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2"/>
  </p:notesMasterIdLst>
  <p:sldIdLst>
    <p:sldId id="276" r:id="rId2"/>
    <p:sldId id="391" r:id="rId3"/>
    <p:sldId id="390" r:id="rId4"/>
    <p:sldId id="422" r:id="rId5"/>
    <p:sldId id="426" r:id="rId6"/>
    <p:sldId id="414" r:id="rId7"/>
    <p:sldId id="431" r:id="rId8"/>
    <p:sldId id="438" r:id="rId9"/>
    <p:sldId id="439" r:id="rId10"/>
    <p:sldId id="424" r:id="rId11"/>
    <p:sldId id="429" r:id="rId12"/>
    <p:sldId id="393" r:id="rId13"/>
    <p:sldId id="461" r:id="rId14"/>
    <p:sldId id="425" r:id="rId15"/>
    <p:sldId id="440" r:id="rId16"/>
    <p:sldId id="441" r:id="rId17"/>
    <p:sldId id="442" r:id="rId18"/>
    <p:sldId id="417" r:id="rId19"/>
    <p:sldId id="428" r:id="rId20"/>
    <p:sldId id="443" r:id="rId21"/>
    <p:sldId id="444" r:id="rId22"/>
    <p:sldId id="445" r:id="rId23"/>
    <p:sldId id="446" r:id="rId24"/>
    <p:sldId id="447" r:id="rId25"/>
    <p:sldId id="448" r:id="rId26"/>
    <p:sldId id="450" r:id="rId27"/>
    <p:sldId id="449" r:id="rId28"/>
    <p:sldId id="418" r:id="rId29"/>
    <p:sldId id="419" r:id="rId30"/>
    <p:sldId id="432" r:id="rId31"/>
    <p:sldId id="434" r:id="rId32"/>
    <p:sldId id="433" r:id="rId33"/>
    <p:sldId id="427" r:id="rId34"/>
    <p:sldId id="399" r:id="rId35"/>
    <p:sldId id="451" r:id="rId36"/>
    <p:sldId id="420" r:id="rId37"/>
    <p:sldId id="430" r:id="rId38"/>
    <p:sldId id="452" r:id="rId39"/>
    <p:sldId id="454" r:id="rId40"/>
    <p:sldId id="453" r:id="rId41"/>
    <p:sldId id="435" r:id="rId42"/>
    <p:sldId id="436" r:id="rId43"/>
    <p:sldId id="437" r:id="rId44"/>
    <p:sldId id="456" r:id="rId45"/>
    <p:sldId id="423" r:id="rId46"/>
    <p:sldId id="457" r:id="rId47"/>
    <p:sldId id="458" r:id="rId48"/>
    <p:sldId id="460" r:id="rId49"/>
    <p:sldId id="459" r:id="rId50"/>
    <p:sldId id="406" r:id="rId51"/>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E8B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5867" autoAdjust="0"/>
    <p:restoredTop sz="68280" autoAdjust="0"/>
  </p:normalViewPr>
  <p:slideViewPr>
    <p:cSldViewPr snapToGrid="0" snapToObjects="1">
      <p:cViewPr varScale="1">
        <p:scale>
          <a:sx n="68" d="100"/>
          <a:sy n="68" d="100"/>
        </p:scale>
        <p:origin x="570" y="6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57" d="100"/>
          <a:sy n="57" d="100"/>
        </p:scale>
        <p:origin x="917"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607A8F-D4EE-9B46-A644-35CE8348EE99}" type="datetimeFigureOut">
              <a:rPr lang="en-US" smtClean="0"/>
              <a:t>5/4/2022</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3C886D-0CC8-C040-92BC-ABE325B3ECC7}" type="slidenum">
              <a:rPr lang="en-US" smtClean="0"/>
              <a:t>‹#›</a:t>
            </a:fld>
            <a:endParaRPr lang="en-US"/>
          </a:p>
        </p:txBody>
      </p:sp>
    </p:spTree>
    <p:extLst>
      <p:ext uri="{BB962C8B-B14F-4D97-AF65-F5344CB8AC3E}">
        <p14:creationId xmlns:p14="http://schemas.microsoft.com/office/powerpoint/2010/main" val="1874790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investopedia.com/terms/s/substitution-effect.asp"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3C886D-0CC8-C040-92BC-ABE325B3ECC7}" type="slidenum">
              <a:rPr lang="en-US" smtClean="0"/>
              <a:t>1</a:t>
            </a:fld>
            <a:endParaRPr lang="en-US"/>
          </a:p>
        </p:txBody>
      </p:sp>
    </p:spTree>
    <p:extLst>
      <p:ext uri="{BB962C8B-B14F-4D97-AF65-F5344CB8AC3E}">
        <p14:creationId xmlns:p14="http://schemas.microsoft.com/office/powerpoint/2010/main" val="1725024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12</a:t>
            </a:fld>
            <a:endParaRPr lang="en-GB" dirty="0"/>
          </a:p>
        </p:txBody>
      </p:sp>
    </p:spTree>
    <p:extLst>
      <p:ext uri="{BB962C8B-B14F-4D97-AF65-F5344CB8AC3E}">
        <p14:creationId xmlns:p14="http://schemas.microsoft.com/office/powerpoint/2010/main" val="1016685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13</a:t>
            </a:fld>
            <a:endParaRPr lang="en-GB" dirty="0"/>
          </a:p>
        </p:txBody>
      </p:sp>
    </p:spTree>
    <p:extLst>
      <p:ext uri="{BB962C8B-B14F-4D97-AF65-F5344CB8AC3E}">
        <p14:creationId xmlns:p14="http://schemas.microsoft.com/office/powerpoint/2010/main" val="11470669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Law should provide certainty</a:t>
            </a:r>
            <a:endParaRPr lang="en-GB" sz="1200" b="1" i="0" u="none" strike="noStrike" kern="1200" baseline="0" dirty="0" smtClean="0">
              <a:solidFill>
                <a:schemeClr val="tx1"/>
              </a:solidFill>
              <a:latin typeface="+mn-lt"/>
              <a:ea typeface="+mn-ea"/>
              <a:cs typeface="+mn-cs"/>
            </a:endParaRPr>
          </a:p>
          <a:p>
            <a:endParaRPr lang="en-GB" sz="1200" b="1" i="0" u="none" strike="noStrike" kern="1200" baseline="0" dirty="0" smtClean="0">
              <a:solidFill>
                <a:schemeClr val="tx1"/>
              </a:solidFill>
              <a:latin typeface="+mn-lt"/>
              <a:ea typeface="+mn-ea"/>
              <a:cs typeface="+mn-cs"/>
            </a:endParaRPr>
          </a:p>
          <a:p>
            <a:r>
              <a:rPr lang="en-GB" sz="1200" b="0" i="1" u="none" strike="noStrike" kern="1200" baseline="0" dirty="0" smtClean="0">
                <a:solidFill>
                  <a:schemeClr val="tx1"/>
                </a:solidFill>
                <a:latin typeface="+mn-lt"/>
                <a:ea typeface="+mn-ea"/>
                <a:cs typeface="+mn-cs"/>
              </a:rPr>
              <a:t>Affordable </a:t>
            </a:r>
            <a:r>
              <a:rPr lang="en-ZA" sz="1200" b="0" i="1" u="none" strike="noStrike" kern="1200" baseline="0" dirty="0" smtClean="0">
                <a:solidFill>
                  <a:schemeClr val="tx1"/>
                </a:solidFill>
                <a:latin typeface="+mn-lt"/>
                <a:ea typeface="+mn-ea"/>
                <a:cs typeface="+mn-cs"/>
              </a:rPr>
              <a:t>Medicines Trust and Others v Minister of Health and Another </a:t>
            </a:r>
            <a:r>
              <a:rPr lang="en-ZA" sz="1200" b="0" i="0" u="none" strike="noStrike" kern="1200" baseline="0" dirty="0" smtClean="0">
                <a:solidFill>
                  <a:schemeClr val="tx1"/>
                </a:solidFill>
                <a:latin typeface="+mn-lt"/>
                <a:ea typeface="+mn-ea"/>
                <a:cs typeface="+mn-cs"/>
              </a:rPr>
              <a:t>2006 (3) SA 247 (CC), 2</a:t>
            </a:r>
            <a:r>
              <a:rPr lang="en-GB" sz="1200" b="0" i="0" u="none" strike="noStrike" kern="1200" baseline="0" dirty="0" smtClean="0">
                <a:solidFill>
                  <a:schemeClr val="tx1"/>
                </a:solidFill>
                <a:latin typeface="+mn-lt"/>
                <a:ea typeface="+mn-ea"/>
                <a:cs typeface="+mn-cs"/>
              </a:rPr>
              <a:t>5 (</a:t>
            </a:r>
            <a:r>
              <a:rPr lang="en-ZA" sz="1200" b="0" i="0" u="none" strike="noStrike" kern="1200" baseline="0" dirty="0" err="1" smtClean="0">
                <a:solidFill>
                  <a:schemeClr val="tx1"/>
                </a:solidFill>
                <a:latin typeface="+mn-lt"/>
                <a:ea typeface="+mn-ea"/>
                <a:cs typeface="+mn-cs"/>
              </a:rPr>
              <a:t>Ngcobo</a:t>
            </a:r>
            <a:r>
              <a:rPr lang="en-ZA" sz="1200" b="0" i="0" u="none" strike="noStrike" kern="1200" baseline="0" dirty="0" smtClean="0">
                <a:solidFill>
                  <a:schemeClr val="tx1"/>
                </a:solidFill>
                <a:latin typeface="+mn-lt"/>
                <a:ea typeface="+mn-ea"/>
                <a:cs typeface="+mn-cs"/>
              </a:rPr>
              <a:t> J) </a:t>
            </a:r>
          </a:p>
          <a:p>
            <a:pPr marL="171450" indent="-171450">
              <a:buFont typeface="Arial" panose="020B0604020202020204" pitchFamily="34" charset="0"/>
              <a:buChar char="•"/>
            </a:pPr>
            <a:r>
              <a:rPr lang="en-ZA" sz="1200" b="0" i="0" u="none" strike="noStrike" kern="1200" baseline="0" dirty="0" smtClean="0">
                <a:solidFill>
                  <a:schemeClr val="tx1"/>
                </a:solidFill>
                <a:latin typeface="+mn-lt"/>
                <a:ea typeface="+mn-ea"/>
                <a:cs typeface="+mn-cs"/>
              </a:rPr>
              <a:t>The doctrine of vagueness of legislation is part of the rule of law, itself a “foundational value of our constitutional democracy (par 47)</a:t>
            </a:r>
          </a:p>
          <a:p>
            <a:pPr marL="171450" indent="-171450">
              <a:buFont typeface="Arial" panose="020B0604020202020204" pitchFamily="34" charset="0"/>
              <a:buChar char="•"/>
            </a:pPr>
            <a:r>
              <a:rPr lang="en-ZA" sz="1200" b="0" i="0" u="none" strike="noStrike" kern="1200" baseline="0" dirty="0" smtClean="0">
                <a:solidFill>
                  <a:schemeClr val="tx1"/>
                </a:solidFill>
                <a:latin typeface="+mn-lt"/>
                <a:ea typeface="+mn-ea"/>
                <a:cs typeface="+mn-cs"/>
              </a:rPr>
              <a:t>Par 47: “…laws must be written in a clear and accessible manner. What is required is reasonable certainty and not perfect lucidity. The law must indicate with reasonable certainty to those who are bound by it what is required of them so that they may regulate their conduct accordingly”.</a:t>
            </a:r>
            <a:endParaRPr lang="en-GB" i="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14</a:t>
            </a:fld>
            <a:endParaRPr lang="en-GB" dirty="0"/>
          </a:p>
        </p:txBody>
      </p:sp>
    </p:spTree>
    <p:extLst>
      <p:ext uri="{BB962C8B-B14F-4D97-AF65-F5344CB8AC3E}">
        <p14:creationId xmlns:p14="http://schemas.microsoft.com/office/powerpoint/2010/main" val="3211461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Law should provide certainty</a:t>
            </a:r>
            <a:endParaRPr lang="en-GB" sz="1200" b="1" i="0" u="none" strike="noStrike" kern="1200" baseline="0" dirty="0" smtClean="0">
              <a:solidFill>
                <a:schemeClr val="tx1"/>
              </a:solidFill>
              <a:latin typeface="+mn-lt"/>
              <a:ea typeface="+mn-ea"/>
              <a:cs typeface="+mn-cs"/>
            </a:endParaRPr>
          </a:p>
          <a:p>
            <a:endParaRPr lang="en-GB" sz="1200" b="1" i="0" u="none" strike="noStrike" kern="1200" baseline="0" dirty="0" smtClean="0">
              <a:solidFill>
                <a:schemeClr val="tx1"/>
              </a:solidFill>
              <a:latin typeface="+mn-lt"/>
              <a:ea typeface="+mn-ea"/>
              <a:cs typeface="+mn-cs"/>
            </a:endParaRPr>
          </a:p>
          <a:p>
            <a:r>
              <a:rPr lang="en-GB" sz="1200" b="0" i="1" u="none" strike="noStrike" kern="1200" baseline="0" dirty="0" smtClean="0">
                <a:solidFill>
                  <a:schemeClr val="tx1"/>
                </a:solidFill>
                <a:latin typeface="+mn-lt"/>
                <a:ea typeface="+mn-ea"/>
                <a:cs typeface="+mn-cs"/>
              </a:rPr>
              <a:t>Affordable </a:t>
            </a:r>
            <a:r>
              <a:rPr lang="en-ZA" sz="1200" b="0" i="1" u="none" strike="noStrike" kern="1200" baseline="0" dirty="0" smtClean="0">
                <a:solidFill>
                  <a:schemeClr val="tx1"/>
                </a:solidFill>
                <a:latin typeface="+mn-lt"/>
                <a:ea typeface="+mn-ea"/>
                <a:cs typeface="+mn-cs"/>
              </a:rPr>
              <a:t>Medicines Trust and Others v Minister of Health and Another </a:t>
            </a:r>
            <a:r>
              <a:rPr lang="en-ZA" sz="1200" b="0" i="0" u="none" strike="noStrike" kern="1200" baseline="0" dirty="0" smtClean="0">
                <a:solidFill>
                  <a:schemeClr val="tx1"/>
                </a:solidFill>
                <a:latin typeface="+mn-lt"/>
                <a:ea typeface="+mn-ea"/>
                <a:cs typeface="+mn-cs"/>
              </a:rPr>
              <a:t>2006 (3) SA 247 (CC), 2</a:t>
            </a:r>
            <a:r>
              <a:rPr lang="en-GB" sz="1200" b="0" i="0" u="none" strike="noStrike" kern="1200" baseline="0" dirty="0" smtClean="0">
                <a:solidFill>
                  <a:schemeClr val="tx1"/>
                </a:solidFill>
                <a:latin typeface="+mn-lt"/>
                <a:ea typeface="+mn-ea"/>
                <a:cs typeface="+mn-cs"/>
              </a:rPr>
              <a:t>5 (</a:t>
            </a:r>
            <a:r>
              <a:rPr lang="en-ZA" sz="1200" b="0" i="0" u="none" strike="noStrike" kern="1200" baseline="0" dirty="0" err="1" smtClean="0">
                <a:solidFill>
                  <a:schemeClr val="tx1"/>
                </a:solidFill>
                <a:latin typeface="+mn-lt"/>
                <a:ea typeface="+mn-ea"/>
                <a:cs typeface="+mn-cs"/>
              </a:rPr>
              <a:t>Ngcobo</a:t>
            </a:r>
            <a:r>
              <a:rPr lang="en-ZA" sz="1200" b="0" i="0" u="none" strike="noStrike" kern="1200" baseline="0" dirty="0" smtClean="0">
                <a:solidFill>
                  <a:schemeClr val="tx1"/>
                </a:solidFill>
                <a:latin typeface="+mn-lt"/>
                <a:ea typeface="+mn-ea"/>
                <a:cs typeface="+mn-cs"/>
              </a:rPr>
              <a:t> J) </a:t>
            </a:r>
          </a:p>
          <a:p>
            <a:pPr marL="171450" indent="-171450">
              <a:buFont typeface="Arial" panose="020B0604020202020204" pitchFamily="34" charset="0"/>
              <a:buChar char="•"/>
            </a:pPr>
            <a:r>
              <a:rPr lang="en-ZA" sz="1200" b="0" i="0" u="none" strike="noStrike" kern="1200" baseline="0" dirty="0" smtClean="0">
                <a:solidFill>
                  <a:schemeClr val="tx1"/>
                </a:solidFill>
                <a:latin typeface="+mn-lt"/>
                <a:ea typeface="+mn-ea"/>
                <a:cs typeface="+mn-cs"/>
              </a:rPr>
              <a:t>The doctrine of vagueness of legislation is part of the rule of law, itself a “foundational value of our constitutional democracy (par 47)</a:t>
            </a:r>
          </a:p>
          <a:p>
            <a:pPr marL="171450" indent="-171450">
              <a:buFont typeface="Arial" panose="020B0604020202020204" pitchFamily="34" charset="0"/>
              <a:buChar char="•"/>
            </a:pPr>
            <a:r>
              <a:rPr lang="en-ZA" sz="1200" b="0" i="0" u="none" strike="noStrike" kern="1200" baseline="0" dirty="0" smtClean="0">
                <a:solidFill>
                  <a:schemeClr val="tx1"/>
                </a:solidFill>
                <a:latin typeface="+mn-lt"/>
                <a:ea typeface="+mn-ea"/>
                <a:cs typeface="+mn-cs"/>
              </a:rPr>
              <a:t>Par 47: “…laws must be written in a clear and accessible manner. What is required is reasonable certainty and not perfect lucidity. The law must indicate with reasonable certainty to those who are bound by it what is required of them so that they may regulate their conduct accordingly”.</a:t>
            </a:r>
          </a:p>
          <a:p>
            <a:pPr marL="171450" indent="-171450">
              <a:buFont typeface="Arial" panose="020B0604020202020204" pitchFamily="34" charset="0"/>
              <a:buChar char="•"/>
            </a:pPr>
            <a:endParaRPr lang="en-ZA" sz="1200" b="0" i="0" u="none" strike="noStrike" kern="1200" baseline="0" dirty="0" smtClean="0">
              <a:solidFill>
                <a:schemeClr val="tx1"/>
              </a:solidFill>
              <a:latin typeface="+mn-lt"/>
              <a:ea typeface="+mn-ea"/>
              <a:cs typeface="+mn-cs"/>
            </a:endParaRPr>
          </a:p>
          <a:p>
            <a:pPr marL="0" indent="0">
              <a:buFont typeface="Arial" panose="020B0604020202020204" pitchFamily="34" charset="0"/>
              <a:buNone/>
            </a:pPr>
            <a:r>
              <a:rPr lang="en-ZA" sz="1200" b="0" i="0" u="sng" strike="noStrike" kern="1200" baseline="0" dirty="0" smtClean="0">
                <a:solidFill>
                  <a:schemeClr val="tx1"/>
                </a:solidFill>
                <a:latin typeface="+mn-lt"/>
                <a:ea typeface="+mn-ea"/>
                <a:cs typeface="+mn-cs"/>
              </a:rPr>
              <a:t>Comments</a:t>
            </a:r>
          </a:p>
          <a:p>
            <a:r>
              <a:rPr lang="en-ZA" sz="1200" b="1" kern="1200" dirty="0" err="1" smtClean="0">
                <a:solidFill>
                  <a:schemeClr val="tx1"/>
                </a:solidFill>
                <a:effectLst/>
                <a:latin typeface="+mn-lt"/>
                <a:ea typeface="+mn-ea"/>
                <a:cs typeface="+mn-cs"/>
              </a:rPr>
              <a:t>Assman</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I am very disappointed and surprised to see the new proposed amendments that attempt to override or dilute many of the helpful exceptions in the 2017 version of the Bill for personal copying, fair use, libraries and archives, museums and galleries, as well as for education and academic activity, and for persons with disabilities. The new proposed amendments create unnecessary barriers to access of knowledge. In some instances, they are particularly onerous, which was not the original purpose of this Bill.</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Sections 12B,C and D and Section 19B and C all have specific conditions in their sections and are weighed down with tedious criteria before any material can be used or reproduced, in contradiction to the idea of Fair Use. </a:t>
            </a:r>
          </a:p>
          <a:p>
            <a:r>
              <a:rPr lang="en-ZA" sz="1200" b="1" kern="1200" dirty="0" err="1" smtClean="0">
                <a:solidFill>
                  <a:schemeClr val="tx1"/>
                </a:solidFill>
                <a:effectLst/>
                <a:latin typeface="+mn-lt"/>
                <a:ea typeface="+mn-ea"/>
                <a:cs typeface="+mn-cs"/>
              </a:rPr>
              <a:t>AfLIA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addition of 3 levels of criteria to the exceptions for education and academic activity and libraries and archives before copies can be made (Section 12A(d)) impact directly and negatively on access to information, education, research, library services – in fact, on the use of copyright works in general.</a:t>
            </a:r>
          </a:p>
          <a:p>
            <a:r>
              <a:rPr lang="en-ZA" sz="1200" b="1" kern="1200" dirty="0" smtClean="0">
                <a:solidFill>
                  <a:schemeClr val="tx1"/>
                </a:solidFill>
                <a:effectLst/>
                <a:latin typeface="+mn-lt"/>
                <a:ea typeface="+mn-ea"/>
                <a:cs typeface="+mn-cs"/>
              </a:rPr>
              <a:t>CHELSA / LIASA</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These layers of conditions will be difficult for all users (including educators, students, librarians, researchers, etc.) to navigate and interpret and will create unnecessary hurdles and inhibit or prevent users from making copies of works.  The purpose of limitations and exceptions is to facilitate access to copyright works and to provide clarity so that users know what can be done, without fear of litigation. We strongly recommend that the 4 factors of fair use be applied solely to Section 12A; only if really necessary, ‘fair practice’ be applied to Sections 12B, C and D, Sections 19B and C in line with other sections in the Bill;</a:t>
            </a:r>
          </a:p>
          <a:p>
            <a:r>
              <a:rPr lang="en-ZA" sz="1200" b="1" kern="1200" dirty="0" smtClean="0">
                <a:solidFill>
                  <a:schemeClr val="tx1"/>
                </a:solidFill>
                <a:effectLst/>
                <a:latin typeface="+mn-lt"/>
                <a:ea typeface="+mn-ea"/>
                <a:cs typeface="+mn-cs"/>
              </a:rPr>
              <a:t>Creative Commons:</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Section 12A(d) – imposes conditions of fair use, fair practice and even the 3-step test onto Sections 12A,B,C and D and Section 19B and C which already have their own limitations. The result is that these become extremely difficult if not impossible for teachers, learners, and others to use. These create substantive barriers and are impractical and unfair for anyone to have to analyse before being able to make any copies. Recommendation: Section 12A(d) should be deleted.</a:t>
            </a:r>
            <a:endParaRPr lang="en-ZA" sz="1200" i="0" u="sng"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EIFL:</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Section 12A(d) should be deleted. A fair use provision should support the specific exceptions by enabling certain other legitimate uses not foreseen by the legislator when the law was developed, rather acting as a constraint on those specific activities.</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Section 19C provides libraries, archives, museums and galleries with specific rules concerning particular permissible activities. </a:t>
            </a:r>
          </a:p>
          <a:p>
            <a:pPr lvl="0"/>
            <a:r>
              <a:rPr lang="en-ZA" sz="1200" kern="1200" dirty="0" smtClean="0">
                <a:solidFill>
                  <a:schemeClr val="tx1"/>
                </a:solidFill>
                <a:effectLst/>
                <a:latin typeface="+mn-lt"/>
                <a:ea typeface="+mn-ea"/>
                <a:cs typeface="+mn-cs"/>
              </a:rPr>
              <a:t>The high degree of clarity provided to libraries, archives, museums and galleries under section 19C to undertake these fundamental activities is taken away by subjecting all these activities to a fair use test</a:t>
            </a:r>
            <a:r>
              <a:rPr lang="en-ZA" sz="1200" b="1" kern="120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Significantly, the copyright laws of other countries with flexible fair use or fair dealing provisions do not subject their specific libraries, archives, museums and galleries exception to a fair use or fair dealing test. The layering of tests will have a chilling effect on free expression in South Africa. The net result is that the intended beneficiaries will find it nigh on impossible to actually use the exceptions. </a:t>
            </a:r>
            <a:endParaRPr lang="en-ZA" sz="1200" i="0" u="sng" kern="1200" dirty="0" smtClean="0">
              <a:solidFill>
                <a:schemeClr val="tx1"/>
              </a:solidFill>
              <a:effectLst/>
              <a:latin typeface="+mn-lt"/>
              <a:ea typeface="+mn-ea"/>
              <a:cs typeface="+mn-cs"/>
            </a:endParaRPr>
          </a:p>
          <a:p>
            <a:r>
              <a:rPr lang="en-ZA" sz="1200" b="1" kern="1200" dirty="0" err="1" smtClean="0">
                <a:solidFill>
                  <a:schemeClr val="tx1"/>
                </a:solidFill>
                <a:effectLst/>
                <a:latin typeface="+mn-lt"/>
                <a:ea typeface="+mn-ea"/>
                <a:cs typeface="+mn-cs"/>
              </a:rPr>
              <a:t>Lanette</a:t>
            </a:r>
            <a:r>
              <a:rPr lang="en-ZA" sz="1200" b="1" kern="1200" dirty="0" smtClean="0">
                <a:solidFill>
                  <a:schemeClr val="tx1"/>
                </a:solidFill>
                <a:effectLst/>
                <a:latin typeface="+mn-lt"/>
                <a:ea typeface="+mn-ea"/>
                <a:cs typeface="+mn-cs"/>
              </a:rPr>
              <a:t> </a:t>
            </a:r>
            <a:r>
              <a:rPr lang="en-ZA" sz="1200" b="1" kern="1200" dirty="0" err="1" smtClean="0">
                <a:solidFill>
                  <a:schemeClr val="tx1"/>
                </a:solidFill>
                <a:effectLst/>
                <a:latin typeface="+mn-lt"/>
                <a:ea typeface="+mn-ea"/>
                <a:cs typeface="+mn-cs"/>
              </a:rPr>
              <a:t>Fouché</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Adding conditions like fair use factors, plus fair practice plus what I believe to be the Berne 3-step test onto some exceptions in the Bill is onerous and impractical. This will create immense problems for teachers and course-coordinators who try their best to provide</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appropriate and up to date material for their learners. By adding these conditions, how will educators be able to interpret or apply them before making copies? This will surely make educators reluctant to use the material for fear of infringing copyright. This is an unnecessary and unfair burden placed on educators before they can even use material for their teaching programmes.</a:t>
            </a:r>
            <a:endParaRPr lang="en-ZA" sz="1200" i="0" u="sng"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IFLA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This is arguably a misapplication of the principle of fair use. This should act in parallel with specific exceptions, rather than trying to mix things together in a way that is likely to lead to confusion, doubt, and litigation. Indeed, fair use may often be a tougher standard to meet than that set out in sections 12B, 12C, 12D, 19B and 19C.</a:t>
            </a:r>
            <a:endParaRPr lang="en-ZA" sz="1200" i="0" u="sng"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IPO, IBFC, ASA and CPA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We are concerned that the extension of the open-ended fair use factors to the interpretation of the specifically worded exceptions would introduce unnecessary vagueness in the legal interpretation of the scope of application of the exceptions and</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that the potential impact thereof has not been properly assessed. Our suggestion would be that the reasons behind this proposed change be clarified by the DTIC, and that they make the legal and economic impact assessments that support it available for review and further consideration.</a:t>
            </a:r>
          </a:p>
          <a:p>
            <a:r>
              <a:rPr lang="en-ZA" sz="1200" b="1" kern="1200" dirty="0" smtClean="0">
                <a:solidFill>
                  <a:schemeClr val="tx1"/>
                </a:solidFill>
                <a:effectLst/>
                <a:latin typeface="+mn-lt"/>
                <a:ea typeface="+mn-ea"/>
                <a:cs typeface="+mn-cs"/>
              </a:rPr>
              <a:t>Prof </a:t>
            </a:r>
            <a:r>
              <a:rPr lang="en-ZA" sz="1200" b="1" kern="1200" dirty="0" err="1" smtClean="0">
                <a:solidFill>
                  <a:schemeClr val="tx1"/>
                </a:solidFill>
                <a:effectLst/>
                <a:latin typeface="+mn-lt"/>
                <a:ea typeface="+mn-ea"/>
                <a:cs typeface="+mn-cs"/>
              </a:rPr>
              <a:t>Hoeren</a:t>
            </a:r>
            <a:r>
              <a:rPr lang="en-ZA"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By subordinating all exceptions to fair use, it counteracts the whole system behind the idea of exceptions.  The purpose of exceptions is to allow the user to use the work in an uncomplicated manner without fear of negative legal consequence. Adding the four-factor test imposes a high burden of proof on the user and increases litigation risk. The benefit of specific exceptions are the clear requirements under which the work can be used without hesitation. A four-factor test may complicate the usage of works without infringing copyright in an unnecessary way. Therefore, we do not support this amendment.</a:t>
            </a:r>
            <a:endParaRPr lang="en-ZA" sz="1200" i="0" u="sng"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Joint Academic opinion</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Section 12A(d) appears to require that the four-factor fair use test be applied in addition to the carefully drafted internal limitations that exist in Sections 12B, 12C, 12D, 19B and 19C. This could cause great confusion by the courts.</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traditional ways to define the boundaries of limitations and exceptions are through a definition of the fairness of the purpose and extent of a use in relation to the rights holders interests. In the specific exceptions in 12B, 12C, 12D, 19B and 19C, the scope is limited through internal conditions, such as “fair practice” and “to the extent justified by the purpose.” Adding the fair use factors to these existing statutory conditions stacks tests with equivalent purposes on top of one another. This will likely cause confusion. Each exception should have one, and only one, framing of a fairness test setting the boundaries of the exception.</a:t>
            </a:r>
            <a:endParaRPr lang="en-ZA" sz="1200" i="0" u="sng"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NCLIS</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Draconian conditions were added: 3 levels of tests or conditions (Section 12A(d)), i.e. fair use, fair practice and in some instances, the 3-step test too, to all the exceptions in Section 12B, C and D, and Section 19B and C. Application of these criteria, especially in some of the Sections would be totally impractical and would override valid exceptions in those Sections, e.g. the lawful copying of a whole work in certain situations in Section 12B. Section 12B is already subject to fair use factors in Section 12A, so fair practice is a double condition.  These layered conditions would also create such hurdles for users of information that they would either be </a:t>
            </a:r>
            <a:r>
              <a:rPr lang="en-GB" sz="1200" kern="1200" dirty="0" err="1" smtClean="0">
                <a:solidFill>
                  <a:schemeClr val="tx1"/>
                </a:solidFill>
                <a:effectLst/>
                <a:latin typeface="+mn-lt"/>
                <a:ea typeface="+mn-ea"/>
                <a:cs typeface="+mn-cs"/>
              </a:rPr>
              <a:t>decentivised</a:t>
            </a:r>
            <a:r>
              <a:rPr lang="en-GB" sz="1200" kern="1200" dirty="0" smtClean="0">
                <a:solidFill>
                  <a:schemeClr val="tx1"/>
                </a:solidFill>
                <a:effectLst/>
                <a:latin typeface="+mn-lt"/>
                <a:ea typeface="+mn-ea"/>
                <a:cs typeface="+mn-cs"/>
              </a:rPr>
              <a:t> to use the material, or would be forced to apply for permission and pay copyright fees for something that they are in fact allowed to use, but have found too difficult to interpret or apply. They would also create immense problems for educators if they have to interpret such a layer of conditions before they can even use works for teaching purposes. Essentially, they would hinder access to knowledge and the sharing of educational materials.  </a:t>
            </a:r>
            <a:r>
              <a:rPr lang="en-GB" sz="1200" b="0" kern="1200" dirty="0" smtClean="0">
                <a:solidFill>
                  <a:schemeClr val="tx1"/>
                </a:solidFill>
                <a:effectLst/>
                <a:latin typeface="+mn-lt"/>
                <a:ea typeface="+mn-ea"/>
                <a:cs typeface="+mn-cs"/>
              </a:rPr>
              <a:t>NCLIS recommends </a:t>
            </a:r>
            <a:r>
              <a:rPr lang="en-GB" sz="1200" kern="1200" dirty="0" smtClean="0">
                <a:solidFill>
                  <a:schemeClr val="tx1"/>
                </a:solidFill>
                <a:effectLst/>
                <a:latin typeface="+mn-lt"/>
                <a:ea typeface="+mn-ea"/>
                <a:cs typeface="+mn-cs"/>
              </a:rPr>
              <a:t>that the fair use factors only apply to the Fair Use Clause in Section 12A. </a:t>
            </a:r>
            <a:endParaRPr lang="en-ZA" sz="1200" i="0" u="sng"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Recreate</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section 12D, this clause unreasonably ‘stacks’ fair use, fair practice and the three-step test. This is an unnecessary </a:t>
            </a:r>
            <a:r>
              <a:rPr lang="en-GB" sz="1200" kern="1200" dirty="0" err="1" smtClean="0">
                <a:solidFill>
                  <a:schemeClr val="tx1"/>
                </a:solidFill>
                <a:effectLst/>
                <a:latin typeface="+mn-lt"/>
                <a:ea typeface="+mn-ea"/>
                <a:cs typeface="+mn-cs"/>
              </a:rPr>
              <a:t>overqualification</a:t>
            </a:r>
            <a:r>
              <a:rPr lang="en-GB" sz="1200" kern="1200" dirty="0" smtClean="0">
                <a:solidFill>
                  <a:schemeClr val="tx1"/>
                </a:solidFill>
                <a:effectLst/>
                <a:latin typeface="+mn-lt"/>
                <a:ea typeface="+mn-ea"/>
                <a:cs typeface="+mn-cs"/>
              </a:rPr>
              <a:t>. A teacher would now be facing an absurdly complex stack of tests. Even a copyright expert would be hard-pressed to know what is allowed in this situation. The fair use test should apply only to section 12A, and the other copyright exceptions should be free standing without being re-tested. Section 12A (d) should be removed altogether.</a:t>
            </a:r>
            <a:endParaRPr lang="en-ZA" sz="1200" i="0" u="sng"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Recreate A</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As noted above Fair Use should be seen as a separate provision to the other exceptions.</a:t>
            </a:r>
          </a:p>
          <a:p>
            <a:r>
              <a:rPr lang="en-GB" sz="1200" kern="1200" dirty="0" smtClean="0">
                <a:solidFill>
                  <a:schemeClr val="tx1"/>
                </a:solidFill>
                <a:effectLst/>
                <a:latin typeface="+mn-lt"/>
                <a:ea typeface="+mn-ea"/>
                <a:cs typeface="+mn-cs"/>
              </a:rPr>
              <a:t>For example, a broadcaster keeping recordings of current affairs is a specific exception which may or may not be covered by Fair Use. 12D allows whole textbooks to be copied where they are out of print or they are not on sale at a reasonable price. This is a very specific exception aimed at getting textbooks to underprivileged learners and/or encouraging publishers to price their books fairly  SOLUTION: Remove the new proposed clause 12A (d). In the new proposed amendments, there is a confusing array of extra tests that are applied. This situation is likely to complicate the life of a learner, a teacher, a journalist or a community activist for example, who needs to make a copy. Other countries don’t have this kind of complexity where one test is overlaid on top of another. Simplify the law! Remove the complex stacking of tests on top of each other!</a:t>
            </a:r>
          </a:p>
          <a:p>
            <a:r>
              <a:rPr lang="en-GB" sz="1200" b="1" kern="1200" dirty="0" smtClean="0">
                <a:solidFill>
                  <a:schemeClr val="tx1"/>
                </a:solidFill>
                <a:effectLst/>
                <a:latin typeface="+mn-lt"/>
                <a:ea typeface="+mn-ea"/>
                <a:cs typeface="+mn-cs"/>
              </a:rPr>
              <a:t>Right 2 Know</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Remove the new proposed 12 A (d). The fair use four factor analysis is appropriate for fair use but the more specific limitations and exceptions have internal balancing factors that coupled with fair practise sets an appropriate balance for those specific exceptions and limitations</a:t>
            </a:r>
          </a:p>
          <a:p>
            <a:r>
              <a:rPr lang="en-GB" sz="1200" b="1" kern="1200" dirty="0" smtClean="0">
                <a:solidFill>
                  <a:schemeClr val="tx1"/>
                </a:solidFill>
                <a:effectLst/>
                <a:latin typeface="+mn-lt"/>
                <a:ea typeface="+mn-ea"/>
                <a:cs typeface="+mn-cs"/>
              </a:rPr>
              <a:t>SADTU</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Thirteen countries around the world already have fair use with 4 deciding factors, which apply before a work can be reproduced. It is accepted, like the US and other copyright regimes with fair use, that the fair use clause is a ‘catch-all’ clause when other more specific limitations and exceptions are not applicable or are too narrow. The detailed exceptions in other Sections of the Bill have now been made more difficult to use because of additional requirements and the application of multiple tests before even using or reproducing the works. Layering or stacking of conditions makes reproduction virtually impossible for all users of copyright works. Anyone, whether a teacher, learner, member of the public, government official, professional or otherwise, who wants to reproduce or reuse a copyright work, would be subject to all these onerous layers of conditions.</a:t>
            </a:r>
          </a:p>
          <a:p>
            <a:r>
              <a:rPr lang="en-GB" sz="1200" b="0" kern="1200" dirty="0" smtClean="0">
                <a:solidFill>
                  <a:schemeClr val="tx1"/>
                </a:solidFill>
                <a:effectLst/>
                <a:latin typeface="+mn-lt"/>
                <a:ea typeface="+mn-ea"/>
                <a:cs typeface="+mn-cs"/>
              </a:rPr>
              <a:t>SADTU therefore recommends that the 4 fair use factors apply solely to Section 12A(a),</a:t>
            </a:r>
            <a:endParaRPr lang="en-US" sz="1200" b="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Scholarly horizons – Denise Nicholson: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Limitations and exceptions need to be clear and straightforward so that users of copyright works know exactly what is allowed – layering of exceptions is burdensome and unnecessary as they have their own limiting conditions in their specific Sections. They restrict or prevent access to information and could result in educational institutions and others having to apply for permission first before copying works. This is counterproductive. Also, fair use factors (especially the 4th factor) would override lawful exceptions, e.g. lawful copying of a whole work in S.12B. This is unacceptable and counter-productive, and arguably unconstitutional, as they create so many challenges before anyone can use a copyright work for any purpose. The new proposed amendments potentially create a situation of unconstitutionality, in view of their barriers and new restrictions that will negatively affect access to information, personal copying, academic activities, education, library and other information services, etc. and affect the import/export of accessible formats. No provision in separate Sections should be intended to take away any rights existing under the fair use clause. These rights should stand side by side – fair use clause and separate Sections relating to specific exceptions, such as education, academic activity, libraries, etc. Parliament has also confirmed that the Bill is compliant with the 3- step test, so there is no need to include them anywhere in the Bill.</a:t>
            </a:r>
          </a:p>
          <a:p>
            <a:r>
              <a:rPr lang="en-GB" sz="1200" b="1" kern="1200" dirty="0" smtClean="0">
                <a:solidFill>
                  <a:schemeClr val="tx1"/>
                </a:solidFill>
                <a:effectLst/>
                <a:latin typeface="+mn-lt"/>
                <a:ea typeface="+mn-ea"/>
                <a:cs typeface="+mn-cs"/>
              </a:rPr>
              <a:t>SAIIPL</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There is no basis for introducing Section 12A(d), and it should be withdrawn. Instead, attention must be given to assessing each individual exception in Sections 12B, 12C, 12D, 19B and 19C, as submitted above, and amending them where appropriate.</a:t>
            </a:r>
          </a:p>
          <a:p>
            <a:r>
              <a:rPr lang="en-GB" sz="1200" b="1" kern="1200" dirty="0" smtClean="0">
                <a:solidFill>
                  <a:schemeClr val="tx1"/>
                </a:solidFill>
                <a:effectLst/>
                <a:latin typeface="+mn-lt"/>
                <a:ea typeface="+mn-ea"/>
                <a:cs typeface="+mn-cs"/>
              </a:rPr>
              <a:t>SAMRO</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We are of the view that making the fair use provisions apply to other exceptions, as proposed here, is plainly wrong. Each exception must stand on its own legs</a:t>
            </a:r>
            <a:r>
              <a:rPr lang="en-GB" sz="1200" b="1" kern="1200" dirty="0" smtClean="0">
                <a:solidFill>
                  <a:schemeClr val="tx1"/>
                </a:solidFill>
                <a:effectLst/>
                <a:latin typeface="+mn-lt"/>
                <a:ea typeface="+mn-ea"/>
                <a:cs typeface="+mn-cs"/>
              </a:rPr>
              <a:t>.</a:t>
            </a:r>
          </a:p>
          <a:p>
            <a:r>
              <a:rPr lang="en-GB" sz="1200" b="1" kern="1200" dirty="0" err="1" smtClean="0">
                <a:solidFill>
                  <a:schemeClr val="tx1"/>
                </a:solidFill>
                <a:effectLst/>
                <a:latin typeface="+mn-lt"/>
                <a:ea typeface="+mn-ea"/>
                <a:cs typeface="+mn-cs"/>
              </a:rPr>
              <a:t>Shakila</a:t>
            </a:r>
            <a:r>
              <a:rPr lang="en-GB" sz="1200" b="1" kern="1200" dirty="0" smtClean="0">
                <a:solidFill>
                  <a:schemeClr val="tx1"/>
                </a:solidFill>
                <a:effectLst/>
                <a:latin typeface="+mn-lt"/>
                <a:ea typeface="+mn-ea"/>
                <a:cs typeface="+mn-cs"/>
              </a:rPr>
              <a:t> </a:t>
            </a:r>
            <a:r>
              <a:rPr lang="en-GB" sz="1200" b="1" kern="1200" dirty="0" err="1" smtClean="0">
                <a:solidFill>
                  <a:schemeClr val="tx1"/>
                </a:solidFill>
                <a:effectLst/>
                <a:latin typeface="+mn-lt"/>
                <a:ea typeface="+mn-ea"/>
                <a:cs typeface="+mn-cs"/>
              </a:rPr>
              <a:t>Maharaj</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loading or layering of restrictive conditions, such as fair practice and the 4 fair use factors, and 3-step test in Section 12C(2) and 12 D(1)(b-d), is grossly unfair and virtually makes reproduction of any copyright work impossible, or subject to permission before use. The exceptions should be clear and straightforward, without users having to weigh up various factors before being able to use the works. These additional restrictive conditions curtail the very limitations and exceptions in the Bill that are meant to make access to information more flexible, especially in the digital environment. Inclusion of these layered conditions is arguably unconstitutional as access to information will be virtually impossible without prior permission. As a blind person I feel seriously restricted and discriminated against as my needs and those of others who have print disabilities, are not addressed in our current copyright law. They were addressed in the Copyright Amendment Bill to date but now things have got more restrictive. I strongly recommend that the 4 fair use factors apply to Section 12A only and that all other exceptions be subject to ‘fair practice’, if some condition has to apply.</a:t>
            </a:r>
          </a:p>
          <a:p>
            <a:r>
              <a:rPr lang="en-GB" sz="1200" b="1" kern="1200" dirty="0" smtClean="0">
                <a:solidFill>
                  <a:schemeClr val="tx1"/>
                </a:solidFill>
                <a:effectLst/>
                <a:latin typeface="+mn-lt"/>
                <a:ea typeface="+mn-ea"/>
                <a:cs typeface="+mn-cs"/>
              </a:rPr>
              <a:t>Washington college of law</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We finally note that the proposed addition of section 12A(d) appears duplicative and potentially harmful. The section could be read to require that the four factor fair use test be applied by courts in addition to the internal limitations already contained in each specific exception. Applying the fair use factors on top of these existing tests appears duplicative and may cause unintended consequences in the development of South Africa’s jurisprudence.</a:t>
            </a:r>
          </a:p>
          <a:p>
            <a:r>
              <a:rPr lang="en-ZA" sz="1200" b="1" kern="1200" dirty="0" smtClean="0">
                <a:solidFill>
                  <a:schemeClr val="tx1"/>
                </a:solidFill>
                <a:effectLst/>
                <a:latin typeface="+mn-lt"/>
                <a:ea typeface="+mn-ea"/>
                <a:cs typeface="+mn-cs"/>
              </a:rPr>
              <a:t>Anton </a:t>
            </a:r>
            <a:r>
              <a:rPr lang="en-ZA" sz="1200" b="1" kern="1200" dirty="0" err="1" smtClean="0">
                <a:solidFill>
                  <a:schemeClr val="tx1"/>
                </a:solidFill>
                <a:effectLst/>
                <a:latin typeface="+mn-lt"/>
                <a:ea typeface="+mn-ea"/>
                <a:cs typeface="+mn-cs"/>
              </a:rPr>
              <a:t>Mostert</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new proposed section 12A(d) now undermines the express limitations that are provided in relation to the permitted uses in section 12B. The effect of section 12A (d) is to render those limitations nugatory because, ultimately, any use of a copyright work will have to be measured by the factors in 12A(b). This underscores the fact that the Bill is not introducing some “hybrid system” of exceptions between fair use and fair dealing, but is a fully blown fair-use system. The net result is that tremendous uncertainty is created as to what a copyright owner can actually prevent. This uncertainty does not benefit copyright owners and creatives, and especially not South African copyright owners and creatives (who are purportedly among the main beneficiaries of the Bill). If anything, it only serves the interest of certain large technology companies, who have an interest in diluting the rights of copyright owners and authors.</a:t>
            </a:r>
          </a:p>
          <a:p>
            <a:r>
              <a:rPr lang="en-ZA" b="1" dirty="0" smtClean="0"/>
              <a:t>DALRO:</a:t>
            </a:r>
            <a:endParaRPr lang="en-GB" sz="1800" dirty="0" smtClean="0"/>
          </a:p>
          <a:p>
            <a:r>
              <a:rPr lang="en-ZA" dirty="0" smtClean="0"/>
              <a:t>The three step test should be added to 12A(d) – “and to the extent that they do not conflict with the normal exploitation of the work nor unreasonably prejudice the legitimate interests of the holders of rights in the works”.</a:t>
            </a:r>
            <a:endParaRPr lang="en-GB" sz="2400" u="sng" dirty="0" smtClean="0">
              <a:latin typeface="Arial" panose="020B0604020202020204" pitchFamily="34" charset="0"/>
              <a:cs typeface="Arial" panose="020B0604020202020204" pitchFamily="34" charset="0"/>
            </a:endParaRPr>
          </a:p>
          <a:p>
            <a:endParaRPr lang="en-ZA" sz="1200" i="0" u="sng" kern="1200" dirty="0" smtClean="0">
              <a:solidFill>
                <a:schemeClr val="tx1"/>
              </a:solidFill>
              <a:effectLst/>
              <a:latin typeface="+mn-lt"/>
              <a:ea typeface="+mn-ea"/>
              <a:cs typeface="+mn-cs"/>
            </a:endParaRPr>
          </a:p>
          <a:p>
            <a:endParaRPr lang="en-ZA" sz="1200" i="0" u="sng" kern="1200" dirty="0" smtClean="0">
              <a:solidFill>
                <a:schemeClr val="tx1"/>
              </a:solidFill>
              <a:effectLst/>
              <a:latin typeface="+mn-lt"/>
              <a:ea typeface="+mn-ea"/>
              <a:cs typeface="+mn-cs"/>
            </a:endParaRPr>
          </a:p>
          <a:p>
            <a:endParaRPr lang="en-GB" i="0" u="sng"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15</a:t>
            </a:fld>
            <a:endParaRPr lang="en-GB" dirty="0"/>
          </a:p>
        </p:txBody>
      </p:sp>
    </p:spTree>
    <p:extLst>
      <p:ext uri="{BB962C8B-B14F-4D97-AF65-F5344CB8AC3E}">
        <p14:creationId xmlns:p14="http://schemas.microsoft.com/office/powerpoint/2010/main" val="12370680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u="sng" kern="1200" dirty="0" smtClean="0">
                <a:solidFill>
                  <a:schemeClr val="tx1"/>
                </a:solidFill>
                <a:effectLst/>
                <a:latin typeface="+mn-lt"/>
                <a:ea typeface="+mn-ea"/>
                <a:cs typeface="+mn-cs"/>
                <a:hlinkClick r:id="rId3"/>
              </a:rPr>
              <a:t>https://www.investopedia.com/terms/s/substitution-effect.asp</a:t>
            </a:r>
            <a:r>
              <a:rPr lang="en-ZA" sz="1200" kern="1200" dirty="0" smtClean="0">
                <a:solidFill>
                  <a:schemeClr val="tx1"/>
                </a:solidFill>
                <a:effectLst/>
                <a:latin typeface="+mn-lt"/>
                <a:ea typeface="+mn-ea"/>
                <a:cs typeface="+mn-cs"/>
              </a:rPr>
              <a:t>: “The substitution effect is the decrease in sales for a product that can be attributed to consumers switching to cheaper alternatives when its price rises.”</a:t>
            </a:r>
          </a:p>
          <a:p>
            <a:endParaRPr lang="en-ZA" sz="1200" kern="1200" dirty="0" smtClean="0">
              <a:solidFill>
                <a:schemeClr val="tx1"/>
              </a:solidFill>
              <a:effectLst/>
              <a:latin typeface="+mn-lt"/>
              <a:ea typeface="+mn-ea"/>
              <a:cs typeface="+mn-cs"/>
            </a:endParaRPr>
          </a:p>
          <a:p>
            <a:r>
              <a:rPr lang="en-ZA" sz="1200" i="1" kern="1200" dirty="0" smtClean="0">
                <a:solidFill>
                  <a:schemeClr val="tx1"/>
                </a:solidFill>
                <a:effectLst/>
                <a:latin typeface="+mn-lt"/>
                <a:ea typeface="+mn-ea"/>
                <a:cs typeface="+mn-cs"/>
              </a:rPr>
              <a:t>Commercial Auto Glass (Pty) Ltd v </a:t>
            </a:r>
            <a:r>
              <a:rPr lang="en-ZA" sz="1200" i="1" kern="1200" dirty="0" err="1" smtClean="0">
                <a:solidFill>
                  <a:schemeClr val="tx1"/>
                </a:solidFill>
                <a:effectLst/>
                <a:latin typeface="+mn-lt"/>
                <a:ea typeface="+mn-ea"/>
                <a:cs typeface="+mn-cs"/>
              </a:rPr>
              <a:t>Bayerische</a:t>
            </a:r>
            <a:r>
              <a:rPr lang="en-ZA" sz="1200" i="1" kern="1200" dirty="0" smtClean="0">
                <a:solidFill>
                  <a:schemeClr val="tx1"/>
                </a:solidFill>
                <a:effectLst/>
                <a:latin typeface="+mn-lt"/>
                <a:ea typeface="+mn-ea"/>
                <a:cs typeface="+mn-cs"/>
              </a:rPr>
              <a:t> </a:t>
            </a:r>
            <a:r>
              <a:rPr lang="en-ZA" sz="1200" i="1" kern="1200" dirty="0" err="1" smtClean="0">
                <a:solidFill>
                  <a:schemeClr val="tx1"/>
                </a:solidFill>
                <a:effectLst/>
                <a:latin typeface="+mn-lt"/>
                <a:ea typeface="+mn-ea"/>
                <a:cs typeface="+mn-cs"/>
              </a:rPr>
              <a:t>Motoren</a:t>
            </a:r>
            <a:r>
              <a:rPr lang="en-ZA" sz="1200" i="1" kern="1200" dirty="0" smtClean="0">
                <a:solidFill>
                  <a:schemeClr val="tx1"/>
                </a:solidFill>
                <a:effectLst/>
                <a:latin typeface="+mn-lt"/>
                <a:ea typeface="+mn-ea"/>
                <a:cs typeface="+mn-cs"/>
              </a:rPr>
              <a:t> </a:t>
            </a:r>
            <a:r>
              <a:rPr lang="en-ZA" sz="1200" i="1" kern="1200" dirty="0" err="1" smtClean="0">
                <a:solidFill>
                  <a:schemeClr val="tx1"/>
                </a:solidFill>
                <a:effectLst/>
                <a:latin typeface="+mn-lt"/>
                <a:ea typeface="+mn-ea"/>
                <a:cs typeface="+mn-cs"/>
              </a:rPr>
              <a:t>Werke</a:t>
            </a:r>
            <a:r>
              <a:rPr lang="en-ZA" sz="1200" i="1" kern="1200" dirty="0" smtClean="0">
                <a:solidFill>
                  <a:schemeClr val="tx1"/>
                </a:solidFill>
                <a:effectLst/>
                <a:latin typeface="+mn-lt"/>
                <a:ea typeface="+mn-ea"/>
                <a:cs typeface="+mn-cs"/>
              </a:rPr>
              <a:t> </a:t>
            </a:r>
            <a:r>
              <a:rPr lang="en-ZA" sz="1200" i="1" kern="1200" dirty="0" err="1" smtClean="0">
                <a:solidFill>
                  <a:schemeClr val="tx1"/>
                </a:solidFill>
                <a:effectLst/>
                <a:latin typeface="+mn-lt"/>
                <a:ea typeface="+mn-ea"/>
                <a:cs typeface="+mn-cs"/>
              </a:rPr>
              <a:t>Aktiengesellschaft</a:t>
            </a:r>
            <a:r>
              <a:rPr lang="en-ZA" sz="1200" i="1" kern="120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[2007] 4 All SA 1331 (SCA) – Fair practice is a factual question; </a:t>
            </a:r>
          </a:p>
          <a:p>
            <a:endParaRPr lang="en-Z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tx1"/>
                </a:solidFill>
                <a:effectLst/>
                <a:latin typeface="+mn-lt"/>
                <a:ea typeface="+mn-ea"/>
                <a:cs typeface="+mn-cs"/>
              </a:rPr>
              <a:t>WIPO “WIPO STUDY ON LIMITATIONS AND EXCEPTIONS OF COPYRIGHT AND RELATED RIGHTS IN THE DIGITAL ENVIRONMENT” April 5, 2003, p13: “</a:t>
            </a:r>
            <a:r>
              <a:rPr lang="en-US" sz="1200" kern="1200" dirty="0" smtClean="0">
                <a:solidFill>
                  <a:schemeClr val="tx1"/>
                </a:solidFill>
                <a:effectLst/>
                <a:latin typeface="+mn-lt"/>
                <a:ea typeface="+mn-ea"/>
                <a:cs typeface="+mn-cs"/>
              </a:rPr>
              <a:t>Fair practice” is possibly a concept that is more familiar to Anglo-American lawyers than their continental European counterparts, and will essentially be a matter for national tribunals to determine in each particular instance. </a:t>
            </a:r>
            <a:r>
              <a:rPr lang="en-ZA" sz="1200" kern="1200" dirty="0" smtClean="0">
                <a:solidFill>
                  <a:schemeClr val="tx1"/>
                </a:solidFill>
                <a:effectLst/>
                <a:latin typeface="+mn-lt"/>
                <a:ea typeface="+mn-ea"/>
                <a:cs typeface="+mn-cs"/>
              </a:rPr>
              <a:t>However, the criteria referred to in Article 9(2) (three step test) would appear to be equally applicable here in determining whether a particular quotation is “fair,” namely whether it conflicts with a normal exploitation of the work and unreasonably prejudices the legitimate interests of the author.” </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Z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43C886D-0CC8-C040-92BC-ABE325B3ECC7}" type="slidenum">
              <a:rPr lang="en-US" smtClean="0"/>
              <a:t>16</a:t>
            </a:fld>
            <a:endParaRPr lang="en-US"/>
          </a:p>
        </p:txBody>
      </p:sp>
    </p:spTree>
    <p:extLst>
      <p:ext uri="{BB962C8B-B14F-4D97-AF65-F5344CB8AC3E}">
        <p14:creationId xmlns:p14="http://schemas.microsoft.com/office/powerpoint/2010/main" val="30048827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1</a:t>
            </a:r>
            <a:r>
              <a:rPr lang="en-US" baseline="30000" dirty="0" smtClean="0">
                <a:latin typeface="Arial" panose="020B0604020202020204" pitchFamily="34" charset="0"/>
                <a:cs typeface="Arial" panose="020B0604020202020204" pitchFamily="34" charset="0"/>
              </a:rPr>
              <a:t>st</a:t>
            </a:r>
            <a:r>
              <a:rPr lang="en-US" dirty="0" smtClean="0">
                <a:latin typeface="Arial" panose="020B0604020202020204" pitchFamily="34" charset="0"/>
                <a:cs typeface="Arial" panose="020B0604020202020204" pitchFamily="34" charset="0"/>
              </a:rPr>
              <a:t> call for comments –inputs on specific clauses: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 </a:t>
            </a:r>
            <a:r>
              <a:rPr lang="en-ZA" sz="1200" dirty="0" smtClean="0">
                <a:latin typeface="Arial" panose="020B0604020202020204" pitchFamily="34" charset="0"/>
                <a:cs typeface="Arial" panose="020B0604020202020204" pitchFamily="34" charset="0"/>
              </a:rPr>
              <a:t>Joint opinion: Include “fair practice” in the quotation exception to avoid ambiguity.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2nd call for comments</a:t>
            </a:r>
            <a:r>
              <a:rPr lang="en-US" baseline="0" dirty="0" smtClean="0">
                <a:latin typeface="Arial" panose="020B0604020202020204" pitchFamily="34" charset="0"/>
                <a:cs typeface="Arial" panose="020B0604020202020204" pitchFamily="34" charset="0"/>
              </a:rPr>
              <a:t> - </a:t>
            </a:r>
            <a:r>
              <a:rPr lang="en-US" dirty="0" smtClean="0">
                <a:latin typeface="Arial" panose="020B0604020202020204" pitchFamily="34" charset="0"/>
                <a:cs typeface="Arial" panose="020B0604020202020204" pitchFamily="34" charset="0"/>
              </a:rPr>
              <a:t>Some comments indicated the following concerns:</a:t>
            </a:r>
          </a:p>
          <a:p>
            <a:pPr marL="171450" indent="-171450">
              <a:buFontTx/>
              <a:buChar char="-"/>
            </a:pPr>
            <a:r>
              <a:rPr lang="en-US" dirty="0" smtClean="0">
                <a:latin typeface="Arial" panose="020B0604020202020204" pitchFamily="34" charset="0"/>
                <a:cs typeface="Arial" panose="020B0604020202020204" pitchFamily="34" charset="0"/>
              </a:rPr>
              <a:t>Recreate</a:t>
            </a:r>
            <a:r>
              <a:rPr lang="en-US" baseline="0" dirty="0" smtClean="0">
                <a:latin typeface="Arial" panose="020B0604020202020204" pitchFamily="34" charset="0"/>
                <a:cs typeface="Arial" panose="020B0604020202020204" pitchFamily="34" charset="0"/>
              </a:rPr>
              <a:t> opinion: </a:t>
            </a:r>
            <a:r>
              <a:rPr lang="en-ZA" sz="1200" b="0" i="0" u="none" strike="noStrike" kern="1200" baseline="0" dirty="0" smtClean="0">
                <a:solidFill>
                  <a:schemeClr val="tx1"/>
                </a:solidFill>
                <a:latin typeface="+mn-lt"/>
                <a:ea typeface="+mn-ea"/>
                <a:cs typeface="+mn-cs"/>
              </a:rPr>
              <a:t>The two tests are not synonymous. They are used cumulatively in the Berne convention. The test of fair practice, is concerned with the equities, while the test for extent justified by the purpose, tests the proportionality of means and ends.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ZA" sz="1200" dirty="0" smtClean="0">
                <a:latin typeface="Arial" panose="020B0604020202020204" pitchFamily="34" charset="0"/>
                <a:cs typeface="Arial" panose="020B0604020202020204" pitchFamily="34" charset="0"/>
              </a:rPr>
              <a:t>EIFL: References to fair practice in 12B and12D(8)(b) should be removed.</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ZA" sz="1200" b="0" kern="1200" dirty="0" smtClean="0">
                <a:solidFill>
                  <a:schemeClr val="tx1"/>
                </a:solidFill>
                <a:effectLst/>
                <a:latin typeface="+mn-lt"/>
                <a:ea typeface="+mn-ea"/>
                <a:cs typeface="+mn-cs"/>
              </a:rPr>
              <a:t>Prof </a:t>
            </a:r>
            <a:r>
              <a:rPr lang="en-ZA" sz="1200" b="0" kern="1200" dirty="0" err="1" smtClean="0">
                <a:solidFill>
                  <a:schemeClr val="tx1"/>
                </a:solidFill>
                <a:effectLst/>
                <a:latin typeface="+mn-lt"/>
                <a:ea typeface="+mn-ea"/>
                <a:cs typeface="+mn-cs"/>
              </a:rPr>
              <a:t>Hoeren</a:t>
            </a:r>
            <a:r>
              <a:rPr lang="en-GB" sz="1200" b="0" kern="1200" dirty="0" smtClean="0">
                <a:solidFill>
                  <a:schemeClr val="tx1"/>
                </a:solidFill>
                <a:effectLst/>
                <a:latin typeface="+mn-lt"/>
                <a:ea typeface="+mn-ea"/>
                <a:cs typeface="+mn-cs"/>
              </a:rPr>
              <a:t>:</a:t>
            </a:r>
            <a:r>
              <a:rPr lang="en-GB" sz="1200" b="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According to Article 10 of the Berne Convention, which South Africa has ratified, a quotation of a copyright work must be “compatible with fair practice” (S12B(1)(a)(</a:t>
            </a:r>
            <a:r>
              <a:rPr lang="en-ZA" sz="1200" kern="1200" dirty="0" err="1" smtClean="0">
                <a:solidFill>
                  <a:schemeClr val="tx1"/>
                </a:solidFill>
                <a:effectLst/>
                <a:latin typeface="+mn-lt"/>
                <a:ea typeface="+mn-ea"/>
                <a:cs typeface="+mn-cs"/>
              </a:rPr>
              <a:t>i</a:t>
            </a:r>
            <a:r>
              <a:rPr lang="en-ZA" sz="1200" kern="1200" dirty="0" smtClean="0">
                <a:solidFill>
                  <a:schemeClr val="tx1"/>
                </a:solidFill>
                <a:effectLst/>
                <a:latin typeface="+mn-lt"/>
                <a:ea typeface="+mn-ea"/>
                <a:cs typeface="+mn-cs"/>
              </a:rPr>
              <a:t>)). In this respect, the amendment aligns South African copyright law with international law</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ZA" sz="1200" b="0" kern="1200" dirty="0" smtClean="0">
                <a:solidFill>
                  <a:schemeClr val="tx1"/>
                </a:solidFill>
                <a:effectLst/>
                <a:latin typeface="+mn-lt"/>
                <a:ea typeface="+mn-ea"/>
                <a:cs typeface="+mn-cs"/>
              </a:rPr>
              <a:t>Joint academic opinion</a:t>
            </a:r>
            <a:r>
              <a:rPr lang="en-GB" sz="1200" b="0" kern="120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Recommendation - Do not add fair practice requirements to s12B(e)(ii) and (iii).</a:t>
            </a:r>
            <a:endParaRPr lang="en-GB" dirty="0" smtClean="0">
              <a:latin typeface="Arial" panose="020B0604020202020204" pitchFamily="34" charset="0"/>
              <a:cs typeface="Arial" panose="020B0604020202020204" pitchFamily="34" charset="0"/>
            </a:endParaRP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ZA" sz="1200" kern="1200" dirty="0" smtClean="0">
                <a:solidFill>
                  <a:schemeClr val="tx1"/>
                </a:solidFill>
                <a:effectLst/>
                <a:latin typeface="+mn-lt"/>
                <a:ea typeface="+mn-ea"/>
                <a:cs typeface="+mn-cs"/>
              </a:rPr>
              <a:t>Adding a fair practice requirement in 12D(1) is duplicative since it is applied in subsection 12D(8)(a).</a:t>
            </a:r>
            <a:endParaRPr lang="en-GB"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ZA" sz="1200" kern="1200" dirty="0" smtClean="0">
                <a:solidFill>
                  <a:schemeClr val="tx1"/>
                </a:solidFill>
                <a:effectLst/>
                <a:latin typeface="+mn-lt"/>
                <a:ea typeface="+mn-ea"/>
                <a:cs typeface="+mn-cs"/>
              </a:rPr>
              <a:t>12B(1)(d)(ii) and (iii)12: The proposal will add a fair practice requirement to exceptions which permit</a:t>
            </a:r>
            <a:r>
              <a:rPr lang="en-GB"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reproduction for reporting of current events and of speeches to the public. This is not required by the Berne Convention which creates a specific exception for this use, not subject to fair practice nor the three step test, since this is such an</a:t>
            </a:r>
            <a:r>
              <a:rPr lang="en-GB"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important function for a democracy.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ZA" sz="1200" kern="1200" dirty="0" smtClean="0">
                <a:solidFill>
                  <a:schemeClr val="tx1"/>
                </a:solidFill>
                <a:effectLst/>
                <a:latin typeface="+mn-lt"/>
                <a:ea typeface="+mn-ea"/>
                <a:cs typeface="+mn-cs"/>
              </a:rPr>
              <a:t>Since s12B(1)(e)(ii) and (iii) contain their own internal restrictions that limit the use and the CAB aims to increase access to information the unnecessary restriction of fair practice should not be applied.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ZA" sz="1200" b="0" kern="1200" dirty="0" smtClean="0">
                <a:solidFill>
                  <a:schemeClr val="tx1"/>
                </a:solidFill>
                <a:effectLst/>
                <a:latin typeface="+mn-lt"/>
                <a:ea typeface="+mn-ea"/>
                <a:cs typeface="+mn-cs"/>
              </a:rPr>
              <a:t>NCLIS: </a:t>
            </a:r>
            <a:r>
              <a:rPr lang="en-ZA" sz="1200" kern="1200" dirty="0" smtClean="0">
                <a:solidFill>
                  <a:schemeClr val="tx1"/>
                </a:solidFill>
                <a:effectLst/>
                <a:latin typeface="+mn-lt"/>
                <a:ea typeface="+mn-ea"/>
                <a:cs typeface="+mn-cs"/>
              </a:rPr>
              <a:t>In some cases, fair practice could be added to the abovementioned sections, only if there are no other conditions applicable to them in their specific sections. This should be the last resort. </a:t>
            </a: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ZA" sz="1200" b="0" kern="1200" dirty="0" smtClean="0">
                <a:solidFill>
                  <a:schemeClr val="tx1"/>
                </a:solidFill>
                <a:effectLst/>
                <a:latin typeface="+mn-lt"/>
                <a:ea typeface="+mn-ea"/>
                <a:cs typeface="+mn-cs"/>
              </a:rPr>
              <a:t>Recreate</a:t>
            </a:r>
            <a:r>
              <a:rPr lang="en-GB" sz="1200" b="0" kern="1200" dirty="0" smtClean="0">
                <a:solidFill>
                  <a:schemeClr val="tx1"/>
                </a:solidFill>
                <a:effectLst/>
                <a:latin typeface="+mn-lt"/>
                <a:ea typeface="+mn-ea"/>
                <a:cs typeface="+mn-cs"/>
              </a:rPr>
              <a:t>:</a:t>
            </a:r>
            <a:r>
              <a:rPr lang="en-GB" sz="1200" b="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The phrase ‘fair practice’ has been inserted in section 12B (1) (d) (</a:t>
            </a:r>
            <a:r>
              <a:rPr lang="en-ZA" sz="1200" kern="1200" dirty="0" err="1" smtClean="0">
                <a:solidFill>
                  <a:schemeClr val="tx1"/>
                </a:solidFill>
                <a:effectLst/>
                <a:latin typeface="+mn-lt"/>
                <a:ea typeface="+mn-ea"/>
                <a:cs typeface="+mn-cs"/>
              </a:rPr>
              <a:t>i</a:t>
            </a:r>
            <a:r>
              <a:rPr lang="en-ZA" sz="1200" kern="1200" dirty="0" smtClean="0">
                <a:solidFill>
                  <a:schemeClr val="tx1"/>
                </a:solidFill>
                <a:effectLst/>
                <a:latin typeface="+mn-lt"/>
                <a:ea typeface="+mn-ea"/>
                <a:cs typeface="+mn-cs"/>
              </a:rPr>
              <a:t>) and (ii). This is at worst a ‘hidden dragon’ that may come back to bite us. At best it is a complication that is not useful; at worst it could be highly problematic. Parliament keeps referring to the term ‘fair practice’ which is not defined anywhere and which is left completely open to subjective or unpredictable determination. ‘Fair practice’ sits uncomfortably alongside fair use. The section used to say ‘where the use justifies the purpose’, which is a lot clearer, that you only put in as much as you need to in order to achieve what you’re trying to achieve.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ZA" sz="1200" b="0" kern="1200" dirty="0" smtClean="0">
                <a:solidFill>
                  <a:schemeClr val="tx1"/>
                </a:solidFill>
                <a:effectLst/>
                <a:latin typeface="+mn-lt"/>
                <a:ea typeface="+mn-ea"/>
                <a:cs typeface="+mn-cs"/>
              </a:rPr>
              <a:t>SADTU:</a:t>
            </a:r>
            <a:r>
              <a:rPr lang="en-GB" sz="1200" b="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SADTU therefore recommends that only if there is a need for condition(s) over and above the limitations already attached to specific exceptions in Sections 12B, 12C, 12D, 19B AND 19C, then ‘fair practice’ should be applied. Detailed exceptions such as education, research, libraries, etc., are already limited in their application, and many have</a:t>
            </a:r>
            <a:r>
              <a:rPr lang="en-GB"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additional limits. </a:t>
            </a: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200" b="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18</a:t>
            </a:fld>
            <a:endParaRPr lang="en-GB" dirty="0"/>
          </a:p>
        </p:txBody>
      </p:sp>
    </p:spTree>
    <p:extLst>
      <p:ext uri="{BB962C8B-B14F-4D97-AF65-F5344CB8AC3E}">
        <p14:creationId xmlns:p14="http://schemas.microsoft.com/office/powerpoint/2010/main" val="4181580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19</a:t>
            </a:fld>
            <a:endParaRPr lang="en-GB" dirty="0"/>
          </a:p>
        </p:txBody>
      </p:sp>
    </p:spTree>
    <p:extLst>
      <p:ext uri="{BB962C8B-B14F-4D97-AF65-F5344CB8AC3E}">
        <p14:creationId xmlns:p14="http://schemas.microsoft.com/office/powerpoint/2010/main" val="5386009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20</a:t>
            </a:fld>
            <a:endParaRPr lang="en-GB" dirty="0"/>
          </a:p>
        </p:txBody>
      </p:sp>
    </p:spTree>
    <p:extLst>
      <p:ext uri="{BB962C8B-B14F-4D97-AF65-F5344CB8AC3E}">
        <p14:creationId xmlns:p14="http://schemas.microsoft.com/office/powerpoint/2010/main" val="29034374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rPr>
              <a:t>Comments</a:t>
            </a:r>
          </a:p>
          <a:p>
            <a:r>
              <a:rPr lang="en-ZA" sz="1200" b="1" kern="1200" dirty="0" smtClean="0">
                <a:solidFill>
                  <a:schemeClr val="tx1"/>
                </a:solidFill>
                <a:effectLst/>
                <a:latin typeface="+mn-lt"/>
                <a:ea typeface="+mn-ea"/>
                <a:cs typeface="+mn-cs"/>
              </a:rPr>
              <a:t>ANFASA</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Agrees with inclusion of three step test in the Bill. “The test should be captured as is worded in the treaty, and should also be included in 12A.</a:t>
            </a:r>
            <a:r>
              <a:rPr lang="en-ZA" sz="1200" kern="1200" baseline="0" dirty="0" smtClean="0">
                <a:solidFill>
                  <a:schemeClr val="tx1"/>
                </a:solidFill>
                <a:effectLst/>
                <a:latin typeface="+mn-lt"/>
                <a:ea typeface="+mn-ea"/>
                <a:cs typeface="+mn-cs"/>
              </a:rPr>
              <a:t> </a:t>
            </a:r>
          </a:p>
          <a:p>
            <a:pPr lvl="0"/>
            <a:r>
              <a:rPr lang="en-ZA" sz="1200" b="1" kern="1200" dirty="0" smtClean="0">
                <a:solidFill>
                  <a:schemeClr val="tx1"/>
                </a:solidFill>
                <a:effectLst/>
                <a:latin typeface="+mn-lt"/>
                <a:ea typeface="+mn-ea"/>
                <a:cs typeface="+mn-cs"/>
              </a:rPr>
              <a:t>Anton </a:t>
            </a:r>
            <a:r>
              <a:rPr lang="en-ZA" sz="1200" b="1" kern="1200" dirty="0" err="1" smtClean="0">
                <a:solidFill>
                  <a:schemeClr val="tx1"/>
                </a:solidFill>
                <a:effectLst/>
                <a:latin typeface="+mn-lt"/>
                <a:ea typeface="+mn-ea"/>
                <a:cs typeface="+mn-cs"/>
              </a:rPr>
              <a:t>Mostert</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addition of a “</a:t>
            </a:r>
            <a:r>
              <a:rPr lang="en-ZA" sz="1200" kern="1200" dirty="0" err="1" smtClean="0">
                <a:solidFill>
                  <a:schemeClr val="tx1"/>
                </a:solidFill>
                <a:effectLst/>
                <a:latin typeface="+mn-lt"/>
                <a:ea typeface="+mn-ea"/>
                <a:cs typeface="+mn-cs"/>
              </a:rPr>
              <a:t>threestep</a:t>
            </a:r>
            <a:r>
              <a:rPr lang="en-ZA" sz="1200" kern="1200" dirty="0" smtClean="0">
                <a:solidFill>
                  <a:schemeClr val="tx1"/>
                </a:solidFill>
                <a:effectLst/>
                <a:latin typeface="+mn-lt"/>
                <a:ea typeface="+mn-ea"/>
                <a:cs typeface="+mn-cs"/>
              </a:rPr>
              <a:t> like” test in section 12C(2) does not sufficiently narrow the exemption from liability. If the drafters are having problems in getting this right, they should just look at Article 5 of the EU’s Directive on the harmonisation of certain aspects of copyright and related rights in the information society (2001/29) (“Article 5 of the </a:t>
            </a:r>
            <a:r>
              <a:rPr lang="en-ZA" sz="1200" kern="1200" dirty="0" err="1" smtClean="0">
                <a:solidFill>
                  <a:schemeClr val="tx1"/>
                </a:solidFill>
                <a:effectLst/>
                <a:latin typeface="+mn-lt"/>
                <a:ea typeface="+mn-ea"/>
                <a:cs typeface="+mn-cs"/>
              </a:rPr>
              <a:t>InfoSoc</a:t>
            </a:r>
            <a:r>
              <a:rPr lang="en-ZA" sz="1200" kern="1200" dirty="0" smtClean="0">
                <a:solidFill>
                  <a:schemeClr val="tx1"/>
                </a:solidFill>
                <a:effectLst/>
                <a:latin typeface="+mn-lt"/>
                <a:ea typeface="+mn-ea"/>
                <a:cs typeface="+mn-cs"/>
              </a:rPr>
              <a:t> Directive”).</a:t>
            </a:r>
          </a:p>
          <a:p>
            <a:r>
              <a:rPr lang="en-ZA" sz="1200" b="1" kern="1200" dirty="0" err="1" smtClean="0">
                <a:solidFill>
                  <a:schemeClr val="tx1"/>
                </a:solidFill>
                <a:effectLst/>
                <a:latin typeface="+mn-lt"/>
                <a:ea typeface="+mn-ea"/>
                <a:cs typeface="+mn-cs"/>
              </a:rPr>
              <a:t>Capasso</a:t>
            </a:r>
            <a:r>
              <a:rPr lang="en-ZA"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We commend the Committee for adding the three step test to these exceptions.</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This is pivotal to ensuring the proper application of this provision. Aligning the clause with its counterpart in Article 5 of the EU Copyright Directive read with Recital 33 safeguards the rights of South African </a:t>
            </a:r>
            <a:r>
              <a:rPr lang="en-ZA" sz="1200" kern="1200" dirty="0" err="1" smtClean="0">
                <a:solidFill>
                  <a:schemeClr val="tx1"/>
                </a:solidFill>
                <a:effectLst/>
                <a:latin typeface="+mn-lt"/>
                <a:ea typeface="+mn-ea"/>
                <a:cs typeface="+mn-cs"/>
              </a:rPr>
              <a:t>rightsholders</a:t>
            </a:r>
            <a:r>
              <a:rPr lang="en-ZA" sz="1200" kern="1200" dirty="0" smtClean="0">
                <a:solidFill>
                  <a:schemeClr val="tx1"/>
                </a:solidFill>
                <a:effectLst/>
                <a:latin typeface="+mn-lt"/>
                <a:ea typeface="+mn-ea"/>
                <a:cs typeface="+mn-cs"/>
              </a:rPr>
              <a:t> whilst ensuring the necessary balance. As per our previous submissions, the addition of the three step test ensures that close to 89% of CAPASSO’s collections for members are kept intact.</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CCSA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three step test is not correctly reflected</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DALRO</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wording of the 3-step test has been altered and the area in the Bill where the (modified) 3-step is placed is not covering all exceptions and limitations, but only some. This is disturbing as it underscores the continued half-hearted attempt to not comply with international treaty requirements,</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Future Managers IFFRO, IPA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While we welcome the introduction of the 3 steps test, we feel that its wording has been so watered down that it will not be able to protect rights holders’ exposure to the ravages of the fair use provisions. We urge your committee to seriously consider applying the 3 steps test as intended in the Berne Convention and TRIPS agreements and as recommended in the PASA submission</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FIAPF, MPASA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use of “flowing from” is a marked departure from the Berne Convention that the use should not “unreasonably prejudice the legitimate interests of the author”. The “flowing from” alternative wording in the proposed CAB amendment appears to be designed to exclude non-consumptive uses of copyright works. However, the debate about the boundaries between consumptive and non-consumptive uses is ongoing, e.g. the extent to which non-consumptive should include caching, indexing or text</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data mining.</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IPO, IBFC, ASA and CPA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We support the inclusion of the wording of the Berne-3-step test to add clarity to the scope of application of the relevant exceptions. That being said, we find the proposed qualification of the Berne 3-step test through the inclusion of the phrase ‘flowing from the copyright in that work’ to be problematic. This deviation from the wording of the </a:t>
            </a:r>
            <a:r>
              <a:rPr lang="en-ZA" sz="1200" kern="1200" dirty="0" err="1" smtClean="0">
                <a:solidFill>
                  <a:schemeClr val="tx1"/>
                </a:solidFill>
                <a:effectLst/>
                <a:latin typeface="+mn-lt"/>
                <a:ea typeface="+mn-ea"/>
                <a:cs typeface="+mn-cs"/>
              </a:rPr>
              <a:t>threestep</a:t>
            </a:r>
            <a:r>
              <a:rPr lang="en-ZA" sz="1200" kern="1200" dirty="0" smtClean="0">
                <a:solidFill>
                  <a:schemeClr val="tx1"/>
                </a:solidFill>
                <a:effectLst/>
                <a:latin typeface="+mn-lt"/>
                <a:ea typeface="+mn-ea"/>
                <a:cs typeface="+mn-cs"/>
              </a:rPr>
              <a:t> test as it appears in the Berne Convention would introduce unnecessary vagueness as it would exclude so-called ‘non-consumptive uses’ from its scope of application.</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CHELSA / LIASA</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The version of the 3-step test provided here is out of line with that set out in international law, which specifically does not claim to provide an exhaustive list of cases that are covered by exceptions. </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Furthermore, the layers of conditions (Fair use, fair practice and 3 step) will be difficult for all users (including educators, students, librarians, researchers, etc.) to navigate and interpret and will inhibit or prevent users from making copies of works.  The purpose of limitations and exceptions is to facilitate access to copyright works and to provide clarity so that users know what can be done, without fear of litigation.</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We strongly recommend that </a:t>
            </a:r>
            <a:r>
              <a:rPr lang="en-ZA"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the 3-step test criteria should be deleted completely, since Parliament has already agreed that the Bill is compliant with the 3-step test. It is not necessary to add the test to any exceptions.</a:t>
            </a:r>
          </a:p>
          <a:p>
            <a:r>
              <a:rPr lang="en-ZA" sz="1200" b="1" kern="1200" dirty="0" smtClean="0">
                <a:solidFill>
                  <a:schemeClr val="tx1"/>
                </a:solidFill>
                <a:effectLst/>
                <a:latin typeface="+mn-lt"/>
                <a:ea typeface="+mn-ea"/>
                <a:cs typeface="+mn-cs"/>
              </a:rPr>
              <a:t>IFLA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change in wording suggests that the exceptions provided are exhaustive, which they are not due to the application of fair use.  In particular as concerns Section 12C, the idea of declaring that the cases stipulated in subsection (1) are exhaustive seems absurd, given the speed at which technology develops. The long process needed to reform the Copyright Act underlines that it would be better to avoid introducing unnecessary rigidities into the system which could take years to fix.</a:t>
            </a:r>
          </a:p>
          <a:p>
            <a:r>
              <a:rPr lang="en-ZA" sz="1200" b="1" kern="1200" dirty="0" smtClean="0">
                <a:solidFill>
                  <a:schemeClr val="tx1"/>
                </a:solidFill>
                <a:effectLst/>
                <a:latin typeface="+mn-lt"/>
                <a:ea typeface="+mn-ea"/>
                <a:cs typeface="+mn-cs"/>
              </a:rPr>
              <a:t>PASA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We welcome the addition of the Three-step Test. However:</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1. The Three-step Test should be inserted in all provisions setting out exceptions and limitations. Alternatively, a separate, covering section should contain the verbatim Three-step Test.</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2. The exact Berne wording must be used. </a:t>
            </a:r>
            <a:endParaRPr lang="en-ZA" sz="1200" b="1"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SAMRO</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This exception mimics article 5 of the EU 2001 Copyright Directive,24 (although the EU Directive is only concerned with temporary reproductions, not adaptations). However, the section did not subject the exception to the three-step test, as done under the EU Directive (art. (5) of the Directive). The committee has now attempted to do so under the new section 12(C)(2) and this is commendable. However, the phrasing of the wording in relation to the three-step test is not strictly in line with the formulation of the three-step test in the EU Directive and in the Berne Convention, particular by limiting the application of the three-step cases to the exceptions proposed, rather than applying the stipulated exceptions to “certain special cases”, as contemplated in the EU Directive (the Berne Convention refers to permitting the exceptions in certain special cases,25 and the TRIPS Agreement refers to confining the exceptions to certain special cases26).</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21</a:t>
            </a:fld>
            <a:endParaRPr lang="en-GB" dirty="0"/>
          </a:p>
        </p:txBody>
      </p:sp>
    </p:spTree>
    <p:extLst>
      <p:ext uri="{BB962C8B-B14F-4D97-AF65-F5344CB8AC3E}">
        <p14:creationId xmlns:p14="http://schemas.microsoft.com/office/powerpoint/2010/main" val="39161366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0" u="sng" kern="1200" dirty="0" smtClean="0">
                <a:solidFill>
                  <a:schemeClr val="tx1"/>
                </a:solidFill>
                <a:effectLst/>
                <a:latin typeface="+mn-lt"/>
                <a:ea typeface="+mn-ea"/>
                <a:cs typeface="+mn-cs"/>
              </a:rPr>
              <a:t>Comments</a:t>
            </a:r>
          </a:p>
          <a:p>
            <a:r>
              <a:rPr lang="en-ZA" sz="1200" b="1" kern="1200" dirty="0" err="1" smtClean="0">
                <a:solidFill>
                  <a:schemeClr val="tx1"/>
                </a:solidFill>
                <a:effectLst/>
                <a:latin typeface="+mn-lt"/>
                <a:ea typeface="+mn-ea"/>
                <a:cs typeface="+mn-cs"/>
              </a:rPr>
              <a:t>Assman</a:t>
            </a:r>
            <a:r>
              <a:rPr lang="en-ZA"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 am very disappointed and surprised to see the new proposed amendments that attempt to override or dilute many of the helpful exceptions in the 2017 version of the Bill for personal copying, fair use, libraries and archives, museums and galleries, as well as for education and academic activity, and for persons with disabilities. The new proposed amendments create unnecessary barriers to access of knowledge. In some instances, they are particularly onerous, which was not the original purpose of this Bill.</a:t>
            </a:r>
          </a:p>
          <a:p>
            <a:r>
              <a:rPr lang="en-ZA" sz="1200" b="1" kern="1200" dirty="0" err="1" smtClean="0">
                <a:solidFill>
                  <a:schemeClr val="tx1"/>
                </a:solidFill>
                <a:effectLst/>
                <a:latin typeface="+mn-lt"/>
                <a:ea typeface="+mn-ea"/>
                <a:cs typeface="+mn-cs"/>
              </a:rPr>
              <a:t>BlindSA</a:t>
            </a:r>
            <a:r>
              <a:rPr lang="en-ZA" sz="1200" b="1" kern="1200" dirty="0" smtClean="0">
                <a:solidFill>
                  <a:schemeClr val="tx1"/>
                </a:solidFill>
                <a:effectLst/>
                <a:latin typeface="+mn-lt"/>
                <a:ea typeface="+mn-ea"/>
                <a:cs typeface="+mn-cs"/>
              </a:rPr>
              <a:t> S27</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proposed addition of the three-step test to educational and academic activities makes s 12D impracticable and potentially contravenes the principle of legality under the Constitution. The appropriate standard under international law is ‘fair practice’ and we welcome its addition in s 12D(8)(b). We therefore recommend that the proposed additions of </a:t>
            </a:r>
            <a:r>
              <a:rPr lang="en-ZA" sz="1200" kern="1200" dirty="0" err="1" smtClean="0">
                <a:solidFill>
                  <a:schemeClr val="tx1"/>
                </a:solidFill>
                <a:effectLst/>
                <a:latin typeface="+mn-lt"/>
                <a:ea typeface="+mn-ea"/>
                <a:cs typeface="+mn-cs"/>
              </a:rPr>
              <a:t>ss</a:t>
            </a:r>
            <a:r>
              <a:rPr lang="en-ZA" sz="1200" kern="1200" dirty="0" smtClean="0">
                <a:solidFill>
                  <a:schemeClr val="tx1"/>
                </a:solidFill>
                <a:effectLst/>
                <a:latin typeface="+mn-lt"/>
                <a:ea typeface="+mn-ea"/>
                <a:cs typeface="+mn-cs"/>
              </a:rPr>
              <a:t> 12D(1)(c)-(d) must not be made.</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CAB prior to the proposed amendments, could reasonably be interpreted to be compatible with the Berne Convention, World Intellectual Property Organisation (‘WIPO’) Copyright Treaties, Trade-Related Aspects of Intellectual Property Rights (‘TRIPS’) Agreement as well as the International Covenant on Economic Social and Cultural Rights (‘ICESCR’) and UNCRPD. The proposed amendments are in fact restrictive and in practice, and lead to violations of the constitutional rights to education and culture.</a:t>
            </a:r>
          </a:p>
          <a:p>
            <a:r>
              <a:rPr lang="en-ZA" sz="1200" b="1" kern="1200" dirty="0" smtClean="0">
                <a:solidFill>
                  <a:schemeClr val="tx1"/>
                </a:solidFill>
                <a:effectLst/>
                <a:latin typeface="+mn-lt"/>
                <a:ea typeface="+mn-ea"/>
                <a:cs typeface="+mn-cs"/>
              </a:rPr>
              <a:t>CHELSA / LIASA</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The version of the 3-step test provided here is out of line with that set out in international law, which specifically does not claim to provide an exhaustive list of cases that are covered by exceptions. </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Furthermore, the layers of conditions (Fair use, fair practice and 3 step) will be difficult for all users (including educators, students, librarians, researchers, etc.) to navigate and interpret and will inhibit or prevent users from making copies of works.  The purpose of limitations and exceptions is to facilitate access to copyright works and to provide clarity so that users know what can be done, without fear of litigation.</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We strongly recommend that </a:t>
            </a:r>
            <a:r>
              <a:rPr lang="en-ZA"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the 3-step test criteria should be deleted completely, since Parliament has already agreed that the Bill is compliant with the 3-step test. It is not necessary to add the test to any exceptions.</a:t>
            </a:r>
          </a:p>
          <a:p>
            <a:r>
              <a:rPr lang="en-ZA" sz="1200" b="1" kern="1200" dirty="0" smtClean="0">
                <a:solidFill>
                  <a:schemeClr val="tx1"/>
                </a:solidFill>
                <a:effectLst/>
                <a:latin typeface="+mn-lt"/>
                <a:ea typeface="+mn-ea"/>
                <a:cs typeface="+mn-cs"/>
              </a:rPr>
              <a:t>EIFL:</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Section 12C(2) should be deleted. The layering of tests will have a chilling effect on free expression in South Africa. The net result is that the intended beneficiaries will find it nigh on impossible to actually use the exceptions: 12C – is subject to fair use and the three step test (whilst the European Union Information Society Directive does not apply either of these tests to its exception for temporary reproduction;</a:t>
            </a:r>
          </a:p>
          <a:p>
            <a:pPr lvl="0"/>
            <a:r>
              <a:rPr lang="en-ZA" sz="1200" kern="1200" dirty="0" smtClean="0">
                <a:solidFill>
                  <a:schemeClr val="tx1"/>
                </a:solidFill>
                <a:effectLst/>
                <a:latin typeface="+mn-lt"/>
                <a:ea typeface="+mn-ea"/>
                <a:cs typeface="+mn-cs"/>
              </a:rPr>
              <a:t>These paragraphs re the three step test should be deleted (submitted said 12D(1) – (4), but that would affect actual exceptions, which the submitter did not speak to).</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The layering of tests will have a chilling effect on free expression in South Africa. The net result is that the intended beneficiaries will find it nigh on impossible to actually use the exceptions: </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S12D, providing for education: 12A fair use test, fair practice (applied twice in 12D) and the three steps of the Berne Three Step Test.</a:t>
            </a:r>
            <a:endParaRPr lang="en-ZA" sz="1200" u="sng"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IFLA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We would argue that it is mistake to apply the three-step test at all here. The test typically applies to the way in which governments themselves make laws, rather than in the way they are interpreted. The European Union, for example, includes it in recitals to its laws, rather than in the articles which establish rules.</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Particularly troubling is the confusion created by applying all of the three-step test (which was never intended to be applied in this way), the test of fair practice, and a fair use test (see comments on Section 12A above). For educators, researchers and users, this would have a major chilling effect on their activities, and open the door to significant risk of litigation.</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If there is a need to refer to the three step test, it should be done in the preamble to the law, underlining that the law is designed in such a way as to be consistent with the test.</a:t>
            </a:r>
          </a:p>
          <a:p>
            <a:r>
              <a:rPr lang="en-ZA" sz="1200" b="1" kern="1200" dirty="0" smtClean="0">
                <a:solidFill>
                  <a:schemeClr val="tx1"/>
                </a:solidFill>
                <a:effectLst/>
                <a:latin typeface="+mn-lt"/>
                <a:ea typeface="+mn-ea"/>
                <a:cs typeface="+mn-cs"/>
              </a:rPr>
              <a:t>Prof </a:t>
            </a:r>
            <a:r>
              <a:rPr lang="en-ZA" sz="1200" b="1" kern="1200" dirty="0" err="1" smtClean="0">
                <a:solidFill>
                  <a:schemeClr val="tx1"/>
                </a:solidFill>
                <a:effectLst/>
                <a:latin typeface="+mn-lt"/>
                <a:ea typeface="+mn-ea"/>
                <a:cs typeface="+mn-cs"/>
              </a:rPr>
              <a:t>Hoeren</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Adding the three-step test might complicate the application of temporary reproduction and adaption. </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The requirements for temporary reproduction are already limited to copies which are an integral and essential part of a technical process. The three-step test would undermine the standard. </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The examination effort will be much higher and additional litigation risk could arise because the three-step test does not provide clear guidance.</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The rules for transient copies in European Union do not include the three-step test and is widely recognized as in accordance with international law. Therefore, there is no need for the implementation of the three-step test.</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Recommend just the use of fair practice in this Section. It is much more user-friendly and keeps the exceptions broad.</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Joint academic opinion</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three-step test is a principle of international law used to assess domestic law. Its inclusion in</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domestic law is not required and is rare in copyright laws around the world. It is inappropriate as a standard to set the boundaries of exceptions when combined with other internal limitations that serve the same purpose.</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S12C permits the making of transient copies, a mundane feature of the automated systems that enable the Internet to operate.9 The making of transient copies is an extremely limited action for a very limited purpose, thus the section has sufficient internal restrictions and the three step test is unnecessary. Importing the three step test into the Copyright Act adds yet another test to those already in the Copyright Act and to be inserted by the Copyright Amendment Bill which may lead to confusion.</a:t>
            </a:r>
          </a:p>
          <a:p>
            <a:r>
              <a:rPr lang="en-ZA" sz="1200" kern="1200" dirty="0" smtClean="0">
                <a:solidFill>
                  <a:schemeClr val="tx1"/>
                </a:solidFill>
                <a:effectLst/>
                <a:latin typeface="+mn-lt"/>
                <a:ea typeface="+mn-ea"/>
                <a:cs typeface="+mn-cs"/>
              </a:rPr>
              <a:t>It is proposed to add both a fair practice requirement and the three step test to the right to make educational reproductions in Section 12D(1), (8) and (9).</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Section 12D(1) (a) authorises the making of copies and broadcasts for educational and academic purposes, and is subject to a number of restrictions set out in (2) to (5) and (8). As discussed above, it is important that this section apply to “uses” not only repercussions, including to authorise communications needed in online learning.</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Berne Convention stipulates in Article 10(1) that ‘extent justified the purpose’ and ‘fair practice’ are the appropriate restrictions for educational uses. Sections 12D(1)(c) and (d) propose to add additional limitations contained in the three-step test from Article 9 of the Berne Convention. Adding the </a:t>
            </a:r>
            <a:r>
              <a:rPr lang="en-ZA" sz="1200" kern="1200" dirty="0" err="1" smtClean="0">
                <a:solidFill>
                  <a:schemeClr val="tx1"/>
                </a:solidFill>
                <a:effectLst/>
                <a:latin typeface="+mn-lt"/>
                <a:ea typeface="+mn-ea"/>
                <a:cs typeface="+mn-cs"/>
              </a:rPr>
              <a:t>threestep</a:t>
            </a:r>
            <a:r>
              <a:rPr lang="en-ZA" sz="1200" kern="1200" dirty="0" smtClean="0">
                <a:solidFill>
                  <a:schemeClr val="tx1"/>
                </a:solidFill>
                <a:effectLst/>
                <a:latin typeface="+mn-lt"/>
                <a:ea typeface="+mn-ea"/>
                <a:cs typeface="+mn-cs"/>
              </a:rPr>
              <a:t> test in addition to the fair practice test is an example of test-stacking that is duplicative, and will likely cause confusion. </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In 12D(1), change “reproduction” to “use”, and add after “activities”: “including in the cases stipulated in this section.”</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SADTU</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There is no need to apply the 3-step test to anything subject to the fair use balancing analysis. </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There is no reason to subject anything to fair practice and then add the 3-step too. It makes no sense to include both or all 3 sets of conditions.</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Parliament has already decided that fair use does comply with the 3-step test so any reference to this test in the Bill is superfluous and should be deleted.</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SAIIPL</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There is no alternative to individual evaluations of the specific terms of every exception in Sections 12B, 12C, 12D, 19B and 19C, as proposed above. A simple qualification of the exceptions by the terms of the Three-Step Test may well not secure the position of authors and copyright owners under the treaties, but instead have the effect of complicating any infringement action by a copyright owner. The proposed addition of the Three-Step Test wording to Sections 12C and 12D is not effective. The matters listed are not specific cases and cannot become so by naming them as such.</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Section 12C(1)(b) is out of place in the “temporary reproduction” exception and should be removed. Once this is done, the Three-Step Test wording in Section 12C(2) must be withdrawn</a:t>
            </a:r>
            <a:endParaRPr lang="en-GB" sz="1200" kern="1200" dirty="0" smtClean="0">
              <a:solidFill>
                <a:schemeClr val="tx1"/>
              </a:solidFill>
              <a:effectLst/>
              <a:latin typeface="+mn-lt"/>
              <a:ea typeface="+mn-ea"/>
              <a:cs typeface="+mn-cs"/>
            </a:endParaRPr>
          </a:p>
          <a:p>
            <a:r>
              <a:rPr lang="en-ZA" sz="1200" b="1" kern="1200" dirty="0" err="1" smtClean="0">
                <a:solidFill>
                  <a:schemeClr val="tx1"/>
                </a:solidFill>
                <a:effectLst/>
                <a:latin typeface="+mn-lt"/>
                <a:ea typeface="+mn-ea"/>
                <a:cs typeface="+mn-cs"/>
              </a:rPr>
              <a:t>Shakila</a:t>
            </a:r>
            <a:r>
              <a:rPr lang="en-ZA" sz="1200" b="1" kern="1200" dirty="0" smtClean="0">
                <a:solidFill>
                  <a:schemeClr val="tx1"/>
                </a:solidFill>
                <a:effectLst/>
                <a:latin typeface="+mn-lt"/>
                <a:ea typeface="+mn-ea"/>
                <a:cs typeface="+mn-cs"/>
              </a:rPr>
              <a:t> </a:t>
            </a:r>
            <a:r>
              <a:rPr lang="en-ZA" sz="1200" b="1" kern="1200" dirty="0" err="1" smtClean="0">
                <a:solidFill>
                  <a:schemeClr val="tx1"/>
                </a:solidFill>
                <a:effectLst/>
                <a:latin typeface="+mn-lt"/>
                <a:ea typeface="+mn-ea"/>
                <a:cs typeface="+mn-cs"/>
              </a:rPr>
              <a:t>Maharaj</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Transient or incidental copies and/or adaptations are generally created as part of the digital process and are out of the control of users. They are essential for access purposes. This clause is subject to fair practice, fair use and the 3-step test which is totally impractical and unnecessary. It is also discriminatory, especially against people with disabilities. All these layered conditions should be removed.</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22</a:t>
            </a:fld>
            <a:endParaRPr lang="en-GB" dirty="0"/>
          </a:p>
        </p:txBody>
      </p:sp>
    </p:spTree>
    <p:extLst>
      <p:ext uri="{BB962C8B-B14F-4D97-AF65-F5344CB8AC3E}">
        <p14:creationId xmlns:p14="http://schemas.microsoft.com/office/powerpoint/2010/main" val="3408404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ZA" b="1" dirty="0" smtClean="0"/>
              <a:t>Reservations:</a:t>
            </a:r>
            <a:r>
              <a:rPr lang="en-ZA" b="1" baseline="0" dirty="0" smtClean="0"/>
              <a:t> </a:t>
            </a:r>
            <a:endParaRPr lang="en-GB" sz="1200" b="1"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1. The President concludes that the Bills have been incorrectly tagged as section 75 Bills. He is of the view that they are section 76 Bills because of </a:t>
            </a:r>
            <a:r>
              <a:rPr lang="en-GB" sz="1200" b="1" kern="1200" dirty="0" smtClean="0">
                <a:solidFill>
                  <a:schemeClr val="tx1"/>
                </a:solidFill>
                <a:effectLst/>
                <a:latin typeface="+mn-lt"/>
                <a:ea typeface="+mn-ea"/>
                <a:cs typeface="+mn-cs"/>
              </a:rPr>
              <a:t>provisions that substantially affect two areas listed in schedule 4 to the Constitution, namely cultural matters and trade</a:t>
            </a:r>
            <a:r>
              <a:rPr lang="en-GB" sz="1200" kern="1200" dirty="0" smtClean="0">
                <a:solidFill>
                  <a:schemeClr val="tx1"/>
                </a:solidFill>
                <a:effectLst/>
                <a:latin typeface="+mn-lt"/>
                <a:ea typeface="+mn-ea"/>
                <a:cs typeface="+mn-cs"/>
              </a:rPr>
              <a:t>. </a:t>
            </a:r>
            <a:endParaRPr lang="en-GB" sz="10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In the Copyright AB, sections 6A, 7A, 8A, 39(cG), (cl), 22(3), 7B-F and 22A provide for how copyright may be traded. The Copyright AB further affects cultural matters since indigenous works will become eligible for payment of royalties. The definition of "indigenous work" and the fact that the Copyright AB was referred to the House of Traditional Leaders for comments support the view that the Copyright AB deals with cultural matters.</a:t>
            </a:r>
            <a:endParaRPr lang="en-GB" sz="10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The PPAB affects performances and performers of “traditional works” including cultural expressions or knowledge, and the rights in these performances. It further regulates the manner in which related performances are made and shared.</a:t>
            </a:r>
          </a:p>
          <a:p>
            <a:pPr marL="0" indent="0">
              <a:buFont typeface="Arial" panose="020B0604020202020204" pitchFamily="34" charset="0"/>
              <a:buNone/>
            </a:pPr>
            <a:endParaRPr lang="en-Z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kern="1200" dirty="0" smtClean="0">
                <a:solidFill>
                  <a:schemeClr val="tx1"/>
                </a:solidFill>
                <a:effectLst/>
                <a:latin typeface="+mn-lt"/>
                <a:ea typeface="+mn-ea"/>
                <a:cs typeface="+mn-cs"/>
              </a:rPr>
              <a:t>2.</a:t>
            </a:r>
            <a:r>
              <a:rPr lang="en-ZA"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The president’s reservations specifically relate to clauses 5, 7 and 9 inserting sections 6A(7), 7A(7) and 8A(5) into the Copyright AB. These provisions apply retrospectively resulting in copyright owners being entitled to a lesser share of the fruits of their property than was previously the case. </a:t>
            </a:r>
            <a:r>
              <a:rPr lang="en-GB" sz="1200" b="1" u="none" kern="1200" dirty="0" smtClean="0">
                <a:solidFill>
                  <a:schemeClr val="tx1"/>
                </a:solidFill>
                <a:effectLst/>
                <a:latin typeface="+mn-lt"/>
                <a:ea typeface="+mn-ea"/>
                <a:cs typeface="+mn-cs"/>
              </a:rPr>
              <a:t>The impact of these provisions reaches far beyond the authors it seeks to protect</a:t>
            </a:r>
            <a:r>
              <a:rPr lang="en-GB" sz="1200" kern="1200" dirty="0" smtClean="0">
                <a:solidFill>
                  <a:schemeClr val="tx1"/>
                </a:solidFill>
                <a:effectLst/>
                <a:latin typeface="+mn-lt"/>
                <a:ea typeface="+mn-ea"/>
                <a:cs typeface="+mn-cs"/>
              </a:rPr>
              <a:t> – those that live in poverty as a result of not having been fairly protected in the past. The retrospective provisions </a:t>
            </a:r>
            <a:r>
              <a:rPr lang="en-GB" sz="1200" b="1" kern="1200" dirty="0" smtClean="0">
                <a:solidFill>
                  <a:schemeClr val="tx1"/>
                </a:solidFill>
                <a:effectLst/>
                <a:latin typeface="+mn-lt"/>
                <a:ea typeface="+mn-ea"/>
                <a:cs typeface="+mn-cs"/>
              </a:rPr>
              <a:t>deprive copyright owners of property without sufficient reason and will therefore result in substantial and arbitrary deprivation of property</a:t>
            </a:r>
            <a:r>
              <a:rPr lang="en-GB" sz="1200" kern="1200" dirty="0" smtClean="0">
                <a:solidFill>
                  <a:schemeClr val="tx1"/>
                </a:solidFill>
                <a:effectLst/>
                <a:latin typeface="+mn-lt"/>
                <a:ea typeface="+mn-ea"/>
                <a:cs typeface="+mn-cs"/>
              </a:rPr>
              <a:t>. In addition, the </a:t>
            </a:r>
            <a:r>
              <a:rPr lang="en-GB" sz="1200" b="1" kern="1200" dirty="0" smtClean="0">
                <a:solidFill>
                  <a:schemeClr val="tx1"/>
                </a:solidFill>
                <a:effectLst/>
                <a:latin typeface="+mn-lt"/>
                <a:ea typeface="+mn-ea"/>
                <a:cs typeface="+mn-cs"/>
              </a:rPr>
              <a:t>uncertainty created by its unlimited retrospective operation</a:t>
            </a:r>
            <a:r>
              <a:rPr lang="en-GB" sz="1200" kern="1200" dirty="0" smtClean="0">
                <a:solidFill>
                  <a:schemeClr val="tx1"/>
                </a:solidFill>
                <a:effectLst/>
                <a:latin typeface="+mn-lt"/>
                <a:ea typeface="+mn-ea"/>
                <a:cs typeface="+mn-cs"/>
              </a:rPr>
              <a:t>, how assignment by multiple authors would work or what would happen if the owner of the copyright is a non-profit organisation aggravates the situation. </a:t>
            </a:r>
          </a:p>
          <a:p>
            <a:pPr marL="0" indent="0">
              <a:buFont typeface="Arial" panose="020B0604020202020204" pitchFamily="34" charset="0"/>
              <a:buNone/>
            </a:pPr>
            <a:endParaRPr lang="en-ZA" sz="1200" kern="1200" dirty="0" smtClean="0">
              <a:solidFill>
                <a:schemeClr val="tx1"/>
              </a:solidFill>
              <a:effectLst/>
              <a:latin typeface="+mn-lt"/>
              <a:ea typeface="+mn-ea"/>
              <a:cs typeface="+mn-cs"/>
            </a:endParaRPr>
          </a:p>
          <a:p>
            <a:pPr marL="0" indent="0">
              <a:buFont typeface="Arial" panose="020B0604020202020204" pitchFamily="34" charset="0"/>
              <a:buNone/>
            </a:pPr>
            <a:r>
              <a:rPr lang="en-ZA" sz="1200" kern="1200" dirty="0" smtClean="0">
                <a:solidFill>
                  <a:schemeClr val="tx1"/>
                </a:solidFill>
                <a:effectLst/>
                <a:latin typeface="+mn-lt"/>
                <a:ea typeface="+mn-ea"/>
                <a:cs typeface="+mn-cs"/>
              </a:rPr>
              <a:t>3. </a:t>
            </a:r>
            <a:r>
              <a:rPr lang="en-GB" sz="1200" kern="1200" dirty="0" smtClean="0">
                <a:solidFill>
                  <a:schemeClr val="tx1"/>
                </a:solidFill>
                <a:effectLst/>
                <a:latin typeface="+mn-lt"/>
                <a:ea typeface="+mn-ea"/>
                <a:cs typeface="+mn-cs"/>
              </a:rPr>
              <a:t>The President refers to the </a:t>
            </a:r>
            <a:r>
              <a:rPr lang="en-GB" sz="1200" b="1" kern="1200" dirty="0" smtClean="0">
                <a:solidFill>
                  <a:schemeClr val="tx1"/>
                </a:solidFill>
                <a:effectLst/>
                <a:latin typeface="+mn-lt"/>
                <a:ea typeface="+mn-ea"/>
                <a:cs typeface="+mn-cs"/>
              </a:rPr>
              <a:t>substantial amendments </a:t>
            </a:r>
            <a:r>
              <a:rPr lang="en-GB" sz="1200" kern="1200" dirty="0" smtClean="0">
                <a:solidFill>
                  <a:schemeClr val="tx1"/>
                </a:solidFill>
                <a:effectLst/>
                <a:latin typeface="+mn-lt"/>
                <a:ea typeface="+mn-ea"/>
                <a:cs typeface="+mn-cs"/>
              </a:rPr>
              <a:t>that were effected to various sections of the Copyright AB following public hearings in August 2017, </a:t>
            </a:r>
            <a:r>
              <a:rPr lang="en-GB" sz="1200" b="1" kern="1200" dirty="0" smtClean="0">
                <a:solidFill>
                  <a:schemeClr val="tx1"/>
                </a:solidFill>
                <a:effectLst/>
                <a:latin typeface="+mn-lt"/>
                <a:ea typeface="+mn-ea"/>
                <a:cs typeface="+mn-cs"/>
              </a:rPr>
              <a:t>including section 12A, which deals with fair use of a work or a performance of a work</a:t>
            </a:r>
            <a:r>
              <a:rPr lang="en-GB" sz="1200" kern="1200" dirty="0" smtClean="0">
                <a:solidFill>
                  <a:schemeClr val="tx1"/>
                </a:solidFill>
                <a:effectLst/>
                <a:latin typeface="+mn-lt"/>
                <a:ea typeface="+mn-ea"/>
                <a:cs typeface="+mn-cs"/>
              </a:rPr>
              <a:t>. These amendments were not put out for public comment before the final version of the Copyright AB was published. The changes made to this particular section were material to the scheme as a whole and the failure to consult, in the face of such materiality of the amendments, could render the provisions constitutionally invalid.</a:t>
            </a:r>
          </a:p>
          <a:p>
            <a:pPr marL="0" indent="0">
              <a:buFont typeface="Arial" panose="020B0604020202020204" pitchFamily="34" charset="0"/>
              <a:buNone/>
            </a:pPr>
            <a:endParaRPr lang="en-ZA" sz="1200" kern="1200" dirty="0" smtClean="0">
              <a:solidFill>
                <a:schemeClr val="tx1"/>
              </a:solidFill>
              <a:effectLst/>
              <a:latin typeface="+mn-lt"/>
              <a:ea typeface="+mn-ea"/>
              <a:cs typeface="+mn-cs"/>
            </a:endParaRPr>
          </a:p>
          <a:p>
            <a:pPr marL="0" indent="0">
              <a:buFont typeface="Arial" panose="020B0604020202020204" pitchFamily="34" charset="0"/>
              <a:buNone/>
            </a:pPr>
            <a:r>
              <a:rPr lang="en-ZA" sz="1200" kern="1200" dirty="0" smtClean="0">
                <a:solidFill>
                  <a:schemeClr val="tx1"/>
                </a:solidFill>
                <a:effectLst/>
                <a:latin typeface="+mn-lt"/>
                <a:ea typeface="+mn-ea"/>
                <a:cs typeface="+mn-cs"/>
              </a:rPr>
              <a:t>4. </a:t>
            </a:r>
            <a:r>
              <a:rPr lang="en-GB" sz="1200" kern="1200" dirty="0" smtClean="0">
                <a:solidFill>
                  <a:schemeClr val="tx1"/>
                </a:solidFill>
                <a:effectLst/>
                <a:latin typeface="+mn-lt"/>
                <a:ea typeface="+mn-ea"/>
                <a:cs typeface="+mn-cs"/>
              </a:rPr>
              <a:t>The President raises concerns that </a:t>
            </a:r>
            <a:r>
              <a:rPr lang="en-GB" sz="1200" b="1" kern="1200" dirty="0" smtClean="0">
                <a:solidFill>
                  <a:schemeClr val="tx1"/>
                </a:solidFill>
                <a:effectLst/>
                <a:latin typeface="+mn-lt"/>
                <a:ea typeface="+mn-ea"/>
                <a:cs typeface="+mn-cs"/>
              </a:rPr>
              <a:t>sections 6A(7)(b), 7A(7)(b) and 8A(5)(b) confer substantial discretionary powers on the Minister, which may well constitute an impermissible delegation of legislative authority</a:t>
            </a:r>
            <a:r>
              <a:rPr lang="en-GB" sz="1200" kern="1200" dirty="0" smtClean="0">
                <a:solidFill>
                  <a:schemeClr val="tx1"/>
                </a:solidFill>
                <a:effectLst/>
                <a:latin typeface="+mn-lt"/>
                <a:ea typeface="+mn-ea"/>
                <a:cs typeface="+mn-cs"/>
              </a:rPr>
              <a:t>. These sections permit the Minister to make key decisions regarding the deprivation of property (copyright) from those to whom it was assigned in the past. It also has the effect that there is no participation process to which legislation is generally subjected. The Copyright AB in this regard fails to provide for an oversight role by the NCOP. The decision making process in the Copyright AB is in fact within the domain of the National Assembly and is therefore impermissible delegation.</a:t>
            </a:r>
          </a:p>
          <a:p>
            <a:pPr marL="0" indent="0">
              <a:buFont typeface="Arial" panose="020B0604020202020204" pitchFamily="34" charset="0"/>
              <a:buNone/>
            </a:pPr>
            <a:endParaRPr lang="en-ZA" sz="1200" kern="1200" dirty="0" smtClean="0">
              <a:solidFill>
                <a:schemeClr val="tx1"/>
              </a:solidFill>
              <a:effectLst/>
              <a:latin typeface="+mn-lt"/>
              <a:ea typeface="+mn-ea"/>
              <a:cs typeface="+mn-cs"/>
            </a:endParaRPr>
          </a:p>
          <a:p>
            <a:pPr lvl="0"/>
            <a:r>
              <a:rPr lang="en-ZA" dirty="0" smtClean="0"/>
              <a:t>5. </a:t>
            </a:r>
            <a:r>
              <a:rPr lang="en-GB" sz="1200" kern="1200" dirty="0" smtClean="0">
                <a:solidFill>
                  <a:schemeClr val="tx1"/>
                </a:solidFill>
                <a:effectLst/>
                <a:latin typeface="+mn-lt"/>
                <a:ea typeface="+mn-ea"/>
                <a:cs typeface="+mn-cs"/>
              </a:rPr>
              <a:t>The Copyright AB introduces Copyright exceptions in the new sections 12Ato 12D, 19B and 19C. These sections may encounter constitutional challenges for the following reasons:</a:t>
            </a:r>
            <a:endParaRPr lang="en-GB" sz="10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Sections 12A, 12B(1)(a)(i), 12B(1)(c), 12B(1)(e)(i), 12B(1)(f), 12D, 19C(3), 19C(4), 19C(5)(b) and 19C(9) may constitute deprivation of property;</a:t>
            </a:r>
            <a:endParaRPr lang="en-GB" sz="1000" b="1"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 Sections 12A and 12D may further violate the right to freedom of trade, occupation and profession</a:t>
            </a:r>
            <a:r>
              <a:rPr lang="en-GB" sz="1200" kern="1200" dirty="0" smtClean="0">
                <a:solidFill>
                  <a:schemeClr val="tx1"/>
                </a:solidFill>
                <a:effectLst/>
                <a:latin typeface="+mn-lt"/>
                <a:ea typeface="+mn-ea"/>
                <a:cs typeface="+mn-cs"/>
              </a:rPr>
              <a:t>.</a:t>
            </a:r>
            <a:endParaRPr lang="en-GB" sz="10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These sections may also be in conflict with the WIPO Copyright Treaty and the WIPO Performance and phonograms Treaty, both of which have been signed by South Africa, although they are yet to be acceded to. There is also a contention that the Copyright AB breaches the </a:t>
            </a:r>
            <a:r>
              <a:rPr lang="en-GB" sz="1200" b="1" kern="1200" dirty="0" smtClean="0">
                <a:solidFill>
                  <a:schemeClr val="tx1"/>
                </a:solidFill>
                <a:effectLst/>
                <a:latin typeface="+mn-lt"/>
                <a:ea typeface="+mn-ea"/>
                <a:cs typeface="+mn-cs"/>
              </a:rPr>
              <a:t>Three-Step test, </a:t>
            </a:r>
            <a:r>
              <a:rPr lang="en-GB" sz="1200" kern="1200" dirty="0" smtClean="0">
                <a:solidFill>
                  <a:schemeClr val="tx1"/>
                </a:solidFill>
                <a:effectLst/>
                <a:latin typeface="+mn-lt"/>
                <a:ea typeface="+mn-ea"/>
                <a:cs typeface="+mn-cs"/>
              </a:rPr>
              <a:t>first established under article 9(2) of the Berne Convention to which South Africa is bound in terms of section 231(5) of the Constitution. This test involves that an exception or limitation shall only cover special cases; shall not conflict with normal exploitation of the work; and shall not unreasonably prejudice the legitimate interests of the rights-holder.</a:t>
            </a:r>
          </a:p>
          <a:p>
            <a:pPr lvl="0"/>
            <a:endParaRPr lang="en-ZA"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6. </a:t>
            </a:r>
            <a:r>
              <a:rPr lang="en-GB" sz="1200" kern="1200" dirty="0" smtClean="0">
                <a:solidFill>
                  <a:schemeClr val="tx1"/>
                </a:solidFill>
                <a:effectLst/>
                <a:latin typeface="+mn-lt"/>
                <a:ea typeface="+mn-ea"/>
                <a:cs typeface="+mn-cs"/>
              </a:rPr>
              <a:t>The President refers to the </a:t>
            </a:r>
            <a:r>
              <a:rPr lang="en-GB" sz="1200" b="1" kern="1200" dirty="0" smtClean="0">
                <a:solidFill>
                  <a:schemeClr val="tx1"/>
                </a:solidFill>
                <a:effectLst/>
                <a:latin typeface="+mn-lt"/>
                <a:ea typeface="+mn-ea"/>
                <a:cs typeface="+mn-cs"/>
              </a:rPr>
              <a:t>WIPO Copyright Treaty and the WIPO Performance and Phonograms Treaty</a:t>
            </a:r>
            <a:r>
              <a:rPr lang="en-GB" sz="1200" kern="1200" dirty="0" smtClean="0">
                <a:solidFill>
                  <a:schemeClr val="tx1"/>
                </a:solidFill>
                <a:effectLst/>
                <a:latin typeface="+mn-lt"/>
                <a:ea typeface="+mn-ea"/>
                <a:cs typeface="+mn-cs"/>
              </a:rPr>
              <a:t>, both of which South Africa has signed but not acceded to yet; and the Marrakesh Treaty. The President expresses reservations about whether the Copyright AB and the PPAB comply with these treaties and refers the Bills back in order for the Bills to be considered against South Africa’s International Law obligations. Various submissions to the President expressed concerns about the economic implications of the Bills as they relate to the economic rights of performers. The President indicates that it is not clear that the Bills appropriately consider the implications in regard if the WIPO Performance and Phonograms Treaty.</a:t>
            </a:r>
          </a:p>
          <a:p>
            <a:pPr lvl="0"/>
            <a:endParaRPr lang="en-GB" sz="1000" kern="1200" dirty="0" smtClean="0">
              <a:solidFill>
                <a:schemeClr val="tx1"/>
              </a:solidFill>
              <a:effectLst/>
              <a:latin typeface="+mn-lt"/>
              <a:ea typeface="+mn-ea"/>
              <a:cs typeface="+mn-cs"/>
            </a:endParaRPr>
          </a:p>
          <a:p>
            <a:pPr marL="0" indent="0">
              <a:buFont typeface="Arial" panose="020B0604020202020204" pitchFamily="34" charset="0"/>
              <a:buNone/>
            </a:pPr>
            <a:endParaRPr lang="en-ZA" sz="1200" kern="1200" dirty="0" smtClean="0">
              <a:solidFill>
                <a:schemeClr val="tx1"/>
              </a:solidFill>
              <a:effectLst/>
              <a:latin typeface="+mn-lt"/>
              <a:ea typeface="+mn-ea"/>
              <a:cs typeface="+mn-cs"/>
            </a:endParaRPr>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t>2</a:t>
            </a:fld>
            <a:endParaRPr lang="en-GB" dirty="0"/>
          </a:p>
        </p:txBody>
      </p:sp>
    </p:spTree>
    <p:extLst>
      <p:ext uri="{BB962C8B-B14F-4D97-AF65-F5344CB8AC3E}">
        <p14:creationId xmlns:p14="http://schemas.microsoft.com/office/powerpoint/2010/main" val="39705814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23</a:t>
            </a:fld>
            <a:endParaRPr lang="en-GB" dirty="0"/>
          </a:p>
        </p:txBody>
      </p:sp>
    </p:spTree>
    <p:extLst>
      <p:ext uri="{BB962C8B-B14F-4D97-AF65-F5344CB8AC3E}">
        <p14:creationId xmlns:p14="http://schemas.microsoft.com/office/powerpoint/2010/main" val="25607564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24</a:t>
            </a:fld>
            <a:endParaRPr lang="en-US"/>
          </a:p>
        </p:txBody>
      </p:sp>
    </p:spTree>
    <p:extLst>
      <p:ext uri="{BB962C8B-B14F-4D97-AF65-F5344CB8AC3E}">
        <p14:creationId xmlns:p14="http://schemas.microsoft.com/office/powerpoint/2010/main" val="40876771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0" u="sng" kern="1200" dirty="0" smtClean="0">
                <a:solidFill>
                  <a:schemeClr val="tx1"/>
                </a:solidFill>
                <a:effectLst/>
                <a:latin typeface="+mn-lt"/>
                <a:ea typeface="+mn-ea"/>
                <a:cs typeface="+mn-cs"/>
              </a:rPr>
              <a:t>Comments</a:t>
            </a:r>
          </a:p>
          <a:p>
            <a:r>
              <a:rPr lang="en-ZA" sz="1200" b="1" kern="1200" dirty="0" smtClean="0">
                <a:solidFill>
                  <a:schemeClr val="tx1"/>
                </a:solidFill>
                <a:effectLst/>
                <a:latin typeface="+mn-lt"/>
                <a:ea typeface="+mn-ea"/>
                <a:cs typeface="+mn-cs"/>
              </a:rPr>
              <a:t>Anton </a:t>
            </a:r>
            <a:r>
              <a:rPr lang="en-ZA" sz="1200" b="1" kern="1200" dirty="0" err="1" smtClean="0">
                <a:solidFill>
                  <a:schemeClr val="tx1"/>
                </a:solidFill>
                <a:effectLst/>
                <a:latin typeface="+mn-lt"/>
                <a:ea typeface="+mn-ea"/>
                <a:cs typeface="+mn-cs"/>
              </a:rPr>
              <a:t>Mostert</a:t>
            </a:r>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ZA" sz="1200" kern="1200" dirty="0" smtClean="0">
                <a:solidFill>
                  <a:schemeClr val="tx1"/>
                </a:solidFill>
                <a:effectLst/>
                <a:latin typeface="+mn-lt"/>
                <a:ea typeface="+mn-ea"/>
                <a:cs typeface="+mn-cs"/>
              </a:rPr>
              <a:t>Section 12B(1)(c) is rather perplexing, and its purpose is unclear, and all the more so when read with section 12B(2). The fixation of a performer’s performance for purpose of broadcasting is dealt with in section 8(3) of the Performers’ Protection Act in a different manner to that set out in the Amendment. Does the copyright work that is being performed (or sound recording) have to be owned by the performer (“performer’s performance or work”). Remove all references to “performer’s performance”, as the provision should only deal with copyright works.</a:t>
            </a:r>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ZA" sz="1200" kern="1200" dirty="0" smtClean="0">
                <a:solidFill>
                  <a:schemeClr val="tx1"/>
                </a:solidFill>
                <a:effectLst/>
                <a:latin typeface="+mn-lt"/>
                <a:ea typeface="+mn-ea"/>
                <a:cs typeface="+mn-cs"/>
              </a:rPr>
              <a:t>What is the difference between a fixation (or record) and a reproduction? Presumably, a reproduction requires a prior fixation (or record)</a:t>
            </a:r>
          </a:p>
          <a:p>
            <a:r>
              <a:rPr lang="en-ZA" sz="1200" b="1" kern="1200" dirty="0" err="1" smtClean="0">
                <a:solidFill>
                  <a:schemeClr val="tx1"/>
                </a:solidFill>
                <a:effectLst/>
                <a:latin typeface="+mn-lt"/>
                <a:ea typeface="+mn-ea"/>
                <a:cs typeface="+mn-cs"/>
              </a:rPr>
              <a:t>Assman</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ZA" sz="1200" kern="1200" dirty="0" smtClean="0">
                <a:solidFill>
                  <a:schemeClr val="tx1"/>
                </a:solidFill>
                <a:effectLst/>
                <a:latin typeface="+mn-lt"/>
                <a:ea typeface="+mn-ea"/>
                <a:cs typeface="+mn-cs"/>
              </a:rPr>
              <a:t>Clause 13 Section 12B(1)(vii) refers to ‘official archive’ and ‘exceptional documentary character’. Unless clearly defined these referrals have no meaning. What defines an ‘official archives’ and who will be responsible for setting up the archives and manage them?</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ZA" sz="1200" kern="1200" dirty="0" smtClean="0">
                <a:solidFill>
                  <a:schemeClr val="tx1"/>
                </a:solidFill>
                <a:effectLst/>
                <a:latin typeface="+mn-lt"/>
                <a:ea typeface="+mn-ea"/>
                <a:cs typeface="+mn-cs"/>
              </a:rPr>
              <a:t>Previously cumbersome contractual obligations have now found its way into the CAB. </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ZA" sz="1200" kern="1200" dirty="0" smtClean="0">
                <a:solidFill>
                  <a:schemeClr val="tx1"/>
                </a:solidFill>
                <a:effectLst/>
                <a:latin typeface="+mn-lt"/>
                <a:ea typeface="+mn-ea"/>
                <a:cs typeface="+mn-cs"/>
              </a:rPr>
              <a:t>Equally confusing is the term ‘exceptional documentary character’. What exactly determines ‘exceptional documentary character’ of a work? Who will be designated to make this decision and what is meant in this instance by ‘the broadcaster’? Archivists are the best qualified to select material for preservation due to their expertise and the nature of their work.</a:t>
            </a:r>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ZA" sz="1200" kern="1200" dirty="0" smtClean="0">
                <a:solidFill>
                  <a:schemeClr val="tx1"/>
                </a:solidFill>
                <a:effectLst/>
                <a:latin typeface="+mn-lt"/>
                <a:ea typeface="+mn-ea"/>
                <a:cs typeface="+mn-cs"/>
              </a:rPr>
              <a:t>This could also negatively affect the process of legal deposit which is a statutory requirement for multimedia. Depending on who is responsible for this, it could lead to biased or incorrect decisions by the broadcaster and/or institution which has no knowledge of the importance of preserving our local heritage and may lead to the loss of valuable documentary records and cultural heritage as has happened in the past.</a:t>
            </a:r>
          </a:p>
          <a:p>
            <a:r>
              <a:rPr lang="en-ZA" sz="1200" b="1" kern="1200" dirty="0" err="1" smtClean="0">
                <a:solidFill>
                  <a:schemeClr val="tx1"/>
                </a:solidFill>
                <a:effectLst/>
                <a:latin typeface="+mn-lt"/>
                <a:ea typeface="+mn-ea"/>
                <a:cs typeface="+mn-cs"/>
              </a:rPr>
              <a:t>Capasso</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This exception could be left out in its entirety due to the fact that it finds its genesis in Article 11bis(3) of the Berne Convention which affords member states the option to elect to not to include such provisions in their domestic legislation, the addition of contemporary limitations to the application of this exception are welcomed. It provides balance</a:t>
            </a:r>
          </a:p>
          <a:p>
            <a:r>
              <a:rPr lang="en-ZA" sz="1200" b="1" kern="1200" dirty="0" smtClean="0">
                <a:solidFill>
                  <a:schemeClr val="tx1"/>
                </a:solidFill>
                <a:effectLst/>
                <a:latin typeface="+mn-lt"/>
                <a:ea typeface="+mn-ea"/>
                <a:cs typeface="+mn-cs"/>
              </a:rPr>
              <a:t>E Media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ephemeral right is a right accorded to broadcasters in most jurisdictions. It is recognised in international treaties to which South Africa is party, including the Rome Convention. When broadcasting events, without any knowledge or intent on the part of the broadcaster, works which are the subject of copyright may be broadcast incidentally and without the prior authorisation of the copyright owner/controller to broadcast such works.</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Act currently includes the ephemeral exception at Section 12(5)(a) and (b). This exception was maintained, nearly word for word, in the Bill (prior to the amendment document) at Section 12B(1)(c). The only difference is that the ephemeral exception in the Bill extends the exception to include cinematograph films.</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amendment document proposes a significantly more complicated exception with onerous reporting obligations, a new sui generis collecting society and a severe limitation on the types of works which are subject to the exception.</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Section 12B(1)(b) limits the types of works that are subject to the exception to (i) “a performer’s performance or work” … (ii) “that is performed live”. There are many other works which are subject to an exclusive broadcast right, which may be incidentally broadcast by a broadcaster.</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Section 12B(1)(b)(i) refers to a new right namely to communicate performances to the public by </a:t>
            </a:r>
            <a:r>
              <a:rPr lang="en-ZA" sz="1200" u="sng" kern="1200" dirty="0" smtClean="0">
                <a:solidFill>
                  <a:schemeClr val="tx1"/>
                </a:solidFill>
                <a:effectLst/>
                <a:latin typeface="+mn-lt"/>
                <a:ea typeface="+mn-ea"/>
                <a:cs typeface="+mn-cs"/>
              </a:rPr>
              <a:t>telecommunication,</a:t>
            </a:r>
            <a:r>
              <a:rPr lang="en-ZA" sz="1200" kern="1200" dirty="0" smtClean="0">
                <a:solidFill>
                  <a:schemeClr val="tx1"/>
                </a:solidFill>
                <a:effectLst/>
                <a:latin typeface="+mn-lt"/>
                <a:ea typeface="+mn-ea"/>
                <a:cs typeface="+mn-cs"/>
              </a:rPr>
              <a:t> which is distinct from broadcasting. To suggest that a broadcaster should be ‘authorised’ to exercise this right suggests the creation of a new collective management organisation.</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Section 12B(1)(b)(iii) and (iv) are ostensibly repetitions of one another</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Section 12B(1)(b)(v) to (vii) all impose new onerous reporting, which ignores the very nature and purpose of the ephemeral right in the first place</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The proposed amendments turn the entire premise of the ephemeral right on its head: broadcasters can only rely on the exception in the new draft if they keep records of the works that are subject to the exception, keep such records up to date, make such records available on request within 24 hours, and secure consent of the owner of the works if they wish to store the reproduction. These obligations diminish the value of the ephemeral right to naught. The administrative burden on broadcasters will be immense.</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Recommend:</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Retain current wording of Bill</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Remove 6 months’ retention – longer retention is allowed if the broadcast is of “an exceptional documentary nature”. Whether a broadcast meets this standard at the point at which the broadcast is meant to be deleted is a vague question.</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“For example, a news broadcaster may broadcast a speech of a sitting president at a rally. During the speech, a recorded song might play in the background, which would trigger the broadcaster’s reliance on the ephemeral right to broadcast the event without infringing on the </a:t>
            </a:r>
            <a:r>
              <a:rPr lang="en-ZA" sz="1200" kern="1200" dirty="0" err="1" smtClean="0">
                <a:solidFill>
                  <a:schemeClr val="tx1"/>
                </a:solidFill>
                <a:effectLst/>
                <a:latin typeface="+mn-lt"/>
                <a:ea typeface="+mn-ea"/>
                <a:cs typeface="+mn-cs"/>
              </a:rPr>
              <a:t>rightsholder’s</a:t>
            </a:r>
            <a:r>
              <a:rPr lang="en-ZA" sz="1200" kern="1200" dirty="0" smtClean="0">
                <a:solidFill>
                  <a:schemeClr val="tx1"/>
                </a:solidFill>
                <a:effectLst/>
                <a:latin typeface="+mn-lt"/>
                <a:ea typeface="+mn-ea"/>
                <a:cs typeface="+mn-cs"/>
              </a:rPr>
              <a:t> copyright in the song. According to the current draft in the Bill, this broadcast would have to be deleted within six months unless it was of “exceptional documentary nature”. The speech itself might be innocuous – however, if it transpires that, three years after the speech, the president lied about a matter of national importance, that broadcast would suddenly be of “exceptional documentary nature”. The only problem is that this broadcast would have had to have been deleted under the current drafting in the Bill.”</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any rebroadcast of a broadcast which features a reproduction of an ephemeral work should not be subject to the consent of the owner. As set out above in our submissions relating to the onerous obligations to notify owners of the use of their works, it is not often the case that owners are identifiable or contactable. This obligation denudes the ephemeral right of its value. Rather, considering that the Bill now includes a broad fair use provision, </a:t>
            </a:r>
            <a:r>
              <a:rPr lang="en-ZA" sz="1200" kern="1200" dirty="0" err="1" smtClean="0">
                <a:solidFill>
                  <a:schemeClr val="tx1"/>
                </a:solidFill>
                <a:effectLst/>
                <a:latin typeface="+mn-lt"/>
                <a:ea typeface="+mn-ea"/>
                <a:cs typeface="+mn-cs"/>
              </a:rPr>
              <a:t>eMedia</a:t>
            </a:r>
            <a:r>
              <a:rPr lang="en-ZA" sz="1200" kern="1200" dirty="0" smtClean="0">
                <a:solidFill>
                  <a:schemeClr val="tx1"/>
                </a:solidFill>
                <a:effectLst/>
                <a:latin typeface="+mn-lt"/>
                <a:ea typeface="+mn-ea"/>
                <a:cs typeface="+mn-cs"/>
              </a:rPr>
              <a:t> submits that any rebroadcast or further use of a broadcast featuring an ephemeral work should be permitted subject to such use being compatible with fair use in the Bill.</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Prof </a:t>
            </a:r>
            <a:r>
              <a:rPr lang="en-ZA" sz="1200" b="1" kern="1200" dirty="0" err="1" smtClean="0">
                <a:solidFill>
                  <a:schemeClr val="tx1"/>
                </a:solidFill>
                <a:effectLst/>
                <a:latin typeface="+mn-lt"/>
                <a:ea typeface="+mn-ea"/>
                <a:cs typeface="+mn-cs"/>
              </a:rPr>
              <a:t>Hoeren</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exception however is very restricted in (b)(i) – (vii). These amendments concern primarily ephemeral rights and prohibit the use of the reproduction or fixation for commercial purposes (ii, iv). Furthermore, the performer’s rights are protected. </a:t>
            </a:r>
          </a:p>
          <a:p>
            <a:r>
              <a:rPr lang="en-ZA" sz="1200" b="1" kern="1200" dirty="0" smtClean="0">
                <a:solidFill>
                  <a:schemeClr val="tx1"/>
                </a:solidFill>
                <a:effectLst/>
                <a:latin typeface="+mn-lt"/>
                <a:ea typeface="+mn-ea"/>
                <a:cs typeface="+mn-cs"/>
              </a:rPr>
              <a:t>IPO, IBFC, ASA and CPA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reference to a ‘cinematographic work’ is erroneous and should be replaced with ‘audiovisual work’ considering that other references to cinematographic works in the Act will be replaced throughout with ‘audiovisual work’ as proposed in the Bill.</a:t>
            </a:r>
            <a:endParaRPr lang="en-GB" sz="1200" kern="1200" dirty="0" smtClean="0">
              <a:solidFill>
                <a:schemeClr val="tx1"/>
              </a:solidFill>
              <a:effectLst/>
              <a:latin typeface="+mn-lt"/>
              <a:ea typeface="+mn-ea"/>
              <a:cs typeface="+mn-cs"/>
            </a:endParaRPr>
          </a:p>
          <a:p>
            <a:r>
              <a:rPr lang="en-ZA" sz="1200" b="1" kern="1200" dirty="0" err="1" smtClean="0">
                <a:solidFill>
                  <a:schemeClr val="tx1"/>
                </a:solidFill>
                <a:effectLst/>
                <a:latin typeface="+mn-lt"/>
                <a:ea typeface="+mn-ea"/>
                <a:cs typeface="+mn-cs"/>
              </a:rPr>
              <a:t>MNet</a:t>
            </a:r>
            <a:r>
              <a:rPr lang="en-ZA" sz="1200" b="1" kern="1200" dirty="0" smtClean="0">
                <a:solidFill>
                  <a:schemeClr val="tx1"/>
                </a:solidFill>
                <a:effectLst/>
                <a:latin typeface="+mn-lt"/>
                <a:ea typeface="+mn-ea"/>
                <a:cs typeface="+mn-cs"/>
              </a:rPr>
              <a:t>, NAB</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Section 12(5) of the Copyright Act deals with ephemeral rights. Ephemeral rights are important in the broadcasting context, particularly in the context of a live sports broadcast, where it would usually be impossible for the broadcasting to obtain the relevant clearances ahead of the live broadcast. For example, if during a live televised sporting event a song plays over the stadium's loudspeaker system, it would be impossible for the broadcaster to clear the rights before the live broadcast.</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We are aware that certain parties have argued to the Portfolio Committee that section 12(5) of the Copyright Act has negatively affected the ability of rights-holders to earn broadcast mechanical royalties because broadcasters allegedly argue that they are exempt from paying royalties. This is an exaggerated concern, because the use of ephemeral rights is restricted to the narrow circumstances specified in section 12(5) of the Copyright Act.</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These new provisos in section 12B(1)(b) are unduly restrictive and could hamper a broadcaster's ability to broadcast live events in particular.</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We submit that the existing ephemeral rights provisions in section 12(5) of the Copyright Act are appropriate and should remain as is.  We submit that six months is a reasonable period and in line with major markets internationally. To the extent that the proposals in section 12B(1) are adopted, they should be clarified and some of the provisos relaxed, to address our concerns in paragraph 39 to 42 above.</a:t>
            </a:r>
          </a:p>
          <a:p>
            <a:r>
              <a:rPr lang="en-ZA" sz="1200" b="1" kern="1200" dirty="0" smtClean="0">
                <a:solidFill>
                  <a:schemeClr val="tx1"/>
                </a:solidFill>
                <a:effectLst/>
                <a:latin typeface="+mn-lt"/>
                <a:ea typeface="+mn-ea"/>
                <a:cs typeface="+mn-cs"/>
              </a:rPr>
              <a:t>NAB</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It is further noted that the existing exception to ephemeral rights in the Copyright Act makes specific reference to a numerous works that fall within the exception, whereas the CAB only includes exception for “a performer’s performance or work”. This appears to limit the ambit of the ephemeral right exception. It is unclear from the CAB why this has been amended.</a:t>
            </a:r>
            <a:endParaRPr lang="en-GB" dirty="0" smtClean="0"/>
          </a:p>
          <a:p>
            <a:r>
              <a:rPr lang="en-ZA" sz="1200" b="1" kern="1200" dirty="0" smtClean="0">
                <a:solidFill>
                  <a:schemeClr val="tx1"/>
                </a:solidFill>
                <a:effectLst/>
                <a:latin typeface="+mn-lt"/>
                <a:ea typeface="+mn-ea"/>
                <a:cs typeface="+mn-cs"/>
              </a:rPr>
              <a:t>Recreate</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amendments in section 12B (1) (b) have clearly been motivated by the record companies, especially RISA and other intermediaries, wanting to sell to broadcasters a licence. For the SABC, which keeps a huge back-catalogue in archives, they will not have the time or resources to strip out everything they’re not allowed to have. So they will be forced to pay a hefty licence fee.</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new ephemeral rights scheme is the new licensing scheme that the record companies want. The change from ephemeral copies to ephemeral rights shows that the DTI is on board with the idea of a new licensing scheme. But this is very difficult to comply with in practice. </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combination of sections 12B (1) (b) and 12B (2) makes it very difficult for broadcasters to just passively keep incidental or ephemeral appearances in their archives; yet we want them to be able to do so. A further problem is what happens after the licence expires or is terminated, what happens to the archive then?</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SAGA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At the proposed section 12B(c) SAGA notes that it is not an infringement for a broadcaster to communicate a performer’s performance if at subsection (i) is authorised to communicate the performer’s performance. This section is problematic in that it fails to provide for who specifically grants the authorization of the said performance. It is unclear if it is the performer herself who provides said authorization or if it is an “authorized entity” as provided in the amended definition section.</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It also remains unclear what constitutes authorization in this regard and what steps a broadcaster must take to ensure it is so authorized.</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It is further unclear why this section is excluded from copyright protection. A performer who performs in live performances which performance is then recorded and rebroadcast should be entitled to copyright protection. It is not clear why this work is excluded from such protection when the Broadcaster would be in a position to benefit from the transmission.</a:t>
            </a:r>
          </a:p>
          <a:p>
            <a:r>
              <a:rPr lang="en-ZA" sz="1200" b="1" kern="1200" dirty="0" smtClean="0">
                <a:solidFill>
                  <a:schemeClr val="tx1"/>
                </a:solidFill>
                <a:effectLst/>
                <a:latin typeface="+mn-lt"/>
                <a:ea typeface="+mn-ea"/>
                <a:cs typeface="+mn-cs"/>
              </a:rPr>
              <a:t>SAMRO</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This is welcome, as rights-holder groups have called for a review of the ephemeral use provisions. However, the following highlights instances where the amendment should be distinguished from the position applicable in the Canadian regime, or where it has not fully captured that position:</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the ambit of section 12B(1)(b)(i) should be extended to include broadcasts: “is authorized to </a:t>
            </a:r>
            <a:r>
              <a:rPr lang="en-ZA" sz="1200" u="sng" kern="1200" dirty="0" smtClean="0">
                <a:solidFill>
                  <a:schemeClr val="tx1"/>
                </a:solidFill>
                <a:effectLst/>
                <a:latin typeface="+mn-lt"/>
                <a:ea typeface="+mn-ea"/>
                <a:cs typeface="+mn-cs"/>
              </a:rPr>
              <a:t>broadcast</a:t>
            </a:r>
            <a:r>
              <a:rPr lang="en-ZA" sz="1200" kern="1200" dirty="0" smtClean="0">
                <a:solidFill>
                  <a:schemeClr val="tx1"/>
                </a:solidFill>
                <a:effectLst/>
                <a:latin typeface="+mn-lt"/>
                <a:ea typeface="+mn-ea"/>
                <a:cs typeface="+mn-cs"/>
              </a:rPr>
              <a:t> or communicate the performer’s performance, work or sound recording to the public” (with the phrase “by telecommunication” being removed as it is not used in our law).</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In subparagraph (vi) the expression “which authorization may be subject to the payment of applicable royalties” should be “must” as Canadian Copyright Act uses must.</a:t>
            </a:r>
          </a:p>
          <a:p>
            <a:r>
              <a:rPr lang="en-ZA" sz="1200" b="1" kern="1200" dirty="0" smtClean="0">
                <a:solidFill>
                  <a:schemeClr val="tx1"/>
                </a:solidFill>
                <a:effectLst/>
                <a:latin typeface="+mn-lt"/>
                <a:ea typeface="+mn-ea"/>
                <a:cs typeface="+mn-cs"/>
              </a:rPr>
              <a:t>Scholarly horizons (D Nicholson)</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term ‘ephemeral ‘rights’ is not defined in the Bill and is incorrect. It should be ‘ephemeral recordings’ or ‘ephemeral copies’, not ‘rights. It is worrying that there seems to be an effort to tailor these amendments to accommodate multinational companies and related entities to support a new licensing scheme which will benefit them. Yet, in the process, questionable requirements and problems are created for South African broadcasters. The proposed amendments in Section 12B(1)(c)(i-vii) and 12B(2) do not rectify any issues of constitutionality as required by the President, so why are these amendments even included? In fact, they are impractical and prescriptive. In terms of S.12B(2), they offer a licence from a collecting society as the only option for broadcasters. No mention is made of what happens once the licence expires. Also, the words ‘registered or accredited’ should have been added before the words ‘collecting society’. What is an “official archive” or “Exceptional documentary character”? I recommend that S. 12B(1)(c)(i-vii) and 12B(2) be deleted in </a:t>
            </a:r>
            <a:r>
              <a:rPr lang="en-ZA" sz="1200" kern="1200" dirty="0" err="1" smtClean="0">
                <a:solidFill>
                  <a:schemeClr val="tx1"/>
                </a:solidFill>
                <a:effectLst/>
                <a:latin typeface="+mn-lt"/>
                <a:ea typeface="+mn-ea"/>
                <a:cs typeface="+mn-cs"/>
              </a:rPr>
              <a:t>toto</a:t>
            </a:r>
            <a:r>
              <a:rPr lang="en-ZA"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43C886D-0CC8-C040-92BC-ABE325B3ECC7}" type="slidenum">
              <a:rPr lang="en-US" smtClean="0"/>
              <a:t>25</a:t>
            </a:fld>
            <a:endParaRPr lang="en-US"/>
          </a:p>
        </p:txBody>
      </p:sp>
    </p:spTree>
    <p:extLst>
      <p:ext uri="{BB962C8B-B14F-4D97-AF65-F5344CB8AC3E}">
        <p14:creationId xmlns:p14="http://schemas.microsoft.com/office/powerpoint/2010/main" val="11219160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0" u="sng" kern="1200" dirty="0" smtClean="0">
                <a:solidFill>
                  <a:schemeClr val="tx1"/>
                </a:solidFill>
                <a:effectLst/>
                <a:latin typeface="+mn-lt"/>
                <a:ea typeface="+mn-ea"/>
                <a:cs typeface="+mn-cs"/>
              </a:rPr>
              <a:t>Comments</a:t>
            </a:r>
          </a:p>
          <a:p>
            <a:r>
              <a:rPr lang="en-ZA" sz="1200" b="1" kern="1200" dirty="0" smtClean="0">
                <a:solidFill>
                  <a:schemeClr val="tx1"/>
                </a:solidFill>
                <a:effectLst/>
                <a:latin typeface="+mn-lt"/>
                <a:ea typeface="+mn-ea"/>
                <a:cs typeface="+mn-cs"/>
              </a:rPr>
              <a:t>E Media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ephemeral right is a right accorded to broadcasters in most jurisdictions. It is recognised in international treaties to which South Africa is party, including the Rome Convention. When broadcasting events, without any knowledge or intent on the part of the broadcaster, works which are the subject of copyright may be broadcast incidentally and without the prior authorisation of the copyright owner/controller to broadcast such works.</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Act currently includes the ephemeral exception at Section 12(5)(a) and (b). This exception was maintained, nearly word for word, in the Bill (prior to the amendment document) at Section 12B(1)(c). The only difference is that the ephemeral exception in the Bill extends the exception to include cinematograph films.</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amendment document proposes a significantly more complicated exception with onerous reporting obligations, a new sui generis collecting society and a severe limitation on the types of works which are subject to the exception.</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Section 12B(1)(b) limits the types of works that are subject to the exception to (i) “a performer’s performance or work” … (ii) “that is performed live”. There are many other works which are subject to an exclusive broadcast right, which may be incidentally broadcast by a broadcaster.</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Section 12B(1)(b)(i) refers to a new right namely to communicate performances to the public by </a:t>
            </a:r>
            <a:r>
              <a:rPr lang="en-ZA" sz="1200" u="sng" kern="1200" dirty="0" smtClean="0">
                <a:solidFill>
                  <a:schemeClr val="tx1"/>
                </a:solidFill>
                <a:effectLst/>
                <a:latin typeface="+mn-lt"/>
                <a:ea typeface="+mn-ea"/>
                <a:cs typeface="+mn-cs"/>
              </a:rPr>
              <a:t>telecommunication,</a:t>
            </a:r>
            <a:r>
              <a:rPr lang="en-ZA" sz="1200" kern="1200" dirty="0" smtClean="0">
                <a:solidFill>
                  <a:schemeClr val="tx1"/>
                </a:solidFill>
                <a:effectLst/>
                <a:latin typeface="+mn-lt"/>
                <a:ea typeface="+mn-ea"/>
                <a:cs typeface="+mn-cs"/>
              </a:rPr>
              <a:t> which is distinct from broadcasting. To suggest that a broadcaster should be ‘authorised’ to exercise this right suggests the creation of a new collective management organisation.</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Section 12B(1)(b)(iii) and (iv) are ostensibly repetitions of one another</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Section 12B(1)(b)(v) to (vii) all impose new onerous reporting, which ignores the very nature and purpose of the ephemeral right in the first place</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The proposed amendments turn the entire premise of the ephemeral right on its head: broadcasters can only rely on the exception in the new draft if they keep records of the works that are subject to the exception, keep such records up to date, make such records available on request within 24 hours, and secure consent of the owner of the works if they wish to store the reproduction. These obligations diminish the value of the ephemeral right to naught. The administrative burden on broadcasters will be immense.</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Recommend:</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Retain current wording of Bill</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Remove 6 months’ retention – longer retention is allowed if the broadcast is of “an exceptional documentary nature”. Whether a broadcast meets this standard at the point at which the broadcast is meant to be deleted is a vague question.</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“For example, a news broadcaster may broadcast a speech of a sitting president at a rally. During the speech, a recorded song might play in the background, which would trigger the broadcaster’s reliance on the ephemeral right to broadcast the event without infringing on the </a:t>
            </a:r>
            <a:r>
              <a:rPr lang="en-ZA" sz="1200" kern="1200" dirty="0" err="1" smtClean="0">
                <a:solidFill>
                  <a:schemeClr val="tx1"/>
                </a:solidFill>
                <a:effectLst/>
                <a:latin typeface="+mn-lt"/>
                <a:ea typeface="+mn-ea"/>
                <a:cs typeface="+mn-cs"/>
              </a:rPr>
              <a:t>rightsholder’s</a:t>
            </a:r>
            <a:r>
              <a:rPr lang="en-ZA" sz="1200" kern="1200" dirty="0" smtClean="0">
                <a:solidFill>
                  <a:schemeClr val="tx1"/>
                </a:solidFill>
                <a:effectLst/>
                <a:latin typeface="+mn-lt"/>
                <a:ea typeface="+mn-ea"/>
                <a:cs typeface="+mn-cs"/>
              </a:rPr>
              <a:t> copyright in the song. According to the current draft in the Bill, this broadcast would have to be deleted within six months unless it was of “exceptional documentary nature”. The speech itself might be innocuous – however, if it transpires that, three years after the speech, the president lied about a matter of national importance, that broadcast would suddenly be of “exceptional documentary nature”. The only problem is that this broadcast would have had to have been deleted under the current drafting in the Bill.”</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any rebroadcast of a broadcast which features a reproduction of an ephemeral work should not be subject to the consent of the owner. As set out above in our submissions relating to the onerous obligations to notify owners of the use of their works, it is not often the case that owners are identifiable or contactable. This obligation denudes the ephemeral right of its value. Rather, considering that the Bill now includes a broad fair use provision, </a:t>
            </a:r>
            <a:r>
              <a:rPr lang="en-ZA" sz="1200" kern="1200" dirty="0" err="1" smtClean="0">
                <a:solidFill>
                  <a:schemeClr val="tx1"/>
                </a:solidFill>
                <a:effectLst/>
                <a:latin typeface="+mn-lt"/>
                <a:ea typeface="+mn-ea"/>
                <a:cs typeface="+mn-cs"/>
              </a:rPr>
              <a:t>eMedia</a:t>
            </a:r>
            <a:r>
              <a:rPr lang="en-ZA" sz="1200" kern="1200" dirty="0" smtClean="0">
                <a:solidFill>
                  <a:schemeClr val="tx1"/>
                </a:solidFill>
                <a:effectLst/>
                <a:latin typeface="+mn-lt"/>
                <a:ea typeface="+mn-ea"/>
                <a:cs typeface="+mn-cs"/>
              </a:rPr>
              <a:t> submits that any rebroadcast or further use of a broadcast featuring an ephemeral work should be permitted subject to such use being compatible with fair use in the Bill.</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Prof </a:t>
            </a:r>
            <a:r>
              <a:rPr lang="en-ZA" sz="1200" b="1" kern="1200" dirty="0" err="1" smtClean="0">
                <a:solidFill>
                  <a:schemeClr val="tx1"/>
                </a:solidFill>
                <a:effectLst/>
                <a:latin typeface="+mn-lt"/>
                <a:ea typeface="+mn-ea"/>
                <a:cs typeface="+mn-cs"/>
              </a:rPr>
              <a:t>Hoeren</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exception however is very restricted in (b)(i) – (vii). These amendments concern primarily ephemeral rights and prohibit the use of the reproduction or fixation for commercial purposes (ii, iv). Furthermore, the performer’s rights are protected. </a:t>
            </a:r>
          </a:p>
          <a:p>
            <a:r>
              <a:rPr lang="en-ZA" sz="1200" b="1" kern="1200" dirty="0" smtClean="0">
                <a:solidFill>
                  <a:schemeClr val="tx1"/>
                </a:solidFill>
                <a:effectLst/>
                <a:latin typeface="+mn-lt"/>
                <a:ea typeface="+mn-ea"/>
                <a:cs typeface="+mn-cs"/>
              </a:rPr>
              <a:t>Recreate</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amendments in section 12B (1) (b) have clearly been motivated by the record companies, especially RISA and other intermediaries, wanting to sell to broadcasters a licence. For the SABC, which keeps a huge back-catalogue in archives, they will not have the time or resources to strip out everything they’re not allowed to have. So they will be forced to pay a hefty licence fee.</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new ephemeral rights scheme is the new licensing scheme that the record companies want. The change from ephemeral copies to ephemeral rights shows that the DTI is on board with the idea of a new licensing scheme. But this is very difficult to comply with in practice. </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combination of sections 12B (1) (b) and 12B (2) makes it very difficult for broadcasters to just passively keep incidental or ephemeral appearances in their archives; yet we want them to be able to do so. A further problem is what happens after the licence expires or is terminated, what happens to the archive then?</a:t>
            </a:r>
            <a:endParaRPr lang="en-GB" sz="1200" kern="1200" dirty="0" smtClean="0">
              <a:solidFill>
                <a:schemeClr val="tx1"/>
              </a:solidFill>
              <a:effectLst/>
              <a:latin typeface="+mn-lt"/>
              <a:ea typeface="+mn-ea"/>
              <a:cs typeface="+mn-cs"/>
            </a:endParaRPr>
          </a:p>
          <a:p>
            <a:r>
              <a:rPr lang="en-ZA" sz="1200" b="1" kern="1200" dirty="0" err="1" smtClean="0">
                <a:solidFill>
                  <a:schemeClr val="tx1"/>
                </a:solidFill>
                <a:effectLst/>
                <a:latin typeface="+mn-lt"/>
                <a:ea typeface="+mn-ea"/>
                <a:cs typeface="+mn-cs"/>
              </a:rPr>
              <a:t>RiSA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We welcome the proposed amendments to the ephemeral exception in section 12B(1)(c) and the new section 12B(2), which are adequately scoped and comply with the </a:t>
            </a:r>
            <a:r>
              <a:rPr lang="en-ZA" sz="1200" kern="1200" dirty="0" err="1" smtClean="0">
                <a:solidFill>
                  <a:schemeClr val="tx1"/>
                </a:solidFill>
                <a:effectLst/>
                <a:latin typeface="+mn-lt"/>
                <a:ea typeface="+mn-ea"/>
                <a:cs typeface="+mn-cs"/>
              </a:rPr>
              <a:t>threestep</a:t>
            </a:r>
            <a:r>
              <a:rPr lang="en-ZA" sz="1200" kern="1200" dirty="0" smtClean="0">
                <a:solidFill>
                  <a:schemeClr val="tx1"/>
                </a:solidFill>
                <a:effectLst/>
                <a:latin typeface="+mn-lt"/>
                <a:ea typeface="+mn-ea"/>
                <a:cs typeface="+mn-cs"/>
              </a:rPr>
              <a:t> test. In particular, we welcome the amendment which limits broadcasters from keeping copies of sound recordings from 6 months to 30 days, which is truly “ephemeral”.</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We would also recommend that the exception be amended to include in subsection c that copies must not be used for transmission more than 3 times.</a:t>
            </a:r>
          </a:p>
          <a:p>
            <a:r>
              <a:rPr lang="en-ZA" sz="1200" b="1" kern="1200" dirty="0" smtClean="0">
                <a:solidFill>
                  <a:schemeClr val="tx1"/>
                </a:solidFill>
                <a:effectLst/>
                <a:latin typeface="+mn-lt"/>
                <a:ea typeface="+mn-ea"/>
                <a:cs typeface="+mn-cs"/>
              </a:rPr>
              <a:t>SAGA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At the proposed section 12B(c) SAGA notes that it is not an infringement for a broadcaster to communicate a performer’s performance if at subsection (i) is authorised to communicate the performer’s performance. This section is problematic in that it fails to provide for who specifically grants the authorization of the said performance. It is unclear if it is the performer herself who provides said authorization or if it is an “authorized entity” as provided in the amended definition section.</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It also remains unclear what constitutes authorization in this regard and what steps a broadcaster must take to ensure it is so authorized.</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It is further unclear why this section is excluded from copyright protection. A performer who performs in live performances which performance is then recorded and rebroadcast should be entitled to copyright protection. It is not clear why this work is excluded from such protection when the Broadcaster would be in a position to benefit from the transmission.</a:t>
            </a:r>
          </a:p>
          <a:p>
            <a:r>
              <a:rPr lang="en-ZA" sz="1200" b="1" kern="1200" dirty="0" smtClean="0">
                <a:solidFill>
                  <a:schemeClr val="tx1"/>
                </a:solidFill>
                <a:effectLst/>
                <a:latin typeface="+mn-lt"/>
                <a:ea typeface="+mn-ea"/>
                <a:cs typeface="+mn-cs"/>
              </a:rPr>
              <a:t>SAMRO</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This is welcome, as rights-holder groups have called for a review of the ephemeral use provisions. However, the following highlights instances where the amendment should be distinguished from the position applicable in the Canadian regime, or where it has not fully captured that position:</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the ambit of section 12B(1)(b)(i) should be extended to include broadcasts: “is authorized to </a:t>
            </a:r>
            <a:r>
              <a:rPr lang="en-ZA" sz="1200" u="sng" kern="1200" dirty="0" smtClean="0">
                <a:solidFill>
                  <a:schemeClr val="tx1"/>
                </a:solidFill>
                <a:effectLst/>
                <a:latin typeface="+mn-lt"/>
                <a:ea typeface="+mn-ea"/>
                <a:cs typeface="+mn-cs"/>
              </a:rPr>
              <a:t>broadcast</a:t>
            </a:r>
            <a:r>
              <a:rPr lang="en-ZA" sz="1200" kern="1200" dirty="0" smtClean="0">
                <a:solidFill>
                  <a:schemeClr val="tx1"/>
                </a:solidFill>
                <a:effectLst/>
                <a:latin typeface="+mn-lt"/>
                <a:ea typeface="+mn-ea"/>
                <a:cs typeface="+mn-cs"/>
              </a:rPr>
              <a:t> or communicate the performer’s performance, work or sound recording to the public” (with the phrase “by telecommunication” being removed as it is not used in our law).</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In subparagraph (vi) the expression “which authorization may be subject to the payment of applicable royalties” should be “must” as Canadian Copyright Act uses must.</a:t>
            </a:r>
          </a:p>
          <a:p>
            <a:r>
              <a:rPr lang="en-ZA" sz="1200" b="1" kern="1200" dirty="0" smtClean="0">
                <a:solidFill>
                  <a:schemeClr val="tx1"/>
                </a:solidFill>
                <a:effectLst/>
                <a:latin typeface="+mn-lt"/>
                <a:ea typeface="+mn-ea"/>
                <a:cs typeface="+mn-cs"/>
              </a:rPr>
              <a:t>Scholarly horizons (D Nicholson)</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term ‘ephemeral ‘rights’ is not defined in the Bill and is incorrect. It should be ‘ephemeral recordings’ or ‘ephemeral copies’, not ‘rights. It is worrying that there seems to be an effort to tailor these amendments to accommodate multinational companies and related entities to support a new licensing scheme which will benefit them. Yet, in the process, questionable requirements and problems are created for South African broadcasters. The proposed amendments in Section 12B(1)(c)(i-vii) and 12B(2) do not rectify any issues of constitutionality as required by the President, so why are these amendments even included? In fact, they are impractical and prescriptive. In terms of S.12B(2), they offer a licence from a collecting society as the only option for broadcasters. No mention is made of what happens once the licence expires. Also, the words ‘registered or accredited’ should have been added before the words ‘collecting society’. What is an “official archive” or “Exceptional documentary character”? I recommend that S. 12B(1)(c)(i-vii) and 12B(2) be deleted in </a:t>
            </a:r>
            <a:r>
              <a:rPr lang="en-ZA" sz="1200" kern="1200" dirty="0" err="1" smtClean="0">
                <a:solidFill>
                  <a:schemeClr val="tx1"/>
                </a:solidFill>
                <a:effectLst/>
                <a:latin typeface="+mn-lt"/>
                <a:ea typeface="+mn-ea"/>
                <a:cs typeface="+mn-cs"/>
              </a:rPr>
              <a:t>toto</a:t>
            </a:r>
            <a:r>
              <a:rPr lang="en-ZA" sz="1200" kern="1200" dirty="0" smtClean="0">
                <a:solidFill>
                  <a:schemeClr val="tx1"/>
                </a:solidFill>
                <a:effectLst/>
                <a:latin typeface="+mn-lt"/>
                <a:ea typeface="+mn-ea"/>
                <a:cs typeface="+mn-cs"/>
              </a:rPr>
              <a:t>.</a:t>
            </a:r>
          </a:p>
          <a:p>
            <a:r>
              <a:rPr lang="en-ZA" sz="1200" b="1" kern="1200" dirty="0" smtClean="0">
                <a:solidFill>
                  <a:schemeClr val="tx1"/>
                </a:solidFill>
                <a:effectLst/>
                <a:latin typeface="+mn-lt"/>
                <a:ea typeface="+mn-ea"/>
                <a:cs typeface="+mn-cs"/>
              </a:rPr>
              <a:t>IPA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This exception is not sufficient to address the concerns about the impact of applying fair use – Add:</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 the time limit must be such that it limits the copies made to truly “ephemeral” copies for example, copies may not be kept for longer than 30 days;</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(ii) copies must not be used for transmission more than three (3) times and</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(iii) the exception should not allow broadcasters to use it to create permanent databases of copyright works which they use in their broadcast activities.</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43C886D-0CC8-C040-92BC-ABE325B3ECC7}" type="slidenum">
              <a:rPr lang="en-US" smtClean="0"/>
              <a:t>26</a:t>
            </a:fld>
            <a:endParaRPr lang="en-US"/>
          </a:p>
        </p:txBody>
      </p:sp>
    </p:spTree>
    <p:extLst>
      <p:ext uri="{BB962C8B-B14F-4D97-AF65-F5344CB8AC3E}">
        <p14:creationId xmlns:p14="http://schemas.microsoft.com/office/powerpoint/2010/main" val="4489334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43C886D-0CC8-C040-92BC-ABE325B3ECC7}" type="slidenum">
              <a:rPr lang="en-US" smtClean="0"/>
              <a:t>27</a:t>
            </a:fld>
            <a:endParaRPr lang="en-US"/>
          </a:p>
        </p:txBody>
      </p:sp>
    </p:spTree>
    <p:extLst>
      <p:ext uri="{BB962C8B-B14F-4D97-AF65-F5344CB8AC3E}">
        <p14:creationId xmlns:p14="http://schemas.microsoft.com/office/powerpoint/2010/main" val="19120258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28</a:t>
            </a:fld>
            <a:endParaRPr lang="en-GB" dirty="0"/>
          </a:p>
        </p:txBody>
      </p:sp>
    </p:spTree>
    <p:extLst>
      <p:ext uri="{BB962C8B-B14F-4D97-AF65-F5344CB8AC3E}">
        <p14:creationId xmlns:p14="http://schemas.microsoft.com/office/powerpoint/2010/main" val="42695043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29</a:t>
            </a:fld>
            <a:endParaRPr lang="en-GB" dirty="0"/>
          </a:p>
        </p:txBody>
      </p:sp>
    </p:spTree>
    <p:extLst>
      <p:ext uri="{BB962C8B-B14F-4D97-AF65-F5344CB8AC3E}">
        <p14:creationId xmlns:p14="http://schemas.microsoft.com/office/powerpoint/2010/main" val="33139573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Arial" panose="020B0604020202020204" pitchFamily="34" charset="0"/>
                <a:cs typeface="Arial" panose="020B0604020202020204" pitchFamily="34" charset="0"/>
              </a:rPr>
              <a:t>Principle</a:t>
            </a:r>
            <a:r>
              <a:rPr lang="en-US" sz="1200" b="1" baseline="0" dirty="0" smtClean="0">
                <a:latin typeface="Arial" panose="020B0604020202020204" pitchFamily="34" charset="0"/>
                <a:cs typeface="Arial" panose="020B0604020202020204" pitchFamily="34" charset="0"/>
              </a:rPr>
              <a:t> of </a:t>
            </a:r>
            <a:r>
              <a:rPr lang="en-US" sz="1200" b="1" dirty="0" smtClean="0">
                <a:latin typeface="Arial" panose="020B0604020202020204" pitchFamily="34" charset="0"/>
                <a:cs typeface="Arial" panose="020B0604020202020204" pitchFamily="34" charset="0"/>
              </a:rPr>
              <a:t>non-retrogression</a:t>
            </a:r>
            <a:endParaRPr lang="en-ZA"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kern="1200" dirty="0" smtClean="0">
                <a:solidFill>
                  <a:schemeClr val="tx1"/>
                </a:solidFill>
                <a:effectLst/>
                <a:latin typeface="+mn-lt"/>
                <a:ea typeface="+mn-ea"/>
                <a:cs typeface="+mn-cs"/>
              </a:rPr>
              <a:t>“International Law, Access to Courts and Non-Retrogression: Law Society v President of the Republic of South Africa” by </a:t>
            </a:r>
            <a:r>
              <a:rPr lang="en-ZA" sz="1200" b="0" i="0" kern="1200" dirty="0" err="1" smtClean="0">
                <a:solidFill>
                  <a:schemeClr val="tx1"/>
                </a:solidFill>
                <a:effectLst/>
                <a:latin typeface="+mn-lt"/>
                <a:ea typeface="+mn-ea"/>
                <a:cs typeface="+mn-cs"/>
              </a:rPr>
              <a:t>Sanya</a:t>
            </a:r>
            <a:r>
              <a:rPr lang="en-ZA" sz="1200" b="0" i="0" kern="1200" dirty="0" smtClean="0">
                <a:solidFill>
                  <a:schemeClr val="tx1"/>
                </a:solidFill>
                <a:effectLst/>
                <a:latin typeface="+mn-lt"/>
                <a:ea typeface="+mn-ea"/>
                <a:cs typeface="+mn-cs"/>
              </a:rPr>
              <a:t> </a:t>
            </a:r>
            <a:r>
              <a:rPr lang="en-ZA" sz="1200" b="0" i="0" kern="1200" dirty="0" err="1" smtClean="0">
                <a:solidFill>
                  <a:schemeClr val="tx1"/>
                </a:solidFill>
                <a:effectLst/>
                <a:latin typeface="+mn-lt"/>
                <a:ea typeface="+mn-ea"/>
                <a:cs typeface="+mn-cs"/>
              </a:rPr>
              <a:t>Samtani</a:t>
            </a:r>
            <a:r>
              <a:rPr lang="en-ZA" sz="1200" b="0" i="0" kern="1200" dirty="0" smtClean="0">
                <a:solidFill>
                  <a:schemeClr val="tx1"/>
                </a:solidFill>
                <a:effectLst/>
                <a:latin typeface="+mn-lt"/>
                <a:ea typeface="+mn-ea"/>
                <a:cs typeface="+mn-cs"/>
              </a:rPr>
              <a:t>, p217and further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tx1"/>
                </a:solidFill>
                <a:effectLst/>
                <a:latin typeface="+mn-lt"/>
                <a:ea typeface="+mn-ea"/>
                <a:cs typeface="+mn-cs"/>
              </a:rPr>
              <a:t>P217 - 218: “T</a:t>
            </a:r>
            <a:r>
              <a:rPr lang="en-ZA" sz="1200" b="0" i="0" kern="1200" dirty="0" smtClean="0">
                <a:solidFill>
                  <a:schemeClr val="tx1"/>
                </a:solidFill>
                <a:effectLst/>
                <a:latin typeface="+mn-lt"/>
                <a:ea typeface="+mn-ea"/>
                <a:cs typeface="+mn-cs"/>
              </a:rPr>
              <a:t>he principle is found in international environmental law and socio-economic rights as a corollary and extension of the doctrine of progressive realisation.104 Progressive realisation requires the state to take steps towards the realisation of a right; non-retrogression bars it from moving backwards or ‘regressing’ once it has taken these steps to realise a right. The principle of non-retrogression (also known as the principle of non-regression) thus encapsulates an integral step towards the realisation of human rights — a move to a more just and equal society, without turning back. It guarantees that once the state has taken a step forward to realise a right, it must at the very least maintain that new standard of protection. In other words, the state may not renege on the positive, progressive measures that it may have taken in order to fulfil certain rights.”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0" i="0" kern="1200" dirty="0" smtClean="0">
                <a:solidFill>
                  <a:schemeClr val="tx1"/>
                </a:solidFill>
                <a:effectLst/>
                <a:latin typeface="+mn-lt"/>
                <a:ea typeface="+mn-ea"/>
                <a:cs typeface="+mn-cs"/>
              </a:rPr>
              <a:t>P218: “The Committee on Economic, Social and Cultural Rights (CESCR) has derived the principle of non-retrogression from the International Covenant on Economic, Social and Cultural Rights (ICESCR), to which South Africa is a party. In General Comment No 3 the CESCR states that: any deliberately retrogressive measure in respect of economic, social and cultural rights would require the most careful consideration and would need to be fully justified by reference to the totality of the rights provided for in the ICESCR and in the context of the full use of the maximum available resources. (General Comment No. 3, UN Committee on Economic, Social and Cultural Rights, UN Doc E/1991/23 (14 December 1990) at 9.)</a:t>
            </a:r>
            <a:endParaRPr lang="en-Z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1" kern="1200" dirty="0" smtClean="0">
                <a:solidFill>
                  <a:schemeClr val="tx1"/>
                </a:solidFill>
                <a:effectLst/>
                <a:latin typeface="+mn-lt"/>
                <a:ea typeface="+mn-ea"/>
                <a:cs typeface="+mn-cs"/>
              </a:rPr>
              <a:t>Definition is</a:t>
            </a:r>
            <a:r>
              <a:rPr lang="en-ZA" sz="1200" b="1" kern="1200" baseline="0" dirty="0" smtClean="0">
                <a:solidFill>
                  <a:schemeClr val="tx1"/>
                </a:solidFill>
                <a:effectLst/>
                <a:latin typeface="+mn-lt"/>
                <a:ea typeface="+mn-ea"/>
                <a:cs typeface="+mn-cs"/>
              </a:rPr>
              <a:t> restrictive</a:t>
            </a:r>
            <a:endParaRPr lang="en-ZA"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tx1"/>
                </a:solidFill>
                <a:effectLst/>
                <a:latin typeface="+mn-lt"/>
                <a:ea typeface="+mn-ea"/>
                <a:cs typeface="+mn-cs"/>
              </a:rPr>
              <a:t>CLSO expressed concern about unintended consequences with this definition before. </a:t>
            </a:r>
            <a:r>
              <a:rPr lang="en-ZA" sz="1200" kern="1200" dirty="0" err="1" smtClean="0">
                <a:solidFill>
                  <a:schemeClr val="tx1"/>
                </a:solidFill>
                <a:effectLst/>
                <a:latin typeface="+mn-lt"/>
                <a:ea typeface="+mn-ea"/>
                <a:cs typeface="+mn-cs"/>
              </a:rPr>
              <a:t>Perzanowski</a:t>
            </a:r>
            <a:r>
              <a:rPr lang="en-ZA" sz="1200" kern="1200" dirty="0" smtClean="0">
                <a:solidFill>
                  <a:schemeClr val="tx1"/>
                </a:solidFill>
                <a:effectLst/>
                <a:latin typeface="+mn-lt"/>
                <a:ea typeface="+mn-ea"/>
                <a:cs typeface="+mn-cs"/>
              </a:rPr>
              <a:t> and Schultz in a 2012 article titled “Copyright Exhaustion and the Personal Use Dilemma” explain that “To reflect both text and legislative intent, courts must have some leeway to provide common law—and common sense— interpretations that fill the gaps in the statutory text. However, we worry that narrowing the scope of exclusive rights in order to exclude personal uses could unintentionally tie courts’ hands in future cases, preventing them from addressing subtle differences between uses deemed lawful today and those that may arise in the future.” There are other countries who simply add “lawfully acquired” to the text of the Act and do not define the phrase – giving the courts leeway. There are many limitations already contained in (i). </a:t>
            </a:r>
            <a:endParaRPr lang="en-GB" sz="1200" kern="1200" dirty="0" smtClean="0">
              <a:solidFill>
                <a:schemeClr val="tx1"/>
              </a:solidFill>
              <a:effectLst/>
              <a:latin typeface="+mn-lt"/>
              <a:ea typeface="+mn-ea"/>
              <a:cs typeface="+mn-cs"/>
            </a:endParaRPr>
          </a:p>
          <a:p>
            <a:endParaRPr lang="en-US" dirty="0" smtClean="0"/>
          </a:p>
          <a:p>
            <a:endParaRPr lang="en-US" dirty="0" smtClean="0"/>
          </a:p>
          <a:p>
            <a:r>
              <a:rPr lang="en-US" b="1" u="sng" dirty="0" smtClean="0"/>
              <a:t>Some comments</a:t>
            </a:r>
          </a:p>
          <a:p>
            <a:endParaRPr lang="en-US" dirty="0" smtClean="0"/>
          </a:p>
          <a:p>
            <a:r>
              <a:rPr lang="en-US" b="1" dirty="0" err="1" smtClean="0"/>
              <a:t>Assman</a:t>
            </a:r>
            <a:endParaRPr lang="en-US" b="1" dirty="0" smtClean="0"/>
          </a:p>
          <a:p>
            <a:r>
              <a:rPr lang="en-ZA" sz="1200" kern="1200" dirty="0" smtClean="0">
                <a:solidFill>
                  <a:schemeClr val="tx1"/>
                </a:solidFill>
                <a:effectLst/>
                <a:latin typeface="+mn-lt"/>
                <a:ea typeface="+mn-ea"/>
                <a:cs typeface="+mn-cs"/>
              </a:rPr>
              <a:t>The new proposed amendments create unnecessary barriers to access of knowledge. In some instances, they are particularly onerous, which was not the original purpose of this Bill.</a:t>
            </a:r>
          </a:p>
          <a:p>
            <a:r>
              <a:rPr lang="en-ZA" sz="1200" b="1" kern="1200" dirty="0" err="1" smtClean="0">
                <a:solidFill>
                  <a:schemeClr val="tx1"/>
                </a:solidFill>
                <a:effectLst/>
                <a:latin typeface="+mn-lt"/>
                <a:ea typeface="+mn-ea"/>
                <a:cs typeface="+mn-cs"/>
              </a:rPr>
              <a:t>BlindSA</a:t>
            </a:r>
            <a:r>
              <a:rPr lang="en-ZA" sz="1200" b="1" kern="1200" dirty="0" smtClean="0">
                <a:solidFill>
                  <a:schemeClr val="tx1"/>
                </a:solidFill>
                <a:effectLst/>
                <a:latin typeface="+mn-lt"/>
                <a:ea typeface="+mn-ea"/>
                <a:cs typeface="+mn-cs"/>
              </a:rPr>
              <a:t> &amp; S27</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proposed definition of ‘lawfully acquired’ in s 1 is restrictive, retrogressive, and limits rights in the Bill of Rights. We recommend that it be deleted and replaced with ‘lawfully accessed’ which is the appropriate phrase used in the CAB and the Marrakesh VIP Treaty more generally. </a:t>
            </a:r>
          </a:p>
          <a:p>
            <a:r>
              <a:rPr lang="en-ZA" sz="1200" b="1" kern="1200" dirty="0" smtClean="0">
                <a:solidFill>
                  <a:schemeClr val="tx1"/>
                </a:solidFill>
                <a:effectLst/>
                <a:latin typeface="+mn-lt"/>
                <a:ea typeface="+mn-ea"/>
                <a:cs typeface="+mn-cs"/>
              </a:rPr>
              <a:t>CHELSA / LIASA</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The additional requirements of lawfully acquired and fair practice are more onerous than is allowed in the current copyright law, which allows for ‘research or private study by, or the personal or private use of, the person using the work. Taking such rights away is not permitted in international human rights law, to which our Bill of Rights is aligned (retrogression principle).</a:t>
            </a:r>
          </a:p>
          <a:p>
            <a:r>
              <a:rPr lang="en-ZA" sz="1200" b="1" kern="1200" dirty="0" err="1" smtClean="0">
                <a:solidFill>
                  <a:schemeClr val="tx1"/>
                </a:solidFill>
                <a:effectLst/>
                <a:latin typeface="+mn-lt"/>
                <a:ea typeface="+mn-ea"/>
                <a:cs typeface="+mn-cs"/>
              </a:rPr>
              <a:t>Lanette</a:t>
            </a:r>
            <a:r>
              <a:rPr lang="en-ZA" sz="1200" b="1" kern="1200" dirty="0" smtClean="0">
                <a:solidFill>
                  <a:schemeClr val="tx1"/>
                </a:solidFill>
                <a:effectLst/>
                <a:latin typeface="+mn-lt"/>
                <a:ea typeface="+mn-ea"/>
                <a:cs typeface="+mn-cs"/>
              </a:rPr>
              <a:t> </a:t>
            </a:r>
            <a:r>
              <a:rPr lang="en-ZA" sz="1200" b="1" kern="1200" dirty="0" err="1" smtClean="0">
                <a:solidFill>
                  <a:schemeClr val="tx1"/>
                </a:solidFill>
                <a:effectLst/>
                <a:latin typeface="+mn-lt"/>
                <a:ea typeface="+mn-ea"/>
                <a:cs typeface="+mn-cs"/>
              </a:rPr>
              <a:t>Fouché</a:t>
            </a:r>
            <a:r>
              <a:rPr lang="en-ZA" sz="1200" b="1" kern="1200" dirty="0" smtClean="0">
                <a:solidFill>
                  <a:schemeClr val="tx1"/>
                </a:solidFill>
                <a:effectLst/>
                <a:latin typeface="+mn-lt"/>
                <a:ea typeface="+mn-ea"/>
                <a:cs typeface="+mn-cs"/>
              </a:rPr>
              <a:t>, J Johnson</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requirement for ‘lawfully acquired’ for personal copies removes so many sources of learning material for personal copying purposes and creates an unfair burden on libraries and educational facilities. Pending permission, digitisation and preservation was not always possible which affected access for researchers. Supports prior renditions of the Bill as there has been a gap and struggle under the pandemic. Disappointed in the 2021 version of the Bill.</a:t>
            </a:r>
          </a:p>
          <a:p>
            <a:r>
              <a:rPr lang="en-ZA" sz="1200" b="1" kern="1200" dirty="0" smtClean="0">
                <a:solidFill>
                  <a:schemeClr val="tx1"/>
                </a:solidFill>
                <a:effectLst/>
                <a:latin typeface="+mn-lt"/>
                <a:ea typeface="+mn-ea"/>
                <a:cs typeface="+mn-cs"/>
              </a:rPr>
              <a:t>Prof </a:t>
            </a:r>
            <a:r>
              <a:rPr lang="en-ZA" sz="1200" b="1" kern="1200" dirty="0" err="1" smtClean="0">
                <a:solidFill>
                  <a:schemeClr val="tx1"/>
                </a:solidFill>
                <a:effectLst/>
                <a:latin typeface="+mn-lt"/>
                <a:ea typeface="+mn-ea"/>
                <a:cs typeface="+mn-cs"/>
              </a:rPr>
              <a:t>Hoeren</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This definition narrows the scope of application for exceptions which demand a lawfully acquired copy. The new definition does not differentiate between commercial and non- commercial copies. Even a copy of a borrowed work for entirely personal use is inadmissible under the new definition.</a:t>
            </a:r>
          </a:p>
          <a:p>
            <a:r>
              <a:rPr lang="en-ZA" sz="1200" b="1" kern="1200" dirty="0" smtClean="0">
                <a:solidFill>
                  <a:schemeClr val="tx1"/>
                </a:solidFill>
                <a:effectLst/>
                <a:latin typeface="+mn-lt"/>
                <a:ea typeface="+mn-ea"/>
                <a:cs typeface="+mn-cs"/>
              </a:rPr>
              <a:t>IFLA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Library lending has long played an essential equalising function in society, ensuring that people who do not have the resources to pay the sums necessary to buy copies of books (which the 2018 launching of an investigation into price-fixing in the textbook market indicate could have been kept artificially high) are still able to access them. A blanket ban on such readers being able to enjoy the possibilities to make personal copies (carefully defined as being non-commercial) risks being discriminatory, further reducing the opportunities open to people in this situation to gain a full education or participate in research.</a:t>
            </a:r>
          </a:p>
          <a:p>
            <a:r>
              <a:rPr lang="en-ZA" sz="1200" b="1" kern="1200" dirty="0" smtClean="0">
                <a:solidFill>
                  <a:schemeClr val="tx1"/>
                </a:solidFill>
                <a:effectLst/>
                <a:latin typeface="+mn-lt"/>
                <a:ea typeface="+mn-ea"/>
                <a:cs typeface="+mn-cs"/>
              </a:rPr>
              <a:t>Joint academic opinion</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proposed restriction would forbid common usages that most laws, including the current Section 12(1)(a) of the Copyright Act, permit. Many of these activities are permitted under the current law allowing fair dealings for personal and research purposes - prohibiting them is retrogressive. Replace the phrase “lawfully acquired” with “lawfully accessed” in Section 12B(1)(i), leaving courts free to define lawfully acquired.</a:t>
            </a:r>
          </a:p>
          <a:p>
            <a:r>
              <a:rPr lang="en-ZA" sz="1200" b="1" kern="1200" dirty="0" smtClean="0">
                <a:solidFill>
                  <a:schemeClr val="tx1"/>
                </a:solidFill>
                <a:effectLst/>
                <a:latin typeface="+mn-lt"/>
                <a:ea typeface="+mn-ea"/>
                <a:cs typeface="+mn-cs"/>
              </a:rPr>
              <a:t>Recreate</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Millions of people in South Africa depend on borrowed works from libraries, donated material or government documents to access learning materials or materials affecting our own health etc.  From a right to know perspective, this requirement would be a step backwards for education and freedom of expression in poor communities across our country. </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This requirement of ‘lawfully acquired’ violates the principle of non retrogression, because it takes away rights that already exist in the current Copyright Act. The principle of non-retrogression is recognised in South Africa’s Constitution as well as international law. The regulations to the current Copyright Act, as limiting as they are regarding personal copies, allow a single copy to be made at least if it is for teaching and learning purposes. </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Recreate 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One of the key purposes of Fair Use is to make the knowledge economy accessible to the masses of our people. The whole point of allowing personal copies is so that the masses of our people can have access to information about everything that allows them to be equals in our society, from health and economics to arts, culture, science, law and history. Be very cautious about requiring that works have to be “legally acquired” (i.e. purchased) before personal copies can be made. Knowledge and Education must be accessible to all our people!</a:t>
            </a:r>
          </a:p>
          <a:p>
            <a:r>
              <a:rPr lang="en-ZA" sz="1200" b="1" kern="1200" dirty="0" smtClean="0">
                <a:solidFill>
                  <a:schemeClr val="tx1"/>
                </a:solidFill>
                <a:effectLst/>
                <a:latin typeface="+mn-lt"/>
                <a:ea typeface="+mn-ea"/>
                <a:cs typeface="+mn-cs"/>
              </a:rPr>
              <a:t>Scholarly horizons (D Nicholson), SADTU</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These new restrictions would significantly limit access for personal or private copies, whether it be for education, research, leisure, self-improvement, professional, employment, government, or any other purposes. It would also be seriously discriminatory against people with disabilities and against the majority of people in South Africa, who are not privileged to own much in the way of reading and other materials. Any reference to ‘lawfully acquired’ in this section or others should be deleted. </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What is very important and relevant to the above paragraph is that this new proposed amendment would override the benefits already enjoyed in the current Copyright Act 12(1)(a), and those already included in the Copyright Amendment Bill to date. This would violate the principle of non-retrogression and would therefore conflict with our Constitution and international human rights laws.</a:t>
            </a:r>
          </a:p>
          <a:p>
            <a:r>
              <a:rPr lang="en-ZA" sz="1200" b="1" kern="1200" dirty="0" err="1" smtClean="0">
                <a:solidFill>
                  <a:schemeClr val="tx1"/>
                </a:solidFill>
                <a:effectLst/>
                <a:latin typeface="+mn-lt"/>
                <a:ea typeface="+mn-ea"/>
                <a:cs typeface="+mn-cs"/>
              </a:rPr>
              <a:t>Shakila</a:t>
            </a:r>
            <a:r>
              <a:rPr lang="en-ZA" sz="1200" b="1" kern="1200" dirty="0" smtClean="0">
                <a:solidFill>
                  <a:schemeClr val="tx1"/>
                </a:solidFill>
                <a:effectLst/>
                <a:latin typeface="+mn-lt"/>
                <a:ea typeface="+mn-ea"/>
                <a:cs typeface="+mn-cs"/>
              </a:rPr>
              <a:t> </a:t>
            </a:r>
            <a:r>
              <a:rPr lang="en-ZA" sz="1200" b="1" kern="1200" dirty="0" err="1" smtClean="0">
                <a:solidFill>
                  <a:schemeClr val="tx1"/>
                </a:solidFill>
                <a:effectLst/>
                <a:latin typeface="+mn-lt"/>
                <a:ea typeface="+mn-ea"/>
                <a:cs typeface="+mn-cs"/>
              </a:rPr>
              <a:t>Maharaj</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It is impossible to cover all forms of lawful acquisition in the definition, e.g. donations, inherited works, accessible formats not charged for, loans from libraries, etc. By including a definition for ‘lawfully acquired’, it essentially creates an exception only for those privileged to own reading materials and discriminates against everyone else who has to depend on donations or library or other resources to make personal copies for access to information, education, research, civic or other personal purposes. In fact, it severely restricts or prohibits personal copying for any purpose, without prior permission from the </a:t>
            </a:r>
            <a:r>
              <a:rPr lang="en-ZA" sz="1200" kern="1200" dirty="0" err="1" smtClean="0">
                <a:solidFill>
                  <a:schemeClr val="tx1"/>
                </a:solidFill>
                <a:effectLst/>
                <a:latin typeface="+mn-lt"/>
                <a:ea typeface="+mn-ea"/>
                <a:cs typeface="+mn-cs"/>
              </a:rPr>
              <a:t>rightsholders</a:t>
            </a:r>
            <a:r>
              <a:rPr lang="en-ZA"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Where this definition is applied in the Bill, it totally overrides what has been in our current copyright law for 23 years, i.e. personal and private copying in Section 12. (1) (a) of the current Copyright Act which provides for “research or private study by, or the personal or private use of, the person using the work”, without any restrictive conditions. By including the proposed amendment in Section 12B(1)(i), and with the added condition of ‘fair practice’, the principle of non-transgression is applicable. This means that rights already enjoyed in the current Act cannot be overridden or restricted. In view of this, I recommend that the status quo remains in the Bill with regard to personal and private copying.</a:t>
            </a:r>
          </a:p>
          <a:p>
            <a:r>
              <a:rPr lang="en-ZA" sz="1200" b="1" kern="1200" dirty="0" smtClean="0">
                <a:solidFill>
                  <a:schemeClr val="tx1"/>
                </a:solidFill>
                <a:effectLst/>
                <a:latin typeface="+mn-lt"/>
                <a:ea typeface="+mn-ea"/>
                <a:cs typeface="+mn-cs"/>
              </a:rPr>
              <a:t>Anton </a:t>
            </a:r>
            <a:r>
              <a:rPr lang="en-ZA" sz="1200" b="1" kern="1200" dirty="0" err="1" smtClean="0">
                <a:solidFill>
                  <a:schemeClr val="tx1"/>
                </a:solidFill>
                <a:effectLst/>
                <a:latin typeface="+mn-lt"/>
                <a:ea typeface="+mn-ea"/>
                <a:cs typeface="+mn-cs"/>
              </a:rPr>
              <a:t>Mostert</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A work cannot have been lawfully acquired if it is an infringing copy – add the qualification that the copy must not be an infringing copy to the definition: The recipient of the gift (or purchaser) should only be protected if the recipient (or purchaser) reasonably has no reason to believe that such copy is infringing the  copyright work.</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This definition and its use, for example, in section 12B(3)(b), now also potentially creates confusion.</a:t>
            </a:r>
            <a:r>
              <a:rPr lang="en-GB" sz="1200" kern="1200" baseline="0" dirty="0" smtClean="0">
                <a:solidFill>
                  <a:schemeClr val="tx1"/>
                </a:solidFill>
                <a:effectLst/>
                <a:latin typeface="+mn-lt"/>
                <a:ea typeface="+mn-ea"/>
                <a:cs typeface="+mn-cs"/>
              </a:rPr>
              <a:t> </a:t>
            </a:r>
          </a:p>
          <a:p>
            <a:r>
              <a:rPr lang="en-ZA" sz="1200" kern="1200" dirty="0" smtClean="0">
                <a:solidFill>
                  <a:schemeClr val="tx1"/>
                </a:solidFill>
                <a:effectLst/>
                <a:latin typeface="+mn-lt"/>
                <a:ea typeface="+mn-ea"/>
                <a:cs typeface="+mn-cs"/>
              </a:rPr>
              <a:t>Re 12B(1)(i) - The portion of paragraph (a)(i) that, presumably, seeks to facilitate so-called “time shifting” and “format shifting” just causes confusion as to the scope of this exemption.  What is a “lawful copy”? Given that there is now a proposed definition of “lawfully acquired”, are they interchangeable terms? Time shifting and format shifting should be regulated by separate provisions</a:t>
            </a:r>
          </a:p>
          <a:p>
            <a:r>
              <a:rPr lang="en-ZA" sz="1200" b="1" kern="1200" dirty="0" smtClean="0">
                <a:solidFill>
                  <a:schemeClr val="tx1"/>
                </a:solidFill>
                <a:effectLst/>
                <a:latin typeface="+mn-lt"/>
                <a:ea typeface="+mn-ea"/>
                <a:cs typeface="+mn-cs"/>
              </a:rPr>
              <a:t>SAIIPL</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Although the new definition of “lawfully acquired”, as applied to the private copy exception, seems to be an improvement, it may fall short of what is intended and its consequences, especially in relation to on-line uses, have not been considered. This defined term must undergo a legal assessment as a provision that supplements the copyright exceptions, as submitted above. We expect that the object behind this definition will have to be reconceptualised, or that this definition will have to be redrafted significantly.</a:t>
            </a:r>
          </a:p>
          <a:p>
            <a:r>
              <a:rPr lang="en-ZA" sz="1200" b="1" kern="1200" dirty="0" err="1" smtClean="0">
                <a:solidFill>
                  <a:schemeClr val="tx1"/>
                </a:solidFill>
                <a:effectLst/>
                <a:latin typeface="+mn-lt"/>
                <a:ea typeface="+mn-ea"/>
                <a:cs typeface="+mn-cs"/>
              </a:rPr>
              <a:t>Capasso</a:t>
            </a:r>
            <a:r>
              <a:rPr lang="en-ZA" sz="1200" b="1" kern="1200" dirty="0" smtClean="0">
                <a:solidFill>
                  <a:schemeClr val="tx1"/>
                </a:solidFill>
                <a:effectLst/>
                <a:latin typeface="+mn-lt"/>
                <a:ea typeface="+mn-ea"/>
                <a:cs typeface="+mn-cs"/>
              </a:rPr>
              <a:t>, IFFRO</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In British Academy of Songwriters, Composers and Authors Musicians' Union &amp; Others v Secretary of State for Business, Innovation and Skills &amp; Another [2015] EWHC 2041 (Admin) (17 July 2015) the UK court squashed the private copying and formatting shifting in the then UK Copyright Act on the grounds that it was incompatible with European law, which requires that if an exemption to allow copying for private use causes any harm then that harm must either be zero or minimal, or be compensated for by a fair and adequate compensation scheme for rights-holders ((Article 5(2) (b) Directive 2001/29/EC (the "Copyright Directive''))</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Further, without the introduction of a private copying levy system to compensate rights holders for the impact of the private use provisions, it would be possible for rights holders in South Africa to mount a similar court action in this regard.</a:t>
            </a:r>
          </a:p>
          <a:p>
            <a:r>
              <a:rPr lang="en-ZA" sz="1200" b="1" kern="1200" dirty="0" smtClean="0">
                <a:solidFill>
                  <a:schemeClr val="tx1"/>
                </a:solidFill>
                <a:effectLst/>
                <a:latin typeface="+mn-lt"/>
                <a:ea typeface="+mn-ea"/>
                <a:cs typeface="+mn-cs"/>
              </a:rPr>
              <a:t>DALRO</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Section 12B(1(i) is an improvement.</a:t>
            </a:r>
            <a:r>
              <a:rPr lang="en-ZA"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The definition of “lawfully acquired” could clarify that notwithstanding a person being the recipient of a gift, perhaps even a well-intentioned “gift”, the section would not apply where the gift recipient is aware or ought reasonably to be aware, or for the moment the recipient has notice that the gift in reality is stolen property or an illegally made copy that he or she is purported to being given as a gift.</a:t>
            </a:r>
          </a:p>
          <a:p>
            <a:r>
              <a:rPr lang="en-ZA" sz="1200" b="1" kern="1200" dirty="0" smtClean="0">
                <a:solidFill>
                  <a:schemeClr val="tx1"/>
                </a:solidFill>
                <a:effectLst/>
                <a:latin typeface="+mn-lt"/>
                <a:ea typeface="+mn-ea"/>
                <a:cs typeface="+mn-cs"/>
              </a:rPr>
              <a:t>IFFRO, IPA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In 12B(1)(i) – the use of “lawful copy” and “lawfully acquired” is confusing – do they have the same meaning? Remove “including the use of a lawful copy of the work at a different time or with a different device owned by that natural person” - Make it clear the three step test applies to all exceptions in 12B.</a:t>
            </a:r>
          </a:p>
          <a:p>
            <a:r>
              <a:rPr lang="en-ZA" sz="1200" b="1" kern="1200" dirty="0" smtClean="0">
                <a:solidFill>
                  <a:schemeClr val="tx1"/>
                </a:solidFill>
                <a:effectLst/>
                <a:latin typeface="+mn-lt"/>
                <a:ea typeface="+mn-ea"/>
                <a:cs typeface="+mn-cs"/>
              </a:rPr>
              <a:t>PASA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Lawfully acquired…’ is a welcome clarification. The term ‘lawful copy’ should change to ‘lawfully acquired copy’. Or define ‘unlawful copy’ as an ‘infringing copy or article’, a term that is already used in the existing Copyright Act of 1978.  It should perhaps for avoidance of doubt be clarified that as a recipient of a ‘gift’ one only is engaged in a lawful acquisition, if one does not know, nor ought reasonably know that the so-called ‘gift’ is actually stolen or illegally reproduced or made available as third-party intellectual property. In other words, being gifted, stolen property is no absolution from the obligation to act responsibly and does not provide a shield from liability in relation to the lawful owner.</a:t>
            </a:r>
          </a:p>
          <a:p>
            <a:r>
              <a:rPr lang="en-ZA" sz="1200" b="1" kern="1200" dirty="0" err="1" smtClean="0">
                <a:solidFill>
                  <a:schemeClr val="tx1"/>
                </a:solidFill>
                <a:effectLst/>
                <a:latin typeface="+mn-lt"/>
                <a:ea typeface="+mn-ea"/>
                <a:cs typeface="+mn-cs"/>
              </a:rPr>
              <a:t>RiSA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We welcome the proposed new definition of “lawfully acquired” in the context of the private copying exception in section 12B(1)(i).</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Recommend deletion of 12B(3)(b) limiting the requirements to personal copies only as it is vague.</a:t>
            </a:r>
            <a:endParaRPr lang="en-GB"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30</a:t>
            </a:fld>
            <a:endParaRPr lang="en-GB" dirty="0"/>
          </a:p>
        </p:txBody>
      </p:sp>
    </p:spTree>
    <p:extLst>
      <p:ext uri="{BB962C8B-B14F-4D97-AF65-F5344CB8AC3E}">
        <p14:creationId xmlns:p14="http://schemas.microsoft.com/office/powerpoint/2010/main" val="41859120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31</a:t>
            </a:fld>
            <a:endParaRPr lang="en-GB" dirty="0"/>
          </a:p>
        </p:txBody>
      </p:sp>
    </p:spTree>
    <p:extLst>
      <p:ext uri="{BB962C8B-B14F-4D97-AF65-F5344CB8AC3E}">
        <p14:creationId xmlns:p14="http://schemas.microsoft.com/office/powerpoint/2010/main" val="30905583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ZA" sz="1200" kern="1200" dirty="0" smtClean="0">
                <a:solidFill>
                  <a:schemeClr val="tx1"/>
                </a:solidFill>
                <a:effectLst/>
                <a:latin typeface="+mn-lt"/>
                <a:ea typeface="+mn-ea"/>
                <a:cs typeface="+mn-cs"/>
              </a:rPr>
              <a:t>CLSO expressed concern about unintended consequences with this definition before. </a:t>
            </a:r>
            <a:r>
              <a:rPr lang="en-ZA" sz="1200" kern="1200" dirty="0" err="1" smtClean="0">
                <a:solidFill>
                  <a:schemeClr val="tx1"/>
                </a:solidFill>
                <a:effectLst/>
                <a:latin typeface="+mn-lt"/>
                <a:ea typeface="+mn-ea"/>
                <a:cs typeface="+mn-cs"/>
              </a:rPr>
              <a:t>Perzanowski</a:t>
            </a:r>
            <a:r>
              <a:rPr lang="en-ZA" sz="1200" kern="1200" dirty="0" smtClean="0">
                <a:solidFill>
                  <a:schemeClr val="tx1"/>
                </a:solidFill>
                <a:effectLst/>
                <a:latin typeface="+mn-lt"/>
                <a:ea typeface="+mn-ea"/>
                <a:cs typeface="+mn-cs"/>
              </a:rPr>
              <a:t> and Schultz in a 2012 article titled “Copyright Exhaustion and the Personal Use Dilemma” explains that “To reflect both text and legislative intent, courts must have some leeway to provide common law—and common sense— interpretations that fill the gaps in the statutory text. However, we worry that narrowing the scope of exclusive rights in order to exclude personal uses could unintentionally tie courts’ hands in future cases, preventing them from addressing subtle differences between uses deemed lawful today and those that may arise in the future.” There are other countries who simply add “lawfully acquired” to the text of the Act and do not define the phrase – giving the courts leeway. There are many limitations already contained in (i). </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32</a:t>
            </a:fld>
            <a:endParaRPr lang="en-GB" dirty="0"/>
          </a:p>
        </p:txBody>
      </p:sp>
    </p:spTree>
    <p:extLst>
      <p:ext uri="{BB962C8B-B14F-4D97-AF65-F5344CB8AC3E}">
        <p14:creationId xmlns:p14="http://schemas.microsoft.com/office/powerpoint/2010/main" val="2932369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t>3</a:t>
            </a:fld>
            <a:endParaRPr lang="en-GB" dirty="0"/>
          </a:p>
        </p:txBody>
      </p:sp>
    </p:spTree>
    <p:extLst>
      <p:ext uri="{BB962C8B-B14F-4D97-AF65-F5344CB8AC3E}">
        <p14:creationId xmlns:p14="http://schemas.microsoft.com/office/powerpoint/2010/main" val="27036194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2B5E636E-5096-4378-AE56-0D045EBDE46B}" type="slidenum">
              <a:rPr lang="en-GB" smtClean="0"/>
              <a:t>34</a:t>
            </a:fld>
            <a:endParaRPr lang="en-GB" dirty="0"/>
          </a:p>
        </p:txBody>
      </p:sp>
    </p:spTree>
    <p:extLst>
      <p:ext uri="{BB962C8B-B14F-4D97-AF65-F5344CB8AC3E}">
        <p14:creationId xmlns:p14="http://schemas.microsoft.com/office/powerpoint/2010/main" val="16584391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sng" dirty="0" smtClean="0"/>
              <a:t>Comments received:</a:t>
            </a:r>
          </a:p>
          <a:p>
            <a:r>
              <a:rPr lang="en-ZA" sz="1200" b="1" kern="1200" dirty="0" smtClean="0">
                <a:solidFill>
                  <a:schemeClr val="tx1"/>
                </a:solidFill>
                <a:effectLst/>
                <a:latin typeface="+mn-lt"/>
                <a:ea typeface="+mn-ea"/>
                <a:cs typeface="+mn-cs"/>
              </a:rPr>
              <a:t>CHELSA / LIASA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Deletion of the words ‘for commercial purposes’ only creates a serious problem for libraries and their users, especially in the COVID-19 environment where teaching and learning has become remote and digital, and away from physical lecture rooms and classrooms. It specifically prohibits a user from making a copy or making a recording of the work. It does not permit reproduction at all, which arguably is unconstitutional and also impractical, particularly in the above context. This Section needs to be amended to permit reproduction for educational and research purposes at least for personal or private use, and to enable conversions into accessible formats for persons with disabilities.</a:t>
            </a:r>
            <a:endParaRPr lang="en-GB" sz="1200" kern="1200" dirty="0" smtClean="0">
              <a:solidFill>
                <a:schemeClr val="tx1"/>
              </a:solidFill>
              <a:effectLst/>
              <a:latin typeface="+mn-lt"/>
              <a:ea typeface="+mn-ea"/>
              <a:cs typeface="+mn-cs"/>
            </a:endParaRPr>
          </a:p>
          <a:p>
            <a:r>
              <a:rPr lang="en-ZA" sz="1200" b="1" kern="1200" dirty="0" err="1" smtClean="0">
                <a:solidFill>
                  <a:schemeClr val="tx1"/>
                </a:solidFill>
                <a:effectLst/>
                <a:latin typeface="+mn-lt"/>
                <a:ea typeface="+mn-ea"/>
                <a:cs typeface="+mn-cs"/>
              </a:rPr>
              <a:t>BlindSA</a:t>
            </a:r>
            <a:r>
              <a:rPr lang="en-ZA" sz="1200" b="1" kern="1200" dirty="0" smtClean="0">
                <a:solidFill>
                  <a:schemeClr val="tx1"/>
                </a:solidFill>
                <a:effectLst/>
                <a:latin typeface="+mn-lt"/>
                <a:ea typeface="+mn-ea"/>
                <a:cs typeface="+mn-cs"/>
              </a:rPr>
              <a:t> S27</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proposed deletion in s 19C(4) risks limiting access to educational, and cultural materials from libraries in crises such as the global pandemic and the UCT library fire of 2021. We recommend that the proposed deletion</a:t>
            </a:r>
            <a:r>
              <a:rPr lang="en-ZA" sz="1200" b="1" kern="120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of ‘commercial purposes’ be reversed.</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Creative Commons</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This amendment prohibits reproduction, creating a serious problem for access to knowledge, especially in the pandemic where remote teaching has fully or partially replaced the physical lecture room.</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Recommendation: Amend this section to at least permit copying for educational and non-commercial purposes.</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EIFL:</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This proposed new clause would prohibit </a:t>
            </a:r>
            <a:r>
              <a:rPr lang="en-GB" sz="1200" kern="1200" dirty="0" smtClean="0">
                <a:solidFill>
                  <a:schemeClr val="tx1"/>
                </a:solidFill>
                <a:effectLst/>
                <a:latin typeface="+mn-lt"/>
                <a:ea typeface="+mn-ea"/>
                <a:cs typeface="+mn-cs"/>
              </a:rPr>
              <a:t>libraries, archives, museums and galleries</a:t>
            </a:r>
            <a:r>
              <a:rPr lang="en-ZA" sz="1200" kern="1200" dirty="0" smtClean="0">
                <a:solidFill>
                  <a:schemeClr val="tx1"/>
                </a:solidFill>
                <a:effectLst/>
                <a:latin typeface="+mn-lt"/>
                <a:ea typeface="+mn-ea"/>
                <a:cs typeface="+mn-cs"/>
              </a:rPr>
              <a:t> or a user from making a copy or recording of the work. There are many circumstances in which a user should be permitted to make a copy of a portion of an audiovisual work or sound recording e.g. an excerpt of the work for a school assignment. </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The lawfulness of the user’s copy should be determined in accordance with exceptions that apply to the user e.g. fair use under section 12A. </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Additionally, </a:t>
            </a:r>
            <a:r>
              <a:rPr lang="en-GB" sz="1200" kern="1200" dirty="0" smtClean="0">
                <a:solidFill>
                  <a:schemeClr val="tx1"/>
                </a:solidFill>
                <a:effectLst/>
                <a:latin typeface="+mn-lt"/>
                <a:ea typeface="+mn-ea"/>
                <a:cs typeface="+mn-cs"/>
              </a:rPr>
              <a:t>libraries, archives, museums and galleries</a:t>
            </a:r>
            <a:r>
              <a:rPr lang="en-ZA" sz="1200" kern="1200" dirty="0" smtClean="0">
                <a:solidFill>
                  <a:schemeClr val="tx1"/>
                </a:solidFill>
                <a:effectLst/>
                <a:latin typeface="+mn-lt"/>
                <a:ea typeface="+mn-ea"/>
                <a:cs typeface="+mn-cs"/>
              </a:rPr>
              <a:t> do not have the staffing to patrol individual users’ activities.</a:t>
            </a:r>
            <a:endParaRPr lang="en-GB" sz="1200" kern="1200" dirty="0" smtClean="0">
              <a:solidFill>
                <a:schemeClr val="tx1"/>
              </a:solidFill>
              <a:effectLst/>
              <a:latin typeface="+mn-lt"/>
              <a:ea typeface="+mn-ea"/>
              <a:cs typeface="+mn-cs"/>
            </a:endParaRPr>
          </a:p>
          <a:p>
            <a:r>
              <a:rPr lang="en-ZA" sz="1200" b="1" kern="1200" dirty="0" err="1" smtClean="0">
                <a:solidFill>
                  <a:schemeClr val="tx1"/>
                </a:solidFill>
                <a:effectLst/>
                <a:latin typeface="+mn-lt"/>
                <a:ea typeface="+mn-ea"/>
                <a:cs typeface="+mn-cs"/>
              </a:rPr>
              <a:t>Assman</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 am very disappointed and surprised to see the new proposed amendments that attempt to override or dilute many of the helpful exceptions in the 2017 version of the Bill for personal copying, fair use, libraries and archives, museums and galleries, as well as for education and academic activity, and for persons with disabilities. The new proposed amendments create unnecessary barriers to access of knowledge. In some instances, they are particularly onerous, which was not the original purpose of this Bill.</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IFLA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we believe that preventing users who rely on libraries to access books from making copies, in line with fair practice, for education, private study or personal reasons risks being discriminatory and deepening inequalities.</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As such, the proposed change in Section 19C, sub-section 4, is regrettable, potentially holding back use of library materials for research purposes or text and data mining.</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Joint academic opinion</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However the effect is to create an unanticipated prohibition on copying in a subsection not intended to deal with copying. Section 19C permits a library or archive to permit a user to view or listen to an audiovisual work. It originally prohibited making a copy for commercial purposes. Merely removing the words ‘for commercial purposes’ leaves the words ‘but may not permit a user to make a copy or recording of the work’. According to the parliamentary record this is not the result of a policy decision. This is likely to have unanticipated effects because it would prohibit libraries and archives using innovative technologies, for example streaming an audio visual work to a user’s device, which make technical copies of the work. It</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can also create confusion in respect of copies permitted in the remainder of Section 19C. The prohibition on copying is unnecessary since the authorization is already limited to permitting “ a user to view” - which does not include an authorization to copy.</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Recommendation</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Remove the entire phrase “but may not permit a user to make a copy or recording of the work for commercial purpose” from Section 19C(4).</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Right 2 Know</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proposed changes to section 19C(4) are problematic, prohibiting copying by students and others conducting research and educational activities. Delete the phrase ‘but may not permit a user to make a copy or recording of the work’ from section 19D.</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Scholarly horizons (D Nicholson)</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This changes the whole context of Section 19C(4), basically prohibiting copying at all.</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This is unfair, impractical and arguably unconstitutional. This subsection should be deleted.</a:t>
            </a:r>
            <a:endParaRPr lang="en-GB" sz="1200" kern="1200" dirty="0" smtClean="0">
              <a:solidFill>
                <a:schemeClr val="tx1"/>
              </a:solidFill>
              <a:effectLst/>
              <a:latin typeface="+mn-lt"/>
              <a:ea typeface="+mn-ea"/>
              <a:cs typeface="+mn-cs"/>
            </a:endParaRPr>
          </a:p>
          <a:p>
            <a:r>
              <a:rPr lang="en-ZA" sz="1200" b="1" kern="1200" dirty="0" err="1" smtClean="0">
                <a:solidFill>
                  <a:schemeClr val="tx1"/>
                </a:solidFill>
                <a:effectLst/>
                <a:latin typeface="+mn-lt"/>
                <a:ea typeface="+mn-ea"/>
                <a:cs typeface="+mn-cs"/>
              </a:rPr>
              <a:t>Shakila</a:t>
            </a:r>
            <a:r>
              <a:rPr lang="en-ZA" sz="1200" b="1" kern="1200" dirty="0" smtClean="0">
                <a:solidFill>
                  <a:schemeClr val="tx1"/>
                </a:solidFill>
                <a:effectLst/>
                <a:latin typeface="+mn-lt"/>
                <a:ea typeface="+mn-ea"/>
                <a:cs typeface="+mn-cs"/>
              </a:rPr>
              <a:t> </a:t>
            </a:r>
            <a:r>
              <a:rPr lang="en-ZA" sz="1200" b="1" kern="1200" dirty="0" err="1" smtClean="0">
                <a:solidFill>
                  <a:schemeClr val="tx1"/>
                </a:solidFill>
                <a:effectLst/>
                <a:latin typeface="+mn-lt"/>
                <a:ea typeface="+mn-ea"/>
                <a:cs typeface="+mn-cs"/>
              </a:rPr>
              <a:t>Maharaj</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This gives a totally different meaning to this section. This stops a personal or private copy from being made at all, which is unfair and impractical, especially for people with disabilities, who would in all instances, need to download or make a copy of the work for purposes of having it converted into an accessible format. This section needs to be corrected to allow personal or private copying for educational and research purposes at least.</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SADTU</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This totally changes the meaning and context of this Section. It prohibits any copy being made at all, which is unfair, impractical and arguably unconstitutional, especially in the COVID-19 pandemic, where it may be necessary for a user to make a private copy or record the work for educational or non-commercial purposes</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SADTU strongly recommends that this Section be amended urgently to allow reproduction for at least personal educational and research purposes, and</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to enable conversions to accessible formats.</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DALRO</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Add: “and in respect of all paragraphs of Section 19C reproductions and performances, the making works or performances available or communicating works or performances to members of the public shall be confined to special cases that do not conflict with the normal exploitation of the works or performances and do not unreasonably prejudice the legitimate interests of the </a:t>
            </a:r>
            <a:r>
              <a:rPr lang="en-ZA" sz="1200" kern="1200" dirty="0" err="1" smtClean="0">
                <a:solidFill>
                  <a:schemeClr val="tx1"/>
                </a:solidFill>
                <a:effectLst/>
                <a:latin typeface="+mn-lt"/>
                <a:ea typeface="+mn-ea"/>
                <a:cs typeface="+mn-cs"/>
              </a:rPr>
              <a:t>rightsholders</a:t>
            </a:r>
            <a:r>
              <a:rPr lang="en-ZA" sz="1200" kern="1200" dirty="0" smtClean="0">
                <a:solidFill>
                  <a:schemeClr val="tx1"/>
                </a:solidFill>
                <a:effectLst/>
                <a:latin typeface="+mn-lt"/>
                <a:ea typeface="+mn-ea"/>
                <a:cs typeface="+mn-cs"/>
              </a:rPr>
              <a:t> in such works or performances, as the case may be.” (Add three step test)</a:t>
            </a:r>
            <a:endParaRPr lang="en-GB" sz="1200" kern="1200" dirty="0" smtClean="0">
              <a:solidFill>
                <a:schemeClr val="tx1"/>
              </a:solidFill>
              <a:effectLst/>
              <a:latin typeface="+mn-lt"/>
              <a:ea typeface="+mn-ea"/>
              <a:cs typeface="+mn-cs"/>
            </a:endParaRPr>
          </a:p>
          <a:p>
            <a:endParaRPr lang="en-GB" b="1" dirty="0"/>
          </a:p>
        </p:txBody>
      </p:sp>
      <p:sp>
        <p:nvSpPr>
          <p:cNvPr id="4" name="Slide Number Placeholder 3"/>
          <p:cNvSpPr>
            <a:spLocks noGrp="1"/>
          </p:cNvSpPr>
          <p:nvPr>
            <p:ph type="sldNum" sz="quarter" idx="10"/>
          </p:nvPr>
        </p:nvSpPr>
        <p:spPr/>
        <p:txBody>
          <a:bodyPr/>
          <a:lstStyle/>
          <a:p>
            <a:fld id="{2B5E636E-5096-4378-AE56-0D045EBDE46B}" type="slidenum">
              <a:rPr lang="en-GB" smtClean="0"/>
              <a:t>35</a:t>
            </a:fld>
            <a:endParaRPr lang="en-GB" dirty="0"/>
          </a:p>
        </p:txBody>
      </p:sp>
    </p:spTree>
    <p:extLst>
      <p:ext uri="{BB962C8B-B14F-4D97-AF65-F5344CB8AC3E}">
        <p14:creationId xmlns:p14="http://schemas.microsoft.com/office/powerpoint/2010/main" val="41689575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t>36</a:t>
            </a:fld>
            <a:endParaRPr lang="en-GB" dirty="0"/>
          </a:p>
        </p:txBody>
      </p:sp>
    </p:spTree>
    <p:extLst>
      <p:ext uri="{BB962C8B-B14F-4D97-AF65-F5344CB8AC3E}">
        <p14:creationId xmlns:p14="http://schemas.microsoft.com/office/powerpoint/2010/main" val="39029416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Comments</a:t>
            </a:r>
            <a:r>
              <a:rPr lang="en-US" u="sng" baseline="0" dirty="0" smtClean="0"/>
              <a:t> received:</a:t>
            </a:r>
          </a:p>
          <a:p>
            <a:r>
              <a:rPr lang="en-ZA" sz="1200" b="1" kern="1200" dirty="0" smtClean="0">
                <a:solidFill>
                  <a:schemeClr val="tx1"/>
                </a:solidFill>
                <a:effectLst/>
                <a:latin typeface="+mn-lt"/>
                <a:ea typeface="+mn-ea"/>
                <a:cs typeface="+mn-cs"/>
              </a:rPr>
              <a:t>SANCB / TA</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Deleting “as may be prescribed” may result in unintended consequences for works that have already been transformed into an accessible format – such owners must be protected. It would place an onerous burden on the non-profit originating the accessible works, to police the use of those works by non-compliant third party entities, especially if permission was granted to ‘… Any person …’ without the qualification of such person being ‘prescribed’.</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PASA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‘Marrakesh Treaty…’ deals separately with persons acting on behalf of persons (with a disability) and authorized entities – see e.g. Article 4.1. and 4.2. of the Treaty. It would be better to phrase separate conditions for authorized entities and persons acting on behalf of persons with a disability or such persons themselves.</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SAMRO</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insertion of the expression “authorized entity” in 19D does not cure the defect of the section, in that, by keeping the phrase, “any person that serves persons with disability, including an authorized entity” the facilitation of access to accessible format copies is not limited to authorized entities, as contemplated in the Marrakesh Agreement, but also includes other persons serving persons with disability. This defeats the purpose of having authorized entities to facilitate access to copies by beneficiaries and in fact removes the incentive to seek authorisation and / or recognition by government as an authorized entity – if any other person, even though not an authorized entity, may also provide those services. By including persons or entities other than “authorized entities” among entities that may facilitate the access to works by beneficiary persons, the Bill is not aligning with the Marrakesh Agreement and is following its worrying trend of incorporating adverse provisions for authors and rights-holders by introducing expansive limitations and exceptions. We therefore recommend that the section be amended by limiting the provisions of section 19D(1) to authorized entities.</a:t>
            </a:r>
            <a:endParaRPr lang="en-US" u="sng"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u="sng" dirty="0"/>
          </a:p>
        </p:txBody>
      </p:sp>
      <p:sp>
        <p:nvSpPr>
          <p:cNvPr id="4" name="Slide Number Placeholder 3"/>
          <p:cNvSpPr>
            <a:spLocks noGrp="1"/>
          </p:cNvSpPr>
          <p:nvPr>
            <p:ph type="sldNum" sz="quarter" idx="10"/>
          </p:nvPr>
        </p:nvSpPr>
        <p:spPr/>
        <p:txBody>
          <a:bodyPr/>
          <a:lstStyle/>
          <a:p>
            <a:fld id="{2B5E636E-5096-4378-AE56-0D045EBDE46B}" type="slidenum">
              <a:rPr lang="en-GB" smtClean="0"/>
              <a:t>37</a:t>
            </a:fld>
            <a:endParaRPr lang="en-GB" dirty="0"/>
          </a:p>
        </p:txBody>
      </p:sp>
    </p:spTree>
    <p:extLst>
      <p:ext uri="{BB962C8B-B14F-4D97-AF65-F5344CB8AC3E}">
        <p14:creationId xmlns:p14="http://schemas.microsoft.com/office/powerpoint/2010/main" val="3523044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38</a:t>
            </a:fld>
            <a:endParaRPr lang="en-GB" dirty="0"/>
          </a:p>
        </p:txBody>
      </p:sp>
    </p:spTree>
    <p:extLst>
      <p:ext uri="{BB962C8B-B14F-4D97-AF65-F5344CB8AC3E}">
        <p14:creationId xmlns:p14="http://schemas.microsoft.com/office/powerpoint/2010/main" val="403844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0" u="sng" kern="1200" dirty="0" smtClean="0">
                <a:solidFill>
                  <a:schemeClr val="tx1"/>
                </a:solidFill>
                <a:effectLst/>
                <a:latin typeface="+mn-lt"/>
                <a:ea typeface="+mn-ea"/>
                <a:cs typeface="+mn-cs"/>
              </a:rPr>
              <a:t>Comments received</a:t>
            </a:r>
          </a:p>
          <a:p>
            <a:r>
              <a:rPr lang="en-ZA" sz="1200" b="1" kern="1200" dirty="0" smtClean="0">
                <a:solidFill>
                  <a:schemeClr val="tx1"/>
                </a:solidFill>
                <a:effectLst/>
                <a:latin typeface="+mn-lt"/>
                <a:ea typeface="+mn-ea"/>
                <a:cs typeface="+mn-cs"/>
              </a:rPr>
              <a:t>CHELSA / LIASA</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This positive statement creates a greater burden on importers/exporters, including libraries, to positively know that only persons with disabilities will use the work. </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Section 19D(3)(b)’s proposed wording is not aligned with that of the Marrakesh Treaty, which gives more clarity by stating that “prior to such distribution or making available, the authorized entity must not know or have reasonable grounds to know that the accessible format copy would be used by others”.</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Creative Commons</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This puts the onus on authorised entities with regard to accessible formats to use their limited resources to try to ensure that only disabled persons will get copies. The Marrakesh Treaty requires only that they should not export or import if they actually know or have reason to know that someone is going to benefit who is not disabled.</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Recommendation: Delete the proposed amended wording and replace them with the relevant text from the Marrakesh Treaty.</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IFLA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amendment reverses the logic of the treaty focusing on authorised entities having positive knowledge. This implies a much greater burden on authorised entities to seek information about how works will be used. The effect is likely to block the sharing of works, and impose greater administrative costs, taking resources away from frontline work. Recommendation: that the CAB implements the language of the Marrakesh Treaty on this point.</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4b The implication is that if a copy legitimately made and provided to a person with a print disability ends up in the hands of someone who is not covered by the law, for example due to unauthorised sharing out of the control of the authorised entity or individual, then the original exception no longer applies. As such, the authorised entity or individual who relied on it is then liable.</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Again, the risk of this provision is that there will be a significant chilling effect on the work of libraries and other authorised entities, who will in effect never be able to use possibilities to copy and give access to works with certainty. It would effectively sabotage the implementation of the Treaty into South African law.</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Prof </a:t>
            </a:r>
            <a:r>
              <a:rPr lang="en-ZA" sz="1200" b="1" kern="1200" dirty="0" err="1" smtClean="0">
                <a:solidFill>
                  <a:schemeClr val="tx1"/>
                </a:solidFill>
                <a:effectLst/>
                <a:latin typeface="+mn-lt"/>
                <a:ea typeface="+mn-ea"/>
                <a:cs typeface="+mn-cs"/>
              </a:rPr>
              <a:t>Hoeren</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positive statement (“knows, or has reasonable grounds to believe that the accessible format copy, will only be used to aid persons with a disability”) may place an obligation on the exporter / importer – rather use the negative as is in the treaty (“provided that prior to the distribution or making available the originating authorized entity did not know or have reasonable grounds to know that the accessible format copy would be used for other than beneficiary persons.”)</a:t>
            </a:r>
            <a:endParaRPr lang="en-GB" sz="1200" kern="1200" dirty="0" smtClean="0">
              <a:solidFill>
                <a:schemeClr val="tx1"/>
              </a:solidFill>
              <a:effectLst/>
              <a:latin typeface="+mn-lt"/>
              <a:ea typeface="+mn-ea"/>
              <a:cs typeface="+mn-cs"/>
            </a:endParaRPr>
          </a:p>
          <a:p>
            <a:r>
              <a:rPr lang="en-ZA" sz="1200" b="1" kern="1200" dirty="0" err="1" smtClean="0">
                <a:solidFill>
                  <a:schemeClr val="tx1"/>
                </a:solidFill>
                <a:effectLst/>
                <a:latin typeface="+mn-lt"/>
                <a:ea typeface="+mn-ea"/>
                <a:cs typeface="+mn-cs"/>
              </a:rPr>
              <a:t>AfLIA</a:t>
            </a:r>
            <a:r>
              <a:rPr lang="en-ZA"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Libraries and authorised entities will now be given an added burden relating to the exporting and importing of accessible formats (Section 19D3), which is not in line with the Marrakesh Treaty and  which  impact directly and negatively on access to information, education, research, library services – in fact, on the use of copyright works in general.</a:t>
            </a:r>
            <a:endParaRPr lang="en-GB" sz="1200" kern="1200" dirty="0" smtClean="0">
              <a:solidFill>
                <a:schemeClr val="tx1"/>
              </a:solidFill>
              <a:effectLst/>
              <a:latin typeface="+mn-lt"/>
              <a:ea typeface="+mn-ea"/>
              <a:cs typeface="+mn-cs"/>
            </a:endParaRPr>
          </a:p>
          <a:p>
            <a:r>
              <a:rPr lang="en-ZA" sz="1200" b="1" kern="1200" dirty="0" err="1" smtClean="0">
                <a:solidFill>
                  <a:schemeClr val="tx1"/>
                </a:solidFill>
                <a:effectLst/>
                <a:latin typeface="+mn-lt"/>
                <a:ea typeface="+mn-ea"/>
                <a:cs typeface="+mn-cs"/>
              </a:rPr>
              <a:t>BlindSA</a:t>
            </a:r>
            <a:r>
              <a:rPr lang="en-ZA" sz="1200" b="1" kern="1200" dirty="0" smtClean="0">
                <a:solidFill>
                  <a:schemeClr val="tx1"/>
                </a:solidFill>
                <a:effectLst/>
                <a:latin typeface="+mn-lt"/>
                <a:ea typeface="+mn-ea"/>
                <a:cs typeface="+mn-cs"/>
              </a:rPr>
              <a:t> S27</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proposed addition of s 19D(3)(b) irrationally contradicts its stated purpose, creates further barriers, and risks unfair discrimination. Therefore, we recommend that it be rephrased as follows:</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A person contemplated in paragraph (a) may only so export or import provided that prior to the distribution or making available they did not know or have reasonable grounds to know that the accessible format copy would be used for other than beneficiary persons.</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Joint academic opinion</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proposed section reverses the Marrakesh VIP Treaty’s test in Article 5(2), which requires that the provider “did not know or have reasonable grounds to know that the accessible format copy would be used for other than beneficiary persons” (emphasis added). The proposed standard places an onerous and near-impossible burden on authorised entities to acquire affirmative knowledge of the end-user. This is not required by the Marrakesh VIP Treaty,1 and will likely dissuade legitimate import and export of accessible copies that the Treaty was meant to permit.</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Moreover, it risks falling foul of the principle of legality under Sections 1(c) and 33 of the Constitution as well as the right to equality and non-discrimination under Section 9 of the Constitution, as it is an onerous burden that is placed only on people with disabilities or people serving people with disabilities.</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Scholarly horizons (D Nicholson), SADTU</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Section 19D3(b) – Contradicts Marrakesh Treaty wording - The proposed amendment in Section 19D3(b) changes the situation completely. It affects the meaning, interpretation and application of this Section. The proposed wording is different to that of the Marrakesh Treaty and creates an unnecessary burden on the importer/exporter (including libraries, tertiary disability rights units and other authorised entities).</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I recommend that the proposed wording be deleted, and that the following text be inserted from the Marrakesh Treaty: “prior to such distribution or making available, the authorized entity must not know or have reasonable grounds to know that the accessible format copy would be used by others”.</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Section 19D(4)(b) is problematic as it would create significant potential liability for libraries, causing a chilling effect on their activities, which would undermine the goal of the Marrakesh Treaty. I recommend that S. 19(4)(b) should be deleted.</a:t>
            </a:r>
            <a:endParaRPr lang="en-GB" sz="1200" kern="1200" dirty="0" smtClean="0">
              <a:solidFill>
                <a:schemeClr val="tx1"/>
              </a:solidFill>
              <a:effectLst/>
              <a:latin typeface="+mn-lt"/>
              <a:ea typeface="+mn-ea"/>
              <a:cs typeface="+mn-cs"/>
            </a:endParaRPr>
          </a:p>
          <a:p>
            <a:r>
              <a:rPr lang="en-ZA" sz="1200" b="1" kern="1200" dirty="0" err="1" smtClean="0">
                <a:solidFill>
                  <a:schemeClr val="tx1"/>
                </a:solidFill>
                <a:effectLst/>
                <a:latin typeface="+mn-lt"/>
                <a:ea typeface="+mn-ea"/>
                <a:cs typeface="+mn-cs"/>
              </a:rPr>
              <a:t>Shakila</a:t>
            </a:r>
            <a:r>
              <a:rPr lang="en-ZA" sz="1200" b="1" kern="1200" dirty="0" smtClean="0">
                <a:solidFill>
                  <a:schemeClr val="tx1"/>
                </a:solidFill>
                <a:effectLst/>
                <a:latin typeface="+mn-lt"/>
                <a:ea typeface="+mn-ea"/>
                <a:cs typeface="+mn-cs"/>
              </a:rPr>
              <a:t> </a:t>
            </a:r>
            <a:r>
              <a:rPr lang="en-ZA" sz="1200" b="1" kern="1200" dirty="0" err="1" smtClean="0">
                <a:solidFill>
                  <a:schemeClr val="tx1"/>
                </a:solidFill>
                <a:effectLst/>
                <a:latin typeface="+mn-lt"/>
                <a:ea typeface="+mn-ea"/>
                <a:cs typeface="+mn-cs"/>
              </a:rPr>
              <a:t>Maharaj</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In the proposed amendments, there is a subtle change, but it makes a huge difference to the meaning, interpretation and application of this clause.</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It would therefore be sensible for the wording in the Bill to be aligned with that of the Marrakesh Treaty, and the proposed amended wording to be deleted.</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Section 19D(4)(b) – provides the condition of ‘’use of the accessible format copy exclusively by a person with a disability’’. This is impractical and discriminatory, as in some instances, people with disabilities may need some assistance from another person when using an accessible format. This restrictive condition would not allow this to happen.</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CHELSA / LIASA</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(4)(b) suggests that the applicability of the exception is subject to the end-use of works (are they used by beneficiaries) rather than the basis on which they are supplied (are they only supplied to beneficiaries). </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This creates significant potential liability for libraries, which reasonably can only have a say over the latter (the position also taken by the Treaty). </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The Bill risks creating major liability concerns for libraries, and so having a chilling effect on their activities, undermining the goal of the Treaty.</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We recommend that the proposed wording be deleted, and that the relevant wording from the Marrakesh Treaty be inserted instead - “prior to such distribution or making available, the authorized entity must not know or have reasonable grounds to know that the accessible format copy would be used by others”.</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NCLIS: Introduce new amendments beyond the President’s review: </a:t>
            </a:r>
            <a:r>
              <a:rPr lang="en-ZA" sz="1200" kern="1200" dirty="0" smtClean="0">
                <a:solidFill>
                  <a:schemeClr val="tx1"/>
                </a:solidFill>
                <a:effectLst/>
                <a:latin typeface="+mn-lt"/>
                <a:ea typeface="+mn-ea"/>
                <a:cs typeface="+mn-cs"/>
              </a:rPr>
              <a:t>creating issues with TPMs in Section 27, e.g. instead of treating the issues as copyright infringement, certain actions now have become criminal acts; and deviating from Marrakesh Treaty language in Section 19D(3) which creates unnecessary burdens for libraries and other authorised entities when importing/exporting accessible formats. These go beyond the President’s remit to Parliament on 16 June 2020.</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39</a:t>
            </a:fld>
            <a:endParaRPr lang="en-GB" dirty="0"/>
          </a:p>
        </p:txBody>
      </p:sp>
    </p:spTree>
    <p:extLst>
      <p:ext uri="{BB962C8B-B14F-4D97-AF65-F5344CB8AC3E}">
        <p14:creationId xmlns:p14="http://schemas.microsoft.com/office/powerpoint/2010/main" val="14541261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Comments</a:t>
            </a:r>
            <a:r>
              <a:rPr lang="en-US" u="sng" baseline="0" dirty="0" smtClean="0"/>
              <a:t> received:</a:t>
            </a:r>
          </a:p>
          <a:p>
            <a:r>
              <a:rPr lang="en-ZA" sz="1200" b="1" kern="1200" dirty="0" smtClean="0">
                <a:solidFill>
                  <a:schemeClr val="tx1"/>
                </a:solidFill>
                <a:effectLst/>
                <a:latin typeface="+mn-lt"/>
                <a:ea typeface="+mn-ea"/>
                <a:cs typeface="+mn-cs"/>
              </a:rPr>
              <a:t>SANCB / TA</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Deleting “as may be prescribed” may result in unintended consequences for works that have already been transformed into an accessible format – such owners must be protected. It would place an onerous burden on the non-profit originating the accessible works, to police the use of those works by non-compliant third party entities, especially if permission was granted to ‘… Any person …’ without the qualification of such person being ‘prescribed’.</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PASA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‘Marrakesh Treaty…’ deals separately with persons acting on behalf of persons (with a disability) and authorized entities – see e.g. Article 4.1. and 4.2. of the Treaty. It would be better to phrase separate conditions for authorized entities and persons acting on behalf of persons with a disability or such persons themselves.</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SAMRO</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insertion of the expression “authorized entity” in 19D does not cure the defect of the section, in that, by keeping the phrase, “any person that serves persons with disability, including an authorized entity” the facilitation of access to accessible format copies is not limited to authorized entities, as contemplated in the Marrakesh Agreement, but also includes other persons serving persons with disability. This defeats the purpose of having authorized entities to facilitate access to copies by beneficiaries and in fact removes the incentive to seek authorisation and / or recognition by government as an authorized entity – if any other person, even though not an authorized entity, may also provide those services. By including persons or entities other than “authorized entities” among entities that may facilitate the access to works by beneficiary persons, the Bill is not aligning with the Marrakesh Agreement and is following its worrying trend of incorporating adverse provisions for authors and rights-holders by introducing expansive limitations and exceptions. We therefore recommend that the section be amended by limiting the provisions of section 19D(1) to authorized entities.</a:t>
            </a:r>
            <a:endParaRPr lang="en-US" u="sng"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u="sng" dirty="0"/>
          </a:p>
        </p:txBody>
      </p:sp>
      <p:sp>
        <p:nvSpPr>
          <p:cNvPr id="4" name="Slide Number Placeholder 3"/>
          <p:cNvSpPr>
            <a:spLocks noGrp="1"/>
          </p:cNvSpPr>
          <p:nvPr>
            <p:ph type="sldNum" sz="quarter" idx="10"/>
          </p:nvPr>
        </p:nvSpPr>
        <p:spPr/>
        <p:txBody>
          <a:bodyPr/>
          <a:lstStyle/>
          <a:p>
            <a:fld id="{2B5E636E-5096-4378-AE56-0D045EBDE46B}" type="slidenum">
              <a:rPr lang="en-GB" smtClean="0"/>
              <a:t>40</a:t>
            </a:fld>
            <a:endParaRPr lang="en-GB" dirty="0"/>
          </a:p>
        </p:txBody>
      </p:sp>
    </p:spTree>
    <p:extLst>
      <p:ext uri="{BB962C8B-B14F-4D97-AF65-F5344CB8AC3E}">
        <p14:creationId xmlns:p14="http://schemas.microsoft.com/office/powerpoint/2010/main" val="26898423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1" kern="1200" dirty="0" smtClean="0">
                <a:solidFill>
                  <a:schemeClr val="tx1"/>
                </a:solidFill>
                <a:effectLst/>
                <a:latin typeface="+mn-lt"/>
                <a:ea typeface="+mn-ea"/>
                <a:cs typeface="+mn-cs"/>
              </a:rPr>
              <a:t>Dr C Doctorow</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ZA" sz="1200" kern="1200" dirty="0" smtClean="0">
                <a:solidFill>
                  <a:schemeClr val="tx1"/>
                </a:solidFill>
                <a:effectLst/>
                <a:latin typeface="+mn-lt"/>
                <a:ea typeface="+mn-ea"/>
                <a:cs typeface="+mn-cs"/>
              </a:rPr>
              <a:t>The US regime defined in Sec 1201 of the 1998 Digital Millennium Copyright Act (hereafter "DMCA 1201") has significant defects. </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ZA" sz="1200" kern="1200" dirty="0" smtClean="0">
                <a:solidFill>
                  <a:schemeClr val="tx1"/>
                </a:solidFill>
                <a:effectLst/>
                <a:latin typeface="+mn-lt"/>
                <a:ea typeface="+mn-ea"/>
                <a:cs typeface="+mn-cs"/>
              </a:rPr>
              <a:t>By failing to require a nexus with infringement, DMCA 1201 compromised these 3 freedoms – the freedom to arrange our conduct to our own benefit rather than that of the shareholders of the companies whose products we purchase (to use the product as the consumer wants to); the freedom of third parties to offer accessories, consumables, services and repair for the products we own; and the freedom of auditors to uncover and publicise defects in the products we rely on (they are threatened that any disclosure could jeopardise the TPM).</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ZA" sz="1200" kern="1200" dirty="0" smtClean="0">
                <a:solidFill>
                  <a:schemeClr val="tx1"/>
                </a:solidFill>
                <a:effectLst/>
                <a:latin typeface="+mn-lt"/>
                <a:ea typeface="+mn-ea"/>
                <a:cs typeface="+mn-cs"/>
              </a:rPr>
              <a:t>Any device that contains software embodies a "copyrighted work." This can include assets and accessories e.g. phones and phone screens, cars and car parts, printers and ink. It stopped ventilators from being repaired by internal technicians in hospitals. Manufacturers can prohibit any action iro their product that they do not want (i.e. using a different branded part or ink, or non dealer service provider) by adding a TPM.</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ZA" sz="1200" kern="1200" dirty="0" smtClean="0">
                <a:solidFill>
                  <a:schemeClr val="tx1"/>
                </a:solidFill>
                <a:effectLst/>
                <a:latin typeface="+mn-lt"/>
                <a:ea typeface="+mn-ea"/>
                <a:cs typeface="+mn-cs"/>
              </a:rPr>
              <a:t>In Africa, this will be worse - Reconfiguration and adaptation are important everywhere, but in the global South, the imaginative reconfiguration of diverse components to adapt or repair a system to suit local needs and conditions will be prohibited. A TPM regime that does not tie a prohibition on circumvention to copyright infringement is a death-sentence for such technological innovation. Foreign giants will decide what is and is not permissible in respect of the digital technologies and ICTs that South Africans depend upon.</a:t>
            </a:r>
          </a:p>
          <a:p>
            <a:pPr marL="171450" lvl="0" indent="-171450">
              <a:buFont typeface="Arial" panose="020B0604020202020204" pitchFamily="34" charset="0"/>
              <a:buChar char="•"/>
            </a:pPr>
            <a:r>
              <a:rPr lang="en-ZA" sz="1200" b="1" kern="1200" dirty="0" smtClean="0">
                <a:solidFill>
                  <a:schemeClr val="tx1"/>
                </a:solidFill>
                <a:effectLst/>
                <a:latin typeface="+mn-lt"/>
                <a:ea typeface="+mn-ea"/>
                <a:cs typeface="+mn-cs"/>
              </a:rPr>
              <a:t>Recommendation</a:t>
            </a:r>
            <a:endParaRPr lang="en-GB" sz="1200" b="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By changing the definition of TPMs to include those that restrict lawful uses as well as infringing uses, the Bill erases the protections for non-infringing circumvention that were latent in the original text.</a:t>
            </a:r>
            <a:r>
              <a:rPr lang="en-GB"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A tool that accomplishes a lawful purpose should be lawful. The WCT and WPPT do not seek to limit activities that displease corporate </a:t>
            </a:r>
            <a:r>
              <a:rPr lang="en-ZA" sz="1200" kern="1200" dirty="0" err="1" smtClean="0">
                <a:solidFill>
                  <a:schemeClr val="tx1"/>
                </a:solidFill>
                <a:effectLst/>
                <a:latin typeface="+mn-lt"/>
                <a:ea typeface="+mn-ea"/>
                <a:cs typeface="+mn-cs"/>
              </a:rPr>
              <a:t>rightsholders</a:t>
            </a:r>
            <a:r>
              <a:rPr lang="en-ZA" sz="1200" kern="1200" dirty="0" smtClean="0">
                <a:solidFill>
                  <a:schemeClr val="tx1"/>
                </a:solidFill>
                <a:effectLst/>
                <a:latin typeface="+mn-lt"/>
                <a:ea typeface="+mn-ea"/>
                <a:cs typeface="+mn-cs"/>
              </a:rPr>
              <a:t>; they only seek to thwart copyright infringement. The changes are not needed to comply with the treaties. </a:t>
            </a:r>
            <a:endParaRPr lang="en-GB"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The prohibition on tools "with a limited commercially significant purpose or use other than to circumvent a technological protection measure" endangers some of the most successful and popular free/open tools, tools like VLC, that are in wide use in South Africa today for everyday technology users, archivists, educators, and creators. Free/open source tools often have no "commercially significant purpose." </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b="1" kern="1200" dirty="0" smtClean="0">
                <a:solidFill>
                  <a:schemeClr val="tx1"/>
                </a:solidFill>
                <a:effectLst/>
                <a:latin typeface="+mn-lt"/>
                <a:ea typeface="+mn-ea"/>
                <a:cs typeface="+mn-cs"/>
              </a:rPr>
              <a:t>Creative Commons</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The proposal to delete the second part of the definition of technological protection measures will make it more difficult and dangerous for people using exceptions and limitations to do so because it makes engaging in circumvention to exercise lawful uses into a criminal offence unless it falls into the very narrow provisions of Section 28P.</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Together with the proposal to add negligence to intention as a basis for criminal liability for offences connected to technological circumvention measures this vastly expands the criminalisation of people using their own property, music, and books that they have bought and paid for but are prevented from using by software restrictions.</a:t>
            </a:r>
          </a:p>
          <a:p>
            <a:r>
              <a:rPr lang="en-ZA" sz="1200" b="1" kern="1200" dirty="0" smtClean="0">
                <a:solidFill>
                  <a:schemeClr val="tx1"/>
                </a:solidFill>
                <a:effectLst/>
                <a:latin typeface="+mn-lt"/>
                <a:ea typeface="+mn-ea"/>
                <a:cs typeface="+mn-cs"/>
              </a:rPr>
              <a:t>Joint academic opinion</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proposal to amend the definition of technological protection measure to remove paragraph (b), is not required by international law and would have harmful effects. WIPO Copyright Treaty (WCT), and the WIPO Performances and Phonograms Treaty (WPPT), explicitly exclude acts ‘permitted by law’ from any prohibition of circumvention of technological measures. Paragraph (b) uses this and allows flexibility, which is important to allow the circumvention of digital locks for lawful means -- e.g. to make a copy for classroom use or to quote in a documentary film.</a:t>
            </a:r>
          </a:p>
          <a:p>
            <a:r>
              <a:rPr lang="en-ZA" sz="1200" b="1" kern="1200" dirty="0" smtClean="0">
                <a:solidFill>
                  <a:schemeClr val="tx1"/>
                </a:solidFill>
                <a:effectLst/>
                <a:latin typeface="+mn-lt"/>
                <a:ea typeface="+mn-ea"/>
                <a:cs typeface="+mn-cs"/>
              </a:rPr>
              <a:t>Recreate</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If you saw your family member on the broadcast, it should not then be a problem to record that broadcast, as long as you won’t commercially exploit the broadcast, to compete with </a:t>
            </a:r>
            <a:r>
              <a:rPr lang="en-ZA" sz="1200" kern="1200" dirty="0" err="1" smtClean="0">
                <a:solidFill>
                  <a:schemeClr val="tx1"/>
                </a:solidFill>
                <a:effectLst/>
                <a:latin typeface="+mn-lt"/>
                <a:ea typeface="+mn-ea"/>
                <a:cs typeface="+mn-cs"/>
              </a:rPr>
              <a:t>Multichoice</a:t>
            </a:r>
            <a:r>
              <a:rPr lang="en-ZA" sz="1200" kern="1200" dirty="0" smtClean="0">
                <a:solidFill>
                  <a:schemeClr val="tx1"/>
                </a:solidFill>
                <a:effectLst/>
                <a:latin typeface="+mn-lt"/>
                <a:ea typeface="+mn-ea"/>
                <a:cs typeface="+mn-cs"/>
              </a:rPr>
              <a:t>. To circumvent technological protection measures (TPMs) in this way for reasons as yet undetermined, which may turn out to be legitimate fair use or personal use, should not be unlawful. It is really an overextension to criminalise TPMs, given the fact that we all support free media and the free flow of information. We are in any even bound to uphold the freedom of expression and access to information rights in the Constitution.</a:t>
            </a:r>
          </a:p>
          <a:p>
            <a:r>
              <a:rPr lang="en-ZA" sz="1200" b="1" kern="1200" dirty="0" smtClean="0">
                <a:solidFill>
                  <a:schemeClr val="tx1"/>
                </a:solidFill>
                <a:effectLst/>
                <a:latin typeface="+mn-lt"/>
                <a:ea typeface="+mn-ea"/>
                <a:cs typeface="+mn-cs"/>
              </a:rPr>
              <a:t>Right 2 Know</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These changes to the TPM definitions threaten the balance previously between achieved in the CAB between permitting exceptions and limitations and supporting the use of TPM’s, which threatens freedom of expression because the technologies used for expression can be criminalised.</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proposed deletion of the second half of the definition of a technological protection measure limits freedom of expression because it makes technologies used for expression presumptively illegal - removing the second part of the definition criminalises some acts in respect of technological protection measures that do not involve circumvention devices.</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 Retain the second part of the definition of technological protection measures to exclude technologies, services </a:t>
            </a:r>
            <a:r>
              <a:rPr lang="en-ZA" sz="1200" kern="1200" dirty="0" err="1" smtClean="0">
                <a:solidFill>
                  <a:schemeClr val="tx1"/>
                </a:solidFill>
                <a:effectLst/>
                <a:latin typeface="+mn-lt"/>
                <a:ea typeface="+mn-ea"/>
                <a:cs typeface="+mn-cs"/>
              </a:rPr>
              <a:t>etc</a:t>
            </a:r>
            <a:r>
              <a:rPr lang="en-ZA" sz="1200" kern="1200" dirty="0" smtClean="0">
                <a:solidFill>
                  <a:schemeClr val="tx1"/>
                </a:solidFill>
                <a:effectLst/>
                <a:latin typeface="+mn-lt"/>
                <a:ea typeface="+mn-ea"/>
                <a:cs typeface="+mn-cs"/>
              </a:rPr>
              <a:t> that enable use for exceptions and limitations.</a:t>
            </a:r>
          </a:p>
          <a:p>
            <a:r>
              <a:rPr lang="en-ZA" sz="1200" kern="1200" dirty="0" smtClean="0">
                <a:solidFill>
                  <a:schemeClr val="tx1"/>
                </a:solidFill>
                <a:effectLst/>
                <a:latin typeface="+mn-lt"/>
                <a:ea typeface="+mn-ea"/>
                <a:cs typeface="+mn-cs"/>
              </a:rPr>
              <a:t>The proposed expansion of the definition of ‘technological protection measure circumvention device’ to include a device or service ‘promoted, advertised or marketed for the purpose of circumvention of a technological protection measure’ infringes freedom of expression. Since the definition already covers devices that are used to circumvent technological protection measures the only purpose of prohibiting advertising must be to prohibit speech about devices that do not in fact circumvent technological protection measures unlawfully. The result is to limit freedom of expression without a good reason and is therefore unconstitutional.</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 Do not expand the definition of ‘technological protection measure circumvention device’ to include proposed (b) and (c).</a:t>
            </a:r>
          </a:p>
          <a:p>
            <a:r>
              <a:rPr lang="en-ZA" sz="1200" b="1" kern="1200" dirty="0" smtClean="0">
                <a:solidFill>
                  <a:schemeClr val="tx1"/>
                </a:solidFill>
                <a:effectLst/>
                <a:latin typeface="+mn-lt"/>
                <a:ea typeface="+mn-ea"/>
                <a:cs typeface="+mn-cs"/>
              </a:rPr>
              <a:t>PASA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(c) needs to be deleted.</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43C886D-0CC8-C040-92BC-ABE325B3ECC7}" type="slidenum">
              <a:rPr lang="en-US" smtClean="0"/>
              <a:t>42</a:t>
            </a:fld>
            <a:endParaRPr lang="en-US"/>
          </a:p>
        </p:txBody>
      </p:sp>
    </p:spTree>
    <p:extLst>
      <p:ext uri="{BB962C8B-B14F-4D97-AF65-F5344CB8AC3E}">
        <p14:creationId xmlns:p14="http://schemas.microsoft.com/office/powerpoint/2010/main" val="31852769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u="sng" kern="1200" dirty="0" smtClean="0">
                <a:solidFill>
                  <a:schemeClr val="tx1"/>
                </a:solidFill>
                <a:effectLst/>
                <a:latin typeface="+mn-lt"/>
                <a:ea typeface="+mn-ea"/>
                <a:cs typeface="+mn-cs"/>
              </a:rPr>
              <a:t>Comments</a:t>
            </a:r>
          </a:p>
          <a:p>
            <a:endParaRPr lang="en-ZA" sz="1200" u="none"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CCSA</a:t>
            </a:r>
            <a:r>
              <a:rPr lang="en-ZA"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These amendments are still not enough to render the Bill Treaty compliant. </a:t>
            </a:r>
          </a:p>
          <a:p>
            <a:r>
              <a:rPr lang="en-ZA" sz="1200" b="1" kern="1200" dirty="0" smtClean="0">
                <a:solidFill>
                  <a:schemeClr val="tx1"/>
                </a:solidFill>
                <a:effectLst/>
                <a:latin typeface="+mn-lt"/>
                <a:ea typeface="+mn-ea"/>
                <a:cs typeface="+mn-cs"/>
              </a:rPr>
              <a:t>DALRO:</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definitions of ‘technological protection measure’ and ‘technological protection measure circumvention device’ are insufficient to meet the requirements of Article 15 of WCT, Article 18 of WPPT and Article 15 of the Beijing Treaty, which all require “adequate legal protection.”</a:t>
            </a:r>
          </a:p>
          <a:p>
            <a:r>
              <a:rPr lang="en-ZA" sz="1200" b="1" kern="1200" dirty="0" smtClean="0">
                <a:solidFill>
                  <a:schemeClr val="tx1"/>
                </a:solidFill>
                <a:effectLst/>
                <a:latin typeface="+mn-lt"/>
                <a:ea typeface="+mn-ea"/>
                <a:cs typeface="+mn-cs"/>
              </a:rPr>
              <a:t>IPA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Welcomed, but the definition as proposed in the Bill remains problematic because it refers to technologies that prevent or restrict infringement, as opposed to technologies designed to have that effect or control access to copies of works. This could facilitate abuses.</a:t>
            </a:r>
          </a:p>
          <a:p>
            <a:r>
              <a:rPr lang="en-ZA" sz="1200" b="1" kern="1200" dirty="0" smtClean="0">
                <a:solidFill>
                  <a:schemeClr val="tx1"/>
                </a:solidFill>
                <a:effectLst/>
                <a:latin typeface="+mn-lt"/>
                <a:ea typeface="+mn-ea"/>
                <a:cs typeface="+mn-cs"/>
              </a:rPr>
              <a:t>IPO, IBFC, ASA and CPA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despite the improved wording proposed for the definitions of ‘technological protection measure’ and ‘technological protection measure circumvention device or service’, these amendments are not sufficient to render the Bill treaty compliant. A reconsideration of the clauses that are proposed to be amended without calling for further public comments, namely Sections 28O, 28P and 28S is also required.</a:t>
            </a:r>
          </a:p>
          <a:p>
            <a:r>
              <a:rPr lang="en-ZA" sz="1200" b="1" kern="1200" dirty="0" err="1" smtClean="0">
                <a:solidFill>
                  <a:schemeClr val="tx1"/>
                </a:solidFill>
                <a:effectLst/>
                <a:latin typeface="+mn-lt"/>
                <a:ea typeface="+mn-ea"/>
                <a:cs typeface="+mn-cs"/>
              </a:rPr>
              <a:t>MNet</a:t>
            </a:r>
            <a:r>
              <a:rPr lang="en-ZA" sz="1200" b="1" kern="1200" dirty="0" smtClean="0">
                <a:solidFill>
                  <a:schemeClr val="tx1"/>
                </a:solidFill>
                <a:effectLst/>
                <a:latin typeface="+mn-lt"/>
                <a:ea typeface="+mn-ea"/>
                <a:cs typeface="+mn-cs"/>
              </a:rPr>
              <a:t>, NAB</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In our last submission to the Portfolio Committee we highlighted that TPMs using both "access control" and "copy control" technologies are a critical tool used by broadcasters and other copyright holders in the protection of copyright works against piracy. Although we had previously argued for the definition of TPMs in the Copyright Bill to be broadened to include both types of TPMs, ultimately the Portfolio Committee had decided to not broaden the definition. It is concerning that the Portfolio Committee has reversed its previous decision to exclude "access control" from the ambit of TPMs, with no explanation why its view has now changed (especially since broadcasters were no longer calling for its inclusion (deletion of par (b)). This is a material change that brings "access control" TPMs within the ambit of the proposed section 28O in the Copyright Bill. Whilst there might be a case to be made for exceptions and limitations with regard to "copy control" TPMs applied on individual copyright works, there is almost never a justified exception to circumvent "access control" TPMs. This is because such a circumvention would expose the entire archive, library, broadcast signal or streaming channel protected by the "access control" TPM, not just an individual copyright work, which would unreasonably prejudice the legitimate interests of content owners.</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existing CAB provisions do not provide sufficient protections for the TPM. The provisions also allow for a high burden of proof on a very high and subjective standard, which will make it difficult to successfully prosecute persons for the infringement. In addition, the TPM does not allow for appropriate channels for relief for person who would like access to protected works</a:t>
            </a:r>
            <a:endParaRPr lang="en-GB" sz="1200" kern="1200" dirty="0" smtClean="0">
              <a:solidFill>
                <a:schemeClr val="tx1"/>
              </a:solidFill>
              <a:effectLst/>
              <a:latin typeface="+mn-lt"/>
              <a:ea typeface="+mn-ea"/>
              <a:cs typeface="+mn-cs"/>
            </a:endParaRPr>
          </a:p>
          <a:p>
            <a:endParaRPr lang="en-ZA" sz="1200" u="none" kern="1200" dirty="0" smtClean="0">
              <a:solidFill>
                <a:schemeClr val="tx1"/>
              </a:solidFill>
              <a:effectLst/>
              <a:latin typeface="+mn-lt"/>
              <a:ea typeface="+mn-ea"/>
              <a:cs typeface="+mn-cs"/>
            </a:endParaRPr>
          </a:p>
          <a:p>
            <a:endParaRPr lang="en-Z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43C886D-0CC8-C040-92BC-ABE325B3ECC7}" type="slidenum">
              <a:rPr lang="en-US" smtClean="0"/>
              <a:t>43</a:t>
            </a:fld>
            <a:endParaRPr lang="en-US"/>
          </a:p>
        </p:txBody>
      </p:sp>
    </p:spTree>
    <p:extLst>
      <p:ext uri="{BB962C8B-B14F-4D97-AF65-F5344CB8AC3E}">
        <p14:creationId xmlns:p14="http://schemas.microsoft.com/office/powerpoint/2010/main" val="176072443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ZA" sz="1400" u="sng" dirty="0" smtClean="0">
                <a:latin typeface="Arial" panose="020B0604020202020204" pitchFamily="34" charset="0"/>
                <a:cs typeface="Arial" panose="020B0604020202020204" pitchFamily="34" charset="0"/>
              </a:rPr>
              <a:t>Comments</a:t>
            </a:r>
          </a:p>
          <a:p>
            <a:pPr marL="0" marR="0" lvl="4" indent="0" algn="l" defTabSz="914400" rtl="0" eaLnBrk="1" fontAlgn="auto" latinLnBrk="0" hangingPunct="1">
              <a:lnSpc>
                <a:spcPct val="100000"/>
              </a:lnSpc>
              <a:spcBef>
                <a:spcPts val="0"/>
              </a:spcBef>
              <a:spcAft>
                <a:spcPts val="0"/>
              </a:spcAft>
              <a:buClrTx/>
              <a:buSzTx/>
              <a:buFontTx/>
              <a:buNone/>
              <a:tabLst/>
              <a:defRPr/>
            </a:pPr>
            <a:r>
              <a:rPr lang="en-ZA" sz="1400" b="1" dirty="0" smtClean="0">
                <a:latin typeface="Arial" panose="020B0604020202020204" pitchFamily="34" charset="0"/>
                <a:cs typeface="Arial" panose="020B0604020202020204" pitchFamily="34" charset="0"/>
              </a:rPr>
              <a:t>Recreate opinion</a:t>
            </a:r>
            <a:r>
              <a:rPr lang="en-ZA" sz="1400" dirty="0" smtClean="0">
                <a:latin typeface="Arial" panose="020B0604020202020204" pitchFamily="34" charset="0"/>
                <a:cs typeface="Arial" panose="020B0604020202020204" pitchFamily="34" charset="0"/>
              </a:rPr>
              <a:t>: “More specifically, the mental state (or </a:t>
            </a:r>
            <a:r>
              <a:rPr lang="en-ZA" sz="1400" dirty="0" err="1" smtClean="0">
                <a:latin typeface="Arial" panose="020B0604020202020204" pitchFamily="34" charset="0"/>
                <a:cs typeface="Arial" panose="020B0604020202020204" pitchFamily="34" charset="0"/>
              </a:rPr>
              <a:t>mens</a:t>
            </a:r>
            <a:r>
              <a:rPr lang="en-ZA" sz="1400" dirty="0" smtClean="0">
                <a:latin typeface="Arial" panose="020B0604020202020204" pitchFamily="34" charset="0"/>
                <a:cs typeface="Arial" panose="020B0604020202020204" pitchFamily="34" charset="0"/>
              </a:rPr>
              <a:t> rea) requirement is lowered from a subjective standard requiring intention (</a:t>
            </a:r>
            <a:r>
              <a:rPr lang="en-ZA" sz="1400" dirty="0" err="1" smtClean="0">
                <a:latin typeface="Arial" panose="020B0604020202020204" pitchFamily="34" charset="0"/>
                <a:cs typeface="Arial" panose="020B0604020202020204" pitchFamily="34" charset="0"/>
              </a:rPr>
              <a:t>dolus</a:t>
            </a:r>
            <a:r>
              <a:rPr lang="en-ZA" sz="1400" dirty="0" smtClean="0">
                <a:latin typeface="Arial" panose="020B0604020202020204" pitchFamily="34" charset="0"/>
                <a:cs typeface="Arial" panose="020B0604020202020204" pitchFamily="34" charset="0"/>
              </a:rPr>
              <a:t>) to an objective standard which encompasses mere negligence (culpa).</a:t>
            </a:r>
          </a:p>
          <a:p>
            <a:pPr marL="285750" marR="0" lvl="4" indent="-285750" algn="l" defTabSz="914400" rtl="0" eaLnBrk="1" fontAlgn="auto" latinLnBrk="0" hangingPunct="1">
              <a:lnSpc>
                <a:spcPct val="100000"/>
              </a:lnSpc>
              <a:spcBef>
                <a:spcPts val="0"/>
              </a:spcBef>
              <a:spcAft>
                <a:spcPts val="0"/>
              </a:spcAft>
              <a:buClrTx/>
              <a:buSzTx/>
              <a:buFontTx/>
              <a:buChar char="-"/>
              <a:tabLst/>
              <a:defRPr/>
            </a:pPr>
            <a:r>
              <a:rPr lang="en-ZA" sz="1400" dirty="0" smtClean="0">
                <a:latin typeface="Arial" panose="020B0604020202020204" pitchFamily="34" charset="0"/>
                <a:cs typeface="Arial" panose="020B0604020202020204" pitchFamily="34" charset="0"/>
              </a:rPr>
              <a:t>The opinion does not refer to any case law that dealt with the phrase “has reason</a:t>
            </a:r>
            <a:r>
              <a:rPr lang="en-ZA" sz="1400" baseline="0" dirty="0" smtClean="0">
                <a:latin typeface="Arial" panose="020B0604020202020204" pitchFamily="34" charset="0"/>
                <a:cs typeface="Arial" panose="020B0604020202020204" pitchFamily="34" charset="0"/>
              </a:rPr>
              <a:t> to know”. In stead it refers to cases dealing with actual or constructive knowledge as requirement where the respondent / defendant chose not to act on that information. That is in fact what </a:t>
            </a:r>
            <a:r>
              <a:rPr lang="en-ZA" sz="1400" baseline="0" dirty="0" err="1" smtClean="0">
                <a:latin typeface="Arial" panose="020B0604020202020204" pitchFamily="34" charset="0"/>
                <a:cs typeface="Arial" panose="020B0604020202020204" pitchFamily="34" charset="0"/>
              </a:rPr>
              <a:t>dolus</a:t>
            </a:r>
            <a:r>
              <a:rPr lang="en-ZA" sz="1400" baseline="0" dirty="0" smtClean="0">
                <a:latin typeface="Arial" panose="020B0604020202020204" pitchFamily="34" charset="0"/>
                <a:cs typeface="Arial" panose="020B0604020202020204" pitchFamily="34" charset="0"/>
              </a:rPr>
              <a:t> </a:t>
            </a:r>
            <a:r>
              <a:rPr lang="en-ZA" sz="1400" baseline="0" dirty="0" err="1" smtClean="0">
                <a:latin typeface="Arial" panose="020B0604020202020204" pitchFamily="34" charset="0"/>
                <a:cs typeface="Arial" panose="020B0604020202020204" pitchFamily="34" charset="0"/>
              </a:rPr>
              <a:t>eventualis</a:t>
            </a:r>
            <a:r>
              <a:rPr lang="en-ZA" sz="1400" baseline="0" dirty="0" smtClean="0">
                <a:latin typeface="Arial" panose="020B0604020202020204" pitchFamily="34" charset="0"/>
                <a:cs typeface="Arial" panose="020B0604020202020204" pitchFamily="34" charset="0"/>
              </a:rPr>
              <a:t> means (“</a:t>
            </a:r>
            <a:r>
              <a:rPr lang="en-ZA" sz="1200" b="0" i="0" kern="1200" dirty="0" smtClean="0">
                <a:solidFill>
                  <a:schemeClr val="tx1"/>
                </a:solidFill>
                <a:effectLst/>
                <a:latin typeface="+mn-lt"/>
                <a:ea typeface="+mn-ea"/>
                <a:cs typeface="+mn-cs"/>
              </a:rPr>
              <a:t>where a person deliberately ignored the risk – that is, “shut its eyes to it or reconciled itself to and took the risk”.” - </a:t>
            </a:r>
            <a:r>
              <a:rPr lang="it-IT" sz="1200" b="0" i="1" kern="1200" dirty="0" smtClean="0">
                <a:solidFill>
                  <a:schemeClr val="tx1"/>
                </a:solidFill>
                <a:effectLst/>
                <a:latin typeface="+mn-lt"/>
                <a:ea typeface="+mn-ea"/>
                <a:cs typeface="+mn-cs"/>
              </a:rPr>
              <a:t>Frankel Pollak Vinderine Incorporated v Stanton NO </a:t>
            </a:r>
            <a:r>
              <a:rPr lang="en-GB" sz="1200" b="0" i="0" u="none" strike="noStrike" kern="1200" dirty="0" smtClean="0">
                <a:solidFill>
                  <a:schemeClr val="tx1"/>
                </a:solidFill>
                <a:effectLst/>
                <a:latin typeface="+mn-lt"/>
                <a:ea typeface="+mn-ea"/>
                <a:cs typeface="+mn-cs"/>
              </a:rPr>
              <a:t>[1996] 2 All SA 582</a:t>
            </a:r>
            <a:r>
              <a:rPr lang="en-GB" sz="1200" b="0" i="0" kern="1200" dirty="0" smtClean="0">
                <a:solidFill>
                  <a:schemeClr val="tx1"/>
                </a:solidFill>
                <a:effectLst/>
                <a:latin typeface="+mn-lt"/>
                <a:ea typeface="+mn-ea"/>
                <a:cs typeface="+mn-cs"/>
              </a:rPr>
              <a:t> (</a:t>
            </a:r>
            <a:r>
              <a:rPr lang="en-GB" sz="1200" b="0" i="0" u="sng" kern="1200" dirty="0" smtClean="0">
                <a:solidFill>
                  <a:schemeClr val="tx1"/>
                </a:solidFill>
                <a:effectLst/>
                <a:latin typeface="+mn-lt"/>
                <a:ea typeface="+mn-ea"/>
                <a:cs typeface="+mn-cs"/>
              </a:rPr>
              <a:t>2000 (1) SA 425</a:t>
            </a:r>
            <a:r>
              <a:rPr lang="en-GB" sz="1200" b="0" i="0" kern="1200" dirty="0" smtClean="0">
                <a:solidFill>
                  <a:schemeClr val="tx1"/>
                </a:solidFill>
                <a:effectLst/>
                <a:latin typeface="+mn-lt"/>
                <a:ea typeface="+mn-ea"/>
                <a:cs typeface="+mn-cs"/>
              </a:rPr>
              <a:t>) (W)</a:t>
            </a:r>
            <a:r>
              <a:rPr lang="en-ZA" sz="1200" b="0" i="0" kern="1200" dirty="0" smtClean="0">
                <a:solidFill>
                  <a:schemeClr val="tx1"/>
                </a:solidFill>
                <a:effectLst/>
                <a:latin typeface="+mn-lt"/>
                <a:ea typeface="+mn-ea"/>
                <a:cs typeface="+mn-cs"/>
              </a:rPr>
              <a:t>) </a:t>
            </a:r>
            <a:r>
              <a:rPr lang="en-ZA" sz="1400" baseline="0" dirty="0" smtClean="0">
                <a:latin typeface="Arial" panose="020B0604020202020204" pitchFamily="34" charset="0"/>
                <a:cs typeface="Arial" panose="020B0604020202020204" pitchFamily="34" charset="0"/>
              </a:rPr>
              <a:t>. </a:t>
            </a:r>
          </a:p>
          <a:p>
            <a:pPr marL="285750" marR="0" lvl="4" indent="-285750" algn="l" defTabSz="914400" rtl="0" eaLnBrk="1" fontAlgn="auto" latinLnBrk="0" hangingPunct="1">
              <a:lnSpc>
                <a:spcPct val="100000"/>
              </a:lnSpc>
              <a:spcBef>
                <a:spcPts val="0"/>
              </a:spcBef>
              <a:spcAft>
                <a:spcPts val="0"/>
              </a:spcAft>
              <a:buClrTx/>
              <a:buSzTx/>
              <a:buFontTx/>
              <a:buChar char="-"/>
              <a:tabLst/>
              <a:defRPr/>
            </a:pPr>
            <a:r>
              <a:rPr lang="en-ZA" sz="1400" baseline="0" dirty="0" smtClean="0">
                <a:latin typeface="Arial" panose="020B0604020202020204" pitchFamily="34" charset="0"/>
                <a:cs typeface="Arial" panose="020B0604020202020204" pitchFamily="34" charset="0"/>
              </a:rPr>
              <a:t>However, that is not the same as considering a legislative test that may result in criminal liability. Cases dealing with the phrase “</a:t>
            </a:r>
            <a:r>
              <a:rPr lang="en-ZA" sz="1400" dirty="0" smtClean="0">
                <a:latin typeface="Arial" panose="020B0604020202020204" pitchFamily="34" charset="0"/>
                <a:cs typeface="Arial" panose="020B0604020202020204" pitchFamily="34" charset="0"/>
              </a:rPr>
              <a:t>has reason</a:t>
            </a:r>
            <a:r>
              <a:rPr lang="en-ZA" sz="1400" baseline="0" dirty="0" smtClean="0">
                <a:latin typeface="Arial" panose="020B0604020202020204" pitchFamily="34" charset="0"/>
                <a:cs typeface="Arial" panose="020B0604020202020204" pitchFamily="34" charset="0"/>
              </a:rPr>
              <a:t> to know” all indicate that there must be reasonable grounds for that belief. In other words, the test would be one of reasonableness, which indicates the test is that of negligence. </a:t>
            </a:r>
            <a:endParaRPr lang="en-ZA" sz="1400" dirty="0" smtClean="0">
              <a:latin typeface="Arial" panose="020B0604020202020204" pitchFamily="34" charset="0"/>
              <a:cs typeface="Arial" panose="020B0604020202020204" pitchFamily="34" charset="0"/>
            </a:endParaRPr>
          </a:p>
          <a:p>
            <a:r>
              <a:rPr lang="en-ZA" sz="1200" b="1" kern="1200" dirty="0" smtClean="0">
                <a:solidFill>
                  <a:schemeClr val="tx1"/>
                </a:solidFill>
                <a:effectLst/>
                <a:latin typeface="+mn-lt"/>
                <a:ea typeface="+mn-ea"/>
                <a:cs typeface="+mn-cs"/>
              </a:rPr>
              <a:t>SAIIPL</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new provisions for offences in relation to digital rights should be made by way of an amendment to Section 27(5) of the Act, and the existing terminology “for the purposes of trade” should be used, together with the element of “knowing to be infringement copies”, to define the offence. Section 27(5A) must then be withdrawn.</a:t>
            </a:r>
          </a:p>
          <a:p>
            <a:endParaRPr lang="en-ZA" sz="1200" kern="1200" dirty="0" smtClean="0">
              <a:solidFill>
                <a:schemeClr val="tx1"/>
              </a:solidFill>
              <a:effectLst/>
              <a:latin typeface="+mn-lt"/>
              <a:ea typeface="+mn-ea"/>
              <a:cs typeface="+mn-cs"/>
            </a:endParaRPr>
          </a:p>
          <a:p>
            <a:endParaRPr lang="en-ZA" sz="1200" kern="1200" dirty="0" smtClean="0">
              <a:solidFill>
                <a:schemeClr val="tx1"/>
              </a:solidFill>
              <a:effectLst/>
              <a:latin typeface="+mn-lt"/>
              <a:ea typeface="+mn-ea"/>
              <a:cs typeface="+mn-cs"/>
            </a:endParaRPr>
          </a:p>
          <a:p>
            <a:endParaRPr lang="en-ZA" sz="1200" kern="1200" dirty="0" smtClean="0">
              <a:solidFill>
                <a:schemeClr val="tx1"/>
              </a:solidFill>
              <a:effectLst/>
              <a:latin typeface="+mn-lt"/>
              <a:ea typeface="+mn-ea"/>
              <a:cs typeface="+mn-cs"/>
            </a:endParaRPr>
          </a:p>
          <a:p>
            <a:endParaRPr lang="en-ZA"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44</a:t>
            </a:fld>
            <a:endParaRPr lang="en-US"/>
          </a:p>
        </p:txBody>
      </p:sp>
    </p:spTree>
    <p:extLst>
      <p:ext uri="{BB962C8B-B14F-4D97-AF65-F5344CB8AC3E}">
        <p14:creationId xmlns:p14="http://schemas.microsoft.com/office/powerpoint/2010/main" val="3098817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t>4</a:t>
            </a:fld>
            <a:endParaRPr lang="en-GB" dirty="0"/>
          </a:p>
        </p:txBody>
      </p:sp>
    </p:spTree>
    <p:extLst>
      <p:ext uri="{BB962C8B-B14F-4D97-AF65-F5344CB8AC3E}">
        <p14:creationId xmlns:p14="http://schemas.microsoft.com/office/powerpoint/2010/main" val="24081059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45</a:t>
            </a:fld>
            <a:endParaRPr lang="en-US"/>
          </a:p>
        </p:txBody>
      </p:sp>
    </p:spTree>
    <p:extLst>
      <p:ext uri="{BB962C8B-B14F-4D97-AF65-F5344CB8AC3E}">
        <p14:creationId xmlns:p14="http://schemas.microsoft.com/office/powerpoint/2010/main" val="8710813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ZA" sz="1400" u="sng" dirty="0" smtClean="0">
                <a:latin typeface="Arial" panose="020B0604020202020204" pitchFamily="34" charset="0"/>
                <a:cs typeface="Arial" panose="020B0604020202020204" pitchFamily="34" charset="0"/>
              </a:rPr>
              <a:t>Comments</a:t>
            </a:r>
          </a:p>
          <a:p>
            <a:r>
              <a:rPr lang="en-ZA" sz="1200" b="1" kern="1200" dirty="0" smtClean="0">
                <a:solidFill>
                  <a:schemeClr val="tx1"/>
                </a:solidFill>
                <a:effectLst/>
                <a:latin typeface="+mn-lt"/>
                <a:ea typeface="+mn-ea"/>
                <a:cs typeface="+mn-cs"/>
              </a:rPr>
              <a:t>Anton </a:t>
            </a:r>
            <a:r>
              <a:rPr lang="en-ZA" sz="1200" b="1" kern="1200" dirty="0" err="1" smtClean="0">
                <a:solidFill>
                  <a:schemeClr val="tx1"/>
                </a:solidFill>
                <a:effectLst/>
                <a:latin typeface="+mn-lt"/>
                <a:ea typeface="+mn-ea"/>
                <a:cs typeface="+mn-cs"/>
              </a:rPr>
              <a:t>Mostert</a:t>
            </a:r>
            <a:endParaRPr lang="en-GB" sz="18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You are referred to the earlier comments relating the conceptual confusion concerning the right of communication to the public, and the making available right. The same concern also affects sections 27(4), which deals with broadcasts, and 27(5), which deals with programme-carrying signals.</a:t>
            </a:r>
            <a:endParaRPr lang="en-GB" sz="1800" kern="1200" dirty="0" smtClean="0">
              <a:solidFill>
                <a:schemeClr val="tx1"/>
              </a:solidFill>
              <a:effectLst/>
              <a:latin typeface="+mn-lt"/>
              <a:ea typeface="+mn-ea"/>
              <a:cs typeface="+mn-cs"/>
            </a:endParaRPr>
          </a:p>
          <a:p>
            <a:r>
              <a:rPr lang="en-ZA" sz="1200" b="1" kern="1200" dirty="0" err="1" smtClean="0">
                <a:solidFill>
                  <a:schemeClr val="tx1"/>
                </a:solidFill>
                <a:effectLst/>
                <a:latin typeface="+mn-lt"/>
                <a:ea typeface="+mn-ea"/>
                <a:cs typeface="+mn-cs"/>
              </a:rPr>
              <a:t>Capasso</a:t>
            </a:r>
            <a:r>
              <a:rPr lang="en-ZA" sz="1200" b="1" kern="1200" dirty="0" smtClean="0">
                <a:solidFill>
                  <a:schemeClr val="tx1"/>
                </a:solidFill>
                <a:effectLst/>
                <a:latin typeface="+mn-lt"/>
                <a:ea typeface="+mn-ea"/>
                <a:cs typeface="+mn-cs"/>
              </a:rPr>
              <a:t>, E Media, FIAPF, SAMRO, IPO, IBFC, ASA and CPA</a:t>
            </a:r>
            <a:endParaRPr lang="en-GB" sz="18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words “and for commercial purposes” should be removed. also weakens the effectiveness of this provision. In reality, the majority of infringement is done not ostensibly for commercial purpose, but affects the </a:t>
            </a:r>
            <a:r>
              <a:rPr lang="en-ZA" sz="1200" kern="1200" dirty="0" err="1" smtClean="0">
                <a:solidFill>
                  <a:schemeClr val="tx1"/>
                </a:solidFill>
                <a:effectLst/>
                <a:latin typeface="+mn-lt"/>
                <a:ea typeface="+mn-ea"/>
                <a:cs typeface="+mn-cs"/>
              </a:rPr>
              <a:t>rightsholders</a:t>
            </a:r>
            <a:r>
              <a:rPr lang="en-ZA" sz="1200" kern="1200" dirty="0" smtClean="0">
                <a:solidFill>
                  <a:schemeClr val="tx1"/>
                </a:solidFill>
                <a:effectLst/>
                <a:latin typeface="+mn-lt"/>
                <a:ea typeface="+mn-ea"/>
                <a:cs typeface="+mn-cs"/>
              </a:rPr>
              <a:t> interests and investments all the same.</a:t>
            </a:r>
            <a:endParaRPr lang="en-GB" sz="1800" kern="1200" dirty="0" smtClean="0">
              <a:solidFill>
                <a:schemeClr val="tx1"/>
              </a:solidFill>
              <a:effectLst/>
              <a:latin typeface="+mn-lt"/>
              <a:ea typeface="+mn-ea"/>
              <a:cs typeface="+mn-cs"/>
            </a:endParaRPr>
          </a:p>
          <a:p>
            <a:r>
              <a:rPr lang="en-ZA" sz="1200" b="1" kern="1200" dirty="0" err="1" smtClean="0">
                <a:solidFill>
                  <a:schemeClr val="tx1"/>
                </a:solidFill>
                <a:effectLst/>
                <a:latin typeface="+mn-lt"/>
                <a:ea typeface="+mn-ea"/>
                <a:cs typeface="+mn-cs"/>
              </a:rPr>
              <a:t>eMedia</a:t>
            </a:r>
            <a:endParaRPr lang="en-GB" sz="18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owner is not always the person who gives consent. Whilst we accept that there is an interpretation that the reference to “owner” in the Act connoted that even when a licensee, and not an owner, grants consent, it does so on the authority of the owner, the ramifications for violating this section are serious. Accordingly, clearer drafting ought to be provided here.</a:t>
            </a:r>
            <a:endParaRPr lang="en-GB" sz="18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Scholarly horizons</a:t>
            </a:r>
            <a:endParaRPr lang="en-GB" sz="18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amendments in these sections are draconian and go beyond the ambit of the President’s letter to Parliament on 16 June 2020 and should therefore be deleted from this Bill.</a:t>
            </a:r>
            <a:endParaRPr lang="en-GB" sz="18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PASA</a:t>
            </a:r>
            <a:endParaRPr lang="en-GB" sz="18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PASA supports these proposals.</a:t>
            </a:r>
            <a:endParaRPr lang="en-GB" sz="1800" kern="1200" dirty="0" smtClean="0">
              <a:solidFill>
                <a:schemeClr val="tx1"/>
              </a:solidFill>
              <a:effectLst/>
              <a:latin typeface="+mn-lt"/>
              <a:ea typeface="+mn-ea"/>
              <a:cs typeface="+mn-cs"/>
            </a:endParaRPr>
          </a:p>
          <a:p>
            <a:r>
              <a:rPr lang="en-ZA" sz="1200" b="1" kern="1200" dirty="0" err="1" smtClean="0">
                <a:solidFill>
                  <a:schemeClr val="tx1"/>
                </a:solidFill>
                <a:effectLst/>
                <a:latin typeface="+mn-lt"/>
                <a:ea typeface="+mn-ea"/>
                <a:cs typeface="+mn-cs"/>
              </a:rPr>
              <a:t>RiSA</a:t>
            </a:r>
            <a:endParaRPr lang="en-GB" sz="18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We welcome the proposed amendments to section 27(5A), (5B) and (5C) providing for offences in respect of digital rights, TPMs and copyright management information. This is in keeping with Article 18 and Article 19 of the WPPT.</a:t>
            </a:r>
            <a:endParaRPr lang="en-GB" sz="18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SAIIPL</a:t>
            </a:r>
            <a:endParaRPr lang="en-GB" sz="18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new provisions for offences in relation to digital rights should be made by way of an amendment to Section 27(5) of the Act, and the existing terminology “for the purposes of trade” should be used, together with the element of “knowing to be infringement copies”, to define the offence. Section 27(5A) must then be withdrawn.</a:t>
            </a:r>
            <a:endParaRPr lang="en-GB" sz="18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Western Cape Government: </a:t>
            </a:r>
            <a:r>
              <a:rPr lang="en-ZA" sz="1200" kern="1200" dirty="0" smtClean="0">
                <a:solidFill>
                  <a:schemeClr val="tx1"/>
                </a:solidFill>
                <a:effectLst/>
                <a:latin typeface="+mn-lt"/>
                <a:ea typeface="+mn-ea"/>
                <a:cs typeface="+mn-cs"/>
              </a:rPr>
              <a:t> </a:t>
            </a:r>
            <a:endParaRPr lang="en-GB" sz="18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the words “which they know” should be amended to “which such person knows, or should reasonably have known”. This is consistent with wording in proposed section 27(5B)(a).</a:t>
            </a:r>
            <a:endParaRPr lang="en-GB" sz="18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Furthermore, the paragraphs should be lettered (a) and (b) and not (</a:t>
            </a:r>
            <a:r>
              <a:rPr lang="en-ZA" sz="1200" kern="1200" dirty="0" err="1" smtClean="0">
                <a:solidFill>
                  <a:schemeClr val="tx1"/>
                </a:solidFill>
                <a:effectLst/>
                <a:latin typeface="+mn-lt"/>
                <a:ea typeface="+mn-ea"/>
                <a:cs typeface="+mn-cs"/>
              </a:rPr>
              <a:t>eA</a:t>
            </a:r>
            <a:r>
              <a:rPr lang="en-ZA" sz="1200" kern="1200" dirty="0" smtClean="0">
                <a:solidFill>
                  <a:schemeClr val="tx1"/>
                </a:solidFill>
                <a:effectLst/>
                <a:latin typeface="+mn-lt"/>
                <a:ea typeface="+mn-ea"/>
                <a:cs typeface="+mn-cs"/>
              </a:rPr>
              <a:t>) and (</a:t>
            </a:r>
            <a:r>
              <a:rPr lang="en-ZA" sz="1200" kern="1200" dirty="0" err="1" smtClean="0">
                <a:solidFill>
                  <a:schemeClr val="tx1"/>
                </a:solidFill>
                <a:effectLst/>
                <a:latin typeface="+mn-lt"/>
                <a:ea typeface="+mn-ea"/>
                <a:cs typeface="+mn-cs"/>
              </a:rPr>
              <a:t>eB</a:t>
            </a:r>
            <a:r>
              <a:rPr lang="en-ZA" sz="1200" kern="1200" dirty="0" smtClean="0">
                <a:solidFill>
                  <a:schemeClr val="tx1"/>
                </a:solidFill>
                <a:effectLst/>
                <a:latin typeface="+mn-lt"/>
                <a:ea typeface="+mn-ea"/>
                <a:cs typeface="+mn-cs"/>
              </a:rPr>
              <a:t>).</a:t>
            </a:r>
            <a:endParaRPr lang="en-GB" sz="1800" kern="1200" dirty="0" smtClean="0">
              <a:solidFill>
                <a:schemeClr val="tx1"/>
              </a:solidFill>
              <a:effectLst/>
              <a:latin typeface="+mn-lt"/>
              <a:ea typeface="+mn-ea"/>
              <a:cs typeface="+mn-cs"/>
            </a:endParaRPr>
          </a:p>
          <a:p>
            <a:pPr marL="0" marR="0" lvl="4" indent="0" algn="l" defTabSz="914400" rtl="0" eaLnBrk="1" fontAlgn="auto" latinLnBrk="0" hangingPunct="1">
              <a:lnSpc>
                <a:spcPct val="100000"/>
              </a:lnSpc>
              <a:spcBef>
                <a:spcPts val="0"/>
              </a:spcBef>
              <a:spcAft>
                <a:spcPts val="0"/>
              </a:spcAft>
              <a:buClrTx/>
              <a:buSzTx/>
              <a:buFontTx/>
              <a:buNone/>
              <a:tabLst/>
              <a:defRPr/>
            </a:pPr>
            <a:endParaRPr lang="en-ZA" sz="1400" u="sng"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3C886D-0CC8-C040-92BC-ABE325B3ECC7}" type="slidenum">
              <a:rPr lang="en-US" smtClean="0"/>
              <a:t>46</a:t>
            </a:fld>
            <a:endParaRPr lang="en-US"/>
          </a:p>
        </p:txBody>
      </p:sp>
    </p:spTree>
    <p:extLst>
      <p:ext uri="{BB962C8B-B14F-4D97-AF65-F5344CB8AC3E}">
        <p14:creationId xmlns:p14="http://schemas.microsoft.com/office/powerpoint/2010/main" val="10664536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47</a:t>
            </a:fld>
            <a:endParaRPr lang="en-US"/>
          </a:p>
        </p:txBody>
      </p:sp>
    </p:spTree>
    <p:extLst>
      <p:ext uri="{BB962C8B-B14F-4D97-AF65-F5344CB8AC3E}">
        <p14:creationId xmlns:p14="http://schemas.microsoft.com/office/powerpoint/2010/main" val="39890685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ZA" sz="1400" u="sng" dirty="0" smtClean="0">
                <a:latin typeface="Arial" panose="020B0604020202020204" pitchFamily="34" charset="0"/>
                <a:cs typeface="Arial" panose="020B0604020202020204" pitchFamily="34" charset="0"/>
              </a:rPr>
              <a:t>Comments</a:t>
            </a:r>
          </a:p>
          <a:p>
            <a:r>
              <a:rPr lang="en-ZA" sz="1200" b="1" kern="1200" dirty="0" err="1" smtClean="0">
                <a:solidFill>
                  <a:schemeClr val="tx1"/>
                </a:solidFill>
                <a:effectLst/>
                <a:latin typeface="+mn-lt"/>
                <a:ea typeface="+mn-ea"/>
                <a:cs typeface="+mn-cs"/>
              </a:rPr>
              <a:t>BlindSA</a:t>
            </a:r>
            <a:r>
              <a:rPr lang="en-ZA" sz="1200" b="1" kern="1200" dirty="0" smtClean="0">
                <a:solidFill>
                  <a:schemeClr val="tx1"/>
                </a:solidFill>
                <a:effectLst/>
                <a:latin typeface="+mn-lt"/>
                <a:ea typeface="+mn-ea"/>
                <a:cs typeface="+mn-cs"/>
              </a:rPr>
              <a:t> S27</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proposed addition of s 27(5B) must remain subject to s 28P to ensure that the constitutional rights to education, equality, dignity, culture, and freedom of expression are protected.</a:t>
            </a: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200" b="1" kern="1200" dirty="0" smtClean="0">
                <a:solidFill>
                  <a:schemeClr val="tx1"/>
                </a:solidFill>
                <a:effectLst/>
                <a:latin typeface="+mn-lt"/>
                <a:ea typeface="+mn-ea"/>
                <a:cs typeface="+mn-cs"/>
              </a:rPr>
              <a:t>Dr C Doctorow</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Making "negligence" the standard for culpability under the ban on circumvention tools, rather than "intent" is guaranteed to chill the production of general-purpose tools that might incidentally also constitute circumvention devices, something that is especially risky in the field of security research, where it would implicate debuggers, </a:t>
            </a:r>
            <a:r>
              <a:rPr lang="en-ZA" sz="1200" kern="1200" dirty="0" err="1" smtClean="0">
                <a:solidFill>
                  <a:schemeClr val="tx1"/>
                </a:solidFill>
                <a:effectLst/>
                <a:latin typeface="+mn-lt"/>
                <a:ea typeface="+mn-ea"/>
                <a:cs typeface="+mn-cs"/>
              </a:rPr>
              <a:t>decompilers</a:t>
            </a:r>
            <a:r>
              <a:rPr lang="en-ZA" sz="1200" kern="1200" dirty="0" smtClean="0">
                <a:solidFill>
                  <a:schemeClr val="tx1"/>
                </a:solidFill>
                <a:effectLst/>
                <a:latin typeface="+mn-lt"/>
                <a:ea typeface="+mn-ea"/>
                <a:cs typeface="+mn-cs"/>
              </a:rPr>
              <a:t>, and other essential tools for security audits.</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b="1" kern="1200" dirty="0" smtClean="0">
                <a:solidFill>
                  <a:schemeClr val="tx1"/>
                </a:solidFill>
                <a:effectLst/>
                <a:latin typeface="+mn-lt"/>
                <a:ea typeface="+mn-ea"/>
                <a:cs typeface="+mn-cs"/>
              </a:rPr>
              <a:t>Creative Commons</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The proposal to delete the second part of the definition of technological protection measures will make it more difficult and dangerous for people using exceptions and limitations to do so because it makes engaging in circumvention to exercise lawful uses into a criminal offence unless it falls into the very narrow provisions of Section 28P.</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Together with the proposal to add negligence to intention as a basis for criminal liability for offences connected to technological circumvention measures this vastly expands the criminalisation of people using their own property, music, and books that they have bought and paid for but are prevented from using by software restrictions.</a:t>
            </a:r>
          </a:p>
          <a:p>
            <a:r>
              <a:rPr lang="en-ZA" sz="1200" b="1" kern="1200" dirty="0" smtClean="0">
                <a:solidFill>
                  <a:schemeClr val="tx1"/>
                </a:solidFill>
                <a:effectLst/>
                <a:latin typeface="+mn-lt"/>
                <a:ea typeface="+mn-ea"/>
                <a:cs typeface="+mn-cs"/>
              </a:rPr>
              <a:t>Google</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This test is onerous and the past tense of the Proposed Amendment implies that it applies retrospectively to when that person actually </a:t>
            </a:r>
            <a:r>
              <a:rPr lang="en-ZA" sz="1200" kern="1200" dirty="0" err="1" smtClean="0">
                <a:solidFill>
                  <a:schemeClr val="tx1"/>
                </a:solidFill>
                <a:effectLst/>
                <a:latin typeface="+mn-lt"/>
                <a:ea typeface="+mn-ea"/>
                <a:cs typeface="+mn-cs"/>
              </a:rPr>
              <a:t>act.s</a:t>
            </a:r>
            <a:r>
              <a:rPr lang="en-ZA" sz="1200" kern="1200" dirty="0" smtClean="0">
                <a:solidFill>
                  <a:schemeClr val="tx1"/>
                </a:solidFill>
                <a:effectLst/>
                <a:latin typeface="+mn-lt"/>
                <a:ea typeface="+mn-ea"/>
                <a:cs typeface="+mn-cs"/>
              </a:rPr>
              <a:t> As such, a person is more likely to be found guilty of an offence. The amended wording is far-reaching and unreasonable as it expects someone to know at the time that the device or service is likely to be used to infringe copyright, without 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warning to cease any offending activities</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Joint academic opinion</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result of including “reasonably …” would be to criminalise many more actions than the current wording. Using negligence as grounds for criminal liability will make it much more dangerous for people who want to engage in a lawful </a:t>
            </a:r>
            <a:r>
              <a:rPr lang="en-ZA" sz="1200" kern="1200" dirty="0" err="1" smtClean="0">
                <a:solidFill>
                  <a:schemeClr val="tx1"/>
                </a:solidFill>
                <a:effectLst/>
                <a:latin typeface="+mn-lt"/>
                <a:ea typeface="+mn-ea"/>
                <a:cs typeface="+mn-cs"/>
              </a:rPr>
              <a:t>use,and</a:t>
            </a:r>
            <a:r>
              <a:rPr lang="en-ZA" sz="1200" kern="1200" dirty="0" smtClean="0">
                <a:solidFill>
                  <a:schemeClr val="tx1"/>
                </a:solidFill>
                <a:effectLst/>
                <a:latin typeface="+mn-lt"/>
                <a:ea typeface="+mn-ea"/>
                <a:cs typeface="+mn-cs"/>
              </a:rPr>
              <a:t> must circumvent a digital lock to do so.</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treaty provisions applicable to technological protection measures do not require criminalisation of circumvention, much less doing so based on 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negligence standard</a:t>
            </a:r>
            <a:r>
              <a:rPr lang="en-ZA" sz="1200" b="1"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Delete “has reason to believe” but to insert “to his knowledge” in 28O(1) and (2)(b).</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As an alternative, parliament may consider having only civil penalties for circumvention.</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Scholarly horizons</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amendments in these sections are draconian and go beyond the ambit of the President’s letter to Parliament on 16 June 2020 and should therefore be deleted from this Bill.</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PASA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Regarding section 28P: Despite an improvement iro the definitions of TPMs and circumvention devices 28P is still insufficiently complying with international treaties. 28P would create a market for hacking devices. The Agreed Statements to Articles 13 and 15 of ‘Beijing’ must be adhered to.</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bar for an infringement for circumvention of the dealing with devices is too high, in that it requires that the one offering the devices or service knew or should have known that they were used to infringe rights, whereas already the offering of devices or services should constitute a criminal offence. The knowledge of use to infringe rights is in practice almost always absent and even the imputed knowledge standard ‘should have known’ is too high. The mere offering of devices or services is enough. </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Note that verbs in (5C)(a) and (b) should be in the singular form.</a:t>
            </a:r>
            <a:endParaRPr lang="en-GB" sz="1200" kern="1200" dirty="0" smtClean="0">
              <a:solidFill>
                <a:schemeClr val="tx1"/>
              </a:solidFill>
              <a:effectLst/>
              <a:latin typeface="+mn-lt"/>
              <a:ea typeface="+mn-ea"/>
              <a:cs typeface="+mn-cs"/>
            </a:endParaRPr>
          </a:p>
          <a:p>
            <a:r>
              <a:rPr lang="en-ZA" sz="1200" b="1" kern="1200" dirty="0" err="1" smtClean="0">
                <a:solidFill>
                  <a:schemeClr val="tx1"/>
                </a:solidFill>
                <a:effectLst/>
                <a:latin typeface="+mn-lt"/>
                <a:ea typeface="+mn-ea"/>
                <a:cs typeface="+mn-cs"/>
              </a:rPr>
              <a:t>RiSA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We welcome the proposed amendments to section 27(5A), (5B) and (5C) providing for offences in respect of digital rights, TPMs and copyright management information. This is in keeping with Article 18 and Article 19 of the WPPT. </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However, the new section 27(5B)(a)(i) should be amended to make clear that the offering and other dealing with circumvention devices are already infringing acts, without the need to show that the illegal device is subsequently used to infringe copyright. The current wording sets the bar for</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infringement so high such that it makes the whole provision ineffective.</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43C886D-0CC8-C040-92BC-ABE325B3ECC7}" type="slidenum">
              <a:rPr lang="en-US" smtClean="0"/>
              <a:t>48</a:t>
            </a:fld>
            <a:endParaRPr lang="en-US"/>
          </a:p>
        </p:txBody>
      </p:sp>
    </p:spTree>
    <p:extLst>
      <p:ext uri="{BB962C8B-B14F-4D97-AF65-F5344CB8AC3E}">
        <p14:creationId xmlns:p14="http://schemas.microsoft.com/office/powerpoint/2010/main" val="7450962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49</a:t>
            </a:fld>
            <a:endParaRPr lang="en-US"/>
          </a:p>
        </p:txBody>
      </p:sp>
    </p:spTree>
    <p:extLst>
      <p:ext uri="{BB962C8B-B14F-4D97-AF65-F5344CB8AC3E}">
        <p14:creationId xmlns:p14="http://schemas.microsoft.com/office/powerpoint/2010/main" val="2545190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1" indent="-285750" algn="just">
              <a:lnSpc>
                <a:spcPct val="120000"/>
              </a:lnSpc>
              <a:spcBef>
                <a:spcPts val="0"/>
              </a:spcBef>
              <a:buFont typeface="Arial" panose="020B0604020202020204" pitchFamily="34" charset="0"/>
              <a:buChar char="•"/>
            </a:pPr>
            <a:r>
              <a:rPr lang="en-ZA" sz="1400" i="1" dirty="0" err="1" smtClean="0">
                <a:latin typeface="Arial" panose="020B0604020202020204" pitchFamily="34" charset="0"/>
                <a:cs typeface="Arial" panose="020B0604020202020204" pitchFamily="34" charset="0"/>
              </a:rPr>
              <a:t>Truworths</a:t>
            </a:r>
            <a:r>
              <a:rPr lang="en-ZA" sz="1400" i="1" dirty="0" smtClean="0">
                <a:latin typeface="Arial" panose="020B0604020202020204" pitchFamily="34" charset="0"/>
                <a:cs typeface="Arial" panose="020B0604020202020204" pitchFamily="34" charset="0"/>
              </a:rPr>
              <a:t> v Minister </a:t>
            </a:r>
            <a:r>
              <a:rPr lang="en-ZA" sz="1400" i="1" dirty="0" err="1" smtClean="0">
                <a:latin typeface="Arial" panose="020B0604020202020204" pitchFamily="34" charset="0"/>
                <a:cs typeface="Arial" panose="020B0604020202020204" pitchFamily="34" charset="0"/>
              </a:rPr>
              <a:t>dti</a:t>
            </a:r>
            <a:r>
              <a:rPr lang="en-ZA" sz="1400" i="1" dirty="0" smtClean="0">
                <a:latin typeface="Arial" panose="020B0604020202020204" pitchFamily="34" charset="0"/>
                <a:cs typeface="Arial" panose="020B0604020202020204" pitchFamily="34" charset="0"/>
              </a:rPr>
              <a:t> [2018] JOL 39718 (WCC) </a:t>
            </a:r>
            <a:r>
              <a:rPr lang="en-ZA" sz="1400" dirty="0" smtClean="0">
                <a:latin typeface="Arial" panose="020B0604020202020204" pitchFamily="34" charset="0"/>
                <a:cs typeface="Arial" panose="020B0604020202020204" pitchFamily="34" charset="0"/>
              </a:rPr>
              <a:t>(dealt with regulations, but the same principle applies to primary legislation):</a:t>
            </a:r>
          </a:p>
          <a:p>
            <a:pPr marL="742950" lvl="2" indent="-285750" algn="just">
              <a:lnSpc>
                <a:spcPct val="120000"/>
              </a:lnSpc>
              <a:spcBef>
                <a:spcPts val="0"/>
              </a:spcBef>
              <a:buFont typeface="Arial" panose="020B0604020202020204" pitchFamily="34" charset="0"/>
              <a:buChar char="•"/>
            </a:pPr>
            <a:r>
              <a:rPr lang="en-ZA" sz="1200" dirty="0" smtClean="0">
                <a:latin typeface="Arial" panose="020B0604020202020204" pitchFamily="34" charset="0"/>
                <a:cs typeface="Arial" panose="020B0604020202020204" pitchFamily="34" charset="0"/>
              </a:rPr>
              <a:t>The Minister considered public input on Regulation 23A(4) and in fact opted for wording proposed by one of the submitters. That wording changed the provision from being flexible to one that was “far more rigid and stringent” - the court did not make a finding on whether that change, was a material change that required further consultation [par 61], because the specific regulation was found invalid based on legality (discriminated unfairly). </a:t>
            </a:r>
          </a:p>
          <a:p>
            <a:pPr marL="742950" lvl="2" indent="-285750" algn="just">
              <a:lnSpc>
                <a:spcPct val="120000"/>
              </a:lnSpc>
              <a:spcBef>
                <a:spcPts val="0"/>
              </a:spcBef>
              <a:buFont typeface="Arial" panose="020B0604020202020204" pitchFamily="34" charset="0"/>
              <a:buChar char="•"/>
            </a:pPr>
            <a:r>
              <a:rPr lang="en-ZA" sz="1200" dirty="0" smtClean="0">
                <a:latin typeface="Arial" panose="020B0604020202020204" pitchFamily="34" charset="0"/>
                <a:cs typeface="Arial" panose="020B0604020202020204" pitchFamily="34" charset="0"/>
              </a:rPr>
              <a:t>The court did however provide this guidance: “[43] It was submitted, correctly, on behalf of the respondents, that the Minister is </a:t>
            </a:r>
            <a:r>
              <a:rPr lang="en-ZA" sz="1200" u="sng" dirty="0" smtClean="0">
                <a:latin typeface="Arial" panose="020B0604020202020204" pitchFamily="34" charset="0"/>
                <a:cs typeface="Arial" panose="020B0604020202020204" pitchFamily="34" charset="0"/>
              </a:rPr>
              <a:t>not obliged to re-advertise for comment</a:t>
            </a:r>
            <a:r>
              <a:rPr lang="en-ZA" sz="1200" dirty="0" smtClean="0">
                <a:latin typeface="Arial" panose="020B0604020202020204" pitchFamily="34" charset="0"/>
                <a:cs typeface="Arial" panose="020B0604020202020204" pitchFamily="34" charset="0"/>
              </a:rPr>
              <a:t>. However,  where  the  Minister  changes  the draft regulations in a </a:t>
            </a:r>
            <a:r>
              <a:rPr lang="en-ZA" sz="1200" u="sng" dirty="0" smtClean="0">
                <a:latin typeface="Arial" panose="020B0604020202020204" pitchFamily="34" charset="0"/>
                <a:cs typeface="Arial" panose="020B0604020202020204" pitchFamily="34" charset="0"/>
              </a:rPr>
              <a:t>material respect</a:t>
            </a:r>
            <a:r>
              <a:rPr lang="en-ZA" sz="1200" dirty="0" smtClean="0">
                <a:latin typeface="Arial" panose="020B0604020202020204" pitchFamily="34" charset="0"/>
                <a:cs typeface="Arial" panose="020B0604020202020204" pitchFamily="34" charset="0"/>
              </a:rPr>
              <a:t>, calling for further comment might  under  certain circumstances  be advisable.”</a:t>
            </a:r>
          </a:p>
          <a:p>
            <a:pPr marL="285750" marR="0" lvl="1" indent="-285750" algn="just"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endParaRPr lang="en-ZA" sz="1400" i="1" dirty="0" smtClean="0">
              <a:latin typeface="Arial" panose="020B0604020202020204" pitchFamily="34" charset="0"/>
              <a:cs typeface="Arial" panose="020B0604020202020204" pitchFamily="34" charset="0"/>
            </a:endParaRPr>
          </a:p>
          <a:p>
            <a:pPr marL="285750" marR="0" lvl="1" indent="-285750" algn="just"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ZA" sz="1400" i="1" dirty="0" smtClean="0">
                <a:latin typeface="Arial" panose="020B0604020202020204" pitchFamily="34" charset="0"/>
                <a:cs typeface="Arial" panose="020B0604020202020204" pitchFamily="34" charset="0"/>
              </a:rPr>
              <a:t>South African Veterinary Association v Speaker of the National Assembly and Others </a:t>
            </a:r>
            <a:r>
              <a:rPr lang="en-ZA" sz="1400" dirty="0" smtClean="0">
                <a:latin typeface="Arial" panose="020B0604020202020204" pitchFamily="34" charset="0"/>
                <a:cs typeface="Arial" panose="020B0604020202020204" pitchFamily="34" charset="0"/>
              </a:rPr>
              <a:t>[2018] ZACC 49 </a:t>
            </a:r>
          </a:p>
          <a:p>
            <a:pPr marL="742950" marR="0" lvl="2" indent="-285750" algn="just"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ZA" sz="1200" dirty="0" smtClean="0">
                <a:latin typeface="Arial" panose="020B0604020202020204" pitchFamily="34" charset="0"/>
                <a:cs typeface="Arial" panose="020B0604020202020204" pitchFamily="34" charset="0"/>
              </a:rPr>
              <a:t>The Medicines and Related Substances Amendment Bill was introduced without any express mention of it being applicable to veterinarians. During public inputs, a comment was made that as it deals with dispensing of medicines, veterinarians should be included in its scope. This was done, but that change was not advertised. Furthermore, during a briefing of the select committee of the NCOP, this inclusion was also not mentioned.</a:t>
            </a:r>
          </a:p>
          <a:p>
            <a:pPr marL="457200" marR="0" lvl="2"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en-ZA" sz="1200" dirty="0" smtClean="0">
                <a:latin typeface="Arial" panose="020B0604020202020204" pitchFamily="34" charset="0"/>
                <a:cs typeface="Arial" panose="020B0604020202020204" pitchFamily="34" charset="0"/>
              </a:rPr>
              <a:t>The court found:</a:t>
            </a:r>
          </a:p>
          <a:p>
            <a:pPr marL="742950" marR="0" lvl="2" indent="-285750" algn="just"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ZA" sz="1200" dirty="0" smtClean="0">
                <a:latin typeface="Arial" panose="020B0604020202020204" pitchFamily="34" charset="0"/>
                <a:cs typeface="Arial" panose="020B0604020202020204" pitchFamily="34" charset="0"/>
              </a:rPr>
              <a:t>“[25] – [26] Veterinarians were brought under the auspices of the Amendment Bill only after the NA’s official public hearings. On this aspect of the Bill, therefore, there was no public participation whatsoever…The insertion of a word, by the Health Committee, that materially affects a specific group would be exactly the situation for which this obligation was created.”</a:t>
            </a:r>
          </a:p>
          <a:p>
            <a:pPr marL="742950" marR="0" lvl="2" indent="-285750" algn="just"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ZA" sz="1200" dirty="0" smtClean="0">
                <a:latin typeface="Arial" panose="020B0604020202020204" pitchFamily="34" charset="0"/>
                <a:cs typeface="Arial" panose="020B0604020202020204" pitchFamily="34" charset="0"/>
              </a:rPr>
              <a:t>“[27] The vast number of required [consequential] amendments stem from the fact that veterinarians were not previously included in the Principal Act. This absence in itself illustrates the material nature of the amendments. They had the effect of bringing an entire profession under the control of an Act that never applied to it. This cannot be considered a technical or semantic amendment.” (own insertion between square brackets). </a:t>
            </a:r>
          </a:p>
          <a:p>
            <a:pPr marL="742950" marR="0" lvl="2" indent="-285750" algn="just"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ZA" sz="1200" dirty="0" smtClean="0">
                <a:latin typeface="Arial" panose="020B0604020202020204" pitchFamily="34" charset="0"/>
                <a:cs typeface="Arial" panose="020B0604020202020204" pitchFamily="34" charset="0"/>
              </a:rPr>
              <a:t>The court found this insertion to be extending the scope of the Bill.</a:t>
            </a:r>
          </a:p>
          <a:p>
            <a:pPr marL="742950" marR="0" lvl="2" indent="-285750" algn="just"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ZA" sz="1200" dirty="0" smtClean="0">
                <a:latin typeface="Arial" panose="020B0604020202020204" pitchFamily="34" charset="0"/>
                <a:cs typeface="Arial" panose="020B0604020202020204" pitchFamily="34" charset="0"/>
              </a:rPr>
              <a:t>In reference to the New Clicks case, the court stated: “”[32] …“The forms of facilitating an appropriate degree of participation in the law-making process are indeed capable of infinite variation. What matters is that at the end of the day a </a:t>
            </a:r>
            <a:r>
              <a:rPr lang="en-ZA" sz="1200" i="1" dirty="0" smtClean="0">
                <a:latin typeface="Arial" panose="020B0604020202020204" pitchFamily="34" charset="0"/>
                <a:cs typeface="Arial" panose="020B0604020202020204" pitchFamily="34" charset="0"/>
              </a:rPr>
              <a:t>reasonable opportunity </a:t>
            </a:r>
            <a:r>
              <a:rPr lang="en-ZA" sz="1200" dirty="0" smtClean="0">
                <a:latin typeface="Arial" panose="020B0604020202020204" pitchFamily="34" charset="0"/>
                <a:cs typeface="Arial" panose="020B0604020202020204" pitchFamily="34" charset="0"/>
              </a:rPr>
              <a:t>is offered to members of the public and all interested parties to know about the issues and to have an adequate say.” (Emphasis added.)</a:t>
            </a:r>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t>5</a:t>
            </a:fld>
            <a:endParaRPr lang="en-GB" dirty="0"/>
          </a:p>
        </p:txBody>
      </p:sp>
    </p:spTree>
    <p:extLst>
      <p:ext uri="{BB962C8B-B14F-4D97-AF65-F5344CB8AC3E}">
        <p14:creationId xmlns:p14="http://schemas.microsoft.com/office/powerpoint/2010/main" val="1040209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kern="1200" dirty="0" smtClean="0">
                <a:solidFill>
                  <a:schemeClr val="tx1"/>
                </a:solidFill>
                <a:effectLst/>
                <a:latin typeface="+mn-lt"/>
                <a:ea typeface="+mn-ea"/>
                <a:cs typeface="+mn-cs"/>
              </a:rPr>
              <a:t>Support the definition:</a:t>
            </a:r>
            <a:r>
              <a:rPr lang="en-ZA" sz="1200" b="1" kern="1200" baseline="0" dirty="0" smtClean="0">
                <a:solidFill>
                  <a:schemeClr val="tx1"/>
                </a:solidFill>
                <a:effectLst/>
                <a:latin typeface="+mn-lt"/>
                <a:ea typeface="+mn-ea"/>
                <a:cs typeface="+mn-cs"/>
              </a:rPr>
              <a:t> </a:t>
            </a:r>
            <a:r>
              <a:rPr lang="en-ZA" sz="1200" b="0" kern="1200" dirty="0" smtClean="0">
                <a:solidFill>
                  <a:schemeClr val="tx1"/>
                </a:solidFill>
                <a:effectLst/>
                <a:latin typeface="+mn-lt"/>
                <a:ea typeface="+mn-ea"/>
                <a:cs typeface="+mn-cs"/>
              </a:rPr>
              <a:t>IPO, IBFC, ASA,</a:t>
            </a:r>
            <a:r>
              <a:rPr lang="en-ZA" sz="1200" b="0" kern="1200" baseline="0" dirty="0" smtClean="0">
                <a:solidFill>
                  <a:schemeClr val="tx1"/>
                </a:solidFill>
                <a:effectLst/>
                <a:latin typeface="+mn-lt"/>
                <a:ea typeface="+mn-ea"/>
                <a:cs typeface="+mn-cs"/>
              </a:rPr>
              <a:t> </a:t>
            </a:r>
            <a:r>
              <a:rPr lang="en-ZA" sz="1200" b="0" kern="1200" dirty="0" smtClean="0">
                <a:solidFill>
                  <a:schemeClr val="tx1"/>
                </a:solidFill>
                <a:effectLst/>
                <a:latin typeface="+mn-lt"/>
                <a:ea typeface="+mn-ea"/>
                <a:cs typeface="+mn-cs"/>
              </a:rPr>
              <a:t>CPA, </a:t>
            </a:r>
            <a:r>
              <a:rPr lang="en-ZA" sz="1200" b="0" kern="1200" dirty="0" err="1" smtClean="0">
                <a:solidFill>
                  <a:schemeClr val="tx1"/>
                </a:solidFill>
                <a:effectLst/>
                <a:latin typeface="+mn-lt"/>
                <a:ea typeface="+mn-ea"/>
                <a:cs typeface="+mn-cs"/>
              </a:rPr>
              <a:t>RiSA</a:t>
            </a:r>
            <a:endParaRPr lang="en-GB" sz="1200" b="0" kern="1200" dirty="0" smtClean="0">
              <a:solidFill>
                <a:schemeClr val="tx1"/>
              </a:solidFill>
              <a:effectLst/>
              <a:latin typeface="+mn-lt"/>
              <a:ea typeface="+mn-ea"/>
              <a:cs typeface="+mn-cs"/>
            </a:endParaRPr>
          </a:p>
          <a:p>
            <a:endParaRPr lang="en-ZA" sz="1200" b="1"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Western Cape Government: </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Recommend using the same definition as in the Electronic Communications Act, 2005 (Act 36 of 2005) (more concise and provides for greater clarity): ““broadcasting” means any form of unidirectional electronic communications intended for reception by—</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(a) the public;</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(b) sections of the public; or</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(c) subscribers to any broadcasting service,</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whether conveyed by means of radio frequency spectrum or any electronic communications network or any combination thereof, and “broadcast” is construed accordingly;”</a:t>
            </a:r>
            <a:endParaRPr lang="en-GB" sz="1200" kern="1200" dirty="0" smtClean="0">
              <a:solidFill>
                <a:schemeClr val="tx1"/>
              </a:solidFill>
              <a:effectLst/>
              <a:latin typeface="+mn-lt"/>
              <a:ea typeface="+mn-ea"/>
              <a:cs typeface="+mn-cs"/>
            </a:endParaRPr>
          </a:p>
          <a:p>
            <a:r>
              <a:rPr lang="en-ZA" sz="1200" b="1" kern="1200" dirty="0" err="1" smtClean="0">
                <a:solidFill>
                  <a:schemeClr val="tx1"/>
                </a:solidFill>
                <a:effectLst/>
                <a:latin typeface="+mn-lt"/>
                <a:ea typeface="+mn-ea"/>
                <a:cs typeface="+mn-cs"/>
              </a:rPr>
              <a:t>Assman</a:t>
            </a:r>
            <a:r>
              <a:rPr lang="en-ZA" sz="1200" b="1" kern="1200" dirty="0" smtClean="0">
                <a:solidFill>
                  <a:schemeClr val="tx1"/>
                </a:solidFill>
                <a:effectLst/>
                <a:latin typeface="+mn-lt"/>
                <a:ea typeface="+mn-ea"/>
                <a:cs typeface="+mn-cs"/>
              </a:rPr>
              <a:t>, Scholarly horizons (D Nicholson)</a:t>
            </a:r>
            <a:endParaRPr lang="en-GB" sz="1200" kern="1200" dirty="0" smtClean="0">
              <a:solidFill>
                <a:schemeClr val="tx1"/>
              </a:solidFill>
              <a:effectLst/>
              <a:latin typeface="+mn-lt"/>
              <a:ea typeface="+mn-ea"/>
              <a:cs typeface="+mn-cs"/>
            </a:endParaRPr>
          </a:p>
          <a:p>
            <a:pPr marL="228600" indent="-228600">
              <a:buAutoNum type="alphaLcParenBoth"/>
            </a:pPr>
            <a:r>
              <a:rPr lang="en-ZA" sz="1200" kern="1200" dirty="0" smtClean="0">
                <a:solidFill>
                  <a:schemeClr val="tx1"/>
                </a:solidFill>
                <a:effectLst/>
                <a:latin typeface="+mn-lt"/>
                <a:ea typeface="+mn-ea"/>
                <a:cs typeface="+mn-cs"/>
              </a:rPr>
              <a:t>Why is the term ‘wire’ deleted when the rest of the CAB refer to ‘wire or wireless’? Should this not also apply to Section 11A(c), 11B(</a:t>
            </a:r>
            <a:r>
              <a:rPr lang="en-ZA" sz="1200" kern="1200" dirty="0" err="1" smtClean="0">
                <a:solidFill>
                  <a:schemeClr val="tx1"/>
                </a:solidFill>
                <a:effectLst/>
                <a:latin typeface="+mn-lt"/>
                <a:ea typeface="+mn-ea"/>
                <a:cs typeface="+mn-cs"/>
              </a:rPr>
              <a:t>dA</a:t>
            </a:r>
            <a:r>
              <a:rPr lang="en-ZA" sz="1200" kern="1200" dirty="0" smtClean="0">
                <a:solidFill>
                  <a:schemeClr val="tx1"/>
                </a:solidFill>
                <a:effectLst/>
                <a:latin typeface="+mn-lt"/>
                <a:ea typeface="+mn-ea"/>
                <a:cs typeface="+mn-cs"/>
              </a:rPr>
              <a:t>), Section 19D(2) (a) and Section 27 (EB) of the Bill?</a:t>
            </a:r>
          </a:p>
          <a:p>
            <a:r>
              <a:rPr lang="en-ZA" sz="1200" b="1" kern="1200" dirty="0" smtClean="0">
                <a:solidFill>
                  <a:schemeClr val="tx1"/>
                </a:solidFill>
                <a:effectLst/>
                <a:latin typeface="+mn-lt"/>
                <a:ea typeface="+mn-ea"/>
                <a:cs typeface="+mn-cs"/>
              </a:rPr>
              <a:t>E Media</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The current definition in the Act is highly technical and dates back to 1997 when the internet played only a small role in public life and public consumption of copyrighted materials. The proposed amendment to “broadcast” contained in the amendment document fails to include current broadcast technologies and new broadcast technologies. The definition fails to recognise that broadcasting is increasingly served by over-the-top means (OTT). Both (b) and (c) fail to describe what is being broadcast, and merely describe how it is being broadcast.</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By excluding transmissions “by wire” from the definition that currently exists in the Performers’ Protection Amendment Bill, the definition excludes licensed broadcasters who currently broadcast content by wire in South Africa. Wire is also used in the rest of the Act.</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Rather, the Bill should state that broadcasting is the communication to the public or parts of it, of sounds and/or images by means of telecommunication. “Telecommunication” is broad enough to include cable, satellite, OTA and OTT transmission of content, and ensures that the Bill achieves its purpose of modernising the approach to copyright law. If necessary, an appropriate definition of “telecommunication” can be inserted in the Bill.</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M Net</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definition of "broadcast" in the Copyright Bill and the PPA Bill separates transmission by satellite from the previous definition of broadcasting in (a) the result being that all transmissions by satellite are considered to be broadcasting irrespective of the nature of the services. Clearly, this is not the intention, and (b) should have been limited to the "public reception of sounds or of images or of images and sounds or of the representations thereof" as is the case for transmissions by wireless means in (a).  It is also not clear if "public reception" in (a) would capture subscription broadcasting services which only broadcast to "sections of the public". The current definition of "broadcast" in the Copyright Act refers specifically to "intended for reception by the public or sections of the public". “Broadcasting organisation” in (c) is also unknown to our law.</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There is international and local debate about broadcasting in a modern environment. There have also been suggestions that the term "broadcasting" should be replaced in its entirety with the new broader concept of audiovisual content services. </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We recommend that the current definition of "broadcast" in the Copyright Act (a) be retained in the Copyright Act and (b) replace the proposed definition in the PPA Bill. </a:t>
            </a:r>
          </a:p>
          <a:p>
            <a:r>
              <a:rPr lang="en-ZA" sz="1200" b="1" kern="1200" dirty="0" smtClean="0">
                <a:solidFill>
                  <a:schemeClr val="tx1"/>
                </a:solidFill>
                <a:effectLst/>
                <a:latin typeface="+mn-lt"/>
                <a:ea typeface="+mn-ea"/>
                <a:cs typeface="+mn-cs"/>
              </a:rPr>
              <a:t>NAB</a:t>
            </a:r>
          </a:p>
          <a:p>
            <a:r>
              <a:rPr lang="en-ZA" sz="1200" kern="1200" dirty="0" smtClean="0">
                <a:solidFill>
                  <a:schemeClr val="tx1"/>
                </a:solidFill>
                <a:effectLst/>
                <a:latin typeface="+mn-lt"/>
                <a:ea typeface="+mn-ea"/>
                <a:cs typeface="+mn-cs"/>
              </a:rPr>
              <a:t>While we appreciate the desire to mitigate potential confusion between these two pieces of legislation, we note that the definition of “broadcast” in both bills is inconsistent with the definition set out in the Electronic Communications Act (ECA), which is the primary legislation on all broadcasting matters. Even the ECA definition is also currently under scrutiny in Government’s Draft White Paper on Audio and Audiovisual Services. Specifically, the White Paper process is considering whether the definition of broadcasting should be changed and expanded to include services beyond the traditional broadcasting operators. Any change to the definition of broadcasting has a range of consequences including on licensing, regulation, payment of licence fees and use of radio frequency spectrum. They have not yet reached a decision yet.</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proposed definition causes uncertainty:</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 It uses the language in the Beijing Treaty (done in 2012, so outdated), and it introduces features such as “partially or wholly” which seems to widen the scope considerably and results in legal uncertainty.</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 Does “by wireless means” include the Internet and Telecommunications?</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 Does “for public reception” cover transmission to parts of the public?</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 - Iro “transmission, partially or wholly, by satellite” - what happens if one firm does the uplink and the other the downlink? Who is doing the “transmission”? </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-No reference is made to what is being transmitted over satellite – does it include user-generated content broadcast over satellite or just presumably only those services transmitting audiovisual material.</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 It is also not clear what is meant by “encrypted signals” or to whom the encrypted signals must be sent to qualify as a broadcast.</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downstream impact does not appear to have been thought through sufficiently. We caution that there could be a number of unintended consequences, which we have not been able to fully consider in the limited period which the Committee has allowed for comments.</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We propose that the current definition of “broadcast” in the Copyright Act, 1978, and the Performers’ Protection Act, 1967, should be retained.</a:t>
            </a:r>
          </a:p>
          <a:p>
            <a:r>
              <a:rPr lang="en-ZA" sz="1200" b="1" kern="1200" dirty="0" smtClean="0">
                <a:solidFill>
                  <a:schemeClr val="tx1"/>
                </a:solidFill>
                <a:effectLst/>
                <a:latin typeface="+mn-lt"/>
                <a:ea typeface="+mn-ea"/>
                <a:cs typeface="+mn-cs"/>
              </a:rPr>
              <a:t>Anton </a:t>
            </a:r>
            <a:r>
              <a:rPr lang="en-ZA" sz="1200" b="1" kern="1200" dirty="0" err="1" smtClean="0">
                <a:solidFill>
                  <a:schemeClr val="tx1"/>
                </a:solidFill>
                <a:effectLst/>
                <a:latin typeface="+mn-lt"/>
                <a:ea typeface="+mn-ea"/>
                <a:cs typeface="+mn-cs"/>
              </a:rPr>
              <a:t>Mostert</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There is no recognition of the relationship between the definitions of “broadcast” and that of “programme-carrying signal”. At present, the so-called “</a:t>
            </a:r>
            <a:r>
              <a:rPr lang="en-ZA" sz="1200" kern="1200" dirty="0" err="1" smtClean="0">
                <a:solidFill>
                  <a:schemeClr val="tx1"/>
                </a:solidFill>
                <a:effectLst/>
                <a:latin typeface="+mn-lt"/>
                <a:ea typeface="+mn-ea"/>
                <a:cs typeface="+mn-cs"/>
              </a:rPr>
              <a:t>upleg</a:t>
            </a:r>
            <a:r>
              <a:rPr lang="en-ZA" sz="1200" kern="1200" dirty="0" smtClean="0">
                <a:solidFill>
                  <a:schemeClr val="tx1"/>
                </a:solidFill>
                <a:effectLst/>
                <a:latin typeface="+mn-lt"/>
                <a:ea typeface="+mn-ea"/>
                <a:cs typeface="+mn-cs"/>
              </a:rPr>
              <a:t>” of a broadcast to a satellite is, for copyright purposes, a broadcast (see the definition of “broadcast” in s 1(1) of the Copyright Act), while the so-called “down-leg” of a broadcast from a satellite is a programme-carrying signal (see the definition of “programme-carrying signal” in s 1(1) of the Copyright Act). Paragraph (b) states that a broadcast includes a “transmission, partially or wholly, by satellite” - does this suggest that the definition of “programme-carrying signal” is now redundant? The effect of the proposed amendment is to cause an overlap between these two categories of works. These two categories of works can have different authors, and, thus, different copyright owners. Thus, two different parties could own the copyright in the same work. </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Why is paragraph (b) not qualified as being “for public reception”?</a:t>
            </a:r>
            <a:endParaRPr lang="en-GB"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The advent of digital technology, and the on-demand and interactive nature of the Internet, have blurred the lines between transmission, publishing and broadcasting - This led to the expansion of the exclusive right of communication to the public, pursuant to Article 8 of the WIPO Copyright Treaty so as to include the so called “making available” right.  In contrast, the Bill proposes to introduce a right of communication to the public and a making available right. </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There is a danger that, in time, a court may consider that a given situation falls between the separately enumerated exclusive rights, or will draw artificial distinctions between the relevant exclusive rights, rather than recognising the umbrella, or overarching, nature of the right of communication to the public.</a:t>
            </a:r>
          </a:p>
          <a:p>
            <a:r>
              <a:rPr lang="en-ZA" sz="1200" b="1" kern="1200" dirty="0" smtClean="0">
                <a:solidFill>
                  <a:schemeClr val="tx1"/>
                </a:solidFill>
                <a:effectLst/>
                <a:latin typeface="+mn-lt"/>
                <a:ea typeface="+mn-ea"/>
                <a:cs typeface="+mn-cs"/>
              </a:rPr>
              <a:t>SAMRO</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It is appropriate to have similar definitions of broadcast in the two legislations, as is the case currently, but it is proposed that the definition be revised slightly as follows, to align with current jurisprudence in this regard and to capture the full essence of what is contemplated</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“‘broadcast’ means the transmission by wireless means, partially or wholly, intended for reception by the public or sections of the public, of sounds or images or of sound and images or the representations thereof; and includes —</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(a) transmission, partially or wholly, by satellite; or</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(b) transmission, partially or wholly, of encrypted signals if the means for decrypting are provided to the public by the broadcasting organisation or with its consent;”.</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above proposed revised definition will have this effect:</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 It aligns the definition with the established jurisprudence in our law relating to this matter, especially in respect of the usage of the phrase “intended for reception by the public or sections of the public”, which has assumed a particular legal meaning; and</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(ii) It captures the essence of the traditional understanding of a broadcasting service while also making the definition relevant for current times.</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It is proposed that the Performers Protection Act be amended also to capture the above definition, to ensure uniformity.</a:t>
            </a:r>
            <a:endParaRPr lang="en-GB" b="1" dirty="0"/>
          </a:p>
        </p:txBody>
      </p:sp>
      <p:sp>
        <p:nvSpPr>
          <p:cNvPr id="4" name="Slide Number Placeholder 3"/>
          <p:cNvSpPr>
            <a:spLocks noGrp="1"/>
          </p:cNvSpPr>
          <p:nvPr>
            <p:ph type="sldNum" sz="quarter" idx="10"/>
          </p:nvPr>
        </p:nvSpPr>
        <p:spPr/>
        <p:txBody>
          <a:bodyPr/>
          <a:lstStyle/>
          <a:p>
            <a:fld id="{C43C886D-0CC8-C040-92BC-ABE325B3ECC7}" type="slidenum">
              <a:rPr lang="en-US" smtClean="0"/>
              <a:t>7</a:t>
            </a:fld>
            <a:endParaRPr lang="en-US"/>
          </a:p>
        </p:txBody>
      </p:sp>
    </p:spTree>
    <p:extLst>
      <p:ext uri="{BB962C8B-B14F-4D97-AF65-F5344CB8AC3E}">
        <p14:creationId xmlns:p14="http://schemas.microsoft.com/office/powerpoint/2010/main" val="1397408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Comments</a:t>
            </a:r>
          </a:p>
          <a:p>
            <a:r>
              <a:rPr lang="en-ZA" sz="1200" b="1" kern="1200" dirty="0" smtClean="0">
                <a:solidFill>
                  <a:schemeClr val="tx1"/>
                </a:solidFill>
                <a:effectLst/>
                <a:latin typeface="+mn-lt"/>
                <a:ea typeface="+mn-ea"/>
                <a:cs typeface="+mn-cs"/>
              </a:rPr>
              <a:t>Google</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Google supports the Proposed Amendments to section 11A. As long as the amendments do not dilute the benefits of free and unfettered access to information, Google welcomes the additional text to the section. As many South Africans do not have access to schools, libraries and internet to access published works, especially in light of the COVID-19 pandemic, the fair use regime will undeniably support and improve access to information.</a:t>
            </a:r>
          </a:p>
          <a:p>
            <a:r>
              <a:rPr lang="en-ZA" sz="1200" kern="1200" dirty="0" smtClean="0">
                <a:solidFill>
                  <a:schemeClr val="tx1"/>
                </a:solidFill>
                <a:effectLst/>
                <a:latin typeface="+mn-lt"/>
                <a:ea typeface="+mn-ea"/>
                <a:cs typeface="+mn-cs"/>
              </a:rPr>
              <a:t>Google wishes to express its support of the Proposed Amendments to section 11B. As long as the amendments do not negatively impact the development of new technologies and computer programs, Google welcomes the additional text to the section. As it is crucial for economic competitiveness in the digital economy, businesses ought to be allowed and have access to publicly available information and program information to enable new products and technologies</a:t>
            </a:r>
          </a:p>
          <a:p>
            <a:r>
              <a:rPr lang="en-ZA" sz="1200" b="1" kern="1200" dirty="0" smtClean="0">
                <a:solidFill>
                  <a:schemeClr val="tx1"/>
                </a:solidFill>
                <a:effectLst/>
                <a:latin typeface="+mn-lt"/>
                <a:ea typeface="+mn-ea"/>
                <a:cs typeface="+mn-cs"/>
              </a:rPr>
              <a:t>PASA</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PASA supports these proposals strongly as they are consistent with the extension of the new exclusive rights.</a:t>
            </a:r>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9</a:t>
            </a:fld>
            <a:endParaRPr lang="en-US"/>
          </a:p>
        </p:txBody>
      </p:sp>
    </p:spTree>
    <p:extLst>
      <p:ext uri="{BB962C8B-B14F-4D97-AF65-F5344CB8AC3E}">
        <p14:creationId xmlns:p14="http://schemas.microsoft.com/office/powerpoint/2010/main" val="1363979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Some comments indicated the following concerns: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ZA" sz="1200" b="0" kern="1200" dirty="0" err="1" smtClean="0">
                <a:solidFill>
                  <a:schemeClr val="tx1"/>
                </a:solidFill>
                <a:effectLst/>
                <a:latin typeface="+mn-lt"/>
                <a:ea typeface="+mn-ea"/>
                <a:cs typeface="+mn-cs"/>
              </a:rPr>
              <a:t>BlindSA</a:t>
            </a:r>
            <a:r>
              <a:rPr lang="en-ZA" sz="1200" b="0" kern="1200" dirty="0" smtClean="0">
                <a:solidFill>
                  <a:schemeClr val="tx1"/>
                </a:solidFill>
                <a:effectLst/>
                <a:latin typeface="+mn-lt"/>
                <a:ea typeface="+mn-ea"/>
                <a:cs typeface="+mn-cs"/>
              </a:rPr>
              <a:t> and S27:  </a:t>
            </a:r>
            <a:r>
              <a:rPr lang="en-ZA" sz="1200" kern="1200" dirty="0" smtClean="0">
                <a:solidFill>
                  <a:schemeClr val="tx1"/>
                </a:solidFill>
                <a:effectLst/>
                <a:latin typeface="+mn-lt"/>
                <a:ea typeface="+mn-ea"/>
                <a:cs typeface="+mn-cs"/>
              </a:rPr>
              <a:t>The deletion of this provision is accompanied by the relocation of the time and device shifting provision away from ‘Research, private study or personal use’ to s 12B(1)(</a:t>
            </a:r>
            <a:r>
              <a:rPr lang="en-ZA" sz="1200" kern="1200" dirty="0" err="1" smtClean="0">
                <a:solidFill>
                  <a:schemeClr val="tx1"/>
                </a:solidFill>
                <a:effectLst/>
                <a:latin typeface="+mn-lt"/>
                <a:ea typeface="+mn-ea"/>
                <a:cs typeface="+mn-cs"/>
              </a:rPr>
              <a:t>i</a:t>
            </a:r>
            <a:r>
              <a:rPr lang="en-ZA" sz="1200" kern="1200" dirty="0" smtClean="0">
                <a:solidFill>
                  <a:schemeClr val="tx1"/>
                </a:solidFill>
                <a:effectLst/>
                <a:latin typeface="+mn-lt"/>
                <a:ea typeface="+mn-ea"/>
                <a:cs typeface="+mn-cs"/>
              </a:rPr>
              <a:t>) where it applies only to ‘personal use’. This entails that researchers seeking to access library collections during the global pandemic, including researchers with visual and print disabilities, would not be able to access these materials asynchronously or through devices different from the devices on which these materials are hosted.</a:t>
            </a:r>
          </a:p>
          <a:p>
            <a:pPr marL="171450" lvl="0" indent="-171450" algn="just">
              <a:buFontTx/>
              <a:buChar char="-"/>
            </a:pPr>
            <a:r>
              <a:rPr lang="en-ZA" sz="1200" b="0" kern="1200" dirty="0" smtClean="0">
                <a:solidFill>
                  <a:schemeClr val="tx1"/>
                </a:solidFill>
                <a:effectLst/>
                <a:latin typeface="+mn-lt"/>
                <a:ea typeface="+mn-ea"/>
                <a:cs typeface="+mn-cs"/>
              </a:rPr>
              <a:t>CHELSA / LIASA: </a:t>
            </a:r>
            <a:r>
              <a:rPr lang="en-ZA" sz="1200" kern="1200" dirty="0" smtClean="0">
                <a:solidFill>
                  <a:schemeClr val="tx1"/>
                </a:solidFill>
                <a:effectLst/>
                <a:latin typeface="+mn-lt"/>
                <a:ea typeface="+mn-ea"/>
                <a:cs typeface="+mn-cs"/>
              </a:rPr>
              <a:t>These deleted paragraphs are important examples of fair use and should remain, even if they are included elsewhere in the Bill as is done in the US law.</a:t>
            </a:r>
          </a:p>
          <a:p>
            <a:pPr marL="171450" indent="-171450" algn="just">
              <a:buFontTx/>
              <a:buChar char="-"/>
            </a:pPr>
            <a:r>
              <a:rPr lang="en-ZA" sz="1200" b="0" kern="1200" dirty="0" smtClean="0">
                <a:solidFill>
                  <a:schemeClr val="tx1"/>
                </a:solidFill>
                <a:effectLst/>
                <a:latin typeface="+mn-lt"/>
                <a:ea typeface="+mn-ea"/>
                <a:cs typeface="+mn-cs"/>
              </a:rPr>
              <a:t>CHELSA / LIASA: </a:t>
            </a:r>
            <a:r>
              <a:rPr lang="en-ZA" sz="1200" kern="1200" dirty="0" smtClean="0">
                <a:solidFill>
                  <a:schemeClr val="tx1"/>
                </a:solidFill>
                <a:effectLst/>
                <a:latin typeface="+mn-lt"/>
                <a:ea typeface="+mn-ea"/>
                <a:cs typeface="+mn-cs"/>
              </a:rPr>
              <a:t>The exceptions in Sections 12B, C and D, and 19B and C, are specific and limited in scope, whilst these sub-sections provide more flexibility within the scope of fair use factors, to enable broader uses, e.g. ‘research’ is not only scholarly, but also for a legal case, journalism, family history; ‘teaching and education’ can include self-development courses, learning a hobby, language. These uses are not provided for in specific exceptions and should thus be subject to the fair use principles in 12A.</a:t>
            </a:r>
          </a:p>
          <a:p>
            <a:pPr marL="171450" indent="-171450" algn="just">
              <a:buFontTx/>
              <a:buChar char="-"/>
            </a:pPr>
            <a:r>
              <a:rPr lang="en-ZA" sz="1200" b="0" kern="1200" dirty="0" smtClean="0">
                <a:solidFill>
                  <a:schemeClr val="tx1"/>
                </a:solidFill>
                <a:effectLst/>
                <a:latin typeface="+mn-lt"/>
                <a:ea typeface="+mn-ea"/>
                <a:cs typeface="+mn-cs"/>
              </a:rPr>
              <a:t>Google</a:t>
            </a:r>
            <a:r>
              <a:rPr lang="en-ZA" sz="1200" b="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These uses are traditional fair uses and they provide courts and the public with an understanding of the types of uses that fair use is intended to cover. For example, "research" could include research that members of the public do with search engines.</a:t>
            </a:r>
          </a:p>
          <a:p>
            <a:pPr marL="171450" indent="-171450" algn="just">
              <a:buFontTx/>
              <a:buChar char="-"/>
            </a:pPr>
            <a:r>
              <a:rPr lang="en-ZA" sz="1200" b="0" kern="1200" dirty="0" smtClean="0">
                <a:solidFill>
                  <a:schemeClr val="tx1"/>
                </a:solidFill>
                <a:effectLst/>
                <a:latin typeface="+mn-lt"/>
                <a:ea typeface="+mn-ea"/>
                <a:cs typeface="+mn-cs"/>
              </a:rPr>
              <a:t>IFLA</a:t>
            </a:r>
            <a:r>
              <a:rPr lang="en-GB" sz="1200" b="0" kern="1200" dirty="0" smtClean="0">
                <a:solidFill>
                  <a:schemeClr val="tx1"/>
                </a:solidFill>
                <a:effectLst/>
                <a:latin typeface="+mn-lt"/>
                <a:ea typeface="+mn-ea"/>
                <a:cs typeface="+mn-cs"/>
              </a:rPr>
              <a:t>:</a:t>
            </a:r>
            <a:r>
              <a:rPr lang="en-GB" sz="1200" b="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 the proposed deletion of paragraph 12A(a)(</a:t>
            </a:r>
            <a:r>
              <a:rPr lang="en-ZA" sz="1200" kern="1200" dirty="0" err="1" smtClean="0">
                <a:solidFill>
                  <a:schemeClr val="tx1"/>
                </a:solidFill>
                <a:effectLst/>
                <a:latin typeface="+mn-lt"/>
                <a:ea typeface="+mn-ea"/>
                <a:cs typeface="+mn-cs"/>
              </a:rPr>
              <a:t>i</a:t>
            </a:r>
            <a:r>
              <a:rPr lang="en-ZA" sz="1200" kern="1200" dirty="0" smtClean="0">
                <a:solidFill>
                  <a:schemeClr val="tx1"/>
                </a:solidFill>
                <a:effectLst/>
                <a:latin typeface="+mn-lt"/>
                <a:ea typeface="+mn-ea"/>
                <a:cs typeface="+mn-cs"/>
              </a:rPr>
              <a:t>) has made the text in general far more complicated and restrictive than it needs to be, and has completely lost reference to private study.</a:t>
            </a:r>
            <a:r>
              <a:rPr lang="en-GB"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In order not to lose provision for private study (itself certainly a substantive change), it would be preferable by far to return to the original text of the Bill as regards private study and personal use , and to reinstate paragraph 12A(a)(</a:t>
            </a:r>
            <a:r>
              <a:rPr lang="en-ZA" sz="1200" kern="1200" dirty="0" err="1" smtClean="0">
                <a:solidFill>
                  <a:schemeClr val="tx1"/>
                </a:solidFill>
                <a:effectLst/>
                <a:latin typeface="+mn-lt"/>
                <a:ea typeface="+mn-ea"/>
                <a:cs typeface="+mn-cs"/>
              </a:rPr>
              <a:t>i</a:t>
            </a:r>
            <a:r>
              <a:rPr lang="en-ZA" sz="1200" kern="1200" dirty="0" smtClean="0">
                <a:solidFill>
                  <a:schemeClr val="tx1"/>
                </a:solidFill>
                <a:effectLst/>
                <a:latin typeface="+mn-lt"/>
                <a:ea typeface="+mn-ea"/>
                <a:cs typeface="+mn-cs"/>
              </a:rPr>
              <a:t>), which provides a much clearer permission to undertake private study, which otherwise risks being excluded through the overly narrow and complicated education exception.</a:t>
            </a:r>
          </a:p>
          <a:p>
            <a:pPr marL="171450" indent="-171450" algn="just">
              <a:buFontTx/>
              <a:buChar char="-"/>
            </a:pPr>
            <a:r>
              <a:rPr lang="en-ZA" sz="1200" b="0" kern="1200" dirty="0" smtClean="0">
                <a:solidFill>
                  <a:schemeClr val="tx1"/>
                </a:solidFill>
                <a:effectLst/>
                <a:latin typeface="+mn-lt"/>
                <a:ea typeface="+mn-ea"/>
                <a:cs typeface="+mn-cs"/>
              </a:rPr>
              <a:t>Prof </a:t>
            </a:r>
            <a:r>
              <a:rPr lang="en-ZA" sz="1200" b="0" kern="1200" dirty="0" err="1" smtClean="0">
                <a:solidFill>
                  <a:schemeClr val="tx1"/>
                </a:solidFill>
                <a:effectLst/>
                <a:latin typeface="+mn-lt"/>
                <a:ea typeface="+mn-ea"/>
                <a:cs typeface="+mn-cs"/>
              </a:rPr>
              <a:t>Hoeren</a:t>
            </a:r>
            <a:r>
              <a:rPr lang="en-ZA" sz="1200" b="0" kern="120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Contrary to what is stated in the explanatory memorandum, these are precisely not duplications. The use cases exemplify the scope of application of the Fair Use doctrine. One must keep in mind that by removing these purposes from the Section, the scope of application is narrowed down significantly.</a:t>
            </a:r>
            <a:r>
              <a:rPr lang="en-ZA"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Therefore, it is very important to hold this list broad to be able to take on new cases in regards of new technological innovations.</a:t>
            </a:r>
            <a:endParaRPr lang="en-GB" sz="1200" kern="1200" dirty="0" smtClean="0">
              <a:solidFill>
                <a:schemeClr val="tx1"/>
              </a:solidFill>
              <a:effectLst/>
              <a:latin typeface="+mn-lt"/>
              <a:ea typeface="+mn-ea"/>
              <a:cs typeface="+mn-cs"/>
            </a:endParaRPr>
          </a:p>
          <a:p>
            <a:pPr marL="171450" indent="-171450" algn="just">
              <a:buFontTx/>
              <a:buChar char="-"/>
            </a:pPr>
            <a:r>
              <a:rPr lang="en-ZA" sz="1200" b="0" kern="1200" dirty="0" smtClean="0">
                <a:solidFill>
                  <a:schemeClr val="tx1"/>
                </a:solidFill>
                <a:effectLst/>
                <a:latin typeface="+mn-lt"/>
                <a:ea typeface="+mn-ea"/>
                <a:cs typeface="+mn-cs"/>
              </a:rPr>
              <a:t>Recreate:</a:t>
            </a:r>
            <a:r>
              <a:rPr lang="en-ZA" sz="1200" b="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These are the illustrations of fair use. It would be preferable to retain the deleted subsections</a:t>
            </a:r>
            <a:r>
              <a:rPr lang="en-GB" sz="1200" kern="1200" baseline="0" dirty="0" smtClean="0">
                <a:solidFill>
                  <a:schemeClr val="tx1"/>
                </a:solidFill>
                <a:effectLst/>
                <a:latin typeface="+mn-lt"/>
                <a:ea typeface="+mn-ea"/>
                <a:cs typeface="+mn-cs"/>
              </a:rPr>
              <a:t> as they </a:t>
            </a:r>
            <a:r>
              <a:rPr lang="en-ZA" sz="1200" kern="1200" dirty="0" smtClean="0">
                <a:solidFill>
                  <a:schemeClr val="tx1"/>
                </a:solidFill>
                <a:effectLst/>
                <a:latin typeface="+mn-lt"/>
                <a:ea typeface="+mn-ea"/>
                <a:cs typeface="+mn-cs"/>
              </a:rPr>
              <a:t>are all very good examples of fair use, especially if there are uses we cannot anticipate now. </a:t>
            </a:r>
            <a:r>
              <a:rPr lang="en-GB" sz="1200" kern="1200" dirty="0" smtClean="0">
                <a:solidFill>
                  <a:schemeClr val="tx1"/>
                </a:solidFill>
                <a:effectLst/>
                <a:latin typeface="+mn-lt"/>
                <a:ea typeface="+mn-ea"/>
                <a:cs typeface="+mn-cs"/>
              </a:rPr>
              <a:t>W</a:t>
            </a:r>
            <a:r>
              <a:rPr lang="en-ZA" sz="1200" kern="1200" dirty="0" smtClean="0">
                <a:solidFill>
                  <a:schemeClr val="tx1"/>
                </a:solidFill>
                <a:effectLst/>
                <a:latin typeface="+mn-lt"/>
                <a:ea typeface="+mn-ea"/>
                <a:cs typeface="+mn-cs"/>
              </a:rPr>
              <a:t>e should keep them in because our basic understanding of what fair use is, is weakened by not having them in, because these are the classic examples of what fair use is. Note that currently “research” is ONLY mentioned in the fair use provision in 12A.</a:t>
            </a:r>
            <a:r>
              <a:rPr lang="en-ZA"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These</a:t>
            </a:r>
            <a:r>
              <a:rPr lang="en-ZA" sz="1200" kern="1200" baseline="0" dirty="0" smtClean="0">
                <a:solidFill>
                  <a:schemeClr val="tx1"/>
                </a:solidFill>
                <a:effectLst/>
                <a:latin typeface="+mn-lt"/>
                <a:ea typeface="+mn-ea"/>
                <a:cs typeface="+mn-cs"/>
              </a:rPr>
              <a:t> deletions</a:t>
            </a:r>
            <a:r>
              <a:rPr lang="en-ZA" sz="1200" kern="1200" dirty="0" smtClean="0">
                <a:solidFill>
                  <a:schemeClr val="tx1"/>
                </a:solidFill>
                <a:effectLst/>
                <a:latin typeface="+mn-lt"/>
                <a:ea typeface="+mn-ea"/>
                <a:cs typeface="+mn-cs"/>
              </a:rPr>
              <a:t> misunderstand the distinction between an open-ended clause and having specific, narrow exceptions.</a:t>
            </a:r>
            <a:endParaRPr lang="en-GB" sz="1200" kern="1200" dirty="0" smtClean="0">
              <a:solidFill>
                <a:schemeClr val="tx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ZA" sz="1200" b="0" kern="1200" dirty="0" smtClean="0">
                <a:solidFill>
                  <a:schemeClr val="tx1"/>
                </a:solidFill>
                <a:effectLst/>
                <a:latin typeface="+mn-lt"/>
                <a:ea typeface="+mn-ea"/>
                <a:cs typeface="+mn-cs"/>
              </a:rPr>
              <a:t>Recreate A:</a:t>
            </a:r>
            <a:r>
              <a:rPr lang="en-ZA" sz="1200" b="0" kern="1200" baseline="0" dirty="0" smtClean="0">
                <a:solidFill>
                  <a:schemeClr val="tx1"/>
                </a:solidFill>
                <a:effectLst/>
                <a:latin typeface="+mn-lt"/>
                <a:ea typeface="+mn-ea"/>
                <a:cs typeface="+mn-cs"/>
              </a:rPr>
              <a:t> A</a:t>
            </a:r>
            <a:r>
              <a:rPr lang="en-ZA" sz="1200" kern="1200" dirty="0" smtClean="0">
                <a:solidFill>
                  <a:schemeClr val="tx1"/>
                </a:solidFill>
                <a:effectLst/>
                <a:latin typeface="+mn-lt"/>
                <a:ea typeface="+mn-ea"/>
                <a:cs typeface="+mn-cs"/>
              </a:rPr>
              <a:t>n informal study circle set up by learners in a township to share extracts from a textbook on </a:t>
            </a:r>
            <a:r>
              <a:rPr lang="en-ZA" sz="1200" kern="1200" dirty="0" err="1" smtClean="0">
                <a:solidFill>
                  <a:schemeClr val="tx1"/>
                </a:solidFill>
                <a:effectLst/>
                <a:latin typeface="+mn-lt"/>
                <a:ea typeface="+mn-ea"/>
                <a:cs typeface="+mn-cs"/>
              </a:rPr>
              <a:t>whatsapp</a:t>
            </a:r>
            <a:r>
              <a:rPr lang="en-ZA" sz="1200" kern="1200" dirty="0" smtClean="0">
                <a:solidFill>
                  <a:schemeClr val="tx1"/>
                </a:solidFill>
                <a:effectLst/>
                <a:latin typeface="+mn-lt"/>
                <a:ea typeface="+mn-ea"/>
                <a:cs typeface="+mn-cs"/>
              </a:rPr>
              <a:t> would satisfy the conditions of Fair Use BUT it is not covered in any specific exception. Hence the result of these deletions will be to harm our most marginalised communities.</a:t>
            </a:r>
            <a:endParaRPr lang="en-GB" sz="1200" b="0" kern="1200" dirty="0" smtClean="0">
              <a:solidFill>
                <a:schemeClr val="tx1"/>
              </a:solidFill>
              <a:effectLst/>
              <a:latin typeface="+mn-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ZA" sz="1200" b="0" kern="1200" dirty="0" smtClean="0">
                <a:solidFill>
                  <a:schemeClr val="tx1"/>
                </a:solidFill>
                <a:effectLst/>
                <a:latin typeface="+mn-lt"/>
                <a:ea typeface="+mn-ea"/>
                <a:cs typeface="+mn-cs"/>
              </a:rPr>
              <a:t>Right 2 Know:</a:t>
            </a:r>
            <a:r>
              <a:rPr lang="en-ZA" sz="1200" b="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A strong Fair Use clause is a clause that supplements and compliments the specific exceptions, that may also be in the law. That way where a particular use is not covered in a specific exception, users may have recourse in the Fair Use clause. </a:t>
            </a:r>
            <a:endParaRPr lang="en-ZA" sz="1200" b="0" kern="1200" dirty="0" smtClean="0">
              <a:solidFill>
                <a:schemeClr val="tx1"/>
              </a:solidFill>
              <a:effectLst/>
              <a:latin typeface="+mn-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ZA" sz="1200" b="0" kern="1200" dirty="0" smtClean="0">
                <a:solidFill>
                  <a:schemeClr val="tx1"/>
                </a:solidFill>
                <a:effectLst/>
                <a:latin typeface="+mn-lt"/>
                <a:ea typeface="+mn-ea"/>
                <a:cs typeface="+mn-cs"/>
              </a:rPr>
              <a:t>Scholarly horizons – Denise Nicholson:</a:t>
            </a:r>
            <a:r>
              <a:rPr lang="en-GB" sz="1200" b="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These are valid examples should stand on their own under fair use, as they embrace wider and other possible acts (e.g. computational analysis (text and data mining), research, and unforeseen or future acts that are not specifically addressed in S.12D and S.19C. The provisions for research and scholarship in other parts of the Bill are surprisingly deficient, so it is necessary that subsections (iv) and (vi) stay in S.12A(a). Fair use must have a list of examples of acts that can assist users when using copyright works.</a:t>
            </a:r>
            <a:endParaRPr lang="en-GB" sz="1200" b="0" kern="1200" dirty="0" smtClean="0">
              <a:solidFill>
                <a:schemeClr val="tx1"/>
              </a:solidFill>
              <a:effectLst/>
              <a:latin typeface="+mn-lt"/>
              <a:ea typeface="+mn-ea"/>
              <a:cs typeface="+mn-cs"/>
            </a:endParaRPr>
          </a:p>
          <a:p>
            <a:pPr marL="171450" indent="-171450" algn="just">
              <a:buFontTx/>
              <a:buChar char="-"/>
            </a:pPr>
            <a:r>
              <a:rPr lang="en-ZA" sz="1200" b="0" kern="1200" dirty="0" smtClean="0">
                <a:solidFill>
                  <a:schemeClr val="tx1"/>
                </a:solidFill>
                <a:effectLst/>
                <a:latin typeface="+mn-lt"/>
                <a:ea typeface="+mn-ea"/>
                <a:cs typeface="+mn-cs"/>
              </a:rPr>
              <a:t>Joint academic opinion:</a:t>
            </a:r>
            <a:r>
              <a:rPr lang="en-ZA" sz="1200" b="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We advise parliament to retain the mention of the excluded purposes of education, research and scholarship in fair use, because fair use is intended to apply as a supplement to specific exceptions.</a:t>
            </a:r>
            <a:r>
              <a:rPr lang="en-GB" sz="1200" kern="1200" baseline="0" dirty="0" smtClean="0">
                <a:solidFill>
                  <a:schemeClr val="tx1"/>
                </a:solidFill>
                <a:effectLst/>
                <a:latin typeface="+mn-lt"/>
                <a:ea typeface="+mn-ea"/>
                <a:cs typeface="+mn-cs"/>
              </a:rPr>
              <a:t> </a:t>
            </a:r>
            <a:r>
              <a:rPr lang="en-ZA" sz="1200" u="sng" kern="1200" dirty="0" smtClean="0">
                <a:solidFill>
                  <a:schemeClr val="tx1"/>
                </a:solidFill>
                <a:effectLst/>
                <a:latin typeface="+mn-lt"/>
                <a:ea typeface="+mn-ea"/>
                <a:cs typeface="+mn-cs"/>
              </a:rPr>
              <a:t>The value of fair use is to provide flexibility, including for approving of uses that are fair to the rights holder and valuable for society but do not fall within specific exceptions. To serve this purpose, it is most useful to define fair use as a supplementary exception that applies independently of specific exceptions, including to uses in the same general category of, but not addressed by, such exceptions. This is done in US and Singapore law.</a:t>
            </a:r>
            <a:r>
              <a:rPr lang="en-GB"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The sections of the CAB that the proposal mentions as “duplicative” do not provide the same scope of applicability as fair use. Fair use is applicable to any exclusive right, of any work, by any user, as long as that use meets the fairness test. Each specific exception is much more limited.</a:t>
            </a:r>
          </a:p>
          <a:p>
            <a:pPr marL="171450" indent="-171450" algn="just">
              <a:buFontTx/>
              <a:buChar char="-"/>
            </a:pPr>
            <a:r>
              <a:rPr lang="en-ZA" sz="1200" b="0" kern="1200" dirty="0" err="1" smtClean="0">
                <a:solidFill>
                  <a:schemeClr val="tx1"/>
                </a:solidFill>
                <a:effectLst/>
                <a:latin typeface="+mn-lt"/>
                <a:ea typeface="+mn-ea"/>
                <a:cs typeface="+mn-cs"/>
              </a:rPr>
              <a:t>Shakila</a:t>
            </a:r>
            <a:r>
              <a:rPr lang="en-ZA" sz="1200" b="0" kern="1200" dirty="0" smtClean="0">
                <a:solidFill>
                  <a:schemeClr val="tx1"/>
                </a:solidFill>
                <a:effectLst/>
                <a:latin typeface="+mn-lt"/>
                <a:ea typeface="+mn-ea"/>
                <a:cs typeface="+mn-cs"/>
              </a:rPr>
              <a:t> </a:t>
            </a:r>
            <a:r>
              <a:rPr lang="en-ZA" sz="1200" b="0" kern="1200" dirty="0" err="1" smtClean="0">
                <a:solidFill>
                  <a:schemeClr val="tx1"/>
                </a:solidFill>
                <a:effectLst/>
                <a:latin typeface="+mn-lt"/>
                <a:ea typeface="+mn-ea"/>
                <a:cs typeface="+mn-cs"/>
              </a:rPr>
              <a:t>Maharaj</a:t>
            </a:r>
            <a:r>
              <a:rPr lang="en-GB" sz="1200" b="0" kern="1200" dirty="0" smtClean="0">
                <a:solidFill>
                  <a:schemeClr val="tx1"/>
                </a:solidFill>
                <a:effectLst/>
                <a:latin typeface="+mn-lt"/>
                <a:ea typeface="+mn-ea"/>
                <a:cs typeface="+mn-cs"/>
              </a:rPr>
              <a:t>:</a:t>
            </a:r>
            <a:r>
              <a:rPr lang="en-GB" sz="1200" b="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It is important that various examples are provided under fair use to give clarity to users when using copyright works and to courts when assessing cases regarding fair use. </a:t>
            </a:r>
            <a:r>
              <a:rPr lang="en-ZA" sz="1200" u="sng" kern="1200" dirty="0" smtClean="0">
                <a:solidFill>
                  <a:schemeClr val="tx1"/>
                </a:solidFill>
                <a:effectLst/>
                <a:latin typeface="+mn-lt"/>
                <a:ea typeface="+mn-ea"/>
                <a:cs typeface="+mn-cs"/>
              </a:rPr>
              <a:t>In many instances, examples under fair use are broader than in specific categories to allow a ‘catch-all’ situation when specific categories, e.g. education and research, may be too narrow.</a:t>
            </a:r>
            <a:r>
              <a:rPr lang="en-ZA" sz="1200" kern="1200" dirty="0" smtClean="0">
                <a:solidFill>
                  <a:schemeClr val="tx1"/>
                </a:solidFill>
                <a:effectLst/>
                <a:latin typeface="+mn-lt"/>
                <a:ea typeface="+mn-ea"/>
                <a:cs typeface="+mn-cs"/>
              </a:rPr>
              <a:t> For instance, research extends far beyond scholarly research, and teaching and education extend far beyond institutional or formal education. There is no harm in having wording in the fair use clause, and again in other specific clauses, e.g. education and academic activity, or for libraries, etc.</a:t>
            </a:r>
            <a:endParaRPr lang="en-GB" sz="1200" kern="1200" dirty="0" smtClean="0">
              <a:solidFill>
                <a:schemeClr val="tx1"/>
              </a:solidFill>
              <a:effectLst/>
              <a:latin typeface="+mn-lt"/>
              <a:ea typeface="+mn-ea"/>
              <a:cs typeface="+mn-cs"/>
            </a:endParaRPr>
          </a:p>
          <a:p>
            <a:pPr marL="171450" indent="-171450" algn="just">
              <a:buFontTx/>
              <a:buChar char="-"/>
            </a:pPr>
            <a:r>
              <a:rPr lang="en-ZA" sz="1200" b="0" kern="1200" dirty="0" smtClean="0">
                <a:solidFill>
                  <a:schemeClr val="tx1"/>
                </a:solidFill>
                <a:effectLst/>
                <a:latin typeface="+mn-lt"/>
                <a:ea typeface="+mn-ea"/>
                <a:cs typeface="+mn-cs"/>
              </a:rPr>
              <a:t>Washington college of law:</a:t>
            </a:r>
            <a:r>
              <a:rPr lang="en-ZA" sz="1200" b="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This is not a matter of avoiding duplication. Other fair use provisions, including in the U.S., mention purposes that are also subject to specific exceptions elsewhere in the Act. </a:t>
            </a:r>
            <a:r>
              <a:rPr lang="en-ZA" sz="1200" u="sng" kern="1200" dirty="0" smtClean="0">
                <a:solidFill>
                  <a:schemeClr val="tx1"/>
                </a:solidFill>
                <a:effectLst/>
                <a:latin typeface="+mn-lt"/>
                <a:ea typeface="+mn-ea"/>
                <a:cs typeface="+mn-cs"/>
              </a:rPr>
              <a:t>This is important because fair use may extend to a use beyond those mentioned in a specific exception. And, by the same token, a specific exception can define uses that are exempt from copyright for reasons of public policy that are more specific than those embodied in fair use. The two approaches may overlap in some cases, but they are complementary, not redundant.</a:t>
            </a:r>
            <a:r>
              <a:rPr lang="en-ZA" sz="1200" kern="1200" dirty="0" smtClean="0">
                <a:solidFill>
                  <a:schemeClr val="tx1"/>
                </a:solidFill>
                <a:effectLst/>
                <a:latin typeface="+mn-lt"/>
                <a:ea typeface="+mn-ea"/>
                <a:cs typeface="+mn-cs"/>
              </a:rPr>
              <a:t> We therefore counsel against removing additional illustrative purposes in the fair use right for proffered purpose of avoiding duplication. In particular, we counsel for the reserving of the mention of “research” as a permitted purpose</a:t>
            </a:r>
            <a:endParaRPr lang="en-GB"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10</a:t>
            </a:fld>
            <a:endParaRPr lang="en-GB" dirty="0"/>
          </a:p>
        </p:txBody>
      </p:sp>
    </p:spTree>
    <p:extLst>
      <p:ext uri="{BB962C8B-B14F-4D97-AF65-F5344CB8AC3E}">
        <p14:creationId xmlns:p14="http://schemas.microsoft.com/office/powerpoint/2010/main" val="2769148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u="sng" dirty="0" smtClean="0">
                <a:latin typeface="Arial" panose="020B0604020202020204" pitchFamily="34" charset="0"/>
                <a:cs typeface="Arial" panose="020B0604020202020204" pitchFamily="34" charset="0"/>
              </a:rPr>
              <a:t>Comments indicated the following concerns: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ZA" sz="1200" b="0" kern="1200" dirty="0" err="1" smtClean="0">
                <a:solidFill>
                  <a:schemeClr val="tx1"/>
                </a:solidFill>
                <a:effectLst/>
                <a:latin typeface="+mn-lt"/>
                <a:ea typeface="+mn-ea"/>
                <a:cs typeface="+mn-cs"/>
              </a:rPr>
              <a:t>BlindSA</a:t>
            </a:r>
            <a:r>
              <a:rPr lang="en-ZA" sz="1200" b="0" kern="1200" dirty="0" smtClean="0">
                <a:solidFill>
                  <a:schemeClr val="tx1"/>
                </a:solidFill>
                <a:effectLst/>
                <a:latin typeface="+mn-lt"/>
                <a:ea typeface="+mn-ea"/>
                <a:cs typeface="+mn-cs"/>
              </a:rPr>
              <a:t> and S27:  </a:t>
            </a:r>
            <a:r>
              <a:rPr lang="en-ZA" sz="1200" kern="1200" dirty="0" smtClean="0">
                <a:solidFill>
                  <a:schemeClr val="tx1"/>
                </a:solidFill>
                <a:effectLst/>
                <a:latin typeface="+mn-lt"/>
                <a:ea typeface="+mn-ea"/>
                <a:cs typeface="+mn-cs"/>
              </a:rPr>
              <a:t>The deletion of this provision is accompanied by the relocation of the time and device shifting provision away from ‘Research, private study or personal use’ to s 12B(1)(</a:t>
            </a:r>
            <a:r>
              <a:rPr lang="en-ZA" sz="1200" kern="1200" dirty="0" err="1" smtClean="0">
                <a:solidFill>
                  <a:schemeClr val="tx1"/>
                </a:solidFill>
                <a:effectLst/>
                <a:latin typeface="+mn-lt"/>
                <a:ea typeface="+mn-ea"/>
                <a:cs typeface="+mn-cs"/>
              </a:rPr>
              <a:t>i</a:t>
            </a:r>
            <a:r>
              <a:rPr lang="en-ZA" sz="1200" kern="1200" dirty="0" smtClean="0">
                <a:solidFill>
                  <a:schemeClr val="tx1"/>
                </a:solidFill>
                <a:effectLst/>
                <a:latin typeface="+mn-lt"/>
                <a:ea typeface="+mn-ea"/>
                <a:cs typeface="+mn-cs"/>
              </a:rPr>
              <a:t>) where it applies only to ‘personal use’. This entails that researchers seeking to access library collections during the global pandemic, including researchers with visual and print disabilities, would not be able to access these materials asynchronously or through devices different from the devices on which these materials are hosted.</a:t>
            </a:r>
          </a:p>
          <a:p>
            <a:pPr marL="171450" lvl="0" indent="-171450" algn="just">
              <a:buFontTx/>
              <a:buChar char="-"/>
            </a:pPr>
            <a:r>
              <a:rPr lang="en-ZA" sz="1200" b="0" kern="1200" dirty="0" smtClean="0">
                <a:solidFill>
                  <a:schemeClr val="tx1"/>
                </a:solidFill>
                <a:effectLst/>
                <a:latin typeface="+mn-lt"/>
                <a:ea typeface="+mn-ea"/>
                <a:cs typeface="+mn-cs"/>
              </a:rPr>
              <a:t>CHELSA / LIASA: </a:t>
            </a:r>
            <a:r>
              <a:rPr lang="en-ZA" sz="1200" kern="1200" dirty="0" smtClean="0">
                <a:solidFill>
                  <a:schemeClr val="tx1"/>
                </a:solidFill>
                <a:effectLst/>
                <a:latin typeface="+mn-lt"/>
                <a:ea typeface="+mn-ea"/>
                <a:cs typeface="+mn-cs"/>
              </a:rPr>
              <a:t>These deleted paragraphs are important examples of fair use and should remain, even if they are included elsewhere in the Bill as is done in the US law.</a:t>
            </a:r>
          </a:p>
          <a:p>
            <a:pPr marL="171450" indent="-171450" algn="just">
              <a:buFontTx/>
              <a:buChar char="-"/>
            </a:pPr>
            <a:r>
              <a:rPr lang="en-ZA" sz="1200" b="0" kern="1200" dirty="0" smtClean="0">
                <a:solidFill>
                  <a:schemeClr val="tx1"/>
                </a:solidFill>
                <a:effectLst/>
                <a:latin typeface="+mn-lt"/>
                <a:ea typeface="+mn-ea"/>
                <a:cs typeface="+mn-cs"/>
              </a:rPr>
              <a:t>CHELSA / LIASA: </a:t>
            </a:r>
            <a:r>
              <a:rPr lang="en-ZA" sz="1200" kern="1200" dirty="0" smtClean="0">
                <a:solidFill>
                  <a:schemeClr val="tx1"/>
                </a:solidFill>
                <a:effectLst/>
                <a:latin typeface="+mn-lt"/>
                <a:ea typeface="+mn-ea"/>
                <a:cs typeface="+mn-cs"/>
              </a:rPr>
              <a:t>The exceptions in Sections 12B, C and D, and 19B and C, are specific and limited in scope, whilst these sub-sections provide more flexibility within the scope of fair use factors, to enable broader uses, e.g. ‘research’ is not only scholarly, but also for a legal case, journalism, family history; ‘teaching and education’ can include self-development courses, learning a hobby, language. These uses are not provided for in specific exceptions and should thus be subject to the fair use principles in 12A.</a:t>
            </a:r>
          </a:p>
          <a:p>
            <a:pPr marL="171450" indent="-171450" algn="just">
              <a:buFontTx/>
              <a:buChar char="-"/>
            </a:pPr>
            <a:r>
              <a:rPr lang="en-ZA" sz="1200" b="0" kern="1200" dirty="0" smtClean="0">
                <a:solidFill>
                  <a:schemeClr val="tx1"/>
                </a:solidFill>
                <a:effectLst/>
                <a:latin typeface="+mn-lt"/>
                <a:ea typeface="+mn-ea"/>
                <a:cs typeface="+mn-cs"/>
              </a:rPr>
              <a:t>Google</a:t>
            </a:r>
            <a:r>
              <a:rPr lang="en-ZA" sz="1200" b="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These uses are traditional fair uses and they provide courts and the public with an understanding of the types of uses that fair use is intended to cover. For example, "research" could include research that members of the public do with search engines.</a:t>
            </a:r>
          </a:p>
          <a:p>
            <a:pPr marL="171450" indent="-171450" algn="just">
              <a:buFontTx/>
              <a:buChar char="-"/>
            </a:pPr>
            <a:r>
              <a:rPr lang="en-ZA" sz="1200" b="0" kern="1200" dirty="0" smtClean="0">
                <a:solidFill>
                  <a:schemeClr val="tx1"/>
                </a:solidFill>
                <a:effectLst/>
                <a:latin typeface="+mn-lt"/>
                <a:ea typeface="+mn-ea"/>
                <a:cs typeface="+mn-cs"/>
              </a:rPr>
              <a:t>IFLA</a:t>
            </a:r>
            <a:r>
              <a:rPr lang="en-GB" sz="1200" b="0" kern="1200" dirty="0" smtClean="0">
                <a:solidFill>
                  <a:schemeClr val="tx1"/>
                </a:solidFill>
                <a:effectLst/>
                <a:latin typeface="+mn-lt"/>
                <a:ea typeface="+mn-ea"/>
                <a:cs typeface="+mn-cs"/>
              </a:rPr>
              <a:t>:</a:t>
            </a:r>
            <a:r>
              <a:rPr lang="en-GB" sz="1200" b="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 the proposed deletion of paragraph 12A(a)(</a:t>
            </a:r>
            <a:r>
              <a:rPr lang="en-ZA" sz="1200" kern="1200" dirty="0" err="1" smtClean="0">
                <a:solidFill>
                  <a:schemeClr val="tx1"/>
                </a:solidFill>
                <a:effectLst/>
                <a:latin typeface="+mn-lt"/>
                <a:ea typeface="+mn-ea"/>
                <a:cs typeface="+mn-cs"/>
              </a:rPr>
              <a:t>i</a:t>
            </a:r>
            <a:r>
              <a:rPr lang="en-ZA" sz="1200" kern="1200" dirty="0" smtClean="0">
                <a:solidFill>
                  <a:schemeClr val="tx1"/>
                </a:solidFill>
                <a:effectLst/>
                <a:latin typeface="+mn-lt"/>
                <a:ea typeface="+mn-ea"/>
                <a:cs typeface="+mn-cs"/>
              </a:rPr>
              <a:t>) has made the text in general far more complicated and restrictive than it needs to be, and has completely lost reference to private study.</a:t>
            </a:r>
            <a:r>
              <a:rPr lang="en-GB"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In order not to lose provision for private study (itself certainly a substantive change), it would be preferable by far to return to the original text of the Bill as regards private study and personal use , and to reinstate paragraph 12A(a)(</a:t>
            </a:r>
            <a:r>
              <a:rPr lang="en-ZA" sz="1200" kern="1200" dirty="0" err="1" smtClean="0">
                <a:solidFill>
                  <a:schemeClr val="tx1"/>
                </a:solidFill>
                <a:effectLst/>
                <a:latin typeface="+mn-lt"/>
                <a:ea typeface="+mn-ea"/>
                <a:cs typeface="+mn-cs"/>
              </a:rPr>
              <a:t>i</a:t>
            </a:r>
            <a:r>
              <a:rPr lang="en-ZA" sz="1200" kern="1200" dirty="0" smtClean="0">
                <a:solidFill>
                  <a:schemeClr val="tx1"/>
                </a:solidFill>
                <a:effectLst/>
                <a:latin typeface="+mn-lt"/>
                <a:ea typeface="+mn-ea"/>
                <a:cs typeface="+mn-cs"/>
              </a:rPr>
              <a:t>), which provides a much clearer permission to undertake private study, which otherwise risks being excluded through the overly narrow and complicated education exception.</a:t>
            </a:r>
          </a:p>
          <a:p>
            <a:pPr marL="171450" indent="-171450" algn="just">
              <a:buFontTx/>
              <a:buChar char="-"/>
            </a:pPr>
            <a:r>
              <a:rPr lang="en-ZA" sz="1200" b="0" kern="1200" dirty="0" smtClean="0">
                <a:solidFill>
                  <a:schemeClr val="tx1"/>
                </a:solidFill>
                <a:effectLst/>
                <a:latin typeface="+mn-lt"/>
                <a:ea typeface="+mn-ea"/>
                <a:cs typeface="+mn-cs"/>
              </a:rPr>
              <a:t>Prof </a:t>
            </a:r>
            <a:r>
              <a:rPr lang="en-ZA" sz="1200" b="0" kern="1200" dirty="0" err="1" smtClean="0">
                <a:solidFill>
                  <a:schemeClr val="tx1"/>
                </a:solidFill>
                <a:effectLst/>
                <a:latin typeface="+mn-lt"/>
                <a:ea typeface="+mn-ea"/>
                <a:cs typeface="+mn-cs"/>
              </a:rPr>
              <a:t>Hoeren</a:t>
            </a:r>
            <a:r>
              <a:rPr lang="en-ZA" sz="1200" b="0" kern="120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Contrary to what is stated in the explanatory memorandum, these are precisely not duplications. The use cases exemplify the scope of application of the Fair Use doctrine. One must keep in mind that by removing these purposes from the Section, the scope of application is narrowed down significantly.</a:t>
            </a:r>
            <a:r>
              <a:rPr lang="en-ZA"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Therefore, it is very important to hold this list broad to be able to take on new cases in regards of new technological innovations.</a:t>
            </a:r>
            <a:endParaRPr lang="en-GB" sz="1200" kern="1200" dirty="0" smtClean="0">
              <a:solidFill>
                <a:schemeClr val="tx1"/>
              </a:solidFill>
              <a:effectLst/>
              <a:latin typeface="+mn-lt"/>
              <a:ea typeface="+mn-ea"/>
              <a:cs typeface="+mn-cs"/>
            </a:endParaRPr>
          </a:p>
          <a:p>
            <a:pPr marL="171450" indent="-171450" algn="just">
              <a:buFontTx/>
              <a:buChar char="-"/>
            </a:pPr>
            <a:r>
              <a:rPr lang="en-ZA" sz="1200" b="0" kern="1200" dirty="0" smtClean="0">
                <a:solidFill>
                  <a:schemeClr val="tx1"/>
                </a:solidFill>
                <a:effectLst/>
                <a:latin typeface="+mn-lt"/>
                <a:ea typeface="+mn-ea"/>
                <a:cs typeface="+mn-cs"/>
              </a:rPr>
              <a:t>Recreate:</a:t>
            </a:r>
            <a:r>
              <a:rPr lang="en-ZA" sz="1200" b="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These are the illustrations of fair use. It would be preferable to retain the deleted subsections</a:t>
            </a:r>
            <a:r>
              <a:rPr lang="en-GB" sz="1200" kern="1200" baseline="0" dirty="0" smtClean="0">
                <a:solidFill>
                  <a:schemeClr val="tx1"/>
                </a:solidFill>
                <a:effectLst/>
                <a:latin typeface="+mn-lt"/>
                <a:ea typeface="+mn-ea"/>
                <a:cs typeface="+mn-cs"/>
              </a:rPr>
              <a:t> as they </a:t>
            </a:r>
            <a:r>
              <a:rPr lang="en-ZA" sz="1200" kern="1200" dirty="0" smtClean="0">
                <a:solidFill>
                  <a:schemeClr val="tx1"/>
                </a:solidFill>
                <a:effectLst/>
                <a:latin typeface="+mn-lt"/>
                <a:ea typeface="+mn-ea"/>
                <a:cs typeface="+mn-cs"/>
              </a:rPr>
              <a:t>are all very good examples of fair use, especially if there are uses we cannot anticipate now. </a:t>
            </a:r>
            <a:r>
              <a:rPr lang="en-GB" sz="1200" kern="1200" dirty="0" smtClean="0">
                <a:solidFill>
                  <a:schemeClr val="tx1"/>
                </a:solidFill>
                <a:effectLst/>
                <a:latin typeface="+mn-lt"/>
                <a:ea typeface="+mn-ea"/>
                <a:cs typeface="+mn-cs"/>
              </a:rPr>
              <a:t>W</a:t>
            </a:r>
            <a:r>
              <a:rPr lang="en-ZA" sz="1200" kern="1200" dirty="0" smtClean="0">
                <a:solidFill>
                  <a:schemeClr val="tx1"/>
                </a:solidFill>
                <a:effectLst/>
                <a:latin typeface="+mn-lt"/>
                <a:ea typeface="+mn-ea"/>
                <a:cs typeface="+mn-cs"/>
              </a:rPr>
              <a:t>e should keep them in because our basic understanding of what fair use is, is weakened by not having them in, because these are the classic examples of what fair use is. Note that currently “research” is ONLY mentioned in the fair use provision in 12A.</a:t>
            </a:r>
            <a:r>
              <a:rPr lang="en-ZA"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These</a:t>
            </a:r>
            <a:r>
              <a:rPr lang="en-ZA" sz="1200" kern="1200" baseline="0" dirty="0" smtClean="0">
                <a:solidFill>
                  <a:schemeClr val="tx1"/>
                </a:solidFill>
                <a:effectLst/>
                <a:latin typeface="+mn-lt"/>
                <a:ea typeface="+mn-ea"/>
                <a:cs typeface="+mn-cs"/>
              </a:rPr>
              <a:t> deletions</a:t>
            </a:r>
            <a:r>
              <a:rPr lang="en-ZA" sz="1200" kern="1200" dirty="0" smtClean="0">
                <a:solidFill>
                  <a:schemeClr val="tx1"/>
                </a:solidFill>
                <a:effectLst/>
                <a:latin typeface="+mn-lt"/>
                <a:ea typeface="+mn-ea"/>
                <a:cs typeface="+mn-cs"/>
              </a:rPr>
              <a:t> misunderstand the distinction between an open-ended clause and having specific, narrow exceptions.</a:t>
            </a:r>
            <a:endParaRPr lang="en-GB" sz="1200" kern="1200" dirty="0" smtClean="0">
              <a:solidFill>
                <a:schemeClr val="tx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ZA" sz="1200" b="0" kern="1200" dirty="0" smtClean="0">
                <a:solidFill>
                  <a:schemeClr val="tx1"/>
                </a:solidFill>
                <a:effectLst/>
                <a:latin typeface="+mn-lt"/>
                <a:ea typeface="+mn-ea"/>
                <a:cs typeface="+mn-cs"/>
              </a:rPr>
              <a:t>Recreate A:</a:t>
            </a:r>
            <a:r>
              <a:rPr lang="en-ZA" sz="1200" b="0" kern="1200" baseline="0" dirty="0" smtClean="0">
                <a:solidFill>
                  <a:schemeClr val="tx1"/>
                </a:solidFill>
                <a:effectLst/>
                <a:latin typeface="+mn-lt"/>
                <a:ea typeface="+mn-ea"/>
                <a:cs typeface="+mn-cs"/>
              </a:rPr>
              <a:t> A</a:t>
            </a:r>
            <a:r>
              <a:rPr lang="en-ZA" sz="1200" kern="1200" dirty="0" smtClean="0">
                <a:solidFill>
                  <a:schemeClr val="tx1"/>
                </a:solidFill>
                <a:effectLst/>
                <a:latin typeface="+mn-lt"/>
                <a:ea typeface="+mn-ea"/>
                <a:cs typeface="+mn-cs"/>
              </a:rPr>
              <a:t>n informal study circle set up by learners in a township to share extracts from a textbook on </a:t>
            </a:r>
            <a:r>
              <a:rPr lang="en-ZA" sz="1200" kern="1200" dirty="0" err="1" smtClean="0">
                <a:solidFill>
                  <a:schemeClr val="tx1"/>
                </a:solidFill>
                <a:effectLst/>
                <a:latin typeface="+mn-lt"/>
                <a:ea typeface="+mn-ea"/>
                <a:cs typeface="+mn-cs"/>
              </a:rPr>
              <a:t>whatsapp</a:t>
            </a:r>
            <a:r>
              <a:rPr lang="en-ZA" sz="1200" kern="1200" dirty="0" smtClean="0">
                <a:solidFill>
                  <a:schemeClr val="tx1"/>
                </a:solidFill>
                <a:effectLst/>
                <a:latin typeface="+mn-lt"/>
                <a:ea typeface="+mn-ea"/>
                <a:cs typeface="+mn-cs"/>
              </a:rPr>
              <a:t> would satisfy the conditions of Fair Use BUT it is not covered in any specific exception. Hence the result of these deletions will be to harm our most marginalised communities.</a:t>
            </a:r>
            <a:endParaRPr lang="en-GB" sz="1200" b="0" kern="1200" dirty="0" smtClean="0">
              <a:solidFill>
                <a:schemeClr val="tx1"/>
              </a:solidFill>
              <a:effectLst/>
              <a:latin typeface="+mn-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ZA" sz="1200" b="0" kern="1200" dirty="0" smtClean="0">
                <a:solidFill>
                  <a:schemeClr val="tx1"/>
                </a:solidFill>
                <a:effectLst/>
                <a:latin typeface="+mn-lt"/>
                <a:ea typeface="+mn-ea"/>
                <a:cs typeface="+mn-cs"/>
              </a:rPr>
              <a:t>Right 2 Know:</a:t>
            </a:r>
            <a:r>
              <a:rPr lang="en-ZA" sz="1200" b="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A strong Fair Use clause is a clause that supplements and compliments the specific exceptions, that may also be in the law. That way where a particular use is not covered in a specific exception, users may have recourse in the Fair Use clause. </a:t>
            </a:r>
            <a:endParaRPr lang="en-ZA" sz="1200" b="0" kern="1200" dirty="0" smtClean="0">
              <a:solidFill>
                <a:schemeClr val="tx1"/>
              </a:solidFill>
              <a:effectLst/>
              <a:latin typeface="+mn-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ZA" sz="1200" b="0" kern="1200" dirty="0" smtClean="0">
                <a:solidFill>
                  <a:schemeClr val="tx1"/>
                </a:solidFill>
                <a:effectLst/>
                <a:latin typeface="+mn-lt"/>
                <a:ea typeface="+mn-ea"/>
                <a:cs typeface="+mn-cs"/>
              </a:rPr>
              <a:t>Scholarly horizons – Denise Nicholson:</a:t>
            </a:r>
            <a:r>
              <a:rPr lang="en-GB" sz="1200" b="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These are valid examples should stand on their own under fair use, as they embrace wider and other possible acts (e.g. computational analysis (text and data mining), research, and unforeseen or future acts that are not specifically addressed in S.12D and S.19C. The provisions for research and scholarship in other parts of the Bill are surprisingly deficient, so it is necessary that subsections (iv) and (vi) stay in S.12A(a). Fair use must have a list of examples of acts that can assist users when using copyright works.</a:t>
            </a:r>
            <a:endParaRPr lang="en-GB" sz="1200" b="0" kern="1200" dirty="0" smtClean="0">
              <a:solidFill>
                <a:schemeClr val="tx1"/>
              </a:solidFill>
              <a:effectLst/>
              <a:latin typeface="+mn-lt"/>
              <a:ea typeface="+mn-ea"/>
              <a:cs typeface="+mn-cs"/>
            </a:endParaRPr>
          </a:p>
          <a:p>
            <a:pPr marL="171450" indent="-171450" algn="just">
              <a:buFontTx/>
              <a:buChar char="-"/>
            </a:pPr>
            <a:r>
              <a:rPr lang="en-ZA" sz="1200" b="0" kern="1200" dirty="0" smtClean="0">
                <a:solidFill>
                  <a:schemeClr val="tx1"/>
                </a:solidFill>
                <a:effectLst/>
                <a:latin typeface="+mn-lt"/>
                <a:ea typeface="+mn-ea"/>
                <a:cs typeface="+mn-cs"/>
              </a:rPr>
              <a:t>Joint academic opinion:</a:t>
            </a:r>
            <a:r>
              <a:rPr lang="en-ZA" sz="1200" b="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We advise parliament to retain the mention of the excluded purposes of education, research and scholarship in fair use, because fair use is intended to apply as a supplement to specific exceptions.</a:t>
            </a:r>
            <a:r>
              <a:rPr lang="en-GB" sz="1200" kern="1200" baseline="0" dirty="0" smtClean="0">
                <a:solidFill>
                  <a:schemeClr val="tx1"/>
                </a:solidFill>
                <a:effectLst/>
                <a:latin typeface="+mn-lt"/>
                <a:ea typeface="+mn-ea"/>
                <a:cs typeface="+mn-cs"/>
              </a:rPr>
              <a:t> </a:t>
            </a:r>
            <a:r>
              <a:rPr lang="en-ZA" sz="1200" u="sng" kern="1200" dirty="0" smtClean="0">
                <a:solidFill>
                  <a:schemeClr val="tx1"/>
                </a:solidFill>
                <a:effectLst/>
                <a:latin typeface="+mn-lt"/>
                <a:ea typeface="+mn-ea"/>
                <a:cs typeface="+mn-cs"/>
              </a:rPr>
              <a:t>The value of fair use is to provide flexibility, including for approving of uses that are fair to the rights holder and valuable for society but do not fall within specific exceptions. To serve this purpose, it is most useful to define fair use as a supplementary exception that applies independently of specific exceptions, including to uses in the same general category of, but not addressed by, such exceptions. This is done in US and Singapore law.</a:t>
            </a:r>
            <a:r>
              <a:rPr lang="en-GB"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The sections of the CAB that the proposal mentions as “duplicative” do not provide the same scope of applicability as fair use. Fair use is applicable to any exclusive right, of any work, by any user, as long as that use meets the fairness test. Each specific exception is much more limited.</a:t>
            </a:r>
          </a:p>
          <a:p>
            <a:pPr marL="171450" indent="-171450" algn="just">
              <a:buFontTx/>
              <a:buChar char="-"/>
            </a:pPr>
            <a:r>
              <a:rPr lang="en-ZA" sz="1200" b="0" kern="1200" dirty="0" err="1" smtClean="0">
                <a:solidFill>
                  <a:schemeClr val="tx1"/>
                </a:solidFill>
                <a:effectLst/>
                <a:latin typeface="+mn-lt"/>
                <a:ea typeface="+mn-ea"/>
                <a:cs typeface="+mn-cs"/>
              </a:rPr>
              <a:t>Shakila</a:t>
            </a:r>
            <a:r>
              <a:rPr lang="en-ZA" sz="1200" b="0" kern="1200" dirty="0" smtClean="0">
                <a:solidFill>
                  <a:schemeClr val="tx1"/>
                </a:solidFill>
                <a:effectLst/>
                <a:latin typeface="+mn-lt"/>
                <a:ea typeface="+mn-ea"/>
                <a:cs typeface="+mn-cs"/>
              </a:rPr>
              <a:t> </a:t>
            </a:r>
            <a:r>
              <a:rPr lang="en-ZA" sz="1200" b="0" kern="1200" dirty="0" err="1" smtClean="0">
                <a:solidFill>
                  <a:schemeClr val="tx1"/>
                </a:solidFill>
                <a:effectLst/>
                <a:latin typeface="+mn-lt"/>
                <a:ea typeface="+mn-ea"/>
                <a:cs typeface="+mn-cs"/>
              </a:rPr>
              <a:t>Maharaj</a:t>
            </a:r>
            <a:r>
              <a:rPr lang="en-GB" sz="1200" b="0" kern="1200" dirty="0" smtClean="0">
                <a:solidFill>
                  <a:schemeClr val="tx1"/>
                </a:solidFill>
                <a:effectLst/>
                <a:latin typeface="+mn-lt"/>
                <a:ea typeface="+mn-ea"/>
                <a:cs typeface="+mn-cs"/>
              </a:rPr>
              <a:t>:</a:t>
            </a:r>
            <a:r>
              <a:rPr lang="en-GB" sz="1200" b="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It is important that various examples are provided under fair use to give clarity to users when using copyright works and to courts when assessing cases regarding fair use. </a:t>
            </a:r>
            <a:r>
              <a:rPr lang="en-ZA" sz="1200" u="sng" kern="1200" dirty="0" smtClean="0">
                <a:solidFill>
                  <a:schemeClr val="tx1"/>
                </a:solidFill>
                <a:effectLst/>
                <a:latin typeface="+mn-lt"/>
                <a:ea typeface="+mn-ea"/>
                <a:cs typeface="+mn-cs"/>
              </a:rPr>
              <a:t>In many instances, examples under fair use are broader than in specific categories to allow a ‘catch-all’ situation when specific categories, e.g. education and research, may be too narrow.</a:t>
            </a:r>
            <a:r>
              <a:rPr lang="en-ZA" sz="1200" kern="1200" dirty="0" smtClean="0">
                <a:solidFill>
                  <a:schemeClr val="tx1"/>
                </a:solidFill>
                <a:effectLst/>
                <a:latin typeface="+mn-lt"/>
                <a:ea typeface="+mn-ea"/>
                <a:cs typeface="+mn-cs"/>
              </a:rPr>
              <a:t> For instance, research extends far beyond scholarly research, and teaching and education extend far beyond institutional or formal education. There is no harm in having wording in the fair use clause, and again in other specific clauses, e.g. education and academic activity, or for libraries, etc.</a:t>
            </a:r>
            <a:endParaRPr lang="en-GB" sz="1200" kern="1200" dirty="0" smtClean="0">
              <a:solidFill>
                <a:schemeClr val="tx1"/>
              </a:solidFill>
              <a:effectLst/>
              <a:latin typeface="+mn-lt"/>
              <a:ea typeface="+mn-ea"/>
              <a:cs typeface="+mn-cs"/>
            </a:endParaRPr>
          </a:p>
          <a:p>
            <a:pPr marL="171450" indent="-171450" algn="just">
              <a:buFontTx/>
              <a:buChar char="-"/>
            </a:pPr>
            <a:r>
              <a:rPr lang="en-ZA" sz="1200" b="0" kern="1200" dirty="0" smtClean="0">
                <a:solidFill>
                  <a:schemeClr val="tx1"/>
                </a:solidFill>
                <a:effectLst/>
                <a:latin typeface="+mn-lt"/>
                <a:ea typeface="+mn-ea"/>
                <a:cs typeface="+mn-cs"/>
              </a:rPr>
              <a:t>Washington college of law:</a:t>
            </a:r>
            <a:r>
              <a:rPr lang="en-ZA" sz="1200" b="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This is not a matter of avoiding duplication. Other fair use provisions, including in the U.S., mention purposes that are also subject to specific exceptions elsewhere in the Act. </a:t>
            </a:r>
            <a:r>
              <a:rPr lang="en-ZA" sz="1200" u="sng" kern="1200" dirty="0" smtClean="0">
                <a:solidFill>
                  <a:schemeClr val="tx1"/>
                </a:solidFill>
                <a:effectLst/>
                <a:latin typeface="+mn-lt"/>
                <a:ea typeface="+mn-ea"/>
                <a:cs typeface="+mn-cs"/>
              </a:rPr>
              <a:t>This is important because fair use may extend to a use beyond those mentioned in a specific exception. And, by the same token, a specific exception can define uses that are exempt from copyright for reasons of public policy that are more specific than those embodied in fair use. The two approaches may overlap in some cases, but they are complementary, not redundant.</a:t>
            </a:r>
            <a:r>
              <a:rPr lang="en-ZA" sz="1200" kern="1200" dirty="0" smtClean="0">
                <a:solidFill>
                  <a:schemeClr val="tx1"/>
                </a:solidFill>
                <a:effectLst/>
                <a:latin typeface="+mn-lt"/>
                <a:ea typeface="+mn-ea"/>
                <a:cs typeface="+mn-cs"/>
              </a:rPr>
              <a:t> We therefore counsel against removing additional illustrative purposes in the fair use right for proffered purpose of avoiding duplication. In particular, we counsel for the reserving of the mention of “research” as a permitted purpose</a:t>
            </a:r>
            <a:endParaRPr lang="en-GB"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11</a:t>
            </a:fld>
            <a:endParaRPr lang="en-GB" dirty="0"/>
          </a:p>
        </p:txBody>
      </p:sp>
    </p:spTree>
    <p:extLst>
      <p:ext uri="{BB962C8B-B14F-4D97-AF65-F5344CB8AC3E}">
        <p14:creationId xmlns:p14="http://schemas.microsoft.com/office/powerpoint/2010/main" val="2026538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C06C12-7EDA-4359-BDE1-432CB5163A3F}" type="datetime1">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488227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4CBAB6-EBBE-4546-A3A9-30D5056FAA32}" type="datetime1">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197789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760756-E790-46B3-B5A0-7E9812DA2F22}" type="datetime1">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158717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CBFED2-9A9E-444C-857F-D3BBB2EAAED2}" type="datetime1">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9740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7153FA-F75B-4D44-BCEA-85D7F8AA10E4}" type="datetime1">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631429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02F03F-513B-467D-A915-CE659A9B6503}" type="datetime1">
              <a:rPr lang="en-US" smtClean="0"/>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171477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34DF0C-45B5-4062-8ECB-EB325B2441F7}" type="datetime1">
              <a:rPr lang="en-US" smtClean="0"/>
              <a:t>5/4/2022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944999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2B4C9B-ADD9-403C-8E0D-F6F99E4A73FD}" type="datetime1">
              <a:rPr lang="en-US" smtClean="0"/>
              <a:t>5/4/2022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1958589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B8C72-799E-42A6-A15E-C571E86E2E8B}" type="datetime1">
              <a:rPr lang="en-US" smtClean="0"/>
              <a:t>5/4/2022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1390334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2F31D4-1E81-49EC-90D2-49418CAD5B8A}" type="datetime1">
              <a:rPr lang="en-US" smtClean="0"/>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590143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B11F10-331B-495C-9B20-5896595E3B37}" type="datetime1">
              <a:rPr lang="en-US" smtClean="0"/>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145941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68FA3-4AFC-4D14-9E94-B1A72CFC7618}" type="datetime1">
              <a:rPr lang="en-US" smtClean="0"/>
              <a:t>5/4/2022</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2CB22-D7A4-7547-B048-02B7C821FF3F}" type="slidenum">
              <a:rPr lang="en-US" smtClean="0"/>
              <a:t>‹#›</a:t>
            </a:fld>
            <a:endParaRPr lang="en-US"/>
          </a:p>
        </p:txBody>
      </p:sp>
    </p:spTree>
    <p:extLst>
      <p:ext uri="{BB962C8B-B14F-4D97-AF65-F5344CB8AC3E}">
        <p14:creationId xmlns:p14="http://schemas.microsoft.com/office/powerpoint/2010/main" val="892013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noChangeAspect="1"/>
          </p:cNvSpPr>
          <p:nvPr>
            <p:ph type="title"/>
          </p:nvPr>
        </p:nvSpPr>
        <p:spPr>
          <a:xfrm>
            <a:off x="1035224" y="1110343"/>
            <a:ext cx="8037770" cy="2068286"/>
          </a:xfrm>
        </p:spPr>
        <p:txBody>
          <a:bodyPr>
            <a:normAutofit fontScale="90000"/>
          </a:bodyPr>
          <a:lstStyle/>
          <a:p>
            <a:pPr algn="ctr"/>
            <a:r>
              <a:rPr lang="en-US" sz="5400" b="1" dirty="0">
                <a:ln w="0"/>
                <a:effectLst>
                  <a:outerShdw blurRad="60007" dist="310007" dir="7680000" sy="30000" kx="1300200" algn="ctr" rotWithShape="0">
                    <a:prstClr val="black">
                      <a:alpha val="32000"/>
                    </a:prstClr>
                  </a:outerShdw>
                </a:effectLst>
              </a:rPr>
              <a:t/>
            </a:r>
            <a:br>
              <a:rPr lang="en-US" sz="5400" b="1" dirty="0">
                <a:ln w="0"/>
                <a:effectLst>
                  <a:outerShdw blurRad="60007" dist="310007" dir="7680000" sy="30000" kx="1300200" algn="ctr" rotWithShape="0">
                    <a:prstClr val="black">
                      <a:alpha val="32000"/>
                    </a:prstClr>
                  </a:outerShdw>
                </a:effectLst>
              </a:rPr>
            </a:br>
            <a:r>
              <a:rPr lang="en-US" sz="5400" b="1" dirty="0">
                <a:ln w="0"/>
                <a:effectLst>
                  <a:outerShdw blurRad="60007" dist="310007" dir="7680000" sy="30000" kx="1300200" algn="ctr" rotWithShape="0">
                    <a:prstClr val="black">
                      <a:alpha val="32000"/>
                    </a:prstClr>
                  </a:outerShdw>
                </a:effectLst>
              </a:rPr>
              <a:t/>
            </a:r>
            <a:br>
              <a:rPr lang="en-US" sz="5400" b="1" dirty="0">
                <a:ln w="0"/>
                <a:effectLst>
                  <a:outerShdw blurRad="60007" dist="310007" dir="7680000" sy="30000" kx="1300200" algn="ctr" rotWithShape="0">
                    <a:prstClr val="black">
                      <a:alpha val="32000"/>
                    </a:prstClr>
                  </a:outerShdw>
                </a:effectLst>
              </a:rPr>
            </a:br>
            <a:r>
              <a:rPr lang="en-US" sz="5400" b="1" dirty="0">
                <a:ln w="0"/>
                <a:effectLst>
                  <a:outerShdw blurRad="60007" dist="310007" dir="7680000" sy="30000" kx="1300200" algn="ctr" rotWithShape="0">
                    <a:prstClr val="black">
                      <a:alpha val="32000"/>
                    </a:prstClr>
                  </a:outerShdw>
                </a:effectLst>
              </a:rPr>
              <a:t>	</a:t>
            </a:r>
          </a:p>
        </p:txBody>
      </p:sp>
      <p:sp useBgFill="1">
        <p:nvSpPr>
          <p:cNvPr id="3" name="Title 1"/>
          <p:cNvSpPr txBox="1">
            <a:spLocks/>
          </p:cNvSpPr>
          <p:nvPr/>
        </p:nvSpPr>
        <p:spPr>
          <a:xfrm>
            <a:off x="6607403" y="5356749"/>
            <a:ext cx="2884231" cy="1254057"/>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lumMod val="85000"/>
                  </a:schemeClr>
                </a:solidFill>
              </a:rPr>
              <a:t/>
            </a:r>
            <a:br>
              <a:rPr lang="en-US" b="1" dirty="0">
                <a:solidFill>
                  <a:schemeClr val="bg1">
                    <a:lumMod val="85000"/>
                  </a:schemeClr>
                </a:solidFill>
              </a:rPr>
            </a:br>
            <a:endParaRPr lang="en-US" b="1" dirty="0">
              <a:solidFill>
                <a:schemeClr val="bg1">
                  <a:lumMod val="85000"/>
                </a:schemeClr>
              </a:solidFill>
            </a:endParaRPr>
          </a:p>
          <a:p>
            <a:endParaRPr lang="en-US" b="1" dirty="0">
              <a:solidFill>
                <a:schemeClr val="bg1">
                  <a:lumMod val="85000"/>
                </a:schemeClr>
              </a:solidFill>
            </a:endParaRPr>
          </a:p>
        </p:txBody>
      </p:sp>
      <p:sp>
        <p:nvSpPr>
          <p:cNvPr id="4" name="Rectangle 3"/>
          <p:cNvSpPr/>
          <p:nvPr/>
        </p:nvSpPr>
        <p:spPr>
          <a:xfrm>
            <a:off x="1795780" y="2006600"/>
            <a:ext cx="7185660" cy="646331"/>
          </a:xfrm>
          <a:prstGeom prst="rect">
            <a:avLst/>
          </a:prstGeom>
        </p:spPr>
        <p:txBody>
          <a:bodyPr wrap="square">
            <a:spAutoFit/>
          </a:bodyPr>
          <a:lstStyle/>
          <a:p>
            <a:r>
              <a:rPr lang="en-US" b="1" dirty="0" smtClean="0">
                <a:latin typeface="Arial" charset="0"/>
                <a:ea typeface="Arial" charset="0"/>
                <a:cs typeface="Arial" charset="0"/>
              </a:rPr>
              <a:t>Responses to submissions on Copyright Amendment Bill </a:t>
            </a:r>
          </a:p>
          <a:p>
            <a:r>
              <a:rPr lang="en-US" b="1" dirty="0" smtClean="0">
                <a:latin typeface="Arial" charset="0"/>
                <a:ea typeface="Arial" charset="0"/>
                <a:cs typeface="Arial" charset="0"/>
              </a:rPr>
              <a:t>2</a:t>
            </a:r>
            <a:r>
              <a:rPr lang="en-US" b="1" baseline="30000" dirty="0" smtClean="0">
                <a:latin typeface="Arial" charset="0"/>
                <a:ea typeface="Arial" charset="0"/>
                <a:cs typeface="Arial" charset="0"/>
              </a:rPr>
              <a:t>nd</a:t>
            </a:r>
            <a:r>
              <a:rPr lang="en-US" b="1" dirty="0" smtClean="0">
                <a:latin typeface="Arial" charset="0"/>
                <a:ea typeface="Arial" charset="0"/>
                <a:cs typeface="Arial" charset="0"/>
              </a:rPr>
              <a:t> advert in the section 79(1) process</a:t>
            </a:r>
            <a:endParaRPr lang="en-US" b="1" dirty="0">
              <a:latin typeface="Arial" charset="0"/>
              <a:ea typeface="Arial" charset="0"/>
              <a:cs typeface="Arial" charset="0"/>
            </a:endParaRPr>
          </a:p>
        </p:txBody>
      </p:sp>
      <p:sp>
        <p:nvSpPr>
          <p:cNvPr id="5" name="Slide Number Placeholder 4"/>
          <p:cNvSpPr>
            <a:spLocks noGrp="1"/>
          </p:cNvSpPr>
          <p:nvPr>
            <p:ph type="sldNum" sz="quarter" idx="12"/>
          </p:nvPr>
        </p:nvSpPr>
        <p:spPr/>
        <p:txBody>
          <a:bodyPr/>
          <a:lstStyle/>
          <a:p>
            <a:fld id="{BC72CB22-D7A4-7547-B048-02B7C821FF3F}" type="slidenum">
              <a:rPr lang="en-US" smtClean="0"/>
              <a:t>1</a:t>
            </a:fld>
            <a:endParaRPr lang="en-US"/>
          </a:p>
        </p:txBody>
      </p:sp>
    </p:spTree>
    <p:extLst>
      <p:ext uri="{BB962C8B-B14F-4D97-AF65-F5344CB8AC3E}">
        <p14:creationId xmlns:p14="http://schemas.microsoft.com/office/powerpoint/2010/main" val="1211865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245108"/>
            <a:ext cx="8543925" cy="977899"/>
          </a:xfrm>
        </p:spPr>
        <p:txBody>
          <a:bodyPr>
            <a:normAutofit/>
          </a:bodyPr>
          <a:lstStyle/>
          <a:p>
            <a:r>
              <a:rPr lang="en-ZA" sz="2400" b="1" dirty="0" smtClean="0">
                <a:latin typeface="Arial" panose="020B0604020202020204" pitchFamily="34" charset="0"/>
                <a:cs typeface="Arial" panose="020B0604020202020204" pitchFamily="34" charset="0"/>
              </a:rPr>
              <a:t>Clause 13 </a:t>
            </a:r>
            <a:r>
              <a:rPr lang="en-ZA" sz="2400" b="1" dirty="0">
                <a:latin typeface="Arial" panose="020B0604020202020204" pitchFamily="34" charset="0"/>
                <a:cs typeface="Arial" panose="020B0604020202020204" pitchFamily="34" charset="0"/>
              </a:rPr>
              <a:t>(</a:t>
            </a:r>
            <a:r>
              <a:rPr lang="en-ZA" sz="2400" b="1" dirty="0" smtClean="0">
                <a:latin typeface="Arial" panose="020B0604020202020204" pitchFamily="34" charset="0"/>
                <a:cs typeface="Arial" panose="020B0604020202020204" pitchFamily="34" charset="0"/>
              </a:rPr>
              <a:t>section 12A) - Deletion </a:t>
            </a:r>
            <a:r>
              <a:rPr lang="en-ZA" sz="2400" b="1" dirty="0">
                <a:latin typeface="Arial" panose="020B0604020202020204" pitchFamily="34" charset="0"/>
                <a:cs typeface="Arial" panose="020B0604020202020204" pitchFamily="34" charset="0"/>
              </a:rPr>
              <a:t>of </a:t>
            </a:r>
            <a:r>
              <a:rPr lang="en-ZA" sz="2400" b="1" dirty="0" smtClean="0">
                <a:latin typeface="Arial" panose="020B0604020202020204" pitchFamily="34" charset="0"/>
                <a:cs typeface="Arial" panose="020B0604020202020204" pitchFamily="34" charset="0"/>
              </a:rPr>
              <a:t>duplications (1)</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30200" y="1226817"/>
            <a:ext cx="9340925" cy="5048250"/>
          </a:xfrm>
        </p:spPr>
        <p:txBody>
          <a:bodyPr>
            <a:noAutofit/>
          </a:bodyPr>
          <a:lstStyle/>
          <a:p>
            <a:pPr marL="0" indent="0" algn="just" eaLnBrk="0" hangingPunct="0">
              <a:buNone/>
            </a:pPr>
            <a:r>
              <a:rPr lang="en-US" sz="1600" dirty="0" smtClean="0">
                <a:latin typeface="Arial" panose="020B0604020202020204" pitchFamily="34" charset="0"/>
                <a:cs typeface="Arial" panose="020B0604020202020204" pitchFamily="34" charset="0"/>
              </a:rPr>
              <a:t>Proposed deletions in bold between square brackets </a:t>
            </a:r>
            <a:r>
              <a:rPr lang="en-US" sz="1600" dirty="0">
                <a:latin typeface="Arial" panose="020B0604020202020204" pitchFamily="34" charset="0"/>
                <a:cs typeface="Arial" panose="020B0604020202020204" pitchFamily="34" charset="0"/>
              </a:rPr>
              <a:t>(difference between Bill and proposed amendments indicated here)</a:t>
            </a:r>
            <a:endParaRPr lang="en-GB" sz="1600" dirty="0">
              <a:latin typeface="Arial" panose="020B0604020202020204" pitchFamily="34" charset="0"/>
              <a:cs typeface="Arial" panose="020B0604020202020204" pitchFamily="34" charset="0"/>
            </a:endParaRPr>
          </a:p>
          <a:p>
            <a:pPr marL="0" indent="0" algn="just">
              <a:buNone/>
            </a:pPr>
            <a:endParaRPr lang="en-GB" sz="1600" dirty="0" smtClean="0">
              <a:latin typeface="Arial" panose="020B0604020202020204" pitchFamily="34" charset="0"/>
              <a:cs typeface="Arial" panose="020B0604020202020204" pitchFamily="34" charset="0"/>
            </a:endParaRPr>
          </a:p>
          <a:p>
            <a:pPr marL="0" indent="0" algn="just">
              <a:buNone/>
            </a:pPr>
            <a:r>
              <a:rPr lang="en-GB" sz="1600" dirty="0" smtClean="0">
                <a:latin typeface="Arial" panose="020B0604020202020204" pitchFamily="34" charset="0"/>
                <a:cs typeface="Arial" panose="020B0604020202020204" pitchFamily="34" charset="0"/>
              </a:rPr>
              <a:t>‘‘</a:t>
            </a:r>
            <a:r>
              <a:rPr lang="en-GB" sz="1600" b="1" dirty="0">
                <a:latin typeface="Arial" panose="020B0604020202020204" pitchFamily="34" charset="0"/>
                <a:cs typeface="Arial" panose="020B0604020202020204" pitchFamily="34" charset="0"/>
              </a:rPr>
              <a:t>General exceptions from copyright protection</a:t>
            </a:r>
            <a:endParaRPr lang="en-GB" sz="1600" dirty="0">
              <a:latin typeface="Arial" panose="020B0604020202020204" pitchFamily="34" charset="0"/>
              <a:cs typeface="Arial" panose="020B0604020202020204" pitchFamily="34" charset="0"/>
            </a:endParaRPr>
          </a:p>
          <a:p>
            <a:pPr marL="536575" indent="-536575" algn="just">
              <a:buNone/>
              <a:tabLst>
                <a:tab pos="1074738" algn="l"/>
              </a:tabLst>
            </a:pPr>
            <a:r>
              <a:rPr lang="en-GB" sz="1600" b="1" dirty="0">
                <a:latin typeface="Arial" panose="020B0604020202020204" pitchFamily="34" charset="0"/>
                <a:cs typeface="Arial" panose="020B0604020202020204" pitchFamily="34" charset="0"/>
              </a:rPr>
              <a:t>12A.	</a:t>
            </a:r>
            <a:r>
              <a:rPr lang="en-GB" sz="1600" i="1" dirty="0">
                <a:latin typeface="Arial" panose="020B0604020202020204" pitchFamily="34" charset="0"/>
                <a:cs typeface="Arial" panose="020B0604020202020204" pitchFamily="34" charset="0"/>
              </a:rPr>
              <a:t>(a) 	</a:t>
            </a:r>
            <a:r>
              <a:rPr lang="en-GB" sz="1600" dirty="0">
                <a:latin typeface="Arial" panose="020B0604020202020204" pitchFamily="34" charset="0"/>
                <a:cs typeface="Arial" panose="020B0604020202020204" pitchFamily="34" charset="0"/>
              </a:rPr>
              <a:t>In addition to uses specifically authorized, fair use in respect of a work or the performance of that work, for purposes such as the following, does not infringe copyright in that work:</a:t>
            </a:r>
          </a:p>
          <a:p>
            <a:pPr marL="1520825" indent="-446088" algn="just">
              <a:buNone/>
            </a:pPr>
            <a:r>
              <a:rPr lang="en-GB" sz="1600" b="1" dirty="0" smtClean="0">
                <a:latin typeface="Arial" panose="020B0604020202020204" pitchFamily="34" charset="0"/>
                <a:cs typeface="Arial" panose="020B0604020202020204" pitchFamily="34" charset="0"/>
              </a:rPr>
              <a:t>[(</a:t>
            </a:r>
            <a:r>
              <a:rPr lang="en-GB" sz="1600" b="1" dirty="0">
                <a:latin typeface="Arial" panose="020B0604020202020204" pitchFamily="34" charset="0"/>
                <a:cs typeface="Arial" panose="020B0604020202020204" pitchFamily="34" charset="0"/>
              </a:rPr>
              <a:t>i) 	Research, private study or personal use, including the use of a lawful copy of the work at a different time or with a different device</a:t>
            </a:r>
            <a:r>
              <a:rPr lang="en-GB" sz="1600" b="1" dirty="0" smtClean="0">
                <a:latin typeface="Arial" panose="020B0604020202020204" pitchFamily="34" charset="0"/>
                <a:cs typeface="Arial" panose="020B0604020202020204" pitchFamily="34" charset="0"/>
              </a:rPr>
              <a:t>;]</a:t>
            </a:r>
            <a:endParaRPr lang="en-GB" sz="1600" b="1" dirty="0">
              <a:latin typeface="Arial" panose="020B0604020202020204" pitchFamily="34" charset="0"/>
              <a:cs typeface="Arial" panose="020B0604020202020204" pitchFamily="34" charset="0"/>
            </a:endParaRPr>
          </a:p>
          <a:p>
            <a:pPr marL="1520825" indent="-446088" algn="just">
              <a:buNone/>
            </a:pPr>
            <a:r>
              <a:rPr lang="en-GB" sz="1600" dirty="0">
                <a:latin typeface="Arial" panose="020B0604020202020204" pitchFamily="34" charset="0"/>
                <a:cs typeface="Arial" panose="020B0604020202020204" pitchFamily="34" charset="0"/>
              </a:rPr>
              <a:t>(ii) 	criticism or review of that work or of another work;</a:t>
            </a:r>
          </a:p>
          <a:p>
            <a:pPr marL="1520825" indent="-446088" algn="just">
              <a:buNone/>
            </a:pPr>
            <a:r>
              <a:rPr lang="en-GB" sz="1600" dirty="0">
                <a:latin typeface="Arial" panose="020B0604020202020204" pitchFamily="34" charset="0"/>
                <a:cs typeface="Arial" panose="020B0604020202020204" pitchFamily="34" charset="0"/>
              </a:rPr>
              <a:t>(iii) 	reporting current events;</a:t>
            </a:r>
          </a:p>
          <a:p>
            <a:pPr marL="1520825" indent="-446088" algn="just">
              <a:buNone/>
            </a:pPr>
            <a:r>
              <a:rPr lang="en-GB" sz="1600" b="1" dirty="0" smtClean="0">
                <a:latin typeface="Arial" panose="020B0604020202020204" pitchFamily="34" charset="0"/>
                <a:cs typeface="Arial" panose="020B0604020202020204" pitchFamily="34" charset="0"/>
              </a:rPr>
              <a:t>[(</a:t>
            </a:r>
            <a:r>
              <a:rPr lang="en-GB" sz="1600" b="1" dirty="0">
                <a:latin typeface="Arial" panose="020B0604020202020204" pitchFamily="34" charset="0"/>
                <a:cs typeface="Arial" panose="020B0604020202020204" pitchFamily="34" charset="0"/>
              </a:rPr>
              <a:t>iv) 	scholarship, teaching and education</a:t>
            </a:r>
            <a:r>
              <a:rPr lang="en-GB" sz="1600" b="1" dirty="0" smtClean="0">
                <a:latin typeface="Arial" panose="020B0604020202020204" pitchFamily="34" charset="0"/>
                <a:cs typeface="Arial" panose="020B0604020202020204" pitchFamily="34" charset="0"/>
              </a:rPr>
              <a:t>;]</a:t>
            </a:r>
            <a:endParaRPr lang="en-GB" sz="1600" b="1" dirty="0">
              <a:latin typeface="Arial" panose="020B0604020202020204" pitchFamily="34" charset="0"/>
              <a:cs typeface="Arial" panose="020B0604020202020204" pitchFamily="34" charset="0"/>
            </a:endParaRPr>
          </a:p>
          <a:p>
            <a:pPr marL="1520825" indent="-446088" algn="just">
              <a:buNone/>
            </a:pPr>
            <a:r>
              <a:rPr lang="en-GB" sz="1600" dirty="0">
                <a:latin typeface="Arial" panose="020B0604020202020204" pitchFamily="34" charset="0"/>
                <a:cs typeface="Arial" panose="020B0604020202020204" pitchFamily="34" charset="0"/>
              </a:rPr>
              <a:t>(v) 	comment, illustration, parody, satire, caricature, cartoon, tribute, homage or pastiche;</a:t>
            </a:r>
          </a:p>
          <a:p>
            <a:pPr marL="1520825" indent="-446088" algn="just">
              <a:buNone/>
            </a:pPr>
            <a:r>
              <a:rPr lang="en-GB" sz="1600" b="1" dirty="0" smtClean="0">
                <a:latin typeface="Arial" panose="020B0604020202020204" pitchFamily="34" charset="0"/>
                <a:cs typeface="Arial" panose="020B0604020202020204" pitchFamily="34" charset="0"/>
              </a:rPr>
              <a:t>[(</a:t>
            </a:r>
            <a:r>
              <a:rPr lang="en-GB" sz="1600" b="1" dirty="0">
                <a:latin typeface="Arial" panose="020B0604020202020204" pitchFamily="34" charset="0"/>
                <a:cs typeface="Arial" panose="020B0604020202020204" pitchFamily="34" charset="0"/>
              </a:rPr>
              <a:t>vi) 	preservation of and access to the collections of libraries, archives and museums</a:t>
            </a:r>
            <a:r>
              <a:rPr lang="en-GB" sz="1600" b="1" dirty="0" smtClean="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and</a:t>
            </a:r>
          </a:p>
          <a:p>
            <a:pPr marL="1520825" indent="-446088" algn="just">
              <a:buNone/>
            </a:pPr>
            <a:r>
              <a:rPr lang="en-GB" sz="1600" dirty="0">
                <a:latin typeface="Arial" panose="020B0604020202020204" pitchFamily="34" charset="0"/>
                <a:cs typeface="Arial" panose="020B0604020202020204" pitchFamily="34" charset="0"/>
              </a:rPr>
              <a:t>(vii) 	ensuring proper performance of public administration</a:t>
            </a:r>
            <a:r>
              <a:rPr lang="en-GB" sz="1600" dirty="0" smtClean="0">
                <a:latin typeface="Arial" panose="020B0604020202020204" pitchFamily="34" charset="0"/>
                <a:cs typeface="Arial" panose="020B0604020202020204" pitchFamily="34" charset="0"/>
              </a:rPr>
              <a:t>.”</a:t>
            </a:r>
            <a:endParaRPr lang="en-GB"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10</a:t>
            </a:fld>
            <a:endParaRPr lang="en-US" dirty="0"/>
          </a:p>
        </p:txBody>
      </p:sp>
    </p:spTree>
    <p:extLst>
      <p:ext uri="{BB962C8B-B14F-4D97-AF65-F5344CB8AC3E}">
        <p14:creationId xmlns:p14="http://schemas.microsoft.com/office/powerpoint/2010/main" val="2097015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245108"/>
            <a:ext cx="8543925" cy="977899"/>
          </a:xfrm>
        </p:spPr>
        <p:txBody>
          <a:bodyPr>
            <a:normAutofit/>
          </a:bodyPr>
          <a:lstStyle/>
          <a:p>
            <a:r>
              <a:rPr lang="en-ZA" sz="2400" b="1" dirty="0" smtClean="0">
                <a:latin typeface="Arial" panose="020B0604020202020204" pitchFamily="34" charset="0"/>
                <a:cs typeface="Arial" panose="020B0604020202020204" pitchFamily="34" charset="0"/>
              </a:rPr>
              <a:t>Clause 13 </a:t>
            </a:r>
            <a:r>
              <a:rPr lang="en-ZA" sz="2400" b="1" dirty="0">
                <a:latin typeface="Arial" panose="020B0604020202020204" pitchFamily="34" charset="0"/>
                <a:cs typeface="Arial" panose="020B0604020202020204" pitchFamily="34" charset="0"/>
              </a:rPr>
              <a:t>(</a:t>
            </a:r>
            <a:r>
              <a:rPr lang="en-ZA" sz="2400" b="1" dirty="0" smtClean="0">
                <a:latin typeface="Arial" panose="020B0604020202020204" pitchFamily="34" charset="0"/>
                <a:cs typeface="Arial" panose="020B0604020202020204" pitchFamily="34" charset="0"/>
              </a:rPr>
              <a:t>section 12A) - Deletion </a:t>
            </a:r>
            <a:r>
              <a:rPr lang="en-ZA" sz="2400" b="1" dirty="0">
                <a:latin typeface="Arial" panose="020B0604020202020204" pitchFamily="34" charset="0"/>
                <a:cs typeface="Arial" panose="020B0604020202020204" pitchFamily="34" charset="0"/>
              </a:rPr>
              <a:t>of </a:t>
            </a:r>
            <a:r>
              <a:rPr lang="en-ZA" sz="2400" b="1" dirty="0" smtClean="0">
                <a:latin typeface="Arial" panose="020B0604020202020204" pitchFamily="34" charset="0"/>
                <a:cs typeface="Arial" panose="020B0604020202020204" pitchFamily="34" charset="0"/>
              </a:rPr>
              <a:t>duplications  (2)</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30200" y="1226817"/>
            <a:ext cx="9340925" cy="5048250"/>
          </a:xfrm>
        </p:spPr>
        <p:txBody>
          <a:bodyPr>
            <a:noAutofit/>
          </a:bodyPr>
          <a:lstStyle/>
          <a:p>
            <a:pPr algn="just">
              <a:lnSpc>
                <a:spcPct val="100000"/>
              </a:lnSpc>
            </a:pPr>
            <a:r>
              <a:rPr lang="en-US" sz="1400" dirty="0" smtClean="0">
                <a:latin typeface="Arial" panose="020B0604020202020204" pitchFamily="34" charset="0"/>
                <a:cs typeface="Arial" panose="020B0604020202020204" pitchFamily="34" charset="0"/>
              </a:rPr>
              <a:t>1</a:t>
            </a:r>
            <a:r>
              <a:rPr lang="en-US" sz="1400" baseline="30000" dirty="0" smtClean="0">
                <a:latin typeface="Arial" panose="020B0604020202020204" pitchFamily="34" charset="0"/>
                <a:cs typeface="Arial" panose="020B0604020202020204" pitchFamily="34" charset="0"/>
              </a:rPr>
              <a:t>st</a:t>
            </a:r>
            <a:r>
              <a:rPr lang="en-US" sz="1400" dirty="0" smtClean="0">
                <a:latin typeface="Arial" panose="020B0604020202020204" pitchFamily="34" charset="0"/>
                <a:cs typeface="Arial" panose="020B0604020202020204" pitchFamily="34" charset="0"/>
              </a:rPr>
              <a:t> call for comments: </a:t>
            </a:r>
          </a:p>
          <a:p>
            <a:pPr lvl="1" algn="just">
              <a:lnSpc>
                <a:spcPct val="100000"/>
              </a:lnSpc>
            </a:pPr>
            <a:r>
              <a:rPr lang="en-US" sz="1400" dirty="0" err="1" smtClean="0">
                <a:latin typeface="Arial" panose="020B0604020202020204" pitchFamily="34" charset="0"/>
                <a:cs typeface="Arial" panose="020B0604020202020204" pitchFamily="34" charset="0"/>
              </a:rPr>
              <a:t>Innovus</a:t>
            </a:r>
            <a:r>
              <a:rPr lang="en-US" sz="1400" dirty="0">
                <a:latin typeface="Arial" panose="020B0604020202020204" pitchFamily="34" charset="0"/>
                <a:cs typeface="Arial" panose="020B0604020202020204" pitchFamily="34" charset="0"/>
              </a:rPr>
              <a:t>, SAFREA and Co: The </a:t>
            </a:r>
            <a:r>
              <a:rPr lang="en-US" sz="1400" dirty="0" smtClean="0">
                <a:latin typeface="Arial" panose="020B0604020202020204" pitchFamily="34" charset="0"/>
                <a:cs typeface="Arial" panose="020B0604020202020204" pitchFamily="34" charset="0"/>
              </a:rPr>
              <a:t>exceptions </a:t>
            </a:r>
            <a:r>
              <a:rPr lang="en-US" sz="1400" dirty="0">
                <a:latin typeface="Arial" panose="020B0604020202020204" pitchFamily="34" charset="0"/>
                <a:cs typeface="Arial" panose="020B0604020202020204" pitchFamily="34" charset="0"/>
              </a:rPr>
              <a:t>in 12B-D </a:t>
            </a:r>
            <a:r>
              <a:rPr lang="en-US" sz="1400" dirty="0" smtClean="0">
                <a:latin typeface="Arial" panose="020B0604020202020204" pitchFamily="34" charset="0"/>
                <a:cs typeface="Arial" panose="020B0604020202020204" pitchFamily="34" charset="0"/>
              </a:rPr>
              <a:t>are duplicated in 12A – Agreed to remove duplications.</a:t>
            </a:r>
          </a:p>
          <a:p>
            <a:pPr algn="just">
              <a:lnSpc>
                <a:spcPct val="100000"/>
              </a:lnSpc>
            </a:pPr>
            <a:r>
              <a:rPr lang="en-US" sz="1400" dirty="0" smtClean="0">
                <a:latin typeface="Arial" panose="020B0604020202020204" pitchFamily="34" charset="0"/>
                <a:cs typeface="Arial" panose="020B0604020202020204" pitchFamily="34" charset="0"/>
              </a:rPr>
              <a:t>2</a:t>
            </a:r>
            <a:r>
              <a:rPr lang="en-US" sz="1400" baseline="30000" dirty="0" smtClean="0">
                <a:latin typeface="Arial" panose="020B0604020202020204" pitchFamily="34" charset="0"/>
                <a:cs typeface="Arial" panose="020B0604020202020204" pitchFamily="34" charset="0"/>
              </a:rPr>
              <a:t>nd</a:t>
            </a:r>
            <a:r>
              <a:rPr lang="en-US" sz="1400" dirty="0" smtClean="0">
                <a:latin typeface="Arial" panose="020B0604020202020204" pitchFamily="34" charset="0"/>
                <a:cs typeface="Arial" panose="020B0604020202020204" pitchFamily="34" charset="0"/>
              </a:rPr>
              <a:t> call for comments:</a:t>
            </a:r>
          </a:p>
          <a:p>
            <a:pPr marL="354013" lvl="2" indent="-87313" algn="just">
              <a:lnSpc>
                <a:spcPct val="120000"/>
              </a:lnSpc>
              <a:spcBef>
                <a:spcPts val="0"/>
              </a:spcBef>
            </a:pPr>
            <a:r>
              <a:rPr lang="en-ZA" sz="1400" dirty="0" smtClean="0">
                <a:latin typeface="Arial" panose="020B0604020202020204" pitchFamily="34" charset="0"/>
                <a:cs typeface="Arial" panose="020B0604020202020204" pitchFamily="34" charset="0"/>
              </a:rPr>
              <a:t>Recreate opinion: “These deletions were </a:t>
            </a:r>
            <a:r>
              <a:rPr lang="en-ZA" sz="1400" dirty="0">
                <a:latin typeface="Arial" panose="020B0604020202020204" pitchFamily="34" charset="0"/>
                <a:cs typeface="Arial" panose="020B0604020202020204" pitchFamily="34" charset="0"/>
              </a:rPr>
              <a:t>in fact material in nature and should have been </a:t>
            </a:r>
            <a:r>
              <a:rPr lang="en-ZA" sz="1400" dirty="0" smtClean="0">
                <a:latin typeface="Arial" panose="020B0604020202020204" pitchFamily="34" charset="0"/>
                <a:cs typeface="Arial" panose="020B0604020202020204" pitchFamily="34" charset="0"/>
              </a:rPr>
              <a:t>advertised”.</a:t>
            </a:r>
          </a:p>
          <a:p>
            <a:pPr marL="628650" lvl="3" indent="-182563" algn="just">
              <a:lnSpc>
                <a:spcPct val="120000"/>
              </a:lnSpc>
              <a:spcBef>
                <a:spcPts val="0"/>
              </a:spcBef>
            </a:pPr>
            <a:r>
              <a:rPr lang="en-ZA" sz="1400" dirty="0">
                <a:solidFill>
                  <a:srgbClr val="0070C0"/>
                </a:solidFill>
                <a:latin typeface="Arial" panose="020B0604020202020204" pitchFamily="34" charset="0"/>
                <a:cs typeface="Arial" panose="020B0604020202020204" pitchFamily="34" charset="0"/>
              </a:rPr>
              <a:t>Section </a:t>
            </a:r>
            <a:r>
              <a:rPr lang="en-ZA" sz="1400" dirty="0" smtClean="0">
                <a:solidFill>
                  <a:srgbClr val="0070C0"/>
                </a:solidFill>
                <a:latin typeface="Arial" panose="020B0604020202020204" pitchFamily="34" charset="0"/>
                <a:cs typeface="Arial" panose="020B0604020202020204" pitchFamily="34" charset="0"/>
              </a:rPr>
              <a:t>12A was subject </a:t>
            </a:r>
            <a:r>
              <a:rPr lang="en-ZA" sz="1400" dirty="0">
                <a:solidFill>
                  <a:srgbClr val="0070C0"/>
                </a:solidFill>
                <a:latin typeface="Arial" panose="020B0604020202020204" pitchFamily="34" charset="0"/>
                <a:cs typeface="Arial" panose="020B0604020202020204" pitchFamily="34" charset="0"/>
              </a:rPr>
              <a:t>to inputs from the public, </a:t>
            </a:r>
            <a:r>
              <a:rPr lang="en-ZA" sz="1400" dirty="0" smtClean="0">
                <a:solidFill>
                  <a:srgbClr val="0070C0"/>
                </a:solidFill>
                <a:latin typeface="Arial" panose="020B0604020202020204" pitchFamily="34" charset="0"/>
                <a:cs typeface="Arial" panose="020B0604020202020204" pitchFamily="34" charset="0"/>
              </a:rPr>
              <a:t>the amendments proposed were to remove duplications – i.e. not a new concept, or </a:t>
            </a:r>
            <a:r>
              <a:rPr lang="en-ZA" sz="1400" dirty="0">
                <a:solidFill>
                  <a:srgbClr val="0070C0"/>
                </a:solidFill>
                <a:latin typeface="Arial" panose="020B0604020202020204" pitchFamily="34" charset="0"/>
                <a:cs typeface="Arial" panose="020B0604020202020204" pitchFamily="34" charset="0"/>
              </a:rPr>
              <a:t>a material </a:t>
            </a:r>
            <a:r>
              <a:rPr lang="en-ZA" sz="1400" dirty="0" smtClean="0">
                <a:solidFill>
                  <a:srgbClr val="0070C0"/>
                </a:solidFill>
                <a:latin typeface="Arial" panose="020B0604020202020204" pitchFamily="34" charset="0"/>
                <a:cs typeface="Arial" panose="020B0604020202020204" pitchFamily="34" charset="0"/>
              </a:rPr>
              <a:t>change: the </a:t>
            </a:r>
            <a:r>
              <a:rPr lang="en-ZA" sz="1400" dirty="0">
                <a:solidFill>
                  <a:srgbClr val="0070C0"/>
                </a:solidFill>
                <a:latin typeface="Arial" panose="020B0604020202020204" pitchFamily="34" charset="0"/>
                <a:cs typeface="Arial" panose="020B0604020202020204" pitchFamily="34" charset="0"/>
              </a:rPr>
              <a:t>Committee did not have to call for </a:t>
            </a:r>
            <a:r>
              <a:rPr lang="en-ZA" sz="1400" dirty="0" smtClean="0">
                <a:solidFill>
                  <a:srgbClr val="0070C0"/>
                </a:solidFill>
                <a:latin typeface="Arial" panose="020B0604020202020204" pitchFamily="34" charset="0"/>
                <a:cs typeface="Arial" panose="020B0604020202020204" pitchFamily="34" charset="0"/>
              </a:rPr>
              <a:t>comments.</a:t>
            </a:r>
            <a:endParaRPr lang="en-ZA" sz="1400" dirty="0">
              <a:solidFill>
                <a:srgbClr val="0070C0"/>
              </a:solidFill>
              <a:latin typeface="Arial" panose="020B0604020202020204" pitchFamily="34" charset="0"/>
              <a:cs typeface="Arial" panose="020B0604020202020204" pitchFamily="34" charset="0"/>
            </a:endParaRPr>
          </a:p>
          <a:p>
            <a:pPr marL="354013" lvl="3" indent="-90488" algn="just">
              <a:lnSpc>
                <a:spcPct val="120000"/>
              </a:lnSpc>
              <a:spcBef>
                <a:spcPts val="0"/>
              </a:spcBef>
            </a:pPr>
            <a:r>
              <a:rPr lang="en-ZA" sz="1400" dirty="0">
                <a:latin typeface="Arial" panose="020B0604020202020204" pitchFamily="34" charset="0"/>
                <a:cs typeface="Arial" panose="020B0604020202020204" pitchFamily="34" charset="0"/>
              </a:rPr>
              <a:t>Recreate opinion: Considering </a:t>
            </a:r>
            <a:r>
              <a:rPr lang="en-ZA" sz="1400" dirty="0" smtClean="0">
                <a:latin typeface="Arial" panose="020B0604020202020204" pitchFamily="34" charset="0"/>
                <a:cs typeface="Arial" panose="020B0604020202020204" pitchFamily="34" charset="0"/>
              </a:rPr>
              <a:t>the remaining examples, a court may interpret the clause to be limited to media and public sector.</a:t>
            </a:r>
          </a:p>
          <a:p>
            <a:pPr marL="720725" lvl="4" indent="-274638" algn="just">
              <a:lnSpc>
                <a:spcPct val="120000"/>
              </a:lnSpc>
              <a:spcBef>
                <a:spcPts val="0"/>
              </a:spcBef>
            </a:pPr>
            <a:r>
              <a:rPr lang="en-ZA" sz="1400" dirty="0" smtClean="0">
                <a:solidFill>
                  <a:srgbClr val="0070C0"/>
                </a:solidFill>
                <a:latin typeface="Arial" panose="020B0604020202020204" pitchFamily="34" charset="0"/>
                <a:cs typeface="Arial" panose="020B0604020202020204" pitchFamily="34" charset="0"/>
              </a:rPr>
              <a:t>The words “such as the following” in paragraph </a:t>
            </a:r>
            <a:r>
              <a:rPr lang="en-ZA" sz="1400" i="1" dirty="0" smtClean="0">
                <a:solidFill>
                  <a:srgbClr val="0070C0"/>
                </a:solidFill>
                <a:latin typeface="Arial" panose="020B0604020202020204" pitchFamily="34" charset="0"/>
                <a:cs typeface="Arial" panose="020B0604020202020204" pitchFamily="34" charset="0"/>
              </a:rPr>
              <a:t>(a)</a:t>
            </a:r>
            <a:r>
              <a:rPr lang="en-ZA" sz="1400" dirty="0" smtClean="0">
                <a:solidFill>
                  <a:srgbClr val="0070C0"/>
                </a:solidFill>
                <a:latin typeface="Arial" panose="020B0604020202020204" pitchFamily="34" charset="0"/>
                <a:cs typeface="Arial" panose="020B0604020202020204" pitchFamily="34" charset="0"/>
              </a:rPr>
              <a:t>, read with the factors in paragraph </a:t>
            </a:r>
            <a:r>
              <a:rPr lang="en-ZA" sz="1400" i="1" dirty="0" smtClean="0">
                <a:solidFill>
                  <a:srgbClr val="0070C0"/>
                </a:solidFill>
                <a:latin typeface="Arial" panose="020B0604020202020204" pitchFamily="34" charset="0"/>
                <a:cs typeface="Arial" panose="020B0604020202020204" pitchFamily="34" charset="0"/>
              </a:rPr>
              <a:t>(b), </a:t>
            </a:r>
            <a:r>
              <a:rPr lang="en-ZA" sz="1400" dirty="0" smtClean="0">
                <a:solidFill>
                  <a:srgbClr val="0070C0"/>
                </a:solidFill>
                <a:latin typeface="Arial" panose="020B0604020202020204" pitchFamily="34" charset="0"/>
                <a:cs typeface="Arial" panose="020B0604020202020204" pitchFamily="34" charset="0"/>
              </a:rPr>
              <a:t>which are expressly applicable to </a:t>
            </a:r>
            <a:r>
              <a:rPr lang="en-ZA" sz="1400" u="sng" dirty="0" smtClean="0">
                <a:solidFill>
                  <a:srgbClr val="0070C0"/>
                </a:solidFill>
                <a:latin typeface="Arial" panose="020B0604020202020204" pitchFamily="34" charset="0"/>
                <a:cs typeface="Arial" panose="020B0604020202020204" pitchFamily="34" charset="0"/>
              </a:rPr>
              <a:t>all acts</a:t>
            </a:r>
            <a:r>
              <a:rPr lang="en-ZA" sz="1400" dirty="0" smtClean="0">
                <a:solidFill>
                  <a:srgbClr val="0070C0"/>
                </a:solidFill>
                <a:latin typeface="Arial" panose="020B0604020202020204" pitchFamily="34" charset="0"/>
                <a:cs typeface="Arial" panose="020B0604020202020204" pitchFamily="34" charset="0"/>
              </a:rPr>
              <a:t> done </a:t>
            </a:r>
            <a:r>
              <a:rPr lang="en-ZA" sz="1400" dirty="0">
                <a:solidFill>
                  <a:srgbClr val="0070C0"/>
                </a:solidFill>
                <a:latin typeface="Arial" panose="020B0604020202020204" pitchFamily="34" charset="0"/>
                <a:cs typeface="Arial" panose="020B0604020202020204" pitchFamily="34" charset="0"/>
              </a:rPr>
              <a:t>in relation to a </a:t>
            </a:r>
            <a:r>
              <a:rPr lang="en-ZA" sz="1400" dirty="0" smtClean="0">
                <a:solidFill>
                  <a:srgbClr val="0070C0"/>
                </a:solidFill>
                <a:latin typeface="Arial" panose="020B0604020202020204" pitchFamily="34" charset="0"/>
                <a:cs typeface="Arial" panose="020B0604020202020204" pitchFamily="34" charset="0"/>
              </a:rPr>
              <a:t>work, does not support such an interpretation.</a:t>
            </a:r>
          </a:p>
          <a:p>
            <a:pPr marL="354013" lvl="3" indent="-87313" algn="just">
              <a:lnSpc>
                <a:spcPct val="120000"/>
              </a:lnSpc>
              <a:spcBef>
                <a:spcPts val="0"/>
              </a:spcBef>
            </a:pPr>
            <a:r>
              <a:rPr lang="en-ZA" sz="1400" dirty="0">
                <a:solidFill>
                  <a:srgbClr val="0070C0"/>
                </a:solidFill>
                <a:latin typeface="Arial" panose="020B0604020202020204" pitchFamily="34" charset="0"/>
                <a:cs typeface="Arial" panose="020B0604020202020204" pitchFamily="34" charset="0"/>
              </a:rPr>
              <a:t>Although no call went out on these deletions, many commented </a:t>
            </a:r>
            <a:r>
              <a:rPr lang="en-ZA" sz="1400" dirty="0" smtClean="0">
                <a:solidFill>
                  <a:srgbClr val="0070C0"/>
                </a:solidFill>
                <a:latin typeface="Arial" panose="020B0604020202020204" pitchFamily="34" charset="0"/>
                <a:cs typeface="Arial" panose="020B0604020202020204" pitchFamily="34" charset="0"/>
              </a:rPr>
              <a:t>and these comments were considered:</a:t>
            </a:r>
          </a:p>
          <a:p>
            <a:pPr marL="628650" lvl="4" indent="-182563" algn="just">
              <a:lnSpc>
                <a:spcPct val="120000"/>
              </a:lnSpc>
              <a:spcBef>
                <a:spcPts val="0"/>
              </a:spcBef>
            </a:pPr>
            <a:r>
              <a:rPr lang="en-ZA" sz="1400" dirty="0" smtClean="0">
                <a:latin typeface="Arial" panose="020B0604020202020204" pitchFamily="34" charset="0"/>
                <a:cs typeface="Arial" panose="020B0604020202020204" pitchFamily="34" charset="0"/>
              </a:rPr>
              <a:t>Some examples, such as “research” and “private study” are not reflected in specific exemptions;</a:t>
            </a:r>
          </a:p>
          <a:p>
            <a:pPr marL="628650" lvl="4" indent="-182563" algn="just">
              <a:lnSpc>
                <a:spcPct val="120000"/>
              </a:lnSpc>
              <a:spcBef>
                <a:spcPts val="0"/>
              </a:spcBef>
            </a:pPr>
            <a:r>
              <a:rPr lang="en-ZA" sz="1400" dirty="0">
                <a:latin typeface="Arial" panose="020B0604020202020204" pitchFamily="34" charset="0"/>
                <a:cs typeface="Arial" panose="020B0604020202020204" pitchFamily="34" charset="0"/>
              </a:rPr>
              <a:t>D</a:t>
            </a:r>
            <a:r>
              <a:rPr lang="en-ZA" sz="1400" dirty="0" smtClean="0">
                <a:latin typeface="Arial" panose="020B0604020202020204" pitchFamily="34" charset="0"/>
                <a:cs typeface="Arial" panose="020B0604020202020204" pitchFamily="34" charset="0"/>
              </a:rPr>
              <a:t>uplication does not cause interpretation challenges – they are complimentary: In 12A they are part of an open ended exception subject to 4 factors to ensure fairness  - elsewhere they are narrow exceptions with specific rules; and</a:t>
            </a:r>
          </a:p>
          <a:p>
            <a:pPr marL="628650" lvl="4" indent="-182563" algn="just">
              <a:lnSpc>
                <a:spcPct val="120000"/>
              </a:lnSpc>
              <a:spcBef>
                <a:spcPts val="0"/>
              </a:spcBef>
            </a:pPr>
            <a:r>
              <a:rPr lang="en-ZA" sz="1400" dirty="0">
                <a:latin typeface="Arial" panose="020B0604020202020204" pitchFamily="34" charset="0"/>
                <a:cs typeface="Arial" panose="020B0604020202020204" pitchFamily="34" charset="0"/>
              </a:rPr>
              <a:t>T</a:t>
            </a:r>
            <a:r>
              <a:rPr lang="en-ZA" sz="1400" dirty="0" smtClean="0">
                <a:latin typeface="Arial" panose="020B0604020202020204" pitchFamily="34" charset="0"/>
                <a:cs typeface="Arial" panose="020B0604020202020204" pitchFamily="34" charset="0"/>
              </a:rPr>
              <a:t>he </a:t>
            </a:r>
            <a:r>
              <a:rPr lang="en-ZA" sz="1400" dirty="0">
                <a:latin typeface="Arial" panose="020B0604020202020204" pitchFamily="34" charset="0"/>
                <a:cs typeface="Arial" panose="020B0604020202020204" pitchFamily="34" charset="0"/>
              </a:rPr>
              <a:t>paragraphs </a:t>
            </a:r>
            <a:r>
              <a:rPr lang="en-ZA" sz="1400" dirty="0" smtClean="0">
                <a:latin typeface="Arial" panose="020B0604020202020204" pitchFamily="34" charset="0"/>
                <a:cs typeface="Arial" panose="020B0604020202020204" pitchFamily="34" charset="0"/>
              </a:rPr>
              <a:t>are classical and useful </a:t>
            </a:r>
            <a:r>
              <a:rPr lang="en-ZA" sz="1400" dirty="0">
                <a:latin typeface="Arial" panose="020B0604020202020204" pitchFamily="34" charset="0"/>
                <a:cs typeface="Arial" panose="020B0604020202020204" pitchFamily="34" charset="0"/>
              </a:rPr>
              <a:t>examples of </a:t>
            </a:r>
            <a:r>
              <a:rPr lang="en-ZA" sz="1400" dirty="0" smtClean="0">
                <a:latin typeface="Arial" panose="020B0604020202020204" pitchFamily="34" charset="0"/>
                <a:cs typeface="Arial" panose="020B0604020202020204" pitchFamily="34" charset="0"/>
              </a:rPr>
              <a:t>what “fair </a:t>
            </a:r>
            <a:r>
              <a:rPr lang="en-ZA" sz="1400" dirty="0">
                <a:latin typeface="Arial" panose="020B0604020202020204" pitchFamily="34" charset="0"/>
                <a:cs typeface="Arial" panose="020B0604020202020204" pitchFamily="34" charset="0"/>
              </a:rPr>
              <a:t>use</a:t>
            </a:r>
            <a:r>
              <a:rPr lang="en-ZA" sz="1400" dirty="0" smtClean="0">
                <a:latin typeface="Arial" panose="020B0604020202020204" pitchFamily="34" charset="0"/>
                <a:cs typeface="Arial" panose="020B0604020202020204" pitchFamily="34" charset="0"/>
              </a:rPr>
              <a:t>” is;</a:t>
            </a:r>
            <a:endParaRPr lang="en-ZA" sz="1400" dirty="0">
              <a:latin typeface="Arial" panose="020B0604020202020204" pitchFamily="34" charset="0"/>
              <a:cs typeface="Arial" panose="020B0604020202020204" pitchFamily="34" charset="0"/>
            </a:endParaRPr>
          </a:p>
          <a:p>
            <a:pPr marL="177800" indent="-177800" algn="just">
              <a:lnSpc>
                <a:spcPct val="100000"/>
              </a:lnSpc>
            </a:pPr>
            <a:r>
              <a:rPr lang="en-ZA" sz="1400" b="1" dirty="0" smtClean="0">
                <a:solidFill>
                  <a:srgbClr val="0070C0"/>
                </a:solidFill>
                <a:latin typeface="Arial" panose="020B0604020202020204" pitchFamily="34" charset="0"/>
                <a:cs typeface="Arial" panose="020B0604020202020204" pitchFamily="34" charset="0"/>
              </a:rPr>
              <a:t>Recommendation: </a:t>
            </a:r>
            <a:r>
              <a:rPr lang="en-ZA" sz="1400" dirty="0" smtClean="0">
                <a:solidFill>
                  <a:srgbClr val="0070C0"/>
                </a:solidFill>
                <a:latin typeface="Arial" panose="020B0604020202020204" pitchFamily="34" charset="0"/>
                <a:cs typeface="Arial" panose="020B0604020202020204" pitchFamily="34" charset="0"/>
              </a:rPr>
              <a:t>The intention with the deletions were to streamline the Bill. However, if the duplications do not cause harm, and in fact serve as useful examples complimenting specific exceptions, we recommend to retain these paragraphs.</a:t>
            </a:r>
            <a:endParaRPr lang="en-US" sz="1400" dirty="0">
              <a:solidFill>
                <a:srgbClr val="0070C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11</a:t>
            </a:fld>
            <a:endParaRPr lang="en-US" dirty="0"/>
          </a:p>
        </p:txBody>
      </p:sp>
    </p:spTree>
    <p:extLst>
      <p:ext uri="{BB962C8B-B14F-4D97-AF65-F5344CB8AC3E}">
        <p14:creationId xmlns:p14="http://schemas.microsoft.com/office/powerpoint/2010/main" val="895102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43181"/>
            <a:ext cx="8543925" cy="977899"/>
          </a:xfrm>
        </p:spPr>
        <p:txBody>
          <a:bodyPr>
            <a:normAutofit/>
          </a:bodyPr>
          <a:lstStyle/>
          <a:p>
            <a:r>
              <a:rPr lang="en-ZA" sz="2400" b="1" dirty="0" smtClean="0">
                <a:latin typeface="Arial" panose="020B0604020202020204" pitchFamily="34" charset="0"/>
                <a:cs typeface="Arial" panose="020B0604020202020204" pitchFamily="34" charset="0"/>
              </a:rPr>
              <a:t>Clause 13 </a:t>
            </a:r>
            <a:r>
              <a:rPr lang="en-ZA" sz="2400" b="1" dirty="0">
                <a:latin typeface="Arial" panose="020B0604020202020204" pitchFamily="34" charset="0"/>
                <a:cs typeface="Arial" panose="020B0604020202020204" pitchFamily="34" charset="0"/>
              </a:rPr>
              <a:t>(</a:t>
            </a:r>
            <a:r>
              <a:rPr lang="en-ZA" sz="2400" b="1" dirty="0" smtClean="0">
                <a:latin typeface="Arial" panose="020B0604020202020204" pitchFamily="34" charset="0"/>
                <a:cs typeface="Arial" panose="020B0604020202020204" pitchFamily="34" charset="0"/>
              </a:rPr>
              <a:t>section 12A</a:t>
            </a:r>
            <a:r>
              <a:rPr lang="en-ZA" sz="2400" b="1" i="1" dirty="0" smtClean="0">
                <a:latin typeface="Arial" panose="020B0604020202020204" pitchFamily="34" charset="0"/>
                <a:cs typeface="Arial" panose="020B0604020202020204" pitchFamily="34" charset="0"/>
              </a:rPr>
              <a:t>(c)</a:t>
            </a:r>
            <a:r>
              <a:rPr lang="en-ZA" sz="2400" b="1" dirty="0" smtClean="0">
                <a:latin typeface="Arial" panose="020B0604020202020204" pitchFamily="34" charset="0"/>
                <a:cs typeface="Arial" panose="020B0604020202020204" pitchFamily="34" charset="0"/>
              </a:rPr>
              <a:t>, 12B, 12D, 19D)    (1)</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30200" y="796413"/>
            <a:ext cx="9340925" cy="5925064"/>
          </a:xfrm>
          <a:solidFill>
            <a:schemeClr val="bg1"/>
          </a:solidFill>
        </p:spPr>
        <p:txBody>
          <a:bodyPr>
            <a:noAutofit/>
          </a:bodyPr>
          <a:lstStyle/>
          <a:p>
            <a:pPr marL="0" indent="0" algn="just">
              <a:lnSpc>
                <a:spcPct val="100000"/>
              </a:lnSpc>
              <a:buNone/>
            </a:pPr>
            <a:r>
              <a:rPr lang="en-US" sz="1600" u="sng" dirty="0" smtClean="0">
                <a:latin typeface="Arial" panose="020B0604020202020204" pitchFamily="34" charset="0"/>
                <a:cs typeface="Arial" panose="020B0604020202020204" pitchFamily="34" charset="0"/>
              </a:rPr>
              <a:t>1</a:t>
            </a:r>
            <a:r>
              <a:rPr lang="en-US" sz="1600" u="sng" baseline="30000" dirty="0" smtClean="0">
                <a:latin typeface="Arial" panose="020B0604020202020204" pitchFamily="34" charset="0"/>
                <a:cs typeface="Arial" panose="020B0604020202020204" pitchFamily="34" charset="0"/>
              </a:rPr>
              <a:t>st</a:t>
            </a:r>
            <a:r>
              <a:rPr lang="en-US" sz="1600" u="sng" dirty="0" smtClean="0">
                <a:latin typeface="Arial" panose="020B0604020202020204" pitchFamily="34" charset="0"/>
                <a:cs typeface="Arial" panose="020B0604020202020204" pitchFamily="34" charset="0"/>
              </a:rPr>
              <a:t> call for comments</a:t>
            </a:r>
            <a:endParaRPr lang="en-GB" sz="1600" u="sng" dirty="0" smtClean="0">
              <a:latin typeface="Arial" panose="020B0604020202020204" pitchFamily="34" charset="0"/>
              <a:cs typeface="Arial" panose="020B0604020202020204" pitchFamily="34" charset="0"/>
            </a:endParaRPr>
          </a:p>
          <a:p>
            <a:pPr algn="just">
              <a:lnSpc>
                <a:spcPct val="100000"/>
              </a:lnSpc>
            </a:pPr>
            <a:r>
              <a:rPr lang="en-GB" sz="1600" dirty="0" smtClean="0">
                <a:latin typeface="Arial" panose="020B0604020202020204" pitchFamily="34" charset="0"/>
                <a:cs typeface="Arial" panose="020B0604020202020204" pitchFamily="34" charset="0"/>
              </a:rPr>
              <a:t>Authors Alliance: </a:t>
            </a:r>
            <a:r>
              <a:rPr lang="en-ZA" sz="1600" dirty="0" smtClean="0">
                <a:latin typeface="Arial" panose="020B0604020202020204" pitchFamily="34" charset="0"/>
                <a:cs typeface="Arial" panose="020B0604020202020204" pitchFamily="34" charset="0"/>
              </a:rPr>
              <a:t>Moral rights - amend Section 12A(c) to read “</a:t>
            </a:r>
            <a:r>
              <a:rPr lang="en-ZA" sz="1600" dirty="0">
                <a:latin typeface="Arial" panose="020B0604020202020204" pitchFamily="34" charset="0"/>
                <a:cs typeface="Arial" panose="020B0604020202020204" pitchFamily="34" charset="0"/>
              </a:rPr>
              <a:t>to the extent it is practicable, the source and the name of the author, </a:t>
            </a:r>
            <a:r>
              <a:rPr lang="en-ZA" sz="1600" u="sng" dirty="0">
                <a:latin typeface="Arial" panose="020B0604020202020204" pitchFamily="34" charset="0"/>
                <a:cs typeface="Arial" panose="020B0604020202020204" pitchFamily="34" charset="0"/>
              </a:rPr>
              <a:t>if it appears on or in the work</a:t>
            </a:r>
            <a:r>
              <a:rPr lang="en-ZA" sz="1600" dirty="0">
                <a:latin typeface="Arial" panose="020B0604020202020204" pitchFamily="34" charset="0"/>
                <a:cs typeface="Arial" panose="020B0604020202020204" pitchFamily="34" charset="0"/>
              </a:rPr>
              <a:t>, shall be mentioned</a:t>
            </a:r>
            <a:r>
              <a:rPr lang="en-ZA" sz="1600" dirty="0" smtClean="0">
                <a:latin typeface="Arial" panose="020B0604020202020204" pitchFamily="34" charset="0"/>
                <a:cs typeface="Arial" panose="020B0604020202020204" pitchFamily="34" charset="0"/>
              </a:rPr>
              <a:t>.”</a:t>
            </a:r>
          </a:p>
          <a:p>
            <a:pPr lvl="1" algn="just">
              <a:lnSpc>
                <a:spcPct val="100000"/>
              </a:lnSpc>
            </a:pPr>
            <a:r>
              <a:rPr lang="en-US" sz="1400" dirty="0" smtClean="0">
                <a:latin typeface="Arial" panose="020B0604020202020204" pitchFamily="34" charset="0"/>
                <a:cs typeface="Arial" panose="020B0604020202020204" pitchFamily="34" charset="0"/>
              </a:rPr>
              <a:t>This would have aligned 12A(c) with 12B</a:t>
            </a:r>
          </a:p>
          <a:p>
            <a:pPr lvl="1" algn="just">
              <a:lnSpc>
                <a:spcPct val="100000"/>
              </a:lnSpc>
            </a:pPr>
            <a:r>
              <a:rPr lang="en-US" sz="1400" dirty="0" smtClean="0">
                <a:latin typeface="Arial" panose="020B0604020202020204" pitchFamily="34" charset="0"/>
                <a:cs typeface="Arial" panose="020B0604020202020204" pitchFamily="34" charset="0"/>
              </a:rPr>
              <a:t>In stead all mention of “to the extent it is practicable” was removed.</a:t>
            </a:r>
          </a:p>
          <a:p>
            <a:pPr marL="0" indent="0" algn="just">
              <a:lnSpc>
                <a:spcPct val="100000"/>
              </a:lnSpc>
              <a:buNone/>
            </a:pPr>
            <a:r>
              <a:rPr lang="en-US" sz="1600" u="sng" dirty="0" smtClean="0">
                <a:latin typeface="Arial" panose="020B0604020202020204" pitchFamily="34" charset="0"/>
                <a:cs typeface="Arial" panose="020B0604020202020204" pitchFamily="34" charset="0"/>
              </a:rPr>
              <a:t>Wording proposed</a:t>
            </a:r>
          </a:p>
          <a:p>
            <a:pPr algn="just">
              <a:lnSpc>
                <a:spcPct val="100000"/>
              </a:lnSpc>
            </a:pPr>
            <a:r>
              <a:rPr lang="en-US" sz="1600" dirty="0" smtClean="0">
                <a:latin typeface="Arial" panose="020B0604020202020204" pitchFamily="34" charset="0"/>
                <a:cs typeface="Arial" panose="020B0604020202020204" pitchFamily="34" charset="0"/>
              </a:rPr>
              <a:t>12A</a:t>
            </a:r>
            <a:r>
              <a:rPr lang="en-US" sz="1600" i="1" dirty="0" smtClean="0">
                <a:latin typeface="Arial" panose="020B0604020202020204" pitchFamily="34" charset="0"/>
                <a:cs typeface="Arial" panose="020B0604020202020204" pitchFamily="34" charset="0"/>
              </a:rPr>
              <a:t>(c): “</a:t>
            </a:r>
            <a:r>
              <a:rPr lang="en-ZA" sz="1600" i="1" dirty="0">
                <a:latin typeface="Arial" panose="020B0604020202020204" pitchFamily="34" charset="0"/>
                <a:cs typeface="Arial" panose="020B0604020202020204" pitchFamily="34" charset="0"/>
              </a:rPr>
              <a:t>(c) </a:t>
            </a:r>
            <a:r>
              <a:rPr lang="en-ZA" sz="1600" dirty="0">
                <a:latin typeface="Arial" panose="020B0604020202020204" pitchFamily="34" charset="0"/>
                <a:cs typeface="Arial" panose="020B0604020202020204" pitchFamily="34" charset="0"/>
              </a:rPr>
              <a:t>For the purposes of paragraphs </a:t>
            </a:r>
            <a:r>
              <a:rPr lang="en-ZA" sz="1600" i="1" dirty="0">
                <a:latin typeface="Arial" panose="020B0604020202020204" pitchFamily="34" charset="0"/>
                <a:cs typeface="Arial" panose="020B0604020202020204" pitchFamily="34" charset="0"/>
              </a:rPr>
              <a:t>(a) </a:t>
            </a:r>
            <a:r>
              <a:rPr lang="en-ZA" sz="1600" dirty="0">
                <a:latin typeface="Arial" panose="020B0604020202020204" pitchFamily="34" charset="0"/>
                <a:cs typeface="Arial" panose="020B0604020202020204" pitchFamily="34" charset="0"/>
              </a:rPr>
              <a:t>and </a:t>
            </a:r>
            <a:r>
              <a:rPr lang="en-ZA" sz="1600" i="1" dirty="0">
                <a:latin typeface="Arial" panose="020B0604020202020204" pitchFamily="34" charset="0"/>
                <a:cs typeface="Arial" panose="020B0604020202020204" pitchFamily="34" charset="0"/>
              </a:rPr>
              <a:t>(b) </a:t>
            </a:r>
            <a:r>
              <a:rPr lang="en-ZA" sz="1600" dirty="0">
                <a:latin typeface="Arial" panose="020B0604020202020204" pitchFamily="34" charset="0"/>
                <a:cs typeface="Arial" panose="020B0604020202020204" pitchFamily="34" charset="0"/>
              </a:rPr>
              <a:t>the </a:t>
            </a:r>
            <a:r>
              <a:rPr lang="en-ZA" sz="1600" dirty="0" smtClean="0">
                <a:latin typeface="Arial" panose="020B0604020202020204" pitchFamily="34" charset="0"/>
                <a:cs typeface="Arial" panose="020B0604020202020204" pitchFamily="34" charset="0"/>
              </a:rPr>
              <a:t>source</a:t>
            </a:r>
            <a:r>
              <a:rPr lang="en-ZA" sz="1600" u="sng" dirty="0" smtClean="0">
                <a:latin typeface="Arial" panose="020B0604020202020204" pitchFamily="34" charset="0"/>
                <a:cs typeface="Arial" panose="020B0604020202020204" pitchFamily="34" charset="0"/>
              </a:rPr>
              <a:t>,</a:t>
            </a:r>
            <a:r>
              <a:rPr lang="en-ZA" sz="1600" dirty="0" smtClean="0">
                <a:latin typeface="Arial" panose="020B0604020202020204" pitchFamily="34" charset="0"/>
                <a:cs typeface="Arial" panose="020B0604020202020204" pitchFamily="34" charset="0"/>
              </a:rPr>
              <a:t> </a:t>
            </a:r>
            <a:r>
              <a:rPr lang="en-ZA" sz="1600" b="1" dirty="0" smtClean="0">
                <a:latin typeface="Arial" panose="020B0604020202020204" pitchFamily="34" charset="0"/>
                <a:cs typeface="Arial" panose="020B0604020202020204" pitchFamily="34" charset="0"/>
              </a:rPr>
              <a:t>[and]</a:t>
            </a:r>
            <a:r>
              <a:rPr lang="en-ZA" sz="1600" dirty="0" smtClean="0">
                <a:latin typeface="Arial" panose="020B0604020202020204" pitchFamily="34" charset="0"/>
                <a:cs typeface="Arial" panose="020B0604020202020204" pitchFamily="34" charset="0"/>
              </a:rPr>
              <a:t> </a:t>
            </a:r>
            <a:r>
              <a:rPr lang="en-ZA" sz="1600" u="sng" dirty="0" smtClean="0">
                <a:latin typeface="Arial" panose="020B0604020202020204" pitchFamily="34" charset="0"/>
                <a:cs typeface="Arial" panose="020B0604020202020204" pitchFamily="34" charset="0"/>
              </a:rPr>
              <a:t>as well as</a:t>
            </a:r>
            <a:r>
              <a:rPr lang="en-ZA" sz="1600" dirty="0" smtClean="0">
                <a:latin typeface="Arial" panose="020B0604020202020204" pitchFamily="34" charset="0"/>
                <a:cs typeface="Arial" panose="020B0604020202020204" pitchFamily="34" charset="0"/>
              </a:rPr>
              <a:t> the </a:t>
            </a:r>
            <a:r>
              <a:rPr lang="en-ZA" sz="1600" dirty="0">
                <a:latin typeface="Arial" panose="020B0604020202020204" pitchFamily="34" charset="0"/>
                <a:cs typeface="Arial" panose="020B0604020202020204" pitchFamily="34" charset="0"/>
              </a:rPr>
              <a:t>name </a:t>
            </a:r>
            <a:r>
              <a:rPr lang="en-ZA" sz="1600" dirty="0" smtClean="0">
                <a:latin typeface="Arial" panose="020B0604020202020204" pitchFamily="34" charset="0"/>
                <a:cs typeface="Arial" panose="020B0604020202020204" pitchFamily="34" charset="0"/>
              </a:rPr>
              <a:t>of the author </a:t>
            </a:r>
            <a:r>
              <a:rPr lang="en-ZA" sz="1600" dirty="0">
                <a:latin typeface="Arial" panose="020B0604020202020204" pitchFamily="34" charset="0"/>
                <a:cs typeface="Arial" panose="020B0604020202020204" pitchFamily="34" charset="0"/>
              </a:rPr>
              <a:t>shall be </a:t>
            </a:r>
            <a:r>
              <a:rPr lang="en-ZA" sz="1600" dirty="0" smtClean="0">
                <a:latin typeface="Arial" panose="020B0604020202020204" pitchFamily="34" charset="0"/>
                <a:cs typeface="Arial" panose="020B0604020202020204" pitchFamily="34" charset="0"/>
              </a:rPr>
              <a:t>mentioned</a:t>
            </a:r>
            <a:r>
              <a:rPr lang="en-ZA" sz="1600" u="sng" dirty="0" smtClean="0">
                <a:latin typeface="Arial" panose="020B0604020202020204" pitchFamily="34" charset="0"/>
                <a:cs typeface="Arial" panose="020B0604020202020204" pitchFamily="34" charset="0"/>
              </a:rPr>
              <a:t>, </a:t>
            </a:r>
            <a:r>
              <a:rPr lang="en-ZA" sz="1600" u="sng" dirty="0">
                <a:latin typeface="Arial" panose="020B0604020202020204" pitchFamily="34" charset="0"/>
                <a:cs typeface="Arial" panose="020B0604020202020204" pitchFamily="34" charset="0"/>
              </a:rPr>
              <a:t>if it appears on the work</a:t>
            </a:r>
            <a:r>
              <a:rPr lang="en-ZA" sz="1600" dirty="0" smtClean="0">
                <a:latin typeface="Arial" panose="020B0604020202020204" pitchFamily="34" charset="0"/>
                <a:cs typeface="Arial" panose="020B0604020202020204" pitchFamily="34" charset="0"/>
              </a:rPr>
              <a:t>.”</a:t>
            </a:r>
          </a:p>
          <a:p>
            <a:pPr marL="0" indent="0" algn="just">
              <a:lnSpc>
                <a:spcPct val="100000"/>
              </a:lnSpc>
              <a:buNone/>
            </a:pPr>
            <a:r>
              <a:rPr lang="en-ZA" sz="1600" dirty="0" smtClean="0">
                <a:latin typeface="Arial" panose="020B0604020202020204" pitchFamily="34" charset="0"/>
                <a:cs typeface="Arial" panose="020B0604020202020204" pitchFamily="34" charset="0"/>
              </a:rPr>
              <a:t>12B(1)</a:t>
            </a:r>
            <a:r>
              <a:rPr lang="en-ZA" sz="1600" i="1" dirty="0" smtClean="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a:t>
            </a:r>
            <a:r>
              <a:rPr lang="en-ZA" sz="1600" dirty="0">
                <a:latin typeface="Arial" panose="020B0604020202020204" pitchFamily="34" charset="0"/>
                <a:cs typeface="Arial" panose="020B0604020202020204" pitchFamily="34" charset="0"/>
              </a:rPr>
              <a:t>Copyright in a work shall not be infringed by any of </a:t>
            </a:r>
            <a:r>
              <a:rPr lang="en-ZA" sz="1600" dirty="0" smtClean="0">
                <a:latin typeface="Arial" panose="020B0604020202020204" pitchFamily="34" charset="0"/>
                <a:cs typeface="Arial" panose="020B0604020202020204" pitchFamily="34" charset="0"/>
              </a:rPr>
              <a:t>the following </a:t>
            </a:r>
            <a:r>
              <a:rPr lang="en-ZA" sz="1600" dirty="0">
                <a:latin typeface="Arial" panose="020B0604020202020204" pitchFamily="34" charset="0"/>
                <a:cs typeface="Arial" panose="020B0604020202020204" pitchFamily="34" charset="0"/>
              </a:rPr>
              <a:t>acts</a:t>
            </a:r>
            <a:r>
              <a:rPr lang="en-ZA" sz="1600" dirty="0" smtClean="0">
                <a:latin typeface="Arial" panose="020B0604020202020204" pitchFamily="34" charset="0"/>
                <a:cs typeface="Arial" panose="020B0604020202020204" pitchFamily="34" charset="0"/>
              </a:rPr>
              <a:t>:</a:t>
            </a:r>
          </a:p>
          <a:p>
            <a:pPr algn="just">
              <a:lnSpc>
                <a:spcPct val="100000"/>
              </a:lnSpc>
            </a:pPr>
            <a:r>
              <a:rPr lang="en-ZA" sz="1600" i="1" dirty="0" smtClean="0">
                <a:latin typeface="Arial" panose="020B0604020202020204" pitchFamily="34" charset="0"/>
                <a:cs typeface="Arial" panose="020B0604020202020204" pitchFamily="34" charset="0"/>
              </a:rPr>
              <a:t> (</a:t>
            </a:r>
            <a:r>
              <a:rPr lang="en-ZA" sz="1600" i="1" dirty="0">
                <a:latin typeface="Arial" panose="020B0604020202020204" pitchFamily="34" charset="0"/>
                <a:cs typeface="Arial" panose="020B0604020202020204" pitchFamily="34" charset="0"/>
              </a:rPr>
              <a:t>a</a:t>
            </a:r>
            <a:r>
              <a:rPr lang="en-ZA" sz="1600" i="1" dirty="0" smtClean="0">
                <a:latin typeface="Arial" panose="020B0604020202020204" pitchFamily="34" charset="0"/>
                <a:cs typeface="Arial" panose="020B0604020202020204" pitchFamily="34" charset="0"/>
              </a:rPr>
              <a:t>)</a:t>
            </a:r>
            <a:r>
              <a:rPr lang="en-ZA" sz="1600" dirty="0" smtClean="0">
                <a:latin typeface="Arial" panose="020B0604020202020204" pitchFamily="34" charset="0"/>
                <a:cs typeface="Arial" panose="020B0604020202020204" pitchFamily="34" charset="0"/>
              </a:rPr>
              <a:t>(ii)</a:t>
            </a:r>
            <a:r>
              <a:rPr lang="en-ZA" sz="1600" i="1" dirty="0" smtClean="0">
                <a:latin typeface="Arial" panose="020B0604020202020204" pitchFamily="34" charset="0"/>
                <a:cs typeface="Arial" panose="020B0604020202020204" pitchFamily="34" charset="0"/>
              </a:rPr>
              <a:t> </a:t>
            </a:r>
            <a:r>
              <a:rPr lang="en-ZA" sz="1600" dirty="0">
                <a:latin typeface="Arial" panose="020B0604020202020204" pitchFamily="34" charset="0"/>
                <a:cs typeface="Arial" panose="020B0604020202020204" pitchFamily="34" charset="0"/>
              </a:rPr>
              <a:t>Any quotation: Provided </a:t>
            </a:r>
            <a:r>
              <a:rPr lang="en-ZA" sz="1600" dirty="0" smtClean="0">
                <a:latin typeface="Arial" panose="020B0604020202020204" pitchFamily="34" charset="0"/>
                <a:cs typeface="Arial" panose="020B0604020202020204" pitchFamily="34" charset="0"/>
              </a:rPr>
              <a:t>that …</a:t>
            </a:r>
            <a:r>
              <a:rPr lang="en-ZA" sz="1600" b="1" dirty="0" smtClean="0">
                <a:latin typeface="Arial" panose="020B0604020202020204" pitchFamily="34" charset="0"/>
                <a:cs typeface="Arial" panose="020B0604020202020204" pitchFamily="34" charset="0"/>
              </a:rPr>
              <a:t>[to </a:t>
            </a:r>
            <a:r>
              <a:rPr lang="en-ZA" sz="1600" b="1" dirty="0">
                <a:latin typeface="Arial" panose="020B0604020202020204" pitchFamily="34" charset="0"/>
                <a:cs typeface="Arial" panose="020B0604020202020204" pitchFamily="34" charset="0"/>
              </a:rPr>
              <a:t>the extent that it is practicable</a:t>
            </a:r>
            <a:r>
              <a:rPr lang="en-ZA" sz="1600" b="1" dirty="0" smtClean="0">
                <a:latin typeface="Arial" panose="020B0604020202020204" pitchFamily="34" charset="0"/>
                <a:cs typeface="Arial" panose="020B0604020202020204" pitchFamily="34" charset="0"/>
              </a:rPr>
              <a:t>,]</a:t>
            </a:r>
            <a:r>
              <a:rPr lang="en-ZA" sz="1600" dirty="0" smtClean="0">
                <a:latin typeface="Arial" panose="020B0604020202020204" pitchFamily="34" charset="0"/>
                <a:cs typeface="Arial" panose="020B0604020202020204" pitchFamily="34" charset="0"/>
              </a:rPr>
              <a:t> </a:t>
            </a:r>
            <a:r>
              <a:rPr lang="en-ZA" sz="1600" dirty="0">
                <a:latin typeface="Arial" panose="020B0604020202020204" pitchFamily="34" charset="0"/>
                <a:cs typeface="Arial" panose="020B0604020202020204" pitchFamily="34" charset="0"/>
              </a:rPr>
              <a:t>the source and the name </a:t>
            </a:r>
            <a:r>
              <a:rPr lang="en-ZA" sz="1600" dirty="0" smtClean="0">
                <a:latin typeface="Arial" panose="020B0604020202020204" pitchFamily="34" charset="0"/>
                <a:cs typeface="Arial" panose="020B0604020202020204" pitchFamily="34" charset="0"/>
              </a:rPr>
              <a:t>of the </a:t>
            </a:r>
            <a:r>
              <a:rPr lang="en-ZA" sz="1600" dirty="0">
                <a:latin typeface="Arial" panose="020B0604020202020204" pitchFamily="34" charset="0"/>
                <a:cs typeface="Arial" panose="020B0604020202020204" pitchFamily="34" charset="0"/>
              </a:rPr>
              <a:t>author, if it appears on </a:t>
            </a:r>
            <a:r>
              <a:rPr lang="en-ZA" sz="1600" b="1" dirty="0" smtClean="0">
                <a:latin typeface="Arial" panose="020B0604020202020204" pitchFamily="34" charset="0"/>
                <a:cs typeface="Arial" panose="020B0604020202020204" pitchFamily="34" charset="0"/>
              </a:rPr>
              <a:t>[or in]</a:t>
            </a:r>
            <a:r>
              <a:rPr lang="en-ZA" sz="1600" dirty="0" smtClean="0">
                <a:latin typeface="Arial" panose="020B0604020202020204" pitchFamily="34" charset="0"/>
                <a:cs typeface="Arial" panose="020B0604020202020204" pitchFamily="34" charset="0"/>
              </a:rPr>
              <a:t> </a:t>
            </a:r>
            <a:r>
              <a:rPr lang="en-ZA" sz="1600" dirty="0">
                <a:latin typeface="Arial" panose="020B0604020202020204" pitchFamily="34" charset="0"/>
                <a:cs typeface="Arial" panose="020B0604020202020204" pitchFamily="34" charset="0"/>
              </a:rPr>
              <a:t>the work, shall be mentioned </a:t>
            </a:r>
            <a:r>
              <a:rPr lang="en-ZA" sz="1600" dirty="0" smtClean="0">
                <a:latin typeface="Arial" panose="020B0604020202020204" pitchFamily="34" charset="0"/>
                <a:cs typeface="Arial" panose="020B0604020202020204" pitchFamily="34" charset="0"/>
              </a:rPr>
              <a:t>in the </a:t>
            </a:r>
            <a:r>
              <a:rPr lang="en-ZA" sz="1600" dirty="0">
                <a:latin typeface="Arial" panose="020B0604020202020204" pitchFamily="34" charset="0"/>
                <a:cs typeface="Arial" panose="020B0604020202020204" pitchFamily="34" charset="0"/>
              </a:rPr>
              <a:t>quotation</a:t>
            </a:r>
            <a:r>
              <a:rPr lang="en-ZA" sz="1600" dirty="0" smtClean="0">
                <a:latin typeface="Arial" panose="020B0604020202020204" pitchFamily="34" charset="0"/>
                <a:cs typeface="Arial" panose="020B0604020202020204" pitchFamily="34" charset="0"/>
              </a:rPr>
              <a:t>;”</a:t>
            </a:r>
          </a:p>
          <a:p>
            <a:pPr marL="285750" indent="-285750" algn="just">
              <a:lnSpc>
                <a:spcPct val="100000"/>
              </a:lnSpc>
            </a:pPr>
            <a:r>
              <a:rPr lang="en-US" sz="1600" i="1" dirty="0" smtClean="0">
                <a:latin typeface="Arial" panose="020B0604020202020204" pitchFamily="34" charset="0"/>
                <a:cs typeface="Arial" panose="020B0604020202020204" pitchFamily="34" charset="0"/>
              </a:rPr>
              <a:t>(b) </a:t>
            </a:r>
            <a:r>
              <a:rPr lang="en-US" sz="1600" dirty="0" smtClean="0">
                <a:latin typeface="Arial" panose="020B0604020202020204" pitchFamily="34" charset="0"/>
                <a:cs typeface="Arial" panose="020B0604020202020204" pitchFamily="34" charset="0"/>
              </a:rPr>
              <a:t>(moved to 12D): “</a:t>
            </a:r>
            <a:r>
              <a:rPr lang="en-ZA" sz="1600" i="1" strike="sngStrike" dirty="0">
                <a:latin typeface="Arial" panose="020B0604020202020204" pitchFamily="34" charset="0"/>
                <a:cs typeface="Arial" panose="020B0604020202020204" pitchFamily="34" charset="0"/>
              </a:rPr>
              <a:t>(b)</a:t>
            </a:r>
            <a:r>
              <a:rPr lang="en-ZA" sz="1600" dirty="0">
                <a:latin typeface="Arial" panose="020B0604020202020204" pitchFamily="34" charset="0"/>
                <a:cs typeface="Arial" panose="020B0604020202020204" pitchFamily="34" charset="0"/>
              </a:rPr>
              <a:t> </a:t>
            </a:r>
            <a:r>
              <a:rPr lang="en-ZA" sz="1600" u="sng" dirty="0" smtClean="0">
                <a:latin typeface="Arial" panose="020B0604020202020204" pitchFamily="34" charset="0"/>
                <a:cs typeface="Arial" panose="020B0604020202020204" pitchFamily="34" charset="0"/>
              </a:rPr>
              <a:t>(9) Copyright </a:t>
            </a:r>
            <a:r>
              <a:rPr lang="en-ZA" sz="1600" u="sng" dirty="0">
                <a:latin typeface="Arial" panose="020B0604020202020204" pitchFamily="34" charset="0"/>
                <a:cs typeface="Arial" panose="020B0604020202020204" pitchFamily="34" charset="0"/>
              </a:rPr>
              <a:t>in a work shall not be infringed</a:t>
            </a:r>
            <a:r>
              <a:rPr lang="en-ZA" sz="1600" dirty="0">
                <a:latin typeface="Arial" panose="020B0604020202020204" pitchFamily="34" charset="0"/>
                <a:cs typeface="Arial" panose="020B0604020202020204" pitchFamily="34" charset="0"/>
              </a:rPr>
              <a:t> by any illustration in a publication, broadcast, sound or visual record </a:t>
            </a:r>
            <a:r>
              <a:rPr lang="en-ZA" sz="1600" dirty="0" smtClean="0">
                <a:latin typeface="Arial" panose="020B0604020202020204" pitchFamily="34" charset="0"/>
                <a:cs typeface="Arial" panose="020B0604020202020204" pitchFamily="34" charset="0"/>
              </a:rPr>
              <a:t>for the </a:t>
            </a:r>
            <a:r>
              <a:rPr lang="en-ZA" sz="1600" dirty="0">
                <a:latin typeface="Arial" panose="020B0604020202020204" pitchFamily="34" charset="0"/>
                <a:cs typeface="Arial" panose="020B0604020202020204" pitchFamily="34" charset="0"/>
              </a:rPr>
              <a:t>purpose of teaching: Provided that such use shall </a:t>
            </a:r>
            <a:r>
              <a:rPr lang="en-ZA" sz="1600" b="1" dirty="0" smtClean="0">
                <a:latin typeface="Arial" panose="020B0604020202020204" pitchFamily="34" charset="0"/>
                <a:cs typeface="Arial" panose="020B0604020202020204" pitchFamily="34" charset="0"/>
              </a:rPr>
              <a:t>[not </a:t>
            </a:r>
            <a:r>
              <a:rPr lang="en-ZA" sz="1600" b="1" dirty="0">
                <a:latin typeface="Arial" panose="020B0604020202020204" pitchFamily="34" charset="0"/>
                <a:cs typeface="Arial" panose="020B0604020202020204" pitchFamily="34" charset="0"/>
              </a:rPr>
              <a:t>exceed </a:t>
            </a:r>
            <a:r>
              <a:rPr lang="en-ZA" sz="1600" b="1" dirty="0" smtClean="0">
                <a:latin typeface="Arial" panose="020B0604020202020204" pitchFamily="34" charset="0"/>
                <a:cs typeface="Arial" panose="020B0604020202020204" pitchFamily="34" charset="0"/>
              </a:rPr>
              <a:t>the extent </a:t>
            </a:r>
            <a:r>
              <a:rPr lang="en-ZA" sz="1600" b="1" dirty="0">
                <a:latin typeface="Arial" panose="020B0604020202020204" pitchFamily="34" charset="0"/>
                <a:cs typeface="Arial" panose="020B0604020202020204" pitchFamily="34" charset="0"/>
              </a:rPr>
              <a:t>justified by the </a:t>
            </a:r>
            <a:r>
              <a:rPr lang="en-ZA" sz="1600" b="1" dirty="0" smtClean="0">
                <a:latin typeface="Arial" panose="020B0604020202020204" pitchFamily="34" charset="0"/>
                <a:cs typeface="Arial" panose="020B0604020202020204" pitchFamily="34" charset="0"/>
              </a:rPr>
              <a:t>purpose</a:t>
            </a:r>
            <a:r>
              <a:rPr lang="en-ZA" sz="1600" u="sng" dirty="0" smtClean="0">
                <a:latin typeface="Arial" panose="020B0604020202020204" pitchFamily="34" charset="0"/>
                <a:cs typeface="Arial" panose="020B0604020202020204" pitchFamily="34" charset="0"/>
              </a:rPr>
              <a:t>]</a:t>
            </a:r>
            <a:r>
              <a:rPr lang="en-ZA" sz="1600" dirty="0" smtClean="0">
                <a:latin typeface="Arial" panose="020B0604020202020204" pitchFamily="34" charset="0"/>
                <a:cs typeface="Arial" panose="020B0604020202020204" pitchFamily="34" charset="0"/>
              </a:rPr>
              <a:t> </a:t>
            </a:r>
            <a:r>
              <a:rPr lang="en-ZA" sz="1600" u="sng" dirty="0" smtClean="0">
                <a:latin typeface="Arial" panose="020B0604020202020204" pitchFamily="34" charset="0"/>
                <a:cs typeface="Arial" panose="020B0604020202020204" pitchFamily="34" charset="0"/>
              </a:rPr>
              <a:t>be compatible with fair practice</a:t>
            </a:r>
            <a:r>
              <a:rPr lang="en-ZA" sz="1600" dirty="0" smtClean="0">
                <a:latin typeface="Arial" panose="020B0604020202020204" pitchFamily="34" charset="0"/>
                <a:cs typeface="Arial" panose="020B0604020202020204" pitchFamily="34" charset="0"/>
              </a:rPr>
              <a:t>: </a:t>
            </a:r>
            <a:r>
              <a:rPr lang="en-ZA" sz="1600" dirty="0">
                <a:latin typeface="Arial" panose="020B0604020202020204" pitchFamily="34" charset="0"/>
                <a:cs typeface="Arial" panose="020B0604020202020204" pitchFamily="34" charset="0"/>
              </a:rPr>
              <a:t>Provided further </a:t>
            </a:r>
            <a:r>
              <a:rPr lang="en-ZA" sz="1600" dirty="0" smtClean="0">
                <a:latin typeface="Arial" panose="020B0604020202020204" pitchFamily="34" charset="0"/>
                <a:cs typeface="Arial" panose="020B0604020202020204" pitchFamily="34" charset="0"/>
              </a:rPr>
              <a:t>that</a:t>
            </a:r>
            <a:r>
              <a:rPr lang="en-ZA" sz="1600" b="1" dirty="0" smtClean="0">
                <a:latin typeface="Arial" panose="020B0604020202020204" pitchFamily="34" charset="0"/>
                <a:cs typeface="Arial" panose="020B0604020202020204" pitchFamily="34" charset="0"/>
              </a:rPr>
              <a:t>[, </a:t>
            </a:r>
            <a:r>
              <a:rPr lang="en-ZA" sz="1600" b="1" dirty="0">
                <a:latin typeface="Arial" panose="020B0604020202020204" pitchFamily="34" charset="0"/>
                <a:cs typeface="Arial" panose="020B0604020202020204" pitchFamily="34" charset="0"/>
              </a:rPr>
              <a:t>to the extent </a:t>
            </a:r>
            <a:r>
              <a:rPr lang="en-ZA" sz="1600" b="1" dirty="0" smtClean="0">
                <a:latin typeface="Arial" panose="020B0604020202020204" pitchFamily="34" charset="0"/>
                <a:cs typeface="Arial" panose="020B0604020202020204" pitchFamily="34" charset="0"/>
              </a:rPr>
              <a:t>that it </a:t>
            </a:r>
            <a:r>
              <a:rPr lang="en-ZA" sz="1600" b="1" dirty="0">
                <a:latin typeface="Arial" panose="020B0604020202020204" pitchFamily="34" charset="0"/>
                <a:cs typeface="Arial" panose="020B0604020202020204" pitchFamily="34" charset="0"/>
              </a:rPr>
              <a:t>is practicable</a:t>
            </a:r>
            <a:r>
              <a:rPr lang="en-ZA" sz="1600" b="1" dirty="0" smtClean="0">
                <a:latin typeface="Arial" panose="020B0604020202020204" pitchFamily="34" charset="0"/>
                <a:cs typeface="Arial" panose="020B0604020202020204" pitchFamily="34" charset="0"/>
              </a:rPr>
              <a:t>,]</a:t>
            </a:r>
            <a:r>
              <a:rPr lang="en-ZA" sz="1600" dirty="0" smtClean="0">
                <a:latin typeface="Arial" panose="020B0604020202020204" pitchFamily="34" charset="0"/>
                <a:cs typeface="Arial" panose="020B0604020202020204" pitchFamily="34" charset="0"/>
              </a:rPr>
              <a:t> </a:t>
            </a:r>
            <a:r>
              <a:rPr lang="en-ZA" sz="1600" dirty="0">
                <a:latin typeface="Arial" panose="020B0604020202020204" pitchFamily="34" charset="0"/>
                <a:cs typeface="Arial" panose="020B0604020202020204" pitchFamily="34" charset="0"/>
              </a:rPr>
              <a:t>the source and the name of the author, if it appears </a:t>
            </a:r>
            <a:r>
              <a:rPr lang="en-ZA" sz="1600" dirty="0" smtClean="0">
                <a:latin typeface="Arial" panose="020B0604020202020204" pitchFamily="34" charset="0"/>
                <a:cs typeface="Arial" panose="020B0604020202020204" pitchFamily="34" charset="0"/>
              </a:rPr>
              <a:t>on </a:t>
            </a:r>
            <a:r>
              <a:rPr lang="en-ZA" sz="1600" b="1" dirty="0" smtClean="0">
                <a:latin typeface="Arial" panose="020B0604020202020204" pitchFamily="34" charset="0"/>
                <a:cs typeface="Arial" panose="020B0604020202020204" pitchFamily="34" charset="0"/>
              </a:rPr>
              <a:t>[or in]</a:t>
            </a:r>
            <a:r>
              <a:rPr lang="en-ZA" sz="1600" dirty="0" smtClean="0">
                <a:latin typeface="Arial" panose="020B0604020202020204" pitchFamily="34" charset="0"/>
                <a:cs typeface="Arial" panose="020B0604020202020204" pitchFamily="34" charset="0"/>
              </a:rPr>
              <a:t> </a:t>
            </a:r>
            <a:r>
              <a:rPr lang="en-ZA" sz="1600" dirty="0">
                <a:latin typeface="Arial" panose="020B0604020202020204" pitchFamily="34" charset="0"/>
                <a:cs typeface="Arial" panose="020B0604020202020204" pitchFamily="34" charset="0"/>
              </a:rPr>
              <a:t>the work, shall be mentioned in the act of teaching or in </a:t>
            </a:r>
            <a:r>
              <a:rPr lang="en-ZA" sz="1600" dirty="0" smtClean="0">
                <a:latin typeface="Arial" panose="020B0604020202020204" pitchFamily="34" charset="0"/>
                <a:cs typeface="Arial" panose="020B0604020202020204" pitchFamily="34" charset="0"/>
              </a:rPr>
              <a:t>the illustration </a:t>
            </a:r>
            <a:r>
              <a:rPr lang="en-ZA" sz="1600" dirty="0">
                <a:latin typeface="Arial" panose="020B0604020202020204" pitchFamily="34" charset="0"/>
                <a:cs typeface="Arial" panose="020B0604020202020204" pitchFamily="34" charset="0"/>
              </a:rPr>
              <a:t>in question</a:t>
            </a:r>
            <a:r>
              <a:rPr lang="en-ZA" sz="1600" dirty="0" smtClean="0">
                <a:latin typeface="Arial" panose="020B0604020202020204" pitchFamily="34" charset="0"/>
                <a:cs typeface="Arial" panose="020B0604020202020204" pitchFamily="34" charset="0"/>
              </a:rPr>
              <a:t>;</a:t>
            </a:r>
          </a:p>
          <a:p>
            <a:pPr marL="285750" indent="-285750" algn="just">
              <a:lnSpc>
                <a:spcPct val="100000"/>
              </a:lnSpc>
            </a:pPr>
            <a:r>
              <a:rPr lang="en-ZA" sz="1600" i="1" dirty="0" smtClean="0">
                <a:latin typeface="Arial" panose="020B0604020202020204" pitchFamily="34" charset="0"/>
                <a:cs typeface="Arial" panose="020B0604020202020204" pitchFamily="34" charset="0"/>
              </a:rPr>
              <a:t>(e</a:t>
            </a:r>
            <a:r>
              <a:rPr lang="en-ZA" sz="1600" dirty="0" smtClean="0">
                <a:latin typeface="Arial" panose="020B0604020202020204" pitchFamily="34" charset="0"/>
                <a:cs typeface="Arial" panose="020B0604020202020204" pitchFamily="34" charset="0"/>
              </a:rPr>
              <a:t>)(current events): “</a:t>
            </a:r>
            <a:r>
              <a:rPr lang="en-ZA" sz="1600" i="1" dirty="0" smtClean="0">
                <a:latin typeface="Arial" panose="020B0604020202020204" pitchFamily="34" charset="0"/>
                <a:cs typeface="Arial" panose="020B0604020202020204" pitchFamily="34" charset="0"/>
              </a:rPr>
              <a:t>(</a:t>
            </a:r>
            <a:r>
              <a:rPr lang="en-ZA" sz="1600" i="1" dirty="0">
                <a:latin typeface="Arial" panose="020B0604020202020204" pitchFamily="34" charset="0"/>
                <a:cs typeface="Arial" panose="020B0604020202020204" pitchFamily="34" charset="0"/>
              </a:rPr>
              <a:t>e)</a:t>
            </a:r>
            <a:r>
              <a:rPr lang="en-ZA" sz="1600" dirty="0">
                <a:latin typeface="Arial" panose="020B0604020202020204" pitchFamily="34" charset="0"/>
                <a:cs typeface="Arial" panose="020B0604020202020204" pitchFamily="34" charset="0"/>
              </a:rPr>
              <a:t> subject to the obligation to indicate the source and the name of </a:t>
            </a:r>
            <a:r>
              <a:rPr lang="en-ZA" sz="1600" dirty="0" smtClean="0">
                <a:latin typeface="Arial" panose="020B0604020202020204" pitchFamily="34" charset="0"/>
                <a:cs typeface="Arial" panose="020B0604020202020204" pitchFamily="34" charset="0"/>
              </a:rPr>
              <a:t>the author </a:t>
            </a:r>
            <a:r>
              <a:rPr lang="en-ZA" sz="1600" b="1" dirty="0" smtClean="0">
                <a:latin typeface="Arial" panose="020B0604020202020204" pitchFamily="34" charset="0"/>
                <a:cs typeface="Arial" panose="020B0604020202020204" pitchFamily="34" charset="0"/>
              </a:rPr>
              <a:t>[in </a:t>
            </a:r>
            <a:r>
              <a:rPr lang="en-ZA" sz="1600" b="1" dirty="0">
                <a:latin typeface="Arial" panose="020B0604020202020204" pitchFamily="34" charset="0"/>
                <a:cs typeface="Arial" panose="020B0604020202020204" pitchFamily="34" charset="0"/>
              </a:rPr>
              <a:t>so far as it is </a:t>
            </a:r>
            <a:r>
              <a:rPr lang="en-ZA" sz="1600" b="1" dirty="0" smtClean="0">
                <a:latin typeface="Arial" panose="020B0604020202020204" pitchFamily="34" charset="0"/>
                <a:cs typeface="Arial" panose="020B0604020202020204" pitchFamily="34" charset="0"/>
              </a:rPr>
              <a:t>practicable</a:t>
            </a:r>
            <a:r>
              <a:rPr lang="en-ZA" sz="1600" b="1" u="sng" dirty="0" smtClean="0">
                <a:latin typeface="Arial" panose="020B0604020202020204" pitchFamily="34" charset="0"/>
                <a:cs typeface="Arial" panose="020B0604020202020204" pitchFamily="34" charset="0"/>
              </a:rPr>
              <a:t>]</a:t>
            </a:r>
            <a:r>
              <a:rPr lang="en-ZA" sz="1600" u="sng" dirty="0" smtClean="0">
                <a:latin typeface="Arial" panose="020B0604020202020204" pitchFamily="34" charset="0"/>
                <a:cs typeface="Arial" panose="020B0604020202020204" pitchFamily="34" charset="0"/>
              </a:rPr>
              <a:t>, if it appears on the work</a:t>
            </a:r>
            <a:r>
              <a:rPr lang="en-ZA" sz="1600" dirty="0" smtClean="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12"/>
          </p:nvPr>
        </p:nvSpPr>
        <p:spPr/>
        <p:txBody>
          <a:bodyPr/>
          <a:lstStyle/>
          <a:p>
            <a:fld id="{D1B91D83-34EB-A744-81D0-D8E8519C4AE3}" type="slidenum">
              <a:rPr lang="en-US" smtClean="0"/>
              <a:t>12</a:t>
            </a:fld>
            <a:endParaRPr lang="en-US" dirty="0"/>
          </a:p>
        </p:txBody>
      </p:sp>
    </p:spTree>
    <p:extLst>
      <p:ext uri="{BB962C8B-B14F-4D97-AF65-F5344CB8AC3E}">
        <p14:creationId xmlns:p14="http://schemas.microsoft.com/office/powerpoint/2010/main" val="18037988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43181"/>
            <a:ext cx="8543925" cy="977899"/>
          </a:xfrm>
        </p:spPr>
        <p:txBody>
          <a:bodyPr>
            <a:normAutofit/>
          </a:bodyPr>
          <a:lstStyle/>
          <a:p>
            <a:r>
              <a:rPr lang="en-ZA" sz="2400" b="1" dirty="0" smtClean="0">
                <a:latin typeface="Arial" panose="020B0604020202020204" pitchFamily="34" charset="0"/>
                <a:cs typeface="Arial" panose="020B0604020202020204" pitchFamily="34" charset="0"/>
              </a:rPr>
              <a:t>Clause 13 </a:t>
            </a:r>
            <a:r>
              <a:rPr lang="en-ZA" sz="2400" b="1" dirty="0">
                <a:latin typeface="Arial" panose="020B0604020202020204" pitchFamily="34" charset="0"/>
                <a:cs typeface="Arial" panose="020B0604020202020204" pitchFamily="34" charset="0"/>
              </a:rPr>
              <a:t>(</a:t>
            </a:r>
            <a:r>
              <a:rPr lang="en-ZA" sz="2400" b="1" dirty="0" smtClean="0">
                <a:latin typeface="Arial" panose="020B0604020202020204" pitchFamily="34" charset="0"/>
                <a:cs typeface="Arial" panose="020B0604020202020204" pitchFamily="34" charset="0"/>
              </a:rPr>
              <a:t>section 12A</a:t>
            </a:r>
            <a:r>
              <a:rPr lang="en-ZA" sz="2400" b="1" i="1" dirty="0" smtClean="0">
                <a:latin typeface="Arial" panose="020B0604020202020204" pitchFamily="34" charset="0"/>
                <a:cs typeface="Arial" panose="020B0604020202020204" pitchFamily="34" charset="0"/>
              </a:rPr>
              <a:t>(c)</a:t>
            </a:r>
            <a:r>
              <a:rPr lang="en-ZA" sz="2400" b="1" dirty="0" smtClean="0">
                <a:latin typeface="Arial" panose="020B0604020202020204" pitchFamily="34" charset="0"/>
                <a:cs typeface="Arial" panose="020B0604020202020204" pitchFamily="34" charset="0"/>
              </a:rPr>
              <a:t>, 12B, 12D, 19D)     (2)</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30200" y="796413"/>
            <a:ext cx="9340925" cy="5796116"/>
          </a:xfrm>
          <a:solidFill>
            <a:schemeClr val="bg1"/>
          </a:solidFill>
        </p:spPr>
        <p:txBody>
          <a:bodyPr>
            <a:noAutofit/>
          </a:bodyPr>
          <a:lstStyle/>
          <a:p>
            <a:pPr marL="0" indent="0" algn="just">
              <a:lnSpc>
                <a:spcPct val="100000"/>
              </a:lnSpc>
              <a:buNone/>
            </a:pPr>
            <a:r>
              <a:rPr lang="en-US" sz="1600" u="sng" dirty="0" smtClean="0">
                <a:latin typeface="Arial" panose="020B0604020202020204" pitchFamily="34" charset="0"/>
                <a:cs typeface="Arial" panose="020B0604020202020204" pitchFamily="34" charset="0"/>
              </a:rPr>
              <a:t>Wording proposed (</a:t>
            </a:r>
            <a:r>
              <a:rPr lang="en-US" sz="1600" u="sng" dirty="0" smtClean="0">
                <a:latin typeface="Arial" panose="020B0604020202020204" pitchFamily="34" charset="0"/>
                <a:cs typeface="Arial" panose="020B0604020202020204" pitchFamily="34" charset="0"/>
              </a:rPr>
              <a:t>continued)</a:t>
            </a:r>
            <a:endParaRPr lang="en-US" sz="1600" u="sng" dirty="0" smtClean="0">
              <a:latin typeface="Arial" panose="020B0604020202020204" pitchFamily="34" charset="0"/>
              <a:cs typeface="Arial" panose="020B0604020202020204" pitchFamily="34" charset="0"/>
            </a:endParaRPr>
          </a:p>
          <a:p>
            <a:pPr marL="0" indent="0" algn="just">
              <a:lnSpc>
                <a:spcPct val="100000"/>
              </a:lnSpc>
              <a:buNone/>
            </a:pPr>
            <a:r>
              <a:rPr lang="en-ZA" sz="1600" dirty="0">
                <a:latin typeface="Arial" panose="020B0604020202020204" pitchFamily="34" charset="0"/>
                <a:cs typeface="Arial" panose="020B0604020202020204" pitchFamily="34" charset="0"/>
              </a:rPr>
              <a:t>12D </a:t>
            </a:r>
            <a:r>
              <a:rPr lang="en-ZA" sz="1600" dirty="0" smtClean="0">
                <a:latin typeface="Arial" panose="020B0604020202020204" pitchFamily="34" charset="0"/>
                <a:cs typeface="Arial" panose="020B0604020202020204" pitchFamily="34" charset="0"/>
              </a:rPr>
              <a:t>(Educational </a:t>
            </a:r>
            <a:r>
              <a:rPr lang="en-ZA" sz="1600" dirty="0">
                <a:latin typeface="Arial" panose="020B0604020202020204" pitchFamily="34" charset="0"/>
                <a:cs typeface="Arial" panose="020B0604020202020204" pitchFamily="34" charset="0"/>
              </a:rPr>
              <a:t>and academic activities)</a:t>
            </a:r>
          </a:p>
          <a:p>
            <a:pPr marL="285750" indent="-285750" algn="just">
              <a:lnSpc>
                <a:spcPct val="100000"/>
              </a:lnSpc>
            </a:pPr>
            <a:r>
              <a:rPr lang="en-ZA" sz="1600" dirty="0" smtClean="0">
                <a:latin typeface="Arial" panose="020B0604020202020204" pitchFamily="34" charset="0"/>
                <a:cs typeface="Arial" panose="020B0604020202020204" pitchFamily="34" charset="0"/>
              </a:rPr>
              <a:t>“(8) </a:t>
            </a:r>
            <a:r>
              <a:rPr lang="en-ZA" sz="1600" i="1" u="sng" dirty="0" smtClean="0">
                <a:latin typeface="Arial" panose="020B0604020202020204" pitchFamily="34" charset="0"/>
                <a:cs typeface="Arial" panose="020B0604020202020204" pitchFamily="34" charset="0"/>
              </a:rPr>
              <a:t>(a) </a:t>
            </a:r>
            <a:r>
              <a:rPr lang="en-ZA" sz="1600" dirty="0" smtClean="0">
                <a:latin typeface="Arial" panose="020B0604020202020204" pitchFamily="34" charset="0"/>
                <a:cs typeface="Arial" panose="020B0604020202020204" pitchFamily="34" charset="0"/>
              </a:rPr>
              <a:t>The source of the work reproduced and the name of the author</a:t>
            </a:r>
            <a:r>
              <a:rPr lang="en-ZA" sz="1600" u="sng" dirty="0" smtClean="0">
                <a:latin typeface="Arial" panose="020B0604020202020204" pitchFamily="34" charset="0"/>
                <a:cs typeface="Arial" panose="020B0604020202020204" pitchFamily="34" charset="0"/>
              </a:rPr>
              <a:t>, if it appears on the work,</a:t>
            </a:r>
            <a:r>
              <a:rPr lang="en-ZA" sz="1600" dirty="0" smtClean="0">
                <a:latin typeface="Arial" panose="020B0604020202020204" pitchFamily="34" charset="0"/>
                <a:cs typeface="Arial" panose="020B0604020202020204" pitchFamily="34" charset="0"/>
              </a:rPr>
              <a:t>  shall be indicated </a:t>
            </a:r>
            <a:r>
              <a:rPr lang="en-ZA" sz="1600" b="1" dirty="0" smtClean="0">
                <a:latin typeface="Arial" panose="020B0604020202020204" pitchFamily="34" charset="0"/>
                <a:cs typeface="Arial" panose="020B0604020202020204" pitchFamily="34" charset="0"/>
              </a:rPr>
              <a:t>[as far as is practicable]</a:t>
            </a:r>
            <a:r>
              <a:rPr lang="en-ZA" sz="1600" dirty="0" smtClean="0">
                <a:latin typeface="Arial" panose="020B0604020202020204" pitchFamily="34" charset="0"/>
                <a:cs typeface="Arial" panose="020B0604020202020204" pitchFamily="34" charset="0"/>
              </a:rPr>
              <a:t> on all copies contemplated in subsections (1) to (6).’’.</a:t>
            </a:r>
            <a:endParaRPr lang="en-US" sz="1600" dirty="0" smtClean="0">
              <a:latin typeface="Arial" panose="020B0604020202020204" pitchFamily="34" charset="0"/>
              <a:cs typeface="Arial" panose="020B0604020202020204" pitchFamily="34" charset="0"/>
            </a:endParaRPr>
          </a:p>
          <a:p>
            <a:pPr marL="0" indent="0" algn="just">
              <a:lnSpc>
                <a:spcPct val="100000"/>
              </a:lnSpc>
              <a:buNone/>
            </a:pPr>
            <a:r>
              <a:rPr lang="en-US" sz="1600" dirty="0" smtClean="0">
                <a:latin typeface="Arial" panose="020B0604020202020204" pitchFamily="34" charset="0"/>
                <a:cs typeface="Arial" panose="020B0604020202020204" pitchFamily="34" charset="0"/>
              </a:rPr>
              <a:t>19D (Persons with disability)</a:t>
            </a:r>
          </a:p>
          <a:p>
            <a:pPr algn="just">
              <a:lnSpc>
                <a:spcPct val="100000"/>
              </a:lnSpc>
            </a:pPr>
            <a:r>
              <a:rPr lang="en-ZA" sz="1600" dirty="0" smtClean="0">
                <a:latin typeface="Arial" panose="020B0604020202020204" pitchFamily="34" charset="0"/>
                <a:cs typeface="Arial" panose="020B0604020202020204" pitchFamily="34" charset="0"/>
              </a:rPr>
              <a:t>“(</a:t>
            </a:r>
            <a:r>
              <a:rPr lang="en-ZA" sz="1600" dirty="0">
                <a:latin typeface="Arial" panose="020B0604020202020204" pitchFamily="34" charset="0"/>
                <a:cs typeface="Arial" panose="020B0604020202020204" pitchFamily="34" charset="0"/>
              </a:rPr>
              <a:t>4) The exception created by this section is subject </a:t>
            </a:r>
            <a:r>
              <a:rPr lang="en-ZA" sz="1600" dirty="0" smtClean="0">
                <a:latin typeface="Arial" panose="020B0604020202020204" pitchFamily="34" charset="0"/>
                <a:cs typeface="Arial" panose="020B0604020202020204" pitchFamily="34" charset="0"/>
              </a:rPr>
              <a:t>to</a:t>
            </a:r>
            <a:r>
              <a:rPr lang="en-ZA" sz="1600" u="sng" dirty="0" smtClean="0">
                <a:latin typeface="Arial" panose="020B0604020202020204" pitchFamily="34" charset="0"/>
                <a:cs typeface="Arial" panose="020B0604020202020204" pitchFamily="34" charset="0"/>
              </a:rPr>
              <a:t>—</a:t>
            </a:r>
          </a:p>
          <a:p>
            <a:pPr marL="633413" indent="-368300" algn="just">
              <a:lnSpc>
                <a:spcPct val="100000"/>
              </a:lnSpc>
              <a:buNone/>
            </a:pPr>
            <a:r>
              <a:rPr lang="en-ZA" sz="1600" i="1" u="sng" dirty="0" smtClean="0">
                <a:latin typeface="Arial" panose="020B0604020202020204" pitchFamily="34" charset="0"/>
                <a:cs typeface="Arial" panose="020B0604020202020204" pitchFamily="34" charset="0"/>
              </a:rPr>
              <a:t>(a)</a:t>
            </a:r>
            <a:r>
              <a:rPr lang="en-ZA" sz="1600" i="1" dirty="0" smtClean="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the </a:t>
            </a:r>
            <a:r>
              <a:rPr lang="en-ZA" sz="1600" dirty="0">
                <a:latin typeface="Arial" panose="020B0604020202020204" pitchFamily="34" charset="0"/>
                <a:cs typeface="Arial" panose="020B0604020202020204" pitchFamily="34" charset="0"/>
              </a:rPr>
              <a:t>obligation </a:t>
            </a:r>
            <a:r>
              <a:rPr lang="en-ZA" sz="1600" dirty="0" smtClean="0">
                <a:latin typeface="Arial" panose="020B0604020202020204" pitchFamily="34" charset="0"/>
                <a:cs typeface="Arial" panose="020B0604020202020204" pitchFamily="34" charset="0"/>
              </a:rPr>
              <a:t>of indicating </a:t>
            </a:r>
            <a:r>
              <a:rPr lang="en-ZA" sz="1600" dirty="0">
                <a:latin typeface="Arial" panose="020B0604020202020204" pitchFamily="34" charset="0"/>
                <a:cs typeface="Arial" panose="020B0604020202020204" pitchFamily="34" charset="0"/>
              </a:rPr>
              <a:t>the source and the name of the </a:t>
            </a:r>
            <a:r>
              <a:rPr lang="en-ZA" sz="1600" dirty="0" smtClean="0">
                <a:latin typeface="Arial" panose="020B0604020202020204" pitchFamily="34" charset="0"/>
                <a:cs typeface="Arial" panose="020B0604020202020204" pitchFamily="34" charset="0"/>
              </a:rPr>
              <a:t>author</a:t>
            </a:r>
            <a:r>
              <a:rPr lang="en-ZA" sz="1600" u="sng" dirty="0">
                <a:latin typeface="Arial" panose="020B0604020202020204" pitchFamily="34" charset="0"/>
                <a:cs typeface="Arial" panose="020B0604020202020204" pitchFamily="34" charset="0"/>
              </a:rPr>
              <a:t>, if it appears on the </a:t>
            </a:r>
            <a:r>
              <a:rPr lang="en-ZA" sz="1600" u="sng" dirty="0" smtClean="0">
                <a:latin typeface="Arial" panose="020B0604020202020204" pitchFamily="34" charset="0"/>
                <a:cs typeface="Arial" panose="020B0604020202020204" pitchFamily="34" charset="0"/>
              </a:rPr>
              <a:t>work,</a:t>
            </a:r>
            <a:r>
              <a:rPr lang="en-ZA" sz="1600" dirty="0" smtClean="0">
                <a:latin typeface="Arial" panose="020B0604020202020204" pitchFamily="34" charset="0"/>
                <a:cs typeface="Arial" panose="020B0604020202020204" pitchFamily="34" charset="0"/>
              </a:rPr>
              <a:t> </a:t>
            </a:r>
            <a:r>
              <a:rPr lang="en-ZA" sz="1600" dirty="0">
                <a:latin typeface="Arial" panose="020B0604020202020204" pitchFamily="34" charset="0"/>
                <a:cs typeface="Arial" panose="020B0604020202020204" pitchFamily="34" charset="0"/>
              </a:rPr>
              <a:t>on any accessible </a:t>
            </a:r>
            <a:r>
              <a:rPr lang="en-ZA" sz="1600" dirty="0" smtClean="0">
                <a:latin typeface="Arial" panose="020B0604020202020204" pitchFamily="34" charset="0"/>
                <a:cs typeface="Arial" panose="020B0604020202020204" pitchFamily="34" charset="0"/>
              </a:rPr>
              <a:t>format copy </a:t>
            </a:r>
            <a:r>
              <a:rPr lang="en-ZA" sz="1600" b="1" dirty="0" smtClean="0">
                <a:latin typeface="Arial" panose="020B0604020202020204" pitchFamily="34" charset="0"/>
                <a:cs typeface="Arial" panose="020B0604020202020204" pitchFamily="34" charset="0"/>
              </a:rPr>
              <a:t>[in </a:t>
            </a:r>
            <a:r>
              <a:rPr lang="en-ZA" sz="1600" b="1" dirty="0">
                <a:latin typeface="Arial" panose="020B0604020202020204" pitchFamily="34" charset="0"/>
                <a:cs typeface="Arial" panose="020B0604020202020204" pitchFamily="34" charset="0"/>
              </a:rPr>
              <a:t>so far as it is </a:t>
            </a:r>
            <a:r>
              <a:rPr lang="en-ZA" sz="1600" b="1" dirty="0" smtClean="0">
                <a:latin typeface="Arial" panose="020B0604020202020204" pitchFamily="34" charset="0"/>
                <a:cs typeface="Arial" panose="020B0604020202020204" pitchFamily="34" charset="0"/>
              </a:rPr>
              <a:t>practicable]</a:t>
            </a:r>
            <a:r>
              <a:rPr lang="en-ZA" sz="1600" dirty="0" smtClean="0">
                <a:latin typeface="Arial" panose="020B0604020202020204" pitchFamily="34" charset="0"/>
                <a:cs typeface="Arial" panose="020B0604020202020204" pitchFamily="34" charset="0"/>
              </a:rPr>
              <a:t>.…”</a:t>
            </a:r>
            <a:endParaRPr lang="en-US" sz="1600" dirty="0" smtClean="0">
              <a:latin typeface="Arial" panose="020B0604020202020204" pitchFamily="34" charset="0"/>
              <a:cs typeface="Arial" panose="020B0604020202020204" pitchFamily="34" charset="0"/>
            </a:endParaRPr>
          </a:p>
          <a:p>
            <a:pPr marL="0" indent="0" algn="just">
              <a:lnSpc>
                <a:spcPct val="100000"/>
              </a:lnSpc>
              <a:buNone/>
            </a:pPr>
            <a:endParaRPr lang="en-US" sz="1600" u="sng" dirty="0" smtClean="0">
              <a:latin typeface="Arial" panose="020B0604020202020204" pitchFamily="34" charset="0"/>
              <a:cs typeface="Arial" panose="020B0604020202020204" pitchFamily="34" charset="0"/>
            </a:endParaRPr>
          </a:p>
          <a:p>
            <a:pPr marL="0" indent="0" algn="just">
              <a:lnSpc>
                <a:spcPct val="100000"/>
              </a:lnSpc>
              <a:buNone/>
            </a:pPr>
            <a:r>
              <a:rPr lang="en-US" sz="1600" u="sng" dirty="0" smtClean="0">
                <a:latin typeface="Arial" panose="020B0604020202020204" pitchFamily="34" charset="0"/>
                <a:cs typeface="Arial" panose="020B0604020202020204" pitchFamily="34" charset="0"/>
              </a:rPr>
              <a:t>NOT advertised – However, practical challenges raised</a:t>
            </a:r>
          </a:p>
          <a:p>
            <a:pPr algn="just">
              <a:lnSpc>
                <a:spcPct val="100000"/>
              </a:lnSpc>
            </a:pPr>
            <a:r>
              <a:rPr lang="en-ZA" sz="1600" dirty="0" smtClean="0">
                <a:latin typeface="Arial" panose="020B0604020202020204" pitchFamily="34" charset="0"/>
                <a:cs typeface="Arial" panose="020B0604020202020204" pitchFamily="34" charset="0"/>
              </a:rPr>
              <a:t>Recreate </a:t>
            </a:r>
            <a:r>
              <a:rPr lang="en-ZA" sz="1600" dirty="0">
                <a:latin typeface="Arial" panose="020B0604020202020204" pitchFamily="34" charset="0"/>
                <a:cs typeface="Arial" panose="020B0604020202020204" pitchFamily="34" charset="0"/>
              </a:rPr>
              <a:t>- The phrase ‘to the extent that it is practicable’ </a:t>
            </a:r>
            <a:r>
              <a:rPr lang="en-ZA" sz="1600" dirty="0" smtClean="0">
                <a:latin typeface="Arial" panose="020B0604020202020204" pitchFamily="34" charset="0"/>
                <a:cs typeface="Arial" panose="020B0604020202020204" pitchFamily="34" charset="0"/>
              </a:rPr>
              <a:t>should </a:t>
            </a:r>
            <a:r>
              <a:rPr lang="en-ZA" sz="1600" dirty="0">
                <a:latin typeface="Arial" panose="020B0604020202020204" pitchFamily="34" charset="0"/>
                <a:cs typeface="Arial" panose="020B0604020202020204" pitchFamily="34" charset="0"/>
              </a:rPr>
              <a:t>be restored. </a:t>
            </a:r>
            <a:endParaRPr lang="en-ZA" sz="1600" dirty="0" smtClean="0">
              <a:latin typeface="Arial" panose="020B0604020202020204" pitchFamily="34" charset="0"/>
              <a:cs typeface="Arial" panose="020B0604020202020204" pitchFamily="34" charset="0"/>
            </a:endParaRPr>
          </a:p>
          <a:p>
            <a:pPr lvl="1" algn="just">
              <a:lnSpc>
                <a:spcPct val="100000"/>
              </a:lnSpc>
            </a:pPr>
            <a:r>
              <a:rPr lang="en-ZA" sz="1600" dirty="0" smtClean="0">
                <a:latin typeface="Arial" panose="020B0604020202020204" pitchFamily="34" charset="0"/>
                <a:cs typeface="Arial" panose="020B0604020202020204" pitchFamily="34" charset="0"/>
              </a:rPr>
              <a:t>Not practicable with 50 </a:t>
            </a:r>
            <a:r>
              <a:rPr lang="en-ZA" sz="1600" dirty="0">
                <a:latin typeface="Arial" panose="020B0604020202020204" pitchFamily="34" charset="0"/>
                <a:cs typeface="Arial" panose="020B0604020202020204" pitchFamily="34" charset="0"/>
              </a:rPr>
              <a:t>images </a:t>
            </a:r>
            <a:r>
              <a:rPr lang="en-ZA" sz="1600" dirty="0" smtClean="0">
                <a:latin typeface="Arial" panose="020B0604020202020204" pitchFamily="34" charset="0"/>
                <a:cs typeface="Arial" panose="020B0604020202020204" pitchFamily="34" charset="0"/>
              </a:rPr>
              <a:t>in </a:t>
            </a:r>
            <a:r>
              <a:rPr lang="en-ZA" sz="1600" dirty="0">
                <a:latin typeface="Arial" panose="020B0604020202020204" pitchFamily="34" charset="0"/>
                <a:cs typeface="Arial" panose="020B0604020202020204" pitchFamily="34" charset="0"/>
              </a:rPr>
              <a:t>a collage </a:t>
            </a:r>
            <a:r>
              <a:rPr lang="en-ZA" sz="1600" dirty="0" smtClean="0">
                <a:latin typeface="Arial" panose="020B0604020202020204" pitchFamily="34" charset="0"/>
                <a:cs typeface="Arial" panose="020B0604020202020204" pitchFamily="34" charset="0"/>
              </a:rPr>
              <a:t>to </a:t>
            </a:r>
            <a:r>
              <a:rPr lang="en-ZA" sz="1600" dirty="0" smtClean="0">
                <a:latin typeface="Arial" panose="020B0604020202020204" pitchFamily="34" charset="0"/>
                <a:cs typeface="Arial" panose="020B0604020202020204" pitchFamily="34" charset="0"/>
              </a:rPr>
              <a:t>give credit </a:t>
            </a:r>
            <a:r>
              <a:rPr lang="en-ZA" sz="1600" dirty="0">
                <a:latin typeface="Arial" panose="020B0604020202020204" pitchFamily="34" charset="0"/>
                <a:cs typeface="Arial" panose="020B0604020202020204" pitchFamily="34" charset="0"/>
              </a:rPr>
              <a:t>to the </a:t>
            </a:r>
            <a:r>
              <a:rPr lang="en-ZA" sz="1600" dirty="0" smtClean="0">
                <a:latin typeface="Arial" panose="020B0604020202020204" pitchFamily="34" charset="0"/>
                <a:cs typeface="Arial" panose="020B0604020202020204" pitchFamily="34" charset="0"/>
              </a:rPr>
              <a:t>authors of each.</a:t>
            </a:r>
          </a:p>
          <a:p>
            <a:pPr lvl="1" algn="just">
              <a:lnSpc>
                <a:spcPct val="100000"/>
              </a:lnSpc>
            </a:pPr>
            <a:r>
              <a:rPr lang="en-ZA" sz="1600" dirty="0" smtClean="0">
                <a:latin typeface="Arial" panose="020B0604020202020204" pitchFamily="34" charset="0"/>
                <a:cs typeface="Arial" panose="020B0604020202020204" pitchFamily="34" charset="0"/>
              </a:rPr>
              <a:t>Treaty language allows countries space to </a:t>
            </a:r>
            <a:r>
              <a:rPr lang="en-ZA" sz="1600" dirty="0">
                <a:latin typeface="Arial" panose="020B0604020202020204" pitchFamily="34" charset="0"/>
                <a:cs typeface="Arial" panose="020B0604020202020204" pitchFamily="34" charset="0"/>
              </a:rPr>
              <a:t>include wording such as ‘to the extent that it is practicable’, because we are doing this in 2022 and not in 1975 when the Berne Convention was last revised</a:t>
            </a:r>
            <a:r>
              <a:rPr lang="en-ZA" sz="1600" dirty="0" smtClean="0">
                <a:latin typeface="Arial" panose="020B0604020202020204" pitchFamily="34" charset="0"/>
                <a:cs typeface="Arial" panose="020B0604020202020204" pitchFamily="34" charset="0"/>
              </a:rPr>
              <a:t>.</a:t>
            </a:r>
          </a:p>
          <a:p>
            <a:pPr lvl="1" algn="just">
              <a:lnSpc>
                <a:spcPct val="100000"/>
              </a:lnSpc>
            </a:pPr>
            <a:r>
              <a:rPr lang="en-ZA" sz="1600" dirty="0" smtClean="0">
                <a:solidFill>
                  <a:srgbClr val="0070C0"/>
                </a:solidFill>
                <a:latin typeface="Arial" panose="020B0604020202020204" pitchFamily="34" charset="0"/>
                <a:cs typeface="Arial" panose="020B0604020202020204" pitchFamily="34" charset="0"/>
              </a:rPr>
              <a:t>Need to carefully consider </a:t>
            </a:r>
            <a:r>
              <a:rPr lang="en-ZA" sz="1600" dirty="0" smtClean="0">
                <a:solidFill>
                  <a:srgbClr val="0070C0"/>
                </a:solidFill>
                <a:latin typeface="Arial" panose="020B0604020202020204" pitchFamily="34" charset="0"/>
                <a:cs typeface="Arial" panose="020B0604020202020204" pitchFamily="34" charset="0"/>
              </a:rPr>
              <a:t>consequences. </a:t>
            </a:r>
            <a:r>
              <a:rPr lang="en-ZA" sz="1600" dirty="0" smtClean="0">
                <a:solidFill>
                  <a:srgbClr val="0070C0"/>
                </a:solidFill>
                <a:latin typeface="Arial" panose="020B0604020202020204" pitchFamily="34" charset="0"/>
                <a:cs typeface="Arial" panose="020B0604020202020204" pitchFamily="34" charset="0"/>
              </a:rPr>
              <a:t>Recommend that the Committee considers retaining “to the extent that it is practicable” in the clauses mentioned above.</a:t>
            </a:r>
          </a:p>
          <a:p>
            <a:pPr lvl="1" algn="just">
              <a:lnSpc>
                <a:spcPct val="100000"/>
              </a:lnSpc>
            </a:pPr>
            <a:r>
              <a:rPr lang="en-ZA" sz="1600" dirty="0" smtClean="0">
                <a:solidFill>
                  <a:srgbClr val="0070C0"/>
                </a:solidFill>
                <a:latin typeface="Arial" panose="020B0604020202020204" pitchFamily="34" charset="0"/>
                <a:cs typeface="Arial" panose="020B0604020202020204" pitchFamily="34" charset="0"/>
              </a:rPr>
              <a:t>DTIC to advise iro adding the phrase to 12A</a:t>
            </a:r>
            <a:r>
              <a:rPr lang="en-ZA" sz="1600" i="1" dirty="0" smtClean="0">
                <a:solidFill>
                  <a:srgbClr val="0070C0"/>
                </a:solidFill>
                <a:latin typeface="Arial" panose="020B0604020202020204" pitchFamily="34" charset="0"/>
                <a:cs typeface="Arial" panose="020B0604020202020204" pitchFamily="34" charset="0"/>
              </a:rPr>
              <a:t>(c)</a:t>
            </a:r>
            <a:r>
              <a:rPr lang="en-ZA" sz="1600" dirty="0" smtClean="0">
                <a:solidFill>
                  <a:srgbClr val="0070C0"/>
                </a:solidFill>
                <a:latin typeface="Arial" panose="020B0604020202020204" pitchFamily="34" charset="0"/>
                <a:cs typeface="Arial" panose="020B0604020202020204" pitchFamily="34" charset="0"/>
              </a:rPr>
              <a:t>.</a:t>
            </a:r>
            <a:endParaRPr lang="en-GB" sz="1600" dirty="0">
              <a:solidFill>
                <a:srgbClr val="0070C0"/>
              </a:solidFill>
              <a:latin typeface="Arial" panose="020B0604020202020204" pitchFamily="34" charset="0"/>
              <a:cs typeface="Arial" panose="020B0604020202020204" pitchFamily="34" charset="0"/>
            </a:endParaRPr>
          </a:p>
          <a:p>
            <a:pPr lvl="1" algn="just">
              <a:lnSpc>
                <a:spcPct val="100000"/>
              </a:lnSpc>
            </a:pPr>
            <a:endParaRPr lang="en-US" sz="1400" dirty="0" smtClean="0">
              <a:solidFill>
                <a:srgbClr val="7030A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13</a:t>
            </a:fld>
            <a:endParaRPr lang="en-US" dirty="0"/>
          </a:p>
        </p:txBody>
      </p:sp>
    </p:spTree>
    <p:extLst>
      <p:ext uri="{BB962C8B-B14F-4D97-AF65-F5344CB8AC3E}">
        <p14:creationId xmlns:p14="http://schemas.microsoft.com/office/powerpoint/2010/main" val="1463376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692110"/>
            <a:ext cx="8543925" cy="977899"/>
          </a:xfrm>
        </p:spPr>
        <p:txBody>
          <a:bodyPr>
            <a:normAutofit fontScale="90000"/>
          </a:bodyPr>
          <a:lstStyle/>
          <a:p>
            <a:r>
              <a:rPr lang="en-ZA" sz="2400" b="1" dirty="0" smtClean="0">
                <a:latin typeface="Arial" panose="020B0604020202020204" pitchFamily="34" charset="0"/>
                <a:cs typeface="Arial" panose="020B0604020202020204" pitchFamily="34" charset="0"/>
              </a:rPr>
              <a:t>Clause 13: </a:t>
            </a:r>
            <a:r>
              <a:rPr lang="en-ZA" sz="2400" b="1" dirty="0">
                <a:latin typeface="Arial" panose="020B0604020202020204" pitchFamily="34" charset="0"/>
                <a:cs typeface="Arial" panose="020B0604020202020204" pitchFamily="34" charset="0"/>
              </a:rPr>
              <a:t>Layering of restrictions</a:t>
            </a:r>
            <a:br>
              <a:rPr lang="en-ZA" sz="2400" b="1" dirty="0">
                <a:latin typeface="Arial" panose="020B0604020202020204" pitchFamily="34" charset="0"/>
                <a:cs typeface="Arial" panose="020B0604020202020204" pitchFamily="34" charset="0"/>
              </a:rPr>
            </a:br>
            <a:r>
              <a:rPr lang="en-ZA" sz="2400" b="1" dirty="0" smtClean="0">
                <a:latin typeface="Arial" panose="020B0604020202020204" pitchFamily="34" charset="0"/>
                <a:cs typeface="Arial" panose="020B0604020202020204" pitchFamily="34" charset="0"/>
              </a:rPr>
              <a:t>A. Section 12A – new paragraph </a:t>
            </a:r>
            <a:r>
              <a:rPr lang="en-ZA" sz="2400" b="1" i="1" dirty="0" smtClean="0">
                <a:latin typeface="Arial" panose="020B0604020202020204" pitchFamily="34" charset="0"/>
                <a:cs typeface="Arial" panose="020B0604020202020204" pitchFamily="34" charset="0"/>
              </a:rPr>
              <a:t>(d) </a:t>
            </a:r>
            <a:r>
              <a:rPr lang="en-ZA" sz="2400" b="1" dirty="0" smtClean="0">
                <a:latin typeface="Arial" panose="020B0604020202020204" pitchFamily="34" charset="0"/>
                <a:cs typeface="Arial" panose="020B0604020202020204" pitchFamily="34" charset="0"/>
              </a:rPr>
              <a:t>(1)</a:t>
            </a:r>
            <a:br>
              <a:rPr lang="en-ZA" sz="2400" b="1" dirty="0" smtClean="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30200" y="1932038"/>
            <a:ext cx="9340925" cy="4424313"/>
          </a:xfrm>
        </p:spPr>
        <p:txBody>
          <a:bodyPr>
            <a:noAutofit/>
          </a:bodyPr>
          <a:lstStyle/>
          <a:p>
            <a:pPr marL="0" indent="0" algn="just">
              <a:lnSpc>
                <a:spcPct val="100000"/>
              </a:lnSpc>
              <a:buNone/>
            </a:pPr>
            <a:r>
              <a:rPr lang="en-GB" sz="2400" dirty="0">
                <a:latin typeface="Arial" panose="020B0604020202020204" pitchFamily="34" charset="0"/>
                <a:cs typeface="Arial" panose="020B0604020202020204" pitchFamily="34" charset="0"/>
              </a:rPr>
              <a:t>1</a:t>
            </a:r>
            <a:r>
              <a:rPr lang="en-GB" sz="2400" baseline="30000" dirty="0">
                <a:latin typeface="Arial" panose="020B0604020202020204" pitchFamily="34" charset="0"/>
                <a:cs typeface="Arial" panose="020B0604020202020204" pitchFamily="34" charset="0"/>
              </a:rPr>
              <a:t>st</a:t>
            </a:r>
            <a:r>
              <a:rPr lang="en-GB" sz="2400" dirty="0">
                <a:latin typeface="Arial" panose="020B0604020202020204" pitchFamily="34" charset="0"/>
                <a:cs typeface="Arial" panose="020B0604020202020204" pitchFamily="34" charset="0"/>
              </a:rPr>
              <a:t> call for comment: </a:t>
            </a:r>
            <a:r>
              <a:rPr lang="en-GB" sz="2400" dirty="0" err="1">
                <a:latin typeface="Arial" panose="020B0604020202020204" pitchFamily="34" charset="0"/>
                <a:cs typeface="Arial" panose="020B0604020202020204" pitchFamily="34" charset="0"/>
              </a:rPr>
              <a:t>Capasso</a:t>
            </a:r>
            <a:r>
              <a:rPr lang="en-GB" sz="2400" dirty="0">
                <a:latin typeface="Arial" panose="020B0604020202020204" pitchFamily="34" charset="0"/>
                <a:cs typeface="Arial" panose="020B0604020202020204" pitchFamily="34" charset="0"/>
              </a:rPr>
              <a:t>, IFRRO, </a:t>
            </a:r>
            <a:r>
              <a:rPr lang="en-GB" sz="2400" dirty="0" err="1">
                <a:latin typeface="Arial" panose="020B0604020202020204" pitchFamily="34" charset="0"/>
                <a:cs typeface="Arial" panose="020B0604020202020204" pitchFamily="34" charset="0"/>
              </a:rPr>
              <a:t>Innovus</a:t>
            </a:r>
            <a:r>
              <a:rPr lang="en-GB" sz="2400" dirty="0">
                <a:latin typeface="Arial" panose="020B0604020202020204" pitchFamily="34" charset="0"/>
                <a:cs typeface="Arial" panose="020B0604020202020204" pitchFamily="34" charset="0"/>
              </a:rPr>
              <a:t>, IPA: Section </a:t>
            </a:r>
            <a:r>
              <a:rPr lang="en-ZA" sz="2400" dirty="0">
                <a:latin typeface="Arial" panose="020B0604020202020204" pitchFamily="34" charset="0"/>
                <a:cs typeface="Arial" panose="020B0604020202020204" pitchFamily="34" charset="0"/>
              </a:rPr>
              <a:t>12A has fair use criteria, but this does not apply to the parallel set of specific exceptions (sections 12 B – D), which creates uncertainty</a:t>
            </a:r>
            <a:r>
              <a:rPr lang="en-GB" sz="2000" dirty="0" smtClean="0">
                <a:latin typeface="Arial" panose="020B0604020202020204" pitchFamily="34" charset="0"/>
                <a:cs typeface="Arial" panose="020B0604020202020204" pitchFamily="34" charset="0"/>
              </a:rPr>
              <a:t>.</a:t>
            </a:r>
          </a:p>
          <a:p>
            <a:pPr marL="0" indent="0" algn="just">
              <a:lnSpc>
                <a:spcPct val="100000"/>
              </a:lnSpc>
              <a:buNone/>
            </a:pPr>
            <a:endParaRPr lang="en-GB" sz="2000" dirty="0">
              <a:latin typeface="Arial" panose="020B0604020202020204" pitchFamily="34" charset="0"/>
              <a:cs typeface="Arial" panose="020B0604020202020204" pitchFamily="34" charset="0"/>
            </a:endParaRPr>
          </a:p>
          <a:p>
            <a:pPr marL="722313" indent="-722313" algn="just">
              <a:lnSpc>
                <a:spcPct val="100000"/>
              </a:lnSpc>
              <a:buNone/>
            </a:pPr>
            <a:r>
              <a:rPr lang="en-US" sz="2400" u="sng" dirty="0" smtClean="0">
                <a:latin typeface="Arial" panose="020B0604020202020204" pitchFamily="34" charset="0"/>
                <a:cs typeface="Arial" panose="020B0604020202020204" pitchFamily="34" charset="0"/>
              </a:rPr>
              <a:t>Proposed amendment</a:t>
            </a:r>
            <a:endParaRPr lang="en-GB" sz="2400" u="sng" dirty="0" smtClean="0">
              <a:latin typeface="Arial" panose="020B0604020202020204" pitchFamily="34" charset="0"/>
              <a:cs typeface="Arial" panose="020B0604020202020204" pitchFamily="34" charset="0"/>
            </a:endParaRPr>
          </a:p>
          <a:p>
            <a:pPr marL="722313" indent="-722313" algn="just">
              <a:lnSpc>
                <a:spcPct val="100000"/>
              </a:lnSpc>
              <a:buNone/>
            </a:pPr>
            <a:r>
              <a:rPr lang="en-GB" sz="2400" dirty="0" smtClean="0">
                <a:latin typeface="Arial" panose="020B0604020202020204" pitchFamily="34" charset="0"/>
                <a:cs typeface="Arial" panose="020B0604020202020204" pitchFamily="34" charset="0"/>
              </a:rPr>
              <a:t>“</a:t>
            </a:r>
            <a:r>
              <a:rPr lang="en-GB" sz="2400" i="1" u="sng" dirty="0" smtClean="0">
                <a:latin typeface="Arial" panose="020B0604020202020204" pitchFamily="34" charset="0"/>
                <a:cs typeface="Arial" panose="020B0604020202020204" pitchFamily="34" charset="0"/>
              </a:rPr>
              <a:t>(</a:t>
            </a:r>
            <a:r>
              <a:rPr lang="en-GB" sz="2400" i="1" u="sng" dirty="0">
                <a:latin typeface="Arial" panose="020B0604020202020204" pitchFamily="34" charset="0"/>
                <a:cs typeface="Arial" panose="020B0604020202020204" pitchFamily="34" charset="0"/>
              </a:rPr>
              <a:t>d)	</a:t>
            </a:r>
            <a:r>
              <a:rPr lang="en-GB" sz="2400" u="sng" dirty="0">
                <a:latin typeface="Arial" panose="020B0604020202020204" pitchFamily="34" charset="0"/>
                <a:cs typeface="Arial" panose="020B0604020202020204" pitchFamily="34" charset="0"/>
              </a:rPr>
              <a:t>The exceptions authorized by this Act in sections 12B, 12C, 12D, 19B and 19C, in respect of a work or the performance of that work, are subject to the principle of fair use, determined by the factors contemplated in paragraph </a:t>
            </a:r>
            <a:r>
              <a:rPr lang="en-GB" sz="2400" i="1" u="sng" dirty="0">
                <a:latin typeface="Arial" panose="020B0604020202020204" pitchFamily="34" charset="0"/>
                <a:cs typeface="Arial" panose="020B0604020202020204" pitchFamily="34" charset="0"/>
              </a:rPr>
              <a:t>(b)</a:t>
            </a:r>
            <a:r>
              <a:rPr lang="en-GB" sz="2400" u="sng" dirty="0">
                <a:latin typeface="Arial" panose="020B0604020202020204" pitchFamily="34" charset="0"/>
                <a:cs typeface="Arial" panose="020B0604020202020204" pitchFamily="34" charset="0"/>
              </a:rPr>
              <a:t>.</a:t>
            </a:r>
            <a:r>
              <a:rPr lang="en-GB" sz="2400" dirty="0">
                <a:latin typeface="Arial" panose="020B0604020202020204" pitchFamily="34" charset="0"/>
                <a:cs typeface="Arial" panose="020B0604020202020204" pitchFamily="34" charset="0"/>
              </a:rPr>
              <a:t>”.</a:t>
            </a:r>
          </a:p>
          <a:p>
            <a:pPr marL="900113" indent="-900113" algn="just">
              <a:lnSpc>
                <a:spcPct val="100000"/>
              </a:lnSpc>
              <a:buNone/>
            </a:pPr>
            <a:endParaRPr lang="en-GB"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14</a:t>
            </a:fld>
            <a:endParaRPr lang="en-US" dirty="0"/>
          </a:p>
        </p:txBody>
      </p:sp>
    </p:spTree>
    <p:extLst>
      <p:ext uri="{BB962C8B-B14F-4D97-AF65-F5344CB8AC3E}">
        <p14:creationId xmlns:p14="http://schemas.microsoft.com/office/powerpoint/2010/main" val="4895106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43181"/>
            <a:ext cx="8543925" cy="977899"/>
          </a:xfrm>
        </p:spPr>
        <p:txBody>
          <a:bodyPr>
            <a:normAutofit fontScale="90000"/>
          </a:bodyPr>
          <a:lstStyle/>
          <a:p>
            <a:r>
              <a:rPr lang="en-ZA" sz="2400" b="1" dirty="0" smtClean="0">
                <a:latin typeface="Arial" panose="020B0604020202020204" pitchFamily="34" charset="0"/>
                <a:cs typeface="Arial" panose="020B0604020202020204" pitchFamily="34" charset="0"/>
              </a:rPr>
              <a:t>Clause 13: </a:t>
            </a:r>
            <a:r>
              <a:rPr lang="en-ZA" sz="2400" b="1" dirty="0">
                <a:latin typeface="Arial" panose="020B0604020202020204" pitchFamily="34" charset="0"/>
                <a:cs typeface="Arial" panose="020B0604020202020204" pitchFamily="34" charset="0"/>
              </a:rPr>
              <a:t>Layering of restrictions</a:t>
            </a:r>
            <a:br>
              <a:rPr lang="en-ZA" sz="2400" b="1" dirty="0">
                <a:latin typeface="Arial" panose="020B0604020202020204" pitchFamily="34" charset="0"/>
                <a:cs typeface="Arial" panose="020B0604020202020204" pitchFamily="34" charset="0"/>
              </a:rPr>
            </a:br>
            <a:r>
              <a:rPr lang="en-ZA" sz="2400" b="1" dirty="0" smtClean="0">
                <a:latin typeface="Arial" panose="020B0604020202020204" pitchFamily="34" charset="0"/>
                <a:cs typeface="Arial" panose="020B0604020202020204" pitchFamily="34" charset="0"/>
              </a:rPr>
              <a:t>A. Section 12A – new paragraph </a:t>
            </a:r>
            <a:r>
              <a:rPr lang="en-ZA" sz="2400" b="1" i="1" dirty="0" smtClean="0">
                <a:latin typeface="Arial" panose="020B0604020202020204" pitchFamily="34" charset="0"/>
                <a:cs typeface="Arial" panose="020B0604020202020204" pitchFamily="34" charset="0"/>
              </a:rPr>
              <a:t>(d) </a:t>
            </a:r>
            <a:r>
              <a:rPr lang="en-ZA" sz="2400" b="1" dirty="0" smtClean="0">
                <a:latin typeface="Arial" panose="020B0604020202020204" pitchFamily="34" charset="0"/>
                <a:cs typeface="Arial" panose="020B0604020202020204" pitchFamily="34" charset="0"/>
              </a:rPr>
              <a:t>(2)</a:t>
            </a:r>
            <a:br>
              <a:rPr lang="en-ZA" sz="2400" b="1" dirty="0" smtClean="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30200" y="796413"/>
            <a:ext cx="9340925" cy="5925063"/>
          </a:xfrm>
        </p:spPr>
        <p:txBody>
          <a:bodyPr>
            <a:noAutofit/>
          </a:bodyPr>
          <a:lstStyle/>
          <a:p>
            <a:pPr marL="0" indent="0" algn="just">
              <a:lnSpc>
                <a:spcPct val="100000"/>
              </a:lnSpc>
              <a:spcBef>
                <a:spcPts val="600"/>
              </a:spcBef>
              <a:spcAft>
                <a:spcPts val="600"/>
              </a:spcAft>
              <a:buNone/>
            </a:pPr>
            <a:r>
              <a:rPr lang="en-ZA" sz="1600" u="sng" dirty="0" smtClean="0">
                <a:latin typeface="Arial" panose="020B0604020202020204" pitchFamily="34" charset="0"/>
                <a:cs typeface="Arial" panose="020B0604020202020204" pitchFamily="34" charset="0"/>
              </a:rPr>
              <a:t>Concerns raised – too strict</a:t>
            </a:r>
          </a:p>
          <a:p>
            <a:pPr algn="just">
              <a:lnSpc>
                <a:spcPct val="100000"/>
              </a:lnSpc>
              <a:spcBef>
                <a:spcPts val="600"/>
              </a:spcBef>
            </a:pPr>
            <a:r>
              <a:rPr lang="en-ZA" sz="1600" dirty="0" smtClean="0">
                <a:latin typeface="Arial" panose="020B0604020202020204" pitchFamily="34" charset="0"/>
                <a:cs typeface="Arial" panose="020B0604020202020204" pitchFamily="34" charset="0"/>
              </a:rPr>
              <a:t>“This new paragraph is material in nature </a:t>
            </a:r>
            <a:r>
              <a:rPr lang="en-ZA" sz="1600" dirty="0">
                <a:latin typeface="Arial" panose="020B0604020202020204" pitchFamily="34" charset="0"/>
                <a:cs typeface="Arial" panose="020B0604020202020204" pitchFamily="34" charset="0"/>
              </a:rPr>
              <a:t>and should have been advertised for </a:t>
            </a:r>
            <a:r>
              <a:rPr lang="en-ZA" sz="1600" dirty="0" smtClean="0">
                <a:latin typeface="Arial" panose="020B0604020202020204" pitchFamily="34" charset="0"/>
                <a:cs typeface="Arial" panose="020B0604020202020204" pitchFamily="34" charset="0"/>
              </a:rPr>
              <a:t>comment.” (Recreate opinion) </a:t>
            </a:r>
          </a:p>
          <a:p>
            <a:pPr marL="530225" lvl="2" indent="-176213" algn="just">
              <a:lnSpc>
                <a:spcPct val="100000"/>
              </a:lnSpc>
              <a:spcBef>
                <a:spcPts val="600"/>
              </a:spcBef>
              <a:spcAft>
                <a:spcPts val="600"/>
              </a:spcAft>
            </a:pPr>
            <a:r>
              <a:rPr lang="en-ZA" sz="1600" dirty="0" smtClean="0">
                <a:solidFill>
                  <a:srgbClr val="0070C0"/>
                </a:solidFill>
                <a:latin typeface="Arial" panose="020B0604020202020204" pitchFamily="34" charset="0"/>
                <a:cs typeface="Arial" panose="020B0604020202020204" pitchFamily="34" charset="0"/>
              </a:rPr>
              <a:t>We agree that the amendment is material and it </a:t>
            </a:r>
            <a:r>
              <a:rPr lang="en-ZA" sz="1600" u="sng" dirty="0" smtClean="0">
                <a:solidFill>
                  <a:srgbClr val="0070C0"/>
                </a:solidFill>
                <a:latin typeface="Arial" panose="020B0604020202020204" pitchFamily="34" charset="0"/>
                <a:cs typeface="Arial" panose="020B0604020202020204" pitchFamily="34" charset="0"/>
              </a:rPr>
              <a:t>was in fact part of the call for comments</a:t>
            </a:r>
            <a:r>
              <a:rPr lang="en-ZA" sz="1600" dirty="0" smtClean="0">
                <a:solidFill>
                  <a:srgbClr val="0070C0"/>
                </a:solidFill>
                <a:latin typeface="Arial" panose="020B0604020202020204" pitchFamily="34" charset="0"/>
                <a:cs typeface="Arial" panose="020B0604020202020204" pitchFamily="34" charset="0"/>
              </a:rPr>
              <a:t>.</a:t>
            </a:r>
          </a:p>
          <a:p>
            <a:pPr marL="176213" lvl="1" indent="-176213" algn="just">
              <a:lnSpc>
                <a:spcPct val="100000"/>
              </a:lnSpc>
              <a:spcBef>
                <a:spcPts val="600"/>
              </a:spcBef>
            </a:pPr>
            <a:r>
              <a:rPr lang="en-ZA" sz="1600" dirty="0" smtClean="0">
                <a:latin typeface="Arial" panose="020B0604020202020204" pitchFamily="34" charset="0"/>
                <a:cs typeface="Arial" panose="020B0604020202020204" pitchFamily="34" charset="0"/>
              </a:rPr>
              <a:t>The multitude of legal tests creates confusion, uncertainty in law and thus affects the rule of law </a:t>
            </a:r>
          </a:p>
          <a:p>
            <a:pPr marL="633413" lvl="2" indent="-176213" algn="just">
              <a:lnSpc>
                <a:spcPct val="100000"/>
              </a:lnSpc>
              <a:spcBef>
                <a:spcPts val="600"/>
              </a:spcBef>
              <a:spcAft>
                <a:spcPts val="600"/>
              </a:spcAft>
            </a:pPr>
            <a:r>
              <a:rPr lang="en-ZA" sz="1400" dirty="0" smtClean="0">
                <a:latin typeface="Arial" panose="020B0604020202020204" pitchFamily="34" charset="0"/>
                <a:cs typeface="Arial" panose="020B0604020202020204" pitchFamily="34" charset="0"/>
              </a:rPr>
              <a:t>(</a:t>
            </a:r>
            <a:r>
              <a:rPr lang="en-ZA" sz="1400" dirty="0">
                <a:latin typeface="Arial" panose="020B0604020202020204" pitchFamily="34" charset="0"/>
                <a:cs typeface="Arial" panose="020B0604020202020204" pitchFamily="34" charset="0"/>
              </a:rPr>
              <a:t>Anton </a:t>
            </a:r>
            <a:r>
              <a:rPr lang="en-ZA" sz="1400" dirty="0" err="1">
                <a:latin typeface="Arial" panose="020B0604020202020204" pitchFamily="34" charset="0"/>
                <a:cs typeface="Arial" panose="020B0604020202020204" pitchFamily="34" charset="0"/>
              </a:rPr>
              <a:t>Mostert</a:t>
            </a:r>
            <a:r>
              <a:rPr lang="en-ZA" sz="1400" dirty="0">
                <a:latin typeface="Arial" panose="020B0604020202020204" pitchFamily="34" charset="0"/>
                <a:cs typeface="Arial" panose="020B0604020202020204" pitchFamily="34" charset="0"/>
              </a:rPr>
              <a:t>, </a:t>
            </a:r>
            <a:r>
              <a:rPr lang="en-ZA" sz="1400" dirty="0" smtClean="0">
                <a:latin typeface="Arial" panose="020B0604020202020204" pitchFamily="34" charset="0"/>
                <a:cs typeface="Arial" panose="020B0604020202020204" pitchFamily="34" charset="0"/>
              </a:rPr>
              <a:t>CHELSA, LIASA, Creative Commons, EIFL, L </a:t>
            </a:r>
            <a:r>
              <a:rPr lang="en-ZA" sz="1400" dirty="0" err="1" smtClean="0">
                <a:latin typeface="Arial" panose="020B0604020202020204" pitchFamily="34" charset="0"/>
                <a:cs typeface="Arial" panose="020B0604020202020204" pitchFamily="34" charset="0"/>
              </a:rPr>
              <a:t>Fouché</a:t>
            </a:r>
            <a:r>
              <a:rPr lang="en-ZA" sz="1400" dirty="0" smtClean="0">
                <a:latin typeface="Arial" panose="020B0604020202020204" pitchFamily="34" charset="0"/>
                <a:cs typeface="Arial" panose="020B0604020202020204" pitchFamily="34" charset="0"/>
              </a:rPr>
              <a:t>, IFLA</a:t>
            </a:r>
            <a:r>
              <a:rPr lang="it-IT" sz="1400" dirty="0" smtClean="0">
                <a:latin typeface="Arial" panose="020B0604020202020204" pitchFamily="34" charset="0"/>
                <a:cs typeface="Arial" panose="020B0604020202020204" pitchFamily="34" charset="0"/>
              </a:rPr>
              <a:t>IPO, IBFC, ASA, CPA, Prof Hoeren, Joint Academic opinion, NCLIS, </a:t>
            </a:r>
            <a:r>
              <a:rPr lang="en-ZA" sz="1400" dirty="0">
                <a:latin typeface="Arial" panose="020B0604020202020204" pitchFamily="34" charset="0"/>
                <a:cs typeface="Arial" panose="020B0604020202020204" pitchFamily="34" charset="0"/>
              </a:rPr>
              <a:t>Recreate, Recreate A, SADTU, Scholarly horizons, </a:t>
            </a:r>
            <a:r>
              <a:rPr lang="en-ZA" sz="1400" dirty="0" smtClean="0">
                <a:latin typeface="Arial" panose="020B0604020202020204" pitchFamily="34" charset="0"/>
                <a:cs typeface="Arial" panose="020B0604020202020204" pitchFamily="34" charset="0"/>
              </a:rPr>
              <a:t>S </a:t>
            </a:r>
            <a:r>
              <a:rPr lang="en-ZA" sz="1400" dirty="0" err="1" smtClean="0">
                <a:latin typeface="Arial" panose="020B0604020202020204" pitchFamily="34" charset="0"/>
                <a:cs typeface="Arial" panose="020B0604020202020204" pitchFamily="34" charset="0"/>
              </a:rPr>
              <a:t>Maharaj</a:t>
            </a:r>
            <a:r>
              <a:rPr lang="en-ZA" sz="1400" dirty="0" smtClean="0">
                <a:latin typeface="Arial" panose="020B0604020202020204" pitchFamily="34" charset="0"/>
                <a:cs typeface="Arial" panose="020B0604020202020204" pitchFamily="34" charset="0"/>
              </a:rPr>
              <a:t>).</a:t>
            </a:r>
          </a:p>
          <a:p>
            <a:pPr marL="176213" lvl="1" indent="-176213" algn="just">
              <a:lnSpc>
                <a:spcPct val="100000"/>
              </a:lnSpc>
              <a:spcBef>
                <a:spcPts val="600"/>
              </a:spcBef>
            </a:pPr>
            <a:r>
              <a:rPr lang="en-ZA" sz="1600" dirty="0" smtClean="0">
                <a:latin typeface="Arial" panose="020B0604020202020204" pitchFamily="34" charset="0"/>
                <a:cs typeface="Arial" panose="020B0604020202020204" pitchFamily="34" charset="0"/>
              </a:rPr>
              <a:t>Layering </a:t>
            </a:r>
            <a:r>
              <a:rPr lang="en-ZA" sz="1600" dirty="0">
                <a:latin typeface="Arial" panose="020B0604020202020204" pitchFamily="34" charset="0"/>
                <a:cs typeface="Arial" panose="020B0604020202020204" pitchFamily="34" charset="0"/>
              </a:rPr>
              <a:t>of restrictions </a:t>
            </a:r>
            <a:r>
              <a:rPr lang="en-ZA" sz="1600" dirty="0" smtClean="0">
                <a:latin typeface="Arial" panose="020B0604020202020204" pitchFamily="34" charset="0"/>
                <a:cs typeface="Arial" panose="020B0604020202020204" pitchFamily="34" charset="0"/>
              </a:rPr>
              <a:t>creates </a:t>
            </a:r>
            <a:r>
              <a:rPr lang="en-ZA" sz="1600" dirty="0">
                <a:latin typeface="Arial" panose="020B0604020202020204" pitchFamily="34" charset="0"/>
                <a:cs typeface="Arial" panose="020B0604020202020204" pitchFamily="34" charset="0"/>
              </a:rPr>
              <a:t>unnecessary and onerous </a:t>
            </a:r>
            <a:r>
              <a:rPr lang="en-ZA" sz="1600" dirty="0" smtClean="0">
                <a:latin typeface="Arial" panose="020B0604020202020204" pitchFamily="34" charset="0"/>
                <a:cs typeface="Arial" panose="020B0604020202020204" pitchFamily="34" charset="0"/>
              </a:rPr>
              <a:t>barriers, impact negatively </a:t>
            </a:r>
            <a:r>
              <a:rPr lang="en-ZA" sz="1600" dirty="0">
                <a:latin typeface="Arial" panose="020B0604020202020204" pitchFamily="34" charset="0"/>
                <a:cs typeface="Arial" panose="020B0604020202020204" pitchFamily="34" charset="0"/>
              </a:rPr>
              <a:t>on access to information, education, research, library services </a:t>
            </a:r>
            <a:endParaRPr lang="en-ZA" sz="1600" dirty="0" smtClean="0">
              <a:latin typeface="Arial" panose="020B0604020202020204" pitchFamily="34" charset="0"/>
              <a:cs typeface="Arial" panose="020B0604020202020204" pitchFamily="34" charset="0"/>
            </a:endParaRPr>
          </a:p>
          <a:p>
            <a:pPr marL="633413" lvl="2" indent="-176213" algn="just">
              <a:lnSpc>
                <a:spcPct val="100000"/>
              </a:lnSpc>
              <a:spcBef>
                <a:spcPts val="600"/>
              </a:spcBef>
              <a:spcAft>
                <a:spcPts val="600"/>
              </a:spcAft>
            </a:pPr>
            <a:r>
              <a:rPr lang="en-ZA" sz="1400" dirty="0" smtClean="0">
                <a:latin typeface="Arial" panose="020B0604020202020204" pitchFamily="34" charset="0"/>
                <a:cs typeface="Arial" panose="020B0604020202020204" pitchFamily="34" charset="0"/>
              </a:rPr>
              <a:t>(</a:t>
            </a:r>
            <a:r>
              <a:rPr lang="en-ZA" sz="1400" dirty="0" err="1">
                <a:latin typeface="Arial" panose="020B0604020202020204" pitchFamily="34" charset="0"/>
                <a:cs typeface="Arial" panose="020B0604020202020204" pitchFamily="34" charset="0"/>
              </a:rPr>
              <a:t>Assman</a:t>
            </a:r>
            <a:r>
              <a:rPr lang="en-ZA" sz="1400" dirty="0">
                <a:latin typeface="Arial" panose="020B0604020202020204" pitchFamily="34" charset="0"/>
                <a:cs typeface="Arial" panose="020B0604020202020204" pitchFamily="34" charset="0"/>
              </a:rPr>
              <a:t>, </a:t>
            </a:r>
            <a:r>
              <a:rPr lang="en-ZA" sz="1400" dirty="0" err="1">
                <a:latin typeface="Arial" panose="020B0604020202020204" pitchFamily="34" charset="0"/>
                <a:cs typeface="Arial" panose="020B0604020202020204" pitchFamily="34" charset="0"/>
              </a:rPr>
              <a:t>AfLIA</a:t>
            </a:r>
            <a:r>
              <a:rPr lang="en-ZA" sz="1400" dirty="0">
                <a:latin typeface="Arial" panose="020B0604020202020204" pitchFamily="34" charset="0"/>
                <a:cs typeface="Arial" panose="020B0604020202020204" pitchFamily="34" charset="0"/>
              </a:rPr>
              <a:t>, CHELSA, LIASA, Creative Commons, EIFL, L </a:t>
            </a:r>
            <a:r>
              <a:rPr lang="en-ZA" sz="1400" dirty="0" err="1" smtClean="0">
                <a:latin typeface="Arial" panose="020B0604020202020204" pitchFamily="34" charset="0"/>
                <a:cs typeface="Arial" panose="020B0604020202020204" pitchFamily="34" charset="0"/>
              </a:rPr>
              <a:t>Fouché</a:t>
            </a:r>
            <a:r>
              <a:rPr lang="it-IT" sz="1400" dirty="0">
                <a:latin typeface="Arial" panose="020B0604020202020204" pitchFamily="34" charset="0"/>
                <a:cs typeface="Arial" panose="020B0604020202020204" pitchFamily="34" charset="0"/>
              </a:rPr>
              <a:t> , </a:t>
            </a:r>
            <a:r>
              <a:rPr lang="it-IT" sz="1400" dirty="0" smtClean="0">
                <a:latin typeface="Arial" panose="020B0604020202020204" pitchFamily="34" charset="0"/>
                <a:cs typeface="Arial" panose="020B0604020202020204" pitchFamily="34" charset="0"/>
              </a:rPr>
              <a:t>NCLIS, </a:t>
            </a:r>
            <a:r>
              <a:rPr lang="en-ZA" sz="1400" dirty="0">
                <a:latin typeface="Arial" panose="020B0604020202020204" pitchFamily="34" charset="0"/>
                <a:cs typeface="Arial" panose="020B0604020202020204" pitchFamily="34" charset="0"/>
              </a:rPr>
              <a:t>Recreate </a:t>
            </a:r>
            <a:r>
              <a:rPr lang="en-ZA" sz="1400" dirty="0" smtClean="0">
                <a:latin typeface="Arial" panose="020B0604020202020204" pitchFamily="34" charset="0"/>
                <a:cs typeface="Arial" panose="020B0604020202020204" pitchFamily="34" charset="0"/>
              </a:rPr>
              <a:t>A, SADTU, </a:t>
            </a:r>
            <a:r>
              <a:rPr lang="en-ZA" sz="1400" dirty="0">
                <a:latin typeface="Arial" panose="020B0604020202020204" pitchFamily="34" charset="0"/>
                <a:cs typeface="Arial" panose="020B0604020202020204" pitchFamily="34" charset="0"/>
              </a:rPr>
              <a:t>Scholarly </a:t>
            </a:r>
            <a:r>
              <a:rPr lang="en-ZA" sz="1400" dirty="0" smtClean="0">
                <a:latin typeface="Arial" panose="020B0604020202020204" pitchFamily="34" charset="0"/>
                <a:cs typeface="Arial" panose="020B0604020202020204" pitchFamily="34" charset="0"/>
              </a:rPr>
              <a:t>horizons, </a:t>
            </a:r>
            <a:r>
              <a:rPr lang="en-ZA" sz="1400" dirty="0">
                <a:latin typeface="Arial" panose="020B0604020202020204" pitchFamily="34" charset="0"/>
                <a:cs typeface="Arial" panose="020B0604020202020204" pitchFamily="34" charset="0"/>
              </a:rPr>
              <a:t>S </a:t>
            </a:r>
            <a:r>
              <a:rPr lang="en-ZA" sz="1400" dirty="0" err="1">
                <a:latin typeface="Arial" panose="020B0604020202020204" pitchFamily="34" charset="0"/>
                <a:cs typeface="Arial" panose="020B0604020202020204" pitchFamily="34" charset="0"/>
              </a:rPr>
              <a:t>Maharaj</a:t>
            </a:r>
            <a:r>
              <a:rPr lang="en-ZA" sz="1400" dirty="0" smtClean="0">
                <a:latin typeface="Arial" panose="020B0604020202020204" pitchFamily="34" charset="0"/>
                <a:cs typeface="Arial" panose="020B0604020202020204" pitchFamily="34" charset="0"/>
              </a:rPr>
              <a:t>)</a:t>
            </a:r>
          </a:p>
          <a:p>
            <a:pPr marL="176213" lvl="1" indent="-176213" algn="just">
              <a:lnSpc>
                <a:spcPct val="100000"/>
              </a:lnSpc>
              <a:spcBef>
                <a:spcPts val="600"/>
              </a:spcBef>
            </a:pPr>
            <a:r>
              <a:rPr lang="en-ZA" sz="1600" dirty="0" smtClean="0">
                <a:latin typeface="Arial" panose="020B0604020202020204" pitchFamily="34" charset="0"/>
                <a:cs typeface="Arial" panose="020B0604020202020204" pitchFamily="34" charset="0"/>
              </a:rPr>
              <a:t>A </a:t>
            </a:r>
            <a:r>
              <a:rPr lang="en-ZA" sz="1600" dirty="0">
                <a:latin typeface="Arial" panose="020B0604020202020204" pitchFamily="34" charset="0"/>
                <a:cs typeface="Arial" panose="020B0604020202020204" pitchFamily="34" charset="0"/>
              </a:rPr>
              <a:t>fair use provision should support </a:t>
            </a:r>
            <a:r>
              <a:rPr lang="en-ZA" sz="1600" dirty="0" smtClean="0">
                <a:latin typeface="Arial" panose="020B0604020202020204" pitchFamily="34" charset="0"/>
                <a:cs typeface="Arial" panose="020B0604020202020204" pitchFamily="34" charset="0"/>
              </a:rPr>
              <a:t>specific </a:t>
            </a:r>
            <a:r>
              <a:rPr lang="en-ZA" sz="1600" dirty="0">
                <a:latin typeface="Arial" panose="020B0604020202020204" pitchFamily="34" charset="0"/>
                <a:cs typeface="Arial" panose="020B0604020202020204" pitchFamily="34" charset="0"/>
              </a:rPr>
              <a:t>exceptions </a:t>
            </a:r>
            <a:r>
              <a:rPr lang="en-ZA" sz="1600" dirty="0" smtClean="0">
                <a:latin typeface="Arial" panose="020B0604020202020204" pitchFamily="34" charset="0"/>
                <a:cs typeface="Arial" panose="020B0604020202020204" pitchFamily="34" charset="0"/>
              </a:rPr>
              <a:t>(not be a restraint) by </a:t>
            </a:r>
            <a:r>
              <a:rPr lang="en-ZA" sz="1600" dirty="0">
                <a:latin typeface="Arial" panose="020B0604020202020204" pitchFamily="34" charset="0"/>
                <a:cs typeface="Arial" panose="020B0604020202020204" pitchFamily="34" charset="0"/>
              </a:rPr>
              <a:t>enabling certain other legitimate uses not foreseen by the legislator when the law was </a:t>
            </a:r>
            <a:r>
              <a:rPr lang="en-ZA" sz="1600" dirty="0" smtClean="0">
                <a:latin typeface="Arial" panose="020B0604020202020204" pitchFamily="34" charset="0"/>
                <a:cs typeface="Arial" panose="020B0604020202020204" pitchFamily="34" charset="0"/>
              </a:rPr>
              <a:t>developed</a:t>
            </a:r>
          </a:p>
          <a:p>
            <a:pPr marL="633413" lvl="2" indent="-176213" algn="just">
              <a:lnSpc>
                <a:spcPct val="100000"/>
              </a:lnSpc>
              <a:spcBef>
                <a:spcPts val="600"/>
              </a:spcBef>
              <a:spcAft>
                <a:spcPts val="600"/>
              </a:spcAft>
            </a:pPr>
            <a:r>
              <a:rPr lang="en-ZA" sz="1400" dirty="0" smtClean="0">
                <a:latin typeface="Arial" panose="020B0604020202020204" pitchFamily="34" charset="0"/>
                <a:cs typeface="Arial" panose="020B0604020202020204" pitchFamily="34" charset="0"/>
              </a:rPr>
              <a:t>(</a:t>
            </a:r>
            <a:r>
              <a:rPr lang="en-ZA" sz="1400" dirty="0">
                <a:latin typeface="Arial" panose="020B0604020202020204" pitchFamily="34" charset="0"/>
                <a:cs typeface="Arial" panose="020B0604020202020204" pitchFamily="34" charset="0"/>
              </a:rPr>
              <a:t>Anton </a:t>
            </a:r>
            <a:r>
              <a:rPr lang="en-ZA" sz="1400" dirty="0" err="1" smtClean="0">
                <a:latin typeface="Arial" panose="020B0604020202020204" pitchFamily="34" charset="0"/>
                <a:cs typeface="Arial" panose="020B0604020202020204" pitchFamily="34" charset="0"/>
              </a:rPr>
              <a:t>Mostert</a:t>
            </a:r>
            <a:r>
              <a:rPr lang="en-ZA" sz="1400" dirty="0" smtClean="0">
                <a:latin typeface="Arial" panose="020B0604020202020204" pitchFamily="34" charset="0"/>
                <a:cs typeface="Arial" panose="020B0604020202020204" pitchFamily="34" charset="0"/>
              </a:rPr>
              <a:t>, </a:t>
            </a:r>
            <a:r>
              <a:rPr lang="en-ZA" sz="1400" dirty="0" err="1" smtClean="0">
                <a:latin typeface="Arial" panose="020B0604020202020204" pitchFamily="34" charset="0"/>
                <a:cs typeface="Arial" panose="020B0604020202020204" pitchFamily="34" charset="0"/>
              </a:rPr>
              <a:t>Assman</a:t>
            </a:r>
            <a:r>
              <a:rPr lang="en-ZA" sz="1400" dirty="0" smtClean="0">
                <a:latin typeface="Arial" panose="020B0604020202020204" pitchFamily="34" charset="0"/>
                <a:cs typeface="Arial" panose="020B0604020202020204" pitchFamily="34" charset="0"/>
              </a:rPr>
              <a:t>, EIFL, IFLA, </a:t>
            </a:r>
            <a:r>
              <a:rPr lang="it-IT" sz="1400" dirty="0" smtClean="0">
                <a:latin typeface="Arial" panose="020B0604020202020204" pitchFamily="34" charset="0"/>
                <a:cs typeface="Arial" panose="020B0604020202020204" pitchFamily="34" charset="0"/>
              </a:rPr>
              <a:t>Joint Academic opinion, </a:t>
            </a:r>
            <a:r>
              <a:rPr lang="en-ZA" sz="1400" dirty="0" smtClean="0">
                <a:latin typeface="Arial" panose="020B0604020202020204" pitchFamily="34" charset="0"/>
                <a:cs typeface="Arial" panose="020B0604020202020204" pitchFamily="34" charset="0"/>
              </a:rPr>
              <a:t>Recreate A, Right 2 Know, SADTU, Scholarly horizons, SAIIPL, SAMRO, Washington college of law)</a:t>
            </a:r>
          </a:p>
          <a:p>
            <a:pPr marL="176213" lvl="1" indent="-176213" algn="just">
              <a:lnSpc>
                <a:spcPct val="100000"/>
              </a:lnSpc>
              <a:spcBef>
                <a:spcPts val="600"/>
              </a:spcBef>
            </a:pPr>
            <a:r>
              <a:rPr lang="en-ZA" sz="1600" dirty="0" smtClean="0">
                <a:latin typeface="Arial" panose="020B0604020202020204" pitchFamily="34" charset="0"/>
                <a:cs typeface="Arial" panose="020B0604020202020204" pitchFamily="34" charset="0"/>
              </a:rPr>
              <a:t>Adding the fair use factors to specific exceptions, may result in that specific exception </a:t>
            </a:r>
            <a:r>
              <a:rPr lang="en-ZA" sz="1600" dirty="0">
                <a:latin typeface="Arial" panose="020B0604020202020204" pitchFamily="34" charset="0"/>
                <a:cs typeface="Arial" panose="020B0604020202020204" pitchFamily="34" charset="0"/>
              </a:rPr>
              <a:t>being nullified </a:t>
            </a:r>
            <a:endParaRPr lang="en-ZA" sz="1600" dirty="0" smtClean="0">
              <a:latin typeface="Arial" panose="020B0604020202020204" pitchFamily="34" charset="0"/>
              <a:cs typeface="Arial" panose="020B0604020202020204" pitchFamily="34" charset="0"/>
            </a:endParaRPr>
          </a:p>
          <a:p>
            <a:pPr marL="633413" lvl="2" indent="-176213" algn="just">
              <a:lnSpc>
                <a:spcPct val="100000"/>
              </a:lnSpc>
              <a:spcBef>
                <a:spcPts val="600"/>
              </a:spcBef>
              <a:spcAft>
                <a:spcPts val="600"/>
              </a:spcAft>
            </a:pPr>
            <a:r>
              <a:rPr lang="en-ZA" sz="1400" dirty="0" smtClean="0">
                <a:latin typeface="Arial" panose="020B0604020202020204" pitchFamily="34" charset="0"/>
                <a:cs typeface="Arial" panose="020B0604020202020204" pitchFamily="34" charset="0"/>
              </a:rPr>
              <a:t>(Scholarly </a:t>
            </a:r>
            <a:r>
              <a:rPr lang="en-ZA" sz="1400" dirty="0">
                <a:latin typeface="Arial" panose="020B0604020202020204" pitchFamily="34" charset="0"/>
                <a:cs typeface="Arial" panose="020B0604020202020204" pitchFamily="34" charset="0"/>
              </a:rPr>
              <a:t>horizons, Washington college of </a:t>
            </a:r>
            <a:r>
              <a:rPr lang="en-ZA" sz="1400" dirty="0" smtClean="0">
                <a:latin typeface="Arial" panose="020B0604020202020204" pitchFamily="34" charset="0"/>
                <a:cs typeface="Arial" panose="020B0604020202020204" pitchFamily="34" charset="0"/>
              </a:rPr>
              <a:t>law)</a:t>
            </a:r>
          </a:p>
          <a:p>
            <a:pPr marL="0" lvl="1" indent="0" algn="just">
              <a:lnSpc>
                <a:spcPct val="100000"/>
              </a:lnSpc>
              <a:spcBef>
                <a:spcPts val="600"/>
              </a:spcBef>
              <a:buNone/>
            </a:pPr>
            <a:r>
              <a:rPr lang="en-ZA" sz="1600" u="sng" dirty="0" smtClean="0">
                <a:latin typeface="Arial" panose="020B0604020202020204" pitchFamily="34" charset="0"/>
                <a:cs typeface="Arial" panose="020B0604020202020204" pitchFamily="34" charset="0"/>
              </a:rPr>
              <a:t>Concerns raised – not strict enough</a:t>
            </a:r>
            <a:endParaRPr lang="en-ZA" sz="1600" dirty="0" smtClean="0">
              <a:latin typeface="Arial" panose="020B0604020202020204" pitchFamily="34" charset="0"/>
              <a:cs typeface="Arial" panose="020B0604020202020204" pitchFamily="34" charset="0"/>
            </a:endParaRPr>
          </a:p>
          <a:p>
            <a:pPr marL="176213" lvl="1" indent="-176213" algn="just">
              <a:lnSpc>
                <a:spcPct val="100000"/>
              </a:lnSpc>
              <a:spcBef>
                <a:spcPts val="600"/>
              </a:spcBef>
            </a:pPr>
            <a:r>
              <a:rPr lang="en-ZA" sz="1600" dirty="0" smtClean="0">
                <a:latin typeface="Arial" panose="020B0604020202020204" pitchFamily="34" charset="0"/>
                <a:cs typeface="Arial" panose="020B0604020202020204" pitchFamily="34" charset="0"/>
              </a:rPr>
              <a:t>Add three strep test to </a:t>
            </a:r>
            <a:r>
              <a:rPr lang="en-ZA" sz="1600" i="1" dirty="0" smtClean="0">
                <a:latin typeface="Arial" panose="020B0604020202020204" pitchFamily="34" charset="0"/>
                <a:cs typeface="Arial" panose="020B0604020202020204" pitchFamily="34" charset="0"/>
              </a:rPr>
              <a:t>(d) </a:t>
            </a:r>
            <a:r>
              <a:rPr lang="en-ZA" sz="1600" dirty="0" smtClean="0">
                <a:latin typeface="Arial" panose="020B0604020202020204" pitchFamily="34" charset="0"/>
                <a:cs typeface="Arial" panose="020B0604020202020204" pitchFamily="34" charset="0"/>
              </a:rPr>
              <a:t>(</a:t>
            </a:r>
            <a:r>
              <a:rPr lang="en-ZA" sz="1600" dirty="0" err="1" smtClean="0">
                <a:latin typeface="Arial" panose="020B0604020202020204" pitchFamily="34" charset="0"/>
                <a:cs typeface="Arial" panose="020B0604020202020204" pitchFamily="34" charset="0"/>
              </a:rPr>
              <a:t>Dalro</a:t>
            </a:r>
            <a:r>
              <a:rPr lang="en-ZA" sz="1600" dirty="0" smtClean="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12"/>
          </p:nvPr>
        </p:nvSpPr>
        <p:spPr/>
        <p:txBody>
          <a:bodyPr/>
          <a:lstStyle/>
          <a:p>
            <a:fld id="{D1B91D83-34EB-A744-81D0-D8E8519C4AE3}" type="slidenum">
              <a:rPr lang="en-US" smtClean="0"/>
              <a:t>15</a:t>
            </a:fld>
            <a:endParaRPr lang="en-US" dirty="0"/>
          </a:p>
        </p:txBody>
      </p:sp>
    </p:spTree>
    <p:extLst>
      <p:ext uri="{BB962C8B-B14F-4D97-AF65-F5344CB8AC3E}">
        <p14:creationId xmlns:p14="http://schemas.microsoft.com/office/powerpoint/2010/main" val="14143933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573" y="202895"/>
            <a:ext cx="8543925" cy="858989"/>
          </a:xfrm>
        </p:spPr>
        <p:txBody>
          <a:bodyPr>
            <a:normAutofit/>
          </a:bodyPr>
          <a:lstStyle/>
          <a:p>
            <a:r>
              <a:rPr lang="en-ZA" sz="2200" b="1" dirty="0">
                <a:latin typeface="Arial" panose="020B0604020202020204" pitchFamily="34" charset="0"/>
                <a:cs typeface="Arial" panose="020B0604020202020204" pitchFamily="34" charset="0"/>
              </a:rPr>
              <a:t>Clause 13: Layering of restrictions</a:t>
            </a:r>
            <a:br>
              <a:rPr lang="en-ZA" sz="2200" b="1" dirty="0">
                <a:latin typeface="Arial" panose="020B0604020202020204" pitchFamily="34" charset="0"/>
                <a:cs typeface="Arial" panose="020B0604020202020204" pitchFamily="34" charset="0"/>
              </a:rPr>
            </a:br>
            <a:r>
              <a:rPr lang="en-ZA" sz="2200" b="1" dirty="0" smtClean="0">
                <a:latin typeface="Arial" panose="020B0604020202020204" pitchFamily="34" charset="0"/>
                <a:cs typeface="Arial" panose="020B0604020202020204" pitchFamily="34" charset="0"/>
              </a:rPr>
              <a:t>A. Section </a:t>
            </a:r>
            <a:r>
              <a:rPr lang="en-ZA" sz="2200" b="1" dirty="0">
                <a:latin typeface="Arial" panose="020B0604020202020204" pitchFamily="34" charset="0"/>
                <a:cs typeface="Arial" panose="020B0604020202020204" pitchFamily="34" charset="0"/>
              </a:rPr>
              <a:t>12A – new paragraph </a:t>
            </a:r>
            <a:r>
              <a:rPr lang="en-ZA" sz="2200" b="1" i="1" dirty="0">
                <a:latin typeface="Arial" panose="020B0604020202020204" pitchFamily="34" charset="0"/>
                <a:cs typeface="Arial" panose="020B0604020202020204" pitchFamily="34" charset="0"/>
              </a:rPr>
              <a:t>(d) </a:t>
            </a:r>
            <a:r>
              <a:rPr lang="en-ZA" sz="2200" b="1" dirty="0" smtClean="0">
                <a:latin typeface="Arial" panose="020B0604020202020204" pitchFamily="34" charset="0"/>
                <a:cs typeface="Arial" panose="020B0604020202020204" pitchFamily="34" charset="0"/>
              </a:rPr>
              <a:t>(3)</a:t>
            </a:r>
            <a:endParaRPr lang="en-GB" sz="2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87871930"/>
              </p:ext>
            </p:extLst>
          </p:nvPr>
        </p:nvGraphicFramePr>
        <p:xfrm>
          <a:off x="357188" y="1223963"/>
          <a:ext cx="9155112" cy="5262880"/>
        </p:xfrm>
        <a:graphic>
          <a:graphicData uri="http://schemas.openxmlformats.org/drawingml/2006/table">
            <a:tbl>
              <a:tblPr firstRow="1" bandRow="1">
                <a:tableStyleId>{5C22544A-7EE6-4342-B048-85BDC9FD1C3A}</a:tableStyleId>
              </a:tblPr>
              <a:tblGrid>
                <a:gridCol w="1368373">
                  <a:extLst>
                    <a:ext uri="{9D8B030D-6E8A-4147-A177-3AD203B41FA5}">
                      <a16:colId xmlns:a16="http://schemas.microsoft.com/office/drawing/2014/main" val="199587314"/>
                    </a:ext>
                  </a:extLst>
                </a:gridCol>
                <a:gridCol w="2271252">
                  <a:extLst>
                    <a:ext uri="{9D8B030D-6E8A-4147-A177-3AD203B41FA5}">
                      <a16:colId xmlns:a16="http://schemas.microsoft.com/office/drawing/2014/main" val="2082203050"/>
                    </a:ext>
                  </a:extLst>
                </a:gridCol>
                <a:gridCol w="2802193">
                  <a:extLst>
                    <a:ext uri="{9D8B030D-6E8A-4147-A177-3AD203B41FA5}">
                      <a16:colId xmlns:a16="http://schemas.microsoft.com/office/drawing/2014/main" val="2534659192"/>
                    </a:ext>
                  </a:extLst>
                </a:gridCol>
                <a:gridCol w="2713294">
                  <a:extLst>
                    <a:ext uri="{9D8B030D-6E8A-4147-A177-3AD203B41FA5}">
                      <a16:colId xmlns:a16="http://schemas.microsoft.com/office/drawing/2014/main" val="2591520797"/>
                    </a:ext>
                  </a:extLst>
                </a:gridCol>
              </a:tblGrid>
              <a:tr h="370840">
                <a:tc>
                  <a:txBody>
                    <a:bodyPr/>
                    <a:lstStyle/>
                    <a:p>
                      <a:pPr algn="ctr"/>
                      <a:r>
                        <a:rPr lang="en-US" sz="1800" dirty="0" smtClean="0">
                          <a:latin typeface="Arial" panose="020B0604020202020204" pitchFamily="34" charset="0"/>
                          <a:cs typeface="Arial" panose="020B0604020202020204" pitchFamily="34" charset="0"/>
                        </a:rPr>
                        <a:t>Test</a:t>
                      </a:r>
                      <a:endParaRPr lang="en-GB" sz="1800"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Factor 1</a:t>
                      </a:r>
                      <a:endParaRPr lang="en-GB"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Factor</a:t>
                      </a:r>
                      <a:r>
                        <a:rPr lang="en-US" baseline="0" dirty="0" smtClean="0">
                          <a:latin typeface="Arial" panose="020B0604020202020204" pitchFamily="34" charset="0"/>
                          <a:cs typeface="Arial" panose="020B0604020202020204" pitchFamily="34" charset="0"/>
                        </a:rPr>
                        <a:t> 2</a:t>
                      </a:r>
                      <a:endParaRPr lang="en-GB"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Factor 3</a:t>
                      </a:r>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33279840"/>
                  </a:ext>
                </a:extLst>
              </a:tr>
              <a:tr h="370840">
                <a:tc>
                  <a:txBody>
                    <a:bodyPr/>
                    <a:lstStyle/>
                    <a:p>
                      <a:pPr>
                        <a:lnSpc>
                          <a:spcPct val="107000"/>
                        </a:lnSpc>
                        <a:spcAft>
                          <a:spcPts val="0"/>
                        </a:spcAft>
                      </a:pPr>
                      <a:r>
                        <a:rPr lang="en-ZA" sz="2000" dirty="0">
                          <a:effectLst/>
                          <a:latin typeface="Arial" panose="020B0604020202020204" pitchFamily="34" charset="0"/>
                          <a:ea typeface="Calibri" panose="020F0502020204030204" pitchFamily="34" charset="0"/>
                          <a:cs typeface="Arial" panose="020B0604020202020204" pitchFamily="34" charset="0"/>
                        </a:rPr>
                        <a:t>Fair use</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2000" dirty="0">
                          <a:effectLst/>
                          <a:latin typeface="Arial" panose="020B0604020202020204" pitchFamily="34" charset="0"/>
                          <a:ea typeface="Calibri" panose="020F0502020204030204" pitchFamily="34" charset="0"/>
                          <a:cs typeface="Arial" panose="020B0604020202020204" pitchFamily="34" charset="0"/>
                        </a:rPr>
                        <a:t>Nature of the work; </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ZA" sz="2000" dirty="0">
                          <a:effectLst/>
                          <a:latin typeface="Arial" panose="020B0604020202020204" pitchFamily="34" charset="0"/>
                          <a:ea typeface="Calibri" panose="020F0502020204030204" pitchFamily="34" charset="0"/>
                          <a:cs typeface="Arial" panose="020B0604020202020204" pitchFamily="34" charset="0"/>
                        </a:rPr>
                        <a:t>How much was used</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2000" dirty="0">
                          <a:effectLst/>
                          <a:latin typeface="Arial" panose="020B0604020202020204" pitchFamily="34" charset="0"/>
                          <a:ea typeface="Calibri" panose="020F0502020204030204" pitchFamily="34" charset="0"/>
                          <a:cs typeface="Arial" panose="020B0604020202020204" pitchFamily="34" charset="0"/>
                        </a:rPr>
                        <a:t>Different purpose</a:t>
                      </a:r>
                      <a:r>
                        <a:rPr lang="en-ZA" sz="2000" dirty="0" smtClean="0">
                          <a:effectLst/>
                          <a:latin typeface="Arial" panose="020B0604020202020204" pitchFamily="34" charset="0"/>
                          <a:ea typeface="Calibri" panose="020F0502020204030204" pitchFamily="34" charset="0"/>
                          <a:cs typeface="Arial" panose="020B0604020202020204" pitchFamily="34" charset="0"/>
                        </a:rPr>
                        <a:t>? Commercial</a:t>
                      </a:r>
                      <a:r>
                        <a:rPr lang="en-ZA" sz="2000" dirty="0">
                          <a:effectLst/>
                          <a:latin typeface="Arial" panose="020B0604020202020204" pitchFamily="34" charset="0"/>
                          <a:ea typeface="Calibri" panose="020F0502020204030204" pitchFamily="34" charset="0"/>
                          <a:cs typeface="Arial" panose="020B0604020202020204" pitchFamily="34" charset="0"/>
                        </a:rPr>
                        <a:t>? / non profit / research / library / educational)?</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ZA" sz="2000" dirty="0">
                          <a:effectLst/>
                          <a:latin typeface="Arial" panose="020B0604020202020204" pitchFamily="34" charset="0"/>
                          <a:ea typeface="Calibri" panose="020F0502020204030204" pitchFamily="34" charset="0"/>
                          <a:cs typeface="Arial" panose="020B0604020202020204" pitchFamily="34" charset="0"/>
                        </a:rPr>
                        <a:t>The substitution effect  on potential market</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2000" dirty="0">
                          <a:effectLst/>
                          <a:latin typeface="Arial" panose="020B0604020202020204" pitchFamily="34" charset="0"/>
                          <a:ea typeface="Calibri" panose="020F0502020204030204" pitchFamily="34" charset="0"/>
                          <a:cs typeface="Arial" panose="020B0604020202020204" pitchFamily="34" charset="0"/>
                        </a:rPr>
                        <a:t>The substitution effect  on potential market</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7180420"/>
                  </a:ext>
                </a:extLst>
              </a:tr>
              <a:tr h="370840">
                <a:tc>
                  <a:txBody>
                    <a:bodyPr/>
                    <a:lstStyle/>
                    <a:p>
                      <a:pPr>
                        <a:lnSpc>
                          <a:spcPct val="107000"/>
                        </a:lnSpc>
                        <a:spcAft>
                          <a:spcPts val="0"/>
                        </a:spcAft>
                      </a:pPr>
                      <a:r>
                        <a:rPr lang="en-ZA" sz="2000" dirty="0">
                          <a:effectLst/>
                          <a:latin typeface="Arial" panose="020B0604020202020204" pitchFamily="34" charset="0"/>
                          <a:ea typeface="Calibri" panose="020F0502020204030204" pitchFamily="34" charset="0"/>
                          <a:cs typeface="Arial" panose="020B0604020202020204" pitchFamily="34" charset="0"/>
                        </a:rPr>
                        <a:t>Fair practice</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2000" dirty="0">
                          <a:effectLst/>
                          <a:latin typeface="Arial" panose="020B0604020202020204" pitchFamily="34" charset="0"/>
                          <a:ea typeface="Calibri" panose="020F0502020204030204" pitchFamily="34" charset="0"/>
                          <a:cs typeface="Arial" panose="020B0604020202020204" pitchFamily="34" charset="0"/>
                        </a:rPr>
                        <a:t>Factual </a:t>
                      </a:r>
                      <a:r>
                        <a:rPr lang="en-ZA" sz="2000" dirty="0" smtClean="0">
                          <a:effectLst/>
                          <a:latin typeface="Arial" panose="020B0604020202020204" pitchFamily="34" charset="0"/>
                          <a:ea typeface="Calibri" panose="020F0502020204030204" pitchFamily="34" charset="0"/>
                          <a:cs typeface="Arial" panose="020B0604020202020204" pitchFamily="34" charset="0"/>
                        </a:rPr>
                        <a:t>question</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2000" dirty="0">
                          <a:effectLst/>
                          <a:latin typeface="Arial" panose="020B0604020202020204" pitchFamily="34" charset="0"/>
                          <a:ea typeface="Calibri" panose="020F0502020204030204" pitchFamily="34" charset="0"/>
                          <a:cs typeface="Arial" panose="020B0604020202020204" pitchFamily="34" charset="0"/>
                        </a:rPr>
                        <a:t>Must not conflict with a normal exploitation of the work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2000" dirty="0">
                          <a:effectLst/>
                          <a:latin typeface="Arial" panose="020B0604020202020204" pitchFamily="34" charset="0"/>
                          <a:ea typeface="Calibri" panose="020F0502020204030204" pitchFamily="34" charset="0"/>
                          <a:cs typeface="Arial" panose="020B0604020202020204" pitchFamily="34" charset="0"/>
                        </a:rPr>
                        <a:t>Must not unreasonably prejudice the legitimate interests of the author</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70943823"/>
                  </a:ext>
                </a:extLst>
              </a:tr>
              <a:tr h="370840">
                <a:tc>
                  <a:txBody>
                    <a:bodyPr/>
                    <a:lstStyle/>
                    <a:p>
                      <a:pPr>
                        <a:lnSpc>
                          <a:spcPct val="107000"/>
                        </a:lnSpc>
                        <a:spcAft>
                          <a:spcPts val="0"/>
                        </a:spcAft>
                      </a:pPr>
                      <a:r>
                        <a:rPr lang="en-ZA" sz="2000" dirty="0">
                          <a:effectLst/>
                          <a:latin typeface="Arial" panose="020B0604020202020204" pitchFamily="34" charset="0"/>
                          <a:ea typeface="Calibri" panose="020F0502020204030204" pitchFamily="34" charset="0"/>
                          <a:cs typeface="Arial" panose="020B0604020202020204" pitchFamily="34" charset="0"/>
                        </a:rPr>
                        <a:t>Three step  </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2000" dirty="0">
                          <a:effectLst/>
                          <a:latin typeface="Arial" panose="020B0604020202020204" pitchFamily="34" charset="0"/>
                          <a:ea typeface="Calibri" panose="020F0502020204030204" pitchFamily="34" charset="0"/>
                          <a:cs typeface="Arial" panose="020B0604020202020204" pitchFamily="34" charset="0"/>
                        </a:rPr>
                        <a:t>Permit the reproduction of such works in certain special cases</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2000" dirty="0">
                          <a:effectLst/>
                          <a:latin typeface="Arial" panose="020B0604020202020204" pitchFamily="34" charset="0"/>
                          <a:ea typeface="Calibri" panose="020F0502020204030204" pitchFamily="34" charset="0"/>
                          <a:cs typeface="Arial" panose="020B0604020202020204" pitchFamily="34" charset="0"/>
                        </a:rPr>
                        <a:t>Provided that such reproduction does not conflict	with a normal exploitation of the work</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2000" dirty="0">
                          <a:effectLst/>
                          <a:latin typeface="Arial" panose="020B0604020202020204" pitchFamily="34" charset="0"/>
                          <a:ea typeface="Calibri" panose="020F0502020204030204" pitchFamily="34" charset="0"/>
                          <a:cs typeface="Arial" panose="020B0604020202020204" pitchFamily="34" charset="0"/>
                        </a:rPr>
                        <a:t>And does not unreasonably prejudice the legitimate Interests of the author.</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6408717"/>
                  </a:ext>
                </a:extLst>
              </a:tr>
            </a:tbl>
          </a:graphicData>
        </a:graphic>
      </p:graphicFrame>
      <p:sp>
        <p:nvSpPr>
          <p:cNvPr id="4" name="Slide Number Placeholder 3"/>
          <p:cNvSpPr>
            <a:spLocks noGrp="1"/>
          </p:cNvSpPr>
          <p:nvPr>
            <p:ph type="sldNum" sz="quarter" idx="12"/>
          </p:nvPr>
        </p:nvSpPr>
        <p:spPr/>
        <p:txBody>
          <a:bodyPr/>
          <a:lstStyle/>
          <a:p>
            <a:fld id="{BC72CB22-D7A4-7547-B048-02B7C821FF3F}" type="slidenum">
              <a:rPr lang="en-US" smtClean="0"/>
              <a:t>16</a:t>
            </a:fld>
            <a:endParaRPr lang="en-US"/>
          </a:p>
        </p:txBody>
      </p:sp>
    </p:spTree>
    <p:extLst>
      <p:ext uri="{BB962C8B-B14F-4D97-AF65-F5344CB8AC3E}">
        <p14:creationId xmlns:p14="http://schemas.microsoft.com/office/powerpoint/2010/main" val="323540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573" y="202895"/>
            <a:ext cx="8543925" cy="858989"/>
          </a:xfrm>
        </p:spPr>
        <p:txBody>
          <a:bodyPr>
            <a:normAutofit/>
          </a:bodyPr>
          <a:lstStyle/>
          <a:p>
            <a:r>
              <a:rPr lang="en-ZA" sz="2200" b="1" dirty="0">
                <a:latin typeface="Arial" panose="020B0604020202020204" pitchFamily="34" charset="0"/>
                <a:cs typeface="Arial" panose="020B0604020202020204" pitchFamily="34" charset="0"/>
              </a:rPr>
              <a:t>Clause 13: Layering of restrictions</a:t>
            </a:r>
            <a:br>
              <a:rPr lang="en-ZA" sz="2200" b="1" dirty="0">
                <a:latin typeface="Arial" panose="020B0604020202020204" pitchFamily="34" charset="0"/>
                <a:cs typeface="Arial" panose="020B0604020202020204" pitchFamily="34" charset="0"/>
              </a:rPr>
            </a:br>
            <a:r>
              <a:rPr lang="en-ZA" sz="2200" b="1" dirty="0" smtClean="0">
                <a:latin typeface="Arial" panose="020B0604020202020204" pitchFamily="34" charset="0"/>
                <a:cs typeface="Arial" panose="020B0604020202020204" pitchFamily="34" charset="0"/>
              </a:rPr>
              <a:t>A. Section </a:t>
            </a:r>
            <a:r>
              <a:rPr lang="en-ZA" sz="2200" b="1" dirty="0">
                <a:latin typeface="Arial" panose="020B0604020202020204" pitchFamily="34" charset="0"/>
                <a:cs typeface="Arial" panose="020B0604020202020204" pitchFamily="34" charset="0"/>
              </a:rPr>
              <a:t>12A – new paragraph </a:t>
            </a:r>
            <a:r>
              <a:rPr lang="en-ZA" sz="2200" b="1" i="1" dirty="0">
                <a:latin typeface="Arial" panose="020B0604020202020204" pitchFamily="34" charset="0"/>
                <a:cs typeface="Arial" panose="020B0604020202020204" pitchFamily="34" charset="0"/>
              </a:rPr>
              <a:t>(d) </a:t>
            </a:r>
            <a:r>
              <a:rPr lang="en-ZA" sz="2200" b="1" dirty="0" smtClean="0">
                <a:latin typeface="Arial" panose="020B0604020202020204" pitchFamily="34" charset="0"/>
                <a:cs typeface="Arial" panose="020B0604020202020204" pitchFamily="34" charset="0"/>
              </a:rPr>
              <a:t>(4)</a:t>
            </a:r>
            <a:endParaRPr lang="en-GB" sz="2200" dirty="0"/>
          </a:p>
        </p:txBody>
      </p:sp>
      <p:sp>
        <p:nvSpPr>
          <p:cNvPr id="3" name="Content Placeholder 2"/>
          <p:cNvSpPr>
            <a:spLocks noGrp="1"/>
          </p:cNvSpPr>
          <p:nvPr>
            <p:ph idx="1"/>
          </p:nvPr>
        </p:nvSpPr>
        <p:spPr>
          <a:xfrm>
            <a:off x="356574" y="1224116"/>
            <a:ext cx="9156136" cy="4952847"/>
          </a:xfrm>
        </p:spPr>
        <p:txBody>
          <a:bodyPr>
            <a:normAutofit/>
          </a:bodyPr>
          <a:lstStyle/>
          <a:p>
            <a:pPr marL="0" indent="0" algn="just">
              <a:buNone/>
            </a:pPr>
            <a:r>
              <a:rPr lang="en-US" sz="2400" u="sng" dirty="0" smtClean="0">
                <a:solidFill>
                  <a:srgbClr val="0070C0"/>
                </a:solidFill>
                <a:latin typeface="Arial" panose="020B0604020202020204" pitchFamily="34" charset="0"/>
                <a:cs typeface="Arial" panose="020B0604020202020204" pitchFamily="34" charset="0"/>
              </a:rPr>
              <a:t>Recommendation</a:t>
            </a:r>
          </a:p>
          <a:p>
            <a:pPr algn="just"/>
            <a:r>
              <a:rPr lang="en-ZA" sz="2400" dirty="0" smtClean="0">
                <a:solidFill>
                  <a:srgbClr val="0070C0"/>
                </a:solidFill>
                <a:latin typeface="Arial" panose="020B0604020202020204" pitchFamily="34" charset="0"/>
                <a:cs typeface="Arial" panose="020B0604020202020204" pitchFamily="34" charset="0"/>
              </a:rPr>
              <a:t>Do not recommend inclusion of treaty </a:t>
            </a:r>
            <a:r>
              <a:rPr lang="en-ZA" sz="2400" dirty="0">
                <a:solidFill>
                  <a:srgbClr val="0070C0"/>
                </a:solidFill>
                <a:latin typeface="Arial" panose="020B0604020202020204" pitchFamily="34" charset="0"/>
                <a:cs typeface="Arial" panose="020B0604020202020204" pitchFamily="34" charset="0"/>
              </a:rPr>
              <a:t>wording </a:t>
            </a:r>
            <a:endParaRPr lang="en-ZA" sz="2400" dirty="0" smtClean="0">
              <a:solidFill>
                <a:srgbClr val="0070C0"/>
              </a:solidFill>
              <a:latin typeface="Arial" panose="020B0604020202020204" pitchFamily="34" charset="0"/>
              <a:cs typeface="Arial" panose="020B0604020202020204" pitchFamily="34" charset="0"/>
            </a:endParaRPr>
          </a:p>
          <a:p>
            <a:pPr lvl="1" algn="just"/>
            <a:r>
              <a:rPr lang="en-ZA" sz="2000" dirty="0" smtClean="0">
                <a:solidFill>
                  <a:srgbClr val="0070C0"/>
                </a:solidFill>
                <a:latin typeface="Arial" panose="020B0604020202020204" pitchFamily="34" charset="0"/>
                <a:cs typeface="Arial" panose="020B0604020202020204" pitchFamily="34" charset="0"/>
              </a:rPr>
              <a:t>The </a:t>
            </a:r>
            <a:r>
              <a:rPr lang="en-ZA" sz="2000" dirty="0">
                <a:solidFill>
                  <a:srgbClr val="0070C0"/>
                </a:solidFill>
                <a:latin typeface="Arial" panose="020B0604020202020204" pitchFamily="34" charset="0"/>
                <a:cs typeface="Arial" panose="020B0604020202020204" pitchFamily="34" charset="0"/>
              </a:rPr>
              <a:t>intention </a:t>
            </a:r>
            <a:r>
              <a:rPr lang="en-ZA" sz="2000" dirty="0" smtClean="0">
                <a:solidFill>
                  <a:srgbClr val="0070C0"/>
                </a:solidFill>
                <a:latin typeface="Arial" panose="020B0604020202020204" pitchFamily="34" charset="0"/>
                <a:cs typeface="Arial" panose="020B0604020202020204" pitchFamily="34" charset="0"/>
              </a:rPr>
              <a:t>must be captured - not actual </a:t>
            </a:r>
            <a:r>
              <a:rPr lang="en-ZA" sz="2000" dirty="0">
                <a:solidFill>
                  <a:srgbClr val="0070C0"/>
                </a:solidFill>
                <a:latin typeface="Arial" panose="020B0604020202020204" pitchFamily="34" charset="0"/>
                <a:cs typeface="Arial" panose="020B0604020202020204" pitchFamily="34" charset="0"/>
              </a:rPr>
              <a:t>wording. </a:t>
            </a:r>
            <a:endParaRPr lang="en-ZA" sz="2000" dirty="0" smtClean="0">
              <a:solidFill>
                <a:srgbClr val="0070C0"/>
              </a:solidFill>
              <a:latin typeface="Arial" panose="020B0604020202020204" pitchFamily="34" charset="0"/>
              <a:cs typeface="Arial" panose="020B0604020202020204" pitchFamily="34" charset="0"/>
            </a:endParaRPr>
          </a:p>
          <a:p>
            <a:pPr lvl="1" algn="just"/>
            <a:r>
              <a:rPr lang="en-ZA" sz="2000" dirty="0" smtClean="0">
                <a:solidFill>
                  <a:srgbClr val="0070C0"/>
                </a:solidFill>
                <a:latin typeface="Arial" panose="020B0604020202020204" pitchFamily="34" charset="0"/>
                <a:cs typeface="Arial" panose="020B0604020202020204" pitchFamily="34" charset="0"/>
              </a:rPr>
              <a:t>Three </a:t>
            </a:r>
            <a:r>
              <a:rPr lang="en-ZA" sz="2000" dirty="0">
                <a:solidFill>
                  <a:srgbClr val="0070C0"/>
                </a:solidFill>
                <a:latin typeface="Arial" panose="020B0604020202020204" pitchFamily="34" charset="0"/>
                <a:cs typeface="Arial" panose="020B0604020202020204" pitchFamily="34" charset="0"/>
              </a:rPr>
              <a:t>step test was never intended for inclusion in legislation as a restrictive measure, but rather as a </a:t>
            </a:r>
            <a:r>
              <a:rPr lang="en-ZA" sz="2000" dirty="0" smtClean="0">
                <a:solidFill>
                  <a:srgbClr val="0070C0"/>
                </a:solidFill>
                <a:latin typeface="Arial" panose="020B0604020202020204" pitchFamily="34" charset="0"/>
                <a:cs typeface="Arial" panose="020B0604020202020204" pitchFamily="34" charset="0"/>
              </a:rPr>
              <a:t>guide</a:t>
            </a:r>
            <a:endParaRPr lang="en-GB" sz="2000" dirty="0">
              <a:solidFill>
                <a:srgbClr val="0070C0"/>
              </a:solidFill>
              <a:latin typeface="Arial" panose="020B0604020202020204" pitchFamily="34" charset="0"/>
              <a:cs typeface="Arial" panose="020B0604020202020204" pitchFamily="34" charset="0"/>
            </a:endParaRPr>
          </a:p>
          <a:p>
            <a:pPr lvl="0" algn="just"/>
            <a:r>
              <a:rPr lang="en-ZA" sz="2400" dirty="0" smtClean="0">
                <a:solidFill>
                  <a:srgbClr val="0070C0"/>
                </a:solidFill>
                <a:latin typeface="Arial" panose="020B0604020202020204" pitchFamily="34" charset="0"/>
                <a:cs typeface="Arial" panose="020B0604020202020204" pitchFamily="34" charset="0"/>
              </a:rPr>
              <a:t>Need </a:t>
            </a:r>
            <a:r>
              <a:rPr lang="en-ZA" sz="2400" dirty="0">
                <a:solidFill>
                  <a:srgbClr val="0070C0"/>
                </a:solidFill>
                <a:latin typeface="Arial" panose="020B0604020202020204" pitchFamily="34" charset="0"/>
                <a:cs typeface="Arial" panose="020B0604020202020204" pitchFamily="34" charset="0"/>
              </a:rPr>
              <a:t>to carefully consider multiple layers of requirements in all exceptions</a:t>
            </a:r>
            <a:r>
              <a:rPr lang="en-ZA" sz="2400" dirty="0" smtClean="0">
                <a:solidFill>
                  <a:srgbClr val="0070C0"/>
                </a:solidFill>
                <a:latin typeface="Arial" panose="020B0604020202020204" pitchFamily="34" charset="0"/>
                <a:cs typeface="Arial" panose="020B0604020202020204" pitchFamily="34" charset="0"/>
              </a:rPr>
              <a:t>.</a:t>
            </a:r>
          </a:p>
          <a:p>
            <a:pPr lvl="1" algn="just"/>
            <a:r>
              <a:rPr lang="en-ZA" sz="2000" dirty="0" smtClean="0">
                <a:solidFill>
                  <a:srgbClr val="0070C0"/>
                </a:solidFill>
                <a:latin typeface="Arial" panose="020B0604020202020204" pitchFamily="34" charset="0"/>
                <a:cs typeface="Arial" panose="020B0604020202020204" pitchFamily="34" charset="0"/>
              </a:rPr>
              <a:t>Delete 12A</a:t>
            </a:r>
            <a:r>
              <a:rPr lang="en-ZA" sz="2000" i="1" dirty="0" smtClean="0">
                <a:solidFill>
                  <a:srgbClr val="0070C0"/>
                </a:solidFill>
                <a:latin typeface="Arial" panose="020B0604020202020204" pitchFamily="34" charset="0"/>
                <a:cs typeface="Arial" panose="020B0604020202020204" pitchFamily="34" charset="0"/>
              </a:rPr>
              <a:t>(d)</a:t>
            </a:r>
          </a:p>
          <a:p>
            <a:pPr lvl="1" algn="just"/>
            <a:r>
              <a:rPr lang="en-ZA" sz="2000" dirty="0" smtClean="0">
                <a:solidFill>
                  <a:srgbClr val="0070C0"/>
                </a:solidFill>
                <a:latin typeface="Arial" panose="020B0604020202020204" pitchFamily="34" charset="0"/>
                <a:cs typeface="Arial" panose="020B0604020202020204" pitchFamily="34" charset="0"/>
              </a:rPr>
              <a:t>See discussion on fair practice v extent justified by the purpose in next slides</a:t>
            </a:r>
          </a:p>
          <a:p>
            <a:pPr lvl="1" algn="just"/>
            <a:r>
              <a:rPr lang="en-ZA" sz="2000" dirty="0" smtClean="0">
                <a:solidFill>
                  <a:srgbClr val="0070C0"/>
                </a:solidFill>
                <a:latin typeface="Arial" panose="020B0604020202020204" pitchFamily="34" charset="0"/>
                <a:cs typeface="Arial" panose="020B0604020202020204" pitchFamily="34" charset="0"/>
              </a:rPr>
              <a:t>See discussion on the addition of the three step test in the next slides</a:t>
            </a:r>
          </a:p>
          <a:p>
            <a:pPr lvl="1" algn="just"/>
            <a:endParaRPr lang="en-GB" dirty="0">
              <a:solidFill>
                <a:srgbClr val="0070C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17</a:t>
            </a:fld>
            <a:endParaRPr lang="en-US"/>
          </a:p>
        </p:txBody>
      </p:sp>
    </p:spTree>
    <p:extLst>
      <p:ext uri="{BB962C8B-B14F-4D97-AF65-F5344CB8AC3E}">
        <p14:creationId xmlns:p14="http://schemas.microsoft.com/office/powerpoint/2010/main" val="283549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241" y="0"/>
            <a:ext cx="7325360" cy="977899"/>
          </a:xfrm>
        </p:spPr>
        <p:txBody>
          <a:bodyPr>
            <a:normAutofit fontScale="90000"/>
          </a:bodyPr>
          <a:lstStyle/>
          <a:p>
            <a:r>
              <a:rPr lang="en-ZA" sz="2400" b="1" dirty="0" smtClean="0">
                <a:latin typeface="Arial" panose="020B0604020202020204" pitchFamily="34" charset="0"/>
                <a:cs typeface="Arial" panose="020B0604020202020204" pitchFamily="34" charset="0"/>
              </a:rPr>
              <a:t>Clause 13 : Layering </a:t>
            </a:r>
            <a:r>
              <a:rPr lang="en-ZA" sz="2400" b="1" dirty="0">
                <a:latin typeface="Arial" panose="020B0604020202020204" pitchFamily="34" charset="0"/>
                <a:cs typeface="Arial" panose="020B0604020202020204" pitchFamily="34" charset="0"/>
              </a:rPr>
              <a:t>of </a:t>
            </a:r>
            <a:r>
              <a:rPr lang="en-ZA" sz="2400" b="1" dirty="0" smtClean="0">
                <a:latin typeface="Arial" panose="020B0604020202020204" pitchFamily="34" charset="0"/>
                <a:cs typeface="Arial" panose="020B0604020202020204" pitchFamily="34" charset="0"/>
              </a:rPr>
              <a:t>restrictions</a:t>
            </a: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r>
              <a:rPr lang="en-ZA" sz="2400" b="1" dirty="0" smtClean="0">
                <a:latin typeface="Arial" panose="020B0604020202020204" pitchFamily="34" charset="0"/>
                <a:cs typeface="Arial" panose="020B0604020202020204" pitchFamily="34" charset="0"/>
              </a:rPr>
              <a:t>B. Fair practice v extent justified by the purpose (1)</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0677" y="867066"/>
            <a:ext cx="9636369" cy="5990934"/>
          </a:xfrm>
        </p:spPr>
        <p:txBody>
          <a:bodyPr>
            <a:noAutofit/>
          </a:bodyPr>
          <a:lstStyle/>
          <a:p>
            <a:pPr algn="just">
              <a:lnSpc>
                <a:spcPct val="100000"/>
              </a:lnSpc>
            </a:pPr>
            <a:r>
              <a:rPr lang="en-US" sz="1400" dirty="0" smtClean="0">
                <a:latin typeface="Arial" panose="020B0604020202020204" pitchFamily="34" charset="0"/>
                <a:cs typeface="Arial" panose="020B0604020202020204" pitchFamily="34" charset="0"/>
              </a:rPr>
              <a:t>1</a:t>
            </a:r>
            <a:r>
              <a:rPr lang="en-US" sz="1400" baseline="30000" dirty="0" smtClean="0">
                <a:latin typeface="Arial" panose="020B0604020202020204" pitchFamily="34" charset="0"/>
                <a:cs typeface="Arial" panose="020B0604020202020204" pitchFamily="34" charset="0"/>
              </a:rPr>
              <a:t>st</a:t>
            </a:r>
            <a:r>
              <a:rPr lang="en-US" sz="1400" dirty="0" smtClean="0">
                <a:latin typeface="Arial" panose="020B0604020202020204" pitchFamily="34" charset="0"/>
                <a:cs typeface="Arial" panose="020B0604020202020204" pitchFamily="34" charset="0"/>
              </a:rPr>
              <a:t> call for comments: </a:t>
            </a:r>
          </a:p>
          <a:p>
            <a:pPr lvl="1" algn="just">
              <a:lnSpc>
                <a:spcPct val="100000"/>
              </a:lnSpc>
            </a:pPr>
            <a:r>
              <a:rPr lang="en-GB" sz="1400" dirty="0" smtClean="0">
                <a:latin typeface="Arial" panose="020B0604020202020204" pitchFamily="34" charset="0"/>
                <a:cs typeface="Arial" panose="020B0604020202020204" pitchFamily="34" charset="0"/>
              </a:rPr>
              <a:t>Band, Joint opinion:  the restriction of “compatible </a:t>
            </a:r>
            <a:r>
              <a:rPr lang="en-GB" sz="1400" dirty="0">
                <a:latin typeface="Arial" panose="020B0604020202020204" pitchFamily="34" charset="0"/>
                <a:cs typeface="Arial" panose="020B0604020202020204" pitchFamily="34" charset="0"/>
              </a:rPr>
              <a:t>with fair practice</a:t>
            </a:r>
            <a:r>
              <a:rPr lang="en-GB" sz="1400" dirty="0" smtClean="0">
                <a:latin typeface="Arial" panose="020B0604020202020204" pitchFamily="34" charset="0"/>
                <a:cs typeface="Arial" panose="020B0604020202020204" pitchFamily="34" charset="0"/>
              </a:rPr>
              <a:t>” </a:t>
            </a:r>
            <a:r>
              <a:rPr lang="en-ZA" sz="1400" dirty="0" smtClean="0">
                <a:latin typeface="Arial" panose="020B0604020202020204" pitchFamily="34" charset="0"/>
                <a:cs typeface="Arial" panose="020B0604020202020204" pitchFamily="34" charset="0"/>
              </a:rPr>
              <a:t>is </a:t>
            </a:r>
            <a:r>
              <a:rPr lang="en-ZA" sz="1400" dirty="0">
                <a:latin typeface="Arial" panose="020B0604020202020204" pitchFamily="34" charset="0"/>
                <a:cs typeface="Arial" panose="020B0604020202020204" pitchFamily="34" charset="0"/>
              </a:rPr>
              <a:t>an additional condition required by Art. 10(1) and (2) of the Berne </a:t>
            </a:r>
            <a:r>
              <a:rPr lang="en-ZA" sz="1400" dirty="0" smtClean="0">
                <a:latin typeface="Arial" panose="020B0604020202020204" pitchFamily="34" charset="0"/>
                <a:cs typeface="Arial" panose="020B0604020202020204" pitchFamily="34" charset="0"/>
              </a:rPr>
              <a:t>Convention. HOWEVER, it is not required to be included in </a:t>
            </a:r>
            <a:r>
              <a:rPr lang="en-ZA" sz="1400" dirty="0">
                <a:latin typeface="Arial" panose="020B0604020202020204" pitchFamily="34" charset="0"/>
                <a:cs typeface="Arial" panose="020B0604020202020204" pitchFamily="34" charset="0"/>
              </a:rPr>
              <a:t>national legislation</a:t>
            </a:r>
            <a:r>
              <a:rPr lang="en-ZA" sz="1400" dirty="0" smtClean="0">
                <a:latin typeface="Arial" panose="020B0604020202020204" pitchFamily="34" charset="0"/>
                <a:cs typeface="Arial" panose="020B0604020202020204" pitchFamily="34" charset="0"/>
              </a:rPr>
              <a:t>. </a:t>
            </a:r>
          </a:p>
          <a:p>
            <a:pPr lvl="1" algn="just">
              <a:lnSpc>
                <a:spcPct val="100000"/>
              </a:lnSpc>
            </a:pPr>
            <a:r>
              <a:rPr lang="en-ZA" sz="1400" dirty="0" smtClean="0">
                <a:latin typeface="Arial" panose="020B0604020202020204" pitchFamily="34" charset="0"/>
                <a:cs typeface="Arial" panose="020B0604020202020204" pitchFamily="34" charset="0"/>
              </a:rPr>
              <a:t>Creative Commons, SAIIPL: Use both </a:t>
            </a:r>
            <a:r>
              <a:rPr lang="en-ZA" sz="1400" dirty="0">
                <a:latin typeface="Arial" panose="020B0604020202020204" pitchFamily="34" charset="0"/>
                <a:cs typeface="Arial" panose="020B0604020202020204" pitchFamily="34" charset="0"/>
              </a:rPr>
              <a:t>“fair practice” and “extent justified by purpose” </a:t>
            </a:r>
            <a:endParaRPr lang="en-ZA" sz="1400" dirty="0" smtClean="0">
              <a:latin typeface="Arial" panose="020B0604020202020204" pitchFamily="34" charset="0"/>
              <a:cs typeface="Arial" panose="020B0604020202020204" pitchFamily="34" charset="0"/>
            </a:endParaRPr>
          </a:p>
          <a:p>
            <a:pPr lvl="1" algn="just">
              <a:lnSpc>
                <a:spcPct val="100000"/>
              </a:lnSpc>
            </a:pPr>
            <a:r>
              <a:rPr lang="en-GB" sz="1400" dirty="0" err="1" smtClean="0">
                <a:latin typeface="Arial" panose="020B0604020202020204" pitchFamily="34" charset="0"/>
                <a:cs typeface="Arial" panose="020B0604020202020204" pitchFamily="34" charset="0"/>
              </a:rPr>
              <a:t>Copeling</a:t>
            </a:r>
            <a:r>
              <a:rPr lang="en-GB" sz="1400" dirty="0" smtClean="0">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&amp; </a:t>
            </a:r>
            <a:r>
              <a:rPr lang="en-GB" sz="1400" dirty="0" err="1" smtClean="0">
                <a:latin typeface="Arial" panose="020B0604020202020204" pitchFamily="34" charset="0"/>
                <a:cs typeface="Arial" panose="020B0604020202020204" pitchFamily="34" charset="0"/>
              </a:rPr>
              <a:t>Pienaar</a:t>
            </a:r>
            <a:r>
              <a:rPr lang="en-GB" sz="1400" dirty="0" smtClean="0">
                <a:latin typeface="Arial" panose="020B0604020202020204" pitchFamily="34" charset="0"/>
                <a:cs typeface="Arial" panose="020B0604020202020204" pitchFamily="34" charset="0"/>
              </a:rPr>
              <a:t>: </a:t>
            </a:r>
            <a:r>
              <a:rPr lang="en-ZA" sz="1400" dirty="0" smtClean="0">
                <a:latin typeface="Arial" panose="020B0604020202020204" pitchFamily="34" charset="0"/>
                <a:cs typeface="Arial" panose="020B0604020202020204" pitchFamily="34" charset="0"/>
              </a:rPr>
              <a:t>“</a:t>
            </a:r>
            <a:r>
              <a:rPr lang="en-ZA" sz="1400" dirty="0">
                <a:latin typeface="Arial" panose="020B0604020202020204" pitchFamily="34" charset="0"/>
                <a:cs typeface="Arial" panose="020B0604020202020204" pitchFamily="34" charset="0"/>
              </a:rPr>
              <a:t>fair practice” and “extent </a:t>
            </a:r>
            <a:r>
              <a:rPr lang="en-ZA" sz="1400" dirty="0" smtClean="0">
                <a:latin typeface="Arial" panose="020B0604020202020204" pitchFamily="34" charset="0"/>
                <a:cs typeface="Arial" panose="020B0604020202020204" pitchFamily="34" charset="0"/>
              </a:rPr>
              <a:t>justified </a:t>
            </a:r>
            <a:r>
              <a:rPr lang="en-ZA" sz="1400" dirty="0">
                <a:latin typeface="Arial" panose="020B0604020202020204" pitchFamily="34" charset="0"/>
                <a:cs typeface="Arial" panose="020B0604020202020204" pitchFamily="34" charset="0"/>
              </a:rPr>
              <a:t>by </a:t>
            </a:r>
            <a:r>
              <a:rPr lang="en-ZA" sz="1400" dirty="0" smtClean="0">
                <a:latin typeface="Arial" panose="020B0604020202020204" pitchFamily="34" charset="0"/>
                <a:cs typeface="Arial" panose="020B0604020202020204" pitchFamily="34" charset="0"/>
              </a:rPr>
              <a:t>purpose” mean </a:t>
            </a:r>
            <a:r>
              <a:rPr lang="en-ZA" sz="1400" dirty="0">
                <a:latin typeface="Arial" panose="020B0604020202020204" pitchFamily="34" charset="0"/>
                <a:cs typeface="Arial" panose="020B0604020202020204" pitchFamily="34" charset="0"/>
              </a:rPr>
              <a:t>the </a:t>
            </a:r>
            <a:r>
              <a:rPr lang="en-ZA" sz="1400" dirty="0" smtClean="0">
                <a:latin typeface="Arial" panose="020B0604020202020204" pitchFamily="34" charset="0"/>
                <a:cs typeface="Arial" panose="020B0604020202020204" pitchFamily="34" charset="0"/>
              </a:rPr>
              <a:t>same</a:t>
            </a:r>
          </a:p>
          <a:p>
            <a:pPr algn="just">
              <a:lnSpc>
                <a:spcPct val="100000"/>
              </a:lnSpc>
            </a:pPr>
            <a:r>
              <a:rPr lang="en-ZA" sz="1400" dirty="0" smtClean="0">
                <a:latin typeface="Arial" panose="020B0604020202020204" pitchFamily="34" charset="0"/>
                <a:cs typeface="Arial" panose="020B0604020202020204" pitchFamily="34" charset="0"/>
              </a:rPr>
              <a:t>2</a:t>
            </a:r>
            <a:r>
              <a:rPr lang="en-ZA" sz="1400" baseline="30000" dirty="0" smtClean="0">
                <a:latin typeface="Arial" panose="020B0604020202020204" pitchFamily="34" charset="0"/>
                <a:cs typeface="Arial" panose="020B0604020202020204" pitchFamily="34" charset="0"/>
              </a:rPr>
              <a:t>nd</a:t>
            </a:r>
            <a:r>
              <a:rPr lang="en-ZA" sz="1400" dirty="0" smtClean="0">
                <a:latin typeface="Arial" panose="020B0604020202020204" pitchFamily="34" charset="0"/>
                <a:cs typeface="Arial" panose="020B0604020202020204" pitchFamily="34" charset="0"/>
              </a:rPr>
              <a:t> call for comments:</a:t>
            </a:r>
          </a:p>
          <a:p>
            <a:pPr marL="525463" lvl="3" indent="-182563" algn="just">
              <a:lnSpc>
                <a:spcPct val="120000"/>
              </a:lnSpc>
              <a:spcBef>
                <a:spcPts val="0"/>
              </a:spcBef>
            </a:pPr>
            <a:r>
              <a:rPr lang="en-ZA" sz="1400" dirty="0" smtClean="0">
                <a:latin typeface="Arial" panose="020B0604020202020204" pitchFamily="34" charset="0"/>
                <a:cs typeface="Arial" panose="020B0604020202020204" pitchFamily="34" charset="0"/>
              </a:rPr>
              <a:t>Recreate opinion: This should have been advertised: In SAVA, the fact of 15 consequential amendments being required showed that the insertion was a totally new concept - Here 8 such amendments were made.</a:t>
            </a:r>
          </a:p>
          <a:p>
            <a:pPr marL="801688" lvl="4" indent="-168275" algn="just">
              <a:lnSpc>
                <a:spcPct val="120000"/>
              </a:lnSpc>
              <a:spcBef>
                <a:spcPts val="0"/>
              </a:spcBef>
            </a:pPr>
            <a:r>
              <a:rPr lang="en-ZA" sz="1400" dirty="0" smtClean="0">
                <a:solidFill>
                  <a:srgbClr val="0070C0"/>
                </a:solidFill>
                <a:latin typeface="Arial" panose="020B0604020202020204" pitchFamily="34" charset="0"/>
                <a:cs typeface="Arial" panose="020B0604020202020204" pitchFamily="34" charset="0"/>
              </a:rPr>
              <a:t>The amendments in this Bill were not consequential – it was a swapping of phrases with the same meaning throughout the Bill - no need to call for comments.</a:t>
            </a:r>
          </a:p>
          <a:p>
            <a:pPr marL="525463" lvl="3" indent="-182563" algn="just">
              <a:lnSpc>
                <a:spcPct val="120000"/>
              </a:lnSpc>
              <a:spcBef>
                <a:spcPts val="0"/>
              </a:spcBef>
            </a:pPr>
            <a:r>
              <a:rPr lang="en-ZA" sz="1400" dirty="0">
                <a:solidFill>
                  <a:srgbClr val="0070C0"/>
                </a:solidFill>
                <a:latin typeface="Arial" panose="020B0604020202020204" pitchFamily="34" charset="0"/>
                <a:cs typeface="Arial" panose="020B0604020202020204" pitchFamily="34" charset="0"/>
              </a:rPr>
              <a:t>Comments received on </a:t>
            </a:r>
            <a:r>
              <a:rPr lang="en-ZA" sz="1400" dirty="0" smtClean="0">
                <a:solidFill>
                  <a:srgbClr val="0070C0"/>
                </a:solidFill>
                <a:latin typeface="Arial" panose="020B0604020202020204" pitchFamily="34" charset="0"/>
                <a:cs typeface="Arial" panose="020B0604020202020204" pitchFamily="34" charset="0"/>
              </a:rPr>
              <a:t>these phrases </a:t>
            </a:r>
            <a:r>
              <a:rPr lang="en-ZA" sz="1400" dirty="0">
                <a:solidFill>
                  <a:srgbClr val="0070C0"/>
                </a:solidFill>
                <a:latin typeface="Arial" panose="020B0604020202020204" pitchFamily="34" charset="0"/>
                <a:cs typeface="Arial" panose="020B0604020202020204" pitchFamily="34" charset="0"/>
              </a:rPr>
              <a:t>were however considered</a:t>
            </a:r>
            <a:r>
              <a:rPr lang="en-ZA" sz="1400" dirty="0" smtClean="0">
                <a:solidFill>
                  <a:srgbClr val="0070C0"/>
                </a:solidFill>
                <a:latin typeface="Arial" panose="020B0604020202020204" pitchFamily="34" charset="0"/>
                <a:cs typeface="Arial" panose="020B0604020202020204" pitchFamily="34" charset="0"/>
              </a:rPr>
              <a:t>.</a:t>
            </a:r>
          </a:p>
          <a:p>
            <a:pPr marL="525463" lvl="3" indent="-182563" algn="just">
              <a:lnSpc>
                <a:spcPct val="120000"/>
              </a:lnSpc>
              <a:spcBef>
                <a:spcPts val="0"/>
              </a:spcBef>
            </a:pPr>
            <a:r>
              <a:rPr lang="en-ZA" sz="1400" dirty="0" smtClean="0">
                <a:solidFill>
                  <a:srgbClr val="0070C0"/>
                </a:solidFill>
                <a:latin typeface="Arial" panose="020B0604020202020204" pitchFamily="34" charset="0"/>
                <a:cs typeface="Arial" panose="020B0604020202020204" pitchFamily="34" charset="0"/>
              </a:rPr>
              <a:t>Meaning of the two phrases:</a:t>
            </a:r>
          </a:p>
          <a:p>
            <a:pPr marL="982663" lvl="4" indent="-182563" algn="just">
              <a:lnSpc>
                <a:spcPct val="120000"/>
              </a:lnSpc>
              <a:spcBef>
                <a:spcPts val="0"/>
              </a:spcBef>
            </a:pPr>
            <a:r>
              <a:rPr lang="en-ZA" sz="1400" dirty="0" smtClean="0">
                <a:solidFill>
                  <a:srgbClr val="0070C0"/>
                </a:solidFill>
                <a:latin typeface="Arial" panose="020B0604020202020204" pitchFamily="34" charset="0"/>
                <a:cs typeface="Arial" panose="020B0604020202020204" pitchFamily="34" charset="0"/>
              </a:rPr>
              <a:t>No judgments to assist in interpretation.</a:t>
            </a:r>
          </a:p>
          <a:p>
            <a:pPr marL="1168400" lvl="5" indent="-184150" algn="just">
              <a:lnSpc>
                <a:spcPct val="120000"/>
              </a:lnSpc>
              <a:spcBef>
                <a:spcPts val="0"/>
              </a:spcBef>
            </a:pPr>
            <a:r>
              <a:rPr lang="en-ZA" sz="1400" dirty="0" smtClean="0">
                <a:solidFill>
                  <a:srgbClr val="0070C0"/>
                </a:solidFill>
                <a:latin typeface="Arial" panose="020B0604020202020204" pitchFamily="34" charset="0"/>
                <a:cs typeface="Arial" panose="020B0604020202020204" pitchFamily="34" charset="0"/>
              </a:rPr>
              <a:t>“Fair </a:t>
            </a:r>
            <a:r>
              <a:rPr lang="en-ZA" sz="1400" dirty="0">
                <a:solidFill>
                  <a:srgbClr val="0070C0"/>
                </a:solidFill>
                <a:latin typeface="Arial" panose="020B0604020202020204" pitchFamily="34" charset="0"/>
                <a:cs typeface="Arial" panose="020B0604020202020204" pitchFamily="34" charset="0"/>
              </a:rPr>
              <a:t>practice is considered as requiring a consideration of whether the practice is consistent with trade </a:t>
            </a:r>
            <a:r>
              <a:rPr lang="en-ZA" sz="1400" dirty="0" smtClean="0">
                <a:solidFill>
                  <a:srgbClr val="0070C0"/>
                </a:solidFill>
                <a:latin typeface="Arial" panose="020B0604020202020204" pitchFamily="34" charset="0"/>
                <a:cs typeface="Arial" panose="020B0604020202020204" pitchFamily="34" charset="0"/>
              </a:rPr>
              <a:t>norms.” The test involves the four fair use factors in S12A</a:t>
            </a:r>
            <a:r>
              <a:rPr lang="en-ZA" sz="1400" i="1" dirty="0" smtClean="0">
                <a:solidFill>
                  <a:srgbClr val="0070C0"/>
                </a:solidFill>
                <a:latin typeface="Arial" panose="020B0604020202020204" pitchFamily="34" charset="0"/>
                <a:cs typeface="Arial" panose="020B0604020202020204" pitchFamily="34" charset="0"/>
              </a:rPr>
              <a:t>(b)</a:t>
            </a:r>
            <a:r>
              <a:rPr lang="en-ZA" sz="1400" dirty="0" smtClean="0">
                <a:solidFill>
                  <a:srgbClr val="0070C0"/>
                </a:solidFill>
                <a:latin typeface="Arial" panose="020B0604020202020204" pitchFamily="34" charset="0"/>
                <a:cs typeface="Arial" panose="020B0604020202020204" pitchFamily="34" charset="0"/>
              </a:rPr>
              <a:t> and thus includes proportionality (</a:t>
            </a:r>
            <a:r>
              <a:rPr lang="en-ZA" sz="1400" dirty="0" err="1">
                <a:solidFill>
                  <a:srgbClr val="0070C0"/>
                </a:solidFill>
                <a:latin typeface="Arial" panose="020B0604020202020204" pitchFamily="34" charset="0"/>
                <a:cs typeface="Arial" panose="020B0604020202020204" pitchFamily="34" charset="0"/>
              </a:rPr>
              <a:t>Bently</a:t>
            </a:r>
            <a:r>
              <a:rPr lang="en-ZA" sz="1400" dirty="0">
                <a:solidFill>
                  <a:srgbClr val="0070C0"/>
                </a:solidFill>
                <a:latin typeface="Arial" panose="020B0604020202020204" pitchFamily="34" charset="0"/>
                <a:cs typeface="Arial" panose="020B0604020202020204" pitchFamily="34" charset="0"/>
              </a:rPr>
              <a:t> &amp; </a:t>
            </a:r>
            <a:r>
              <a:rPr lang="en-ZA" sz="1400" dirty="0" err="1" smtClean="0">
                <a:solidFill>
                  <a:srgbClr val="0070C0"/>
                </a:solidFill>
                <a:latin typeface="Arial" panose="020B0604020202020204" pitchFamily="34" charset="0"/>
                <a:cs typeface="Arial" panose="020B0604020202020204" pitchFamily="34" charset="0"/>
              </a:rPr>
              <a:t>Aplin</a:t>
            </a:r>
            <a:r>
              <a:rPr lang="en-ZA" sz="1400" dirty="0" smtClean="0">
                <a:solidFill>
                  <a:srgbClr val="0070C0"/>
                </a:solidFill>
                <a:latin typeface="Arial" panose="020B0604020202020204" pitchFamily="34" charset="0"/>
                <a:cs typeface="Arial" panose="020B0604020202020204" pitchFamily="34" charset="0"/>
              </a:rPr>
              <a:t>), as “extent justified by the purpose” does.</a:t>
            </a:r>
          </a:p>
          <a:p>
            <a:pPr marL="982663" lvl="4" indent="-182563" algn="just">
              <a:lnSpc>
                <a:spcPct val="120000"/>
              </a:lnSpc>
              <a:spcBef>
                <a:spcPts val="0"/>
              </a:spcBef>
            </a:pPr>
            <a:r>
              <a:rPr lang="en-ZA" sz="1400" dirty="0" smtClean="0">
                <a:solidFill>
                  <a:srgbClr val="0070C0"/>
                </a:solidFill>
                <a:latin typeface="Arial" panose="020B0604020202020204" pitchFamily="34" charset="0"/>
                <a:cs typeface="Arial" panose="020B0604020202020204" pitchFamily="34" charset="0"/>
              </a:rPr>
              <a:t>Article 10(1) of Berne gives BOTH as a restriction iro quotations ONLY.</a:t>
            </a:r>
          </a:p>
          <a:p>
            <a:pPr marL="982663" lvl="4" indent="-182563" algn="just">
              <a:lnSpc>
                <a:spcPct val="120000"/>
              </a:lnSpc>
              <a:spcBef>
                <a:spcPts val="0"/>
              </a:spcBef>
            </a:pPr>
            <a:r>
              <a:rPr lang="en-ZA" sz="1400" dirty="0">
                <a:solidFill>
                  <a:srgbClr val="0070C0"/>
                </a:solidFill>
                <a:latin typeface="Arial" panose="020B0604020202020204" pitchFamily="34" charset="0"/>
                <a:cs typeface="Arial" panose="020B0604020202020204" pitchFamily="34" charset="0"/>
              </a:rPr>
              <a:t>Argument that </a:t>
            </a:r>
            <a:r>
              <a:rPr lang="en-ZA" sz="1400" dirty="0" smtClean="0">
                <a:solidFill>
                  <a:srgbClr val="0070C0"/>
                </a:solidFill>
                <a:latin typeface="Arial" panose="020B0604020202020204" pitchFamily="34" charset="0"/>
                <a:cs typeface="Arial" panose="020B0604020202020204" pitchFamily="34" charset="0"/>
              </a:rPr>
              <a:t>“extent justified by the </a:t>
            </a:r>
            <a:r>
              <a:rPr lang="en-ZA" sz="1400" dirty="0">
                <a:solidFill>
                  <a:srgbClr val="0070C0"/>
                </a:solidFill>
                <a:latin typeface="Arial" panose="020B0604020202020204" pitchFamily="34" charset="0"/>
                <a:cs typeface="Arial" panose="020B0604020202020204" pitchFamily="34" charset="0"/>
              </a:rPr>
              <a:t>purpose</a:t>
            </a:r>
            <a:r>
              <a:rPr lang="en-ZA" sz="1400" dirty="0" smtClean="0">
                <a:solidFill>
                  <a:srgbClr val="0070C0"/>
                </a:solidFill>
                <a:latin typeface="Arial" panose="020B0604020202020204" pitchFamily="34" charset="0"/>
                <a:cs typeface="Arial" panose="020B0604020202020204" pitchFamily="34" charset="0"/>
              </a:rPr>
              <a:t>’ is clearer as it simply means – only as much as it needed for your purpose (factual test) – whereas “fair practice” is not defined and depends on norms that may not be standard.</a:t>
            </a:r>
            <a:endParaRPr lang="en-ZA" sz="1400" dirty="0">
              <a:solidFill>
                <a:srgbClr val="0070C0"/>
              </a:solidFill>
              <a:latin typeface="Arial" panose="020B0604020202020204" pitchFamily="34" charset="0"/>
              <a:cs typeface="Arial" panose="020B0604020202020204" pitchFamily="34" charset="0"/>
            </a:endParaRPr>
          </a:p>
          <a:p>
            <a:pPr marL="982663" lvl="4" indent="-182563" algn="just">
              <a:lnSpc>
                <a:spcPct val="120000"/>
              </a:lnSpc>
              <a:spcBef>
                <a:spcPts val="0"/>
              </a:spcBef>
            </a:pPr>
            <a:endParaRPr lang="en-ZA" sz="1500" dirty="0" smtClean="0">
              <a:latin typeface="Arial" panose="020B0604020202020204" pitchFamily="34" charset="0"/>
              <a:cs typeface="Arial" panose="020B0604020202020204" pitchFamily="34" charset="0"/>
            </a:endParaRPr>
          </a:p>
          <a:p>
            <a:pPr marL="525463" lvl="3" indent="-182563" algn="just">
              <a:lnSpc>
                <a:spcPct val="120000"/>
              </a:lnSpc>
              <a:spcBef>
                <a:spcPts val="0"/>
              </a:spcBef>
            </a:pPr>
            <a:endParaRPr lang="en-ZA" sz="1500" dirty="0">
              <a:latin typeface="Arial" panose="020B0604020202020204" pitchFamily="34" charset="0"/>
              <a:cs typeface="Arial" panose="020B0604020202020204" pitchFamily="34" charset="0"/>
            </a:endParaRPr>
          </a:p>
          <a:p>
            <a:pPr algn="just">
              <a:lnSpc>
                <a:spcPct val="100000"/>
              </a:lnSpc>
            </a:pPr>
            <a:endParaRPr lang="en-ZA" sz="20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18</a:t>
            </a:fld>
            <a:endParaRPr lang="en-US" dirty="0"/>
          </a:p>
        </p:txBody>
      </p:sp>
    </p:spTree>
    <p:extLst>
      <p:ext uri="{BB962C8B-B14F-4D97-AF65-F5344CB8AC3E}">
        <p14:creationId xmlns:p14="http://schemas.microsoft.com/office/powerpoint/2010/main" val="39716313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241" y="0"/>
            <a:ext cx="7325360" cy="977899"/>
          </a:xfrm>
        </p:spPr>
        <p:txBody>
          <a:bodyPr>
            <a:normAutofit fontScale="90000"/>
          </a:bodyPr>
          <a:lstStyle/>
          <a:p>
            <a:r>
              <a:rPr lang="en-ZA" sz="2400" b="1" dirty="0" smtClean="0">
                <a:latin typeface="Arial" panose="020B0604020202020204" pitchFamily="34" charset="0"/>
                <a:cs typeface="Arial" panose="020B0604020202020204" pitchFamily="34" charset="0"/>
              </a:rPr>
              <a:t>Clause 13 </a:t>
            </a:r>
            <a:r>
              <a:rPr lang="en-ZA" sz="2400" b="1" dirty="0">
                <a:latin typeface="Arial" panose="020B0604020202020204" pitchFamily="34" charset="0"/>
                <a:cs typeface="Arial" panose="020B0604020202020204" pitchFamily="34" charset="0"/>
              </a:rPr>
              <a:t>: Layering of restrictions</a:t>
            </a:r>
            <a:br>
              <a:rPr lang="en-ZA" sz="2400" b="1" dirty="0">
                <a:latin typeface="Arial" panose="020B0604020202020204" pitchFamily="34" charset="0"/>
                <a:cs typeface="Arial" panose="020B0604020202020204" pitchFamily="34" charset="0"/>
              </a:rPr>
            </a:br>
            <a:r>
              <a:rPr lang="en-ZA" sz="2400" b="1" dirty="0" smtClean="0">
                <a:latin typeface="Arial" panose="020B0604020202020204" pitchFamily="34" charset="0"/>
                <a:cs typeface="Arial" panose="020B0604020202020204" pitchFamily="34" charset="0"/>
              </a:rPr>
              <a:t>B. Fair </a:t>
            </a:r>
            <a:r>
              <a:rPr lang="en-ZA" sz="2400" b="1" dirty="0">
                <a:latin typeface="Arial" panose="020B0604020202020204" pitchFamily="34" charset="0"/>
                <a:cs typeface="Arial" panose="020B0604020202020204" pitchFamily="34" charset="0"/>
              </a:rPr>
              <a:t>practice v extent justified by the purpose </a:t>
            </a:r>
            <a:r>
              <a:rPr lang="en-ZA" sz="2400" b="1" dirty="0" smtClean="0">
                <a:latin typeface="Arial" panose="020B0604020202020204" pitchFamily="34" charset="0"/>
                <a:cs typeface="Arial" panose="020B0604020202020204" pitchFamily="34" charset="0"/>
              </a:rPr>
              <a:t>(2)</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 y="725099"/>
            <a:ext cx="9777046" cy="5884053"/>
          </a:xfrm>
        </p:spPr>
        <p:txBody>
          <a:bodyPr>
            <a:noAutofit/>
          </a:bodyPr>
          <a:lstStyle/>
          <a:p>
            <a:pPr marL="0" indent="0" algn="just">
              <a:lnSpc>
                <a:spcPct val="100000"/>
              </a:lnSpc>
              <a:buNone/>
            </a:pPr>
            <a:r>
              <a:rPr lang="en-ZA" sz="1400" b="1" dirty="0" smtClean="0">
                <a:solidFill>
                  <a:srgbClr val="0070C0"/>
                </a:solidFill>
                <a:latin typeface="Arial" panose="020B0604020202020204" pitchFamily="34" charset="0"/>
                <a:cs typeface="Arial" panose="020B0604020202020204" pitchFamily="34" charset="0"/>
              </a:rPr>
              <a:t>Recommendation</a:t>
            </a:r>
            <a:r>
              <a:rPr lang="en-ZA" sz="1400" dirty="0">
                <a:solidFill>
                  <a:srgbClr val="0070C0"/>
                </a:solidFill>
                <a:latin typeface="Arial" panose="020B0604020202020204" pitchFamily="34" charset="0"/>
                <a:cs typeface="Arial" panose="020B0604020202020204" pitchFamily="34" charset="0"/>
              </a:rPr>
              <a:t>:</a:t>
            </a:r>
            <a:r>
              <a:rPr lang="en-ZA" sz="1400" b="1" dirty="0">
                <a:solidFill>
                  <a:srgbClr val="0070C0"/>
                </a:solidFill>
                <a:latin typeface="Arial" panose="020B0604020202020204" pitchFamily="34" charset="0"/>
                <a:cs typeface="Arial" panose="020B0604020202020204" pitchFamily="34" charset="0"/>
              </a:rPr>
              <a:t> </a:t>
            </a:r>
            <a:endParaRPr lang="en-ZA" sz="1400" b="1" dirty="0" smtClean="0">
              <a:solidFill>
                <a:srgbClr val="0070C0"/>
              </a:solidFill>
              <a:latin typeface="Arial" panose="020B0604020202020204" pitchFamily="34" charset="0"/>
              <a:cs typeface="Arial" panose="020B0604020202020204" pitchFamily="34" charset="0"/>
            </a:endParaRPr>
          </a:p>
          <a:p>
            <a:pPr algn="just">
              <a:lnSpc>
                <a:spcPct val="100000"/>
              </a:lnSpc>
            </a:pPr>
            <a:r>
              <a:rPr lang="en-ZA" sz="1400" dirty="0" smtClean="0">
                <a:solidFill>
                  <a:srgbClr val="0070C0"/>
                </a:solidFill>
                <a:latin typeface="Arial" panose="020B0604020202020204" pitchFamily="34" charset="0"/>
                <a:cs typeface="Arial" panose="020B0604020202020204" pitchFamily="34" charset="0"/>
              </a:rPr>
              <a:t>The </a:t>
            </a:r>
            <a:r>
              <a:rPr lang="en-ZA" sz="1400" dirty="0">
                <a:solidFill>
                  <a:srgbClr val="0070C0"/>
                </a:solidFill>
                <a:latin typeface="Arial" panose="020B0604020202020204" pitchFamily="34" charset="0"/>
                <a:cs typeface="Arial" panose="020B0604020202020204" pitchFamily="34" charset="0"/>
              </a:rPr>
              <a:t>purpose was to align the Bill with the treaties. Although the terms seem to be very similar in </a:t>
            </a:r>
            <a:r>
              <a:rPr lang="en-ZA" sz="1400" dirty="0" smtClean="0">
                <a:solidFill>
                  <a:srgbClr val="0070C0"/>
                </a:solidFill>
                <a:latin typeface="Arial" panose="020B0604020202020204" pitchFamily="34" charset="0"/>
                <a:cs typeface="Arial" panose="020B0604020202020204" pitchFamily="34" charset="0"/>
              </a:rPr>
              <a:t>nature and </a:t>
            </a:r>
            <a:r>
              <a:rPr lang="en-ZA" sz="1400" dirty="0" smtClean="0">
                <a:solidFill>
                  <a:srgbClr val="0070C0"/>
                </a:solidFill>
                <a:latin typeface="Arial" panose="020B0604020202020204" pitchFamily="34" charset="0"/>
                <a:cs typeface="Arial" panose="020B0604020202020204" pitchFamily="34" charset="0"/>
              </a:rPr>
              <a:t>considering the </a:t>
            </a:r>
            <a:r>
              <a:rPr lang="en-ZA" sz="1400" dirty="0" smtClean="0">
                <a:solidFill>
                  <a:srgbClr val="0070C0"/>
                </a:solidFill>
                <a:latin typeface="Arial" panose="020B0604020202020204" pitchFamily="34" charset="0"/>
                <a:cs typeface="Arial" panose="020B0604020202020204" pitchFamily="34" charset="0"/>
              </a:rPr>
              <a:t>test required for each, </a:t>
            </a:r>
            <a:r>
              <a:rPr lang="en-ZA" sz="1400" dirty="0">
                <a:solidFill>
                  <a:srgbClr val="0070C0"/>
                </a:solidFill>
                <a:latin typeface="Arial" panose="020B0604020202020204" pitchFamily="34" charset="0"/>
                <a:cs typeface="Arial" panose="020B0604020202020204" pitchFamily="34" charset="0"/>
              </a:rPr>
              <a:t>there seems to be a view that they are not 100% the </a:t>
            </a:r>
            <a:r>
              <a:rPr lang="en-ZA" sz="1400" dirty="0" smtClean="0">
                <a:solidFill>
                  <a:srgbClr val="0070C0"/>
                </a:solidFill>
                <a:latin typeface="Arial" panose="020B0604020202020204" pitchFamily="34" charset="0"/>
                <a:cs typeface="Arial" panose="020B0604020202020204" pitchFamily="34" charset="0"/>
              </a:rPr>
              <a:t>same. </a:t>
            </a:r>
          </a:p>
          <a:p>
            <a:pPr algn="just">
              <a:lnSpc>
                <a:spcPct val="100000"/>
              </a:lnSpc>
            </a:pPr>
            <a:r>
              <a:rPr lang="en-ZA" sz="1400" dirty="0" smtClean="0">
                <a:solidFill>
                  <a:srgbClr val="0070C0"/>
                </a:solidFill>
                <a:latin typeface="Arial" panose="020B0604020202020204" pitchFamily="34" charset="0"/>
                <a:cs typeface="Arial" panose="020B0604020202020204" pitchFamily="34" charset="0"/>
              </a:rPr>
              <a:t>To ensure alignment with the treaties and avoiding a possible interpretation not intended, it is recommended that the </a:t>
            </a:r>
            <a:r>
              <a:rPr lang="en-ZA" sz="1400" dirty="0">
                <a:solidFill>
                  <a:srgbClr val="0070C0"/>
                </a:solidFill>
                <a:latin typeface="Arial" panose="020B0604020202020204" pitchFamily="34" charset="0"/>
                <a:cs typeface="Arial" panose="020B0604020202020204" pitchFamily="34" charset="0"/>
              </a:rPr>
              <a:t>Committee </a:t>
            </a:r>
            <a:r>
              <a:rPr lang="en-ZA" sz="1400" dirty="0" smtClean="0">
                <a:solidFill>
                  <a:srgbClr val="0070C0"/>
                </a:solidFill>
                <a:latin typeface="Arial" panose="020B0604020202020204" pitchFamily="34" charset="0"/>
                <a:cs typeface="Arial" panose="020B0604020202020204" pitchFamily="34" charset="0"/>
              </a:rPr>
              <a:t>follow </a:t>
            </a:r>
            <a:r>
              <a:rPr lang="en-ZA" sz="1400" dirty="0">
                <a:solidFill>
                  <a:srgbClr val="0070C0"/>
                </a:solidFill>
                <a:latin typeface="Arial" panose="020B0604020202020204" pitchFamily="34" charset="0"/>
                <a:cs typeface="Arial" panose="020B0604020202020204" pitchFamily="34" charset="0"/>
              </a:rPr>
              <a:t>the example of the </a:t>
            </a:r>
            <a:r>
              <a:rPr lang="en-ZA" sz="1400" dirty="0" smtClean="0">
                <a:solidFill>
                  <a:srgbClr val="0070C0"/>
                </a:solidFill>
                <a:latin typeface="Arial" panose="020B0604020202020204" pitchFamily="34" charset="0"/>
                <a:cs typeface="Arial" panose="020B0604020202020204" pitchFamily="34" charset="0"/>
              </a:rPr>
              <a:t>treaty:</a:t>
            </a:r>
          </a:p>
          <a:p>
            <a:pPr lvl="1" algn="just">
              <a:lnSpc>
                <a:spcPct val="100000"/>
              </a:lnSpc>
            </a:pPr>
            <a:r>
              <a:rPr lang="en-ZA" sz="1400" dirty="0" smtClean="0">
                <a:solidFill>
                  <a:srgbClr val="0070C0"/>
                </a:solidFill>
                <a:latin typeface="Arial" panose="020B0604020202020204" pitchFamily="34" charset="0"/>
                <a:cs typeface="Arial" panose="020B0604020202020204" pitchFamily="34" charset="0"/>
              </a:rPr>
              <a:t>include </a:t>
            </a:r>
            <a:r>
              <a:rPr lang="en-ZA" sz="1400" dirty="0">
                <a:solidFill>
                  <a:srgbClr val="0070C0"/>
                </a:solidFill>
                <a:latin typeface="Arial" panose="020B0604020202020204" pitchFamily="34" charset="0"/>
                <a:cs typeface="Arial" panose="020B0604020202020204" pitchFamily="34" charset="0"/>
              </a:rPr>
              <a:t>both terms iro </a:t>
            </a:r>
            <a:r>
              <a:rPr lang="en-ZA" sz="1400" dirty="0" smtClean="0">
                <a:solidFill>
                  <a:srgbClr val="0070C0"/>
                </a:solidFill>
                <a:latin typeface="Arial" panose="020B0604020202020204" pitchFamily="34" charset="0"/>
                <a:cs typeface="Arial" panose="020B0604020202020204" pitchFamily="34" charset="0"/>
              </a:rPr>
              <a:t>quotations and iro education; </a:t>
            </a:r>
            <a:r>
              <a:rPr lang="en-ZA" sz="1400" dirty="0">
                <a:solidFill>
                  <a:srgbClr val="0070C0"/>
                </a:solidFill>
                <a:latin typeface="Arial" panose="020B0604020202020204" pitchFamily="34" charset="0"/>
                <a:cs typeface="Arial" panose="020B0604020202020204" pitchFamily="34" charset="0"/>
              </a:rPr>
              <a:t>and </a:t>
            </a:r>
            <a:endParaRPr lang="en-ZA" sz="1400" dirty="0" smtClean="0">
              <a:solidFill>
                <a:srgbClr val="0070C0"/>
              </a:solidFill>
              <a:latin typeface="Arial" panose="020B0604020202020204" pitchFamily="34" charset="0"/>
              <a:cs typeface="Arial" panose="020B0604020202020204" pitchFamily="34" charset="0"/>
            </a:endParaRPr>
          </a:p>
          <a:p>
            <a:pPr lvl="1" algn="just">
              <a:lnSpc>
                <a:spcPct val="100000"/>
              </a:lnSpc>
              <a:spcAft>
                <a:spcPts val="600"/>
              </a:spcAft>
            </a:pPr>
            <a:r>
              <a:rPr lang="en-ZA" sz="1400" dirty="0" smtClean="0">
                <a:solidFill>
                  <a:srgbClr val="0070C0"/>
                </a:solidFill>
                <a:latin typeface="Arial" panose="020B0604020202020204" pitchFamily="34" charset="0"/>
                <a:cs typeface="Arial" panose="020B0604020202020204" pitchFamily="34" charset="0"/>
              </a:rPr>
              <a:t>retain </a:t>
            </a:r>
            <a:r>
              <a:rPr lang="en-ZA" sz="1400" dirty="0">
                <a:solidFill>
                  <a:srgbClr val="0070C0"/>
                </a:solidFill>
                <a:latin typeface="Arial" panose="020B0604020202020204" pitchFamily="34" charset="0"/>
                <a:cs typeface="Arial" panose="020B0604020202020204" pitchFamily="34" charset="0"/>
              </a:rPr>
              <a:t>“extent justified by the purpose” everywhere </a:t>
            </a:r>
            <a:r>
              <a:rPr lang="en-ZA" sz="1400" dirty="0" smtClean="0">
                <a:solidFill>
                  <a:srgbClr val="0070C0"/>
                </a:solidFill>
                <a:latin typeface="Arial" panose="020B0604020202020204" pitchFamily="34" charset="0"/>
                <a:cs typeface="Arial" panose="020B0604020202020204" pitchFamily="34" charset="0"/>
              </a:rPr>
              <a:t>else:</a:t>
            </a:r>
          </a:p>
          <a:p>
            <a:pPr marL="457200" lvl="1" indent="0" algn="just">
              <a:lnSpc>
                <a:spcPct val="100000"/>
              </a:lnSpc>
              <a:spcAft>
                <a:spcPts val="600"/>
              </a:spcAft>
              <a:buNone/>
            </a:pPr>
            <a:r>
              <a:rPr lang="en-ZA" sz="1400" dirty="0" smtClean="0">
                <a:latin typeface="Arial" panose="020B0604020202020204" pitchFamily="34" charset="0"/>
                <a:cs typeface="Arial" panose="020B0604020202020204" pitchFamily="34" charset="0"/>
              </a:rPr>
              <a:t>12B(1)</a:t>
            </a:r>
            <a:r>
              <a:rPr lang="en-ZA" sz="1400" i="1" dirty="0" smtClean="0">
                <a:latin typeface="Arial" panose="020B0604020202020204" pitchFamily="34" charset="0"/>
                <a:cs typeface="Arial" panose="020B0604020202020204" pitchFamily="34" charset="0"/>
              </a:rPr>
              <a:t>(a)</a:t>
            </a:r>
            <a:r>
              <a:rPr lang="en-ZA" sz="1400" dirty="0" smtClean="0">
                <a:latin typeface="Arial" panose="020B0604020202020204" pitchFamily="34" charset="0"/>
                <a:cs typeface="Arial" panose="020B0604020202020204" pitchFamily="34" charset="0"/>
              </a:rPr>
              <a:t>(i) – quotation: Recommend both “fair practice” and </a:t>
            </a:r>
            <a:r>
              <a:rPr lang="en-ZA" sz="1400" dirty="0">
                <a:latin typeface="Arial" panose="020B0604020202020204" pitchFamily="34" charset="0"/>
                <a:cs typeface="Arial" panose="020B0604020202020204" pitchFamily="34" charset="0"/>
              </a:rPr>
              <a:t>“extent justified by the purpose</a:t>
            </a:r>
            <a:r>
              <a:rPr lang="en-ZA" sz="1400" dirty="0" smtClean="0">
                <a:latin typeface="Arial" panose="020B0604020202020204" pitchFamily="34" charset="0"/>
                <a:cs typeface="Arial" panose="020B0604020202020204" pitchFamily="34" charset="0"/>
              </a:rPr>
              <a:t>” is included as that is what is contained in the treaty. </a:t>
            </a:r>
            <a:endParaRPr lang="en-ZA" sz="1400" dirty="0">
              <a:latin typeface="Arial" panose="020B0604020202020204" pitchFamily="34" charset="0"/>
              <a:cs typeface="Arial" panose="020B0604020202020204" pitchFamily="34" charset="0"/>
            </a:endParaRPr>
          </a:p>
          <a:p>
            <a:pPr marL="442913" lvl="1" indent="0" algn="just">
              <a:lnSpc>
                <a:spcPct val="100000"/>
              </a:lnSpc>
              <a:buNone/>
            </a:pPr>
            <a:r>
              <a:rPr lang="en-ZA" sz="1400" dirty="0" smtClean="0">
                <a:latin typeface="Arial" panose="020B0604020202020204" pitchFamily="34" charset="0"/>
                <a:cs typeface="Arial" panose="020B0604020202020204" pitchFamily="34" charset="0"/>
              </a:rPr>
              <a:t>12B(1)(</a:t>
            </a:r>
            <a:r>
              <a:rPr lang="en-ZA" sz="1400" i="1" dirty="0" smtClean="0">
                <a:latin typeface="Arial" panose="020B0604020202020204" pitchFamily="34" charset="0"/>
                <a:cs typeface="Arial" panose="020B0604020202020204" pitchFamily="34" charset="0"/>
              </a:rPr>
              <a:t>e</a:t>
            </a:r>
            <a:r>
              <a:rPr lang="en-ZA" sz="1400" dirty="0" smtClean="0">
                <a:latin typeface="Arial" panose="020B0604020202020204" pitchFamily="34" charset="0"/>
                <a:cs typeface="Arial" panose="020B0604020202020204" pitchFamily="34" charset="0"/>
              </a:rPr>
              <a:t>)(ii) and (iii) – current events and information:  </a:t>
            </a:r>
            <a:r>
              <a:rPr lang="en-ZA" sz="1400" dirty="0">
                <a:latin typeface="Arial" panose="020B0604020202020204" pitchFamily="34" charset="0"/>
                <a:cs typeface="Arial" panose="020B0604020202020204" pitchFamily="34" charset="0"/>
              </a:rPr>
              <a:t>Recommend “extent justified by the purpose” </a:t>
            </a:r>
            <a:r>
              <a:rPr lang="en-ZA" sz="1400" dirty="0" smtClean="0">
                <a:latin typeface="Arial" panose="020B0604020202020204" pitchFamily="34" charset="0"/>
                <a:cs typeface="Arial" panose="020B0604020202020204" pitchFamily="34" charset="0"/>
              </a:rPr>
              <a:t>is retained</a:t>
            </a:r>
            <a:endParaRPr lang="en-ZA" sz="1400" dirty="0">
              <a:latin typeface="Arial" panose="020B0604020202020204" pitchFamily="34" charset="0"/>
              <a:cs typeface="Arial" panose="020B0604020202020204" pitchFamily="34" charset="0"/>
            </a:endParaRPr>
          </a:p>
          <a:p>
            <a:pPr marL="714375" lvl="2" indent="-184150" algn="just" defTabSz="803275">
              <a:lnSpc>
                <a:spcPct val="100000"/>
              </a:lnSpc>
            </a:pPr>
            <a:r>
              <a:rPr lang="en-ZA" sz="1300" dirty="0" smtClean="0">
                <a:latin typeface="Arial" panose="020B0604020202020204" pitchFamily="34" charset="0"/>
                <a:cs typeface="Arial" panose="020B0604020202020204" pitchFamily="34" charset="0"/>
              </a:rPr>
              <a:t>Not a treaty restriction and these specific exceptions already have internal restrictions that speak to fairness of use. </a:t>
            </a:r>
          </a:p>
          <a:p>
            <a:pPr marL="442913" lvl="1" indent="0" algn="just">
              <a:lnSpc>
                <a:spcPct val="100000"/>
              </a:lnSpc>
              <a:buNone/>
            </a:pPr>
            <a:r>
              <a:rPr lang="en-ZA" sz="1400" dirty="0" smtClean="0">
                <a:latin typeface="Arial" panose="020B0604020202020204" pitchFamily="34" charset="0"/>
                <a:cs typeface="Arial" panose="020B0604020202020204" pitchFamily="34" charset="0"/>
              </a:rPr>
              <a:t>12B(1)</a:t>
            </a:r>
            <a:r>
              <a:rPr lang="en-ZA" sz="1400" i="1" dirty="0" smtClean="0">
                <a:latin typeface="Arial" panose="020B0604020202020204" pitchFamily="34" charset="0"/>
                <a:cs typeface="Arial" panose="020B0604020202020204" pitchFamily="34" charset="0"/>
              </a:rPr>
              <a:t>(f)</a:t>
            </a:r>
            <a:r>
              <a:rPr lang="en-ZA" sz="1400" dirty="0" smtClean="0">
                <a:latin typeface="Arial" panose="020B0604020202020204" pitchFamily="34" charset="0"/>
                <a:cs typeface="Arial" panose="020B0604020202020204" pitchFamily="34" charset="0"/>
              </a:rPr>
              <a:t> – translations: </a:t>
            </a:r>
            <a:r>
              <a:rPr lang="en-ZA" sz="1400" dirty="0">
                <a:latin typeface="Arial" panose="020B0604020202020204" pitchFamily="34" charset="0"/>
                <a:cs typeface="Arial" panose="020B0604020202020204" pitchFamily="34" charset="0"/>
              </a:rPr>
              <a:t>Recommend “extent justified by the purpose” </a:t>
            </a:r>
            <a:r>
              <a:rPr lang="en-ZA" sz="1400" dirty="0" smtClean="0">
                <a:latin typeface="Arial" panose="020B0604020202020204" pitchFamily="34" charset="0"/>
                <a:cs typeface="Arial" panose="020B0604020202020204" pitchFamily="34" charset="0"/>
              </a:rPr>
              <a:t>is retained</a:t>
            </a:r>
            <a:endParaRPr lang="en-ZA" sz="1400" dirty="0">
              <a:latin typeface="Arial" panose="020B0604020202020204" pitchFamily="34" charset="0"/>
              <a:cs typeface="Arial" panose="020B0604020202020204" pitchFamily="34" charset="0"/>
            </a:endParaRPr>
          </a:p>
          <a:p>
            <a:pPr marL="714375" lvl="2" indent="-184150" algn="just">
              <a:lnSpc>
                <a:spcPct val="100000"/>
              </a:lnSpc>
            </a:pPr>
            <a:r>
              <a:rPr lang="en-ZA" sz="1300" dirty="0">
                <a:latin typeface="Arial" panose="020B0604020202020204" pitchFamily="34" charset="0"/>
                <a:cs typeface="Arial" panose="020B0604020202020204" pitchFamily="34" charset="0"/>
              </a:rPr>
              <a:t>Not a treaty restriction and </a:t>
            </a:r>
            <a:r>
              <a:rPr lang="en-ZA" sz="1300" dirty="0" smtClean="0">
                <a:latin typeface="Arial" panose="020B0604020202020204" pitchFamily="34" charset="0"/>
                <a:cs typeface="Arial" panose="020B0604020202020204" pitchFamily="34" charset="0"/>
              </a:rPr>
              <a:t>this specific exception </a:t>
            </a:r>
            <a:r>
              <a:rPr lang="en-ZA" sz="1300" dirty="0">
                <a:latin typeface="Arial" panose="020B0604020202020204" pitchFamily="34" charset="0"/>
                <a:cs typeface="Arial" panose="020B0604020202020204" pitchFamily="34" charset="0"/>
              </a:rPr>
              <a:t>already </a:t>
            </a:r>
            <a:r>
              <a:rPr lang="en-ZA" sz="1300" dirty="0" smtClean="0">
                <a:latin typeface="Arial" panose="020B0604020202020204" pitchFamily="34" charset="0"/>
                <a:cs typeface="Arial" panose="020B0604020202020204" pitchFamily="34" charset="0"/>
              </a:rPr>
              <a:t>has </a:t>
            </a:r>
            <a:r>
              <a:rPr lang="en-ZA" sz="1300" dirty="0">
                <a:latin typeface="Arial" panose="020B0604020202020204" pitchFamily="34" charset="0"/>
                <a:cs typeface="Arial" panose="020B0604020202020204" pitchFamily="34" charset="0"/>
              </a:rPr>
              <a:t>internal restrictions that speak to fairness of use</a:t>
            </a:r>
            <a:endParaRPr lang="en-ZA" sz="1300" dirty="0" smtClean="0">
              <a:latin typeface="Arial" panose="020B0604020202020204" pitchFamily="34" charset="0"/>
              <a:cs typeface="Arial" panose="020B0604020202020204" pitchFamily="34" charset="0"/>
            </a:endParaRPr>
          </a:p>
          <a:p>
            <a:pPr marL="442913" lvl="1" indent="0" algn="just">
              <a:lnSpc>
                <a:spcPct val="100000"/>
              </a:lnSpc>
              <a:buNone/>
            </a:pPr>
            <a:r>
              <a:rPr lang="en-ZA" sz="1400" dirty="0" smtClean="0">
                <a:latin typeface="Arial" panose="020B0604020202020204" pitchFamily="34" charset="0"/>
                <a:cs typeface="Arial" panose="020B0604020202020204" pitchFamily="34" charset="0"/>
              </a:rPr>
              <a:t>12B(1)</a:t>
            </a:r>
            <a:r>
              <a:rPr lang="en-ZA" sz="1400" i="1" dirty="0" smtClean="0">
                <a:latin typeface="Arial" panose="020B0604020202020204" pitchFamily="34" charset="0"/>
                <a:cs typeface="Arial" panose="020B0604020202020204" pitchFamily="34" charset="0"/>
              </a:rPr>
              <a:t>(i) </a:t>
            </a:r>
            <a:r>
              <a:rPr lang="en-ZA" sz="1400" dirty="0" smtClean="0">
                <a:latin typeface="Arial" panose="020B0604020202020204" pitchFamily="34" charset="0"/>
                <a:cs typeface="Arial" panose="020B0604020202020204" pitchFamily="34" charset="0"/>
              </a:rPr>
              <a:t>– personal copies</a:t>
            </a:r>
            <a:r>
              <a:rPr lang="en-ZA" sz="1400" dirty="0">
                <a:latin typeface="Arial" panose="020B0604020202020204" pitchFamily="34" charset="0"/>
                <a:cs typeface="Arial" panose="020B0604020202020204" pitchFamily="34" charset="0"/>
              </a:rPr>
              <a:t>: Recommend “extent justified by the purpose” </a:t>
            </a:r>
            <a:r>
              <a:rPr lang="en-ZA" sz="1400" dirty="0" smtClean="0">
                <a:latin typeface="Arial" panose="020B0604020202020204" pitchFamily="34" charset="0"/>
                <a:cs typeface="Arial" panose="020B0604020202020204" pitchFamily="34" charset="0"/>
              </a:rPr>
              <a:t>is retained</a:t>
            </a:r>
            <a:endParaRPr lang="en-ZA" sz="1400" dirty="0">
              <a:latin typeface="Arial" panose="020B0604020202020204" pitchFamily="34" charset="0"/>
              <a:cs typeface="Arial" panose="020B0604020202020204" pitchFamily="34" charset="0"/>
            </a:endParaRPr>
          </a:p>
          <a:p>
            <a:pPr marL="717550" lvl="2" algn="just">
              <a:lnSpc>
                <a:spcPct val="100000"/>
              </a:lnSpc>
            </a:pPr>
            <a:r>
              <a:rPr lang="en-ZA" sz="1300" dirty="0" smtClean="0">
                <a:latin typeface="Arial" panose="020B0604020202020204" pitchFamily="34" charset="0"/>
                <a:cs typeface="Arial" panose="020B0604020202020204" pitchFamily="34" charset="0"/>
              </a:rPr>
              <a:t>Trade norms would actually not be applicable here, and it is not a treaty restriction. </a:t>
            </a:r>
          </a:p>
          <a:p>
            <a:pPr marL="717550" lvl="2" algn="just">
              <a:lnSpc>
                <a:spcPct val="100000"/>
              </a:lnSpc>
            </a:pPr>
            <a:r>
              <a:rPr lang="en-ZA" sz="1300" dirty="0" smtClean="0">
                <a:latin typeface="Arial" panose="020B0604020202020204" pitchFamily="34" charset="0"/>
                <a:cs typeface="Arial" panose="020B0604020202020204" pitchFamily="34" charset="0"/>
              </a:rPr>
              <a:t>“Extent justified by the purpose” is more apt as it may affect each incident differently.</a:t>
            </a:r>
          </a:p>
          <a:p>
            <a:pPr marL="442913" lvl="2" indent="0" algn="just">
              <a:lnSpc>
                <a:spcPct val="100000"/>
              </a:lnSpc>
              <a:buNone/>
            </a:pPr>
            <a:r>
              <a:rPr lang="en-ZA" sz="1400" dirty="0" smtClean="0">
                <a:latin typeface="Arial" panose="020B0604020202020204" pitchFamily="34" charset="0"/>
                <a:cs typeface="Arial" panose="020B0604020202020204" pitchFamily="34" charset="0"/>
              </a:rPr>
              <a:t>12D(1), (8) and (9) – educational and academic reproduction</a:t>
            </a:r>
            <a:r>
              <a:rPr lang="en-ZA" sz="1400" dirty="0">
                <a:latin typeface="Arial" panose="020B0604020202020204" pitchFamily="34" charset="0"/>
                <a:cs typeface="Arial" panose="020B0604020202020204" pitchFamily="34" charset="0"/>
              </a:rPr>
              <a:t>: </a:t>
            </a:r>
            <a:r>
              <a:rPr lang="en-ZA" sz="1400" dirty="0" smtClean="0">
                <a:latin typeface="Arial" panose="020B0604020202020204" pitchFamily="34" charset="0"/>
                <a:cs typeface="Arial" panose="020B0604020202020204" pitchFamily="34" charset="0"/>
              </a:rPr>
              <a:t>May use “fair practice” in addition to “extent justified by the purpose”</a:t>
            </a:r>
          </a:p>
          <a:p>
            <a:pPr marL="717550" lvl="2" algn="just">
              <a:lnSpc>
                <a:spcPct val="100000"/>
              </a:lnSpc>
            </a:pPr>
            <a:r>
              <a:rPr lang="en-ZA" sz="1300" dirty="0" err="1" smtClean="0">
                <a:latin typeface="Arial" panose="020B0604020202020204" pitchFamily="34" charset="0"/>
                <a:cs typeface="Arial" panose="020B0604020202020204" pitchFamily="34" charset="0"/>
              </a:rPr>
              <a:t>BlindSA</a:t>
            </a:r>
            <a:r>
              <a:rPr lang="en-ZA" sz="1300" dirty="0">
                <a:latin typeface="Arial" panose="020B0604020202020204" pitchFamily="34" charset="0"/>
                <a:cs typeface="Arial" panose="020B0604020202020204" pitchFamily="34" charset="0"/>
              </a:rPr>
              <a:t> and S27: The appropriate standard under international law is ‘fair practice’ and we welcome its addition in s 12D(8)(b</a:t>
            </a:r>
            <a:r>
              <a:rPr lang="en-ZA" sz="1300" dirty="0" smtClean="0">
                <a:latin typeface="Arial" panose="020B0604020202020204" pitchFamily="34" charset="0"/>
                <a:cs typeface="Arial" panose="020B0604020202020204" pitchFamily="34" charset="0"/>
              </a:rPr>
              <a:t>);</a:t>
            </a:r>
          </a:p>
          <a:p>
            <a:pPr marL="717550" lvl="2" algn="just">
              <a:lnSpc>
                <a:spcPct val="100000"/>
              </a:lnSpc>
            </a:pPr>
            <a:r>
              <a:rPr lang="en-ZA" sz="1300" dirty="0">
                <a:latin typeface="Arial" panose="020B0604020202020204" pitchFamily="34" charset="0"/>
                <a:cs typeface="Arial" panose="020B0604020202020204" pitchFamily="34" charset="0"/>
              </a:rPr>
              <a:t>Joint academic opinion: The Berne Convention stipulates in Article 10(1) that ‘extent justified the purpose’ and ‘fair practice’ are the appropriate restrictions for educational uses. </a:t>
            </a:r>
            <a:endParaRPr lang="en-ZA" sz="13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19</a:t>
            </a:fld>
            <a:endParaRPr lang="en-US" dirty="0"/>
          </a:p>
        </p:txBody>
      </p:sp>
    </p:spTree>
    <p:extLst>
      <p:ext uri="{BB962C8B-B14F-4D97-AF65-F5344CB8AC3E}">
        <p14:creationId xmlns:p14="http://schemas.microsoft.com/office/powerpoint/2010/main" val="993083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30698"/>
            <a:ext cx="8543925" cy="809627"/>
          </a:xfrm>
        </p:spPr>
        <p:txBody>
          <a:bodyPr>
            <a:normAutofit/>
          </a:bodyPr>
          <a:lstStyle/>
          <a:p>
            <a:r>
              <a:rPr lang="en-ZA" sz="2400" b="1" dirty="0" smtClean="0">
                <a:latin typeface="Arial" panose="020B0604020202020204" pitchFamily="34" charset="0"/>
                <a:cs typeface="Arial" panose="020B0604020202020204" pitchFamily="34" charset="0"/>
              </a:rPr>
              <a:t>The reservations</a:t>
            </a:r>
            <a:endParaRPr lang="en-GB" sz="2400" b="1"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05514658"/>
              </p:ext>
            </p:extLst>
          </p:nvPr>
        </p:nvGraphicFramePr>
        <p:xfrm>
          <a:off x="317500" y="714052"/>
          <a:ext cx="9245600" cy="3454400"/>
        </p:xfrm>
        <a:graphic>
          <a:graphicData uri="http://schemas.openxmlformats.org/drawingml/2006/table">
            <a:tbl>
              <a:tblPr firstRow="1" bandRow="1">
                <a:tableStyleId>{5C22544A-7EE6-4342-B048-85BDC9FD1C3A}</a:tableStyleId>
              </a:tblPr>
              <a:tblGrid>
                <a:gridCol w="5330265">
                  <a:extLst>
                    <a:ext uri="{9D8B030D-6E8A-4147-A177-3AD203B41FA5}">
                      <a16:colId xmlns:a16="http://schemas.microsoft.com/office/drawing/2014/main" val="2333393820"/>
                    </a:ext>
                  </a:extLst>
                </a:gridCol>
                <a:gridCol w="3915335">
                  <a:extLst>
                    <a:ext uri="{9D8B030D-6E8A-4147-A177-3AD203B41FA5}">
                      <a16:colId xmlns:a16="http://schemas.microsoft.com/office/drawing/2014/main" val="2900540336"/>
                    </a:ext>
                  </a:extLst>
                </a:gridCol>
              </a:tblGrid>
              <a:tr h="370840">
                <a:tc>
                  <a:txBody>
                    <a:bodyPr/>
                    <a:lstStyle/>
                    <a:p>
                      <a:pPr algn="ctr"/>
                      <a:r>
                        <a:rPr lang="en-US" sz="1600" dirty="0" smtClean="0">
                          <a:latin typeface="Arial" panose="020B0604020202020204" pitchFamily="34" charset="0"/>
                          <a:cs typeface="Arial" panose="020B0604020202020204" pitchFamily="34" charset="0"/>
                        </a:rPr>
                        <a:t>Reservation</a:t>
                      </a:r>
                      <a:endParaRPr lang="en-ZA" sz="1600" dirty="0">
                        <a:latin typeface="Arial" panose="020B0604020202020204" pitchFamily="34" charset="0"/>
                        <a:cs typeface="Arial" panose="020B0604020202020204" pitchFamily="34" charset="0"/>
                      </a:endParaRPr>
                    </a:p>
                  </a:txBody>
                  <a:tcPr>
                    <a:solidFill>
                      <a:schemeClr val="accent6"/>
                    </a:solidFill>
                  </a:tcPr>
                </a:tc>
                <a:tc>
                  <a:txBody>
                    <a:bodyPr/>
                    <a:lstStyle/>
                    <a:p>
                      <a:pPr algn="ctr"/>
                      <a:r>
                        <a:rPr lang="en-US" sz="1600" dirty="0" smtClean="0">
                          <a:latin typeface="Arial" panose="020B0604020202020204" pitchFamily="34" charset="0"/>
                          <a:cs typeface="Arial" panose="020B0604020202020204" pitchFamily="34" charset="0"/>
                        </a:rPr>
                        <a:t>Outcome</a:t>
                      </a:r>
                      <a:endParaRPr lang="en-ZA" sz="1600" dirty="0">
                        <a:latin typeface="Arial" panose="020B0604020202020204" pitchFamily="34" charset="0"/>
                        <a:cs typeface="Arial" panose="020B0604020202020204" pitchFamily="34" charset="0"/>
                      </a:endParaRPr>
                    </a:p>
                  </a:txBody>
                  <a:tcPr>
                    <a:solidFill>
                      <a:schemeClr val="accent6"/>
                    </a:solidFill>
                  </a:tcPr>
                </a:tc>
                <a:extLst>
                  <a:ext uri="{0D108BD9-81ED-4DB2-BD59-A6C34878D82A}">
                    <a16:rowId xmlns:a16="http://schemas.microsoft.com/office/drawing/2014/main" val="2848479632"/>
                  </a:ext>
                </a:extLst>
              </a:tr>
              <a:tr h="370840">
                <a:tc>
                  <a:txBody>
                    <a:bodyPr/>
                    <a:lstStyle/>
                    <a:p>
                      <a:pPr marL="285750" indent="-285750" algn="l">
                        <a:buFont typeface="Arial" panose="020B0604020202020204" pitchFamily="34" charset="0"/>
                        <a:buChar char="•"/>
                      </a:pPr>
                      <a:r>
                        <a:rPr lang="en-ZA" sz="1600" dirty="0" smtClean="0">
                          <a:latin typeface="Arial" panose="020B0604020202020204" pitchFamily="34" charset="0"/>
                          <a:cs typeface="Arial" panose="020B0604020202020204" pitchFamily="34" charset="0"/>
                        </a:rPr>
                        <a:t>Tagging (section 75 </a:t>
                      </a:r>
                      <a:r>
                        <a:rPr lang="en-ZA" sz="1600" dirty="0" smtClean="0">
                          <a:latin typeface="Arial" panose="020B0604020202020204" pitchFamily="34" charset="0"/>
                          <a:cs typeface="Arial" panose="020B0604020202020204" pitchFamily="34" charset="0"/>
                          <a:sym typeface="Wingdings" panose="05000000000000000000" pitchFamily="2" charset="2"/>
                        </a:rPr>
                        <a:t> section 76)</a:t>
                      </a:r>
                      <a:endParaRPr lang="en-ZA" sz="1600" dirty="0" smtClean="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pPr algn="l"/>
                      <a:r>
                        <a:rPr lang="en-US" sz="1600" b="0" dirty="0" smtClean="0">
                          <a:latin typeface="Arial" panose="020B0604020202020204" pitchFamily="34" charset="0"/>
                          <a:cs typeface="Arial" panose="020B0604020202020204" pitchFamily="34" charset="0"/>
                        </a:rPr>
                        <a:t>Done – ATC 2021.06.18</a:t>
                      </a:r>
                      <a:endParaRPr lang="en-ZA" sz="1600" b="0" dirty="0">
                        <a:latin typeface="Arial" panose="020B0604020202020204" pitchFamily="34" charset="0"/>
                        <a:cs typeface="Arial" panose="020B0604020202020204" pitchFamily="34" charset="0"/>
                      </a:endParaRPr>
                    </a:p>
                  </a:txBody>
                  <a:tcPr>
                    <a:solidFill>
                      <a:schemeClr val="bg1">
                        <a:lumMod val="85000"/>
                      </a:schemeClr>
                    </a:solidFill>
                  </a:tcPr>
                </a:tc>
                <a:extLst>
                  <a:ext uri="{0D108BD9-81ED-4DB2-BD59-A6C34878D82A}">
                    <a16:rowId xmlns:a16="http://schemas.microsoft.com/office/drawing/2014/main" val="3212571231"/>
                  </a:ext>
                </a:extLst>
              </a:tr>
              <a:tr h="370840">
                <a:tc>
                  <a:txBody>
                    <a:bodyPr/>
                    <a:lstStyle/>
                    <a:p>
                      <a:pPr marL="285750" indent="-285750" algn="l">
                        <a:buFont typeface="Arial" panose="020B0604020202020204" pitchFamily="34" charset="0"/>
                        <a:buChar char="•"/>
                      </a:pPr>
                      <a:r>
                        <a:rPr lang="en-ZA" sz="1600" dirty="0" smtClean="0">
                          <a:latin typeface="Arial" panose="020B0604020202020204" pitchFamily="34" charset="0"/>
                          <a:cs typeface="Arial" panose="020B0604020202020204" pitchFamily="34" charset="0"/>
                        </a:rPr>
                        <a:t>Retrospective and arbitrary deprivations of property </a:t>
                      </a:r>
                    </a:p>
                    <a:p>
                      <a:pPr marL="285750" indent="-285750" algn="l">
                        <a:buFont typeface="Arial" panose="020B0604020202020204" pitchFamily="34" charset="0"/>
                        <a:buChar char="•"/>
                      </a:pPr>
                      <a:r>
                        <a:rPr lang="en-ZA" sz="1600" dirty="0" smtClean="0">
                          <a:latin typeface="Arial" panose="020B0604020202020204" pitchFamily="34" charset="0"/>
                          <a:cs typeface="Arial" panose="020B0604020202020204" pitchFamily="34" charset="0"/>
                        </a:rPr>
                        <a:t>Impermissible delegation of legislative power to the Minister</a:t>
                      </a:r>
                      <a:endParaRPr lang="en-ZA" sz="16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r>
                        <a:rPr lang="en-US" sz="1600" b="0" dirty="0" smtClean="0">
                          <a:latin typeface="Arial" panose="020B0604020202020204" pitchFamily="34" charset="0"/>
                          <a:cs typeface="Arial" panose="020B0604020202020204" pitchFamily="34" charset="0"/>
                        </a:rPr>
                        <a:t>Agreed to by the Committee:</a:t>
                      </a:r>
                      <a:r>
                        <a:rPr lang="en-US" sz="1600" b="0" baseline="0" dirty="0" smtClean="0">
                          <a:latin typeface="Arial" panose="020B0604020202020204" pitchFamily="34" charset="0"/>
                          <a:cs typeface="Arial" panose="020B0604020202020204" pitchFamily="34" charset="0"/>
                        </a:rPr>
                        <a:t> will be included in the C-list of amendments</a:t>
                      </a:r>
                      <a:endParaRPr lang="en-ZA" sz="1600" b="0" dirty="0">
                        <a:latin typeface="Arial" panose="020B0604020202020204" pitchFamily="34" charset="0"/>
                        <a:cs typeface="Arial" panose="020B0604020202020204" pitchFamily="34" charset="0"/>
                      </a:endParaRPr>
                    </a:p>
                  </a:txBody>
                  <a:tcPr>
                    <a:solidFill>
                      <a:schemeClr val="bg1">
                        <a:lumMod val="85000"/>
                      </a:schemeClr>
                    </a:solidFill>
                  </a:tcPr>
                </a:tc>
                <a:extLst>
                  <a:ext uri="{0D108BD9-81ED-4DB2-BD59-A6C34878D82A}">
                    <a16:rowId xmlns:a16="http://schemas.microsoft.com/office/drawing/2014/main" val="801592050"/>
                  </a:ext>
                </a:extLst>
              </a:tr>
              <a:tr h="370840">
                <a:tc>
                  <a:txBody>
                    <a:bodyPr/>
                    <a:lstStyle/>
                    <a:p>
                      <a:pPr marL="285750" lvl="1" indent="-285750" algn="l">
                        <a:buFont typeface="Arial" panose="020B0604020202020204" pitchFamily="34" charset="0"/>
                        <a:buChar char="•"/>
                      </a:pPr>
                      <a:r>
                        <a:rPr lang="en-ZA" sz="1600" dirty="0" smtClean="0">
                          <a:latin typeface="Arial" panose="020B0604020202020204" pitchFamily="34" charset="0"/>
                          <a:cs typeface="Arial" panose="020B0604020202020204" pitchFamily="34" charset="0"/>
                        </a:rPr>
                        <a:t>Lack of public participation related to fair use</a:t>
                      </a:r>
                      <a:r>
                        <a:rPr lang="en-GB" sz="1600" dirty="0" smtClean="0">
                          <a:latin typeface="Arial" panose="020B0604020202020204" pitchFamily="34" charset="0"/>
                          <a:cs typeface="Arial" panose="020B0604020202020204" pitchFamily="34" charset="0"/>
                        </a:rPr>
                        <a:t>.</a:t>
                      </a:r>
                    </a:p>
                    <a:p>
                      <a:pPr marL="285750" lvl="1" indent="-285750" algn="l">
                        <a:buFont typeface="Arial" panose="020B0604020202020204" pitchFamily="34" charset="0"/>
                        <a:buChar char="•"/>
                      </a:pPr>
                      <a:r>
                        <a:rPr lang="en-ZA" sz="1600" dirty="0" smtClean="0">
                          <a:latin typeface="Arial" panose="020B0604020202020204" pitchFamily="34" charset="0"/>
                          <a:cs typeface="Arial" panose="020B0604020202020204" pitchFamily="34" charset="0"/>
                        </a:rPr>
                        <a:t> The copyright exceptions – some clauses may:</a:t>
                      </a:r>
                      <a:r>
                        <a:rPr lang="en-GB" sz="1600" dirty="0" smtClean="0">
                          <a:latin typeface="Arial" panose="020B0604020202020204" pitchFamily="34" charset="0"/>
                          <a:cs typeface="Arial" panose="020B0604020202020204" pitchFamily="34" charset="0"/>
                        </a:rPr>
                        <a:t> </a:t>
                      </a:r>
                    </a:p>
                    <a:p>
                      <a:pPr marL="641350" lvl="1" indent="-285750" algn="l">
                        <a:buFont typeface="Arial" panose="020B0604020202020204" pitchFamily="34" charset="0"/>
                        <a:buChar char="•"/>
                      </a:pPr>
                      <a:r>
                        <a:rPr lang="en-ZA" sz="1600" dirty="0" smtClean="0">
                          <a:latin typeface="Arial" panose="020B0604020202020204" pitchFamily="34" charset="0"/>
                          <a:cs typeface="Arial" panose="020B0604020202020204" pitchFamily="34" charset="0"/>
                        </a:rPr>
                        <a:t>Constitute arbitrary deprivation of property;</a:t>
                      </a:r>
                    </a:p>
                    <a:p>
                      <a:pPr marL="641350" lvl="1" indent="-285750" algn="l">
                        <a:buFont typeface="Arial" panose="020B0604020202020204" pitchFamily="34" charset="0"/>
                        <a:buChar char="•"/>
                      </a:pPr>
                      <a:r>
                        <a:rPr lang="en-ZA" sz="1600" dirty="0" smtClean="0">
                          <a:latin typeface="Arial" panose="020B0604020202020204" pitchFamily="34" charset="0"/>
                          <a:cs typeface="Arial" panose="020B0604020202020204" pitchFamily="34" charset="0"/>
                        </a:rPr>
                        <a:t>Affect the right to freedom of trade, occupation and profession.</a:t>
                      </a:r>
                      <a:endParaRPr lang="en-GB" sz="1600" dirty="0" smtClean="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r>
                        <a:rPr lang="en-US" sz="1600" dirty="0" smtClean="0">
                          <a:latin typeface="Arial" panose="020B0604020202020204" pitchFamily="34" charset="0"/>
                          <a:cs typeface="Arial" panose="020B0604020202020204" pitchFamily="34" charset="0"/>
                        </a:rPr>
                        <a:t>Addressed after the first advert</a:t>
                      </a:r>
                    </a:p>
                    <a:p>
                      <a:pPr marL="285750" indent="-285750">
                        <a:buFontTx/>
                        <a:buChar char="-"/>
                      </a:pPr>
                      <a:r>
                        <a:rPr lang="en-ZA" sz="1600" dirty="0" smtClean="0">
                          <a:latin typeface="Arial" panose="020B0604020202020204" pitchFamily="34" charset="0"/>
                          <a:cs typeface="Arial" panose="020B0604020202020204" pitchFamily="34" charset="0"/>
                        </a:rPr>
                        <a:t>Cl 3 (sections 12A, 12B, 12C and 12D);</a:t>
                      </a:r>
                    </a:p>
                    <a:p>
                      <a:pPr marL="285750" indent="-285750">
                        <a:buFontTx/>
                        <a:buChar char="-"/>
                      </a:pPr>
                      <a:r>
                        <a:rPr lang="en-ZA" sz="1600" dirty="0" smtClean="0">
                          <a:latin typeface="Arial" panose="020B0604020202020204" pitchFamily="34" charset="0"/>
                          <a:cs typeface="Arial" panose="020B0604020202020204" pitchFamily="34" charset="0"/>
                        </a:rPr>
                        <a:t>Cl 19 (section 19B)</a:t>
                      </a:r>
                    </a:p>
                    <a:p>
                      <a:pPr marL="285750" indent="-285750">
                        <a:buFontTx/>
                        <a:buChar char="-"/>
                      </a:pPr>
                      <a:r>
                        <a:rPr lang="en-ZA" sz="1600" dirty="0" smtClean="0">
                          <a:latin typeface="Arial" panose="020B0604020202020204" pitchFamily="34" charset="0"/>
                          <a:cs typeface="Arial" panose="020B0604020202020204" pitchFamily="34" charset="0"/>
                        </a:rPr>
                        <a:t>Cl 20 (section 19C).</a:t>
                      </a:r>
                    </a:p>
                  </a:txBody>
                  <a:tcPr>
                    <a:solidFill>
                      <a:schemeClr val="accent6">
                        <a:lumMod val="40000"/>
                        <a:lumOff val="60000"/>
                      </a:schemeClr>
                    </a:solidFill>
                  </a:tcPr>
                </a:tc>
                <a:extLst>
                  <a:ext uri="{0D108BD9-81ED-4DB2-BD59-A6C34878D82A}">
                    <a16:rowId xmlns:a16="http://schemas.microsoft.com/office/drawing/2014/main" val="1359856213"/>
                  </a:ext>
                </a:extLst>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dirty="0" smtClean="0">
                          <a:latin typeface="Arial" panose="020B0604020202020204" pitchFamily="34" charset="0"/>
                          <a:cs typeface="Arial" panose="020B0604020202020204" pitchFamily="34" charset="0"/>
                        </a:rPr>
                        <a:t>Do the Bills comply with International Treaty Implications?</a:t>
                      </a:r>
                      <a:endParaRPr lang="en-GB" sz="1600" dirty="0" smtClean="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Addressed after the first advert</a:t>
                      </a:r>
                    </a:p>
                  </a:txBody>
                  <a:tcPr>
                    <a:solidFill>
                      <a:schemeClr val="accent6">
                        <a:lumMod val="20000"/>
                        <a:lumOff val="80000"/>
                      </a:schemeClr>
                    </a:solidFill>
                  </a:tcPr>
                </a:tc>
                <a:extLst>
                  <a:ext uri="{0D108BD9-81ED-4DB2-BD59-A6C34878D82A}">
                    <a16:rowId xmlns:a16="http://schemas.microsoft.com/office/drawing/2014/main" val="3774903841"/>
                  </a:ext>
                </a:extLst>
              </a:tr>
            </a:tbl>
          </a:graphicData>
        </a:graphic>
      </p:graphicFrame>
      <p:sp>
        <p:nvSpPr>
          <p:cNvPr id="4" name="Slide Number Placeholder 3"/>
          <p:cNvSpPr>
            <a:spLocks noGrp="1"/>
          </p:cNvSpPr>
          <p:nvPr>
            <p:ph type="sldNum" sz="quarter" idx="12"/>
          </p:nvPr>
        </p:nvSpPr>
        <p:spPr/>
        <p:txBody>
          <a:bodyPr/>
          <a:lstStyle/>
          <a:p>
            <a:fld id="{D1B91D83-34EB-A744-81D0-D8E8519C4AE3}" type="slidenum">
              <a:rPr lang="en-US" smtClean="0"/>
              <a:t>2</a:t>
            </a:fld>
            <a:endParaRPr lang="en-US" dirty="0"/>
          </a:p>
        </p:txBody>
      </p:sp>
      <p:sp>
        <p:nvSpPr>
          <p:cNvPr id="3" name="TextBox 2"/>
          <p:cNvSpPr txBox="1"/>
          <p:nvPr/>
        </p:nvSpPr>
        <p:spPr>
          <a:xfrm>
            <a:off x="317500" y="4373271"/>
            <a:ext cx="9142730" cy="2308324"/>
          </a:xfrm>
          <a:prstGeom prst="rect">
            <a:avLst/>
          </a:prstGeom>
          <a:noFill/>
        </p:spPr>
        <p:txBody>
          <a:bodyPr wrap="square" rtlCol="0">
            <a:spAutoFit/>
          </a:bodyPr>
          <a:lstStyle/>
          <a:p>
            <a:pPr algn="just"/>
            <a:r>
              <a:rPr lang="en-US" b="1" dirty="0" smtClean="0">
                <a:latin typeface="Arial" panose="020B0604020202020204" pitchFamily="34" charset="0"/>
                <a:cs typeface="Arial" panose="020B0604020202020204" pitchFamily="34" charset="0"/>
              </a:rPr>
              <a:t>Purpose of second adverts:</a:t>
            </a:r>
          </a:p>
          <a:p>
            <a:pPr marL="285750" indent="-285750" algn="just">
              <a:buFont typeface="Arial" panose="020B0604020202020204" pitchFamily="34" charset="0"/>
              <a:buChar char="•"/>
            </a:pPr>
            <a:r>
              <a:rPr lang="en-US" dirty="0" smtClean="0">
                <a:latin typeface="Arial" panose="020B0604020202020204" pitchFamily="34" charset="0"/>
                <a:cs typeface="Arial" panose="020B0604020202020204" pitchFamily="34" charset="0"/>
              </a:rPr>
              <a:t>To seek public inputs on substantive amendments that flowed from the first advert’s deliberation process.</a:t>
            </a:r>
          </a:p>
          <a:p>
            <a:pPr marL="285750" indent="-285750" algn="just">
              <a:buFont typeface="Arial" panose="020B0604020202020204" pitchFamily="34" charset="0"/>
              <a:buChar char="•"/>
            </a:pPr>
            <a:r>
              <a:rPr lang="en-US" dirty="0" smtClean="0">
                <a:latin typeface="Arial" panose="020B0604020202020204" pitchFamily="34" charset="0"/>
                <a:cs typeface="Arial" panose="020B0604020202020204" pitchFamily="34" charset="0"/>
              </a:rPr>
              <a:t>Section 79(1) process: Committee must limit consideration of inputs to clauses affected by the reservations only.</a:t>
            </a:r>
          </a:p>
          <a:p>
            <a:pPr marL="742950" lvl="1" indent="-285750" algn="just">
              <a:buFont typeface="Arial" panose="020B0604020202020204" pitchFamily="34" charset="0"/>
              <a:buChar char="•"/>
            </a:pPr>
            <a:r>
              <a:rPr lang="en-US" dirty="0" smtClean="0">
                <a:latin typeface="Arial" panose="020B0604020202020204" pitchFamily="34" charset="0"/>
                <a:cs typeface="Arial" panose="020B0604020202020204" pitchFamily="34" charset="0"/>
              </a:rPr>
              <a:t>Proposals regarding a redraft of the Bill can accordingly not be considered at this stage, unless the Committee decides to reject the whole Bill (which is allowed in the section 79(1) process).</a:t>
            </a:r>
          </a:p>
        </p:txBody>
      </p:sp>
    </p:spTree>
    <p:extLst>
      <p:ext uri="{BB962C8B-B14F-4D97-AF65-F5344CB8AC3E}">
        <p14:creationId xmlns:p14="http://schemas.microsoft.com/office/powerpoint/2010/main" val="21454526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241" y="0"/>
            <a:ext cx="7325360" cy="977899"/>
          </a:xfrm>
        </p:spPr>
        <p:txBody>
          <a:bodyPr>
            <a:normAutofit fontScale="90000"/>
          </a:bodyPr>
          <a:lstStyle/>
          <a:p>
            <a:r>
              <a:rPr lang="en-ZA" sz="2400" b="1" dirty="0" smtClean="0">
                <a:latin typeface="Arial" panose="020B0604020202020204" pitchFamily="34" charset="0"/>
                <a:cs typeface="Arial" panose="020B0604020202020204" pitchFamily="34" charset="0"/>
              </a:rPr>
              <a:t>Clause 13 </a:t>
            </a:r>
            <a:r>
              <a:rPr lang="en-ZA" sz="2400" b="1" dirty="0">
                <a:latin typeface="Arial" panose="020B0604020202020204" pitchFamily="34" charset="0"/>
                <a:cs typeface="Arial" panose="020B0604020202020204" pitchFamily="34" charset="0"/>
              </a:rPr>
              <a:t>: Layering of restrictions</a:t>
            </a:r>
            <a:br>
              <a:rPr lang="en-ZA" sz="2400" b="1" dirty="0">
                <a:latin typeface="Arial" panose="020B0604020202020204" pitchFamily="34" charset="0"/>
                <a:cs typeface="Arial" panose="020B0604020202020204" pitchFamily="34" charset="0"/>
              </a:rPr>
            </a:br>
            <a:r>
              <a:rPr lang="en-ZA" sz="2400" b="1" dirty="0" smtClean="0">
                <a:latin typeface="Arial" panose="020B0604020202020204" pitchFamily="34" charset="0"/>
                <a:cs typeface="Arial" panose="020B0604020202020204" pitchFamily="34" charset="0"/>
              </a:rPr>
              <a:t>C</a:t>
            </a:r>
            <a:r>
              <a:rPr lang="en-ZA" sz="2400" b="1" dirty="0">
                <a:latin typeface="Arial" panose="020B0604020202020204" pitchFamily="34" charset="0"/>
                <a:cs typeface="Arial" panose="020B0604020202020204" pitchFamily="34" charset="0"/>
              </a:rPr>
              <a:t>. Sections 12C(2) and 12D(1)(b), (c) and (</a:t>
            </a:r>
            <a:r>
              <a:rPr lang="en-ZA" sz="2400" b="1" dirty="0" smtClean="0">
                <a:latin typeface="Arial" panose="020B0604020202020204" pitchFamily="34" charset="0"/>
                <a:cs typeface="Arial" panose="020B0604020202020204" pitchFamily="34" charset="0"/>
              </a:rPr>
              <a:t>d)</a:t>
            </a:r>
            <a:br>
              <a:rPr lang="en-ZA" sz="2400" b="1" dirty="0" smtClean="0">
                <a:latin typeface="Arial" panose="020B0604020202020204" pitchFamily="34" charset="0"/>
                <a:cs typeface="Arial" panose="020B0604020202020204" pitchFamily="34" charset="0"/>
              </a:rPr>
            </a:br>
            <a:r>
              <a:rPr lang="en-ZA" sz="2400" b="1" dirty="0" smtClean="0">
                <a:latin typeface="Arial" panose="020B0604020202020204" pitchFamily="34" charset="0"/>
                <a:cs typeface="Arial" panose="020B0604020202020204" pitchFamily="34" charset="0"/>
              </a:rPr>
              <a:t>Adding the three step test (1)</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1112520"/>
            <a:ext cx="9083039" cy="5608957"/>
          </a:xfrm>
        </p:spPr>
        <p:txBody>
          <a:bodyPr>
            <a:noAutofit/>
          </a:bodyPr>
          <a:lstStyle/>
          <a:p>
            <a:pPr marL="0" indent="0" algn="just">
              <a:lnSpc>
                <a:spcPct val="100000"/>
              </a:lnSpc>
              <a:spcBef>
                <a:spcPts val="600"/>
              </a:spcBef>
              <a:buNone/>
            </a:pPr>
            <a:r>
              <a:rPr lang="en-US" sz="1600" u="sng" dirty="0" smtClean="0">
                <a:latin typeface="Arial" panose="020B0604020202020204" pitchFamily="34" charset="0"/>
                <a:cs typeface="Arial" panose="020B0604020202020204" pitchFamily="34" charset="0"/>
              </a:rPr>
              <a:t>Proposed amendments</a:t>
            </a:r>
          </a:p>
          <a:p>
            <a:pPr marL="0" indent="0" algn="just">
              <a:spcBef>
                <a:spcPts val="600"/>
              </a:spcBef>
              <a:buNone/>
            </a:pPr>
            <a:r>
              <a:rPr lang="en-ZA" sz="1600" b="1" dirty="0" smtClean="0">
                <a:latin typeface="Arial" panose="020B0604020202020204" pitchFamily="34" charset="0"/>
                <a:cs typeface="Arial" panose="020B0604020202020204" pitchFamily="34" charset="0"/>
              </a:rPr>
              <a:t>Section </a:t>
            </a:r>
            <a:r>
              <a:rPr lang="en-ZA" sz="1600" b="1" dirty="0">
                <a:latin typeface="Arial" panose="020B0604020202020204" pitchFamily="34" charset="0"/>
                <a:cs typeface="Arial" panose="020B0604020202020204" pitchFamily="34" charset="0"/>
              </a:rPr>
              <a:t>12C(2</a:t>
            </a:r>
            <a:r>
              <a:rPr lang="en-ZA" sz="1600" b="1" dirty="0" smtClean="0">
                <a:latin typeface="Arial" panose="020B0604020202020204" pitchFamily="34" charset="0"/>
                <a:cs typeface="Arial" panose="020B0604020202020204" pitchFamily="34" charset="0"/>
              </a:rPr>
              <a:t>)</a:t>
            </a:r>
          </a:p>
          <a:p>
            <a:pPr marL="0" indent="354013" algn="just">
              <a:spcBef>
                <a:spcPts val="600"/>
              </a:spcBef>
              <a:buNone/>
            </a:pPr>
            <a:r>
              <a:rPr lang="en-GB" sz="1600" dirty="0" smtClean="0">
                <a:latin typeface="Arial" panose="020B0604020202020204" pitchFamily="34" charset="0"/>
                <a:cs typeface="Arial" panose="020B0604020202020204" pitchFamily="34" charset="0"/>
              </a:rPr>
              <a:t>“</a:t>
            </a:r>
            <a:r>
              <a:rPr lang="en-GB" sz="1600" u="sng" dirty="0" smtClean="0">
                <a:latin typeface="Arial" panose="020B0604020202020204" pitchFamily="34" charset="0"/>
                <a:cs typeface="Arial" panose="020B0604020202020204" pitchFamily="34" charset="0"/>
              </a:rPr>
              <a:t>(2</a:t>
            </a:r>
            <a:r>
              <a:rPr lang="en-GB" sz="1600" u="sng" dirty="0">
                <a:latin typeface="Arial" panose="020B0604020202020204" pitchFamily="34" charset="0"/>
                <a:cs typeface="Arial" panose="020B0604020202020204" pitchFamily="34" charset="0"/>
              </a:rPr>
              <a:t>)	Transient or incidental copies or adaptations of a work contemplated in subsection (1), may—</a:t>
            </a:r>
            <a:endParaRPr lang="en-GB" sz="1600" dirty="0">
              <a:latin typeface="Arial" panose="020B0604020202020204" pitchFamily="34" charset="0"/>
              <a:cs typeface="Arial" panose="020B0604020202020204" pitchFamily="34" charset="0"/>
            </a:endParaRPr>
          </a:p>
          <a:p>
            <a:pPr marL="354013" indent="-354013" algn="just" eaLnBrk="0" hangingPunct="0">
              <a:spcBef>
                <a:spcPts val="600"/>
              </a:spcBef>
              <a:buNone/>
            </a:pPr>
            <a:r>
              <a:rPr lang="en-GB" sz="1600" i="1" u="sng" dirty="0">
                <a:latin typeface="Arial" panose="020B0604020202020204" pitchFamily="34" charset="0"/>
                <a:cs typeface="Arial" panose="020B0604020202020204" pitchFamily="34" charset="0"/>
              </a:rPr>
              <a:t>(a)</a:t>
            </a:r>
            <a:r>
              <a:rPr lang="en-GB" sz="1600" u="sng" dirty="0">
                <a:latin typeface="Arial" panose="020B0604020202020204" pitchFamily="34" charset="0"/>
                <a:cs typeface="Arial" panose="020B0604020202020204" pitchFamily="34" charset="0"/>
              </a:rPr>
              <a:t>	only be made in the cases stipulated in subsection (1);</a:t>
            </a:r>
            <a:endParaRPr lang="en-GB" sz="1600" dirty="0">
              <a:latin typeface="Arial" panose="020B0604020202020204" pitchFamily="34" charset="0"/>
              <a:cs typeface="Arial" panose="020B0604020202020204" pitchFamily="34" charset="0"/>
            </a:endParaRPr>
          </a:p>
          <a:p>
            <a:pPr marL="354013" indent="-354013" algn="just" eaLnBrk="0" hangingPunct="0">
              <a:spcBef>
                <a:spcPts val="600"/>
              </a:spcBef>
              <a:buNone/>
            </a:pPr>
            <a:r>
              <a:rPr lang="en-GB" sz="1600" i="1" u="sng" dirty="0">
                <a:latin typeface="Arial" panose="020B0604020202020204" pitchFamily="34" charset="0"/>
                <a:cs typeface="Arial" panose="020B0604020202020204" pitchFamily="34" charset="0"/>
              </a:rPr>
              <a:t>(b)</a:t>
            </a:r>
            <a:r>
              <a:rPr lang="en-GB" sz="1600" u="sng" dirty="0">
                <a:latin typeface="Arial" panose="020B0604020202020204" pitchFamily="34" charset="0"/>
                <a:cs typeface="Arial" panose="020B0604020202020204" pitchFamily="34" charset="0"/>
              </a:rPr>
              <a:t>	not conflict with the normal exploitation of the copyright work; and</a:t>
            </a:r>
            <a:endParaRPr lang="en-GB" sz="1600" dirty="0">
              <a:latin typeface="Arial" panose="020B0604020202020204" pitchFamily="34" charset="0"/>
              <a:cs typeface="Arial" panose="020B0604020202020204" pitchFamily="34" charset="0"/>
            </a:endParaRPr>
          </a:p>
          <a:p>
            <a:pPr marL="354013" indent="-354013" algn="just" eaLnBrk="0" hangingPunct="0">
              <a:spcBef>
                <a:spcPts val="600"/>
              </a:spcBef>
              <a:buAutoNum type="alphaLcParenBoth" startAt="3"/>
            </a:pPr>
            <a:r>
              <a:rPr lang="en-GB" sz="1600" u="sng" dirty="0" smtClean="0">
                <a:latin typeface="Arial" panose="020B0604020202020204" pitchFamily="34" charset="0"/>
                <a:cs typeface="Arial" panose="020B0604020202020204" pitchFamily="34" charset="0"/>
              </a:rPr>
              <a:t>not </a:t>
            </a:r>
            <a:r>
              <a:rPr lang="en-GB" sz="1600" u="sng" dirty="0">
                <a:latin typeface="Arial" panose="020B0604020202020204" pitchFamily="34" charset="0"/>
                <a:cs typeface="Arial" panose="020B0604020202020204" pitchFamily="34" charset="0"/>
              </a:rPr>
              <a:t>unreasonably prejudice the legitimate interests of the copyright owner flowing from their copyright in that work</a:t>
            </a:r>
            <a:r>
              <a:rPr lang="en-GB" sz="1600" u="sng" dirty="0" smtClean="0">
                <a:latin typeface="Arial" panose="020B0604020202020204" pitchFamily="34" charset="0"/>
                <a:cs typeface="Arial" panose="020B0604020202020204" pitchFamily="34" charset="0"/>
              </a:rPr>
              <a:t>.</a:t>
            </a:r>
            <a:r>
              <a:rPr lang="en-GB" sz="1600" dirty="0" smtClean="0">
                <a:latin typeface="Arial" panose="020B0604020202020204" pitchFamily="34" charset="0"/>
                <a:cs typeface="Arial" panose="020B0604020202020204" pitchFamily="34" charset="0"/>
              </a:rPr>
              <a:t>”.</a:t>
            </a:r>
          </a:p>
          <a:p>
            <a:pPr marL="0" indent="0" algn="just" eaLnBrk="0" hangingPunct="0">
              <a:spcBef>
                <a:spcPts val="600"/>
              </a:spcBef>
              <a:buNone/>
            </a:pPr>
            <a:endParaRPr lang="en-ZA" sz="1600" b="1" dirty="0" smtClean="0">
              <a:latin typeface="Arial" panose="020B0604020202020204" pitchFamily="34" charset="0"/>
              <a:cs typeface="Arial" panose="020B0604020202020204" pitchFamily="34" charset="0"/>
            </a:endParaRPr>
          </a:p>
          <a:p>
            <a:pPr marL="0" indent="0" algn="just" eaLnBrk="0" hangingPunct="0">
              <a:spcBef>
                <a:spcPts val="600"/>
              </a:spcBef>
              <a:buNone/>
            </a:pPr>
            <a:r>
              <a:rPr lang="en-ZA" sz="1600" b="1" dirty="0" smtClean="0">
                <a:latin typeface="Arial" panose="020B0604020202020204" pitchFamily="34" charset="0"/>
                <a:cs typeface="Arial" panose="020B0604020202020204" pitchFamily="34" charset="0"/>
              </a:rPr>
              <a:t>12D(1</a:t>
            </a:r>
            <a:r>
              <a:rPr lang="en-ZA" sz="1600" b="1" dirty="0">
                <a:latin typeface="Arial" panose="020B0604020202020204" pitchFamily="34" charset="0"/>
                <a:cs typeface="Arial" panose="020B0604020202020204" pitchFamily="34" charset="0"/>
              </a:rPr>
              <a:t>)</a:t>
            </a:r>
            <a:r>
              <a:rPr lang="en-ZA" sz="1600" b="1" i="1" dirty="0">
                <a:latin typeface="Arial" panose="020B0604020202020204" pitchFamily="34" charset="0"/>
                <a:cs typeface="Arial" panose="020B0604020202020204" pitchFamily="34" charset="0"/>
              </a:rPr>
              <a:t>(b)</a:t>
            </a:r>
            <a:r>
              <a:rPr lang="en-ZA" sz="1600" b="1" dirty="0">
                <a:latin typeface="Arial" panose="020B0604020202020204" pitchFamily="34" charset="0"/>
                <a:cs typeface="Arial" panose="020B0604020202020204" pitchFamily="34" charset="0"/>
              </a:rPr>
              <a:t>, </a:t>
            </a:r>
            <a:r>
              <a:rPr lang="en-ZA" sz="1600" b="1" i="1" dirty="0">
                <a:latin typeface="Arial" panose="020B0604020202020204" pitchFamily="34" charset="0"/>
                <a:cs typeface="Arial" panose="020B0604020202020204" pitchFamily="34" charset="0"/>
              </a:rPr>
              <a:t>(c)</a:t>
            </a:r>
            <a:r>
              <a:rPr lang="en-ZA" sz="1600" b="1" dirty="0">
                <a:latin typeface="Arial" panose="020B0604020202020204" pitchFamily="34" charset="0"/>
                <a:cs typeface="Arial" panose="020B0604020202020204" pitchFamily="34" charset="0"/>
              </a:rPr>
              <a:t> and </a:t>
            </a:r>
            <a:r>
              <a:rPr lang="en-ZA" sz="1600" b="1" i="1" dirty="0">
                <a:latin typeface="Arial" panose="020B0604020202020204" pitchFamily="34" charset="0"/>
                <a:cs typeface="Arial" panose="020B0604020202020204" pitchFamily="34" charset="0"/>
              </a:rPr>
              <a:t>(d</a:t>
            </a:r>
            <a:r>
              <a:rPr lang="en-ZA" sz="1600" b="1" i="1" dirty="0" smtClean="0">
                <a:latin typeface="Arial" panose="020B0604020202020204" pitchFamily="34" charset="0"/>
                <a:cs typeface="Arial" panose="020B0604020202020204" pitchFamily="34" charset="0"/>
              </a:rPr>
              <a:t>)</a:t>
            </a:r>
            <a:r>
              <a:rPr lang="en-ZA" sz="1600" b="1" dirty="0" smtClean="0">
                <a:latin typeface="Arial" panose="020B0604020202020204" pitchFamily="34" charset="0"/>
                <a:cs typeface="Arial" panose="020B0604020202020204" pitchFamily="34" charset="0"/>
              </a:rPr>
              <a:t>:</a:t>
            </a:r>
            <a:endParaRPr lang="en-GB" sz="1600" dirty="0">
              <a:latin typeface="Arial" panose="020B0604020202020204" pitchFamily="34" charset="0"/>
              <a:cs typeface="Arial" panose="020B0604020202020204" pitchFamily="34" charset="0"/>
            </a:endParaRPr>
          </a:p>
          <a:p>
            <a:pPr marL="0" indent="265113" algn="just" eaLnBrk="0" hangingPunct="0">
              <a:spcBef>
                <a:spcPts val="600"/>
              </a:spcBef>
              <a:buNone/>
            </a:pPr>
            <a:r>
              <a:rPr lang="en-GB" sz="1600" dirty="0">
                <a:latin typeface="Arial" panose="020B0604020202020204" pitchFamily="34" charset="0"/>
                <a:cs typeface="Arial" panose="020B0604020202020204" pitchFamily="34" charset="0"/>
              </a:rPr>
              <a:t>“</a:t>
            </a:r>
            <a:r>
              <a:rPr lang="en-GB" sz="1600" u="sng" dirty="0">
                <a:latin typeface="Arial" panose="020B0604020202020204" pitchFamily="34" charset="0"/>
                <a:cs typeface="Arial" panose="020B0604020202020204" pitchFamily="34" charset="0"/>
              </a:rPr>
              <a:t>(1) </a:t>
            </a:r>
            <a:r>
              <a:rPr lang="en-GB" sz="1600" u="sng" dirty="0" smtClean="0">
                <a:latin typeface="Arial" panose="020B0604020202020204" pitchFamily="34" charset="0"/>
                <a:cs typeface="Arial" panose="020B0604020202020204" pitchFamily="34" charset="0"/>
              </a:rPr>
              <a:t>	Subject </a:t>
            </a:r>
            <a:r>
              <a:rPr lang="en-GB" sz="1600" u="sng" dirty="0">
                <a:latin typeface="Arial" panose="020B0604020202020204" pitchFamily="34" charset="0"/>
                <a:cs typeface="Arial" panose="020B0604020202020204" pitchFamily="34" charset="0"/>
              </a:rPr>
              <a:t>to subsection (3), a person may make a reproduction of a work, including the use of a lawful copy of the work at a different time or with a different device owned by that person, or may broadcast it, for the purposes of educational and academic activities: Provided that—</a:t>
            </a:r>
            <a:endParaRPr lang="en-GB" sz="1600" dirty="0">
              <a:latin typeface="Arial" panose="020B0604020202020204" pitchFamily="34" charset="0"/>
              <a:cs typeface="Arial" panose="020B0604020202020204" pitchFamily="34" charset="0"/>
            </a:endParaRPr>
          </a:p>
          <a:p>
            <a:pPr marL="354013" indent="-354013" algn="just" eaLnBrk="0" hangingPunct="0">
              <a:spcBef>
                <a:spcPts val="600"/>
              </a:spcBef>
              <a:buNone/>
            </a:pPr>
            <a:r>
              <a:rPr lang="en-GB" sz="1600" i="1" u="sng" dirty="0">
                <a:latin typeface="Arial" panose="020B0604020202020204" pitchFamily="34" charset="0"/>
                <a:cs typeface="Arial" panose="020B0604020202020204" pitchFamily="34" charset="0"/>
              </a:rPr>
              <a:t>(a)</a:t>
            </a:r>
            <a:r>
              <a:rPr lang="en-GB" sz="1600" u="sng" dirty="0">
                <a:latin typeface="Arial" panose="020B0604020202020204" pitchFamily="34" charset="0"/>
                <a:cs typeface="Arial" panose="020B0604020202020204" pitchFamily="34" charset="0"/>
              </a:rPr>
              <a:t>	the extent of the reproduction or the portion of the broadcast shall be compatible with fair practice; </a:t>
            </a:r>
            <a:endParaRPr lang="en-GB" sz="1600" dirty="0">
              <a:latin typeface="Arial" panose="020B0604020202020204" pitchFamily="34" charset="0"/>
              <a:cs typeface="Arial" panose="020B0604020202020204" pitchFamily="34" charset="0"/>
            </a:endParaRPr>
          </a:p>
          <a:p>
            <a:pPr marL="354013" indent="-354013" algn="just" eaLnBrk="0" hangingPunct="0">
              <a:spcBef>
                <a:spcPts val="600"/>
              </a:spcBef>
              <a:buNone/>
            </a:pPr>
            <a:r>
              <a:rPr lang="en-GB" sz="1600" i="1" u="sng" dirty="0">
                <a:latin typeface="Arial" panose="020B0604020202020204" pitchFamily="34" charset="0"/>
                <a:cs typeface="Arial" panose="020B0604020202020204" pitchFamily="34" charset="0"/>
              </a:rPr>
              <a:t>(b)</a:t>
            </a:r>
            <a:r>
              <a:rPr lang="en-GB" sz="1600" u="sng" dirty="0">
                <a:latin typeface="Arial" panose="020B0604020202020204" pitchFamily="34" charset="0"/>
                <a:cs typeface="Arial" panose="020B0604020202020204" pitchFamily="34" charset="0"/>
              </a:rPr>
              <a:t>	a reproduction may only be made in the cases stipulated in this section;  </a:t>
            </a:r>
            <a:endParaRPr lang="en-GB" sz="1600" dirty="0">
              <a:latin typeface="Arial" panose="020B0604020202020204" pitchFamily="34" charset="0"/>
              <a:cs typeface="Arial" panose="020B0604020202020204" pitchFamily="34" charset="0"/>
            </a:endParaRPr>
          </a:p>
          <a:p>
            <a:pPr marL="354013" indent="-354013" algn="just" eaLnBrk="0" hangingPunct="0">
              <a:spcBef>
                <a:spcPts val="600"/>
              </a:spcBef>
              <a:buNone/>
            </a:pPr>
            <a:r>
              <a:rPr lang="en-GB" sz="1600" i="1" u="sng" dirty="0">
                <a:latin typeface="Arial" panose="020B0604020202020204" pitchFamily="34" charset="0"/>
                <a:cs typeface="Arial" panose="020B0604020202020204" pitchFamily="34" charset="0"/>
              </a:rPr>
              <a:t>(c)	</a:t>
            </a:r>
            <a:r>
              <a:rPr lang="en-GB" sz="1600" u="sng" dirty="0">
                <a:latin typeface="Arial" panose="020B0604020202020204" pitchFamily="34" charset="0"/>
                <a:cs typeface="Arial" panose="020B0604020202020204" pitchFamily="34" charset="0"/>
              </a:rPr>
              <a:t>the reproduction does not conflict with the normal exploitation of the copyright work; and</a:t>
            </a:r>
            <a:endParaRPr lang="en-GB" sz="1600" dirty="0">
              <a:latin typeface="Arial" panose="020B0604020202020204" pitchFamily="34" charset="0"/>
              <a:cs typeface="Arial" panose="020B0604020202020204" pitchFamily="34" charset="0"/>
            </a:endParaRPr>
          </a:p>
          <a:p>
            <a:pPr marL="354013" indent="-354013" algn="just" eaLnBrk="0" hangingPunct="0">
              <a:spcBef>
                <a:spcPts val="600"/>
              </a:spcBef>
              <a:buNone/>
            </a:pPr>
            <a:r>
              <a:rPr lang="en-GB" sz="1600" i="1" u="sng" dirty="0">
                <a:latin typeface="Arial" panose="020B0604020202020204" pitchFamily="34" charset="0"/>
                <a:cs typeface="Arial" panose="020B0604020202020204" pitchFamily="34" charset="0"/>
              </a:rPr>
              <a:t>(d)</a:t>
            </a:r>
            <a:r>
              <a:rPr lang="en-GB" sz="1600" u="sng" dirty="0">
                <a:latin typeface="Arial" panose="020B0604020202020204" pitchFamily="34" charset="0"/>
                <a:cs typeface="Arial" panose="020B0604020202020204" pitchFamily="34" charset="0"/>
              </a:rPr>
              <a:t>	the reproduction does not unreasonably prejudice the legitimate interests of the copyright owner flowing from their copyright in that work.</a:t>
            </a:r>
            <a:r>
              <a:rPr lang="en-GB" sz="1600" dirty="0">
                <a:latin typeface="Arial" panose="020B0604020202020204" pitchFamily="34" charset="0"/>
                <a:cs typeface="Arial" panose="020B0604020202020204" pitchFamily="34" charset="0"/>
              </a:rPr>
              <a:t>”.</a:t>
            </a:r>
          </a:p>
          <a:p>
            <a:pPr marL="0" indent="0" algn="just">
              <a:lnSpc>
                <a:spcPct val="100000"/>
              </a:lnSpc>
              <a:buNone/>
            </a:pPr>
            <a:endParaRPr lang="en-ZA" sz="1600" u="sng"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20</a:t>
            </a:fld>
            <a:endParaRPr lang="en-US" dirty="0"/>
          </a:p>
        </p:txBody>
      </p:sp>
    </p:spTree>
    <p:extLst>
      <p:ext uri="{BB962C8B-B14F-4D97-AF65-F5344CB8AC3E}">
        <p14:creationId xmlns:p14="http://schemas.microsoft.com/office/powerpoint/2010/main" val="15461246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241" y="0"/>
            <a:ext cx="7325360" cy="977899"/>
          </a:xfrm>
        </p:spPr>
        <p:txBody>
          <a:bodyPr>
            <a:normAutofit fontScale="90000"/>
          </a:bodyPr>
          <a:lstStyle/>
          <a:p>
            <a:r>
              <a:rPr lang="en-ZA" sz="2400" b="1" dirty="0" smtClean="0">
                <a:latin typeface="Arial" panose="020B0604020202020204" pitchFamily="34" charset="0"/>
                <a:cs typeface="Arial" panose="020B0604020202020204" pitchFamily="34" charset="0"/>
              </a:rPr>
              <a:t>Clause 13 </a:t>
            </a:r>
            <a:r>
              <a:rPr lang="en-ZA" sz="2400" b="1" dirty="0">
                <a:latin typeface="Arial" panose="020B0604020202020204" pitchFamily="34" charset="0"/>
                <a:cs typeface="Arial" panose="020B0604020202020204" pitchFamily="34" charset="0"/>
              </a:rPr>
              <a:t>: Layering of restrictions</a:t>
            </a:r>
            <a:br>
              <a:rPr lang="en-ZA" sz="2400" b="1" dirty="0">
                <a:latin typeface="Arial" panose="020B0604020202020204" pitchFamily="34" charset="0"/>
                <a:cs typeface="Arial" panose="020B0604020202020204" pitchFamily="34" charset="0"/>
              </a:rPr>
            </a:br>
            <a:r>
              <a:rPr lang="en-ZA" sz="2400" b="1" dirty="0" smtClean="0">
                <a:latin typeface="Arial" panose="020B0604020202020204" pitchFamily="34" charset="0"/>
                <a:cs typeface="Arial" panose="020B0604020202020204" pitchFamily="34" charset="0"/>
              </a:rPr>
              <a:t>C</a:t>
            </a:r>
            <a:r>
              <a:rPr lang="en-ZA" sz="2400" b="1" dirty="0">
                <a:latin typeface="Arial" panose="020B0604020202020204" pitchFamily="34" charset="0"/>
                <a:cs typeface="Arial" panose="020B0604020202020204" pitchFamily="34" charset="0"/>
              </a:rPr>
              <a:t>. Sections 12C(2) and 12D(1)(b), (c) and (</a:t>
            </a:r>
            <a:r>
              <a:rPr lang="en-ZA" sz="2400" b="1" dirty="0" smtClean="0">
                <a:latin typeface="Arial" panose="020B0604020202020204" pitchFamily="34" charset="0"/>
                <a:cs typeface="Arial" panose="020B0604020202020204" pitchFamily="34" charset="0"/>
              </a:rPr>
              <a:t>d)</a:t>
            </a:r>
            <a:br>
              <a:rPr lang="en-ZA" sz="2400" b="1" dirty="0" smtClean="0">
                <a:latin typeface="Arial" panose="020B0604020202020204" pitchFamily="34" charset="0"/>
                <a:cs typeface="Arial" panose="020B0604020202020204" pitchFamily="34" charset="0"/>
              </a:rPr>
            </a:br>
            <a:r>
              <a:rPr lang="en-ZA" sz="2400" b="1" dirty="0" smtClean="0">
                <a:latin typeface="Arial" panose="020B0604020202020204" pitchFamily="34" charset="0"/>
                <a:cs typeface="Arial" panose="020B0604020202020204" pitchFamily="34" charset="0"/>
              </a:rPr>
              <a:t>Adding the three step test (2)</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1112520"/>
            <a:ext cx="9083039" cy="5364479"/>
          </a:xfrm>
        </p:spPr>
        <p:txBody>
          <a:bodyPr>
            <a:noAutofit/>
          </a:bodyPr>
          <a:lstStyle/>
          <a:p>
            <a:pPr marL="0" indent="0" algn="just">
              <a:lnSpc>
                <a:spcPct val="100000"/>
              </a:lnSpc>
              <a:buNone/>
            </a:pPr>
            <a:r>
              <a:rPr lang="en-ZA" sz="1600" u="sng" dirty="0" smtClean="0">
                <a:latin typeface="Arial" panose="020B0604020202020204" pitchFamily="34" charset="0"/>
                <a:cs typeface="Arial" panose="020B0604020202020204" pitchFamily="34" charset="0"/>
              </a:rPr>
              <a:t>Support the addition</a:t>
            </a:r>
            <a:r>
              <a:rPr lang="en-ZA" sz="1600" dirty="0" smtClean="0">
                <a:latin typeface="Arial" panose="020B0604020202020204" pitchFamily="34" charset="0"/>
                <a:cs typeface="Arial" panose="020B0604020202020204" pitchFamily="34" charset="0"/>
              </a:rPr>
              <a:t>: ANFASA, </a:t>
            </a:r>
            <a:r>
              <a:rPr lang="en-ZA" sz="1600" dirty="0" err="1" smtClean="0">
                <a:latin typeface="Arial" panose="020B0604020202020204" pitchFamily="34" charset="0"/>
                <a:cs typeface="Arial" panose="020B0604020202020204" pitchFamily="34" charset="0"/>
              </a:rPr>
              <a:t>Capasso</a:t>
            </a:r>
            <a:r>
              <a:rPr lang="en-ZA" sz="1600" dirty="0" smtClean="0">
                <a:latin typeface="Arial" panose="020B0604020202020204" pitchFamily="34" charset="0"/>
                <a:cs typeface="Arial" panose="020B0604020202020204" pitchFamily="34" charset="0"/>
              </a:rPr>
              <a:t>, </a:t>
            </a:r>
            <a:r>
              <a:rPr lang="en-ZA" sz="1600" dirty="0" err="1" smtClean="0">
                <a:latin typeface="Arial" panose="020B0604020202020204" pitchFamily="34" charset="0"/>
                <a:cs typeface="Arial" panose="020B0604020202020204" pitchFamily="34" charset="0"/>
              </a:rPr>
              <a:t>Juta</a:t>
            </a:r>
            <a:r>
              <a:rPr lang="en-ZA" sz="1600" dirty="0" smtClean="0">
                <a:latin typeface="Arial" panose="020B0604020202020204" pitchFamily="34" charset="0"/>
                <a:cs typeface="Arial" panose="020B0604020202020204" pitchFamily="34" charset="0"/>
              </a:rPr>
              <a:t> &amp; Co, PASA</a:t>
            </a:r>
          </a:p>
          <a:p>
            <a:pPr marL="0" indent="0" algn="just">
              <a:lnSpc>
                <a:spcPct val="100000"/>
              </a:lnSpc>
              <a:buNone/>
            </a:pPr>
            <a:r>
              <a:rPr lang="en-ZA" sz="1600" u="sng" dirty="0" smtClean="0">
                <a:latin typeface="Arial" panose="020B0604020202020204" pitchFamily="34" charset="0"/>
                <a:cs typeface="Arial" panose="020B0604020202020204" pitchFamily="34" charset="0"/>
              </a:rPr>
              <a:t>Concerns about changing the Treaty wording</a:t>
            </a:r>
            <a:r>
              <a:rPr lang="en-ZA" sz="1600" dirty="0" smtClean="0">
                <a:latin typeface="Arial" panose="020B0604020202020204" pitchFamily="34" charset="0"/>
                <a:cs typeface="Arial" panose="020B0604020202020204" pitchFamily="34" charset="0"/>
              </a:rPr>
              <a:t> </a:t>
            </a:r>
          </a:p>
          <a:p>
            <a:pPr algn="just">
              <a:lnSpc>
                <a:spcPct val="100000"/>
              </a:lnSpc>
            </a:pPr>
            <a:r>
              <a:rPr lang="en-ZA" sz="1600" dirty="0">
                <a:latin typeface="Arial" panose="020B0604020202020204" pitchFamily="34" charset="0"/>
                <a:cs typeface="Arial" panose="020B0604020202020204" pitchFamily="34" charset="0"/>
              </a:rPr>
              <a:t>The wording has been watered down and will not be able to protect users (</a:t>
            </a:r>
            <a:r>
              <a:rPr lang="en-ZA" sz="1600" dirty="0" smtClean="0">
                <a:latin typeface="Arial" panose="020B0604020202020204" pitchFamily="34" charset="0"/>
                <a:cs typeface="Arial" panose="020B0604020202020204" pitchFamily="34" charset="0"/>
              </a:rPr>
              <a:t>ANFASA, CCSA</a:t>
            </a:r>
            <a:r>
              <a:rPr lang="en-ZA" sz="1600" dirty="0">
                <a:latin typeface="Arial" panose="020B0604020202020204" pitchFamily="34" charset="0"/>
                <a:cs typeface="Arial" panose="020B0604020202020204" pitchFamily="34" charset="0"/>
              </a:rPr>
              <a:t>, DALRO, Future Managers IFFRO, IPA, Anton </a:t>
            </a:r>
            <a:r>
              <a:rPr lang="en-ZA" sz="1600" dirty="0" err="1">
                <a:latin typeface="Arial" panose="020B0604020202020204" pitchFamily="34" charset="0"/>
                <a:cs typeface="Arial" panose="020B0604020202020204" pitchFamily="34" charset="0"/>
              </a:rPr>
              <a:t>Mostert</a:t>
            </a:r>
            <a:r>
              <a:rPr lang="en-ZA" sz="1600" dirty="0">
                <a:latin typeface="Arial" panose="020B0604020202020204" pitchFamily="34" charset="0"/>
                <a:cs typeface="Arial" panose="020B0604020202020204" pitchFamily="34" charset="0"/>
              </a:rPr>
              <a:t>, </a:t>
            </a:r>
            <a:r>
              <a:rPr lang="en-ZA" sz="1600" dirty="0" err="1">
                <a:latin typeface="Arial" panose="020B0604020202020204" pitchFamily="34" charset="0"/>
                <a:cs typeface="Arial" panose="020B0604020202020204" pitchFamily="34" charset="0"/>
              </a:rPr>
              <a:t>Juta</a:t>
            </a:r>
            <a:r>
              <a:rPr lang="en-ZA" sz="1600" dirty="0">
                <a:latin typeface="Arial" panose="020B0604020202020204" pitchFamily="34" charset="0"/>
                <a:cs typeface="Arial" panose="020B0604020202020204" pitchFamily="34" charset="0"/>
              </a:rPr>
              <a:t> &amp; Co, </a:t>
            </a:r>
            <a:r>
              <a:rPr lang="en-ZA" sz="1600" dirty="0" smtClean="0">
                <a:latin typeface="Arial" panose="020B0604020202020204" pitchFamily="34" charset="0"/>
                <a:cs typeface="Arial" panose="020B0604020202020204" pitchFamily="34" charset="0"/>
              </a:rPr>
              <a:t>PASA, SAMRO</a:t>
            </a:r>
            <a:r>
              <a:rPr lang="en-ZA" sz="1600" dirty="0">
                <a:latin typeface="Arial" panose="020B0604020202020204" pitchFamily="34" charset="0"/>
                <a:cs typeface="Arial" panose="020B0604020202020204" pitchFamily="34" charset="0"/>
              </a:rPr>
              <a:t>)</a:t>
            </a:r>
            <a:endParaRPr lang="en-ZA" sz="1600" u="sng" dirty="0" smtClean="0">
              <a:latin typeface="Arial" panose="020B0604020202020204" pitchFamily="34" charset="0"/>
              <a:cs typeface="Arial" panose="020B0604020202020204" pitchFamily="34" charset="0"/>
            </a:endParaRPr>
          </a:p>
          <a:p>
            <a:pPr algn="just">
              <a:lnSpc>
                <a:spcPct val="100000"/>
              </a:lnSpc>
            </a:pPr>
            <a:r>
              <a:rPr lang="en-GB" sz="1600" dirty="0" smtClean="0">
                <a:latin typeface="Arial" panose="020B0604020202020204" pitchFamily="34" charset="0"/>
                <a:cs typeface="Arial" panose="020B0604020202020204" pitchFamily="34" charset="0"/>
              </a:rPr>
              <a:t>Adding “flowing from their copyright in that work” excludes “non-consumptive” (c</a:t>
            </a:r>
            <a:r>
              <a:rPr lang="en-ZA" sz="1600" dirty="0" err="1" smtClean="0">
                <a:latin typeface="Arial" panose="020B0604020202020204" pitchFamily="34" charset="0"/>
                <a:cs typeface="Arial" panose="020B0604020202020204" pitchFamily="34" charset="0"/>
              </a:rPr>
              <a:t>opying</a:t>
            </a:r>
            <a:r>
              <a:rPr lang="en-ZA" sz="1600" dirty="0" smtClean="0">
                <a:latin typeface="Arial" panose="020B0604020202020204" pitchFamily="34" charset="0"/>
                <a:cs typeface="Arial" panose="020B0604020202020204" pitchFamily="34" charset="0"/>
              </a:rPr>
              <a:t> is really only carried out as part of the way technology works</a:t>
            </a:r>
            <a:r>
              <a:rPr lang="en-GB" sz="1600" dirty="0" smtClean="0">
                <a:latin typeface="Arial" panose="020B0604020202020204" pitchFamily="34" charset="0"/>
                <a:cs typeface="Arial" panose="020B0604020202020204" pitchFamily="34" charset="0"/>
              </a:rPr>
              <a:t>) uses (</a:t>
            </a:r>
            <a:r>
              <a:rPr lang="it-IT" sz="1600" dirty="0">
                <a:latin typeface="Arial" panose="020B0604020202020204" pitchFamily="34" charset="0"/>
                <a:cs typeface="Arial" panose="020B0604020202020204" pitchFamily="34" charset="0"/>
              </a:rPr>
              <a:t>IPO, IBFC, ASA and CPA</a:t>
            </a:r>
            <a:r>
              <a:rPr lang="en-GB" sz="1600" dirty="0" smtClean="0">
                <a:latin typeface="Arial" panose="020B0604020202020204" pitchFamily="34" charset="0"/>
                <a:cs typeface="Arial" panose="020B0604020202020204" pitchFamily="34" charset="0"/>
              </a:rPr>
              <a:t>)</a:t>
            </a:r>
          </a:p>
          <a:p>
            <a:pPr lvl="1" algn="just">
              <a:lnSpc>
                <a:spcPct val="100000"/>
              </a:lnSpc>
            </a:pPr>
            <a:r>
              <a:rPr lang="en-US" sz="1400" dirty="0" smtClean="0">
                <a:solidFill>
                  <a:srgbClr val="0070C0"/>
                </a:solidFill>
                <a:latin typeface="Arial" panose="020B0604020202020204" pitchFamily="34" charset="0"/>
                <a:cs typeface="Arial" panose="020B0604020202020204" pitchFamily="34" charset="0"/>
              </a:rPr>
              <a:t>Disagree – if “non-consumptive” usage is restricted because of copyright in a work, that will be included. The inclusion in this phrase is </a:t>
            </a:r>
            <a:r>
              <a:rPr lang="en-US" sz="1400" dirty="0">
                <a:solidFill>
                  <a:srgbClr val="0070C0"/>
                </a:solidFill>
                <a:latin typeface="Arial" panose="020B0604020202020204" pitchFamily="34" charset="0"/>
                <a:cs typeface="Arial" panose="020B0604020202020204" pitchFamily="34" charset="0"/>
              </a:rPr>
              <a:t>because “legitimate </a:t>
            </a:r>
            <a:r>
              <a:rPr lang="en-US" sz="1400" dirty="0" smtClean="0">
                <a:solidFill>
                  <a:srgbClr val="0070C0"/>
                </a:solidFill>
                <a:latin typeface="Arial" panose="020B0604020202020204" pitchFamily="34" charset="0"/>
                <a:cs typeface="Arial" panose="020B0604020202020204" pitchFamily="34" charset="0"/>
              </a:rPr>
              <a:t>interests”, unless defined, may go broader than the rights contained in copyright and could lead to an abuse by the Copyright holder.</a:t>
            </a:r>
            <a:endParaRPr lang="en-ZA" sz="1400" dirty="0" smtClean="0">
              <a:solidFill>
                <a:srgbClr val="0070C0"/>
              </a:solidFill>
              <a:latin typeface="Arial" panose="020B0604020202020204" pitchFamily="34" charset="0"/>
              <a:cs typeface="Arial" panose="020B0604020202020204" pitchFamily="34" charset="0"/>
            </a:endParaRPr>
          </a:p>
          <a:p>
            <a:pPr algn="just">
              <a:lnSpc>
                <a:spcPct val="100000"/>
              </a:lnSpc>
            </a:pPr>
            <a:r>
              <a:rPr lang="en-GB" sz="1600" dirty="0" smtClean="0">
                <a:latin typeface="Arial" panose="020B0604020202020204" pitchFamily="34" charset="0"/>
                <a:cs typeface="Arial" panose="020B0604020202020204" pitchFamily="34" charset="0"/>
              </a:rPr>
              <a:t>Stating that the exception only applies “in the cases stipulated in subsection (1)/(3)” to accommodate “special cases” in the Bill, </a:t>
            </a:r>
            <a:r>
              <a:rPr lang="en-ZA" sz="1600" dirty="0" smtClean="0">
                <a:latin typeface="Arial" panose="020B0604020202020204" pitchFamily="34" charset="0"/>
                <a:cs typeface="Arial" panose="020B0604020202020204" pitchFamily="34" charset="0"/>
              </a:rPr>
              <a:t>suggests that the exceptions provided are exhaustive, which they are not due to the application of fair use</a:t>
            </a:r>
            <a:r>
              <a:rPr lang="en-GB" sz="1600" dirty="0">
                <a:latin typeface="Arial" panose="020B0604020202020204" pitchFamily="34" charset="0"/>
                <a:cs typeface="Arial" panose="020B0604020202020204" pitchFamily="34" charset="0"/>
              </a:rPr>
              <a:t> (CHELSA / </a:t>
            </a:r>
            <a:r>
              <a:rPr lang="en-GB" sz="1600" dirty="0" smtClean="0">
                <a:latin typeface="Arial" panose="020B0604020202020204" pitchFamily="34" charset="0"/>
                <a:cs typeface="Arial" panose="020B0604020202020204" pitchFamily="34" charset="0"/>
              </a:rPr>
              <a:t>LIASA, IFLA). </a:t>
            </a:r>
          </a:p>
          <a:p>
            <a:pPr lvl="1" algn="just">
              <a:lnSpc>
                <a:spcPct val="100000"/>
              </a:lnSpc>
            </a:pPr>
            <a:r>
              <a:rPr lang="en-US" sz="1400" dirty="0" smtClean="0">
                <a:solidFill>
                  <a:srgbClr val="0070C0"/>
                </a:solidFill>
                <a:latin typeface="Arial" panose="020B0604020202020204" pitchFamily="34" charset="0"/>
                <a:cs typeface="Arial" panose="020B0604020202020204" pitchFamily="34" charset="0"/>
              </a:rPr>
              <a:t>Agree</a:t>
            </a:r>
            <a:endParaRPr lang="en-ZA" sz="1400" dirty="0" smtClean="0">
              <a:solidFill>
                <a:srgbClr val="0070C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21</a:t>
            </a:fld>
            <a:endParaRPr lang="en-US" dirty="0"/>
          </a:p>
        </p:txBody>
      </p:sp>
    </p:spTree>
    <p:extLst>
      <p:ext uri="{BB962C8B-B14F-4D97-AF65-F5344CB8AC3E}">
        <p14:creationId xmlns:p14="http://schemas.microsoft.com/office/powerpoint/2010/main" val="20281475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241" y="0"/>
            <a:ext cx="7325360" cy="977899"/>
          </a:xfrm>
        </p:spPr>
        <p:txBody>
          <a:bodyPr>
            <a:normAutofit fontScale="90000"/>
          </a:bodyPr>
          <a:lstStyle/>
          <a:p>
            <a:r>
              <a:rPr lang="en-ZA" sz="2400" b="1" dirty="0" smtClean="0">
                <a:latin typeface="Arial" panose="020B0604020202020204" pitchFamily="34" charset="0"/>
                <a:cs typeface="Arial" panose="020B0604020202020204" pitchFamily="34" charset="0"/>
              </a:rPr>
              <a:t>Clause 13 </a:t>
            </a:r>
            <a:r>
              <a:rPr lang="en-ZA" sz="2400" b="1" dirty="0">
                <a:latin typeface="Arial" panose="020B0604020202020204" pitchFamily="34" charset="0"/>
                <a:cs typeface="Arial" panose="020B0604020202020204" pitchFamily="34" charset="0"/>
              </a:rPr>
              <a:t>: Layering of restrictions</a:t>
            </a:r>
            <a:br>
              <a:rPr lang="en-ZA" sz="2400" b="1" dirty="0">
                <a:latin typeface="Arial" panose="020B0604020202020204" pitchFamily="34" charset="0"/>
                <a:cs typeface="Arial" panose="020B0604020202020204" pitchFamily="34" charset="0"/>
              </a:rPr>
            </a:br>
            <a:r>
              <a:rPr lang="en-ZA" sz="2400" b="1" dirty="0" smtClean="0">
                <a:latin typeface="Arial" panose="020B0604020202020204" pitchFamily="34" charset="0"/>
                <a:cs typeface="Arial" panose="020B0604020202020204" pitchFamily="34" charset="0"/>
              </a:rPr>
              <a:t>C</a:t>
            </a:r>
            <a:r>
              <a:rPr lang="en-ZA" sz="2400" b="1" dirty="0">
                <a:latin typeface="Arial" panose="020B0604020202020204" pitchFamily="34" charset="0"/>
                <a:cs typeface="Arial" panose="020B0604020202020204" pitchFamily="34" charset="0"/>
              </a:rPr>
              <a:t>. Sections 12C(2) and 12D(1)(b), (c) and (</a:t>
            </a:r>
            <a:r>
              <a:rPr lang="en-ZA" sz="2400" b="1" dirty="0" smtClean="0">
                <a:latin typeface="Arial" panose="020B0604020202020204" pitchFamily="34" charset="0"/>
                <a:cs typeface="Arial" panose="020B0604020202020204" pitchFamily="34" charset="0"/>
              </a:rPr>
              <a:t>d)</a:t>
            </a:r>
            <a:br>
              <a:rPr lang="en-ZA" sz="2400" b="1" dirty="0" smtClean="0">
                <a:latin typeface="Arial" panose="020B0604020202020204" pitchFamily="34" charset="0"/>
                <a:cs typeface="Arial" panose="020B0604020202020204" pitchFamily="34" charset="0"/>
              </a:rPr>
            </a:br>
            <a:r>
              <a:rPr lang="en-ZA" sz="2400" b="1" dirty="0" smtClean="0">
                <a:latin typeface="Arial" panose="020B0604020202020204" pitchFamily="34" charset="0"/>
                <a:cs typeface="Arial" panose="020B0604020202020204" pitchFamily="34" charset="0"/>
              </a:rPr>
              <a:t>Adding the three step test (3)</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1112520"/>
            <a:ext cx="9264445" cy="5608957"/>
          </a:xfrm>
        </p:spPr>
        <p:txBody>
          <a:bodyPr>
            <a:noAutofit/>
          </a:bodyPr>
          <a:lstStyle/>
          <a:p>
            <a:pPr marL="0" indent="0" algn="just">
              <a:lnSpc>
                <a:spcPct val="100000"/>
              </a:lnSpc>
              <a:buNone/>
            </a:pPr>
            <a:r>
              <a:rPr lang="en-ZA" sz="1600" u="sng" dirty="0" smtClean="0">
                <a:latin typeface="Arial" panose="020B0604020202020204" pitchFamily="34" charset="0"/>
                <a:cs typeface="Arial" panose="020B0604020202020204" pitchFamily="34" charset="0"/>
              </a:rPr>
              <a:t>Concerns about layering of tests</a:t>
            </a:r>
          </a:p>
          <a:p>
            <a:pPr algn="just">
              <a:lnSpc>
                <a:spcPct val="100000"/>
              </a:lnSpc>
            </a:pPr>
            <a:r>
              <a:rPr lang="en-ZA" sz="1600" dirty="0" smtClean="0">
                <a:latin typeface="Arial" panose="020B0604020202020204" pitchFamily="34" charset="0"/>
                <a:cs typeface="Arial" panose="020B0604020202020204" pitchFamily="34" charset="0"/>
              </a:rPr>
              <a:t>International </a:t>
            </a:r>
            <a:r>
              <a:rPr lang="en-ZA" sz="1600" dirty="0">
                <a:latin typeface="Arial" panose="020B0604020202020204" pitchFamily="34" charset="0"/>
                <a:cs typeface="Arial" panose="020B0604020202020204" pitchFamily="34" charset="0"/>
              </a:rPr>
              <a:t>law specifically does not claim to provide an exhaustive list of cases that are covered by exceptions </a:t>
            </a:r>
            <a:r>
              <a:rPr lang="en-ZA" sz="1600" dirty="0" smtClean="0">
                <a:latin typeface="Arial" panose="020B0604020202020204" pitchFamily="34" charset="0"/>
                <a:cs typeface="Arial" panose="020B0604020202020204" pitchFamily="34" charset="0"/>
              </a:rPr>
              <a:t>– this is especially of concern iro technology that develops fast (CHELSA </a:t>
            </a:r>
            <a:r>
              <a:rPr lang="en-ZA" sz="1600" dirty="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LIASA, IFLA)</a:t>
            </a:r>
          </a:p>
          <a:p>
            <a:pPr marL="228600" lvl="1" algn="just">
              <a:lnSpc>
                <a:spcPct val="100000"/>
              </a:lnSpc>
              <a:spcBef>
                <a:spcPts val="1000"/>
              </a:spcBef>
            </a:pPr>
            <a:r>
              <a:rPr lang="en-ZA" sz="1600" dirty="0">
                <a:latin typeface="Arial" panose="020B0604020202020204" pitchFamily="34" charset="0"/>
                <a:cs typeface="Arial" panose="020B0604020202020204" pitchFamily="34" charset="0"/>
              </a:rPr>
              <a:t>Layering of restrictions creates unnecessary and onerous barriers, impact negatively on access to information, education, research, library </a:t>
            </a:r>
            <a:r>
              <a:rPr lang="en-ZA" sz="1600" dirty="0" smtClean="0">
                <a:latin typeface="Arial" panose="020B0604020202020204" pitchFamily="34" charset="0"/>
                <a:cs typeface="Arial" panose="020B0604020202020204" pitchFamily="34" charset="0"/>
              </a:rPr>
              <a:t>services, which have constitutional implications iro equity etc. (</a:t>
            </a:r>
            <a:r>
              <a:rPr lang="en-ZA" sz="1600" dirty="0" err="1" smtClean="0">
                <a:latin typeface="Arial" panose="020B0604020202020204" pitchFamily="34" charset="0"/>
                <a:cs typeface="Arial" panose="020B0604020202020204" pitchFamily="34" charset="0"/>
              </a:rPr>
              <a:t>Assman</a:t>
            </a:r>
            <a:r>
              <a:rPr lang="en-ZA" sz="1600" dirty="0" smtClean="0">
                <a:latin typeface="Arial" panose="020B0604020202020204" pitchFamily="34" charset="0"/>
                <a:cs typeface="Arial" panose="020B0604020202020204" pitchFamily="34" charset="0"/>
              </a:rPr>
              <a:t>, </a:t>
            </a:r>
            <a:r>
              <a:rPr lang="en-ZA" sz="1600" dirty="0" err="1" smtClean="0">
                <a:latin typeface="Arial" panose="020B0604020202020204" pitchFamily="34" charset="0"/>
                <a:cs typeface="Arial" panose="020B0604020202020204" pitchFamily="34" charset="0"/>
              </a:rPr>
              <a:t>BlindSA</a:t>
            </a:r>
            <a:r>
              <a:rPr lang="en-ZA" sz="1600" dirty="0" smtClean="0">
                <a:latin typeface="Arial" panose="020B0604020202020204" pitchFamily="34" charset="0"/>
                <a:cs typeface="Arial" panose="020B0604020202020204" pitchFamily="34" charset="0"/>
              </a:rPr>
              <a:t> and S27, CHELSA </a:t>
            </a:r>
            <a:r>
              <a:rPr lang="en-ZA" sz="1600" dirty="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LIASA, EIFL, S </a:t>
            </a:r>
            <a:r>
              <a:rPr lang="en-ZA" sz="1600" dirty="0" err="1" smtClean="0">
                <a:latin typeface="Arial" panose="020B0604020202020204" pitchFamily="34" charset="0"/>
                <a:cs typeface="Arial" panose="020B0604020202020204" pitchFamily="34" charset="0"/>
              </a:rPr>
              <a:t>Maharaj</a:t>
            </a:r>
            <a:r>
              <a:rPr lang="en-ZA" sz="1600" dirty="0" smtClean="0">
                <a:latin typeface="Arial" panose="020B0604020202020204" pitchFamily="34" charset="0"/>
                <a:cs typeface="Arial" panose="020B0604020202020204" pitchFamily="34" charset="0"/>
              </a:rPr>
              <a:t>)</a:t>
            </a:r>
            <a:endParaRPr lang="en-ZA" sz="1600" dirty="0">
              <a:latin typeface="Arial" panose="020B0604020202020204" pitchFamily="34" charset="0"/>
              <a:cs typeface="Arial" panose="020B0604020202020204" pitchFamily="34" charset="0"/>
            </a:endParaRPr>
          </a:p>
          <a:p>
            <a:pPr marL="228600" lvl="1" algn="just">
              <a:lnSpc>
                <a:spcPct val="100000"/>
              </a:lnSpc>
              <a:spcBef>
                <a:spcPts val="1000"/>
              </a:spcBef>
            </a:pPr>
            <a:r>
              <a:rPr lang="en-ZA" sz="1600" dirty="0">
                <a:latin typeface="Arial" panose="020B0604020202020204" pitchFamily="34" charset="0"/>
                <a:cs typeface="Arial" panose="020B0604020202020204" pitchFamily="34" charset="0"/>
              </a:rPr>
              <a:t>The multitude of legal tests creates confusion, uncertainty in law and thus affects the rule of law (</a:t>
            </a:r>
            <a:r>
              <a:rPr lang="en-ZA" sz="1600" dirty="0" smtClean="0">
                <a:latin typeface="Arial" panose="020B0604020202020204" pitchFamily="34" charset="0"/>
                <a:cs typeface="Arial" panose="020B0604020202020204" pitchFamily="34" charset="0"/>
              </a:rPr>
              <a:t>EIFL, </a:t>
            </a:r>
            <a:r>
              <a:rPr lang="en-ZA" sz="1600" dirty="0">
                <a:latin typeface="Arial" panose="020B0604020202020204" pitchFamily="34" charset="0"/>
                <a:cs typeface="Arial" panose="020B0604020202020204" pitchFamily="34" charset="0"/>
              </a:rPr>
              <a:t>Prof </a:t>
            </a:r>
            <a:r>
              <a:rPr lang="en-ZA" sz="1600" dirty="0" err="1" smtClean="0">
                <a:latin typeface="Arial" panose="020B0604020202020204" pitchFamily="34" charset="0"/>
                <a:cs typeface="Arial" panose="020B0604020202020204" pitchFamily="34" charset="0"/>
              </a:rPr>
              <a:t>Hoeren</a:t>
            </a:r>
            <a:r>
              <a:rPr lang="en-ZA" sz="1600" dirty="0" smtClean="0">
                <a:latin typeface="Arial" panose="020B0604020202020204" pitchFamily="34" charset="0"/>
                <a:cs typeface="Arial" panose="020B0604020202020204" pitchFamily="34" charset="0"/>
              </a:rPr>
              <a:t>, SAIIPL)</a:t>
            </a:r>
          </a:p>
          <a:p>
            <a:pPr marL="228600" lvl="1" algn="just">
              <a:lnSpc>
                <a:spcPct val="100000"/>
              </a:lnSpc>
              <a:spcBef>
                <a:spcPts val="1000"/>
              </a:spcBef>
            </a:pPr>
            <a:r>
              <a:rPr lang="en-ZA" sz="1600" dirty="0">
                <a:latin typeface="Arial" panose="020B0604020202020204" pitchFamily="34" charset="0"/>
                <a:cs typeface="Arial" panose="020B0604020202020204" pitchFamily="34" charset="0"/>
              </a:rPr>
              <a:t>The three step test typically applies to the way in which governments themselves make laws, rather than in the way they are </a:t>
            </a:r>
            <a:r>
              <a:rPr lang="en-ZA" sz="1600" dirty="0" smtClean="0">
                <a:latin typeface="Arial" panose="020B0604020202020204" pitchFamily="34" charset="0"/>
                <a:cs typeface="Arial" panose="020B0604020202020204" pitchFamily="34" charset="0"/>
              </a:rPr>
              <a:t>interpreted, If included in law, it is in a preamble. </a:t>
            </a:r>
            <a:r>
              <a:rPr lang="en-ZA" sz="1600" dirty="0">
                <a:latin typeface="Arial" panose="020B0604020202020204" pitchFamily="34" charset="0"/>
                <a:cs typeface="Arial" panose="020B0604020202020204" pitchFamily="34" charset="0"/>
              </a:rPr>
              <a:t>(IFLA, Joint academic opinion)</a:t>
            </a:r>
          </a:p>
          <a:p>
            <a:pPr algn="just">
              <a:lnSpc>
                <a:spcPct val="100000"/>
              </a:lnSpc>
            </a:pPr>
            <a:r>
              <a:rPr lang="en-ZA" sz="1600" dirty="0" smtClean="0">
                <a:latin typeface="Arial" panose="020B0604020202020204" pitchFamily="34" charset="0"/>
                <a:cs typeface="Arial" panose="020B0604020202020204" pitchFamily="34" charset="0"/>
              </a:rPr>
              <a:t>The </a:t>
            </a:r>
            <a:r>
              <a:rPr lang="en-ZA" sz="1600" dirty="0">
                <a:latin typeface="Arial" panose="020B0604020202020204" pitchFamily="34" charset="0"/>
                <a:cs typeface="Arial" panose="020B0604020202020204" pitchFamily="34" charset="0"/>
              </a:rPr>
              <a:t>requirements for temporary reproduction are already limited to copies which are an integral and essential part of a technical process. The three-step test </a:t>
            </a:r>
            <a:r>
              <a:rPr lang="en-ZA" sz="1600" dirty="0" smtClean="0">
                <a:latin typeface="Arial" panose="020B0604020202020204" pitchFamily="34" charset="0"/>
                <a:cs typeface="Arial" panose="020B0604020202020204" pitchFamily="34" charset="0"/>
              </a:rPr>
              <a:t>is not included in the similar EU rules for transient copies, and would </a:t>
            </a:r>
            <a:r>
              <a:rPr lang="en-ZA" sz="1600" dirty="0">
                <a:latin typeface="Arial" panose="020B0604020202020204" pitchFamily="34" charset="0"/>
                <a:cs typeface="Arial" panose="020B0604020202020204" pitchFamily="34" charset="0"/>
              </a:rPr>
              <a:t>undermine the </a:t>
            </a:r>
            <a:r>
              <a:rPr lang="en-ZA" sz="1600" dirty="0" smtClean="0">
                <a:latin typeface="Arial" panose="020B0604020202020204" pitchFamily="34" charset="0"/>
                <a:cs typeface="Arial" panose="020B0604020202020204" pitchFamily="34" charset="0"/>
              </a:rPr>
              <a:t>exception (Prof </a:t>
            </a:r>
            <a:r>
              <a:rPr lang="en-ZA" sz="1600" dirty="0" err="1" smtClean="0">
                <a:latin typeface="Arial" panose="020B0604020202020204" pitchFamily="34" charset="0"/>
                <a:cs typeface="Arial" panose="020B0604020202020204" pitchFamily="34" charset="0"/>
              </a:rPr>
              <a:t>Hoeren</a:t>
            </a:r>
            <a:r>
              <a:rPr lang="en-ZA" sz="1600" dirty="0" smtClean="0">
                <a:latin typeface="Arial" panose="020B0604020202020204" pitchFamily="34" charset="0"/>
                <a:cs typeface="Arial" panose="020B0604020202020204" pitchFamily="34" charset="0"/>
              </a:rPr>
              <a:t>, </a:t>
            </a:r>
            <a:r>
              <a:rPr lang="en-ZA" sz="1600" dirty="0">
                <a:latin typeface="Arial" panose="020B0604020202020204" pitchFamily="34" charset="0"/>
                <a:cs typeface="Arial" panose="020B0604020202020204" pitchFamily="34" charset="0"/>
              </a:rPr>
              <a:t>Joint academic </a:t>
            </a:r>
            <a:r>
              <a:rPr lang="en-ZA" sz="1600" dirty="0" smtClean="0">
                <a:latin typeface="Arial" panose="020B0604020202020204" pitchFamily="34" charset="0"/>
                <a:cs typeface="Arial" panose="020B0604020202020204" pitchFamily="34" charset="0"/>
              </a:rPr>
              <a:t>opinion, SADTU) </a:t>
            </a:r>
            <a:endParaRPr lang="en-ZA" sz="1600" dirty="0">
              <a:latin typeface="Arial" panose="020B0604020202020204" pitchFamily="34" charset="0"/>
              <a:cs typeface="Arial" panose="020B0604020202020204" pitchFamily="34" charset="0"/>
            </a:endParaRPr>
          </a:p>
          <a:p>
            <a:pPr marL="0" indent="0" algn="just">
              <a:lnSpc>
                <a:spcPct val="100000"/>
              </a:lnSpc>
              <a:buNone/>
            </a:pPr>
            <a:endParaRPr lang="en-ZA" sz="1600" u="sng"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22</a:t>
            </a:fld>
            <a:endParaRPr lang="en-US" dirty="0"/>
          </a:p>
        </p:txBody>
      </p:sp>
    </p:spTree>
    <p:extLst>
      <p:ext uri="{BB962C8B-B14F-4D97-AF65-F5344CB8AC3E}">
        <p14:creationId xmlns:p14="http://schemas.microsoft.com/office/powerpoint/2010/main" val="1667410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241" y="0"/>
            <a:ext cx="7325360" cy="977899"/>
          </a:xfrm>
        </p:spPr>
        <p:txBody>
          <a:bodyPr>
            <a:normAutofit fontScale="90000"/>
          </a:bodyPr>
          <a:lstStyle/>
          <a:p>
            <a:r>
              <a:rPr lang="en-ZA" sz="2400" b="1" dirty="0" smtClean="0">
                <a:latin typeface="Arial" panose="020B0604020202020204" pitchFamily="34" charset="0"/>
                <a:cs typeface="Arial" panose="020B0604020202020204" pitchFamily="34" charset="0"/>
              </a:rPr>
              <a:t>Clause 13 </a:t>
            </a:r>
            <a:r>
              <a:rPr lang="en-ZA" sz="2400" b="1" dirty="0">
                <a:latin typeface="Arial" panose="020B0604020202020204" pitchFamily="34" charset="0"/>
                <a:cs typeface="Arial" panose="020B0604020202020204" pitchFamily="34" charset="0"/>
              </a:rPr>
              <a:t>: Layering of restrictions</a:t>
            </a:r>
            <a:br>
              <a:rPr lang="en-ZA" sz="2400" b="1" dirty="0">
                <a:latin typeface="Arial" panose="020B0604020202020204" pitchFamily="34" charset="0"/>
                <a:cs typeface="Arial" panose="020B0604020202020204" pitchFamily="34" charset="0"/>
              </a:rPr>
            </a:br>
            <a:r>
              <a:rPr lang="en-ZA" sz="2400" b="1" dirty="0" smtClean="0">
                <a:latin typeface="Arial" panose="020B0604020202020204" pitchFamily="34" charset="0"/>
                <a:cs typeface="Arial" panose="020B0604020202020204" pitchFamily="34" charset="0"/>
              </a:rPr>
              <a:t>C</a:t>
            </a:r>
            <a:r>
              <a:rPr lang="en-ZA" sz="2400" b="1" dirty="0">
                <a:latin typeface="Arial" panose="020B0604020202020204" pitchFamily="34" charset="0"/>
                <a:cs typeface="Arial" panose="020B0604020202020204" pitchFamily="34" charset="0"/>
              </a:rPr>
              <a:t>. Sections 12C(2) and 12D(1)(b), (c) and (</a:t>
            </a:r>
            <a:r>
              <a:rPr lang="en-ZA" sz="2400" b="1" dirty="0" smtClean="0">
                <a:latin typeface="Arial" panose="020B0604020202020204" pitchFamily="34" charset="0"/>
                <a:cs typeface="Arial" panose="020B0604020202020204" pitchFamily="34" charset="0"/>
              </a:rPr>
              <a:t>d)</a:t>
            </a:r>
            <a:br>
              <a:rPr lang="en-ZA" sz="2400" b="1" dirty="0" smtClean="0">
                <a:latin typeface="Arial" panose="020B0604020202020204" pitchFamily="34" charset="0"/>
                <a:cs typeface="Arial" panose="020B0604020202020204" pitchFamily="34" charset="0"/>
              </a:rPr>
            </a:br>
            <a:r>
              <a:rPr lang="en-ZA" sz="2400" b="1" dirty="0" smtClean="0">
                <a:latin typeface="Arial" panose="020B0604020202020204" pitchFamily="34" charset="0"/>
                <a:cs typeface="Arial" panose="020B0604020202020204" pitchFamily="34" charset="0"/>
              </a:rPr>
              <a:t>Adding the three step test (4)</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1112520"/>
            <a:ext cx="9264445" cy="5608957"/>
          </a:xfrm>
        </p:spPr>
        <p:txBody>
          <a:bodyPr>
            <a:noAutofit/>
          </a:bodyPr>
          <a:lstStyle/>
          <a:p>
            <a:pPr marL="0" indent="0" algn="just">
              <a:buNone/>
            </a:pPr>
            <a:r>
              <a:rPr lang="en-ZA" sz="1800" b="1" dirty="0" smtClean="0">
                <a:solidFill>
                  <a:srgbClr val="0070C0"/>
                </a:solidFill>
                <a:latin typeface="Arial" panose="020B0604020202020204" pitchFamily="34" charset="0"/>
                <a:cs typeface="Arial" panose="020B0604020202020204" pitchFamily="34" charset="0"/>
              </a:rPr>
              <a:t>Recommendation: </a:t>
            </a:r>
            <a:r>
              <a:rPr lang="en-ZA" sz="1800" dirty="0" smtClean="0">
                <a:solidFill>
                  <a:srgbClr val="0070C0"/>
                </a:solidFill>
                <a:latin typeface="Arial" panose="020B0604020202020204" pitchFamily="34" charset="0"/>
                <a:cs typeface="Arial" panose="020B0604020202020204" pitchFamily="34" charset="0"/>
              </a:rPr>
              <a:t>Do </a:t>
            </a:r>
            <a:r>
              <a:rPr lang="en-ZA" sz="1800" dirty="0">
                <a:solidFill>
                  <a:srgbClr val="0070C0"/>
                </a:solidFill>
                <a:latin typeface="Arial" panose="020B0604020202020204" pitchFamily="34" charset="0"/>
                <a:cs typeface="Arial" panose="020B0604020202020204" pitchFamily="34" charset="0"/>
              </a:rPr>
              <a:t>not recommend inclusion of treaty wording </a:t>
            </a:r>
          </a:p>
          <a:p>
            <a:pPr algn="just"/>
            <a:r>
              <a:rPr lang="en-ZA" sz="2000" dirty="0">
                <a:solidFill>
                  <a:srgbClr val="0070C0"/>
                </a:solidFill>
                <a:latin typeface="Arial" panose="020B0604020202020204" pitchFamily="34" charset="0"/>
                <a:cs typeface="Arial" panose="020B0604020202020204" pitchFamily="34" charset="0"/>
              </a:rPr>
              <a:t>The intention must be captured - not </a:t>
            </a:r>
            <a:r>
              <a:rPr lang="en-ZA" sz="2000" dirty="0" smtClean="0">
                <a:solidFill>
                  <a:srgbClr val="0070C0"/>
                </a:solidFill>
                <a:latin typeface="Arial" panose="020B0604020202020204" pitchFamily="34" charset="0"/>
                <a:cs typeface="Arial" panose="020B0604020202020204" pitchFamily="34" charset="0"/>
              </a:rPr>
              <a:t>the actual </a:t>
            </a:r>
            <a:r>
              <a:rPr lang="en-ZA" sz="2000" dirty="0">
                <a:solidFill>
                  <a:srgbClr val="0070C0"/>
                </a:solidFill>
                <a:latin typeface="Arial" panose="020B0604020202020204" pitchFamily="34" charset="0"/>
                <a:cs typeface="Arial" panose="020B0604020202020204" pitchFamily="34" charset="0"/>
              </a:rPr>
              <a:t>wording. </a:t>
            </a:r>
          </a:p>
          <a:p>
            <a:pPr algn="just"/>
            <a:r>
              <a:rPr lang="en-ZA" sz="2000" dirty="0">
                <a:solidFill>
                  <a:srgbClr val="0070C0"/>
                </a:solidFill>
                <a:latin typeface="Arial" panose="020B0604020202020204" pitchFamily="34" charset="0"/>
                <a:cs typeface="Arial" panose="020B0604020202020204" pitchFamily="34" charset="0"/>
              </a:rPr>
              <a:t>Three step test was never intended for inclusion in legislation as a restrictive measure, but rather as a guide </a:t>
            </a:r>
            <a:r>
              <a:rPr lang="en-ZA" sz="2000" dirty="0" smtClean="0">
                <a:solidFill>
                  <a:srgbClr val="0070C0"/>
                </a:solidFill>
                <a:latin typeface="Arial" panose="020B0604020202020204" pitchFamily="34" charset="0"/>
                <a:cs typeface="Arial" panose="020B0604020202020204" pitchFamily="34" charset="0"/>
              </a:rPr>
              <a:t>– “The </a:t>
            </a:r>
            <a:r>
              <a:rPr lang="en-ZA" sz="2000" dirty="0">
                <a:solidFill>
                  <a:srgbClr val="0070C0"/>
                </a:solidFill>
                <a:latin typeface="Arial" panose="020B0604020202020204" pitchFamily="34" charset="0"/>
                <a:cs typeface="Arial" panose="020B0604020202020204" pitchFamily="34" charset="0"/>
              </a:rPr>
              <a:t>three step test typically applies to the way in which governments themselves make laws, rather than in the way they are </a:t>
            </a:r>
            <a:r>
              <a:rPr lang="en-ZA" sz="2000" dirty="0" smtClean="0">
                <a:solidFill>
                  <a:srgbClr val="0070C0"/>
                </a:solidFill>
                <a:latin typeface="Arial" panose="020B0604020202020204" pitchFamily="34" charset="0"/>
                <a:cs typeface="Arial" panose="020B0604020202020204" pitchFamily="34" charset="0"/>
              </a:rPr>
              <a:t>interpreted” </a:t>
            </a:r>
          </a:p>
          <a:p>
            <a:pPr algn="just"/>
            <a:r>
              <a:rPr lang="en-US" sz="2000" dirty="0" smtClean="0">
                <a:solidFill>
                  <a:srgbClr val="0070C0"/>
                </a:solidFill>
                <a:latin typeface="Arial" panose="020B0604020202020204" pitchFamily="34" charset="0"/>
                <a:cs typeface="Arial" panose="020B0604020202020204" pitchFamily="34" charset="0"/>
              </a:rPr>
              <a:t>Including the three step test is seen by some of the public as a guard against the </a:t>
            </a:r>
            <a:r>
              <a:rPr lang="en-US" sz="2000" dirty="0" smtClean="0">
                <a:solidFill>
                  <a:srgbClr val="0070C0"/>
                </a:solidFill>
                <a:latin typeface="Arial" panose="020B0604020202020204" pitchFamily="34" charset="0"/>
                <a:cs typeface="Arial" panose="020B0604020202020204" pitchFamily="34" charset="0"/>
              </a:rPr>
              <a:t>“ravishes </a:t>
            </a:r>
            <a:r>
              <a:rPr lang="en-US" sz="2000" dirty="0" smtClean="0">
                <a:solidFill>
                  <a:srgbClr val="0070C0"/>
                </a:solidFill>
                <a:latin typeface="Arial" panose="020B0604020202020204" pitchFamily="34" charset="0"/>
                <a:cs typeface="Arial" panose="020B0604020202020204" pitchFamily="34" charset="0"/>
              </a:rPr>
              <a:t>of </a:t>
            </a:r>
            <a:r>
              <a:rPr lang="en-US" sz="2000" dirty="0" smtClean="0">
                <a:solidFill>
                  <a:srgbClr val="0070C0"/>
                </a:solidFill>
                <a:latin typeface="Arial" panose="020B0604020202020204" pitchFamily="34" charset="0"/>
                <a:cs typeface="Arial" panose="020B0604020202020204" pitchFamily="34" charset="0"/>
              </a:rPr>
              <a:t>fair </a:t>
            </a:r>
            <a:r>
              <a:rPr lang="en-US" sz="2000" dirty="0" smtClean="0">
                <a:solidFill>
                  <a:srgbClr val="0070C0"/>
                </a:solidFill>
                <a:latin typeface="Arial" panose="020B0604020202020204" pitchFamily="34" charset="0"/>
                <a:cs typeface="Arial" panose="020B0604020202020204" pitchFamily="34" charset="0"/>
              </a:rPr>
              <a:t>use”: </a:t>
            </a:r>
          </a:p>
          <a:p>
            <a:pPr lvl="1" algn="just"/>
            <a:r>
              <a:rPr lang="en-US" sz="2000" dirty="0" smtClean="0">
                <a:solidFill>
                  <a:srgbClr val="0070C0"/>
                </a:solidFill>
                <a:latin typeface="Arial" panose="020B0604020202020204" pitchFamily="34" charset="0"/>
                <a:cs typeface="Arial" panose="020B0604020202020204" pitchFamily="34" charset="0"/>
              </a:rPr>
              <a:t>If the Committee is concerned about the effects of fair use, that policy direction should rather be reversed, than layering restrictions on exceptions, which causes uncertainty in law (affecting rule of law) and may result in an Act that is more strict and less balanced than the current Copyright Act.</a:t>
            </a:r>
            <a:endParaRPr lang="en-GB" sz="2000" dirty="0">
              <a:solidFill>
                <a:srgbClr val="0070C0"/>
              </a:solidFill>
              <a:latin typeface="Arial" panose="020B0604020202020204" pitchFamily="34" charset="0"/>
              <a:cs typeface="Arial" panose="020B0604020202020204" pitchFamily="34" charset="0"/>
            </a:endParaRPr>
          </a:p>
          <a:p>
            <a:pPr marL="0" indent="0" algn="just">
              <a:lnSpc>
                <a:spcPct val="100000"/>
              </a:lnSpc>
              <a:buNone/>
            </a:pPr>
            <a:endParaRPr lang="en-ZA" sz="1600" u="sng"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23</a:t>
            </a:fld>
            <a:endParaRPr lang="en-US" dirty="0"/>
          </a:p>
        </p:txBody>
      </p:sp>
    </p:spTree>
    <p:extLst>
      <p:ext uri="{BB962C8B-B14F-4D97-AF65-F5344CB8AC3E}">
        <p14:creationId xmlns:p14="http://schemas.microsoft.com/office/powerpoint/2010/main" val="10099144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90" y="40663"/>
            <a:ext cx="8543925" cy="608267"/>
          </a:xfrm>
        </p:spPr>
        <p:txBody>
          <a:bodyPr>
            <a:normAutofit/>
          </a:bodyPr>
          <a:lstStyle/>
          <a:p>
            <a:r>
              <a:rPr lang="en-US" sz="2800" b="1" dirty="0" smtClean="0">
                <a:latin typeface="Arial" panose="020B0604020202020204" pitchFamily="34" charset="0"/>
                <a:cs typeface="Arial" panose="020B0604020202020204" pitchFamily="34" charset="0"/>
              </a:rPr>
              <a:t>Ephemeral exception (1)</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9090" y="663679"/>
            <a:ext cx="9173496" cy="5353462"/>
          </a:xfrm>
        </p:spPr>
        <p:txBody>
          <a:bodyPr>
            <a:noAutofit/>
          </a:bodyPr>
          <a:lstStyle/>
          <a:p>
            <a:pPr marL="0" indent="0" algn="just">
              <a:buNone/>
            </a:pPr>
            <a:r>
              <a:rPr lang="en-US" sz="1500" u="sng" dirty="0" smtClean="0">
                <a:latin typeface="Arial" panose="020B0604020202020204" pitchFamily="34" charset="0"/>
                <a:cs typeface="Arial" panose="020B0604020202020204" pitchFamily="34" charset="0"/>
              </a:rPr>
              <a:t>Proposed amendment</a:t>
            </a:r>
          </a:p>
          <a:p>
            <a:pPr marL="354013" indent="-354013" algn="just" eaLnBrk="0" hangingPunct="0">
              <a:buNone/>
            </a:pPr>
            <a:r>
              <a:rPr lang="en-GB" sz="1400" dirty="0">
                <a:latin typeface="Arial" panose="020B0604020202020204" pitchFamily="34" charset="0"/>
                <a:cs typeface="Arial" panose="020B0604020202020204" pitchFamily="34" charset="0"/>
              </a:rPr>
              <a:t>“</a:t>
            </a:r>
            <a:r>
              <a:rPr lang="en-GB" sz="1400" i="1" u="sng" dirty="0">
                <a:latin typeface="Arial" panose="020B0604020202020204" pitchFamily="34" charset="0"/>
                <a:cs typeface="Arial" panose="020B0604020202020204" pitchFamily="34" charset="0"/>
              </a:rPr>
              <a:t>(b)	</a:t>
            </a:r>
            <a:r>
              <a:rPr lang="en-GB" sz="1400" u="sng" dirty="0">
                <a:latin typeface="Arial" panose="020B0604020202020204" pitchFamily="34" charset="0"/>
                <a:cs typeface="Arial" panose="020B0604020202020204" pitchFamily="34" charset="0"/>
              </a:rPr>
              <a:t>fixation or reproduction by a broadcaster of a performer’s performance or work, other than a cinematographic work, that is performed live, or a sound recording that is performed at the same time as the performer’s performance or work: Provided that the broadcaster—</a:t>
            </a:r>
            <a:endParaRPr lang="en-GB" sz="1400" dirty="0">
              <a:latin typeface="Arial" panose="020B0604020202020204" pitchFamily="34" charset="0"/>
              <a:cs typeface="Arial" panose="020B0604020202020204" pitchFamily="34" charset="0"/>
            </a:endParaRPr>
          </a:p>
          <a:p>
            <a:pPr marL="633413" indent="-354013" algn="just" eaLnBrk="0" hangingPunct="0">
              <a:buNone/>
            </a:pPr>
            <a:r>
              <a:rPr lang="en-GB" sz="1400" u="sng" dirty="0">
                <a:latin typeface="Arial" panose="020B0604020202020204" pitchFamily="34" charset="0"/>
                <a:cs typeface="Arial" panose="020B0604020202020204" pitchFamily="34" charset="0"/>
              </a:rPr>
              <a:t>(i)	is authorized to communicate the performer’s performance, work or sound recording to the public by telecommunication;</a:t>
            </a:r>
            <a:endParaRPr lang="en-GB" sz="1400" dirty="0">
              <a:latin typeface="Arial" panose="020B0604020202020204" pitchFamily="34" charset="0"/>
              <a:cs typeface="Arial" panose="020B0604020202020204" pitchFamily="34" charset="0"/>
            </a:endParaRPr>
          </a:p>
          <a:p>
            <a:pPr marL="633413" indent="-354013" algn="just" eaLnBrk="0" hangingPunct="0">
              <a:buNone/>
            </a:pPr>
            <a:r>
              <a:rPr lang="en-GB" sz="1400" u="sng" dirty="0">
                <a:latin typeface="Arial" panose="020B0604020202020204" pitchFamily="34" charset="0"/>
                <a:cs typeface="Arial" panose="020B0604020202020204" pitchFamily="34" charset="0"/>
              </a:rPr>
              <a:t>(ii)	makes the fixation or the reproduction itself, for its own broadcasts;</a:t>
            </a:r>
            <a:endParaRPr lang="en-GB" sz="1400" dirty="0">
              <a:latin typeface="Arial" panose="020B0604020202020204" pitchFamily="34" charset="0"/>
              <a:cs typeface="Arial" panose="020B0604020202020204" pitchFamily="34" charset="0"/>
            </a:endParaRPr>
          </a:p>
          <a:p>
            <a:pPr marL="633413" indent="-354013" algn="just" eaLnBrk="0" hangingPunct="0">
              <a:buNone/>
            </a:pPr>
            <a:r>
              <a:rPr lang="en-GB" sz="1400" u="sng" dirty="0">
                <a:latin typeface="Arial" panose="020B0604020202020204" pitchFamily="34" charset="0"/>
                <a:cs typeface="Arial" panose="020B0604020202020204" pitchFamily="34" charset="0"/>
              </a:rPr>
              <a:t>(iii)	does not synchronize the fixation or reproduction with all or part of another recording, or other performer’s performance or work; </a:t>
            </a:r>
            <a:endParaRPr lang="en-GB" sz="1400" dirty="0">
              <a:latin typeface="Arial" panose="020B0604020202020204" pitchFamily="34" charset="0"/>
              <a:cs typeface="Arial" panose="020B0604020202020204" pitchFamily="34" charset="0"/>
            </a:endParaRPr>
          </a:p>
          <a:p>
            <a:pPr marL="633413" indent="-354013" algn="just" eaLnBrk="0" hangingPunct="0">
              <a:buNone/>
            </a:pPr>
            <a:r>
              <a:rPr lang="en-GB" sz="1400" u="sng" dirty="0">
                <a:latin typeface="Arial" panose="020B0604020202020204" pitchFamily="34" charset="0"/>
                <a:cs typeface="Arial" panose="020B0604020202020204" pitchFamily="34" charset="0"/>
              </a:rPr>
              <a:t>(iv)	does not cause the fixation or reproduction to be used in an advertisement intended to sell or promote, as the case may be, a product, service, cause or institution.</a:t>
            </a:r>
            <a:endParaRPr lang="en-GB" sz="1400" dirty="0">
              <a:latin typeface="Arial" panose="020B0604020202020204" pitchFamily="34" charset="0"/>
              <a:cs typeface="Arial" panose="020B0604020202020204" pitchFamily="34" charset="0"/>
            </a:endParaRPr>
          </a:p>
          <a:p>
            <a:pPr marL="633413" indent="-354013" algn="just" eaLnBrk="0" hangingPunct="0">
              <a:buNone/>
            </a:pPr>
            <a:r>
              <a:rPr lang="en-GB" sz="1400" u="sng" dirty="0">
                <a:latin typeface="Arial" panose="020B0604020202020204" pitchFamily="34" charset="0"/>
                <a:cs typeface="Arial" panose="020B0604020202020204" pitchFamily="34" charset="0"/>
              </a:rPr>
              <a:t>(v)	records the dates of the making and destruction of all fixations and reproductions and any other prescribed information about the fixation or reproduction: Provided that the broadcaster shall keep the record current and shall make the record available to owners of copyright in the works, sound recordings or performer’s performances, or their representatives, within twenty-four hours after receiving such a request;</a:t>
            </a:r>
            <a:endParaRPr lang="en-GB" sz="1400" dirty="0">
              <a:latin typeface="Arial" panose="020B0604020202020204" pitchFamily="34" charset="0"/>
              <a:cs typeface="Arial" panose="020B0604020202020204" pitchFamily="34" charset="0"/>
            </a:endParaRPr>
          </a:p>
          <a:p>
            <a:pPr marL="633413" indent="-354013" algn="just" eaLnBrk="0" hangingPunct="0">
              <a:buNone/>
            </a:pPr>
            <a:r>
              <a:rPr lang="en-GB" sz="1400" u="sng" dirty="0">
                <a:latin typeface="Arial" panose="020B0604020202020204" pitchFamily="34" charset="0"/>
                <a:cs typeface="Arial" panose="020B0604020202020204" pitchFamily="34" charset="0"/>
              </a:rPr>
              <a:t>(vi)	destroys the fixation or reproduction within thirty days after making it, unless the fixation or reproduction is deposited in an archive in accordance with subparagraph (vii), or where the copyright owner authorizes the retention thereof, which authorization may be subject to the payment of applicable royalties; and</a:t>
            </a:r>
            <a:endParaRPr lang="en-GB" sz="1400" dirty="0">
              <a:latin typeface="Arial" panose="020B0604020202020204" pitchFamily="34" charset="0"/>
              <a:cs typeface="Arial" panose="020B0604020202020204" pitchFamily="34" charset="0"/>
            </a:endParaRPr>
          </a:p>
          <a:p>
            <a:pPr marL="679450" indent="-400050" algn="just" eaLnBrk="0" hangingPunct="0">
              <a:buAutoNum type="romanLcParenBoth" startAt="7"/>
            </a:pPr>
            <a:r>
              <a:rPr lang="en-GB" sz="1400" u="sng" dirty="0" smtClean="0">
                <a:latin typeface="Arial" panose="020B0604020202020204" pitchFamily="34" charset="0"/>
                <a:cs typeface="Arial" panose="020B0604020202020204" pitchFamily="34" charset="0"/>
              </a:rPr>
              <a:t>is </a:t>
            </a:r>
            <a:r>
              <a:rPr lang="en-GB" sz="1400" u="sng" dirty="0">
                <a:latin typeface="Arial" panose="020B0604020202020204" pitchFamily="34" charset="0"/>
                <a:cs typeface="Arial" panose="020B0604020202020204" pitchFamily="34" charset="0"/>
              </a:rPr>
              <a:t>authorized to, with the consent of an official archive, deposit the fixation or reproduction in that official archive where the broadcaster considers that fixation or reproduction to be of an exceptional documentary character: Provided that the broadcaster shall, within thirty days of such deposit, notify the copyright owner thereof</a:t>
            </a:r>
            <a:r>
              <a:rPr lang="en-GB" sz="1400" u="sng" dirty="0" smtClean="0">
                <a:latin typeface="Arial" panose="020B0604020202020204" pitchFamily="34" charset="0"/>
                <a:cs typeface="Arial" panose="020B0604020202020204" pitchFamily="34" charset="0"/>
              </a:rPr>
              <a:t>;</a:t>
            </a:r>
            <a:r>
              <a:rPr lang="en-GB" sz="1400" dirty="0" smtClean="0">
                <a:latin typeface="Arial" panose="020B0604020202020204" pitchFamily="34" charset="0"/>
                <a:cs typeface="Arial" panose="020B0604020202020204" pitchFamily="34" charset="0"/>
              </a:rPr>
              <a:t>…</a:t>
            </a:r>
          </a:p>
          <a:p>
            <a:pPr marL="0" indent="176213" algn="just" eaLnBrk="0" hangingPunct="0">
              <a:buNone/>
            </a:pPr>
            <a:r>
              <a:rPr lang="en-ZA" sz="1400" u="sng" dirty="0" smtClean="0">
                <a:latin typeface="Arial" panose="020B0604020202020204" pitchFamily="34" charset="0"/>
                <a:cs typeface="Arial" panose="020B0604020202020204" pitchFamily="34" charset="0"/>
              </a:rPr>
              <a:t>(2</a:t>
            </a:r>
            <a:r>
              <a:rPr lang="en-ZA" sz="1400" u="sng" dirty="0">
                <a:latin typeface="Arial" panose="020B0604020202020204" pitchFamily="34" charset="0"/>
                <a:cs typeface="Arial" panose="020B0604020202020204" pitchFamily="34" charset="0"/>
              </a:rPr>
              <a:t>)	Subsection (1)</a:t>
            </a:r>
            <a:r>
              <a:rPr lang="en-ZA" sz="1400" i="1" u="sng" dirty="0">
                <a:latin typeface="Arial" panose="020B0604020202020204" pitchFamily="34" charset="0"/>
                <a:cs typeface="Arial" panose="020B0604020202020204" pitchFamily="34" charset="0"/>
              </a:rPr>
              <a:t>(b)</a:t>
            </a:r>
            <a:r>
              <a:rPr lang="en-ZA" sz="1400" u="sng" dirty="0">
                <a:latin typeface="Arial" panose="020B0604020202020204" pitchFamily="34" charset="0"/>
                <a:cs typeface="Arial" panose="020B0604020202020204" pitchFamily="34" charset="0"/>
              </a:rPr>
              <a:t> does not apply where a licence is available from a collecting society to make the fixation or reproduction of the performer’s performance, work or sound recording.</a:t>
            </a:r>
            <a:r>
              <a:rPr lang="en-ZA" sz="1400" dirty="0">
                <a:latin typeface="Arial" panose="020B0604020202020204" pitchFamily="34" charset="0"/>
                <a:cs typeface="Arial" panose="020B0604020202020204" pitchFamily="34" charset="0"/>
              </a:rPr>
              <a:t>”.</a:t>
            </a:r>
            <a:endParaRPr lang="en-GB" sz="1400" dirty="0">
              <a:latin typeface="Arial" panose="020B0604020202020204" pitchFamily="34" charset="0"/>
              <a:cs typeface="Arial" panose="020B0604020202020204" pitchFamily="34" charset="0"/>
            </a:endParaRPr>
          </a:p>
          <a:p>
            <a:pPr marL="0" indent="0" algn="just" eaLnBrk="0" hangingPunct="0">
              <a:buNone/>
            </a:pPr>
            <a:endParaRPr lang="en-GB"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24</a:t>
            </a:fld>
            <a:endParaRPr lang="en-US"/>
          </a:p>
        </p:txBody>
      </p:sp>
    </p:spTree>
    <p:extLst>
      <p:ext uri="{BB962C8B-B14F-4D97-AF65-F5344CB8AC3E}">
        <p14:creationId xmlns:p14="http://schemas.microsoft.com/office/powerpoint/2010/main" val="2295188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51" y="40664"/>
            <a:ext cx="8543925" cy="608267"/>
          </a:xfrm>
        </p:spPr>
        <p:txBody>
          <a:bodyPr>
            <a:normAutofit/>
          </a:bodyPr>
          <a:lstStyle/>
          <a:p>
            <a:r>
              <a:rPr lang="en-US" sz="2800" b="1" dirty="0" smtClean="0">
                <a:latin typeface="Arial" panose="020B0604020202020204" pitchFamily="34" charset="0"/>
                <a:cs typeface="Arial" panose="020B0604020202020204" pitchFamily="34" charset="0"/>
              </a:rPr>
              <a:t>Ephemeral exception (2)</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5851" y="943897"/>
            <a:ext cx="9642833" cy="5777580"/>
          </a:xfrm>
        </p:spPr>
        <p:txBody>
          <a:bodyPr>
            <a:noAutofit/>
          </a:bodyPr>
          <a:lstStyle/>
          <a:p>
            <a:pPr marL="0" indent="0" algn="just">
              <a:buNone/>
            </a:pPr>
            <a:r>
              <a:rPr lang="en-ZA" sz="1600" dirty="0" smtClean="0">
                <a:latin typeface="Arial" panose="020B0604020202020204" pitchFamily="34" charset="0"/>
                <a:cs typeface="Arial" panose="020B0604020202020204" pitchFamily="34" charset="0"/>
              </a:rPr>
              <a:t>“</a:t>
            </a:r>
            <a:r>
              <a:rPr lang="en-ZA" sz="1600" dirty="0">
                <a:latin typeface="Arial" panose="020B0604020202020204" pitchFamily="34" charset="0"/>
                <a:cs typeface="Arial" panose="020B0604020202020204" pitchFamily="34" charset="0"/>
              </a:rPr>
              <a:t>The ephemeral right is a right accorded to broadcasters in most </a:t>
            </a:r>
            <a:r>
              <a:rPr lang="en-ZA" sz="1600" dirty="0" smtClean="0">
                <a:latin typeface="Arial" panose="020B0604020202020204" pitchFamily="34" charset="0"/>
                <a:cs typeface="Arial" panose="020B0604020202020204" pitchFamily="34" charset="0"/>
              </a:rPr>
              <a:t>jurisdictions…When </a:t>
            </a:r>
            <a:r>
              <a:rPr lang="en-ZA" sz="1600" dirty="0">
                <a:latin typeface="Arial" panose="020B0604020202020204" pitchFamily="34" charset="0"/>
                <a:cs typeface="Arial" panose="020B0604020202020204" pitchFamily="34" charset="0"/>
              </a:rPr>
              <a:t>broadcasting events, without any knowledge or intent on the part of the broadcaster, works which are the subject of copyright may be broadcast incidentally and without the prior authorisation of the copyright owner/controller to broadcast such works</a:t>
            </a:r>
            <a:r>
              <a:rPr lang="en-ZA" sz="1600" dirty="0" smtClean="0">
                <a:latin typeface="Arial" panose="020B0604020202020204" pitchFamily="34" charset="0"/>
                <a:cs typeface="Arial" panose="020B0604020202020204" pitchFamily="34" charset="0"/>
              </a:rPr>
              <a:t>.” </a:t>
            </a:r>
            <a:r>
              <a:rPr lang="en-ZA" sz="1600" dirty="0" smtClean="0"/>
              <a:t>(E Media, </a:t>
            </a:r>
            <a:r>
              <a:rPr lang="en-ZA" sz="1600" dirty="0" err="1" smtClean="0"/>
              <a:t>MNet</a:t>
            </a:r>
            <a:r>
              <a:rPr lang="en-ZA" sz="1600" dirty="0" smtClean="0"/>
              <a:t>, NAB)</a:t>
            </a:r>
            <a:endParaRPr lang="en-US" sz="1600" u="sng" dirty="0" smtClean="0">
              <a:latin typeface="Arial" panose="020B0604020202020204" pitchFamily="34" charset="0"/>
              <a:cs typeface="Arial" panose="020B0604020202020204" pitchFamily="34" charset="0"/>
            </a:endParaRPr>
          </a:p>
          <a:p>
            <a:pPr marL="0" indent="0" algn="just">
              <a:buNone/>
            </a:pPr>
            <a:r>
              <a:rPr lang="en-US" sz="1600" u="sng" dirty="0" smtClean="0">
                <a:latin typeface="Arial" panose="020B0604020202020204" pitchFamily="34" charset="0"/>
                <a:cs typeface="Arial" panose="020B0604020202020204" pitchFamily="34" charset="0"/>
              </a:rPr>
              <a:t>Concerns raised iro proposed (1)</a:t>
            </a:r>
            <a:r>
              <a:rPr lang="en-US" sz="1600" i="1" u="sng" dirty="0" smtClean="0">
                <a:latin typeface="Arial" panose="020B0604020202020204" pitchFamily="34" charset="0"/>
                <a:cs typeface="Arial" panose="020B0604020202020204" pitchFamily="34" charset="0"/>
              </a:rPr>
              <a:t>(b)</a:t>
            </a:r>
          </a:p>
          <a:p>
            <a:pPr algn="just"/>
            <a:r>
              <a:rPr lang="en-ZA" sz="1600" dirty="0">
                <a:latin typeface="Arial" panose="020B0604020202020204" pitchFamily="34" charset="0"/>
                <a:cs typeface="Arial" panose="020B0604020202020204" pitchFamily="34" charset="0"/>
              </a:rPr>
              <a:t>The </a:t>
            </a:r>
            <a:r>
              <a:rPr lang="en-ZA" sz="1600" dirty="0" smtClean="0">
                <a:latin typeface="Arial" panose="020B0604020202020204" pitchFamily="34" charset="0"/>
                <a:cs typeface="Arial" panose="020B0604020202020204" pitchFamily="34" charset="0"/>
              </a:rPr>
              <a:t>exception </a:t>
            </a:r>
            <a:r>
              <a:rPr lang="en-ZA" sz="1600" dirty="0">
                <a:latin typeface="Arial" panose="020B0604020202020204" pitchFamily="34" charset="0"/>
                <a:cs typeface="Arial" panose="020B0604020202020204" pitchFamily="34" charset="0"/>
              </a:rPr>
              <a:t>is very </a:t>
            </a:r>
            <a:r>
              <a:rPr lang="en-ZA" sz="1600" dirty="0" smtClean="0">
                <a:latin typeface="Arial" panose="020B0604020202020204" pitchFamily="34" charset="0"/>
                <a:cs typeface="Arial" panose="020B0604020202020204" pitchFamily="34" charset="0"/>
              </a:rPr>
              <a:t>restricted and should include more works as the Act currently does (literary and musical works) (Prof </a:t>
            </a:r>
            <a:r>
              <a:rPr lang="en-ZA" sz="1600" dirty="0" err="1" smtClean="0">
                <a:latin typeface="Arial" panose="020B0604020202020204" pitchFamily="34" charset="0"/>
                <a:cs typeface="Arial" panose="020B0604020202020204" pitchFamily="34" charset="0"/>
              </a:rPr>
              <a:t>Hoeren</a:t>
            </a:r>
            <a:r>
              <a:rPr lang="en-ZA" sz="1600" dirty="0">
                <a:latin typeface="Arial" panose="020B0604020202020204" pitchFamily="34" charset="0"/>
                <a:cs typeface="Arial" panose="020B0604020202020204" pitchFamily="34" charset="0"/>
              </a:rPr>
              <a:t>, </a:t>
            </a:r>
            <a:r>
              <a:rPr lang="en-ZA" sz="1600" dirty="0" err="1">
                <a:latin typeface="Arial" panose="020B0604020202020204" pitchFamily="34" charset="0"/>
                <a:cs typeface="Arial" panose="020B0604020202020204" pitchFamily="34" charset="0"/>
              </a:rPr>
              <a:t>MNet</a:t>
            </a:r>
            <a:r>
              <a:rPr lang="en-ZA" sz="1600" dirty="0">
                <a:latin typeface="Arial" panose="020B0604020202020204" pitchFamily="34" charset="0"/>
                <a:cs typeface="Arial" panose="020B0604020202020204" pitchFamily="34" charset="0"/>
              </a:rPr>
              <a:t>, NAB)</a:t>
            </a:r>
            <a:endParaRPr lang="en-ZA" sz="1600" dirty="0" smtClean="0">
              <a:latin typeface="Arial" panose="020B0604020202020204" pitchFamily="34" charset="0"/>
              <a:cs typeface="Arial" panose="020B0604020202020204" pitchFamily="34" charset="0"/>
            </a:endParaRPr>
          </a:p>
          <a:p>
            <a:pPr algn="just"/>
            <a:r>
              <a:rPr lang="en-ZA" sz="1600" dirty="0" smtClean="0">
                <a:latin typeface="Arial" panose="020B0604020202020204" pitchFamily="34" charset="0"/>
                <a:cs typeface="Arial" panose="020B0604020202020204" pitchFamily="34" charset="0"/>
              </a:rPr>
              <a:t>Constitutes previously cumbersome contractual obligations (</a:t>
            </a:r>
            <a:r>
              <a:rPr lang="en-ZA" sz="1600" dirty="0" err="1" smtClean="0">
                <a:latin typeface="Arial" panose="020B0604020202020204" pitchFamily="34" charset="0"/>
                <a:cs typeface="Arial" panose="020B0604020202020204" pitchFamily="34" charset="0"/>
              </a:rPr>
              <a:t>Assman</a:t>
            </a:r>
            <a:r>
              <a:rPr lang="en-ZA" sz="1600" dirty="0" smtClean="0">
                <a:latin typeface="Arial" panose="020B0604020202020204" pitchFamily="34" charset="0"/>
                <a:cs typeface="Arial" panose="020B0604020202020204" pitchFamily="34" charset="0"/>
              </a:rPr>
              <a:t>)</a:t>
            </a:r>
          </a:p>
          <a:p>
            <a:pPr algn="just"/>
            <a:r>
              <a:rPr lang="en-ZA" sz="1600" dirty="0">
                <a:latin typeface="Arial" panose="020B0604020202020204" pitchFamily="34" charset="0"/>
                <a:cs typeface="Arial" panose="020B0604020202020204" pitchFamily="34" charset="0"/>
              </a:rPr>
              <a:t>Transplanting wording from a foreign Act results in challenges:</a:t>
            </a:r>
          </a:p>
          <a:p>
            <a:pPr marL="530225" lvl="1" algn="just"/>
            <a:r>
              <a:rPr lang="en-ZA" sz="1400" dirty="0" smtClean="0">
                <a:latin typeface="Arial" panose="020B0604020202020204" pitchFamily="34" charset="0"/>
                <a:cs typeface="Arial" panose="020B0604020202020204" pitchFamily="34" charset="0"/>
              </a:rPr>
              <a:t>“Cinematograph work” is no longer correct given the rest of the Bill – replace with “audiovisual work”.</a:t>
            </a:r>
          </a:p>
          <a:p>
            <a:pPr marL="530225" lvl="1" algn="just"/>
            <a:r>
              <a:rPr lang="en-ZA" sz="1400" dirty="0" smtClean="0">
                <a:latin typeface="Arial" panose="020B0604020202020204" pitchFamily="34" charset="0"/>
                <a:cs typeface="Arial" panose="020B0604020202020204" pitchFamily="34" charset="0"/>
              </a:rPr>
              <a:t>Who authorises the use of the work as contemplated in sub paragraph (i)? (SAGA)</a:t>
            </a:r>
          </a:p>
          <a:p>
            <a:pPr marL="530225" lvl="1" algn="just"/>
            <a:r>
              <a:rPr lang="en-ZA" sz="1400" dirty="0" smtClean="0">
                <a:latin typeface="Arial" panose="020B0604020202020204" pitchFamily="34" charset="0"/>
                <a:cs typeface="Arial" panose="020B0604020202020204" pitchFamily="34" charset="0"/>
              </a:rPr>
              <a:t>The exception only applies to performer’s performance or work, performed live and sound recordings, while there are many works that could be incidentally broadcast (E Media)</a:t>
            </a:r>
          </a:p>
          <a:p>
            <a:pPr marL="530225" lvl="1" algn="just"/>
            <a:r>
              <a:rPr lang="en-ZA" sz="1400" dirty="0" smtClean="0">
                <a:latin typeface="Arial" panose="020B0604020202020204" pitchFamily="34" charset="0"/>
                <a:cs typeface="Arial" panose="020B0604020202020204" pitchFamily="34" charset="0"/>
              </a:rPr>
              <a:t>The wording introduces a new right – communicating by telecommunication should be removed (E Media, SAMRO). </a:t>
            </a:r>
          </a:p>
          <a:p>
            <a:pPr marL="530225" lvl="1" algn="just"/>
            <a:r>
              <a:rPr lang="en-ZA" sz="1400" dirty="0" smtClean="0">
                <a:latin typeface="Arial" panose="020B0604020202020204" pitchFamily="34" charset="0"/>
                <a:cs typeface="Arial" panose="020B0604020202020204" pitchFamily="34" charset="0"/>
              </a:rPr>
              <a:t>Sub paragraph (i) should be extended to include broadcasting (SAMRO)</a:t>
            </a:r>
          </a:p>
          <a:p>
            <a:pPr marL="530225" lvl="1" algn="just"/>
            <a:r>
              <a:rPr lang="en-ZA" sz="1400" dirty="0" smtClean="0">
                <a:latin typeface="Arial" panose="020B0604020202020204" pitchFamily="34" charset="0"/>
                <a:cs typeface="Arial" panose="020B0604020202020204" pitchFamily="34" charset="0"/>
              </a:rPr>
              <a:t>(</a:t>
            </a:r>
            <a:r>
              <a:rPr lang="en-ZA" sz="1400" dirty="0">
                <a:latin typeface="Arial" panose="020B0604020202020204" pitchFamily="34" charset="0"/>
                <a:cs typeface="Arial" panose="020B0604020202020204" pitchFamily="34" charset="0"/>
              </a:rPr>
              <a:t>iii) and (iv) deal with the same matter (E Media)</a:t>
            </a:r>
          </a:p>
          <a:p>
            <a:pPr marL="530225" lvl="1" algn="just"/>
            <a:r>
              <a:rPr lang="en-ZA" sz="1400" dirty="0" smtClean="0">
                <a:latin typeface="Arial" panose="020B0604020202020204" pitchFamily="34" charset="0"/>
                <a:cs typeface="Arial" panose="020B0604020202020204" pitchFamily="34" charset="0"/>
              </a:rPr>
              <a:t>What </a:t>
            </a:r>
            <a:r>
              <a:rPr lang="en-ZA" sz="1400" dirty="0">
                <a:latin typeface="Arial" panose="020B0604020202020204" pitchFamily="34" charset="0"/>
                <a:cs typeface="Arial" panose="020B0604020202020204" pitchFamily="34" charset="0"/>
              </a:rPr>
              <a:t>is the difference between a fixation (or record) and a reproduction? (Anton </a:t>
            </a:r>
            <a:r>
              <a:rPr lang="en-ZA" sz="1400" dirty="0" err="1">
                <a:latin typeface="Arial" panose="020B0604020202020204" pitchFamily="34" charset="0"/>
                <a:cs typeface="Arial" panose="020B0604020202020204" pitchFamily="34" charset="0"/>
              </a:rPr>
              <a:t>Mostert</a:t>
            </a:r>
            <a:r>
              <a:rPr lang="en-ZA" sz="1400" dirty="0">
                <a:latin typeface="Arial" panose="020B0604020202020204" pitchFamily="34" charset="0"/>
                <a:cs typeface="Arial" panose="020B0604020202020204" pitchFamily="34" charset="0"/>
              </a:rPr>
              <a:t>)</a:t>
            </a:r>
          </a:p>
          <a:p>
            <a:pPr marL="530225" lvl="1" algn="just"/>
            <a:r>
              <a:rPr lang="en-ZA" sz="1400" dirty="0" smtClean="0">
                <a:latin typeface="Arial" panose="020B0604020202020204" pitchFamily="34" charset="0"/>
                <a:cs typeface="Arial" panose="020B0604020202020204" pitchFamily="34" charset="0"/>
              </a:rPr>
              <a:t>South </a:t>
            </a:r>
            <a:r>
              <a:rPr lang="en-ZA" sz="1400" dirty="0">
                <a:latin typeface="Arial" panose="020B0604020202020204" pitchFamily="34" charset="0"/>
                <a:cs typeface="Arial" panose="020B0604020202020204" pitchFamily="34" charset="0"/>
              </a:rPr>
              <a:t>Africa has no “official archive” (</a:t>
            </a:r>
            <a:r>
              <a:rPr lang="en-ZA" sz="1400" dirty="0" err="1" smtClean="0">
                <a:latin typeface="Arial" panose="020B0604020202020204" pitchFamily="34" charset="0"/>
                <a:cs typeface="Arial" panose="020B0604020202020204" pitchFamily="34" charset="0"/>
              </a:rPr>
              <a:t>Assman</a:t>
            </a:r>
            <a:r>
              <a:rPr lang="en-ZA" sz="1400" dirty="0" smtClean="0">
                <a:latin typeface="Arial" panose="020B0604020202020204" pitchFamily="34" charset="0"/>
                <a:cs typeface="Arial" panose="020B0604020202020204" pitchFamily="34" charset="0"/>
              </a:rPr>
              <a:t>, Recreate, Scholarly horizons)</a:t>
            </a:r>
          </a:p>
          <a:p>
            <a:pPr marL="530225" lvl="2" algn="just"/>
            <a:r>
              <a:rPr lang="en-ZA" sz="1400" dirty="0">
                <a:latin typeface="Arial" panose="020B0604020202020204" pitchFamily="34" charset="0"/>
                <a:cs typeface="Arial" panose="020B0604020202020204" pitchFamily="34" charset="0"/>
              </a:rPr>
              <a:t>Could negatively affect the process of legal deposit (statutory multimedia requirement and lead to the loss of valuable documentary records and cultural heritage as has happened in the past.</a:t>
            </a:r>
            <a:endParaRPr lang="en-GB" sz="1400" dirty="0">
              <a:latin typeface="Arial" panose="020B0604020202020204" pitchFamily="34" charset="0"/>
              <a:cs typeface="Arial" panose="020B0604020202020204" pitchFamily="34" charset="0"/>
            </a:endParaRPr>
          </a:p>
          <a:p>
            <a:pPr marL="530225" lvl="1" algn="just"/>
            <a:r>
              <a:rPr lang="en-ZA" sz="1400" dirty="0">
                <a:latin typeface="Arial" panose="020B0604020202020204" pitchFamily="34" charset="0"/>
                <a:cs typeface="Arial" panose="020B0604020202020204" pitchFamily="34" charset="0"/>
              </a:rPr>
              <a:t>What is “exceptional documentary character”? (</a:t>
            </a:r>
            <a:r>
              <a:rPr lang="en-ZA" sz="1400" dirty="0" err="1">
                <a:latin typeface="Arial" panose="020B0604020202020204" pitchFamily="34" charset="0"/>
                <a:cs typeface="Arial" panose="020B0604020202020204" pitchFamily="34" charset="0"/>
              </a:rPr>
              <a:t>Assman</a:t>
            </a:r>
            <a:r>
              <a:rPr lang="en-ZA" sz="1400" dirty="0">
                <a:latin typeface="Arial" panose="020B0604020202020204" pitchFamily="34" charset="0"/>
                <a:cs typeface="Arial" panose="020B0604020202020204" pitchFamily="34" charset="0"/>
              </a:rPr>
              <a:t>, Scholarly horizons)</a:t>
            </a:r>
          </a:p>
          <a:p>
            <a:pPr marL="301625" lvl="1" indent="0" algn="just">
              <a:buNone/>
            </a:pPr>
            <a:endParaRPr lang="en-ZA"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25</a:t>
            </a:fld>
            <a:endParaRPr lang="en-US"/>
          </a:p>
        </p:txBody>
      </p:sp>
    </p:spTree>
    <p:extLst>
      <p:ext uri="{BB962C8B-B14F-4D97-AF65-F5344CB8AC3E}">
        <p14:creationId xmlns:p14="http://schemas.microsoft.com/office/powerpoint/2010/main" val="12790640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51" y="40664"/>
            <a:ext cx="8543925" cy="608267"/>
          </a:xfrm>
        </p:spPr>
        <p:txBody>
          <a:bodyPr>
            <a:normAutofit/>
          </a:bodyPr>
          <a:lstStyle/>
          <a:p>
            <a:r>
              <a:rPr lang="en-US" sz="2800" b="1" dirty="0" smtClean="0">
                <a:latin typeface="Arial" panose="020B0604020202020204" pitchFamily="34" charset="0"/>
                <a:cs typeface="Arial" panose="020B0604020202020204" pitchFamily="34" charset="0"/>
              </a:rPr>
              <a:t>Ephemeral exception (3)</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8710" y="776083"/>
            <a:ext cx="9173496" cy="5762831"/>
          </a:xfrm>
        </p:spPr>
        <p:txBody>
          <a:bodyPr>
            <a:noAutofit/>
          </a:bodyPr>
          <a:lstStyle/>
          <a:p>
            <a:pPr marL="0" indent="0" algn="just">
              <a:buNone/>
            </a:pPr>
            <a:r>
              <a:rPr lang="en-US" sz="1600" u="sng" dirty="0">
                <a:latin typeface="Arial" panose="020B0604020202020204" pitchFamily="34" charset="0"/>
                <a:cs typeface="Arial" panose="020B0604020202020204" pitchFamily="34" charset="0"/>
              </a:rPr>
              <a:t>Concerns raised iro proposed (1)</a:t>
            </a:r>
            <a:r>
              <a:rPr lang="en-US" sz="1600" i="1" u="sng" dirty="0">
                <a:latin typeface="Arial" panose="020B0604020202020204" pitchFamily="34" charset="0"/>
                <a:cs typeface="Arial" panose="020B0604020202020204" pitchFamily="34" charset="0"/>
              </a:rPr>
              <a:t>(b</a:t>
            </a:r>
            <a:r>
              <a:rPr lang="en-US" sz="1600" i="1" u="sng" dirty="0" smtClean="0">
                <a:latin typeface="Arial" panose="020B0604020202020204" pitchFamily="34" charset="0"/>
                <a:cs typeface="Arial" panose="020B0604020202020204" pitchFamily="34" charset="0"/>
              </a:rPr>
              <a:t>) – Continued</a:t>
            </a:r>
          </a:p>
          <a:p>
            <a:pPr algn="just"/>
            <a:r>
              <a:rPr lang="en-ZA" sz="1600" dirty="0">
                <a:latin typeface="Arial" panose="020B0604020202020204" pitchFamily="34" charset="0"/>
                <a:cs typeface="Arial" panose="020B0604020202020204" pitchFamily="34" charset="0"/>
              </a:rPr>
              <a:t>Transplanting wording from a foreign Act results in challenges </a:t>
            </a:r>
            <a:r>
              <a:rPr lang="en-ZA" sz="1600" dirty="0" smtClean="0">
                <a:latin typeface="Arial" panose="020B0604020202020204" pitchFamily="34" charset="0"/>
                <a:cs typeface="Arial" panose="020B0604020202020204" pitchFamily="34" charset="0"/>
              </a:rPr>
              <a:t>(continued): </a:t>
            </a:r>
          </a:p>
          <a:p>
            <a:pPr marL="530225" lvl="1" algn="just"/>
            <a:r>
              <a:rPr lang="en-ZA" sz="1400" dirty="0" smtClean="0">
                <a:latin typeface="Arial" panose="020B0604020202020204" pitchFamily="34" charset="0"/>
                <a:cs typeface="Arial" panose="020B0604020202020204" pitchFamily="34" charset="0"/>
              </a:rPr>
              <a:t>Extensive </a:t>
            </a:r>
            <a:r>
              <a:rPr lang="en-ZA" sz="1400" dirty="0">
                <a:latin typeface="Arial" panose="020B0604020202020204" pitchFamily="34" charset="0"/>
                <a:cs typeface="Arial" panose="020B0604020202020204" pitchFamily="34" charset="0"/>
              </a:rPr>
              <a:t>reporting is required, which is counter to the purpose of ephemeral rights (E Media, Recreate, Scholarly horizons</a:t>
            </a:r>
            <a:r>
              <a:rPr lang="en-ZA" sz="1400" dirty="0" smtClean="0">
                <a:latin typeface="Arial" panose="020B0604020202020204" pitchFamily="34" charset="0"/>
                <a:cs typeface="Arial" panose="020B0604020202020204" pitchFamily="34" charset="0"/>
              </a:rPr>
              <a:t>)</a:t>
            </a:r>
          </a:p>
          <a:p>
            <a:pPr marL="530225" lvl="1" algn="just"/>
            <a:r>
              <a:rPr lang="en-ZA" sz="1400" dirty="0" smtClean="0">
                <a:latin typeface="Arial" panose="020B0604020202020204" pitchFamily="34" charset="0"/>
                <a:cs typeface="Arial" panose="020B0604020202020204" pitchFamily="34" charset="0"/>
              </a:rPr>
              <a:t>Subparagraph (vi) iro royalties should be peremptory (must) and not discretionary (may) - as is the Canadian Act (SAMRO)</a:t>
            </a:r>
            <a:endParaRPr lang="en-ZA" sz="1400" dirty="0">
              <a:latin typeface="Arial" panose="020B0604020202020204" pitchFamily="34" charset="0"/>
              <a:cs typeface="Arial" panose="020B0604020202020204" pitchFamily="34" charset="0"/>
            </a:endParaRPr>
          </a:p>
          <a:p>
            <a:pPr algn="just"/>
            <a:r>
              <a:rPr lang="en-ZA" sz="1600" dirty="0" smtClean="0">
                <a:latin typeface="Arial" panose="020B0604020202020204" pitchFamily="34" charset="0"/>
                <a:cs typeface="Arial" panose="020B0604020202020204" pitchFamily="34" charset="0"/>
              </a:rPr>
              <a:t>The </a:t>
            </a:r>
            <a:r>
              <a:rPr lang="en-ZA" sz="1600" dirty="0">
                <a:latin typeface="Arial" panose="020B0604020202020204" pitchFamily="34" charset="0"/>
                <a:cs typeface="Arial" panose="020B0604020202020204" pitchFamily="34" charset="0"/>
              </a:rPr>
              <a:t>exception should not include performer’s rights – it conflicts with S8(3) of the PPAB (Anton </a:t>
            </a:r>
            <a:r>
              <a:rPr lang="en-ZA" sz="1600" dirty="0" err="1">
                <a:latin typeface="Arial" panose="020B0604020202020204" pitchFamily="34" charset="0"/>
                <a:cs typeface="Arial" panose="020B0604020202020204" pitchFamily="34" charset="0"/>
              </a:rPr>
              <a:t>Mostert</a:t>
            </a:r>
            <a:r>
              <a:rPr lang="en-ZA" sz="1600" dirty="0">
                <a:latin typeface="Arial" panose="020B0604020202020204" pitchFamily="34" charset="0"/>
                <a:cs typeface="Arial" panose="020B0604020202020204" pitchFamily="34" charset="0"/>
              </a:rPr>
              <a:t>, Prof </a:t>
            </a:r>
            <a:r>
              <a:rPr lang="en-ZA" sz="1600" dirty="0" err="1">
                <a:latin typeface="Arial" panose="020B0604020202020204" pitchFamily="34" charset="0"/>
                <a:cs typeface="Arial" panose="020B0604020202020204" pitchFamily="34" charset="0"/>
              </a:rPr>
              <a:t>Hoeren</a:t>
            </a:r>
            <a:r>
              <a:rPr lang="en-ZA" sz="1600" dirty="0" smtClean="0">
                <a:latin typeface="Arial" panose="020B0604020202020204" pitchFamily="34" charset="0"/>
                <a:cs typeface="Arial" panose="020B0604020202020204" pitchFamily="34" charset="0"/>
              </a:rPr>
              <a:t>, SAGA)</a:t>
            </a:r>
            <a:endParaRPr lang="en-ZA" sz="1600" dirty="0">
              <a:latin typeface="Arial" panose="020B0604020202020204" pitchFamily="34" charset="0"/>
              <a:cs typeface="Arial" panose="020B0604020202020204" pitchFamily="34" charset="0"/>
            </a:endParaRPr>
          </a:p>
          <a:p>
            <a:pPr algn="just"/>
            <a:r>
              <a:rPr lang="en-ZA" sz="1600" dirty="0" smtClean="0">
                <a:latin typeface="Arial" panose="020B0604020202020204" pitchFamily="34" charset="0"/>
                <a:cs typeface="Arial" panose="020B0604020202020204" pitchFamily="34" charset="0"/>
              </a:rPr>
              <a:t>The </a:t>
            </a:r>
            <a:r>
              <a:rPr lang="en-ZA" sz="1600" dirty="0">
                <a:latin typeface="Arial" panose="020B0604020202020204" pitchFamily="34" charset="0"/>
                <a:cs typeface="Arial" panose="020B0604020202020204" pitchFamily="34" charset="0"/>
              </a:rPr>
              <a:t>exception is not strict enough – copies should only be kept for 30 days, may not be transmitted more than three time, and broadcasters should not be allowed to make permanent databases of these works (</a:t>
            </a:r>
            <a:r>
              <a:rPr lang="en-ZA" sz="1600" dirty="0" smtClean="0">
                <a:latin typeface="Arial" panose="020B0604020202020204" pitchFamily="34" charset="0"/>
                <a:cs typeface="Arial" panose="020B0604020202020204" pitchFamily="34" charset="0"/>
              </a:rPr>
              <a:t>IPA, </a:t>
            </a:r>
            <a:r>
              <a:rPr lang="en-ZA" sz="1600" dirty="0" err="1" smtClean="0">
                <a:latin typeface="Arial" panose="020B0604020202020204" pitchFamily="34" charset="0"/>
                <a:cs typeface="Arial" panose="020B0604020202020204" pitchFamily="34" charset="0"/>
              </a:rPr>
              <a:t>RiSA</a:t>
            </a:r>
            <a:r>
              <a:rPr lang="en-ZA" sz="1600" dirty="0" smtClean="0">
                <a:latin typeface="Arial" panose="020B0604020202020204" pitchFamily="34" charset="0"/>
                <a:cs typeface="Arial" panose="020B0604020202020204" pitchFamily="34" charset="0"/>
              </a:rPr>
              <a:t>)</a:t>
            </a:r>
            <a:endParaRPr lang="en-ZA" sz="1600" dirty="0">
              <a:latin typeface="Arial" panose="020B0604020202020204" pitchFamily="34" charset="0"/>
              <a:cs typeface="Arial" panose="020B0604020202020204" pitchFamily="34" charset="0"/>
            </a:endParaRPr>
          </a:p>
          <a:p>
            <a:pPr marL="0" indent="0" algn="just">
              <a:buNone/>
            </a:pPr>
            <a:endParaRPr lang="en-US" sz="1600" i="1" u="sng" dirty="0">
              <a:latin typeface="Arial" panose="020B0604020202020204" pitchFamily="34" charset="0"/>
              <a:cs typeface="Arial" panose="020B0604020202020204" pitchFamily="34" charset="0"/>
            </a:endParaRPr>
          </a:p>
          <a:p>
            <a:pPr marL="0" indent="0" algn="just">
              <a:buNone/>
            </a:pPr>
            <a:r>
              <a:rPr lang="en-US" sz="1600" u="sng" dirty="0" smtClean="0">
                <a:latin typeface="Arial" panose="020B0604020202020204" pitchFamily="34" charset="0"/>
                <a:cs typeface="Arial" panose="020B0604020202020204" pitchFamily="34" charset="0"/>
              </a:rPr>
              <a:t>Concerns </a:t>
            </a:r>
            <a:r>
              <a:rPr lang="en-US" sz="1600" u="sng" dirty="0">
                <a:latin typeface="Arial" panose="020B0604020202020204" pitchFamily="34" charset="0"/>
                <a:cs typeface="Arial" panose="020B0604020202020204" pitchFamily="34" charset="0"/>
              </a:rPr>
              <a:t>raised iro proposed </a:t>
            </a:r>
            <a:r>
              <a:rPr lang="en-US" sz="1600" u="sng" dirty="0" smtClean="0">
                <a:latin typeface="Arial" panose="020B0604020202020204" pitchFamily="34" charset="0"/>
                <a:cs typeface="Arial" panose="020B0604020202020204" pitchFamily="34" charset="0"/>
              </a:rPr>
              <a:t>(2)</a:t>
            </a:r>
            <a:endParaRPr lang="en-US" sz="1600" i="1" u="sng" dirty="0" smtClean="0">
              <a:latin typeface="Arial" panose="020B0604020202020204" pitchFamily="34" charset="0"/>
              <a:cs typeface="Arial" panose="020B0604020202020204" pitchFamily="34" charset="0"/>
            </a:endParaRPr>
          </a:p>
          <a:p>
            <a:pPr algn="just"/>
            <a:r>
              <a:rPr lang="en-ZA" sz="1600" dirty="0" smtClean="0">
                <a:latin typeface="Arial" panose="020B0604020202020204" pitchFamily="34" charset="0"/>
                <a:cs typeface="Arial" panose="020B0604020202020204" pitchFamily="34" charset="0"/>
              </a:rPr>
              <a:t>No provision is made for the expiry of the licence in (2) (Recreate, Scholarly horizons)</a:t>
            </a:r>
          </a:p>
          <a:p>
            <a:pPr algn="just"/>
            <a:r>
              <a:rPr lang="en-ZA" sz="1600" dirty="0">
                <a:latin typeface="Arial" panose="020B0604020202020204" pitchFamily="34" charset="0"/>
                <a:cs typeface="Arial" panose="020B0604020202020204" pitchFamily="34" charset="0"/>
              </a:rPr>
              <a:t>Also, the words ‘registered or accredited’ should have been added before the words ‘collecting society</a:t>
            </a:r>
            <a:r>
              <a:rPr lang="en-ZA" sz="1600" dirty="0" smtClean="0">
                <a:latin typeface="Arial" panose="020B0604020202020204" pitchFamily="34" charset="0"/>
                <a:cs typeface="Arial" panose="020B0604020202020204" pitchFamily="34" charset="0"/>
              </a:rPr>
              <a:t>’ (SADTU, Scholarly </a:t>
            </a:r>
            <a:r>
              <a:rPr lang="en-ZA" sz="1600" dirty="0">
                <a:latin typeface="Arial" panose="020B0604020202020204" pitchFamily="34" charset="0"/>
                <a:cs typeface="Arial" panose="020B0604020202020204" pitchFamily="34" charset="0"/>
              </a:rPr>
              <a:t>horizons</a:t>
            </a:r>
            <a:r>
              <a:rPr lang="en-ZA" sz="1600" dirty="0" smtClean="0">
                <a:latin typeface="Arial" panose="020B0604020202020204" pitchFamily="34" charset="0"/>
                <a:cs typeface="Arial" panose="020B0604020202020204" pitchFamily="34" charset="0"/>
              </a:rPr>
              <a:t>)</a:t>
            </a:r>
          </a:p>
          <a:p>
            <a:pPr algn="just"/>
            <a:r>
              <a:rPr lang="en-ZA" sz="1600" dirty="0">
                <a:latin typeface="Arial" panose="020B0604020202020204" pitchFamily="34" charset="0"/>
                <a:cs typeface="Arial" panose="020B0604020202020204" pitchFamily="34" charset="0"/>
              </a:rPr>
              <a:t>The wording requires a new sui generis collecting society (must be authorized to communicate by telecommunication (E Media, Recreate, Scholarly horizons</a:t>
            </a:r>
            <a:r>
              <a:rPr lang="en-ZA" sz="1600" dirty="0" smtClean="0">
                <a:latin typeface="Arial" panose="020B0604020202020204" pitchFamily="34" charset="0"/>
                <a:cs typeface="Arial" panose="020B0604020202020204" pitchFamily="34" charset="0"/>
              </a:rPr>
              <a:t>)</a:t>
            </a:r>
          </a:p>
          <a:p>
            <a:pPr lvl="1" algn="just"/>
            <a:r>
              <a:rPr lang="en-ZA" sz="1400" dirty="0" smtClean="0">
                <a:latin typeface="Arial" panose="020B0604020202020204" pitchFamily="34" charset="0"/>
                <a:cs typeface="Arial" panose="020B0604020202020204" pitchFamily="34" charset="0"/>
              </a:rPr>
              <a:t>“</a:t>
            </a:r>
            <a:r>
              <a:rPr lang="en-ZA" sz="1400" dirty="0"/>
              <a:t>At face value, it could mean that broadcasters will not be entitled to rely on the exception if a collection society is in the business of issuing licenses for the fixation, reproduction or performer’s performance. No such collecting society exists in the world</a:t>
            </a:r>
            <a:r>
              <a:rPr lang="en-ZA" sz="1400" dirty="0" smtClean="0"/>
              <a:t>.” (E-Media)</a:t>
            </a:r>
            <a:endParaRPr lang="en-ZA" sz="1400" dirty="0">
              <a:latin typeface="Arial" panose="020B0604020202020204" pitchFamily="34" charset="0"/>
              <a:cs typeface="Arial" panose="020B0604020202020204" pitchFamily="34" charset="0"/>
            </a:endParaRPr>
          </a:p>
          <a:p>
            <a:pPr algn="just"/>
            <a:endParaRPr lang="en-ZA" sz="16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26</a:t>
            </a:fld>
            <a:endParaRPr lang="en-US"/>
          </a:p>
        </p:txBody>
      </p:sp>
    </p:spTree>
    <p:extLst>
      <p:ext uri="{BB962C8B-B14F-4D97-AF65-F5344CB8AC3E}">
        <p14:creationId xmlns:p14="http://schemas.microsoft.com/office/powerpoint/2010/main" val="18615187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51" y="40664"/>
            <a:ext cx="8543925" cy="608267"/>
          </a:xfrm>
        </p:spPr>
        <p:txBody>
          <a:bodyPr>
            <a:normAutofit/>
          </a:bodyPr>
          <a:lstStyle/>
          <a:p>
            <a:r>
              <a:rPr lang="en-US" sz="2800" b="1" dirty="0" smtClean="0">
                <a:latin typeface="Arial" panose="020B0604020202020204" pitchFamily="34" charset="0"/>
                <a:cs typeface="Arial" panose="020B0604020202020204" pitchFamily="34" charset="0"/>
              </a:rPr>
              <a:t>Ephemeral exception (4)</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0723" y="1533832"/>
            <a:ext cx="9453716" cy="4527755"/>
          </a:xfrm>
        </p:spPr>
        <p:txBody>
          <a:bodyPr>
            <a:noAutofit/>
          </a:bodyPr>
          <a:lstStyle/>
          <a:p>
            <a:pPr marL="0" indent="0" algn="just">
              <a:buNone/>
            </a:pPr>
            <a:r>
              <a:rPr lang="en-ZA" sz="1600" u="sng" dirty="0" smtClean="0">
                <a:latin typeface="Arial" panose="020B0604020202020204" pitchFamily="34" charset="0"/>
                <a:cs typeface="Arial" panose="020B0604020202020204" pitchFamily="34" charset="0"/>
              </a:rPr>
              <a:t>Proposals</a:t>
            </a:r>
            <a:endParaRPr lang="en-ZA" sz="1600" dirty="0" smtClean="0">
              <a:latin typeface="Arial" panose="020B0604020202020204" pitchFamily="34" charset="0"/>
              <a:cs typeface="Arial" panose="020B0604020202020204" pitchFamily="34" charset="0"/>
            </a:endParaRPr>
          </a:p>
          <a:p>
            <a:pPr algn="just"/>
            <a:r>
              <a:rPr lang="en-ZA" sz="1600" dirty="0" smtClean="0">
                <a:latin typeface="Arial" panose="020B0604020202020204" pitchFamily="34" charset="0"/>
                <a:cs typeface="Arial" panose="020B0604020202020204" pitchFamily="34" charset="0"/>
              </a:rPr>
              <a:t>Article </a:t>
            </a:r>
            <a:r>
              <a:rPr lang="en-ZA" sz="1600" dirty="0">
                <a:latin typeface="Arial" panose="020B0604020202020204" pitchFamily="34" charset="0"/>
                <a:cs typeface="Arial" panose="020B0604020202020204" pitchFamily="34" charset="0"/>
              </a:rPr>
              <a:t>11bis(3) </a:t>
            </a:r>
            <a:r>
              <a:rPr lang="en-ZA" sz="1600" dirty="0" smtClean="0">
                <a:latin typeface="Arial" panose="020B0604020202020204" pitchFamily="34" charset="0"/>
                <a:cs typeface="Arial" panose="020B0604020202020204" pitchFamily="34" charset="0"/>
              </a:rPr>
              <a:t>Berne </a:t>
            </a:r>
            <a:r>
              <a:rPr lang="en-ZA" sz="1600" dirty="0">
                <a:latin typeface="Arial" panose="020B0604020202020204" pitchFamily="34" charset="0"/>
                <a:cs typeface="Arial" panose="020B0604020202020204" pitchFamily="34" charset="0"/>
              </a:rPr>
              <a:t>Convention </a:t>
            </a:r>
            <a:r>
              <a:rPr lang="en-ZA" sz="1600" dirty="0" smtClean="0">
                <a:latin typeface="Arial" panose="020B0604020202020204" pitchFamily="34" charset="0"/>
                <a:cs typeface="Arial" panose="020B0604020202020204" pitchFamily="34" charset="0"/>
              </a:rPr>
              <a:t>allows for this not to be include: Exclude this exception (</a:t>
            </a:r>
            <a:r>
              <a:rPr lang="en-ZA" sz="1600" dirty="0" err="1" smtClean="0">
                <a:latin typeface="Arial" panose="020B0604020202020204" pitchFamily="34" charset="0"/>
                <a:cs typeface="Arial" panose="020B0604020202020204" pitchFamily="34" charset="0"/>
              </a:rPr>
              <a:t>Capasso</a:t>
            </a:r>
            <a:r>
              <a:rPr lang="en-ZA" sz="1600" dirty="0" smtClean="0">
                <a:latin typeface="Arial" panose="020B0604020202020204" pitchFamily="34" charset="0"/>
                <a:cs typeface="Arial" panose="020B0604020202020204" pitchFamily="34" charset="0"/>
              </a:rPr>
              <a:t>)</a:t>
            </a:r>
          </a:p>
          <a:p>
            <a:pPr algn="just"/>
            <a:endParaRPr lang="en-ZA" sz="1600" dirty="0" smtClean="0">
              <a:latin typeface="Arial" panose="020B0604020202020204" pitchFamily="34" charset="0"/>
              <a:cs typeface="Arial" panose="020B0604020202020204" pitchFamily="34" charset="0"/>
            </a:endParaRPr>
          </a:p>
          <a:p>
            <a:pPr marL="0" indent="0" algn="just">
              <a:buNone/>
            </a:pPr>
            <a:r>
              <a:rPr lang="en-US" sz="1600" b="1" dirty="0" smtClean="0">
                <a:solidFill>
                  <a:srgbClr val="0070C0"/>
                </a:solidFill>
                <a:latin typeface="Arial" panose="020B0604020202020204" pitchFamily="34" charset="0"/>
                <a:cs typeface="Arial" panose="020B0604020202020204" pitchFamily="34" charset="0"/>
              </a:rPr>
              <a:t>Recommendation</a:t>
            </a:r>
            <a:r>
              <a:rPr lang="en-US" sz="1600" dirty="0" smtClean="0">
                <a:solidFill>
                  <a:srgbClr val="0070C0"/>
                </a:solidFill>
                <a:latin typeface="Arial" panose="020B0604020202020204" pitchFamily="34" charset="0"/>
                <a:cs typeface="Arial" panose="020B0604020202020204" pitchFamily="34" charset="0"/>
              </a:rPr>
              <a:t>: </a:t>
            </a:r>
            <a:r>
              <a:rPr lang="en-ZA" sz="1600" dirty="0">
                <a:solidFill>
                  <a:srgbClr val="0070C0"/>
                </a:solidFill>
                <a:latin typeface="Arial" panose="020B0604020202020204" pitchFamily="34" charset="0"/>
                <a:cs typeface="Arial" panose="020B0604020202020204" pitchFamily="34" charset="0"/>
              </a:rPr>
              <a:t>The proposed wording came from the Canadian Act and may not be ideal for inclusion in South African Copyright law without </a:t>
            </a:r>
            <a:r>
              <a:rPr lang="en-ZA" sz="1600" dirty="0" smtClean="0">
                <a:solidFill>
                  <a:srgbClr val="0070C0"/>
                </a:solidFill>
                <a:latin typeface="Arial" panose="020B0604020202020204" pitchFamily="34" charset="0"/>
                <a:cs typeface="Arial" panose="020B0604020202020204" pitchFamily="34" charset="0"/>
              </a:rPr>
              <a:t>significant adjustments</a:t>
            </a:r>
            <a:r>
              <a:rPr lang="en-ZA" sz="1600" dirty="0">
                <a:solidFill>
                  <a:srgbClr val="0070C0"/>
                </a:solidFill>
                <a:latin typeface="Arial" panose="020B0604020202020204" pitchFamily="34" charset="0"/>
                <a:cs typeface="Arial" panose="020B0604020202020204" pitchFamily="34" charset="0"/>
              </a:rPr>
              <a:t>. </a:t>
            </a:r>
          </a:p>
          <a:p>
            <a:pPr marL="0" indent="0" algn="just">
              <a:buNone/>
            </a:pPr>
            <a:r>
              <a:rPr lang="en-ZA" sz="1600" dirty="0" smtClean="0">
                <a:solidFill>
                  <a:srgbClr val="0070C0"/>
                </a:solidFill>
                <a:latin typeface="Arial" panose="020B0604020202020204" pitchFamily="34" charset="0"/>
                <a:cs typeface="Arial" panose="020B0604020202020204" pitchFamily="34" charset="0"/>
              </a:rPr>
              <a:t>It </a:t>
            </a:r>
            <a:r>
              <a:rPr lang="en-ZA" sz="1600" dirty="0">
                <a:solidFill>
                  <a:srgbClr val="0070C0"/>
                </a:solidFill>
                <a:latin typeface="Arial" panose="020B0604020202020204" pitchFamily="34" charset="0"/>
                <a:cs typeface="Arial" panose="020B0604020202020204" pitchFamily="34" charset="0"/>
              </a:rPr>
              <a:t>is recommended that the wording of the Bill as is be retained and that the DTIC can consider the Canadian Act’s wording for purposes of new policy </a:t>
            </a:r>
            <a:r>
              <a:rPr lang="en-ZA" sz="1600" dirty="0" smtClean="0">
                <a:solidFill>
                  <a:srgbClr val="0070C0"/>
                </a:solidFill>
                <a:latin typeface="Arial" panose="020B0604020202020204" pitchFamily="34" charset="0"/>
                <a:cs typeface="Arial" panose="020B0604020202020204" pitchFamily="34" charset="0"/>
              </a:rPr>
              <a:t>development and a new Amendment Bill.</a:t>
            </a:r>
            <a:endParaRPr lang="en-GB" sz="1600" dirty="0">
              <a:solidFill>
                <a:srgbClr val="0070C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27</a:t>
            </a:fld>
            <a:endParaRPr lang="en-US"/>
          </a:p>
        </p:txBody>
      </p:sp>
    </p:spTree>
    <p:extLst>
      <p:ext uri="{BB962C8B-B14F-4D97-AF65-F5344CB8AC3E}">
        <p14:creationId xmlns:p14="http://schemas.microsoft.com/office/powerpoint/2010/main" val="10404363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43181"/>
            <a:ext cx="8543925" cy="977899"/>
          </a:xfrm>
        </p:spPr>
        <p:txBody>
          <a:bodyPr>
            <a:normAutofit/>
          </a:bodyPr>
          <a:lstStyle/>
          <a:p>
            <a:r>
              <a:rPr lang="en-ZA" sz="2400" b="1" dirty="0" smtClean="0">
                <a:latin typeface="Arial" panose="020B0604020202020204" pitchFamily="34" charset="0"/>
                <a:cs typeface="Arial" panose="020B0604020202020204" pitchFamily="34" charset="0"/>
              </a:rPr>
              <a:t>Clause 13 </a:t>
            </a:r>
            <a:r>
              <a:rPr lang="en-ZA" sz="2400" b="1" dirty="0">
                <a:latin typeface="Arial" panose="020B0604020202020204" pitchFamily="34" charset="0"/>
                <a:cs typeface="Arial" panose="020B0604020202020204" pitchFamily="34" charset="0"/>
              </a:rPr>
              <a:t>(</a:t>
            </a:r>
            <a:r>
              <a:rPr lang="en-ZA" sz="2400" b="1" dirty="0" smtClean="0">
                <a:latin typeface="Arial" panose="020B0604020202020204" pitchFamily="34" charset="0"/>
                <a:cs typeface="Arial" panose="020B0604020202020204" pitchFamily="34" charset="0"/>
              </a:rPr>
              <a:t>section 12B(1</a:t>
            </a:r>
            <a:r>
              <a:rPr lang="en-ZA" sz="2400" b="1" i="1" dirty="0" smtClean="0">
                <a:latin typeface="Arial" panose="020B0604020202020204" pitchFamily="34" charset="0"/>
                <a:cs typeface="Arial" panose="020B0604020202020204" pitchFamily="34" charset="0"/>
              </a:rPr>
              <a:t>)(e))</a:t>
            </a:r>
            <a:endParaRPr lang="en-ZA" sz="2400" b="1"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69240" y="1021080"/>
            <a:ext cx="9340925" cy="5438714"/>
          </a:xfrm>
          <a:noFill/>
        </p:spPr>
        <p:txBody>
          <a:bodyPr>
            <a:noAutofit/>
          </a:bodyPr>
          <a:lstStyle/>
          <a:p>
            <a:pPr marL="0" indent="0" algn="just">
              <a:lnSpc>
                <a:spcPct val="100000"/>
              </a:lnSpc>
              <a:buNone/>
            </a:pPr>
            <a:r>
              <a:rPr lang="en-US" sz="1600" u="sng" dirty="0" smtClean="0">
                <a:latin typeface="Arial" panose="020B0604020202020204" pitchFamily="34" charset="0"/>
                <a:cs typeface="Arial" panose="020B0604020202020204" pitchFamily="34" charset="0"/>
              </a:rPr>
              <a:t>Proposed wording</a:t>
            </a:r>
          </a:p>
          <a:p>
            <a:pPr marL="354013" indent="-354013" algn="just">
              <a:lnSpc>
                <a:spcPct val="100000"/>
              </a:lnSpc>
              <a:tabLst>
                <a:tab pos="900113" algn="l"/>
              </a:tabLst>
            </a:pPr>
            <a:r>
              <a:rPr lang="en-ZA" sz="1600" dirty="0">
                <a:latin typeface="Arial" panose="020B0604020202020204" pitchFamily="34" charset="0"/>
                <a:cs typeface="Arial" panose="020B0604020202020204" pitchFamily="34" charset="0"/>
              </a:rPr>
              <a:t>“</a:t>
            </a:r>
            <a:r>
              <a:rPr lang="en-ZA" sz="1600" i="1" dirty="0">
                <a:latin typeface="Arial" panose="020B0604020202020204" pitchFamily="34" charset="0"/>
                <a:cs typeface="Arial" panose="020B0604020202020204" pitchFamily="34" charset="0"/>
              </a:rPr>
              <a:t>(e)</a:t>
            </a:r>
            <a:r>
              <a:rPr lang="en-ZA" sz="1600" dirty="0">
                <a:latin typeface="Arial" panose="020B0604020202020204" pitchFamily="34" charset="0"/>
                <a:cs typeface="Arial" panose="020B0604020202020204" pitchFamily="34" charset="0"/>
              </a:rPr>
              <a:t>	the translation of such work by a person giving or receiving instruction: 	</a:t>
            </a:r>
            <a:r>
              <a:rPr lang="en-ZA" sz="1600" dirty="0" smtClean="0">
                <a:latin typeface="Arial" panose="020B0604020202020204" pitchFamily="34" charset="0"/>
                <a:cs typeface="Arial" panose="020B0604020202020204" pitchFamily="34" charset="0"/>
              </a:rPr>
              <a:t>Provided </a:t>
            </a:r>
            <a:r>
              <a:rPr lang="en-ZA" sz="1600" dirty="0">
                <a:latin typeface="Arial" panose="020B0604020202020204" pitchFamily="34" charset="0"/>
                <a:cs typeface="Arial" panose="020B0604020202020204" pitchFamily="34" charset="0"/>
              </a:rPr>
              <a:t>that such translation is—</a:t>
            </a:r>
          </a:p>
          <a:p>
            <a:pPr marL="1165225" indent="-531813" algn="just">
              <a:lnSpc>
                <a:spcPct val="100000"/>
              </a:lnSpc>
              <a:buNone/>
            </a:pPr>
            <a:r>
              <a:rPr lang="en-ZA" sz="1600" dirty="0">
                <a:latin typeface="Arial" panose="020B0604020202020204" pitchFamily="34" charset="0"/>
                <a:cs typeface="Arial" panose="020B0604020202020204" pitchFamily="34" charset="0"/>
              </a:rPr>
              <a:t>(i)	done for non-commercial purposes;</a:t>
            </a:r>
          </a:p>
          <a:p>
            <a:pPr marL="1165225" indent="-531813" algn="just">
              <a:lnSpc>
                <a:spcPct val="100000"/>
              </a:lnSpc>
              <a:buNone/>
            </a:pPr>
            <a:r>
              <a:rPr lang="en-ZA" sz="1600" dirty="0">
                <a:latin typeface="Arial" panose="020B0604020202020204" pitchFamily="34" charset="0"/>
                <a:cs typeface="Arial" panose="020B0604020202020204" pitchFamily="34" charset="0"/>
              </a:rPr>
              <a:t>(ii) 	used for personal, educational, teaching, judicial proceedings, research, </a:t>
            </a:r>
            <a:r>
              <a:rPr lang="en-ZA" sz="1600" u="sng" dirty="0">
                <a:latin typeface="Arial" panose="020B0604020202020204" pitchFamily="34" charset="0"/>
                <a:cs typeface="Arial" panose="020B0604020202020204" pitchFamily="34" charset="0"/>
              </a:rPr>
              <a:t>for the furtherance of language and culture</a:t>
            </a:r>
            <a:r>
              <a:rPr lang="en-ZA" sz="1600" dirty="0">
                <a:latin typeface="Arial" panose="020B0604020202020204" pitchFamily="34" charset="0"/>
                <a:cs typeface="Arial" panose="020B0604020202020204" pitchFamily="34" charset="0"/>
              </a:rPr>
              <a:t>, or professional advice purposes only: Provided that such use shall be compatible with fair practice; or</a:t>
            </a:r>
          </a:p>
          <a:p>
            <a:pPr marL="1165225" indent="-531813" algn="just">
              <a:lnSpc>
                <a:spcPct val="100000"/>
              </a:lnSpc>
              <a:buNone/>
            </a:pPr>
            <a:r>
              <a:rPr lang="en-ZA" sz="1600" dirty="0">
                <a:latin typeface="Arial" panose="020B0604020202020204" pitchFamily="34" charset="0"/>
                <a:cs typeface="Arial" panose="020B0604020202020204" pitchFamily="34" charset="0"/>
              </a:rPr>
              <a:t>(iii) 	communicated to the public for non-commercial purposes.”. </a:t>
            </a:r>
          </a:p>
          <a:p>
            <a:pPr marL="0" indent="0" algn="just">
              <a:lnSpc>
                <a:spcPct val="100000"/>
              </a:lnSpc>
              <a:buNone/>
            </a:pPr>
            <a:endParaRPr lang="en-US" sz="1600" u="sng" dirty="0" smtClean="0">
              <a:latin typeface="Arial" panose="020B0604020202020204" pitchFamily="34" charset="0"/>
              <a:cs typeface="Arial" panose="020B0604020202020204" pitchFamily="34" charset="0"/>
            </a:endParaRPr>
          </a:p>
          <a:p>
            <a:pPr marL="0" indent="0" algn="just">
              <a:lnSpc>
                <a:spcPct val="100000"/>
              </a:lnSpc>
              <a:buNone/>
            </a:pPr>
            <a:r>
              <a:rPr lang="en-US" sz="1600" u="sng" dirty="0" smtClean="0">
                <a:latin typeface="Arial" panose="020B0604020202020204" pitchFamily="34" charset="0"/>
                <a:cs typeface="Arial" panose="020B0604020202020204" pitchFamily="34" charset="0"/>
              </a:rPr>
              <a:t>Not advertised - Concern raised:</a:t>
            </a:r>
            <a:endParaRPr lang="en-GB" sz="1600" u="sng" dirty="0" smtClean="0">
              <a:latin typeface="Arial" panose="020B0604020202020204" pitchFamily="34" charset="0"/>
              <a:cs typeface="Arial" panose="020B0604020202020204" pitchFamily="34" charset="0"/>
            </a:endParaRPr>
          </a:p>
          <a:p>
            <a:pPr marL="228600" lvl="3" algn="just">
              <a:lnSpc>
                <a:spcPct val="100000"/>
              </a:lnSpc>
              <a:spcBef>
                <a:spcPts val="1000"/>
              </a:spcBef>
            </a:pPr>
            <a:r>
              <a:rPr lang="en-US" sz="1600" dirty="0" smtClean="0">
                <a:latin typeface="Arial" panose="020B0604020202020204" pitchFamily="34" charset="0"/>
                <a:cs typeface="Arial" panose="020B0604020202020204" pitchFamily="34" charset="0"/>
              </a:rPr>
              <a:t>Recreate opinion: </a:t>
            </a:r>
            <a:r>
              <a:rPr lang="en-ZA" sz="1600" dirty="0">
                <a:latin typeface="Arial" panose="020B0604020202020204" pitchFamily="34" charset="0"/>
                <a:cs typeface="Arial" panose="020B0604020202020204" pitchFamily="34" charset="0"/>
              </a:rPr>
              <a:t>The addition of the “furtherance of language and culture” to the translation </a:t>
            </a:r>
            <a:r>
              <a:rPr lang="en-ZA" sz="1600" dirty="0" smtClean="0">
                <a:latin typeface="Arial" panose="020B0604020202020204" pitchFamily="34" charset="0"/>
                <a:cs typeface="Arial" panose="020B0604020202020204" pitchFamily="34" charset="0"/>
              </a:rPr>
              <a:t>exception is material and should have been advertised.</a:t>
            </a:r>
            <a:endParaRPr lang="en-ZA" sz="1600" dirty="0">
              <a:latin typeface="Arial" panose="020B0604020202020204" pitchFamily="34" charset="0"/>
              <a:cs typeface="Arial" panose="020B0604020202020204" pitchFamily="34" charset="0"/>
            </a:endParaRPr>
          </a:p>
          <a:p>
            <a:pPr algn="just">
              <a:lnSpc>
                <a:spcPct val="100000"/>
              </a:lnSpc>
            </a:pPr>
            <a:r>
              <a:rPr lang="en-US" sz="1600" dirty="0" smtClean="0">
                <a:solidFill>
                  <a:srgbClr val="0070C0"/>
                </a:solidFill>
                <a:latin typeface="Arial" panose="020B0604020202020204" pitchFamily="34" charset="0"/>
                <a:cs typeface="Arial" panose="020B0604020202020204" pitchFamily="34" charset="0"/>
              </a:rPr>
              <a:t>The addition of a purpose to the exception for translation did not have to be advertised. </a:t>
            </a:r>
          </a:p>
          <a:p>
            <a:pPr lvl="1" algn="just">
              <a:lnSpc>
                <a:spcPct val="100000"/>
              </a:lnSpc>
            </a:pPr>
            <a:r>
              <a:rPr lang="en-US" sz="1600" dirty="0" smtClean="0">
                <a:solidFill>
                  <a:srgbClr val="0070C0"/>
                </a:solidFill>
                <a:latin typeface="Arial" panose="020B0604020202020204" pitchFamily="34" charset="0"/>
                <a:cs typeface="Arial" panose="020B0604020202020204" pitchFamily="34" charset="0"/>
              </a:rPr>
              <a:t>The clause was advertised during the first call for comments and it was submitted that this phrase must be added to ensure enjoyment of various Constitutional rights. It is in response to inputs from the public and is not a material amendment;</a:t>
            </a:r>
          </a:p>
          <a:p>
            <a:pPr lvl="1" algn="just">
              <a:lnSpc>
                <a:spcPct val="100000"/>
              </a:lnSpc>
            </a:pPr>
            <a:r>
              <a:rPr lang="en-US" sz="1600" dirty="0" smtClean="0">
                <a:solidFill>
                  <a:srgbClr val="0070C0"/>
                </a:solidFill>
                <a:latin typeface="Arial" panose="020B0604020202020204" pitchFamily="34" charset="0"/>
                <a:cs typeface="Arial" panose="020B0604020202020204" pitchFamily="34" charset="0"/>
              </a:rPr>
              <a:t>No comments / objections were received on the phrase that could be considered.</a:t>
            </a:r>
            <a:endParaRPr lang="en-GB" sz="1600" dirty="0">
              <a:solidFill>
                <a:srgbClr val="0070C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28</a:t>
            </a:fld>
            <a:endParaRPr lang="en-US" dirty="0"/>
          </a:p>
        </p:txBody>
      </p:sp>
    </p:spTree>
    <p:extLst>
      <p:ext uri="{BB962C8B-B14F-4D97-AF65-F5344CB8AC3E}">
        <p14:creationId xmlns:p14="http://schemas.microsoft.com/office/powerpoint/2010/main" val="35399136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43181"/>
            <a:ext cx="8543925" cy="977899"/>
          </a:xfrm>
        </p:spPr>
        <p:txBody>
          <a:bodyPr>
            <a:normAutofit/>
          </a:bodyPr>
          <a:lstStyle/>
          <a:p>
            <a:r>
              <a:rPr lang="en-ZA" sz="2400" b="1" dirty="0" smtClean="0">
                <a:latin typeface="Arial" panose="020B0604020202020204" pitchFamily="34" charset="0"/>
                <a:cs typeface="Arial" panose="020B0604020202020204" pitchFamily="34" charset="0"/>
              </a:rPr>
              <a:t>Clause 13 </a:t>
            </a:r>
            <a:r>
              <a:rPr lang="en-ZA" sz="2400" b="1" dirty="0">
                <a:latin typeface="Arial" panose="020B0604020202020204" pitchFamily="34" charset="0"/>
                <a:cs typeface="Arial" panose="020B0604020202020204" pitchFamily="34" charset="0"/>
              </a:rPr>
              <a:t>(</a:t>
            </a:r>
            <a:r>
              <a:rPr lang="en-ZA" sz="2400" b="1" dirty="0" smtClean="0">
                <a:latin typeface="Arial" panose="020B0604020202020204" pitchFamily="34" charset="0"/>
                <a:cs typeface="Arial" panose="020B0604020202020204" pitchFamily="34" charset="0"/>
              </a:rPr>
              <a:t>section 12B – “private / personal copies” (1))</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69240" y="857956"/>
            <a:ext cx="9340925" cy="5746044"/>
          </a:xfrm>
        </p:spPr>
        <p:txBody>
          <a:bodyPr>
            <a:noAutofit/>
          </a:bodyPr>
          <a:lstStyle/>
          <a:p>
            <a:pPr marL="0" lvl="3" indent="0" algn="just">
              <a:lnSpc>
                <a:spcPct val="100000"/>
              </a:lnSpc>
              <a:spcBef>
                <a:spcPts val="0"/>
              </a:spcBef>
              <a:buNone/>
            </a:pPr>
            <a:r>
              <a:rPr lang="en-US" sz="1600" u="sng" dirty="0" smtClean="0">
                <a:latin typeface="Arial" panose="020B0604020202020204" pitchFamily="34" charset="0"/>
                <a:cs typeface="Arial" panose="020B0604020202020204" pitchFamily="34" charset="0"/>
              </a:rPr>
              <a:t>Proposed new definition of “lawfully acquired”</a:t>
            </a:r>
            <a:endParaRPr lang="en-US" sz="1600" u="sng" dirty="0">
              <a:latin typeface="Arial" panose="020B0604020202020204" pitchFamily="34" charset="0"/>
              <a:cs typeface="Arial" panose="020B0604020202020204" pitchFamily="34" charset="0"/>
            </a:endParaRPr>
          </a:p>
          <a:p>
            <a:pPr marL="0" lvl="3" indent="0" algn="just">
              <a:lnSpc>
                <a:spcPct val="100000"/>
              </a:lnSpc>
              <a:spcBef>
                <a:spcPts val="0"/>
              </a:spcBef>
              <a:buNone/>
            </a:pPr>
            <a:r>
              <a:rPr lang="en-ZA" sz="1600" dirty="0" smtClean="0">
                <a:latin typeface="Arial" panose="020B0604020202020204" pitchFamily="34" charset="0"/>
                <a:cs typeface="Arial" panose="020B0604020202020204" pitchFamily="34" charset="0"/>
              </a:rPr>
              <a:t>“</a:t>
            </a:r>
            <a:r>
              <a:rPr lang="en-ZA" sz="1600" b="1" u="sng" dirty="0" smtClean="0">
                <a:latin typeface="Arial" panose="020B0604020202020204" pitchFamily="34" charset="0"/>
                <a:cs typeface="Arial" panose="020B0604020202020204" pitchFamily="34" charset="0"/>
              </a:rPr>
              <a:t>‘</a:t>
            </a:r>
            <a:r>
              <a:rPr lang="en-ZA" sz="1600" b="1" u="sng" dirty="0">
                <a:latin typeface="Arial" panose="020B0604020202020204" pitchFamily="34" charset="0"/>
                <a:cs typeface="Arial" panose="020B0604020202020204" pitchFamily="34" charset="0"/>
              </a:rPr>
              <a:t>lawfully acquired’</a:t>
            </a:r>
            <a:r>
              <a:rPr lang="en-ZA" sz="1600" u="sng" dirty="0">
                <a:latin typeface="Arial" panose="020B0604020202020204" pitchFamily="34" charset="0"/>
                <a:cs typeface="Arial" panose="020B0604020202020204" pitchFamily="34" charset="0"/>
              </a:rPr>
              <a:t> means a copy which has been purchased, obtained by way of a gift, or acquired by means of a download resulting from a purchase or a gift and does not include a copy which has been borrowed, rented, broadcast or streamed, or a copy, which has been obtained by means of a download enabling no more than temporary access to the copy;</a:t>
            </a:r>
            <a:r>
              <a:rPr lang="en-ZA" sz="1600" dirty="0">
                <a:latin typeface="Arial" panose="020B0604020202020204" pitchFamily="34" charset="0"/>
                <a:cs typeface="Arial" panose="020B0604020202020204" pitchFamily="34" charset="0"/>
              </a:rPr>
              <a:t>”;</a:t>
            </a:r>
            <a:endParaRPr lang="en-GB" sz="1600" dirty="0">
              <a:latin typeface="Arial" panose="020B0604020202020204" pitchFamily="34" charset="0"/>
              <a:cs typeface="Arial" panose="020B0604020202020204" pitchFamily="34" charset="0"/>
            </a:endParaRPr>
          </a:p>
          <a:p>
            <a:pPr marL="0" lvl="3" indent="0" algn="just">
              <a:lnSpc>
                <a:spcPct val="100000"/>
              </a:lnSpc>
              <a:spcBef>
                <a:spcPts val="0"/>
              </a:spcBef>
              <a:buNone/>
            </a:pPr>
            <a:endParaRPr lang="en-US" sz="1600" u="sng" dirty="0" smtClean="0">
              <a:latin typeface="Arial" panose="020B0604020202020204" pitchFamily="34" charset="0"/>
              <a:cs typeface="Arial" panose="020B0604020202020204" pitchFamily="34" charset="0"/>
            </a:endParaRPr>
          </a:p>
          <a:p>
            <a:pPr marL="0" lvl="3" indent="0" algn="just">
              <a:lnSpc>
                <a:spcPct val="100000"/>
              </a:lnSpc>
              <a:spcBef>
                <a:spcPts val="0"/>
              </a:spcBef>
              <a:buNone/>
            </a:pPr>
            <a:r>
              <a:rPr lang="en-US" sz="1600" u="sng" dirty="0" smtClean="0">
                <a:latin typeface="Arial" panose="020B0604020202020204" pitchFamily="34" charset="0"/>
                <a:cs typeface="Arial" panose="020B0604020202020204" pitchFamily="34" charset="0"/>
              </a:rPr>
              <a:t>Proposed amendments to clause 13, section 12B </a:t>
            </a:r>
            <a:r>
              <a:rPr lang="en-US" sz="1600" dirty="0">
                <a:latin typeface="Arial" panose="020B0604020202020204" pitchFamily="34" charset="0"/>
                <a:cs typeface="Arial" panose="020B0604020202020204" pitchFamily="34" charset="0"/>
              </a:rPr>
              <a:t>(difference between Bill and proposed amendments indicated here)</a:t>
            </a:r>
            <a:endParaRPr lang="en-US" sz="1600" u="sng" dirty="0" smtClean="0">
              <a:latin typeface="Arial" panose="020B0604020202020204" pitchFamily="34" charset="0"/>
              <a:cs typeface="Arial" panose="020B0604020202020204" pitchFamily="34" charset="0"/>
            </a:endParaRPr>
          </a:p>
          <a:p>
            <a:pPr marL="0" lvl="3" indent="0" algn="just">
              <a:lnSpc>
                <a:spcPct val="100000"/>
              </a:lnSpc>
              <a:spcBef>
                <a:spcPts val="0"/>
              </a:spcBef>
              <a:buNone/>
            </a:pPr>
            <a:r>
              <a:rPr lang="en-ZA" sz="1600" dirty="0">
                <a:latin typeface="Arial" panose="020B0604020202020204" pitchFamily="34" charset="0"/>
                <a:cs typeface="Arial" panose="020B0604020202020204" pitchFamily="34" charset="0"/>
              </a:rPr>
              <a:t>“Specific exceptions from copyright protection applicable to all works</a:t>
            </a:r>
          </a:p>
          <a:p>
            <a:pPr marL="0" lvl="3" indent="0" algn="just">
              <a:lnSpc>
                <a:spcPct val="100000"/>
              </a:lnSpc>
              <a:spcBef>
                <a:spcPts val="0"/>
              </a:spcBef>
              <a:buNone/>
            </a:pPr>
            <a:r>
              <a:rPr lang="en-ZA" sz="1600" dirty="0">
                <a:latin typeface="Arial" panose="020B0604020202020204" pitchFamily="34" charset="0"/>
                <a:cs typeface="Arial" panose="020B0604020202020204" pitchFamily="34" charset="0"/>
              </a:rPr>
              <a:t>12B</a:t>
            </a:r>
            <a:r>
              <a:rPr lang="en-ZA" sz="1600" dirty="0" smtClean="0">
                <a:latin typeface="Arial" panose="020B0604020202020204" pitchFamily="34" charset="0"/>
                <a:cs typeface="Arial" panose="020B0604020202020204" pitchFamily="34" charset="0"/>
              </a:rPr>
              <a:t>. (1) Copyright </a:t>
            </a:r>
            <a:r>
              <a:rPr lang="en-ZA" sz="1600" dirty="0">
                <a:latin typeface="Arial" panose="020B0604020202020204" pitchFamily="34" charset="0"/>
                <a:cs typeface="Arial" panose="020B0604020202020204" pitchFamily="34" charset="0"/>
              </a:rPr>
              <a:t>in a work shall not be infringed by any of the following acts</a:t>
            </a:r>
            <a:r>
              <a:rPr lang="en-ZA" sz="1600" dirty="0" smtClean="0">
                <a:latin typeface="Arial" panose="020B0604020202020204" pitchFamily="34" charset="0"/>
                <a:cs typeface="Arial" panose="020B0604020202020204" pitchFamily="34" charset="0"/>
              </a:rPr>
              <a:t>: </a:t>
            </a:r>
          </a:p>
          <a:p>
            <a:pPr marL="0" lvl="3" indent="0" algn="just">
              <a:lnSpc>
                <a:spcPct val="100000"/>
              </a:lnSpc>
              <a:spcBef>
                <a:spcPts val="0"/>
              </a:spcBef>
              <a:buNone/>
            </a:pPr>
            <a:r>
              <a:rPr lang="en-ZA" sz="1600" dirty="0" smtClean="0">
                <a:latin typeface="Arial" panose="020B0604020202020204" pitchFamily="34" charset="0"/>
                <a:cs typeface="Arial" panose="020B0604020202020204" pitchFamily="34" charset="0"/>
              </a:rPr>
              <a:t>…</a:t>
            </a:r>
          </a:p>
          <a:p>
            <a:pPr marL="722313" lvl="3" indent="-361950" algn="just">
              <a:lnSpc>
                <a:spcPct val="100000"/>
              </a:lnSpc>
              <a:spcBef>
                <a:spcPts val="0"/>
              </a:spcBef>
              <a:buNone/>
            </a:pPr>
            <a:r>
              <a:rPr lang="en-ZA" sz="1600" i="1" dirty="0" smtClean="0">
                <a:latin typeface="Arial" panose="020B0604020202020204" pitchFamily="34" charset="0"/>
                <a:cs typeface="Arial" panose="020B0604020202020204" pitchFamily="34" charset="0"/>
              </a:rPr>
              <a:t>(h) </a:t>
            </a:r>
            <a:r>
              <a:rPr lang="en-ZA" sz="1600" dirty="0" smtClean="0">
                <a:latin typeface="Arial" panose="020B0604020202020204" pitchFamily="34" charset="0"/>
                <a:cs typeface="Arial" panose="020B0604020202020204" pitchFamily="34" charset="0"/>
              </a:rPr>
              <a:t>the making of a personal copy of such work by </a:t>
            </a:r>
            <a:r>
              <a:rPr lang="en-ZA" sz="1600" b="1" dirty="0" smtClean="0">
                <a:latin typeface="Arial" panose="020B0604020202020204" pitchFamily="34" charset="0"/>
                <a:cs typeface="Arial" panose="020B0604020202020204" pitchFamily="34" charset="0"/>
              </a:rPr>
              <a:t>[an individual] </a:t>
            </a:r>
            <a:r>
              <a:rPr lang="en-ZA" sz="1600" u="sng" dirty="0" smtClean="0">
                <a:latin typeface="Arial" panose="020B0604020202020204" pitchFamily="34" charset="0"/>
                <a:cs typeface="Arial" panose="020B0604020202020204" pitchFamily="34" charset="0"/>
              </a:rPr>
              <a:t>a natural person </a:t>
            </a:r>
            <a:r>
              <a:rPr lang="en-ZA" sz="1600" dirty="0" smtClean="0">
                <a:latin typeface="Arial" panose="020B0604020202020204" pitchFamily="34" charset="0"/>
                <a:cs typeface="Arial" panose="020B0604020202020204" pitchFamily="34" charset="0"/>
              </a:rPr>
              <a:t>for </a:t>
            </a:r>
            <a:r>
              <a:rPr lang="en-ZA" sz="1600" b="1" dirty="0" smtClean="0">
                <a:latin typeface="Arial" panose="020B0604020202020204" pitchFamily="34" charset="0"/>
                <a:cs typeface="Arial" panose="020B0604020202020204" pitchFamily="34" charset="0"/>
              </a:rPr>
              <a:t>[the individual’s] </a:t>
            </a:r>
            <a:r>
              <a:rPr lang="en-ZA" sz="1600" u="sng" dirty="0" smtClean="0">
                <a:latin typeface="Arial" panose="020B0604020202020204" pitchFamily="34" charset="0"/>
                <a:cs typeface="Arial" panose="020B0604020202020204" pitchFamily="34" charset="0"/>
              </a:rPr>
              <a:t>their</a:t>
            </a:r>
            <a:r>
              <a:rPr lang="en-ZA" sz="1600" dirty="0" smtClean="0">
                <a:latin typeface="Arial" panose="020B0604020202020204" pitchFamily="34" charset="0"/>
                <a:cs typeface="Arial" panose="020B0604020202020204" pitchFamily="34" charset="0"/>
              </a:rPr>
              <a:t> personal use, </a:t>
            </a:r>
            <a:r>
              <a:rPr lang="en-ZA" sz="1600" u="sng" dirty="0" smtClean="0">
                <a:latin typeface="Arial" panose="020B0604020202020204" pitchFamily="34" charset="0"/>
                <a:cs typeface="Arial" panose="020B0604020202020204" pitchFamily="34" charset="0"/>
              </a:rPr>
              <a:t>including the use of a lawful copy of the work at a different time or with a different device owned by that natural person, </a:t>
            </a:r>
            <a:r>
              <a:rPr lang="en-ZA" sz="1600" dirty="0" smtClean="0">
                <a:latin typeface="Arial" panose="020B0604020202020204" pitchFamily="34" charset="0"/>
                <a:cs typeface="Arial" panose="020B0604020202020204" pitchFamily="34" charset="0"/>
              </a:rPr>
              <a:t>and made for ends which are not commercial: Provided </a:t>
            </a:r>
            <a:r>
              <a:rPr lang="en-ZA" sz="1600" u="sng" dirty="0" smtClean="0">
                <a:latin typeface="Arial" panose="020B0604020202020204" pitchFamily="34" charset="0"/>
                <a:cs typeface="Arial" panose="020B0604020202020204" pitchFamily="34" charset="0"/>
              </a:rPr>
              <a:t>that the work was lawfully acquired and </a:t>
            </a:r>
            <a:r>
              <a:rPr lang="en-ZA" sz="1600" dirty="0" smtClean="0">
                <a:latin typeface="Arial" panose="020B0604020202020204" pitchFamily="34" charset="0"/>
                <a:cs typeface="Arial" panose="020B0604020202020204" pitchFamily="34" charset="0"/>
              </a:rPr>
              <a:t>that such </a:t>
            </a:r>
            <a:r>
              <a:rPr lang="en-ZA" sz="1600" u="sng" dirty="0" smtClean="0">
                <a:latin typeface="Arial" panose="020B0604020202020204" pitchFamily="34" charset="0"/>
                <a:cs typeface="Arial" panose="020B0604020202020204" pitchFamily="34" charset="0"/>
              </a:rPr>
              <a:t>personal</a:t>
            </a:r>
            <a:r>
              <a:rPr lang="en-ZA" sz="1600" dirty="0" smtClean="0">
                <a:latin typeface="Arial" panose="020B0604020202020204" pitchFamily="34" charset="0"/>
                <a:cs typeface="Arial" panose="020B0604020202020204" pitchFamily="34" charset="0"/>
              </a:rPr>
              <a:t> use shall </a:t>
            </a:r>
            <a:r>
              <a:rPr lang="en-ZA" sz="1600" b="1" dirty="0">
                <a:latin typeface="Arial" panose="020B0604020202020204" pitchFamily="34" charset="0"/>
                <a:cs typeface="Arial" panose="020B0604020202020204" pitchFamily="34" charset="0"/>
              </a:rPr>
              <a:t>[not exceed the extent justified by </a:t>
            </a:r>
            <a:r>
              <a:rPr lang="en-ZA" sz="1600" b="1" dirty="0" smtClean="0">
                <a:latin typeface="Arial" panose="020B0604020202020204" pitchFamily="34" charset="0"/>
                <a:cs typeface="Arial" panose="020B0604020202020204" pitchFamily="34" charset="0"/>
              </a:rPr>
              <a:t>the purpose</a:t>
            </a:r>
            <a:r>
              <a:rPr lang="en-ZA" sz="1600" b="1" dirty="0">
                <a:latin typeface="Arial" panose="020B0604020202020204" pitchFamily="34" charset="0"/>
                <a:cs typeface="Arial" panose="020B0604020202020204" pitchFamily="34" charset="0"/>
              </a:rPr>
              <a:t>]</a:t>
            </a:r>
            <a:r>
              <a:rPr lang="en-ZA" sz="1600" dirty="0" smtClean="0">
                <a:latin typeface="Arial" panose="020B0604020202020204" pitchFamily="34" charset="0"/>
                <a:cs typeface="Arial" panose="020B0604020202020204" pitchFamily="34" charset="0"/>
              </a:rPr>
              <a:t> </a:t>
            </a:r>
            <a:r>
              <a:rPr lang="en-ZA" sz="1600" u="sng" dirty="0" smtClean="0">
                <a:latin typeface="Arial" panose="020B0604020202020204" pitchFamily="34" charset="0"/>
                <a:cs typeface="Arial" panose="020B0604020202020204" pitchFamily="34" charset="0"/>
              </a:rPr>
              <a:t>be compatible with fair practice</a:t>
            </a:r>
            <a:r>
              <a:rPr lang="en-ZA" sz="1600" dirty="0" smtClean="0">
                <a:latin typeface="Arial" panose="020B0604020202020204" pitchFamily="34" charset="0"/>
                <a:cs typeface="Arial" panose="020B0604020202020204" pitchFamily="34" charset="0"/>
              </a:rPr>
              <a:t>.</a:t>
            </a:r>
          </a:p>
          <a:p>
            <a:pPr marL="722313" lvl="3" indent="-361950" algn="just">
              <a:lnSpc>
                <a:spcPct val="100000"/>
              </a:lnSpc>
              <a:spcBef>
                <a:spcPts val="0"/>
              </a:spcBef>
              <a:buNone/>
            </a:pPr>
            <a:r>
              <a:rPr lang="en-ZA" sz="1600" i="1" dirty="0" smtClean="0">
                <a:latin typeface="Arial" panose="020B0604020202020204" pitchFamily="34" charset="0"/>
                <a:cs typeface="Arial" panose="020B0604020202020204" pitchFamily="34" charset="0"/>
              </a:rPr>
              <a:t>…</a:t>
            </a:r>
            <a:endParaRPr lang="en-GB" sz="1600" i="1" dirty="0" smtClean="0">
              <a:latin typeface="Arial" panose="020B0604020202020204" pitchFamily="34" charset="0"/>
              <a:cs typeface="Arial" panose="020B0604020202020204" pitchFamily="34" charset="0"/>
            </a:endParaRPr>
          </a:p>
          <a:p>
            <a:pPr marL="0" lvl="3" indent="0" algn="just">
              <a:lnSpc>
                <a:spcPct val="100000"/>
              </a:lnSpc>
              <a:spcBef>
                <a:spcPts val="0"/>
              </a:spcBef>
              <a:buNone/>
            </a:pPr>
            <a:r>
              <a:rPr lang="en-GB" sz="1600" dirty="0" smtClean="0">
                <a:latin typeface="Arial" panose="020B0604020202020204" pitchFamily="34" charset="0"/>
                <a:cs typeface="Arial" panose="020B0604020202020204" pitchFamily="34" charset="0"/>
              </a:rPr>
              <a:t>(3)…</a:t>
            </a:r>
          </a:p>
          <a:p>
            <a:pPr marL="722313" lvl="3" indent="-360363" algn="just">
              <a:lnSpc>
                <a:spcPct val="100000"/>
              </a:lnSpc>
              <a:spcBef>
                <a:spcPts val="0"/>
              </a:spcBef>
              <a:buNone/>
            </a:pPr>
            <a:r>
              <a:rPr lang="en-GB" sz="1600" i="1" dirty="0" smtClean="0">
                <a:latin typeface="Arial" panose="020B0604020202020204" pitchFamily="34" charset="0"/>
                <a:cs typeface="Arial" panose="020B0604020202020204" pitchFamily="34" charset="0"/>
              </a:rPr>
              <a:t>(b) </a:t>
            </a:r>
            <a:r>
              <a:rPr lang="en-GB" sz="1600" u="sng" dirty="0" smtClean="0">
                <a:latin typeface="Arial" panose="020B0604020202020204" pitchFamily="34" charset="0"/>
                <a:cs typeface="Arial" panose="020B0604020202020204" pitchFamily="34" charset="0"/>
              </a:rPr>
              <a:t>The </a:t>
            </a:r>
            <a:r>
              <a:rPr lang="en-GB" sz="1600" u="sng" dirty="0">
                <a:latin typeface="Arial" panose="020B0604020202020204" pitchFamily="34" charset="0"/>
                <a:cs typeface="Arial" panose="020B0604020202020204" pitchFamily="34" charset="0"/>
              </a:rPr>
              <a:t>factors associated with making a personal copy, set out in subsection (1)</a:t>
            </a:r>
            <a:r>
              <a:rPr lang="en-GB" sz="1600" i="1" u="sng" dirty="0">
                <a:latin typeface="Arial" panose="020B0604020202020204" pitchFamily="34" charset="0"/>
                <a:cs typeface="Arial" panose="020B0604020202020204" pitchFamily="34" charset="0"/>
              </a:rPr>
              <a:t>(h)</a:t>
            </a:r>
            <a:r>
              <a:rPr lang="en-GB" sz="1600" u="sng" dirty="0">
                <a:latin typeface="Arial" panose="020B0604020202020204" pitchFamily="34" charset="0"/>
                <a:cs typeface="Arial" panose="020B0604020202020204" pitchFamily="34" charset="0"/>
              </a:rPr>
              <a:t>, do not apply to a copy made in terms of another exception provided for in this Act</a:t>
            </a:r>
            <a:r>
              <a:rPr lang="en-GB" sz="1600" u="sng" dirty="0" smtClean="0">
                <a:latin typeface="Arial" panose="020B0604020202020204" pitchFamily="34" charset="0"/>
                <a:cs typeface="Arial" panose="020B0604020202020204" pitchFamily="34" charset="0"/>
              </a:rPr>
              <a:t>.</a:t>
            </a:r>
            <a:r>
              <a:rPr lang="en-GB" sz="1600" dirty="0" smtClean="0">
                <a:latin typeface="Arial" panose="020B0604020202020204" pitchFamily="34" charset="0"/>
                <a:cs typeface="Arial" panose="020B0604020202020204" pitchFamily="34" charset="0"/>
              </a:rPr>
              <a:t>”</a:t>
            </a:r>
            <a:endParaRPr lang="en-GB" sz="1600" dirty="0">
              <a:latin typeface="Arial" panose="020B0604020202020204" pitchFamily="34" charset="0"/>
              <a:cs typeface="Arial" panose="020B0604020202020204" pitchFamily="34" charset="0"/>
            </a:endParaRPr>
          </a:p>
          <a:p>
            <a:pPr marL="0" lvl="3" indent="0" algn="just">
              <a:lnSpc>
                <a:spcPct val="100000"/>
              </a:lnSpc>
              <a:spcBef>
                <a:spcPts val="0"/>
              </a:spcBef>
              <a:buNone/>
            </a:pPr>
            <a:endParaRPr lang="en-US" sz="1400" u="sng"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29</a:t>
            </a:fld>
            <a:endParaRPr lang="en-US" dirty="0"/>
          </a:p>
        </p:txBody>
      </p:sp>
    </p:spTree>
    <p:extLst>
      <p:ext uri="{BB962C8B-B14F-4D97-AF65-F5344CB8AC3E}">
        <p14:creationId xmlns:p14="http://schemas.microsoft.com/office/powerpoint/2010/main" val="2142929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846" y="125730"/>
            <a:ext cx="6858001" cy="807550"/>
          </a:xfrm>
        </p:spPr>
        <p:txBody>
          <a:bodyPr>
            <a:normAutofit/>
          </a:bodyPr>
          <a:lstStyle/>
          <a:p>
            <a:r>
              <a:rPr lang="en-US" sz="2400" b="1" dirty="0" smtClean="0">
                <a:latin typeface="Arial" panose="020B0604020202020204" pitchFamily="34" charset="0"/>
                <a:cs typeface="Arial" panose="020B0604020202020204" pitchFamily="34" charset="0"/>
              </a:rPr>
              <a:t>Clarification iro CLSO’s responses</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46846" y="1028700"/>
            <a:ext cx="8889762" cy="5692777"/>
          </a:xfrm>
        </p:spPr>
        <p:txBody>
          <a:bodyPr>
            <a:normAutofit fontScale="85000" lnSpcReduction="10000"/>
          </a:bodyPr>
          <a:lstStyle/>
          <a:p>
            <a:pPr marL="342900" lvl="1" indent="-342900" algn="just"/>
            <a:r>
              <a:rPr lang="en-ZA" sz="2000" dirty="0" smtClean="0">
                <a:latin typeface="Arial" panose="020B0604020202020204" pitchFamily="34" charset="0"/>
                <a:cs typeface="Arial" panose="020B0604020202020204" pitchFamily="34" charset="0"/>
              </a:rPr>
              <a:t>The Constitutional and Legal Services Office (CLSO) supports Committees of both Houses </a:t>
            </a:r>
            <a:r>
              <a:rPr lang="en-ZA" sz="2000" i="1" dirty="0" smtClean="0">
                <a:latin typeface="Arial" panose="020B0604020202020204" pitchFamily="34" charset="0"/>
                <a:cs typeface="Arial" panose="020B0604020202020204" pitchFamily="34" charset="0"/>
              </a:rPr>
              <a:t>i.a. </a:t>
            </a:r>
            <a:r>
              <a:rPr lang="en-ZA" sz="2000" dirty="0" smtClean="0">
                <a:latin typeface="Arial" panose="020B0604020202020204" pitchFamily="34" charset="0"/>
                <a:cs typeface="Arial" panose="020B0604020202020204" pitchFamily="34" charset="0"/>
              </a:rPr>
              <a:t>on the processing of legislation.</a:t>
            </a:r>
          </a:p>
          <a:p>
            <a:pPr marL="342900" lvl="1" indent="-342900" algn="just"/>
            <a:r>
              <a:rPr lang="en-ZA" sz="2000" dirty="0" smtClean="0">
                <a:latin typeface="Arial" panose="020B0604020202020204" pitchFamily="34" charset="0"/>
                <a:cs typeface="Arial" panose="020B0604020202020204" pitchFamily="34" charset="0"/>
              </a:rPr>
              <a:t>Our advice is limited to:</a:t>
            </a:r>
          </a:p>
          <a:p>
            <a:pPr marL="800100" lvl="2" indent="-342900" algn="just"/>
            <a:r>
              <a:rPr lang="en-ZA" sz="1900" dirty="0" smtClean="0">
                <a:latin typeface="Arial" panose="020B0604020202020204" pitchFamily="34" charset="0"/>
                <a:cs typeface="Arial" panose="020B0604020202020204" pitchFamily="34" charset="0"/>
              </a:rPr>
              <a:t>Legislative process;</a:t>
            </a:r>
          </a:p>
          <a:p>
            <a:pPr marL="1257300" lvl="3" indent="-342900" algn="just"/>
            <a:r>
              <a:rPr lang="en-ZA" sz="1600" dirty="0" smtClean="0">
                <a:latin typeface="Arial" panose="020B0604020202020204" pitchFamily="34" charset="0"/>
                <a:cs typeface="Arial" panose="020B0604020202020204" pitchFamily="34" charset="0"/>
              </a:rPr>
              <a:t>e.g. facilitating public involvement, section 79(1) requirements;</a:t>
            </a:r>
          </a:p>
          <a:p>
            <a:pPr marL="800100" lvl="2" indent="-342900" algn="just"/>
            <a:r>
              <a:rPr lang="en-ZA" sz="1800" dirty="0" smtClean="0">
                <a:latin typeface="Arial" panose="020B0604020202020204" pitchFamily="34" charset="0"/>
                <a:cs typeface="Arial" panose="020B0604020202020204" pitchFamily="34" charset="0"/>
              </a:rPr>
              <a:t>Constitutional concerns;</a:t>
            </a:r>
          </a:p>
          <a:p>
            <a:pPr marL="800100" lvl="2" indent="-342900" algn="just"/>
            <a:r>
              <a:rPr lang="en-ZA" sz="1800" dirty="0" smtClean="0">
                <a:latin typeface="Arial" panose="020B0604020202020204" pitchFamily="34" charset="0"/>
                <a:cs typeface="Arial" panose="020B0604020202020204" pitchFamily="34" charset="0"/>
              </a:rPr>
              <a:t>Questions arising that require an answer informed by legal principles; and</a:t>
            </a:r>
          </a:p>
          <a:p>
            <a:pPr marL="1257300" lvl="3" indent="-342900" algn="just"/>
            <a:r>
              <a:rPr lang="en-ZA" sz="1600" dirty="0" smtClean="0">
                <a:latin typeface="Arial" panose="020B0604020202020204" pitchFamily="34" charset="0"/>
                <a:cs typeface="Arial" panose="020B0604020202020204" pitchFamily="34" charset="0"/>
              </a:rPr>
              <a:t>“Legal questions”;</a:t>
            </a:r>
          </a:p>
          <a:p>
            <a:pPr marL="800100" lvl="2" indent="-342900" algn="just"/>
            <a:r>
              <a:rPr lang="en-ZA" sz="1800" dirty="0" smtClean="0">
                <a:latin typeface="Arial" panose="020B0604020202020204" pitchFamily="34" charset="0"/>
                <a:cs typeface="Arial" panose="020B0604020202020204" pitchFamily="34" charset="0"/>
              </a:rPr>
              <a:t>Questions </a:t>
            </a:r>
            <a:r>
              <a:rPr lang="en-ZA" sz="1800" dirty="0">
                <a:latin typeface="Arial" panose="020B0604020202020204" pitchFamily="34" charset="0"/>
                <a:cs typeface="Arial" panose="020B0604020202020204" pitchFamily="34" charset="0"/>
              </a:rPr>
              <a:t>arising that require an answer informed by </a:t>
            </a:r>
            <a:r>
              <a:rPr lang="en-ZA" sz="1800" dirty="0" smtClean="0">
                <a:latin typeface="Arial" panose="020B0604020202020204" pitchFamily="34" charset="0"/>
                <a:cs typeface="Arial" panose="020B0604020202020204" pitchFamily="34" charset="0"/>
              </a:rPr>
              <a:t>legislative development principles;</a:t>
            </a:r>
          </a:p>
          <a:p>
            <a:pPr marL="1257300" lvl="3" indent="-342900" algn="just"/>
            <a:r>
              <a:rPr lang="en-ZA" sz="1600" dirty="0" smtClean="0">
                <a:latin typeface="Arial" panose="020B0604020202020204" pitchFamily="34" charset="0"/>
                <a:cs typeface="Arial" panose="020B0604020202020204" pitchFamily="34" charset="0"/>
              </a:rPr>
              <a:t>“Drafting questions”</a:t>
            </a:r>
          </a:p>
          <a:p>
            <a:pPr marL="1257300" lvl="3" indent="-342900" algn="just"/>
            <a:r>
              <a:rPr lang="en-ZA" sz="1600" dirty="0" smtClean="0">
                <a:latin typeface="Arial" panose="020B0604020202020204" pitchFamily="34" charset="0"/>
                <a:cs typeface="Arial" panose="020B0604020202020204" pitchFamily="34" charset="0"/>
              </a:rPr>
              <a:t>Does the wording of the Bill achieve the policy that the Committee wants to give voice to?</a:t>
            </a:r>
          </a:p>
          <a:p>
            <a:pPr marL="342900" lvl="1" indent="-342900" algn="just"/>
            <a:endParaRPr lang="en-ZA" sz="2000" dirty="0" smtClean="0">
              <a:latin typeface="Arial" panose="020B0604020202020204" pitchFamily="34" charset="0"/>
              <a:cs typeface="Arial" panose="020B0604020202020204" pitchFamily="34" charset="0"/>
            </a:endParaRPr>
          </a:p>
          <a:p>
            <a:pPr marL="342900" lvl="1" indent="-342900" algn="just"/>
            <a:r>
              <a:rPr lang="en-ZA" sz="2000" dirty="0" smtClean="0">
                <a:latin typeface="Arial" panose="020B0604020202020204" pitchFamily="34" charset="0"/>
                <a:cs typeface="Arial" panose="020B0604020202020204" pitchFamily="34" charset="0"/>
              </a:rPr>
              <a:t>Advice on:	</a:t>
            </a:r>
          </a:p>
          <a:p>
            <a:pPr marL="800100" lvl="2" indent="-342900" algn="just"/>
            <a:r>
              <a:rPr lang="en-ZA" sz="1600" dirty="0" smtClean="0">
                <a:latin typeface="Arial" panose="020B0604020202020204" pitchFamily="34" charset="0"/>
                <a:cs typeface="Arial" panose="020B0604020202020204" pitchFamily="34" charset="0"/>
              </a:rPr>
              <a:t>Parliamentary process (i.e. standing rules) is provided by the Committee support function; and</a:t>
            </a:r>
          </a:p>
          <a:p>
            <a:pPr marL="800100" lvl="2" indent="-342900" algn="just"/>
            <a:r>
              <a:rPr lang="en-ZA" sz="1600" dirty="0" smtClean="0">
                <a:latin typeface="Arial" panose="020B0604020202020204" pitchFamily="34" charset="0"/>
                <a:cs typeface="Arial" panose="020B0604020202020204" pitchFamily="34" charset="0"/>
              </a:rPr>
              <a:t>Policy is provided by the relevant Department.</a:t>
            </a:r>
          </a:p>
          <a:p>
            <a:pPr marL="342900" lvl="1" indent="-342900" algn="just"/>
            <a:endParaRPr lang="en-ZA" sz="2000" dirty="0">
              <a:latin typeface="Arial" panose="020B0604020202020204" pitchFamily="34" charset="0"/>
              <a:cs typeface="Arial" panose="020B0604020202020204" pitchFamily="34" charset="0"/>
            </a:endParaRPr>
          </a:p>
          <a:p>
            <a:pPr marL="342900" lvl="1" indent="-342900" algn="just"/>
            <a:r>
              <a:rPr lang="en-ZA" sz="2000" dirty="0" smtClean="0">
                <a:latin typeface="Arial" panose="020B0604020202020204" pitchFamily="34" charset="0"/>
                <a:cs typeface="Arial" panose="020B0604020202020204" pitchFamily="34" charset="0"/>
              </a:rPr>
              <a:t>CLSO cannot advise the Committee on (relevant Department should advise on):</a:t>
            </a:r>
          </a:p>
          <a:p>
            <a:pPr marL="800100" lvl="2" indent="-342900" algn="just"/>
            <a:r>
              <a:rPr lang="en-ZA" sz="1600" dirty="0" smtClean="0">
                <a:latin typeface="Arial" panose="020B0604020202020204" pitchFamily="34" charset="0"/>
                <a:cs typeface="Arial" panose="020B0604020202020204" pitchFamily="34" charset="0"/>
              </a:rPr>
              <a:t>Which policy decision to take;</a:t>
            </a:r>
          </a:p>
          <a:p>
            <a:pPr marL="800100" lvl="2" indent="-342900" algn="just"/>
            <a:r>
              <a:rPr lang="en-ZA" sz="1600" dirty="0" smtClean="0">
                <a:latin typeface="Arial" panose="020B0604020202020204" pitchFamily="34" charset="0"/>
                <a:cs typeface="Arial" panose="020B0604020202020204" pitchFamily="34" charset="0"/>
              </a:rPr>
              <a:t>Whether </a:t>
            </a:r>
            <a:r>
              <a:rPr lang="en-ZA" sz="1600" u="sng" dirty="0" smtClean="0">
                <a:latin typeface="Arial" panose="020B0604020202020204" pitchFamily="34" charset="0"/>
                <a:cs typeface="Arial" panose="020B0604020202020204" pitchFamily="34" charset="0"/>
              </a:rPr>
              <a:t>other</a:t>
            </a:r>
            <a:r>
              <a:rPr lang="en-ZA" sz="1600" dirty="0" smtClean="0">
                <a:latin typeface="Arial" panose="020B0604020202020204" pitchFamily="34" charset="0"/>
                <a:cs typeface="Arial" panose="020B0604020202020204" pitchFamily="34" charset="0"/>
              </a:rPr>
              <a:t> policy directions are available;</a:t>
            </a:r>
          </a:p>
          <a:p>
            <a:pPr marL="800100" lvl="2" indent="-342900" algn="just"/>
            <a:r>
              <a:rPr lang="en-ZA" sz="1600" dirty="0" smtClean="0">
                <a:latin typeface="Arial" panose="020B0604020202020204" pitchFamily="34" charset="0"/>
                <a:cs typeface="Arial" panose="020B0604020202020204" pitchFamily="34" charset="0"/>
              </a:rPr>
              <a:t>Whether policy A is preferred to policy B;</a:t>
            </a:r>
          </a:p>
          <a:p>
            <a:pPr marL="800100" lvl="2" indent="-342900" algn="just"/>
            <a:r>
              <a:rPr lang="en-ZA" sz="1600" dirty="0" smtClean="0">
                <a:latin typeface="Arial" panose="020B0604020202020204" pitchFamily="34" charset="0"/>
                <a:cs typeface="Arial" panose="020B0604020202020204" pitchFamily="34" charset="0"/>
              </a:rPr>
              <a:t>Whether a policy </a:t>
            </a:r>
            <a:r>
              <a:rPr lang="en-ZA" sz="1600" u="sng" dirty="0" smtClean="0">
                <a:latin typeface="Arial" panose="020B0604020202020204" pitchFamily="34" charset="0"/>
                <a:cs typeface="Arial" panose="020B0604020202020204" pitchFamily="34" charset="0"/>
              </a:rPr>
              <a:t>not</a:t>
            </a:r>
            <a:r>
              <a:rPr lang="en-ZA" sz="1600" dirty="0" smtClean="0">
                <a:latin typeface="Arial" panose="020B0604020202020204" pitchFamily="34" charset="0"/>
                <a:cs typeface="Arial" panose="020B0604020202020204" pitchFamily="34" charset="0"/>
              </a:rPr>
              <a:t> before the Committee is constitutional (unless specifically instructed);</a:t>
            </a:r>
          </a:p>
          <a:p>
            <a:pPr marL="800100" lvl="2" indent="-342900" algn="just"/>
            <a:r>
              <a:rPr lang="en-ZA" sz="1600" dirty="0" smtClean="0">
                <a:latin typeface="Arial" panose="020B0604020202020204" pitchFamily="34" charset="0"/>
                <a:cs typeface="Arial" panose="020B0604020202020204" pitchFamily="34" charset="0"/>
              </a:rPr>
              <a:t>Whether amendments that </a:t>
            </a:r>
            <a:r>
              <a:rPr lang="en-ZA" sz="1600" dirty="0" smtClean="0">
                <a:latin typeface="Arial" panose="020B0604020202020204" pitchFamily="34" charset="0"/>
                <a:cs typeface="Arial" panose="020B0604020202020204" pitchFamily="34" charset="0"/>
              </a:rPr>
              <a:t>cause </a:t>
            </a:r>
            <a:r>
              <a:rPr lang="en-ZA" sz="1600" dirty="0" smtClean="0">
                <a:latin typeface="Arial" panose="020B0604020202020204" pitchFamily="34" charset="0"/>
                <a:cs typeface="Arial" panose="020B0604020202020204" pitchFamily="34" charset="0"/>
              </a:rPr>
              <a:t>a change in policy are suitable for the Bill before the Committee.</a:t>
            </a:r>
          </a:p>
        </p:txBody>
      </p:sp>
      <p:sp>
        <p:nvSpPr>
          <p:cNvPr id="4" name="Slide Number Placeholder 3"/>
          <p:cNvSpPr>
            <a:spLocks noGrp="1"/>
          </p:cNvSpPr>
          <p:nvPr>
            <p:ph type="sldNum" sz="quarter" idx="12"/>
          </p:nvPr>
        </p:nvSpPr>
        <p:spPr/>
        <p:txBody>
          <a:bodyPr/>
          <a:lstStyle/>
          <a:p>
            <a:fld id="{D1B91D83-34EB-A744-81D0-D8E8519C4AE3}" type="slidenum">
              <a:rPr lang="en-US" smtClean="0"/>
              <a:t>3</a:t>
            </a:fld>
            <a:endParaRPr lang="en-US" dirty="0"/>
          </a:p>
        </p:txBody>
      </p:sp>
    </p:spTree>
    <p:extLst>
      <p:ext uri="{BB962C8B-B14F-4D97-AF65-F5344CB8AC3E}">
        <p14:creationId xmlns:p14="http://schemas.microsoft.com/office/powerpoint/2010/main" val="30349220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43181"/>
            <a:ext cx="8543925" cy="977899"/>
          </a:xfrm>
        </p:spPr>
        <p:txBody>
          <a:bodyPr>
            <a:normAutofit/>
          </a:bodyPr>
          <a:lstStyle/>
          <a:p>
            <a:r>
              <a:rPr lang="en-ZA" sz="2400" b="1" dirty="0" smtClean="0">
                <a:latin typeface="Arial" panose="020B0604020202020204" pitchFamily="34" charset="0"/>
                <a:cs typeface="Arial" panose="020B0604020202020204" pitchFamily="34" charset="0"/>
              </a:rPr>
              <a:t>Clause 13 </a:t>
            </a:r>
            <a:r>
              <a:rPr lang="en-ZA" sz="2400" b="1" dirty="0">
                <a:latin typeface="Arial" panose="020B0604020202020204" pitchFamily="34" charset="0"/>
                <a:cs typeface="Arial" panose="020B0604020202020204" pitchFamily="34" charset="0"/>
              </a:rPr>
              <a:t>(</a:t>
            </a:r>
            <a:r>
              <a:rPr lang="en-ZA" sz="2400" b="1" dirty="0" smtClean="0">
                <a:latin typeface="Arial" panose="020B0604020202020204" pitchFamily="34" charset="0"/>
                <a:cs typeface="Arial" panose="020B0604020202020204" pitchFamily="34" charset="0"/>
              </a:rPr>
              <a:t>section 12B – </a:t>
            </a:r>
            <a:r>
              <a:rPr lang="en-ZA" sz="2400" b="1" dirty="0">
                <a:latin typeface="Arial" panose="020B0604020202020204" pitchFamily="34" charset="0"/>
                <a:cs typeface="Arial" panose="020B0604020202020204" pitchFamily="34" charset="0"/>
              </a:rPr>
              <a:t>“private / personal copies</a:t>
            </a:r>
            <a:r>
              <a:rPr lang="en-ZA" sz="2400" b="1" dirty="0" smtClean="0">
                <a:latin typeface="Arial" panose="020B0604020202020204" pitchFamily="34" charset="0"/>
                <a:cs typeface="Arial" panose="020B0604020202020204" pitchFamily="34" charset="0"/>
              </a:rPr>
              <a:t>” (2))</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69240" y="857955"/>
            <a:ext cx="9340925" cy="5863521"/>
          </a:xfrm>
        </p:spPr>
        <p:txBody>
          <a:bodyPr>
            <a:noAutofit/>
          </a:bodyPr>
          <a:lstStyle/>
          <a:p>
            <a:pPr marL="0" lvl="3" indent="0" algn="just">
              <a:lnSpc>
                <a:spcPct val="100000"/>
              </a:lnSpc>
              <a:spcBef>
                <a:spcPts val="1000"/>
              </a:spcBef>
              <a:spcAft>
                <a:spcPts val="600"/>
              </a:spcAft>
              <a:buNone/>
            </a:pPr>
            <a:r>
              <a:rPr lang="en-US" sz="1500" u="sng" dirty="0" smtClean="0">
                <a:latin typeface="Arial" panose="020B0604020202020204" pitchFamily="34" charset="0"/>
                <a:cs typeface="Arial" panose="020B0604020202020204" pitchFamily="34" charset="0"/>
              </a:rPr>
              <a:t>Concerns raised</a:t>
            </a:r>
          </a:p>
          <a:p>
            <a:pPr marL="285750" lvl="3" indent="-285750" algn="just">
              <a:lnSpc>
                <a:spcPct val="100000"/>
              </a:lnSpc>
              <a:spcBef>
                <a:spcPts val="0"/>
              </a:spcBef>
            </a:pPr>
            <a:r>
              <a:rPr lang="en-ZA" sz="1500" dirty="0" smtClean="0">
                <a:latin typeface="Arial" panose="020B0604020202020204" pitchFamily="34" charset="0"/>
                <a:cs typeface="Arial" panose="020B0604020202020204" pitchFamily="34" charset="0"/>
              </a:rPr>
              <a:t>The </a:t>
            </a:r>
            <a:r>
              <a:rPr lang="en-ZA" sz="1500" dirty="0">
                <a:latin typeface="Arial" panose="020B0604020202020204" pitchFamily="34" charset="0"/>
                <a:cs typeface="Arial" panose="020B0604020202020204" pitchFamily="34" charset="0"/>
              </a:rPr>
              <a:t>addition of the “lawful copy” requirement and </a:t>
            </a:r>
            <a:r>
              <a:rPr lang="en-ZA" sz="1500" dirty="0" smtClean="0">
                <a:latin typeface="Arial" panose="020B0604020202020204" pitchFamily="34" charset="0"/>
                <a:cs typeface="Arial" panose="020B0604020202020204" pitchFamily="34" charset="0"/>
              </a:rPr>
              <a:t>“</a:t>
            </a:r>
            <a:r>
              <a:rPr lang="en-ZA" sz="1500" dirty="0">
                <a:latin typeface="Arial" panose="020B0604020202020204" pitchFamily="34" charset="0"/>
                <a:cs typeface="Arial" panose="020B0604020202020204" pitchFamily="34" charset="0"/>
              </a:rPr>
              <a:t>devices owned by that natural person” to the personal use exception is material and should have been </a:t>
            </a:r>
            <a:r>
              <a:rPr lang="en-ZA" sz="1500" dirty="0" smtClean="0">
                <a:latin typeface="Arial" panose="020B0604020202020204" pitchFamily="34" charset="0"/>
                <a:cs typeface="Arial" panose="020B0604020202020204" pitchFamily="34" charset="0"/>
              </a:rPr>
              <a:t>advertised (</a:t>
            </a:r>
            <a:r>
              <a:rPr lang="en-US" sz="1500" dirty="0">
                <a:latin typeface="Arial" panose="020B0604020202020204" pitchFamily="34" charset="0"/>
                <a:cs typeface="Arial" panose="020B0604020202020204" pitchFamily="34" charset="0"/>
              </a:rPr>
              <a:t>Recreate </a:t>
            </a:r>
            <a:r>
              <a:rPr lang="en-US" sz="1500" dirty="0" smtClean="0">
                <a:latin typeface="Arial" panose="020B0604020202020204" pitchFamily="34" charset="0"/>
                <a:cs typeface="Arial" panose="020B0604020202020204" pitchFamily="34" charset="0"/>
              </a:rPr>
              <a:t>opinion</a:t>
            </a:r>
            <a:r>
              <a:rPr lang="en-ZA" sz="1500" dirty="0" smtClean="0">
                <a:latin typeface="Arial" panose="020B0604020202020204" pitchFamily="34" charset="0"/>
                <a:cs typeface="Arial" panose="020B0604020202020204" pitchFamily="34" charset="0"/>
              </a:rPr>
              <a:t>).</a:t>
            </a:r>
          </a:p>
          <a:p>
            <a:pPr marL="742950" lvl="4" indent="-285750" algn="just">
              <a:lnSpc>
                <a:spcPct val="100000"/>
              </a:lnSpc>
              <a:spcBef>
                <a:spcPts val="0"/>
              </a:spcBef>
            </a:pPr>
            <a:r>
              <a:rPr lang="en-ZA" sz="1500" dirty="0" smtClean="0">
                <a:solidFill>
                  <a:srgbClr val="0070C0"/>
                </a:solidFill>
                <a:latin typeface="Arial" panose="020B0604020202020204" pitchFamily="34" charset="0"/>
                <a:cs typeface="Arial" panose="020B0604020202020204" pitchFamily="34" charset="0"/>
              </a:rPr>
              <a:t>“lawfully acquired” was advertised.</a:t>
            </a:r>
          </a:p>
          <a:p>
            <a:pPr marL="742950" lvl="4" indent="-285750" algn="just">
              <a:lnSpc>
                <a:spcPct val="100000"/>
              </a:lnSpc>
              <a:spcBef>
                <a:spcPts val="0"/>
              </a:spcBef>
            </a:pPr>
            <a:r>
              <a:rPr lang="en-ZA" sz="1500" dirty="0" smtClean="0">
                <a:solidFill>
                  <a:srgbClr val="0070C0"/>
                </a:solidFill>
                <a:latin typeface="Arial" panose="020B0604020202020204" pitchFamily="34" charset="0"/>
                <a:cs typeface="Arial" panose="020B0604020202020204" pitchFamily="34" charset="0"/>
              </a:rPr>
              <a:t>The limitation iro “devices owned” is not a new amendment. It was simply moved from 12A</a:t>
            </a:r>
            <a:r>
              <a:rPr lang="en-ZA" sz="1500" i="1" dirty="0" smtClean="0">
                <a:solidFill>
                  <a:srgbClr val="0070C0"/>
                </a:solidFill>
                <a:latin typeface="Arial" panose="020B0604020202020204" pitchFamily="34" charset="0"/>
                <a:cs typeface="Arial" panose="020B0604020202020204" pitchFamily="34" charset="0"/>
              </a:rPr>
              <a:t>(a)</a:t>
            </a:r>
            <a:r>
              <a:rPr lang="en-ZA" sz="1500" dirty="0" smtClean="0">
                <a:solidFill>
                  <a:srgbClr val="0070C0"/>
                </a:solidFill>
                <a:latin typeface="Arial" panose="020B0604020202020204" pitchFamily="34" charset="0"/>
                <a:cs typeface="Arial" panose="020B0604020202020204" pitchFamily="34" charset="0"/>
              </a:rPr>
              <a:t>(i) and thus did not have to be advertised.</a:t>
            </a:r>
            <a:endParaRPr lang="en-ZA" sz="1500" dirty="0">
              <a:solidFill>
                <a:srgbClr val="0070C0"/>
              </a:solidFill>
              <a:latin typeface="Arial" panose="020B0604020202020204" pitchFamily="34" charset="0"/>
              <a:cs typeface="Arial" panose="020B0604020202020204" pitchFamily="34" charset="0"/>
            </a:endParaRPr>
          </a:p>
          <a:p>
            <a:pPr marL="285750" lvl="3" indent="-285750" algn="just">
              <a:lnSpc>
                <a:spcPct val="100000"/>
              </a:lnSpc>
              <a:spcBef>
                <a:spcPts val="600"/>
              </a:spcBef>
            </a:pPr>
            <a:r>
              <a:rPr lang="en-US" sz="1500" dirty="0" smtClean="0">
                <a:latin typeface="Arial" panose="020B0604020202020204" pitchFamily="34" charset="0"/>
                <a:cs typeface="Arial" panose="020B0604020202020204" pitchFamily="34" charset="0"/>
              </a:rPr>
              <a:t>The restrictions on personal copying is more onerous than the current Act (principle of non-retrogression) (</a:t>
            </a:r>
            <a:r>
              <a:rPr lang="en-US" sz="1500" dirty="0" err="1" smtClean="0">
                <a:latin typeface="Arial" panose="020B0604020202020204" pitchFamily="34" charset="0"/>
                <a:cs typeface="Arial" panose="020B0604020202020204" pitchFamily="34" charset="0"/>
              </a:rPr>
              <a:t>Chelsa</a:t>
            </a:r>
            <a:r>
              <a:rPr lang="en-US" sz="1500" dirty="0" smtClean="0">
                <a:latin typeface="Arial" panose="020B0604020202020204" pitchFamily="34" charset="0"/>
                <a:cs typeface="Arial" panose="020B0604020202020204" pitchFamily="34" charset="0"/>
              </a:rPr>
              <a:t> / LIASA, </a:t>
            </a:r>
            <a:r>
              <a:rPr lang="en-ZA" sz="1500" dirty="0">
                <a:latin typeface="Arial" panose="020B0604020202020204" pitchFamily="34" charset="0"/>
                <a:cs typeface="Arial" panose="020B0604020202020204" pitchFamily="34" charset="0"/>
              </a:rPr>
              <a:t>Creative Commons, Joint academic opinion, Recreate, Scholarly horizons (D Nicholson</a:t>
            </a:r>
            <a:r>
              <a:rPr lang="en-ZA" sz="1500" dirty="0" smtClean="0">
                <a:latin typeface="Arial" panose="020B0604020202020204" pitchFamily="34" charset="0"/>
                <a:cs typeface="Arial" panose="020B0604020202020204" pitchFamily="34" charset="0"/>
              </a:rPr>
              <a:t>), SADTU, </a:t>
            </a:r>
            <a:r>
              <a:rPr lang="en-ZA" sz="1500" dirty="0">
                <a:latin typeface="Arial" panose="020B0604020202020204" pitchFamily="34" charset="0"/>
                <a:cs typeface="Arial" panose="020B0604020202020204" pitchFamily="34" charset="0"/>
              </a:rPr>
              <a:t>S </a:t>
            </a:r>
            <a:r>
              <a:rPr lang="en-ZA" sz="1500" dirty="0" err="1">
                <a:latin typeface="Arial" panose="020B0604020202020204" pitchFamily="34" charset="0"/>
                <a:cs typeface="Arial" panose="020B0604020202020204" pitchFamily="34" charset="0"/>
              </a:rPr>
              <a:t>Maharaj</a:t>
            </a:r>
            <a:r>
              <a:rPr lang="en-US" sz="1500" dirty="0" smtClean="0">
                <a:latin typeface="Arial" panose="020B0604020202020204" pitchFamily="34" charset="0"/>
                <a:cs typeface="Arial" panose="020B0604020202020204" pitchFamily="34" charset="0"/>
              </a:rPr>
              <a:t>)</a:t>
            </a:r>
          </a:p>
          <a:p>
            <a:pPr marL="742950" lvl="4" indent="-285750" algn="just">
              <a:lnSpc>
                <a:spcPct val="100000"/>
              </a:lnSpc>
              <a:spcBef>
                <a:spcPts val="0"/>
              </a:spcBef>
            </a:pPr>
            <a:r>
              <a:rPr lang="en-US" sz="1500" dirty="0" smtClean="0">
                <a:solidFill>
                  <a:srgbClr val="0070C0"/>
                </a:solidFill>
                <a:latin typeface="Arial" panose="020B0604020202020204" pitchFamily="34" charset="0"/>
                <a:cs typeface="Arial" panose="020B0604020202020204" pitchFamily="34" charset="0"/>
              </a:rPr>
              <a:t>A State may not take steps that would be retrogressive, where it started realizing a right in a progressive manner.</a:t>
            </a:r>
          </a:p>
          <a:p>
            <a:pPr marL="742950" lvl="4" indent="-285750" algn="just">
              <a:lnSpc>
                <a:spcPct val="100000"/>
              </a:lnSpc>
              <a:spcBef>
                <a:spcPts val="0"/>
              </a:spcBef>
            </a:pPr>
            <a:r>
              <a:rPr lang="en-ZA" sz="1500" dirty="0" smtClean="0">
                <a:solidFill>
                  <a:srgbClr val="0070C0"/>
                </a:solidFill>
                <a:latin typeface="Arial" panose="020B0604020202020204" pitchFamily="34" charset="0"/>
                <a:cs typeface="Arial" panose="020B0604020202020204" pitchFamily="34" charset="0"/>
              </a:rPr>
              <a:t>Committee on Economic</a:t>
            </a:r>
            <a:r>
              <a:rPr lang="en-ZA" sz="1500" dirty="0">
                <a:solidFill>
                  <a:srgbClr val="0070C0"/>
                </a:solidFill>
                <a:latin typeface="Arial" panose="020B0604020202020204" pitchFamily="34" charset="0"/>
                <a:cs typeface="Arial" panose="020B0604020202020204" pitchFamily="34" charset="0"/>
              </a:rPr>
              <a:t>, Social and Cultural </a:t>
            </a:r>
            <a:r>
              <a:rPr lang="en-ZA" sz="1500" dirty="0" smtClean="0">
                <a:solidFill>
                  <a:srgbClr val="0070C0"/>
                </a:solidFill>
                <a:latin typeface="Arial" panose="020B0604020202020204" pitchFamily="34" charset="0"/>
                <a:cs typeface="Arial" panose="020B0604020202020204" pitchFamily="34" charset="0"/>
              </a:rPr>
              <a:t>Rights: </a:t>
            </a:r>
            <a:r>
              <a:rPr lang="en-US" sz="1500" dirty="0" smtClean="0">
                <a:solidFill>
                  <a:srgbClr val="0070C0"/>
                </a:solidFill>
                <a:latin typeface="Arial" panose="020B0604020202020204" pitchFamily="34" charset="0"/>
                <a:cs typeface="Arial" panose="020B0604020202020204" pitchFamily="34" charset="0"/>
              </a:rPr>
              <a:t>“(</a:t>
            </a:r>
            <a:r>
              <a:rPr lang="en-ZA" sz="1500" dirty="0" smtClean="0">
                <a:solidFill>
                  <a:srgbClr val="0070C0"/>
                </a:solidFill>
                <a:latin typeface="Arial" panose="020B0604020202020204" pitchFamily="34" charset="0"/>
                <a:cs typeface="Arial" panose="020B0604020202020204" pitchFamily="34" charset="0"/>
              </a:rPr>
              <a:t>a)</a:t>
            </a:r>
            <a:r>
              <a:rPr lang="en-ZA" sz="1500" dirty="0" err="1" smtClean="0">
                <a:solidFill>
                  <a:srgbClr val="0070C0"/>
                </a:solidFill>
                <a:latin typeface="Arial" panose="020B0604020202020204" pitchFamily="34" charset="0"/>
                <a:cs typeface="Arial" panose="020B0604020202020204" pitchFamily="34" charset="0"/>
              </a:rPr>
              <a:t>ny</a:t>
            </a:r>
            <a:r>
              <a:rPr lang="en-ZA" sz="1500" dirty="0" smtClean="0">
                <a:solidFill>
                  <a:srgbClr val="0070C0"/>
                </a:solidFill>
                <a:latin typeface="Arial" panose="020B0604020202020204" pitchFamily="34" charset="0"/>
                <a:cs typeface="Arial" panose="020B0604020202020204" pitchFamily="34" charset="0"/>
              </a:rPr>
              <a:t> deliberately  </a:t>
            </a:r>
            <a:r>
              <a:rPr lang="en-ZA" sz="1500" dirty="0">
                <a:solidFill>
                  <a:srgbClr val="0070C0"/>
                </a:solidFill>
                <a:latin typeface="Arial" panose="020B0604020202020204" pitchFamily="34" charset="0"/>
                <a:cs typeface="Arial" panose="020B0604020202020204" pitchFamily="34" charset="0"/>
              </a:rPr>
              <a:t>retrogressive  measure  in  respect  of  economic,  social  and  cultural  rights  would  require  the  most  careful  consideration  and  would  need  to  be  fully  justified  by  reference  to  the  totality of the rights provided </a:t>
            </a:r>
            <a:r>
              <a:rPr lang="en-ZA" sz="1500" dirty="0" smtClean="0">
                <a:solidFill>
                  <a:srgbClr val="0070C0"/>
                </a:solidFill>
                <a:latin typeface="Arial" panose="020B0604020202020204" pitchFamily="34" charset="0"/>
                <a:cs typeface="Arial" panose="020B0604020202020204" pitchFamily="34" charset="0"/>
              </a:rPr>
              <a:t>for…”</a:t>
            </a:r>
            <a:endParaRPr lang="en-US" sz="1500" dirty="0" smtClean="0">
              <a:solidFill>
                <a:srgbClr val="0070C0"/>
              </a:solidFill>
              <a:latin typeface="Arial" panose="020B0604020202020204" pitchFamily="34" charset="0"/>
              <a:cs typeface="Arial" panose="020B0604020202020204" pitchFamily="34" charset="0"/>
            </a:endParaRPr>
          </a:p>
          <a:p>
            <a:pPr marL="742950" lvl="4" indent="-285750" algn="just">
              <a:lnSpc>
                <a:spcPct val="100000"/>
              </a:lnSpc>
              <a:spcBef>
                <a:spcPts val="0"/>
              </a:spcBef>
            </a:pPr>
            <a:r>
              <a:rPr lang="en-US" sz="1500" dirty="0" smtClean="0">
                <a:solidFill>
                  <a:srgbClr val="0070C0"/>
                </a:solidFill>
                <a:latin typeface="Arial" panose="020B0604020202020204" pitchFamily="34" charset="0"/>
                <a:cs typeface="Arial" panose="020B0604020202020204" pitchFamily="34" charset="0"/>
              </a:rPr>
              <a:t>The Committee should consider if the initial concern about the Act not balancing constitutional rights is addressed if the exception is made more restrictive – esp. as this specifically affects education challenges.</a:t>
            </a:r>
          </a:p>
          <a:p>
            <a:pPr marL="285750" lvl="3" indent="-285750" algn="just">
              <a:lnSpc>
                <a:spcPct val="100000"/>
              </a:lnSpc>
              <a:spcBef>
                <a:spcPts val="600"/>
              </a:spcBef>
            </a:pPr>
            <a:r>
              <a:rPr lang="en-US" sz="1500" dirty="0" smtClean="0">
                <a:latin typeface="Arial" panose="020B0604020202020204" pitchFamily="34" charset="0"/>
                <a:cs typeface="Arial" panose="020B0604020202020204" pitchFamily="34" charset="0"/>
              </a:rPr>
              <a:t>The restrictions impact negatively on </a:t>
            </a:r>
            <a:r>
              <a:rPr lang="en-ZA" sz="1500" dirty="0" smtClean="0">
                <a:latin typeface="Arial" panose="020B0604020202020204" pitchFamily="34" charset="0"/>
                <a:cs typeface="Arial" panose="020B0604020202020204" pitchFamily="34" charset="0"/>
              </a:rPr>
              <a:t>access to knowledge, education, research, library services; creates onerous barriers, uncertainty and discrimination (</a:t>
            </a:r>
            <a:r>
              <a:rPr lang="en-ZA" sz="1500" dirty="0" err="1" smtClean="0">
                <a:latin typeface="Arial" panose="020B0604020202020204" pitchFamily="34" charset="0"/>
                <a:cs typeface="Arial" panose="020B0604020202020204" pitchFamily="34" charset="0"/>
              </a:rPr>
              <a:t>AfLIA</a:t>
            </a:r>
            <a:r>
              <a:rPr lang="en-ZA" sz="1500" dirty="0" smtClean="0">
                <a:latin typeface="Arial" panose="020B0604020202020204" pitchFamily="34" charset="0"/>
                <a:cs typeface="Arial" panose="020B0604020202020204" pitchFamily="34" charset="0"/>
              </a:rPr>
              <a:t>, </a:t>
            </a:r>
            <a:r>
              <a:rPr lang="en-ZA" sz="1500" dirty="0" err="1" smtClean="0">
                <a:latin typeface="Arial" panose="020B0604020202020204" pitchFamily="34" charset="0"/>
                <a:cs typeface="Arial" panose="020B0604020202020204" pitchFamily="34" charset="0"/>
              </a:rPr>
              <a:t>Assman</a:t>
            </a:r>
            <a:r>
              <a:rPr lang="en-ZA" sz="1500" dirty="0" smtClean="0">
                <a:latin typeface="Arial" panose="020B0604020202020204" pitchFamily="34" charset="0"/>
                <a:cs typeface="Arial" panose="020B0604020202020204" pitchFamily="34" charset="0"/>
              </a:rPr>
              <a:t>, </a:t>
            </a:r>
            <a:r>
              <a:rPr lang="en-ZA" sz="1500" dirty="0">
                <a:latin typeface="Arial" panose="020B0604020202020204" pitchFamily="34" charset="0"/>
                <a:cs typeface="Arial" panose="020B0604020202020204" pitchFamily="34" charset="0"/>
              </a:rPr>
              <a:t>Creative Commons, IFLA, Recreate, Recreate A, Scholarly horizons (D Nicholson</a:t>
            </a:r>
            <a:r>
              <a:rPr lang="en-ZA" sz="1500" dirty="0" smtClean="0">
                <a:latin typeface="Arial" panose="020B0604020202020204" pitchFamily="34" charset="0"/>
                <a:cs typeface="Arial" panose="020B0604020202020204" pitchFamily="34" charset="0"/>
              </a:rPr>
              <a:t>), SADTU, S </a:t>
            </a:r>
            <a:r>
              <a:rPr lang="en-ZA" sz="1500" dirty="0" err="1" smtClean="0">
                <a:latin typeface="Arial" panose="020B0604020202020204" pitchFamily="34" charset="0"/>
                <a:cs typeface="Arial" panose="020B0604020202020204" pitchFamily="34" charset="0"/>
              </a:rPr>
              <a:t>Maharaj</a:t>
            </a:r>
            <a:r>
              <a:rPr lang="en-ZA" sz="1500" dirty="0">
                <a:latin typeface="Arial" panose="020B0604020202020204" pitchFamily="34" charset="0"/>
                <a:cs typeface="Arial" panose="020B0604020202020204" pitchFamily="34" charset="0"/>
              </a:rPr>
              <a:t>)</a:t>
            </a:r>
            <a:endParaRPr lang="en-ZA" sz="1500" dirty="0" smtClean="0">
              <a:latin typeface="Arial" panose="020B0604020202020204" pitchFamily="34" charset="0"/>
              <a:cs typeface="Arial" panose="020B0604020202020204" pitchFamily="34" charset="0"/>
            </a:endParaRPr>
          </a:p>
          <a:p>
            <a:pPr marL="742950" lvl="4" indent="-285750" algn="just">
              <a:lnSpc>
                <a:spcPct val="100000"/>
              </a:lnSpc>
              <a:spcBef>
                <a:spcPts val="0"/>
              </a:spcBef>
            </a:pPr>
            <a:r>
              <a:rPr lang="en-ZA" sz="1500" dirty="0" smtClean="0">
                <a:solidFill>
                  <a:srgbClr val="0070C0"/>
                </a:solidFill>
                <a:latin typeface="Arial" panose="020B0604020202020204" pitchFamily="34" charset="0"/>
                <a:cs typeface="Arial" panose="020B0604020202020204" pitchFamily="34" charset="0"/>
              </a:rPr>
              <a:t>The extent of the exception is a policy decision. However, the balance between Chapter 2 rights related to property and to education, expression, equality etc. must be considered.</a:t>
            </a:r>
            <a:endParaRPr lang="en-US" sz="1500" dirty="0" smtClean="0">
              <a:solidFill>
                <a:srgbClr val="0070C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30</a:t>
            </a:fld>
            <a:endParaRPr lang="en-US" dirty="0"/>
          </a:p>
        </p:txBody>
      </p:sp>
    </p:spTree>
    <p:extLst>
      <p:ext uri="{BB962C8B-B14F-4D97-AF65-F5344CB8AC3E}">
        <p14:creationId xmlns:p14="http://schemas.microsoft.com/office/powerpoint/2010/main" val="4238561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43181"/>
            <a:ext cx="8543925" cy="977899"/>
          </a:xfrm>
        </p:spPr>
        <p:txBody>
          <a:bodyPr>
            <a:normAutofit/>
          </a:bodyPr>
          <a:lstStyle/>
          <a:p>
            <a:r>
              <a:rPr lang="en-ZA" sz="2400" b="1" dirty="0" smtClean="0">
                <a:latin typeface="Arial" panose="020B0604020202020204" pitchFamily="34" charset="0"/>
                <a:cs typeface="Arial" panose="020B0604020202020204" pitchFamily="34" charset="0"/>
              </a:rPr>
              <a:t>Clause 13 </a:t>
            </a:r>
            <a:r>
              <a:rPr lang="en-ZA" sz="2400" b="1" dirty="0">
                <a:latin typeface="Arial" panose="020B0604020202020204" pitchFamily="34" charset="0"/>
                <a:cs typeface="Arial" panose="020B0604020202020204" pitchFamily="34" charset="0"/>
              </a:rPr>
              <a:t>(</a:t>
            </a:r>
            <a:r>
              <a:rPr lang="en-ZA" sz="2400" b="1" dirty="0" smtClean="0">
                <a:latin typeface="Arial" panose="020B0604020202020204" pitchFamily="34" charset="0"/>
                <a:cs typeface="Arial" panose="020B0604020202020204" pitchFamily="34" charset="0"/>
              </a:rPr>
              <a:t>section 12B – </a:t>
            </a:r>
            <a:r>
              <a:rPr lang="en-ZA" sz="2400" b="1" dirty="0">
                <a:latin typeface="Arial" panose="020B0604020202020204" pitchFamily="34" charset="0"/>
                <a:cs typeface="Arial" panose="020B0604020202020204" pitchFamily="34" charset="0"/>
              </a:rPr>
              <a:t>“private / personal copies</a:t>
            </a:r>
            <a:r>
              <a:rPr lang="en-ZA" sz="2400" b="1" dirty="0" smtClean="0">
                <a:latin typeface="Arial" panose="020B0604020202020204" pitchFamily="34" charset="0"/>
                <a:cs typeface="Arial" panose="020B0604020202020204" pitchFamily="34" charset="0"/>
              </a:rPr>
              <a:t>” (3))</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69240" y="857955"/>
            <a:ext cx="9340925" cy="5863521"/>
          </a:xfrm>
        </p:spPr>
        <p:txBody>
          <a:bodyPr>
            <a:noAutofit/>
          </a:bodyPr>
          <a:lstStyle/>
          <a:p>
            <a:pPr marL="0" lvl="3" indent="0" algn="just">
              <a:lnSpc>
                <a:spcPct val="100000"/>
              </a:lnSpc>
              <a:spcBef>
                <a:spcPts val="0"/>
              </a:spcBef>
              <a:buNone/>
            </a:pPr>
            <a:r>
              <a:rPr lang="en-ZA" sz="1500" u="sng" dirty="0" smtClean="0">
                <a:latin typeface="Arial" panose="020B0604020202020204" pitchFamily="34" charset="0"/>
                <a:cs typeface="Arial" panose="020B0604020202020204" pitchFamily="34" charset="0"/>
              </a:rPr>
              <a:t>Concerns raised</a:t>
            </a:r>
          </a:p>
          <a:p>
            <a:pPr marL="285750" lvl="3" indent="-285750" algn="just">
              <a:lnSpc>
                <a:spcPct val="100000"/>
              </a:lnSpc>
              <a:spcBef>
                <a:spcPts val="600"/>
              </a:spcBef>
            </a:pPr>
            <a:r>
              <a:rPr lang="en-ZA" sz="1500" dirty="0">
                <a:latin typeface="Arial" panose="020B0604020202020204" pitchFamily="34" charset="0"/>
                <a:cs typeface="Arial" panose="020B0604020202020204" pitchFamily="34" charset="0"/>
              </a:rPr>
              <a:t>The definition is vague and restrictive. It is impossible to include all forms of lawful access / acquisition, e.g. inheritance and obtaining a work via a library or museum (</a:t>
            </a:r>
            <a:r>
              <a:rPr lang="en-ZA" sz="1500" dirty="0" err="1">
                <a:latin typeface="Arial" panose="020B0604020202020204" pitchFamily="34" charset="0"/>
                <a:cs typeface="Arial" panose="020B0604020202020204" pitchFamily="34" charset="0"/>
              </a:rPr>
              <a:t>Lanette</a:t>
            </a:r>
            <a:r>
              <a:rPr lang="en-ZA" sz="1500" dirty="0">
                <a:latin typeface="Arial" panose="020B0604020202020204" pitchFamily="34" charset="0"/>
                <a:cs typeface="Arial" panose="020B0604020202020204" pitchFamily="34" charset="0"/>
              </a:rPr>
              <a:t> </a:t>
            </a:r>
            <a:r>
              <a:rPr lang="en-ZA" sz="1500" dirty="0" err="1">
                <a:latin typeface="Arial" panose="020B0604020202020204" pitchFamily="34" charset="0"/>
                <a:cs typeface="Arial" panose="020B0604020202020204" pitchFamily="34" charset="0"/>
              </a:rPr>
              <a:t>Fouché</a:t>
            </a:r>
            <a:r>
              <a:rPr lang="en-ZA" sz="1500" dirty="0">
                <a:latin typeface="Arial" panose="020B0604020202020204" pitchFamily="34" charset="0"/>
                <a:cs typeface="Arial" panose="020B0604020202020204" pitchFamily="34" charset="0"/>
              </a:rPr>
              <a:t>, J Johnson, Prof </a:t>
            </a:r>
            <a:r>
              <a:rPr lang="en-ZA" sz="1500" dirty="0" err="1">
                <a:latin typeface="Arial" panose="020B0604020202020204" pitchFamily="34" charset="0"/>
                <a:cs typeface="Arial" panose="020B0604020202020204" pitchFamily="34" charset="0"/>
              </a:rPr>
              <a:t>Hoeren</a:t>
            </a:r>
            <a:r>
              <a:rPr lang="en-ZA" sz="1500" dirty="0">
                <a:latin typeface="Arial" panose="020B0604020202020204" pitchFamily="34" charset="0"/>
                <a:cs typeface="Arial" panose="020B0604020202020204" pitchFamily="34" charset="0"/>
              </a:rPr>
              <a:t>, Recreate opinion, S </a:t>
            </a:r>
            <a:r>
              <a:rPr lang="en-ZA" sz="1500" dirty="0" err="1">
                <a:latin typeface="Arial" panose="020B0604020202020204" pitchFamily="34" charset="0"/>
                <a:cs typeface="Arial" panose="020B0604020202020204" pitchFamily="34" charset="0"/>
              </a:rPr>
              <a:t>Maharaj</a:t>
            </a:r>
            <a:r>
              <a:rPr lang="en-ZA" sz="1500" dirty="0">
                <a:latin typeface="Arial" panose="020B0604020202020204" pitchFamily="34" charset="0"/>
                <a:cs typeface="Arial" panose="020B0604020202020204" pitchFamily="34" charset="0"/>
              </a:rPr>
              <a:t>, SAIIPL)</a:t>
            </a:r>
            <a:r>
              <a:rPr lang="en-ZA" sz="1500" i="1" dirty="0">
                <a:latin typeface="Arial" panose="020B0604020202020204" pitchFamily="34" charset="0"/>
                <a:cs typeface="Arial" panose="020B0604020202020204" pitchFamily="34" charset="0"/>
              </a:rPr>
              <a:t>.</a:t>
            </a:r>
          </a:p>
          <a:p>
            <a:pPr marL="742950" lvl="4" indent="-285750" algn="just">
              <a:lnSpc>
                <a:spcPct val="100000"/>
              </a:lnSpc>
              <a:spcBef>
                <a:spcPts val="0"/>
              </a:spcBef>
            </a:pPr>
            <a:r>
              <a:rPr lang="en-US" sz="1500" dirty="0">
                <a:solidFill>
                  <a:srgbClr val="0070C0"/>
                </a:solidFill>
                <a:latin typeface="Arial" panose="020B0604020202020204" pitchFamily="34" charset="0"/>
                <a:cs typeface="Arial" panose="020B0604020202020204" pitchFamily="34" charset="0"/>
              </a:rPr>
              <a:t>The definition is a concern as it may have unintended consequences resulting in a very restrictive exception: </a:t>
            </a:r>
            <a:r>
              <a:rPr lang="en-ZA" sz="1500" dirty="0" err="1">
                <a:solidFill>
                  <a:srgbClr val="0070C0"/>
                </a:solidFill>
                <a:latin typeface="Arial" panose="020B0604020202020204" pitchFamily="34" charset="0"/>
                <a:cs typeface="Arial" panose="020B0604020202020204" pitchFamily="34" charset="0"/>
              </a:rPr>
              <a:t>Perzanowski</a:t>
            </a:r>
            <a:r>
              <a:rPr lang="en-ZA" sz="1500" dirty="0">
                <a:solidFill>
                  <a:srgbClr val="0070C0"/>
                </a:solidFill>
                <a:latin typeface="Arial" panose="020B0604020202020204" pitchFamily="34" charset="0"/>
                <a:cs typeface="Arial" panose="020B0604020202020204" pitchFamily="34" charset="0"/>
              </a:rPr>
              <a:t> and Schultz explain that “To reflect both text and legislative intent, courts must have some leeway to provide common law—and common sense— interpretations that fill the gaps in the statutory text.”</a:t>
            </a:r>
          </a:p>
          <a:p>
            <a:pPr marL="285750" lvl="3" indent="-285750" algn="just">
              <a:lnSpc>
                <a:spcPct val="100000"/>
              </a:lnSpc>
              <a:spcBef>
                <a:spcPts val="600"/>
              </a:spcBef>
            </a:pPr>
            <a:r>
              <a:rPr lang="en-ZA" sz="1500" dirty="0" smtClean="0">
                <a:latin typeface="Arial" panose="020B0604020202020204" pitchFamily="34" charset="0"/>
                <a:cs typeface="Arial" panose="020B0604020202020204" pitchFamily="34" charset="0"/>
              </a:rPr>
              <a:t>European </a:t>
            </a:r>
            <a:r>
              <a:rPr lang="en-ZA" sz="1500" dirty="0">
                <a:latin typeface="Arial" panose="020B0604020202020204" pitchFamily="34" charset="0"/>
                <a:cs typeface="Arial" panose="020B0604020202020204" pitchFamily="34" charset="0"/>
              </a:rPr>
              <a:t>law requires that harm caused by an exemption to allow copying for private use must either be zero or minimal, or be compensated for by a fair and adequate compensation scheme for rights-holders </a:t>
            </a:r>
          </a:p>
          <a:p>
            <a:pPr marL="742950" lvl="4" indent="-285750" algn="just">
              <a:lnSpc>
                <a:spcPct val="100000"/>
              </a:lnSpc>
              <a:spcBef>
                <a:spcPts val="0"/>
              </a:spcBef>
            </a:pPr>
            <a:r>
              <a:rPr lang="en-ZA" sz="1500" dirty="0">
                <a:solidFill>
                  <a:srgbClr val="0070C0"/>
                </a:solidFill>
                <a:latin typeface="Arial" panose="020B0604020202020204" pitchFamily="34" charset="0"/>
                <a:cs typeface="Arial" panose="020B0604020202020204" pitchFamily="34" charset="0"/>
              </a:rPr>
              <a:t>Our law is not the same – This envisages a private copying levy system, which is not the policy direction followed in this Bill.</a:t>
            </a:r>
            <a:endParaRPr lang="en-US" sz="1500" dirty="0">
              <a:solidFill>
                <a:srgbClr val="0070C0"/>
              </a:solidFill>
              <a:latin typeface="Arial" panose="020B0604020202020204" pitchFamily="34" charset="0"/>
              <a:cs typeface="Arial" panose="020B0604020202020204" pitchFamily="34" charset="0"/>
            </a:endParaRPr>
          </a:p>
          <a:p>
            <a:pPr marL="0" lvl="3" indent="0" algn="just">
              <a:lnSpc>
                <a:spcPct val="100000"/>
              </a:lnSpc>
              <a:spcBef>
                <a:spcPts val="600"/>
              </a:spcBef>
              <a:buNone/>
            </a:pPr>
            <a:r>
              <a:rPr lang="en-ZA" sz="1500" u="sng" dirty="0" smtClean="0">
                <a:latin typeface="Arial" panose="020B0604020202020204" pitchFamily="34" charset="0"/>
                <a:cs typeface="Arial" panose="020B0604020202020204" pitchFamily="34" charset="0"/>
              </a:rPr>
              <a:t>Drafting changes proposed</a:t>
            </a:r>
          </a:p>
          <a:p>
            <a:pPr marL="285750" lvl="3" indent="-285750" algn="just">
              <a:lnSpc>
                <a:spcPct val="100000"/>
              </a:lnSpc>
              <a:spcBef>
                <a:spcPts val="600"/>
              </a:spcBef>
            </a:pPr>
            <a:r>
              <a:rPr lang="en-ZA" sz="1500" dirty="0" smtClean="0">
                <a:latin typeface="Arial" panose="020B0604020202020204" pitchFamily="34" charset="0"/>
                <a:cs typeface="Arial" panose="020B0604020202020204" pitchFamily="34" charset="0"/>
              </a:rPr>
              <a:t>If a phrase must be included, rather use “lawfully accessed” as is used in the Marrakesh treaty (</a:t>
            </a:r>
            <a:r>
              <a:rPr lang="en-ZA" sz="1500" dirty="0" err="1" smtClean="0">
                <a:latin typeface="Arial" panose="020B0604020202020204" pitchFamily="34" charset="0"/>
                <a:cs typeface="Arial" panose="020B0604020202020204" pitchFamily="34" charset="0"/>
              </a:rPr>
              <a:t>BlindSA</a:t>
            </a:r>
            <a:r>
              <a:rPr lang="en-ZA" sz="1500" dirty="0" smtClean="0">
                <a:latin typeface="Arial" panose="020B0604020202020204" pitchFamily="34" charset="0"/>
                <a:cs typeface="Arial" panose="020B0604020202020204" pitchFamily="34" charset="0"/>
              </a:rPr>
              <a:t>, </a:t>
            </a:r>
            <a:r>
              <a:rPr lang="en-ZA" sz="1500" dirty="0">
                <a:latin typeface="Arial" panose="020B0604020202020204" pitchFamily="34" charset="0"/>
                <a:cs typeface="Arial" panose="020B0604020202020204" pitchFamily="34" charset="0"/>
              </a:rPr>
              <a:t>S27, Joint academic opinion</a:t>
            </a:r>
            <a:r>
              <a:rPr lang="en-ZA" sz="1500" dirty="0" smtClean="0">
                <a:latin typeface="Arial" panose="020B0604020202020204" pitchFamily="34" charset="0"/>
                <a:cs typeface="Arial" panose="020B0604020202020204" pitchFamily="34" charset="0"/>
              </a:rPr>
              <a:t>) – </a:t>
            </a:r>
            <a:r>
              <a:rPr lang="en-ZA" sz="1500" dirty="0" smtClean="0">
                <a:solidFill>
                  <a:srgbClr val="0070C0"/>
                </a:solidFill>
                <a:latin typeface="Arial" panose="020B0604020202020204" pitchFamily="34" charset="0"/>
                <a:cs typeface="Arial" panose="020B0604020202020204" pitchFamily="34" charset="0"/>
              </a:rPr>
              <a:t>See next slide for recommendations</a:t>
            </a:r>
            <a:endParaRPr lang="en-ZA" sz="1500" dirty="0" smtClean="0">
              <a:latin typeface="Arial" panose="020B0604020202020204" pitchFamily="34" charset="0"/>
              <a:cs typeface="Arial" panose="020B0604020202020204" pitchFamily="34" charset="0"/>
            </a:endParaRPr>
          </a:p>
          <a:p>
            <a:pPr marL="285750" lvl="3" indent="-285750" algn="just">
              <a:lnSpc>
                <a:spcPct val="100000"/>
              </a:lnSpc>
              <a:spcBef>
                <a:spcPts val="600"/>
              </a:spcBef>
            </a:pPr>
            <a:r>
              <a:rPr lang="en-US" sz="1500" dirty="0" smtClean="0">
                <a:latin typeface="Arial" panose="020B0604020202020204" pitchFamily="34" charset="0"/>
                <a:cs typeface="Arial" panose="020B0604020202020204" pitchFamily="34" charset="0"/>
              </a:rPr>
              <a:t>Add that the copy should not be an infringing copy (Anton </a:t>
            </a:r>
            <a:r>
              <a:rPr lang="en-US" sz="1500" dirty="0" err="1" smtClean="0">
                <a:latin typeface="Arial" panose="020B0604020202020204" pitchFamily="34" charset="0"/>
                <a:cs typeface="Arial" panose="020B0604020202020204" pitchFamily="34" charset="0"/>
              </a:rPr>
              <a:t>Mostert</a:t>
            </a:r>
            <a:r>
              <a:rPr lang="en-US" sz="1500" dirty="0" smtClean="0">
                <a:latin typeface="Arial" panose="020B0604020202020204" pitchFamily="34" charset="0"/>
                <a:cs typeface="Arial" panose="020B0604020202020204" pitchFamily="34" charset="0"/>
              </a:rPr>
              <a:t>)</a:t>
            </a:r>
          </a:p>
          <a:p>
            <a:pPr marL="742950" lvl="4" indent="-285750" algn="just">
              <a:lnSpc>
                <a:spcPct val="100000"/>
              </a:lnSpc>
              <a:spcBef>
                <a:spcPts val="0"/>
              </a:spcBef>
            </a:pPr>
            <a:r>
              <a:rPr lang="en-US" sz="1500" dirty="0" smtClean="0">
                <a:solidFill>
                  <a:srgbClr val="0070C0"/>
                </a:solidFill>
                <a:latin typeface="Arial" panose="020B0604020202020204" pitchFamily="34" charset="0"/>
                <a:cs typeface="Arial" panose="020B0604020202020204" pitchFamily="34" charset="0"/>
              </a:rPr>
              <a:t>It is implied that the original should be legally accessed and that a copy should not infringe rights. It is not necessary to add the words.</a:t>
            </a:r>
          </a:p>
          <a:p>
            <a:pPr marL="285750" lvl="3" indent="-285750" algn="just">
              <a:lnSpc>
                <a:spcPct val="100000"/>
              </a:lnSpc>
              <a:spcBef>
                <a:spcPts val="600"/>
              </a:spcBef>
            </a:pPr>
            <a:r>
              <a:rPr lang="en-US" sz="1500" dirty="0" smtClean="0">
                <a:latin typeface="Arial" panose="020B0604020202020204" pitchFamily="34" charset="0"/>
                <a:cs typeface="Arial" panose="020B0604020202020204" pitchFamily="34" charset="0"/>
              </a:rPr>
              <a:t>Consider changing / defining “lawful copy” to “lawfully acquired copy”, if “lawfully acquired” is defined (Anton </a:t>
            </a:r>
            <a:r>
              <a:rPr lang="en-US" sz="1500" dirty="0" err="1" smtClean="0">
                <a:latin typeface="Arial" panose="020B0604020202020204" pitchFamily="34" charset="0"/>
                <a:cs typeface="Arial" panose="020B0604020202020204" pitchFamily="34" charset="0"/>
              </a:rPr>
              <a:t>Mostert</a:t>
            </a:r>
            <a:r>
              <a:rPr lang="en-US" sz="1500" dirty="0" smtClean="0">
                <a:latin typeface="Arial" panose="020B0604020202020204" pitchFamily="34" charset="0"/>
                <a:cs typeface="Arial" panose="020B0604020202020204" pitchFamily="34" charset="0"/>
              </a:rPr>
              <a:t>, IFFRO, IPA, PASA)</a:t>
            </a:r>
          </a:p>
          <a:p>
            <a:pPr marL="285750" lvl="3" indent="-285750" algn="just">
              <a:lnSpc>
                <a:spcPct val="100000"/>
              </a:lnSpc>
              <a:spcBef>
                <a:spcPts val="600"/>
              </a:spcBef>
            </a:pPr>
            <a:r>
              <a:rPr lang="en-ZA" sz="1500" dirty="0">
                <a:latin typeface="Arial" panose="020B0604020202020204" pitchFamily="34" charset="0"/>
                <a:cs typeface="Arial" panose="020B0604020202020204" pitchFamily="34" charset="0"/>
              </a:rPr>
              <a:t>Time shifting and format shifting should be regulated by separate </a:t>
            </a:r>
            <a:r>
              <a:rPr lang="en-ZA" sz="1500" dirty="0" smtClean="0">
                <a:latin typeface="Arial" panose="020B0604020202020204" pitchFamily="34" charset="0"/>
                <a:cs typeface="Arial" panose="020B0604020202020204" pitchFamily="34" charset="0"/>
              </a:rPr>
              <a:t>provisions </a:t>
            </a:r>
            <a:r>
              <a:rPr lang="en-US" sz="1500" dirty="0">
                <a:latin typeface="Arial" panose="020B0604020202020204" pitchFamily="34" charset="0"/>
                <a:cs typeface="Arial" panose="020B0604020202020204" pitchFamily="34" charset="0"/>
              </a:rPr>
              <a:t>(Anton </a:t>
            </a:r>
            <a:r>
              <a:rPr lang="en-US" sz="1500" dirty="0" err="1" smtClean="0">
                <a:latin typeface="Arial" panose="020B0604020202020204" pitchFamily="34" charset="0"/>
                <a:cs typeface="Arial" panose="020B0604020202020204" pitchFamily="34" charset="0"/>
              </a:rPr>
              <a:t>Mostert</a:t>
            </a:r>
            <a:r>
              <a:rPr lang="en-US" sz="1500" dirty="0" smtClean="0">
                <a:latin typeface="Arial" panose="020B0604020202020204" pitchFamily="34" charset="0"/>
                <a:cs typeface="Arial" panose="020B0604020202020204" pitchFamily="34" charset="0"/>
              </a:rPr>
              <a:t>, IFFRO, IPA) </a:t>
            </a:r>
            <a:r>
              <a:rPr lang="en-ZA" sz="1500" dirty="0">
                <a:latin typeface="Arial" panose="020B0604020202020204" pitchFamily="34" charset="0"/>
                <a:cs typeface="Arial" panose="020B0604020202020204" pitchFamily="34" charset="0"/>
              </a:rPr>
              <a:t>– </a:t>
            </a:r>
            <a:r>
              <a:rPr lang="en-ZA" sz="1500" dirty="0">
                <a:solidFill>
                  <a:srgbClr val="0070C0"/>
                </a:solidFill>
                <a:latin typeface="Arial" panose="020B0604020202020204" pitchFamily="34" charset="0"/>
                <a:cs typeface="Arial" panose="020B0604020202020204" pitchFamily="34" charset="0"/>
              </a:rPr>
              <a:t>See next slide for recommendations</a:t>
            </a:r>
            <a:endParaRPr lang="en-US" sz="1500" dirty="0" smtClean="0">
              <a:solidFill>
                <a:srgbClr val="0070C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31</a:t>
            </a:fld>
            <a:endParaRPr lang="en-US" dirty="0"/>
          </a:p>
        </p:txBody>
      </p:sp>
    </p:spTree>
    <p:extLst>
      <p:ext uri="{BB962C8B-B14F-4D97-AF65-F5344CB8AC3E}">
        <p14:creationId xmlns:p14="http://schemas.microsoft.com/office/powerpoint/2010/main" val="25787295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43181"/>
            <a:ext cx="8543925" cy="977899"/>
          </a:xfrm>
        </p:spPr>
        <p:txBody>
          <a:bodyPr>
            <a:normAutofit/>
          </a:bodyPr>
          <a:lstStyle/>
          <a:p>
            <a:r>
              <a:rPr lang="en-ZA" sz="2400" b="1" dirty="0" smtClean="0">
                <a:latin typeface="Arial" panose="020B0604020202020204" pitchFamily="34" charset="0"/>
                <a:cs typeface="Arial" panose="020B0604020202020204" pitchFamily="34" charset="0"/>
              </a:rPr>
              <a:t>Clause 13 </a:t>
            </a:r>
            <a:r>
              <a:rPr lang="en-ZA" sz="2400" b="1" dirty="0">
                <a:latin typeface="Arial" panose="020B0604020202020204" pitchFamily="34" charset="0"/>
                <a:cs typeface="Arial" panose="020B0604020202020204" pitchFamily="34" charset="0"/>
              </a:rPr>
              <a:t>(</a:t>
            </a:r>
            <a:r>
              <a:rPr lang="en-ZA" sz="2400" b="1" dirty="0" smtClean="0">
                <a:latin typeface="Arial" panose="020B0604020202020204" pitchFamily="34" charset="0"/>
                <a:cs typeface="Arial" panose="020B0604020202020204" pitchFamily="34" charset="0"/>
              </a:rPr>
              <a:t>section 12B – </a:t>
            </a:r>
            <a:r>
              <a:rPr lang="en-ZA" sz="2400" b="1" dirty="0">
                <a:latin typeface="Arial" panose="020B0604020202020204" pitchFamily="34" charset="0"/>
                <a:cs typeface="Arial" panose="020B0604020202020204" pitchFamily="34" charset="0"/>
              </a:rPr>
              <a:t>“private / personal copies</a:t>
            </a:r>
            <a:r>
              <a:rPr lang="en-ZA" sz="2400" b="1" dirty="0" smtClean="0">
                <a:latin typeface="Arial" panose="020B0604020202020204" pitchFamily="34" charset="0"/>
                <a:cs typeface="Arial" panose="020B0604020202020204" pitchFamily="34" charset="0"/>
              </a:rPr>
              <a:t>” (4))</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69240" y="857956"/>
            <a:ext cx="9340925" cy="5746044"/>
          </a:xfrm>
        </p:spPr>
        <p:txBody>
          <a:bodyPr>
            <a:noAutofit/>
          </a:bodyPr>
          <a:lstStyle/>
          <a:p>
            <a:pPr marL="0" indent="0" algn="just">
              <a:lnSpc>
                <a:spcPct val="100000"/>
              </a:lnSpc>
              <a:buNone/>
            </a:pPr>
            <a:r>
              <a:rPr lang="en-ZA" sz="1600" u="sng" dirty="0" smtClean="0">
                <a:solidFill>
                  <a:srgbClr val="0070C0"/>
                </a:solidFill>
                <a:latin typeface="Arial" panose="020B0604020202020204" pitchFamily="34" charset="0"/>
                <a:cs typeface="Arial" panose="020B0604020202020204" pitchFamily="34" charset="0"/>
              </a:rPr>
              <a:t>Recommendations</a:t>
            </a:r>
            <a:r>
              <a:rPr lang="en-ZA" sz="1600" dirty="0" smtClean="0">
                <a:solidFill>
                  <a:srgbClr val="0070C0"/>
                </a:solidFill>
                <a:latin typeface="Arial" panose="020B0604020202020204" pitchFamily="34" charset="0"/>
                <a:cs typeface="Arial" panose="020B0604020202020204" pitchFamily="34" charset="0"/>
              </a:rPr>
              <a:t>:</a:t>
            </a:r>
          </a:p>
          <a:p>
            <a:pPr algn="just">
              <a:lnSpc>
                <a:spcPct val="100000"/>
              </a:lnSpc>
            </a:pPr>
            <a:r>
              <a:rPr lang="en-ZA" sz="1600" dirty="0" smtClean="0">
                <a:solidFill>
                  <a:srgbClr val="0070C0"/>
                </a:solidFill>
                <a:latin typeface="Arial" panose="020B0604020202020204" pitchFamily="34" charset="0"/>
                <a:cs typeface="Arial" panose="020B0604020202020204" pitchFamily="34" charset="0"/>
              </a:rPr>
              <a:t>Concerned about the limitation placed on Courts by the </a:t>
            </a:r>
            <a:r>
              <a:rPr lang="en-ZA" sz="1600" dirty="0">
                <a:solidFill>
                  <a:srgbClr val="0070C0"/>
                </a:solidFill>
                <a:latin typeface="Arial" panose="020B0604020202020204" pitchFamily="34" charset="0"/>
                <a:cs typeface="Arial" panose="020B0604020202020204" pitchFamily="34" charset="0"/>
              </a:rPr>
              <a:t>definition – </a:t>
            </a:r>
            <a:r>
              <a:rPr lang="en-ZA" sz="1600" dirty="0" smtClean="0">
                <a:solidFill>
                  <a:srgbClr val="0070C0"/>
                </a:solidFill>
                <a:latin typeface="Arial" panose="020B0604020202020204" pitchFamily="34" charset="0"/>
                <a:cs typeface="Arial" panose="020B0604020202020204" pitchFamily="34" charset="0"/>
              </a:rPr>
              <a:t>“Courts must </a:t>
            </a:r>
            <a:r>
              <a:rPr lang="en-ZA" sz="1600" dirty="0">
                <a:solidFill>
                  <a:srgbClr val="0070C0"/>
                </a:solidFill>
                <a:latin typeface="Arial" panose="020B0604020202020204" pitchFamily="34" charset="0"/>
                <a:cs typeface="Arial" panose="020B0604020202020204" pitchFamily="34" charset="0"/>
              </a:rPr>
              <a:t>have some leeway to provide common law—and common sense— interpretations that fill the gaps in the statutory </a:t>
            </a:r>
            <a:r>
              <a:rPr lang="en-ZA" sz="1600" dirty="0" smtClean="0">
                <a:solidFill>
                  <a:srgbClr val="0070C0"/>
                </a:solidFill>
                <a:latin typeface="Arial" panose="020B0604020202020204" pitchFamily="34" charset="0"/>
                <a:cs typeface="Arial" panose="020B0604020202020204" pitchFamily="34" charset="0"/>
              </a:rPr>
              <a:t>text” (i.e. to consider factors indicating fairness in each specific case).</a:t>
            </a:r>
          </a:p>
          <a:p>
            <a:pPr algn="just">
              <a:lnSpc>
                <a:spcPct val="100000"/>
              </a:lnSpc>
            </a:pPr>
            <a:r>
              <a:rPr lang="en-ZA" sz="1600" dirty="0">
                <a:solidFill>
                  <a:srgbClr val="0070C0"/>
                </a:solidFill>
                <a:latin typeface="Arial" panose="020B0604020202020204" pitchFamily="34" charset="0"/>
                <a:cs typeface="Arial" panose="020B0604020202020204" pitchFamily="34" charset="0"/>
              </a:rPr>
              <a:t>It is recommended that the </a:t>
            </a:r>
            <a:r>
              <a:rPr lang="en-ZA" sz="1600" dirty="0" smtClean="0">
                <a:solidFill>
                  <a:srgbClr val="0070C0"/>
                </a:solidFill>
                <a:latin typeface="Arial" panose="020B0604020202020204" pitchFamily="34" charset="0"/>
                <a:cs typeface="Arial" panose="020B0604020202020204" pitchFamily="34" charset="0"/>
              </a:rPr>
              <a:t>definition of </a:t>
            </a:r>
            <a:r>
              <a:rPr lang="en-ZA" sz="1600" dirty="0">
                <a:solidFill>
                  <a:srgbClr val="0070C0"/>
                </a:solidFill>
                <a:latin typeface="Arial" panose="020B0604020202020204" pitchFamily="34" charset="0"/>
                <a:cs typeface="Arial" panose="020B0604020202020204" pitchFamily="34" charset="0"/>
              </a:rPr>
              <a:t>“lawfully acquired</a:t>
            </a:r>
            <a:r>
              <a:rPr lang="en-ZA" sz="1600" dirty="0" smtClean="0">
                <a:solidFill>
                  <a:srgbClr val="0070C0"/>
                </a:solidFill>
                <a:latin typeface="Arial" panose="020B0604020202020204" pitchFamily="34" charset="0"/>
                <a:cs typeface="Arial" panose="020B0604020202020204" pitchFamily="34" charset="0"/>
              </a:rPr>
              <a:t>”, the addition of the phrase to S12B(1)(h) and subsection S12(3)</a:t>
            </a:r>
            <a:r>
              <a:rPr lang="en-ZA" sz="1600" i="1" dirty="0" smtClean="0">
                <a:solidFill>
                  <a:srgbClr val="0070C0"/>
                </a:solidFill>
                <a:latin typeface="Arial" panose="020B0604020202020204" pitchFamily="34" charset="0"/>
                <a:cs typeface="Arial" panose="020B0604020202020204" pitchFamily="34" charset="0"/>
              </a:rPr>
              <a:t>(b)</a:t>
            </a:r>
            <a:r>
              <a:rPr lang="en-ZA" sz="1600" dirty="0" smtClean="0">
                <a:solidFill>
                  <a:srgbClr val="0070C0"/>
                </a:solidFill>
                <a:latin typeface="Arial" panose="020B0604020202020204" pitchFamily="34" charset="0"/>
                <a:cs typeface="Arial" panose="020B0604020202020204" pitchFamily="34" charset="0"/>
              </a:rPr>
              <a:t> be </a:t>
            </a:r>
            <a:r>
              <a:rPr lang="en-ZA" sz="1600" dirty="0">
                <a:solidFill>
                  <a:srgbClr val="0070C0"/>
                </a:solidFill>
                <a:latin typeface="Arial" panose="020B0604020202020204" pitchFamily="34" charset="0"/>
                <a:cs typeface="Arial" panose="020B0604020202020204" pitchFamily="34" charset="0"/>
              </a:rPr>
              <a:t>removed. </a:t>
            </a:r>
            <a:r>
              <a:rPr lang="en-ZA" sz="1600" dirty="0" smtClean="0">
                <a:solidFill>
                  <a:srgbClr val="0070C0"/>
                </a:solidFill>
                <a:latin typeface="Arial" panose="020B0604020202020204" pitchFamily="34" charset="0"/>
                <a:cs typeface="Arial" panose="020B0604020202020204" pitchFamily="34" charset="0"/>
              </a:rPr>
              <a:t>It is implied that copies may only be made from legally obtained works and need not be stated.</a:t>
            </a:r>
          </a:p>
          <a:p>
            <a:pPr marL="0" lvl="0" indent="0" algn="just">
              <a:lnSpc>
                <a:spcPct val="100000"/>
              </a:lnSpc>
              <a:buNone/>
            </a:pPr>
            <a:r>
              <a:rPr lang="en-ZA" sz="1600" u="sng" dirty="0" smtClean="0">
                <a:solidFill>
                  <a:srgbClr val="0070C0"/>
                </a:solidFill>
                <a:latin typeface="Arial" panose="020B0604020202020204" pitchFamily="34" charset="0"/>
                <a:cs typeface="Arial" panose="020B0604020202020204" pitchFamily="34" charset="0"/>
              </a:rPr>
              <a:t>or</a:t>
            </a:r>
          </a:p>
          <a:p>
            <a:pPr lvl="0" algn="just">
              <a:lnSpc>
                <a:spcPct val="100000"/>
              </a:lnSpc>
            </a:pPr>
            <a:r>
              <a:rPr lang="en-ZA" sz="1600" dirty="0" smtClean="0">
                <a:solidFill>
                  <a:srgbClr val="0070C0"/>
                </a:solidFill>
                <a:latin typeface="Arial" panose="020B0604020202020204" pitchFamily="34" charset="0"/>
                <a:cs typeface="Arial" panose="020B0604020202020204" pitchFamily="34" charset="0"/>
              </a:rPr>
              <a:t>If </a:t>
            </a:r>
            <a:r>
              <a:rPr lang="en-ZA" sz="1600" dirty="0">
                <a:solidFill>
                  <a:srgbClr val="0070C0"/>
                </a:solidFill>
                <a:latin typeface="Arial" panose="020B0604020202020204" pitchFamily="34" charset="0"/>
                <a:cs typeface="Arial" panose="020B0604020202020204" pitchFamily="34" charset="0"/>
              </a:rPr>
              <a:t>the Committee wants to retain the aspect of lawfulness in the text of the Bill, it is recommended that the definition be excluded in order to avoid unintentionally stifling the hands of the courts on subtle differences and that “lawfully accessed” rather be </a:t>
            </a:r>
            <a:r>
              <a:rPr lang="en-ZA" sz="1600" dirty="0" smtClean="0">
                <a:solidFill>
                  <a:srgbClr val="0070C0"/>
                </a:solidFill>
                <a:latin typeface="Arial" panose="020B0604020202020204" pitchFamily="34" charset="0"/>
                <a:cs typeface="Arial" panose="020B0604020202020204" pitchFamily="34" charset="0"/>
              </a:rPr>
              <a:t>used in 12B(1)(h</a:t>
            </a:r>
            <a:r>
              <a:rPr lang="en-ZA" sz="1600" dirty="0">
                <a:solidFill>
                  <a:srgbClr val="0070C0"/>
                </a:solidFill>
                <a:latin typeface="Arial" panose="020B0604020202020204" pitchFamily="34" charset="0"/>
                <a:cs typeface="Arial" panose="020B0604020202020204" pitchFamily="34" charset="0"/>
              </a:rPr>
              <a:t>) and </a:t>
            </a:r>
            <a:r>
              <a:rPr lang="en-ZA" sz="1600" dirty="0" smtClean="0">
                <a:solidFill>
                  <a:srgbClr val="0070C0"/>
                </a:solidFill>
                <a:latin typeface="Arial" panose="020B0604020202020204" pitchFamily="34" charset="0"/>
                <a:cs typeface="Arial" panose="020B0604020202020204" pitchFamily="34" charset="0"/>
              </a:rPr>
              <a:t>that subsection </a:t>
            </a:r>
            <a:r>
              <a:rPr lang="en-ZA" sz="1600" dirty="0">
                <a:solidFill>
                  <a:srgbClr val="0070C0"/>
                </a:solidFill>
                <a:latin typeface="Arial" panose="020B0604020202020204" pitchFamily="34" charset="0"/>
                <a:cs typeface="Arial" panose="020B0604020202020204" pitchFamily="34" charset="0"/>
              </a:rPr>
              <a:t>S12(3)</a:t>
            </a:r>
            <a:r>
              <a:rPr lang="en-ZA" sz="1600" i="1" dirty="0">
                <a:solidFill>
                  <a:srgbClr val="0070C0"/>
                </a:solidFill>
                <a:latin typeface="Arial" panose="020B0604020202020204" pitchFamily="34" charset="0"/>
                <a:cs typeface="Arial" panose="020B0604020202020204" pitchFamily="34" charset="0"/>
              </a:rPr>
              <a:t>(b)</a:t>
            </a:r>
            <a:r>
              <a:rPr lang="en-ZA" sz="1600" dirty="0">
                <a:solidFill>
                  <a:srgbClr val="0070C0"/>
                </a:solidFill>
                <a:latin typeface="Arial" panose="020B0604020202020204" pitchFamily="34" charset="0"/>
                <a:cs typeface="Arial" panose="020B0604020202020204" pitchFamily="34" charset="0"/>
              </a:rPr>
              <a:t> be removed.  </a:t>
            </a:r>
            <a:endParaRPr lang="en-GB" sz="1600" dirty="0">
              <a:solidFill>
                <a:srgbClr val="0070C0"/>
              </a:solidFill>
              <a:latin typeface="Arial" panose="020B0604020202020204" pitchFamily="34" charset="0"/>
              <a:cs typeface="Arial" panose="020B0604020202020204" pitchFamily="34" charset="0"/>
            </a:endParaRPr>
          </a:p>
          <a:p>
            <a:pPr algn="just">
              <a:lnSpc>
                <a:spcPct val="100000"/>
              </a:lnSpc>
            </a:pPr>
            <a:r>
              <a:rPr lang="en-ZA" sz="1600" dirty="0" smtClean="0">
                <a:solidFill>
                  <a:srgbClr val="0070C0"/>
                </a:solidFill>
                <a:latin typeface="Arial" panose="020B0604020202020204" pitchFamily="34" charset="0"/>
                <a:cs typeface="Arial" panose="020B0604020202020204" pitchFamily="34" charset="0"/>
              </a:rPr>
              <a:t>If the recommendation iro S12A is accepted (retain all examples), the reference to </a:t>
            </a:r>
            <a:r>
              <a:rPr lang="en-ZA" sz="1600" dirty="0">
                <a:solidFill>
                  <a:srgbClr val="0070C0"/>
                </a:solidFill>
                <a:latin typeface="Arial" panose="020B0604020202020204" pitchFamily="34" charset="0"/>
                <a:cs typeface="Arial" panose="020B0604020202020204" pitchFamily="34" charset="0"/>
              </a:rPr>
              <a:t>a “different time or with a different </a:t>
            </a:r>
            <a:r>
              <a:rPr lang="en-ZA" sz="1600" dirty="0" smtClean="0">
                <a:solidFill>
                  <a:srgbClr val="0070C0"/>
                </a:solidFill>
                <a:latin typeface="Arial" panose="020B0604020202020204" pitchFamily="34" charset="0"/>
                <a:cs typeface="Arial" panose="020B0604020202020204" pitchFamily="34" charset="0"/>
              </a:rPr>
              <a:t>device” can be removed here.</a:t>
            </a:r>
          </a:p>
          <a:p>
            <a:pPr algn="just">
              <a:lnSpc>
                <a:spcPct val="100000"/>
              </a:lnSpc>
            </a:pPr>
            <a:r>
              <a:rPr lang="en-ZA" sz="1600" dirty="0" smtClean="0">
                <a:solidFill>
                  <a:srgbClr val="0070C0"/>
                </a:solidFill>
                <a:latin typeface="Arial" panose="020B0604020202020204" pitchFamily="34" charset="0"/>
                <a:cs typeface="Arial" panose="020B0604020202020204" pitchFamily="34" charset="0"/>
              </a:rPr>
              <a:t>Also see recommendation iro retaining “to the extent justified by the purpose” under the discussion of layering of restrictions.</a:t>
            </a:r>
          </a:p>
          <a:p>
            <a:pPr marL="0" indent="0" algn="just">
              <a:lnSpc>
                <a:spcPct val="100000"/>
              </a:lnSpc>
              <a:buNone/>
            </a:pPr>
            <a:endParaRPr lang="en-ZA" sz="1600" dirty="0" smtClean="0">
              <a:solidFill>
                <a:srgbClr val="0070C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32</a:t>
            </a:fld>
            <a:endParaRPr lang="en-US" dirty="0"/>
          </a:p>
        </p:txBody>
      </p:sp>
    </p:spTree>
    <p:extLst>
      <p:ext uri="{BB962C8B-B14F-4D97-AF65-F5344CB8AC3E}">
        <p14:creationId xmlns:p14="http://schemas.microsoft.com/office/powerpoint/2010/main" val="42883572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445" y="309716"/>
            <a:ext cx="8543925" cy="585556"/>
          </a:xfrm>
        </p:spPr>
        <p:txBody>
          <a:bodyPr>
            <a:normAutofit/>
          </a:bodyPr>
          <a:lstStyle/>
          <a:p>
            <a:r>
              <a:rPr lang="en-US" sz="2800" b="1" dirty="0" smtClean="0">
                <a:latin typeface="Arial" panose="020B0604020202020204" pitchFamily="34" charset="0"/>
                <a:cs typeface="Arial" panose="020B0604020202020204" pitchFamily="34" charset="0"/>
              </a:rPr>
              <a:t>Correction of lay-out error in 12C</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41825" y="1135626"/>
            <a:ext cx="9156135" cy="5585851"/>
          </a:xfrm>
          <a:noFill/>
        </p:spPr>
        <p:txBody>
          <a:bodyPr>
            <a:normAutofit fontScale="92500" lnSpcReduction="20000"/>
          </a:bodyPr>
          <a:lstStyle/>
          <a:p>
            <a:pPr marL="0" indent="0" algn="just">
              <a:buNone/>
            </a:pPr>
            <a:r>
              <a:rPr lang="en-ZA" sz="1600" u="sng" dirty="0" smtClean="0">
                <a:latin typeface="Arial" panose="020B0604020202020204" pitchFamily="34" charset="0"/>
                <a:cs typeface="Arial" panose="020B0604020202020204" pitchFamily="34" charset="0"/>
              </a:rPr>
              <a:t>The Bill contained a lay-out error:</a:t>
            </a:r>
          </a:p>
          <a:p>
            <a:pPr marL="0" indent="0" algn="just">
              <a:buNone/>
            </a:pPr>
            <a:r>
              <a:rPr lang="en-ZA" sz="1600" b="1" dirty="0" smtClean="0">
                <a:latin typeface="Arial" panose="020B0604020202020204" pitchFamily="34" charset="0"/>
                <a:cs typeface="Arial" panose="020B0604020202020204" pitchFamily="34" charset="0"/>
              </a:rPr>
              <a:t>12C</a:t>
            </a:r>
            <a:r>
              <a:rPr lang="en-ZA" sz="1600" b="1" dirty="0">
                <a:latin typeface="Arial" panose="020B0604020202020204" pitchFamily="34" charset="0"/>
                <a:cs typeface="Arial" panose="020B0604020202020204" pitchFamily="34" charset="0"/>
              </a:rPr>
              <a:t>. </a:t>
            </a:r>
            <a:r>
              <a:rPr lang="en-ZA" sz="1600" dirty="0">
                <a:latin typeface="Arial" panose="020B0604020202020204" pitchFamily="34" charset="0"/>
                <a:cs typeface="Arial" panose="020B0604020202020204" pitchFamily="34" charset="0"/>
              </a:rPr>
              <a:t>Any person may make transient or incidental copies or </a:t>
            </a:r>
            <a:r>
              <a:rPr lang="en-ZA" sz="1600" dirty="0" smtClean="0">
                <a:latin typeface="Arial" panose="020B0604020202020204" pitchFamily="34" charset="0"/>
                <a:cs typeface="Arial" panose="020B0604020202020204" pitchFamily="34" charset="0"/>
              </a:rPr>
              <a:t>adaptations of </a:t>
            </a:r>
            <a:r>
              <a:rPr lang="en-ZA" sz="1600" dirty="0">
                <a:latin typeface="Arial" panose="020B0604020202020204" pitchFamily="34" charset="0"/>
                <a:cs typeface="Arial" panose="020B0604020202020204" pitchFamily="34" charset="0"/>
              </a:rPr>
              <a:t>a work, including reformatting, where such copies or adaptations are </a:t>
            </a:r>
            <a:r>
              <a:rPr lang="en-ZA" sz="1600" dirty="0" smtClean="0">
                <a:latin typeface="Arial" panose="020B0604020202020204" pitchFamily="34" charset="0"/>
                <a:cs typeface="Arial" panose="020B0604020202020204" pitchFamily="34" charset="0"/>
              </a:rPr>
              <a:t>an integral </a:t>
            </a:r>
            <a:r>
              <a:rPr lang="en-ZA" sz="1600" dirty="0">
                <a:latin typeface="Arial" panose="020B0604020202020204" pitchFamily="34" charset="0"/>
                <a:cs typeface="Arial" panose="020B0604020202020204" pitchFamily="34" charset="0"/>
              </a:rPr>
              <a:t>and essential part of a technical process and the purpose of </a:t>
            </a:r>
            <a:r>
              <a:rPr lang="en-ZA" sz="1600" dirty="0" smtClean="0">
                <a:latin typeface="Arial" panose="020B0604020202020204" pitchFamily="34" charset="0"/>
                <a:cs typeface="Arial" panose="020B0604020202020204" pitchFamily="34" charset="0"/>
              </a:rPr>
              <a:t>those </a:t>
            </a:r>
            <a:r>
              <a:rPr lang="en-GB" sz="1600" dirty="0" smtClean="0">
                <a:latin typeface="Arial" panose="020B0604020202020204" pitchFamily="34" charset="0"/>
                <a:cs typeface="Arial" panose="020B0604020202020204" pitchFamily="34" charset="0"/>
              </a:rPr>
              <a:t>copies </a:t>
            </a:r>
            <a:r>
              <a:rPr lang="en-GB" sz="1600" dirty="0">
                <a:latin typeface="Arial" panose="020B0604020202020204" pitchFamily="34" charset="0"/>
                <a:cs typeface="Arial" panose="020B0604020202020204" pitchFamily="34" charset="0"/>
              </a:rPr>
              <a:t>or adaptations is—</a:t>
            </a:r>
          </a:p>
          <a:p>
            <a:pPr marL="633413" indent="-457200" algn="just">
              <a:buNone/>
            </a:pPr>
            <a:r>
              <a:rPr lang="en-ZA" sz="1600" i="1" dirty="0">
                <a:latin typeface="Arial" panose="020B0604020202020204" pitchFamily="34" charset="0"/>
                <a:cs typeface="Arial" panose="020B0604020202020204" pitchFamily="34" charset="0"/>
              </a:rPr>
              <a:t>(a) </a:t>
            </a:r>
            <a:r>
              <a:rPr lang="en-ZA" sz="1600" i="1" dirty="0" smtClean="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to </a:t>
            </a:r>
            <a:r>
              <a:rPr lang="en-ZA" sz="1600" dirty="0">
                <a:latin typeface="Arial" panose="020B0604020202020204" pitchFamily="34" charset="0"/>
                <a:cs typeface="Arial" panose="020B0604020202020204" pitchFamily="34" charset="0"/>
              </a:rPr>
              <a:t>enable the transmission of the work in a network between </a:t>
            </a:r>
            <a:r>
              <a:rPr lang="en-ZA" sz="1600" dirty="0" smtClean="0">
                <a:latin typeface="Arial" panose="020B0604020202020204" pitchFamily="34" charset="0"/>
                <a:cs typeface="Arial" panose="020B0604020202020204" pitchFamily="34" charset="0"/>
              </a:rPr>
              <a:t>third parties </a:t>
            </a:r>
            <a:r>
              <a:rPr lang="en-ZA" sz="1600" dirty="0">
                <a:latin typeface="Arial" panose="020B0604020202020204" pitchFamily="34" charset="0"/>
                <a:cs typeface="Arial" panose="020B0604020202020204" pitchFamily="34" charset="0"/>
              </a:rPr>
              <a:t>by an intermediary or any other lawful use of the work; or</a:t>
            </a:r>
          </a:p>
          <a:p>
            <a:pPr marL="633413" indent="-457200" algn="just">
              <a:buNone/>
            </a:pPr>
            <a:r>
              <a:rPr lang="en-ZA" sz="1600" i="1" dirty="0">
                <a:latin typeface="Arial" panose="020B0604020202020204" pitchFamily="34" charset="0"/>
                <a:cs typeface="Arial" panose="020B0604020202020204" pitchFamily="34" charset="0"/>
              </a:rPr>
              <a:t>(b) </a:t>
            </a:r>
            <a:r>
              <a:rPr lang="en-ZA" sz="1600" i="1" dirty="0" smtClean="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to </a:t>
            </a:r>
            <a:r>
              <a:rPr lang="en-ZA" sz="1600" dirty="0">
                <a:latin typeface="Arial" panose="020B0604020202020204" pitchFamily="34" charset="0"/>
                <a:cs typeface="Arial" panose="020B0604020202020204" pitchFamily="34" charset="0"/>
              </a:rPr>
              <a:t>adapt the work to allow use on different technological devices, </a:t>
            </a:r>
            <a:r>
              <a:rPr lang="en-ZA" sz="1600" dirty="0" smtClean="0">
                <a:latin typeface="Arial" panose="020B0604020202020204" pitchFamily="34" charset="0"/>
                <a:cs typeface="Arial" panose="020B0604020202020204" pitchFamily="34" charset="0"/>
              </a:rPr>
              <a:t>such as </a:t>
            </a:r>
            <a:r>
              <a:rPr lang="en-ZA" sz="1600" dirty="0">
                <a:latin typeface="Arial" panose="020B0604020202020204" pitchFamily="34" charset="0"/>
                <a:cs typeface="Arial" panose="020B0604020202020204" pitchFamily="34" charset="0"/>
              </a:rPr>
              <a:t>mobile devices, as long </a:t>
            </a:r>
            <a:r>
              <a:rPr lang="en-ZA" sz="1600" dirty="0">
                <a:solidFill>
                  <a:srgbClr val="C00000"/>
                </a:solidFill>
                <a:latin typeface="Arial" panose="020B0604020202020204" pitchFamily="34" charset="0"/>
                <a:cs typeface="Arial" panose="020B0604020202020204" pitchFamily="34" charset="0"/>
              </a:rPr>
              <a:t>as there is no independent, </a:t>
            </a:r>
            <a:r>
              <a:rPr lang="en-ZA" sz="1600" dirty="0" smtClean="0">
                <a:solidFill>
                  <a:srgbClr val="C00000"/>
                </a:solidFill>
                <a:latin typeface="Arial" panose="020B0604020202020204" pitchFamily="34" charset="0"/>
                <a:cs typeface="Arial" panose="020B0604020202020204" pitchFamily="34" charset="0"/>
              </a:rPr>
              <a:t>economic </a:t>
            </a:r>
            <a:r>
              <a:rPr lang="en-GB" sz="1600" dirty="0" smtClean="0">
                <a:solidFill>
                  <a:srgbClr val="C00000"/>
                </a:solidFill>
                <a:latin typeface="Arial" panose="020B0604020202020204" pitchFamily="34" charset="0"/>
                <a:cs typeface="Arial" panose="020B0604020202020204" pitchFamily="34" charset="0"/>
              </a:rPr>
              <a:t>significance </a:t>
            </a:r>
            <a:r>
              <a:rPr lang="en-GB" sz="1600" dirty="0">
                <a:solidFill>
                  <a:srgbClr val="C00000"/>
                </a:solidFill>
                <a:latin typeface="Arial" panose="020B0604020202020204" pitchFamily="34" charset="0"/>
                <a:cs typeface="Arial" panose="020B0604020202020204" pitchFamily="34" charset="0"/>
              </a:rPr>
              <a:t>to these acts</a:t>
            </a:r>
            <a:r>
              <a:rPr lang="en-GB" sz="1600" dirty="0" smtClean="0">
                <a:latin typeface="Arial" panose="020B0604020202020204" pitchFamily="34" charset="0"/>
                <a:cs typeface="Arial" panose="020B0604020202020204" pitchFamily="34" charset="0"/>
              </a:rPr>
              <a:t>.</a:t>
            </a:r>
          </a:p>
          <a:p>
            <a:pPr marL="0" indent="0" algn="just">
              <a:buNone/>
            </a:pPr>
            <a:endParaRPr lang="en-ZA" sz="1600" u="sng" dirty="0" smtClean="0">
              <a:latin typeface="Arial" panose="020B0604020202020204" pitchFamily="34" charset="0"/>
              <a:cs typeface="Arial" panose="020B0604020202020204" pitchFamily="34" charset="0"/>
            </a:endParaRPr>
          </a:p>
          <a:p>
            <a:pPr marL="0" indent="0" algn="just">
              <a:buNone/>
            </a:pPr>
            <a:r>
              <a:rPr lang="en-ZA" sz="1600" u="sng" dirty="0" smtClean="0">
                <a:latin typeface="Arial" panose="020B0604020202020204" pitchFamily="34" charset="0"/>
                <a:cs typeface="Arial" panose="020B0604020202020204" pitchFamily="34" charset="0"/>
              </a:rPr>
              <a:t>The red phrase applied to both </a:t>
            </a:r>
            <a:r>
              <a:rPr lang="en-ZA" sz="1600" i="1" u="sng" dirty="0" smtClean="0">
                <a:latin typeface="Arial" panose="020B0604020202020204" pitchFamily="34" charset="0"/>
                <a:cs typeface="Arial" panose="020B0604020202020204" pitchFamily="34" charset="0"/>
              </a:rPr>
              <a:t>(a) </a:t>
            </a:r>
            <a:r>
              <a:rPr lang="en-ZA" sz="1600" u="sng" dirty="0" smtClean="0">
                <a:latin typeface="Arial" panose="020B0604020202020204" pitchFamily="34" charset="0"/>
                <a:cs typeface="Arial" panose="020B0604020202020204" pitchFamily="34" charset="0"/>
              </a:rPr>
              <a:t>and </a:t>
            </a:r>
            <a:r>
              <a:rPr lang="en-ZA" sz="1600" i="1" u="sng" dirty="0" smtClean="0">
                <a:latin typeface="Arial" panose="020B0604020202020204" pitchFamily="34" charset="0"/>
                <a:cs typeface="Arial" panose="020B0604020202020204" pitchFamily="34" charset="0"/>
              </a:rPr>
              <a:t>(b)</a:t>
            </a:r>
            <a:r>
              <a:rPr lang="en-ZA" sz="1600" u="sng" dirty="0" smtClean="0">
                <a:latin typeface="Arial" panose="020B0604020202020204" pitchFamily="34" charset="0"/>
                <a:cs typeface="Arial" panose="020B0604020202020204" pitchFamily="34" charset="0"/>
              </a:rPr>
              <a:t> and should thus be underneath </a:t>
            </a:r>
            <a:r>
              <a:rPr lang="en-ZA" sz="1600" i="1" u="sng" dirty="0" smtClean="0">
                <a:latin typeface="Arial" panose="020B0604020202020204" pitchFamily="34" charset="0"/>
                <a:cs typeface="Arial" panose="020B0604020202020204" pitchFamily="34" charset="0"/>
              </a:rPr>
              <a:t>(a) </a:t>
            </a:r>
            <a:r>
              <a:rPr lang="en-ZA" sz="1600" u="sng" dirty="0" smtClean="0">
                <a:latin typeface="Arial" panose="020B0604020202020204" pitchFamily="34" charset="0"/>
                <a:cs typeface="Arial" panose="020B0604020202020204" pitchFamily="34" charset="0"/>
              </a:rPr>
              <a:t>and </a:t>
            </a:r>
            <a:r>
              <a:rPr lang="en-ZA" sz="1600" i="1" u="sng" dirty="0" smtClean="0">
                <a:latin typeface="Arial" panose="020B0604020202020204" pitchFamily="34" charset="0"/>
                <a:cs typeface="Arial" panose="020B0604020202020204" pitchFamily="34" charset="0"/>
              </a:rPr>
              <a:t>(b):</a:t>
            </a:r>
            <a:endParaRPr lang="en-ZA" sz="1600" u="sng" dirty="0" smtClean="0">
              <a:latin typeface="Arial" panose="020B0604020202020204" pitchFamily="34" charset="0"/>
              <a:cs typeface="Arial" panose="020B0604020202020204" pitchFamily="34" charset="0"/>
            </a:endParaRPr>
          </a:p>
          <a:p>
            <a:pPr marL="633413" indent="-457200" algn="just">
              <a:buNone/>
            </a:pPr>
            <a:r>
              <a:rPr lang="en-ZA" sz="1600" dirty="0" smtClean="0">
                <a:latin typeface="Arial" panose="020B0604020202020204" pitchFamily="34" charset="0"/>
                <a:cs typeface="Arial" panose="020B0604020202020204" pitchFamily="34" charset="0"/>
              </a:rPr>
              <a:t>“…</a:t>
            </a:r>
          </a:p>
          <a:p>
            <a:pPr marL="633413" indent="-457200" algn="just">
              <a:buNone/>
            </a:pPr>
            <a:r>
              <a:rPr lang="en-ZA" sz="1600" i="1" dirty="0" smtClean="0">
                <a:latin typeface="Arial" panose="020B0604020202020204" pitchFamily="34" charset="0"/>
                <a:cs typeface="Arial" panose="020B0604020202020204" pitchFamily="34" charset="0"/>
              </a:rPr>
              <a:t>(</a:t>
            </a:r>
            <a:r>
              <a:rPr lang="en-ZA" sz="1600" i="1" dirty="0">
                <a:latin typeface="Arial" panose="020B0604020202020204" pitchFamily="34" charset="0"/>
                <a:cs typeface="Arial" panose="020B0604020202020204" pitchFamily="34" charset="0"/>
              </a:rPr>
              <a:t>a) 	</a:t>
            </a:r>
            <a:r>
              <a:rPr lang="en-ZA" sz="1600" dirty="0">
                <a:latin typeface="Arial" panose="020B0604020202020204" pitchFamily="34" charset="0"/>
                <a:cs typeface="Arial" panose="020B0604020202020204" pitchFamily="34" charset="0"/>
              </a:rPr>
              <a:t>to enable the transmission of the work in a network between third parties by an intermediary or any other lawful use of the work; or</a:t>
            </a:r>
          </a:p>
          <a:p>
            <a:pPr marL="633413" indent="-457200" algn="just">
              <a:buNone/>
            </a:pPr>
            <a:r>
              <a:rPr lang="en-ZA" sz="1600" i="1" dirty="0" smtClean="0">
                <a:latin typeface="Arial" panose="020B0604020202020204" pitchFamily="34" charset="0"/>
                <a:cs typeface="Arial" panose="020B0604020202020204" pitchFamily="34" charset="0"/>
              </a:rPr>
              <a:t>(</a:t>
            </a:r>
            <a:r>
              <a:rPr lang="en-ZA" sz="1600" i="1" dirty="0">
                <a:latin typeface="Arial" panose="020B0604020202020204" pitchFamily="34" charset="0"/>
                <a:cs typeface="Arial" panose="020B0604020202020204" pitchFamily="34" charset="0"/>
              </a:rPr>
              <a:t>b)</a:t>
            </a:r>
            <a:r>
              <a:rPr lang="en-ZA" sz="1600" dirty="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	to </a:t>
            </a:r>
            <a:r>
              <a:rPr lang="en-ZA" sz="1600" dirty="0">
                <a:latin typeface="Arial" panose="020B0604020202020204" pitchFamily="34" charset="0"/>
                <a:cs typeface="Arial" panose="020B0604020202020204" pitchFamily="34" charset="0"/>
              </a:rPr>
              <a:t>adapt the work to allow use on different technological devices, such as mobile devices, </a:t>
            </a:r>
          </a:p>
          <a:p>
            <a:pPr marL="0" lvl="3" indent="0" algn="just">
              <a:spcBef>
                <a:spcPts val="1000"/>
              </a:spcBef>
              <a:buNone/>
            </a:pPr>
            <a:r>
              <a:rPr lang="en-ZA" sz="1600" dirty="0">
                <a:solidFill>
                  <a:srgbClr val="C00000"/>
                </a:solidFill>
                <a:latin typeface="Arial" panose="020B0604020202020204" pitchFamily="34" charset="0"/>
                <a:cs typeface="Arial" panose="020B0604020202020204" pitchFamily="34" charset="0"/>
              </a:rPr>
              <a:t>as long as there is no commercial significance to these acts</a:t>
            </a:r>
            <a:r>
              <a:rPr lang="en-ZA" sz="1600" dirty="0">
                <a:latin typeface="Arial" panose="020B0604020202020204" pitchFamily="34" charset="0"/>
                <a:cs typeface="Arial" panose="020B0604020202020204" pitchFamily="34" charset="0"/>
              </a:rPr>
              <a:t>.”.</a:t>
            </a:r>
          </a:p>
          <a:p>
            <a:pPr marL="0" lvl="3" indent="0" algn="just">
              <a:spcBef>
                <a:spcPts val="1000"/>
              </a:spcBef>
              <a:buNone/>
            </a:pPr>
            <a:endParaRPr lang="en-US" sz="1600" u="sng" dirty="0" smtClean="0">
              <a:latin typeface="Arial" panose="020B0604020202020204" pitchFamily="34" charset="0"/>
              <a:cs typeface="Arial" panose="020B0604020202020204" pitchFamily="34" charset="0"/>
            </a:endParaRPr>
          </a:p>
          <a:p>
            <a:pPr marL="0" lvl="3" indent="0" algn="just">
              <a:spcBef>
                <a:spcPts val="1000"/>
              </a:spcBef>
              <a:buNone/>
            </a:pPr>
            <a:r>
              <a:rPr lang="en-US" sz="1600" u="sng" dirty="0" smtClean="0">
                <a:latin typeface="Arial" panose="020B0604020202020204" pitchFamily="34" charset="0"/>
                <a:cs typeface="Arial" panose="020B0604020202020204" pitchFamily="34" charset="0"/>
              </a:rPr>
              <a:t>Not advertised: Concern raised</a:t>
            </a:r>
          </a:p>
          <a:p>
            <a:pPr marL="228600" lvl="3" algn="just">
              <a:spcBef>
                <a:spcPts val="1000"/>
              </a:spcBef>
            </a:pPr>
            <a:r>
              <a:rPr lang="en-US" sz="1600" dirty="0" smtClean="0">
                <a:latin typeface="Arial" panose="020B0604020202020204" pitchFamily="34" charset="0"/>
                <a:cs typeface="Arial" panose="020B0604020202020204" pitchFamily="34" charset="0"/>
              </a:rPr>
              <a:t>Recreate opinion: “</a:t>
            </a:r>
            <a:r>
              <a:rPr lang="en-ZA" sz="1600" dirty="0" smtClean="0">
                <a:latin typeface="Arial" panose="020B0604020202020204" pitchFamily="34" charset="0"/>
                <a:cs typeface="Arial" panose="020B0604020202020204" pitchFamily="34" charset="0"/>
              </a:rPr>
              <a:t>The extension of the proviso “</a:t>
            </a:r>
            <a:r>
              <a:rPr lang="en-ZA" sz="1600" i="1" dirty="0" smtClean="0">
                <a:latin typeface="Arial" panose="020B0604020202020204" pitchFamily="34" charset="0"/>
                <a:cs typeface="Arial" panose="020B0604020202020204" pitchFamily="34" charset="0"/>
              </a:rPr>
              <a:t>as long as there is no commercial significance to these acts</a:t>
            </a:r>
            <a:r>
              <a:rPr lang="en-ZA" sz="1600" dirty="0" smtClean="0">
                <a:latin typeface="Arial" panose="020B0604020202020204" pitchFamily="34" charset="0"/>
                <a:cs typeface="Arial" panose="020B0604020202020204" pitchFamily="34" charset="0"/>
              </a:rPr>
              <a:t>” from one to both of the permitted uses of transient copies [section </a:t>
            </a:r>
            <a:r>
              <a:rPr lang="en-GB" sz="1600" dirty="0" smtClean="0">
                <a:latin typeface="Arial" panose="020B0604020202020204" pitchFamily="34" charset="0"/>
                <a:cs typeface="Arial" panose="020B0604020202020204" pitchFamily="34" charset="0"/>
              </a:rPr>
              <a:t>12C(1)];” was material and should have been advertised.</a:t>
            </a:r>
          </a:p>
          <a:p>
            <a:pPr marL="228600" lvl="3" algn="just">
              <a:spcBef>
                <a:spcPts val="1000"/>
              </a:spcBef>
            </a:pPr>
            <a:r>
              <a:rPr lang="en-US" sz="1600" dirty="0" smtClean="0">
                <a:solidFill>
                  <a:srgbClr val="0070C0"/>
                </a:solidFill>
                <a:latin typeface="Arial" panose="020B0604020202020204" pitchFamily="34" charset="0"/>
                <a:cs typeface="Arial" panose="020B0604020202020204" pitchFamily="34" charset="0"/>
              </a:rPr>
              <a:t>This was a lay-out error pointed out in a submission. The correction was thus technical in nature, with no material impact. It was also in response to inputs from the public – and did not have to be advertised again.</a:t>
            </a:r>
            <a:endParaRPr lang="en-GB" sz="1600" dirty="0">
              <a:solidFill>
                <a:srgbClr val="0070C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33</a:t>
            </a:fld>
            <a:endParaRPr lang="en-US"/>
          </a:p>
        </p:txBody>
      </p:sp>
    </p:spTree>
    <p:extLst>
      <p:ext uri="{BB962C8B-B14F-4D97-AF65-F5344CB8AC3E}">
        <p14:creationId xmlns:p14="http://schemas.microsoft.com/office/powerpoint/2010/main" val="1772490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25" y="145826"/>
            <a:ext cx="8734425" cy="674690"/>
          </a:xfrm>
        </p:spPr>
        <p:txBody>
          <a:bodyPr>
            <a:normAutofit/>
          </a:bodyPr>
          <a:lstStyle/>
          <a:p>
            <a:r>
              <a:rPr lang="en-ZA" sz="2400" b="1" dirty="0">
                <a:latin typeface="Arial" panose="020B0604020202020204" pitchFamily="34" charset="0"/>
                <a:cs typeface="Arial" panose="020B0604020202020204" pitchFamily="34" charset="0"/>
              </a:rPr>
              <a:t>Cl 20 </a:t>
            </a:r>
            <a:r>
              <a:rPr lang="en-ZA" sz="2400" b="1" dirty="0" smtClean="0">
                <a:latin typeface="Arial" panose="020B0604020202020204" pitchFamily="34" charset="0"/>
                <a:cs typeface="Arial" panose="020B0604020202020204" pitchFamily="34" charset="0"/>
              </a:rPr>
              <a:t>- section 19C(4)       (1)</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5725" y="1044042"/>
            <a:ext cx="9432950" cy="5127584"/>
          </a:xfrm>
        </p:spPr>
        <p:txBody>
          <a:bodyPr>
            <a:noAutofit/>
          </a:bodyPr>
          <a:lstStyle/>
          <a:p>
            <a:pPr marL="0" indent="0" algn="just">
              <a:lnSpc>
                <a:spcPct val="120000"/>
              </a:lnSpc>
              <a:buNone/>
            </a:pPr>
            <a:r>
              <a:rPr lang="en-US" sz="1600" u="sng" dirty="0" smtClean="0">
                <a:latin typeface="Arial" panose="020B0604020202020204" pitchFamily="34" charset="0"/>
                <a:cs typeface="Arial" panose="020B0604020202020204" pitchFamily="34" charset="0"/>
              </a:rPr>
              <a:t>Proposed amendment </a:t>
            </a:r>
            <a:r>
              <a:rPr lang="en-US" sz="1600" dirty="0" smtClean="0">
                <a:latin typeface="Arial" panose="020B0604020202020204" pitchFamily="34" charset="0"/>
                <a:cs typeface="Arial" panose="020B0604020202020204" pitchFamily="34" charset="0"/>
              </a:rPr>
              <a:t>– deletion in bold between square brackets</a:t>
            </a:r>
          </a:p>
          <a:p>
            <a:pPr marL="0" indent="176213" algn="just">
              <a:buNone/>
              <a:tabLst>
                <a:tab pos="530225" algn="l"/>
              </a:tabLst>
            </a:pPr>
            <a:r>
              <a:rPr lang="en-ZA" sz="1600" dirty="0" smtClean="0">
                <a:latin typeface="Arial" panose="020B0604020202020204" pitchFamily="34" charset="0"/>
                <a:cs typeface="Arial" panose="020B0604020202020204" pitchFamily="34" charset="0"/>
              </a:rPr>
              <a:t>(4)	A library</a:t>
            </a:r>
            <a:r>
              <a:rPr lang="en-ZA" sz="1600" dirty="0">
                <a:latin typeface="Arial" panose="020B0604020202020204" pitchFamily="34" charset="0"/>
                <a:cs typeface="Arial" panose="020B0604020202020204" pitchFamily="34" charset="0"/>
              </a:rPr>
              <a:t>, archive, museum or gallery may, for educational or </a:t>
            </a:r>
            <a:r>
              <a:rPr lang="en-ZA" sz="1600" dirty="0" smtClean="0">
                <a:latin typeface="Arial" panose="020B0604020202020204" pitchFamily="34" charset="0"/>
                <a:cs typeface="Arial" panose="020B0604020202020204" pitchFamily="34" charset="0"/>
              </a:rPr>
              <a:t>research purposes</a:t>
            </a:r>
            <a:r>
              <a:rPr lang="en-ZA" sz="1600" dirty="0">
                <a:latin typeface="Arial" panose="020B0604020202020204" pitchFamily="34" charset="0"/>
                <a:cs typeface="Arial" panose="020B0604020202020204" pitchFamily="34" charset="0"/>
              </a:rPr>
              <a:t>, permit a user to view a whole audiovisual work, listen to a </a:t>
            </a:r>
            <a:r>
              <a:rPr lang="en-ZA" sz="1600" dirty="0" smtClean="0">
                <a:latin typeface="Arial" panose="020B0604020202020204" pitchFamily="34" charset="0"/>
                <a:cs typeface="Arial" panose="020B0604020202020204" pitchFamily="34" charset="0"/>
              </a:rPr>
              <a:t>full digital </a:t>
            </a:r>
            <a:r>
              <a:rPr lang="en-ZA" sz="1600" dirty="0">
                <a:latin typeface="Arial" panose="020B0604020202020204" pitchFamily="34" charset="0"/>
                <a:cs typeface="Arial" panose="020B0604020202020204" pitchFamily="34" charset="0"/>
              </a:rPr>
              <a:t>video disc, compact disc or other sound recording or musical </a:t>
            </a:r>
            <a:r>
              <a:rPr lang="en-ZA" sz="1600" dirty="0" smtClean="0">
                <a:latin typeface="Arial" panose="020B0604020202020204" pitchFamily="34" charset="0"/>
                <a:cs typeface="Arial" panose="020B0604020202020204" pitchFamily="34" charset="0"/>
              </a:rPr>
              <a:t>work on </a:t>
            </a:r>
            <a:r>
              <a:rPr lang="en-ZA" sz="1600" dirty="0">
                <a:latin typeface="Arial" panose="020B0604020202020204" pitchFamily="34" charset="0"/>
                <a:cs typeface="Arial" panose="020B0604020202020204" pitchFamily="34" charset="0"/>
              </a:rPr>
              <a:t>its premises, in an institutional classroom or lecture theatre, or view </a:t>
            </a:r>
            <a:r>
              <a:rPr lang="en-ZA" sz="1600" dirty="0" smtClean="0">
                <a:latin typeface="Arial" panose="020B0604020202020204" pitchFamily="34" charset="0"/>
                <a:cs typeface="Arial" panose="020B0604020202020204" pitchFamily="34" charset="0"/>
              </a:rPr>
              <a:t>such work </a:t>
            </a:r>
            <a:r>
              <a:rPr lang="en-ZA" sz="1600" dirty="0">
                <a:latin typeface="Arial" panose="020B0604020202020204" pitchFamily="34" charset="0"/>
                <a:cs typeface="Arial" panose="020B0604020202020204" pitchFamily="34" charset="0"/>
              </a:rPr>
              <a:t>or listen to such digital video disc, compact disc or other </a:t>
            </a:r>
            <a:r>
              <a:rPr lang="en-ZA" sz="1600" dirty="0" smtClean="0">
                <a:latin typeface="Arial" panose="020B0604020202020204" pitchFamily="34" charset="0"/>
                <a:cs typeface="Arial" panose="020B0604020202020204" pitchFamily="34" charset="0"/>
              </a:rPr>
              <a:t>sound recording </a:t>
            </a:r>
            <a:r>
              <a:rPr lang="en-ZA" sz="1600" dirty="0">
                <a:latin typeface="Arial" panose="020B0604020202020204" pitchFamily="34" charset="0"/>
                <a:cs typeface="Arial" panose="020B0604020202020204" pitchFamily="34" charset="0"/>
              </a:rPr>
              <a:t>or musical work by means of a secure computer network, </a:t>
            </a:r>
            <a:r>
              <a:rPr lang="en-ZA" sz="1600" dirty="0" smtClean="0">
                <a:latin typeface="Arial" panose="020B0604020202020204" pitchFamily="34" charset="0"/>
                <a:cs typeface="Arial" panose="020B0604020202020204" pitchFamily="34" charset="0"/>
              </a:rPr>
              <a:t>without permission </a:t>
            </a:r>
            <a:r>
              <a:rPr lang="en-ZA" sz="1600" dirty="0">
                <a:latin typeface="Arial" panose="020B0604020202020204" pitchFamily="34" charset="0"/>
                <a:cs typeface="Arial" panose="020B0604020202020204" pitchFamily="34" charset="0"/>
              </a:rPr>
              <a:t>from copyright owners, but may not permit a user to make </a:t>
            </a:r>
            <a:r>
              <a:rPr lang="en-ZA" sz="1600" dirty="0" smtClean="0">
                <a:latin typeface="Arial" panose="020B0604020202020204" pitchFamily="34" charset="0"/>
                <a:cs typeface="Arial" panose="020B0604020202020204" pitchFamily="34" charset="0"/>
              </a:rPr>
              <a:t>a copy </a:t>
            </a:r>
            <a:r>
              <a:rPr lang="en-ZA" sz="1600" dirty="0">
                <a:latin typeface="Arial" panose="020B0604020202020204" pitchFamily="34" charset="0"/>
                <a:cs typeface="Arial" panose="020B0604020202020204" pitchFamily="34" charset="0"/>
              </a:rPr>
              <a:t>or recording of the work </a:t>
            </a:r>
            <a:r>
              <a:rPr lang="en-ZA" sz="1600" b="1" dirty="0" smtClean="0">
                <a:latin typeface="Arial" panose="020B0604020202020204" pitchFamily="34" charset="0"/>
                <a:cs typeface="Arial" panose="020B0604020202020204" pitchFamily="34" charset="0"/>
              </a:rPr>
              <a:t>[for </a:t>
            </a:r>
            <a:r>
              <a:rPr lang="en-ZA" sz="1600" b="1" dirty="0">
                <a:latin typeface="Arial" panose="020B0604020202020204" pitchFamily="34" charset="0"/>
                <a:cs typeface="Arial" panose="020B0604020202020204" pitchFamily="34" charset="0"/>
              </a:rPr>
              <a:t>commercial </a:t>
            </a:r>
            <a:r>
              <a:rPr lang="en-ZA" sz="1600" b="1" dirty="0" smtClean="0">
                <a:latin typeface="Arial" panose="020B0604020202020204" pitchFamily="34" charset="0"/>
                <a:cs typeface="Arial" panose="020B0604020202020204" pitchFamily="34" charset="0"/>
              </a:rPr>
              <a:t>purposes]</a:t>
            </a:r>
            <a:r>
              <a:rPr lang="en-ZA" sz="1600" dirty="0" smtClean="0">
                <a:latin typeface="Arial" panose="020B0604020202020204" pitchFamily="34" charset="0"/>
                <a:cs typeface="Arial" panose="020B0604020202020204" pitchFamily="34" charset="0"/>
              </a:rPr>
              <a:t>.</a:t>
            </a:r>
          </a:p>
          <a:p>
            <a:pPr marL="0" indent="176213" algn="just">
              <a:buNone/>
              <a:tabLst>
                <a:tab pos="530225" algn="l"/>
              </a:tabLst>
            </a:pPr>
            <a:endParaRPr lang="en-US" sz="1600" dirty="0" smtClean="0">
              <a:latin typeface="Arial" panose="020B0604020202020204" pitchFamily="34" charset="0"/>
              <a:cs typeface="Arial" panose="020B0604020202020204" pitchFamily="34" charset="0"/>
            </a:endParaRPr>
          </a:p>
          <a:p>
            <a:pPr marL="0" indent="0" algn="just">
              <a:buNone/>
            </a:pPr>
            <a:r>
              <a:rPr lang="en-US" sz="1600" u="sng" dirty="0" smtClean="0">
                <a:latin typeface="Arial" panose="020B0604020202020204" pitchFamily="34" charset="0"/>
                <a:cs typeface="Arial" panose="020B0604020202020204" pitchFamily="34" charset="0"/>
              </a:rPr>
              <a:t>Comments from 1</a:t>
            </a:r>
            <a:r>
              <a:rPr lang="en-US" sz="1600" u="sng" baseline="30000" dirty="0" smtClean="0">
                <a:latin typeface="Arial" panose="020B0604020202020204" pitchFamily="34" charset="0"/>
                <a:cs typeface="Arial" panose="020B0604020202020204" pitchFamily="34" charset="0"/>
              </a:rPr>
              <a:t>st</a:t>
            </a:r>
            <a:r>
              <a:rPr lang="en-US" sz="1600" u="sng" dirty="0" smtClean="0">
                <a:latin typeface="Arial" panose="020B0604020202020204" pitchFamily="34" charset="0"/>
                <a:cs typeface="Arial" panose="020B0604020202020204" pitchFamily="34" charset="0"/>
              </a:rPr>
              <a:t> call of comments:</a:t>
            </a:r>
            <a:r>
              <a:rPr lang="en-US" sz="1600" dirty="0" smtClean="0">
                <a:latin typeface="Arial" panose="020B0604020202020204" pitchFamily="34" charset="0"/>
                <a:cs typeface="Arial" panose="020B0604020202020204" pitchFamily="34" charset="0"/>
              </a:rPr>
              <a:t> As </a:t>
            </a:r>
            <a:r>
              <a:rPr lang="en-ZA" sz="1600" dirty="0">
                <a:latin typeface="Arial" panose="020B0604020202020204" pitchFamily="34" charset="0"/>
                <a:cs typeface="Arial" panose="020B0604020202020204" pitchFamily="34" charset="0"/>
              </a:rPr>
              <a:t>As subsection (1) is applicable to all subsections in 19C, </a:t>
            </a:r>
            <a:r>
              <a:rPr lang="en-ZA" sz="1600" dirty="0" smtClean="0">
                <a:latin typeface="Arial" panose="020B0604020202020204" pitchFamily="34" charset="0"/>
                <a:cs typeface="Arial" panose="020B0604020202020204" pitchFamily="34" charset="0"/>
              </a:rPr>
              <a:t>the phrase “</a:t>
            </a:r>
            <a:r>
              <a:rPr lang="en-ZA" sz="1600" dirty="0">
                <a:latin typeface="Arial" panose="020B0604020202020204" pitchFamily="34" charset="0"/>
                <a:cs typeface="Arial" panose="020B0604020202020204" pitchFamily="34" charset="0"/>
              </a:rPr>
              <a:t>but may not permit a user to make a copy or recording of the work </a:t>
            </a:r>
            <a:r>
              <a:rPr lang="en-ZA" sz="1600" dirty="0" smtClean="0">
                <a:latin typeface="Arial" panose="020B0604020202020204" pitchFamily="34" charset="0"/>
                <a:cs typeface="Arial" panose="020B0604020202020204" pitchFamily="34" charset="0"/>
              </a:rPr>
              <a:t>for </a:t>
            </a:r>
            <a:r>
              <a:rPr lang="en-ZA" sz="1600" dirty="0">
                <a:latin typeface="Arial" panose="020B0604020202020204" pitchFamily="34" charset="0"/>
                <a:cs typeface="Arial" panose="020B0604020202020204" pitchFamily="34" charset="0"/>
              </a:rPr>
              <a:t>commercial </a:t>
            </a:r>
            <a:r>
              <a:rPr lang="en-ZA" sz="1600" dirty="0" smtClean="0">
                <a:latin typeface="Arial" panose="020B0604020202020204" pitchFamily="34" charset="0"/>
                <a:cs typeface="Arial" panose="020B0604020202020204" pitchFamily="34" charset="0"/>
              </a:rPr>
              <a:t>purposes”</a:t>
            </a:r>
            <a:r>
              <a:rPr lang="en-ZA" sz="1600" b="1" dirty="0" smtClean="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is superfluous </a:t>
            </a:r>
            <a:r>
              <a:rPr lang="en-ZA" sz="1600" dirty="0">
                <a:latin typeface="Arial" panose="020B0604020202020204" pitchFamily="34" charset="0"/>
                <a:cs typeface="Arial" panose="020B0604020202020204" pitchFamily="34" charset="0"/>
              </a:rPr>
              <a:t>in (4) and can be deleted</a:t>
            </a:r>
            <a:r>
              <a:rPr lang="en-ZA" sz="1600" dirty="0" smtClean="0">
                <a:latin typeface="Arial" panose="020B0604020202020204" pitchFamily="34" charset="0"/>
                <a:cs typeface="Arial" panose="020B0604020202020204" pitchFamily="34" charset="0"/>
              </a:rPr>
              <a:t>.</a:t>
            </a:r>
          </a:p>
          <a:p>
            <a:pPr marL="0" indent="176213" algn="just">
              <a:buNone/>
              <a:tabLst>
                <a:tab pos="530225" algn="l"/>
              </a:tabLst>
            </a:pPr>
            <a:r>
              <a:rPr lang="en-ZA" sz="1600" dirty="0" smtClean="0">
                <a:latin typeface="Arial" panose="020B0604020202020204" pitchFamily="34" charset="0"/>
                <a:cs typeface="Arial" panose="020B0604020202020204" pitchFamily="34" charset="0"/>
              </a:rPr>
              <a:t>“</a:t>
            </a:r>
            <a:r>
              <a:rPr lang="en-ZA" sz="1600" dirty="0">
                <a:latin typeface="Arial" panose="020B0604020202020204" pitchFamily="34" charset="0"/>
                <a:cs typeface="Arial" panose="020B0604020202020204" pitchFamily="34" charset="0"/>
              </a:rPr>
              <a:t>(</a:t>
            </a:r>
            <a:r>
              <a:rPr lang="en-ZA" sz="1600" dirty="0" smtClean="0">
                <a:latin typeface="Arial" panose="020B0604020202020204" pitchFamily="34" charset="0"/>
                <a:cs typeface="Arial" panose="020B0604020202020204" pitchFamily="34" charset="0"/>
              </a:rPr>
              <a:t>1)	A </a:t>
            </a:r>
            <a:r>
              <a:rPr lang="en-ZA" sz="1600" dirty="0">
                <a:latin typeface="Arial" panose="020B0604020202020204" pitchFamily="34" charset="0"/>
                <a:cs typeface="Arial" panose="020B0604020202020204" pitchFamily="34" charset="0"/>
              </a:rPr>
              <a:t>library, archive, museum or gallery may, without </a:t>
            </a:r>
            <a:r>
              <a:rPr lang="en-ZA" sz="1600" dirty="0" smtClean="0">
                <a:latin typeface="Arial" panose="020B0604020202020204" pitchFamily="34" charset="0"/>
                <a:cs typeface="Arial" panose="020B0604020202020204" pitchFamily="34" charset="0"/>
              </a:rPr>
              <a:t>the authorization </a:t>
            </a:r>
            <a:r>
              <a:rPr lang="en-ZA" sz="1600" dirty="0">
                <a:latin typeface="Arial" panose="020B0604020202020204" pitchFamily="34" charset="0"/>
                <a:cs typeface="Arial" panose="020B0604020202020204" pitchFamily="34" charset="0"/>
              </a:rPr>
              <a:t>of the copyright owner, use a copyright work to the </a:t>
            </a:r>
            <a:r>
              <a:rPr lang="en-ZA" sz="1600" dirty="0" smtClean="0">
                <a:latin typeface="Arial" panose="020B0604020202020204" pitchFamily="34" charset="0"/>
                <a:cs typeface="Arial" panose="020B0604020202020204" pitchFamily="34" charset="0"/>
              </a:rPr>
              <a:t>extent appropriate </a:t>
            </a:r>
            <a:r>
              <a:rPr lang="en-ZA" sz="1600" dirty="0">
                <a:latin typeface="Arial" panose="020B0604020202020204" pitchFamily="34" charset="0"/>
                <a:cs typeface="Arial" panose="020B0604020202020204" pitchFamily="34" charset="0"/>
              </a:rPr>
              <a:t>to its activities in accordance with subsections (2) to (13</a:t>
            </a:r>
            <a:r>
              <a:rPr lang="en-ZA" sz="1600" dirty="0" smtClean="0">
                <a:latin typeface="Arial" panose="020B0604020202020204" pitchFamily="34" charset="0"/>
                <a:cs typeface="Arial" panose="020B0604020202020204" pitchFamily="34" charset="0"/>
              </a:rPr>
              <a:t>): Provided </a:t>
            </a:r>
            <a:r>
              <a:rPr lang="en-ZA" sz="1600" dirty="0">
                <a:latin typeface="Arial" panose="020B0604020202020204" pitchFamily="34" charset="0"/>
                <a:cs typeface="Arial" panose="020B0604020202020204" pitchFamily="34" charset="0"/>
              </a:rPr>
              <a:t>that the work is not used for commercial purposes</a:t>
            </a:r>
            <a:r>
              <a:rPr lang="en-ZA" sz="1600" dirty="0" smtClean="0">
                <a:latin typeface="Arial" panose="020B0604020202020204" pitchFamily="34" charset="0"/>
                <a:cs typeface="Arial" panose="020B0604020202020204" pitchFamily="34" charset="0"/>
              </a:rPr>
              <a:t>.”</a:t>
            </a:r>
            <a:endParaRPr lang="en-ZA" sz="1600" dirty="0">
              <a:latin typeface="Arial" panose="020B0604020202020204" pitchFamily="34" charset="0"/>
              <a:cs typeface="Arial" panose="020B0604020202020204" pitchFamily="34" charset="0"/>
            </a:endParaRPr>
          </a:p>
          <a:p>
            <a:pPr marL="0" indent="0" algn="just">
              <a:buNone/>
            </a:pPr>
            <a:r>
              <a:rPr lang="en-US" sz="1600" u="sng" dirty="0" smtClean="0">
                <a:latin typeface="Arial" panose="020B0604020202020204" pitchFamily="34" charset="0"/>
                <a:cs typeface="Arial" panose="020B0604020202020204" pitchFamily="34" charset="0"/>
              </a:rPr>
              <a:t>DTI proposal:</a:t>
            </a:r>
            <a:r>
              <a:rPr lang="en-US" sz="1600" dirty="0" smtClean="0">
                <a:latin typeface="Arial" panose="020B0604020202020204" pitchFamily="34" charset="0"/>
                <a:cs typeface="Arial" panose="020B0604020202020204" pitchFamily="34" charset="0"/>
              </a:rPr>
              <a:t> Only delete the part in (4) dealing with “for commercial purposes”.</a:t>
            </a:r>
            <a:endParaRPr lang="en-US" sz="1600" u="sng" dirty="0" smtClean="0">
              <a:latin typeface="Arial" panose="020B0604020202020204" pitchFamily="34" charset="0"/>
              <a:cs typeface="Arial" panose="020B0604020202020204" pitchFamily="34" charset="0"/>
            </a:endParaRPr>
          </a:p>
          <a:p>
            <a:pPr marL="0" indent="0" algn="just">
              <a:buNone/>
            </a:pPr>
            <a:r>
              <a:rPr lang="en-US" sz="1600" u="sng" dirty="0" smtClean="0">
                <a:latin typeface="Arial" panose="020B0604020202020204" pitchFamily="34" charset="0"/>
                <a:cs typeface="Arial" panose="020B0604020202020204" pitchFamily="34" charset="0"/>
              </a:rPr>
              <a:t>Concern raised by CLSO before</a:t>
            </a:r>
            <a:r>
              <a:rPr lang="en-US" sz="1600" dirty="0" smtClean="0">
                <a:latin typeface="Arial" panose="020B0604020202020204" pitchFamily="34" charset="0"/>
                <a:cs typeface="Arial" panose="020B0604020202020204" pitchFamily="34" charset="0"/>
              </a:rPr>
              <a:t>: This partial deletion changes the meaning of the sentence from – “May make copies or a recording, but not for commercial purposes” to “May NEVER make a copy or recording”. Proposed that the phrase deleted should start from “but may not permit a user…”</a:t>
            </a:r>
            <a:endParaRPr lang="en-GB" sz="16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34</a:t>
            </a:fld>
            <a:endParaRPr lang="en-US" dirty="0"/>
          </a:p>
        </p:txBody>
      </p:sp>
    </p:spTree>
    <p:extLst>
      <p:ext uri="{BB962C8B-B14F-4D97-AF65-F5344CB8AC3E}">
        <p14:creationId xmlns:p14="http://schemas.microsoft.com/office/powerpoint/2010/main" val="27479239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25" y="42587"/>
            <a:ext cx="8734425" cy="674690"/>
          </a:xfrm>
        </p:spPr>
        <p:txBody>
          <a:bodyPr>
            <a:normAutofit/>
          </a:bodyPr>
          <a:lstStyle/>
          <a:p>
            <a:r>
              <a:rPr lang="en-ZA" sz="2400" b="1" dirty="0">
                <a:latin typeface="Arial" panose="020B0604020202020204" pitchFamily="34" charset="0"/>
                <a:cs typeface="Arial" panose="020B0604020202020204" pitchFamily="34" charset="0"/>
              </a:rPr>
              <a:t>Cl 20 - section 19C(4)       </a:t>
            </a:r>
            <a:r>
              <a:rPr lang="en-ZA" sz="2400" b="1" dirty="0" smtClean="0">
                <a:latin typeface="Arial" panose="020B0604020202020204" pitchFamily="34" charset="0"/>
                <a:cs typeface="Arial" panose="020B0604020202020204" pitchFamily="34" charset="0"/>
              </a:rPr>
              <a:t>(2)</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5725" y="589935"/>
            <a:ext cx="9432950" cy="6131542"/>
          </a:xfrm>
        </p:spPr>
        <p:txBody>
          <a:bodyPr>
            <a:noAutofit/>
          </a:bodyPr>
          <a:lstStyle/>
          <a:p>
            <a:pPr marL="0" indent="0" algn="just">
              <a:lnSpc>
                <a:spcPct val="120000"/>
              </a:lnSpc>
              <a:buNone/>
            </a:pPr>
            <a:r>
              <a:rPr lang="en-US" sz="1400" u="sng" dirty="0" smtClean="0">
                <a:latin typeface="Arial" panose="020B0604020202020204" pitchFamily="34" charset="0"/>
                <a:cs typeface="Arial" panose="020B0604020202020204" pitchFamily="34" charset="0"/>
              </a:rPr>
              <a:t>Concerns raised:</a:t>
            </a:r>
          </a:p>
          <a:p>
            <a:pPr algn="just">
              <a:lnSpc>
                <a:spcPct val="120000"/>
              </a:lnSpc>
            </a:pPr>
            <a:r>
              <a:rPr lang="en-US" sz="1400" dirty="0" smtClean="0">
                <a:latin typeface="Arial" panose="020B0604020202020204" pitchFamily="34" charset="0"/>
                <a:cs typeface="Arial" panose="020B0604020202020204" pitchFamily="34" charset="0"/>
              </a:rPr>
              <a:t>The limited deletion seriously </a:t>
            </a:r>
            <a:r>
              <a:rPr lang="en-US" sz="1400" dirty="0">
                <a:latin typeface="Arial" panose="020B0604020202020204" pitchFamily="34" charset="0"/>
                <a:cs typeface="Arial" panose="020B0604020202020204" pitchFamily="34" charset="0"/>
              </a:rPr>
              <a:t>affects libraries and their users, especially in a </a:t>
            </a:r>
            <a:r>
              <a:rPr lang="en-US" sz="1400" dirty="0" err="1">
                <a:latin typeface="Arial" panose="020B0604020202020204" pitchFamily="34" charset="0"/>
                <a:cs typeface="Arial" panose="020B0604020202020204" pitchFamily="34" charset="0"/>
              </a:rPr>
              <a:t>covid</a:t>
            </a:r>
            <a:r>
              <a:rPr lang="en-US" sz="1400" dirty="0">
                <a:latin typeface="Arial" panose="020B0604020202020204" pitchFamily="34" charset="0"/>
                <a:cs typeface="Arial" panose="020B0604020202020204" pitchFamily="34" charset="0"/>
              </a:rPr>
              <a:t> environment with remote teaching and given the recent UCT fire </a:t>
            </a:r>
            <a:r>
              <a:rPr lang="en-US" sz="1400" dirty="0" smtClean="0">
                <a:latin typeface="Arial" panose="020B0604020202020204" pitchFamily="34" charset="0"/>
                <a:cs typeface="Arial" panose="020B0604020202020204" pitchFamily="34" charset="0"/>
              </a:rPr>
              <a:t>(</a:t>
            </a:r>
            <a:r>
              <a:rPr lang="en-US" sz="1400" dirty="0" err="1" smtClean="0">
                <a:latin typeface="Arial" panose="020B0604020202020204" pitchFamily="34" charset="0"/>
                <a:cs typeface="Arial" panose="020B0604020202020204" pitchFamily="34" charset="0"/>
              </a:rPr>
              <a:t>Assman</a:t>
            </a:r>
            <a:r>
              <a:rPr lang="en-US" sz="1400" dirty="0" smtClean="0">
                <a:latin typeface="Arial" panose="020B0604020202020204" pitchFamily="34" charset="0"/>
                <a:cs typeface="Arial" panose="020B0604020202020204" pitchFamily="34" charset="0"/>
              </a:rPr>
              <a:t>, CHELSA </a:t>
            </a:r>
            <a:r>
              <a:rPr lang="en-US" sz="1400" dirty="0">
                <a:latin typeface="Arial" panose="020B0604020202020204" pitchFamily="34" charset="0"/>
                <a:cs typeface="Arial" panose="020B0604020202020204" pitchFamily="34" charset="0"/>
              </a:rPr>
              <a:t>/ LIASA, </a:t>
            </a:r>
            <a:r>
              <a:rPr lang="en-US" sz="1400" dirty="0" err="1">
                <a:latin typeface="Arial" panose="020B0604020202020204" pitchFamily="34" charset="0"/>
                <a:cs typeface="Arial" panose="020B0604020202020204" pitchFamily="34" charset="0"/>
              </a:rPr>
              <a:t>BlindSA</a:t>
            </a:r>
            <a:r>
              <a:rPr lang="en-US" sz="1400" dirty="0">
                <a:latin typeface="Arial" panose="020B0604020202020204" pitchFamily="34" charset="0"/>
                <a:cs typeface="Arial" panose="020B0604020202020204" pitchFamily="34" charset="0"/>
              </a:rPr>
              <a:t> / S27, Creative </a:t>
            </a:r>
            <a:r>
              <a:rPr lang="en-US" sz="1400" dirty="0" smtClean="0">
                <a:latin typeface="Arial" panose="020B0604020202020204" pitchFamily="34" charset="0"/>
                <a:cs typeface="Arial" panose="020B0604020202020204" pitchFamily="34" charset="0"/>
              </a:rPr>
              <a:t>Commons, Right 2 Know) </a:t>
            </a:r>
          </a:p>
          <a:p>
            <a:pPr lvl="1" algn="just">
              <a:lnSpc>
                <a:spcPct val="120000"/>
              </a:lnSpc>
            </a:pPr>
            <a:r>
              <a:rPr lang="en-US" sz="1400" dirty="0" smtClean="0">
                <a:latin typeface="Arial" panose="020B0604020202020204" pitchFamily="34" charset="0"/>
                <a:cs typeface="Arial" panose="020B0604020202020204" pitchFamily="34" charset="0"/>
              </a:rPr>
              <a:t>It will e.g. hold back the use of library materials for research and data mining (IFLA, </a:t>
            </a:r>
            <a:r>
              <a:rPr lang="en-US" sz="1400" dirty="0">
                <a:latin typeface="Arial" panose="020B0604020202020204" pitchFamily="34" charset="0"/>
                <a:cs typeface="Arial" panose="020B0604020202020204" pitchFamily="34" charset="0"/>
              </a:rPr>
              <a:t>Right 2 Know</a:t>
            </a:r>
            <a:r>
              <a:rPr lang="en-US" sz="1400" dirty="0" smtClean="0">
                <a:latin typeface="Arial" panose="020B0604020202020204" pitchFamily="34" charset="0"/>
                <a:cs typeface="Arial" panose="020B0604020202020204" pitchFamily="34" charset="0"/>
              </a:rPr>
              <a:t>)</a:t>
            </a:r>
          </a:p>
          <a:p>
            <a:pPr lvl="1" algn="just">
              <a:lnSpc>
                <a:spcPct val="120000"/>
              </a:lnSpc>
            </a:pPr>
            <a:r>
              <a:rPr lang="en-US" sz="1400" dirty="0" smtClean="0">
                <a:latin typeface="Arial" panose="020B0604020202020204" pitchFamily="34" charset="0"/>
                <a:cs typeface="Arial" panose="020B0604020202020204" pitchFamily="34" charset="0"/>
              </a:rPr>
              <a:t>It will </a:t>
            </a:r>
            <a:r>
              <a:rPr lang="en-ZA" sz="1400" dirty="0" smtClean="0">
                <a:latin typeface="Arial" panose="020B0604020202020204" pitchFamily="34" charset="0"/>
                <a:cs typeface="Arial" panose="020B0604020202020204" pitchFamily="34" charset="0"/>
              </a:rPr>
              <a:t>prohibit </a:t>
            </a:r>
            <a:r>
              <a:rPr lang="en-ZA" sz="1400" dirty="0">
                <a:latin typeface="Arial" panose="020B0604020202020204" pitchFamily="34" charset="0"/>
                <a:cs typeface="Arial" panose="020B0604020202020204" pitchFamily="34" charset="0"/>
              </a:rPr>
              <a:t>libraries and archives using innovative technologies, </a:t>
            </a:r>
            <a:r>
              <a:rPr lang="en-ZA" sz="1400" dirty="0" smtClean="0">
                <a:latin typeface="Arial" panose="020B0604020202020204" pitchFamily="34" charset="0"/>
                <a:cs typeface="Arial" panose="020B0604020202020204" pitchFamily="34" charset="0"/>
              </a:rPr>
              <a:t>e.g. </a:t>
            </a:r>
            <a:r>
              <a:rPr lang="en-ZA" sz="1400" dirty="0">
                <a:latin typeface="Arial" panose="020B0604020202020204" pitchFamily="34" charset="0"/>
                <a:cs typeface="Arial" panose="020B0604020202020204" pitchFamily="34" charset="0"/>
              </a:rPr>
              <a:t>streaming an audio visual work to a user’s device, which make technical copies of the work. </a:t>
            </a:r>
            <a:r>
              <a:rPr lang="en-ZA" sz="1400" dirty="0" smtClean="0">
                <a:latin typeface="Arial" panose="020B0604020202020204" pitchFamily="34" charset="0"/>
                <a:cs typeface="Arial" panose="020B0604020202020204" pitchFamily="34" charset="0"/>
              </a:rPr>
              <a:t>(Joint Academic opinion)</a:t>
            </a:r>
          </a:p>
          <a:p>
            <a:pPr algn="just">
              <a:lnSpc>
                <a:spcPct val="120000"/>
              </a:lnSpc>
            </a:pPr>
            <a:r>
              <a:rPr lang="en-ZA" sz="1400" dirty="0" smtClean="0">
                <a:latin typeface="Arial" panose="020B0604020202020204" pitchFamily="34" charset="0"/>
                <a:cs typeface="Arial" panose="020B0604020202020204" pitchFamily="34" charset="0"/>
              </a:rPr>
              <a:t>The proposed deletion can create </a:t>
            </a:r>
            <a:r>
              <a:rPr lang="en-ZA" sz="1400" dirty="0">
                <a:latin typeface="Arial" panose="020B0604020202020204" pitchFamily="34" charset="0"/>
                <a:cs typeface="Arial" panose="020B0604020202020204" pitchFamily="34" charset="0"/>
              </a:rPr>
              <a:t>confusion in respect of copies permitted in the remainder of Section 19C. The prohibition on copying is unnecessary </a:t>
            </a:r>
            <a:r>
              <a:rPr lang="en-ZA" sz="1400" dirty="0" smtClean="0">
                <a:latin typeface="Arial" panose="020B0604020202020204" pitchFamily="34" charset="0"/>
                <a:cs typeface="Arial" panose="020B0604020202020204" pitchFamily="34" charset="0"/>
              </a:rPr>
              <a:t>here as (4) is already limited </a:t>
            </a:r>
            <a:r>
              <a:rPr lang="en-ZA" sz="1400" dirty="0">
                <a:latin typeface="Arial" panose="020B0604020202020204" pitchFamily="34" charset="0"/>
                <a:cs typeface="Arial" panose="020B0604020202020204" pitchFamily="34" charset="0"/>
              </a:rPr>
              <a:t>to permitting </a:t>
            </a:r>
            <a:r>
              <a:rPr lang="en-ZA" sz="1400" dirty="0" smtClean="0">
                <a:latin typeface="Arial" panose="020B0604020202020204" pitchFamily="34" charset="0"/>
                <a:cs typeface="Arial" panose="020B0604020202020204" pitchFamily="34" charset="0"/>
              </a:rPr>
              <a:t>“a </a:t>
            </a:r>
            <a:r>
              <a:rPr lang="en-ZA" sz="1400" dirty="0">
                <a:latin typeface="Arial" panose="020B0604020202020204" pitchFamily="34" charset="0"/>
                <a:cs typeface="Arial" panose="020B0604020202020204" pitchFamily="34" charset="0"/>
              </a:rPr>
              <a:t>user to view</a:t>
            </a:r>
            <a:r>
              <a:rPr lang="en-ZA" sz="1400" dirty="0" smtClean="0">
                <a:latin typeface="Arial" panose="020B0604020202020204" pitchFamily="34" charset="0"/>
                <a:cs typeface="Arial" panose="020B0604020202020204" pitchFamily="34" charset="0"/>
              </a:rPr>
              <a:t>” </a:t>
            </a:r>
            <a:r>
              <a:rPr lang="en-ZA" sz="1400" dirty="0">
                <a:latin typeface="Arial" panose="020B0604020202020204" pitchFamily="34" charset="0"/>
                <a:cs typeface="Arial" panose="020B0604020202020204" pitchFamily="34" charset="0"/>
              </a:rPr>
              <a:t>(Joint Academic opinion)</a:t>
            </a:r>
          </a:p>
          <a:p>
            <a:pPr algn="just">
              <a:lnSpc>
                <a:spcPct val="120000"/>
              </a:lnSpc>
            </a:pPr>
            <a:r>
              <a:rPr lang="en-ZA" sz="1400" dirty="0" smtClean="0">
                <a:latin typeface="Arial" panose="020B0604020202020204" pitchFamily="34" charset="0"/>
                <a:cs typeface="Arial" panose="020B0604020202020204" pitchFamily="34" charset="0"/>
              </a:rPr>
              <a:t>The proposed limited deletion does </a:t>
            </a:r>
            <a:r>
              <a:rPr lang="en-ZA" sz="1400" dirty="0">
                <a:latin typeface="Arial" panose="020B0604020202020204" pitchFamily="34" charset="0"/>
                <a:cs typeface="Arial" panose="020B0604020202020204" pitchFamily="34" charset="0"/>
              </a:rPr>
              <a:t>not permit reproduction at </a:t>
            </a:r>
            <a:r>
              <a:rPr lang="en-ZA" sz="1400" dirty="0" smtClean="0">
                <a:latin typeface="Arial" panose="020B0604020202020204" pitchFamily="34" charset="0"/>
                <a:cs typeface="Arial" panose="020B0604020202020204" pitchFamily="34" charset="0"/>
              </a:rPr>
              <a:t>all (e.g. not even for a school assignment), </a:t>
            </a:r>
            <a:r>
              <a:rPr lang="en-ZA" sz="1400" dirty="0">
                <a:latin typeface="Arial" panose="020B0604020202020204" pitchFamily="34" charset="0"/>
                <a:cs typeface="Arial" panose="020B0604020202020204" pitchFamily="34" charset="0"/>
              </a:rPr>
              <a:t>which arguably </a:t>
            </a:r>
            <a:r>
              <a:rPr lang="en-ZA" sz="1400" dirty="0" smtClean="0">
                <a:latin typeface="Arial" panose="020B0604020202020204" pitchFamily="34" charset="0"/>
                <a:cs typeface="Arial" panose="020B0604020202020204" pitchFamily="34" charset="0"/>
              </a:rPr>
              <a:t>will deepen inequalities and is thus unconstitutional </a:t>
            </a:r>
            <a:r>
              <a:rPr lang="en-ZA" sz="1400" dirty="0">
                <a:latin typeface="Arial" panose="020B0604020202020204" pitchFamily="34" charset="0"/>
                <a:cs typeface="Arial" panose="020B0604020202020204" pitchFamily="34" charset="0"/>
              </a:rPr>
              <a:t>and also impractical, particularly in the </a:t>
            </a:r>
            <a:r>
              <a:rPr lang="en-ZA" sz="1400" dirty="0" err="1" smtClean="0">
                <a:latin typeface="Arial" panose="020B0604020202020204" pitchFamily="34" charset="0"/>
                <a:cs typeface="Arial" panose="020B0604020202020204" pitchFamily="34" charset="0"/>
              </a:rPr>
              <a:t>covid</a:t>
            </a:r>
            <a:r>
              <a:rPr lang="en-ZA" sz="1400" dirty="0" smtClean="0">
                <a:latin typeface="Arial" panose="020B0604020202020204" pitchFamily="34" charset="0"/>
                <a:cs typeface="Arial" panose="020B0604020202020204" pitchFamily="34" charset="0"/>
              </a:rPr>
              <a:t> environment </a:t>
            </a:r>
            <a:r>
              <a:rPr lang="en-US" sz="1400" dirty="0">
                <a:latin typeface="Arial" panose="020B0604020202020204" pitchFamily="34" charset="0"/>
                <a:cs typeface="Arial" panose="020B0604020202020204" pitchFamily="34" charset="0"/>
              </a:rPr>
              <a:t>and given the recent UCT fire</a:t>
            </a:r>
            <a:r>
              <a:rPr lang="en-ZA"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(CHELSA / </a:t>
            </a:r>
            <a:r>
              <a:rPr lang="en-US" sz="1400" dirty="0" smtClean="0">
                <a:latin typeface="Arial" panose="020B0604020202020204" pitchFamily="34" charset="0"/>
                <a:cs typeface="Arial" panose="020B0604020202020204" pitchFamily="34" charset="0"/>
              </a:rPr>
              <a:t>LIASA, </a:t>
            </a:r>
            <a:r>
              <a:rPr lang="en-US" sz="1400" dirty="0" err="1">
                <a:latin typeface="Arial" panose="020B0604020202020204" pitchFamily="34" charset="0"/>
                <a:cs typeface="Arial" panose="020B0604020202020204" pitchFamily="34" charset="0"/>
              </a:rPr>
              <a:t>BlindSA</a:t>
            </a:r>
            <a:r>
              <a:rPr lang="en-US" sz="1400" dirty="0">
                <a:latin typeface="Arial" panose="020B0604020202020204" pitchFamily="34" charset="0"/>
                <a:cs typeface="Arial" panose="020B0604020202020204" pitchFamily="34" charset="0"/>
              </a:rPr>
              <a:t> / </a:t>
            </a:r>
            <a:r>
              <a:rPr lang="en-US" sz="1400" dirty="0" smtClean="0">
                <a:latin typeface="Arial" panose="020B0604020202020204" pitchFamily="34" charset="0"/>
                <a:cs typeface="Arial" panose="020B0604020202020204" pitchFamily="34" charset="0"/>
              </a:rPr>
              <a:t>S27, EIFL, IFLA</a:t>
            </a:r>
            <a:r>
              <a:rPr lang="en-US" sz="1400"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SADTU, Scholarly horizons, S </a:t>
            </a:r>
            <a:r>
              <a:rPr lang="en-US" sz="1400" dirty="0" err="1" smtClean="0">
                <a:latin typeface="Arial" panose="020B0604020202020204" pitchFamily="34" charset="0"/>
                <a:cs typeface="Arial" panose="020B0604020202020204" pitchFamily="34" charset="0"/>
              </a:rPr>
              <a:t>Maharaj</a:t>
            </a:r>
            <a:r>
              <a:rPr lang="en-US" sz="1400" dirty="0" smtClean="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p>
            <a:pPr algn="just">
              <a:lnSpc>
                <a:spcPct val="120000"/>
              </a:lnSpc>
            </a:pPr>
            <a:r>
              <a:rPr lang="en-ZA" sz="1400" dirty="0" smtClean="0">
                <a:latin typeface="Arial" panose="020B0604020202020204" pitchFamily="34" charset="0"/>
                <a:cs typeface="Arial" panose="020B0604020202020204" pitchFamily="34" charset="0"/>
              </a:rPr>
              <a:t>Reverse the deletion, or at the very least provide for reproduction </a:t>
            </a:r>
            <a:r>
              <a:rPr lang="en-ZA" sz="1400" dirty="0">
                <a:latin typeface="Arial" panose="020B0604020202020204" pitchFamily="34" charset="0"/>
                <a:cs typeface="Arial" panose="020B0604020202020204" pitchFamily="34" charset="0"/>
              </a:rPr>
              <a:t>for educational and research purposes </a:t>
            </a:r>
            <a:r>
              <a:rPr lang="en-ZA" sz="1400" dirty="0" smtClean="0">
                <a:latin typeface="Arial" panose="020B0604020202020204" pitchFamily="34" charset="0"/>
                <a:cs typeface="Arial" panose="020B0604020202020204" pitchFamily="34" charset="0"/>
              </a:rPr>
              <a:t>(at </a:t>
            </a:r>
            <a:r>
              <a:rPr lang="en-ZA" sz="1400" dirty="0">
                <a:latin typeface="Arial" panose="020B0604020202020204" pitchFamily="34" charset="0"/>
                <a:cs typeface="Arial" panose="020B0604020202020204" pitchFamily="34" charset="0"/>
              </a:rPr>
              <a:t>least for personal or private </a:t>
            </a:r>
            <a:r>
              <a:rPr lang="en-ZA" sz="1400" dirty="0" smtClean="0">
                <a:latin typeface="Arial" panose="020B0604020202020204" pitchFamily="34" charset="0"/>
                <a:cs typeface="Arial" panose="020B0604020202020204" pitchFamily="34" charset="0"/>
              </a:rPr>
              <a:t>use), </a:t>
            </a:r>
            <a:r>
              <a:rPr lang="en-ZA" sz="1400" dirty="0">
                <a:latin typeface="Arial" panose="020B0604020202020204" pitchFamily="34" charset="0"/>
                <a:cs typeface="Arial" panose="020B0604020202020204" pitchFamily="34" charset="0"/>
              </a:rPr>
              <a:t>and to enable conversions into accessible formats for persons with </a:t>
            </a:r>
            <a:r>
              <a:rPr lang="en-ZA" sz="1400" dirty="0" smtClean="0">
                <a:latin typeface="Arial" panose="020B0604020202020204" pitchFamily="34" charset="0"/>
                <a:cs typeface="Arial" panose="020B0604020202020204" pitchFamily="34" charset="0"/>
              </a:rPr>
              <a:t>disabilities.</a:t>
            </a:r>
            <a:r>
              <a:rPr lang="en-US" sz="1400" dirty="0" smtClean="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Assman</a:t>
            </a:r>
            <a:r>
              <a:rPr lang="en-US" sz="1400"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CHELSA </a:t>
            </a:r>
            <a:r>
              <a:rPr lang="en-US" sz="1400"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LIASA, </a:t>
            </a:r>
            <a:r>
              <a:rPr lang="en-US" sz="1400" dirty="0" err="1">
                <a:latin typeface="Arial" panose="020B0604020202020204" pitchFamily="34" charset="0"/>
                <a:cs typeface="Arial" panose="020B0604020202020204" pitchFamily="34" charset="0"/>
              </a:rPr>
              <a:t>BlindSA</a:t>
            </a:r>
            <a:r>
              <a:rPr lang="en-US" sz="1400" dirty="0">
                <a:latin typeface="Arial" panose="020B0604020202020204" pitchFamily="34" charset="0"/>
                <a:cs typeface="Arial" panose="020B0604020202020204" pitchFamily="34" charset="0"/>
              </a:rPr>
              <a:t> / </a:t>
            </a:r>
            <a:r>
              <a:rPr lang="en-US" sz="1400" dirty="0" smtClean="0">
                <a:latin typeface="Arial" panose="020B0604020202020204" pitchFamily="34" charset="0"/>
                <a:cs typeface="Arial" panose="020B0604020202020204" pitchFamily="34" charset="0"/>
              </a:rPr>
              <a:t>S27, </a:t>
            </a:r>
            <a:r>
              <a:rPr lang="en-US" sz="1400" dirty="0">
                <a:latin typeface="Arial" panose="020B0604020202020204" pitchFamily="34" charset="0"/>
                <a:cs typeface="Arial" panose="020B0604020202020204" pitchFamily="34" charset="0"/>
              </a:rPr>
              <a:t>Creative </a:t>
            </a:r>
            <a:r>
              <a:rPr lang="en-US" sz="1400" dirty="0" smtClean="0">
                <a:latin typeface="Arial" panose="020B0604020202020204" pitchFamily="34" charset="0"/>
                <a:cs typeface="Arial" panose="020B0604020202020204" pitchFamily="34" charset="0"/>
              </a:rPr>
              <a:t>Commons, </a:t>
            </a:r>
            <a:r>
              <a:rPr lang="en-US" sz="1400" dirty="0">
                <a:latin typeface="Arial" panose="020B0604020202020204" pitchFamily="34" charset="0"/>
                <a:cs typeface="Arial" panose="020B0604020202020204" pitchFamily="34" charset="0"/>
              </a:rPr>
              <a:t>Right 2 </a:t>
            </a:r>
            <a:r>
              <a:rPr lang="en-US" sz="1400" dirty="0" smtClean="0">
                <a:latin typeface="Arial" panose="020B0604020202020204" pitchFamily="34" charset="0"/>
                <a:cs typeface="Arial" panose="020B0604020202020204" pitchFamily="34" charset="0"/>
              </a:rPr>
              <a:t>Know, </a:t>
            </a:r>
            <a:r>
              <a:rPr lang="en-US" sz="1400" dirty="0">
                <a:latin typeface="Arial" panose="020B0604020202020204" pitchFamily="34" charset="0"/>
                <a:cs typeface="Arial" panose="020B0604020202020204" pitchFamily="34" charset="0"/>
              </a:rPr>
              <a:t>SADTU, </a:t>
            </a:r>
            <a:r>
              <a:rPr lang="en-US" sz="1400" dirty="0" smtClean="0">
                <a:latin typeface="Arial" panose="020B0604020202020204" pitchFamily="34" charset="0"/>
                <a:cs typeface="Arial" panose="020B0604020202020204" pitchFamily="34" charset="0"/>
              </a:rPr>
              <a:t>S </a:t>
            </a:r>
            <a:r>
              <a:rPr lang="en-US" sz="1400" dirty="0" err="1">
                <a:latin typeface="Arial" panose="020B0604020202020204" pitchFamily="34" charset="0"/>
                <a:cs typeface="Arial" panose="020B0604020202020204" pitchFamily="34" charset="0"/>
              </a:rPr>
              <a:t>Maharaj</a:t>
            </a:r>
            <a:r>
              <a:rPr lang="en-US" sz="1400" dirty="0" smtClean="0">
                <a:latin typeface="Arial" panose="020B0604020202020204" pitchFamily="34" charset="0"/>
                <a:cs typeface="Arial" panose="020B0604020202020204" pitchFamily="34" charset="0"/>
              </a:rPr>
              <a:t>) </a:t>
            </a:r>
          </a:p>
          <a:p>
            <a:pPr algn="just">
              <a:lnSpc>
                <a:spcPct val="120000"/>
              </a:lnSpc>
            </a:pPr>
            <a:r>
              <a:rPr lang="en-US" sz="1400" dirty="0" smtClean="0">
                <a:latin typeface="Arial" panose="020B0604020202020204" pitchFamily="34" charset="0"/>
                <a:cs typeface="Arial" panose="020B0604020202020204" pitchFamily="34" charset="0"/>
              </a:rPr>
              <a:t>This is not strict enough – add the three step test </a:t>
            </a:r>
            <a:r>
              <a:rPr lang="en-US" sz="1400" dirty="0" smtClean="0">
                <a:solidFill>
                  <a:srgbClr val="0070C0"/>
                </a:solidFill>
                <a:latin typeface="Arial" panose="020B0604020202020204" pitchFamily="34" charset="0"/>
                <a:cs typeface="Arial" panose="020B0604020202020204" pitchFamily="34" charset="0"/>
              </a:rPr>
              <a:t>(Recommendation: this </a:t>
            </a:r>
            <a:r>
              <a:rPr lang="en-US" sz="1400" dirty="0" smtClean="0">
                <a:solidFill>
                  <a:srgbClr val="0070C0"/>
                </a:solidFill>
                <a:latin typeface="Arial" panose="020B0604020202020204" pitchFamily="34" charset="0"/>
                <a:cs typeface="Arial" panose="020B0604020202020204" pitchFamily="34" charset="0"/>
              </a:rPr>
              <a:t>test is a guide </a:t>
            </a:r>
            <a:r>
              <a:rPr lang="en-US" sz="1400" dirty="0" smtClean="0">
                <a:solidFill>
                  <a:srgbClr val="0070C0"/>
                </a:solidFill>
                <a:latin typeface="Arial" panose="020B0604020202020204" pitchFamily="34" charset="0"/>
                <a:cs typeface="Arial" panose="020B0604020202020204" pitchFamily="34" charset="0"/>
              </a:rPr>
              <a:t>only)</a:t>
            </a:r>
            <a:endParaRPr lang="en-US" sz="1400" dirty="0">
              <a:latin typeface="Arial" panose="020B0604020202020204" pitchFamily="34" charset="0"/>
              <a:cs typeface="Arial" panose="020B0604020202020204" pitchFamily="34" charset="0"/>
            </a:endParaRPr>
          </a:p>
          <a:p>
            <a:pPr marL="0" indent="0" algn="just">
              <a:lnSpc>
                <a:spcPct val="120000"/>
              </a:lnSpc>
              <a:buNone/>
            </a:pPr>
            <a:r>
              <a:rPr lang="en-US" sz="1400" u="sng" dirty="0" smtClean="0">
                <a:solidFill>
                  <a:srgbClr val="0070C0"/>
                </a:solidFill>
                <a:latin typeface="Arial" panose="020B0604020202020204" pitchFamily="34" charset="0"/>
                <a:cs typeface="Arial" panose="020B0604020202020204" pitchFamily="34" charset="0"/>
              </a:rPr>
              <a:t>Recommendation</a:t>
            </a:r>
            <a:r>
              <a:rPr lang="en-US" sz="1400" dirty="0" smtClean="0">
                <a:solidFill>
                  <a:srgbClr val="0070C0"/>
                </a:solidFill>
                <a:latin typeface="Arial" panose="020B0604020202020204" pitchFamily="34" charset="0"/>
                <a:cs typeface="Arial" panose="020B0604020202020204" pitchFamily="34" charset="0"/>
              </a:rPr>
              <a:t>: T</a:t>
            </a:r>
            <a:r>
              <a:rPr lang="en-ZA" sz="1400" dirty="0" smtClean="0">
                <a:solidFill>
                  <a:srgbClr val="0070C0"/>
                </a:solidFill>
                <a:latin typeface="Arial" panose="020B0604020202020204" pitchFamily="34" charset="0"/>
                <a:cs typeface="Arial" panose="020B0604020202020204" pitchFamily="34" charset="0"/>
              </a:rPr>
              <a:t>he </a:t>
            </a:r>
            <a:r>
              <a:rPr lang="en-ZA" sz="1400" dirty="0">
                <a:solidFill>
                  <a:srgbClr val="0070C0"/>
                </a:solidFill>
                <a:latin typeface="Arial" panose="020B0604020202020204" pitchFamily="34" charset="0"/>
                <a:cs typeface="Arial" panose="020B0604020202020204" pitchFamily="34" charset="0"/>
              </a:rPr>
              <a:t>whole phrase </a:t>
            </a:r>
            <a:r>
              <a:rPr lang="en-ZA" sz="1400" dirty="0" smtClean="0">
                <a:solidFill>
                  <a:srgbClr val="0070C0"/>
                </a:solidFill>
                <a:latin typeface="Arial" panose="020B0604020202020204" pitchFamily="34" charset="0"/>
                <a:cs typeface="Arial" panose="020B0604020202020204" pitchFamily="34" charset="0"/>
              </a:rPr>
              <a:t>“…but </a:t>
            </a:r>
            <a:r>
              <a:rPr lang="en-ZA" sz="1400" dirty="0">
                <a:solidFill>
                  <a:srgbClr val="0070C0"/>
                </a:solidFill>
                <a:latin typeface="Arial" panose="020B0604020202020204" pitchFamily="34" charset="0"/>
                <a:cs typeface="Arial" panose="020B0604020202020204" pitchFamily="34" charset="0"/>
              </a:rPr>
              <a:t>may not permit a user to make a copy or recording of the work for commercial </a:t>
            </a:r>
            <a:r>
              <a:rPr lang="en-ZA" sz="1400" dirty="0" smtClean="0">
                <a:solidFill>
                  <a:srgbClr val="0070C0"/>
                </a:solidFill>
                <a:latin typeface="Arial" panose="020B0604020202020204" pitchFamily="34" charset="0"/>
                <a:cs typeface="Arial" panose="020B0604020202020204" pitchFamily="34" charset="0"/>
              </a:rPr>
              <a:t>purposes” be removed, </a:t>
            </a:r>
            <a:r>
              <a:rPr lang="en-ZA" sz="1400" dirty="0">
                <a:solidFill>
                  <a:srgbClr val="0070C0"/>
                </a:solidFill>
                <a:latin typeface="Arial" panose="020B0604020202020204" pitchFamily="34" charset="0"/>
                <a:cs typeface="Arial" panose="020B0604020202020204" pitchFamily="34" charset="0"/>
              </a:rPr>
              <a:t>alternatively that “for commercial purposes” be retained.</a:t>
            </a:r>
            <a:endParaRPr lang="en-GB" sz="1400" dirty="0" smtClean="0">
              <a:solidFill>
                <a:srgbClr val="0070C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35</a:t>
            </a:fld>
            <a:endParaRPr lang="en-US" dirty="0"/>
          </a:p>
        </p:txBody>
      </p:sp>
    </p:spTree>
    <p:extLst>
      <p:ext uri="{BB962C8B-B14F-4D97-AF65-F5344CB8AC3E}">
        <p14:creationId xmlns:p14="http://schemas.microsoft.com/office/powerpoint/2010/main" val="29514042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25" y="298703"/>
            <a:ext cx="8734425" cy="674690"/>
          </a:xfrm>
        </p:spPr>
        <p:txBody>
          <a:bodyPr>
            <a:normAutofit fontScale="90000"/>
          </a:bodyPr>
          <a:lstStyle/>
          <a:p>
            <a:r>
              <a:rPr lang="en-ZA" sz="2400" b="1" dirty="0">
                <a:latin typeface="Arial" panose="020B0604020202020204" pitchFamily="34" charset="0"/>
                <a:cs typeface="Arial" panose="020B0604020202020204" pitchFamily="34" charset="0"/>
              </a:rPr>
              <a:t>Cl 20 (section 19D - General exceptions regarding </a:t>
            </a:r>
            <a:r>
              <a:rPr lang="en-ZA" sz="2400" b="1" dirty="0" smtClean="0">
                <a:latin typeface="Arial" panose="020B0604020202020204" pitchFamily="34" charset="0"/>
                <a:cs typeface="Arial" panose="020B0604020202020204" pitchFamily="34" charset="0"/>
              </a:rPr>
              <a:t/>
            </a:r>
            <a:br>
              <a:rPr lang="en-ZA" sz="2400" b="1" dirty="0" smtClean="0">
                <a:latin typeface="Arial" panose="020B0604020202020204" pitchFamily="34" charset="0"/>
                <a:cs typeface="Arial" panose="020B0604020202020204" pitchFamily="34" charset="0"/>
              </a:rPr>
            </a:br>
            <a:r>
              <a:rPr lang="en-ZA" sz="2400" b="1" dirty="0" smtClean="0">
                <a:latin typeface="Arial" panose="020B0604020202020204" pitchFamily="34" charset="0"/>
                <a:cs typeface="Arial" panose="020B0604020202020204" pitchFamily="34" charset="0"/>
              </a:rPr>
              <a:t>protection </a:t>
            </a:r>
            <a:r>
              <a:rPr lang="en-ZA" sz="2400" b="1" dirty="0">
                <a:latin typeface="Arial" panose="020B0604020202020204" pitchFamily="34" charset="0"/>
                <a:cs typeface="Arial" panose="020B0604020202020204" pitchFamily="34" charset="0"/>
              </a:rPr>
              <a:t>of copyright work for </a:t>
            </a:r>
            <a:r>
              <a:rPr lang="en-ZA" sz="2400" b="1" dirty="0" smtClean="0">
                <a:latin typeface="Arial" panose="020B0604020202020204" pitchFamily="34" charset="0"/>
                <a:cs typeface="Arial" panose="020B0604020202020204" pitchFamily="34" charset="0"/>
              </a:rPr>
              <a:t>persons with </a:t>
            </a:r>
            <a:r>
              <a:rPr lang="en-ZA" sz="2400" b="1" dirty="0">
                <a:latin typeface="Arial" panose="020B0604020202020204" pitchFamily="34" charset="0"/>
                <a:cs typeface="Arial" panose="020B0604020202020204" pitchFamily="34" charset="0"/>
              </a:rPr>
              <a:t>disability</a:t>
            </a:r>
            <a:r>
              <a:rPr lang="en-ZA" sz="2400" b="1" dirty="0" smtClean="0">
                <a:latin typeface="Arial" panose="020B0604020202020204" pitchFamily="34" charset="0"/>
                <a:cs typeface="Arial" panose="020B0604020202020204" pitchFamily="34" charset="0"/>
              </a:rPr>
              <a:t>) (1)</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5725" y="973393"/>
            <a:ext cx="9595500" cy="5748083"/>
          </a:xfrm>
        </p:spPr>
        <p:txBody>
          <a:bodyPr>
            <a:noAutofit/>
          </a:bodyPr>
          <a:lstStyle/>
          <a:p>
            <a:pPr marL="0" indent="0" algn="just">
              <a:lnSpc>
                <a:spcPct val="120000"/>
              </a:lnSpc>
              <a:spcBef>
                <a:spcPts val="0"/>
              </a:spcBef>
              <a:buNone/>
            </a:pPr>
            <a:r>
              <a:rPr lang="en-US" sz="1600" u="sng" dirty="0" smtClean="0">
                <a:latin typeface="Arial" panose="020B0604020202020204" pitchFamily="34" charset="0"/>
                <a:cs typeface="Arial" panose="020B0604020202020204" pitchFamily="34" charset="0"/>
              </a:rPr>
              <a:t>Proposed new definition of “authorized entity”:</a:t>
            </a:r>
          </a:p>
          <a:p>
            <a:pPr marL="0" indent="0" eaLnBrk="0" hangingPunct="0">
              <a:spcBef>
                <a:spcPts val="0"/>
              </a:spcBef>
              <a:buNone/>
            </a:pPr>
            <a:r>
              <a:rPr lang="en-GB" sz="1600" dirty="0" smtClean="0">
                <a:latin typeface="Arial" panose="020B0604020202020204" pitchFamily="34" charset="0"/>
                <a:cs typeface="Arial" panose="020B0604020202020204" pitchFamily="34" charset="0"/>
              </a:rPr>
              <a:t>“ </a:t>
            </a:r>
            <a:r>
              <a:rPr lang="en-GB" sz="1600" u="sng" dirty="0" smtClean="0">
                <a:latin typeface="Arial" panose="020B0604020202020204" pitchFamily="34" charset="0"/>
                <a:cs typeface="Arial" panose="020B0604020202020204" pitchFamily="34" charset="0"/>
              </a:rPr>
              <a:t>‘</a:t>
            </a:r>
            <a:r>
              <a:rPr lang="en-GB" sz="1600" u="sng" dirty="0">
                <a:latin typeface="Arial" panose="020B0604020202020204" pitchFamily="34" charset="0"/>
                <a:cs typeface="Arial" panose="020B0604020202020204" pitchFamily="34" charset="0"/>
              </a:rPr>
              <a:t>authorized entity’ means—</a:t>
            </a:r>
          </a:p>
          <a:p>
            <a:pPr marL="446088" indent="-446088" eaLnBrk="0" hangingPunct="0">
              <a:spcBef>
                <a:spcPts val="0"/>
              </a:spcBef>
              <a:buNone/>
            </a:pPr>
            <a:r>
              <a:rPr lang="en-GB" sz="1600" i="1" u="sng" dirty="0">
                <a:latin typeface="Arial" panose="020B0604020202020204" pitchFamily="34" charset="0"/>
                <a:cs typeface="Arial" panose="020B0604020202020204" pitchFamily="34" charset="0"/>
              </a:rPr>
              <a:t>(a)	</a:t>
            </a:r>
            <a:r>
              <a:rPr lang="en-GB" sz="1600" u="sng" dirty="0">
                <a:latin typeface="Arial" panose="020B0604020202020204" pitchFamily="34" charset="0"/>
                <a:cs typeface="Arial" panose="020B0604020202020204" pitchFamily="34" charset="0"/>
              </a:rPr>
              <a:t>an entity that is authorized or recognised by the government to provide education, instructional training, adaptive reading or information access to persons with a disability on a non-profit basis; or</a:t>
            </a:r>
          </a:p>
          <a:p>
            <a:pPr marL="446088" indent="-446088" eaLnBrk="0" hangingPunct="0">
              <a:spcBef>
                <a:spcPts val="0"/>
              </a:spcBef>
              <a:buAutoNum type="alphaLcParenBoth" startAt="2"/>
            </a:pPr>
            <a:r>
              <a:rPr lang="en-GB" sz="1600" u="sng" dirty="0" smtClean="0">
                <a:latin typeface="Arial" panose="020B0604020202020204" pitchFamily="34" charset="0"/>
                <a:cs typeface="Arial" panose="020B0604020202020204" pitchFamily="34" charset="0"/>
              </a:rPr>
              <a:t>a </a:t>
            </a:r>
            <a:r>
              <a:rPr lang="en-GB" sz="1600" u="sng" dirty="0">
                <a:latin typeface="Arial" panose="020B0604020202020204" pitchFamily="34" charset="0"/>
                <a:cs typeface="Arial" panose="020B0604020202020204" pitchFamily="34" charset="0"/>
              </a:rPr>
              <a:t>government institution or non-profit organization that provides education, instructional training, adaptive reading or information access to persons with a disability as one of its primary activities or institutional obligations</a:t>
            </a:r>
            <a:r>
              <a:rPr lang="en-GB" sz="1600" u="sng" dirty="0" smtClean="0">
                <a:latin typeface="Arial" panose="020B0604020202020204" pitchFamily="34" charset="0"/>
                <a:cs typeface="Arial" panose="020B0604020202020204" pitchFamily="34" charset="0"/>
              </a:rPr>
              <a:t>;</a:t>
            </a:r>
            <a:r>
              <a:rPr lang="en-GB" sz="1600" dirty="0" smtClean="0">
                <a:latin typeface="Arial" panose="020B0604020202020204" pitchFamily="34" charset="0"/>
                <a:cs typeface="Arial" panose="020B0604020202020204" pitchFamily="34" charset="0"/>
              </a:rPr>
              <a:t>”</a:t>
            </a:r>
          </a:p>
          <a:p>
            <a:pPr marL="446088" indent="-446088" eaLnBrk="0" hangingPunct="0">
              <a:spcBef>
                <a:spcPts val="0"/>
              </a:spcBef>
              <a:buAutoNum type="alphaLcParenBoth" startAt="2"/>
            </a:pPr>
            <a:endParaRPr lang="en-GB" sz="1600" dirty="0">
              <a:latin typeface="Arial" panose="020B0604020202020204" pitchFamily="34" charset="0"/>
              <a:cs typeface="Arial" panose="020B0604020202020204" pitchFamily="34" charset="0"/>
            </a:endParaRPr>
          </a:p>
          <a:p>
            <a:pPr marL="0" indent="0" algn="just">
              <a:lnSpc>
                <a:spcPct val="120000"/>
              </a:lnSpc>
              <a:spcBef>
                <a:spcPts val="0"/>
              </a:spcBef>
              <a:buNone/>
            </a:pPr>
            <a:r>
              <a:rPr lang="en-ZA" sz="1600" u="sng" dirty="0" smtClean="0">
                <a:latin typeface="Arial" panose="020B0604020202020204" pitchFamily="34" charset="0"/>
                <a:cs typeface="Arial" panose="020B0604020202020204" pitchFamily="34" charset="0"/>
              </a:rPr>
              <a:t>Concerns raised iro the proposed definition:</a:t>
            </a:r>
          </a:p>
          <a:p>
            <a:pPr algn="just">
              <a:lnSpc>
                <a:spcPct val="120000"/>
              </a:lnSpc>
              <a:spcBef>
                <a:spcPts val="0"/>
              </a:spcBef>
            </a:pPr>
            <a:r>
              <a:rPr lang="en-ZA" sz="1600" dirty="0" smtClean="0">
                <a:latin typeface="Arial" panose="020B0604020202020204" pitchFamily="34" charset="0"/>
                <a:cs typeface="Arial" panose="020B0604020202020204" pitchFamily="34" charset="0"/>
              </a:rPr>
              <a:t>“</a:t>
            </a:r>
            <a:r>
              <a:rPr lang="en-ZA" sz="1600" i="1" dirty="0" smtClean="0">
                <a:latin typeface="Arial" panose="020B0604020202020204" pitchFamily="34" charset="0"/>
                <a:cs typeface="Arial" panose="020B0604020202020204" pitchFamily="34" charset="0"/>
              </a:rPr>
              <a:t>(b) - </a:t>
            </a:r>
            <a:r>
              <a:rPr lang="en-ZA" sz="1600" dirty="0" smtClean="0">
                <a:latin typeface="Arial" panose="020B0604020202020204" pitchFamily="34" charset="0"/>
                <a:cs typeface="Arial" panose="020B0604020202020204" pitchFamily="34" charset="0"/>
              </a:rPr>
              <a:t>One of </a:t>
            </a:r>
            <a:r>
              <a:rPr lang="en-ZA" sz="1600" dirty="0">
                <a:latin typeface="Arial" panose="020B0604020202020204" pitchFamily="34" charset="0"/>
                <a:cs typeface="Arial" panose="020B0604020202020204" pitchFamily="34" charset="0"/>
              </a:rPr>
              <a:t>its primary activities or institutional </a:t>
            </a:r>
            <a:r>
              <a:rPr lang="en-ZA" sz="1600" dirty="0" smtClean="0">
                <a:latin typeface="Arial" panose="020B0604020202020204" pitchFamily="34" charset="0"/>
                <a:cs typeface="Arial" panose="020B0604020202020204" pitchFamily="34" charset="0"/>
              </a:rPr>
              <a:t>obligations”</a:t>
            </a:r>
          </a:p>
          <a:p>
            <a:pPr lvl="1" algn="just">
              <a:lnSpc>
                <a:spcPct val="120000"/>
              </a:lnSpc>
              <a:spcBef>
                <a:spcPts val="0"/>
              </a:spcBef>
            </a:pPr>
            <a:r>
              <a:rPr lang="en-ZA" sz="1400" dirty="0" smtClean="0">
                <a:latin typeface="Arial" panose="020B0604020202020204" pitchFamily="34" charset="0"/>
                <a:cs typeface="Arial" panose="020B0604020202020204" pitchFamily="34" charset="0"/>
              </a:rPr>
              <a:t>Anton </a:t>
            </a:r>
            <a:r>
              <a:rPr lang="en-ZA" sz="1400" dirty="0" err="1" smtClean="0">
                <a:latin typeface="Arial" panose="020B0604020202020204" pitchFamily="34" charset="0"/>
                <a:cs typeface="Arial" panose="020B0604020202020204" pitchFamily="34" charset="0"/>
              </a:rPr>
              <a:t>Mostert</a:t>
            </a:r>
            <a:r>
              <a:rPr lang="en-ZA" sz="1400" dirty="0" smtClean="0">
                <a:latin typeface="Arial" panose="020B0604020202020204" pitchFamily="34" charset="0"/>
                <a:cs typeface="Arial" panose="020B0604020202020204" pitchFamily="34" charset="0"/>
              </a:rPr>
              <a:t>: Too broad: it should be the primary activity / institutional obligation.</a:t>
            </a:r>
          </a:p>
          <a:p>
            <a:pPr lvl="1" algn="just">
              <a:lnSpc>
                <a:spcPct val="120000"/>
              </a:lnSpc>
              <a:spcBef>
                <a:spcPts val="0"/>
              </a:spcBef>
            </a:pPr>
            <a:r>
              <a:rPr lang="en-ZA" sz="1400" dirty="0">
                <a:latin typeface="Arial" panose="020B0604020202020204" pitchFamily="34" charset="0"/>
                <a:cs typeface="Arial" panose="020B0604020202020204" pitchFamily="34" charset="0"/>
              </a:rPr>
              <a:t>Scholarly horizons (D Nicholson), SADTU, </a:t>
            </a:r>
            <a:r>
              <a:rPr lang="en-ZA" sz="1400" dirty="0" err="1">
                <a:latin typeface="Arial" panose="020B0604020202020204" pitchFamily="34" charset="0"/>
                <a:cs typeface="Arial" panose="020B0604020202020204" pitchFamily="34" charset="0"/>
              </a:rPr>
              <a:t>Shakila</a:t>
            </a:r>
            <a:r>
              <a:rPr lang="en-ZA" sz="1400" dirty="0">
                <a:latin typeface="Arial" panose="020B0604020202020204" pitchFamily="34" charset="0"/>
                <a:cs typeface="Arial" panose="020B0604020202020204" pitchFamily="34" charset="0"/>
              </a:rPr>
              <a:t> </a:t>
            </a:r>
            <a:r>
              <a:rPr lang="en-ZA" sz="1400" dirty="0" err="1" smtClean="0">
                <a:latin typeface="Arial" panose="020B0604020202020204" pitchFamily="34" charset="0"/>
                <a:cs typeface="Arial" panose="020B0604020202020204" pitchFamily="34" charset="0"/>
              </a:rPr>
              <a:t>Maharaj</a:t>
            </a:r>
            <a:r>
              <a:rPr lang="en-ZA" sz="1400" dirty="0" smtClean="0">
                <a:latin typeface="Arial" panose="020B0604020202020204" pitchFamily="34" charset="0"/>
                <a:cs typeface="Arial" panose="020B0604020202020204" pitchFamily="34" charset="0"/>
              </a:rPr>
              <a:t>: Too restrictive: remove “primary”</a:t>
            </a:r>
          </a:p>
          <a:p>
            <a:pPr lvl="1" algn="just">
              <a:lnSpc>
                <a:spcPct val="120000"/>
              </a:lnSpc>
              <a:spcBef>
                <a:spcPts val="0"/>
              </a:spcBef>
            </a:pPr>
            <a:r>
              <a:rPr lang="en-ZA" sz="1400" dirty="0" smtClean="0">
                <a:solidFill>
                  <a:srgbClr val="0070C0"/>
                </a:solidFill>
                <a:latin typeface="Arial" panose="020B0604020202020204" pitchFamily="34" charset="0"/>
                <a:cs typeface="Arial" panose="020B0604020202020204" pitchFamily="34" charset="0"/>
              </a:rPr>
              <a:t>Policy decision</a:t>
            </a:r>
          </a:p>
          <a:p>
            <a:pPr algn="just">
              <a:lnSpc>
                <a:spcPct val="120000"/>
              </a:lnSpc>
              <a:spcBef>
                <a:spcPts val="0"/>
              </a:spcBef>
            </a:pPr>
            <a:r>
              <a:rPr lang="en-ZA" sz="1600" dirty="0" smtClean="0">
                <a:latin typeface="Arial" panose="020B0604020202020204" pitchFamily="34" charset="0"/>
                <a:cs typeface="Arial" panose="020B0604020202020204" pitchFamily="34" charset="0"/>
              </a:rPr>
              <a:t>PASA: Add detail of what is expected of an authorized entity from Marrakesh treaty</a:t>
            </a:r>
            <a:endParaRPr lang="en-ZA" sz="1800" dirty="0" smtClean="0">
              <a:latin typeface="Arial" panose="020B0604020202020204" pitchFamily="34" charset="0"/>
              <a:cs typeface="Arial" panose="020B0604020202020204" pitchFamily="34" charset="0"/>
            </a:endParaRPr>
          </a:p>
          <a:p>
            <a:pPr lvl="1" algn="just">
              <a:lnSpc>
                <a:spcPct val="120000"/>
              </a:lnSpc>
              <a:spcBef>
                <a:spcPts val="0"/>
              </a:spcBef>
            </a:pPr>
            <a:r>
              <a:rPr lang="en-ZA" sz="1400" dirty="0" smtClean="0">
                <a:solidFill>
                  <a:srgbClr val="0070C0"/>
                </a:solidFill>
                <a:latin typeface="Arial" panose="020B0604020202020204" pitchFamily="34" charset="0"/>
                <a:cs typeface="Arial" panose="020B0604020202020204" pitchFamily="34" charset="0"/>
              </a:rPr>
              <a:t>Policy decision – will have to be advertised if added</a:t>
            </a:r>
          </a:p>
          <a:p>
            <a:pPr algn="just">
              <a:lnSpc>
                <a:spcPct val="120000"/>
              </a:lnSpc>
              <a:spcBef>
                <a:spcPts val="0"/>
              </a:spcBef>
            </a:pPr>
            <a:r>
              <a:rPr lang="en-ZA" sz="1600" dirty="0" smtClean="0">
                <a:latin typeface="Arial" panose="020B0604020202020204" pitchFamily="34" charset="0"/>
                <a:cs typeface="Arial" panose="020B0604020202020204" pitchFamily="34" charset="0"/>
              </a:rPr>
              <a:t>PASA: </a:t>
            </a:r>
            <a:r>
              <a:rPr lang="en-ZA" sz="1600" i="1" dirty="0" smtClean="0">
                <a:latin typeface="Arial" panose="020B0604020202020204" pitchFamily="34" charset="0"/>
                <a:cs typeface="Arial" panose="020B0604020202020204" pitchFamily="34" charset="0"/>
              </a:rPr>
              <a:t>(b) </a:t>
            </a:r>
            <a:r>
              <a:rPr lang="en-ZA" sz="1600" dirty="0" smtClean="0">
                <a:latin typeface="Arial" panose="020B0604020202020204" pitchFamily="34" charset="0"/>
                <a:cs typeface="Arial" panose="020B0604020202020204" pitchFamily="34" charset="0"/>
              </a:rPr>
              <a:t>is not authorised and thus does not fit the definition</a:t>
            </a:r>
          </a:p>
          <a:p>
            <a:pPr lvl="1" algn="just">
              <a:lnSpc>
                <a:spcPct val="120000"/>
              </a:lnSpc>
              <a:spcBef>
                <a:spcPts val="0"/>
              </a:spcBef>
            </a:pPr>
            <a:r>
              <a:rPr lang="en-ZA" sz="1400" dirty="0" smtClean="0">
                <a:solidFill>
                  <a:srgbClr val="0070C0"/>
                </a:solidFill>
                <a:latin typeface="Arial" panose="020B0604020202020204" pitchFamily="34" charset="0"/>
                <a:cs typeface="Arial" panose="020B0604020202020204" pitchFamily="34" charset="0"/>
              </a:rPr>
              <a:t>Definitions in legislation are designed to be broadened (we do not define dictionary meanings)</a:t>
            </a:r>
          </a:p>
          <a:p>
            <a:pPr algn="just">
              <a:lnSpc>
                <a:spcPct val="120000"/>
              </a:lnSpc>
              <a:spcBef>
                <a:spcPts val="0"/>
              </a:spcBef>
            </a:pPr>
            <a:r>
              <a:rPr lang="en-ZA" sz="1600" dirty="0">
                <a:latin typeface="Arial" panose="020B0604020202020204" pitchFamily="34" charset="0"/>
                <a:cs typeface="Arial" panose="020B0604020202020204" pitchFamily="34" charset="0"/>
              </a:rPr>
              <a:t>Western Cape Government, Scholarly horizons – Denise Nicholson, </a:t>
            </a:r>
            <a:r>
              <a:rPr lang="en-ZA" sz="1600" dirty="0" smtClean="0">
                <a:latin typeface="Arial" panose="020B0604020202020204" pitchFamily="34" charset="0"/>
                <a:cs typeface="Arial" panose="020B0604020202020204" pitchFamily="34" charset="0"/>
              </a:rPr>
              <a:t>SADTU</a:t>
            </a:r>
          </a:p>
          <a:p>
            <a:pPr lvl="1" algn="just">
              <a:lnSpc>
                <a:spcPct val="120000"/>
              </a:lnSpc>
              <a:spcBef>
                <a:spcPts val="0"/>
              </a:spcBef>
            </a:pPr>
            <a:r>
              <a:rPr lang="en-ZA" sz="1400" dirty="0" smtClean="0">
                <a:latin typeface="Arial" panose="020B0604020202020204" pitchFamily="34" charset="0"/>
                <a:cs typeface="Arial" panose="020B0604020202020204" pitchFamily="34" charset="0"/>
              </a:rPr>
              <a:t>“</a:t>
            </a:r>
            <a:r>
              <a:rPr lang="en-ZA" sz="1400" dirty="0">
                <a:latin typeface="Arial" panose="020B0604020202020204" pitchFamily="34" charset="0"/>
                <a:cs typeface="Arial" panose="020B0604020202020204" pitchFamily="34" charset="0"/>
              </a:rPr>
              <a:t>government” is vague </a:t>
            </a:r>
            <a:r>
              <a:rPr lang="en-ZA" sz="1400" dirty="0" smtClean="0">
                <a:latin typeface="Arial" panose="020B0604020202020204" pitchFamily="34" charset="0"/>
                <a:cs typeface="Arial" panose="020B0604020202020204" pitchFamily="34" charset="0"/>
              </a:rPr>
              <a:t>– rather use the </a:t>
            </a:r>
            <a:r>
              <a:rPr lang="en-ZA" sz="1400" dirty="0">
                <a:latin typeface="Arial" panose="020B0604020202020204" pitchFamily="34" charset="0"/>
                <a:cs typeface="Arial" panose="020B0604020202020204" pitchFamily="34" charset="0"/>
              </a:rPr>
              <a:t>applicable regulatory </a:t>
            </a:r>
            <a:r>
              <a:rPr lang="en-ZA" sz="1400" dirty="0" smtClean="0">
                <a:latin typeface="Arial" panose="020B0604020202020204" pitchFamily="34" charset="0"/>
                <a:cs typeface="Arial" panose="020B0604020202020204" pitchFamily="34" charset="0"/>
              </a:rPr>
              <a:t>bodies already recognised; or</a:t>
            </a:r>
          </a:p>
          <a:p>
            <a:pPr lvl="2" algn="just">
              <a:lnSpc>
                <a:spcPct val="120000"/>
              </a:lnSpc>
              <a:spcBef>
                <a:spcPts val="0"/>
              </a:spcBef>
            </a:pPr>
            <a:r>
              <a:rPr lang="en-ZA" sz="1400" dirty="0" smtClean="0">
                <a:solidFill>
                  <a:srgbClr val="0070C0"/>
                </a:solidFill>
                <a:latin typeface="Arial" panose="020B0604020202020204" pitchFamily="34" charset="0"/>
                <a:cs typeface="Arial" panose="020B0604020202020204" pitchFamily="34" charset="0"/>
              </a:rPr>
              <a:t>Iro </a:t>
            </a:r>
            <a:r>
              <a:rPr lang="en-ZA" sz="1400" i="1" dirty="0" smtClean="0">
                <a:solidFill>
                  <a:srgbClr val="0070C0"/>
                </a:solidFill>
                <a:latin typeface="Arial" panose="020B0604020202020204" pitchFamily="34" charset="0"/>
                <a:cs typeface="Arial" panose="020B0604020202020204" pitchFamily="34" charset="0"/>
              </a:rPr>
              <a:t>(a) – </a:t>
            </a:r>
            <a:r>
              <a:rPr lang="en-ZA" sz="1400" dirty="0" smtClean="0">
                <a:solidFill>
                  <a:srgbClr val="0070C0"/>
                </a:solidFill>
                <a:latin typeface="Arial" panose="020B0604020202020204" pitchFamily="34" charset="0"/>
                <a:cs typeface="Arial" panose="020B0604020202020204" pitchFamily="34" charset="0"/>
              </a:rPr>
              <a:t>Recommend to either use the already recognised bodies, or </a:t>
            </a:r>
            <a:r>
              <a:rPr lang="en-ZA" sz="1400" dirty="0">
                <a:solidFill>
                  <a:srgbClr val="0070C0"/>
                </a:solidFill>
                <a:latin typeface="Arial" panose="020B0604020202020204" pitchFamily="34" charset="0"/>
                <a:cs typeface="Arial" panose="020B0604020202020204" pitchFamily="34" charset="0"/>
              </a:rPr>
              <a:t>use “as prescribed” </a:t>
            </a:r>
            <a:r>
              <a:rPr lang="en-ZA" sz="1400" dirty="0" smtClean="0">
                <a:solidFill>
                  <a:srgbClr val="0070C0"/>
                </a:solidFill>
                <a:latin typeface="Arial" panose="020B0604020202020204" pitchFamily="34" charset="0"/>
                <a:cs typeface="Arial" panose="020B0604020202020204" pitchFamily="34" charset="0"/>
              </a:rPr>
              <a:t>– see the proposed amendment in clause 33, the new section 39(2)</a:t>
            </a:r>
            <a:endParaRPr lang="en-ZA" sz="1200" dirty="0">
              <a:solidFill>
                <a:srgbClr val="0070C0"/>
              </a:solidFill>
              <a:latin typeface="Arial" panose="020B0604020202020204" pitchFamily="34" charset="0"/>
              <a:cs typeface="Arial" panose="020B0604020202020204" pitchFamily="34" charset="0"/>
            </a:endParaRPr>
          </a:p>
          <a:p>
            <a:pPr lvl="1" algn="just">
              <a:lnSpc>
                <a:spcPct val="120000"/>
              </a:lnSpc>
              <a:spcBef>
                <a:spcPts val="0"/>
              </a:spcBef>
            </a:pPr>
            <a:r>
              <a:rPr lang="en-ZA" sz="1400" dirty="0" smtClean="0">
                <a:latin typeface="Arial" panose="020B0604020202020204" pitchFamily="34" charset="0"/>
                <a:cs typeface="Arial" panose="020B0604020202020204" pitchFamily="34" charset="0"/>
              </a:rPr>
              <a:t>Define </a:t>
            </a:r>
            <a:r>
              <a:rPr lang="en-ZA" sz="1400" dirty="0">
                <a:latin typeface="Arial" panose="020B0604020202020204" pitchFamily="34" charset="0"/>
                <a:cs typeface="Arial" panose="020B0604020202020204" pitchFamily="34" charset="0"/>
              </a:rPr>
              <a:t>“government institution” or “non-profit organization”,  to enhance </a:t>
            </a:r>
            <a:r>
              <a:rPr lang="en-ZA" sz="1400" dirty="0" smtClean="0">
                <a:latin typeface="Arial" panose="020B0604020202020204" pitchFamily="34" charset="0"/>
                <a:cs typeface="Arial" panose="020B0604020202020204" pitchFamily="34" charset="0"/>
              </a:rPr>
              <a:t>clarity</a:t>
            </a:r>
          </a:p>
          <a:p>
            <a:pPr lvl="2" algn="just">
              <a:lnSpc>
                <a:spcPct val="120000"/>
              </a:lnSpc>
              <a:spcBef>
                <a:spcPts val="0"/>
              </a:spcBef>
            </a:pPr>
            <a:r>
              <a:rPr lang="en-ZA" sz="1400" dirty="0" smtClean="0">
                <a:solidFill>
                  <a:srgbClr val="0070C0"/>
                </a:solidFill>
                <a:latin typeface="Arial" panose="020B0604020202020204" pitchFamily="34" charset="0"/>
                <a:cs typeface="Arial" panose="020B0604020202020204" pitchFamily="34" charset="0"/>
              </a:rPr>
              <a:t>We do not have to define words that has a well known meaning.</a:t>
            </a:r>
            <a:endParaRPr lang="en-ZA" sz="1400" dirty="0">
              <a:solidFill>
                <a:srgbClr val="0070C0"/>
              </a:solidFill>
              <a:latin typeface="Arial" panose="020B0604020202020204" pitchFamily="34" charset="0"/>
              <a:cs typeface="Arial" panose="020B0604020202020204" pitchFamily="34" charset="0"/>
            </a:endParaRPr>
          </a:p>
          <a:p>
            <a:pPr lvl="1" algn="just">
              <a:lnSpc>
                <a:spcPct val="120000"/>
              </a:lnSpc>
              <a:spcBef>
                <a:spcPts val="0"/>
              </a:spcBef>
            </a:pPr>
            <a:endParaRPr lang="en-ZA"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36</a:t>
            </a:fld>
            <a:endParaRPr lang="en-US" dirty="0"/>
          </a:p>
        </p:txBody>
      </p:sp>
    </p:spTree>
    <p:extLst>
      <p:ext uri="{BB962C8B-B14F-4D97-AF65-F5344CB8AC3E}">
        <p14:creationId xmlns:p14="http://schemas.microsoft.com/office/powerpoint/2010/main" val="25783782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25" y="352304"/>
            <a:ext cx="8734425" cy="674690"/>
          </a:xfrm>
        </p:spPr>
        <p:txBody>
          <a:bodyPr>
            <a:normAutofit fontScale="90000"/>
          </a:bodyPr>
          <a:lstStyle/>
          <a:p>
            <a:r>
              <a:rPr lang="en-ZA" sz="2400" b="1" dirty="0">
                <a:latin typeface="Arial" panose="020B0604020202020204" pitchFamily="34" charset="0"/>
                <a:cs typeface="Arial" panose="020B0604020202020204" pitchFamily="34" charset="0"/>
              </a:rPr>
              <a:t>Cl 20 (section 19D - General exceptions regarding </a:t>
            </a:r>
            <a:r>
              <a:rPr lang="en-ZA" sz="2400" b="1" dirty="0" smtClean="0">
                <a:latin typeface="Arial" panose="020B0604020202020204" pitchFamily="34" charset="0"/>
                <a:cs typeface="Arial" panose="020B0604020202020204" pitchFamily="34" charset="0"/>
              </a:rPr>
              <a:t/>
            </a:r>
            <a:br>
              <a:rPr lang="en-ZA" sz="2400" b="1" dirty="0" smtClean="0">
                <a:latin typeface="Arial" panose="020B0604020202020204" pitchFamily="34" charset="0"/>
                <a:cs typeface="Arial" panose="020B0604020202020204" pitchFamily="34" charset="0"/>
              </a:rPr>
            </a:br>
            <a:r>
              <a:rPr lang="en-ZA" sz="2400" b="1" dirty="0" smtClean="0">
                <a:latin typeface="Arial" panose="020B0604020202020204" pitchFamily="34" charset="0"/>
                <a:cs typeface="Arial" panose="020B0604020202020204" pitchFamily="34" charset="0"/>
              </a:rPr>
              <a:t>protection </a:t>
            </a:r>
            <a:r>
              <a:rPr lang="en-ZA" sz="2400" b="1" dirty="0">
                <a:latin typeface="Arial" panose="020B0604020202020204" pitchFamily="34" charset="0"/>
                <a:cs typeface="Arial" panose="020B0604020202020204" pitchFamily="34" charset="0"/>
              </a:rPr>
              <a:t>of copyright work for </a:t>
            </a:r>
            <a:r>
              <a:rPr lang="en-ZA" sz="2400" b="1" dirty="0" smtClean="0">
                <a:latin typeface="Arial" panose="020B0604020202020204" pitchFamily="34" charset="0"/>
                <a:cs typeface="Arial" panose="020B0604020202020204" pitchFamily="34" charset="0"/>
              </a:rPr>
              <a:t>persons with </a:t>
            </a:r>
            <a:r>
              <a:rPr lang="en-ZA" sz="2400" b="1" dirty="0">
                <a:latin typeface="Arial" panose="020B0604020202020204" pitchFamily="34" charset="0"/>
                <a:cs typeface="Arial" panose="020B0604020202020204" pitchFamily="34" charset="0"/>
              </a:rPr>
              <a:t>disability</a:t>
            </a:r>
            <a:r>
              <a:rPr lang="en-ZA" sz="2400" b="1" dirty="0" smtClean="0">
                <a:latin typeface="Arial" panose="020B0604020202020204" pitchFamily="34" charset="0"/>
                <a:cs typeface="Arial" panose="020B0604020202020204" pitchFamily="34" charset="0"/>
              </a:rPr>
              <a:t>) (2)</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5725" y="1150373"/>
            <a:ext cx="9595500" cy="5571103"/>
          </a:xfrm>
        </p:spPr>
        <p:txBody>
          <a:bodyPr>
            <a:noAutofit/>
          </a:bodyPr>
          <a:lstStyle/>
          <a:p>
            <a:pPr marL="0" indent="0" algn="just">
              <a:lnSpc>
                <a:spcPct val="120000"/>
              </a:lnSpc>
              <a:spcBef>
                <a:spcPts val="0"/>
              </a:spcBef>
              <a:buNone/>
            </a:pPr>
            <a:r>
              <a:rPr lang="en-US" sz="1600" u="sng" dirty="0" smtClean="0">
                <a:latin typeface="Arial" panose="020B0604020202020204" pitchFamily="34" charset="0"/>
                <a:cs typeface="Arial" panose="020B0604020202020204" pitchFamily="34" charset="0"/>
              </a:rPr>
              <a:t>Proposed amendments:</a:t>
            </a:r>
            <a:r>
              <a:rPr lang="en-US" sz="1600" dirty="0" smtClean="0">
                <a:latin typeface="Arial" panose="020B0604020202020204" pitchFamily="34" charset="0"/>
                <a:cs typeface="Arial" panose="020B0604020202020204" pitchFamily="34" charset="0"/>
              </a:rPr>
              <a:t> (Additions underlined and deletions in bold between square brackets)</a:t>
            </a:r>
          </a:p>
          <a:p>
            <a:pPr marL="0" indent="265113" algn="just">
              <a:lnSpc>
                <a:spcPct val="120000"/>
              </a:lnSpc>
              <a:spcBef>
                <a:spcPts val="0"/>
              </a:spcBef>
              <a:buNone/>
              <a:tabLst>
                <a:tab pos="722313" algn="l"/>
              </a:tabLst>
            </a:pPr>
            <a:r>
              <a:rPr lang="en-ZA" sz="1600" dirty="0" smtClean="0">
                <a:latin typeface="Arial" panose="020B0604020202020204" pitchFamily="34" charset="0"/>
                <a:cs typeface="Arial" panose="020B0604020202020204" pitchFamily="34" charset="0"/>
              </a:rPr>
              <a:t>“(</a:t>
            </a:r>
            <a:r>
              <a:rPr lang="en-ZA" sz="1600" dirty="0">
                <a:latin typeface="Arial" panose="020B0604020202020204" pitchFamily="34" charset="0"/>
                <a:cs typeface="Arial" panose="020B0604020202020204" pitchFamily="34" charset="0"/>
              </a:rPr>
              <a:t>1) </a:t>
            </a:r>
            <a:r>
              <a:rPr lang="en-ZA" sz="1600" dirty="0" smtClean="0">
                <a:latin typeface="Arial" panose="020B0604020202020204" pitchFamily="34" charset="0"/>
                <a:cs typeface="Arial" panose="020B0604020202020204" pitchFamily="34" charset="0"/>
              </a:rPr>
              <a:t>	Any </a:t>
            </a:r>
            <a:r>
              <a:rPr lang="en-ZA" sz="1600" dirty="0">
                <a:latin typeface="Arial" panose="020B0604020202020204" pitchFamily="34" charset="0"/>
                <a:cs typeface="Arial" panose="020B0604020202020204" pitchFamily="34" charset="0"/>
              </a:rPr>
              <a:t>person </a:t>
            </a:r>
            <a:r>
              <a:rPr lang="en-ZA" sz="1600" b="1" dirty="0" smtClean="0">
                <a:latin typeface="Arial" panose="020B0604020202020204" pitchFamily="34" charset="0"/>
                <a:cs typeface="Arial" panose="020B0604020202020204" pitchFamily="34" charset="0"/>
              </a:rPr>
              <a:t>[as </a:t>
            </a:r>
            <a:r>
              <a:rPr lang="en-ZA" sz="1600" b="1" dirty="0">
                <a:latin typeface="Arial" panose="020B0604020202020204" pitchFamily="34" charset="0"/>
                <a:cs typeface="Arial" panose="020B0604020202020204" pitchFamily="34" charset="0"/>
              </a:rPr>
              <a:t>may be </a:t>
            </a:r>
            <a:r>
              <a:rPr lang="en-ZA" sz="1600" b="1" dirty="0" smtClean="0">
                <a:latin typeface="Arial" panose="020B0604020202020204" pitchFamily="34" charset="0"/>
                <a:cs typeface="Arial" panose="020B0604020202020204" pitchFamily="34" charset="0"/>
              </a:rPr>
              <a:t>prescribed] </a:t>
            </a:r>
            <a:r>
              <a:rPr lang="en-ZA" sz="1600" dirty="0">
                <a:latin typeface="Arial" panose="020B0604020202020204" pitchFamily="34" charset="0"/>
                <a:cs typeface="Arial" panose="020B0604020202020204" pitchFamily="34" charset="0"/>
              </a:rPr>
              <a:t>and that serves persons with disabilities</a:t>
            </a:r>
            <a:r>
              <a:rPr lang="en-ZA" sz="1600" u="sng" dirty="0">
                <a:latin typeface="Arial" panose="020B0604020202020204" pitchFamily="34" charset="0"/>
                <a:cs typeface="Arial" panose="020B0604020202020204" pitchFamily="34" charset="0"/>
              </a:rPr>
              <a:t>, including an authorised entity, </a:t>
            </a:r>
            <a:r>
              <a:rPr lang="en-ZA" sz="1600" dirty="0">
                <a:latin typeface="Arial" panose="020B0604020202020204" pitchFamily="34" charset="0"/>
                <a:cs typeface="Arial" panose="020B0604020202020204" pitchFamily="34" charset="0"/>
              </a:rPr>
              <a:t>may, without the authorization of the copyright owner, make an accessible format copy for the benefit of a person with a disability, supply that accessible format copy to a person with a disability by any means, including by non-commercial lending or by digital communication by wire or wireless means, and undertake any intermediate steps to achieve these objectives, if the following </a:t>
            </a:r>
            <a:r>
              <a:rPr lang="en-ZA" sz="1600" dirty="0" smtClean="0">
                <a:latin typeface="Arial" panose="020B0604020202020204" pitchFamily="34" charset="0"/>
                <a:cs typeface="Arial" panose="020B0604020202020204" pitchFamily="34" charset="0"/>
              </a:rPr>
              <a:t>conditions </a:t>
            </a:r>
            <a:r>
              <a:rPr lang="en-ZA" sz="1600" dirty="0">
                <a:latin typeface="Arial" panose="020B0604020202020204" pitchFamily="34" charset="0"/>
                <a:cs typeface="Arial" panose="020B0604020202020204" pitchFamily="34" charset="0"/>
              </a:rPr>
              <a:t>are </a:t>
            </a:r>
            <a:r>
              <a:rPr lang="en-ZA" sz="1600" dirty="0" smtClean="0">
                <a:latin typeface="Arial" panose="020B0604020202020204" pitchFamily="34" charset="0"/>
                <a:cs typeface="Arial" panose="020B0604020202020204" pitchFamily="34" charset="0"/>
              </a:rPr>
              <a:t>met:…”</a:t>
            </a:r>
          </a:p>
          <a:p>
            <a:pPr marL="0" indent="0" algn="just">
              <a:lnSpc>
                <a:spcPct val="120000"/>
              </a:lnSpc>
              <a:spcBef>
                <a:spcPts val="0"/>
              </a:spcBef>
              <a:buNone/>
              <a:tabLst>
                <a:tab pos="722313" algn="l"/>
              </a:tabLst>
            </a:pPr>
            <a:r>
              <a:rPr lang="en-ZA" sz="1600" u="sng" dirty="0" smtClean="0">
                <a:latin typeface="Arial" panose="020B0604020202020204" pitchFamily="34" charset="0"/>
                <a:cs typeface="Arial" panose="020B0604020202020204" pitchFamily="34" charset="0"/>
              </a:rPr>
              <a:t>Concerns raised</a:t>
            </a:r>
            <a:endParaRPr lang="en-ZA" sz="1600" u="sng" dirty="0">
              <a:latin typeface="Arial" panose="020B0604020202020204" pitchFamily="34" charset="0"/>
              <a:cs typeface="Arial" panose="020B0604020202020204" pitchFamily="34" charset="0"/>
            </a:endParaRPr>
          </a:p>
          <a:p>
            <a:pPr algn="just">
              <a:lnSpc>
                <a:spcPct val="120000"/>
              </a:lnSpc>
              <a:spcBef>
                <a:spcPts val="0"/>
              </a:spcBef>
              <a:tabLst>
                <a:tab pos="722313" algn="l"/>
              </a:tabLst>
            </a:pPr>
            <a:r>
              <a:rPr lang="en-ZA" sz="1600" dirty="0" smtClean="0">
                <a:latin typeface="Arial" panose="020B0604020202020204" pitchFamily="34" charset="0"/>
                <a:cs typeface="Arial" panose="020B0604020202020204" pitchFamily="34" charset="0"/>
              </a:rPr>
              <a:t>The deletion may </a:t>
            </a:r>
            <a:r>
              <a:rPr lang="en-ZA" sz="1600" dirty="0">
                <a:latin typeface="Arial" panose="020B0604020202020204" pitchFamily="34" charset="0"/>
                <a:cs typeface="Arial" panose="020B0604020202020204" pitchFamily="34" charset="0"/>
              </a:rPr>
              <a:t>result in unintended consequences for works that have already been transformed into an accessible </a:t>
            </a:r>
            <a:r>
              <a:rPr lang="en-ZA" sz="1600" dirty="0" smtClean="0">
                <a:latin typeface="Arial" panose="020B0604020202020204" pitchFamily="34" charset="0"/>
                <a:cs typeface="Arial" panose="020B0604020202020204" pitchFamily="34" charset="0"/>
              </a:rPr>
              <a:t>format (SANCB / TA)</a:t>
            </a:r>
          </a:p>
          <a:p>
            <a:pPr algn="just">
              <a:lnSpc>
                <a:spcPct val="120000"/>
              </a:lnSpc>
              <a:spcBef>
                <a:spcPts val="0"/>
              </a:spcBef>
              <a:tabLst>
                <a:tab pos="722313" algn="l"/>
              </a:tabLst>
            </a:pPr>
            <a:r>
              <a:rPr lang="en-ZA" sz="1600" dirty="0" smtClean="0">
                <a:latin typeface="Arial" panose="020B0604020202020204" pitchFamily="34" charset="0"/>
                <a:cs typeface="Arial" panose="020B0604020202020204" pitchFamily="34" charset="0"/>
              </a:rPr>
              <a:t>Recommend following the Marrakesh Treaty, which deals </a:t>
            </a:r>
            <a:r>
              <a:rPr lang="en-ZA" sz="1600" dirty="0">
                <a:latin typeface="Arial" panose="020B0604020202020204" pitchFamily="34" charset="0"/>
                <a:cs typeface="Arial" panose="020B0604020202020204" pitchFamily="34" charset="0"/>
              </a:rPr>
              <a:t>separately with persons acting on behalf of persons (with a disability) and authorized </a:t>
            </a:r>
            <a:r>
              <a:rPr lang="en-ZA" sz="1600" dirty="0" smtClean="0">
                <a:latin typeface="Arial" panose="020B0604020202020204" pitchFamily="34" charset="0"/>
                <a:cs typeface="Arial" panose="020B0604020202020204" pitchFamily="34" charset="0"/>
              </a:rPr>
              <a:t>entities (PASA)</a:t>
            </a:r>
          </a:p>
          <a:p>
            <a:pPr algn="just">
              <a:lnSpc>
                <a:spcPct val="120000"/>
              </a:lnSpc>
              <a:spcBef>
                <a:spcPts val="0"/>
              </a:spcBef>
              <a:tabLst>
                <a:tab pos="722313" algn="l"/>
              </a:tabLst>
            </a:pPr>
            <a:r>
              <a:rPr lang="en-ZA" sz="1600" dirty="0" smtClean="0">
                <a:latin typeface="Arial" panose="020B0604020202020204" pitchFamily="34" charset="0"/>
                <a:cs typeface="Arial" panose="020B0604020202020204" pitchFamily="34" charset="0"/>
              </a:rPr>
              <a:t>Only persons who are authorised entities should be allowed to make such copies (SAMRO)</a:t>
            </a:r>
          </a:p>
          <a:p>
            <a:pPr lvl="1" algn="just">
              <a:lnSpc>
                <a:spcPct val="120000"/>
              </a:lnSpc>
              <a:spcBef>
                <a:spcPts val="0"/>
              </a:spcBef>
              <a:tabLst>
                <a:tab pos="722313" algn="l"/>
              </a:tabLst>
            </a:pPr>
            <a:r>
              <a:rPr lang="en-ZA" sz="1600" dirty="0" smtClean="0">
                <a:solidFill>
                  <a:srgbClr val="0070C0"/>
                </a:solidFill>
                <a:latin typeface="Arial" panose="020B0604020202020204" pitchFamily="34" charset="0"/>
                <a:cs typeface="Arial" panose="020B0604020202020204" pitchFamily="34" charset="0"/>
              </a:rPr>
              <a:t>Policy decision, however, considering the concerns above, such a limit may impact negatively on the rights of a person with a disability.</a:t>
            </a:r>
            <a:endParaRPr lang="en-ZA" sz="1600" dirty="0" smtClean="0">
              <a:latin typeface="Arial" panose="020B0604020202020204" pitchFamily="34" charset="0"/>
              <a:cs typeface="Arial" panose="020B0604020202020204" pitchFamily="34" charset="0"/>
            </a:endParaRPr>
          </a:p>
          <a:p>
            <a:pPr marL="0" indent="0" algn="just">
              <a:lnSpc>
                <a:spcPct val="120000"/>
              </a:lnSpc>
              <a:spcBef>
                <a:spcPts val="0"/>
              </a:spcBef>
              <a:buNone/>
              <a:tabLst>
                <a:tab pos="722313" algn="l"/>
              </a:tabLst>
            </a:pPr>
            <a:r>
              <a:rPr lang="en-ZA" sz="1600" u="sng" dirty="0" smtClean="0">
                <a:latin typeface="Arial" panose="020B0604020202020204" pitchFamily="34" charset="0"/>
                <a:cs typeface="Arial" panose="020B0604020202020204" pitchFamily="34" charset="0"/>
              </a:rPr>
              <a:t>Recommendation</a:t>
            </a:r>
            <a:r>
              <a:rPr lang="en-ZA" sz="1600" dirty="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Although subsection (1) </a:t>
            </a:r>
            <a:r>
              <a:rPr lang="en-ZA" sz="1600" dirty="0">
                <a:latin typeface="Arial" panose="020B0604020202020204" pitchFamily="34" charset="0"/>
                <a:cs typeface="Arial" panose="020B0604020202020204" pitchFamily="34" charset="0"/>
              </a:rPr>
              <a:t>was not advertised, it is linked to the definition of “authorised entity”, which was advertised. The phrase </a:t>
            </a:r>
            <a:r>
              <a:rPr lang="en-ZA" sz="1600" dirty="0" smtClean="0">
                <a:latin typeface="Arial" panose="020B0604020202020204" pitchFamily="34" charset="0"/>
                <a:cs typeface="Arial" panose="020B0604020202020204" pitchFamily="34" charset="0"/>
              </a:rPr>
              <a:t>“</a:t>
            </a:r>
            <a:r>
              <a:rPr lang="en-ZA" sz="1600" dirty="0">
                <a:latin typeface="Arial" panose="020B0604020202020204" pitchFamily="34" charset="0"/>
                <a:cs typeface="Arial" panose="020B0604020202020204" pitchFamily="34" charset="0"/>
              </a:rPr>
              <a:t>as may be </a:t>
            </a:r>
            <a:r>
              <a:rPr lang="en-ZA" sz="1600" dirty="0" smtClean="0">
                <a:latin typeface="Arial" panose="020B0604020202020204" pitchFamily="34" charset="0"/>
                <a:cs typeface="Arial" panose="020B0604020202020204" pitchFamily="34" charset="0"/>
              </a:rPr>
              <a:t>prescribed” was </a:t>
            </a:r>
            <a:r>
              <a:rPr lang="en-ZA" sz="1600" dirty="0">
                <a:latin typeface="Arial" panose="020B0604020202020204" pitchFamily="34" charset="0"/>
                <a:cs typeface="Arial" panose="020B0604020202020204" pitchFamily="34" charset="0"/>
              </a:rPr>
              <a:t>deleted because of the addition of “authorised entity”, but we agree that the deletion may have unintended consequences. </a:t>
            </a:r>
            <a:r>
              <a:rPr lang="en-ZA" sz="1600" dirty="0" smtClean="0">
                <a:latin typeface="Arial" panose="020B0604020202020204" pitchFamily="34" charset="0"/>
                <a:cs typeface="Arial" panose="020B0604020202020204" pitchFamily="34" charset="0"/>
              </a:rPr>
              <a:t> </a:t>
            </a:r>
            <a:r>
              <a:rPr lang="en-ZA" sz="1600" dirty="0" smtClean="0">
                <a:solidFill>
                  <a:srgbClr val="0070C0"/>
                </a:solidFill>
                <a:latin typeface="Arial" panose="020B0604020202020204" pitchFamily="34" charset="0"/>
                <a:cs typeface="Arial" panose="020B0604020202020204" pitchFamily="34" charset="0"/>
              </a:rPr>
              <a:t>Recommend </a:t>
            </a:r>
            <a:r>
              <a:rPr lang="en-ZA" sz="1600" dirty="0">
                <a:solidFill>
                  <a:srgbClr val="0070C0"/>
                </a:solidFill>
                <a:latin typeface="Arial" panose="020B0604020202020204" pitchFamily="34" charset="0"/>
                <a:cs typeface="Arial" panose="020B0604020202020204" pitchFamily="34" charset="0"/>
              </a:rPr>
              <a:t>the phrase be </a:t>
            </a:r>
            <a:r>
              <a:rPr lang="en-ZA" sz="1600" dirty="0" smtClean="0">
                <a:solidFill>
                  <a:srgbClr val="0070C0"/>
                </a:solidFill>
                <a:latin typeface="Arial" panose="020B0604020202020204" pitchFamily="34" charset="0"/>
                <a:cs typeface="Arial" panose="020B0604020202020204" pitchFamily="34" charset="0"/>
              </a:rPr>
              <a:t>retained.</a:t>
            </a:r>
            <a:endParaRPr lang="en-ZA" sz="1600" dirty="0">
              <a:solidFill>
                <a:srgbClr val="0070C0"/>
              </a:solidFill>
              <a:latin typeface="Arial" panose="020B0604020202020204" pitchFamily="34" charset="0"/>
              <a:cs typeface="Arial" panose="020B0604020202020204" pitchFamily="34" charset="0"/>
            </a:endParaRPr>
          </a:p>
          <a:p>
            <a:pPr marL="0" indent="0" algn="just">
              <a:lnSpc>
                <a:spcPct val="120000"/>
              </a:lnSpc>
              <a:spcBef>
                <a:spcPts val="0"/>
              </a:spcBef>
              <a:buNone/>
              <a:tabLst>
                <a:tab pos="722313" algn="l"/>
              </a:tabLst>
            </a:pPr>
            <a:endParaRPr lang="en-US" sz="16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37</a:t>
            </a:fld>
            <a:endParaRPr lang="en-US" dirty="0"/>
          </a:p>
        </p:txBody>
      </p:sp>
    </p:spTree>
    <p:extLst>
      <p:ext uri="{BB962C8B-B14F-4D97-AF65-F5344CB8AC3E}">
        <p14:creationId xmlns:p14="http://schemas.microsoft.com/office/powerpoint/2010/main" val="31695772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25" y="352304"/>
            <a:ext cx="8734425" cy="674690"/>
          </a:xfrm>
        </p:spPr>
        <p:txBody>
          <a:bodyPr>
            <a:normAutofit fontScale="90000"/>
          </a:bodyPr>
          <a:lstStyle/>
          <a:p>
            <a:r>
              <a:rPr lang="en-ZA" sz="2400" b="1" dirty="0">
                <a:latin typeface="Arial" panose="020B0604020202020204" pitchFamily="34" charset="0"/>
                <a:cs typeface="Arial" panose="020B0604020202020204" pitchFamily="34" charset="0"/>
              </a:rPr>
              <a:t>Cl 20 (section 19D - General exceptions regarding </a:t>
            </a:r>
            <a:r>
              <a:rPr lang="en-ZA" sz="2400" b="1" dirty="0" smtClean="0">
                <a:latin typeface="Arial" panose="020B0604020202020204" pitchFamily="34" charset="0"/>
                <a:cs typeface="Arial" panose="020B0604020202020204" pitchFamily="34" charset="0"/>
              </a:rPr>
              <a:t/>
            </a:r>
            <a:br>
              <a:rPr lang="en-ZA" sz="2400" b="1" dirty="0" smtClean="0">
                <a:latin typeface="Arial" panose="020B0604020202020204" pitchFamily="34" charset="0"/>
                <a:cs typeface="Arial" panose="020B0604020202020204" pitchFamily="34" charset="0"/>
              </a:rPr>
            </a:br>
            <a:r>
              <a:rPr lang="en-ZA" sz="2400" b="1" dirty="0" smtClean="0">
                <a:latin typeface="Arial" panose="020B0604020202020204" pitchFamily="34" charset="0"/>
                <a:cs typeface="Arial" panose="020B0604020202020204" pitchFamily="34" charset="0"/>
              </a:rPr>
              <a:t>protection </a:t>
            </a:r>
            <a:r>
              <a:rPr lang="en-ZA" sz="2400" b="1" dirty="0">
                <a:latin typeface="Arial" panose="020B0604020202020204" pitchFamily="34" charset="0"/>
                <a:cs typeface="Arial" panose="020B0604020202020204" pitchFamily="34" charset="0"/>
              </a:rPr>
              <a:t>of copyright work for </a:t>
            </a:r>
            <a:r>
              <a:rPr lang="en-ZA" sz="2400" b="1" dirty="0" smtClean="0">
                <a:latin typeface="Arial" panose="020B0604020202020204" pitchFamily="34" charset="0"/>
                <a:cs typeface="Arial" panose="020B0604020202020204" pitchFamily="34" charset="0"/>
              </a:rPr>
              <a:t>persons with </a:t>
            </a:r>
            <a:r>
              <a:rPr lang="en-ZA" sz="2400" b="1" dirty="0">
                <a:latin typeface="Arial" panose="020B0604020202020204" pitchFamily="34" charset="0"/>
                <a:cs typeface="Arial" panose="020B0604020202020204" pitchFamily="34" charset="0"/>
              </a:rPr>
              <a:t>disability</a:t>
            </a:r>
            <a:r>
              <a:rPr lang="en-ZA" sz="2400" b="1" dirty="0" smtClean="0">
                <a:latin typeface="Arial" panose="020B0604020202020204" pitchFamily="34" charset="0"/>
                <a:cs typeface="Arial" panose="020B0604020202020204" pitchFamily="34" charset="0"/>
              </a:rPr>
              <a:t>) (3)</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5725" y="1519084"/>
            <a:ext cx="9595500" cy="5202392"/>
          </a:xfrm>
        </p:spPr>
        <p:txBody>
          <a:bodyPr>
            <a:noAutofit/>
          </a:bodyPr>
          <a:lstStyle/>
          <a:p>
            <a:pPr marL="0" indent="0" algn="just">
              <a:lnSpc>
                <a:spcPct val="120000"/>
              </a:lnSpc>
              <a:spcBef>
                <a:spcPts val="0"/>
              </a:spcBef>
              <a:buNone/>
            </a:pPr>
            <a:r>
              <a:rPr lang="en-US" sz="1600" u="sng" dirty="0" smtClean="0">
                <a:latin typeface="Arial" panose="020B0604020202020204" pitchFamily="34" charset="0"/>
                <a:cs typeface="Arial" panose="020B0604020202020204" pitchFamily="34" charset="0"/>
              </a:rPr>
              <a:t>Proposed amendments:</a:t>
            </a:r>
            <a:endParaRPr lang="en-US" sz="1600" dirty="0" smtClean="0">
              <a:latin typeface="Arial" panose="020B0604020202020204" pitchFamily="34" charset="0"/>
              <a:cs typeface="Arial" panose="020B0604020202020204" pitchFamily="34" charset="0"/>
            </a:endParaRPr>
          </a:p>
          <a:p>
            <a:pPr marL="722313" indent="-368300" algn="just">
              <a:lnSpc>
                <a:spcPct val="120000"/>
              </a:lnSpc>
              <a:spcBef>
                <a:spcPts val="0"/>
              </a:spcBef>
              <a:buNone/>
              <a:tabLst>
                <a:tab pos="722313" algn="l"/>
                <a:tab pos="1076325" algn="l"/>
              </a:tabLst>
            </a:pPr>
            <a:r>
              <a:rPr lang="en-ZA" sz="1600" dirty="0">
                <a:latin typeface="Arial" panose="020B0604020202020204" pitchFamily="34" charset="0"/>
                <a:cs typeface="Arial" panose="020B0604020202020204" pitchFamily="34" charset="0"/>
              </a:rPr>
              <a:t>“</a:t>
            </a:r>
            <a:r>
              <a:rPr lang="en-ZA" sz="1600" u="sng" dirty="0">
                <a:latin typeface="Arial" panose="020B0604020202020204" pitchFamily="34" charset="0"/>
                <a:cs typeface="Arial" panose="020B0604020202020204" pitchFamily="34" charset="0"/>
              </a:rPr>
              <a:t>(3)</a:t>
            </a:r>
            <a:r>
              <a:rPr lang="en-ZA" sz="1600" i="1" u="sng" dirty="0">
                <a:latin typeface="Arial" panose="020B0604020202020204" pitchFamily="34" charset="0"/>
                <a:cs typeface="Arial" panose="020B0604020202020204" pitchFamily="34" charset="0"/>
              </a:rPr>
              <a:t>	(a)</a:t>
            </a:r>
            <a:r>
              <a:rPr lang="en-ZA" sz="1600" u="sng" dirty="0">
                <a:latin typeface="Arial" panose="020B0604020202020204" pitchFamily="34" charset="0"/>
                <a:cs typeface="Arial" panose="020B0604020202020204" pitchFamily="34" charset="0"/>
              </a:rPr>
              <a:t>	A person with a disability or a person that serves persons with disabilities, including an authorized entity, may, without the authorization of the copyright owner export to or import from another country any legal copy of an accessible format copy of a work referred to in subsection (1), for distribution or to make it available to persons with a disability, as long as such activity is undertaken on a non-profit basis by that person.</a:t>
            </a:r>
          </a:p>
          <a:p>
            <a:pPr marL="722313" indent="-368300" algn="just">
              <a:lnSpc>
                <a:spcPct val="120000"/>
              </a:lnSpc>
              <a:spcBef>
                <a:spcPts val="0"/>
              </a:spcBef>
              <a:buNone/>
              <a:tabLst>
                <a:tab pos="722313" algn="l"/>
              </a:tabLst>
            </a:pPr>
            <a:r>
              <a:rPr lang="en-ZA" sz="1600" i="1" u="sng" dirty="0">
                <a:latin typeface="Arial" panose="020B0604020202020204" pitchFamily="34" charset="0"/>
                <a:cs typeface="Arial" panose="020B0604020202020204" pitchFamily="34" charset="0"/>
              </a:rPr>
              <a:t>(b)</a:t>
            </a:r>
            <a:r>
              <a:rPr lang="en-ZA" sz="1600" u="sng" dirty="0">
                <a:latin typeface="Arial" panose="020B0604020202020204" pitchFamily="34" charset="0"/>
                <a:cs typeface="Arial" panose="020B0604020202020204" pitchFamily="34" charset="0"/>
              </a:rPr>
              <a:t>	A person contemplated in paragraph </a:t>
            </a:r>
            <a:r>
              <a:rPr lang="en-ZA" sz="1600" i="1" u="sng" dirty="0">
                <a:latin typeface="Arial" panose="020B0604020202020204" pitchFamily="34" charset="0"/>
                <a:cs typeface="Arial" panose="020B0604020202020204" pitchFamily="34" charset="0"/>
              </a:rPr>
              <a:t>(a)</a:t>
            </a:r>
            <a:r>
              <a:rPr lang="en-ZA" sz="1600" u="sng" dirty="0">
                <a:latin typeface="Arial" panose="020B0604020202020204" pitchFamily="34" charset="0"/>
                <a:cs typeface="Arial" panose="020B0604020202020204" pitchFamily="34" charset="0"/>
              </a:rPr>
              <a:t> may only so export or import where such person knows, or has reasonable grounds to believe that the accessible format copy, will only be used to aid persons with a disability.</a:t>
            </a:r>
          </a:p>
          <a:p>
            <a:pPr marL="0" indent="354013" algn="just">
              <a:lnSpc>
                <a:spcPct val="120000"/>
              </a:lnSpc>
              <a:spcBef>
                <a:spcPts val="0"/>
              </a:spcBef>
              <a:buNone/>
              <a:tabLst>
                <a:tab pos="722313" algn="l"/>
                <a:tab pos="1076325" algn="l"/>
              </a:tabLst>
            </a:pPr>
            <a:r>
              <a:rPr lang="en-ZA" sz="1600" u="sng" dirty="0">
                <a:latin typeface="Arial" panose="020B0604020202020204" pitchFamily="34" charset="0"/>
                <a:cs typeface="Arial" panose="020B0604020202020204" pitchFamily="34" charset="0"/>
              </a:rPr>
              <a:t>(4)	The exception created by this section is subject to—</a:t>
            </a:r>
          </a:p>
          <a:p>
            <a:pPr marL="722313" indent="-368300" algn="just">
              <a:lnSpc>
                <a:spcPct val="120000"/>
              </a:lnSpc>
              <a:spcBef>
                <a:spcPts val="0"/>
              </a:spcBef>
              <a:buNone/>
              <a:tabLst>
                <a:tab pos="722313" algn="l"/>
                <a:tab pos="1076325" algn="l"/>
              </a:tabLst>
            </a:pPr>
            <a:r>
              <a:rPr lang="en-ZA" sz="1600" i="1" u="sng" dirty="0">
                <a:latin typeface="Arial" panose="020B0604020202020204" pitchFamily="34" charset="0"/>
                <a:cs typeface="Arial" panose="020B0604020202020204" pitchFamily="34" charset="0"/>
              </a:rPr>
              <a:t>(a) </a:t>
            </a:r>
            <a:r>
              <a:rPr lang="en-ZA" sz="1600" u="sng" dirty="0">
                <a:latin typeface="Arial" panose="020B0604020202020204" pitchFamily="34" charset="0"/>
                <a:cs typeface="Arial" panose="020B0604020202020204" pitchFamily="34" charset="0"/>
              </a:rPr>
              <a:t>	the obligation of indicating the source and the name of the author, if it appears on the work, on any accessible format copy; and</a:t>
            </a:r>
          </a:p>
          <a:p>
            <a:pPr marL="722313" indent="-368300" algn="just">
              <a:lnSpc>
                <a:spcPct val="120000"/>
              </a:lnSpc>
              <a:spcBef>
                <a:spcPts val="0"/>
              </a:spcBef>
              <a:buNone/>
              <a:tabLst>
                <a:tab pos="722313" algn="l"/>
                <a:tab pos="1076325" algn="l"/>
              </a:tabLst>
            </a:pPr>
            <a:r>
              <a:rPr lang="en-ZA" sz="1600" i="1" u="sng" dirty="0">
                <a:latin typeface="Arial" panose="020B0604020202020204" pitchFamily="34" charset="0"/>
                <a:cs typeface="Arial" panose="020B0604020202020204" pitchFamily="34" charset="0"/>
              </a:rPr>
              <a:t>(b) </a:t>
            </a:r>
            <a:r>
              <a:rPr lang="en-ZA" sz="1600" u="sng" dirty="0">
                <a:latin typeface="Arial" panose="020B0604020202020204" pitchFamily="34" charset="0"/>
                <a:cs typeface="Arial" panose="020B0604020202020204" pitchFamily="34" charset="0"/>
              </a:rPr>
              <a:t>	use of the accessible format copy exclusively by a person with a disability.</a:t>
            </a:r>
            <a:r>
              <a:rPr lang="en-ZA" sz="1600" dirty="0">
                <a:latin typeface="Arial" panose="020B0604020202020204" pitchFamily="34" charset="0"/>
                <a:cs typeface="Arial" panose="020B0604020202020204" pitchFamily="34" charset="0"/>
              </a:rPr>
              <a:t>”.</a:t>
            </a:r>
          </a:p>
          <a:p>
            <a:pPr marL="0" indent="0" algn="just">
              <a:lnSpc>
                <a:spcPct val="120000"/>
              </a:lnSpc>
              <a:spcBef>
                <a:spcPts val="0"/>
              </a:spcBef>
              <a:buNone/>
            </a:pPr>
            <a:endParaRPr lang="en-US" sz="16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38</a:t>
            </a:fld>
            <a:endParaRPr lang="en-US" dirty="0"/>
          </a:p>
        </p:txBody>
      </p:sp>
    </p:spTree>
    <p:extLst>
      <p:ext uri="{BB962C8B-B14F-4D97-AF65-F5344CB8AC3E}">
        <p14:creationId xmlns:p14="http://schemas.microsoft.com/office/powerpoint/2010/main" val="1910625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25" y="352304"/>
            <a:ext cx="8734425" cy="674690"/>
          </a:xfrm>
        </p:spPr>
        <p:txBody>
          <a:bodyPr>
            <a:normAutofit fontScale="90000"/>
          </a:bodyPr>
          <a:lstStyle/>
          <a:p>
            <a:r>
              <a:rPr lang="en-ZA" sz="2400" b="1" dirty="0">
                <a:latin typeface="Arial" panose="020B0604020202020204" pitchFamily="34" charset="0"/>
                <a:cs typeface="Arial" panose="020B0604020202020204" pitchFamily="34" charset="0"/>
              </a:rPr>
              <a:t>Cl 20 (section 19D - General exceptions regarding </a:t>
            </a:r>
            <a:r>
              <a:rPr lang="en-ZA" sz="2400" b="1" dirty="0" smtClean="0">
                <a:latin typeface="Arial" panose="020B0604020202020204" pitchFamily="34" charset="0"/>
                <a:cs typeface="Arial" panose="020B0604020202020204" pitchFamily="34" charset="0"/>
              </a:rPr>
              <a:t/>
            </a:r>
            <a:br>
              <a:rPr lang="en-ZA" sz="2400" b="1" dirty="0" smtClean="0">
                <a:latin typeface="Arial" panose="020B0604020202020204" pitchFamily="34" charset="0"/>
                <a:cs typeface="Arial" panose="020B0604020202020204" pitchFamily="34" charset="0"/>
              </a:rPr>
            </a:br>
            <a:r>
              <a:rPr lang="en-ZA" sz="2400" b="1" dirty="0" smtClean="0">
                <a:latin typeface="Arial" panose="020B0604020202020204" pitchFamily="34" charset="0"/>
                <a:cs typeface="Arial" panose="020B0604020202020204" pitchFamily="34" charset="0"/>
              </a:rPr>
              <a:t>protection </a:t>
            </a:r>
            <a:r>
              <a:rPr lang="en-ZA" sz="2400" b="1" dirty="0">
                <a:latin typeface="Arial" panose="020B0604020202020204" pitchFamily="34" charset="0"/>
                <a:cs typeface="Arial" panose="020B0604020202020204" pitchFamily="34" charset="0"/>
              </a:rPr>
              <a:t>of copyright work for </a:t>
            </a:r>
            <a:r>
              <a:rPr lang="en-ZA" sz="2400" b="1" dirty="0" smtClean="0">
                <a:latin typeface="Arial" panose="020B0604020202020204" pitchFamily="34" charset="0"/>
                <a:cs typeface="Arial" panose="020B0604020202020204" pitchFamily="34" charset="0"/>
              </a:rPr>
              <a:t>persons with </a:t>
            </a:r>
            <a:r>
              <a:rPr lang="en-ZA" sz="2400" b="1" dirty="0">
                <a:latin typeface="Arial" panose="020B0604020202020204" pitchFamily="34" charset="0"/>
                <a:cs typeface="Arial" panose="020B0604020202020204" pitchFamily="34" charset="0"/>
              </a:rPr>
              <a:t>disability</a:t>
            </a:r>
            <a:r>
              <a:rPr lang="en-ZA" sz="2400" b="1" dirty="0" smtClean="0">
                <a:latin typeface="Arial" panose="020B0604020202020204" pitchFamily="34" charset="0"/>
                <a:cs typeface="Arial" panose="020B0604020202020204" pitchFamily="34" charset="0"/>
              </a:rPr>
              <a:t>) (4)</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5725" y="1283110"/>
            <a:ext cx="9595500" cy="5438366"/>
          </a:xfrm>
        </p:spPr>
        <p:txBody>
          <a:bodyPr>
            <a:noAutofit/>
          </a:bodyPr>
          <a:lstStyle/>
          <a:p>
            <a:pPr marL="0" indent="0" algn="just">
              <a:lnSpc>
                <a:spcPct val="120000"/>
              </a:lnSpc>
              <a:spcBef>
                <a:spcPts val="0"/>
              </a:spcBef>
              <a:buNone/>
            </a:pPr>
            <a:r>
              <a:rPr lang="en-US" sz="1600" u="sng" dirty="0" smtClean="0">
                <a:latin typeface="Arial" panose="020B0604020202020204" pitchFamily="34" charset="0"/>
                <a:cs typeface="Arial" panose="020B0604020202020204" pitchFamily="34" charset="0"/>
              </a:rPr>
              <a:t>Concerns raised iro (3):</a:t>
            </a:r>
            <a:endParaRPr lang="en-US" sz="1600" dirty="0" smtClean="0">
              <a:latin typeface="Arial" panose="020B0604020202020204" pitchFamily="34" charset="0"/>
              <a:cs typeface="Arial" panose="020B0604020202020204" pitchFamily="34" charset="0"/>
            </a:endParaRPr>
          </a:p>
          <a:p>
            <a:pPr algn="just">
              <a:lnSpc>
                <a:spcPct val="120000"/>
              </a:lnSpc>
              <a:spcBef>
                <a:spcPts val="0"/>
              </a:spcBef>
            </a:pPr>
            <a:r>
              <a:rPr lang="en-ZA" sz="1600" dirty="0" smtClean="0">
                <a:latin typeface="Arial" panose="020B0604020202020204" pitchFamily="34" charset="0"/>
                <a:cs typeface="Arial" panose="020B0604020202020204" pitchFamily="34" charset="0"/>
              </a:rPr>
              <a:t>Marrakesh states “prior </a:t>
            </a:r>
            <a:r>
              <a:rPr lang="en-ZA" sz="1600" dirty="0">
                <a:latin typeface="Arial" panose="020B0604020202020204" pitchFamily="34" charset="0"/>
                <a:cs typeface="Arial" panose="020B0604020202020204" pitchFamily="34" charset="0"/>
              </a:rPr>
              <a:t>to such distribution or making available, the authorized entity must not know or have reasonable grounds to know that the accessible format copy </a:t>
            </a:r>
            <a:r>
              <a:rPr lang="en-ZA" sz="1600" u="sng" dirty="0">
                <a:latin typeface="Arial" panose="020B0604020202020204" pitchFamily="34" charset="0"/>
                <a:cs typeface="Arial" panose="020B0604020202020204" pitchFamily="34" charset="0"/>
              </a:rPr>
              <a:t>would be used </a:t>
            </a:r>
            <a:r>
              <a:rPr lang="en-ZA" sz="1600" dirty="0">
                <a:latin typeface="Arial" panose="020B0604020202020204" pitchFamily="34" charset="0"/>
                <a:cs typeface="Arial" panose="020B0604020202020204" pitchFamily="34" charset="0"/>
              </a:rPr>
              <a:t>by others</a:t>
            </a:r>
            <a:r>
              <a:rPr lang="en-ZA" sz="1600" dirty="0" smtClean="0">
                <a:latin typeface="Arial" panose="020B0604020202020204" pitchFamily="34" charset="0"/>
                <a:cs typeface="Arial" panose="020B0604020202020204" pitchFamily="34" charset="0"/>
              </a:rPr>
              <a:t>”.</a:t>
            </a:r>
          </a:p>
          <a:p>
            <a:pPr lvl="1" algn="just">
              <a:lnSpc>
                <a:spcPct val="120000"/>
              </a:lnSpc>
              <a:spcBef>
                <a:spcPts val="0"/>
              </a:spcBef>
            </a:pPr>
            <a:r>
              <a:rPr lang="en-ZA" sz="1600" dirty="0" smtClean="0">
                <a:latin typeface="Arial" panose="020B0604020202020204" pitchFamily="34" charset="0"/>
                <a:cs typeface="Arial" panose="020B0604020202020204" pitchFamily="34" charset="0"/>
              </a:rPr>
              <a:t>This wording is preferred to the positive statement in the proposed amendments, as the positive statement appear to require importers / exporters to KNOW that ONLY persons with disabilities will use the </a:t>
            </a:r>
            <a:r>
              <a:rPr lang="en-ZA" sz="1600" dirty="0">
                <a:latin typeface="Arial" panose="020B0604020202020204" pitchFamily="34" charset="0"/>
                <a:cs typeface="Arial" panose="020B0604020202020204" pitchFamily="34" charset="0"/>
              </a:rPr>
              <a:t>work (</a:t>
            </a:r>
            <a:r>
              <a:rPr lang="en-US" sz="1600" dirty="0">
                <a:latin typeface="Arial" panose="020B0604020202020204" pitchFamily="34" charset="0"/>
                <a:cs typeface="Arial" panose="020B0604020202020204" pitchFamily="34" charset="0"/>
              </a:rPr>
              <a:t>CHELSA / LIASA, Creative </a:t>
            </a:r>
            <a:r>
              <a:rPr lang="en-US" sz="1600" dirty="0" smtClean="0">
                <a:latin typeface="Arial" panose="020B0604020202020204" pitchFamily="34" charset="0"/>
                <a:cs typeface="Arial" panose="020B0604020202020204" pitchFamily="34" charset="0"/>
              </a:rPr>
              <a:t>Commons, Prof </a:t>
            </a:r>
            <a:r>
              <a:rPr lang="en-US" sz="1600" dirty="0" err="1" smtClean="0">
                <a:latin typeface="Arial" panose="020B0604020202020204" pitchFamily="34" charset="0"/>
                <a:cs typeface="Arial" panose="020B0604020202020204" pitchFamily="34" charset="0"/>
              </a:rPr>
              <a:t>Hoeren</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AfLIA</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BlindSA</a:t>
            </a:r>
            <a:r>
              <a:rPr lang="en-US" sz="1600" dirty="0" smtClean="0">
                <a:latin typeface="Arial" panose="020B0604020202020204" pitchFamily="34" charset="0"/>
                <a:cs typeface="Arial" panose="020B0604020202020204" pitchFamily="34" charset="0"/>
              </a:rPr>
              <a:t>, Joint academic opinion, Scholarly horizons, S </a:t>
            </a:r>
            <a:r>
              <a:rPr lang="en-US" sz="1600" dirty="0" err="1" smtClean="0">
                <a:latin typeface="Arial" panose="020B0604020202020204" pitchFamily="34" charset="0"/>
                <a:cs typeface="Arial" panose="020B0604020202020204" pitchFamily="34" charset="0"/>
              </a:rPr>
              <a:t>Maharaj</a:t>
            </a:r>
            <a:r>
              <a:rPr lang="en-US" sz="1600" dirty="0" smtClean="0">
                <a:latin typeface="Arial" panose="020B0604020202020204" pitchFamily="34" charset="0"/>
                <a:cs typeface="Arial" panose="020B0604020202020204" pitchFamily="34" charset="0"/>
              </a:rPr>
              <a:t>, CHELSA / LIASA, NCLIS)</a:t>
            </a:r>
            <a:endParaRPr lang="en-ZA" sz="1600" dirty="0" smtClean="0">
              <a:latin typeface="Arial" panose="020B0604020202020204" pitchFamily="34" charset="0"/>
              <a:cs typeface="Arial" panose="020B0604020202020204" pitchFamily="34" charset="0"/>
            </a:endParaRPr>
          </a:p>
          <a:p>
            <a:pPr lvl="1" algn="just">
              <a:lnSpc>
                <a:spcPct val="120000"/>
              </a:lnSpc>
              <a:spcBef>
                <a:spcPts val="0"/>
              </a:spcBef>
            </a:pPr>
            <a:r>
              <a:rPr lang="en-ZA" sz="1600" dirty="0" smtClean="0">
                <a:latin typeface="Arial" panose="020B0604020202020204" pitchFamily="34" charset="0"/>
                <a:cs typeface="Arial" panose="020B0604020202020204" pitchFamily="34" charset="0"/>
              </a:rPr>
              <a:t>This could result in significant costs for the importer / exporter (IFLA)</a:t>
            </a:r>
          </a:p>
          <a:p>
            <a:pPr lvl="1" algn="just">
              <a:lnSpc>
                <a:spcPct val="120000"/>
              </a:lnSpc>
              <a:spcBef>
                <a:spcPts val="0"/>
              </a:spcBef>
            </a:pPr>
            <a:r>
              <a:rPr lang="en-ZA" sz="1600" dirty="0" smtClean="0">
                <a:latin typeface="Arial" panose="020B0604020202020204" pitchFamily="34" charset="0"/>
                <a:cs typeface="Arial" panose="020B0604020202020204" pitchFamily="34" charset="0"/>
              </a:rPr>
              <a:t>It results in an unfair discrimination of persons who aid persons with disabilities and is thus unconstitutional (</a:t>
            </a:r>
            <a:r>
              <a:rPr lang="en-US" sz="1600" dirty="0">
                <a:latin typeface="Arial" panose="020B0604020202020204" pitchFamily="34" charset="0"/>
                <a:cs typeface="Arial" panose="020B0604020202020204" pitchFamily="34" charset="0"/>
              </a:rPr>
              <a:t>Joint academic </a:t>
            </a:r>
            <a:r>
              <a:rPr lang="en-US" sz="1600" dirty="0" smtClean="0">
                <a:latin typeface="Arial" panose="020B0604020202020204" pitchFamily="34" charset="0"/>
                <a:cs typeface="Arial" panose="020B0604020202020204" pitchFamily="34" charset="0"/>
              </a:rPr>
              <a:t>opinion, </a:t>
            </a:r>
            <a:r>
              <a:rPr lang="en-US" sz="1600" dirty="0">
                <a:latin typeface="Arial" panose="020B0604020202020204" pitchFamily="34" charset="0"/>
                <a:cs typeface="Arial" panose="020B0604020202020204" pitchFamily="34" charset="0"/>
              </a:rPr>
              <a:t>S </a:t>
            </a:r>
            <a:r>
              <a:rPr lang="en-US" sz="1600" dirty="0" err="1">
                <a:latin typeface="Arial" panose="020B0604020202020204" pitchFamily="34" charset="0"/>
                <a:cs typeface="Arial" panose="020B0604020202020204" pitchFamily="34" charset="0"/>
              </a:rPr>
              <a:t>Maharaj</a:t>
            </a:r>
            <a:r>
              <a:rPr lang="en-US" sz="1600" dirty="0" smtClean="0">
                <a:latin typeface="Arial" panose="020B0604020202020204" pitchFamily="34" charset="0"/>
                <a:cs typeface="Arial" panose="020B0604020202020204" pitchFamily="34" charset="0"/>
              </a:rPr>
              <a:t>)</a:t>
            </a:r>
          </a:p>
          <a:p>
            <a:pPr algn="just">
              <a:lnSpc>
                <a:spcPct val="120000"/>
              </a:lnSpc>
              <a:spcBef>
                <a:spcPts val="0"/>
              </a:spcBef>
            </a:pPr>
            <a:r>
              <a:rPr lang="en-US" sz="1800" dirty="0" smtClean="0">
                <a:latin typeface="Arial" panose="020B0604020202020204" pitchFamily="34" charset="0"/>
                <a:cs typeface="Arial" panose="020B0604020202020204" pitchFamily="34" charset="0"/>
              </a:rPr>
              <a:t>These amendments are outside of the President’s concerns (NCLIS)</a:t>
            </a:r>
          </a:p>
          <a:p>
            <a:pPr lvl="1" algn="just">
              <a:lnSpc>
                <a:spcPct val="120000"/>
              </a:lnSpc>
              <a:spcBef>
                <a:spcPts val="0"/>
              </a:spcBef>
            </a:pPr>
            <a:r>
              <a:rPr lang="en-US" sz="1600" dirty="0" smtClean="0">
                <a:solidFill>
                  <a:srgbClr val="0070C0"/>
                </a:solidFill>
                <a:latin typeface="Arial" panose="020B0604020202020204" pitchFamily="34" charset="0"/>
                <a:cs typeface="Arial" panose="020B0604020202020204" pitchFamily="34" charset="0"/>
              </a:rPr>
              <a:t>These amendments were brought in to address compliance with treaties concerns</a:t>
            </a:r>
          </a:p>
          <a:p>
            <a:pPr marL="0" lvl="1" indent="0" algn="just">
              <a:lnSpc>
                <a:spcPct val="120000"/>
              </a:lnSpc>
              <a:spcBef>
                <a:spcPts val="0"/>
              </a:spcBef>
              <a:buNone/>
            </a:pPr>
            <a:r>
              <a:rPr lang="en-US" sz="1600" u="sng" dirty="0" smtClean="0">
                <a:latin typeface="Arial" panose="020B0604020202020204" pitchFamily="34" charset="0"/>
                <a:cs typeface="Arial" panose="020B0604020202020204" pitchFamily="34" charset="0"/>
              </a:rPr>
              <a:t>Concerns </a:t>
            </a:r>
            <a:r>
              <a:rPr lang="en-US" sz="1600" u="sng" dirty="0">
                <a:latin typeface="Arial" panose="020B0604020202020204" pitchFamily="34" charset="0"/>
                <a:cs typeface="Arial" panose="020B0604020202020204" pitchFamily="34" charset="0"/>
              </a:rPr>
              <a:t>raised iro </a:t>
            </a:r>
            <a:r>
              <a:rPr lang="en-US" sz="1600" u="sng" dirty="0" smtClean="0">
                <a:latin typeface="Arial" panose="020B0604020202020204" pitchFamily="34" charset="0"/>
                <a:cs typeface="Arial" panose="020B0604020202020204" pitchFamily="34" charset="0"/>
              </a:rPr>
              <a:t>(4)(b):</a:t>
            </a:r>
            <a:endParaRPr lang="en-US" sz="1600" dirty="0">
              <a:latin typeface="Arial" panose="020B0604020202020204" pitchFamily="34" charset="0"/>
              <a:cs typeface="Arial" panose="020B0604020202020204" pitchFamily="34" charset="0"/>
            </a:endParaRPr>
          </a:p>
          <a:p>
            <a:pPr algn="just">
              <a:lnSpc>
                <a:spcPct val="120000"/>
              </a:lnSpc>
              <a:spcBef>
                <a:spcPts val="0"/>
              </a:spcBef>
            </a:pPr>
            <a:r>
              <a:rPr lang="en-US" sz="1600" dirty="0" smtClean="0">
                <a:latin typeface="Arial" panose="020B0604020202020204" pitchFamily="34" charset="0"/>
                <a:cs typeface="Arial" panose="020B0604020202020204" pitchFamily="34" charset="0"/>
              </a:rPr>
              <a:t>The proposed wording similarly to (3) places a disproportionate obligation on the importer / exporter </a:t>
            </a:r>
          </a:p>
          <a:p>
            <a:pPr lvl="1" algn="just">
              <a:lnSpc>
                <a:spcPct val="120000"/>
              </a:lnSpc>
              <a:spcBef>
                <a:spcPts val="0"/>
              </a:spcBef>
            </a:pPr>
            <a:r>
              <a:rPr lang="en-ZA" sz="1600" dirty="0">
                <a:latin typeface="Arial" panose="020B0604020202020204" pitchFamily="34" charset="0"/>
                <a:cs typeface="Arial" panose="020B0604020202020204" pitchFamily="34" charset="0"/>
              </a:rPr>
              <a:t>The implication is that if a copy legitimately made and provided to a person with a print disability ends up in the hands of someone who </a:t>
            </a:r>
            <a:r>
              <a:rPr lang="en-ZA" sz="1600" dirty="0" smtClean="0">
                <a:latin typeface="Arial" panose="020B0604020202020204" pitchFamily="34" charset="0"/>
                <a:cs typeface="Arial" panose="020B0604020202020204" pitchFamily="34" charset="0"/>
              </a:rPr>
              <a:t>does not have a disability, </a:t>
            </a:r>
            <a:r>
              <a:rPr lang="en-ZA" sz="1600" dirty="0">
                <a:latin typeface="Arial" panose="020B0604020202020204" pitchFamily="34" charset="0"/>
                <a:cs typeface="Arial" panose="020B0604020202020204" pitchFamily="34" charset="0"/>
              </a:rPr>
              <a:t>then the original exception no longer applies. </a:t>
            </a:r>
            <a:r>
              <a:rPr lang="en-US" sz="1600" dirty="0" smtClean="0">
                <a:latin typeface="Arial" panose="020B0604020202020204" pitchFamily="34" charset="0"/>
                <a:cs typeface="Arial" panose="020B0604020202020204" pitchFamily="34" charset="0"/>
              </a:rPr>
              <a:t>(IFLA)</a:t>
            </a:r>
            <a:endParaRPr lang="en-US" sz="12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39</a:t>
            </a:fld>
            <a:endParaRPr lang="en-US" dirty="0"/>
          </a:p>
        </p:txBody>
      </p:sp>
    </p:spTree>
    <p:extLst>
      <p:ext uri="{BB962C8B-B14F-4D97-AF65-F5344CB8AC3E}">
        <p14:creationId xmlns:p14="http://schemas.microsoft.com/office/powerpoint/2010/main" val="406135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00" y="200070"/>
            <a:ext cx="7208599" cy="778916"/>
          </a:xfrm>
        </p:spPr>
        <p:txBody>
          <a:bodyPr>
            <a:normAutofit/>
          </a:bodyPr>
          <a:lstStyle/>
          <a:p>
            <a:r>
              <a:rPr lang="en-US" sz="2400" b="1" dirty="0" smtClean="0">
                <a:latin typeface="Arial" panose="020B0604020202020204" pitchFamily="34" charset="0"/>
                <a:cs typeface="Arial" panose="020B0604020202020204" pitchFamily="34" charset="0"/>
              </a:rPr>
              <a:t>Concerns on process and general concerns (1)</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35200" y="1077686"/>
            <a:ext cx="9282329" cy="5780314"/>
          </a:xfrm>
        </p:spPr>
        <p:txBody>
          <a:bodyPr>
            <a:noAutofit/>
          </a:bodyPr>
          <a:lstStyle/>
          <a:p>
            <a:pPr marL="342900" lvl="1" indent="-342900" algn="just"/>
            <a:r>
              <a:rPr lang="en-ZA" sz="1800" b="1" i="1" dirty="0" smtClean="0">
                <a:latin typeface="Arial" panose="020B0604020202020204" pitchFamily="34" charset="0"/>
                <a:cs typeface="Arial" panose="020B0604020202020204" pitchFamily="34" charset="0"/>
              </a:rPr>
              <a:t>Advertising not reaching people with disabilities / document not accessible to people with disabilities</a:t>
            </a:r>
          </a:p>
          <a:p>
            <a:pPr marL="800100" lvl="2" indent="-342900" algn="just"/>
            <a:r>
              <a:rPr lang="en-ZA" sz="1600" dirty="0" smtClean="0">
                <a:latin typeface="Arial" panose="020B0604020202020204" pitchFamily="34" charset="0"/>
                <a:cs typeface="Arial" panose="020B0604020202020204" pitchFamily="34" charset="0"/>
              </a:rPr>
              <a:t>Worked with </a:t>
            </a:r>
            <a:r>
              <a:rPr lang="en-ZA" sz="1600" dirty="0" err="1" smtClean="0">
                <a:latin typeface="Arial" panose="020B0604020202020204" pitchFamily="34" charset="0"/>
                <a:cs typeface="Arial" panose="020B0604020202020204" pitchFamily="34" charset="0"/>
              </a:rPr>
              <a:t>BlindSA</a:t>
            </a:r>
            <a:r>
              <a:rPr lang="en-ZA" sz="1600" dirty="0" smtClean="0">
                <a:latin typeface="Arial" panose="020B0604020202020204" pitchFamily="34" charset="0"/>
                <a:cs typeface="Arial" panose="020B0604020202020204" pitchFamily="34" charset="0"/>
              </a:rPr>
              <a:t> to transcribe the document</a:t>
            </a:r>
          </a:p>
          <a:p>
            <a:pPr marL="800100" lvl="2" indent="-342900" algn="just"/>
            <a:r>
              <a:rPr lang="en-ZA" sz="1600" dirty="0" smtClean="0">
                <a:latin typeface="Arial" panose="020B0604020202020204" pitchFamily="34" charset="0"/>
                <a:cs typeface="Arial" panose="020B0604020202020204" pitchFamily="34" charset="0"/>
              </a:rPr>
              <a:t>Committee Secretary to speak to advertisement process and reach</a:t>
            </a:r>
          </a:p>
          <a:p>
            <a:pPr marL="342900" lvl="1" indent="-342900" algn="just"/>
            <a:r>
              <a:rPr lang="en-ZA" sz="1800" b="1" i="1" dirty="0" smtClean="0">
                <a:latin typeface="Arial" panose="020B0604020202020204" pitchFamily="34" charset="0"/>
                <a:cs typeface="Arial" panose="020B0604020202020204" pitchFamily="34" charset="0"/>
              </a:rPr>
              <a:t>The Committee provided a document with coloured texts and not a C list.</a:t>
            </a:r>
          </a:p>
          <a:p>
            <a:pPr marL="800100" lvl="2" indent="-342900" algn="just"/>
            <a:r>
              <a:rPr lang="en-ZA" sz="1600" dirty="0" smtClean="0">
                <a:latin typeface="Arial" panose="020B0604020202020204" pitchFamily="34" charset="0"/>
                <a:cs typeface="Arial" panose="020B0604020202020204" pitchFamily="34" charset="0"/>
              </a:rPr>
              <a:t>C list: A list of amendments agreed to by the Committee and that is tabled in the House with the final report of the Committee - procedurally </a:t>
            </a:r>
            <a:r>
              <a:rPr lang="en-ZA" sz="1600" dirty="0">
                <a:latin typeface="Arial" panose="020B0604020202020204" pitchFamily="34" charset="0"/>
                <a:cs typeface="Arial" panose="020B0604020202020204" pitchFamily="34" charset="0"/>
              </a:rPr>
              <a:t>it is not yet appropriate to present a formal C list or a D </a:t>
            </a:r>
            <a:r>
              <a:rPr lang="en-ZA" sz="1600" dirty="0" smtClean="0">
                <a:latin typeface="Arial" panose="020B0604020202020204" pitchFamily="34" charset="0"/>
                <a:cs typeface="Arial" panose="020B0604020202020204" pitchFamily="34" charset="0"/>
              </a:rPr>
              <a:t>Bill.</a:t>
            </a:r>
            <a:r>
              <a:rPr lang="en-ZA" sz="1600" dirty="0">
                <a:latin typeface="Arial" panose="020B0604020202020204" pitchFamily="34" charset="0"/>
                <a:cs typeface="Arial" panose="020B0604020202020204" pitchFamily="34" charset="0"/>
              </a:rPr>
              <a:t> </a:t>
            </a:r>
            <a:endParaRPr lang="en-ZA" sz="1600" dirty="0" smtClean="0">
              <a:latin typeface="Arial" panose="020B0604020202020204" pitchFamily="34" charset="0"/>
              <a:cs typeface="Arial" panose="020B0604020202020204" pitchFamily="34" charset="0"/>
            </a:endParaRPr>
          </a:p>
          <a:p>
            <a:pPr marL="800100" lvl="2" indent="-342900" algn="just"/>
            <a:r>
              <a:rPr lang="en-ZA" sz="1600" dirty="0" smtClean="0">
                <a:latin typeface="Arial" panose="020B0604020202020204" pitchFamily="34" charset="0"/>
                <a:cs typeface="Arial" panose="020B0604020202020204" pitchFamily="34" charset="0"/>
              </a:rPr>
              <a:t>A C list is a difficult document to read as you need to compare with the B Bill to understand what exactly is being amended. The document with coloured text was as close as the support team could get to a D Bill. </a:t>
            </a:r>
          </a:p>
          <a:p>
            <a:pPr marL="1257300" lvl="3" indent="-342900" algn="just"/>
            <a:r>
              <a:rPr lang="en-ZA" sz="1600" dirty="0" smtClean="0">
                <a:latin typeface="Arial" panose="020B0604020202020204" pitchFamily="34" charset="0"/>
                <a:cs typeface="Arial" panose="020B0604020202020204" pitchFamily="34" charset="0"/>
              </a:rPr>
              <a:t>It was intended to show the public what the proposed amendments are and where and how they will be worded. </a:t>
            </a:r>
          </a:p>
          <a:p>
            <a:pPr marL="1257300" lvl="3" indent="-342900" algn="just"/>
            <a:r>
              <a:rPr lang="en-ZA" sz="1600" dirty="0" smtClean="0">
                <a:latin typeface="Arial" panose="020B0604020202020204" pitchFamily="34" charset="0"/>
                <a:cs typeface="Arial" panose="020B0604020202020204" pitchFamily="34" charset="0"/>
              </a:rPr>
              <a:t>It is not a formal document, but it is a step above and beyond what is usually done – usually only a list of proposed amendments open for comment is provided, as was done now in the advert. </a:t>
            </a:r>
          </a:p>
          <a:p>
            <a:pPr marL="800100" lvl="2" indent="-342900" algn="just"/>
            <a:r>
              <a:rPr lang="en-ZA" sz="1600" dirty="0" smtClean="0">
                <a:latin typeface="Arial" panose="020B0604020202020204" pitchFamily="34" charset="0"/>
                <a:cs typeface="Arial" panose="020B0604020202020204" pitchFamily="34" charset="0"/>
              </a:rPr>
              <a:t>Comments iro incorrect wording in the advertised document are noted, and we will ensure that such discrepancies do not slip into the formal C List or D Bill.</a:t>
            </a:r>
          </a:p>
          <a:p>
            <a:pPr algn="just"/>
            <a:r>
              <a:rPr lang="en-US" sz="1800" b="1" i="1" dirty="0" smtClean="0">
                <a:latin typeface="Arial" panose="020B0604020202020204" pitchFamily="34" charset="0"/>
                <a:cs typeface="Arial" panose="020B0604020202020204" pitchFamily="34" charset="0"/>
              </a:rPr>
              <a:t>The Bill should be drafted using SA / UK English</a:t>
            </a:r>
          </a:p>
          <a:p>
            <a:pPr lvl="1" algn="just"/>
            <a:r>
              <a:rPr lang="en-US" sz="1600" dirty="0" smtClean="0">
                <a:latin typeface="Arial" panose="020B0604020202020204" pitchFamily="34" charset="0"/>
                <a:cs typeface="Arial" panose="020B0604020202020204" pitchFamily="34" charset="0"/>
              </a:rPr>
              <a:t>An </a:t>
            </a:r>
            <a:r>
              <a:rPr lang="en-US" sz="1600" dirty="0">
                <a:latin typeface="Arial" panose="020B0604020202020204" pitchFamily="34" charset="0"/>
                <a:cs typeface="Arial" panose="020B0604020202020204" pitchFamily="34" charset="0"/>
              </a:rPr>
              <a:t>amendment must follow the style of the Act that is being amended, for the sake of interpretation. The Act was drafted using USA English (e.g. “authorize”).</a:t>
            </a:r>
          </a:p>
          <a:p>
            <a:pPr marL="800100" lvl="2" indent="-342900" algn="just"/>
            <a:endParaRPr lang="en-ZA" sz="14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4</a:t>
            </a:fld>
            <a:endParaRPr lang="en-US" dirty="0"/>
          </a:p>
        </p:txBody>
      </p:sp>
    </p:spTree>
    <p:extLst>
      <p:ext uri="{BB962C8B-B14F-4D97-AF65-F5344CB8AC3E}">
        <p14:creationId xmlns:p14="http://schemas.microsoft.com/office/powerpoint/2010/main" val="2920290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25" y="352304"/>
            <a:ext cx="8734425" cy="674690"/>
          </a:xfrm>
        </p:spPr>
        <p:txBody>
          <a:bodyPr>
            <a:normAutofit fontScale="90000"/>
          </a:bodyPr>
          <a:lstStyle/>
          <a:p>
            <a:r>
              <a:rPr lang="en-ZA" sz="2400" b="1" dirty="0">
                <a:latin typeface="Arial" panose="020B0604020202020204" pitchFamily="34" charset="0"/>
                <a:cs typeface="Arial" panose="020B0604020202020204" pitchFamily="34" charset="0"/>
              </a:rPr>
              <a:t>Cl 20 (section 19D - General exceptions regarding </a:t>
            </a:r>
            <a:r>
              <a:rPr lang="en-ZA" sz="2400" b="1" dirty="0" smtClean="0">
                <a:latin typeface="Arial" panose="020B0604020202020204" pitchFamily="34" charset="0"/>
                <a:cs typeface="Arial" panose="020B0604020202020204" pitchFamily="34" charset="0"/>
              </a:rPr>
              <a:t/>
            </a:r>
            <a:br>
              <a:rPr lang="en-ZA" sz="2400" b="1" dirty="0" smtClean="0">
                <a:latin typeface="Arial" panose="020B0604020202020204" pitchFamily="34" charset="0"/>
                <a:cs typeface="Arial" panose="020B0604020202020204" pitchFamily="34" charset="0"/>
              </a:rPr>
            </a:br>
            <a:r>
              <a:rPr lang="en-ZA" sz="2400" b="1" dirty="0" smtClean="0">
                <a:latin typeface="Arial" panose="020B0604020202020204" pitchFamily="34" charset="0"/>
                <a:cs typeface="Arial" panose="020B0604020202020204" pitchFamily="34" charset="0"/>
              </a:rPr>
              <a:t>protection </a:t>
            </a:r>
            <a:r>
              <a:rPr lang="en-ZA" sz="2400" b="1" dirty="0">
                <a:latin typeface="Arial" panose="020B0604020202020204" pitchFamily="34" charset="0"/>
                <a:cs typeface="Arial" panose="020B0604020202020204" pitchFamily="34" charset="0"/>
              </a:rPr>
              <a:t>of copyright work for </a:t>
            </a:r>
            <a:r>
              <a:rPr lang="en-ZA" sz="2400" b="1" dirty="0" smtClean="0">
                <a:latin typeface="Arial" panose="020B0604020202020204" pitchFamily="34" charset="0"/>
                <a:cs typeface="Arial" panose="020B0604020202020204" pitchFamily="34" charset="0"/>
              </a:rPr>
              <a:t>persons with </a:t>
            </a:r>
            <a:r>
              <a:rPr lang="en-ZA" sz="2400" b="1" dirty="0">
                <a:latin typeface="Arial" panose="020B0604020202020204" pitchFamily="34" charset="0"/>
                <a:cs typeface="Arial" panose="020B0604020202020204" pitchFamily="34" charset="0"/>
              </a:rPr>
              <a:t>disability</a:t>
            </a:r>
            <a:r>
              <a:rPr lang="en-ZA" sz="2400" b="1" dirty="0" smtClean="0">
                <a:latin typeface="Arial" panose="020B0604020202020204" pitchFamily="34" charset="0"/>
                <a:cs typeface="Arial" panose="020B0604020202020204" pitchFamily="34" charset="0"/>
              </a:rPr>
              <a:t>) (5)</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5725" y="1519084"/>
            <a:ext cx="9595500" cy="5202392"/>
          </a:xfrm>
        </p:spPr>
        <p:txBody>
          <a:bodyPr>
            <a:noAutofit/>
          </a:bodyPr>
          <a:lstStyle/>
          <a:p>
            <a:pPr marL="0" indent="0" algn="just">
              <a:lnSpc>
                <a:spcPct val="120000"/>
              </a:lnSpc>
              <a:spcBef>
                <a:spcPts val="0"/>
              </a:spcBef>
              <a:buNone/>
            </a:pPr>
            <a:r>
              <a:rPr lang="en-US" sz="1600" u="sng" dirty="0" smtClean="0">
                <a:solidFill>
                  <a:srgbClr val="0070C0"/>
                </a:solidFill>
                <a:latin typeface="Arial" panose="020B0604020202020204" pitchFamily="34" charset="0"/>
                <a:cs typeface="Arial" panose="020B0604020202020204" pitchFamily="34" charset="0"/>
              </a:rPr>
              <a:t>Recommendation:</a:t>
            </a:r>
          </a:p>
          <a:p>
            <a:pPr lvl="0" algn="just"/>
            <a:r>
              <a:rPr lang="en-ZA" sz="1600" dirty="0">
                <a:solidFill>
                  <a:srgbClr val="0070C0"/>
                </a:solidFill>
                <a:latin typeface="Arial" panose="020B0604020202020204" pitchFamily="34" charset="0"/>
                <a:cs typeface="Arial" panose="020B0604020202020204" pitchFamily="34" charset="0"/>
              </a:rPr>
              <a:t>The treaty language is worded as a defence to something that seems to have happened </a:t>
            </a:r>
            <a:r>
              <a:rPr lang="en-ZA" sz="1600" dirty="0" smtClean="0">
                <a:solidFill>
                  <a:srgbClr val="0070C0"/>
                </a:solidFill>
                <a:latin typeface="Arial" panose="020B0604020202020204" pitchFamily="34" charset="0"/>
                <a:cs typeface="Arial" panose="020B0604020202020204" pitchFamily="34" charset="0"/>
              </a:rPr>
              <a:t>already – </a:t>
            </a:r>
            <a:r>
              <a:rPr lang="en-ZA" sz="1600" dirty="0" smtClean="0">
                <a:solidFill>
                  <a:srgbClr val="0070C0"/>
                </a:solidFill>
                <a:latin typeface="Arial" panose="020B0604020202020204" pitchFamily="34" charset="0"/>
                <a:cs typeface="Arial" panose="020B0604020202020204" pitchFamily="34" charset="0"/>
              </a:rPr>
              <a:t>legislation cannot be worded with an infringement deemed to have happened already. </a:t>
            </a:r>
            <a:r>
              <a:rPr lang="en-ZA" sz="1600" dirty="0" smtClean="0">
                <a:solidFill>
                  <a:srgbClr val="0070C0"/>
                </a:solidFill>
                <a:latin typeface="Arial" panose="020B0604020202020204" pitchFamily="34" charset="0"/>
                <a:cs typeface="Arial" panose="020B0604020202020204" pitchFamily="34" charset="0"/>
              </a:rPr>
              <a:t>The </a:t>
            </a:r>
            <a:r>
              <a:rPr lang="en-ZA" sz="1600" dirty="0">
                <a:solidFill>
                  <a:srgbClr val="0070C0"/>
                </a:solidFill>
                <a:latin typeface="Arial" panose="020B0604020202020204" pitchFamily="34" charset="0"/>
                <a:cs typeface="Arial" panose="020B0604020202020204" pitchFamily="34" charset="0"/>
              </a:rPr>
              <a:t>Bill is setting up the requirements for import, not providing a </a:t>
            </a:r>
            <a:r>
              <a:rPr lang="en-ZA" sz="1600" dirty="0" smtClean="0">
                <a:solidFill>
                  <a:srgbClr val="0070C0"/>
                </a:solidFill>
                <a:latin typeface="Arial" panose="020B0604020202020204" pitchFamily="34" charset="0"/>
                <a:cs typeface="Arial" panose="020B0604020202020204" pitchFamily="34" charset="0"/>
              </a:rPr>
              <a:t>defence: furthermore, there needs to be an obligation before there can be a breach that requires a defence. </a:t>
            </a:r>
            <a:r>
              <a:rPr lang="en-ZA" sz="1600" dirty="0">
                <a:solidFill>
                  <a:srgbClr val="0070C0"/>
                </a:solidFill>
                <a:latin typeface="Arial" panose="020B0604020202020204" pitchFamily="34" charset="0"/>
                <a:cs typeface="Arial" panose="020B0604020202020204" pitchFamily="34" charset="0"/>
              </a:rPr>
              <a:t>We can thus not use future and past tense in one sentence.</a:t>
            </a:r>
            <a:endParaRPr lang="en-GB" sz="1600" dirty="0">
              <a:solidFill>
                <a:srgbClr val="0070C0"/>
              </a:solidFill>
              <a:latin typeface="Arial" panose="020B0604020202020204" pitchFamily="34" charset="0"/>
              <a:cs typeface="Arial" panose="020B0604020202020204" pitchFamily="34" charset="0"/>
            </a:endParaRPr>
          </a:p>
          <a:p>
            <a:pPr marL="0" indent="0" algn="just">
              <a:buNone/>
            </a:pPr>
            <a:r>
              <a:rPr lang="en-ZA" sz="1600" u="sng" dirty="0" smtClean="0">
                <a:solidFill>
                  <a:srgbClr val="0070C0"/>
                </a:solidFill>
                <a:latin typeface="Arial" panose="020B0604020202020204" pitchFamily="34" charset="0"/>
                <a:cs typeface="Arial" panose="020B0604020202020204" pitchFamily="34" charset="0"/>
              </a:rPr>
              <a:t>Proposed </a:t>
            </a:r>
            <a:r>
              <a:rPr lang="en-ZA" sz="1600" u="sng" dirty="0">
                <a:solidFill>
                  <a:srgbClr val="0070C0"/>
                </a:solidFill>
                <a:latin typeface="Arial" panose="020B0604020202020204" pitchFamily="34" charset="0"/>
                <a:cs typeface="Arial" panose="020B0604020202020204" pitchFamily="34" charset="0"/>
              </a:rPr>
              <a:t>amendment to find a </a:t>
            </a:r>
            <a:r>
              <a:rPr lang="en-ZA" sz="1600" u="sng" dirty="0" smtClean="0">
                <a:solidFill>
                  <a:srgbClr val="0070C0"/>
                </a:solidFill>
                <a:latin typeface="Arial" panose="020B0604020202020204" pitchFamily="34" charset="0"/>
                <a:cs typeface="Arial" panose="020B0604020202020204" pitchFamily="34" charset="0"/>
              </a:rPr>
              <a:t>compromise – complying with legislative language but addressing the concern</a:t>
            </a:r>
            <a:endParaRPr lang="en-GB" sz="1600" u="sng" dirty="0">
              <a:solidFill>
                <a:srgbClr val="0070C0"/>
              </a:solidFill>
              <a:latin typeface="Arial" panose="020B0604020202020204" pitchFamily="34" charset="0"/>
              <a:cs typeface="Arial" panose="020B0604020202020204" pitchFamily="34" charset="0"/>
            </a:endParaRPr>
          </a:p>
          <a:p>
            <a:pPr algn="just"/>
            <a:r>
              <a:rPr lang="en-ZA" sz="1600" dirty="0" smtClean="0">
                <a:solidFill>
                  <a:srgbClr val="0070C0"/>
                </a:solidFill>
                <a:latin typeface="Arial" panose="020B0604020202020204" pitchFamily="34" charset="0"/>
                <a:cs typeface="Arial" panose="020B0604020202020204" pitchFamily="34" charset="0"/>
              </a:rPr>
              <a:t>19D(3</a:t>
            </a:r>
            <a:r>
              <a:rPr lang="en-ZA" sz="1600" dirty="0">
                <a:solidFill>
                  <a:srgbClr val="0070C0"/>
                </a:solidFill>
                <a:latin typeface="Arial" panose="020B0604020202020204" pitchFamily="34" charset="0"/>
                <a:cs typeface="Arial" panose="020B0604020202020204" pitchFamily="34" charset="0"/>
              </a:rPr>
              <a:t>)</a:t>
            </a:r>
            <a:r>
              <a:rPr lang="en-ZA" sz="1600" i="1" dirty="0">
                <a:solidFill>
                  <a:srgbClr val="0070C0"/>
                </a:solidFill>
                <a:latin typeface="Arial" panose="020B0604020202020204" pitchFamily="34" charset="0"/>
                <a:cs typeface="Arial" panose="020B0604020202020204" pitchFamily="34" charset="0"/>
              </a:rPr>
              <a:t>(b) </a:t>
            </a:r>
            <a:r>
              <a:rPr lang="en-ZA" sz="1600" dirty="0">
                <a:solidFill>
                  <a:srgbClr val="0070C0"/>
                </a:solidFill>
                <a:latin typeface="Arial" panose="020B0604020202020204" pitchFamily="34" charset="0"/>
                <a:cs typeface="Arial" panose="020B0604020202020204" pitchFamily="34" charset="0"/>
              </a:rPr>
              <a:t>A person contemplated in paragraph </a:t>
            </a:r>
            <a:r>
              <a:rPr lang="en-ZA" sz="1600" i="1" dirty="0">
                <a:solidFill>
                  <a:srgbClr val="0070C0"/>
                </a:solidFill>
                <a:latin typeface="Arial" panose="020B0604020202020204" pitchFamily="34" charset="0"/>
                <a:cs typeface="Arial" panose="020B0604020202020204" pitchFamily="34" charset="0"/>
              </a:rPr>
              <a:t>(a)</a:t>
            </a:r>
            <a:r>
              <a:rPr lang="en-ZA" sz="1600" dirty="0">
                <a:solidFill>
                  <a:srgbClr val="0070C0"/>
                </a:solidFill>
                <a:latin typeface="Arial" panose="020B0604020202020204" pitchFamily="34" charset="0"/>
                <a:cs typeface="Arial" panose="020B0604020202020204" pitchFamily="34" charset="0"/>
              </a:rPr>
              <a:t> may </a:t>
            </a:r>
            <a:r>
              <a:rPr lang="en-ZA" sz="1600" u="sng" dirty="0">
                <a:solidFill>
                  <a:srgbClr val="0070C0"/>
                </a:solidFill>
                <a:latin typeface="Arial" panose="020B0604020202020204" pitchFamily="34" charset="0"/>
                <a:cs typeface="Arial" panose="020B0604020202020204" pitchFamily="34" charset="0"/>
              </a:rPr>
              <a:t>not </a:t>
            </a:r>
            <a:r>
              <a:rPr lang="en-ZA" sz="1600" dirty="0">
                <a:solidFill>
                  <a:srgbClr val="0070C0"/>
                </a:solidFill>
                <a:latin typeface="Arial" panose="020B0604020202020204" pitchFamily="34" charset="0"/>
                <a:cs typeface="Arial" panose="020B0604020202020204" pitchFamily="34" charset="0"/>
              </a:rPr>
              <a:t>export or import </a:t>
            </a:r>
            <a:r>
              <a:rPr lang="en-ZA" sz="1600" u="sng" dirty="0">
                <a:solidFill>
                  <a:srgbClr val="0070C0"/>
                </a:solidFill>
                <a:latin typeface="Arial" panose="020B0604020202020204" pitchFamily="34" charset="0"/>
                <a:cs typeface="Arial" panose="020B0604020202020204" pitchFamily="34" charset="0"/>
              </a:rPr>
              <a:t>an accessible format copy</a:t>
            </a:r>
            <a:r>
              <a:rPr lang="en-ZA" sz="1600" dirty="0">
                <a:solidFill>
                  <a:srgbClr val="0070C0"/>
                </a:solidFill>
                <a:latin typeface="Arial" panose="020B0604020202020204" pitchFamily="34" charset="0"/>
                <a:cs typeface="Arial" panose="020B0604020202020204" pitchFamily="34" charset="0"/>
              </a:rPr>
              <a:t> where such person knows, or has reasonable grounds to believe that the accessible format copy will be used </a:t>
            </a:r>
            <a:r>
              <a:rPr lang="en-ZA" sz="1600" u="sng" dirty="0">
                <a:solidFill>
                  <a:srgbClr val="0070C0"/>
                </a:solidFill>
                <a:latin typeface="Arial" panose="020B0604020202020204" pitchFamily="34" charset="0"/>
                <a:cs typeface="Arial" panose="020B0604020202020204" pitchFamily="34" charset="0"/>
              </a:rPr>
              <a:t>for purposes other than to aid persons with a disability</a:t>
            </a:r>
            <a:r>
              <a:rPr lang="en-ZA" sz="1600" dirty="0" smtClean="0">
                <a:solidFill>
                  <a:srgbClr val="0070C0"/>
                </a:solidFill>
                <a:latin typeface="Arial" panose="020B0604020202020204" pitchFamily="34" charset="0"/>
                <a:cs typeface="Arial" panose="020B0604020202020204" pitchFamily="34" charset="0"/>
              </a:rPr>
              <a:t>.</a:t>
            </a:r>
          </a:p>
          <a:p>
            <a:pPr lvl="1" algn="just"/>
            <a:r>
              <a:rPr lang="en-ZA" sz="1600" dirty="0" smtClean="0">
                <a:solidFill>
                  <a:srgbClr val="0070C0"/>
                </a:solidFill>
                <a:latin typeface="Arial" panose="020B0604020202020204" pitchFamily="34" charset="0"/>
                <a:cs typeface="Arial" panose="020B0604020202020204" pitchFamily="34" charset="0"/>
              </a:rPr>
              <a:t>If there is still discomfort, a clause stating a defence (in the wording of the treaty) may be added.</a:t>
            </a:r>
            <a:endParaRPr lang="en-ZA" sz="1600" dirty="0" smtClean="0">
              <a:solidFill>
                <a:srgbClr val="0070C0"/>
              </a:solidFill>
              <a:latin typeface="Arial" panose="020B0604020202020204" pitchFamily="34" charset="0"/>
              <a:cs typeface="Arial" panose="020B0604020202020204" pitchFamily="34" charset="0"/>
            </a:endParaRPr>
          </a:p>
          <a:p>
            <a:pPr algn="just"/>
            <a:endParaRPr lang="en-ZA" sz="1600" dirty="0" smtClean="0">
              <a:solidFill>
                <a:srgbClr val="0070C0"/>
              </a:solidFill>
              <a:latin typeface="Arial" panose="020B0604020202020204" pitchFamily="34" charset="0"/>
              <a:cs typeface="Arial" panose="020B0604020202020204" pitchFamily="34" charset="0"/>
            </a:endParaRPr>
          </a:p>
          <a:p>
            <a:pPr algn="just"/>
            <a:r>
              <a:rPr lang="en-ZA" sz="1600" dirty="0" smtClean="0">
                <a:solidFill>
                  <a:srgbClr val="0070C0"/>
                </a:solidFill>
                <a:latin typeface="Arial" panose="020B0604020202020204" pitchFamily="34" charset="0"/>
                <a:cs typeface="Arial" panose="020B0604020202020204" pitchFamily="34" charset="0"/>
              </a:rPr>
              <a:t>19D(4</a:t>
            </a:r>
            <a:r>
              <a:rPr lang="en-ZA" sz="1600" dirty="0">
                <a:solidFill>
                  <a:srgbClr val="0070C0"/>
                </a:solidFill>
                <a:latin typeface="Arial" panose="020B0604020202020204" pitchFamily="34" charset="0"/>
                <a:cs typeface="Arial" panose="020B0604020202020204" pitchFamily="34" charset="0"/>
              </a:rPr>
              <a:t>)</a:t>
            </a:r>
            <a:r>
              <a:rPr lang="en-ZA" sz="1600" i="1" dirty="0">
                <a:solidFill>
                  <a:srgbClr val="0070C0"/>
                </a:solidFill>
                <a:latin typeface="Arial" panose="020B0604020202020204" pitchFamily="34" charset="0"/>
                <a:cs typeface="Arial" panose="020B0604020202020204" pitchFamily="34" charset="0"/>
              </a:rPr>
              <a:t>(b) </a:t>
            </a:r>
            <a:r>
              <a:rPr lang="en-ZA" sz="1600" dirty="0">
                <a:solidFill>
                  <a:srgbClr val="0070C0"/>
                </a:solidFill>
                <a:latin typeface="Arial" panose="020B0604020202020204" pitchFamily="34" charset="0"/>
                <a:cs typeface="Arial" panose="020B0604020202020204" pitchFamily="34" charset="0"/>
              </a:rPr>
              <a:t>use of the accessible format copy exclusively </a:t>
            </a:r>
            <a:r>
              <a:rPr lang="en-ZA" sz="1600" u="sng" dirty="0">
                <a:solidFill>
                  <a:srgbClr val="0070C0"/>
                </a:solidFill>
                <a:latin typeface="Arial" panose="020B0604020202020204" pitchFamily="34" charset="0"/>
                <a:cs typeface="Arial" panose="020B0604020202020204" pitchFamily="34" charset="0"/>
              </a:rPr>
              <a:t>to aid persons</a:t>
            </a:r>
            <a:r>
              <a:rPr lang="en-ZA" sz="1600" dirty="0">
                <a:solidFill>
                  <a:srgbClr val="0070C0"/>
                </a:solidFill>
                <a:latin typeface="Arial" panose="020B0604020202020204" pitchFamily="34" charset="0"/>
                <a:cs typeface="Arial" panose="020B0604020202020204" pitchFamily="34" charset="0"/>
              </a:rPr>
              <a:t> with a disability;</a:t>
            </a:r>
            <a:endParaRPr lang="en-GB" sz="1600" dirty="0">
              <a:solidFill>
                <a:srgbClr val="0070C0"/>
              </a:solidFill>
              <a:latin typeface="Arial" panose="020B0604020202020204" pitchFamily="34" charset="0"/>
              <a:cs typeface="Arial" panose="020B0604020202020204" pitchFamily="34" charset="0"/>
            </a:endParaRPr>
          </a:p>
          <a:p>
            <a:pPr marL="0" indent="0" algn="just">
              <a:buNone/>
            </a:pPr>
            <a:r>
              <a:rPr lang="en-ZA" sz="1600" u="sng" dirty="0">
                <a:solidFill>
                  <a:srgbClr val="0070C0"/>
                </a:solidFill>
                <a:latin typeface="Arial" panose="020B0604020202020204" pitchFamily="34" charset="0"/>
                <a:cs typeface="Arial" panose="020B0604020202020204" pitchFamily="34" charset="0"/>
              </a:rPr>
              <a:t>Or</a:t>
            </a:r>
            <a:r>
              <a:rPr lang="en-ZA" sz="1600" dirty="0">
                <a:solidFill>
                  <a:srgbClr val="0070C0"/>
                </a:solidFill>
                <a:latin typeface="Arial" panose="020B0604020202020204" pitchFamily="34" charset="0"/>
                <a:cs typeface="Arial" panose="020B0604020202020204" pitchFamily="34" charset="0"/>
              </a:rPr>
              <a:t> </a:t>
            </a:r>
            <a:r>
              <a:rPr lang="en-GB" sz="1600" dirty="0">
                <a:solidFill>
                  <a:srgbClr val="0070C0"/>
                </a:solidFill>
                <a:latin typeface="Arial" panose="020B0604020202020204" pitchFamily="34" charset="0"/>
                <a:cs typeface="Arial" panose="020B0604020202020204" pitchFamily="34" charset="0"/>
              </a:rPr>
              <a:t> </a:t>
            </a:r>
            <a:r>
              <a:rPr lang="en-ZA" sz="1600" dirty="0" smtClean="0">
                <a:solidFill>
                  <a:srgbClr val="0070C0"/>
                </a:solidFill>
                <a:latin typeface="Arial" panose="020B0604020202020204" pitchFamily="34" charset="0"/>
                <a:cs typeface="Arial" panose="020B0604020202020204" pitchFamily="34" charset="0"/>
              </a:rPr>
              <a:t>delete 19D(4</a:t>
            </a:r>
            <a:r>
              <a:rPr lang="en-ZA" sz="1600" dirty="0">
                <a:solidFill>
                  <a:srgbClr val="0070C0"/>
                </a:solidFill>
                <a:latin typeface="Arial" panose="020B0604020202020204" pitchFamily="34" charset="0"/>
                <a:cs typeface="Arial" panose="020B0604020202020204" pitchFamily="34" charset="0"/>
              </a:rPr>
              <a:t>)</a:t>
            </a:r>
            <a:r>
              <a:rPr lang="en-ZA" sz="1600" i="1" dirty="0">
                <a:solidFill>
                  <a:srgbClr val="0070C0"/>
                </a:solidFill>
                <a:latin typeface="Arial" panose="020B0604020202020204" pitchFamily="34" charset="0"/>
                <a:cs typeface="Arial" panose="020B0604020202020204" pitchFamily="34" charset="0"/>
              </a:rPr>
              <a:t>(b)</a:t>
            </a:r>
            <a:r>
              <a:rPr lang="en-ZA" sz="1600" dirty="0">
                <a:solidFill>
                  <a:srgbClr val="0070C0"/>
                </a:solidFill>
                <a:latin typeface="Arial" panose="020B0604020202020204" pitchFamily="34" charset="0"/>
                <a:cs typeface="Arial" panose="020B0604020202020204" pitchFamily="34" charset="0"/>
              </a:rPr>
              <a:t> as it is repeating the implied requirement in (3)</a:t>
            </a:r>
            <a:r>
              <a:rPr lang="en-ZA" sz="1600" i="1" dirty="0">
                <a:solidFill>
                  <a:srgbClr val="0070C0"/>
                </a:solidFill>
                <a:latin typeface="Arial" panose="020B0604020202020204" pitchFamily="34" charset="0"/>
                <a:cs typeface="Arial" panose="020B0604020202020204" pitchFamily="34" charset="0"/>
              </a:rPr>
              <a:t>(b)</a:t>
            </a:r>
            <a:r>
              <a:rPr lang="en-ZA" sz="1600" dirty="0">
                <a:solidFill>
                  <a:srgbClr val="0070C0"/>
                </a:solidFill>
                <a:latin typeface="Arial" panose="020B0604020202020204" pitchFamily="34" charset="0"/>
                <a:cs typeface="Arial" panose="020B0604020202020204" pitchFamily="34" charset="0"/>
              </a:rPr>
              <a:t>.</a:t>
            </a:r>
            <a:endParaRPr lang="en-GB" sz="1600" dirty="0">
              <a:solidFill>
                <a:srgbClr val="0070C0"/>
              </a:solidFill>
              <a:latin typeface="Arial" panose="020B0604020202020204" pitchFamily="34" charset="0"/>
              <a:cs typeface="Arial" panose="020B0604020202020204" pitchFamily="34" charset="0"/>
            </a:endParaRPr>
          </a:p>
          <a:p>
            <a:pPr marL="0" indent="0" algn="just">
              <a:lnSpc>
                <a:spcPct val="120000"/>
              </a:lnSpc>
              <a:spcBef>
                <a:spcPts val="0"/>
              </a:spcBef>
              <a:buNone/>
            </a:pPr>
            <a:endParaRPr lang="en-US" sz="16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40</a:t>
            </a:fld>
            <a:endParaRPr lang="en-US" dirty="0"/>
          </a:p>
        </p:txBody>
      </p:sp>
    </p:spTree>
    <p:extLst>
      <p:ext uri="{BB962C8B-B14F-4D97-AF65-F5344CB8AC3E}">
        <p14:creationId xmlns:p14="http://schemas.microsoft.com/office/powerpoint/2010/main" val="33463781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90" y="365128"/>
            <a:ext cx="8543925" cy="505028"/>
          </a:xfrm>
        </p:spPr>
        <p:txBody>
          <a:bodyPr>
            <a:normAutofit fontScale="90000"/>
          </a:bodyPr>
          <a:lstStyle/>
          <a:p>
            <a:r>
              <a:rPr lang="en-US" sz="2800" b="1" dirty="0" smtClean="0">
                <a:latin typeface="Arial" panose="020B0604020202020204" pitchFamily="34" charset="0"/>
                <a:cs typeface="Arial" panose="020B0604020202020204" pitchFamily="34" charset="0"/>
              </a:rPr>
              <a:t>Clause 29: Technological protection measures  (1)</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4466" y="959852"/>
            <a:ext cx="9335728" cy="5306807"/>
          </a:xfrm>
        </p:spPr>
        <p:txBody>
          <a:bodyPr>
            <a:normAutofit/>
          </a:bodyPr>
          <a:lstStyle/>
          <a:p>
            <a:pPr marL="0" indent="0" algn="just">
              <a:buNone/>
            </a:pPr>
            <a:r>
              <a:rPr lang="en-US" sz="1600" u="sng" dirty="0" smtClean="0">
                <a:latin typeface="Arial" panose="020B0604020202020204" pitchFamily="34" charset="0"/>
                <a:cs typeface="Arial" panose="020B0604020202020204" pitchFamily="34" charset="0"/>
              </a:rPr>
              <a:t>Proposed definitions </a:t>
            </a:r>
            <a:r>
              <a:rPr lang="en-US" sz="1600" dirty="0" smtClean="0">
                <a:latin typeface="Arial" panose="020B0604020202020204" pitchFamily="34" charset="0"/>
                <a:cs typeface="Arial" panose="020B0604020202020204" pitchFamily="34" charset="0"/>
              </a:rPr>
              <a:t>(difference between Bill and proposed amendments indicated here):</a:t>
            </a:r>
            <a:endParaRPr lang="en-US" sz="1600" u="sng" dirty="0" smtClean="0">
              <a:latin typeface="Arial" panose="020B0604020202020204" pitchFamily="34" charset="0"/>
              <a:cs typeface="Arial" panose="020B0604020202020204" pitchFamily="34" charset="0"/>
            </a:endParaRPr>
          </a:p>
          <a:p>
            <a:pPr marL="0" indent="0" algn="just">
              <a:buNone/>
            </a:pPr>
            <a:r>
              <a:rPr lang="en-GB" sz="1600" dirty="0" smtClean="0">
                <a:latin typeface="Arial" panose="020B0604020202020204" pitchFamily="34" charset="0"/>
                <a:cs typeface="Arial" panose="020B0604020202020204" pitchFamily="34" charset="0"/>
              </a:rPr>
              <a:t>“</a:t>
            </a:r>
            <a:r>
              <a:rPr lang="en-GB" sz="1600" b="1" dirty="0" smtClean="0">
                <a:latin typeface="Arial" panose="020B0604020202020204" pitchFamily="34" charset="0"/>
                <a:cs typeface="Arial" panose="020B0604020202020204" pitchFamily="34" charset="0"/>
              </a:rPr>
              <a:t>‘</a:t>
            </a:r>
            <a:r>
              <a:rPr lang="en-GB" sz="1600" b="1" dirty="0">
                <a:latin typeface="Arial" panose="020B0604020202020204" pitchFamily="34" charset="0"/>
                <a:cs typeface="Arial" panose="020B0604020202020204" pitchFamily="34" charset="0"/>
              </a:rPr>
              <a:t>technological protection measure</a:t>
            </a:r>
            <a:r>
              <a:rPr lang="en-GB" sz="1600" b="1" dirty="0" smtClean="0">
                <a:latin typeface="Arial" panose="020B0604020202020204" pitchFamily="34" charset="0"/>
                <a:cs typeface="Arial" panose="020B0604020202020204" pitchFamily="34" charset="0"/>
              </a:rPr>
              <a:t>’--</a:t>
            </a:r>
            <a:r>
              <a:rPr lang="en-GB" sz="1600" dirty="0" smtClean="0">
                <a:latin typeface="Arial" panose="020B0604020202020204" pitchFamily="34" charset="0"/>
                <a:cs typeface="Arial" panose="020B0604020202020204" pitchFamily="34" charset="0"/>
              </a:rPr>
              <a:t> </a:t>
            </a:r>
          </a:p>
          <a:p>
            <a:pPr marL="0" indent="0" algn="just">
              <a:buNone/>
            </a:pPr>
            <a:r>
              <a:rPr lang="en-GB" sz="1600" b="1" dirty="0" smtClean="0">
                <a:latin typeface="Arial" panose="020B0604020202020204" pitchFamily="34" charset="0"/>
                <a:cs typeface="Arial" panose="020B0604020202020204" pitchFamily="34" charset="0"/>
              </a:rPr>
              <a:t>[</a:t>
            </a:r>
            <a:r>
              <a:rPr lang="en-GB" sz="1600" b="1" i="1" dirty="0" smtClean="0">
                <a:latin typeface="Arial" panose="020B0604020202020204" pitchFamily="34" charset="0"/>
                <a:cs typeface="Arial" panose="020B0604020202020204" pitchFamily="34" charset="0"/>
              </a:rPr>
              <a:t>(</a:t>
            </a:r>
            <a:r>
              <a:rPr lang="en-GB" sz="1600" b="1" dirty="0" smtClean="0">
                <a:latin typeface="Arial" panose="020B0604020202020204" pitchFamily="34" charset="0"/>
                <a:cs typeface="Arial" panose="020B0604020202020204" pitchFamily="34" charset="0"/>
              </a:rPr>
              <a:t>a)] </a:t>
            </a:r>
            <a:r>
              <a:rPr lang="en-GB" sz="1600" dirty="0" smtClean="0">
                <a:latin typeface="Arial" panose="020B0604020202020204" pitchFamily="34" charset="0"/>
                <a:cs typeface="Arial" panose="020B0604020202020204" pitchFamily="34" charset="0"/>
              </a:rPr>
              <a:t>means </a:t>
            </a:r>
            <a:r>
              <a:rPr lang="en-GB" sz="1600" dirty="0">
                <a:latin typeface="Arial" panose="020B0604020202020204" pitchFamily="34" charset="0"/>
                <a:cs typeface="Arial" panose="020B0604020202020204" pitchFamily="34" charset="0"/>
              </a:rPr>
              <a:t>any process, treatment, mechanism, technology, device, </a:t>
            </a:r>
            <a:r>
              <a:rPr lang="en-GB" sz="1600" u="sng" dirty="0">
                <a:latin typeface="Arial" panose="020B0604020202020204" pitchFamily="34" charset="0"/>
                <a:cs typeface="Arial" panose="020B0604020202020204" pitchFamily="34" charset="0"/>
              </a:rPr>
              <a:t>product</a:t>
            </a:r>
            <a:r>
              <a:rPr lang="en-GB" sz="1600" dirty="0">
                <a:latin typeface="Arial" panose="020B0604020202020204" pitchFamily="34" charset="0"/>
                <a:cs typeface="Arial" panose="020B0604020202020204" pitchFamily="34" charset="0"/>
              </a:rPr>
              <a:t>, system or component that in the normal course of its </a:t>
            </a:r>
            <a:r>
              <a:rPr lang="en-GB" sz="1600" dirty="0" smtClean="0">
                <a:latin typeface="Arial" panose="020B0604020202020204" pitchFamily="34" charset="0"/>
                <a:cs typeface="Arial" panose="020B0604020202020204" pitchFamily="34" charset="0"/>
              </a:rPr>
              <a:t>operation </a:t>
            </a:r>
            <a:r>
              <a:rPr lang="en-GB" sz="1600" b="1" dirty="0" smtClean="0">
                <a:latin typeface="Arial" panose="020B0604020202020204" pitchFamily="34" charset="0"/>
                <a:cs typeface="Arial" panose="020B0604020202020204" pitchFamily="34" charset="0"/>
              </a:rPr>
              <a:t>[prevents or restricts]</a:t>
            </a:r>
            <a:r>
              <a:rPr lang="en-GB" sz="1600" dirty="0" smtClean="0">
                <a:latin typeface="Arial" panose="020B0604020202020204" pitchFamily="34" charset="0"/>
                <a:cs typeface="Arial" panose="020B0604020202020204" pitchFamily="34" charset="0"/>
              </a:rPr>
              <a:t> </a:t>
            </a:r>
            <a:r>
              <a:rPr lang="en-GB" sz="1600" u="sng" dirty="0">
                <a:latin typeface="Arial" panose="020B0604020202020204" pitchFamily="34" charset="0"/>
                <a:cs typeface="Arial" panose="020B0604020202020204" pitchFamily="34" charset="0"/>
              </a:rPr>
              <a:t>is designed to prevent or restrict </a:t>
            </a:r>
            <a:r>
              <a:rPr lang="en-GB" sz="1600" dirty="0">
                <a:latin typeface="Arial" panose="020B0604020202020204" pitchFamily="34" charset="0"/>
                <a:cs typeface="Arial" panose="020B0604020202020204" pitchFamily="34" charset="0"/>
              </a:rPr>
              <a:t>the infringement of copyright in a work</a:t>
            </a:r>
            <a:r>
              <a:rPr lang="en-GB" sz="1600" dirty="0" smtClean="0">
                <a:latin typeface="Arial" panose="020B0604020202020204" pitchFamily="34" charset="0"/>
                <a:cs typeface="Arial" panose="020B0604020202020204" pitchFamily="34" charset="0"/>
              </a:rPr>
              <a:t>; </a:t>
            </a:r>
            <a:r>
              <a:rPr lang="en-GB" sz="1600" b="1" dirty="0" smtClean="0">
                <a:latin typeface="Arial" panose="020B0604020202020204" pitchFamily="34" charset="0"/>
                <a:cs typeface="Arial" panose="020B0604020202020204" pitchFamily="34" charset="0"/>
              </a:rPr>
              <a:t>[and</a:t>
            </a:r>
          </a:p>
          <a:p>
            <a:pPr marL="0" indent="0" algn="just">
              <a:buNone/>
            </a:pPr>
            <a:r>
              <a:rPr lang="en-ZA" sz="1600" b="1" i="1" dirty="0">
                <a:latin typeface="Arial" panose="020B0604020202020204" pitchFamily="34" charset="0"/>
                <a:cs typeface="Arial" panose="020B0604020202020204" pitchFamily="34" charset="0"/>
              </a:rPr>
              <a:t>(b) </a:t>
            </a:r>
            <a:r>
              <a:rPr lang="en-ZA" sz="1600" b="1" dirty="0">
                <a:latin typeface="Arial" panose="020B0604020202020204" pitchFamily="34" charset="0"/>
                <a:cs typeface="Arial" panose="020B0604020202020204" pitchFamily="34" charset="0"/>
              </a:rPr>
              <a:t>does not include a process, treatment, mechanism, </a:t>
            </a:r>
            <a:r>
              <a:rPr lang="en-ZA" sz="1600" b="1" dirty="0" smtClean="0">
                <a:latin typeface="Arial" panose="020B0604020202020204" pitchFamily="34" charset="0"/>
                <a:cs typeface="Arial" panose="020B0604020202020204" pitchFamily="34" charset="0"/>
              </a:rPr>
              <a:t>technology, device</a:t>
            </a:r>
            <a:r>
              <a:rPr lang="en-ZA" sz="1600" b="1" dirty="0">
                <a:latin typeface="Arial" panose="020B0604020202020204" pitchFamily="34" charset="0"/>
                <a:cs typeface="Arial" panose="020B0604020202020204" pitchFamily="34" charset="0"/>
              </a:rPr>
              <a:t>, system or component, to the extent that in the normal </a:t>
            </a:r>
            <a:r>
              <a:rPr lang="en-ZA" sz="1600" b="1" dirty="0" smtClean="0">
                <a:latin typeface="Arial" panose="020B0604020202020204" pitchFamily="34" charset="0"/>
                <a:cs typeface="Arial" panose="020B0604020202020204" pitchFamily="34" charset="0"/>
              </a:rPr>
              <a:t>course of </a:t>
            </a:r>
            <a:r>
              <a:rPr lang="en-ZA" sz="1600" b="1" dirty="0">
                <a:latin typeface="Arial" panose="020B0604020202020204" pitchFamily="34" charset="0"/>
                <a:cs typeface="Arial" panose="020B0604020202020204" pitchFamily="34" charset="0"/>
              </a:rPr>
              <a:t>its operation, it controls any access to a work for </a:t>
            </a:r>
            <a:r>
              <a:rPr lang="en-ZA" sz="1600" b="1" dirty="0" smtClean="0">
                <a:latin typeface="Arial" panose="020B0604020202020204" pitchFamily="34" charset="0"/>
                <a:cs typeface="Arial" panose="020B0604020202020204" pitchFamily="34" charset="0"/>
              </a:rPr>
              <a:t>non-infringing </a:t>
            </a:r>
            <a:r>
              <a:rPr lang="en-GB" sz="1600" b="1" dirty="0" smtClean="0">
                <a:latin typeface="Arial" panose="020B0604020202020204" pitchFamily="34" charset="0"/>
                <a:cs typeface="Arial" panose="020B0604020202020204" pitchFamily="34" charset="0"/>
              </a:rPr>
              <a:t>purposes;]</a:t>
            </a:r>
            <a:r>
              <a:rPr lang="en-GB" sz="1600" dirty="0" smtClean="0">
                <a:latin typeface="Arial" panose="020B0604020202020204" pitchFamily="34" charset="0"/>
                <a:cs typeface="Arial" panose="020B0604020202020204" pitchFamily="34" charset="0"/>
              </a:rPr>
              <a:t>”</a:t>
            </a:r>
          </a:p>
          <a:p>
            <a:pPr marL="0" indent="0" algn="just" eaLnBrk="0" hangingPunct="0">
              <a:buNone/>
            </a:pPr>
            <a:endParaRPr lang="en-GB" sz="1600" dirty="0" smtClean="0">
              <a:latin typeface="Arial" panose="020B0604020202020204" pitchFamily="34" charset="0"/>
              <a:cs typeface="Arial" panose="020B0604020202020204" pitchFamily="34" charset="0"/>
            </a:endParaRPr>
          </a:p>
          <a:p>
            <a:pPr marL="0" indent="0" algn="just" eaLnBrk="0" hangingPunct="0">
              <a:buNone/>
            </a:pPr>
            <a:r>
              <a:rPr lang="en-GB" sz="1600" dirty="0" smtClean="0">
                <a:latin typeface="Arial" panose="020B0604020202020204" pitchFamily="34" charset="0"/>
                <a:cs typeface="Arial" panose="020B0604020202020204" pitchFamily="34" charset="0"/>
              </a:rPr>
              <a:t>“</a:t>
            </a:r>
            <a:r>
              <a:rPr lang="en-GB" sz="1600" b="1" dirty="0" smtClean="0">
                <a:latin typeface="Arial" panose="020B0604020202020204" pitchFamily="34" charset="0"/>
                <a:cs typeface="Arial" panose="020B0604020202020204" pitchFamily="34" charset="0"/>
              </a:rPr>
              <a:t>‘</a:t>
            </a:r>
            <a:r>
              <a:rPr lang="en-GB" sz="1600" b="1" dirty="0">
                <a:latin typeface="Arial" panose="020B0604020202020204" pitchFamily="34" charset="0"/>
                <a:cs typeface="Arial" panose="020B0604020202020204" pitchFamily="34" charset="0"/>
              </a:rPr>
              <a:t>technological protection measure circumvention device </a:t>
            </a:r>
            <a:r>
              <a:rPr lang="en-GB" sz="1600" b="1" u="sng" dirty="0">
                <a:latin typeface="Arial" panose="020B0604020202020204" pitchFamily="34" charset="0"/>
                <a:cs typeface="Arial" panose="020B0604020202020204" pitchFamily="34" charset="0"/>
              </a:rPr>
              <a:t>or service</a:t>
            </a:r>
            <a:r>
              <a:rPr lang="en-GB" sz="1600" b="1" dirty="0">
                <a:latin typeface="Arial" panose="020B0604020202020204" pitchFamily="34" charset="0"/>
                <a:cs typeface="Arial" panose="020B0604020202020204" pitchFamily="34" charset="0"/>
              </a:rPr>
              <a:t>’</a:t>
            </a:r>
            <a:r>
              <a:rPr lang="en-GB" sz="1600" dirty="0">
                <a:latin typeface="Arial" panose="020B0604020202020204" pitchFamily="34" charset="0"/>
                <a:cs typeface="Arial" panose="020B0604020202020204" pitchFamily="34" charset="0"/>
              </a:rPr>
              <a:t> means a device </a:t>
            </a:r>
            <a:r>
              <a:rPr lang="en-GB" sz="1600" u="sng" dirty="0">
                <a:latin typeface="Arial" panose="020B0604020202020204" pitchFamily="34" charset="0"/>
                <a:cs typeface="Arial" panose="020B0604020202020204" pitchFamily="34" charset="0"/>
              </a:rPr>
              <a:t>or service</a:t>
            </a:r>
            <a:r>
              <a:rPr lang="en-GB" sz="1600" dirty="0">
                <a:latin typeface="Arial" panose="020B0604020202020204" pitchFamily="34" charset="0"/>
                <a:cs typeface="Arial" panose="020B0604020202020204" pitchFamily="34" charset="0"/>
              </a:rPr>
              <a:t>—</a:t>
            </a:r>
          </a:p>
          <a:p>
            <a:pPr marL="354013" indent="-354013" algn="just" eaLnBrk="0" hangingPunct="0">
              <a:buNone/>
            </a:pPr>
            <a:r>
              <a:rPr lang="en-GB" sz="1600" i="1" u="sng" dirty="0">
                <a:latin typeface="Arial" panose="020B0604020202020204" pitchFamily="34" charset="0"/>
                <a:cs typeface="Arial" panose="020B0604020202020204" pitchFamily="34" charset="0"/>
              </a:rPr>
              <a:t>(a)</a:t>
            </a:r>
            <a:r>
              <a:rPr lang="en-GB" sz="1600" u="sng"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primarily designed, produced or adapted for purposes of enabling or facilitating the circumvention of a technological protection measure;</a:t>
            </a:r>
          </a:p>
          <a:p>
            <a:pPr marL="354013" indent="-354013" algn="just" eaLnBrk="0" hangingPunct="0">
              <a:buNone/>
            </a:pPr>
            <a:r>
              <a:rPr lang="en-GB" sz="1600" i="1" u="sng" dirty="0">
                <a:latin typeface="Arial" panose="020B0604020202020204" pitchFamily="34" charset="0"/>
                <a:cs typeface="Arial" panose="020B0604020202020204" pitchFamily="34" charset="0"/>
              </a:rPr>
              <a:t>(b)</a:t>
            </a:r>
            <a:r>
              <a:rPr lang="en-GB" sz="1600" u="sng" dirty="0">
                <a:latin typeface="Arial" panose="020B0604020202020204" pitchFamily="34" charset="0"/>
                <a:cs typeface="Arial" panose="020B0604020202020204" pitchFamily="34" charset="0"/>
              </a:rPr>
              <a:t>	promoted, advertised or marketed for the purpose of circumvention of a technological protection measure; or </a:t>
            </a:r>
          </a:p>
          <a:p>
            <a:pPr marL="354013" indent="-354013" algn="just" eaLnBrk="0" hangingPunct="0">
              <a:buNone/>
            </a:pPr>
            <a:r>
              <a:rPr lang="en-GB" sz="1600" i="1" u="sng" dirty="0">
                <a:latin typeface="Arial" panose="020B0604020202020204" pitchFamily="34" charset="0"/>
                <a:cs typeface="Arial" panose="020B0604020202020204" pitchFamily="34" charset="0"/>
              </a:rPr>
              <a:t>(c)	</a:t>
            </a:r>
            <a:r>
              <a:rPr lang="en-GB" sz="1600" u="sng" dirty="0">
                <a:latin typeface="Arial" panose="020B0604020202020204" pitchFamily="34" charset="0"/>
                <a:cs typeface="Arial" panose="020B0604020202020204" pitchFamily="34" charset="0"/>
              </a:rPr>
              <a:t>with a limited commercially significant purpose or use other than to circumvent a technological protection measure;</a:t>
            </a:r>
            <a:r>
              <a:rPr lang="en-GB" sz="1600" dirty="0">
                <a:latin typeface="Arial" panose="020B0604020202020204" pitchFamily="34" charset="0"/>
                <a:cs typeface="Arial" panose="020B0604020202020204" pitchFamily="34" charset="0"/>
              </a:rPr>
              <a:t>”;</a:t>
            </a:r>
          </a:p>
          <a:p>
            <a:pPr marL="0" indent="0" algn="just">
              <a:buNone/>
            </a:pPr>
            <a:endParaRPr lang="en-GB" sz="1600" dirty="0">
              <a:latin typeface="Arial" panose="020B0604020202020204" pitchFamily="34" charset="0"/>
              <a:cs typeface="Arial" panose="020B0604020202020204" pitchFamily="34" charset="0"/>
            </a:endParaRPr>
          </a:p>
          <a:p>
            <a:pPr marL="0" indent="0" algn="just">
              <a:buNone/>
            </a:pPr>
            <a:endParaRPr lang="en-GB" sz="1600" u="sn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41</a:t>
            </a:fld>
            <a:endParaRPr lang="en-US"/>
          </a:p>
        </p:txBody>
      </p:sp>
    </p:spTree>
    <p:extLst>
      <p:ext uri="{BB962C8B-B14F-4D97-AF65-F5344CB8AC3E}">
        <p14:creationId xmlns:p14="http://schemas.microsoft.com/office/powerpoint/2010/main" val="33978636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90" y="365128"/>
            <a:ext cx="8543925" cy="505028"/>
          </a:xfrm>
        </p:spPr>
        <p:txBody>
          <a:bodyPr>
            <a:normAutofit fontScale="90000"/>
          </a:bodyPr>
          <a:lstStyle/>
          <a:p>
            <a:r>
              <a:rPr lang="en-US" sz="2800" b="1" dirty="0" smtClean="0">
                <a:latin typeface="Arial" panose="020B0604020202020204" pitchFamily="34" charset="0"/>
                <a:cs typeface="Arial" panose="020B0604020202020204" pitchFamily="34" charset="0"/>
              </a:rPr>
              <a:t>Clause 29: Technological protection measures (2)</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4466" y="959852"/>
            <a:ext cx="9335728" cy="5761625"/>
          </a:xfrm>
        </p:spPr>
        <p:txBody>
          <a:bodyPr>
            <a:normAutofit fontScale="92500"/>
          </a:bodyPr>
          <a:lstStyle/>
          <a:p>
            <a:pPr marL="0" lvl="1" indent="0" algn="just">
              <a:spcBef>
                <a:spcPts val="0"/>
              </a:spcBef>
              <a:buNone/>
            </a:pPr>
            <a:r>
              <a:rPr lang="en-US" sz="1500" u="sng" dirty="0">
                <a:latin typeface="Arial" panose="020B0604020202020204" pitchFamily="34" charset="0"/>
                <a:cs typeface="Arial" panose="020B0604020202020204" pitchFamily="34" charset="0"/>
              </a:rPr>
              <a:t>Concerns raised </a:t>
            </a:r>
            <a:r>
              <a:rPr lang="en-US" sz="1500" u="sng" dirty="0" smtClean="0">
                <a:latin typeface="Arial" panose="020B0604020202020204" pitchFamily="34" charset="0"/>
                <a:cs typeface="Arial" panose="020B0604020202020204" pitchFamily="34" charset="0"/>
              </a:rPr>
              <a:t>– general</a:t>
            </a:r>
            <a:endParaRPr lang="en-US" sz="1500" u="sng" dirty="0">
              <a:latin typeface="Arial" panose="020B0604020202020204" pitchFamily="34" charset="0"/>
              <a:cs typeface="Arial" panose="020B0604020202020204" pitchFamily="34" charset="0"/>
            </a:endParaRPr>
          </a:p>
          <a:p>
            <a:pPr marL="285750" lvl="1" indent="-285750" algn="just">
              <a:spcBef>
                <a:spcPts val="0"/>
              </a:spcBef>
            </a:pPr>
            <a:r>
              <a:rPr lang="en-ZA" sz="1500" dirty="0" smtClean="0">
                <a:latin typeface="Arial" panose="020B0604020202020204" pitchFamily="34" charset="0"/>
                <a:cs typeface="Arial" panose="020B0604020202020204" pitchFamily="34" charset="0"/>
              </a:rPr>
              <a:t>Goes </a:t>
            </a:r>
            <a:r>
              <a:rPr lang="en-ZA" sz="1500" dirty="0">
                <a:latin typeface="Arial" panose="020B0604020202020204" pitchFamily="34" charset="0"/>
                <a:cs typeface="Arial" panose="020B0604020202020204" pitchFamily="34" charset="0"/>
              </a:rPr>
              <a:t>beyond the section 79(1) remit (NCLIS)</a:t>
            </a:r>
          </a:p>
          <a:p>
            <a:pPr marL="742950" lvl="2" indent="-285750" algn="just">
              <a:spcBef>
                <a:spcPts val="0"/>
              </a:spcBef>
            </a:pPr>
            <a:r>
              <a:rPr lang="en-ZA" sz="1500" dirty="0">
                <a:solidFill>
                  <a:srgbClr val="0070C0"/>
                </a:solidFill>
                <a:latin typeface="Arial" panose="020B0604020202020204" pitchFamily="34" charset="0"/>
                <a:cs typeface="Arial" panose="020B0604020202020204" pitchFamily="34" charset="0"/>
              </a:rPr>
              <a:t>The Committee decided to consider compliance with treaties and this fell under that </a:t>
            </a:r>
            <a:r>
              <a:rPr lang="en-ZA" sz="1500" dirty="0" smtClean="0">
                <a:solidFill>
                  <a:srgbClr val="0070C0"/>
                </a:solidFill>
                <a:latin typeface="Arial" panose="020B0604020202020204" pitchFamily="34" charset="0"/>
                <a:cs typeface="Arial" panose="020B0604020202020204" pitchFamily="34" charset="0"/>
              </a:rPr>
              <a:t>consideration</a:t>
            </a:r>
          </a:p>
          <a:p>
            <a:pPr marL="0" indent="0" algn="just">
              <a:spcBef>
                <a:spcPts val="0"/>
              </a:spcBef>
              <a:buNone/>
            </a:pPr>
            <a:endParaRPr lang="en-ZA" sz="1500" dirty="0" smtClean="0">
              <a:solidFill>
                <a:srgbClr val="0070C0"/>
              </a:solidFill>
              <a:latin typeface="Arial" panose="020B0604020202020204" pitchFamily="34" charset="0"/>
              <a:cs typeface="Arial" panose="020B0604020202020204" pitchFamily="34" charset="0"/>
            </a:endParaRPr>
          </a:p>
          <a:p>
            <a:pPr marL="0" indent="0" algn="just">
              <a:spcBef>
                <a:spcPts val="200"/>
              </a:spcBef>
              <a:buNone/>
            </a:pPr>
            <a:r>
              <a:rPr lang="en-US" sz="1500" u="sng" dirty="0" smtClean="0">
                <a:latin typeface="Arial" panose="020B0604020202020204" pitchFamily="34" charset="0"/>
                <a:cs typeface="Arial" panose="020B0604020202020204" pitchFamily="34" charset="0"/>
              </a:rPr>
              <a:t>Concerns </a:t>
            </a:r>
            <a:r>
              <a:rPr lang="en-US" sz="1500" u="sng" dirty="0">
                <a:latin typeface="Arial" panose="020B0604020202020204" pitchFamily="34" charset="0"/>
                <a:cs typeface="Arial" panose="020B0604020202020204" pitchFamily="34" charset="0"/>
              </a:rPr>
              <a:t>raised – too restrictive</a:t>
            </a:r>
          </a:p>
          <a:p>
            <a:pPr algn="just">
              <a:spcBef>
                <a:spcPts val="200"/>
              </a:spcBef>
            </a:pPr>
            <a:r>
              <a:rPr lang="en-US" sz="1500" dirty="0" smtClean="0">
                <a:latin typeface="Arial" panose="020B0604020202020204" pitchFamily="34" charset="0"/>
                <a:cs typeface="Arial" panose="020B0604020202020204" pitchFamily="34" charset="0"/>
              </a:rPr>
              <a:t>The definitions are based on the </a:t>
            </a:r>
            <a:r>
              <a:rPr lang="en-ZA" sz="1500" dirty="0">
                <a:latin typeface="Arial" panose="020B0604020202020204" pitchFamily="34" charset="0"/>
                <a:cs typeface="Arial" panose="020B0604020202020204" pitchFamily="34" charset="0"/>
              </a:rPr>
              <a:t>US regime defined in Sec 1201 of the 1998 Digital Millennium Copyright Act ("DMCA 1201") – this regime has significant defects (Dr C </a:t>
            </a:r>
            <a:r>
              <a:rPr lang="en-ZA" sz="1500" dirty="0" smtClean="0">
                <a:latin typeface="Arial" panose="020B0604020202020204" pitchFamily="34" charset="0"/>
                <a:cs typeface="Arial" panose="020B0604020202020204" pitchFamily="34" charset="0"/>
              </a:rPr>
              <a:t>Doctorow) – see notes page for summaries of the submissions.</a:t>
            </a:r>
          </a:p>
          <a:p>
            <a:pPr lvl="1" algn="just">
              <a:spcBef>
                <a:spcPts val="200"/>
              </a:spcBef>
            </a:pPr>
            <a:r>
              <a:rPr lang="en-ZA" sz="1500" dirty="0" smtClean="0">
                <a:latin typeface="Arial" panose="020B0604020202020204" pitchFamily="34" charset="0"/>
                <a:cs typeface="Arial" panose="020B0604020202020204" pitchFamily="34" charset="0"/>
              </a:rPr>
              <a:t>DMCA </a:t>
            </a:r>
            <a:r>
              <a:rPr lang="en-ZA" sz="1500" dirty="0">
                <a:latin typeface="Arial" panose="020B0604020202020204" pitchFamily="34" charset="0"/>
                <a:cs typeface="Arial" panose="020B0604020202020204" pitchFamily="34" charset="0"/>
              </a:rPr>
              <a:t>1201 compromised </a:t>
            </a:r>
            <a:r>
              <a:rPr lang="en-ZA" sz="1500" dirty="0" smtClean="0">
                <a:latin typeface="Arial" panose="020B0604020202020204" pitchFamily="34" charset="0"/>
                <a:cs typeface="Arial" panose="020B0604020202020204" pitchFamily="34" charset="0"/>
              </a:rPr>
              <a:t>3 freedoms: to </a:t>
            </a:r>
            <a:r>
              <a:rPr lang="en-ZA" sz="1500" dirty="0">
                <a:latin typeface="Arial" panose="020B0604020202020204" pitchFamily="34" charset="0"/>
                <a:cs typeface="Arial" panose="020B0604020202020204" pitchFamily="34" charset="0"/>
              </a:rPr>
              <a:t>use the product as the consumer wants </a:t>
            </a:r>
            <a:r>
              <a:rPr lang="en-ZA" sz="1500" dirty="0" smtClean="0">
                <a:latin typeface="Arial" panose="020B0604020202020204" pitchFamily="34" charset="0"/>
                <a:cs typeface="Arial" panose="020B0604020202020204" pitchFamily="34" charset="0"/>
              </a:rPr>
              <a:t>to; </a:t>
            </a:r>
            <a:r>
              <a:rPr lang="en-ZA" sz="1500" dirty="0">
                <a:latin typeface="Arial" panose="020B0604020202020204" pitchFamily="34" charset="0"/>
                <a:cs typeface="Arial" panose="020B0604020202020204" pitchFamily="34" charset="0"/>
              </a:rPr>
              <a:t>the freedom </a:t>
            </a:r>
            <a:r>
              <a:rPr lang="en-ZA" sz="1500" dirty="0" smtClean="0">
                <a:latin typeface="Arial" panose="020B0604020202020204" pitchFamily="34" charset="0"/>
                <a:cs typeface="Arial" panose="020B0604020202020204" pitchFamily="34" charset="0"/>
              </a:rPr>
              <a:t>of the consumer to choose from whom to buy accessories</a:t>
            </a:r>
            <a:r>
              <a:rPr lang="en-ZA" sz="1500" dirty="0">
                <a:latin typeface="Arial" panose="020B0604020202020204" pitchFamily="34" charset="0"/>
                <a:cs typeface="Arial" panose="020B0604020202020204" pitchFamily="34" charset="0"/>
              </a:rPr>
              <a:t>, consumables, services and </a:t>
            </a:r>
            <a:r>
              <a:rPr lang="en-ZA" sz="1500" dirty="0" smtClean="0">
                <a:latin typeface="Arial" panose="020B0604020202020204" pitchFamily="34" charset="0"/>
                <a:cs typeface="Arial" panose="020B0604020202020204" pitchFamily="34" charset="0"/>
              </a:rPr>
              <a:t>repairs; </a:t>
            </a:r>
            <a:r>
              <a:rPr lang="en-ZA" sz="1500" dirty="0">
                <a:latin typeface="Arial" panose="020B0604020202020204" pitchFamily="34" charset="0"/>
                <a:cs typeface="Arial" panose="020B0604020202020204" pitchFamily="34" charset="0"/>
              </a:rPr>
              <a:t>and the freedom of auditors to uncover and publicise defects in the products </a:t>
            </a:r>
            <a:r>
              <a:rPr lang="en-ZA" sz="1500" dirty="0" smtClean="0">
                <a:latin typeface="Arial" panose="020B0604020202020204" pitchFamily="34" charset="0"/>
                <a:cs typeface="Arial" panose="020B0604020202020204" pitchFamily="34" charset="0"/>
              </a:rPr>
              <a:t>(“any </a:t>
            </a:r>
            <a:r>
              <a:rPr lang="en-ZA" sz="1500" dirty="0">
                <a:latin typeface="Arial" panose="020B0604020202020204" pitchFamily="34" charset="0"/>
                <a:cs typeface="Arial" panose="020B0604020202020204" pitchFamily="34" charset="0"/>
              </a:rPr>
              <a:t>disclosure could jeopardise the </a:t>
            </a:r>
            <a:r>
              <a:rPr lang="en-ZA" sz="1500" dirty="0" smtClean="0">
                <a:latin typeface="Arial" panose="020B0604020202020204" pitchFamily="34" charset="0"/>
                <a:cs typeface="Arial" panose="020B0604020202020204" pitchFamily="34" charset="0"/>
              </a:rPr>
              <a:t>TPM”).</a:t>
            </a:r>
          </a:p>
          <a:p>
            <a:pPr lvl="1" algn="just">
              <a:spcBef>
                <a:spcPts val="200"/>
              </a:spcBef>
            </a:pPr>
            <a:r>
              <a:rPr lang="en-ZA" sz="1500" dirty="0" smtClean="0">
                <a:latin typeface="Arial" panose="020B0604020202020204" pitchFamily="34" charset="0"/>
                <a:cs typeface="Arial" panose="020B0604020202020204" pitchFamily="34" charset="0"/>
              </a:rPr>
              <a:t>In South Africa, </a:t>
            </a:r>
            <a:r>
              <a:rPr lang="en-ZA" sz="1500" dirty="0">
                <a:latin typeface="Arial" panose="020B0604020202020204" pitchFamily="34" charset="0"/>
                <a:cs typeface="Arial" panose="020B0604020202020204" pitchFamily="34" charset="0"/>
              </a:rPr>
              <a:t>the </a:t>
            </a:r>
            <a:r>
              <a:rPr lang="en-ZA" sz="1500" dirty="0" smtClean="0">
                <a:latin typeface="Arial" panose="020B0604020202020204" pitchFamily="34" charset="0"/>
                <a:cs typeface="Arial" panose="020B0604020202020204" pitchFamily="34" charset="0"/>
              </a:rPr>
              <a:t>imaginative reconfiguration of </a:t>
            </a:r>
            <a:r>
              <a:rPr lang="en-ZA" sz="1500" dirty="0">
                <a:latin typeface="Arial" panose="020B0604020202020204" pitchFamily="34" charset="0"/>
                <a:cs typeface="Arial" panose="020B0604020202020204" pitchFamily="34" charset="0"/>
              </a:rPr>
              <a:t>diverse components to adapt or repair a system to suit local needs and conditions will be </a:t>
            </a:r>
            <a:r>
              <a:rPr lang="en-ZA" sz="1500" dirty="0" smtClean="0">
                <a:latin typeface="Arial" panose="020B0604020202020204" pitchFamily="34" charset="0"/>
                <a:cs typeface="Arial" panose="020B0604020202020204" pitchFamily="34" charset="0"/>
              </a:rPr>
              <a:t>prohibited: Foreign </a:t>
            </a:r>
            <a:r>
              <a:rPr lang="en-ZA" sz="1500" dirty="0">
                <a:latin typeface="Arial" panose="020B0604020202020204" pitchFamily="34" charset="0"/>
                <a:cs typeface="Arial" panose="020B0604020202020204" pitchFamily="34" charset="0"/>
              </a:rPr>
              <a:t>giants will decide what is and is not permissible in respect of the digital technologies </a:t>
            </a:r>
            <a:r>
              <a:rPr lang="en-ZA" sz="1500" dirty="0" smtClean="0">
                <a:latin typeface="Arial" panose="020B0604020202020204" pitchFamily="34" charset="0"/>
                <a:cs typeface="Arial" panose="020B0604020202020204" pitchFamily="34" charset="0"/>
              </a:rPr>
              <a:t>that </a:t>
            </a:r>
            <a:r>
              <a:rPr lang="en-ZA" sz="1500" dirty="0">
                <a:latin typeface="Arial" panose="020B0604020202020204" pitchFamily="34" charset="0"/>
                <a:cs typeface="Arial" panose="020B0604020202020204" pitchFamily="34" charset="0"/>
              </a:rPr>
              <a:t>South Africans depend </a:t>
            </a:r>
            <a:r>
              <a:rPr lang="en-ZA" sz="1500" dirty="0" smtClean="0">
                <a:latin typeface="Arial" panose="020B0604020202020204" pitchFamily="34" charset="0"/>
                <a:cs typeface="Arial" panose="020B0604020202020204" pitchFamily="34" charset="0"/>
              </a:rPr>
              <a:t>upon.</a:t>
            </a:r>
          </a:p>
          <a:p>
            <a:pPr lvl="1" algn="just">
              <a:spcBef>
                <a:spcPts val="200"/>
              </a:spcBef>
            </a:pPr>
            <a:r>
              <a:rPr lang="en-ZA" sz="1500" dirty="0" smtClean="0">
                <a:latin typeface="Arial" panose="020B0604020202020204" pitchFamily="34" charset="0"/>
                <a:cs typeface="Arial" panose="020B0604020202020204" pitchFamily="34" charset="0"/>
              </a:rPr>
              <a:t>The proposed amendments erase </a:t>
            </a:r>
            <a:r>
              <a:rPr lang="en-ZA" sz="1500" dirty="0">
                <a:latin typeface="Arial" panose="020B0604020202020204" pitchFamily="34" charset="0"/>
                <a:cs typeface="Arial" panose="020B0604020202020204" pitchFamily="34" charset="0"/>
              </a:rPr>
              <a:t>the protections for non-infringing circumvention that were latent in the original text </a:t>
            </a:r>
            <a:endParaRPr lang="en-ZA" sz="1500" dirty="0" smtClean="0">
              <a:latin typeface="Arial" panose="020B0604020202020204" pitchFamily="34" charset="0"/>
              <a:cs typeface="Arial" panose="020B0604020202020204" pitchFamily="34" charset="0"/>
            </a:endParaRPr>
          </a:p>
          <a:p>
            <a:pPr lvl="1" algn="just">
              <a:spcBef>
                <a:spcPts val="200"/>
              </a:spcBef>
            </a:pPr>
            <a:r>
              <a:rPr lang="en-ZA" sz="1500" dirty="0" smtClean="0">
                <a:latin typeface="Arial" panose="020B0604020202020204" pitchFamily="34" charset="0"/>
                <a:cs typeface="Arial" panose="020B0604020202020204" pitchFamily="34" charset="0"/>
              </a:rPr>
              <a:t>The </a:t>
            </a:r>
            <a:r>
              <a:rPr lang="en-ZA" sz="1500" dirty="0">
                <a:latin typeface="Arial" panose="020B0604020202020204" pitchFamily="34" charset="0"/>
                <a:cs typeface="Arial" panose="020B0604020202020204" pitchFamily="34" charset="0"/>
              </a:rPr>
              <a:t>changes are not needed to comply with the treaties. </a:t>
            </a:r>
            <a:endParaRPr lang="en-ZA" sz="1500" dirty="0" smtClean="0">
              <a:latin typeface="Arial" panose="020B0604020202020204" pitchFamily="34" charset="0"/>
              <a:cs typeface="Arial" panose="020B0604020202020204" pitchFamily="34" charset="0"/>
            </a:endParaRPr>
          </a:p>
          <a:p>
            <a:pPr lvl="1" algn="just">
              <a:spcBef>
                <a:spcPts val="200"/>
              </a:spcBef>
            </a:pPr>
            <a:r>
              <a:rPr lang="en-US" sz="1500" dirty="0" smtClean="0">
                <a:latin typeface="Arial" panose="020B0604020202020204" pitchFamily="34" charset="0"/>
                <a:cs typeface="Arial" panose="020B0604020202020204" pitchFamily="34" charset="0"/>
              </a:rPr>
              <a:t>Par </a:t>
            </a:r>
            <a:r>
              <a:rPr lang="en-US" sz="1500" i="1" dirty="0" smtClean="0">
                <a:latin typeface="Arial" panose="020B0604020202020204" pitchFamily="34" charset="0"/>
                <a:cs typeface="Arial" panose="020B0604020202020204" pitchFamily="34" charset="0"/>
              </a:rPr>
              <a:t>(c) </a:t>
            </a:r>
            <a:r>
              <a:rPr lang="en-US" sz="1500" dirty="0" smtClean="0">
                <a:latin typeface="Arial" panose="020B0604020202020204" pitchFamily="34" charset="0"/>
                <a:cs typeface="Arial" panose="020B0604020202020204" pitchFamily="34" charset="0"/>
              </a:rPr>
              <a:t>of TPM circumvention device or Service </a:t>
            </a:r>
            <a:r>
              <a:rPr lang="en-ZA" sz="1500" dirty="0" smtClean="0">
                <a:latin typeface="Arial" panose="020B0604020202020204" pitchFamily="34" charset="0"/>
                <a:cs typeface="Arial" panose="020B0604020202020204" pitchFamily="34" charset="0"/>
              </a:rPr>
              <a:t>endangers </a:t>
            </a:r>
            <a:r>
              <a:rPr lang="en-ZA" sz="1500" dirty="0">
                <a:latin typeface="Arial" panose="020B0604020202020204" pitchFamily="34" charset="0"/>
                <a:cs typeface="Arial" panose="020B0604020202020204" pitchFamily="34" charset="0"/>
              </a:rPr>
              <a:t>some of the most successful and popular free/open </a:t>
            </a:r>
            <a:r>
              <a:rPr lang="en-ZA" sz="1500" dirty="0" smtClean="0">
                <a:latin typeface="Arial" panose="020B0604020202020204" pitchFamily="34" charset="0"/>
                <a:cs typeface="Arial" panose="020B0604020202020204" pitchFamily="34" charset="0"/>
              </a:rPr>
              <a:t>tools, which often </a:t>
            </a:r>
            <a:r>
              <a:rPr lang="en-ZA" sz="1500" dirty="0">
                <a:latin typeface="Arial" panose="020B0604020202020204" pitchFamily="34" charset="0"/>
                <a:cs typeface="Arial" panose="020B0604020202020204" pitchFamily="34" charset="0"/>
              </a:rPr>
              <a:t>have no "commercially significant </a:t>
            </a:r>
            <a:r>
              <a:rPr lang="en-ZA" sz="1500" dirty="0" smtClean="0">
                <a:latin typeface="Arial" panose="020B0604020202020204" pitchFamily="34" charset="0"/>
                <a:cs typeface="Arial" panose="020B0604020202020204" pitchFamily="34" charset="0"/>
              </a:rPr>
              <a:t>purpose.”</a:t>
            </a:r>
          </a:p>
          <a:p>
            <a:pPr marL="285750" lvl="1" indent="-285750" algn="just">
              <a:spcBef>
                <a:spcPts val="200"/>
              </a:spcBef>
            </a:pPr>
            <a:r>
              <a:rPr lang="en-ZA" sz="1500" dirty="0" smtClean="0">
                <a:latin typeface="Arial" panose="020B0604020202020204" pitchFamily="34" charset="0"/>
                <a:cs typeface="Arial" panose="020B0604020202020204" pitchFamily="34" charset="0"/>
              </a:rPr>
              <a:t>The deletion of par </a:t>
            </a:r>
            <a:r>
              <a:rPr lang="en-ZA" sz="1500" i="1" dirty="0" smtClean="0">
                <a:latin typeface="Arial" panose="020B0604020202020204" pitchFamily="34" charset="0"/>
                <a:cs typeface="Arial" panose="020B0604020202020204" pitchFamily="34" charset="0"/>
              </a:rPr>
              <a:t>(b)</a:t>
            </a:r>
            <a:r>
              <a:rPr lang="en-ZA" sz="1500" dirty="0" smtClean="0">
                <a:latin typeface="Arial" panose="020B0604020202020204" pitchFamily="34" charset="0"/>
                <a:cs typeface="Arial" panose="020B0604020202020204" pitchFamily="34" charset="0"/>
              </a:rPr>
              <a:t> in the definition of TPM is </a:t>
            </a:r>
            <a:r>
              <a:rPr lang="en-ZA" sz="1500" dirty="0">
                <a:latin typeface="Arial" panose="020B0604020202020204" pitchFamily="34" charset="0"/>
                <a:cs typeface="Arial" panose="020B0604020202020204" pitchFamily="34" charset="0"/>
              </a:rPr>
              <a:t>not required by international </a:t>
            </a:r>
            <a:r>
              <a:rPr lang="en-ZA" sz="1500" dirty="0" smtClean="0">
                <a:latin typeface="Arial" panose="020B0604020202020204" pitchFamily="34" charset="0"/>
                <a:cs typeface="Arial" panose="020B0604020202020204" pitchFamily="34" charset="0"/>
              </a:rPr>
              <a:t>law, affects technologies used for expression, and by people with disabilities (i.e. constitutional concerns) and </a:t>
            </a:r>
            <a:r>
              <a:rPr lang="en-ZA" sz="1500" dirty="0">
                <a:latin typeface="Arial" panose="020B0604020202020204" pitchFamily="34" charset="0"/>
                <a:cs typeface="Arial" panose="020B0604020202020204" pitchFamily="34" charset="0"/>
              </a:rPr>
              <a:t>would have harmful </a:t>
            </a:r>
            <a:r>
              <a:rPr lang="en-ZA" sz="1500" dirty="0" smtClean="0">
                <a:latin typeface="Arial" panose="020B0604020202020204" pitchFamily="34" charset="0"/>
                <a:cs typeface="Arial" panose="020B0604020202020204" pitchFamily="34" charset="0"/>
              </a:rPr>
              <a:t>effects </a:t>
            </a:r>
          </a:p>
          <a:p>
            <a:pPr marL="742950" lvl="2" indent="-285750" algn="just">
              <a:spcBef>
                <a:spcPts val="200"/>
              </a:spcBef>
            </a:pPr>
            <a:r>
              <a:rPr lang="en-ZA" sz="1400" i="1" dirty="0" smtClean="0">
                <a:latin typeface="Arial" panose="020B0604020202020204" pitchFamily="34" charset="0"/>
                <a:cs typeface="Arial" panose="020B0604020202020204" pitchFamily="34" charset="0"/>
              </a:rPr>
              <a:t>(b) </a:t>
            </a:r>
            <a:r>
              <a:rPr lang="en-ZA" sz="1400" dirty="0" smtClean="0">
                <a:latin typeface="Arial" panose="020B0604020202020204" pitchFamily="34" charset="0"/>
                <a:cs typeface="Arial" panose="020B0604020202020204" pitchFamily="34" charset="0"/>
              </a:rPr>
              <a:t>is allowed by WCT and WPPT and gives flexibility necessary for circumvention for </a:t>
            </a:r>
            <a:r>
              <a:rPr lang="en-ZA" sz="1400" dirty="0">
                <a:latin typeface="Arial" panose="020B0604020202020204" pitchFamily="34" charset="0"/>
                <a:cs typeface="Arial" panose="020B0604020202020204" pitchFamily="34" charset="0"/>
              </a:rPr>
              <a:t>lawful means -- e.g. to make a copy for classroom use or to quote in a documentary film</a:t>
            </a:r>
            <a:r>
              <a:rPr lang="en-ZA" sz="1400" dirty="0" smtClean="0">
                <a:latin typeface="Arial" panose="020B0604020202020204" pitchFamily="34" charset="0"/>
                <a:cs typeface="Arial" panose="020B0604020202020204" pitchFamily="34" charset="0"/>
              </a:rPr>
              <a:t>. (</a:t>
            </a:r>
            <a:r>
              <a:rPr lang="en-ZA" sz="1400" dirty="0">
                <a:latin typeface="Arial" panose="020B0604020202020204" pitchFamily="34" charset="0"/>
                <a:cs typeface="Arial" panose="020B0604020202020204" pitchFamily="34" charset="0"/>
              </a:rPr>
              <a:t>Creative </a:t>
            </a:r>
            <a:r>
              <a:rPr lang="en-ZA" sz="1400" dirty="0" smtClean="0">
                <a:latin typeface="Arial" panose="020B0604020202020204" pitchFamily="34" charset="0"/>
                <a:cs typeface="Arial" panose="020B0604020202020204" pitchFamily="34" charset="0"/>
              </a:rPr>
              <a:t>Commons, Joint Academic opinion, Recreate, Right2Know, S </a:t>
            </a:r>
            <a:r>
              <a:rPr lang="en-ZA" sz="1400" dirty="0" err="1" smtClean="0">
                <a:latin typeface="Arial" panose="020B0604020202020204" pitchFamily="34" charset="0"/>
                <a:cs typeface="Arial" panose="020B0604020202020204" pitchFamily="34" charset="0"/>
              </a:rPr>
              <a:t>Maharaj</a:t>
            </a:r>
            <a:r>
              <a:rPr lang="en-ZA" sz="1400" dirty="0" smtClean="0">
                <a:latin typeface="Arial" panose="020B0604020202020204" pitchFamily="34" charset="0"/>
                <a:cs typeface="Arial" panose="020B0604020202020204" pitchFamily="34" charset="0"/>
              </a:rPr>
              <a:t>)</a:t>
            </a:r>
            <a:endParaRPr lang="en-ZA" sz="1100" dirty="0" smtClean="0">
              <a:latin typeface="Arial" panose="020B0604020202020204" pitchFamily="34" charset="0"/>
              <a:cs typeface="Arial" panose="020B0604020202020204" pitchFamily="34" charset="0"/>
            </a:endParaRPr>
          </a:p>
          <a:p>
            <a:pPr marL="285750" lvl="1" indent="-285750" algn="just">
              <a:spcBef>
                <a:spcPts val="200"/>
              </a:spcBef>
            </a:pPr>
            <a:r>
              <a:rPr lang="en-ZA" sz="1500" dirty="0">
                <a:latin typeface="Arial" panose="020B0604020202020204" pitchFamily="34" charset="0"/>
                <a:cs typeface="Arial" panose="020B0604020202020204" pitchFamily="34" charset="0"/>
              </a:rPr>
              <a:t>The </a:t>
            </a:r>
            <a:r>
              <a:rPr lang="en-ZA" sz="1500" dirty="0" smtClean="0">
                <a:latin typeface="Arial" panose="020B0604020202020204" pitchFamily="34" charset="0"/>
                <a:cs typeface="Arial" panose="020B0604020202020204" pitchFamily="34" charset="0"/>
              </a:rPr>
              <a:t>addition </a:t>
            </a:r>
            <a:r>
              <a:rPr lang="en-ZA" sz="1500" dirty="0">
                <a:latin typeface="Arial" panose="020B0604020202020204" pitchFamily="34" charset="0"/>
                <a:cs typeface="Arial" panose="020B0604020202020204" pitchFamily="34" charset="0"/>
              </a:rPr>
              <a:t>of </a:t>
            </a:r>
            <a:r>
              <a:rPr lang="en-ZA" sz="1500" dirty="0" err="1">
                <a:latin typeface="Arial" panose="020B0604020202020204" pitchFamily="34" charset="0"/>
                <a:cs typeface="Arial" panose="020B0604020202020204" pitchFamily="34" charset="0"/>
              </a:rPr>
              <a:t>par.s</a:t>
            </a:r>
            <a:r>
              <a:rPr lang="en-ZA" sz="1500" dirty="0">
                <a:latin typeface="Arial" panose="020B0604020202020204" pitchFamily="34" charset="0"/>
                <a:cs typeface="Arial" panose="020B0604020202020204" pitchFamily="34" charset="0"/>
              </a:rPr>
              <a:t> </a:t>
            </a:r>
            <a:r>
              <a:rPr lang="en-ZA" sz="1500" i="1" dirty="0">
                <a:latin typeface="Arial" panose="020B0604020202020204" pitchFamily="34" charset="0"/>
                <a:cs typeface="Arial" panose="020B0604020202020204" pitchFamily="34" charset="0"/>
              </a:rPr>
              <a:t>(b) </a:t>
            </a:r>
            <a:r>
              <a:rPr lang="en-ZA" sz="1500" dirty="0">
                <a:latin typeface="Arial" panose="020B0604020202020204" pitchFamily="34" charset="0"/>
                <a:cs typeface="Arial" panose="020B0604020202020204" pitchFamily="34" charset="0"/>
              </a:rPr>
              <a:t>and </a:t>
            </a:r>
            <a:r>
              <a:rPr lang="en-ZA" sz="1500" i="1" dirty="0">
                <a:latin typeface="Arial" panose="020B0604020202020204" pitchFamily="34" charset="0"/>
                <a:cs typeface="Arial" panose="020B0604020202020204" pitchFamily="34" charset="0"/>
              </a:rPr>
              <a:t>(c) </a:t>
            </a:r>
            <a:r>
              <a:rPr lang="en-ZA" sz="1500" dirty="0">
                <a:latin typeface="Arial" panose="020B0604020202020204" pitchFamily="34" charset="0"/>
                <a:cs typeface="Arial" panose="020B0604020202020204" pitchFamily="34" charset="0"/>
              </a:rPr>
              <a:t>in TPM circumvention </a:t>
            </a:r>
            <a:r>
              <a:rPr lang="en-ZA" sz="1500" dirty="0" smtClean="0">
                <a:latin typeface="Arial" panose="020B0604020202020204" pitchFamily="34" charset="0"/>
                <a:cs typeface="Arial" panose="020B0604020202020204" pitchFamily="34" charset="0"/>
              </a:rPr>
              <a:t>device, </a:t>
            </a:r>
            <a:r>
              <a:rPr lang="en-ZA" sz="1500" dirty="0">
                <a:latin typeface="Arial" panose="020B0604020202020204" pitchFamily="34" charset="0"/>
                <a:cs typeface="Arial" panose="020B0604020202020204" pitchFamily="34" charset="0"/>
              </a:rPr>
              <a:t>affects technologies used for expression, and by people with disabilities (i.e. constitutional concerns</a:t>
            </a:r>
            <a:r>
              <a:rPr lang="en-ZA" sz="1500" dirty="0" smtClean="0">
                <a:latin typeface="Arial" panose="020B0604020202020204" pitchFamily="34" charset="0"/>
                <a:cs typeface="Arial" panose="020B0604020202020204" pitchFamily="34" charset="0"/>
              </a:rPr>
              <a:t>) (Right2Know, PASA (iro </a:t>
            </a:r>
            <a:r>
              <a:rPr lang="en-ZA" sz="1500" i="1" dirty="0" smtClean="0">
                <a:latin typeface="Arial" panose="020B0604020202020204" pitchFamily="34" charset="0"/>
                <a:cs typeface="Arial" panose="020B0604020202020204" pitchFamily="34" charset="0"/>
              </a:rPr>
              <a:t>(c)</a:t>
            </a:r>
            <a:r>
              <a:rPr lang="en-ZA" sz="1500" dirty="0" smtClean="0">
                <a:latin typeface="Arial" panose="020B0604020202020204" pitchFamily="34" charset="0"/>
                <a:cs typeface="Arial" panose="020B0604020202020204" pitchFamily="34" charset="0"/>
              </a:rPr>
              <a:t>))</a:t>
            </a:r>
          </a:p>
          <a:p>
            <a:pPr marL="285750" lvl="1" indent="-285750" algn="just">
              <a:spcBef>
                <a:spcPts val="200"/>
              </a:spcBef>
            </a:pPr>
            <a:r>
              <a:rPr lang="en-ZA" sz="1500" dirty="0" smtClean="0">
                <a:latin typeface="Arial" panose="020B0604020202020204" pitchFamily="34" charset="0"/>
                <a:cs typeface="Arial" panose="020B0604020202020204" pitchFamily="34" charset="0"/>
              </a:rPr>
              <a:t>The </a:t>
            </a:r>
            <a:r>
              <a:rPr lang="en-ZA" sz="1500" dirty="0">
                <a:latin typeface="Arial" panose="020B0604020202020204" pitchFamily="34" charset="0"/>
                <a:cs typeface="Arial" panose="020B0604020202020204" pitchFamily="34" charset="0"/>
              </a:rPr>
              <a:t>TPM does not allow for appropriate channels for relief for person who would like access to protected </a:t>
            </a:r>
            <a:r>
              <a:rPr lang="en-ZA" sz="1500" dirty="0" smtClean="0">
                <a:latin typeface="Arial" panose="020B0604020202020204" pitchFamily="34" charset="0"/>
                <a:cs typeface="Arial" panose="020B0604020202020204" pitchFamily="34" charset="0"/>
              </a:rPr>
              <a:t>works (</a:t>
            </a:r>
            <a:r>
              <a:rPr lang="en-ZA" sz="1500" dirty="0" err="1" smtClean="0">
                <a:latin typeface="Arial" panose="020B0604020202020204" pitchFamily="34" charset="0"/>
                <a:cs typeface="Arial" panose="020B0604020202020204" pitchFamily="34" charset="0"/>
              </a:rPr>
              <a:t>MNet</a:t>
            </a:r>
            <a:r>
              <a:rPr lang="en-ZA" sz="1500" dirty="0" smtClean="0">
                <a:latin typeface="Arial" panose="020B0604020202020204" pitchFamily="34" charset="0"/>
                <a:cs typeface="Arial" panose="020B0604020202020204" pitchFamily="34" charset="0"/>
              </a:rPr>
              <a:t> / NAB).</a:t>
            </a:r>
          </a:p>
          <a:p>
            <a:pPr marL="285750" lvl="1" indent="-285750" algn="just">
              <a:spcBef>
                <a:spcPts val="0"/>
              </a:spcBef>
            </a:pPr>
            <a:endParaRPr lang="en-ZA"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42</a:t>
            </a:fld>
            <a:endParaRPr lang="en-US"/>
          </a:p>
        </p:txBody>
      </p:sp>
    </p:spTree>
    <p:extLst>
      <p:ext uri="{BB962C8B-B14F-4D97-AF65-F5344CB8AC3E}">
        <p14:creationId xmlns:p14="http://schemas.microsoft.com/office/powerpoint/2010/main" val="37687764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90" y="365128"/>
            <a:ext cx="8543925" cy="505028"/>
          </a:xfrm>
        </p:spPr>
        <p:txBody>
          <a:bodyPr>
            <a:normAutofit fontScale="90000"/>
          </a:bodyPr>
          <a:lstStyle/>
          <a:p>
            <a:r>
              <a:rPr lang="en-US" sz="2800" b="1" dirty="0" smtClean="0">
                <a:latin typeface="Arial" panose="020B0604020202020204" pitchFamily="34" charset="0"/>
                <a:cs typeface="Arial" panose="020B0604020202020204" pitchFamily="34" charset="0"/>
              </a:rPr>
              <a:t>Clause 29: Technological protection measures  (3)</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4466" y="959852"/>
            <a:ext cx="9335728" cy="5761625"/>
          </a:xfrm>
        </p:spPr>
        <p:txBody>
          <a:bodyPr>
            <a:normAutofit/>
          </a:bodyPr>
          <a:lstStyle/>
          <a:p>
            <a:pPr marL="0" lvl="1" indent="0" algn="just">
              <a:spcBef>
                <a:spcPts val="200"/>
              </a:spcBef>
              <a:buNone/>
            </a:pPr>
            <a:r>
              <a:rPr lang="en-US" sz="1400" u="sng" dirty="0" smtClean="0">
                <a:latin typeface="Arial" panose="020B0604020202020204" pitchFamily="34" charset="0"/>
                <a:cs typeface="Arial" panose="020B0604020202020204" pitchFamily="34" charset="0"/>
              </a:rPr>
              <a:t>Concerns </a:t>
            </a:r>
            <a:r>
              <a:rPr lang="en-US" sz="1400" u="sng" dirty="0">
                <a:latin typeface="Arial" panose="020B0604020202020204" pitchFamily="34" charset="0"/>
                <a:cs typeface="Arial" panose="020B0604020202020204" pitchFamily="34" charset="0"/>
              </a:rPr>
              <a:t>raised – </a:t>
            </a:r>
            <a:r>
              <a:rPr lang="en-US" sz="1400" u="sng" dirty="0" smtClean="0">
                <a:latin typeface="Arial" panose="020B0604020202020204" pitchFamily="34" charset="0"/>
                <a:cs typeface="Arial" panose="020B0604020202020204" pitchFamily="34" charset="0"/>
              </a:rPr>
              <a:t>not restrictive enough</a:t>
            </a:r>
            <a:endParaRPr lang="en-US" sz="1400" u="sng" dirty="0">
              <a:latin typeface="Arial" panose="020B0604020202020204" pitchFamily="34" charset="0"/>
              <a:cs typeface="Arial" panose="020B0604020202020204" pitchFamily="34" charset="0"/>
            </a:endParaRPr>
          </a:p>
          <a:p>
            <a:pPr marL="285750" lvl="1" indent="-285750" algn="just">
              <a:spcBef>
                <a:spcPts val="200"/>
              </a:spcBef>
            </a:pPr>
            <a:r>
              <a:rPr lang="en-ZA" sz="1400" dirty="0" smtClean="0">
                <a:latin typeface="Arial" panose="020B0604020202020204" pitchFamily="34" charset="0"/>
                <a:cs typeface="Arial" panose="020B0604020202020204" pitchFamily="34" charset="0"/>
              </a:rPr>
              <a:t>These are still not providing “Adequate legal protection” as required by WCT and WPPT (CCSA, </a:t>
            </a:r>
            <a:r>
              <a:rPr lang="en-ZA" sz="1400" dirty="0" err="1" smtClean="0">
                <a:latin typeface="Arial" panose="020B0604020202020204" pitchFamily="34" charset="0"/>
                <a:cs typeface="Arial" panose="020B0604020202020204" pitchFamily="34" charset="0"/>
              </a:rPr>
              <a:t>Dalro</a:t>
            </a:r>
            <a:r>
              <a:rPr lang="en-ZA" sz="1400" dirty="0" smtClean="0">
                <a:latin typeface="Arial" panose="020B0604020202020204" pitchFamily="34" charset="0"/>
                <a:cs typeface="Arial" panose="020B0604020202020204" pitchFamily="34" charset="0"/>
              </a:rPr>
              <a:t>, </a:t>
            </a:r>
            <a:r>
              <a:rPr lang="it-IT" sz="1400" dirty="0">
                <a:latin typeface="Arial" panose="020B0604020202020204" pitchFamily="34" charset="0"/>
                <a:cs typeface="Arial" panose="020B0604020202020204" pitchFamily="34" charset="0"/>
              </a:rPr>
              <a:t>IPO, IBFC, </a:t>
            </a:r>
            <a:r>
              <a:rPr lang="it-IT" sz="1400" dirty="0" smtClean="0">
                <a:latin typeface="Arial" panose="020B0604020202020204" pitchFamily="34" charset="0"/>
                <a:cs typeface="Arial" panose="020B0604020202020204" pitchFamily="34" charset="0"/>
              </a:rPr>
              <a:t>ASA, CPA, PASA)</a:t>
            </a:r>
          </a:p>
          <a:p>
            <a:pPr marL="285750" lvl="1" indent="-285750" algn="just">
              <a:spcBef>
                <a:spcPts val="200"/>
              </a:spcBef>
            </a:pPr>
            <a:r>
              <a:rPr lang="en-ZA" sz="1400" dirty="0" smtClean="0">
                <a:latin typeface="Arial" panose="020B0604020202020204" pitchFamily="34" charset="0"/>
                <a:cs typeface="Arial" panose="020B0604020202020204" pitchFamily="34" charset="0"/>
              </a:rPr>
              <a:t>The definitions still refer to technologies </a:t>
            </a:r>
            <a:r>
              <a:rPr lang="en-ZA" sz="1400" dirty="0">
                <a:latin typeface="Arial" panose="020B0604020202020204" pitchFamily="34" charset="0"/>
                <a:cs typeface="Arial" panose="020B0604020202020204" pitchFamily="34" charset="0"/>
              </a:rPr>
              <a:t>that prevent or restrict infringement, as opposed to technologies designed to have that effect or control access to copies of </a:t>
            </a:r>
            <a:r>
              <a:rPr lang="en-ZA" sz="1400" dirty="0" smtClean="0">
                <a:latin typeface="Arial" panose="020B0604020202020204" pitchFamily="34" charset="0"/>
                <a:cs typeface="Arial" panose="020B0604020202020204" pitchFamily="34" charset="0"/>
              </a:rPr>
              <a:t>works – could allow abuse (IPA)</a:t>
            </a:r>
          </a:p>
          <a:p>
            <a:pPr marL="285750" lvl="1" indent="-285750" algn="just">
              <a:spcBef>
                <a:spcPts val="200"/>
              </a:spcBef>
            </a:pPr>
            <a:r>
              <a:rPr lang="en-ZA" sz="1400" dirty="0" smtClean="0">
                <a:latin typeface="Arial" panose="020B0604020202020204" pitchFamily="34" charset="0"/>
                <a:cs typeface="Arial" panose="020B0604020202020204" pitchFamily="34" charset="0"/>
              </a:rPr>
              <a:t>Whilst </a:t>
            </a:r>
            <a:r>
              <a:rPr lang="en-ZA" sz="1400" dirty="0">
                <a:latin typeface="Arial" panose="020B0604020202020204" pitchFamily="34" charset="0"/>
                <a:cs typeface="Arial" panose="020B0604020202020204" pitchFamily="34" charset="0"/>
              </a:rPr>
              <a:t>there might be a case to be made for exceptions and limitations with regard to "copy control" TPMs applied on individual copyright works, there is almost never a justified exception to circumvent "access control" </a:t>
            </a:r>
            <a:r>
              <a:rPr lang="en-ZA" sz="1400" dirty="0" smtClean="0">
                <a:latin typeface="Arial" panose="020B0604020202020204" pitchFamily="34" charset="0"/>
                <a:cs typeface="Arial" panose="020B0604020202020204" pitchFamily="34" charset="0"/>
              </a:rPr>
              <a:t>TPMs (</a:t>
            </a:r>
            <a:r>
              <a:rPr lang="en-ZA" sz="1400" dirty="0" err="1" smtClean="0">
                <a:latin typeface="Arial" panose="020B0604020202020204" pitchFamily="34" charset="0"/>
                <a:cs typeface="Arial" panose="020B0604020202020204" pitchFamily="34" charset="0"/>
              </a:rPr>
              <a:t>Mnet</a:t>
            </a:r>
            <a:r>
              <a:rPr lang="en-ZA" sz="1400" dirty="0" smtClean="0">
                <a:latin typeface="Arial" panose="020B0604020202020204" pitchFamily="34" charset="0"/>
                <a:cs typeface="Arial" panose="020B0604020202020204" pitchFamily="34" charset="0"/>
              </a:rPr>
              <a:t>, NAB). </a:t>
            </a:r>
          </a:p>
          <a:p>
            <a:pPr marL="285750" lvl="1" indent="-285750" algn="just">
              <a:spcBef>
                <a:spcPts val="200"/>
              </a:spcBef>
            </a:pPr>
            <a:r>
              <a:rPr lang="en-ZA" sz="1400" dirty="0" smtClean="0">
                <a:latin typeface="Arial" panose="020B0604020202020204" pitchFamily="34" charset="0"/>
                <a:cs typeface="Arial" panose="020B0604020202020204" pitchFamily="34" charset="0"/>
              </a:rPr>
              <a:t>The </a:t>
            </a:r>
            <a:r>
              <a:rPr lang="en-ZA" sz="1400" dirty="0">
                <a:latin typeface="Arial" panose="020B0604020202020204" pitchFamily="34" charset="0"/>
                <a:cs typeface="Arial" panose="020B0604020202020204" pitchFamily="34" charset="0"/>
              </a:rPr>
              <a:t>existing CAB provisions do not provide sufficient protections for the </a:t>
            </a:r>
            <a:r>
              <a:rPr lang="en-ZA" sz="1400" dirty="0" smtClean="0">
                <a:latin typeface="Arial" panose="020B0604020202020204" pitchFamily="34" charset="0"/>
                <a:cs typeface="Arial" panose="020B0604020202020204" pitchFamily="34" charset="0"/>
              </a:rPr>
              <a:t>TPM - allow </a:t>
            </a:r>
            <a:r>
              <a:rPr lang="en-ZA" sz="1400" dirty="0">
                <a:latin typeface="Arial" panose="020B0604020202020204" pitchFamily="34" charset="0"/>
                <a:cs typeface="Arial" panose="020B0604020202020204" pitchFamily="34" charset="0"/>
              </a:rPr>
              <a:t>for a high burden of proof on a very high and subjective standard, which will make it difficult to successfully prosecute persons (</a:t>
            </a:r>
            <a:r>
              <a:rPr lang="en-ZA" sz="1400" dirty="0" err="1">
                <a:latin typeface="Arial" panose="020B0604020202020204" pitchFamily="34" charset="0"/>
                <a:cs typeface="Arial" panose="020B0604020202020204" pitchFamily="34" charset="0"/>
              </a:rPr>
              <a:t>Mnet</a:t>
            </a:r>
            <a:r>
              <a:rPr lang="en-ZA" sz="1400" dirty="0">
                <a:latin typeface="Arial" panose="020B0604020202020204" pitchFamily="34" charset="0"/>
                <a:cs typeface="Arial" panose="020B0604020202020204" pitchFamily="34" charset="0"/>
              </a:rPr>
              <a:t>, NAB). </a:t>
            </a:r>
          </a:p>
          <a:p>
            <a:pPr marL="285750" lvl="1" indent="-285750" algn="just">
              <a:spcBef>
                <a:spcPts val="200"/>
              </a:spcBef>
            </a:pPr>
            <a:r>
              <a:rPr lang="en-ZA" sz="1400" dirty="0" smtClean="0">
                <a:latin typeface="Arial" panose="020B0604020202020204" pitchFamily="34" charset="0"/>
                <a:cs typeface="Arial" panose="020B0604020202020204" pitchFamily="34" charset="0"/>
              </a:rPr>
              <a:t>A </a:t>
            </a:r>
            <a:r>
              <a:rPr lang="en-ZA" sz="1400" dirty="0">
                <a:latin typeface="Arial" panose="020B0604020202020204" pitchFamily="34" charset="0"/>
                <a:cs typeface="Arial" panose="020B0604020202020204" pitchFamily="34" charset="0"/>
              </a:rPr>
              <a:t>‘licence to hack’ through TPMs is tantamount to an invasion of property and unconstitutional if not reasonable and for full compensation and with attribution or </a:t>
            </a:r>
            <a:r>
              <a:rPr lang="en-ZA" sz="1400" dirty="0" smtClean="0">
                <a:latin typeface="Arial" panose="020B0604020202020204" pitchFamily="34" charset="0"/>
                <a:cs typeface="Arial" panose="020B0604020202020204" pitchFamily="34" charset="0"/>
              </a:rPr>
              <a:t>credit</a:t>
            </a:r>
          </a:p>
          <a:p>
            <a:pPr marL="742950" lvl="2" indent="-285750" algn="just">
              <a:spcBef>
                <a:spcPts val="200"/>
              </a:spcBef>
            </a:pPr>
            <a:r>
              <a:rPr lang="en-ZA" sz="1400" dirty="0" smtClean="0">
                <a:solidFill>
                  <a:srgbClr val="0070C0"/>
                </a:solidFill>
                <a:latin typeface="Arial" panose="020B0604020202020204" pitchFamily="34" charset="0"/>
                <a:cs typeface="Arial" panose="020B0604020202020204" pitchFamily="34" charset="0"/>
              </a:rPr>
              <a:t>The property right is iro not being </a:t>
            </a:r>
            <a:r>
              <a:rPr lang="en-ZA" sz="1400" dirty="0" smtClean="0">
                <a:solidFill>
                  <a:srgbClr val="0070C0"/>
                </a:solidFill>
                <a:latin typeface="Arial" panose="020B0604020202020204" pitchFamily="34" charset="0"/>
                <a:cs typeface="Arial" panose="020B0604020202020204" pitchFamily="34" charset="0"/>
              </a:rPr>
              <a:t>arbitrarily deprived </a:t>
            </a:r>
            <a:r>
              <a:rPr lang="en-ZA" sz="1400" dirty="0" smtClean="0">
                <a:solidFill>
                  <a:srgbClr val="0070C0"/>
                </a:solidFill>
                <a:latin typeface="Arial" panose="020B0604020202020204" pitchFamily="34" charset="0"/>
                <a:cs typeface="Arial" panose="020B0604020202020204" pitchFamily="34" charset="0"/>
              </a:rPr>
              <a:t>of property - any deprivation for the reasons why TPM circumvention devices are allowed would comply with section 36 limitation of </a:t>
            </a:r>
            <a:r>
              <a:rPr lang="en-ZA" sz="1400" dirty="0" smtClean="0">
                <a:solidFill>
                  <a:srgbClr val="0070C0"/>
                </a:solidFill>
                <a:latin typeface="Arial" panose="020B0604020202020204" pitchFamily="34" charset="0"/>
                <a:cs typeface="Arial" panose="020B0604020202020204" pitchFamily="34" charset="0"/>
              </a:rPr>
              <a:t>rights and would not be arbitrary.</a:t>
            </a:r>
            <a:endParaRPr lang="en-ZA" sz="1400" dirty="0" smtClean="0">
              <a:solidFill>
                <a:srgbClr val="0070C0"/>
              </a:solidFill>
              <a:latin typeface="Arial" panose="020B0604020202020204" pitchFamily="34" charset="0"/>
              <a:cs typeface="Arial" panose="020B0604020202020204" pitchFamily="34" charset="0"/>
            </a:endParaRPr>
          </a:p>
          <a:p>
            <a:pPr marL="0" lvl="1" indent="0" algn="just">
              <a:spcBef>
                <a:spcPts val="200"/>
              </a:spcBef>
              <a:buNone/>
            </a:pPr>
            <a:endParaRPr lang="en-ZA" sz="1400" u="sng" dirty="0" smtClean="0">
              <a:latin typeface="Arial" panose="020B0604020202020204" pitchFamily="34" charset="0"/>
              <a:cs typeface="Arial" panose="020B0604020202020204" pitchFamily="34" charset="0"/>
            </a:endParaRPr>
          </a:p>
          <a:p>
            <a:pPr marL="0" lvl="1" indent="0" algn="just">
              <a:spcBef>
                <a:spcPts val="200"/>
              </a:spcBef>
              <a:buNone/>
            </a:pPr>
            <a:r>
              <a:rPr lang="en-ZA" sz="1400" u="sng" dirty="0" smtClean="0">
                <a:latin typeface="Arial" panose="020B0604020202020204" pitchFamily="34" charset="0"/>
                <a:cs typeface="Arial" panose="020B0604020202020204" pitchFamily="34" charset="0"/>
              </a:rPr>
              <a:t>Recommendation</a:t>
            </a:r>
          </a:p>
          <a:p>
            <a:pPr marL="285750" lvl="1" indent="-285750" algn="just">
              <a:spcBef>
                <a:spcPts val="200"/>
              </a:spcBef>
            </a:pPr>
            <a:r>
              <a:rPr lang="en-ZA" sz="1400" dirty="0" smtClean="0">
                <a:latin typeface="Arial" panose="020B0604020202020204" pitchFamily="34" charset="0"/>
                <a:cs typeface="Arial" panose="020B0604020202020204" pitchFamily="34" charset="0"/>
              </a:rPr>
              <a:t>Concerned </a:t>
            </a:r>
            <a:r>
              <a:rPr lang="en-ZA" sz="1400" dirty="0">
                <a:latin typeface="Arial" panose="020B0604020202020204" pitchFamily="34" charset="0"/>
                <a:cs typeface="Arial" panose="020B0604020202020204" pitchFamily="34" charset="0"/>
              </a:rPr>
              <a:t>about unintended consequences from </a:t>
            </a:r>
            <a:r>
              <a:rPr lang="en-ZA" sz="1400" dirty="0" smtClean="0">
                <a:latin typeface="Arial" panose="020B0604020202020204" pitchFamily="34" charset="0"/>
                <a:cs typeface="Arial" panose="020B0604020202020204" pitchFamily="34" charset="0"/>
              </a:rPr>
              <a:t>these amendments </a:t>
            </a:r>
            <a:r>
              <a:rPr lang="en-ZA" sz="1400" dirty="0">
                <a:latin typeface="Arial" panose="020B0604020202020204" pitchFamily="34" charset="0"/>
                <a:cs typeface="Arial" panose="020B0604020202020204" pitchFamily="34" charset="0"/>
              </a:rPr>
              <a:t>– </a:t>
            </a:r>
            <a:r>
              <a:rPr lang="en-ZA" sz="1400" dirty="0" smtClean="0">
                <a:latin typeface="Arial" panose="020B0604020202020204" pitchFamily="34" charset="0"/>
                <a:cs typeface="Arial" panose="020B0604020202020204" pitchFamily="34" charset="0"/>
              </a:rPr>
              <a:t>they could result </a:t>
            </a:r>
            <a:r>
              <a:rPr lang="en-ZA" sz="1400" dirty="0">
                <a:latin typeface="Arial" panose="020B0604020202020204" pitchFamily="34" charset="0"/>
                <a:cs typeface="Arial" panose="020B0604020202020204" pitchFamily="34" charset="0"/>
              </a:rPr>
              <a:t>in </a:t>
            </a:r>
            <a:r>
              <a:rPr lang="en-ZA" sz="1400" dirty="0" smtClean="0">
                <a:latin typeface="Arial" panose="020B0604020202020204" pitchFamily="34" charset="0"/>
                <a:cs typeface="Arial" panose="020B0604020202020204" pitchFamily="34" charset="0"/>
              </a:rPr>
              <a:t>exceptions, </a:t>
            </a:r>
            <a:r>
              <a:rPr lang="en-ZA" sz="1400" dirty="0">
                <a:latin typeface="Arial" panose="020B0604020202020204" pitchFamily="34" charset="0"/>
                <a:cs typeface="Arial" panose="020B0604020202020204" pitchFamily="34" charset="0"/>
              </a:rPr>
              <a:t>which should be allowed </a:t>
            </a:r>
            <a:r>
              <a:rPr lang="en-ZA" sz="1400" dirty="0" smtClean="0">
                <a:latin typeface="Arial" panose="020B0604020202020204" pitchFamily="34" charset="0"/>
                <a:cs typeface="Arial" panose="020B0604020202020204" pitchFamily="34" charset="0"/>
              </a:rPr>
              <a:t>for normal lawful activities, </a:t>
            </a:r>
            <a:r>
              <a:rPr lang="en-ZA" sz="1400" dirty="0">
                <a:latin typeface="Arial" panose="020B0604020202020204" pitchFamily="34" charset="0"/>
                <a:cs typeface="Arial" panose="020B0604020202020204" pitchFamily="34" charset="0"/>
              </a:rPr>
              <a:t>being prevented. </a:t>
            </a:r>
            <a:endParaRPr lang="en-ZA" sz="1400" dirty="0" smtClean="0">
              <a:latin typeface="Arial" panose="020B0604020202020204" pitchFamily="34" charset="0"/>
              <a:cs typeface="Arial" panose="020B0604020202020204" pitchFamily="34" charset="0"/>
            </a:endParaRPr>
          </a:p>
          <a:p>
            <a:pPr marL="285750" lvl="1" indent="-285750" algn="just">
              <a:spcBef>
                <a:spcPts val="200"/>
              </a:spcBef>
            </a:pPr>
            <a:r>
              <a:rPr lang="en-ZA" sz="1400" dirty="0" smtClean="0">
                <a:solidFill>
                  <a:srgbClr val="0070C0"/>
                </a:solidFill>
                <a:latin typeface="Arial" panose="020B0604020202020204" pitchFamily="34" charset="0"/>
                <a:cs typeface="Arial" panose="020B0604020202020204" pitchFamily="34" charset="0"/>
              </a:rPr>
              <a:t>It </a:t>
            </a:r>
            <a:r>
              <a:rPr lang="en-ZA" sz="1400" dirty="0">
                <a:solidFill>
                  <a:srgbClr val="0070C0"/>
                </a:solidFill>
                <a:latin typeface="Arial" panose="020B0604020202020204" pitchFamily="34" charset="0"/>
                <a:cs typeface="Arial" panose="020B0604020202020204" pitchFamily="34" charset="0"/>
              </a:rPr>
              <a:t>is recommended that </a:t>
            </a:r>
            <a:r>
              <a:rPr lang="en-ZA" sz="1400" dirty="0" smtClean="0">
                <a:solidFill>
                  <a:srgbClr val="0070C0"/>
                </a:solidFill>
                <a:latin typeface="Arial" panose="020B0604020202020204" pitchFamily="34" charset="0"/>
                <a:cs typeface="Arial" panose="020B0604020202020204" pitchFamily="34" charset="0"/>
              </a:rPr>
              <a:t>iro the:</a:t>
            </a:r>
            <a:endParaRPr lang="en-ZA" sz="1400" dirty="0">
              <a:solidFill>
                <a:srgbClr val="0070C0"/>
              </a:solidFill>
              <a:latin typeface="Arial" panose="020B0604020202020204" pitchFamily="34" charset="0"/>
              <a:cs typeface="Arial" panose="020B0604020202020204" pitchFamily="34" charset="0"/>
            </a:endParaRPr>
          </a:p>
          <a:p>
            <a:pPr lvl="1" algn="just">
              <a:spcBef>
                <a:spcPts val="200"/>
              </a:spcBef>
            </a:pPr>
            <a:r>
              <a:rPr lang="en-ZA" sz="1400" dirty="0" smtClean="0">
                <a:solidFill>
                  <a:srgbClr val="0070C0"/>
                </a:solidFill>
                <a:latin typeface="Arial" panose="020B0604020202020204" pitchFamily="34" charset="0"/>
                <a:cs typeface="Arial" panose="020B0604020202020204" pitchFamily="34" charset="0"/>
              </a:rPr>
              <a:t>Definition of TPM </a:t>
            </a:r>
          </a:p>
          <a:p>
            <a:pPr lvl="2" algn="just">
              <a:spcBef>
                <a:spcPts val="200"/>
              </a:spcBef>
            </a:pPr>
            <a:r>
              <a:rPr lang="en-ZA" sz="1400" dirty="0" smtClean="0">
                <a:solidFill>
                  <a:srgbClr val="0070C0"/>
                </a:solidFill>
                <a:latin typeface="Arial" panose="020B0604020202020204" pitchFamily="34" charset="0"/>
                <a:cs typeface="Arial" panose="020B0604020202020204" pitchFamily="34" charset="0"/>
              </a:rPr>
              <a:t>Retain original wording, including retaining par </a:t>
            </a:r>
            <a:r>
              <a:rPr lang="en-ZA" sz="1400" i="1" dirty="0" smtClean="0">
                <a:solidFill>
                  <a:srgbClr val="0070C0"/>
                </a:solidFill>
                <a:latin typeface="Arial" panose="020B0604020202020204" pitchFamily="34" charset="0"/>
                <a:cs typeface="Arial" panose="020B0604020202020204" pitchFamily="34" charset="0"/>
              </a:rPr>
              <a:t>(b)</a:t>
            </a:r>
            <a:r>
              <a:rPr lang="en-ZA" sz="1400" dirty="0" smtClean="0">
                <a:solidFill>
                  <a:srgbClr val="0070C0"/>
                </a:solidFill>
                <a:latin typeface="Arial" panose="020B0604020202020204" pitchFamily="34" charset="0"/>
                <a:cs typeface="Arial" panose="020B0604020202020204" pitchFamily="34" charset="0"/>
              </a:rPr>
              <a:t>; and</a:t>
            </a:r>
          </a:p>
          <a:p>
            <a:pPr lvl="2" algn="just">
              <a:spcBef>
                <a:spcPts val="200"/>
              </a:spcBef>
            </a:pPr>
            <a:r>
              <a:rPr lang="en-ZA" sz="1400" dirty="0" smtClean="0">
                <a:solidFill>
                  <a:srgbClr val="0070C0"/>
                </a:solidFill>
                <a:latin typeface="Arial" panose="020B0604020202020204" pitchFamily="34" charset="0"/>
                <a:cs typeface="Arial" panose="020B0604020202020204" pitchFamily="34" charset="0"/>
              </a:rPr>
              <a:t>Adding “product” (also </a:t>
            </a:r>
            <a:r>
              <a:rPr lang="en-ZA" sz="1400" dirty="0">
                <a:solidFill>
                  <a:srgbClr val="0070C0"/>
                </a:solidFill>
                <a:latin typeface="Arial" panose="020B0604020202020204" pitchFamily="34" charset="0"/>
                <a:cs typeface="Arial" panose="020B0604020202020204" pitchFamily="34" charset="0"/>
              </a:rPr>
              <a:t>to </a:t>
            </a:r>
            <a:r>
              <a:rPr lang="en-ZA" sz="1400" dirty="0" smtClean="0">
                <a:solidFill>
                  <a:srgbClr val="0070C0"/>
                </a:solidFill>
                <a:latin typeface="Arial" panose="020B0604020202020204" pitchFamily="34" charset="0"/>
                <a:cs typeface="Arial" panose="020B0604020202020204" pitchFamily="34" charset="0"/>
              </a:rPr>
              <a:t>paragraph (b) of definition of TPM)</a:t>
            </a:r>
            <a:r>
              <a:rPr lang="en-ZA" sz="1400" dirty="0" smtClean="0">
                <a:latin typeface="Arial" panose="020B0604020202020204" pitchFamily="34" charset="0"/>
                <a:cs typeface="Arial" panose="020B0604020202020204" pitchFamily="34" charset="0"/>
              </a:rPr>
              <a:t>.</a:t>
            </a:r>
          </a:p>
          <a:p>
            <a:pPr lvl="1" algn="just">
              <a:spcBef>
                <a:spcPts val="200"/>
              </a:spcBef>
            </a:pPr>
            <a:r>
              <a:rPr lang="en-ZA" sz="1400" dirty="0" smtClean="0">
                <a:solidFill>
                  <a:srgbClr val="0070C0"/>
                </a:solidFill>
                <a:latin typeface="Arial" panose="020B0604020202020204" pitchFamily="34" charset="0"/>
                <a:cs typeface="Arial" panose="020B0604020202020204" pitchFamily="34" charset="0"/>
              </a:rPr>
              <a:t>Definition of TPM circumvention device:</a:t>
            </a:r>
          </a:p>
          <a:p>
            <a:pPr lvl="2" algn="just">
              <a:spcBef>
                <a:spcPts val="200"/>
              </a:spcBef>
            </a:pPr>
            <a:r>
              <a:rPr lang="en-ZA" sz="1400" dirty="0" smtClean="0">
                <a:solidFill>
                  <a:srgbClr val="0070C0"/>
                </a:solidFill>
                <a:latin typeface="Arial" panose="020B0604020202020204" pitchFamily="34" charset="0"/>
                <a:cs typeface="Arial" panose="020B0604020202020204" pitchFamily="34" charset="0"/>
              </a:rPr>
              <a:t>Add “or </a:t>
            </a:r>
            <a:r>
              <a:rPr lang="en-ZA" sz="1400" dirty="0">
                <a:solidFill>
                  <a:srgbClr val="0070C0"/>
                </a:solidFill>
                <a:latin typeface="Arial" panose="020B0604020202020204" pitchFamily="34" charset="0"/>
                <a:cs typeface="Arial" panose="020B0604020202020204" pitchFamily="34" charset="0"/>
              </a:rPr>
              <a:t>service</a:t>
            </a:r>
            <a:r>
              <a:rPr lang="en-ZA" sz="1400" dirty="0" smtClean="0">
                <a:solidFill>
                  <a:srgbClr val="0070C0"/>
                </a:solidFill>
                <a:latin typeface="Arial" panose="020B0604020202020204" pitchFamily="34" charset="0"/>
                <a:cs typeface="Arial" panose="020B0604020202020204" pitchFamily="34" charset="0"/>
              </a:rPr>
              <a:t>”</a:t>
            </a:r>
            <a:endParaRPr lang="en-ZA" sz="1400" dirty="0">
              <a:solidFill>
                <a:srgbClr val="0070C0"/>
              </a:solidFill>
              <a:latin typeface="Arial" panose="020B0604020202020204" pitchFamily="34" charset="0"/>
              <a:cs typeface="Arial" panose="020B0604020202020204" pitchFamily="34" charset="0"/>
            </a:endParaRPr>
          </a:p>
          <a:p>
            <a:pPr lvl="2" algn="just">
              <a:spcBef>
                <a:spcPts val="200"/>
              </a:spcBef>
            </a:pPr>
            <a:r>
              <a:rPr lang="en-ZA" sz="1400" dirty="0" smtClean="0">
                <a:solidFill>
                  <a:srgbClr val="0070C0"/>
                </a:solidFill>
                <a:latin typeface="Arial" panose="020B0604020202020204" pitchFamily="34" charset="0"/>
                <a:cs typeface="Arial" panose="020B0604020202020204" pitchFamily="34" charset="0"/>
              </a:rPr>
              <a:t>Paragraphs </a:t>
            </a:r>
            <a:r>
              <a:rPr lang="en-ZA" sz="1400" dirty="0">
                <a:solidFill>
                  <a:srgbClr val="0070C0"/>
                </a:solidFill>
                <a:latin typeface="Arial" panose="020B0604020202020204" pitchFamily="34" charset="0"/>
                <a:cs typeface="Arial" panose="020B0604020202020204" pitchFamily="34" charset="0"/>
              </a:rPr>
              <a:t>(b) and (c) to be removed</a:t>
            </a:r>
          </a:p>
          <a:p>
            <a:pPr lvl="2" algn="just">
              <a:spcBef>
                <a:spcPts val="0"/>
              </a:spcBef>
            </a:pPr>
            <a:endParaRPr lang="en-Z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43</a:t>
            </a:fld>
            <a:endParaRPr lang="en-US"/>
          </a:p>
        </p:txBody>
      </p:sp>
    </p:spTree>
    <p:extLst>
      <p:ext uri="{BB962C8B-B14F-4D97-AF65-F5344CB8AC3E}">
        <p14:creationId xmlns:p14="http://schemas.microsoft.com/office/powerpoint/2010/main" val="11191757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17595"/>
            <a:ext cx="8543925" cy="755013"/>
          </a:xfrm>
        </p:spPr>
        <p:txBody>
          <a:bodyPr>
            <a:normAutofit/>
          </a:bodyPr>
          <a:lstStyle/>
          <a:p>
            <a:r>
              <a:rPr lang="en-US" sz="2400" b="1" dirty="0" smtClean="0">
                <a:latin typeface="Arial" panose="020B0604020202020204" pitchFamily="34" charset="0"/>
                <a:cs typeface="Arial" panose="020B0604020202020204" pitchFamily="34" charset="0"/>
              </a:rPr>
              <a:t>Offences – Clause 27, Section 27 - general</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85750" y="1061883"/>
            <a:ext cx="9372600" cy="5659593"/>
          </a:xfrm>
        </p:spPr>
        <p:txBody>
          <a:bodyPr>
            <a:normAutofit lnSpcReduction="10000"/>
          </a:bodyPr>
          <a:lstStyle/>
          <a:p>
            <a:pPr marL="79375" lvl="3" indent="0" algn="just">
              <a:lnSpc>
                <a:spcPct val="120000"/>
              </a:lnSpc>
              <a:spcBef>
                <a:spcPts val="0"/>
              </a:spcBef>
              <a:buNone/>
            </a:pPr>
            <a:r>
              <a:rPr lang="en-ZA" u="sng" dirty="0" smtClean="0">
                <a:latin typeface="Arial" panose="020B0604020202020204" pitchFamily="34" charset="0"/>
                <a:cs typeface="Arial" panose="020B0604020202020204" pitchFamily="34" charset="0"/>
              </a:rPr>
              <a:t>General concerns raised</a:t>
            </a:r>
          </a:p>
          <a:p>
            <a:pPr marL="261938" lvl="3" indent="-182563" algn="just">
              <a:lnSpc>
                <a:spcPct val="120000"/>
              </a:lnSpc>
              <a:spcBef>
                <a:spcPts val="0"/>
              </a:spcBef>
            </a:pPr>
            <a:r>
              <a:rPr lang="en-ZA" dirty="0" smtClean="0">
                <a:latin typeface="Arial" panose="020B0604020202020204" pitchFamily="34" charset="0"/>
                <a:cs typeface="Arial" panose="020B0604020202020204" pitchFamily="34" charset="0"/>
              </a:rPr>
              <a:t>The </a:t>
            </a:r>
            <a:r>
              <a:rPr lang="en-ZA" dirty="0">
                <a:latin typeface="Arial" panose="020B0604020202020204" pitchFamily="34" charset="0"/>
                <a:cs typeface="Arial" panose="020B0604020202020204" pitchFamily="34" charset="0"/>
              </a:rPr>
              <a:t>lowering of the mental state (</a:t>
            </a:r>
            <a:r>
              <a:rPr lang="en-ZA" i="1" dirty="0" err="1">
                <a:latin typeface="Arial" panose="020B0604020202020204" pitchFamily="34" charset="0"/>
                <a:cs typeface="Arial" panose="020B0604020202020204" pitchFamily="34" charset="0"/>
              </a:rPr>
              <a:t>mens</a:t>
            </a:r>
            <a:r>
              <a:rPr lang="en-ZA" i="1" dirty="0">
                <a:latin typeface="Arial" panose="020B0604020202020204" pitchFamily="34" charset="0"/>
                <a:cs typeface="Arial" panose="020B0604020202020204" pitchFamily="34" charset="0"/>
              </a:rPr>
              <a:t> rea</a:t>
            </a:r>
            <a:r>
              <a:rPr lang="en-ZA" dirty="0">
                <a:latin typeface="Arial" panose="020B0604020202020204" pitchFamily="34" charset="0"/>
                <a:cs typeface="Arial" panose="020B0604020202020204" pitchFamily="34" charset="0"/>
              </a:rPr>
              <a:t>) requirement for specific </a:t>
            </a:r>
            <a:r>
              <a:rPr lang="en-ZA" dirty="0" smtClean="0">
                <a:latin typeface="Arial" panose="020B0604020202020204" pitchFamily="34" charset="0"/>
                <a:cs typeface="Arial" panose="020B0604020202020204" pitchFamily="34" charset="0"/>
              </a:rPr>
              <a:t>statutory offences </a:t>
            </a:r>
            <a:r>
              <a:rPr lang="en-ZA" dirty="0">
                <a:latin typeface="Arial" panose="020B0604020202020204" pitchFamily="34" charset="0"/>
                <a:cs typeface="Arial" panose="020B0604020202020204" pitchFamily="34" charset="0"/>
              </a:rPr>
              <a:t>in the Bill from “</a:t>
            </a:r>
            <a:r>
              <a:rPr lang="en-ZA" i="1" dirty="0">
                <a:latin typeface="Arial" panose="020B0604020202020204" pitchFamily="34" charset="0"/>
                <a:cs typeface="Arial" panose="020B0604020202020204" pitchFamily="34" charset="0"/>
              </a:rPr>
              <a:t>knows or has reason to know</a:t>
            </a:r>
            <a:r>
              <a:rPr lang="en-ZA" dirty="0">
                <a:latin typeface="Arial" panose="020B0604020202020204" pitchFamily="34" charset="0"/>
                <a:cs typeface="Arial" panose="020B0604020202020204" pitchFamily="34" charset="0"/>
              </a:rPr>
              <a:t>” (a subjective standard requiring intention (</a:t>
            </a:r>
            <a:r>
              <a:rPr lang="en-ZA" dirty="0" err="1">
                <a:latin typeface="Arial" panose="020B0604020202020204" pitchFamily="34" charset="0"/>
                <a:cs typeface="Arial" panose="020B0604020202020204" pitchFamily="34" charset="0"/>
              </a:rPr>
              <a:t>dolus</a:t>
            </a:r>
            <a:r>
              <a:rPr lang="en-ZA" dirty="0" smtClean="0">
                <a:latin typeface="Arial" panose="020B0604020202020204" pitchFamily="34" charset="0"/>
                <a:cs typeface="Arial" panose="020B0604020202020204" pitchFamily="34" charset="0"/>
              </a:rPr>
              <a:t>)) to “</a:t>
            </a:r>
            <a:r>
              <a:rPr lang="en-ZA" i="1" dirty="0">
                <a:latin typeface="Arial" panose="020B0604020202020204" pitchFamily="34" charset="0"/>
                <a:cs typeface="Arial" panose="020B0604020202020204" pitchFamily="34" charset="0"/>
              </a:rPr>
              <a:t>knows or </a:t>
            </a:r>
            <a:r>
              <a:rPr lang="en-ZA" i="1" dirty="0" smtClean="0">
                <a:latin typeface="Arial" panose="020B0604020202020204" pitchFamily="34" charset="0"/>
                <a:cs typeface="Arial" panose="020B0604020202020204" pitchFamily="34" charset="0"/>
              </a:rPr>
              <a:t>should reasonably </a:t>
            </a:r>
            <a:r>
              <a:rPr lang="en-ZA" i="1" dirty="0">
                <a:latin typeface="Arial" panose="020B0604020202020204" pitchFamily="34" charset="0"/>
                <a:cs typeface="Arial" panose="020B0604020202020204" pitchFamily="34" charset="0"/>
              </a:rPr>
              <a:t>have known</a:t>
            </a:r>
            <a:r>
              <a:rPr lang="en-ZA" dirty="0">
                <a:latin typeface="Arial" panose="020B0604020202020204" pitchFamily="34" charset="0"/>
                <a:cs typeface="Arial" panose="020B0604020202020204" pitchFamily="34" charset="0"/>
              </a:rPr>
              <a:t>” </a:t>
            </a:r>
            <a:r>
              <a:rPr lang="en-ZA" dirty="0" smtClean="0">
                <a:latin typeface="Arial" panose="020B0604020202020204" pitchFamily="34" charset="0"/>
                <a:cs typeface="Arial" panose="020B0604020202020204" pitchFamily="34" charset="0"/>
              </a:rPr>
              <a:t>(an </a:t>
            </a:r>
            <a:r>
              <a:rPr lang="en-ZA" dirty="0">
                <a:latin typeface="Arial" panose="020B0604020202020204" pitchFamily="34" charset="0"/>
                <a:cs typeface="Arial" panose="020B0604020202020204" pitchFamily="34" charset="0"/>
              </a:rPr>
              <a:t>objective standard which encompasses mere negligence (culpa</a:t>
            </a:r>
            <a:r>
              <a:rPr lang="en-ZA" dirty="0" smtClean="0">
                <a:latin typeface="Arial" panose="020B0604020202020204" pitchFamily="34" charset="0"/>
                <a:cs typeface="Arial" panose="020B0604020202020204" pitchFamily="34" charset="0"/>
              </a:rPr>
              <a:t>)) [</a:t>
            </a:r>
            <a:r>
              <a:rPr lang="en-ZA" dirty="0">
                <a:latin typeface="Arial" panose="020B0604020202020204" pitchFamily="34" charset="0"/>
                <a:cs typeface="Arial" panose="020B0604020202020204" pitchFamily="34" charset="0"/>
              </a:rPr>
              <a:t>sections 28O, 28P, </a:t>
            </a:r>
            <a:r>
              <a:rPr lang="en-ZA" dirty="0" smtClean="0">
                <a:latin typeface="Arial" panose="020B0604020202020204" pitchFamily="34" charset="0"/>
                <a:cs typeface="Arial" panose="020B0604020202020204" pitchFamily="34" charset="0"/>
              </a:rPr>
              <a:t>28S] should have been advertised</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(Recreate opinion): </a:t>
            </a:r>
            <a:endParaRPr lang="en-ZA" dirty="0">
              <a:latin typeface="Arial" panose="020B0604020202020204" pitchFamily="34" charset="0"/>
              <a:cs typeface="Arial" panose="020B0604020202020204" pitchFamily="34" charset="0"/>
            </a:endParaRPr>
          </a:p>
          <a:p>
            <a:pPr marL="530225" lvl="4" indent="-182563" algn="just">
              <a:lnSpc>
                <a:spcPct val="120000"/>
              </a:lnSpc>
              <a:spcBef>
                <a:spcPts val="0"/>
              </a:spcBef>
            </a:pPr>
            <a:r>
              <a:rPr lang="en-ZA" dirty="0" smtClean="0">
                <a:solidFill>
                  <a:srgbClr val="0070C0"/>
                </a:solidFill>
                <a:latin typeface="Arial" panose="020B0604020202020204" pitchFamily="34" charset="0"/>
                <a:cs typeface="Arial" panose="020B0604020202020204" pitchFamily="34" charset="0"/>
              </a:rPr>
              <a:t>These are consequential </a:t>
            </a:r>
            <a:r>
              <a:rPr lang="en-ZA" dirty="0" smtClean="0">
                <a:solidFill>
                  <a:srgbClr val="0070C0"/>
                </a:solidFill>
                <a:latin typeface="Arial" panose="020B0604020202020204" pitchFamily="34" charset="0"/>
                <a:cs typeface="Arial" panose="020B0604020202020204" pitchFamily="34" charset="0"/>
              </a:rPr>
              <a:t>amendments because of the amendments to section </a:t>
            </a:r>
            <a:r>
              <a:rPr lang="en-ZA" dirty="0">
                <a:solidFill>
                  <a:srgbClr val="0070C0"/>
                </a:solidFill>
                <a:latin typeface="Arial" panose="020B0604020202020204" pitchFamily="34" charset="0"/>
                <a:cs typeface="Arial" panose="020B0604020202020204" pitchFamily="34" charset="0"/>
              </a:rPr>
              <a:t>27 (offences), which was advertised. Comments on </a:t>
            </a:r>
            <a:r>
              <a:rPr lang="en-ZA" dirty="0" smtClean="0">
                <a:solidFill>
                  <a:srgbClr val="0070C0"/>
                </a:solidFill>
                <a:latin typeface="Arial" panose="020B0604020202020204" pitchFamily="34" charset="0"/>
                <a:cs typeface="Arial" panose="020B0604020202020204" pitchFamily="34" charset="0"/>
              </a:rPr>
              <a:t>the amendments were </a:t>
            </a:r>
            <a:r>
              <a:rPr lang="en-ZA" dirty="0">
                <a:solidFill>
                  <a:srgbClr val="0070C0"/>
                </a:solidFill>
                <a:latin typeface="Arial" panose="020B0604020202020204" pitchFamily="34" charset="0"/>
                <a:cs typeface="Arial" panose="020B0604020202020204" pitchFamily="34" charset="0"/>
              </a:rPr>
              <a:t>thus </a:t>
            </a:r>
            <a:r>
              <a:rPr lang="en-ZA" dirty="0" smtClean="0">
                <a:solidFill>
                  <a:srgbClr val="0070C0"/>
                </a:solidFill>
                <a:latin typeface="Arial" panose="020B0604020202020204" pitchFamily="34" charset="0"/>
                <a:cs typeface="Arial" panose="020B0604020202020204" pitchFamily="34" charset="0"/>
              </a:rPr>
              <a:t>considered.</a:t>
            </a:r>
            <a:endParaRPr lang="en-ZA" dirty="0">
              <a:solidFill>
                <a:srgbClr val="0070C0"/>
              </a:solidFill>
              <a:latin typeface="Arial" panose="020B0604020202020204" pitchFamily="34" charset="0"/>
              <a:cs typeface="Arial" panose="020B0604020202020204" pitchFamily="34" charset="0"/>
            </a:endParaRPr>
          </a:p>
          <a:p>
            <a:pPr marL="530225" lvl="4" indent="-182563" algn="just">
              <a:lnSpc>
                <a:spcPct val="120000"/>
              </a:lnSpc>
              <a:spcBef>
                <a:spcPts val="0"/>
              </a:spcBef>
            </a:pPr>
            <a:r>
              <a:rPr lang="en-ZA" dirty="0" smtClean="0">
                <a:solidFill>
                  <a:srgbClr val="0070C0"/>
                </a:solidFill>
                <a:latin typeface="Arial" panose="020B0604020202020204" pitchFamily="34" charset="0"/>
                <a:cs typeface="Arial" panose="020B0604020202020204" pitchFamily="34" charset="0"/>
              </a:rPr>
              <a:t>Disagree with argument re subjective vs objective standard in opinion: Both phrases are linked to reasonableness (objective </a:t>
            </a:r>
            <a:r>
              <a:rPr lang="en-ZA" dirty="0">
                <a:solidFill>
                  <a:srgbClr val="0070C0"/>
                </a:solidFill>
                <a:latin typeface="Arial" panose="020B0604020202020204" pitchFamily="34" charset="0"/>
                <a:cs typeface="Arial" panose="020B0604020202020204" pitchFamily="34" charset="0"/>
              </a:rPr>
              <a:t>negligence </a:t>
            </a:r>
            <a:r>
              <a:rPr lang="en-ZA" dirty="0" smtClean="0">
                <a:solidFill>
                  <a:srgbClr val="0070C0"/>
                </a:solidFill>
                <a:latin typeface="Arial" panose="020B0604020202020204" pitchFamily="34" charset="0"/>
                <a:cs typeface="Arial" panose="020B0604020202020204" pitchFamily="34" charset="0"/>
              </a:rPr>
              <a:t>tests) and are two sides of the same coin – “has reason to know” is very seldom used in legislation. The more known phrase – especially in respect of an offence - is “should reasonably have known”.</a:t>
            </a:r>
          </a:p>
          <a:p>
            <a:pPr marL="279400" lvl="3" indent="-279400" algn="just">
              <a:lnSpc>
                <a:spcPct val="120000"/>
              </a:lnSpc>
              <a:spcBef>
                <a:spcPts val="0"/>
              </a:spcBef>
            </a:pPr>
            <a:r>
              <a:rPr lang="en-ZA" dirty="0">
                <a:latin typeface="Arial" panose="020B0604020202020204" pitchFamily="34" charset="0"/>
                <a:cs typeface="Arial" panose="020B0604020202020204" pitchFamily="34" charset="0"/>
              </a:rPr>
              <a:t>The new provisions for offences in relation to digital rights should be made by way of an amendment to Section 27(5) of the Act, and the existing terminology “for the purposes of trade” should be used, together with the element of “knowing to be infringement copies”, to define the offence. Section 27(5A) must then be </a:t>
            </a:r>
            <a:r>
              <a:rPr lang="en-ZA" dirty="0" smtClean="0">
                <a:latin typeface="Arial" panose="020B0604020202020204" pitchFamily="34" charset="0"/>
                <a:cs typeface="Arial" panose="020B0604020202020204" pitchFamily="34" charset="0"/>
              </a:rPr>
              <a:t>withdrawn (SAIIPL)</a:t>
            </a:r>
          </a:p>
          <a:p>
            <a:pPr marL="530225" lvl="4" indent="-177800" algn="just">
              <a:lnSpc>
                <a:spcPct val="120000"/>
              </a:lnSpc>
              <a:spcBef>
                <a:spcPts val="0"/>
              </a:spcBef>
            </a:pPr>
            <a:r>
              <a:rPr lang="en-ZA" dirty="0" smtClean="0">
                <a:solidFill>
                  <a:srgbClr val="0070C0"/>
                </a:solidFill>
                <a:latin typeface="Arial" panose="020B0604020202020204" pitchFamily="34" charset="0"/>
                <a:cs typeface="Arial" panose="020B0604020202020204" pitchFamily="34" charset="0"/>
              </a:rPr>
              <a:t>DTIC to advise</a:t>
            </a:r>
          </a:p>
          <a:p>
            <a:pPr marL="736600" lvl="4" indent="-279400" algn="just">
              <a:lnSpc>
                <a:spcPct val="120000"/>
              </a:lnSpc>
              <a:spcBef>
                <a:spcPts val="0"/>
              </a:spcBef>
            </a:pPr>
            <a:endParaRPr lang="en-Z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44</a:t>
            </a:fld>
            <a:endParaRPr lang="en-US"/>
          </a:p>
        </p:txBody>
      </p:sp>
    </p:spTree>
    <p:extLst>
      <p:ext uri="{BB962C8B-B14F-4D97-AF65-F5344CB8AC3E}">
        <p14:creationId xmlns:p14="http://schemas.microsoft.com/office/powerpoint/2010/main" val="40175077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0"/>
            <a:ext cx="8543925" cy="755013"/>
          </a:xfrm>
        </p:spPr>
        <p:txBody>
          <a:bodyPr>
            <a:normAutofit/>
          </a:bodyPr>
          <a:lstStyle/>
          <a:p>
            <a:r>
              <a:rPr lang="en-US" sz="2400" b="1" dirty="0" smtClean="0">
                <a:latin typeface="Arial" panose="020B0604020202020204" pitchFamily="34" charset="0"/>
                <a:cs typeface="Arial" panose="020B0604020202020204" pitchFamily="34" charset="0"/>
              </a:rPr>
              <a:t>Offences – Clause 27, Section 27(5A)     (1)</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85750" y="1814052"/>
            <a:ext cx="9372600" cy="4907424"/>
          </a:xfrm>
        </p:spPr>
        <p:txBody>
          <a:bodyPr>
            <a:noAutofit/>
          </a:bodyPr>
          <a:lstStyle/>
          <a:p>
            <a:pPr marL="0" indent="0" algn="just" eaLnBrk="0" hangingPunct="0">
              <a:spcBef>
                <a:spcPts val="600"/>
              </a:spcBef>
              <a:buNone/>
            </a:pPr>
            <a:r>
              <a:rPr lang="en-US" sz="2000" u="sng" dirty="0" smtClean="0">
                <a:latin typeface="Arial" panose="020B0604020202020204" pitchFamily="34" charset="0"/>
                <a:cs typeface="Arial" panose="020B0604020202020204" pitchFamily="34" charset="0"/>
              </a:rPr>
              <a:t>Proposed wording</a:t>
            </a:r>
            <a:r>
              <a:rPr lang="en-US" sz="2000" dirty="0" smtClean="0">
                <a:latin typeface="Arial" panose="020B0604020202020204" pitchFamily="34" charset="0"/>
                <a:cs typeface="Arial" panose="020B0604020202020204" pitchFamily="34" charset="0"/>
              </a:rPr>
              <a:t> (proposed changes underlined)</a:t>
            </a:r>
            <a:endParaRPr lang="en-GB" sz="2000" u="sng" dirty="0" smtClean="0">
              <a:latin typeface="Arial" panose="020B0604020202020204" pitchFamily="34" charset="0"/>
              <a:cs typeface="Arial" panose="020B0604020202020204" pitchFamily="34" charset="0"/>
            </a:endParaRPr>
          </a:p>
          <a:p>
            <a:pPr marL="0" indent="176213" algn="just" eaLnBrk="0" hangingPunct="0">
              <a:spcBef>
                <a:spcPts val="600"/>
              </a:spcBef>
              <a:buNone/>
            </a:pPr>
            <a:r>
              <a:rPr lang="en-GB" sz="2000" dirty="0" smtClean="0">
                <a:latin typeface="Arial" panose="020B0604020202020204" pitchFamily="34" charset="0"/>
                <a:cs typeface="Arial" panose="020B0604020202020204" pitchFamily="34" charset="0"/>
              </a:rPr>
              <a:t>“</a:t>
            </a:r>
            <a:r>
              <a:rPr lang="en-GB" sz="2000" u="sng" dirty="0" smtClean="0">
                <a:latin typeface="Arial" panose="020B0604020202020204" pitchFamily="34" charset="0"/>
                <a:cs typeface="Arial" panose="020B0604020202020204" pitchFamily="34" charset="0"/>
              </a:rPr>
              <a:t>(</a:t>
            </a:r>
            <a:r>
              <a:rPr lang="en-GB" sz="2000" u="sng" dirty="0">
                <a:latin typeface="Arial" panose="020B0604020202020204" pitchFamily="34" charset="0"/>
                <a:cs typeface="Arial" panose="020B0604020202020204" pitchFamily="34" charset="0"/>
              </a:rPr>
              <a:t>5A)	Any person who at a time when copyright subsists in a work, without the </a:t>
            </a:r>
            <a:r>
              <a:rPr lang="en-GB" sz="2000" u="sng" dirty="0" smtClean="0">
                <a:latin typeface="Arial" panose="020B0604020202020204" pitchFamily="34" charset="0"/>
                <a:cs typeface="Arial" panose="020B0604020202020204" pitchFamily="34" charset="0"/>
              </a:rPr>
              <a:t>authority of the </a:t>
            </a:r>
            <a:r>
              <a:rPr lang="en-GB" sz="2000" u="sng" dirty="0">
                <a:latin typeface="Arial" panose="020B0604020202020204" pitchFamily="34" charset="0"/>
                <a:cs typeface="Arial" panose="020B0604020202020204" pitchFamily="34" charset="0"/>
              </a:rPr>
              <a:t>owner of the copyright and for commercial purposes</a:t>
            </a:r>
            <a:r>
              <a:rPr lang="en-GB" sz="2000" u="sng" dirty="0" smtClean="0">
                <a:latin typeface="Arial" panose="020B0604020202020204" pitchFamily="34" charset="0"/>
                <a:cs typeface="Arial" panose="020B0604020202020204" pitchFamily="34" charset="0"/>
              </a:rPr>
              <a:t>—</a:t>
            </a:r>
            <a:endParaRPr lang="en-GB" sz="2000" dirty="0" smtClean="0">
              <a:latin typeface="Arial" panose="020B0604020202020204" pitchFamily="34" charset="0"/>
              <a:cs typeface="Arial" panose="020B0604020202020204" pitchFamily="34" charset="0"/>
            </a:endParaRPr>
          </a:p>
          <a:p>
            <a:pPr marL="530225" indent="-354013" algn="just" eaLnBrk="0" hangingPunct="0">
              <a:spcBef>
                <a:spcPts val="600"/>
              </a:spcBef>
              <a:buNone/>
            </a:pPr>
            <a:r>
              <a:rPr lang="en-GB" sz="2000" i="1" u="sng" dirty="0" smtClean="0">
                <a:latin typeface="Arial" panose="020B0604020202020204" pitchFamily="34" charset="0"/>
                <a:cs typeface="Arial" panose="020B0604020202020204" pitchFamily="34" charset="0"/>
              </a:rPr>
              <a:t>(a)</a:t>
            </a:r>
            <a:r>
              <a:rPr lang="en-GB" sz="2000" u="sng" dirty="0" smtClean="0">
                <a:latin typeface="Arial" panose="020B0604020202020204" pitchFamily="34" charset="0"/>
                <a:cs typeface="Arial" panose="020B0604020202020204" pitchFamily="34" charset="0"/>
              </a:rPr>
              <a:t>	communicates the work to the public by wire or wireless means; </a:t>
            </a:r>
            <a:r>
              <a:rPr lang="en-GB" sz="2000" u="sng" dirty="0" smtClean="0">
                <a:solidFill>
                  <a:srgbClr val="0070C0"/>
                </a:solidFill>
                <a:latin typeface="Arial" panose="020B0604020202020204" pitchFamily="34" charset="0"/>
                <a:cs typeface="Arial" panose="020B0604020202020204" pitchFamily="34" charset="0"/>
              </a:rPr>
              <a:t>or</a:t>
            </a:r>
            <a:endParaRPr lang="en-GB" sz="2000" dirty="0" smtClean="0">
              <a:solidFill>
                <a:srgbClr val="0070C0"/>
              </a:solidFill>
              <a:latin typeface="Arial" panose="020B0604020202020204" pitchFamily="34" charset="0"/>
              <a:cs typeface="Arial" panose="020B0604020202020204" pitchFamily="34" charset="0"/>
            </a:endParaRPr>
          </a:p>
          <a:p>
            <a:pPr marL="530225" indent="-354013" algn="just" eaLnBrk="0" hangingPunct="0">
              <a:spcBef>
                <a:spcPts val="600"/>
              </a:spcBef>
              <a:buNone/>
            </a:pPr>
            <a:r>
              <a:rPr lang="en-GB" sz="2000" i="1" u="sng" dirty="0" smtClean="0">
                <a:latin typeface="Arial" panose="020B0604020202020204" pitchFamily="34" charset="0"/>
                <a:cs typeface="Arial" panose="020B0604020202020204" pitchFamily="34" charset="0"/>
              </a:rPr>
              <a:t>(</a:t>
            </a:r>
            <a:r>
              <a:rPr lang="en-GB" sz="2000" i="1" u="sng" dirty="0">
                <a:latin typeface="Arial" panose="020B0604020202020204" pitchFamily="34" charset="0"/>
                <a:cs typeface="Arial" panose="020B0604020202020204" pitchFamily="34" charset="0"/>
              </a:rPr>
              <a:t>b)</a:t>
            </a:r>
            <a:r>
              <a:rPr lang="en-GB" sz="2000" u="sng" dirty="0">
                <a:latin typeface="Arial" panose="020B0604020202020204" pitchFamily="34" charset="0"/>
                <a:cs typeface="Arial" panose="020B0604020202020204" pitchFamily="34" charset="0"/>
              </a:rPr>
              <a:t>	makes the work available to the public by wire or wireless means, so that any member of the public may access the work from a place and at a time chosen by that person,</a:t>
            </a:r>
            <a:endParaRPr lang="en-GB" sz="2000" dirty="0">
              <a:latin typeface="Arial" panose="020B0604020202020204" pitchFamily="34" charset="0"/>
              <a:cs typeface="Arial" panose="020B0604020202020204" pitchFamily="34" charset="0"/>
            </a:endParaRPr>
          </a:p>
          <a:p>
            <a:pPr marL="0" indent="0" algn="just" eaLnBrk="0" hangingPunct="0">
              <a:spcBef>
                <a:spcPts val="600"/>
              </a:spcBef>
              <a:buNone/>
            </a:pPr>
            <a:r>
              <a:rPr lang="en-GB" sz="2000" u="sng" dirty="0">
                <a:latin typeface="Arial" panose="020B0604020202020204" pitchFamily="34" charset="0"/>
                <a:cs typeface="Arial" panose="020B0604020202020204" pitchFamily="34" charset="0"/>
              </a:rPr>
              <a:t>which they know to be infringing copyright in the work, shall be guilty of an offence</a:t>
            </a:r>
            <a:r>
              <a:rPr lang="en-GB" sz="2000" u="sng" dirty="0" smtClean="0">
                <a:latin typeface="Arial" panose="020B0604020202020204" pitchFamily="34" charset="0"/>
                <a:cs typeface="Arial" panose="020B0604020202020204" pitchFamily="34" charset="0"/>
              </a:rPr>
              <a:t>.</a:t>
            </a:r>
          </a:p>
          <a:p>
            <a:pPr marL="0" indent="0" algn="just" eaLnBrk="0" hangingPunct="0">
              <a:spcBef>
                <a:spcPts val="600"/>
              </a:spcBef>
              <a:buNone/>
            </a:pPr>
            <a:endParaRPr lang="en-US" sz="2000" u="sng" dirty="0">
              <a:latin typeface="Arial" panose="020B0604020202020204" pitchFamily="34" charset="0"/>
              <a:cs typeface="Arial" panose="020B0604020202020204" pitchFamily="34" charset="0"/>
            </a:endParaRPr>
          </a:p>
          <a:p>
            <a:pPr marL="0" indent="0" algn="just" eaLnBrk="0" hangingPunct="0">
              <a:spcBef>
                <a:spcPts val="600"/>
              </a:spcBef>
              <a:buNone/>
            </a:pPr>
            <a:endParaRPr lang="en-US" sz="2000" u="sng" dirty="0" smtClean="0">
              <a:latin typeface="Arial" panose="020B0604020202020204" pitchFamily="34" charset="0"/>
              <a:cs typeface="Arial" panose="020B0604020202020204" pitchFamily="34" charset="0"/>
            </a:endParaRPr>
          </a:p>
          <a:p>
            <a:pPr marL="0" indent="0" algn="just" eaLnBrk="0" hangingPunct="0">
              <a:spcBef>
                <a:spcPts val="600"/>
              </a:spcBef>
              <a:buNone/>
            </a:pPr>
            <a:r>
              <a:rPr lang="en-US" sz="2000" dirty="0" smtClean="0">
                <a:latin typeface="Arial" panose="020B0604020202020204" pitchFamily="34" charset="0"/>
                <a:cs typeface="Arial" panose="020B0604020202020204" pitchFamily="34" charset="0"/>
              </a:rPr>
              <a:t>(Offence iro Clauses 4 (S6), 6 (S7), 8 (S8), 10 (S9), 11 (S9A) and new amendments iro SS11A and 11B)</a:t>
            </a:r>
            <a:endParaRPr lang="en-GB" sz="20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45</a:t>
            </a:fld>
            <a:endParaRPr lang="en-US"/>
          </a:p>
        </p:txBody>
      </p:sp>
    </p:spTree>
    <p:extLst>
      <p:ext uri="{BB962C8B-B14F-4D97-AF65-F5344CB8AC3E}">
        <p14:creationId xmlns:p14="http://schemas.microsoft.com/office/powerpoint/2010/main" val="26753143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17595"/>
            <a:ext cx="8543925" cy="755013"/>
          </a:xfrm>
        </p:spPr>
        <p:txBody>
          <a:bodyPr>
            <a:normAutofit/>
          </a:bodyPr>
          <a:lstStyle/>
          <a:p>
            <a:r>
              <a:rPr lang="en-US" sz="2400" b="1" dirty="0" smtClean="0">
                <a:latin typeface="Arial" panose="020B0604020202020204" pitchFamily="34" charset="0"/>
                <a:cs typeface="Arial" panose="020B0604020202020204" pitchFamily="34" charset="0"/>
              </a:rPr>
              <a:t>Offences – Clause 27, Section 27(5A)        (2)</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85750" y="737417"/>
            <a:ext cx="9372600" cy="6120583"/>
          </a:xfrm>
        </p:spPr>
        <p:txBody>
          <a:bodyPr>
            <a:normAutofit fontScale="92500" lnSpcReduction="10000"/>
          </a:bodyPr>
          <a:lstStyle/>
          <a:p>
            <a:pPr marL="79375" lvl="3" indent="0" algn="just">
              <a:lnSpc>
                <a:spcPct val="120000"/>
              </a:lnSpc>
              <a:spcBef>
                <a:spcPts val="600"/>
              </a:spcBef>
              <a:buNone/>
            </a:pPr>
            <a:r>
              <a:rPr lang="en-ZA" sz="1500" u="sng" dirty="0" smtClean="0">
                <a:latin typeface="Arial" panose="020B0604020202020204" pitchFamily="34" charset="0"/>
                <a:cs typeface="Arial" panose="020B0604020202020204" pitchFamily="34" charset="0"/>
              </a:rPr>
              <a:t>Concerns raised</a:t>
            </a:r>
          </a:p>
          <a:p>
            <a:pPr marL="190500" lvl="3" indent="-190500" algn="just">
              <a:lnSpc>
                <a:spcPct val="120000"/>
              </a:lnSpc>
              <a:spcBef>
                <a:spcPts val="600"/>
              </a:spcBef>
            </a:pPr>
            <a:r>
              <a:rPr lang="en-ZA" sz="1500" dirty="0">
                <a:latin typeface="Arial" panose="020B0604020202020204" pitchFamily="34" charset="0"/>
                <a:cs typeface="Arial" panose="020B0604020202020204" pitchFamily="34" charset="0"/>
              </a:rPr>
              <a:t>The owner is not always the person who gives consent in practice – it might be on behalf of the owner, but as this is an offence clause, the drafting should be clear.</a:t>
            </a:r>
          </a:p>
          <a:p>
            <a:pPr marL="457200" lvl="4" indent="-192087" algn="just">
              <a:lnSpc>
                <a:spcPct val="120000"/>
              </a:lnSpc>
              <a:spcBef>
                <a:spcPts val="600"/>
              </a:spcBef>
            </a:pPr>
            <a:r>
              <a:rPr lang="en-ZA" sz="1500" dirty="0" smtClean="0">
                <a:solidFill>
                  <a:srgbClr val="0070C0"/>
                </a:solidFill>
                <a:latin typeface="Arial" panose="020B0604020202020204" pitchFamily="34" charset="0"/>
                <a:cs typeface="Arial" panose="020B0604020202020204" pitchFamily="34" charset="0"/>
              </a:rPr>
              <a:t>Recommend: </a:t>
            </a:r>
            <a:r>
              <a:rPr lang="en-ZA" sz="1500" dirty="0">
                <a:solidFill>
                  <a:srgbClr val="0070C0"/>
                </a:solidFill>
                <a:latin typeface="Arial" panose="020B0604020202020204" pitchFamily="34" charset="0"/>
                <a:cs typeface="Arial" panose="020B0604020202020204" pitchFamily="34" charset="0"/>
              </a:rPr>
              <a:t>(insertions underlined, deletions </a:t>
            </a:r>
            <a:r>
              <a:rPr lang="en-ZA" sz="1500" b="1" dirty="0">
                <a:solidFill>
                  <a:srgbClr val="0070C0"/>
                </a:solidFill>
                <a:latin typeface="Arial" panose="020B0604020202020204" pitchFamily="34" charset="0"/>
                <a:cs typeface="Arial" panose="020B0604020202020204" pitchFamily="34" charset="0"/>
              </a:rPr>
              <a:t>[bold</a:t>
            </a:r>
            <a:r>
              <a:rPr lang="en-ZA" sz="1500" dirty="0">
                <a:solidFill>
                  <a:srgbClr val="0070C0"/>
                </a:solidFill>
                <a:latin typeface="Arial" panose="020B0604020202020204" pitchFamily="34" charset="0"/>
                <a:cs typeface="Arial" panose="020B0604020202020204" pitchFamily="34" charset="0"/>
              </a:rPr>
              <a:t>]) - “Any person who at a time when copyright subsists in a work, without the </a:t>
            </a:r>
            <a:r>
              <a:rPr lang="en-ZA" sz="1500" u="sng" dirty="0">
                <a:solidFill>
                  <a:srgbClr val="0070C0"/>
                </a:solidFill>
                <a:latin typeface="Arial" panose="020B0604020202020204" pitchFamily="34" charset="0"/>
                <a:cs typeface="Arial" panose="020B0604020202020204" pitchFamily="34" charset="0"/>
              </a:rPr>
              <a:t>necessary</a:t>
            </a:r>
            <a:r>
              <a:rPr lang="en-ZA" sz="1500" dirty="0">
                <a:solidFill>
                  <a:srgbClr val="0070C0"/>
                </a:solidFill>
                <a:latin typeface="Arial" panose="020B0604020202020204" pitchFamily="34" charset="0"/>
                <a:cs typeface="Arial" panose="020B0604020202020204" pitchFamily="34" charset="0"/>
              </a:rPr>
              <a:t> authority </a:t>
            </a:r>
            <a:r>
              <a:rPr lang="en-ZA" sz="1500" b="1" dirty="0">
                <a:solidFill>
                  <a:srgbClr val="0070C0"/>
                </a:solidFill>
                <a:latin typeface="Arial" panose="020B0604020202020204" pitchFamily="34" charset="0"/>
                <a:cs typeface="Arial" panose="020B0604020202020204" pitchFamily="34" charset="0"/>
              </a:rPr>
              <a:t>[of the owner] </a:t>
            </a:r>
            <a:r>
              <a:rPr lang="en-ZA" sz="1500" dirty="0">
                <a:solidFill>
                  <a:srgbClr val="0070C0"/>
                </a:solidFill>
                <a:latin typeface="Arial" panose="020B0604020202020204" pitchFamily="34" charset="0"/>
                <a:cs typeface="Arial" panose="020B0604020202020204" pitchFamily="34" charset="0"/>
              </a:rPr>
              <a:t>and for commercial purposes…”</a:t>
            </a:r>
          </a:p>
          <a:p>
            <a:pPr marL="190500" lvl="3" indent="-190500" algn="just">
              <a:lnSpc>
                <a:spcPct val="120000"/>
              </a:lnSpc>
              <a:spcBef>
                <a:spcPts val="600"/>
              </a:spcBef>
            </a:pPr>
            <a:r>
              <a:rPr lang="en-ZA" sz="1500" dirty="0" smtClean="0">
                <a:latin typeface="Arial" panose="020B0604020202020204" pitchFamily="34" charset="0"/>
                <a:cs typeface="Arial" panose="020B0604020202020204" pitchFamily="34" charset="0"/>
              </a:rPr>
              <a:t>Remove “and for commercial purposes” – it weakens the effectiveness of this provision (</a:t>
            </a:r>
            <a:r>
              <a:rPr lang="it-IT" sz="1500" dirty="0">
                <a:latin typeface="Arial" panose="020B0604020202020204" pitchFamily="34" charset="0"/>
                <a:cs typeface="Arial" panose="020B0604020202020204" pitchFamily="34" charset="0"/>
              </a:rPr>
              <a:t>Capasso, E Media, FIAPF, SAMRO, IPO, IBFC, ASA and CPA</a:t>
            </a:r>
            <a:r>
              <a:rPr lang="en-ZA" sz="1500" dirty="0" smtClean="0">
                <a:latin typeface="Arial" panose="020B0604020202020204" pitchFamily="34" charset="0"/>
                <a:cs typeface="Arial" panose="020B0604020202020204" pitchFamily="34" charset="0"/>
              </a:rPr>
              <a:t>). </a:t>
            </a:r>
            <a:r>
              <a:rPr lang="en-ZA" sz="1500" dirty="0" smtClean="0">
                <a:solidFill>
                  <a:srgbClr val="0070C0"/>
                </a:solidFill>
                <a:latin typeface="Arial" panose="020B0604020202020204" pitchFamily="34" charset="0"/>
                <a:cs typeface="Arial" panose="020B0604020202020204" pitchFamily="34" charset="0"/>
              </a:rPr>
              <a:t>Policy decision, however, this clause deals with offences, which are serious breaches. Copyright infringement (a civil matter) may be a better fit for prevention of non-commercial uses.</a:t>
            </a:r>
          </a:p>
          <a:p>
            <a:pPr marL="190500" lvl="3" indent="-190500" algn="just">
              <a:lnSpc>
                <a:spcPct val="120000"/>
              </a:lnSpc>
              <a:spcBef>
                <a:spcPts val="600"/>
              </a:spcBef>
            </a:pPr>
            <a:r>
              <a:rPr lang="en-ZA" sz="1500" dirty="0" smtClean="0">
                <a:latin typeface="Arial" panose="020B0604020202020204" pitchFamily="34" charset="0"/>
                <a:cs typeface="Arial" panose="020B0604020202020204" pitchFamily="34" charset="0"/>
              </a:rPr>
              <a:t>Use terminology of the Act - “for </a:t>
            </a:r>
            <a:r>
              <a:rPr lang="en-ZA" sz="1500" dirty="0">
                <a:latin typeface="Arial" panose="020B0604020202020204" pitchFamily="34" charset="0"/>
                <a:cs typeface="Arial" panose="020B0604020202020204" pitchFamily="34" charset="0"/>
              </a:rPr>
              <a:t>the purposes of trade” </a:t>
            </a:r>
            <a:r>
              <a:rPr lang="en-ZA" sz="1500" dirty="0" smtClean="0">
                <a:latin typeface="Arial" panose="020B0604020202020204" pitchFamily="34" charset="0"/>
                <a:cs typeface="Arial" panose="020B0604020202020204" pitchFamily="34" charset="0"/>
              </a:rPr>
              <a:t>(</a:t>
            </a:r>
            <a:r>
              <a:rPr lang="en-ZA" sz="1500" dirty="0">
                <a:latin typeface="Arial" panose="020B0604020202020204" pitchFamily="34" charset="0"/>
                <a:cs typeface="Arial" panose="020B0604020202020204" pitchFamily="34" charset="0"/>
              </a:rPr>
              <a:t>SAIIPL</a:t>
            </a:r>
            <a:r>
              <a:rPr lang="en-ZA" sz="1500" dirty="0" smtClean="0">
                <a:latin typeface="Arial" panose="020B0604020202020204" pitchFamily="34" charset="0"/>
                <a:cs typeface="Arial" panose="020B0604020202020204" pitchFamily="34" charset="0"/>
              </a:rPr>
              <a:t>)</a:t>
            </a:r>
          </a:p>
          <a:p>
            <a:pPr marL="442913" lvl="4" indent="-190500" algn="just">
              <a:lnSpc>
                <a:spcPct val="120000"/>
              </a:lnSpc>
              <a:spcBef>
                <a:spcPts val="600"/>
              </a:spcBef>
            </a:pPr>
            <a:r>
              <a:rPr lang="en-ZA" sz="1500" dirty="0" smtClean="0">
                <a:solidFill>
                  <a:srgbClr val="0070C0"/>
                </a:solidFill>
                <a:latin typeface="Arial" panose="020B0604020202020204" pitchFamily="34" charset="0"/>
                <a:cs typeface="Arial" panose="020B0604020202020204" pitchFamily="34" charset="0"/>
              </a:rPr>
              <a:t>This phrase is used in section 23 of the Act, which deals with infringement. The Bill uses “commercial purposes”, but not in sections 6, 7, 8, or 9. However sections 8A, 9A and 22C uses “commercial purposes” iro sections 6, 7, 8, 9 and 9A .</a:t>
            </a:r>
          </a:p>
          <a:p>
            <a:pPr marL="442913" lvl="4" indent="-190500" algn="just">
              <a:lnSpc>
                <a:spcPct val="120000"/>
              </a:lnSpc>
              <a:spcBef>
                <a:spcPts val="600"/>
              </a:spcBef>
            </a:pPr>
            <a:r>
              <a:rPr lang="en-ZA" sz="1500" dirty="0" smtClean="0">
                <a:solidFill>
                  <a:srgbClr val="0070C0"/>
                </a:solidFill>
                <a:latin typeface="Arial" panose="020B0604020202020204" pitchFamily="34" charset="0"/>
                <a:cs typeface="Arial" panose="020B0604020202020204" pitchFamily="34" charset="0"/>
              </a:rPr>
              <a:t>It could be better to use the phrase currently used in the Act </a:t>
            </a:r>
            <a:r>
              <a:rPr lang="en-ZA" sz="1500" dirty="0" smtClean="0">
                <a:solidFill>
                  <a:srgbClr val="0070C0"/>
                </a:solidFill>
                <a:latin typeface="Arial" panose="020B0604020202020204" pitchFamily="34" charset="0"/>
                <a:cs typeface="Arial" panose="020B0604020202020204" pitchFamily="34" charset="0"/>
              </a:rPr>
              <a:t>(“for the purposes of trade”) here</a:t>
            </a:r>
            <a:r>
              <a:rPr lang="en-ZA" sz="1500" dirty="0" smtClean="0">
                <a:solidFill>
                  <a:srgbClr val="0070C0"/>
                </a:solidFill>
                <a:latin typeface="Arial" panose="020B0604020202020204" pitchFamily="34" charset="0"/>
                <a:cs typeface="Arial" panose="020B0604020202020204" pitchFamily="34" charset="0"/>
              </a:rPr>
              <a:t>, but if this is done, it is recommended that the sections where “commercial purposes” is </a:t>
            </a:r>
            <a:r>
              <a:rPr lang="en-ZA" sz="1500" dirty="0" smtClean="0">
                <a:solidFill>
                  <a:srgbClr val="0070C0"/>
                </a:solidFill>
                <a:latin typeface="Arial" panose="020B0604020202020204" pitchFamily="34" charset="0"/>
                <a:cs typeface="Arial" panose="020B0604020202020204" pitchFamily="34" charset="0"/>
              </a:rPr>
              <a:t>used, </a:t>
            </a:r>
            <a:r>
              <a:rPr lang="en-ZA" sz="1500" dirty="0" smtClean="0">
                <a:solidFill>
                  <a:srgbClr val="0070C0"/>
                </a:solidFill>
                <a:latin typeface="Arial" panose="020B0604020202020204" pitchFamily="34" charset="0"/>
                <a:cs typeface="Arial" panose="020B0604020202020204" pitchFamily="34" charset="0"/>
              </a:rPr>
              <a:t>are then also accordingly amended.</a:t>
            </a:r>
          </a:p>
          <a:p>
            <a:pPr marL="190500" lvl="3" indent="-190500" algn="just">
              <a:lnSpc>
                <a:spcPct val="120000"/>
              </a:lnSpc>
              <a:spcBef>
                <a:spcPts val="600"/>
              </a:spcBef>
            </a:pPr>
            <a:r>
              <a:rPr lang="en-ZA" sz="1500" dirty="0">
                <a:latin typeface="Arial" panose="020B0604020202020204" pitchFamily="34" charset="0"/>
                <a:cs typeface="Arial" panose="020B0604020202020204" pitchFamily="34" charset="0"/>
              </a:rPr>
              <a:t>The conceptual confusion concerning the right of communication to the public, and the making available right is continued here – this should be corrected (Anton </a:t>
            </a:r>
            <a:r>
              <a:rPr lang="en-ZA" sz="1500" dirty="0" err="1" smtClean="0">
                <a:latin typeface="Arial" panose="020B0604020202020204" pitchFamily="34" charset="0"/>
                <a:cs typeface="Arial" panose="020B0604020202020204" pitchFamily="34" charset="0"/>
              </a:rPr>
              <a:t>Mostert</a:t>
            </a:r>
            <a:r>
              <a:rPr lang="en-ZA" sz="1500" dirty="0" smtClean="0">
                <a:latin typeface="Arial" panose="020B0604020202020204" pitchFamily="34" charset="0"/>
                <a:cs typeface="Arial" panose="020B0604020202020204" pitchFamily="34" charset="0"/>
              </a:rPr>
              <a:t>). </a:t>
            </a:r>
            <a:r>
              <a:rPr lang="en-ZA" sz="1500" dirty="0" smtClean="0">
                <a:solidFill>
                  <a:srgbClr val="0070C0"/>
                </a:solidFill>
                <a:latin typeface="Arial" panose="020B0604020202020204" pitchFamily="34" charset="0"/>
                <a:cs typeface="Arial" panose="020B0604020202020204" pitchFamily="34" charset="0"/>
              </a:rPr>
              <a:t>DTIC </a:t>
            </a:r>
            <a:r>
              <a:rPr lang="en-ZA" sz="1500" dirty="0">
                <a:solidFill>
                  <a:srgbClr val="0070C0"/>
                </a:solidFill>
                <a:latin typeface="Arial" panose="020B0604020202020204" pitchFamily="34" charset="0"/>
                <a:cs typeface="Arial" panose="020B0604020202020204" pitchFamily="34" charset="0"/>
              </a:rPr>
              <a:t>to </a:t>
            </a:r>
            <a:r>
              <a:rPr lang="en-ZA" sz="1500" dirty="0" smtClean="0">
                <a:solidFill>
                  <a:srgbClr val="0070C0"/>
                </a:solidFill>
                <a:latin typeface="Arial" panose="020B0604020202020204" pitchFamily="34" charset="0"/>
                <a:cs typeface="Arial" panose="020B0604020202020204" pitchFamily="34" charset="0"/>
              </a:rPr>
              <a:t>advise</a:t>
            </a:r>
          </a:p>
          <a:p>
            <a:pPr marL="190500" lvl="3" indent="-190500" algn="just">
              <a:lnSpc>
                <a:spcPct val="120000"/>
              </a:lnSpc>
              <a:spcBef>
                <a:spcPts val="600"/>
              </a:spcBef>
            </a:pPr>
            <a:r>
              <a:rPr lang="en-ZA" sz="1500" dirty="0" smtClean="0">
                <a:latin typeface="Arial" panose="020B0604020202020204" pitchFamily="34" charset="0"/>
                <a:cs typeface="Arial" panose="020B0604020202020204" pitchFamily="34" charset="0"/>
              </a:rPr>
              <a:t>Include the element of “</a:t>
            </a:r>
            <a:r>
              <a:rPr lang="en-ZA" sz="1500" dirty="0">
                <a:latin typeface="Arial" panose="020B0604020202020204" pitchFamily="34" charset="0"/>
                <a:cs typeface="Arial" panose="020B0604020202020204" pitchFamily="34" charset="0"/>
              </a:rPr>
              <a:t>knowing to be infringement copies”, to define the </a:t>
            </a:r>
            <a:r>
              <a:rPr lang="en-ZA" sz="1500" dirty="0" smtClean="0">
                <a:latin typeface="Arial" panose="020B0604020202020204" pitchFamily="34" charset="0"/>
                <a:cs typeface="Arial" panose="020B0604020202020204" pitchFamily="34" charset="0"/>
              </a:rPr>
              <a:t>offence (SAIIPL). </a:t>
            </a:r>
            <a:r>
              <a:rPr lang="en-ZA" sz="1500" dirty="0" smtClean="0">
                <a:solidFill>
                  <a:srgbClr val="0070C0"/>
                </a:solidFill>
                <a:latin typeface="Arial" panose="020B0604020202020204" pitchFamily="34" charset="0"/>
                <a:cs typeface="Arial" panose="020B0604020202020204" pitchFamily="34" charset="0"/>
              </a:rPr>
              <a:t>Recommend this inclusion.</a:t>
            </a:r>
            <a:endParaRPr lang="en-ZA" sz="1500" dirty="0">
              <a:solidFill>
                <a:srgbClr val="0070C0"/>
              </a:solidFill>
              <a:latin typeface="Arial" panose="020B0604020202020204" pitchFamily="34" charset="0"/>
              <a:cs typeface="Arial" panose="020B0604020202020204" pitchFamily="34" charset="0"/>
            </a:endParaRPr>
          </a:p>
          <a:p>
            <a:pPr marL="190500" lvl="3" indent="-190500" algn="just">
              <a:lnSpc>
                <a:spcPct val="120000"/>
              </a:lnSpc>
              <a:spcBef>
                <a:spcPts val="600"/>
              </a:spcBef>
            </a:pPr>
            <a:r>
              <a:rPr lang="en-ZA" sz="1500" dirty="0" smtClean="0">
                <a:latin typeface="Arial" panose="020B0604020202020204" pitchFamily="34" charset="0"/>
                <a:cs typeface="Arial" panose="020B0604020202020204" pitchFamily="34" charset="0"/>
              </a:rPr>
              <a:t>Change “</a:t>
            </a:r>
            <a:r>
              <a:rPr lang="en-ZA" sz="1500" dirty="0">
                <a:latin typeface="Arial" panose="020B0604020202020204" pitchFamily="34" charset="0"/>
                <a:cs typeface="Arial" panose="020B0604020202020204" pitchFamily="34" charset="0"/>
              </a:rPr>
              <a:t>which they know” </a:t>
            </a:r>
            <a:r>
              <a:rPr lang="en-ZA" sz="1500" dirty="0" smtClean="0">
                <a:latin typeface="Arial" panose="020B0604020202020204" pitchFamily="34" charset="0"/>
                <a:cs typeface="Arial" panose="020B0604020202020204" pitchFamily="34" charset="0"/>
              </a:rPr>
              <a:t>to </a:t>
            </a:r>
            <a:r>
              <a:rPr lang="en-ZA" sz="1500" dirty="0">
                <a:latin typeface="Arial" panose="020B0604020202020204" pitchFamily="34" charset="0"/>
                <a:cs typeface="Arial" panose="020B0604020202020204" pitchFamily="34" charset="0"/>
              </a:rPr>
              <a:t>“which such person knows, or should reasonably have known</a:t>
            </a:r>
            <a:r>
              <a:rPr lang="en-ZA" sz="1500" dirty="0" smtClean="0">
                <a:latin typeface="Arial" panose="020B0604020202020204" pitchFamily="34" charset="0"/>
                <a:cs typeface="Arial" panose="020B0604020202020204" pitchFamily="34" charset="0"/>
              </a:rPr>
              <a:t>” to be consistent with proposed </a:t>
            </a:r>
            <a:r>
              <a:rPr lang="en-ZA" sz="1500" dirty="0">
                <a:latin typeface="Arial" panose="020B0604020202020204" pitchFamily="34" charset="0"/>
                <a:cs typeface="Arial" panose="020B0604020202020204" pitchFamily="34" charset="0"/>
              </a:rPr>
              <a:t>section 27(5B)</a:t>
            </a:r>
            <a:r>
              <a:rPr lang="en-ZA" sz="1500" i="1" dirty="0">
                <a:latin typeface="Arial" panose="020B0604020202020204" pitchFamily="34" charset="0"/>
                <a:cs typeface="Arial" panose="020B0604020202020204" pitchFamily="34" charset="0"/>
              </a:rPr>
              <a:t>(a</a:t>
            </a:r>
            <a:r>
              <a:rPr lang="en-ZA" sz="1500" i="1" dirty="0" smtClean="0">
                <a:latin typeface="Arial" panose="020B0604020202020204" pitchFamily="34" charset="0"/>
                <a:cs typeface="Arial" panose="020B0604020202020204" pitchFamily="34" charset="0"/>
              </a:rPr>
              <a:t>)</a:t>
            </a:r>
            <a:r>
              <a:rPr lang="en-ZA" sz="1500" dirty="0" smtClean="0">
                <a:latin typeface="Arial" panose="020B0604020202020204" pitchFamily="34" charset="0"/>
                <a:cs typeface="Arial" panose="020B0604020202020204" pitchFamily="34" charset="0"/>
              </a:rPr>
              <a:t>. </a:t>
            </a:r>
            <a:r>
              <a:rPr lang="en-ZA" sz="1500" dirty="0">
                <a:solidFill>
                  <a:srgbClr val="0070C0"/>
                </a:solidFill>
                <a:latin typeface="Arial" panose="020B0604020202020204" pitchFamily="34" charset="0"/>
                <a:cs typeface="Arial" panose="020B0604020202020204" pitchFamily="34" charset="0"/>
              </a:rPr>
              <a:t>Recommend this </a:t>
            </a:r>
            <a:r>
              <a:rPr lang="en-ZA" sz="1500" dirty="0" smtClean="0">
                <a:solidFill>
                  <a:srgbClr val="0070C0"/>
                </a:solidFill>
                <a:latin typeface="Arial" panose="020B0604020202020204" pitchFamily="34" charset="0"/>
                <a:cs typeface="Arial" panose="020B0604020202020204" pitchFamily="34" charset="0"/>
              </a:rPr>
              <a:t>amendment.</a:t>
            </a:r>
            <a:endParaRPr lang="en-ZA" sz="1500" dirty="0">
              <a:solidFill>
                <a:srgbClr val="0070C0"/>
              </a:solidFill>
              <a:latin typeface="Arial" panose="020B0604020202020204" pitchFamily="34" charset="0"/>
              <a:cs typeface="Arial" panose="020B0604020202020204" pitchFamily="34" charset="0"/>
            </a:endParaRPr>
          </a:p>
          <a:p>
            <a:pPr marL="190500" lvl="4" indent="-190500" algn="just">
              <a:lnSpc>
                <a:spcPct val="120000"/>
              </a:lnSpc>
              <a:spcBef>
                <a:spcPts val="600"/>
              </a:spcBef>
            </a:pPr>
            <a:r>
              <a:rPr lang="en-ZA" sz="1500" dirty="0" smtClean="0">
                <a:latin typeface="Arial" panose="020B0604020202020204" pitchFamily="34" charset="0"/>
                <a:cs typeface="Arial" panose="020B0604020202020204" pitchFamily="34" charset="0"/>
              </a:rPr>
              <a:t>Paragraphs </a:t>
            </a:r>
            <a:r>
              <a:rPr lang="en-ZA" sz="1500" dirty="0">
                <a:latin typeface="Arial" panose="020B0604020202020204" pitchFamily="34" charset="0"/>
                <a:cs typeface="Arial" panose="020B0604020202020204" pitchFamily="34" charset="0"/>
              </a:rPr>
              <a:t>should be </a:t>
            </a:r>
            <a:r>
              <a:rPr lang="en-ZA" sz="1500" dirty="0" smtClean="0">
                <a:latin typeface="Arial" panose="020B0604020202020204" pitchFamily="34" charset="0"/>
                <a:cs typeface="Arial" panose="020B0604020202020204" pitchFamily="34" charset="0"/>
              </a:rPr>
              <a:t>numbered </a:t>
            </a:r>
            <a:r>
              <a:rPr lang="en-ZA" sz="1500" i="1" dirty="0" smtClean="0">
                <a:latin typeface="Arial" panose="020B0604020202020204" pitchFamily="34" charset="0"/>
                <a:cs typeface="Arial" panose="020B0604020202020204" pitchFamily="34" charset="0"/>
              </a:rPr>
              <a:t>(</a:t>
            </a:r>
            <a:r>
              <a:rPr lang="en-ZA" sz="1500" i="1" dirty="0">
                <a:latin typeface="Arial" panose="020B0604020202020204" pitchFamily="34" charset="0"/>
                <a:cs typeface="Arial" panose="020B0604020202020204" pitchFamily="34" charset="0"/>
              </a:rPr>
              <a:t>a)</a:t>
            </a:r>
            <a:r>
              <a:rPr lang="en-ZA" sz="1500" dirty="0">
                <a:latin typeface="Arial" panose="020B0604020202020204" pitchFamily="34" charset="0"/>
                <a:cs typeface="Arial" panose="020B0604020202020204" pitchFamily="34" charset="0"/>
              </a:rPr>
              <a:t> and </a:t>
            </a:r>
            <a:r>
              <a:rPr lang="en-ZA" sz="1500" i="1" dirty="0">
                <a:latin typeface="Arial" panose="020B0604020202020204" pitchFamily="34" charset="0"/>
                <a:cs typeface="Arial" panose="020B0604020202020204" pitchFamily="34" charset="0"/>
              </a:rPr>
              <a:t>(b)</a:t>
            </a:r>
            <a:r>
              <a:rPr lang="en-ZA" sz="1500" dirty="0">
                <a:latin typeface="Arial" panose="020B0604020202020204" pitchFamily="34" charset="0"/>
                <a:cs typeface="Arial" panose="020B0604020202020204" pitchFamily="34" charset="0"/>
              </a:rPr>
              <a:t> and not </a:t>
            </a:r>
            <a:r>
              <a:rPr lang="en-ZA" sz="1500" i="1" dirty="0">
                <a:latin typeface="Arial" panose="020B0604020202020204" pitchFamily="34" charset="0"/>
                <a:cs typeface="Arial" panose="020B0604020202020204" pitchFamily="34" charset="0"/>
              </a:rPr>
              <a:t>(</a:t>
            </a:r>
            <a:r>
              <a:rPr lang="en-ZA" sz="1500" i="1" dirty="0" err="1">
                <a:latin typeface="Arial" panose="020B0604020202020204" pitchFamily="34" charset="0"/>
                <a:cs typeface="Arial" panose="020B0604020202020204" pitchFamily="34" charset="0"/>
              </a:rPr>
              <a:t>eA</a:t>
            </a:r>
            <a:r>
              <a:rPr lang="en-ZA" sz="1500" i="1" dirty="0">
                <a:latin typeface="Arial" panose="020B0604020202020204" pitchFamily="34" charset="0"/>
                <a:cs typeface="Arial" panose="020B0604020202020204" pitchFamily="34" charset="0"/>
              </a:rPr>
              <a:t>)</a:t>
            </a:r>
            <a:r>
              <a:rPr lang="en-ZA" sz="1500" dirty="0">
                <a:latin typeface="Arial" panose="020B0604020202020204" pitchFamily="34" charset="0"/>
                <a:cs typeface="Arial" panose="020B0604020202020204" pitchFamily="34" charset="0"/>
              </a:rPr>
              <a:t> and </a:t>
            </a:r>
            <a:r>
              <a:rPr lang="en-ZA" sz="1500" i="1" dirty="0">
                <a:latin typeface="Arial" panose="020B0604020202020204" pitchFamily="34" charset="0"/>
                <a:cs typeface="Arial" panose="020B0604020202020204" pitchFamily="34" charset="0"/>
              </a:rPr>
              <a:t>(</a:t>
            </a:r>
            <a:r>
              <a:rPr lang="en-ZA" sz="1500" i="1" dirty="0" err="1">
                <a:latin typeface="Arial" panose="020B0604020202020204" pitchFamily="34" charset="0"/>
                <a:cs typeface="Arial" panose="020B0604020202020204" pitchFamily="34" charset="0"/>
              </a:rPr>
              <a:t>eB</a:t>
            </a:r>
            <a:r>
              <a:rPr lang="en-ZA" sz="1500" i="1" dirty="0" smtClean="0">
                <a:latin typeface="Arial" panose="020B0604020202020204" pitchFamily="34" charset="0"/>
                <a:cs typeface="Arial" panose="020B0604020202020204" pitchFamily="34" charset="0"/>
              </a:rPr>
              <a:t>)</a:t>
            </a:r>
            <a:r>
              <a:rPr lang="en-ZA" sz="1500" dirty="0" smtClean="0">
                <a:latin typeface="Arial" panose="020B0604020202020204" pitchFamily="34" charset="0"/>
                <a:cs typeface="Arial" panose="020B0604020202020204" pitchFamily="34" charset="0"/>
              </a:rPr>
              <a:t>. </a:t>
            </a:r>
            <a:r>
              <a:rPr lang="en-ZA" sz="1500" dirty="0" smtClean="0">
                <a:solidFill>
                  <a:srgbClr val="0070C0"/>
                </a:solidFill>
                <a:latin typeface="Arial" panose="020B0604020202020204" pitchFamily="34" charset="0"/>
                <a:cs typeface="Arial" panose="020B0604020202020204" pitchFamily="34" charset="0"/>
              </a:rPr>
              <a:t>Agree – this was a typing error.</a:t>
            </a:r>
            <a:endParaRPr lang="en-ZA" sz="1400" dirty="0">
              <a:solidFill>
                <a:srgbClr val="0070C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46</a:t>
            </a:fld>
            <a:endParaRPr lang="en-US"/>
          </a:p>
        </p:txBody>
      </p:sp>
    </p:spTree>
    <p:extLst>
      <p:ext uri="{BB962C8B-B14F-4D97-AF65-F5344CB8AC3E}">
        <p14:creationId xmlns:p14="http://schemas.microsoft.com/office/powerpoint/2010/main" val="30650540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699" y="0"/>
            <a:ext cx="8543925" cy="755013"/>
          </a:xfrm>
        </p:spPr>
        <p:txBody>
          <a:bodyPr>
            <a:normAutofit/>
          </a:bodyPr>
          <a:lstStyle/>
          <a:p>
            <a:r>
              <a:rPr lang="en-US" sz="2400" b="1" dirty="0" smtClean="0">
                <a:latin typeface="Arial" panose="020B0604020202020204" pitchFamily="34" charset="0"/>
                <a:cs typeface="Arial" panose="020B0604020202020204" pitchFamily="34" charset="0"/>
              </a:rPr>
              <a:t>Offences – Clause 27, Section 27(5B)     (1)</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85750" y="1135626"/>
            <a:ext cx="9372600" cy="5585850"/>
          </a:xfrm>
        </p:spPr>
        <p:txBody>
          <a:bodyPr>
            <a:noAutofit/>
          </a:bodyPr>
          <a:lstStyle/>
          <a:p>
            <a:pPr marL="0" indent="0" algn="just" eaLnBrk="0" hangingPunct="0">
              <a:spcBef>
                <a:spcPts val="600"/>
              </a:spcBef>
              <a:buNone/>
            </a:pPr>
            <a:r>
              <a:rPr lang="en-US" sz="1600" u="sng" dirty="0" smtClean="0">
                <a:latin typeface="Arial" panose="020B0604020202020204" pitchFamily="34" charset="0"/>
                <a:cs typeface="Arial" panose="020B0604020202020204" pitchFamily="34" charset="0"/>
              </a:rPr>
              <a:t>Proposed wording</a:t>
            </a:r>
            <a:r>
              <a:rPr lang="en-US" sz="1600" dirty="0" smtClean="0">
                <a:latin typeface="Arial" panose="020B0604020202020204" pitchFamily="34" charset="0"/>
                <a:cs typeface="Arial" panose="020B0604020202020204" pitchFamily="34" charset="0"/>
              </a:rPr>
              <a:t> (proposed changes underlined)</a:t>
            </a:r>
          </a:p>
          <a:p>
            <a:pPr marL="0" indent="0" algn="just" eaLnBrk="0" hangingPunct="0">
              <a:spcBef>
                <a:spcPts val="600"/>
              </a:spcBef>
              <a:buNone/>
            </a:pPr>
            <a:endParaRPr lang="en-GB" sz="1600" u="sng" dirty="0" smtClean="0">
              <a:latin typeface="Arial" panose="020B0604020202020204" pitchFamily="34" charset="0"/>
              <a:cs typeface="Arial" panose="020B0604020202020204" pitchFamily="34" charset="0"/>
            </a:endParaRPr>
          </a:p>
          <a:p>
            <a:pPr marL="0" indent="176213" algn="just" eaLnBrk="0" hangingPunct="0">
              <a:spcBef>
                <a:spcPts val="600"/>
              </a:spcBef>
              <a:buNone/>
            </a:pPr>
            <a:r>
              <a:rPr lang="en-GB" sz="1600" dirty="0" smtClean="0">
                <a:latin typeface="Arial" panose="020B0604020202020204" pitchFamily="34" charset="0"/>
                <a:cs typeface="Arial" panose="020B0604020202020204" pitchFamily="34" charset="0"/>
              </a:rPr>
              <a:t>(</a:t>
            </a:r>
            <a:r>
              <a:rPr lang="en-GB" sz="1600" dirty="0">
                <a:latin typeface="Arial" panose="020B0604020202020204" pitchFamily="34" charset="0"/>
                <a:cs typeface="Arial" panose="020B0604020202020204" pitchFamily="34" charset="0"/>
              </a:rPr>
              <a:t>5B) 	</a:t>
            </a:r>
            <a:r>
              <a:rPr lang="en-GB" sz="1600" u="sng" dirty="0">
                <a:latin typeface="Arial" panose="020B0604020202020204" pitchFamily="34" charset="0"/>
                <a:cs typeface="Arial" panose="020B0604020202020204" pitchFamily="34" charset="0"/>
              </a:rPr>
              <a:t>Subject to section 28P, </a:t>
            </a:r>
            <a:r>
              <a:rPr lang="en-GB" sz="1600" dirty="0">
                <a:latin typeface="Arial" panose="020B0604020202020204" pitchFamily="34" charset="0"/>
                <a:cs typeface="Arial" panose="020B0604020202020204" pitchFamily="34" charset="0"/>
              </a:rPr>
              <a:t>any person who, at the time when copyright subsists in a work that is protected by a technological protection measure applied by the author or owner of the copyright— </a:t>
            </a:r>
          </a:p>
          <a:p>
            <a:pPr marL="530225" indent="-354013" algn="just" eaLnBrk="0" hangingPunct="0">
              <a:spcBef>
                <a:spcPts val="600"/>
              </a:spcBef>
              <a:buNone/>
            </a:pPr>
            <a:r>
              <a:rPr lang="en-GB" sz="1600" i="1" dirty="0">
                <a:latin typeface="Arial" panose="020B0604020202020204" pitchFamily="34" charset="0"/>
                <a:cs typeface="Arial" panose="020B0604020202020204" pitchFamily="34" charset="0"/>
              </a:rPr>
              <a:t>(a)</a:t>
            </a:r>
            <a:r>
              <a:rPr lang="en-GB" sz="1600" dirty="0">
                <a:latin typeface="Arial" panose="020B0604020202020204" pitchFamily="34" charset="0"/>
                <a:cs typeface="Arial" panose="020B0604020202020204" pitchFamily="34" charset="0"/>
              </a:rPr>
              <a:t> 	makes, imports, sells, distributes, lets for hire, offers or exposes for sale or hire or advertises for sale or hire, a technological protection measure circumvention device </a:t>
            </a:r>
            <a:r>
              <a:rPr lang="en-GB" sz="1600" u="sng" dirty="0">
                <a:latin typeface="Arial" panose="020B0604020202020204" pitchFamily="34" charset="0"/>
                <a:cs typeface="Arial" panose="020B0604020202020204" pitchFamily="34" charset="0"/>
              </a:rPr>
              <a:t>or service </a:t>
            </a:r>
            <a:r>
              <a:rPr lang="en-GB" sz="1600" dirty="0">
                <a:latin typeface="Arial" panose="020B0604020202020204" pitchFamily="34" charset="0"/>
                <a:cs typeface="Arial" panose="020B0604020202020204" pitchFamily="34" charset="0"/>
              </a:rPr>
              <a:t>if—</a:t>
            </a:r>
          </a:p>
          <a:p>
            <a:pPr marL="987425" indent="-457200" algn="just" eaLnBrk="0" hangingPunct="0">
              <a:spcBef>
                <a:spcPts val="600"/>
              </a:spcBef>
              <a:buNone/>
            </a:pPr>
            <a:r>
              <a:rPr lang="en-GB" sz="1600" dirty="0">
                <a:latin typeface="Arial" panose="020B0604020202020204" pitchFamily="34" charset="0"/>
                <a:cs typeface="Arial" panose="020B0604020202020204" pitchFamily="34" charset="0"/>
              </a:rPr>
              <a:t>(i) 	such person knows</a:t>
            </a:r>
            <a:r>
              <a:rPr lang="en-GB" sz="1600" u="sng" dirty="0">
                <a:latin typeface="Arial" panose="020B0604020202020204" pitchFamily="34" charset="0"/>
                <a:cs typeface="Arial" panose="020B0604020202020204" pitchFamily="34" charset="0"/>
              </a:rPr>
              <a:t>, or should reasonably have known, </a:t>
            </a:r>
            <a:r>
              <a:rPr lang="en-GB" sz="1600" dirty="0">
                <a:latin typeface="Arial" panose="020B0604020202020204" pitchFamily="34" charset="0"/>
                <a:cs typeface="Arial" panose="020B0604020202020204" pitchFamily="34" charset="0"/>
              </a:rPr>
              <a:t>that that device </a:t>
            </a:r>
            <a:r>
              <a:rPr lang="en-GB" sz="1600" u="sng" dirty="0">
                <a:latin typeface="Arial" panose="020B0604020202020204" pitchFamily="34" charset="0"/>
                <a:cs typeface="Arial" panose="020B0604020202020204" pitchFamily="34" charset="0"/>
              </a:rPr>
              <a:t>or service </a:t>
            </a:r>
            <a:r>
              <a:rPr lang="en-GB" sz="1600" dirty="0">
                <a:latin typeface="Arial" panose="020B0604020202020204" pitchFamily="34" charset="0"/>
                <a:cs typeface="Arial" panose="020B0604020202020204" pitchFamily="34" charset="0"/>
              </a:rPr>
              <a:t>will or is likely to be used to infringe copyright in a work protected by an </a:t>
            </a:r>
            <a:r>
              <a:rPr lang="en-GB" sz="1600" u="sng" dirty="0">
                <a:latin typeface="Arial" panose="020B0604020202020204" pitchFamily="34" charset="0"/>
                <a:cs typeface="Arial" panose="020B0604020202020204" pitchFamily="34" charset="0"/>
              </a:rPr>
              <a:t>effective</a:t>
            </a:r>
            <a:r>
              <a:rPr lang="en-GB" sz="1600" dirty="0">
                <a:latin typeface="Arial" panose="020B0604020202020204" pitchFamily="34" charset="0"/>
                <a:cs typeface="Arial" panose="020B0604020202020204" pitchFamily="34" charset="0"/>
              </a:rPr>
              <a:t> technological protection measure;</a:t>
            </a:r>
          </a:p>
          <a:p>
            <a:pPr marL="987425" indent="-457200" algn="just" eaLnBrk="0" hangingPunct="0">
              <a:spcBef>
                <a:spcPts val="600"/>
              </a:spcBef>
              <a:buNone/>
            </a:pPr>
            <a:r>
              <a:rPr lang="en-GB" sz="1600" dirty="0">
                <a:latin typeface="Arial" panose="020B0604020202020204" pitchFamily="34" charset="0"/>
                <a:cs typeface="Arial" panose="020B0604020202020204" pitchFamily="34" charset="0"/>
              </a:rPr>
              <a:t>(ii) 	such person provides a service to another person to enable or assist such other person to circumvent an </a:t>
            </a:r>
            <a:r>
              <a:rPr lang="en-GB" sz="1600" u="sng" dirty="0">
                <a:latin typeface="Arial" panose="020B0604020202020204" pitchFamily="34" charset="0"/>
                <a:cs typeface="Arial" panose="020B0604020202020204" pitchFamily="34" charset="0"/>
              </a:rPr>
              <a:t>effective</a:t>
            </a:r>
            <a:r>
              <a:rPr lang="en-GB" sz="1600" dirty="0">
                <a:latin typeface="Arial" panose="020B0604020202020204" pitchFamily="34" charset="0"/>
                <a:cs typeface="Arial" panose="020B0604020202020204" pitchFamily="34" charset="0"/>
              </a:rPr>
              <a:t> technological protection measure; or</a:t>
            </a:r>
          </a:p>
          <a:p>
            <a:pPr marL="987425" indent="-457200" algn="just" eaLnBrk="0" hangingPunct="0">
              <a:spcBef>
                <a:spcPts val="600"/>
              </a:spcBef>
              <a:buNone/>
            </a:pPr>
            <a:r>
              <a:rPr lang="en-GB" sz="1600" dirty="0">
                <a:latin typeface="Arial" panose="020B0604020202020204" pitchFamily="34" charset="0"/>
                <a:cs typeface="Arial" panose="020B0604020202020204" pitchFamily="34" charset="0"/>
              </a:rPr>
              <a:t>(iii) 	such person knows</a:t>
            </a:r>
            <a:r>
              <a:rPr lang="en-GB" sz="1600" u="sng" dirty="0">
                <a:latin typeface="Arial" panose="020B0604020202020204" pitchFamily="34" charset="0"/>
                <a:cs typeface="Arial" panose="020B0604020202020204" pitchFamily="34" charset="0"/>
              </a:rPr>
              <a:t>, or should reasonably have known, </a:t>
            </a:r>
            <a:r>
              <a:rPr lang="en-GB" sz="1600" dirty="0">
                <a:latin typeface="Arial" panose="020B0604020202020204" pitchFamily="34" charset="0"/>
                <a:cs typeface="Arial" panose="020B0604020202020204" pitchFamily="34" charset="0"/>
              </a:rPr>
              <a:t>that the service contemplated in subparagraph (ii) will or is likely to be used by another person to infringe copyright in a work protected by an </a:t>
            </a:r>
            <a:r>
              <a:rPr lang="en-GB" sz="1600" u="sng" dirty="0">
                <a:latin typeface="Arial" panose="020B0604020202020204" pitchFamily="34" charset="0"/>
                <a:cs typeface="Arial" panose="020B0604020202020204" pitchFamily="34" charset="0"/>
              </a:rPr>
              <a:t>effective</a:t>
            </a:r>
            <a:r>
              <a:rPr lang="en-GB" sz="1600" dirty="0">
                <a:latin typeface="Arial" panose="020B0604020202020204" pitchFamily="34" charset="0"/>
                <a:cs typeface="Arial" panose="020B0604020202020204" pitchFamily="34" charset="0"/>
              </a:rPr>
              <a:t> technological protection measure;</a:t>
            </a:r>
          </a:p>
          <a:p>
            <a:pPr marL="530225" indent="-354013" algn="just" eaLnBrk="0" hangingPunct="0">
              <a:spcBef>
                <a:spcPts val="600"/>
              </a:spcBef>
              <a:buNone/>
            </a:pPr>
            <a:r>
              <a:rPr lang="en-GB" sz="1600" i="1" dirty="0">
                <a:latin typeface="Arial" panose="020B0604020202020204" pitchFamily="34" charset="0"/>
                <a:cs typeface="Arial" panose="020B0604020202020204" pitchFamily="34" charset="0"/>
              </a:rPr>
              <a:t>(b)</a:t>
            </a:r>
            <a:r>
              <a:rPr lang="en-GB" sz="1600" dirty="0">
                <a:latin typeface="Arial" panose="020B0604020202020204" pitchFamily="34" charset="0"/>
                <a:cs typeface="Arial" panose="020B0604020202020204" pitchFamily="34" charset="0"/>
              </a:rPr>
              <a:t> 	publishes information enabling or assisting any other person to circumvent an </a:t>
            </a:r>
            <a:r>
              <a:rPr lang="en-GB" sz="1600" u="sng" dirty="0">
                <a:latin typeface="Arial" panose="020B0604020202020204" pitchFamily="34" charset="0"/>
                <a:cs typeface="Arial" panose="020B0604020202020204" pitchFamily="34" charset="0"/>
              </a:rPr>
              <a:t>effective</a:t>
            </a:r>
            <a:r>
              <a:rPr lang="en-GB" sz="1600" dirty="0">
                <a:latin typeface="Arial" panose="020B0604020202020204" pitchFamily="34" charset="0"/>
                <a:cs typeface="Arial" panose="020B0604020202020204" pitchFamily="34" charset="0"/>
              </a:rPr>
              <a:t> technological protection measure with the intention of inciting that other person to unlawfully circumvent an </a:t>
            </a:r>
            <a:r>
              <a:rPr lang="en-GB" sz="1600" u="sng" dirty="0">
                <a:latin typeface="Arial" panose="020B0604020202020204" pitchFamily="34" charset="0"/>
                <a:cs typeface="Arial" panose="020B0604020202020204" pitchFamily="34" charset="0"/>
              </a:rPr>
              <a:t>effective</a:t>
            </a:r>
            <a:r>
              <a:rPr lang="en-GB" sz="1600" dirty="0">
                <a:latin typeface="Arial" panose="020B0604020202020204" pitchFamily="34" charset="0"/>
                <a:cs typeface="Arial" panose="020B0604020202020204" pitchFamily="34" charset="0"/>
              </a:rPr>
              <a:t> technological protection measure in the Republic; or</a:t>
            </a:r>
          </a:p>
          <a:p>
            <a:pPr marL="530225" indent="-354013" algn="just" eaLnBrk="0" hangingPunct="0">
              <a:spcBef>
                <a:spcPts val="600"/>
              </a:spcBef>
              <a:buNone/>
            </a:pPr>
            <a:r>
              <a:rPr lang="en-GB" sz="1600" i="1" dirty="0">
                <a:latin typeface="Arial" panose="020B0604020202020204" pitchFamily="34" charset="0"/>
                <a:cs typeface="Arial" panose="020B0604020202020204" pitchFamily="34" charset="0"/>
              </a:rPr>
              <a:t>(c)</a:t>
            </a:r>
            <a:r>
              <a:rPr lang="en-GB" sz="1600" dirty="0">
                <a:latin typeface="Arial" panose="020B0604020202020204" pitchFamily="34" charset="0"/>
                <a:cs typeface="Arial" panose="020B0604020202020204" pitchFamily="34" charset="0"/>
              </a:rPr>
              <a:t> 	circumvents such an </a:t>
            </a:r>
            <a:r>
              <a:rPr lang="en-GB" sz="1600" u="sng" dirty="0">
                <a:latin typeface="Arial" panose="020B0604020202020204" pitchFamily="34" charset="0"/>
                <a:cs typeface="Arial" panose="020B0604020202020204" pitchFamily="34" charset="0"/>
              </a:rPr>
              <a:t>effective</a:t>
            </a:r>
            <a:r>
              <a:rPr lang="en-GB" sz="1600" dirty="0">
                <a:latin typeface="Arial" panose="020B0604020202020204" pitchFamily="34" charset="0"/>
                <a:cs typeface="Arial" panose="020B0604020202020204" pitchFamily="34" charset="0"/>
              </a:rPr>
              <a:t> technological protection measure when they are not authorized to do so,</a:t>
            </a:r>
          </a:p>
          <a:p>
            <a:pPr marL="0" indent="0" algn="just">
              <a:spcBef>
                <a:spcPts val="600"/>
              </a:spcBef>
              <a:buNone/>
            </a:pPr>
            <a:r>
              <a:rPr lang="en-ZA" sz="1600" u="sng" dirty="0">
                <a:latin typeface="Arial" panose="020B0604020202020204" pitchFamily="34" charset="0"/>
                <a:cs typeface="Arial" panose="020B0604020202020204" pitchFamily="34" charset="0"/>
              </a:rPr>
              <a:t>shall be guilty of an offence</a:t>
            </a:r>
            <a:r>
              <a:rPr lang="en-ZA" sz="1600" u="sng" dirty="0" smtClean="0">
                <a:latin typeface="Arial" panose="020B0604020202020204" pitchFamily="34" charset="0"/>
                <a:cs typeface="Arial" panose="020B0604020202020204" pitchFamily="34" charset="0"/>
              </a:rPr>
              <a:t>.</a:t>
            </a:r>
            <a:endParaRPr lang="en-GB" sz="1600" u="sn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47</a:t>
            </a:fld>
            <a:endParaRPr lang="en-US"/>
          </a:p>
        </p:txBody>
      </p:sp>
    </p:spTree>
    <p:extLst>
      <p:ext uri="{BB962C8B-B14F-4D97-AF65-F5344CB8AC3E}">
        <p14:creationId xmlns:p14="http://schemas.microsoft.com/office/powerpoint/2010/main" val="34109619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17595"/>
            <a:ext cx="8543925" cy="755013"/>
          </a:xfrm>
        </p:spPr>
        <p:txBody>
          <a:bodyPr>
            <a:normAutofit/>
          </a:bodyPr>
          <a:lstStyle/>
          <a:p>
            <a:r>
              <a:rPr lang="en-US" sz="2400" b="1" dirty="0" smtClean="0">
                <a:latin typeface="Arial" panose="020B0604020202020204" pitchFamily="34" charset="0"/>
                <a:cs typeface="Arial" panose="020B0604020202020204" pitchFamily="34" charset="0"/>
              </a:rPr>
              <a:t>Offences – Clause 27, Section 27(5B)     (2)</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85750" y="619433"/>
            <a:ext cx="9372600" cy="6102044"/>
          </a:xfrm>
        </p:spPr>
        <p:txBody>
          <a:bodyPr>
            <a:normAutofit lnSpcReduction="10000"/>
          </a:bodyPr>
          <a:lstStyle/>
          <a:p>
            <a:pPr marL="79375" lvl="3" indent="0" algn="just">
              <a:lnSpc>
                <a:spcPct val="120000"/>
              </a:lnSpc>
              <a:spcBef>
                <a:spcPts val="600"/>
              </a:spcBef>
              <a:buNone/>
            </a:pPr>
            <a:r>
              <a:rPr lang="en-ZA" sz="1400" u="sng" dirty="0" smtClean="0">
                <a:latin typeface="Arial" panose="020B0604020202020204" pitchFamily="34" charset="0"/>
                <a:cs typeface="Arial" panose="020B0604020202020204" pitchFamily="34" charset="0"/>
              </a:rPr>
              <a:t>Concerns raised</a:t>
            </a:r>
          </a:p>
          <a:p>
            <a:pPr marL="190500" lvl="3" indent="-190500" algn="just">
              <a:lnSpc>
                <a:spcPct val="120000"/>
              </a:lnSpc>
              <a:spcBef>
                <a:spcPts val="600"/>
              </a:spcBef>
            </a:pPr>
            <a:r>
              <a:rPr lang="en-ZA" sz="1400" dirty="0">
                <a:latin typeface="Arial" panose="020B0604020202020204" pitchFamily="34" charset="0"/>
                <a:cs typeface="Arial" panose="020B0604020202020204" pitchFamily="34" charset="0"/>
              </a:rPr>
              <a:t>The treaty provisions applicable to technological protection measures do not require criminalisation of circumvention, much less doing so based on a negligence standard - consider having only civil penalties for circumvention (Joint Academic opinion).</a:t>
            </a:r>
          </a:p>
          <a:p>
            <a:pPr marL="442913" lvl="4" indent="-190500" algn="just">
              <a:lnSpc>
                <a:spcPct val="120000"/>
              </a:lnSpc>
              <a:spcBef>
                <a:spcPts val="600"/>
              </a:spcBef>
            </a:pPr>
            <a:r>
              <a:rPr lang="en-ZA" sz="1400" dirty="0">
                <a:solidFill>
                  <a:srgbClr val="0070C0"/>
                </a:solidFill>
                <a:latin typeface="Arial" panose="020B0604020202020204" pitchFamily="34" charset="0"/>
                <a:cs typeface="Arial" panose="020B0604020202020204" pitchFamily="34" charset="0"/>
              </a:rPr>
              <a:t>Policy decision: However consider that the amendment was to bring this in line with treaties, and if not required, the amendment could </a:t>
            </a:r>
            <a:r>
              <a:rPr lang="en-ZA" sz="1400" dirty="0" smtClean="0">
                <a:solidFill>
                  <a:srgbClr val="0070C0"/>
                </a:solidFill>
                <a:latin typeface="Arial" panose="020B0604020202020204" pitchFamily="34" charset="0"/>
                <a:cs typeface="Arial" panose="020B0604020202020204" pitchFamily="34" charset="0"/>
              </a:rPr>
              <a:t>then be </a:t>
            </a:r>
            <a:r>
              <a:rPr lang="en-ZA" sz="1400" dirty="0">
                <a:solidFill>
                  <a:srgbClr val="0070C0"/>
                </a:solidFill>
                <a:latin typeface="Arial" panose="020B0604020202020204" pitchFamily="34" charset="0"/>
                <a:cs typeface="Arial" panose="020B0604020202020204" pitchFamily="34" charset="0"/>
              </a:rPr>
              <a:t>discarded.</a:t>
            </a:r>
          </a:p>
          <a:p>
            <a:pPr marL="0" lvl="3" indent="-190500" algn="just">
              <a:lnSpc>
                <a:spcPct val="120000"/>
              </a:lnSpc>
              <a:spcBef>
                <a:spcPts val="600"/>
              </a:spcBef>
            </a:pPr>
            <a:r>
              <a:rPr lang="en-US" sz="1400" dirty="0" smtClean="0">
                <a:latin typeface="Arial" panose="020B0604020202020204" pitchFamily="34" charset="0"/>
                <a:cs typeface="Arial" panose="020B0604020202020204" pitchFamily="34" charset="0"/>
              </a:rPr>
              <a:t>Including “negligence” as part of the offence (</a:t>
            </a:r>
            <a:r>
              <a:rPr lang="en-ZA" sz="1400" dirty="0">
                <a:latin typeface="Arial" panose="020B0604020202020204" pitchFamily="34" charset="0"/>
                <a:cs typeface="Arial" panose="020B0604020202020204" pitchFamily="34" charset="0"/>
              </a:rPr>
              <a:t>“reasonably ought to have known</a:t>
            </a:r>
            <a:r>
              <a:rPr lang="en-ZA" sz="1400" dirty="0" smtClean="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a:t>
            </a:r>
          </a:p>
          <a:p>
            <a:pPr marL="457200" lvl="4" indent="-190500" algn="just">
              <a:lnSpc>
                <a:spcPct val="120000"/>
              </a:lnSpc>
              <a:spcBef>
                <a:spcPts val="600"/>
              </a:spcBef>
            </a:pPr>
            <a:r>
              <a:rPr lang="en-ZA" sz="1400" dirty="0" smtClean="0">
                <a:latin typeface="Arial" panose="020B0604020202020204" pitchFamily="34" charset="0"/>
                <a:cs typeface="Arial" panose="020B0604020202020204" pitchFamily="34" charset="0"/>
              </a:rPr>
              <a:t>This expects </a:t>
            </a:r>
            <a:r>
              <a:rPr lang="en-ZA" sz="1400" dirty="0">
                <a:latin typeface="Arial" panose="020B0604020202020204" pitchFamily="34" charset="0"/>
                <a:cs typeface="Arial" panose="020B0604020202020204" pitchFamily="34" charset="0"/>
              </a:rPr>
              <a:t>someone to know at the time that the device or service is likely to be used to infringe copyright, without </a:t>
            </a:r>
            <a:r>
              <a:rPr lang="en-ZA" sz="1400" dirty="0" smtClean="0">
                <a:latin typeface="Arial" panose="020B0604020202020204" pitchFamily="34" charset="0"/>
                <a:cs typeface="Arial" panose="020B0604020202020204" pitchFamily="34" charset="0"/>
              </a:rPr>
              <a:t>a warning </a:t>
            </a:r>
            <a:r>
              <a:rPr lang="en-ZA" sz="1400" dirty="0">
                <a:latin typeface="Arial" panose="020B0604020202020204" pitchFamily="34" charset="0"/>
                <a:cs typeface="Arial" panose="020B0604020202020204" pitchFamily="34" charset="0"/>
              </a:rPr>
              <a:t>to cease any offending </a:t>
            </a:r>
            <a:r>
              <a:rPr lang="en-ZA" sz="1400" dirty="0" smtClean="0">
                <a:latin typeface="Arial" panose="020B0604020202020204" pitchFamily="34" charset="0"/>
                <a:cs typeface="Arial" panose="020B0604020202020204" pitchFamily="34" charset="0"/>
              </a:rPr>
              <a:t>activities (Google)</a:t>
            </a:r>
            <a:endParaRPr lang="en-ZA" sz="1400" dirty="0">
              <a:latin typeface="Arial" panose="020B0604020202020204" pitchFamily="34" charset="0"/>
              <a:cs typeface="Arial" panose="020B0604020202020204" pitchFamily="34" charset="0"/>
            </a:endParaRPr>
          </a:p>
          <a:p>
            <a:pPr marL="457200" lvl="4" indent="-190500" algn="just">
              <a:lnSpc>
                <a:spcPct val="120000"/>
              </a:lnSpc>
              <a:spcBef>
                <a:spcPts val="600"/>
              </a:spcBef>
            </a:pPr>
            <a:r>
              <a:rPr lang="en-ZA" sz="1400" dirty="0" smtClean="0">
                <a:latin typeface="Arial" panose="020B0604020202020204" pitchFamily="34" charset="0"/>
                <a:cs typeface="Arial" panose="020B0604020202020204" pitchFamily="34" charset="0"/>
              </a:rPr>
              <a:t>This will negatively affect the production of general-purpose tools that might incidentally also constitute circumvention devices, (e.g. debuggers, </a:t>
            </a:r>
            <a:r>
              <a:rPr lang="en-ZA" sz="1400" dirty="0" err="1" smtClean="0">
                <a:latin typeface="Arial" panose="020B0604020202020204" pitchFamily="34" charset="0"/>
                <a:cs typeface="Arial" panose="020B0604020202020204" pitchFamily="34" charset="0"/>
              </a:rPr>
              <a:t>decompilers</a:t>
            </a:r>
            <a:r>
              <a:rPr lang="en-ZA" sz="1400" dirty="0" smtClean="0">
                <a:latin typeface="Arial" panose="020B0604020202020204" pitchFamily="34" charset="0"/>
                <a:cs typeface="Arial" panose="020B0604020202020204" pitchFamily="34" charset="0"/>
              </a:rPr>
              <a:t>, and other essential tools for security audits) </a:t>
            </a:r>
            <a:r>
              <a:rPr lang="en-ZA" sz="1400" dirty="0">
                <a:latin typeface="Arial" panose="020B0604020202020204" pitchFamily="34" charset="0"/>
                <a:cs typeface="Arial" panose="020B0604020202020204" pitchFamily="34" charset="0"/>
              </a:rPr>
              <a:t>(Doctorow, Joint Academic </a:t>
            </a:r>
            <a:r>
              <a:rPr lang="en-ZA" sz="1400" dirty="0" smtClean="0">
                <a:latin typeface="Arial" panose="020B0604020202020204" pitchFamily="34" charset="0"/>
                <a:cs typeface="Arial" panose="020B0604020202020204" pitchFamily="34" charset="0"/>
              </a:rPr>
              <a:t>opinion)</a:t>
            </a:r>
          </a:p>
          <a:p>
            <a:pPr marL="457200" lvl="4" indent="-190500" algn="just">
              <a:lnSpc>
                <a:spcPct val="120000"/>
              </a:lnSpc>
              <a:spcBef>
                <a:spcPts val="600"/>
              </a:spcBef>
            </a:pPr>
            <a:r>
              <a:rPr lang="en-ZA" sz="1400" dirty="0" smtClean="0">
                <a:latin typeface="Arial" panose="020B0604020202020204" pitchFamily="34" charset="0"/>
                <a:cs typeface="Arial" panose="020B0604020202020204" pitchFamily="34" charset="0"/>
              </a:rPr>
              <a:t>This expands </a:t>
            </a:r>
            <a:r>
              <a:rPr lang="en-ZA" sz="1400" dirty="0">
                <a:latin typeface="Arial" panose="020B0604020202020204" pitchFamily="34" charset="0"/>
                <a:cs typeface="Arial" panose="020B0604020202020204" pitchFamily="34" charset="0"/>
              </a:rPr>
              <a:t>the criminalisation of people using their own property, music, and books that they have bought and paid for but are prevented from using by software </a:t>
            </a:r>
            <a:r>
              <a:rPr lang="en-ZA" sz="1400" dirty="0" smtClean="0">
                <a:latin typeface="Arial" panose="020B0604020202020204" pitchFamily="34" charset="0"/>
                <a:cs typeface="Arial" panose="020B0604020202020204" pitchFamily="34" charset="0"/>
              </a:rPr>
              <a:t>restrictions (Creative Commons).</a:t>
            </a:r>
          </a:p>
          <a:p>
            <a:pPr marL="442913" lvl="5" indent="-177800" algn="just">
              <a:lnSpc>
                <a:spcPct val="120000"/>
              </a:lnSpc>
              <a:spcBef>
                <a:spcPts val="600"/>
              </a:spcBef>
            </a:pPr>
            <a:r>
              <a:rPr lang="en-US" sz="1400" dirty="0" smtClean="0">
                <a:solidFill>
                  <a:srgbClr val="0070C0"/>
                </a:solidFill>
                <a:latin typeface="Arial" panose="020B0604020202020204" pitchFamily="34" charset="0"/>
                <a:cs typeface="Arial" panose="020B0604020202020204" pitchFamily="34" charset="0"/>
              </a:rPr>
              <a:t>Committee </a:t>
            </a:r>
            <a:r>
              <a:rPr lang="en-US" sz="1400" dirty="0">
                <a:solidFill>
                  <a:srgbClr val="0070C0"/>
                </a:solidFill>
                <a:latin typeface="Arial" panose="020B0604020202020204" pitchFamily="34" charset="0"/>
                <a:cs typeface="Arial" panose="020B0604020202020204" pitchFamily="34" charset="0"/>
              </a:rPr>
              <a:t>to decide if negligence should be a criminal office. Recommend that only intent is retained in </a:t>
            </a:r>
            <a:r>
              <a:rPr lang="en-US" sz="1400" dirty="0" smtClean="0">
                <a:solidFill>
                  <a:srgbClr val="0070C0"/>
                </a:solidFill>
                <a:latin typeface="Arial" panose="020B0604020202020204" pitchFamily="34" charset="0"/>
                <a:cs typeface="Arial" panose="020B0604020202020204" pitchFamily="34" charset="0"/>
              </a:rPr>
              <a:t>S27 or that the amendments be discarded as a whole.</a:t>
            </a:r>
            <a:endParaRPr lang="en-US" sz="1400" dirty="0">
              <a:solidFill>
                <a:srgbClr val="0070C0"/>
              </a:solidFill>
              <a:latin typeface="Arial" panose="020B0604020202020204" pitchFamily="34" charset="0"/>
              <a:cs typeface="Arial" panose="020B0604020202020204" pitchFamily="34" charset="0"/>
            </a:endParaRPr>
          </a:p>
          <a:p>
            <a:pPr marL="442913" lvl="5" indent="-177800" algn="just">
              <a:lnSpc>
                <a:spcPct val="120000"/>
              </a:lnSpc>
              <a:spcBef>
                <a:spcPts val="600"/>
              </a:spcBef>
            </a:pPr>
            <a:r>
              <a:rPr lang="en-US" sz="1400" dirty="0">
                <a:solidFill>
                  <a:srgbClr val="0070C0"/>
                </a:solidFill>
                <a:latin typeface="Arial" panose="020B0604020202020204" pitchFamily="34" charset="0"/>
                <a:cs typeface="Arial" panose="020B0604020202020204" pitchFamily="34" charset="0"/>
              </a:rPr>
              <a:t>The wording of S28O, P and S can then also revert to “has reason to know” as it seems the public is more comfortable with that phrasing.</a:t>
            </a:r>
            <a:endParaRPr lang="en-ZA" sz="1400" dirty="0">
              <a:solidFill>
                <a:srgbClr val="0070C0"/>
              </a:solidFill>
              <a:latin typeface="Arial" panose="020B0604020202020204" pitchFamily="34" charset="0"/>
              <a:cs typeface="Arial" panose="020B0604020202020204" pitchFamily="34" charset="0"/>
            </a:endParaRPr>
          </a:p>
          <a:p>
            <a:pPr marL="190500" lvl="4" indent="-190500" algn="just">
              <a:lnSpc>
                <a:spcPct val="120000"/>
              </a:lnSpc>
              <a:spcBef>
                <a:spcPts val="600"/>
              </a:spcBef>
            </a:pPr>
            <a:r>
              <a:rPr lang="en-ZA" sz="1400" dirty="0" smtClean="0">
                <a:latin typeface="Arial" panose="020B0604020202020204" pitchFamily="34" charset="0"/>
                <a:cs typeface="Arial" panose="020B0604020202020204" pitchFamily="34" charset="0"/>
              </a:rPr>
              <a:t>The </a:t>
            </a:r>
            <a:r>
              <a:rPr lang="en-ZA" sz="1400" dirty="0">
                <a:latin typeface="Arial" panose="020B0604020202020204" pitchFamily="34" charset="0"/>
                <a:cs typeface="Arial" panose="020B0604020202020204" pitchFamily="34" charset="0"/>
              </a:rPr>
              <a:t>bar for an infringement for circumvention of the dealing with devices is too </a:t>
            </a:r>
            <a:r>
              <a:rPr lang="en-ZA" sz="1400" dirty="0" smtClean="0">
                <a:latin typeface="Arial" panose="020B0604020202020204" pitchFamily="34" charset="0"/>
                <a:cs typeface="Arial" panose="020B0604020202020204" pitchFamily="34" charset="0"/>
              </a:rPr>
              <a:t>high – no knowledge should be required. The </a:t>
            </a:r>
            <a:r>
              <a:rPr lang="en-ZA" sz="1400" dirty="0">
                <a:latin typeface="Arial" panose="020B0604020202020204" pitchFamily="34" charset="0"/>
                <a:cs typeface="Arial" panose="020B0604020202020204" pitchFamily="34" charset="0"/>
              </a:rPr>
              <a:t>mere offering of devices or services is </a:t>
            </a:r>
            <a:r>
              <a:rPr lang="en-ZA" sz="1400" dirty="0" smtClean="0">
                <a:latin typeface="Arial" panose="020B0604020202020204" pitchFamily="34" charset="0"/>
                <a:cs typeface="Arial" panose="020B0604020202020204" pitchFamily="34" charset="0"/>
              </a:rPr>
              <a:t>enough (PASA, </a:t>
            </a:r>
            <a:r>
              <a:rPr lang="en-ZA" sz="1400" dirty="0" err="1" smtClean="0">
                <a:latin typeface="Arial" panose="020B0604020202020204" pitchFamily="34" charset="0"/>
                <a:cs typeface="Arial" panose="020B0604020202020204" pitchFamily="34" charset="0"/>
              </a:rPr>
              <a:t>RiSA</a:t>
            </a:r>
            <a:r>
              <a:rPr lang="en-ZA" sz="1400" dirty="0" smtClean="0">
                <a:latin typeface="Arial" panose="020B0604020202020204" pitchFamily="34" charset="0"/>
                <a:cs typeface="Arial" panose="020B0604020202020204" pitchFamily="34" charset="0"/>
              </a:rPr>
              <a:t>).</a:t>
            </a:r>
          </a:p>
          <a:p>
            <a:pPr marL="442913" lvl="5" indent="-190500" algn="just">
              <a:lnSpc>
                <a:spcPct val="120000"/>
              </a:lnSpc>
              <a:spcBef>
                <a:spcPts val="600"/>
              </a:spcBef>
            </a:pPr>
            <a:r>
              <a:rPr lang="en-ZA" sz="1400" dirty="0" smtClean="0">
                <a:solidFill>
                  <a:srgbClr val="0070C0"/>
                </a:solidFill>
                <a:latin typeface="Arial" panose="020B0604020202020204" pitchFamily="34" charset="0"/>
                <a:cs typeface="Arial" panose="020B0604020202020204" pitchFamily="34" charset="0"/>
              </a:rPr>
              <a:t>Strict liability may affect the rights of an accused person and is thus likely to be unconstitutional. </a:t>
            </a:r>
          </a:p>
          <a:p>
            <a:pPr marL="442913" lvl="5" indent="-190500" algn="just">
              <a:lnSpc>
                <a:spcPct val="120000"/>
              </a:lnSpc>
              <a:spcBef>
                <a:spcPts val="0"/>
              </a:spcBef>
            </a:pPr>
            <a:endParaRPr lang="en-ZA" sz="1400" dirty="0" smtClean="0">
              <a:solidFill>
                <a:srgbClr val="0070C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48</a:t>
            </a:fld>
            <a:endParaRPr lang="en-US"/>
          </a:p>
        </p:txBody>
      </p:sp>
    </p:spTree>
    <p:extLst>
      <p:ext uri="{BB962C8B-B14F-4D97-AF65-F5344CB8AC3E}">
        <p14:creationId xmlns:p14="http://schemas.microsoft.com/office/powerpoint/2010/main" val="9488911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699" y="-8425"/>
            <a:ext cx="8543925" cy="755013"/>
          </a:xfrm>
        </p:spPr>
        <p:txBody>
          <a:bodyPr>
            <a:normAutofit/>
          </a:bodyPr>
          <a:lstStyle/>
          <a:p>
            <a:r>
              <a:rPr lang="en-US" sz="2400" b="1" dirty="0" smtClean="0">
                <a:latin typeface="Arial" panose="020B0604020202020204" pitchFamily="34" charset="0"/>
                <a:cs typeface="Arial" panose="020B0604020202020204" pitchFamily="34" charset="0"/>
              </a:rPr>
              <a:t>Offences – Clause 27, Section 27(5C)     </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85750" y="667263"/>
            <a:ext cx="9372600" cy="5659592"/>
          </a:xfrm>
        </p:spPr>
        <p:txBody>
          <a:bodyPr>
            <a:noAutofit/>
          </a:bodyPr>
          <a:lstStyle/>
          <a:p>
            <a:pPr marL="0" indent="0" algn="just" eaLnBrk="0" hangingPunct="0">
              <a:spcBef>
                <a:spcPts val="600"/>
              </a:spcBef>
              <a:buNone/>
            </a:pPr>
            <a:r>
              <a:rPr lang="en-US" sz="1400" u="sng" dirty="0" smtClean="0">
                <a:latin typeface="Arial" panose="020B0604020202020204" pitchFamily="34" charset="0"/>
                <a:cs typeface="Arial" panose="020B0604020202020204" pitchFamily="34" charset="0"/>
              </a:rPr>
              <a:t>Proposed wording</a:t>
            </a:r>
            <a:r>
              <a:rPr lang="en-US" sz="1400" dirty="0" smtClean="0">
                <a:latin typeface="Arial" panose="020B0604020202020204" pitchFamily="34" charset="0"/>
                <a:cs typeface="Arial" panose="020B0604020202020204" pitchFamily="34" charset="0"/>
              </a:rPr>
              <a:t> (proposed changes underlined)</a:t>
            </a:r>
          </a:p>
          <a:p>
            <a:pPr marL="0" indent="0" algn="just" eaLnBrk="0" hangingPunct="0">
              <a:spcBef>
                <a:spcPts val="600"/>
              </a:spcBef>
              <a:buNone/>
            </a:pPr>
            <a:endParaRPr lang="en-GB" sz="1400" u="sng" dirty="0" smtClean="0">
              <a:latin typeface="Arial" panose="020B0604020202020204" pitchFamily="34" charset="0"/>
              <a:cs typeface="Arial" panose="020B0604020202020204" pitchFamily="34" charset="0"/>
            </a:endParaRPr>
          </a:p>
          <a:p>
            <a:pPr marL="0" indent="176213" algn="just" eaLnBrk="0" hangingPunct="0">
              <a:spcBef>
                <a:spcPts val="600"/>
              </a:spcBef>
              <a:buNone/>
            </a:pPr>
            <a:r>
              <a:rPr lang="en-GB" sz="1400" u="sng" dirty="0" smtClean="0">
                <a:latin typeface="Arial" panose="020B0604020202020204" pitchFamily="34" charset="0"/>
                <a:cs typeface="Arial" panose="020B0604020202020204" pitchFamily="34" charset="0"/>
              </a:rPr>
              <a:t>(</a:t>
            </a:r>
            <a:r>
              <a:rPr lang="en-GB" sz="1400" u="sng" dirty="0">
                <a:latin typeface="Arial" panose="020B0604020202020204" pitchFamily="34" charset="0"/>
                <a:cs typeface="Arial" panose="020B0604020202020204" pitchFamily="34" charset="0"/>
              </a:rPr>
              <a:t>5C)	Subject to section 28S, any person who—</a:t>
            </a:r>
            <a:endParaRPr lang="en-GB" sz="1400" dirty="0">
              <a:latin typeface="Arial" panose="020B0604020202020204" pitchFamily="34" charset="0"/>
              <a:cs typeface="Arial" panose="020B0604020202020204" pitchFamily="34" charset="0"/>
            </a:endParaRPr>
          </a:p>
          <a:p>
            <a:pPr marL="530225" indent="-354013" algn="just" eaLnBrk="0" hangingPunct="0">
              <a:spcBef>
                <a:spcPts val="600"/>
              </a:spcBef>
              <a:buNone/>
            </a:pPr>
            <a:r>
              <a:rPr lang="en-GB" sz="1400" i="1" u="sng" dirty="0">
                <a:latin typeface="Arial" panose="020B0604020202020204" pitchFamily="34" charset="0"/>
                <a:cs typeface="Arial" panose="020B0604020202020204" pitchFamily="34" charset="0"/>
              </a:rPr>
              <a:t>(a)</a:t>
            </a:r>
            <a:r>
              <a:rPr lang="en-GB" sz="1400" u="sng" dirty="0">
                <a:latin typeface="Arial" panose="020B0604020202020204" pitchFamily="34" charset="0"/>
                <a:cs typeface="Arial" panose="020B0604020202020204" pitchFamily="34" charset="0"/>
              </a:rPr>
              <a:t> 	in respect of any copy of a work, remove or modify any copyright management information; or</a:t>
            </a:r>
            <a:endParaRPr lang="en-GB" sz="1400" dirty="0">
              <a:latin typeface="Arial" panose="020B0604020202020204" pitchFamily="34" charset="0"/>
              <a:cs typeface="Arial" panose="020B0604020202020204" pitchFamily="34" charset="0"/>
            </a:endParaRPr>
          </a:p>
          <a:p>
            <a:pPr marL="530225" indent="-354013" algn="just" eaLnBrk="0" hangingPunct="0">
              <a:spcBef>
                <a:spcPts val="600"/>
              </a:spcBef>
              <a:buNone/>
            </a:pPr>
            <a:r>
              <a:rPr lang="en-GB" sz="1400" i="1" u="sng" dirty="0">
                <a:latin typeface="Arial" panose="020B0604020202020204" pitchFamily="34" charset="0"/>
                <a:cs typeface="Arial" panose="020B0604020202020204" pitchFamily="34" charset="0"/>
              </a:rPr>
              <a:t>(b)</a:t>
            </a:r>
            <a:r>
              <a:rPr lang="en-GB" sz="1400" u="sng" dirty="0">
                <a:latin typeface="Arial" panose="020B0604020202020204" pitchFamily="34" charset="0"/>
                <a:cs typeface="Arial" panose="020B0604020202020204" pitchFamily="34" charset="0"/>
              </a:rPr>
              <a:t> 	make, import, sell, let for hire, offer or expose for sale, advertise for sale or hire or communicate to the public a work or a copy of a work, if the copyright management information in respect of that work or copy of that work, has been removed or modified without the authority of the copyright owner,</a:t>
            </a:r>
            <a:endParaRPr lang="en-GB" sz="1400" dirty="0">
              <a:latin typeface="Arial" panose="020B0604020202020204" pitchFamily="34" charset="0"/>
              <a:cs typeface="Arial" panose="020B0604020202020204" pitchFamily="34" charset="0"/>
            </a:endParaRPr>
          </a:p>
          <a:p>
            <a:pPr marL="0" indent="0" algn="just">
              <a:spcBef>
                <a:spcPts val="600"/>
              </a:spcBef>
              <a:buNone/>
            </a:pPr>
            <a:r>
              <a:rPr lang="en-ZA" sz="1400" u="sng" dirty="0">
                <a:latin typeface="Arial" panose="020B0604020202020204" pitchFamily="34" charset="0"/>
                <a:cs typeface="Arial" panose="020B0604020202020204" pitchFamily="34" charset="0"/>
              </a:rPr>
              <a:t>shall be guilty of an offence</a:t>
            </a:r>
            <a:r>
              <a:rPr lang="en-ZA" sz="1400" u="sng" dirty="0" smtClean="0">
                <a:latin typeface="Arial" panose="020B0604020202020204" pitchFamily="34" charset="0"/>
                <a:cs typeface="Arial" panose="020B0604020202020204" pitchFamily="34" charset="0"/>
              </a:rPr>
              <a:t>.</a:t>
            </a:r>
          </a:p>
          <a:p>
            <a:pPr marL="79375" lvl="3" indent="0" algn="just">
              <a:lnSpc>
                <a:spcPct val="120000"/>
              </a:lnSpc>
              <a:spcBef>
                <a:spcPts val="0"/>
              </a:spcBef>
              <a:buNone/>
            </a:pPr>
            <a:endParaRPr lang="en-ZA" sz="1400" u="sng" dirty="0">
              <a:latin typeface="Arial" panose="020B0604020202020204" pitchFamily="34" charset="0"/>
              <a:cs typeface="Arial" panose="020B0604020202020204" pitchFamily="34" charset="0"/>
            </a:endParaRPr>
          </a:p>
          <a:p>
            <a:pPr marL="0" lvl="3" indent="0" algn="just">
              <a:lnSpc>
                <a:spcPct val="120000"/>
              </a:lnSpc>
              <a:spcBef>
                <a:spcPts val="0"/>
              </a:spcBef>
              <a:buNone/>
            </a:pPr>
            <a:r>
              <a:rPr lang="en-ZA" sz="1400" u="sng" dirty="0" smtClean="0">
                <a:latin typeface="Arial" panose="020B0604020202020204" pitchFamily="34" charset="0"/>
                <a:cs typeface="Arial" panose="020B0604020202020204" pitchFamily="34" charset="0"/>
              </a:rPr>
              <a:t>Concerns </a:t>
            </a:r>
            <a:r>
              <a:rPr lang="en-ZA" sz="1400" u="sng" dirty="0">
                <a:latin typeface="Arial" panose="020B0604020202020204" pitchFamily="34" charset="0"/>
                <a:cs typeface="Arial" panose="020B0604020202020204" pitchFamily="34" charset="0"/>
              </a:rPr>
              <a:t>raised</a:t>
            </a:r>
          </a:p>
          <a:p>
            <a:pPr marL="176213" lvl="3" indent="-176213" algn="just">
              <a:lnSpc>
                <a:spcPct val="120000"/>
              </a:lnSpc>
              <a:spcBef>
                <a:spcPts val="0"/>
              </a:spcBef>
            </a:pPr>
            <a:r>
              <a:rPr lang="en-ZA" sz="1400" dirty="0">
                <a:latin typeface="Arial" panose="020B0604020202020204" pitchFamily="34" charset="0"/>
                <a:cs typeface="Arial" panose="020B0604020202020204" pitchFamily="34" charset="0"/>
              </a:rPr>
              <a:t>Note that verbs in (5C)(a) and (b) should be in the singular form (PASA, Anton </a:t>
            </a:r>
            <a:r>
              <a:rPr lang="en-ZA" sz="1400" dirty="0" err="1">
                <a:latin typeface="Arial" panose="020B0604020202020204" pitchFamily="34" charset="0"/>
                <a:cs typeface="Arial" panose="020B0604020202020204" pitchFamily="34" charset="0"/>
              </a:rPr>
              <a:t>Mostert</a:t>
            </a:r>
            <a:r>
              <a:rPr lang="en-ZA" sz="1400" dirty="0">
                <a:latin typeface="Arial" panose="020B0604020202020204" pitchFamily="34" charset="0"/>
                <a:cs typeface="Arial" panose="020B0604020202020204" pitchFamily="34" charset="0"/>
              </a:rPr>
              <a:t>).</a:t>
            </a:r>
          </a:p>
          <a:p>
            <a:pPr marL="530225" lvl="4" indent="-176213" algn="just">
              <a:lnSpc>
                <a:spcPct val="120000"/>
              </a:lnSpc>
              <a:spcBef>
                <a:spcPts val="0"/>
              </a:spcBef>
            </a:pPr>
            <a:r>
              <a:rPr lang="en-ZA" sz="1400" dirty="0">
                <a:solidFill>
                  <a:srgbClr val="0070C0"/>
                </a:solidFill>
                <a:latin typeface="Arial" panose="020B0604020202020204" pitchFamily="34" charset="0"/>
                <a:cs typeface="Arial" panose="020B0604020202020204" pitchFamily="34" charset="0"/>
              </a:rPr>
              <a:t>This will be corrected.</a:t>
            </a:r>
          </a:p>
          <a:p>
            <a:pPr marL="176213" lvl="3" indent="-176213" algn="just">
              <a:lnSpc>
                <a:spcPct val="120000"/>
              </a:lnSpc>
              <a:spcBef>
                <a:spcPts val="0"/>
              </a:spcBef>
            </a:pPr>
            <a:r>
              <a:rPr lang="en-ZA" sz="1400" dirty="0">
                <a:latin typeface="Arial" panose="020B0604020202020204" pitchFamily="34" charset="0"/>
                <a:cs typeface="Arial" panose="020B0604020202020204" pitchFamily="34" charset="0"/>
              </a:rPr>
              <a:t>The conceptual confusion concerning the right of communication to the public, and the making available right is continued here – this should be corrected (Anton </a:t>
            </a:r>
            <a:r>
              <a:rPr lang="en-ZA" sz="1400" dirty="0" err="1">
                <a:latin typeface="Arial" panose="020B0604020202020204" pitchFamily="34" charset="0"/>
                <a:cs typeface="Arial" panose="020B0604020202020204" pitchFamily="34" charset="0"/>
              </a:rPr>
              <a:t>Mostert</a:t>
            </a:r>
            <a:r>
              <a:rPr lang="en-ZA" sz="1400" dirty="0">
                <a:latin typeface="Arial" panose="020B0604020202020204" pitchFamily="34" charset="0"/>
                <a:cs typeface="Arial" panose="020B0604020202020204" pitchFamily="34" charset="0"/>
              </a:rPr>
              <a:t>). </a:t>
            </a:r>
            <a:r>
              <a:rPr lang="en-ZA" sz="1400" dirty="0">
                <a:solidFill>
                  <a:srgbClr val="0070C0"/>
                </a:solidFill>
                <a:latin typeface="Arial" panose="020B0604020202020204" pitchFamily="34" charset="0"/>
                <a:cs typeface="Arial" panose="020B0604020202020204" pitchFamily="34" charset="0"/>
              </a:rPr>
              <a:t>DTIC to advise</a:t>
            </a:r>
            <a:endParaRPr lang="en-ZA" sz="1400" dirty="0">
              <a:latin typeface="Arial" panose="020B0604020202020204" pitchFamily="34" charset="0"/>
              <a:cs typeface="Arial" panose="020B0604020202020204" pitchFamily="34" charset="0"/>
            </a:endParaRPr>
          </a:p>
          <a:p>
            <a:pPr marL="176213" lvl="3" indent="-176213" algn="just">
              <a:lnSpc>
                <a:spcPct val="120000"/>
              </a:lnSpc>
              <a:spcBef>
                <a:spcPts val="0"/>
              </a:spcBef>
            </a:pPr>
            <a:r>
              <a:rPr lang="en-ZA" sz="1400" dirty="0">
                <a:latin typeface="Arial" panose="020B0604020202020204" pitchFamily="34" charset="0"/>
                <a:cs typeface="Arial" panose="020B0604020202020204" pitchFamily="34" charset="0"/>
              </a:rPr>
              <a:t>Sub-section (5C)</a:t>
            </a:r>
            <a:r>
              <a:rPr lang="en-ZA" sz="1400" i="1" dirty="0">
                <a:latin typeface="Arial" panose="020B0604020202020204" pitchFamily="34" charset="0"/>
                <a:cs typeface="Arial" panose="020B0604020202020204" pitchFamily="34" charset="0"/>
              </a:rPr>
              <a:t>(b)</a:t>
            </a:r>
            <a:r>
              <a:rPr lang="en-ZA" sz="1400" dirty="0">
                <a:latin typeface="Arial" panose="020B0604020202020204" pitchFamily="34" charset="0"/>
                <a:cs typeface="Arial" panose="020B0604020202020204" pitchFamily="34" charset="0"/>
              </a:rPr>
              <a:t>, must, like sub-section (5A), only constitute an offence where the infringing party knows that it is infringing copyright. </a:t>
            </a:r>
          </a:p>
          <a:p>
            <a:pPr marL="633413" lvl="4" indent="-176213" algn="just">
              <a:lnSpc>
                <a:spcPct val="120000"/>
              </a:lnSpc>
              <a:spcBef>
                <a:spcPts val="0"/>
              </a:spcBef>
            </a:pPr>
            <a:r>
              <a:rPr lang="en-ZA" sz="1400" dirty="0">
                <a:latin typeface="Arial" panose="020B0604020202020204" pitchFamily="34" charset="0"/>
                <a:cs typeface="Arial" panose="020B0604020202020204" pitchFamily="34" charset="0"/>
              </a:rPr>
              <a:t>In this regard, broadcasters often receive content from third parties and may not have direct knowledge about whether they are infringing copyright or not. </a:t>
            </a:r>
          </a:p>
          <a:p>
            <a:pPr marL="633413" lvl="4" indent="-176213" algn="just">
              <a:lnSpc>
                <a:spcPct val="120000"/>
              </a:lnSpc>
              <a:spcBef>
                <a:spcPts val="0"/>
              </a:spcBef>
            </a:pPr>
            <a:r>
              <a:rPr lang="en-ZA" sz="1400" dirty="0">
                <a:latin typeface="Arial" panose="020B0604020202020204" pitchFamily="34" charset="0"/>
                <a:cs typeface="Arial" panose="020B0604020202020204" pitchFamily="34" charset="0"/>
              </a:rPr>
              <a:t>To the extent that sub-section (5C)(b) imposes strict liability, this must be addressed - this may make this provision potentially liable to a constitutional challenge, as it results in strict liability.  (Anton </a:t>
            </a:r>
            <a:r>
              <a:rPr lang="en-ZA" sz="1400" dirty="0" err="1">
                <a:latin typeface="Arial" panose="020B0604020202020204" pitchFamily="34" charset="0"/>
                <a:cs typeface="Arial" panose="020B0604020202020204" pitchFamily="34" charset="0"/>
              </a:rPr>
              <a:t>Mostert</a:t>
            </a:r>
            <a:r>
              <a:rPr lang="en-ZA" sz="1400" dirty="0">
                <a:latin typeface="Arial" panose="020B0604020202020204" pitchFamily="34" charset="0"/>
                <a:cs typeface="Arial" panose="020B0604020202020204" pitchFamily="34" charset="0"/>
              </a:rPr>
              <a:t>, E Media)</a:t>
            </a:r>
          </a:p>
          <a:p>
            <a:pPr marL="633413" lvl="4" indent="-176213" algn="just">
              <a:lnSpc>
                <a:spcPct val="120000"/>
              </a:lnSpc>
              <a:spcBef>
                <a:spcPts val="0"/>
              </a:spcBef>
            </a:pPr>
            <a:r>
              <a:rPr lang="en-ZA" sz="1400" dirty="0">
                <a:solidFill>
                  <a:srgbClr val="0070C0"/>
                </a:solidFill>
                <a:latin typeface="Arial" panose="020B0604020202020204" pitchFamily="34" charset="0"/>
                <a:cs typeface="Arial" panose="020B0604020202020204" pitchFamily="34" charset="0"/>
              </a:rPr>
              <a:t>Recommend that this element be included in (5C) </a:t>
            </a:r>
          </a:p>
          <a:p>
            <a:pPr marL="0" indent="0" algn="just">
              <a:spcBef>
                <a:spcPts val="600"/>
              </a:spcBef>
              <a:buNone/>
            </a:pPr>
            <a:endParaRPr lang="en-GB"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49</a:t>
            </a:fld>
            <a:endParaRPr lang="en-US"/>
          </a:p>
        </p:txBody>
      </p:sp>
    </p:spTree>
    <p:extLst>
      <p:ext uri="{BB962C8B-B14F-4D97-AF65-F5344CB8AC3E}">
        <p14:creationId xmlns:p14="http://schemas.microsoft.com/office/powerpoint/2010/main" val="2997373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01" y="107993"/>
            <a:ext cx="7208599" cy="806408"/>
          </a:xfrm>
        </p:spPr>
        <p:txBody>
          <a:bodyPr>
            <a:normAutofit/>
          </a:bodyPr>
          <a:lstStyle/>
          <a:p>
            <a:r>
              <a:rPr lang="en-US" sz="2400" b="1" dirty="0" smtClean="0">
                <a:latin typeface="Arial" panose="020B0604020202020204" pitchFamily="34" charset="0"/>
                <a:cs typeface="Arial" panose="020B0604020202020204" pitchFamily="34" charset="0"/>
              </a:rPr>
              <a:t>Concerns on process and general concerns (2)</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4171" y="774700"/>
            <a:ext cx="9506858" cy="6083300"/>
          </a:xfrm>
        </p:spPr>
        <p:txBody>
          <a:bodyPr>
            <a:noAutofit/>
          </a:bodyPr>
          <a:lstStyle/>
          <a:p>
            <a:pPr marL="177800" lvl="1" indent="-177800" algn="just">
              <a:lnSpc>
                <a:spcPct val="120000"/>
              </a:lnSpc>
              <a:spcBef>
                <a:spcPts val="0"/>
              </a:spcBef>
            </a:pPr>
            <a:r>
              <a:rPr lang="en-ZA" sz="1800" b="1" i="1" dirty="0" smtClean="0">
                <a:latin typeface="Arial" panose="020B0604020202020204" pitchFamily="34" charset="0"/>
                <a:cs typeface="Arial" panose="020B0604020202020204" pitchFamily="34" charset="0"/>
              </a:rPr>
              <a:t>Comments </a:t>
            </a:r>
            <a:r>
              <a:rPr lang="en-ZA" sz="1800" b="1" i="1" dirty="0">
                <a:latin typeface="Arial" panose="020B0604020202020204" pitchFamily="34" charset="0"/>
                <a:cs typeface="Arial" panose="020B0604020202020204" pitchFamily="34" charset="0"/>
              </a:rPr>
              <a:t>not allowed on all </a:t>
            </a:r>
            <a:r>
              <a:rPr lang="en-ZA" sz="1800" b="1" i="1" dirty="0" smtClean="0">
                <a:latin typeface="Arial" panose="020B0604020202020204" pitchFamily="34" charset="0"/>
                <a:cs typeface="Arial" panose="020B0604020202020204" pitchFamily="34" charset="0"/>
              </a:rPr>
              <a:t>amendments:</a:t>
            </a:r>
            <a:endParaRPr lang="en-ZA" sz="1800" b="1" i="1" dirty="0">
              <a:latin typeface="Arial" panose="020B0604020202020204" pitchFamily="34" charset="0"/>
              <a:cs typeface="Arial" panose="020B0604020202020204" pitchFamily="34" charset="0"/>
            </a:endParaRPr>
          </a:p>
          <a:p>
            <a:pPr marL="533400" lvl="2" indent="-266700" algn="just">
              <a:lnSpc>
                <a:spcPct val="120000"/>
              </a:lnSpc>
              <a:spcBef>
                <a:spcPts val="0"/>
              </a:spcBef>
            </a:pPr>
            <a:r>
              <a:rPr lang="en-ZA" sz="1600" dirty="0" smtClean="0">
                <a:latin typeface="Arial" panose="020B0604020202020204" pitchFamily="34" charset="0"/>
                <a:cs typeface="Arial" panose="020B0604020202020204" pitchFamily="34" charset="0"/>
              </a:rPr>
              <a:t>DALRO, PASA, SAFREA</a:t>
            </a:r>
            <a:r>
              <a:rPr lang="en-ZA" sz="1600" dirty="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“The </a:t>
            </a:r>
            <a:r>
              <a:rPr lang="en-ZA" sz="1600" dirty="0">
                <a:latin typeface="Arial" panose="020B0604020202020204" pitchFamily="34" charset="0"/>
                <a:cs typeface="Arial" panose="020B0604020202020204" pitchFamily="34" charset="0"/>
              </a:rPr>
              <a:t>PC is obliged to provide the space to air all constitutional </a:t>
            </a:r>
            <a:r>
              <a:rPr lang="en-ZA" sz="1600" dirty="0" smtClean="0">
                <a:latin typeface="Arial" panose="020B0604020202020204" pitchFamily="34" charset="0"/>
                <a:cs typeface="Arial" panose="020B0604020202020204" pitchFamily="34" charset="0"/>
              </a:rPr>
              <a:t>reservations. Not just those referred back”</a:t>
            </a:r>
          </a:p>
          <a:p>
            <a:pPr marL="990600" lvl="3" indent="-266700" algn="just">
              <a:lnSpc>
                <a:spcPct val="120000"/>
              </a:lnSpc>
              <a:spcBef>
                <a:spcPts val="0"/>
              </a:spcBef>
            </a:pPr>
            <a:r>
              <a:rPr lang="en-ZA" sz="1600" dirty="0" smtClean="0">
                <a:latin typeface="Arial" panose="020B0604020202020204" pitchFamily="34" charset="0"/>
                <a:cs typeface="Arial" panose="020B0604020202020204" pitchFamily="34" charset="0"/>
              </a:rPr>
              <a:t>This is not allowed by the Joint Rules dealing with section 79(1) referrals.</a:t>
            </a:r>
          </a:p>
          <a:p>
            <a:pPr marL="533400" lvl="2" indent="-266700" algn="just">
              <a:lnSpc>
                <a:spcPct val="120000"/>
              </a:lnSpc>
              <a:spcBef>
                <a:spcPts val="0"/>
              </a:spcBef>
            </a:pPr>
            <a:r>
              <a:rPr lang="en-ZA" sz="1600" dirty="0" smtClean="0">
                <a:latin typeface="Arial" panose="020B0604020202020204" pitchFamily="34" charset="0"/>
                <a:cs typeface="Arial" panose="020B0604020202020204" pitchFamily="34" charset="0"/>
              </a:rPr>
              <a:t>Recreate legal opinion: some amendments </a:t>
            </a:r>
            <a:r>
              <a:rPr lang="en-ZA" sz="1600" dirty="0">
                <a:latin typeface="Arial" panose="020B0604020202020204" pitchFamily="34" charset="0"/>
                <a:cs typeface="Arial" panose="020B0604020202020204" pitchFamily="34" charset="0"/>
              </a:rPr>
              <a:t>were </a:t>
            </a:r>
            <a:r>
              <a:rPr lang="en-ZA" sz="1600" dirty="0" smtClean="0">
                <a:latin typeface="Arial" panose="020B0604020202020204" pitchFamily="34" charset="0"/>
                <a:cs typeface="Arial" panose="020B0604020202020204" pitchFamily="34" charset="0"/>
              </a:rPr>
              <a:t>material </a:t>
            </a:r>
            <a:r>
              <a:rPr lang="en-ZA" sz="1600" dirty="0">
                <a:latin typeface="Arial" panose="020B0604020202020204" pitchFamily="34" charset="0"/>
                <a:cs typeface="Arial" panose="020B0604020202020204" pitchFamily="34" charset="0"/>
              </a:rPr>
              <a:t>in nature and should have been </a:t>
            </a:r>
            <a:r>
              <a:rPr lang="en-ZA" sz="1600" dirty="0" smtClean="0">
                <a:latin typeface="Arial" panose="020B0604020202020204" pitchFamily="34" charset="0"/>
                <a:cs typeface="Arial" panose="020B0604020202020204" pitchFamily="34" charset="0"/>
              </a:rPr>
              <a:t>advertised.</a:t>
            </a:r>
            <a:endParaRPr lang="en-ZA" sz="1600" dirty="0">
              <a:latin typeface="Arial" panose="020B0604020202020204" pitchFamily="34" charset="0"/>
              <a:cs typeface="Arial" panose="020B0604020202020204" pitchFamily="34" charset="0"/>
            </a:endParaRPr>
          </a:p>
          <a:p>
            <a:pPr marL="812800" lvl="3" indent="-190500" algn="just">
              <a:lnSpc>
                <a:spcPct val="120000"/>
              </a:lnSpc>
              <a:spcBef>
                <a:spcPts val="0"/>
              </a:spcBef>
            </a:pPr>
            <a:r>
              <a:rPr lang="en-ZA" sz="1600" dirty="0" smtClean="0">
                <a:latin typeface="Arial" panose="020B0604020202020204" pitchFamily="34" charset="0"/>
                <a:cs typeface="Arial" panose="020B0604020202020204" pitchFamily="34" charset="0"/>
              </a:rPr>
              <a:t>Each amendment identified will be </a:t>
            </a:r>
            <a:r>
              <a:rPr lang="en-ZA" sz="1600" dirty="0">
                <a:latin typeface="Arial" panose="020B0604020202020204" pitchFamily="34" charset="0"/>
                <a:cs typeface="Arial" panose="020B0604020202020204" pitchFamily="34" charset="0"/>
              </a:rPr>
              <a:t>discussed under the relevant </a:t>
            </a:r>
            <a:r>
              <a:rPr lang="en-ZA" sz="1600" dirty="0" smtClean="0">
                <a:latin typeface="Arial" panose="020B0604020202020204" pitchFamily="34" charset="0"/>
                <a:cs typeface="Arial" panose="020B0604020202020204" pitchFamily="34" charset="0"/>
              </a:rPr>
              <a:t>theme.</a:t>
            </a:r>
            <a:endParaRPr lang="en-ZA" sz="1600" dirty="0">
              <a:latin typeface="Arial" panose="020B0604020202020204" pitchFamily="34" charset="0"/>
              <a:cs typeface="Arial" panose="020B0604020202020204" pitchFamily="34" charset="0"/>
            </a:endParaRPr>
          </a:p>
          <a:p>
            <a:pPr marL="0" lvl="1" indent="-292100" algn="just">
              <a:lnSpc>
                <a:spcPct val="120000"/>
              </a:lnSpc>
              <a:spcBef>
                <a:spcPts val="0"/>
              </a:spcBef>
            </a:pPr>
            <a:r>
              <a:rPr lang="en-ZA" sz="1800" b="1" i="1" dirty="0" smtClean="0">
                <a:latin typeface="Arial" panose="020B0604020202020204" pitchFamily="34" charset="0"/>
                <a:cs typeface="Arial" panose="020B0604020202020204" pitchFamily="34" charset="0"/>
              </a:rPr>
              <a:t>General principles iro calling for comments a 2</a:t>
            </a:r>
            <a:r>
              <a:rPr lang="en-ZA" sz="1800" b="1" i="1" baseline="30000" dirty="0" smtClean="0">
                <a:latin typeface="Arial" panose="020B0604020202020204" pitchFamily="34" charset="0"/>
                <a:cs typeface="Arial" panose="020B0604020202020204" pitchFamily="34" charset="0"/>
              </a:rPr>
              <a:t>nd</a:t>
            </a:r>
            <a:r>
              <a:rPr lang="en-ZA" sz="1800" b="1" i="1" dirty="0" smtClean="0">
                <a:latin typeface="Arial" panose="020B0604020202020204" pitchFamily="34" charset="0"/>
                <a:cs typeface="Arial" panose="020B0604020202020204" pitchFamily="34" charset="0"/>
              </a:rPr>
              <a:t> time:</a:t>
            </a:r>
          </a:p>
          <a:p>
            <a:pPr marL="533400" lvl="2" indent="-266700" algn="just">
              <a:lnSpc>
                <a:spcPct val="120000"/>
              </a:lnSpc>
              <a:spcBef>
                <a:spcPts val="0"/>
              </a:spcBef>
            </a:pPr>
            <a:r>
              <a:rPr lang="en-ZA" sz="1600" dirty="0" smtClean="0">
                <a:latin typeface="Arial" panose="020B0604020202020204" pitchFamily="34" charset="0"/>
                <a:cs typeface="Arial" panose="020B0604020202020204" pitchFamily="34" charset="0"/>
              </a:rPr>
              <a:t>Whether an affected provision must </a:t>
            </a:r>
            <a:r>
              <a:rPr lang="en-ZA" sz="1600" dirty="0">
                <a:latin typeface="Arial" panose="020B0604020202020204" pitchFamily="34" charset="0"/>
                <a:cs typeface="Arial" panose="020B0604020202020204" pitchFamily="34" charset="0"/>
              </a:rPr>
              <a:t>be </a:t>
            </a:r>
            <a:r>
              <a:rPr lang="en-ZA" sz="1600" dirty="0" smtClean="0">
                <a:latin typeface="Arial" panose="020B0604020202020204" pitchFamily="34" charset="0"/>
                <a:cs typeface="Arial" panose="020B0604020202020204" pitchFamily="34" charset="0"/>
              </a:rPr>
              <a:t>re-advertised, must be considered </a:t>
            </a:r>
            <a:r>
              <a:rPr lang="en-ZA" sz="1600" dirty="0">
                <a:latin typeface="Arial" panose="020B0604020202020204" pitchFamily="34" charset="0"/>
                <a:cs typeface="Arial" panose="020B0604020202020204" pitchFamily="34" charset="0"/>
              </a:rPr>
              <a:t>on </a:t>
            </a:r>
            <a:r>
              <a:rPr lang="en-ZA" sz="1600" dirty="0" smtClean="0">
                <a:latin typeface="Arial" panose="020B0604020202020204" pitchFamily="34" charset="0"/>
                <a:cs typeface="Arial" panose="020B0604020202020204" pitchFamily="34" charset="0"/>
              </a:rPr>
              <a:t>its own merit. General guidelines have been given by courts:</a:t>
            </a:r>
            <a:endParaRPr lang="en-ZA" sz="1600" i="1" dirty="0" smtClean="0">
              <a:latin typeface="Arial" panose="020B0604020202020204" pitchFamily="34" charset="0"/>
              <a:cs typeface="Arial" panose="020B0604020202020204" pitchFamily="34" charset="0"/>
            </a:endParaRPr>
          </a:p>
          <a:p>
            <a:pPr marL="533400" lvl="2" indent="-266700" algn="just">
              <a:lnSpc>
                <a:spcPct val="120000"/>
              </a:lnSpc>
              <a:spcBef>
                <a:spcPts val="0"/>
              </a:spcBef>
            </a:pPr>
            <a:r>
              <a:rPr lang="en-ZA" sz="1600" i="1" dirty="0" err="1" smtClean="0">
                <a:latin typeface="Arial" panose="020B0604020202020204" pitchFamily="34" charset="0"/>
                <a:cs typeface="Arial" panose="020B0604020202020204" pitchFamily="34" charset="0"/>
              </a:rPr>
              <a:t>Truworths</a:t>
            </a:r>
            <a:r>
              <a:rPr lang="en-ZA" sz="1600" i="1" dirty="0" smtClean="0">
                <a:latin typeface="Arial" panose="020B0604020202020204" pitchFamily="34" charset="0"/>
                <a:cs typeface="Arial" panose="020B0604020202020204" pitchFamily="34" charset="0"/>
              </a:rPr>
              <a:t> </a:t>
            </a:r>
            <a:r>
              <a:rPr lang="en-ZA" sz="1600" i="1" dirty="0">
                <a:latin typeface="Arial" panose="020B0604020202020204" pitchFamily="34" charset="0"/>
                <a:cs typeface="Arial" panose="020B0604020202020204" pitchFamily="34" charset="0"/>
              </a:rPr>
              <a:t>v Minister </a:t>
            </a:r>
            <a:r>
              <a:rPr lang="en-ZA" sz="1600" i="1" dirty="0" err="1">
                <a:latin typeface="Arial" panose="020B0604020202020204" pitchFamily="34" charset="0"/>
                <a:cs typeface="Arial" panose="020B0604020202020204" pitchFamily="34" charset="0"/>
              </a:rPr>
              <a:t>dti</a:t>
            </a:r>
            <a:r>
              <a:rPr lang="en-ZA" sz="1600" i="1" dirty="0">
                <a:latin typeface="Arial" panose="020B0604020202020204" pitchFamily="34" charset="0"/>
                <a:cs typeface="Arial" panose="020B0604020202020204" pitchFamily="34" charset="0"/>
              </a:rPr>
              <a:t> [2018] JOL 39718 (WCC) </a:t>
            </a:r>
            <a:r>
              <a:rPr lang="en-ZA" sz="1600" dirty="0" smtClean="0">
                <a:latin typeface="Arial" panose="020B0604020202020204" pitchFamily="34" charset="0"/>
                <a:cs typeface="Arial" panose="020B0604020202020204" pitchFamily="34" charset="0"/>
              </a:rPr>
              <a:t>:</a:t>
            </a:r>
          </a:p>
          <a:p>
            <a:pPr marL="812800" lvl="3" indent="-190500" algn="just">
              <a:lnSpc>
                <a:spcPct val="120000"/>
              </a:lnSpc>
              <a:spcBef>
                <a:spcPts val="0"/>
              </a:spcBef>
            </a:pPr>
            <a:r>
              <a:rPr lang="en-ZA" sz="1600" dirty="0" smtClean="0">
                <a:latin typeface="Arial" panose="020B0604020202020204" pitchFamily="34" charset="0"/>
                <a:cs typeface="Arial" panose="020B0604020202020204" pitchFamily="34" charset="0"/>
              </a:rPr>
              <a:t>Guidance: There is no obligation to re-advertise a clause, unless the provision was changed in a </a:t>
            </a:r>
            <a:r>
              <a:rPr lang="en-ZA" sz="1600" u="sng" dirty="0">
                <a:latin typeface="Arial" panose="020B0604020202020204" pitchFamily="34" charset="0"/>
                <a:cs typeface="Arial" panose="020B0604020202020204" pitchFamily="34" charset="0"/>
              </a:rPr>
              <a:t>material </a:t>
            </a:r>
            <a:r>
              <a:rPr lang="en-ZA" sz="1600" u="sng" dirty="0" smtClean="0">
                <a:latin typeface="Arial" panose="020B0604020202020204" pitchFamily="34" charset="0"/>
                <a:cs typeface="Arial" panose="020B0604020202020204" pitchFamily="34" charset="0"/>
              </a:rPr>
              <a:t>respect</a:t>
            </a:r>
            <a:r>
              <a:rPr lang="en-ZA" sz="1600" dirty="0" smtClean="0">
                <a:latin typeface="Arial" panose="020B0604020202020204" pitchFamily="34" charset="0"/>
                <a:cs typeface="Arial" panose="020B0604020202020204" pitchFamily="34" charset="0"/>
              </a:rPr>
              <a:t>.</a:t>
            </a:r>
          </a:p>
          <a:p>
            <a:pPr marL="533400" lvl="2" indent="-266700" algn="just">
              <a:lnSpc>
                <a:spcPct val="120000"/>
              </a:lnSpc>
              <a:spcBef>
                <a:spcPts val="0"/>
              </a:spcBef>
            </a:pPr>
            <a:r>
              <a:rPr lang="en-ZA" sz="1600" i="1" dirty="0">
                <a:latin typeface="Arial" panose="020B0604020202020204" pitchFamily="34" charset="0"/>
                <a:cs typeface="Arial" panose="020B0604020202020204" pitchFamily="34" charset="0"/>
              </a:rPr>
              <a:t>South African Veterinary Association v Speaker of the National Assembly and Others </a:t>
            </a:r>
            <a:r>
              <a:rPr lang="en-ZA" sz="1600" dirty="0">
                <a:latin typeface="Arial" panose="020B0604020202020204" pitchFamily="34" charset="0"/>
                <a:cs typeface="Arial" panose="020B0604020202020204" pitchFamily="34" charset="0"/>
              </a:rPr>
              <a:t>[2018] ZACC 49 </a:t>
            </a:r>
            <a:endParaRPr lang="en-ZA" sz="1600" dirty="0" smtClean="0">
              <a:latin typeface="Arial" panose="020B0604020202020204" pitchFamily="34" charset="0"/>
              <a:cs typeface="Arial" panose="020B0604020202020204" pitchFamily="34" charset="0"/>
            </a:endParaRPr>
          </a:p>
          <a:p>
            <a:pPr marL="812800" lvl="3" indent="-190500" algn="just">
              <a:lnSpc>
                <a:spcPct val="120000"/>
              </a:lnSpc>
              <a:spcBef>
                <a:spcPts val="0"/>
              </a:spcBef>
            </a:pPr>
            <a:r>
              <a:rPr lang="en-ZA" sz="1600" dirty="0" smtClean="0">
                <a:latin typeface="Arial" panose="020B0604020202020204" pitchFamily="34" charset="0"/>
                <a:cs typeface="Arial" panose="020B0604020202020204" pitchFamily="34" charset="0"/>
              </a:rPr>
              <a:t>In reference to the New Clicks case, the court stated: “”[32] …</a:t>
            </a:r>
            <a:r>
              <a:rPr lang="en-ZA" sz="1600" dirty="0">
                <a:latin typeface="Arial" panose="020B0604020202020204" pitchFamily="34" charset="0"/>
                <a:cs typeface="Arial" panose="020B0604020202020204" pitchFamily="34" charset="0"/>
              </a:rPr>
              <a:t>“The forms of facilitating an appropriate degree of participation in the law-making process are indeed capable of infinite variation. What matters is that at the end of the day a </a:t>
            </a:r>
            <a:r>
              <a:rPr lang="en-ZA" sz="1600" i="1" dirty="0">
                <a:latin typeface="Arial" panose="020B0604020202020204" pitchFamily="34" charset="0"/>
                <a:cs typeface="Arial" panose="020B0604020202020204" pitchFamily="34" charset="0"/>
              </a:rPr>
              <a:t>reasonable opportunity </a:t>
            </a:r>
            <a:r>
              <a:rPr lang="en-ZA" sz="1600" dirty="0">
                <a:latin typeface="Arial" panose="020B0604020202020204" pitchFamily="34" charset="0"/>
                <a:cs typeface="Arial" panose="020B0604020202020204" pitchFamily="34" charset="0"/>
              </a:rPr>
              <a:t>is offered to members of the public and all interested parties to know about the issues and to have an adequate say</a:t>
            </a:r>
            <a:r>
              <a:rPr lang="en-ZA" sz="1600" dirty="0" smtClean="0">
                <a:latin typeface="Arial" panose="020B0604020202020204" pitchFamily="34" charset="0"/>
                <a:cs typeface="Arial" panose="020B0604020202020204" pitchFamily="34" charset="0"/>
              </a:rPr>
              <a:t>.” </a:t>
            </a:r>
            <a:r>
              <a:rPr lang="en-ZA" sz="1600" dirty="0">
                <a:latin typeface="Arial" panose="020B0604020202020204" pitchFamily="34" charset="0"/>
                <a:cs typeface="Arial" panose="020B0604020202020204" pitchFamily="34" charset="0"/>
              </a:rPr>
              <a:t>(Emphasis added.) </a:t>
            </a:r>
            <a:endParaRPr lang="en-ZA" sz="1600" dirty="0" smtClean="0">
              <a:latin typeface="Arial" panose="020B0604020202020204" pitchFamily="34" charset="0"/>
              <a:cs typeface="Arial" panose="020B0604020202020204" pitchFamily="34" charset="0"/>
            </a:endParaRPr>
          </a:p>
          <a:p>
            <a:pPr marL="628650" lvl="2" indent="-274638" algn="just">
              <a:lnSpc>
                <a:spcPct val="120000"/>
              </a:lnSpc>
              <a:spcBef>
                <a:spcPts val="0"/>
              </a:spcBef>
            </a:pPr>
            <a:endParaRPr lang="en-ZA" sz="1400" i="1" dirty="0" smtClean="0">
              <a:latin typeface="Arial" panose="020B0604020202020204" pitchFamily="34" charset="0"/>
              <a:cs typeface="Arial" panose="020B0604020202020204" pitchFamily="34" charset="0"/>
            </a:endParaRPr>
          </a:p>
          <a:p>
            <a:pPr marL="800100" lvl="2" indent="-342900" algn="just"/>
            <a:endParaRPr lang="en-ZA" sz="14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5</a:t>
            </a:fld>
            <a:endParaRPr lang="en-US" dirty="0"/>
          </a:p>
        </p:txBody>
      </p:sp>
    </p:spTree>
    <p:extLst>
      <p:ext uri="{BB962C8B-B14F-4D97-AF65-F5344CB8AC3E}">
        <p14:creationId xmlns:p14="http://schemas.microsoft.com/office/powerpoint/2010/main" val="274937741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58190" y="2803161"/>
            <a:ext cx="3570208" cy="1200329"/>
          </a:xfrm>
          <a:prstGeom prst="rect">
            <a:avLst/>
          </a:prstGeom>
          <a:noFill/>
        </p:spPr>
        <p:txBody>
          <a:bodyPr wrap="none" rtlCol="0">
            <a:spAutoFit/>
          </a:bodyPr>
          <a:lstStyle/>
          <a:p>
            <a:r>
              <a:rPr lang="en-ZA" sz="7200" dirty="0" smtClean="0">
                <a:latin typeface="Arial" panose="020B0604020202020204" pitchFamily="34" charset="0"/>
                <a:cs typeface="Arial" panose="020B0604020202020204" pitchFamily="34" charset="0"/>
              </a:rPr>
              <a:t>The end</a:t>
            </a:r>
            <a:endParaRPr lang="en-GB" sz="72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BC72CB22-D7A4-7547-B048-02B7C821FF3F}" type="slidenum">
              <a:rPr lang="en-US" smtClean="0"/>
              <a:t>50</a:t>
            </a:fld>
            <a:endParaRPr lang="en-US"/>
          </a:p>
        </p:txBody>
      </p:sp>
    </p:spTree>
    <p:extLst>
      <p:ext uri="{BB962C8B-B14F-4D97-AF65-F5344CB8AC3E}">
        <p14:creationId xmlns:p14="http://schemas.microsoft.com/office/powerpoint/2010/main" val="243072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7220" y="1508760"/>
            <a:ext cx="8420100" cy="2387600"/>
          </a:xfrm>
        </p:spPr>
        <p:txBody>
          <a:bodyPr/>
          <a:lstStyle/>
          <a:p>
            <a:r>
              <a:rPr lang="en-US" dirty="0" smtClean="0">
                <a:latin typeface="Arial" panose="020B0604020202020204" pitchFamily="34" charset="0"/>
                <a:cs typeface="Arial" panose="020B0604020202020204" pitchFamily="34" charset="0"/>
              </a:rPr>
              <a:t>Specific amendments</a:t>
            </a:r>
            <a:endParaRPr lang="en-Z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6</a:t>
            </a:fld>
            <a:endParaRPr lang="en-US"/>
          </a:p>
        </p:txBody>
      </p:sp>
    </p:spTree>
    <p:extLst>
      <p:ext uri="{BB962C8B-B14F-4D97-AF65-F5344CB8AC3E}">
        <p14:creationId xmlns:p14="http://schemas.microsoft.com/office/powerpoint/2010/main" val="3805248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365126"/>
            <a:ext cx="8543925" cy="777873"/>
          </a:xfrm>
        </p:spPr>
        <p:txBody>
          <a:bodyPr>
            <a:normAutofit/>
          </a:bodyPr>
          <a:lstStyle/>
          <a:p>
            <a:r>
              <a:rPr lang="en-US" sz="2800" b="1" dirty="0" smtClean="0">
                <a:latin typeface="Arial" panose="020B0604020202020204" pitchFamily="34" charset="0"/>
                <a:cs typeface="Arial" panose="020B0604020202020204" pitchFamily="34" charset="0"/>
              </a:rPr>
              <a:t>Clause 1 – definition of Broadcast</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1" y="1049867"/>
            <a:ext cx="9120186" cy="5671611"/>
          </a:xfrm>
        </p:spPr>
        <p:txBody>
          <a:bodyPr>
            <a:normAutofit fontScale="92500" lnSpcReduction="10000"/>
          </a:bodyPr>
          <a:lstStyle/>
          <a:p>
            <a:pPr marL="0" indent="0" algn="just" eaLnBrk="0" hangingPunct="0">
              <a:spcBef>
                <a:spcPts val="0"/>
              </a:spcBef>
              <a:buNone/>
            </a:pPr>
            <a:r>
              <a:rPr lang="en-US" sz="1600" u="sng" dirty="0" smtClean="0">
                <a:latin typeface="Arial" panose="020B0604020202020204" pitchFamily="34" charset="0"/>
                <a:cs typeface="Arial" panose="020B0604020202020204" pitchFamily="34" charset="0"/>
              </a:rPr>
              <a:t>Proposed wording</a:t>
            </a:r>
            <a:endParaRPr lang="en-GB" sz="1600" u="sng" dirty="0" smtClean="0">
              <a:latin typeface="Arial" panose="020B0604020202020204" pitchFamily="34" charset="0"/>
              <a:cs typeface="Arial" panose="020B0604020202020204" pitchFamily="34" charset="0"/>
            </a:endParaRPr>
          </a:p>
          <a:p>
            <a:pPr marL="0" indent="0" algn="just" eaLnBrk="0" hangingPunct="0">
              <a:spcBef>
                <a:spcPts val="0"/>
              </a:spcBef>
              <a:buNone/>
            </a:pPr>
            <a:r>
              <a:rPr lang="en-GB" sz="1600" dirty="0" smtClean="0">
                <a:latin typeface="Arial" panose="020B0604020202020204" pitchFamily="34" charset="0"/>
                <a:cs typeface="Arial" panose="020B0604020202020204" pitchFamily="34" charset="0"/>
              </a:rPr>
              <a:t>“</a:t>
            </a:r>
            <a:r>
              <a:rPr lang="en-GB" sz="1600" b="1" u="sng" dirty="0" smtClean="0">
                <a:latin typeface="Arial" panose="020B0604020202020204" pitchFamily="34" charset="0"/>
                <a:cs typeface="Arial" panose="020B0604020202020204" pitchFamily="34" charset="0"/>
              </a:rPr>
              <a:t>‘</a:t>
            </a:r>
            <a:r>
              <a:rPr lang="en-GB" sz="1600" b="1" u="sng" dirty="0">
                <a:latin typeface="Arial" panose="020B0604020202020204" pitchFamily="34" charset="0"/>
                <a:cs typeface="Arial" panose="020B0604020202020204" pitchFamily="34" charset="0"/>
              </a:rPr>
              <a:t>broadcast’</a:t>
            </a:r>
            <a:r>
              <a:rPr lang="en-GB" sz="1600" u="sng" dirty="0">
                <a:latin typeface="Arial" panose="020B0604020202020204" pitchFamily="34" charset="0"/>
                <a:cs typeface="Arial" panose="020B0604020202020204" pitchFamily="34" charset="0"/>
              </a:rPr>
              <a:t> means</a:t>
            </a:r>
            <a:r>
              <a:rPr lang="en-GB" sz="1600" u="sng" dirty="0" smtClean="0">
                <a:latin typeface="Arial" panose="020B0604020202020204" pitchFamily="34" charset="0"/>
                <a:cs typeface="Arial" panose="020B0604020202020204" pitchFamily="34" charset="0"/>
              </a:rPr>
              <a:t>—</a:t>
            </a:r>
          </a:p>
          <a:p>
            <a:pPr marL="530225" indent="-354013" algn="just" eaLnBrk="0" hangingPunct="0">
              <a:spcBef>
                <a:spcPts val="0"/>
              </a:spcBef>
              <a:buNone/>
            </a:pPr>
            <a:r>
              <a:rPr lang="en-GB" sz="1600" i="1" u="sng" dirty="0" smtClean="0">
                <a:latin typeface="Arial" panose="020B0604020202020204" pitchFamily="34" charset="0"/>
                <a:cs typeface="Arial" panose="020B0604020202020204" pitchFamily="34" charset="0"/>
              </a:rPr>
              <a:t>(</a:t>
            </a:r>
            <a:r>
              <a:rPr lang="en-GB" sz="1600" i="1" u="sng" dirty="0">
                <a:latin typeface="Arial" panose="020B0604020202020204" pitchFamily="34" charset="0"/>
                <a:cs typeface="Arial" panose="020B0604020202020204" pitchFamily="34" charset="0"/>
              </a:rPr>
              <a:t>a)	</a:t>
            </a:r>
            <a:r>
              <a:rPr lang="en-GB" sz="1600" u="sng" dirty="0">
                <a:latin typeface="Arial" panose="020B0604020202020204" pitchFamily="34" charset="0"/>
                <a:cs typeface="Arial" panose="020B0604020202020204" pitchFamily="34" charset="0"/>
              </a:rPr>
              <a:t>transmission, partially or wholly, by wireless means for public reception of sounds or of images or of images and sounds or of the representations thereof;</a:t>
            </a:r>
          </a:p>
          <a:p>
            <a:pPr marL="530225" indent="-354013" algn="just" eaLnBrk="0" hangingPunct="0">
              <a:spcBef>
                <a:spcPts val="0"/>
              </a:spcBef>
              <a:buNone/>
            </a:pPr>
            <a:r>
              <a:rPr lang="en-GB" sz="1600" i="1" u="sng" dirty="0">
                <a:latin typeface="Arial" panose="020B0604020202020204" pitchFamily="34" charset="0"/>
                <a:cs typeface="Arial" panose="020B0604020202020204" pitchFamily="34" charset="0"/>
              </a:rPr>
              <a:t>(b)</a:t>
            </a:r>
            <a:r>
              <a:rPr lang="en-GB" sz="1600" u="sng" dirty="0">
                <a:latin typeface="Arial" panose="020B0604020202020204" pitchFamily="34" charset="0"/>
                <a:cs typeface="Arial" panose="020B0604020202020204" pitchFamily="34" charset="0"/>
              </a:rPr>
              <a:t>	transmission, partially or wholly, by satellite; or	</a:t>
            </a:r>
          </a:p>
          <a:p>
            <a:pPr marL="530225" indent="-354013" algn="just">
              <a:spcBef>
                <a:spcPts val="0"/>
              </a:spcBef>
              <a:buNone/>
            </a:pPr>
            <a:r>
              <a:rPr lang="en-ZA" sz="1600" i="1" u="sng" dirty="0" smtClean="0">
                <a:latin typeface="Arial" panose="020B0604020202020204" pitchFamily="34" charset="0"/>
                <a:cs typeface="Arial" panose="020B0604020202020204" pitchFamily="34" charset="0"/>
              </a:rPr>
              <a:t>(c)	</a:t>
            </a:r>
            <a:r>
              <a:rPr lang="en-ZA" sz="1600" u="sng" dirty="0" smtClean="0">
                <a:latin typeface="Arial" panose="020B0604020202020204" pitchFamily="34" charset="0"/>
                <a:cs typeface="Arial" panose="020B0604020202020204" pitchFamily="34" charset="0"/>
              </a:rPr>
              <a:t>transmission</a:t>
            </a:r>
            <a:r>
              <a:rPr lang="en-ZA" sz="1600" u="sng" dirty="0">
                <a:latin typeface="Arial" panose="020B0604020202020204" pitchFamily="34" charset="0"/>
                <a:cs typeface="Arial" panose="020B0604020202020204" pitchFamily="34" charset="0"/>
              </a:rPr>
              <a:t>, partially or wholly, of encrypted signals if the means for decrypting are </a:t>
            </a:r>
            <a:r>
              <a:rPr lang="en-ZA" sz="1600" u="sng" dirty="0" smtClean="0">
                <a:latin typeface="Arial" panose="020B0604020202020204" pitchFamily="34" charset="0"/>
                <a:cs typeface="Arial" panose="020B0604020202020204" pitchFamily="34" charset="0"/>
              </a:rPr>
              <a:t>provided </a:t>
            </a:r>
            <a:r>
              <a:rPr lang="en-ZA" sz="1600" u="sng" dirty="0">
                <a:latin typeface="Arial" panose="020B0604020202020204" pitchFamily="34" charset="0"/>
                <a:cs typeface="Arial" panose="020B0604020202020204" pitchFamily="34" charset="0"/>
              </a:rPr>
              <a:t>to the public by the broadcasting organisation or with its consent</a:t>
            </a:r>
            <a:r>
              <a:rPr lang="en-ZA" sz="1600" dirty="0" smtClean="0">
                <a:latin typeface="Arial" panose="020B0604020202020204" pitchFamily="34" charset="0"/>
                <a:cs typeface="Arial" panose="020B0604020202020204" pitchFamily="34" charset="0"/>
              </a:rPr>
              <a:t>;”.</a:t>
            </a:r>
          </a:p>
          <a:p>
            <a:pPr marL="530225" indent="-354013" algn="just">
              <a:spcBef>
                <a:spcPts val="0"/>
              </a:spcBef>
              <a:buAutoNum type="alphaLcParenBoth" startAt="3"/>
            </a:pPr>
            <a:endParaRPr lang="en-ZA" sz="1600" dirty="0">
              <a:latin typeface="Arial" panose="020B0604020202020204" pitchFamily="34" charset="0"/>
              <a:cs typeface="Arial" panose="020B0604020202020204" pitchFamily="34" charset="0"/>
            </a:endParaRPr>
          </a:p>
          <a:p>
            <a:pPr marL="0" indent="0" algn="just">
              <a:spcBef>
                <a:spcPts val="0"/>
              </a:spcBef>
              <a:buNone/>
            </a:pPr>
            <a:r>
              <a:rPr lang="en-US" sz="1600" u="sng" dirty="0" smtClean="0">
                <a:latin typeface="Arial" panose="020B0604020202020204" pitchFamily="34" charset="0"/>
                <a:cs typeface="Arial" panose="020B0604020202020204" pitchFamily="34" charset="0"/>
              </a:rPr>
              <a:t>Comments received</a:t>
            </a:r>
          </a:p>
          <a:p>
            <a:pPr algn="just">
              <a:spcBef>
                <a:spcPts val="600"/>
              </a:spcBef>
            </a:pPr>
            <a:r>
              <a:rPr lang="en-ZA" sz="1600" dirty="0" smtClean="0">
                <a:latin typeface="Arial" panose="020B0604020202020204" pitchFamily="34" charset="0"/>
                <a:cs typeface="Arial" panose="020B0604020202020204" pitchFamily="34" charset="0"/>
              </a:rPr>
              <a:t>Outdated / misaligned definition:</a:t>
            </a:r>
          </a:p>
          <a:p>
            <a:pPr lvl="1" algn="just">
              <a:spcBef>
                <a:spcPts val="0"/>
              </a:spcBef>
            </a:pPr>
            <a:r>
              <a:rPr lang="en-ZA" sz="1400" dirty="0" smtClean="0">
                <a:latin typeface="Arial" panose="020B0604020202020204" pitchFamily="34" charset="0"/>
                <a:cs typeface="Arial" panose="020B0604020202020204" pitchFamily="34" charset="0"/>
              </a:rPr>
              <a:t>Not aligned with definition from </a:t>
            </a:r>
            <a:r>
              <a:rPr lang="en-ZA" sz="1400" dirty="0">
                <a:latin typeface="Arial" panose="020B0604020202020204" pitchFamily="34" charset="0"/>
                <a:cs typeface="Arial" panose="020B0604020202020204" pitchFamily="34" charset="0"/>
              </a:rPr>
              <a:t>the Electronic Communications Act, 2005 </a:t>
            </a:r>
            <a:r>
              <a:rPr lang="en-ZA" sz="1400" dirty="0" smtClean="0">
                <a:latin typeface="Arial" panose="020B0604020202020204" pitchFamily="34" charset="0"/>
                <a:cs typeface="Arial" panose="020B0604020202020204" pitchFamily="34" charset="0"/>
              </a:rPr>
              <a:t>(ECA) (although this is under review at the moment) (WC Government, NAB)</a:t>
            </a:r>
          </a:p>
          <a:p>
            <a:pPr lvl="1" algn="just">
              <a:spcBef>
                <a:spcPts val="0"/>
              </a:spcBef>
            </a:pPr>
            <a:r>
              <a:rPr lang="en-ZA" sz="1400" dirty="0">
                <a:latin typeface="Arial" panose="020B0604020202020204" pitchFamily="34" charset="0"/>
                <a:cs typeface="Arial" panose="020B0604020202020204" pitchFamily="34" charset="0"/>
              </a:rPr>
              <a:t>The proposed definition does not include current or new broadcast technologies </a:t>
            </a:r>
            <a:r>
              <a:rPr lang="en-ZA" sz="1400" dirty="0" smtClean="0">
                <a:latin typeface="Arial" panose="020B0604020202020204" pitchFamily="34" charset="0"/>
                <a:cs typeface="Arial" panose="020B0604020202020204" pitchFamily="34" charset="0"/>
              </a:rPr>
              <a:t>– rather use “telecommunication” (E-Media)</a:t>
            </a:r>
          </a:p>
          <a:p>
            <a:pPr lvl="1" algn="just">
              <a:spcBef>
                <a:spcPts val="0"/>
              </a:spcBef>
            </a:pPr>
            <a:r>
              <a:rPr lang="en-ZA" sz="1400" dirty="0" smtClean="0">
                <a:latin typeface="Arial" panose="020B0604020202020204" pitchFamily="34" charset="0"/>
                <a:cs typeface="Arial" panose="020B0604020202020204" pitchFamily="34" charset="0"/>
              </a:rPr>
              <a:t>The </a:t>
            </a:r>
            <a:r>
              <a:rPr lang="en-ZA" sz="1400" dirty="0">
                <a:latin typeface="Arial" panose="020B0604020202020204" pitchFamily="34" charset="0"/>
                <a:cs typeface="Arial" panose="020B0604020202020204" pitchFamily="34" charset="0"/>
              </a:rPr>
              <a:t>definition causes all transmissions by satellite </a:t>
            </a:r>
            <a:r>
              <a:rPr lang="en-ZA" sz="1400" dirty="0" smtClean="0">
                <a:latin typeface="Arial" panose="020B0604020202020204" pitchFamily="34" charset="0"/>
                <a:cs typeface="Arial" panose="020B0604020202020204" pitchFamily="34" charset="0"/>
              </a:rPr>
              <a:t>to be considered as “broadcasting” </a:t>
            </a:r>
            <a:r>
              <a:rPr lang="en-ZA" sz="1400" dirty="0">
                <a:latin typeface="Arial" panose="020B0604020202020204" pitchFamily="34" charset="0"/>
                <a:cs typeface="Arial" panose="020B0604020202020204" pitchFamily="34" charset="0"/>
              </a:rPr>
              <a:t>irrespective of the nature of the </a:t>
            </a:r>
            <a:r>
              <a:rPr lang="en-ZA" sz="1400" dirty="0" smtClean="0">
                <a:latin typeface="Arial" panose="020B0604020202020204" pitchFamily="34" charset="0"/>
                <a:cs typeface="Arial" panose="020B0604020202020204" pitchFamily="34" charset="0"/>
              </a:rPr>
              <a:t>services, which is not correct (M-Net)</a:t>
            </a:r>
          </a:p>
          <a:p>
            <a:pPr lvl="1" algn="just">
              <a:spcBef>
                <a:spcPts val="0"/>
              </a:spcBef>
            </a:pPr>
            <a:r>
              <a:rPr lang="en-ZA" sz="1400" dirty="0" smtClean="0">
                <a:latin typeface="Arial" panose="020B0604020202020204" pitchFamily="34" charset="0"/>
                <a:cs typeface="Arial" panose="020B0604020202020204" pitchFamily="34" charset="0"/>
              </a:rPr>
              <a:t>South Africa does not have “broadcasting organisations” (M-Net)</a:t>
            </a:r>
          </a:p>
          <a:p>
            <a:pPr lvl="1" algn="just">
              <a:spcBef>
                <a:spcPts val="0"/>
              </a:spcBef>
            </a:pPr>
            <a:r>
              <a:rPr lang="en-ZA" sz="1400" dirty="0" smtClean="0">
                <a:latin typeface="Arial" panose="020B0604020202020204" pitchFamily="34" charset="0"/>
                <a:cs typeface="Arial" panose="020B0604020202020204" pitchFamily="34" charset="0"/>
              </a:rPr>
              <a:t>No </a:t>
            </a:r>
            <a:r>
              <a:rPr lang="en-ZA" sz="1400" dirty="0">
                <a:latin typeface="Arial" panose="020B0604020202020204" pitchFamily="34" charset="0"/>
                <a:cs typeface="Arial" panose="020B0604020202020204" pitchFamily="34" charset="0"/>
              </a:rPr>
              <a:t>recognition of the relationship between the definitions of “broadcast” and that of “programme-carrying signal</a:t>
            </a:r>
            <a:r>
              <a:rPr lang="en-ZA" sz="1400" dirty="0" smtClean="0">
                <a:latin typeface="Arial" panose="020B0604020202020204" pitchFamily="34" charset="0"/>
                <a:cs typeface="Arial" panose="020B0604020202020204" pitchFamily="34" charset="0"/>
              </a:rPr>
              <a:t>” (Anton </a:t>
            </a:r>
            <a:r>
              <a:rPr lang="en-ZA" sz="1400" dirty="0" err="1" smtClean="0">
                <a:latin typeface="Arial" panose="020B0604020202020204" pitchFamily="34" charset="0"/>
                <a:cs typeface="Arial" panose="020B0604020202020204" pitchFamily="34" charset="0"/>
              </a:rPr>
              <a:t>Mostert</a:t>
            </a:r>
            <a:r>
              <a:rPr lang="en-ZA" sz="1400" dirty="0" smtClean="0">
                <a:latin typeface="Arial" panose="020B0604020202020204" pitchFamily="34" charset="0"/>
                <a:cs typeface="Arial" panose="020B0604020202020204" pitchFamily="34" charset="0"/>
              </a:rPr>
              <a:t>)</a:t>
            </a:r>
          </a:p>
          <a:p>
            <a:pPr algn="just">
              <a:spcBef>
                <a:spcPts val="600"/>
              </a:spcBef>
            </a:pPr>
            <a:r>
              <a:rPr lang="en-ZA" sz="1600" dirty="0" smtClean="0">
                <a:latin typeface="Arial" panose="020B0604020202020204" pitchFamily="34" charset="0"/>
                <a:cs typeface="Arial" panose="020B0604020202020204" pitchFamily="34" charset="0"/>
              </a:rPr>
              <a:t>Caution against an amendment without consideration of consequences and current review: affects </a:t>
            </a:r>
            <a:r>
              <a:rPr lang="en-ZA" sz="1600" dirty="0">
                <a:latin typeface="Arial" panose="020B0604020202020204" pitchFamily="34" charset="0"/>
                <a:cs typeface="Arial" panose="020B0604020202020204" pitchFamily="34" charset="0"/>
              </a:rPr>
              <a:t>licensing, regulation, payment of licence fees and use of radio frequency </a:t>
            </a:r>
            <a:r>
              <a:rPr lang="en-ZA" sz="1600" dirty="0" smtClean="0">
                <a:latin typeface="Arial" panose="020B0604020202020204" pitchFamily="34" charset="0"/>
                <a:cs typeface="Arial" panose="020B0604020202020204" pitchFamily="34" charset="0"/>
              </a:rPr>
              <a:t>spectrum (NAB)</a:t>
            </a:r>
          </a:p>
          <a:p>
            <a:pPr algn="just">
              <a:spcBef>
                <a:spcPts val="600"/>
              </a:spcBef>
            </a:pPr>
            <a:r>
              <a:rPr lang="en-ZA" sz="1600" dirty="0" smtClean="0">
                <a:latin typeface="Arial" panose="020B0604020202020204" pitchFamily="34" charset="0"/>
                <a:cs typeface="Arial" panose="020B0604020202020204" pitchFamily="34" charset="0"/>
              </a:rPr>
              <a:t>By deleting “wire”, </a:t>
            </a:r>
            <a:r>
              <a:rPr lang="en-ZA" sz="1600" dirty="0">
                <a:latin typeface="Arial" panose="020B0604020202020204" pitchFamily="34" charset="0"/>
                <a:cs typeface="Arial" panose="020B0604020202020204" pitchFamily="34" charset="0"/>
              </a:rPr>
              <a:t>the definition excludes licensed broadcasters who currently broadcast content by wire in South </a:t>
            </a:r>
            <a:r>
              <a:rPr lang="en-ZA" sz="1600" dirty="0" smtClean="0">
                <a:latin typeface="Arial" panose="020B0604020202020204" pitchFamily="34" charset="0"/>
                <a:cs typeface="Arial" panose="020B0604020202020204" pitchFamily="34" charset="0"/>
              </a:rPr>
              <a:t>Africa. Wire is still used in </a:t>
            </a:r>
            <a:r>
              <a:rPr lang="en-ZA" sz="1600" dirty="0">
                <a:latin typeface="Arial" panose="020B0604020202020204" pitchFamily="34" charset="0"/>
                <a:cs typeface="Arial" panose="020B0604020202020204" pitchFamily="34" charset="0"/>
              </a:rPr>
              <a:t>the rest of the </a:t>
            </a:r>
            <a:r>
              <a:rPr lang="en-ZA" sz="1600" dirty="0" smtClean="0">
                <a:latin typeface="Arial" panose="020B0604020202020204" pitchFamily="34" charset="0"/>
                <a:cs typeface="Arial" panose="020B0604020202020204" pitchFamily="34" charset="0"/>
              </a:rPr>
              <a:t>Act </a:t>
            </a:r>
            <a:r>
              <a:rPr lang="en-ZA" sz="1600" dirty="0">
                <a:latin typeface="Arial" panose="020B0604020202020204" pitchFamily="34" charset="0"/>
                <a:cs typeface="Arial" panose="020B0604020202020204" pitchFamily="34" charset="0"/>
              </a:rPr>
              <a:t>(</a:t>
            </a:r>
            <a:r>
              <a:rPr lang="en-ZA" sz="1600" dirty="0" err="1">
                <a:latin typeface="Arial" panose="020B0604020202020204" pitchFamily="34" charset="0"/>
                <a:cs typeface="Arial" panose="020B0604020202020204" pitchFamily="34" charset="0"/>
              </a:rPr>
              <a:t>Assman</a:t>
            </a:r>
            <a:r>
              <a:rPr lang="en-ZA" sz="1600" dirty="0">
                <a:latin typeface="Arial" panose="020B0604020202020204" pitchFamily="34" charset="0"/>
                <a:cs typeface="Arial" panose="020B0604020202020204" pitchFamily="34" charset="0"/>
              </a:rPr>
              <a:t>, Scholarly horizons (D Nicholson</a:t>
            </a:r>
            <a:r>
              <a:rPr lang="en-ZA" sz="1600" dirty="0" smtClean="0">
                <a:latin typeface="Arial" panose="020B0604020202020204" pitchFamily="34" charset="0"/>
                <a:cs typeface="Arial" panose="020B0604020202020204" pitchFamily="34" charset="0"/>
              </a:rPr>
              <a:t>), E-Media)</a:t>
            </a:r>
          </a:p>
          <a:p>
            <a:pPr algn="just">
              <a:spcBef>
                <a:spcPts val="600"/>
              </a:spcBef>
            </a:pPr>
            <a:r>
              <a:rPr lang="en-ZA" sz="1600" dirty="0">
                <a:solidFill>
                  <a:srgbClr val="0070C0"/>
                </a:solidFill>
                <a:latin typeface="Arial" panose="020B0604020202020204" pitchFamily="34" charset="0"/>
                <a:cs typeface="Arial" panose="020B0604020202020204" pitchFamily="34" charset="0"/>
              </a:rPr>
              <a:t>Recommendation: </a:t>
            </a:r>
            <a:endParaRPr lang="en-ZA" sz="1600" dirty="0" smtClean="0">
              <a:solidFill>
                <a:srgbClr val="0070C0"/>
              </a:solidFill>
              <a:latin typeface="Arial" panose="020B0604020202020204" pitchFamily="34" charset="0"/>
              <a:cs typeface="Arial" panose="020B0604020202020204" pitchFamily="34" charset="0"/>
            </a:endParaRPr>
          </a:p>
          <a:p>
            <a:pPr lvl="1" algn="just">
              <a:spcBef>
                <a:spcPts val="0"/>
              </a:spcBef>
            </a:pPr>
            <a:r>
              <a:rPr lang="en-ZA" sz="1500" dirty="0" smtClean="0">
                <a:solidFill>
                  <a:srgbClr val="0070C0"/>
                </a:solidFill>
                <a:latin typeface="Arial" panose="020B0604020202020204" pitchFamily="34" charset="0"/>
                <a:cs typeface="Arial" panose="020B0604020202020204" pitchFamily="34" charset="0"/>
              </a:rPr>
              <a:t>Option 1: The </a:t>
            </a:r>
            <a:r>
              <a:rPr lang="en-ZA" sz="1500" dirty="0">
                <a:solidFill>
                  <a:srgbClr val="0070C0"/>
                </a:solidFill>
                <a:latin typeface="Arial" panose="020B0604020202020204" pitchFamily="34" charset="0"/>
                <a:cs typeface="Arial" panose="020B0604020202020204" pitchFamily="34" charset="0"/>
              </a:rPr>
              <a:t>existing definitions in the Copyright and Performers’ Protection Acts to be retained until the </a:t>
            </a:r>
            <a:r>
              <a:rPr lang="en-ZA" sz="1500" dirty="0" smtClean="0">
                <a:solidFill>
                  <a:srgbClr val="0070C0"/>
                </a:solidFill>
                <a:latin typeface="Arial" panose="020B0604020202020204" pitchFamily="34" charset="0"/>
                <a:cs typeface="Arial" panose="020B0604020202020204" pitchFamily="34" charset="0"/>
              </a:rPr>
              <a:t>review of the definition in the ECA has been </a:t>
            </a:r>
            <a:r>
              <a:rPr lang="en-ZA" sz="1500" dirty="0" smtClean="0">
                <a:solidFill>
                  <a:srgbClr val="0070C0"/>
                </a:solidFill>
                <a:latin typeface="Arial" panose="020B0604020202020204" pitchFamily="34" charset="0"/>
                <a:cs typeface="Arial" panose="020B0604020202020204" pitchFamily="34" charset="0"/>
              </a:rPr>
              <a:t>concluded (i.e. retain “wire” as well);</a:t>
            </a:r>
            <a:endParaRPr lang="en-ZA" sz="1500" dirty="0" smtClean="0">
              <a:solidFill>
                <a:srgbClr val="0070C0"/>
              </a:solidFill>
              <a:latin typeface="Arial" panose="020B0604020202020204" pitchFamily="34" charset="0"/>
              <a:cs typeface="Arial" panose="020B0604020202020204" pitchFamily="34" charset="0"/>
            </a:endParaRPr>
          </a:p>
          <a:p>
            <a:pPr lvl="1" algn="just">
              <a:spcBef>
                <a:spcPts val="0"/>
              </a:spcBef>
            </a:pPr>
            <a:r>
              <a:rPr lang="en-ZA" sz="1500" dirty="0" smtClean="0">
                <a:solidFill>
                  <a:srgbClr val="0070C0"/>
                </a:solidFill>
                <a:latin typeface="Arial" panose="020B0604020202020204" pitchFamily="34" charset="0"/>
                <a:cs typeface="Arial" panose="020B0604020202020204" pitchFamily="34" charset="0"/>
              </a:rPr>
              <a:t>Option 2: Use the definition of ECA in both Acts or a definition proposed by SAMRO (see notes page) (either definition will have to be advertised</a:t>
            </a:r>
            <a:r>
              <a:rPr lang="en-ZA" sz="1500" dirty="0" smtClean="0">
                <a:solidFill>
                  <a:srgbClr val="0070C0"/>
                </a:solidFill>
                <a:latin typeface="Arial" panose="020B0604020202020204" pitchFamily="34" charset="0"/>
                <a:cs typeface="Arial" panose="020B0604020202020204" pitchFamily="34" charset="0"/>
              </a:rPr>
              <a:t>);</a:t>
            </a:r>
            <a:endParaRPr lang="en-ZA" sz="1600" dirty="0">
              <a:latin typeface="Arial" panose="020B0604020202020204" pitchFamily="34" charset="0"/>
              <a:cs typeface="Arial" panose="020B0604020202020204" pitchFamily="34" charset="0"/>
            </a:endParaRPr>
          </a:p>
          <a:p>
            <a:pPr algn="just">
              <a:spcBef>
                <a:spcPts val="0"/>
              </a:spcBef>
            </a:pPr>
            <a:endParaRPr lang="en-ZA" sz="16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7</a:t>
            </a:fld>
            <a:endParaRPr lang="en-US"/>
          </a:p>
        </p:txBody>
      </p:sp>
    </p:spTree>
    <p:extLst>
      <p:ext uri="{BB962C8B-B14F-4D97-AF65-F5344CB8AC3E}">
        <p14:creationId xmlns:p14="http://schemas.microsoft.com/office/powerpoint/2010/main" val="2520599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736" y="409372"/>
            <a:ext cx="8782511" cy="873738"/>
          </a:xfrm>
        </p:spPr>
        <p:txBody>
          <a:bodyPr>
            <a:normAutofit/>
          </a:bodyPr>
          <a:lstStyle/>
          <a:p>
            <a:r>
              <a:rPr lang="en-US" sz="2800" b="1" dirty="0" smtClean="0">
                <a:latin typeface="Arial" panose="020B0604020202020204" pitchFamily="34" charset="0"/>
                <a:cs typeface="Arial" panose="020B0604020202020204" pitchFamily="34" charset="0"/>
              </a:rPr>
              <a:t>New clause – amending sections 11A &amp; 11B</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83110"/>
            <a:ext cx="8937523" cy="5279922"/>
          </a:xfrm>
        </p:spPr>
        <p:txBody>
          <a:bodyPr>
            <a:normAutofit fontScale="55000" lnSpcReduction="20000"/>
          </a:bodyPr>
          <a:lstStyle/>
          <a:p>
            <a:pPr marL="0" indent="0" algn="just" eaLnBrk="0" hangingPunct="0">
              <a:buNone/>
            </a:pPr>
            <a:r>
              <a:rPr lang="en-US" u="sng" dirty="0" smtClean="0">
                <a:latin typeface="Arial" panose="020B0604020202020204" pitchFamily="34" charset="0"/>
                <a:cs typeface="Arial" panose="020B0604020202020204" pitchFamily="34" charset="0"/>
              </a:rPr>
              <a:t>Proposed amendments:</a:t>
            </a:r>
            <a:endParaRPr lang="en-GB" u="sng" dirty="0" smtClean="0">
              <a:latin typeface="Arial" panose="020B0604020202020204" pitchFamily="34" charset="0"/>
              <a:cs typeface="Arial" panose="020B0604020202020204" pitchFamily="34" charset="0"/>
            </a:endParaRPr>
          </a:p>
          <a:p>
            <a:pPr marL="0" indent="0" algn="just" eaLnBrk="0" hangingPunct="0">
              <a:buNone/>
            </a:pPr>
            <a:r>
              <a:rPr lang="en-GB" dirty="0" smtClean="0">
                <a:latin typeface="Arial" panose="020B0604020202020204" pitchFamily="34" charset="0"/>
                <a:cs typeface="Arial" panose="020B0604020202020204" pitchFamily="34" charset="0"/>
              </a:rPr>
              <a:t>“</a:t>
            </a:r>
            <a:r>
              <a:rPr lang="en-GB" b="1" dirty="0">
                <a:latin typeface="Arial" panose="020B0604020202020204" pitchFamily="34" charset="0"/>
                <a:cs typeface="Arial" panose="020B0604020202020204" pitchFamily="34" charset="0"/>
              </a:rPr>
              <a:t>11A.	</a:t>
            </a:r>
            <a:r>
              <a:rPr lang="en-ZA" b="1" dirty="0">
                <a:latin typeface="Arial" panose="020B0604020202020204" pitchFamily="34" charset="0"/>
                <a:cs typeface="Arial" panose="020B0604020202020204" pitchFamily="34" charset="0"/>
              </a:rPr>
              <a:t>Nature of copyright in published </a:t>
            </a:r>
            <a:r>
              <a:rPr lang="en-ZA" b="1" dirty="0" smtClean="0">
                <a:latin typeface="Arial" panose="020B0604020202020204" pitchFamily="34" charset="0"/>
                <a:cs typeface="Arial" panose="020B0604020202020204" pitchFamily="34" charset="0"/>
              </a:rPr>
              <a:t>editions</a:t>
            </a:r>
          </a:p>
          <a:p>
            <a:pPr marL="0" indent="0" algn="just" eaLnBrk="0" hangingPunct="0">
              <a:buNone/>
            </a:pPr>
            <a:r>
              <a:rPr lang="en-GB" dirty="0" smtClean="0">
                <a:latin typeface="Arial" panose="020B0604020202020204" pitchFamily="34" charset="0"/>
                <a:cs typeface="Arial" panose="020B0604020202020204" pitchFamily="34" charset="0"/>
              </a:rPr>
              <a:t>Copyright </a:t>
            </a:r>
            <a:r>
              <a:rPr lang="en-GB" dirty="0">
                <a:latin typeface="Arial" panose="020B0604020202020204" pitchFamily="34" charset="0"/>
                <a:cs typeface="Arial" panose="020B0604020202020204" pitchFamily="34" charset="0"/>
              </a:rPr>
              <a:t>in a published edition vests the exclusive right to make or to authorize the </a:t>
            </a:r>
            <a:r>
              <a:rPr lang="en-GB" u="sng" dirty="0">
                <a:latin typeface="Arial" panose="020B0604020202020204" pitchFamily="34" charset="0"/>
                <a:cs typeface="Arial" panose="020B0604020202020204" pitchFamily="34" charset="0"/>
              </a:rPr>
              <a:t>doing of any of the following acts in the Republic:</a:t>
            </a:r>
            <a:endParaRPr lang="en-GB" dirty="0">
              <a:latin typeface="Arial" panose="020B0604020202020204" pitchFamily="34" charset="0"/>
              <a:cs typeface="Arial" panose="020B0604020202020204" pitchFamily="34" charset="0"/>
            </a:endParaRPr>
          </a:p>
          <a:p>
            <a:pPr marL="442913" indent="-442913" algn="just" eaLnBrk="0" hangingPunct="0">
              <a:buNone/>
            </a:pPr>
            <a:r>
              <a:rPr lang="en-GB" i="1" u="sng" dirty="0">
                <a:latin typeface="Arial" panose="020B0604020202020204" pitchFamily="34" charset="0"/>
                <a:cs typeface="Arial" panose="020B0604020202020204" pitchFamily="34" charset="0"/>
              </a:rPr>
              <a:t>(a)</a:t>
            </a:r>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[making]</a:t>
            </a:r>
            <a:r>
              <a:rPr lang="en-GB" dirty="0">
                <a:latin typeface="Arial" panose="020B0604020202020204" pitchFamily="34" charset="0"/>
                <a:cs typeface="Arial" panose="020B0604020202020204" pitchFamily="34" charset="0"/>
              </a:rPr>
              <a:t> </a:t>
            </a:r>
            <a:r>
              <a:rPr lang="en-GB" u="sng" dirty="0">
                <a:latin typeface="Arial" panose="020B0604020202020204" pitchFamily="34" charset="0"/>
                <a:cs typeface="Arial" panose="020B0604020202020204" pitchFamily="34" charset="0"/>
              </a:rPr>
              <a:t>Making</a:t>
            </a:r>
            <a:r>
              <a:rPr lang="en-GB" dirty="0">
                <a:latin typeface="Arial" panose="020B0604020202020204" pitchFamily="34" charset="0"/>
                <a:cs typeface="Arial" panose="020B0604020202020204" pitchFamily="34" charset="0"/>
              </a:rPr>
              <a:t> of a reproduction of the edition in any manner</a:t>
            </a:r>
            <a:r>
              <a:rPr lang="en-GB" u="sng" dirty="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pPr marL="442913" indent="-442913" algn="just" eaLnBrk="0" hangingPunct="0">
              <a:buNone/>
            </a:pPr>
            <a:r>
              <a:rPr lang="en-GB" i="1" u="sng" dirty="0">
                <a:latin typeface="Arial" panose="020B0604020202020204" pitchFamily="34" charset="0"/>
                <a:cs typeface="Arial" panose="020B0604020202020204" pitchFamily="34" charset="0"/>
              </a:rPr>
              <a:t>(b)</a:t>
            </a:r>
            <a:r>
              <a:rPr lang="en-GB" u="sng" dirty="0">
                <a:latin typeface="Arial" panose="020B0604020202020204" pitchFamily="34" charset="0"/>
                <a:cs typeface="Arial" panose="020B0604020202020204" pitchFamily="34" charset="0"/>
              </a:rPr>
              <a:t>	communicating the work to the public by wire or wireless means;</a:t>
            </a:r>
            <a:endParaRPr lang="en-GB" dirty="0">
              <a:latin typeface="Arial" panose="020B0604020202020204" pitchFamily="34" charset="0"/>
              <a:cs typeface="Arial" panose="020B0604020202020204" pitchFamily="34" charset="0"/>
            </a:endParaRPr>
          </a:p>
          <a:p>
            <a:pPr marL="442913" indent="-442913" algn="just" eaLnBrk="0" hangingPunct="0">
              <a:buNone/>
            </a:pPr>
            <a:r>
              <a:rPr lang="en-GB" i="1" u="sng" dirty="0">
                <a:latin typeface="Arial" panose="020B0604020202020204" pitchFamily="34" charset="0"/>
                <a:cs typeface="Arial" panose="020B0604020202020204" pitchFamily="34" charset="0"/>
              </a:rPr>
              <a:t>(c)	</a:t>
            </a:r>
            <a:r>
              <a:rPr lang="en-GB" u="sng" dirty="0">
                <a:latin typeface="Arial" panose="020B0604020202020204" pitchFamily="34" charset="0"/>
                <a:cs typeface="Arial" panose="020B0604020202020204" pitchFamily="34" charset="0"/>
              </a:rPr>
              <a:t>making the work available to the public by wire or wireless means, so that any member of the public may access the work from a place and at a time chosen by that person; and</a:t>
            </a:r>
            <a:endParaRPr lang="en-GB" dirty="0">
              <a:latin typeface="Arial" panose="020B0604020202020204" pitchFamily="34" charset="0"/>
              <a:cs typeface="Arial" panose="020B0604020202020204" pitchFamily="34" charset="0"/>
            </a:endParaRPr>
          </a:p>
          <a:p>
            <a:pPr marL="442913" indent="-442913" algn="just" eaLnBrk="0" hangingPunct="0">
              <a:buNone/>
            </a:pPr>
            <a:r>
              <a:rPr lang="en-GB" i="1" u="sng" dirty="0" smtClean="0">
                <a:latin typeface="Arial" panose="020B0604020202020204" pitchFamily="34" charset="0"/>
                <a:cs typeface="Arial" panose="020B0604020202020204" pitchFamily="34" charset="0"/>
              </a:rPr>
              <a:t>(d)</a:t>
            </a:r>
            <a:r>
              <a:rPr lang="en-GB" u="sng" dirty="0" smtClean="0">
                <a:latin typeface="Arial" panose="020B0604020202020204" pitchFamily="34" charset="0"/>
                <a:cs typeface="Arial" panose="020B0604020202020204" pitchFamily="34" charset="0"/>
              </a:rPr>
              <a:t>	distributing </a:t>
            </a:r>
            <a:r>
              <a:rPr lang="en-GB" u="sng" dirty="0">
                <a:latin typeface="Arial" panose="020B0604020202020204" pitchFamily="34" charset="0"/>
                <a:cs typeface="Arial" panose="020B0604020202020204" pitchFamily="34" charset="0"/>
              </a:rPr>
              <a:t>the original or a copy of the work to the public</a:t>
            </a:r>
            <a:r>
              <a:rPr lang="en-GB" dirty="0" smtClean="0">
                <a:latin typeface="Arial" panose="020B0604020202020204" pitchFamily="34" charset="0"/>
                <a:cs typeface="Arial" panose="020B0604020202020204" pitchFamily="34" charset="0"/>
              </a:rPr>
              <a:t>.”.</a:t>
            </a:r>
          </a:p>
          <a:p>
            <a:pPr marL="0" indent="0" algn="just" eaLnBrk="0" hangingPunct="0">
              <a:buNone/>
            </a:pPr>
            <a:endParaRPr lang="en-US" dirty="0" smtClean="0">
              <a:latin typeface="Arial" panose="020B0604020202020204" pitchFamily="34" charset="0"/>
              <a:cs typeface="Arial" panose="020B0604020202020204" pitchFamily="34" charset="0"/>
            </a:endParaRPr>
          </a:p>
          <a:p>
            <a:pPr marL="0" indent="0" algn="just">
              <a:buNone/>
            </a:pPr>
            <a:r>
              <a:rPr lang="en-ZA" b="1" dirty="0" smtClean="0">
                <a:latin typeface="Arial" panose="020B0604020202020204" pitchFamily="34" charset="0"/>
                <a:cs typeface="Arial" panose="020B0604020202020204" pitchFamily="34" charset="0"/>
              </a:rPr>
              <a:t>“11B. </a:t>
            </a:r>
            <a:r>
              <a:rPr lang="en-ZA" b="1" dirty="0">
                <a:latin typeface="Arial" panose="020B0604020202020204" pitchFamily="34" charset="0"/>
                <a:cs typeface="Arial" panose="020B0604020202020204" pitchFamily="34" charset="0"/>
              </a:rPr>
              <a:t>Nature of copyright in computer programs.</a:t>
            </a:r>
            <a:endParaRPr lang="en-GB" dirty="0">
              <a:latin typeface="Arial" panose="020B0604020202020204" pitchFamily="34" charset="0"/>
              <a:cs typeface="Arial" panose="020B0604020202020204" pitchFamily="34" charset="0"/>
            </a:endParaRPr>
          </a:p>
          <a:p>
            <a:pPr marL="0" indent="0" algn="just">
              <a:buNone/>
            </a:pPr>
            <a:r>
              <a:rPr lang="en-ZA" dirty="0">
                <a:latin typeface="Arial" panose="020B0604020202020204" pitchFamily="34" charset="0"/>
                <a:cs typeface="Arial" panose="020B0604020202020204" pitchFamily="34" charset="0"/>
              </a:rPr>
              <a:t>Copyright in a computer program vests the exclusive right to do or </a:t>
            </a:r>
            <a:r>
              <a:rPr lang="en-ZA" dirty="0" smtClean="0">
                <a:latin typeface="Arial" panose="020B0604020202020204" pitchFamily="34" charset="0"/>
                <a:cs typeface="Arial" panose="020B0604020202020204" pitchFamily="34" charset="0"/>
              </a:rPr>
              <a:t>authorize</a:t>
            </a:r>
            <a:r>
              <a:rPr lang="en-GB" dirty="0">
                <a:latin typeface="Arial" panose="020B0604020202020204" pitchFamily="34" charset="0"/>
                <a:cs typeface="Arial" panose="020B0604020202020204" pitchFamily="34" charset="0"/>
              </a:rPr>
              <a:t> </a:t>
            </a:r>
            <a:r>
              <a:rPr lang="en-ZA" dirty="0" smtClean="0">
                <a:latin typeface="Arial" panose="020B0604020202020204" pitchFamily="34" charset="0"/>
                <a:cs typeface="Arial" panose="020B0604020202020204" pitchFamily="34" charset="0"/>
              </a:rPr>
              <a:t>the </a:t>
            </a:r>
            <a:r>
              <a:rPr lang="en-ZA" dirty="0">
                <a:latin typeface="Arial" panose="020B0604020202020204" pitchFamily="34" charset="0"/>
                <a:cs typeface="Arial" panose="020B0604020202020204" pitchFamily="34" charset="0"/>
              </a:rPr>
              <a:t>doing of any of the following acts in the Republic</a:t>
            </a:r>
            <a:r>
              <a:rPr lang="en-ZA" dirty="0" smtClean="0">
                <a:latin typeface="Arial" panose="020B0604020202020204" pitchFamily="34" charset="0"/>
                <a:cs typeface="Arial" panose="020B0604020202020204" pitchFamily="34" charset="0"/>
              </a:rPr>
              <a:t>: </a:t>
            </a:r>
          </a:p>
          <a:p>
            <a:pPr marL="0" indent="0" algn="just">
              <a:buNone/>
            </a:pPr>
            <a:r>
              <a:rPr lang="en-ZA"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pPr marL="442913" indent="-442913" algn="just" eaLnBrk="0" hangingPunct="0">
              <a:buNone/>
            </a:pPr>
            <a:r>
              <a:rPr lang="en-GB" i="1" u="sng" dirty="0" smtClean="0">
                <a:latin typeface="Arial" panose="020B0604020202020204" pitchFamily="34" charset="0"/>
                <a:cs typeface="Arial" panose="020B0604020202020204" pitchFamily="34" charset="0"/>
              </a:rPr>
              <a:t>(</a:t>
            </a:r>
            <a:r>
              <a:rPr lang="en-GB" i="1" u="sng" dirty="0" err="1">
                <a:latin typeface="Arial" panose="020B0604020202020204" pitchFamily="34" charset="0"/>
                <a:cs typeface="Arial" panose="020B0604020202020204" pitchFamily="34" charset="0"/>
              </a:rPr>
              <a:t>dA</a:t>
            </a:r>
            <a:r>
              <a:rPr lang="en-GB" i="1" u="sng" dirty="0">
                <a:latin typeface="Arial" panose="020B0604020202020204" pitchFamily="34" charset="0"/>
                <a:cs typeface="Arial" panose="020B0604020202020204" pitchFamily="34" charset="0"/>
              </a:rPr>
              <a:t>)</a:t>
            </a:r>
            <a:r>
              <a:rPr lang="en-GB" u="sng" dirty="0">
                <a:latin typeface="Arial" panose="020B0604020202020204" pitchFamily="34" charset="0"/>
                <a:cs typeface="Arial" panose="020B0604020202020204" pitchFamily="34" charset="0"/>
              </a:rPr>
              <a:t>	communicating the work to the public by wire or wireless means;</a:t>
            </a:r>
            <a:endParaRPr lang="en-GB" dirty="0">
              <a:latin typeface="Arial" panose="020B0604020202020204" pitchFamily="34" charset="0"/>
              <a:cs typeface="Arial" panose="020B0604020202020204" pitchFamily="34" charset="0"/>
            </a:endParaRPr>
          </a:p>
          <a:p>
            <a:pPr marL="442913" indent="-442913" algn="just" eaLnBrk="0" hangingPunct="0">
              <a:buNone/>
            </a:pPr>
            <a:r>
              <a:rPr lang="en-GB" i="1" u="sng" dirty="0">
                <a:latin typeface="Arial" panose="020B0604020202020204" pitchFamily="34" charset="0"/>
                <a:cs typeface="Arial" panose="020B0604020202020204" pitchFamily="34" charset="0"/>
              </a:rPr>
              <a:t>(dB)</a:t>
            </a:r>
            <a:r>
              <a:rPr lang="en-GB" u="sng" dirty="0">
                <a:latin typeface="Arial" panose="020B0604020202020204" pitchFamily="34" charset="0"/>
                <a:cs typeface="Arial" panose="020B0604020202020204" pitchFamily="34" charset="0"/>
              </a:rPr>
              <a:t>	making the work available to the public by wire or wireless means, so that any member of the public may access the work from a place and at a time chosen by that person;</a:t>
            </a:r>
            <a:endParaRPr lang="en-GB" dirty="0">
              <a:latin typeface="Arial" panose="020B0604020202020204" pitchFamily="34" charset="0"/>
              <a:cs typeface="Arial" panose="020B0604020202020204" pitchFamily="34" charset="0"/>
            </a:endParaRPr>
          </a:p>
          <a:p>
            <a:pPr marL="442913" indent="-442913" algn="just" eaLnBrk="0" hangingPunct="0">
              <a:buNone/>
            </a:pPr>
            <a:r>
              <a:rPr lang="en-GB" i="1" u="sng" dirty="0">
                <a:latin typeface="Arial" panose="020B0604020202020204" pitchFamily="34" charset="0"/>
                <a:cs typeface="Arial" panose="020B0604020202020204" pitchFamily="34" charset="0"/>
              </a:rPr>
              <a:t>(</a:t>
            </a:r>
            <a:r>
              <a:rPr lang="en-GB" i="1" u="sng" dirty="0" err="1">
                <a:latin typeface="Arial" panose="020B0604020202020204" pitchFamily="34" charset="0"/>
                <a:cs typeface="Arial" panose="020B0604020202020204" pitchFamily="34" charset="0"/>
              </a:rPr>
              <a:t>dC</a:t>
            </a:r>
            <a:r>
              <a:rPr lang="en-GB" i="1" u="sng" dirty="0">
                <a:latin typeface="Arial" panose="020B0604020202020204" pitchFamily="34" charset="0"/>
                <a:cs typeface="Arial" panose="020B0604020202020204" pitchFamily="34" charset="0"/>
              </a:rPr>
              <a:t>)</a:t>
            </a:r>
            <a:r>
              <a:rPr lang="en-GB" u="sng" dirty="0">
                <a:latin typeface="Arial" panose="020B0604020202020204" pitchFamily="34" charset="0"/>
                <a:cs typeface="Arial" panose="020B0604020202020204" pitchFamily="34" charset="0"/>
              </a:rPr>
              <a:t> distributing the original or a copy of the work to the public</a:t>
            </a:r>
            <a:r>
              <a:rPr lang="en-GB" u="sng" dirty="0" smtClean="0">
                <a:latin typeface="Arial" panose="020B0604020202020204" pitchFamily="34" charset="0"/>
                <a:cs typeface="Arial" panose="020B0604020202020204" pitchFamily="34" charset="0"/>
              </a:rPr>
              <a:t>;</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8</a:t>
            </a:fld>
            <a:endParaRPr lang="en-US"/>
          </a:p>
        </p:txBody>
      </p:sp>
    </p:spTree>
    <p:extLst>
      <p:ext uri="{BB962C8B-B14F-4D97-AF65-F5344CB8AC3E}">
        <p14:creationId xmlns:p14="http://schemas.microsoft.com/office/powerpoint/2010/main" val="1855447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736" y="409373"/>
            <a:ext cx="8782511" cy="873738"/>
          </a:xfrm>
        </p:spPr>
        <p:txBody>
          <a:bodyPr>
            <a:normAutofit/>
          </a:bodyPr>
          <a:lstStyle/>
          <a:p>
            <a:r>
              <a:rPr lang="en-US" sz="2800" b="1" dirty="0" smtClean="0">
                <a:latin typeface="Arial" panose="020B0604020202020204" pitchFamily="34" charset="0"/>
                <a:cs typeface="Arial" panose="020B0604020202020204" pitchFamily="34" charset="0"/>
              </a:rPr>
              <a:t>New clause – amending sections 11A &amp; 11B</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60092"/>
            <a:ext cx="8937523" cy="5279922"/>
          </a:xfrm>
        </p:spPr>
        <p:txBody>
          <a:bodyPr>
            <a:noAutofit/>
          </a:bodyPr>
          <a:lstStyle/>
          <a:p>
            <a:pPr lvl="0" algn="just"/>
            <a:r>
              <a:rPr lang="en-ZA" sz="1800" dirty="0" smtClean="0">
                <a:latin typeface="Arial" panose="020B0604020202020204" pitchFamily="34" charset="0"/>
                <a:cs typeface="Arial" panose="020B0604020202020204" pitchFamily="34" charset="0"/>
              </a:rPr>
              <a:t>The right </a:t>
            </a:r>
            <a:r>
              <a:rPr lang="en-ZA" sz="1800" dirty="0">
                <a:latin typeface="Arial" panose="020B0604020202020204" pitchFamily="34" charset="0"/>
                <a:cs typeface="Arial" panose="020B0604020202020204" pitchFamily="34" charset="0"/>
              </a:rPr>
              <a:t>of communication to the </a:t>
            </a:r>
            <a:r>
              <a:rPr lang="en-ZA" sz="1800" dirty="0" smtClean="0">
                <a:latin typeface="Arial" panose="020B0604020202020204" pitchFamily="34" charset="0"/>
                <a:cs typeface="Arial" panose="020B0604020202020204" pitchFamily="34" charset="0"/>
              </a:rPr>
              <a:t>public is an umbrella right including the making </a:t>
            </a:r>
            <a:r>
              <a:rPr lang="en-ZA" sz="1800" dirty="0">
                <a:latin typeface="Arial" panose="020B0604020202020204" pitchFamily="34" charset="0"/>
                <a:cs typeface="Arial" panose="020B0604020202020204" pitchFamily="34" charset="0"/>
              </a:rPr>
              <a:t>available </a:t>
            </a:r>
            <a:r>
              <a:rPr lang="en-ZA" sz="1800" dirty="0" smtClean="0">
                <a:latin typeface="Arial" panose="020B0604020202020204" pitchFamily="34" charset="0"/>
                <a:cs typeface="Arial" panose="020B0604020202020204" pitchFamily="34" charset="0"/>
              </a:rPr>
              <a:t>right and stating these as separate rights is confusing this concept (Anton </a:t>
            </a:r>
            <a:r>
              <a:rPr lang="en-ZA" sz="1800" dirty="0" err="1" smtClean="0">
                <a:latin typeface="Arial" panose="020B0604020202020204" pitchFamily="34" charset="0"/>
                <a:cs typeface="Arial" panose="020B0604020202020204" pitchFamily="34" charset="0"/>
              </a:rPr>
              <a:t>Mostert</a:t>
            </a:r>
            <a:r>
              <a:rPr lang="en-ZA" sz="1800" dirty="0" smtClean="0">
                <a:latin typeface="Arial" panose="020B0604020202020204" pitchFamily="34" charset="0"/>
                <a:cs typeface="Arial" panose="020B0604020202020204" pitchFamily="34" charset="0"/>
              </a:rPr>
              <a:t>)</a:t>
            </a:r>
          </a:p>
          <a:p>
            <a:pPr lvl="1" algn="just"/>
            <a:r>
              <a:rPr lang="en-ZA" sz="1800" dirty="0">
                <a:solidFill>
                  <a:srgbClr val="0070C0"/>
                </a:solidFill>
                <a:latin typeface="Arial" panose="020B0604020202020204" pitchFamily="34" charset="0"/>
                <a:cs typeface="Arial" panose="020B0604020202020204" pitchFamily="34" charset="0"/>
              </a:rPr>
              <a:t>This wording copies clauses 4, 6, 8 and 10 – </a:t>
            </a:r>
            <a:r>
              <a:rPr lang="en-ZA" sz="1800" dirty="0" err="1">
                <a:solidFill>
                  <a:srgbClr val="0070C0"/>
                </a:solidFill>
                <a:latin typeface="Arial" panose="020B0604020202020204" pitchFamily="34" charset="0"/>
                <a:cs typeface="Arial" panose="020B0604020202020204" pitchFamily="34" charset="0"/>
              </a:rPr>
              <a:t>dtic</a:t>
            </a:r>
            <a:r>
              <a:rPr lang="en-ZA" sz="1800" dirty="0">
                <a:solidFill>
                  <a:srgbClr val="0070C0"/>
                </a:solidFill>
                <a:latin typeface="Arial" panose="020B0604020202020204" pitchFamily="34" charset="0"/>
                <a:cs typeface="Arial" panose="020B0604020202020204" pitchFamily="34" charset="0"/>
              </a:rPr>
              <a:t> to confirm correct wording.</a:t>
            </a:r>
            <a:endParaRPr lang="en-GB" sz="1800" dirty="0">
              <a:solidFill>
                <a:srgbClr val="0070C0"/>
              </a:solidFill>
              <a:latin typeface="Arial" panose="020B0604020202020204" pitchFamily="34" charset="0"/>
              <a:cs typeface="Arial" panose="020B0604020202020204" pitchFamily="34" charset="0"/>
            </a:endParaRPr>
          </a:p>
          <a:p>
            <a:pPr algn="just"/>
            <a:r>
              <a:rPr lang="en-ZA" sz="1800" dirty="0" smtClean="0">
                <a:latin typeface="Arial" panose="020B0604020202020204" pitchFamily="34" charset="0"/>
                <a:cs typeface="Arial" panose="020B0604020202020204" pitchFamily="34" charset="0"/>
              </a:rPr>
              <a:t>“</a:t>
            </a:r>
            <a:r>
              <a:rPr lang="en-ZA" sz="1800" dirty="0">
                <a:latin typeface="Arial" panose="020B0604020202020204" pitchFamily="34" charset="0"/>
                <a:cs typeface="Arial" panose="020B0604020202020204" pitchFamily="34" charset="0"/>
              </a:rPr>
              <a:t>original” is a technical term in copyright law, whereas here it is used in its lay sense, which is problematic</a:t>
            </a:r>
            <a:r>
              <a:rPr lang="en-ZA" sz="1800" dirty="0" smtClean="0">
                <a:latin typeface="Arial" panose="020B0604020202020204" pitchFamily="34" charset="0"/>
                <a:cs typeface="Arial" panose="020B0604020202020204" pitchFamily="34" charset="0"/>
              </a:rPr>
              <a:t>. </a:t>
            </a:r>
            <a:r>
              <a:rPr lang="en-ZA" sz="1800" dirty="0">
                <a:latin typeface="Arial" panose="020B0604020202020204" pitchFamily="34" charset="0"/>
                <a:cs typeface="Arial" panose="020B0604020202020204" pitchFamily="34" charset="0"/>
              </a:rPr>
              <a:t>(Anton </a:t>
            </a:r>
            <a:r>
              <a:rPr lang="en-ZA" sz="1800" dirty="0" err="1">
                <a:latin typeface="Arial" panose="020B0604020202020204" pitchFamily="34" charset="0"/>
                <a:cs typeface="Arial" panose="020B0604020202020204" pitchFamily="34" charset="0"/>
              </a:rPr>
              <a:t>Mostert</a:t>
            </a:r>
            <a:r>
              <a:rPr lang="en-ZA" sz="1800" dirty="0" smtClean="0">
                <a:latin typeface="Arial" panose="020B0604020202020204" pitchFamily="34" charset="0"/>
                <a:cs typeface="Arial" panose="020B0604020202020204" pitchFamily="34" charset="0"/>
              </a:rPr>
              <a:t>)</a:t>
            </a:r>
          </a:p>
          <a:p>
            <a:pPr lvl="1" algn="just"/>
            <a:r>
              <a:rPr lang="en-ZA" sz="1800" dirty="0" smtClean="0">
                <a:solidFill>
                  <a:srgbClr val="0070C0"/>
                </a:solidFill>
                <a:latin typeface="Arial" panose="020B0604020202020204" pitchFamily="34" charset="0"/>
                <a:cs typeface="Arial" panose="020B0604020202020204" pitchFamily="34" charset="0"/>
              </a:rPr>
              <a:t>“Original” is not defined in the Act and thus has a dictionary meaning – which could be more than one meaning. Interpretation relies on context.</a:t>
            </a:r>
          </a:p>
          <a:p>
            <a:pPr lvl="1" algn="just"/>
            <a:r>
              <a:rPr lang="en-ZA" sz="1800" dirty="0" smtClean="0">
                <a:solidFill>
                  <a:srgbClr val="0070C0"/>
                </a:solidFill>
                <a:latin typeface="Arial" panose="020B0604020202020204" pitchFamily="34" charset="0"/>
                <a:cs typeface="Arial" panose="020B0604020202020204" pitchFamily="34" charset="0"/>
              </a:rPr>
              <a:t>The word “original” is accompanied by the word “work” and must thus be read in this context.</a:t>
            </a:r>
            <a:endParaRPr lang="en-GB" sz="1800" dirty="0">
              <a:solidFill>
                <a:srgbClr val="0070C0"/>
              </a:solidFill>
              <a:latin typeface="Arial" panose="020B0604020202020204" pitchFamily="34" charset="0"/>
              <a:cs typeface="Arial" panose="020B0604020202020204" pitchFamily="34" charset="0"/>
            </a:endParaRPr>
          </a:p>
          <a:p>
            <a:pPr algn="just"/>
            <a:r>
              <a:rPr lang="en-ZA" sz="1800" dirty="0" smtClean="0">
                <a:latin typeface="Arial" panose="020B0604020202020204" pitchFamily="34" charset="0"/>
                <a:cs typeface="Arial" panose="020B0604020202020204" pitchFamily="34" charset="0"/>
              </a:rPr>
              <a:t>Distribution should </a:t>
            </a:r>
            <a:r>
              <a:rPr lang="en-ZA" sz="1800" dirty="0">
                <a:latin typeface="Arial" panose="020B0604020202020204" pitchFamily="34" charset="0"/>
                <a:cs typeface="Arial" panose="020B0604020202020204" pitchFamily="34" charset="0"/>
              </a:rPr>
              <a:t>only </a:t>
            </a:r>
            <a:r>
              <a:rPr lang="en-ZA" sz="1800" dirty="0" smtClean="0">
                <a:latin typeface="Arial" panose="020B0604020202020204" pitchFamily="34" charset="0"/>
                <a:cs typeface="Arial" panose="020B0604020202020204" pitchFamily="34" charset="0"/>
              </a:rPr>
              <a:t>be iro publishing </a:t>
            </a:r>
            <a:r>
              <a:rPr lang="en-ZA" sz="1800" dirty="0">
                <a:latin typeface="Arial" panose="020B0604020202020204" pitchFamily="34" charset="0"/>
                <a:cs typeface="Arial" panose="020B0604020202020204" pitchFamily="34" charset="0"/>
              </a:rPr>
              <a:t>the work to the public, as with, for example, literary </a:t>
            </a:r>
            <a:r>
              <a:rPr lang="en-ZA" sz="1800" dirty="0" smtClean="0">
                <a:latin typeface="Arial" panose="020B0604020202020204" pitchFamily="34" charset="0"/>
                <a:cs typeface="Arial" panose="020B0604020202020204" pitchFamily="34" charset="0"/>
              </a:rPr>
              <a:t>works, </a:t>
            </a:r>
            <a:r>
              <a:rPr lang="en-ZA" sz="1800" dirty="0" smtClean="0">
                <a:latin typeface="Arial" panose="020B0604020202020204" pitchFamily="34" charset="0"/>
                <a:cs typeface="Arial" panose="020B0604020202020204" pitchFamily="34" charset="0"/>
              </a:rPr>
              <a:t>and should not include the original </a:t>
            </a:r>
            <a:r>
              <a:rPr lang="en-ZA" sz="1800" dirty="0">
                <a:latin typeface="Arial" panose="020B0604020202020204" pitchFamily="34" charset="0"/>
                <a:cs typeface="Arial" panose="020B0604020202020204" pitchFamily="34" charset="0"/>
              </a:rPr>
              <a:t>(Anton </a:t>
            </a:r>
            <a:r>
              <a:rPr lang="en-ZA" sz="1800" dirty="0" err="1">
                <a:latin typeface="Arial" panose="020B0604020202020204" pitchFamily="34" charset="0"/>
                <a:cs typeface="Arial" panose="020B0604020202020204" pitchFamily="34" charset="0"/>
              </a:rPr>
              <a:t>Mostert</a:t>
            </a:r>
            <a:r>
              <a:rPr lang="en-ZA" sz="1800" dirty="0">
                <a:latin typeface="Arial" panose="020B0604020202020204" pitchFamily="34" charset="0"/>
                <a:cs typeface="Arial" panose="020B0604020202020204" pitchFamily="34" charset="0"/>
              </a:rPr>
              <a:t>)</a:t>
            </a:r>
          </a:p>
          <a:p>
            <a:pPr lvl="1" algn="just"/>
            <a:r>
              <a:rPr lang="en-ZA" sz="1800" dirty="0" smtClean="0">
                <a:latin typeface="Arial" panose="020B0604020202020204" pitchFamily="34" charset="0"/>
                <a:cs typeface="Arial" panose="020B0604020202020204" pitchFamily="34" charset="0"/>
              </a:rPr>
              <a:t>“</a:t>
            </a:r>
            <a:r>
              <a:rPr lang="en-ZA" sz="1800" dirty="0">
                <a:latin typeface="Arial" panose="020B0604020202020204" pitchFamily="34" charset="0"/>
                <a:cs typeface="Arial" panose="020B0604020202020204" pitchFamily="34" charset="0"/>
              </a:rPr>
              <a:t>Distribution” suggests that there needs to be multiple copies of something</a:t>
            </a:r>
            <a:r>
              <a:rPr lang="en-ZA" sz="1800" dirty="0" smtClean="0">
                <a:latin typeface="Arial" panose="020B0604020202020204" pitchFamily="34" charset="0"/>
                <a:cs typeface="Arial" panose="020B0604020202020204" pitchFamily="34" charset="0"/>
              </a:rPr>
              <a:t>. </a:t>
            </a:r>
          </a:p>
          <a:p>
            <a:pPr lvl="1" algn="just"/>
            <a:r>
              <a:rPr lang="en-ZA" sz="1800" dirty="0">
                <a:solidFill>
                  <a:srgbClr val="0070C0"/>
                </a:solidFill>
                <a:latin typeface="Arial" panose="020B0604020202020204" pitchFamily="34" charset="0"/>
                <a:cs typeface="Arial" panose="020B0604020202020204" pitchFamily="34" charset="0"/>
              </a:rPr>
              <a:t>This wording copies clauses 4, 6, 8 and 10 – </a:t>
            </a:r>
            <a:r>
              <a:rPr lang="en-ZA" sz="1800" dirty="0" err="1">
                <a:solidFill>
                  <a:srgbClr val="0070C0"/>
                </a:solidFill>
                <a:latin typeface="Arial" panose="020B0604020202020204" pitchFamily="34" charset="0"/>
                <a:cs typeface="Arial" panose="020B0604020202020204" pitchFamily="34" charset="0"/>
              </a:rPr>
              <a:t>dtic</a:t>
            </a:r>
            <a:r>
              <a:rPr lang="en-ZA" sz="1800" dirty="0">
                <a:solidFill>
                  <a:srgbClr val="0070C0"/>
                </a:solidFill>
                <a:latin typeface="Arial" panose="020B0604020202020204" pitchFamily="34" charset="0"/>
                <a:cs typeface="Arial" panose="020B0604020202020204" pitchFamily="34" charset="0"/>
              </a:rPr>
              <a:t> to confirm correct wording</a:t>
            </a:r>
            <a:r>
              <a:rPr lang="en-ZA" sz="1800" dirty="0" smtClean="0">
                <a:solidFill>
                  <a:srgbClr val="0070C0"/>
                </a:solidFill>
                <a:latin typeface="Arial" panose="020B0604020202020204" pitchFamily="34" charset="0"/>
                <a:cs typeface="Arial" panose="020B0604020202020204" pitchFamily="34" charset="0"/>
              </a:rPr>
              <a:t>.</a:t>
            </a:r>
          </a:p>
          <a:p>
            <a:pPr algn="just"/>
            <a:r>
              <a:rPr lang="en-ZA" sz="1800" dirty="0" smtClean="0">
                <a:latin typeface="Arial" panose="020B0604020202020204" pitchFamily="34" charset="0"/>
                <a:cs typeface="Arial" panose="020B0604020202020204" pitchFamily="34" charset="0"/>
              </a:rPr>
              <a:t>Google, PASA: Support the amendment</a:t>
            </a:r>
            <a:endParaRPr lang="en-GB" sz="2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9</a:t>
            </a:fld>
            <a:endParaRPr lang="en-US"/>
          </a:p>
        </p:txBody>
      </p:sp>
    </p:spTree>
    <p:extLst>
      <p:ext uri="{BB962C8B-B14F-4D97-AF65-F5344CB8AC3E}">
        <p14:creationId xmlns:p14="http://schemas.microsoft.com/office/powerpoint/2010/main" val="31434909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83637</TotalTime>
  <Words>32413</Words>
  <Application>Microsoft Office PowerPoint</Application>
  <PresentationFormat>A4 Paper (210x297 mm)</PresentationFormat>
  <Paragraphs>1259</Paragraphs>
  <Slides>50</Slides>
  <Notes>44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Calibri</vt:lpstr>
      <vt:lpstr>Calibri Light</vt:lpstr>
      <vt:lpstr>Wingdings</vt:lpstr>
      <vt:lpstr>Office Theme</vt:lpstr>
      <vt:lpstr>   </vt:lpstr>
      <vt:lpstr>The reservations</vt:lpstr>
      <vt:lpstr>Clarification iro CLSO’s responses</vt:lpstr>
      <vt:lpstr>Concerns on process and general concerns (1)</vt:lpstr>
      <vt:lpstr>Concerns on process and general concerns (2)</vt:lpstr>
      <vt:lpstr>Specific amendments</vt:lpstr>
      <vt:lpstr>Clause 1 – definition of Broadcast</vt:lpstr>
      <vt:lpstr>New clause – amending sections 11A &amp; 11B</vt:lpstr>
      <vt:lpstr>New clause – amending sections 11A &amp; 11B</vt:lpstr>
      <vt:lpstr>Clause 13 (section 12A) - Deletion of duplications (1)</vt:lpstr>
      <vt:lpstr>Clause 13 (section 12A) - Deletion of duplications  (2)</vt:lpstr>
      <vt:lpstr>Clause 13 (section 12A(c), 12B, 12D, 19D)    (1)</vt:lpstr>
      <vt:lpstr>Clause 13 (section 12A(c), 12B, 12D, 19D)     (2)</vt:lpstr>
      <vt:lpstr>Clause 13: Layering of restrictions A. Section 12A – new paragraph (d) (1) </vt:lpstr>
      <vt:lpstr>Clause 13: Layering of restrictions A. Section 12A – new paragraph (d) (2) </vt:lpstr>
      <vt:lpstr>Clause 13: Layering of restrictions A. Section 12A – new paragraph (d) (3)</vt:lpstr>
      <vt:lpstr>Clause 13: Layering of restrictions A. Section 12A – new paragraph (d) (4)</vt:lpstr>
      <vt:lpstr>Clause 13 : Layering of restrictions B. Fair practice v extent justified by the purpose (1)</vt:lpstr>
      <vt:lpstr>Clause 13 : Layering of restrictions B. Fair practice v extent justified by the purpose (2)</vt:lpstr>
      <vt:lpstr>Clause 13 : Layering of restrictions C. Sections 12C(2) and 12D(1)(b), (c) and (d) Adding the three step test (1)</vt:lpstr>
      <vt:lpstr>Clause 13 : Layering of restrictions C. Sections 12C(2) and 12D(1)(b), (c) and (d) Adding the three step test (2)</vt:lpstr>
      <vt:lpstr>Clause 13 : Layering of restrictions C. Sections 12C(2) and 12D(1)(b), (c) and (d) Adding the three step test (3)</vt:lpstr>
      <vt:lpstr>Clause 13 : Layering of restrictions C. Sections 12C(2) and 12D(1)(b), (c) and (d) Adding the three step test (4)</vt:lpstr>
      <vt:lpstr>Ephemeral exception (1)</vt:lpstr>
      <vt:lpstr>Ephemeral exception (2)</vt:lpstr>
      <vt:lpstr>Ephemeral exception (3)</vt:lpstr>
      <vt:lpstr>Ephemeral exception (4)</vt:lpstr>
      <vt:lpstr>Clause 13 (section 12B(1)(e))</vt:lpstr>
      <vt:lpstr>Clause 13 (section 12B – “private / personal copies” (1))</vt:lpstr>
      <vt:lpstr>Clause 13 (section 12B – “private / personal copies” (2))</vt:lpstr>
      <vt:lpstr>Clause 13 (section 12B – “private / personal copies” (3))</vt:lpstr>
      <vt:lpstr>Clause 13 (section 12B – “private / personal copies” (4))</vt:lpstr>
      <vt:lpstr>Correction of lay-out error in 12C</vt:lpstr>
      <vt:lpstr>Cl 20 - section 19C(4)       (1)</vt:lpstr>
      <vt:lpstr>Cl 20 - section 19C(4)       (2)</vt:lpstr>
      <vt:lpstr>Cl 20 (section 19D - General exceptions regarding  protection of copyright work for persons with disability) (1)</vt:lpstr>
      <vt:lpstr>Cl 20 (section 19D - General exceptions regarding  protection of copyright work for persons with disability) (2)</vt:lpstr>
      <vt:lpstr>Cl 20 (section 19D - General exceptions regarding  protection of copyright work for persons with disability) (3)</vt:lpstr>
      <vt:lpstr>Cl 20 (section 19D - General exceptions regarding  protection of copyright work for persons with disability) (4)</vt:lpstr>
      <vt:lpstr>Cl 20 (section 19D - General exceptions regarding  protection of copyright work for persons with disability) (5)</vt:lpstr>
      <vt:lpstr>Clause 29: Technological protection measures  (1)</vt:lpstr>
      <vt:lpstr>Clause 29: Technological protection measures (2)</vt:lpstr>
      <vt:lpstr>Clause 29: Technological protection measures  (3)</vt:lpstr>
      <vt:lpstr>Offences – Clause 27, Section 27 - general</vt:lpstr>
      <vt:lpstr>Offences – Clause 27, Section 27(5A)     (1)</vt:lpstr>
      <vt:lpstr>Offences – Clause 27, Section 27(5A)        (2)</vt:lpstr>
      <vt:lpstr>Offences – Clause 27, Section 27(5B)     (1)</vt:lpstr>
      <vt:lpstr>Offences – Clause 27, Section 27(5B)     (2)</vt:lpstr>
      <vt:lpstr>Offences – Clause 27, Section 27(5C)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Charmaine Raquel van der Merwe</cp:lastModifiedBy>
  <cp:revision>809</cp:revision>
  <cp:lastPrinted>2019-01-14T13:21:45Z</cp:lastPrinted>
  <dcterms:created xsi:type="dcterms:W3CDTF">2018-09-19T18:24:14Z</dcterms:created>
  <dcterms:modified xsi:type="dcterms:W3CDTF">2022-05-04T12:40:45Z</dcterms:modified>
</cp:coreProperties>
</file>