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6" r:id="rId2"/>
    <p:sldId id="257" r:id="rId3"/>
    <p:sldId id="258" r:id="rId4"/>
    <p:sldId id="267" r:id="rId5"/>
    <p:sldId id="282" r:id="rId6"/>
    <p:sldId id="268" r:id="rId7"/>
    <p:sldId id="290" r:id="rId8"/>
    <p:sldId id="283" r:id="rId9"/>
    <p:sldId id="281" r:id="rId10"/>
    <p:sldId id="297" r:id="rId11"/>
    <p:sldId id="289" r:id="rId12"/>
    <p:sldId id="269" r:id="rId13"/>
    <p:sldId id="301" r:id="rId14"/>
    <p:sldId id="291" r:id="rId15"/>
    <p:sldId id="284" r:id="rId16"/>
    <p:sldId id="285" r:id="rId17"/>
    <p:sldId id="286" r:id="rId18"/>
    <p:sldId id="292" r:id="rId19"/>
    <p:sldId id="293" r:id="rId20"/>
    <p:sldId id="295" r:id="rId21"/>
    <p:sldId id="296" r:id="rId22"/>
    <p:sldId id="277" r:id="rId23"/>
    <p:sldId id="278" r:id="rId24"/>
    <p:sldId id="279" r:id="rId25"/>
    <p:sldId id="280" r:id="rId2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829" autoAdjust="0"/>
  </p:normalViewPr>
  <p:slideViewPr>
    <p:cSldViewPr snapToGrid="0">
      <p:cViewPr varScale="1">
        <p:scale>
          <a:sx n="65" d="100"/>
          <a:sy n="65" d="100"/>
        </p:scale>
        <p:origin x="153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1143000" y="685800"/>
            <a:ext cx="4572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527087008"/>
      </p:ext>
    </p:extLst>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91"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92"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93"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00"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101"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02"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09"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110"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11"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18"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119"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20"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27"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128"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29"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36"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137"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38"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45"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146"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47"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54"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155"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56"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Default 0">
    <p:spTree>
      <p:nvGrpSpPr>
        <p:cNvPr id="1" name=""/>
        <p:cNvGrpSpPr/>
        <p:nvPr/>
      </p:nvGrpSpPr>
      <p:grpSpPr>
        <a:xfrm>
          <a:off x="0" y="0"/>
          <a:ext cx="0" cy="0"/>
          <a:chOff x="0" y="0"/>
          <a:chExt cx="0" cy="0"/>
        </a:xfrm>
      </p:grpSpPr>
      <p:sp>
        <p:nvSpPr>
          <p:cNvPr id="2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27"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28"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29"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pic>
        <p:nvPicPr>
          <p:cNvPr id="36" name="DCoG logo.jpg" descr="DCoG logo.jpg"/>
          <p:cNvPicPr>
            <a:picLocks noChangeAspect="1"/>
          </p:cNvPicPr>
          <p:nvPr/>
        </p:nvPicPr>
        <p:blipFill>
          <a:blip r:embed="rId2"/>
          <a:stretch>
            <a:fillRect/>
          </a:stretch>
        </p:blipFill>
        <p:spPr>
          <a:xfrm>
            <a:off x="76200" y="5943600"/>
            <a:ext cx="2697163" cy="865188"/>
          </a:xfrm>
          <a:prstGeom prst="rect">
            <a:avLst/>
          </a:prstGeom>
          <a:ln w="12700">
            <a:miter lim="400000"/>
          </a:ln>
        </p:spPr>
      </p:pic>
      <p:sp>
        <p:nvSpPr>
          <p:cNvPr id="37" name="Title Text"/>
          <p:cNvSpPr txBox="1">
            <a:spLocks noGrp="1"/>
          </p:cNvSpPr>
          <p:nvPr>
            <p:ph type="title"/>
          </p:nvPr>
        </p:nvSpPr>
        <p:spPr>
          <a:xfrm>
            <a:off x="457200" y="274637"/>
            <a:ext cx="8229600" cy="561976"/>
          </a:xfrm>
          <a:prstGeom prst="rect">
            <a:avLst/>
          </a:prstGeom>
        </p:spPr>
        <p:txBody>
          <a:bodyPr>
            <a:normAutofit/>
          </a:bodyPr>
          <a:lstStyle/>
          <a:p>
            <a:r>
              <a:t>Title Text</a:t>
            </a:r>
          </a:p>
        </p:txBody>
      </p:sp>
      <p:sp>
        <p:nvSpPr>
          <p:cNvPr id="38" name="Body Level One…"/>
          <p:cNvSpPr txBox="1">
            <a:spLocks noGrp="1"/>
          </p:cNvSpPr>
          <p:nvPr>
            <p:ph type="body" idx="1"/>
          </p:nvPr>
        </p:nvSpPr>
        <p:spPr>
          <a:xfrm>
            <a:off x="457200" y="908050"/>
            <a:ext cx="8229600" cy="503555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3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pic>
        <p:nvPicPr>
          <p:cNvPr id="46" name="DCoG logo.jpg" descr="DCoG logo.jpg"/>
          <p:cNvPicPr>
            <a:picLocks noChangeAspect="1"/>
          </p:cNvPicPr>
          <p:nvPr/>
        </p:nvPicPr>
        <p:blipFill>
          <a:blip r:embed="rId2"/>
          <a:stretch>
            <a:fillRect/>
          </a:stretch>
        </p:blipFill>
        <p:spPr>
          <a:xfrm>
            <a:off x="76200" y="5943600"/>
            <a:ext cx="2697163" cy="865188"/>
          </a:xfrm>
          <a:prstGeom prst="rect">
            <a:avLst/>
          </a:prstGeom>
          <a:ln w="12700">
            <a:miter lim="400000"/>
          </a:ln>
        </p:spPr>
      </p:pic>
      <p:sp>
        <p:nvSpPr>
          <p:cNvPr id="47" name="Title Text"/>
          <p:cNvSpPr txBox="1">
            <a:spLocks noGrp="1"/>
          </p:cNvSpPr>
          <p:nvPr>
            <p:ph type="title"/>
          </p:nvPr>
        </p:nvSpPr>
        <p:spPr>
          <a:xfrm>
            <a:off x="457200" y="274637"/>
            <a:ext cx="8229600" cy="561976"/>
          </a:xfrm>
          <a:prstGeom prst="rect">
            <a:avLst/>
          </a:prstGeom>
        </p:spPr>
        <p:txBody>
          <a:bodyPr>
            <a:normAutofit/>
          </a:bodyPr>
          <a:lstStyle/>
          <a:p>
            <a:r>
              <a:t>Title Text</a:t>
            </a:r>
          </a:p>
        </p:txBody>
      </p:sp>
      <p:sp>
        <p:nvSpPr>
          <p:cNvPr id="48" name="Body Level One…"/>
          <p:cNvSpPr txBox="1">
            <a:spLocks noGrp="1"/>
          </p:cNvSpPr>
          <p:nvPr>
            <p:ph type="body" idx="1"/>
          </p:nvPr>
        </p:nvSpPr>
        <p:spPr>
          <a:xfrm>
            <a:off x="457200" y="908050"/>
            <a:ext cx="8229600" cy="503555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pic>
        <p:nvPicPr>
          <p:cNvPr id="56" name="DCoG logo.jpg" descr="DCoG logo.jpg"/>
          <p:cNvPicPr>
            <a:picLocks noChangeAspect="1"/>
          </p:cNvPicPr>
          <p:nvPr/>
        </p:nvPicPr>
        <p:blipFill>
          <a:blip r:embed="rId2"/>
          <a:stretch>
            <a:fillRect/>
          </a:stretch>
        </p:blipFill>
        <p:spPr>
          <a:xfrm>
            <a:off x="76200" y="5943600"/>
            <a:ext cx="2697163" cy="865188"/>
          </a:xfrm>
          <a:prstGeom prst="rect">
            <a:avLst/>
          </a:prstGeom>
          <a:ln w="12700">
            <a:miter lim="400000"/>
          </a:ln>
        </p:spPr>
      </p:pic>
      <p:sp>
        <p:nvSpPr>
          <p:cNvPr id="57" name="Title Text"/>
          <p:cNvSpPr txBox="1">
            <a:spLocks noGrp="1"/>
          </p:cNvSpPr>
          <p:nvPr>
            <p:ph type="title"/>
          </p:nvPr>
        </p:nvSpPr>
        <p:spPr>
          <a:xfrm>
            <a:off x="457200" y="274637"/>
            <a:ext cx="8229600" cy="561976"/>
          </a:xfrm>
          <a:prstGeom prst="rect">
            <a:avLst/>
          </a:prstGeom>
        </p:spPr>
        <p:txBody>
          <a:bodyPr>
            <a:normAutofit/>
          </a:bodyPr>
          <a:lstStyle/>
          <a:p>
            <a:r>
              <a:t>Title Text</a:t>
            </a:r>
          </a:p>
        </p:txBody>
      </p:sp>
      <p:sp>
        <p:nvSpPr>
          <p:cNvPr id="58" name="Body Level One…"/>
          <p:cNvSpPr txBox="1">
            <a:spLocks noGrp="1"/>
          </p:cNvSpPr>
          <p:nvPr>
            <p:ph type="body" idx="1"/>
          </p:nvPr>
        </p:nvSpPr>
        <p:spPr>
          <a:xfrm>
            <a:off x="457200" y="908050"/>
            <a:ext cx="8229600" cy="503555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5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66"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73"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74"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75"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82"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83"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84"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jpeg" descr="image.jpeg"/>
          <p:cNvPicPr>
            <a:picLocks noChangeAspect="1"/>
          </p:cNvPicPr>
          <p:nvPr/>
        </p:nvPicPr>
        <p:blipFill>
          <a:blip r:embed="rId19"/>
          <a:stretch>
            <a:fillRect/>
          </a:stretch>
        </p:blipFill>
        <p:spPr>
          <a:xfrm>
            <a:off x="0" y="0"/>
            <a:ext cx="9144000" cy="6858000"/>
          </a:xfrm>
          <a:prstGeom prst="rect">
            <a:avLst/>
          </a:prstGeom>
          <a:ln w="12700">
            <a:miter lim="400000"/>
          </a:ln>
        </p:spPr>
      </p:pic>
      <p:pic>
        <p:nvPicPr>
          <p:cNvPr id="3" name="DCoG logo.jpg" descr="DCoG logo.jpg"/>
          <p:cNvPicPr>
            <a:picLocks noChangeAspect="1"/>
          </p:cNvPicPr>
          <p:nvPr/>
        </p:nvPicPr>
        <p:blipFill>
          <a:blip r:embed="rId20"/>
          <a:stretch>
            <a:fillRect/>
          </a:stretch>
        </p:blipFill>
        <p:spPr>
          <a:xfrm>
            <a:off x="76200" y="5943600"/>
            <a:ext cx="2697163" cy="865188"/>
          </a:xfrm>
          <a:prstGeom prst="rect">
            <a:avLst/>
          </a:prstGeom>
          <a:ln w="12700">
            <a:miter lim="400000"/>
          </a:ln>
        </p:spPr>
      </p:pic>
      <p:sp>
        <p:nvSpPr>
          <p:cNvPr id="4" name="Slide Number"/>
          <p:cNvSpPr txBox="1">
            <a:spLocks noGrp="1"/>
          </p:cNvSpPr>
          <p:nvPr>
            <p:ph type="sldNum" sz="quarter" idx="2"/>
          </p:nvPr>
        </p:nvSpPr>
        <p:spPr>
          <a:xfrm>
            <a:off x="8413144" y="6406785"/>
            <a:ext cx="273657" cy="264255"/>
          </a:xfrm>
          <a:prstGeom prst="rect">
            <a:avLst/>
          </a:prstGeom>
          <a:ln w="12700">
            <a:miter lim="400000"/>
          </a:ln>
        </p:spPr>
        <p:txBody>
          <a:bodyPr wrap="none" lIns="45719" rIns="45719" anchor="ctr">
            <a:spAutoFit/>
          </a:bodyPr>
          <a:lstStyle>
            <a:lvl1pPr algn="r" defTabSz="457200">
              <a:defRPr sz="1200"/>
            </a:lvl1pPr>
          </a:lstStyle>
          <a:p>
            <a:fld id="{86CB4B4D-7CA3-9044-876B-883B54F8677D}" type="slidenum">
              <a:t>‹#›</a:t>
            </a:fld>
            <a:endParaRPr/>
          </a:p>
        </p:txBody>
      </p:sp>
      <p:sp>
        <p:nvSpPr>
          <p:cNvPr id="5" name="Title Text"/>
          <p:cNvSpPr txBox="1">
            <a:spLocks noGrp="1"/>
          </p:cNvSpPr>
          <p:nvPr>
            <p:ph type="title"/>
          </p:nvPr>
        </p:nvSpPr>
        <p:spPr>
          <a:xfrm>
            <a:off x="457200" y="92074"/>
            <a:ext cx="8229600" cy="1508127"/>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lstStyle/>
          <a:p>
            <a:r>
              <a:t>Title Text</a:t>
            </a:r>
          </a:p>
        </p:txBody>
      </p:sp>
      <p:sp>
        <p:nvSpPr>
          <p:cNvPr id="6" name="Body Level One…"/>
          <p:cNvSpPr txBox="1">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ransition spd="med"/>
  <p:txStyles>
    <p:titleStyle>
      <a:lvl1pPr marL="0" marR="0" indent="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1pPr>
      <a:lvl2pPr marL="0" marR="0" indent="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2pPr>
      <a:lvl3pPr marL="0" marR="0" indent="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3pPr>
      <a:lvl4pPr marL="0" marR="0" indent="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4pPr>
      <a:lvl5pPr marL="0" marR="0" indent="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5pPr>
      <a:lvl6pPr marL="0" marR="0" indent="45720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6pPr>
      <a:lvl7pPr marL="0" marR="0" indent="91440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7pPr>
      <a:lvl8pPr marL="0" marR="0" indent="137160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8pPr>
      <a:lvl9pPr marL="0" marR="0" indent="182880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4pPr>
      <a:lvl5pPr marL="22352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5pPr>
      <a:lvl6pPr marL="26924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6pPr>
      <a:lvl7pPr marL="31496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7pPr>
      <a:lvl8pPr marL="36068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8pPr>
      <a:lvl9pPr marL="40640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5pPr>
      <a:lvl6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6pPr>
      <a:lvl7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7pPr>
      <a:lvl8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8pPr>
      <a:lvl9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2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7.emf"/></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165" name="dta logo.jpg" descr="dta logo.jpg"/>
          <p:cNvPicPr>
            <a:picLocks noChangeAspect="1"/>
          </p:cNvPicPr>
          <p:nvPr/>
        </p:nvPicPr>
        <p:blipFill>
          <a:blip r:embed="rId3"/>
          <a:stretch>
            <a:fillRect/>
          </a:stretch>
        </p:blipFill>
        <p:spPr>
          <a:xfrm>
            <a:off x="152400" y="6035675"/>
            <a:ext cx="1905000" cy="703263"/>
          </a:xfrm>
          <a:prstGeom prst="rect">
            <a:avLst/>
          </a:prstGeom>
          <a:ln w="12700">
            <a:miter lim="400000"/>
          </a:ln>
        </p:spPr>
      </p:pic>
      <p:sp>
        <p:nvSpPr>
          <p:cNvPr id="166" name="DEPARTMENT OF TRADITIONAL AFFAIRS    2020-2025 STRATEGIC PLAN AND  2020/2021 ANNUAL PERFORMANCE PLAN"/>
          <p:cNvSpPr txBox="1">
            <a:spLocks noGrp="1"/>
          </p:cNvSpPr>
          <p:nvPr>
            <p:ph type="title" idx="4294967295"/>
          </p:nvPr>
        </p:nvSpPr>
        <p:spPr>
          <a:xfrm>
            <a:off x="384175" y="908050"/>
            <a:ext cx="8424863" cy="1943100"/>
          </a:xfrm>
          <a:prstGeom prst="rect">
            <a:avLst/>
          </a:prstGeom>
        </p:spPr>
        <p:txBody>
          <a:bodyPr>
            <a:normAutofit/>
          </a:bodyPr>
          <a:lstStyle/>
          <a:p>
            <a:pPr defTabSz="416052">
              <a:defRPr sz="2184"/>
            </a:pPr>
            <a:r>
              <a:rPr dirty="0"/>
              <a:t>DEPARTMENT OF TRADITIONAL AFFAIRS</a:t>
            </a:r>
            <a:br>
              <a:rPr dirty="0"/>
            </a:br>
            <a:r>
              <a:rPr dirty="0"/>
              <a:t/>
            </a:r>
            <a:br>
              <a:rPr dirty="0"/>
            </a:br>
            <a:r>
              <a:rPr dirty="0"/>
              <a:t/>
            </a:r>
            <a:br>
              <a:rPr dirty="0"/>
            </a:br>
            <a:r>
              <a:rPr dirty="0"/>
              <a:t/>
            </a:r>
            <a:br>
              <a:rPr dirty="0"/>
            </a:br>
            <a:r>
              <a:rPr sz="2000" dirty="0"/>
              <a:t>202</a:t>
            </a:r>
            <a:r>
              <a:rPr lang="en-ZA" sz="2000" dirty="0"/>
              <a:t>2</a:t>
            </a:r>
            <a:r>
              <a:rPr sz="2000" dirty="0"/>
              <a:t>/202</a:t>
            </a:r>
            <a:r>
              <a:rPr lang="en-ZA" sz="2000" dirty="0"/>
              <a:t>3</a:t>
            </a:r>
            <a:r>
              <a:rPr sz="2000" dirty="0"/>
              <a:t> ANNUAL PERFORMANCE PLAN</a:t>
            </a:r>
          </a:p>
        </p:txBody>
      </p:sp>
      <p:sp>
        <p:nvSpPr>
          <p:cNvPr id="167" name="Joint Committee briefing:…"/>
          <p:cNvSpPr txBox="1"/>
          <p:nvPr/>
        </p:nvSpPr>
        <p:spPr>
          <a:xfrm>
            <a:off x="2411412" y="3216546"/>
            <a:ext cx="4368801" cy="1290097"/>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p>
            <a:pPr algn="ctr" defTabSz="685800">
              <a:lnSpc>
                <a:spcPct val="90000"/>
              </a:lnSpc>
              <a:spcBef>
                <a:spcPts val="700"/>
              </a:spcBef>
              <a:defRPr sz="2000" b="1">
                <a:solidFill>
                  <a:srgbClr val="F9671C"/>
                </a:solidFill>
              </a:defRPr>
            </a:pPr>
            <a:r>
              <a:rPr lang="en-ZA" dirty="0"/>
              <a:t>B</a:t>
            </a:r>
            <a:r>
              <a:rPr dirty="0"/>
              <a:t>riefing:</a:t>
            </a:r>
          </a:p>
          <a:p>
            <a:pPr algn="ctr" defTabSz="685800">
              <a:lnSpc>
                <a:spcPct val="90000"/>
              </a:lnSpc>
              <a:spcBef>
                <a:spcPts val="700"/>
              </a:spcBef>
              <a:defRPr sz="2000" b="1">
                <a:solidFill>
                  <a:srgbClr val="F9671C"/>
                </a:solidFill>
              </a:defRPr>
            </a:pPr>
            <a:r>
              <a:rPr dirty="0"/>
              <a:t>Portfolio Committee on  Cooperative Governance and Traditional Affairs</a:t>
            </a:r>
          </a:p>
        </p:txBody>
      </p:sp>
      <p:sp>
        <p:nvSpPr>
          <p:cNvPr id="168" name="06 MAY 2020"/>
          <p:cNvSpPr txBox="1"/>
          <p:nvPr/>
        </p:nvSpPr>
        <p:spPr>
          <a:xfrm>
            <a:off x="2889250" y="5005891"/>
            <a:ext cx="3413125" cy="375231"/>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ctr" defTabSz="685800">
              <a:lnSpc>
                <a:spcPct val="90000"/>
              </a:lnSpc>
              <a:spcBef>
                <a:spcPts val="700"/>
              </a:spcBef>
              <a:defRPr sz="2000" b="1">
                <a:solidFill>
                  <a:srgbClr val="005D28"/>
                </a:solidFill>
              </a:defRPr>
            </a:lvl1pPr>
          </a:lstStyle>
          <a:p>
            <a:r>
              <a:rPr lang="en-ZA" dirty="0"/>
              <a:t>03 MAY</a:t>
            </a:r>
            <a:r>
              <a:rPr dirty="0"/>
              <a:t> 202</a:t>
            </a:r>
            <a:r>
              <a:rPr lang="en-ZA" dirty="0"/>
              <a:t>2</a:t>
            </a: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12"/>
          <p:cNvSpPr txBox="1"/>
          <p:nvPr/>
        </p:nvSpPr>
        <p:spPr>
          <a:xfrm>
            <a:off x="6978650" y="6427758"/>
            <a:ext cx="2057400" cy="400110"/>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r">
              <a:defRPr sz="2000"/>
            </a:lvl1pPr>
          </a:lstStyle>
          <a:p>
            <a:r>
              <a:rPr lang="en-GB" dirty="0"/>
              <a:t>9</a:t>
            </a:r>
            <a:endParaRPr dirty="0"/>
          </a:p>
        </p:txBody>
      </p:sp>
      <p:sp>
        <p:nvSpPr>
          <p:cNvPr id="252" name="Text"/>
          <p:cNvSpPr txBox="1"/>
          <p:nvPr/>
        </p:nvSpPr>
        <p:spPr>
          <a:xfrm>
            <a:off x="1493837" y="1484312"/>
            <a:ext cx="6102351" cy="30110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500"/>
            </a:lvl1pPr>
          </a:lstStyle>
          <a:p>
            <a:r>
              <a:t> </a:t>
            </a:r>
          </a:p>
        </p:txBody>
      </p:sp>
      <p:grpSp>
        <p:nvGrpSpPr>
          <p:cNvPr id="255" name="Group"/>
          <p:cNvGrpSpPr/>
          <p:nvPr/>
        </p:nvGrpSpPr>
        <p:grpSpPr>
          <a:xfrm>
            <a:off x="146050" y="224603"/>
            <a:ext cx="8883651" cy="400108"/>
            <a:chOff x="0" y="-12438"/>
            <a:chExt cx="8883650" cy="400107"/>
          </a:xfrm>
        </p:grpSpPr>
        <p:sp>
          <p:nvSpPr>
            <p:cNvPr id="253" name="Rectangle"/>
            <p:cNvSpPr/>
            <p:nvPr/>
          </p:nvSpPr>
          <p:spPr>
            <a:xfrm>
              <a:off x="0" y="7433"/>
              <a:ext cx="8883650" cy="360364"/>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000" b="1"/>
              </a:pPr>
              <a:endParaRPr/>
            </a:p>
          </p:txBody>
        </p:sp>
        <p:sp>
          <p:nvSpPr>
            <p:cNvPr id="254" name="MEASURING OUR PERFORMANCE"/>
            <p:cNvSpPr txBox="1"/>
            <p:nvPr/>
          </p:nvSpPr>
          <p:spPr>
            <a:xfrm>
              <a:off x="0" y="-12438"/>
              <a:ext cx="8883650" cy="400107"/>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sz="2000" b="1"/>
              </a:lvl1pPr>
            </a:lstStyle>
            <a:p>
              <a:r>
                <a:rPr dirty="0"/>
                <a:t>MEASURING OUR PERFORMANCE</a:t>
              </a:r>
              <a:r>
                <a:rPr lang="en-GB" dirty="0"/>
                <a:t>:RPL</a:t>
              </a:r>
              <a:endParaRPr dirty="0"/>
            </a:p>
          </p:txBody>
        </p:sp>
      </p:grpSp>
      <p:graphicFrame>
        <p:nvGraphicFramePr>
          <p:cNvPr id="256" name="Table"/>
          <p:cNvGraphicFramePr/>
          <p:nvPr>
            <p:extLst>
              <p:ext uri="{D42A27DB-BD31-4B8C-83A1-F6EECF244321}">
                <p14:modId xmlns:p14="http://schemas.microsoft.com/office/powerpoint/2010/main" val="4250257238"/>
              </p:ext>
            </p:extLst>
          </p:nvPr>
        </p:nvGraphicFramePr>
        <p:xfrm>
          <a:off x="100693" y="947057"/>
          <a:ext cx="8942613" cy="5195809"/>
        </p:xfrm>
        <a:graphic>
          <a:graphicData uri="http://schemas.openxmlformats.org/drawingml/2006/table">
            <a:tbl>
              <a:tblPr>
                <a:tableStyleId>{4C3C2611-4C71-4FC5-86AE-919BDF0F9419}</a:tableStyleId>
              </a:tblPr>
              <a:tblGrid>
                <a:gridCol w="1249136">
                  <a:extLst>
                    <a:ext uri="{9D8B030D-6E8A-4147-A177-3AD203B41FA5}">
                      <a16:colId xmlns:a16="http://schemas.microsoft.com/office/drawing/2014/main" val="20000"/>
                    </a:ext>
                  </a:extLst>
                </a:gridCol>
                <a:gridCol w="1948542">
                  <a:extLst>
                    <a:ext uri="{9D8B030D-6E8A-4147-A177-3AD203B41FA5}">
                      <a16:colId xmlns:a16="http://schemas.microsoft.com/office/drawing/2014/main" val="20001"/>
                    </a:ext>
                  </a:extLst>
                </a:gridCol>
                <a:gridCol w="1948543">
                  <a:extLst>
                    <a:ext uri="{9D8B030D-6E8A-4147-A177-3AD203B41FA5}">
                      <a16:colId xmlns:a16="http://schemas.microsoft.com/office/drawing/2014/main" val="20002"/>
                    </a:ext>
                  </a:extLst>
                </a:gridCol>
                <a:gridCol w="3796392">
                  <a:extLst>
                    <a:ext uri="{9D8B030D-6E8A-4147-A177-3AD203B41FA5}">
                      <a16:colId xmlns:a16="http://schemas.microsoft.com/office/drawing/2014/main" val="20003"/>
                    </a:ext>
                  </a:extLst>
                </a:gridCol>
              </a:tblGrid>
              <a:tr h="1123229">
                <a:tc>
                  <a:txBody>
                    <a:bodyPr/>
                    <a:lstStyle/>
                    <a:p>
                      <a:pPr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tc>
                  <a:txBody>
                    <a:bodyPr/>
                    <a:lstStyle/>
                    <a:p>
                      <a:pPr algn="just" defTabSz="685800">
                        <a:lnSpc>
                          <a:spcPct val="115000"/>
                        </a:lnSpc>
                        <a:spcBef>
                          <a:spcPts val="1000"/>
                        </a:spcBef>
                        <a:defRPr sz="1800"/>
                      </a:pPr>
                      <a:r>
                        <a:rPr sz="1400" b="1" dirty="0">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tc>
                  <a:txBody>
                    <a:bodyPr/>
                    <a:lstStyle/>
                    <a:p>
                      <a:pPr algn="just" defTabSz="685800">
                        <a:lnSpc>
                          <a:spcPct val="115000"/>
                        </a:lnSpc>
                        <a:spcBef>
                          <a:spcPts val="1000"/>
                        </a:spcBef>
                        <a:defRPr sz="1800"/>
                      </a:pPr>
                      <a:r>
                        <a:rPr sz="1400" b="1">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extLst>
                  <a:ext uri="{0D108BD9-81ED-4DB2-BD59-A6C34878D82A}">
                    <a16:rowId xmlns:a16="http://schemas.microsoft.com/office/drawing/2014/main" val="10000"/>
                  </a:ext>
                </a:extLst>
              </a:tr>
              <a:tr h="398988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sz="1400" b="1"/>
                      </a:pPr>
                      <a:r>
                        <a:rPr kumimoji="0" lang="en-US" sz="1600" b="1" i="0" u="none" strike="noStrike" kern="0" cap="none" spc="0" normalizeH="0" baseline="0" noProof="0" dirty="0">
                          <a:ln>
                            <a:noFill/>
                          </a:ln>
                          <a:solidFill>
                            <a:schemeClr val="tx1"/>
                          </a:solidFill>
                          <a:effectLst/>
                          <a:uLnTx/>
                          <a:uFillTx/>
                          <a:latin typeface="Arial"/>
                          <a:cs typeface="Arial"/>
                          <a:sym typeface="Arial"/>
                        </a:rPr>
                        <a:t>Functional institution of Traditional and Khoi-San Leadership</a:t>
                      </a: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57150" indent="0" algn="l" defTabSz="685800">
                        <a:lnSpc>
                          <a:spcPct val="115000"/>
                        </a:lnSpc>
                        <a:defRPr sz="1800"/>
                      </a:pPr>
                      <a:r>
                        <a:rPr lang="en-GB" sz="1600" dirty="0"/>
                        <a:t>Number of draft sets of regulations on the Traditional and Khoi-San Leadership Act TKLA (2019) developed per year</a:t>
                      </a:r>
                      <a:endParaRPr lang="en-US" sz="16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57150" indent="0" algn="l" defTabSz="685800">
                        <a:lnSpc>
                          <a:spcPct val="115000"/>
                        </a:lnSpc>
                        <a:defRPr sz="1800"/>
                      </a:pPr>
                      <a:r>
                        <a:rPr lang="en-GB" sz="1600" dirty="0">
                          <a:solidFill>
                            <a:schemeClr val="tx1"/>
                          </a:solidFill>
                          <a:latin typeface="Arial" panose="020B0604020202020204" pitchFamily="34" charset="0"/>
                          <a:cs typeface="Arial" panose="020B0604020202020204" pitchFamily="34" charset="0"/>
                        </a:rPr>
                        <a:t>1</a:t>
                      </a:r>
                      <a:r>
                        <a:rPr lang="en-GB" sz="1600" dirty="0"/>
                        <a:t>(Draft set of regulations on section 50 of TKLA- local houses of traditional and Khoi-San leaders)</a:t>
                      </a:r>
                      <a:endParaRPr sz="16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171450" indent="-171450" algn="l">
                        <a:buFont typeface="Arial" panose="020B0604020202020204" pitchFamily="34" charset="0"/>
                        <a:buChar char="•"/>
                      </a:pPr>
                      <a:r>
                        <a:rPr lang="en-US" sz="1600" b="0" i="0" u="none" strike="noStrike" cap="none" spc="0" baseline="0" dirty="0">
                          <a:ln>
                            <a:noFill/>
                          </a:ln>
                          <a:solidFill>
                            <a:srgbClr val="000000"/>
                          </a:solidFill>
                          <a:effectLst/>
                          <a:uFillTx/>
                          <a:latin typeface="Arial"/>
                          <a:ea typeface="Arial"/>
                          <a:cs typeface="Arial"/>
                          <a:sym typeface="Arial"/>
                        </a:rPr>
                        <a:t>The TKLA introduced a new dispensation in respect of the composition of local houses.</a:t>
                      </a:r>
                      <a:endParaRPr lang="en-ZA" sz="1600" b="0" i="0" u="none" strike="noStrike" cap="none" spc="0" baseline="0" dirty="0">
                        <a:ln>
                          <a:noFill/>
                        </a:ln>
                        <a:solidFill>
                          <a:srgbClr val="000000"/>
                        </a:solidFill>
                        <a:effectLst/>
                        <a:uFillTx/>
                        <a:latin typeface="Arial"/>
                        <a:ea typeface="Arial"/>
                        <a:cs typeface="Arial"/>
                        <a:sym typeface="Arial"/>
                      </a:endParaRPr>
                    </a:p>
                    <a:p>
                      <a:pPr marL="171450" indent="-171450" algn="l">
                        <a:buFont typeface="Arial" panose="020B0604020202020204" pitchFamily="34" charset="0"/>
                        <a:buChar char="•"/>
                      </a:pPr>
                      <a:endParaRPr lang="en-US" sz="1600" b="0" i="0" u="none" strike="noStrike" cap="none" spc="0" baseline="0" dirty="0">
                        <a:ln>
                          <a:noFill/>
                        </a:ln>
                        <a:solidFill>
                          <a:srgbClr val="000000"/>
                        </a:solidFill>
                        <a:effectLst/>
                        <a:uFillTx/>
                        <a:latin typeface="Arial"/>
                        <a:ea typeface="Arial"/>
                        <a:cs typeface="Arial"/>
                        <a:sym typeface="Arial"/>
                      </a:endParaRPr>
                    </a:p>
                    <a:p>
                      <a:pPr marL="171450" indent="-171450" algn="l">
                        <a:buFont typeface="Arial" panose="020B0604020202020204" pitchFamily="34" charset="0"/>
                        <a:buChar char="•"/>
                      </a:pPr>
                      <a:r>
                        <a:rPr lang="en-US" sz="1600" b="0" i="0" u="none" strike="noStrike" cap="none" spc="0" baseline="0" dirty="0">
                          <a:ln>
                            <a:noFill/>
                          </a:ln>
                          <a:solidFill>
                            <a:schemeClr val="tx1"/>
                          </a:solidFill>
                          <a:effectLst/>
                          <a:uFillTx/>
                          <a:latin typeface="Arial"/>
                          <a:ea typeface="Arial"/>
                          <a:cs typeface="Arial"/>
                          <a:sym typeface="Arial"/>
                        </a:rPr>
                        <a:t>The purpose of this target is  consider the drafting of national regulations as contemplated in section 50 of the TKLA to ensure uniformity and to address the gaps in current provincial laws  (could also result in the</a:t>
                      </a: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 national norms and standards in respect of the administrative functioning of local houses).</a:t>
                      </a:r>
                    </a:p>
                  </a:txBody>
                  <a:tcPr marL="45712" marR="45712" marT="45712" marB="45712"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09177171"/>
      </p:ext>
    </p:extLst>
  </p:cSld>
  <p:clrMapOvr>
    <a:masterClrMapping/>
  </p:clrMapOvr>
  <mc:AlternateContent xmlns:mc="http://schemas.openxmlformats.org/markup-compatibility/2006" xmlns:p14="http://schemas.microsoft.com/office/powerpoint/2010/main">
    <mc:Choice Requires="p14">
      <p:transition spd="slow" p14:dur="1200">
        <p:wipe dir="d"/>
      </p:transition>
    </mc:Choice>
    <mc:Fallback xmlns="">
      <p:transition spd="slow">
        <p:wipe dir="d"/>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12"/>
          <p:cNvSpPr txBox="1"/>
          <p:nvPr/>
        </p:nvSpPr>
        <p:spPr>
          <a:xfrm>
            <a:off x="6978650" y="6427758"/>
            <a:ext cx="2057400" cy="400110"/>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r">
              <a:defRPr sz="2000"/>
            </a:lvl1pPr>
          </a:lstStyle>
          <a:p>
            <a:r>
              <a:rPr dirty="0"/>
              <a:t>1</a:t>
            </a:r>
            <a:r>
              <a:rPr lang="en-GB" dirty="0"/>
              <a:t>0</a:t>
            </a:r>
            <a:endParaRPr dirty="0"/>
          </a:p>
        </p:txBody>
      </p:sp>
      <p:sp>
        <p:nvSpPr>
          <p:cNvPr id="252" name="Text"/>
          <p:cNvSpPr txBox="1"/>
          <p:nvPr/>
        </p:nvSpPr>
        <p:spPr>
          <a:xfrm>
            <a:off x="1493837" y="1484312"/>
            <a:ext cx="6102351" cy="30110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500"/>
            </a:lvl1pPr>
          </a:lstStyle>
          <a:p>
            <a:r>
              <a:t> </a:t>
            </a:r>
          </a:p>
        </p:txBody>
      </p:sp>
      <p:grpSp>
        <p:nvGrpSpPr>
          <p:cNvPr id="255" name="Group"/>
          <p:cNvGrpSpPr/>
          <p:nvPr/>
        </p:nvGrpSpPr>
        <p:grpSpPr>
          <a:xfrm>
            <a:off x="146050" y="224603"/>
            <a:ext cx="8883651" cy="400108"/>
            <a:chOff x="0" y="-12438"/>
            <a:chExt cx="8883650" cy="400107"/>
          </a:xfrm>
        </p:grpSpPr>
        <p:sp>
          <p:nvSpPr>
            <p:cNvPr id="253" name="Rectangle"/>
            <p:cNvSpPr/>
            <p:nvPr/>
          </p:nvSpPr>
          <p:spPr>
            <a:xfrm>
              <a:off x="0" y="7433"/>
              <a:ext cx="8883650" cy="360364"/>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000" b="1"/>
              </a:pPr>
              <a:endParaRPr/>
            </a:p>
          </p:txBody>
        </p:sp>
        <p:sp>
          <p:nvSpPr>
            <p:cNvPr id="254" name="MEASURING OUR PERFORMANCE"/>
            <p:cNvSpPr txBox="1"/>
            <p:nvPr/>
          </p:nvSpPr>
          <p:spPr>
            <a:xfrm>
              <a:off x="0" y="-12438"/>
              <a:ext cx="8883650" cy="400107"/>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sz="2000" b="1"/>
              </a:lvl1pPr>
            </a:lstStyle>
            <a:p>
              <a:r>
                <a:rPr dirty="0"/>
                <a:t>MEASURING OUR PERFORMANCE</a:t>
              </a:r>
              <a:r>
                <a:rPr lang="en-GB" dirty="0"/>
                <a:t>:RPL..Cont.</a:t>
              </a:r>
              <a:endParaRPr dirty="0"/>
            </a:p>
          </p:txBody>
        </p:sp>
      </p:grpSp>
      <p:graphicFrame>
        <p:nvGraphicFramePr>
          <p:cNvPr id="256" name="Table"/>
          <p:cNvGraphicFramePr/>
          <p:nvPr>
            <p:extLst>
              <p:ext uri="{D42A27DB-BD31-4B8C-83A1-F6EECF244321}">
                <p14:modId xmlns:p14="http://schemas.microsoft.com/office/powerpoint/2010/main" val="2733389545"/>
              </p:ext>
            </p:extLst>
          </p:nvPr>
        </p:nvGraphicFramePr>
        <p:xfrm>
          <a:off x="146050" y="771277"/>
          <a:ext cx="8883649" cy="5336225"/>
        </p:xfrm>
        <a:graphic>
          <a:graphicData uri="http://schemas.openxmlformats.org/drawingml/2006/table">
            <a:tbl>
              <a:tblPr>
                <a:tableStyleId>{4C3C2611-4C71-4FC5-86AE-919BDF0F9419}</a:tableStyleId>
              </a:tblPr>
              <a:tblGrid>
                <a:gridCol w="1603237">
                  <a:extLst>
                    <a:ext uri="{9D8B030D-6E8A-4147-A177-3AD203B41FA5}">
                      <a16:colId xmlns:a16="http://schemas.microsoft.com/office/drawing/2014/main" val="20000"/>
                    </a:ext>
                  </a:extLst>
                </a:gridCol>
                <a:gridCol w="1885453">
                  <a:extLst>
                    <a:ext uri="{9D8B030D-6E8A-4147-A177-3AD203B41FA5}">
                      <a16:colId xmlns:a16="http://schemas.microsoft.com/office/drawing/2014/main" val="20001"/>
                    </a:ext>
                  </a:extLst>
                </a:gridCol>
                <a:gridCol w="1017270">
                  <a:extLst>
                    <a:ext uri="{9D8B030D-6E8A-4147-A177-3AD203B41FA5}">
                      <a16:colId xmlns:a16="http://schemas.microsoft.com/office/drawing/2014/main" val="20002"/>
                    </a:ext>
                  </a:extLst>
                </a:gridCol>
                <a:gridCol w="4377689">
                  <a:extLst>
                    <a:ext uri="{9D8B030D-6E8A-4147-A177-3AD203B41FA5}">
                      <a16:colId xmlns:a16="http://schemas.microsoft.com/office/drawing/2014/main" val="20003"/>
                    </a:ext>
                  </a:extLst>
                </a:gridCol>
              </a:tblGrid>
              <a:tr h="1611649">
                <a:tc>
                  <a:txBody>
                    <a:bodyPr/>
                    <a:lstStyle/>
                    <a:p>
                      <a:pPr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tc>
                  <a:txBody>
                    <a:bodyPr/>
                    <a:lstStyle/>
                    <a:p>
                      <a:pPr algn="just" defTabSz="685800">
                        <a:lnSpc>
                          <a:spcPct val="115000"/>
                        </a:lnSpc>
                        <a:spcBef>
                          <a:spcPts val="1000"/>
                        </a:spcBef>
                        <a:defRPr sz="1800"/>
                      </a:pPr>
                      <a:r>
                        <a:rPr sz="1400" b="1" dirty="0">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tc>
                  <a:txBody>
                    <a:bodyPr/>
                    <a:lstStyle/>
                    <a:p>
                      <a:pPr algn="just" defTabSz="685800">
                        <a:lnSpc>
                          <a:spcPct val="115000"/>
                        </a:lnSpc>
                        <a:spcBef>
                          <a:spcPts val="1000"/>
                        </a:spcBef>
                        <a:defRPr sz="1800"/>
                      </a:pPr>
                      <a:r>
                        <a:rPr sz="1400" b="1">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val="10000"/>
                  </a:ext>
                </a:extLst>
              </a:tr>
              <a:tr h="3724576">
                <a:tc>
                  <a:txBody>
                    <a:bodyPr/>
                    <a:lstStyle/>
                    <a:p>
                      <a:pPr marL="0" marR="0" lvl="1" indent="0" algn="l" defTabSz="457200" rtl="0" eaLnBrk="1" fontAlgn="auto" latinLnBrk="0" hangingPunct="1">
                        <a:lnSpc>
                          <a:spcPct val="100000"/>
                        </a:lnSpc>
                        <a:spcBef>
                          <a:spcPts val="0"/>
                        </a:spcBef>
                        <a:spcAft>
                          <a:spcPts val="0"/>
                        </a:spcAft>
                        <a:buClrTx/>
                        <a:buSzTx/>
                        <a:buFontTx/>
                        <a:buNone/>
                        <a:tabLst/>
                        <a:defRPr sz="1400" b="1"/>
                      </a:pPr>
                      <a:r>
                        <a:rPr kumimoji="0" lang="en-US" sz="1600" b="1"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sym typeface="Arial"/>
                        </a:rPr>
                        <a:t>Functional institution of Traditional and Khoi-San Leadership</a:t>
                      </a: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57150" indent="0" algn="l" defTabSz="685800">
                        <a:lnSpc>
                          <a:spcPct val="115000"/>
                        </a:lnSpc>
                        <a:defRPr sz="1800"/>
                      </a:pPr>
                      <a:r>
                        <a:rPr lang="en-GB" sz="1600" dirty="0"/>
                        <a:t>Number of 2022/23 projects in the Approved TKLA Three-Year Implementation Plan implemented</a:t>
                      </a:r>
                      <a:endParaRPr sz="16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defTabSz="685800">
                        <a:lnSpc>
                          <a:spcPct val="115000"/>
                        </a:lnSpc>
                        <a:defRPr sz="1800"/>
                      </a:pPr>
                      <a:r>
                        <a:rPr lang="en-GB" sz="1600" dirty="0">
                          <a:solidFill>
                            <a:schemeClr val="tx1"/>
                          </a:solidFill>
                          <a:latin typeface="Arial" panose="020B0604020202020204" pitchFamily="34" charset="0"/>
                          <a:cs typeface="Arial" panose="020B0604020202020204" pitchFamily="34" charset="0"/>
                        </a:rPr>
                        <a:t>5</a:t>
                      </a:r>
                      <a:endParaRPr sz="16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57150" indent="0" algn="l"/>
                      <a:r>
                        <a:rPr lang="en-GB" sz="1600" dirty="0">
                          <a:solidFill>
                            <a:schemeClr val="tx1"/>
                          </a:solidFill>
                          <a:latin typeface="Arial" panose="020B0604020202020204" pitchFamily="34" charset="0"/>
                          <a:cs typeface="Arial" panose="020B0604020202020204" pitchFamily="34" charset="0"/>
                        </a:rPr>
                        <a:t>The purpose of this project is to develop the TKLA Three Year Implementation Plan, identify and implement </a:t>
                      </a:r>
                      <a:r>
                        <a:rPr lang="en-GB" sz="1600" b="1" dirty="0">
                          <a:solidFill>
                            <a:schemeClr val="tx1"/>
                          </a:solidFill>
                          <a:latin typeface="Arial" panose="020B0604020202020204" pitchFamily="34" charset="0"/>
                          <a:cs typeface="Arial" panose="020B0604020202020204" pitchFamily="34" charset="0"/>
                        </a:rPr>
                        <a:t>FIVE</a:t>
                      </a:r>
                      <a:r>
                        <a:rPr lang="en-GB" sz="1600" dirty="0">
                          <a:solidFill>
                            <a:schemeClr val="tx1"/>
                          </a:solidFill>
                          <a:latin typeface="Arial" panose="020B0604020202020204" pitchFamily="34" charset="0"/>
                          <a:cs typeface="Arial" panose="020B0604020202020204" pitchFamily="34" charset="0"/>
                        </a:rPr>
                        <a:t> priority projects within the Plan in respect of the implementation of the provisions of the TKLA. </a:t>
                      </a:r>
                      <a:endParaRPr sz="1600" dirty="0">
                        <a:solidFill>
                          <a:schemeClr val="tx1"/>
                        </a:solidFill>
                        <a:latin typeface="Arial" panose="020B0604020202020204" pitchFamily="34" charset="0"/>
                        <a:cs typeface="Arial" panose="020B060402020202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36511030"/>
      </p:ext>
    </p:extLst>
  </p:cSld>
  <p:clrMapOvr>
    <a:masterClrMapping/>
  </p:clrMapOvr>
  <mc:AlternateContent xmlns:mc="http://schemas.openxmlformats.org/markup-compatibility/2006" xmlns:p14="http://schemas.microsoft.com/office/powerpoint/2010/main">
    <mc:Choice Requires="p14">
      <p:transition spd="slow" p14:dur="1200">
        <p:wipe dir="d"/>
      </p:transition>
    </mc:Choice>
    <mc:Fallback xmlns="">
      <p:transition spd="slow">
        <p:wipe dir="d"/>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13"/>
          <p:cNvSpPr txBox="1"/>
          <p:nvPr/>
        </p:nvSpPr>
        <p:spPr>
          <a:xfrm>
            <a:off x="7070725" y="6265831"/>
            <a:ext cx="2057400" cy="400110"/>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r">
              <a:defRPr sz="2000"/>
            </a:lvl1pPr>
          </a:lstStyle>
          <a:p>
            <a:r>
              <a:rPr dirty="0"/>
              <a:t>1</a:t>
            </a:r>
            <a:r>
              <a:rPr lang="en-GB" dirty="0"/>
              <a:t>1</a:t>
            </a:r>
            <a:endParaRPr dirty="0"/>
          </a:p>
        </p:txBody>
      </p:sp>
      <p:sp>
        <p:nvSpPr>
          <p:cNvPr id="259" name="Text"/>
          <p:cNvSpPr txBox="1"/>
          <p:nvPr/>
        </p:nvSpPr>
        <p:spPr>
          <a:xfrm>
            <a:off x="1493837" y="1484312"/>
            <a:ext cx="6102351" cy="30110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1500"/>
            </a:lvl1pPr>
          </a:lstStyle>
          <a:p>
            <a:r>
              <a:t> </a:t>
            </a:r>
          </a:p>
        </p:txBody>
      </p:sp>
      <p:grpSp>
        <p:nvGrpSpPr>
          <p:cNvPr id="262" name="Group"/>
          <p:cNvGrpSpPr/>
          <p:nvPr/>
        </p:nvGrpSpPr>
        <p:grpSpPr>
          <a:xfrm>
            <a:off x="130175" y="11878"/>
            <a:ext cx="8883651" cy="400108"/>
            <a:chOff x="0" y="-12438"/>
            <a:chExt cx="8883650" cy="400107"/>
          </a:xfrm>
        </p:grpSpPr>
        <p:sp>
          <p:nvSpPr>
            <p:cNvPr id="260" name="Rectangle"/>
            <p:cNvSpPr/>
            <p:nvPr/>
          </p:nvSpPr>
          <p:spPr>
            <a:xfrm>
              <a:off x="0" y="7433"/>
              <a:ext cx="8883650" cy="360364"/>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000" b="1"/>
              </a:pPr>
              <a:endParaRPr/>
            </a:p>
          </p:txBody>
        </p:sp>
        <p:sp>
          <p:nvSpPr>
            <p:cNvPr id="261" name="MEASURING OUR PERFORMANCE"/>
            <p:cNvSpPr txBox="1"/>
            <p:nvPr/>
          </p:nvSpPr>
          <p:spPr>
            <a:xfrm>
              <a:off x="0" y="-12438"/>
              <a:ext cx="8883650" cy="40010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sz="2000" b="1"/>
              </a:lvl1pPr>
            </a:lstStyle>
            <a:p>
              <a:r>
                <a:rPr lang="en-GB" dirty="0"/>
                <a:t>MEASURING OUR </a:t>
              </a:r>
              <a:r>
                <a:rPr lang="en-GB" dirty="0" err="1"/>
                <a:t>PERFORMANCE:RPL..Cont</a:t>
              </a:r>
              <a:r>
                <a:rPr lang="en-GB" dirty="0"/>
                <a:t>.</a:t>
              </a:r>
              <a:endParaRPr dirty="0"/>
            </a:p>
          </p:txBody>
        </p:sp>
      </p:grpSp>
      <p:graphicFrame>
        <p:nvGraphicFramePr>
          <p:cNvPr id="263" name="Table"/>
          <p:cNvGraphicFramePr/>
          <p:nvPr>
            <p:extLst>
              <p:ext uri="{D42A27DB-BD31-4B8C-83A1-F6EECF244321}">
                <p14:modId xmlns:p14="http://schemas.microsoft.com/office/powerpoint/2010/main" val="269395908"/>
              </p:ext>
            </p:extLst>
          </p:nvPr>
        </p:nvGraphicFramePr>
        <p:xfrm>
          <a:off x="130176" y="392113"/>
          <a:ext cx="8883649" cy="5853846"/>
        </p:xfrm>
        <a:graphic>
          <a:graphicData uri="http://schemas.openxmlformats.org/drawingml/2006/table">
            <a:tbl>
              <a:tblPr>
                <a:tableStyleId>{4C3C2611-4C71-4FC5-86AE-919BDF0F9419}</a:tableStyleId>
              </a:tblPr>
              <a:tblGrid>
                <a:gridCol w="1377783">
                  <a:extLst>
                    <a:ext uri="{9D8B030D-6E8A-4147-A177-3AD203B41FA5}">
                      <a16:colId xmlns:a16="http://schemas.microsoft.com/office/drawing/2014/main" val="20000"/>
                    </a:ext>
                  </a:extLst>
                </a:gridCol>
                <a:gridCol w="1921041">
                  <a:extLst>
                    <a:ext uri="{9D8B030D-6E8A-4147-A177-3AD203B41FA5}">
                      <a16:colId xmlns:a16="http://schemas.microsoft.com/office/drawing/2014/main" val="20001"/>
                    </a:ext>
                  </a:extLst>
                </a:gridCol>
                <a:gridCol w="811530">
                  <a:extLst>
                    <a:ext uri="{9D8B030D-6E8A-4147-A177-3AD203B41FA5}">
                      <a16:colId xmlns:a16="http://schemas.microsoft.com/office/drawing/2014/main" val="20002"/>
                    </a:ext>
                  </a:extLst>
                </a:gridCol>
                <a:gridCol w="4773295">
                  <a:extLst>
                    <a:ext uri="{9D8B030D-6E8A-4147-A177-3AD203B41FA5}">
                      <a16:colId xmlns:a16="http://schemas.microsoft.com/office/drawing/2014/main" val="20003"/>
                    </a:ext>
                  </a:extLst>
                </a:gridCol>
              </a:tblGrid>
              <a:tr h="2173388">
                <a:tc>
                  <a:txBody>
                    <a:bodyPr/>
                    <a:lstStyle/>
                    <a:p>
                      <a:pPr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dirty="0">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val="10000"/>
                  </a:ext>
                </a:extLst>
              </a:tr>
              <a:tr h="3680458">
                <a:tc>
                  <a:txBody>
                    <a:bodyPr/>
                    <a:lstStyle/>
                    <a:p>
                      <a:pPr algn="just">
                        <a:defRPr sz="1400" b="1"/>
                      </a:pPr>
                      <a:r>
                        <a:rPr lang="en-US" sz="1600" dirty="0">
                          <a:solidFill>
                            <a:schemeClr val="tx1"/>
                          </a:solidFill>
                          <a:latin typeface="Arial" panose="020B0604020202020204" pitchFamily="34" charset="0"/>
                          <a:cs typeface="Arial" panose="020B0604020202020204" pitchFamily="34" charset="0"/>
                        </a:rPr>
                        <a:t>Transformed institution of</a:t>
                      </a:r>
                    </a:p>
                    <a:p>
                      <a:pPr algn="just">
                        <a:defRPr sz="1400" b="1"/>
                      </a:pPr>
                      <a:r>
                        <a:rPr lang="en-US" sz="1600" dirty="0">
                          <a:solidFill>
                            <a:schemeClr val="tx1"/>
                          </a:solidFill>
                          <a:latin typeface="Arial" panose="020B0604020202020204" pitchFamily="34" charset="0"/>
                          <a:cs typeface="Arial" panose="020B0604020202020204" pitchFamily="34" charset="0"/>
                        </a:rPr>
                        <a:t>Traditional and Khoi-San</a:t>
                      </a:r>
                    </a:p>
                    <a:p>
                      <a:pPr algn="just">
                        <a:defRPr sz="1400" b="1"/>
                      </a:pPr>
                      <a:r>
                        <a:rPr lang="en-US" sz="1600" dirty="0">
                          <a:solidFill>
                            <a:schemeClr val="tx1"/>
                          </a:solidFill>
                          <a:latin typeface="Arial" panose="020B0604020202020204" pitchFamily="34" charset="0"/>
                          <a:cs typeface="Arial" panose="020B0604020202020204" pitchFamily="34" charset="0"/>
                        </a:rPr>
                        <a:t>leaders</a:t>
                      </a:r>
                    </a:p>
                    <a:p>
                      <a:pPr lvl="1" indent="0" algn="l">
                        <a:defRPr sz="1400" b="1"/>
                      </a:pPr>
                      <a:endParaRPr sz="16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114300" indent="0" algn="l">
                        <a:defRPr sz="1800"/>
                      </a:pPr>
                      <a:r>
                        <a:rPr lang="en-GB" sz="1600" dirty="0">
                          <a:solidFill>
                            <a:schemeClr val="tx1"/>
                          </a:solidFill>
                          <a:latin typeface="Arial" panose="020B0604020202020204" pitchFamily="34" charset="0"/>
                          <a:cs typeface="Arial" panose="020B0604020202020204" pitchFamily="34" charset="0"/>
                        </a:rPr>
                        <a:t>Number of kingships/ queenships monitored per year on the development of customary laws of succession and genealogies</a:t>
                      </a:r>
                      <a:endParaRPr sz="16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lang="en-GB" sz="1600" dirty="0">
                          <a:solidFill>
                            <a:schemeClr val="tx1"/>
                          </a:solidFill>
                          <a:latin typeface="Arial" panose="020B0604020202020204" pitchFamily="34" charset="0"/>
                          <a:ea typeface="Myriad Pro"/>
                          <a:cs typeface="Arial" panose="020B0604020202020204" pitchFamily="34" charset="0"/>
                          <a:sym typeface="Myriad Pro"/>
                        </a:rPr>
                        <a:t>8</a:t>
                      </a:r>
                      <a:endParaRPr sz="16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lgn="l">
                        <a:defRPr sz="1400">
                          <a:latin typeface="Myriad Pro"/>
                          <a:ea typeface="Myriad Pro"/>
                          <a:cs typeface="Myriad Pro"/>
                          <a:sym typeface="Myriad Pro"/>
                        </a:defRPr>
                      </a:pPr>
                      <a:r>
                        <a:rPr lang="en-GB" sz="1600" dirty="0">
                          <a:solidFill>
                            <a:schemeClr val="tx1"/>
                          </a:solidFill>
                          <a:latin typeface="Arial" panose="020B0604020202020204" pitchFamily="34" charset="0"/>
                          <a:cs typeface="Arial" panose="020B0604020202020204" pitchFamily="34" charset="0"/>
                        </a:rPr>
                        <a:t>Most of the traditional leadership succession disputes within kingships/queenships are as a result of non-documentation of customary laws of succession and genealogies. This project is an intervention to ensure that all kingships/queenships have documented </a:t>
                      </a:r>
                      <a:r>
                        <a:rPr lang="en-US" sz="1600" dirty="0">
                          <a:solidFill>
                            <a:schemeClr val="tx1"/>
                          </a:solidFill>
                          <a:latin typeface="Arial" panose="020B0604020202020204" pitchFamily="34" charset="0"/>
                          <a:cs typeface="Arial" panose="020B0604020202020204" pitchFamily="34" charset="0"/>
                        </a:rPr>
                        <a:t>customary laws of succession and genealogies to inform the processes of identification of their kings/queens. </a:t>
                      </a:r>
                      <a:endParaRPr sz="1600" dirty="0">
                        <a:solidFill>
                          <a:schemeClr val="tx1"/>
                        </a:solidFill>
                        <a:highlight>
                          <a:srgbClr val="FF0000"/>
                        </a:highlight>
                        <a:latin typeface="Arial" panose="020B0604020202020204" pitchFamily="34" charset="0"/>
                        <a:cs typeface="Arial" panose="020B0604020202020204" pitchFamily="34" charset="0"/>
                      </a:endParaRPr>
                    </a:p>
                  </a:txBody>
                  <a:tcPr marL="45712" marR="45712" marT="45712" marB="45712"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1"/>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200">
        <p:wipe dir="d"/>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13"/>
          <p:cNvSpPr txBox="1"/>
          <p:nvPr/>
        </p:nvSpPr>
        <p:spPr>
          <a:xfrm>
            <a:off x="7016750" y="6351558"/>
            <a:ext cx="2057400" cy="400110"/>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r">
              <a:defRPr sz="2000"/>
            </a:lvl1pPr>
          </a:lstStyle>
          <a:p>
            <a:pPr marL="0" marR="0" lvl="0" indent="0" algn="r" defTabSz="914400" rtl="0" eaLnBrk="1" fontAlgn="auto" latinLnBrk="0" hangingPunct="0">
              <a:lnSpc>
                <a:spcPct val="100000"/>
              </a:lnSpc>
              <a:spcBef>
                <a:spcPts val="0"/>
              </a:spcBef>
              <a:spcAft>
                <a:spcPts val="0"/>
              </a:spcAft>
              <a:buClrTx/>
              <a:buSzTx/>
              <a:buFontTx/>
              <a:buNone/>
              <a:tabLst/>
              <a:defRPr/>
            </a:pPr>
            <a:r>
              <a:rPr kumimoji="0" sz="2000" b="0" i="0" u="none" strike="noStrike" kern="0" cap="none" spc="0" normalizeH="0" baseline="0" noProof="0" dirty="0">
                <a:ln>
                  <a:noFill/>
                </a:ln>
                <a:solidFill>
                  <a:srgbClr val="000000"/>
                </a:solidFill>
                <a:effectLst/>
                <a:uLnTx/>
                <a:uFillTx/>
                <a:latin typeface="Arial"/>
                <a:cs typeface="Arial"/>
                <a:sym typeface="Arial"/>
              </a:rPr>
              <a:t>1</a:t>
            </a:r>
            <a:r>
              <a:rPr kumimoji="0" lang="en-GB" sz="2000" b="0" i="0" u="none" strike="noStrike" kern="0" cap="none" spc="0" normalizeH="0" baseline="0" noProof="0" dirty="0">
                <a:ln>
                  <a:noFill/>
                </a:ln>
                <a:solidFill>
                  <a:srgbClr val="000000"/>
                </a:solidFill>
                <a:effectLst/>
                <a:uLnTx/>
                <a:uFillTx/>
                <a:latin typeface="Arial"/>
                <a:cs typeface="Arial"/>
                <a:sym typeface="Arial"/>
              </a:rPr>
              <a:t>2</a:t>
            </a:r>
            <a:endParaRPr kumimoji="0" sz="2000" b="0" i="0" u="none" strike="noStrike" kern="0" cap="none" spc="0" normalizeH="0" baseline="0" noProof="0" dirty="0">
              <a:ln>
                <a:noFill/>
              </a:ln>
              <a:solidFill>
                <a:srgbClr val="000000"/>
              </a:solidFill>
              <a:effectLst/>
              <a:uLnTx/>
              <a:uFillTx/>
              <a:latin typeface="Arial"/>
              <a:cs typeface="Arial"/>
              <a:sym typeface="Arial"/>
            </a:endParaRPr>
          </a:p>
        </p:txBody>
      </p:sp>
      <p:sp>
        <p:nvSpPr>
          <p:cNvPr id="259" name="Text"/>
          <p:cNvSpPr txBox="1"/>
          <p:nvPr/>
        </p:nvSpPr>
        <p:spPr>
          <a:xfrm>
            <a:off x="1493837" y="1484312"/>
            <a:ext cx="6102351" cy="30110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1500"/>
            </a:lvl1pPr>
          </a:lstStyle>
          <a:p>
            <a:pPr marL="0" marR="0" lvl="0" indent="0" algn="l" defTabSz="914400" rtl="0" eaLnBrk="1" fontAlgn="auto" latinLnBrk="0" hangingPunct="0">
              <a:lnSpc>
                <a:spcPct val="100000"/>
              </a:lnSpc>
              <a:spcBef>
                <a:spcPts val="0"/>
              </a:spcBef>
              <a:spcAft>
                <a:spcPts val="0"/>
              </a:spcAft>
              <a:buClrTx/>
              <a:buSzTx/>
              <a:buFontTx/>
              <a:buNone/>
              <a:tabLst/>
              <a:defRPr/>
            </a:pPr>
            <a:r>
              <a:rPr kumimoji="0" sz="1500" b="0" i="0" u="none" strike="noStrike" kern="0" cap="none" spc="0" normalizeH="0" baseline="0" noProof="0">
                <a:ln>
                  <a:noFill/>
                </a:ln>
                <a:solidFill>
                  <a:srgbClr val="000000"/>
                </a:solidFill>
                <a:effectLst/>
                <a:uLnTx/>
                <a:uFillTx/>
                <a:latin typeface="Arial"/>
                <a:cs typeface="Arial"/>
                <a:sym typeface="Arial"/>
              </a:rPr>
              <a:t> </a:t>
            </a:r>
          </a:p>
        </p:txBody>
      </p:sp>
      <p:grpSp>
        <p:nvGrpSpPr>
          <p:cNvPr id="262" name="Group"/>
          <p:cNvGrpSpPr/>
          <p:nvPr/>
        </p:nvGrpSpPr>
        <p:grpSpPr>
          <a:xfrm>
            <a:off x="130175" y="11878"/>
            <a:ext cx="8883651" cy="400108"/>
            <a:chOff x="0" y="-12438"/>
            <a:chExt cx="8883650" cy="400107"/>
          </a:xfrm>
        </p:grpSpPr>
        <p:sp>
          <p:nvSpPr>
            <p:cNvPr id="260" name="Rectangle"/>
            <p:cNvSpPr/>
            <p:nvPr/>
          </p:nvSpPr>
          <p:spPr>
            <a:xfrm>
              <a:off x="0" y="7433"/>
              <a:ext cx="8883650" cy="360364"/>
            </a:xfrm>
            <a:prstGeom prst="rect">
              <a:avLst/>
            </a:prstGeom>
            <a:solidFill>
              <a:srgbClr val="FFC000"/>
            </a:solidFill>
            <a:ln w="12700" cap="flat">
              <a:noFill/>
              <a:miter lim="400000"/>
            </a:ln>
            <a:effectLst/>
          </p:spPr>
          <p:txBody>
            <a:bodyPr wrap="square" lIns="45719" tIns="45719" rIns="45719" bIns="45719" numCol="1" anchor="ctr">
              <a:noAutofit/>
            </a:bodyPr>
            <a:lstStyle/>
            <a:p>
              <a:pPr marL="0" marR="0" lvl="0" indent="0" algn="ctr" defTabSz="914400" rtl="0" eaLnBrk="1" fontAlgn="auto" latinLnBrk="0" hangingPunct="0">
                <a:lnSpc>
                  <a:spcPct val="100000"/>
                </a:lnSpc>
                <a:spcBef>
                  <a:spcPts val="0"/>
                </a:spcBef>
                <a:spcAft>
                  <a:spcPts val="0"/>
                </a:spcAft>
                <a:buClrTx/>
                <a:buSzTx/>
                <a:buFontTx/>
                <a:buNone/>
                <a:tabLst/>
                <a:defRPr sz="2000" b="1"/>
              </a:pPr>
              <a:endParaRPr kumimoji="0" sz="2000" b="1" i="0" u="none" strike="noStrike" kern="0" cap="none" spc="0" normalizeH="0" baseline="0" noProof="0">
                <a:ln>
                  <a:noFill/>
                </a:ln>
                <a:solidFill>
                  <a:srgbClr val="000000"/>
                </a:solidFill>
                <a:effectLst/>
                <a:uLnTx/>
                <a:uFillTx/>
                <a:latin typeface="Arial"/>
                <a:cs typeface="Arial"/>
                <a:sym typeface="Arial"/>
              </a:endParaRPr>
            </a:p>
          </p:txBody>
        </p:sp>
        <p:sp>
          <p:nvSpPr>
            <p:cNvPr id="261" name="MEASURING OUR PERFORMANCE"/>
            <p:cNvSpPr txBox="1"/>
            <p:nvPr/>
          </p:nvSpPr>
          <p:spPr>
            <a:xfrm>
              <a:off x="0" y="-12438"/>
              <a:ext cx="8883650" cy="40010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sz="2000" b="1"/>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rgbClr val="000000"/>
                  </a:solidFill>
                  <a:effectLst/>
                  <a:uLnTx/>
                  <a:uFillTx/>
                  <a:latin typeface="Arial"/>
                  <a:cs typeface="Arial"/>
                  <a:sym typeface="Arial"/>
                </a:rPr>
                <a:t>MEASURING OUR </a:t>
              </a:r>
              <a:r>
                <a:rPr kumimoji="0" lang="en-GB" sz="2000" b="1" i="0" u="none" strike="noStrike" kern="0" cap="none" spc="0" normalizeH="0" baseline="0" noProof="0" dirty="0" err="1">
                  <a:ln>
                    <a:noFill/>
                  </a:ln>
                  <a:solidFill>
                    <a:srgbClr val="000000"/>
                  </a:solidFill>
                  <a:effectLst/>
                  <a:uLnTx/>
                  <a:uFillTx/>
                  <a:latin typeface="Arial"/>
                  <a:cs typeface="Arial"/>
                  <a:sym typeface="Arial"/>
                </a:rPr>
                <a:t>PERFORMANCE:RPL..Cont</a:t>
              </a:r>
              <a:r>
                <a:rPr kumimoji="0" lang="en-GB" sz="2000" b="1" i="0" u="none" strike="noStrike" kern="0" cap="none" spc="0" normalizeH="0" baseline="0" noProof="0" dirty="0">
                  <a:ln>
                    <a:noFill/>
                  </a:ln>
                  <a:solidFill>
                    <a:srgbClr val="000000"/>
                  </a:solidFill>
                  <a:effectLst/>
                  <a:uLnTx/>
                  <a:uFillTx/>
                  <a:latin typeface="Arial"/>
                  <a:cs typeface="Arial"/>
                  <a:sym typeface="Arial"/>
                </a:rPr>
                <a:t>.</a:t>
              </a:r>
              <a:endParaRPr kumimoji="0" sz="2000" b="1" i="0" u="none" strike="noStrike" kern="0" cap="none" spc="0" normalizeH="0" baseline="0" noProof="0" dirty="0">
                <a:ln>
                  <a:noFill/>
                </a:ln>
                <a:solidFill>
                  <a:srgbClr val="000000"/>
                </a:solidFill>
                <a:effectLst/>
                <a:uLnTx/>
                <a:uFillTx/>
                <a:latin typeface="Arial"/>
                <a:cs typeface="Arial"/>
                <a:sym typeface="Arial"/>
              </a:endParaRPr>
            </a:p>
          </p:txBody>
        </p:sp>
      </p:grpSp>
      <p:graphicFrame>
        <p:nvGraphicFramePr>
          <p:cNvPr id="263" name="Table"/>
          <p:cNvGraphicFramePr/>
          <p:nvPr>
            <p:extLst>
              <p:ext uri="{D42A27DB-BD31-4B8C-83A1-F6EECF244321}">
                <p14:modId xmlns:p14="http://schemas.microsoft.com/office/powerpoint/2010/main" val="2591371063"/>
              </p:ext>
            </p:extLst>
          </p:nvPr>
        </p:nvGraphicFramePr>
        <p:xfrm>
          <a:off x="210185" y="613105"/>
          <a:ext cx="8933815" cy="5373627"/>
        </p:xfrm>
        <a:graphic>
          <a:graphicData uri="http://schemas.openxmlformats.org/drawingml/2006/table">
            <a:tbl>
              <a:tblPr>
                <a:tableStyleId>{4C3C2611-4C71-4FC5-86AE-919BDF0F9419}</a:tableStyleId>
              </a:tblPr>
              <a:tblGrid>
                <a:gridCol w="1377783">
                  <a:extLst>
                    <a:ext uri="{9D8B030D-6E8A-4147-A177-3AD203B41FA5}">
                      <a16:colId xmlns:a16="http://schemas.microsoft.com/office/drawing/2014/main" val="20000"/>
                    </a:ext>
                  </a:extLst>
                </a:gridCol>
                <a:gridCol w="1932472">
                  <a:extLst>
                    <a:ext uri="{9D8B030D-6E8A-4147-A177-3AD203B41FA5}">
                      <a16:colId xmlns:a16="http://schemas.microsoft.com/office/drawing/2014/main" val="20001"/>
                    </a:ext>
                  </a:extLst>
                </a:gridCol>
                <a:gridCol w="994410">
                  <a:extLst>
                    <a:ext uri="{9D8B030D-6E8A-4147-A177-3AD203B41FA5}">
                      <a16:colId xmlns:a16="http://schemas.microsoft.com/office/drawing/2014/main" val="20002"/>
                    </a:ext>
                  </a:extLst>
                </a:gridCol>
                <a:gridCol w="4629150">
                  <a:extLst>
                    <a:ext uri="{9D8B030D-6E8A-4147-A177-3AD203B41FA5}">
                      <a16:colId xmlns:a16="http://schemas.microsoft.com/office/drawing/2014/main" val="20003"/>
                    </a:ext>
                  </a:extLst>
                </a:gridCol>
              </a:tblGrid>
              <a:tr h="1666649">
                <a:tc>
                  <a:txBody>
                    <a:bodyPr/>
                    <a:lstStyle/>
                    <a:p>
                      <a:pPr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tc>
                  <a:txBody>
                    <a:bodyPr/>
                    <a:lstStyle/>
                    <a:p>
                      <a:pPr algn="just" defTabSz="685800">
                        <a:lnSpc>
                          <a:spcPct val="115000"/>
                        </a:lnSpc>
                        <a:spcBef>
                          <a:spcPts val="1000"/>
                        </a:spcBef>
                        <a:defRPr sz="1800"/>
                      </a:pPr>
                      <a:r>
                        <a:rPr sz="1400" b="1">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tc>
                  <a:txBody>
                    <a:bodyPr/>
                    <a:lstStyle/>
                    <a:p>
                      <a:pPr algn="just" defTabSz="685800">
                        <a:lnSpc>
                          <a:spcPct val="115000"/>
                        </a:lnSpc>
                        <a:spcBef>
                          <a:spcPts val="1000"/>
                        </a:spcBef>
                        <a:defRPr sz="1800"/>
                      </a:pPr>
                      <a:r>
                        <a:rPr sz="1400" b="1">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extLst>
                  <a:ext uri="{0D108BD9-81ED-4DB2-BD59-A6C34878D82A}">
                    <a16:rowId xmlns:a16="http://schemas.microsoft.com/office/drawing/2014/main" val="10000"/>
                  </a:ext>
                </a:extLst>
              </a:tr>
              <a:tr h="3706978">
                <a:tc>
                  <a:txBody>
                    <a:bodyPr/>
                    <a:lstStyle/>
                    <a:p>
                      <a:pPr algn="just">
                        <a:defRPr sz="1400" b="1"/>
                      </a:pPr>
                      <a:r>
                        <a:rPr lang="en-US" sz="1600" dirty="0">
                          <a:solidFill>
                            <a:schemeClr val="tx1"/>
                          </a:solidFill>
                          <a:latin typeface="Arial" panose="020B0604020202020204" pitchFamily="34" charset="0"/>
                          <a:cs typeface="Arial" panose="020B0604020202020204" pitchFamily="34" charset="0"/>
                        </a:rPr>
                        <a:t>Transformed institution of</a:t>
                      </a:r>
                    </a:p>
                    <a:p>
                      <a:pPr algn="just">
                        <a:defRPr sz="1400" b="1"/>
                      </a:pPr>
                      <a:r>
                        <a:rPr lang="en-US" sz="1600" dirty="0">
                          <a:solidFill>
                            <a:schemeClr val="tx1"/>
                          </a:solidFill>
                          <a:latin typeface="Arial" panose="020B0604020202020204" pitchFamily="34" charset="0"/>
                          <a:cs typeface="Arial" panose="020B0604020202020204" pitchFamily="34" charset="0"/>
                        </a:rPr>
                        <a:t>Traditional and Khoi-San</a:t>
                      </a:r>
                    </a:p>
                    <a:p>
                      <a:pPr algn="just">
                        <a:defRPr sz="1400" b="1"/>
                      </a:pPr>
                      <a:r>
                        <a:rPr lang="en-US" sz="1600" dirty="0">
                          <a:solidFill>
                            <a:schemeClr val="tx1"/>
                          </a:solidFill>
                          <a:latin typeface="Arial" panose="020B0604020202020204" pitchFamily="34" charset="0"/>
                          <a:cs typeface="Arial" panose="020B0604020202020204" pitchFamily="34" charset="0"/>
                        </a:rPr>
                        <a:t>leaders</a:t>
                      </a:r>
                    </a:p>
                    <a:p>
                      <a:pPr lvl="1" indent="0" algn="l">
                        <a:defRPr sz="1400" b="1"/>
                      </a:pPr>
                      <a:endParaRPr sz="16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a:solidFill>
                        <a:srgbClr val="000000"/>
                      </a:solidFill>
                    </a:lnB>
                    <a:noFill/>
                  </a:tcPr>
                </a:tc>
                <a:tc>
                  <a:txBody>
                    <a:bodyPr/>
                    <a:lstStyle/>
                    <a:p>
                      <a:pPr marL="114300" indent="0" algn="l" defTabSz="685800">
                        <a:spcBef>
                          <a:spcPts val="300"/>
                        </a:spcBef>
                        <a:defRPr sz="1800"/>
                      </a:pPr>
                      <a:r>
                        <a:rPr lang="en-GB" sz="1600" dirty="0">
                          <a:solidFill>
                            <a:schemeClr val="tx1"/>
                          </a:solidFill>
                          <a:latin typeface="Arial" panose="020B0604020202020204" pitchFamily="34" charset="0"/>
                          <a:cs typeface="Arial" panose="020B0604020202020204" pitchFamily="34" charset="0"/>
                        </a:rPr>
                        <a:t>Number of Provinces monitored per year on the development of principal and senior traditional leadership Royal families’ customary laws of succession and genealogies</a:t>
                      </a:r>
                      <a:endParaRPr sz="16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spcBef>
                          <a:spcPts val="300"/>
                        </a:spcBef>
                        <a:defRPr sz="1800"/>
                      </a:pPr>
                      <a:r>
                        <a:rPr lang="en-GB" sz="1600" dirty="0">
                          <a:solidFill>
                            <a:schemeClr val="tx1"/>
                          </a:solidFill>
                          <a:latin typeface="Arial" panose="020B0604020202020204" pitchFamily="34" charset="0"/>
                          <a:ea typeface="Myriad Pro"/>
                          <a:cs typeface="Arial" panose="020B0604020202020204" pitchFamily="34" charset="0"/>
                          <a:sym typeface="Myriad Pro"/>
                        </a:rPr>
                        <a:t>8</a:t>
                      </a:r>
                      <a:endParaRPr sz="16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171450" indent="0" algn="l">
                        <a:defRPr sz="1400">
                          <a:latin typeface="Myriad Pro"/>
                          <a:ea typeface="Myriad Pro"/>
                          <a:cs typeface="Myriad Pro"/>
                          <a:sym typeface="Myriad Pro"/>
                        </a:defRPr>
                      </a:pPr>
                      <a:r>
                        <a:rPr lang="en-US" sz="1600" dirty="0">
                          <a:solidFill>
                            <a:schemeClr val="tx1"/>
                          </a:solidFill>
                          <a:latin typeface="Arial" panose="020B0604020202020204" pitchFamily="34" charset="0"/>
                          <a:cs typeface="Arial" panose="020B0604020202020204" pitchFamily="34" charset="0"/>
                        </a:rPr>
                        <a:t>Most of the traditional leadership succession disputes on levels below kingship/queenship are as a result of non-documentation of customary laws of succession and genealogies. This project is an intervention to ensure that all traditional leadership below kingship/queenship have documented customary laws of succession and genealogies which conform to the Bill of Rights in order to inform the processes of identification of their leaders </a:t>
                      </a:r>
                    </a:p>
                    <a:p>
                      <a:pPr algn="just">
                        <a:defRPr sz="1400">
                          <a:latin typeface="Myriad Pro"/>
                          <a:ea typeface="Myriad Pro"/>
                          <a:cs typeface="Myriad Pro"/>
                          <a:sym typeface="Myriad Pro"/>
                        </a:defRPr>
                      </a:pPr>
                      <a:r>
                        <a:rPr lang="en-US" sz="1600" dirty="0">
                          <a:solidFill>
                            <a:schemeClr val="tx1"/>
                          </a:solidFill>
                          <a:latin typeface="Arial" panose="020B0604020202020204" pitchFamily="34" charset="0"/>
                          <a:cs typeface="Arial" panose="020B0604020202020204" pitchFamily="34" charset="0"/>
                        </a:rPr>
                        <a:t> </a:t>
                      </a:r>
                      <a:endParaRPr sz="1600" dirty="0">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27234844"/>
      </p:ext>
    </p:extLst>
  </p:cSld>
  <p:clrMapOvr>
    <a:masterClrMapping/>
  </p:clrMapOvr>
  <mc:AlternateContent xmlns:mc="http://schemas.openxmlformats.org/markup-compatibility/2006" xmlns:p14="http://schemas.microsoft.com/office/powerpoint/2010/main">
    <mc:Choice Requires="p14">
      <p:transition spd="slow" p14:dur="1200">
        <p:wipe dir="d"/>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13"/>
          <p:cNvSpPr txBox="1"/>
          <p:nvPr/>
        </p:nvSpPr>
        <p:spPr>
          <a:xfrm>
            <a:off x="7016750" y="6351558"/>
            <a:ext cx="2057400" cy="400110"/>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r">
              <a:defRPr sz="2000"/>
            </a:lvl1pPr>
          </a:lstStyle>
          <a:p>
            <a:r>
              <a:rPr dirty="0"/>
              <a:t>1</a:t>
            </a:r>
            <a:r>
              <a:rPr lang="en-GB" dirty="0"/>
              <a:t>3</a:t>
            </a:r>
            <a:endParaRPr dirty="0"/>
          </a:p>
        </p:txBody>
      </p:sp>
      <p:sp>
        <p:nvSpPr>
          <p:cNvPr id="259" name="Text"/>
          <p:cNvSpPr txBox="1"/>
          <p:nvPr/>
        </p:nvSpPr>
        <p:spPr>
          <a:xfrm>
            <a:off x="1493837" y="1484312"/>
            <a:ext cx="6102351" cy="30110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500"/>
            </a:lvl1pPr>
          </a:lstStyle>
          <a:p>
            <a:r>
              <a:t> </a:t>
            </a:r>
          </a:p>
        </p:txBody>
      </p:sp>
      <p:grpSp>
        <p:nvGrpSpPr>
          <p:cNvPr id="262" name="Group"/>
          <p:cNvGrpSpPr/>
          <p:nvPr/>
        </p:nvGrpSpPr>
        <p:grpSpPr>
          <a:xfrm>
            <a:off x="130175" y="11878"/>
            <a:ext cx="8883651" cy="400108"/>
            <a:chOff x="0" y="-12438"/>
            <a:chExt cx="8883650" cy="400107"/>
          </a:xfrm>
        </p:grpSpPr>
        <p:sp>
          <p:nvSpPr>
            <p:cNvPr id="260" name="Rectangle"/>
            <p:cNvSpPr/>
            <p:nvPr/>
          </p:nvSpPr>
          <p:spPr>
            <a:xfrm>
              <a:off x="0" y="7433"/>
              <a:ext cx="8883650" cy="360364"/>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000" b="1"/>
              </a:pPr>
              <a:endParaRPr/>
            </a:p>
          </p:txBody>
        </p:sp>
        <p:sp>
          <p:nvSpPr>
            <p:cNvPr id="261" name="MEASURING OUR PERFORMANCE"/>
            <p:cNvSpPr txBox="1"/>
            <p:nvPr/>
          </p:nvSpPr>
          <p:spPr>
            <a:xfrm>
              <a:off x="0" y="-12438"/>
              <a:ext cx="8883650" cy="400107"/>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sz="2000" b="1"/>
              </a:lvl1pPr>
            </a:lstStyle>
            <a:p>
              <a:r>
                <a:rPr lang="en-GB" dirty="0"/>
                <a:t>MEASURING OUR </a:t>
              </a:r>
              <a:r>
                <a:rPr lang="en-GB" dirty="0" err="1"/>
                <a:t>PERFORMANCE:RPL..Cont</a:t>
              </a:r>
              <a:r>
                <a:rPr lang="en-GB" dirty="0"/>
                <a:t>.</a:t>
              </a:r>
              <a:endParaRPr dirty="0"/>
            </a:p>
          </p:txBody>
        </p:sp>
      </p:grpSp>
      <p:graphicFrame>
        <p:nvGraphicFramePr>
          <p:cNvPr id="263" name="Table"/>
          <p:cNvGraphicFramePr/>
          <p:nvPr>
            <p:extLst>
              <p:ext uri="{D42A27DB-BD31-4B8C-83A1-F6EECF244321}">
                <p14:modId xmlns:p14="http://schemas.microsoft.com/office/powerpoint/2010/main" val="888869918"/>
              </p:ext>
            </p:extLst>
          </p:nvPr>
        </p:nvGraphicFramePr>
        <p:xfrm>
          <a:off x="130175" y="509588"/>
          <a:ext cx="8883649" cy="5822098"/>
        </p:xfrm>
        <a:graphic>
          <a:graphicData uri="http://schemas.openxmlformats.org/drawingml/2006/table">
            <a:tbl>
              <a:tblPr>
                <a:tableStyleId>{4C3C2611-4C71-4FC5-86AE-919BDF0F9419}</a:tableStyleId>
              </a:tblPr>
              <a:tblGrid>
                <a:gridCol w="1344295">
                  <a:extLst>
                    <a:ext uri="{9D8B030D-6E8A-4147-A177-3AD203B41FA5}">
                      <a16:colId xmlns:a16="http://schemas.microsoft.com/office/drawing/2014/main" val="20000"/>
                    </a:ext>
                  </a:extLst>
                </a:gridCol>
                <a:gridCol w="2354580">
                  <a:extLst>
                    <a:ext uri="{9D8B030D-6E8A-4147-A177-3AD203B41FA5}">
                      <a16:colId xmlns:a16="http://schemas.microsoft.com/office/drawing/2014/main" val="20001"/>
                    </a:ext>
                  </a:extLst>
                </a:gridCol>
                <a:gridCol w="1211580">
                  <a:extLst>
                    <a:ext uri="{9D8B030D-6E8A-4147-A177-3AD203B41FA5}">
                      <a16:colId xmlns:a16="http://schemas.microsoft.com/office/drawing/2014/main" val="20002"/>
                    </a:ext>
                  </a:extLst>
                </a:gridCol>
                <a:gridCol w="3973194">
                  <a:extLst>
                    <a:ext uri="{9D8B030D-6E8A-4147-A177-3AD203B41FA5}">
                      <a16:colId xmlns:a16="http://schemas.microsoft.com/office/drawing/2014/main" val="20003"/>
                    </a:ext>
                  </a:extLst>
                </a:gridCol>
              </a:tblGrid>
              <a:tr h="1318977">
                <a:tc>
                  <a:txBody>
                    <a:bodyPr/>
                    <a:lstStyle/>
                    <a:p>
                      <a:pPr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val="10000"/>
                  </a:ext>
                </a:extLst>
              </a:tr>
              <a:tr h="2500280">
                <a:tc rowSpan="2">
                  <a:txBody>
                    <a:bodyPr/>
                    <a:lstStyle/>
                    <a:p>
                      <a:pPr marL="57150" indent="0" algn="just">
                        <a:defRPr sz="1400" b="1"/>
                      </a:pPr>
                      <a:r>
                        <a:rPr lang="en-US" sz="1600" dirty="0">
                          <a:solidFill>
                            <a:schemeClr val="tx1"/>
                          </a:solidFill>
                          <a:latin typeface="Arial" panose="020B0604020202020204" pitchFamily="34" charset="0"/>
                          <a:cs typeface="Arial" panose="020B0604020202020204" pitchFamily="34" charset="0"/>
                        </a:rPr>
                        <a:t>Transformed institution of</a:t>
                      </a:r>
                    </a:p>
                    <a:p>
                      <a:pPr marL="57150" indent="0" algn="just">
                        <a:defRPr sz="1400" b="1"/>
                      </a:pPr>
                      <a:r>
                        <a:rPr lang="en-US" sz="1600" dirty="0">
                          <a:solidFill>
                            <a:schemeClr val="tx1"/>
                          </a:solidFill>
                          <a:latin typeface="Arial" panose="020B0604020202020204" pitchFamily="34" charset="0"/>
                          <a:cs typeface="Arial" panose="020B0604020202020204" pitchFamily="34" charset="0"/>
                        </a:rPr>
                        <a:t>Traditional and Khoi-San</a:t>
                      </a:r>
                    </a:p>
                    <a:p>
                      <a:pPr marL="57150" indent="0" algn="just">
                        <a:defRPr sz="1400" b="1"/>
                      </a:pPr>
                      <a:r>
                        <a:rPr lang="en-US" sz="1600" dirty="0">
                          <a:solidFill>
                            <a:schemeClr val="tx1"/>
                          </a:solidFill>
                          <a:latin typeface="Arial" panose="020B0604020202020204" pitchFamily="34" charset="0"/>
                          <a:cs typeface="Arial" panose="020B0604020202020204" pitchFamily="34" charset="0"/>
                        </a:rPr>
                        <a:t>leaders</a:t>
                      </a:r>
                    </a:p>
                    <a:p>
                      <a:pPr lvl="1" indent="0" algn="l">
                        <a:defRPr sz="1400" b="1"/>
                      </a:pPr>
                      <a:endParaRPr sz="16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57150" indent="0" algn="l">
                        <a:defRPr sz="1800"/>
                      </a:pPr>
                      <a:r>
                        <a:rPr lang="en-GB" sz="1600" dirty="0">
                          <a:latin typeface="Arial" panose="020B0604020202020204" pitchFamily="34" charset="0"/>
                          <a:cs typeface="Arial" panose="020B0604020202020204" pitchFamily="34" charset="0"/>
                        </a:rPr>
                        <a:t>% of research studies/ investigations on received Khoi-San communities and leaders’ applications for recognition in the 2022/23 Plan of the Commission on Khoi-San Matters conducted</a:t>
                      </a:r>
                      <a:endParaRPr sz="16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lang="en-GB" sz="1600" dirty="0">
                          <a:solidFill>
                            <a:schemeClr val="tx1"/>
                          </a:solidFill>
                          <a:latin typeface="Arial" panose="020B0604020202020204" pitchFamily="34" charset="0"/>
                          <a:ea typeface="Myriad Pro"/>
                          <a:cs typeface="Arial" panose="020B0604020202020204" pitchFamily="34" charset="0"/>
                          <a:sym typeface="Myriad Pro"/>
                        </a:rPr>
                        <a:t>70%</a:t>
                      </a:r>
                      <a:endParaRPr sz="16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114300" indent="-114300" algn="l">
                        <a:buFont typeface="Arial" panose="020B0604020202020204" pitchFamily="34" charset="0"/>
                        <a:buChar char="•"/>
                        <a:defRPr sz="1400">
                          <a:latin typeface="Myriad Pro"/>
                          <a:ea typeface="Myriad Pro"/>
                          <a:cs typeface="Myriad Pro"/>
                          <a:sym typeface="Myriad Pro"/>
                        </a:defRPr>
                      </a:pPr>
                      <a:r>
                        <a:rPr lang="en-GB" sz="1600" dirty="0">
                          <a:solidFill>
                            <a:schemeClr val="tx1"/>
                          </a:solidFill>
                          <a:latin typeface="Arial" panose="020B0604020202020204" pitchFamily="34" charset="0"/>
                          <a:cs typeface="Arial" panose="020B0604020202020204" pitchFamily="34" charset="0"/>
                        </a:rPr>
                        <a:t>The Commission on Khoi-San Matters (CKSM) commenced its work from 01 September 2021. The Commission receives applications from members of the community for recognition as Khoi-San leaders and communities. </a:t>
                      </a:r>
                    </a:p>
                    <a:p>
                      <a:pPr marL="114300" indent="-114300" algn="l">
                        <a:buFont typeface="Arial" panose="020B0604020202020204" pitchFamily="34" charset="0"/>
                        <a:buChar char="•"/>
                        <a:defRPr sz="1400">
                          <a:latin typeface="Myriad Pro"/>
                          <a:ea typeface="Myriad Pro"/>
                          <a:cs typeface="Myriad Pro"/>
                          <a:sym typeface="Myriad Pro"/>
                        </a:defRPr>
                      </a:pPr>
                      <a:r>
                        <a:rPr lang="en-GB" sz="1600" dirty="0">
                          <a:solidFill>
                            <a:schemeClr val="tx1"/>
                          </a:solidFill>
                          <a:latin typeface="Arial" panose="020B0604020202020204" pitchFamily="34" charset="0"/>
                          <a:cs typeface="Arial" panose="020B0604020202020204" pitchFamily="34" charset="0"/>
                        </a:rPr>
                        <a:t>The purpose of this target is for the received applications to be investigated and processed by the Commission</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5712" marR="45712" marT="45712" marB="45712"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1"/>
                  </a:ext>
                </a:extLst>
              </a:tr>
              <a:tr h="2002841">
                <a:tc vMerge="1">
                  <a:txBody>
                    <a:bodyPr/>
                    <a:lstStyle/>
                    <a:p>
                      <a:pPr lvl="1" indent="0" algn="l">
                        <a:defRPr sz="1400" b="1"/>
                      </a:pPr>
                      <a:endParaRPr dirty="0">
                        <a:solidFill>
                          <a:srgbClr val="00B050"/>
                        </a:solidFill>
                      </a:endParaRPr>
                    </a:p>
                  </a:txBody>
                  <a:tcPr marL="0" marR="0" marT="0" marB="0" horzOverflow="overflow">
                    <a:lnL w="12700">
                      <a:solidFill>
                        <a:srgbClr val="000000"/>
                      </a:solidFill>
                    </a:lnL>
                    <a:lnR w="12700">
                      <a:solidFill>
                        <a:srgbClr val="000000"/>
                      </a:solidFill>
                    </a:lnR>
                    <a:lnT w="12700" cap="flat" cmpd="sng" algn="ctr">
                      <a:solidFill>
                        <a:schemeClr val="tx1"/>
                      </a:solidFill>
                      <a:prstDash val="solid"/>
                      <a:round/>
                      <a:headEnd type="none" w="med" len="med"/>
                      <a:tailEnd type="none" w="med" len="med"/>
                    </a:lnT>
                    <a:lnB w="12700">
                      <a:solidFill>
                        <a:srgbClr val="000000"/>
                      </a:solidFill>
                    </a:lnB>
                    <a:noFill/>
                  </a:tcPr>
                </a:tc>
                <a:tc>
                  <a:txBody>
                    <a:bodyPr/>
                    <a:lstStyle/>
                    <a:p>
                      <a:pPr marL="57150" indent="0" algn="l" defTabSz="685800">
                        <a:spcBef>
                          <a:spcPts val="300"/>
                        </a:spcBef>
                        <a:defRPr sz="1800"/>
                      </a:pPr>
                      <a:r>
                        <a:rPr lang="en-GB" sz="1600" dirty="0">
                          <a:latin typeface="Arial" panose="020B0604020202020204" pitchFamily="34" charset="0"/>
                          <a:cs typeface="Arial" panose="020B0604020202020204" pitchFamily="34" charset="0"/>
                        </a:rPr>
                        <a:t>% of the researched and investigated applications in the 2022/23 Plan of the Commission on Khoi-San Matters submitted to the Minister with recommendations</a:t>
                      </a:r>
                      <a:endParaRPr sz="16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spcBef>
                          <a:spcPts val="300"/>
                        </a:spcBef>
                        <a:defRPr sz="1800"/>
                      </a:pPr>
                      <a:r>
                        <a:rPr lang="en-GB" sz="1600" dirty="0">
                          <a:solidFill>
                            <a:schemeClr val="tx1"/>
                          </a:solidFill>
                          <a:latin typeface="Arial" panose="020B0604020202020204" pitchFamily="34" charset="0"/>
                          <a:ea typeface="Myriad Pro"/>
                          <a:cs typeface="Arial" panose="020B0604020202020204" pitchFamily="34" charset="0"/>
                          <a:sym typeface="Myriad Pro"/>
                        </a:rPr>
                        <a:t>70%</a:t>
                      </a:r>
                      <a:endParaRPr sz="16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171450" indent="0" algn="l">
                        <a:defRPr sz="1400">
                          <a:latin typeface="Myriad Pro"/>
                          <a:ea typeface="Myriad Pro"/>
                          <a:cs typeface="Myriad Pro"/>
                          <a:sym typeface="Myriad Pro"/>
                        </a:defRPr>
                      </a:pPr>
                      <a:r>
                        <a:rPr lang="en-GB" sz="1600" dirty="0">
                          <a:solidFill>
                            <a:schemeClr val="tx1"/>
                          </a:solidFill>
                          <a:latin typeface="Arial" panose="020B0604020202020204" pitchFamily="34" charset="0"/>
                          <a:cs typeface="Arial" panose="020B0604020202020204" pitchFamily="34" charset="0"/>
                        </a:rPr>
                        <a:t>Emanating from the CKSM investigation/research noted above, the Commission must submit recommendations to the Minister for a decision in respect of  the applications for </a:t>
                      </a: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recognition.</a:t>
                      </a:r>
                    </a:p>
                    <a:p>
                      <a:pPr algn="just">
                        <a:defRPr sz="1400">
                          <a:latin typeface="Myriad Pro"/>
                          <a:ea typeface="Myriad Pro"/>
                          <a:cs typeface="Myriad Pro"/>
                          <a:sym typeface="Myriad Pro"/>
                        </a:defRPr>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sz="16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616369735"/>
      </p:ext>
    </p:extLst>
  </p:cSld>
  <p:clrMapOvr>
    <a:masterClrMapping/>
  </p:clrMapOvr>
  <mc:AlternateContent xmlns:mc="http://schemas.openxmlformats.org/markup-compatibility/2006" xmlns:p14="http://schemas.microsoft.com/office/powerpoint/2010/main">
    <mc:Choice Requires="p14">
      <p:transition spd="slow" p14:dur="1200">
        <p:wipe dir="d"/>
      </p:transition>
    </mc:Choice>
    <mc:Fallback xmlns="">
      <p:transition spd="slow">
        <p:wipe dir="d"/>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13"/>
          <p:cNvSpPr txBox="1"/>
          <p:nvPr/>
        </p:nvSpPr>
        <p:spPr>
          <a:xfrm>
            <a:off x="7016750" y="6351558"/>
            <a:ext cx="2057400" cy="400110"/>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r">
              <a:defRPr sz="2000"/>
            </a:lvl1pPr>
          </a:lstStyle>
          <a:p>
            <a:r>
              <a:rPr dirty="0"/>
              <a:t>1</a:t>
            </a:r>
            <a:r>
              <a:rPr lang="en-GB" dirty="0"/>
              <a:t>4</a:t>
            </a:r>
            <a:endParaRPr dirty="0"/>
          </a:p>
        </p:txBody>
      </p:sp>
      <p:sp>
        <p:nvSpPr>
          <p:cNvPr id="259" name="Text"/>
          <p:cNvSpPr txBox="1"/>
          <p:nvPr/>
        </p:nvSpPr>
        <p:spPr>
          <a:xfrm>
            <a:off x="1493837" y="1484312"/>
            <a:ext cx="6102351" cy="30110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1500"/>
            </a:lvl1pPr>
          </a:lstStyle>
          <a:p>
            <a:r>
              <a:t> </a:t>
            </a:r>
          </a:p>
        </p:txBody>
      </p:sp>
      <p:grpSp>
        <p:nvGrpSpPr>
          <p:cNvPr id="262" name="Group"/>
          <p:cNvGrpSpPr/>
          <p:nvPr/>
        </p:nvGrpSpPr>
        <p:grpSpPr>
          <a:xfrm>
            <a:off x="130175" y="11878"/>
            <a:ext cx="8883651" cy="400108"/>
            <a:chOff x="0" y="-12438"/>
            <a:chExt cx="8883650" cy="400107"/>
          </a:xfrm>
        </p:grpSpPr>
        <p:sp>
          <p:nvSpPr>
            <p:cNvPr id="260" name="Rectangle"/>
            <p:cNvSpPr/>
            <p:nvPr/>
          </p:nvSpPr>
          <p:spPr>
            <a:xfrm>
              <a:off x="0" y="7433"/>
              <a:ext cx="8883650" cy="360364"/>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000" b="1"/>
              </a:pPr>
              <a:endParaRPr/>
            </a:p>
          </p:txBody>
        </p:sp>
        <p:sp>
          <p:nvSpPr>
            <p:cNvPr id="261" name="MEASURING OUR PERFORMANCE"/>
            <p:cNvSpPr txBox="1"/>
            <p:nvPr/>
          </p:nvSpPr>
          <p:spPr>
            <a:xfrm>
              <a:off x="0" y="-12438"/>
              <a:ext cx="8883650" cy="40010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sz="2000" b="1"/>
              </a:lvl1pPr>
            </a:lstStyle>
            <a:p>
              <a:r>
                <a:rPr lang="en-GB" dirty="0"/>
                <a:t>MEASURING OUR </a:t>
              </a:r>
              <a:r>
                <a:rPr lang="en-GB" dirty="0" err="1"/>
                <a:t>PERFORMANCE:RPL..Cont</a:t>
              </a:r>
              <a:r>
                <a:rPr lang="en-GB" dirty="0"/>
                <a:t>.</a:t>
              </a:r>
              <a:endParaRPr dirty="0"/>
            </a:p>
          </p:txBody>
        </p:sp>
      </p:grpSp>
      <p:graphicFrame>
        <p:nvGraphicFramePr>
          <p:cNvPr id="263" name="Table"/>
          <p:cNvGraphicFramePr/>
          <p:nvPr>
            <p:extLst>
              <p:ext uri="{D42A27DB-BD31-4B8C-83A1-F6EECF244321}">
                <p14:modId xmlns:p14="http://schemas.microsoft.com/office/powerpoint/2010/main" val="975952764"/>
              </p:ext>
            </p:extLst>
          </p:nvPr>
        </p:nvGraphicFramePr>
        <p:xfrm>
          <a:off x="130175" y="509588"/>
          <a:ext cx="8883649" cy="5494397"/>
        </p:xfrm>
        <a:graphic>
          <a:graphicData uri="http://schemas.openxmlformats.org/drawingml/2006/table">
            <a:tbl>
              <a:tblPr>
                <a:tableStyleId>{4C3C2611-4C71-4FC5-86AE-919BDF0F9419}</a:tableStyleId>
              </a:tblPr>
              <a:tblGrid>
                <a:gridCol w="1377783">
                  <a:extLst>
                    <a:ext uri="{9D8B030D-6E8A-4147-A177-3AD203B41FA5}">
                      <a16:colId xmlns:a16="http://schemas.microsoft.com/office/drawing/2014/main" val="20000"/>
                    </a:ext>
                  </a:extLst>
                </a:gridCol>
                <a:gridCol w="1836821">
                  <a:extLst>
                    <a:ext uri="{9D8B030D-6E8A-4147-A177-3AD203B41FA5}">
                      <a16:colId xmlns:a16="http://schemas.microsoft.com/office/drawing/2014/main" val="20001"/>
                    </a:ext>
                  </a:extLst>
                </a:gridCol>
                <a:gridCol w="1071946">
                  <a:extLst>
                    <a:ext uri="{9D8B030D-6E8A-4147-A177-3AD203B41FA5}">
                      <a16:colId xmlns:a16="http://schemas.microsoft.com/office/drawing/2014/main" val="20002"/>
                    </a:ext>
                  </a:extLst>
                </a:gridCol>
                <a:gridCol w="4597099">
                  <a:extLst>
                    <a:ext uri="{9D8B030D-6E8A-4147-A177-3AD203B41FA5}">
                      <a16:colId xmlns:a16="http://schemas.microsoft.com/office/drawing/2014/main" val="20003"/>
                    </a:ext>
                  </a:extLst>
                </a:gridCol>
              </a:tblGrid>
              <a:tr h="1704106">
                <a:tc>
                  <a:txBody>
                    <a:bodyPr/>
                    <a:lstStyle/>
                    <a:p>
                      <a:pPr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val="10000"/>
                  </a:ext>
                </a:extLst>
              </a:tr>
              <a:tr h="3790291">
                <a:tc>
                  <a:txBody>
                    <a:bodyPr/>
                    <a:lstStyle/>
                    <a:p>
                      <a:pPr lvl="1" indent="0" algn="l">
                        <a:defRPr sz="1400" b="1"/>
                      </a:pPr>
                      <a:r>
                        <a:rPr lang="en-US" sz="1600" dirty="0">
                          <a:latin typeface="Arial" panose="020B0604020202020204" pitchFamily="34" charset="0"/>
                          <a:cs typeface="Arial" panose="020B0604020202020204" pitchFamily="34" charset="0"/>
                        </a:rPr>
                        <a:t>Safe Initiation Practices</a:t>
                      </a:r>
                      <a:endParaRPr sz="1600" dirty="0">
                        <a:solidFill>
                          <a:srgbClr val="00B050"/>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114300" indent="0" algn="just" defTabSz="685800">
                        <a:spcBef>
                          <a:spcPts val="300"/>
                        </a:spcBef>
                        <a:defRPr sz="1800"/>
                      </a:pPr>
                      <a:r>
                        <a:rPr lang="en-GB" sz="1600" dirty="0">
                          <a:latin typeface="Arial" panose="020B0604020202020204" pitchFamily="34" charset="0"/>
                          <a:cs typeface="Arial" panose="020B0604020202020204" pitchFamily="34" charset="0"/>
                        </a:rPr>
                        <a:t>Number of 2022/23 projects in the Approved CIA Three-Year Implementation Plan implemented</a:t>
                      </a:r>
                      <a:endParaRPr sz="1600" dirty="0">
                        <a:solidFill>
                          <a:srgbClr val="00B050"/>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algn="ctr">
                        <a:spcBef>
                          <a:spcPts val="300"/>
                        </a:spcBef>
                        <a:defRPr sz="1800"/>
                      </a:pPr>
                      <a:r>
                        <a:rPr lang="en-GB" sz="1600" dirty="0">
                          <a:solidFill>
                            <a:schemeClr val="tx1"/>
                          </a:solidFill>
                          <a:latin typeface="Arial" panose="020B0604020202020204" pitchFamily="34" charset="0"/>
                          <a:ea typeface="Myriad Pro"/>
                          <a:cs typeface="Arial" panose="020B0604020202020204" pitchFamily="34" charset="0"/>
                          <a:sym typeface="Myriad Pro"/>
                        </a:rPr>
                        <a:t>4</a:t>
                      </a:r>
                      <a:endParaRPr sz="16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114300" indent="0" algn="l"/>
                      <a:r>
                        <a:rPr lang="en-US" sz="1600" dirty="0">
                          <a:latin typeface="Arial" panose="020B0604020202020204" pitchFamily="34" charset="0"/>
                          <a:cs typeface="Arial" panose="020B0604020202020204" pitchFamily="34" charset="0"/>
                        </a:rPr>
                        <a:t>CIA commenced in September 2021 and the DTA has the responsibility of monitoring its implementation and compliance thereof. The purpose of this project is therefore to develop the CIA Three Year Implementation Plan, identify and implement four priority projects in respect implementation of the provisions of the CIA. The projects relate to such matters as the establishment of Provincial Initiation Coordinating Committees, the registration of traditional surgeons and the registration of initiation schools.</a:t>
                      </a: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a:solidFill>
                        <a:srgbClr val="000000"/>
                      </a:solidFill>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99193485"/>
      </p:ext>
    </p:extLst>
  </p:cSld>
  <p:clrMapOvr>
    <a:masterClrMapping/>
  </p:clrMapOvr>
  <mc:AlternateContent xmlns:mc="http://schemas.openxmlformats.org/markup-compatibility/2006" xmlns:p14="http://schemas.microsoft.com/office/powerpoint/2010/main">
    <mc:Choice Requires="p14">
      <p:transition spd="slow" p14:dur="1200">
        <p:wipe dir="d"/>
      </p:transition>
    </mc:Choice>
    <mc:Fallback xmlns="">
      <p:transition spd="slow">
        <p:wipe dir="d"/>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Rectangle"/>
          <p:cNvSpPr/>
          <p:nvPr/>
        </p:nvSpPr>
        <p:spPr>
          <a:xfrm>
            <a:off x="-1" y="5943600"/>
            <a:ext cx="9144002" cy="914400"/>
          </a:xfrm>
          <a:prstGeom prst="rect">
            <a:avLst/>
          </a:prstGeom>
          <a:solidFill>
            <a:srgbClr val="FFFFFF"/>
          </a:solidFill>
          <a:ln w="3175">
            <a:solidFill>
              <a:srgbClr val="4A7EBB"/>
            </a:solidFill>
          </a:ln>
          <a:effectLst>
            <a:outerShdw blurRad="63500" dist="20000" dir="5400000" rotWithShape="0">
              <a:srgbClr val="000000">
                <a:alpha val="35998"/>
              </a:srgbClr>
            </a:outerShdw>
          </a:effectLst>
        </p:spPr>
        <p:txBody>
          <a:bodyPr lIns="45719" rIns="45719" anchor="ctr"/>
          <a:lstStyle/>
          <a:p>
            <a:pPr algn="ctr" defTabSz="457200">
              <a:defRPr>
                <a:latin typeface="+mj-lt"/>
                <a:ea typeface="+mj-ea"/>
                <a:cs typeface="+mj-cs"/>
                <a:sym typeface="Calibri"/>
              </a:defRPr>
            </a:pPr>
            <a:endParaRPr/>
          </a:p>
        </p:txBody>
      </p:sp>
      <p:sp>
        <p:nvSpPr>
          <p:cNvPr id="248" name="PART 3…"/>
          <p:cNvSpPr txBox="1"/>
          <p:nvPr/>
        </p:nvSpPr>
        <p:spPr>
          <a:xfrm>
            <a:off x="863600" y="2060575"/>
            <a:ext cx="7416800" cy="181588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2800" b="1">
                <a:solidFill>
                  <a:srgbClr val="FF0000"/>
                </a:solidFill>
              </a:defRPr>
            </a:pPr>
            <a:endParaRPr dirty="0"/>
          </a:p>
          <a:p>
            <a:pPr algn="ctr">
              <a:defRPr sz="2800" b="1"/>
            </a:pPr>
            <a:r>
              <a:rPr dirty="0"/>
              <a:t> </a:t>
            </a:r>
          </a:p>
          <a:p>
            <a:pPr algn="ctr">
              <a:defRPr sz="2800" b="1"/>
            </a:pPr>
            <a:r>
              <a:rPr lang="en-ZA" dirty="0"/>
              <a:t>PROGRAMME 3:INSTITUTIONAL SUPPORT AND COORDINATION (ISC) </a:t>
            </a:r>
            <a:endParaRPr dirty="0"/>
          </a:p>
        </p:txBody>
      </p:sp>
      <p:pic>
        <p:nvPicPr>
          <p:cNvPr id="249" name="dta logo.jpg" descr="dta logo.jpg"/>
          <p:cNvPicPr>
            <a:picLocks noChangeAspect="1"/>
          </p:cNvPicPr>
          <p:nvPr/>
        </p:nvPicPr>
        <p:blipFill>
          <a:blip r:embed="rId2"/>
          <a:stretch>
            <a:fillRect/>
          </a:stretch>
        </p:blipFill>
        <p:spPr>
          <a:xfrm>
            <a:off x="0" y="6048375"/>
            <a:ext cx="1905000" cy="703263"/>
          </a:xfrm>
          <a:prstGeom prst="rect">
            <a:avLst/>
          </a:prstGeom>
          <a:ln w="12700">
            <a:miter lim="400000"/>
          </a:ln>
        </p:spPr>
      </p:pic>
      <p:sp>
        <p:nvSpPr>
          <p:cNvPr id="2" name="TextBox 1"/>
          <p:cNvSpPr txBox="1"/>
          <p:nvPr/>
        </p:nvSpPr>
        <p:spPr>
          <a:xfrm>
            <a:off x="2502568" y="1572126"/>
            <a:ext cx="4138864"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ZA"/>
              <a:t>MEASURING OUR PERFORMANCE</a:t>
            </a:r>
            <a:endParaRPr lang="en-ZA" dirty="0"/>
          </a:p>
        </p:txBody>
      </p:sp>
      <p:sp>
        <p:nvSpPr>
          <p:cNvPr id="3" name="TextBox 2">
            <a:extLst>
              <a:ext uri="{FF2B5EF4-FFF2-40B4-BE49-F238E27FC236}">
                <a16:creationId xmlns:a16="http://schemas.microsoft.com/office/drawing/2014/main" id="{3C72E79A-98FD-4612-8A98-2C7E0BA074E6}"/>
              </a:ext>
            </a:extLst>
          </p:cNvPr>
          <p:cNvSpPr txBox="1"/>
          <p:nvPr/>
        </p:nvSpPr>
        <p:spPr>
          <a:xfrm flipH="1">
            <a:off x="8623662" y="6161314"/>
            <a:ext cx="433252"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GB" sz="1800" b="0" i="0" u="none" strike="noStrike" cap="none" spc="0" normalizeH="0" baseline="0" dirty="0">
                <a:ln>
                  <a:noFill/>
                </a:ln>
                <a:solidFill>
                  <a:srgbClr val="000000"/>
                </a:solidFill>
                <a:effectLst/>
                <a:uFillTx/>
                <a:latin typeface="Arial"/>
                <a:ea typeface="Arial"/>
                <a:cs typeface="Arial"/>
                <a:sym typeface="Arial"/>
              </a:rPr>
              <a:t>15</a:t>
            </a:r>
            <a:endParaRPr kumimoji="0" lang="en-US" sz="1800" b="0" i="0" u="none" strike="noStrike" cap="none" spc="0" normalizeH="0" baseline="0" dirty="0">
              <a:ln>
                <a:noFill/>
              </a:ln>
              <a:solidFill>
                <a:srgbClr val="000000"/>
              </a:solidFill>
              <a:effectLst/>
              <a:uFillTx/>
              <a:latin typeface="Arial"/>
              <a:ea typeface="Arial"/>
              <a:cs typeface="Arial"/>
              <a:sym typeface="Arial"/>
            </a:endParaRPr>
          </a:p>
        </p:txBody>
      </p:sp>
    </p:spTree>
    <p:extLst>
      <p:ext uri="{BB962C8B-B14F-4D97-AF65-F5344CB8AC3E}">
        <p14:creationId xmlns:p14="http://schemas.microsoft.com/office/powerpoint/2010/main" val="2232175436"/>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13"/>
          <p:cNvSpPr txBox="1"/>
          <p:nvPr/>
        </p:nvSpPr>
        <p:spPr>
          <a:xfrm>
            <a:off x="7016750" y="6351558"/>
            <a:ext cx="2057400" cy="400110"/>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r">
              <a:defRPr sz="2000"/>
            </a:lvl1pPr>
          </a:lstStyle>
          <a:p>
            <a:r>
              <a:rPr lang="en-GB" dirty="0"/>
              <a:t>16</a:t>
            </a:r>
            <a:endParaRPr dirty="0"/>
          </a:p>
        </p:txBody>
      </p:sp>
      <p:sp>
        <p:nvSpPr>
          <p:cNvPr id="259" name="Text"/>
          <p:cNvSpPr txBox="1"/>
          <p:nvPr/>
        </p:nvSpPr>
        <p:spPr>
          <a:xfrm>
            <a:off x="1493837" y="1484312"/>
            <a:ext cx="6102351" cy="30110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1500"/>
            </a:lvl1pPr>
          </a:lstStyle>
          <a:p>
            <a:r>
              <a:t> </a:t>
            </a:r>
          </a:p>
        </p:txBody>
      </p:sp>
      <p:grpSp>
        <p:nvGrpSpPr>
          <p:cNvPr id="262" name="Group"/>
          <p:cNvGrpSpPr/>
          <p:nvPr/>
        </p:nvGrpSpPr>
        <p:grpSpPr>
          <a:xfrm>
            <a:off x="130175" y="27267"/>
            <a:ext cx="8883651" cy="369330"/>
            <a:chOff x="0" y="2951"/>
            <a:chExt cx="8883650" cy="369329"/>
          </a:xfrm>
        </p:grpSpPr>
        <p:sp>
          <p:nvSpPr>
            <p:cNvPr id="260" name="Rectangle"/>
            <p:cNvSpPr/>
            <p:nvPr/>
          </p:nvSpPr>
          <p:spPr>
            <a:xfrm>
              <a:off x="0" y="7433"/>
              <a:ext cx="8883650" cy="360364"/>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000" b="1"/>
              </a:pPr>
              <a:endParaRPr/>
            </a:p>
          </p:txBody>
        </p:sp>
        <p:sp>
          <p:nvSpPr>
            <p:cNvPr id="261" name="MEASURING OUR PERFORMANCE"/>
            <p:cNvSpPr txBox="1"/>
            <p:nvPr/>
          </p:nvSpPr>
          <p:spPr>
            <a:xfrm>
              <a:off x="0" y="2951"/>
              <a:ext cx="8883650" cy="369329"/>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sz="2000" b="1"/>
              </a:lvl1pPr>
            </a:lstStyle>
            <a:p>
              <a:r>
                <a:rPr sz="1800" dirty="0"/>
                <a:t>MEASURING OUR PERFORMANCE</a:t>
              </a:r>
              <a:r>
                <a:rPr lang="en-GB" sz="1800" dirty="0"/>
                <a:t>:ISC</a:t>
              </a:r>
              <a:endParaRPr sz="1800" dirty="0"/>
            </a:p>
          </p:txBody>
        </p:sp>
      </p:grpSp>
      <p:graphicFrame>
        <p:nvGraphicFramePr>
          <p:cNvPr id="263" name="Table"/>
          <p:cNvGraphicFramePr/>
          <p:nvPr>
            <p:extLst>
              <p:ext uri="{D42A27DB-BD31-4B8C-83A1-F6EECF244321}">
                <p14:modId xmlns:p14="http://schemas.microsoft.com/office/powerpoint/2010/main" val="2117714699"/>
              </p:ext>
            </p:extLst>
          </p:nvPr>
        </p:nvGraphicFramePr>
        <p:xfrm>
          <a:off x="182880" y="392118"/>
          <a:ext cx="8830944" cy="6036576"/>
        </p:xfrm>
        <a:graphic>
          <a:graphicData uri="http://schemas.openxmlformats.org/drawingml/2006/table">
            <a:tbl>
              <a:tblPr>
                <a:tableStyleId>{4C3C2611-4C71-4FC5-86AE-919BDF0F9419}</a:tableStyleId>
              </a:tblPr>
              <a:tblGrid>
                <a:gridCol w="1672224">
                  <a:extLst>
                    <a:ext uri="{9D8B030D-6E8A-4147-A177-3AD203B41FA5}">
                      <a16:colId xmlns:a16="http://schemas.microsoft.com/office/drawing/2014/main" val="20000"/>
                    </a:ext>
                  </a:extLst>
                </a:gridCol>
                <a:gridCol w="1679011">
                  <a:extLst>
                    <a:ext uri="{9D8B030D-6E8A-4147-A177-3AD203B41FA5}">
                      <a16:colId xmlns:a16="http://schemas.microsoft.com/office/drawing/2014/main" val="20001"/>
                    </a:ext>
                  </a:extLst>
                </a:gridCol>
                <a:gridCol w="1407999">
                  <a:extLst>
                    <a:ext uri="{9D8B030D-6E8A-4147-A177-3AD203B41FA5}">
                      <a16:colId xmlns:a16="http://schemas.microsoft.com/office/drawing/2014/main" val="20002"/>
                    </a:ext>
                  </a:extLst>
                </a:gridCol>
                <a:gridCol w="4071710">
                  <a:extLst>
                    <a:ext uri="{9D8B030D-6E8A-4147-A177-3AD203B41FA5}">
                      <a16:colId xmlns:a16="http://schemas.microsoft.com/office/drawing/2014/main" val="20003"/>
                    </a:ext>
                  </a:extLst>
                </a:gridCol>
              </a:tblGrid>
              <a:tr h="878947">
                <a:tc>
                  <a:txBody>
                    <a:bodyPr/>
                    <a:lstStyle/>
                    <a:p>
                      <a:pPr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val="10000"/>
                  </a:ext>
                </a:extLst>
              </a:tr>
              <a:tr h="2928468">
                <a:tc rowSpan="2">
                  <a:txBody>
                    <a:bodyPr/>
                    <a:lstStyle/>
                    <a:p>
                      <a:pPr algn="l">
                        <a:defRPr sz="1400" b="1"/>
                      </a:pPr>
                      <a:r>
                        <a:rPr lang="en-GB" sz="1600" dirty="0">
                          <a:latin typeface="Arial" panose="020B0604020202020204" pitchFamily="34" charset="0"/>
                          <a:cs typeface="Arial" panose="020B0604020202020204" pitchFamily="34" charset="0"/>
                        </a:rPr>
                        <a:t>Developed communities in areas of traditional and Khoi-San leadership</a:t>
                      </a:r>
                      <a:endParaRPr sz="1600" dirty="0">
                        <a:solidFill>
                          <a:srgbClr val="00B050"/>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114300" indent="0" algn="l" defTabSz="685800">
                        <a:spcBef>
                          <a:spcPts val="300"/>
                        </a:spcBef>
                        <a:defRPr sz="1800"/>
                      </a:pPr>
                      <a:r>
                        <a:rPr lang="en-GB" sz="1600" dirty="0">
                          <a:latin typeface="Arial" panose="020B0604020202020204" pitchFamily="34" charset="0"/>
                          <a:cs typeface="Arial" panose="020B0604020202020204" pitchFamily="34" charset="0"/>
                        </a:rPr>
                        <a:t>Number of provinces workshopped on the implementation of section 24 of the TKLA</a:t>
                      </a:r>
                      <a:endParaRPr sz="1600" dirty="0">
                        <a:solidFill>
                          <a:srgbClr val="00B050"/>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57150" indent="0" algn="l">
                        <a:spcBef>
                          <a:spcPts val="300"/>
                        </a:spcBef>
                        <a:defRPr sz="1800"/>
                      </a:pPr>
                      <a:r>
                        <a:rPr lang="en-GB" sz="1600" dirty="0">
                          <a:latin typeface="Arial" panose="020B0604020202020204" pitchFamily="34" charset="0"/>
                          <a:cs typeface="Arial" panose="020B0604020202020204" pitchFamily="34" charset="0"/>
                        </a:rPr>
                        <a:t>8 Provinces workshopped on the implementation of section 24 of the TKLA</a:t>
                      </a:r>
                      <a:endParaRPr sz="1600" dirty="0">
                        <a:solidFill>
                          <a:srgbClr val="00B050"/>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5715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sym typeface="Arial"/>
                        </a:rPr>
                        <a:t>The Department has developed the Guidelines on the Implementation of Section 24 of the TKLA, which makes provision for government to regulate partnerships entered into between the institution of traditional leadership  and other spheres of government and relevant stakeholders. The objective is to ensure maximum benefits  to traditional communities in development initiatives in their areas.</a:t>
                      </a:r>
                      <a:endParaRPr kumimoji="0" lang="en-ZA" sz="1600" b="0" i="0" u="none" strike="noStrike" kern="0" cap="none" spc="0" normalizeH="0" baseline="0" noProof="0" dirty="0">
                        <a:ln>
                          <a:noFill/>
                        </a:ln>
                        <a:solidFill>
                          <a:schemeClr val="tx1"/>
                        </a:solidFill>
                        <a:effectLst/>
                        <a:uLnTx/>
                        <a:uFillTx/>
                        <a:latin typeface="Arial" panose="020B0604020202020204" pitchFamily="34" charset="0"/>
                        <a:ea typeface="Arial"/>
                        <a:cs typeface="Arial" panose="020B0604020202020204" pitchFamily="34" charset="0"/>
                        <a:sym typeface="Arial"/>
                      </a:endParaRP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2147543">
                <a:tc vMerge="1">
                  <a:txBody>
                    <a:bodyPr/>
                    <a:lstStyle/>
                    <a:p>
                      <a:pPr algn="l">
                        <a:defRPr sz="1400" b="1"/>
                      </a:pPr>
                      <a:endParaRPr dirty="0">
                        <a:solidFill>
                          <a:srgbClr val="00B050"/>
                        </a:solidFill>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114300" indent="0" algn="l" defTabSz="685800">
                        <a:spcBef>
                          <a:spcPts val="300"/>
                        </a:spcBef>
                        <a:defRPr sz="1800"/>
                      </a:pPr>
                      <a:r>
                        <a:rPr lang="en-GB" sz="1600" dirty="0">
                          <a:latin typeface="Arial" panose="020B0604020202020204" pitchFamily="34" charset="0"/>
                          <a:cs typeface="Arial" panose="020B0604020202020204" pitchFamily="34" charset="0"/>
                        </a:rPr>
                        <a:t>Number of LHTKL coordinated to participate in District Development Model activities</a:t>
                      </a:r>
                      <a:endParaRPr sz="1600" dirty="0">
                        <a:solidFill>
                          <a:srgbClr val="00B050"/>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57150" indent="0" algn="l">
                        <a:spcBef>
                          <a:spcPts val="300"/>
                        </a:spcBef>
                        <a:defRPr sz="1800"/>
                      </a:pPr>
                      <a:r>
                        <a:rPr lang="en-GB" sz="1600" dirty="0">
                          <a:latin typeface="Arial" panose="020B0604020202020204" pitchFamily="34" charset="0"/>
                          <a:cs typeface="Arial" panose="020B0604020202020204" pitchFamily="34" charset="0"/>
                        </a:rPr>
                        <a:t>32 LHTKLs coordinated to participate  in  DDM activities. </a:t>
                      </a:r>
                      <a:endParaRPr sz="1600" dirty="0">
                        <a:solidFill>
                          <a:srgbClr val="00B050"/>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57150" indent="0" algn="l">
                        <a:defRPr sz="1400">
                          <a:latin typeface="Myriad Pro"/>
                          <a:ea typeface="Myriad Pro"/>
                          <a:cs typeface="Myriad Pro"/>
                          <a:sym typeface="Myriad Pro"/>
                        </a:defRPr>
                      </a:pPr>
                      <a:r>
                        <a:rPr lang="en-GB" sz="1600" dirty="0">
                          <a:solidFill>
                            <a:schemeClr val="tx1"/>
                          </a:solidFill>
                          <a:latin typeface="Arial" panose="020B0604020202020204" pitchFamily="34" charset="0"/>
                          <a:cs typeface="Arial" panose="020B0604020202020204" pitchFamily="34" charset="0"/>
                        </a:rPr>
                        <a:t>The purpose is to ensure that the participation of Local Houses of Traditional and Khoi-San leaders is coordinated in the DDM processes to ensure alignment and sustainability of programmes and projects in areas under the jurisdiction of traditional leadership.</a:t>
                      </a:r>
                      <a:endParaRPr sz="1600" dirty="0">
                        <a:solidFill>
                          <a:schemeClr val="tx1"/>
                        </a:solidFill>
                        <a:highlight>
                          <a:srgbClr val="FF0000"/>
                        </a:highlight>
                        <a:latin typeface="Arial" panose="020B0604020202020204" pitchFamily="34" charset="0"/>
                        <a:cs typeface="Arial" panose="020B060402020202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a:solidFill>
                        <a:srgbClr val="000000"/>
                      </a:solidFill>
                    </a:lnB>
                    <a:noFill/>
                  </a:tcPr>
                </a:tc>
                <a:extLst>
                  <a:ext uri="{0D108BD9-81ED-4DB2-BD59-A6C34878D82A}">
                    <a16:rowId xmlns:a16="http://schemas.microsoft.com/office/drawing/2014/main" val="3032968374"/>
                  </a:ext>
                </a:extLst>
              </a:tr>
            </a:tbl>
          </a:graphicData>
        </a:graphic>
      </p:graphicFrame>
    </p:spTree>
    <p:extLst>
      <p:ext uri="{BB962C8B-B14F-4D97-AF65-F5344CB8AC3E}">
        <p14:creationId xmlns:p14="http://schemas.microsoft.com/office/powerpoint/2010/main" val="1365488760"/>
      </p:ext>
    </p:extLst>
  </p:cSld>
  <p:clrMapOvr>
    <a:masterClrMapping/>
  </p:clrMapOvr>
  <mc:AlternateContent xmlns:mc="http://schemas.openxmlformats.org/markup-compatibility/2006" xmlns:p14="http://schemas.microsoft.com/office/powerpoint/2010/main">
    <mc:Choice Requires="p14">
      <p:transition spd="slow" p14:dur="1200">
        <p:wipe dir="d"/>
      </p:transition>
    </mc:Choice>
    <mc:Fallback xmlns="">
      <p:transition spd="slow">
        <p:wipe dir="d"/>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13"/>
          <p:cNvSpPr txBox="1"/>
          <p:nvPr/>
        </p:nvSpPr>
        <p:spPr>
          <a:xfrm>
            <a:off x="7016750" y="6351558"/>
            <a:ext cx="2057400" cy="400110"/>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r">
              <a:defRPr sz="2000"/>
            </a:lvl1pPr>
          </a:lstStyle>
          <a:p>
            <a:r>
              <a:rPr dirty="0"/>
              <a:t>1</a:t>
            </a:r>
            <a:r>
              <a:rPr lang="en-GB" dirty="0"/>
              <a:t>7</a:t>
            </a:r>
            <a:endParaRPr dirty="0"/>
          </a:p>
        </p:txBody>
      </p:sp>
      <p:sp>
        <p:nvSpPr>
          <p:cNvPr id="259" name="Text"/>
          <p:cNvSpPr txBox="1"/>
          <p:nvPr/>
        </p:nvSpPr>
        <p:spPr>
          <a:xfrm>
            <a:off x="1493837" y="1484312"/>
            <a:ext cx="6102351" cy="30110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500"/>
            </a:lvl1pPr>
          </a:lstStyle>
          <a:p>
            <a:r>
              <a:t> </a:t>
            </a:r>
          </a:p>
        </p:txBody>
      </p:sp>
      <p:grpSp>
        <p:nvGrpSpPr>
          <p:cNvPr id="262" name="Group"/>
          <p:cNvGrpSpPr/>
          <p:nvPr/>
        </p:nvGrpSpPr>
        <p:grpSpPr>
          <a:xfrm>
            <a:off x="130175" y="11878"/>
            <a:ext cx="8883651" cy="400108"/>
            <a:chOff x="0" y="-12438"/>
            <a:chExt cx="8883650" cy="400107"/>
          </a:xfrm>
        </p:grpSpPr>
        <p:sp>
          <p:nvSpPr>
            <p:cNvPr id="260" name="Rectangle"/>
            <p:cNvSpPr/>
            <p:nvPr/>
          </p:nvSpPr>
          <p:spPr>
            <a:xfrm>
              <a:off x="0" y="7433"/>
              <a:ext cx="8883650" cy="360364"/>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000" b="1"/>
              </a:pPr>
              <a:endParaRPr/>
            </a:p>
          </p:txBody>
        </p:sp>
        <p:sp>
          <p:nvSpPr>
            <p:cNvPr id="261" name="MEASURING OUR PERFORMANCE"/>
            <p:cNvSpPr txBox="1"/>
            <p:nvPr/>
          </p:nvSpPr>
          <p:spPr>
            <a:xfrm>
              <a:off x="0" y="-12438"/>
              <a:ext cx="8883650" cy="400107"/>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sz="2000" b="1"/>
              </a:lvl1pPr>
            </a:lstStyle>
            <a:p>
              <a:r>
                <a:rPr dirty="0"/>
                <a:t>MEASURING OUR PERFORMANCE</a:t>
              </a:r>
              <a:r>
                <a:rPr lang="en-GB" dirty="0"/>
                <a:t>:</a:t>
              </a:r>
              <a:r>
                <a:rPr lang="en-GB" dirty="0" err="1"/>
                <a:t>ISC..Cont</a:t>
              </a:r>
              <a:r>
                <a:rPr lang="en-GB" dirty="0"/>
                <a:t>.</a:t>
              </a:r>
              <a:endParaRPr dirty="0"/>
            </a:p>
          </p:txBody>
        </p:sp>
      </p:grpSp>
      <p:graphicFrame>
        <p:nvGraphicFramePr>
          <p:cNvPr id="263" name="Table"/>
          <p:cNvGraphicFramePr/>
          <p:nvPr>
            <p:extLst>
              <p:ext uri="{D42A27DB-BD31-4B8C-83A1-F6EECF244321}">
                <p14:modId xmlns:p14="http://schemas.microsoft.com/office/powerpoint/2010/main" val="1956769994"/>
              </p:ext>
            </p:extLst>
          </p:nvPr>
        </p:nvGraphicFramePr>
        <p:xfrm>
          <a:off x="119641" y="509589"/>
          <a:ext cx="8894183" cy="6165531"/>
        </p:xfrm>
        <a:graphic>
          <a:graphicData uri="http://schemas.openxmlformats.org/drawingml/2006/table">
            <a:tbl>
              <a:tblPr>
                <a:tableStyleId>{4C3C2611-4C71-4FC5-86AE-919BDF0F9419}</a:tableStyleId>
              </a:tblPr>
              <a:tblGrid>
                <a:gridCol w="1379417">
                  <a:extLst>
                    <a:ext uri="{9D8B030D-6E8A-4147-A177-3AD203B41FA5}">
                      <a16:colId xmlns:a16="http://schemas.microsoft.com/office/drawing/2014/main" val="20000"/>
                    </a:ext>
                  </a:extLst>
                </a:gridCol>
                <a:gridCol w="2021382">
                  <a:extLst>
                    <a:ext uri="{9D8B030D-6E8A-4147-A177-3AD203B41FA5}">
                      <a16:colId xmlns:a16="http://schemas.microsoft.com/office/drawing/2014/main" val="20001"/>
                    </a:ext>
                  </a:extLst>
                </a:gridCol>
                <a:gridCol w="1714500">
                  <a:extLst>
                    <a:ext uri="{9D8B030D-6E8A-4147-A177-3AD203B41FA5}">
                      <a16:colId xmlns:a16="http://schemas.microsoft.com/office/drawing/2014/main" val="20002"/>
                    </a:ext>
                  </a:extLst>
                </a:gridCol>
                <a:gridCol w="3778884">
                  <a:extLst>
                    <a:ext uri="{9D8B030D-6E8A-4147-A177-3AD203B41FA5}">
                      <a16:colId xmlns:a16="http://schemas.microsoft.com/office/drawing/2014/main" val="20003"/>
                    </a:ext>
                  </a:extLst>
                </a:gridCol>
              </a:tblGrid>
              <a:tr h="1142553">
                <a:tc>
                  <a:txBody>
                    <a:bodyPr/>
                    <a:lstStyle/>
                    <a:p>
                      <a:pPr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val="10000"/>
                  </a:ext>
                </a:extLst>
              </a:tr>
              <a:tr h="2033522">
                <a:tc rowSpan="2">
                  <a:txBody>
                    <a:bodyPr/>
                    <a:lstStyle/>
                    <a:p>
                      <a:pPr algn="l">
                        <a:defRPr sz="1400" b="1"/>
                      </a:pPr>
                      <a:r>
                        <a:rPr lang="en-GB" sz="1600" dirty="0"/>
                        <a:t>Functional institution of traditional and Khoi-San leadership</a:t>
                      </a:r>
                      <a:endParaRPr sz="1600" dirty="0">
                        <a:solidFill>
                          <a:srgbClr val="00B050"/>
                        </a:solidFill>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57150" indent="0" algn="l" defTabSz="685800">
                        <a:spcBef>
                          <a:spcPts val="300"/>
                        </a:spcBef>
                        <a:defRPr sz="1800"/>
                      </a:pPr>
                      <a:r>
                        <a:rPr lang="en-GB" sz="1600" dirty="0"/>
                        <a:t>Number of provinces coordinated to develop Intervention Plans for the functionality of </a:t>
                      </a:r>
                      <a:r>
                        <a:rPr kumimoji="0" lang="en-GB" sz="1600" b="0" i="0" u="none" strike="noStrike" kern="0" cap="none" spc="0" normalizeH="0" baseline="0" noProof="0" dirty="0">
                          <a:ln>
                            <a:noFill/>
                          </a:ln>
                          <a:solidFill>
                            <a:srgbClr val="000000"/>
                          </a:solidFill>
                          <a:effectLst/>
                          <a:uLnTx/>
                          <a:uFillTx/>
                          <a:latin typeface="Arial"/>
                          <a:cs typeface="Arial"/>
                          <a:sym typeface="Arial"/>
                        </a:rPr>
                        <a:t>Local Houses of Traditional and Khoi-San Leaders (</a:t>
                      </a:r>
                      <a:r>
                        <a:rPr lang="en-GB" sz="1600" dirty="0"/>
                        <a:t>LHTKLs)</a:t>
                      </a:r>
                      <a:endParaRPr sz="1600" dirty="0">
                        <a:solidFill>
                          <a:srgbClr val="00B050"/>
                        </a:solidFill>
                        <a:latin typeface="Myriad Pro"/>
                        <a:ea typeface="Myriad Pro"/>
                        <a:cs typeface="Myriad Pro"/>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57150" indent="0" algn="l">
                        <a:spcBef>
                          <a:spcPts val="300"/>
                        </a:spcBef>
                        <a:defRPr sz="1800"/>
                      </a:pPr>
                      <a:r>
                        <a:rPr lang="en-GB" sz="1600" dirty="0"/>
                        <a:t>8 Provinces coordinated to develop Intervention Plans for the functionality of LHTKLs</a:t>
                      </a:r>
                      <a:endParaRPr sz="1600" dirty="0">
                        <a:solidFill>
                          <a:srgbClr val="00B050"/>
                        </a:solidFill>
                        <a:latin typeface="Myriad Pro"/>
                        <a:ea typeface="Myriad Pro"/>
                        <a:cs typeface="Myriad Pro"/>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57150" indent="0" algn="l">
                        <a:defRPr sz="1400">
                          <a:latin typeface="Myriad Pro"/>
                          <a:ea typeface="Myriad Pro"/>
                          <a:cs typeface="Myriad Pro"/>
                          <a:sym typeface="Myriad Pro"/>
                        </a:defRPr>
                      </a:pPr>
                      <a:r>
                        <a:rPr lang="en-GB" sz="1600" dirty="0">
                          <a:latin typeface="Arial" panose="020B0604020202020204" pitchFamily="34" charset="0"/>
                          <a:cs typeface="Arial" panose="020B0604020202020204" pitchFamily="34" charset="0"/>
                        </a:rPr>
                        <a:t>The indicator intends to increase the number of functional structures of traditional leadership by working with the provincial COGTAs in developing Intervention Plans for the functionality of LHTKLs.</a:t>
                      </a:r>
                      <a:endParaRPr sz="1600" dirty="0">
                        <a:highlight>
                          <a:srgbClr val="FF0000"/>
                        </a:highlight>
                        <a:latin typeface="Arial" panose="020B0604020202020204" pitchFamily="34" charset="0"/>
                        <a:cs typeface="Arial" panose="020B060402020202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2541277">
                <a:tc vMerge="1">
                  <a:txBody>
                    <a:bodyPr/>
                    <a:lstStyle/>
                    <a:p>
                      <a:pPr algn="l">
                        <a:defRPr sz="1400" b="1"/>
                      </a:pPr>
                      <a:endParaRPr dirty="0">
                        <a:solidFill>
                          <a:srgbClr val="00B050"/>
                        </a:solidFill>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57150" indent="0" algn="l" defTabSz="685800">
                        <a:spcBef>
                          <a:spcPts val="300"/>
                        </a:spcBef>
                        <a:defRPr sz="1800"/>
                      </a:pPr>
                      <a:r>
                        <a:rPr lang="en-GB" sz="1600" dirty="0"/>
                        <a:t>Number of Provinces workshopped on the implementation of section 50 sub sections 6,7 and 9 of the TKLA</a:t>
                      </a:r>
                      <a:endParaRPr sz="1600" dirty="0">
                        <a:solidFill>
                          <a:srgbClr val="00B050"/>
                        </a:solidFill>
                        <a:latin typeface="Myriad Pro"/>
                        <a:ea typeface="Myriad Pro"/>
                        <a:cs typeface="Myriad Pro"/>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57150" indent="0" algn="l">
                        <a:spcBef>
                          <a:spcPts val="300"/>
                        </a:spcBef>
                        <a:defRPr sz="1800"/>
                      </a:pPr>
                      <a:r>
                        <a:rPr lang="en-GB" sz="1600" dirty="0"/>
                        <a:t>8 Provinces workshopped on the implementation of section 50 sub sections 6,7 and 9 of the TKLA</a:t>
                      </a:r>
                      <a:endParaRPr sz="1600" dirty="0">
                        <a:solidFill>
                          <a:srgbClr val="00B050"/>
                        </a:solidFill>
                        <a:latin typeface="Myriad Pro"/>
                        <a:ea typeface="Myriad Pro"/>
                        <a:cs typeface="Myriad Pro"/>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57150" marR="0" lvl="0" indent="0" algn="l" defTabSz="457200" rtl="0" eaLnBrk="1" fontAlgn="auto" latinLnBrk="0" hangingPunct="1">
                        <a:lnSpc>
                          <a:spcPct val="100000"/>
                        </a:lnSpc>
                        <a:spcBef>
                          <a:spcPts val="0"/>
                        </a:spcBef>
                        <a:spcAft>
                          <a:spcPts val="0"/>
                        </a:spcAft>
                        <a:buClrTx/>
                        <a:buSzTx/>
                        <a:buFontTx/>
                        <a:buNone/>
                        <a:tabLst/>
                        <a:defRPr sz="1400">
                          <a:latin typeface="Myriad Pro"/>
                          <a:ea typeface="Myriad Pro"/>
                          <a:cs typeface="Myriad Pro"/>
                          <a:sym typeface="Myriad Pro"/>
                        </a:defRPr>
                      </a:pPr>
                      <a:r>
                        <a:rPr kumimoji="0" lang="en-GB" sz="16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Myriad Pro"/>
                        </a:rPr>
                        <a:t>The indicator is aimed at workshopping provincial traditional affairs officials on section 50 with the specific focus on sub sections 6, 7 and 9 of the TKLA, in relation to the roles and responsibilities of HTKL and to further improve knowledge and awareness for better implementation of the Act..</a:t>
                      </a:r>
                      <a:r>
                        <a:rPr kumimoji="0" lang="en-US" sz="1600" b="0" i="0" u="none" strike="noStrike" kern="0" cap="none" spc="0" normalizeH="0" baseline="0" noProof="0" dirty="0">
                          <a:ln>
                            <a:noFill/>
                          </a:ln>
                          <a:solidFill>
                            <a:srgbClr val="000000"/>
                          </a:solidFill>
                          <a:effectLst/>
                          <a:uLnTx/>
                          <a:uFillTx/>
                          <a:latin typeface="Arial"/>
                          <a:ea typeface="Arial"/>
                          <a:cs typeface="Arial"/>
                          <a:sym typeface="Myriad Pro"/>
                        </a:rPr>
                        <a:t> The workshops with provinces will ensure uniformity in relation to the implementation of the section in reference. </a:t>
                      </a:r>
                      <a:endParaRPr kumimoji="0" lang="en-ZA" sz="1600" b="0" i="0" u="none" strike="noStrike" kern="0" cap="none" spc="0" normalizeH="0" baseline="0" noProof="0" dirty="0">
                        <a:ln>
                          <a:noFill/>
                        </a:ln>
                        <a:solidFill>
                          <a:srgbClr val="000000"/>
                        </a:solidFill>
                        <a:effectLst/>
                        <a:uLnTx/>
                        <a:uFillTx/>
                        <a:latin typeface="Arial"/>
                        <a:ea typeface="Arial"/>
                        <a:cs typeface="Arial"/>
                        <a:sym typeface="Myriad Pro"/>
                      </a:endParaRP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a:solidFill>
                        <a:srgbClr val="000000"/>
                      </a:solidFill>
                    </a:lnB>
                    <a:noFill/>
                  </a:tcPr>
                </a:tc>
                <a:extLst>
                  <a:ext uri="{0D108BD9-81ED-4DB2-BD59-A6C34878D82A}">
                    <a16:rowId xmlns:a16="http://schemas.microsoft.com/office/drawing/2014/main" val="3032968374"/>
                  </a:ext>
                </a:extLst>
              </a:tr>
            </a:tbl>
          </a:graphicData>
        </a:graphic>
      </p:graphicFrame>
    </p:spTree>
    <p:extLst>
      <p:ext uri="{BB962C8B-B14F-4D97-AF65-F5344CB8AC3E}">
        <p14:creationId xmlns:p14="http://schemas.microsoft.com/office/powerpoint/2010/main" val="1976049838"/>
      </p:ext>
    </p:extLst>
  </p:cSld>
  <p:clrMapOvr>
    <a:masterClrMapping/>
  </p:clrMapOvr>
  <mc:AlternateContent xmlns:mc="http://schemas.openxmlformats.org/markup-compatibility/2006" xmlns:p14="http://schemas.microsoft.com/office/powerpoint/2010/main">
    <mc:Choice Requires="p14">
      <p:transition spd="slow" p14:dur="1200">
        <p:wipe dir="d"/>
      </p:transition>
    </mc:Choice>
    <mc:Fallback xmlns="">
      <p:transition spd="slow">
        <p:wipe dir="d"/>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13"/>
          <p:cNvSpPr txBox="1"/>
          <p:nvPr/>
        </p:nvSpPr>
        <p:spPr>
          <a:xfrm>
            <a:off x="7016750" y="6351558"/>
            <a:ext cx="2057400" cy="400110"/>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r">
              <a:defRPr sz="2000"/>
            </a:lvl1pPr>
          </a:lstStyle>
          <a:p>
            <a:r>
              <a:rPr dirty="0"/>
              <a:t>1</a:t>
            </a:r>
            <a:r>
              <a:rPr lang="en-GB" dirty="0"/>
              <a:t>8</a:t>
            </a:r>
            <a:endParaRPr dirty="0"/>
          </a:p>
        </p:txBody>
      </p:sp>
      <p:sp>
        <p:nvSpPr>
          <p:cNvPr id="259" name="Text"/>
          <p:cNvSpPr txBox="1"/>
          <p:nvPr/>
        </p:nvSpPr>
        <p:spPr>
          <a:xfrm>
            <a:off x="1493837" y="1484312"/>
            <a:ext cx="6102351" cy="30110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1500"/>
            </a:lvl1pPr>
          </a:lstStyle>
          <a:p>
            <a:r>
              <a:t> </a:t>
            </a:r>
          </a:p>
        </p:txBody>
      </p:sp>
      <p:grpSp>
        <p:nvGrpSpPr>
          <p:cNvPr id="262" name="Group"/>
          <p:cNvGrpSpPr/>
          <p:nvPr/>
        </p:nvGrpSpPr>
        <p:grpSpPr>
          <a:xfrm>
            <a:off x="130175" y="11878"/>
            <a:ext cx="8883651" cy="400108"/>
            <a:chOff x="0" y="-12438"/>
            <a:chExt cx="8883650" cy="400107"/>
          </a:xfrm>
        </p:grpSpPr>
        <p:sp>
          <p:nvSpPr>
            <p:cNvPr id="260" name="Rectangle"/>
            <p:cNvSpPr/>
            <p:nvPr/>
          </p:nvSpPr>
          <p:spPr>
            <a:xfrm>
              <a:off x="0" y="7433"/>
              <a:ext cx="8883650" cy="360364"/>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000" b="1"/>
              </a:pPr>
              <a:endParaRPr/>
            </a:p>
          </p:txBody>
        </p:sp>
        <p:sp>
          <p:nvSpPr>
            <p:cNvPr id="261" name="MEASURING OUR PERFORMANCE"/>
            <p:cNvSpPr txBox="1"/>
            <p:nvPr/>
          </p:nvSpPr>
          <p:spPr>
            <a:xfrm>
              <a:off x="0" y="-12438"/>
              <a:ext cx="8883650" cy="40010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sz="2000" b="1"/>
              </a:lvl1pPr>
            </a:lstStyle>
            <a:p>
              <a:r>
                <a:rPr dirty="0"/>
                <a:t>MEASURING OUR PERFORMANCE</a:t>
              </a:r>
              <a:r>
                <a:rPr lang="en-GB" dirty="0"/>
                <a:t>:</a:t>
              </a:r>
              <a:r>
                <a:rPr lang="en-GB" dirty="0" err="1"/>
                <a:t>ISC..Cont</a:t>
              </a:r>
              <a:r>
                <a:rPr lang="en-GB" dirty="0"/>
                <a:t>.</a:t>
              </a:r>
              <a:endParaRPr dirty="0"/>
            </a:p>
          </p:txBody>
        </p:sp>
      </p:grpSp>
      <p:graphicFrame>
        <p:nvGraphicFramePr>
          <p:cNvPr id="263" name="Table"/>
          <p:cNvGraphicFramePr/>
          <p:nvPr>
            <p:extLst>
              <p:ext uri="{D42A27DB-BD31-4B8C-83A1-F6EECF244321}">
                <p14:modId xmlns:p14="http://schemas.microsoft.com/office/powerpoint/2010/main" val="788384725"/>
              </p:ext>
            </p:extLst>
          </p:nvPr>
        </p:nvGraphicFramePr>
        <p:xfrm>
          <a:off x="119641" y="509588"/>
          <a:ext cx="8894183" cy="5822098"/>
        </p:xfrm>
        <a:graphic>
          <a:graphicData uri="http://schemas.openxmlformats.org/drawingml/2006/table">
            <a:tbl>
              <a:tblPr>
                <a:tableStyleId>{4C3C2611-4C71-4FC5-86AE-919BDF0F9419}</a:tableStyleId>
              </a:tblPr>
              <a:tblGrid>
                <a:gridCol w="1379417">
                  <a:extLst>
                    <a:ext uri="{9D8B030D-6E8A-4147-A177-3AD203B41FA5}">
                      <a16:colId xmlns:a16="http://schemas.microsoft.com/office/drawing/2014/main" val="20000"/>
                    </a:ext>
                  </a:extLst>
                </a:gridCol>
                <a:gridCol w="1964232">
                  <a:extLst>
                    <a:ext uri="{9D8B030D-6E8A-4147-A177-3AD203B41FA5}">
                      <a16:colId xmlns:a16="http://schemas.microsoft.com/office/drawing/2014/main" val="20001"/>
                    </a:ext>
                  </a:extLst>
                </a:gridCol>
                <a:gridCol w="1977390">
                  <a:extLst>
                    <a:ext uri="{9D8B030D-6E8A-4147-A177-3AD203B41FA5}">
                      <a16:colId xmlns:a16="http://schemas.microsoft.com/office/drawing/2014/main" val="20002"/>
                    </a:ext>
                  </a:extLst>
                </a:gridCol>
                <a:gridCol w="3573144">
                  <a:extLst>
                    <a:ext uri="{9D8B030D-6E8A-4147-A177-3AD203B41FA5}">
                      <a16:colId xmlns:a16="http://schemas.microsoft.com/office/drawing/2014/main" val="20003"/>
                    </a:ext>
                  </a:extLst>
                </a:gridCol>
              </a:tblGrid>
              <a:tr h="1434542">
                <a:tc>
                  <a:txBody>
                    <a:bodyPr/>
                    <a:lstStyle/>
                    <a:p>
                      <a:pPr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val="10000"/>
                  </a:ext>
                </a:extLst>
              </a:tr>
              <a:tr h="4387556">
                <a:tc>
                  <a:txBody>
                    <a:bodyPr/>
                    <a:lstStyle/>
                    <a:p>
                      <a:pPr algn="l">
                        <a:defRPr sz="1400" b="1"/>
                      </a:pPr>
                      <a:r>
                        <a:rPr lang="en-GB" sz="1600" dirty="0"/>
                        <a:t>Functional institution of traditional and Khoi-San leadership</a:t>
                      </a:r>
                      <a:endParaRPr sz="1600" dirty="0">
                        <a:solidFill>
                          <a:srgbClr val="00B050"/>
                        </a:solidFill>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114300" indent="0" algn="l" defTabSz="685800">
                        <a:spcBef>
                          <a:spcPts val="300"/>
                        </a:spcBef>
                        <a:defRPr sz="1800"/>
                      </a:pPr>
                      <a:r>
                        <a:rPr lang="en-GB" sz="1600" dirty="0"/>
                        <a:t>Number of traditional leadership structures capacitated to perform their legislative mandate in relation to Customary Initiation Act (CIA) and Gender Based Violence and Femicide (GBVF)</a:t>
                      </a:r>
                      <a:endParaRPr sz="1600" dirty="0">
                        <a:solidFill>
                          <a:srgbClr val="00B050"/>
                        </a:solidFill>
                        <a:latin typeface="Myriad Pro"/>
                        <a:ea typeface="Myriad Pro"/>
                        <a:cs typeface="Myriad Pro"/>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114300" indent="0" algn="l">
                        <a:spcBef>
                          <a:spcPts val="300"/>
                        </a:spcBef>
                        <a:defRPr sz="1800"/>
                      </a:pPr>
                      <a:r>
                        <a:rPr lang="en-GB" sz="1600" dirty="0"/>
                        <a:t>32 traditional leadership structures capacitated to perform their legislative mandate in relation to Customary Initiation Act (CIA) and Gender Based Violence and Femicide (GBVF) </a:t>
                      </a:r>
                      <a:endParaRPr sz="1600" dirty="0">
                        <a:solidFill>
                          <a:srgbClr val="00B050"/>
                        </a:solidFill>
                        <a:latin typeface="Myriad Pro"/>
                        <a:ea typeface="Myriad Pro"/>
                        <a:cs typeface="Myriad Pro"/>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57150" marR="0" lvl="0" indent="0" algn="l" defTabSz="457200" rtl="0" eaLnBrk="1" fontAlgn="auto" latinLnBrk="0" hangingPunct="1">
                        <a:lnSpc>
                          <a:spcPct val="100000"/>
                        </a:lnSpc>
                        <a:spcBef>
                          <a:spcPts val="0"/>
                        </a:spcBef>
                        <a:spcAft>
                          <a:spcPts val="0"/>
                        </a:spcAft>
                        <a:buClrTx/>
                        <a:buSzTx/>
                        <a:buFontTx/>
                        <a:buNone/>
                        <a:tabLst/>
                        <a:defRPr sz="1400">
                          <a:latin typeface="Myriad Pro"/>
                          <a:ea typeface="Myriad Pro"/>
                          <a:cs typeface="Myriad Pro"/>
                          <a:sym typeface="Myriad Pro"/>
                        </a:defRPr>
                      </a:pPr>
                      <a:r>
                        <a:rPr kumimoji="0" lang="en-GB" sz="1600" b="0"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sym typeface="Myriad Pro"/>
                        </a:rPr>
                        <a:t>This entails capacitating traditional leadership structures on the content of the Customary Initiation Act (CIA), in order to </a:t>
                      </a:r>
                      <a:r>
                        <a:rPr kumimoji="0" lang="en-US" sz="1600" b="0"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sym typeface="Myriad Pro"/>
                        </a:rPr>
                        <a:t> promote safe initiation practice thus curbing fatalities associated with cultural initiation practices </a:t>
                      </a:r>
                    </a:p>
                    <a:p>
                      <a:pPr marL="57150" marR="0" lvl="0" indent="0" algn="l" defTabSz="457200" rtl="0" eaLnBrk="1" fontAlgn="auto" latinLnBrk="0" hangingPunct="1">
                        <a:lnSpc>
                          <a:spcPct val="100000"/>
                        </a:lnSpc>
                        <a:spcBef>
                          <a:spcPts val="0"/>
                        </a:spcBef>
                        <a:spcAft>
                          <a:spcPts val="0"/>
                        </a:spcAft>
                        <a:buClrTx/>
                        <a:buSzTx/>
                        <a:buFontTx/>
                        <a:buNone/>
                        <a:tabLst/>
                        <a:defRPr sz="1400">
                          <a:latin typeface="Myriad Pro"/>
                          <a:ea typeface="Myriad Pro"/>
                          <a:cs typeface="Myriad Pro"/>
                          <a:sym typeface="Myriad Pro"/>
                        </a:defRPr>
                      </a:pPr>
                      <a:endParaRPr kumimoji="0" lang="en-US" sz="1600" b="0"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sym typeface="Myriad Pro"/>
                      </a:endParaRPr>
                    </a:p>
                    <a:p>
                      <a:pPr marL="57150" marR="0" lvl="0" indent="0" algn="l" defTabSz="457200" rtl="0" eaLnBrk="1" fontAlgn="auto" latinLnBrk="0" hangingPunct="1">
                        <a:lnSpc>
                          <a:spcPct val="100000"/>
                        </a:lnSpc>
                        <a:spcBef>
                          <a:spcPts val="0"/>
                        </a:spcBef>
                        <a:spcAft>
                          <a:spcPts val="0"/>
                        </a:spcAft>
                        <a:buClrTx/>
                        <a:buSzTx/>
                        <a:buFontTx/>
                        <a:buNone/>
                        <a:tabLst/>
                        <a:defRPr sz="1400">
                          <a:latin typeface="Myriad Pro"/>
                          <a:ea typeface="Myriad Pro"/>
                          <a:cs typeface="Myriad Pro"/>
                          <a:sym typeface="Myriad Pro"/>
                        </a:defRPr>
                      </a:pPr>
                      <a:endParaRPr kumimoji="0" lang="en-GB" sz="1600" b="0"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sym typeface="Myriad Pro"/>
                      </a:endParaRPr>
                    </a:p>
                    <a:p>
                      <a:pPr marL="57150" marR="0" lvl="0" indent="0" algn="l" defTabSz="457200" rtl="0" eaLnBrk="1" fontAlgn="auto" latinLnBrk="0" hangingPunct="1">
                        <a:lnSpc>
                          <a:spcPct val="100000"/>
                        </a:lnSpc>
                        <a:spcBef>
                          <a:spcPts val="0"/>
                        </a:spcBef>
                        <a:spcAft>
                          <a:spcPts val="0"/>
                        </a:spcAft>
                        <a:buClrTx/>
                        <a:buSzTx/>
                        <a:buFontTx/>
                        <a:buNone/>
                        <a:tabLst/>
                        <a:defRPr sz="1400">
                          <a:latin typeface="Myriad Pro"/>
                          <a:ea typeface="Myriad Pro"/>
                          <a:cs typeface="Myriad Pro"/>
                          <a:sym typeface="Myriad Pro"/>
                        </a:defRPr>
                      </a:pPr>
                      <a:r>
                        <a:rPr kumimoji="0" lang="en-US" sz="1600" b="0" i="0" u="none" strike="noStrike" kern="0" cap="none" spc="0" normalizeH="0" baseline="0" noProof="0" dirty="0">
                          <a:ln>
                            <a:noFill/>
                          </a:ln>
                          <a:solidFill>
                            <a:schemeClr val="tx1"/>
                          </a:solidFill>
                          <a:effectLst/>
                          <a:uLnTx/>
                          <a:uFillTx/>
                          <a:latin typeface="Arial"/>
                          <a:ea typeface="Arial"/>
                          <a:cs typeface="Arial"/>
                          <a:sym typeface="Myriad Pro"/>
                        </a:rPr>
                        <a:t>The target further aims to create awareness on gender-based violence and femicide in traditional communities through structures of traditional leaderships</a:t>
                      </a: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a:solidFill>
                        <a:srgbClr val="000000"/>
                      </a:solidFill>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3323976"/>
      </p:ext>
    </p:extLst>
  </p:cSld>
  <p:clrMapOvr>
    <a:masterClrMapping/>
  </p:clrMapOvr>
  <mc:AlternateContent xmlns:mc="http://schemas.openxmlformats.org/markup-compatibility/2006" xmlns:p14="http://schemas.microsoft.com/office/powerpoint/2010/main">
    <mc:Choice Requires="p14">
      <p:transition spd="slow" p14:dur="1200">
        <p:wipe dir="d"/>
      </p:transition>
    </mc:Choice>
    <mc:Fallback xmlns="">
      <p:transition spd="slow">
        <p:wipe dir="d"/>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70" name="PRESENTATION OUTLINE"/>
          <p:cNvSpPr txBox="1"/>
          <p:nvPr/>
        </p:nvSpPr>
        <p:spPr>
          <a:xfrm>
            <a:off x="755650" y="360362"/>
            <a:ext cx="7169150" cy="6248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457200">
              <a:defRPr sz="3600" b="1">
                <a:effectLst>
                  <a:outerShdw blurRad="12700" dist="25400" dir="2700000" rotWithShape="0">
                    <a:srgbClr val="FFFFFF"/>
                  </a:outerShdw>
                </a:effectLst>
                <a:latin typeface="+mj-lt"/>
                <a:ea typeface="+mj-ea"/>
                <a:cs typeface="+mj-cs"/>
                <a:sym typeface="Calibri"/>
              </a:defRPr>
            </a:lvl1pPr>
          </a:lstStyle>
          <a:p>
            <a:r>
              <a:t>PRESENTATION OUTLINE</a:t>
            </a:r>
          </a:p>
        </p:txBody>
      </p:sp>
      <p:pic>
        <p:nvPicPr>
          <p:cNvPr id="171" name="dta logo.jpg" descr="dta logo.jpg"/>
          <p:cNvPicPr>
            <a:picLocks noChangeAspect="1"/>
          </p:cNvPicPr>
          <p:nvPr/>
        </p:nvPicPr>
        <p:blipFill>
          <a:blip r:embed="rId3"/>
          <a:stretch>
            <a:fillRect/>
          </a:stretch>
        </p:blipFill>
        <p:spPr>
          <a:xfrm>
            <a:off x="25400" y="6092825"/>
            <a:ext cx="1905000" cy="703263"/>
          </a:xfrm>
          <a:prstGeom prst="rect">
            <a:avLst/>
          </a:prstGeom>
          <a:ln w="12700">
            <a:miter lim="400000"/>
          </a:ln>
        </p:spPr>
      </p:pic>
      <p:sp>
        <p:nvSpPr>
          <p:cNvPr id="172" name="Introduction…"/>
          <p:cNvSpPr txBox="1"/>
          <p:nvPr/>
        </p:nvSpPr>
        <p:spPr>
          <a:xfrm>
            <a:off x="250825" y="1196975"/>
            <a:ext cx="8588375" cy="218521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742950" lvl="1" indent="-285750" algn="just" defTabSz="457200">
              <a:lnSpc>
                <a:spcPct val="150000"/>
              </a:lnSpc>
              <a:buSzPct val="100000"/>
              <a:buFont typeface="Arial"/>
              <a:buChar char="•"/>
              <a:defRPr sz="2000"/>
            </a:pPr>
            <a:r>
              <a:rPr dirty="0"/>
              <a:t>Introduction</a:t>
            </a:r>
          </a:p>
          <a:p>
            <a:pPr marL="742950" lvl="1" indent="-285750" algn="just" defTabSz="457200">
              <a:lnSpc>
                <a:spcPct val="150000"/>
              </a:lnSpc>
              <a:buSzPct val="100000"/>
              <a:buFont typeface="Arial"/>
              <a:buChar char="•"/>
              <a:defRPr sz="2000"/>
            </a:pPr>
            <a:r>
              <a:rPr dirty="0"/>
              <a:t>PART 1:</a:t>
            </a:r>
            <a:r>
              <a:rPr lang="en-US" dirty="0"/>
              <a:t>DTA 2022-2023 Annual Performance Plan</a:t>
            </a:r>
            <a:endParaRPr dirty="0"/>
          </a:p>
          <a:p>
            <a:pPr marL="742950" lvl="1" indent="-285750" algn="just" defTabSz="457200">
              <a:lnSpc>
                <a:spcPct val="150000"/>
              </a:lnSpc>
              <a:buSzPct val="100000"/>
              <a:buFont typeface="Arial"/>
              <a:buChar char="•"/>
              <a:defRPr sz="2000"/>
            </a:pPr>
            <a:r>
              <a:rPr dirty="0"/>
              <a:t>PART </a:t>
            </a:r>
            <a:r>
              <a:rPr lang="en-ZA" dirty="0"/>
              <a:t>2</a:t>
            </a:r>
            <a:r>
              <a:rPr dirty="0"/>
              <a:t>:</a:t>
            </a:r>
            <a:r>
              <a:rPr lang="en-ZA" dirty="0"/>
              <a:t>DTA MTEF Budget Allocations</a:t>
            </a:r>
            <a:endParaRPr dirty="0"/>
          </a:p>
          <a:p>
            <a:pPr marL="742950" lvl="1" indent="-285750" algn="just" defTabSz="457200">
              <a:lnSpc>
                <a:spcPct val="150000"/>
              </a:lnSpc>
              <a:buSzPct val="100000"/>
              <a:buFont typeface="Arial"/>
              <a:buChar char="•"/>
              <a:defRPr sz="2000"/>
            </a:pPr>
            <a:r>
              <a:rPr dirty="0"/>
              <a:t>Recommendations</a:t>
            </a:r>
          </a:p>
          <a:p>
            <a:pPr marL="742950" lvl="1" indent="-285750" algn="just" defTabSz="457200">
              <a:buSzPct val="100000"/>
              <a:buFont typeface="Arial"/>
              <a:buChar char="•"/>
              <a:defRPr sz="1600"/>
            </a:pPr>
            <a:endParaRPr dirty="0"/>
          </a:p>
        </p:txBody>
      </p:sp>
      <p:sp>
        <p:nvSpPr>
          <p:cNvPr id="173" name="1"/>
          <p:cNvSpPr txBox="1"/>
          <p:nvPr/>
        </p:nvSpPr>
        <p:spPr>
          <a:xfrm>
            <a:off x="8540750" y="6080125"/>
            <a:ext cx="273656" cy="437069"/>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2400"/>
            </a:lvl1pPr>
          </a:lstStyle>
          <a:p>
            <a:r>
              <a:t>1</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13"/>
          <p:cNvSpPr txBox="1"/>
          <p:nvPr/>
        </p:nvSpPr>
        <p:spPr>
          <a:xfrm>
            <a:off x="7065281" y="6366144"/>
            <a:ext cx="2057400" cy="400110"/>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r">
              <a:defRPr sz="2000"/>
            </a:lvl1pPr>
          </a:lstStyle>
          <a:p>
            <a:pPr marL="0" marR="0" lvl="0" indent="0" algn="r" defTabSz="914400" rtl="0" eaLnBrk="1" fontAlgn="auto" latinLnBrk="0" hangingPunct="0">
              <a:lnSpc>
                <a:spcPct val="100000"/>
              </a:lnSpc>
              <a:spcBef>
                <a:spcPts val="0"/>
              </a:spcBef>
              <a:spcAft>
                <a:spcPts val="0"/>
              </a:spcAft>
              <a:buClrTx/>
              <a:buSzTx/>
              <a:buFontTx/>
              <a:buNone/>
              <a:tabLst/>
              <a:defRPr/>
            </a:pPr>
            <a:r>
              <a:rPr kumimoji="0" sz="2000" b="0" i="0" u="none" strike="noStrike" kern="0" cap="none" spc="0" normalizeH="0" baseline="0" noProof="0" dirty="0">
                <a:ln>
                  <a:noFill/>
                </a:ln>
                <a:solidFill>
                  <a:srgbClr val="000000"/>
                </a:solidFill>
                <a:effectLst/>
                <a:uLnTx/>
                <a:uFillTx/>
                <a:latin typeface="Arial"/>
                <a:cs typeface="Arial"/>
                <a:sym typeface="Arial"/>
              </a:rPr>
              <a:t>1</a:t>
            </a:r>
            <a:r>
              <a:rPr lang="en-GB" dirty="0"/>
              <a:t>9</a:t>
            </a:r>
            <a:endParaRPr kumimoji="0" sz="2000" b="0" i="0" u="none" strike="noStrike" kern="0" cap="none" spc="0" normalizeH="0" baseline="0" noProof="0" dirty="0">
              <a:ln>
                <a:noFill/>
              </a:ln>
              <a:solidFill>
                <a:srgbClr val="000000"/>
              </a:solidFill>
              <a:effectLst/>
              <a:uLnTx/>
              <a:uFillTx/>
              <a:latin typeface="Arial"/>
              <a:cs typeface="Arial"/>
              <a:sym typeface="Arial"/>
            </a:endParaRPr>
          </a:p>
        </p:txBody>
      </p:sp>
      <p:sp>
        <p:nvSpPr>
          <p:cNvPr id="259" name="Text"/>
          <p:cNvSpPr txBox="1"/>
          <p:nvPr/>
        </p:nvSpPr>
        <p:spPr>
          <a:xfrm>
            <a:off x="1493837" y="1484312"/>
            <a:ext cx="6102351" cy="30110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500"/>
            </a:lvl1pPr>
          </a:lstStyle>
          <a:p>
            <a:pPr marL="0" marR="0" lvl="0" indent="0" algn="l" defTabSz="914400" rtl="0" eaLnBrk="1" fontAlgn="auto" latinLnBrk="0" hangingPunct="0">
              <a:lnSpc>
                <a:spcPct val="100000"/>
              </a:lnSpc>
              <a:spcBef>
                <a:spcPts val="0"/>
              </a:spcBef>
              <a:spcAft>
                <a:spcPts val="0"/>
              </a:spcAft>
              <a:buClrTx/>
              <a:buSzTx/>
              <a:buFontTx/>
              <a:buNone/>
              <a:tabLst/>
              <a:defRPr/>
            </a:pPr>
            <a:r>
              <a:rPr kumimoji="0" sz="1500" b="0" i="0" u="none" strike="noStrike" kern="0" cap="none" spc="0" normalizeH="0" baseline="0" noProof="0">
                <a:ln>
                  <a:noFill/>
                </a:ln>
                <a:solidFill>
                  <a:srgbClr val="000000"/>
                </a:solidFill>
                <a:effectLst/>
                <a:uLnTx/>
                <a:uFillTx/>
                <a:latin typeface="Arial"/>
                <a:cs typeface="Arial"/>
                <a:sym typeface="Arial"/>
              </a:rPr>
              <a:t> </a:t>
            </a:r>
          </a:p>
        </p:txBody>
      </p:sp>
      <p:grpSp>
        <p:nvGrpSpPr>
          <p:cNvPr id="262" name="Group"/>
          <p:cNvGrpSpPr/>
          <p:nvPr/>
        </p:nvGrpSpPr>
        <p:grpSpPr>
          <a:xfrm>
            <a:off x="130175" y="11878"/>
            <a:ext cx="8883651" cy="400108"/>
            <a:chOff x="0" y="-12438"/>
            <a:chExt cx="8883650" cy="400107"/>
          </a:xfrm>
        </p:grpSpPr>
        <p:sp>
          <p:nvSpPr>
            <p:cNvPr id="260" name="Rectangle"/>
            <p:cNvSpPr/>
            <p:nvPr/>
          </p:nvSpPr>
          <p:spPr>
            <a:xfrm>
              <a:off x="0" y="7433"/>
              <a:ext cx="8883650" cy="360364"/>
            </a:xfrm>
            <a:prstGeom prst="rect">
              <a:avLst/>
            </a:prstGeom>
            <a:solidFill>
              <a:srgbClr val="FFC000"/>
            </a:solidFill>
            <a:ln w="12700" cap="flat">
              <a:noFill/>
              <a:miter lim="400000"/>
            </a:ln>
            <a:effectLst/>
          </p:spPr>
          <p:txBody>
            <a:bodyPr wrap="square" lIns="45719" tIns="45719" rIns="45719" bIns="45719" numCol="1" anchor="ctr">
              <a:noAutofit/>
            </a:bodyPr>
            <a:lstStyle/>
            <a:p>
              <a:pPr marL="0" marR="0" lvl="0" indent="0" algn="ctr" defTabSz="914400" rtl="0" eaLnBrk="1" fontAlgn="auto" latinLnBrk="0" hangingPunct="0">
                <a:lnSpc>
                  <a:spcPct val="100000"/>
                </a:lnSpc>
                <a:spcBef>
                  <a:spcPts val="0"/>
                </a:spcBef>
                <a:spcAft>
                  <a:spcPts val="0"/>
                </a:spcAft>
                <a:buClrTx/>
                <a:buSzTx/>
                <a:buFontTx/>
                <a:buNone/>
                <a:tabLst/>
                <a:defRPr sz="2000" b="1"/>
              </a:pPr>
              <a:endParaRPr kumimoji="0" sz="2000" b="1" i="0" u="none" strike="noStrike" kern="0" cap="none" spc="0" normalizeH="0" baseline="0" noProof="0">
                <a:ln>
                  <a:noFill/>
                </a:ln>
                <a:solidFill>
                  <a:srgbClr val="000000"/>
                </a:solidFill>
                <a:effectLst/>
                <a:uLnTx/>
                <a:uFillTx/>
                <a:latin typeface="Arial"/>
                <a:cs typeface="Arial"/>
                <a:sym typeface="Arial"/>
              </a:endParaRPr>
            </a:p>
          </p:txBody>
        </p:sp>
        <p:sp>
          <p:nvSpPr>
            <p:cNvPr id="261" name="MEASURING OUR PERFORMANCE"/>
            <p:cNvSpPr txBox="1"/>
            <p:nvPr/>
          </p:nvSpPr>
          <p:spPr>
            <a:xfrm>
              <a:off x="0" y="-12438"/>
              <a:ext cx="8883650" cy="400107"/>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sz="2000" b="1"/>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sz="2000" b="1" i="0" u="none" strike="noStrike" kern="0" cap="none" spc="0" normalizeH="0" baseline="0" noProof="0" dirty="0">
                  <a:ln>
                    <a:noFill/>
                  </a:ln>
                  <a:solidFill>
                    <a:srgbClr val="000000"/>
                  </a:solidFill>
                  <a:effectLst/>
                  <a:uLnTx/>
                  <a:uFillTx/>
                  <a:latin typeface="Arial"/>
                  <a:cs typeface="Arial"/>
                  <a:sym typeface="Arial"/>
                </a:rPr>
                <a:t>MEASURING OUR PERFORMANCE</a:t>
              </a:r>
              <a:r>
                <a:rPr kumimoji="0" lang="en-GB" sz="2000" b="1" i="0" u="none" strike="noStrike" kern="0" cap="none" spc="0" normalizeH="0" baseline="0" noProof="0" dirty="0">
                  <a:ln>
                    <a:noFill/>
                  </a:ln>
                  <a:solidFill>
                    <a:srgbClr val="000000"/>
                  </a:solidFill>
                  <a:effectLst/>
                  <a:uLnTx/>
                  <a:uFillTx/>
                  <a:latin typeface="Arial"/>
                  <a:cs typeface="Arial"/>
                  <a:sym typeface="Arial"/>
                </a:rPr>
                <a:t>:</a:t>
              </a:r>
              <a:r>
                <a:rPr kumimoji="0" lang="en-GB" sz="2000" b="1" i="0" u="none" strike="noStrike" kern="0" cap="none" spc="0" normalizeH="0" baseline="0" noProof="0" dirty="0" err="1">
                  <a:ln>
                    <a:noFill/>
                  </a:ln>
                  <a:solidFill>
                    <a:srgbClr val="000000"/>
                  </a:solidFill>
                  <a:effectLst/>
                  <a:uLnTx/>
                  <a:uFillTx/>
                  <a:latin typeface="Arial"/>
                  <a:cs typeface="Arial"/>
                  <a:sym typeface="Arial"/>
                </a:rPr>
                <a:t>ISC..Cont</a:t>
              </a:r>
              <a:r>
                <a:rPr kumimoji="0" lang="en-GB" sz="2000" b="1" i="0" u="none" strike="noStrike" kern="0" cap="none" spc="0" normalizeH="0" baseline="0" noProof="0" dirty="0">
                  <a:ln>
                    <a:noFill/>
                  </a:ln>
                  <a:solidFill>
                    <a:srgbClr val="000000"/>
                  </a:solidFill>
                  <a:effectLst/>
                  <a:uLnTx/>
                  <a:uFillTx/>
                  <a:latin typeface="Arial"/>
                  <a:cs typeface="Arial"/>
                  <a:sym typeface="Arial"/>
                </a:rPr>
                <a:t>.</a:t>
              </a:r>
              <a:endParaRPr kumimoji="0" sz="2000" b="1" i="0" u="none" strike="noStrike" kern="0" cap="none" spc="0" normalizeH="0" baseline="0" noProof="0" dirty="0">
                <a:ln>
                  <a:noFill/>
                </a:ln>
                <a:solidFill>
                  <a:srgbClr val="000000"/>
                </a:solidFill>
                <a:effectLst/>
                <a:uLnTx/>
                <a:uFillTx/>
                <a:latin typeface="Arial"/>
                <a:cs typeface="Arial"/>
                <a:sym typeface="Arial"/>
              </a:endParaRPr>
            </a:p>
          </p:txBody>
        </p:sp>
      </p:grpSp>
      <p:graphicFrame>
        <p:nvGraphicFramePr>
          <p:cNvPr id="263" name="Table"/>
          <p:cNvGraphicFramePr/>
          <p:nvPr>
            <p:extLst>
              <p:ext uri="{D42A27DB-BD31-4B8C-83A1-F6EECF244321}">
                <p14:modId xmlns:p14="http://schemas.microsoft.com/office/powerpoint/2010/main" val="719001406"/>
              </p:ext>
            </p:extLst>
          </p:nvPr>
        </p:nvGraphicFramePr>
        <p:xfrm>
          <a:off x="119641" y="509588"/>
          <a:ext cx="8894183" cy="5836684"/>
        </p:xfrm>
        <a:graphic>
          <a:graphicData uri="http://schemas.openxmlformats.org/drawingml/2006/table">
            <a:tbl>
              <a:tblPr>
                <a:tableStyleId>{4C3C2611-4C71-4FC5-86AE-919BDF0F9419}</a:tableStyleId>
              </a:tblPr>
              <a:tblGrid>
                <a:gridCol w="1379417">
                  <a:extLst>
                    <a:ext uri="{9D8B030D-6E8A-4147-A177-3AD203B41FA5}">
                      <a16:colId xmlns:a16="http://schemas.microsoft.com/office/drawing/2014/main" val="20000"/>
                    </a:ext>
                  </a:extLst>
                </a:gridCol>
                <a:gridCol w="1838999">
                  <a:extLst>
                    <a:ext uri="{9D8B030D-6E8A-4147-A177-3AD203B41FA5}">
                      <a16:colId xmlns:a16="http://schemas.microsoft.com/office/drawing/2014/main" val="20001"/>
                    </a:ext>
                  </a:extLst>
                </a:gridCol>
                <a:gridCol w="1839733">
                  <a:extLst>
                    <a:ext uri="{9D8B030D-6E8A-4147-A177-3AD203B41FA5}">
                      <a16:colId xmlns:a16="http://schemas.microsoft.com/office/drawing/2014/main" val="20002"/>
                    </a:ext>
                  </a:extLst>
                </a:gridCol>
                <a:gridCol w="3836034">
                  <a:extLst>
                    <a:ext uri="{9D8B030D-6E8A-4147-A177-3AD203B41FA5}">
                      <a16:colId xmlns:a16="http://schemas.microsoft.com/office/drawing/2014/main" val="20003"/>
                    </a:ext>
                  </a:extLst>
                </a:gridCol>
              </a:tblGrid>
              <a:tr h="1315334">
                <a:tc>
                  <a:txBody>
                    <a:bodyPr/>
                    <a:lstStyle/>
                    <a:p>
                      <a:pPr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tc>
                  <a:txBody>
                    <a:bodyPr/>
                    <a:lstStyle/>
                    <a:p>
                      <a:pPr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tc>
                  <a:txBody>
                    <a:bodyPr/>
                    <a:lstStyle/>
                    <a:p>
                      <a:pPr algn="just" defTabSz="685800">
                        <a:lnSpc>
                          <a:spcPct val="115000"/>
                        </a:lnSpc>
                        <a:spcBef>
                          <a:spcPts val="1000"/>
                        </a:spcBef>
                        <a:defRPr sz="1800"/>
                      </a:pPr>
                      <a:r>
                        <a:rPr sz="1400" b="1">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tc>
                  <a:txBody>
                    <a:bodyPr/>
                    <a:lstStyle/>
                    <a:p>
                      <a:pPr algn="just" defTabSz="685800">
                        <a:lnSpc>
                          <a:spcPct val="115000"/>
                        </a:lnSpc>
                        <a:spcBef>
                          <a:spcPts val="1000"/>
                        </a:spcBef>
                        <a:defRPr sz="1800"/>
                      </a:pPr>
                      <a:r>
                        <a:rPr sz="1400" b="1">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extLst>
                  <a:ext uri="{0D108BD9-81ED-4DB2-BD59-A6C34878D82A}">
                    <a16:rowId xmlns:a16="http://schemas.microsoft.com/office/drawing/2014/main" val="10000"/>
                  </a:ext>
                </a:extLst>
              </a:tr>
              <a:tr h="2393656">
                <a:tc rowSpan="2">
                  <a:txBody>
                    <a:bodyPr/>
                    <a:lstStyle/>
                    <a:p>
                      <a:pPr algn="l">
                        <a:defRPr sz="1400" b="1"/>
                      </a:pPr>
                      <a:r>
                        <a:rPr lang="en-GB" sz="1600" dirty="0"/>
                        <a:t>Transformed institution of traditional and Khoi-San leadership</a:t>
                      </a:r>
                      <a:endParaRPr sz="1600" dirty="0">
                        <a:solidFill>
                          <a:srgbClr val="00B050"/>
                        </a:solidFill>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57150" indent="0" algn="l" defTabSz="685800">
                        <a:spcBef>
                          <a:spcPts val="300"/>
                        </a:spcBef>
                        <a:defRPr sz="1800"/>
                      </a:pPr>
                      <a:r>
                        <a:rPr lang="en-GB" sz="1600" dirty="0"/>
                        <a:t>Number of social cohesion dialogues convened on tribalism and living with foreign nationals in traditional and Khoi-San communities</a:t>
                      </a:r>
                      <a:endParaRPr sz="1600" dirty="0">
                        <a:solidFill>
                          <a:srgbClr val="00B050"/>
                        </a:solidFill>
                        <a:latin typeface="Myriad Pro"/>
                        <a:ea typeface="Myriad Pro"/>
                        <a:cs typeface="Myriad Pro"/>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57150" indent="0" algn="l">
                        <a:spcBef>
                          <a:spcPts val="300"/>
                        </a:spcBef>
                        <a:defRPr sz="1800"/>
                      </a:pPr>
                      <a:r>
                        <a:rPr lang="en-GB" sz="1600" dirty="0"/>
                        <a:t>4 social cohesion dialogues convened on tribalism and living with foreign nationals  in Traditional and Khoi-San communities</a:t>
                      </a:r>
                      <a:endParaRPr sz="1600" dirty="0">
                        <a:solidFill>
                          <a:srgbClr val="00B050"/>
                        </a:solidFill>
                        <a:latin typeface="Myriad Pro"/>
                        <a:ea typeface="Myriad Pro"/>
                        <a:cs typeface="Myriad Pro"/>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114300" marR="0" lvl="0" indent="0" algn="l" defTabSz="457200" rtl="0" eaLnBrk="1" fontAlgn="auto" latinLnBrk="0" hangingPunct="1">
                        <a:lnSpc>
                          <a:spcPct val="100000"/>
                        </a:lnSpc>
                        <a:spcBef>
                          <a:spcPts val="0"/>
                        </a:spcBef>
                        <a:spcAft>
                          <a:spcPts val="0"/>
                        </a:spcAft>
                        <a:buClrTx/>
                        <a:buSzTx/>
                        <a:buFontTx/>
                        <a:buNone/>
                        <a:tabLst/>
                        <a:defRPr sz="1400">
                          <a:latin typeface="Myriad Pro"/>
                          <a:ea typeface="Myriad Pro"/>
                          <a:cs typeface="Myriad Pro"/>
                          <a:sym typeface="Myriad Pro"/>
                        </a:defRPr>
                      </a:pPr>
                      <a:r>
                        <a:rPr kumimoji="0" lang="en-GB" sz="1600" b="0"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sym typeface="Myriad Pro"/>
                        </a:rPr>
                        <a:t>The dialogues are aimed at promoting social cohesion in traditional communities </a:t>
                      </a:r>
                      <a:endParaRPr kumimoji="0" lang="en-GB" sz="1600" b="0" i="0" u="none" strike="noStrike" kern="0" cap="none" spc="0" normalizeH="0" baseline="0" noProof="0" dirty="0">
                        <a:ln>
                          <a:noFill/>
                        </a:ln>
                        <a:solidFill>
                          <a:schemeClr val="tx1"/>
                        </a:solidFill>
                        <a:effectLst/>
                        <a:highlight>
                          <a:srgbClr val="FF0000"/>
                        </a:highlight>
                        <a:uLnTx/>
                        <a:uFillTx/>
                        <a:latin typeface="Arial" panose="020B0604020202020204" pitchFamily="34" charset="0"/>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2127694">
                <a:tc vMerge="1">
                  <a:txBody>
                    <a:bodyPr/>
                    <a:lstStyle/>
                    <a:p>
                      <a:pPr algn="l">
                        <a:defRPr sz="1400" b="1"/>
                      </a:pPr>
                      <a:endParaRPr dirty="0">
                        <a:solidFill>
                          <a:srgbClr val="00B050"/>
                        </a:solidFill>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57150" indent="0" algn="l" defTabSz="685800">
                        <a:spcBef>
                          <a:spcPts val="300"/>
                        </a:spcBef>
                        <a:defRPr sz="1800"/>
                      </a:pPr>
                      <a:r>
                        <a:rPr lang="en-GB" sz="1600" dirty="0"/>
                        <a:t>Number of National Days Programme of government monitored at which traditional and Khoi-San leadership participate</a:t>
                      </a:r>
                      <a:endParaRPr sz="1600" dirty="0">
                        <a:solidFill>
                          <a:srgbClr val="00B050"/>
                        </a:solidFill>
                        <a:latin typeface="Myriad Pro"/>
                        <a:ea typeface="Myriad Pro"/>
                        <a:cs typeface="Myriad Pro"/>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57150" indent="0" algn="l">
                        <a:spcBef>
                          <a:spcPts val="300"/>
                        </a:spcBef>
                        <a:defRPr sz="1800"/>
                      </a:pPr>
                      <a:r>
                        <a:rPr lang="en-GB" sz="1600" dirty="0"/>
                        <a:t>National Days programme of government monitored at which traditional and Khoi-San leadership participate</a:t>
                      </a:r>
                      <a:endParaRPr sz="1600" dirty="0">
                        <a:solidFill>
                          <a:srgbClr val="00B050"/>
                        </a:solidFill>
                        <a:latin typeface="Myriad Pro"/>
                        <a:ea typeface="Myriad Pro"/>
                        <a:cs typeface="Myriad Pro"/>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114300" marR="0" lvl="0" indent="0" algn="l" defTabSz="457200" rtl="0" eaLnBrk="1" fontAlgn="auto" latinLnBrk="0" hangingPunct="1">
                        <a:lnSpc>
                          <a:spcPct val="100000"/>
                        </a:lnSpc>
                        <a:spcBef>
                          <a:spcPts val="0"/>
                        </a:spcBef>
                        <a:spcAft>
                          <a:spcPts val="0"/>
                        </a:spcAft>
                        <a:buClrTx/>
                        <a:buSzTx/>
                        <a:buFontTx/>
                        <a:buNone/>
                        <a:tabLst/>
                        <a:defRPr sz="1400">
                          <a:latin typeface="Myriad Pro"/>
                          <a:ea typeface="Myriad Pro"/>
                          <a:cs typeface="Myriad Pro"/>
                          <a:sym typeface="Myriad Pro"/>
                        </a:defRPr>
                      </a:pPr>
                      <a:r>
                        <a:rPr kumimoji="0" lang="en-GB" sz="1600" b="0"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sym typeface="Myriad Pro"/>
                        </a:rPr>
                        <a:t>This relates to active involvement and participation of traditional leaders in the commemoration of National government days. The aim is to  further strengthen the relationship between government and traditional leaders. </a:t>
                      </a:r>
                      <a:endParaRPr kumimoji="0" lang="en-GB" sz="1600" b="0" i="0" u="none" strike="noStrike" kern="0" cap="none" spc="0" normalizeH="0" baseline="0" noProof="0" dirty="0">
                        <a:ln>
                          <a:noFill/>
                        </a:ln>
                        <a:solidFill>
                          <a:schemeClr val="tx1"/>
                        </a:solidFill>
                        <a:effectLst/>
                        <a:highlight>
                          <a:srgbClr val="FF0000"/>
                        </a:highlight>
                        <a:uLnTx/>
                        <a:uFillTx/>
                        <a:latin typeface="Arial" panose="020B0604020202020204" pitchFamily="34" charset="0"/>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32968374"/>
                  </a:ext>
                </a:extLst>
              </a:tr>
            </a:tbl>
          </a:graphicData>
        </a:graphic>
      </p:graphicFrame>
    </p:spTree>
    <p:extLst>
      <p:ext uri="{BB962C8B-B14F-4D97-AF65-F5344CB8AC3E}">
        <p14:creationId xmlns:p14="http://schemas.microsoft.com/office/powerpoint/2010/main" val="3707318536"/>
      </p:ext>
    </p:extLst>
  </p:cSld>
  <p:clrMapOvr>
    <a:masterClrMapping/>
  </p:clrMapOvr>
  <mc:AlternateContent xmlns:mc="http://schemas.openxmlformats.org/markup-compatibility/2006" xmlns:p14="http://schemas.microsoft.com/office/powerpoint/2010/main">
    <mc:Choice Requires="p14">
      <p:transition spd="slow" p14:dur="1200">
        <p:wipe dir="d"/>
      </p:transition>
    </mc:Choice>
    <mc:Fallback xmlns="">
      <p:transition spd="slow">
        <p:wipe dir="d"/>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13"/>
          <p:cNvSpPr txBox="1"/>
          <p:nvPr/>
        </p:nvSpPr>
        <p:spPr>
          <a:xfrm>
            <a:off x="7016750" y="6351558"/>
            <a:ext cx="2057400" cy="400110"/>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r">
              <a:defRPr sz="2000"/>
            </a:lvl1pPr>
          </a:lstStyle>
          <a:p>
            <a:pPr marL="0" marR="0" lvl="0" indent="0" algn="r" defTabSz="914400" rtl="0" eaLnBrk="1" fontAlgn="auto" latinLnBrk="0" hangingPunct="0">
              <a:lnSpc>
                <a:spcPct val="100000"/>
              </a:lnSpc>
              <a:spcBef>
                <a:spcPts val="0"/>
              </a:spcBef>
              <a:spcAft>
                <a:spcPts val="0"/>
              </a:spcAft>
              <a:buClrTx/>
              <a:buSzTx/>
              <a:buFontTx/>
              <a:buNone/>
              <a:tabLst/>
              <a:defRPr/>
            </a:pPr>
            <a:r>
              <a:rPr lang="en-GB" dirty="0"/>
              <a:t>20</a:t>
            </a:r>
            <a:endParaRPr kumimoji="0" sz="2000" b="0" i="0" u="none" strike="noStrike" kern="0" cap="none" spc="0" normalizeH="0" baseline="0" noProof="0" dirty="0">
              <a:ln>
                <a:noFill/>
              </a:ln>
              <a:solidFill>
                <a:srgbClr val="000000"/>
              </a:solidFill>
              <a:effectLst/>
              <a:uLnTx/>
              <a:uFillTx/>
              <a:latin typeface="Arial"/>
              <a:cs typeface="Arial"/>
              <a:sym typeface="Arial"/>
            </a:endParaRPr>
          </a:p>
        </p:txBody>
      </p:sp>
      <p:sp>
        <p:nvSpPr>
          <p:cNvPr id="259" name="Text"/>
          <p:cNvSpPr txBox="1"/>
          <p:nvPr/>
        </p:nvSpPr>
        <p:spPr>
          <a:xfrm>
            <a:off x="1493837" y="1484312"/>
            <a:ext cx="6102351" cy="30110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1500"/>
            </a:lvl1pPr>
          </a:lstStyle>
          <a:p>
            <a:pPr marL="0" marR="0" lvl="0" indent="0" algn="l" defTabSz="914400" rtl="0" eaLnBrk="1" fontAlgn="auto" latinLnBrk="0" hangingPunct="0">
              <a:lnSpc>
                <a:spcPct val="100000"/>
              </a:lnSpc>
              <a:spcBef>
                <a:spcPts val="0"/>
              </a:spcBef>
              <a:spcAft>
                <a:spcPts val="0"/>
              </a:spcAft>
              <a:buClrTx/>
              <a:buSzTx/>
              <a:buFontTx/>
              <a:buNone/>
              <a:tabLst/>
              <a:defRPr/>
            </a:pPr>
            <a:r>
              <a:rPr kumimoji="0" sz="1500" b="0" i="0" u="none" strike="noStrike" kern="0" cap="none" spc="0" normalizeH="0" baseline="0" noProof="0">
                <a:ln>
                  <a:noFill/>
                </a:ln>
                <a:solidFill>
                  <a:srgbClr val="000000"/>
                </a:solidFill>
                <a:effectLst/>
                <a:uLnTx/>
                <a:uFillTx/>
                <a:latin typeface="Arial"/>
                <a:cs typeface="Arial"/>
                <a:sym typeface="Arial"/>
              </a:rPr>
              <a:t> </a:t>
            </a:r>
          </a:p>
        </p:txBody>
      </p:sp>
      <p:grpSp>
        <p:nvGrpSpPr>
          <p:cNvPr id="262" name="Group"/>
          <p:cNvGrpSpPr/>
          <p:nvPr/>
        </p:nvGrpSpPr>
        <p:grpSpPr>
          <a:xfrm>
            <a:off x="130175" y="11878"/>
            <a:ext cx="8883651" cy="400108"/>
            <a:chOff x="0" y="-12438"/>
            <a:chExt cx="8883650" cy="400107"/>
          </a:xfrm>
        </p:grpSpPr>
        <p:sp>
          <p:nvSpPr>
            <p:cNvPr id="260" name="Rectangle"/>
            <p:cNvSpPr/>
            <p:nvPr/>
          </p:nvSpPr>
          <p:spPr>
            <a:xfrm>
              <a:off x="0" y="7433"/>
              <a:ext cx="8883650" cy="360364"/>
            </a:xfrm>
            <a:prstGeom prst="rect">
              <a:avLst/>
            </a:prstGeom>
            <a:solidFill>
              <a:srgbClr val="FFC000"/>
            </a:solidFill>
            <a:ln w="12700" cap="flat">
              <a:noFill/>
              <a:miter lim="400000"/>
            </a:ln>
            <a:effectLst/>
          </p:spPr>
          <p:txBody>
            <a:bodyPr wrap="square" lIns="45719" tIns="45719" rIns="45719" bIns="45719" numCol="1" anchor="ctr">
              <a:noAutofit/>
            </a:bodyPr>
            <a:lstStyle/>
            <a:p>
              <a:pPr marL="0" marR="0" lvl="0" indent="0" algn="ctr" defTabSz="914400" rtl="0" eaLnBrk="1" fontAlgn="auto" latinLnBrk="0" hangingPunct="0">
                <a:lnSpc>
                  <a:spcPct val="100000"/>
                </a:lnSpc>
                <a:spcBef>
                  <a:spcPts val="0"/>
                </a:spcBef>
                <a:spcAft>
                  <a:spcPts val="0"/>
                </a:spcAft>
                <a:buClrTx/>
                <a:buSzTx/>
                <a:buFontTx/>
                <a:buNone/>
                <a:tabLst/>
                <a:defRPr sz="2000" b="1"/>
              </a:pPr>
              <a:endParaRPr kumimoji="0" sz="2000" b="1" i="0" u="none" strike="noStrike" kern="0" cap="none" spc="0" normalizeH="0" baseline="0" noProof="0">
                <a:ln>
                  <a:noFill/>
                </a:ln>
                <a:solidFill>
                  <a:srgbClr val="000000"/>
                </a:solidFill>
                <a:effectLst/>
                <a:uLnTx/>
                <a:uFillTx/>
                <a:latin typeface="Arial"/>
                <a:cs typeface="Arial"/>
                <a:sym typeface="Arial"/>
              </a:endParaRPr>
            </a:p>
          </p:txBody>
        </p:sp>
        <p:sp>
          <p:nvSpPr>
            <p:cNvPr id="261" name="MEASURING OUR PERFORMANCE"/>
            <p:cNvSpPr txBox="1"/>
            <p:nvPr/>
          </p:nvSpPr>
          <p:spPr>
            <a:xfrm>
              <a:off x="0" y="-12438"/>
              <a:ext cx="8883650" cy="40010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sz="2000" b="1"/>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sz="2000" b="1" i="0" u="none" strike="noStrike" kern="0" cap="none" spc="0" normalizeH="0" baseline="0" noProof="0" dirty="0">
                  <a:ln>
                    <a:noFill/>
                  </a:ln>
                  <a:solidFill>
                    <a:srgbClr val="000000"/>
                  </a:solidFill>
                  <a:effectLst/>
                  <a:uLnTx/>
                  <a:uFillTx/>
                  <a:latin typeface="Arial"/>
                  <a:cs typeface="Arial"/>
                  <a:sym typeface="Arial"/>
                </a:rPr>
                <a:t>MEASURING OUR PERFORMANCE</a:t>
              </a:r>
              <a:r>
                <a:rPr kumimoji="0" lang="en-GB" sz="2000" b="1" i="0" u="none" strike="noStrike" kern="0" cap="none" spc="0" normalizeH="0" baseline="0" noProof="0" dirty="0">
                  <a:ln>
                    <a:noFill/>
                  </a:ln>
                  <a:solidFill>
                    <a:srgbClr val="000000"/>
                  </a:solidFill>
                  <a:effectLst/>
                  <a:uLnTx/>
                  <a:uFillTx/>
                  <a:latin typeface="Arial"/>
                  <a:cs typeface="Arial"/>
                  <a:sym typeface="Arial"/>
                </a:rPr>
                <a:t>:</a:t>
              </a:r>
              <a:r>
                <a:rPr kumimoji="0" lang="en-GB" sz="2000" b="1" i="0" u="none" strike="noStrike" kern="0" cap="none" spc="0" normalizeH="0" baseline="0" noProof="0" dirty="0" err="1">
                  <a:ln>
                    <a:noFill/>
                  </a:ln>
                  <a:solidFill>
                    <a:srgbClr val="000000"/>
                  </a:solidFill>
                  <a:effectLst/>
                  <a:uLnTx/>
                  <a:uFillTx/>
                  <a:latin typeface="Arial"/>
                  <a:cs typeface="Arial"/>
                  <a:sym typeface="Arial"/>
                </a:rPr>
                <a:t>ISC..Cont</a:t>
              </a:r>
              <a:r>
                <a:rPr kumimoji="0" lang="en-GB" sz="2000" b="1" i="0" u="none" strike="noStrike" kern="0" cap="none" spc="0" normalizeH="0" baseline="0" noProof="0" dirty="0">
                  <a:ln>
                    <a:noFill/>
                  </a:ln>
                  <a:solidFill>
                    <a:srgbClr val="000000"/>
                  </a:solidFill>
                  <a:effectLst/>
                  <a:uLnTx/>
                  <a:uFillTx/>
                  <a:latin typeface="Arial"/>
                  <a:cs typeface="Arial"/>
                  <a:sym typeface="Arial"/>
                </a:rPr>
                <a:t>.</a:t>
              </a:r>
              <a:endParaRPr kumimoji="0" sz="2000" b="1" i="0" u="none" strike="noStrike" kern="0" cap="none" spc="0" normalizeH="0" baseline="0" noProof="0" dirty="0">
                <a:ln>
                  <a:noFill/>
                </a:ln>
                <a:solidFill>
                  <a:srgbClr val="000000"/>
                </a:solidFill>
                <a:effectLst/>
                <a:uLnTx/>
                <a:uFillTx/>
                <a:latin typeface="Arial"/>
                <a:cs typeface="Arial"/>
                <a:sym typeface="Arial"/>
              </a:endParaRPr>
            </a:p>
          </p:txBody>
        </p:sp>
      </p:grpSp>
      <p:graphicFrame>
        <p:nvGraphicFramePr>
          <p:cNvPr id="263" name="Table"/>
          <p:cNvGraphicFramePr/>
          <p:nvPr>
            <p:extLst>
              <p:ext uri="{D42A27DB-BD31-4B8C-83A1-F6EECF244321}">
                <p14:modId xmlns:p14="http://schemas.microsoft.com/office/powerpoint/2010/main" val="4172256692"/>
              </p:ext>
            </p:extLst>
          </p:nvPr>
        </p:nvGraphicFramePr>
        <p:xfrm>
          <a:off x="119641" y="509587"/>
          <a:ext cx="8894183" cy="5666925"/>
        </p:xfrm>
        <a:graphic>
          <a:graphicData uri="http://schemas.openxmlformats.org/drawingml/2006/table">
            <a:tbl>
              <a:tblPr>
                <a:tableStyleId>{4C3C2611-4C71-4FC5-86AE-919BDF0F9419}</a:tableStyleId>
              </a:tblPr>
              <a:tblGrid>
                <a:gridCol w="1379417">
                  <a:extLst>
                    <a:ext uri="{9D8B030D-6E8A-4147-A177-3AD203B41FA5}">
                      <a16:colId xmlns:a16="http://schemas.microsoft.com/office/drawing/2014/main" val="20000"/>
                    </a:ext>
                  </a:extLst>
                </a:gridCol>
                <a:gridCol w="1903709">
                  <a:extLst>
                    <a:ext uri="{9D8B030D-6E8A-4147-A177-3AD203B41FA5}">
                      <a16:colId xmlns:a16="http://schemas.microsoft.com/office/drawing/2014/main" val="20001"/>
                    </a:ext>
                  </a:extLst>
                </a:gridCol>
                <a:gridCol w="1677336">
                  <a:extLst>
                    <a:ext uri="{9D8B030D-6E8A-4147-A177-3AD203B41FA5}">
                      <a16:colId xmlns:a16="http://schemas.microsoft.com/office/drawing/2014/main" val="20002"/>
                    </a:ext>
                  </a:extLst>
                </a:gridCol>
                <a:gridCol w="3933721">
                  <a:extLst>
                    <a:ext uri="{9D8B030D-6E8A-4147-A177-3AD203B41FA5}">
                      <a16:colId xmlns:a16="http://schemas.microsoft.com/office/drawing/2014/main" val="20003"/>
                    </a:ext>
                  </a:extLst>
                </a:gridCol>
              </a:tblGrid>
              <a:tr h="1422303">
                <a:tc>
                  <a:txBody>
                    <a:bodyPr/>
                    <a:lstStyle/>
                    <a:p>
                      <a:pPr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tc>
                  <a:txBody>
                    <a:bodyPr/>
                    <a:lstStyle/>
                    <a:p>
                      <a:pPr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tc>
                  <a:txBody>
                    <a:bodyPr/>
                    <a:lstStyle/>
                    <a:p>
                      <a:pPr algn="just" defTabSz="685800">
                        <a:lnSpc>
                          <a:spcPct val="115000"/>
                        </a:lnSpc>
                        <a:spcBef>
                          <a:spcPts val="1000"/>
                        </a:spcBef>
                        <a:defRPr sz="1800"/>
                      </a:pPr>
                      <a:r>
                        <a:rPr sz="1400" b="1">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tc>
                  <a:txBody>
                    <a:bodyPr/>
                    <a:lstStyle/>
                    <a:p>
                      <a:pPr algn="just" defTabSz="685800">
                        <a:lnSpc>
                          <a:spcPct val="115000"/>
                        </a:lnSpc>
                        <a:spcBef>
                          <a:spcPts val="1000"/>
                        </a:spcBef>
                        <a:defRPr sz="1800"/>
                      </a:pPr>
                      <a:r>
                        <a:rPr sz="1400" b="1">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extLst>
                  <a:ext uri="{0D108BD9-81ED-4DB2-BD59-A6C34878D82A}">
                    <a16:rowId xmlns:a16="http://schemas.microsoft.com/office/drawing/2014/main" val="10000"/>
                  </a:ext>
                </a:extLst>
              </a:tr>
              <a:tr h="1943893">
                <a:tc rowSpan="2">
                  <a:txBody>
                    <a:bodyPr/>
                    <a:lstStyle/>
                    <a:p>
                      <a:pPr algn="l">
                        <a:defRPr sz="1400" b="1"/>
                      </a:pPr>
                      <a:r>
                        <a:rPr lang="en-GB" sz="1600" dirty="0">
                          <a:latin typeface="Arial" panose="020B0604020202020204" pitchFamily="34" charset="0"/>
                          <a:cs typeface="Arial" panose="020B0604020202020204" pitchFamily="34" charset="0"/>
                        </a:rPr>
                        <a:t>Transformed institution of traditional and Khoi-San leadership</a:t>
                      </a:r>
                      <a:endParaRPr sz="1600" dirty="0">
                        <a:solidFill>
                          <a:srgbClr val="00B050"/>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114300" indent="0" algn="l" defTabSz="685800">
                        <a:spcBef>
                          <a:spcPts val="300"/>
                        </a:spcBef>
                        <a:defRPr sz="1800"/>
                      </a:pPr>
                      <a:r>
                        <a:rPr lang="en-GB" sz="1600" dirty="0">
                          <a:latin typeface="Arial" panose="020B0604020202020204" pitchFamily="34" charset="0"/>
                          <a:cs typeface="Arial" panose="020B0604020202020204" pitchFamily="34" charset="0"/>
                        </a:rPr>
                        <a:t>Number of provinces monitored on the implementation of social cohesion programme</a:t>
                      </a:r>
                      <a:endParaRPr sz="1600" dirty="0">
                        <a:solidFill>
                          <a:srgbClr val="00B050"/>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57150" indent="0" algn="l">
                        <a:spcBef>
                          <a:spcPts val="300"/>
                        </a:spcBef>
                        <a:defRPr sz="1800"/>
                      </a:pPr>
                      <a:r>
                        <a:rPr lang="en-GB" sz="1600" dirty="0">
                          <a:latin typeface="Arial" panose="020B0604020202020204" pitchFamily="34" charset="0"/>
                          <a:cs typeface="Arial" panose="020B0604020202020204" pitchFamily="34" charset="0"/>
                        </a:rPr>
                        <a:t>8 Provinces monitored on the implementation of social cohesion programme</a:t>
                      </a:r>
                      <a:endParaRPr sz="1600" dirty="0">
                        <a:solidFill>
                          <a:srgbClr val="00B050"/>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57150" marR="0" lvl="0" indent="0" algn="l" defTabSz="457200" rtl="0" eaLnBrk="1" fontAlgn="auto" latinLnBrk="0" hangingPunct="1">
                        <a:lnSpc>
                          <a:spcPct val="100000"/>
                        </a:lnSpc>
                        <a:spcBef>
                          <a:spcPts val="0"/>
                        </a:spcBef>
                        <a:spcAft>
                          <a:spcPts val="0"/>
                        </a:spcAft>
                        <a:buClrTx/>
                        <a:buSzTx/>
                        <a:buFontTx/>
                        <a:buNone/>
                        <a:tabLst/>
                        <a:defRPr sz="1400">
                          <a:latin typeface="Myriad Pro"/>
                          <a:ea typeface="Myriad Pro"/>
                          <a:cs typeface="Myriad Pro"/>
                          <a:sym typeface="Myriad Pro"/>
                        </a:defRPr>
                      </a:pPr>
                      <a:r>
                        <a:rPr kumimoji="0" lang="en-GB" sz="16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Myriad Pro"/>
                        </a:rPr>
                        <a:t>The department developed a social cohesion programme which was consulted with provinces.  The indicator therefore entails monitoring provinces in the implementation of the programme. </a:t>
                      </a:r>
                      <a:endParaRPr kumimoji="0" lang="en-GB" sz="1600" b="0" i="0" u="none" strike="noStrike" kern="0" cap="none" spc="0" normalizeH="0" baseline="0" noProof="0" dirty="0">
                        <a:ln>
                          <a:noFill/>
                        </a:ln>
                        <a:solidFill>
                          <a:srgbClr val="000000"/>
                        </a:solidFill>
                        <a:effectLst/>
                        <a:highlight>
                          <a:srgbClr val="FF0000"/>
                        </a:highlight>
                        <a:uLnTx/>
                        <a:uFillTx/>
                        <a:latin typeface="Arial" panose="020B0604020202020204" pitchFamily="34" charset="0"/>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2300729">
                <a:tc vMerge="1">
                  <a:txBody>
                    <a:bodyPr/>
                    <a:lstStyle/>
                    <a:p>
                      <a:pPr algn="l">
                        <a:defRPr sz="1400" b="1"/>
                      </a:pPr>
                      <a:endParaRPr dirty="0">
                        <a:solidFill>
                          <a:srgbClr val="00B050"/>
                        </a:solidFill>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114300" indent="0" algn="l" defTabSz="685800">
                        <a:spcBef>
                          <a:spcPts val="300"/>
                        </a:spcBef>
                        <a:defRPr sz="1800"/>
                      </a:pPr>
                      <a:r>
                        <a:rPr lang="en-GB" sz="1600" dirty="0">
                          <a:latin typeface="Arial" panose="020B0604020202020204" pitchFamily="34" charset="0"/>
                          <a:cs typeface="Arial" panose="020B0604020202020204" pitchFamily="34" charset="0"/>
                        </a:rPr>
                        <a:t>Number of Provincial Houses of Traditional Leaders monitored per year on their functionality</a:t>
                      </a:r>
                      <a:endParaRPr sz="1600" dirty="0">
                        <a:solidFill>
                          <a:srgbClr val="00B050"/>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57150" indent="0" algn="l">
                        <a:spcBef>
                          <a:spcPts val="300"/>
                        </a:spcBef>
                        <a:defRPr sz="1800"/>
                      </a:pPr>
                      <a:r>
                        <a:rPr lang="en-GB" sz="1600" dirty="0">
                          <a:solidFill>
                            <a:schemeClr val="tx1"/>
                          </a:solidFill>
                          <a:latin typeface="Arial" panose="020B0604020202020204" pitchFamily="34" charset="0"/>
                          <a:ea typeface="Myriad Pro"/>
                          <a:cs typeface="Arial" panose="020B0604020202020204" pitchFamily="34" charset="0"/>
                          <a:sym typeface="Myriad Pro"/>
                        </a:rPr>
                        <a:t>7 </a:t>
                      </a:r>
                      <a:r>
                        <a:rPr lang="en-GB" sz="1600" dirty="0">
                          <a:latin typeface="Arial" panose="020B0604020202020204" pitchFamily="34" charset="0"/>
                          <a:cs typeface="Arial" panose="020B0604020202020204" pitchFamily="34" charset="0"/>
                        </a:rPr>
                        <a:t>provincial houses monitored on their functionality</a:t>
                      </a:r>
                      <a:endParaRPr sz="16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114300" marR="0" lvl="0" indent="0" algn="l" defTabSz="457200" rtl="0" eaLnBrk="1" fontAlgn="auto" latinLnBrk="0" hangingPunct="1">
                        <a:lnSpc>
                          <a:spcPct val="100000"/>
                        </a:lnSpc>
                        <a:spcBef>
                          <a:spcPts val="0"/>
                        </a:spcBef>
                        <a:spcAft>
                          <a:spcPts val="0"/>
                        </a:spcAft>
                        <a:buClrTx/>
                        <a:buSzTx/>
                        <a:buFontTx/>
                        <a:buNone/>
                        <a:tabLst/>
                        <a:defRPr/>
                      </a:pPr>
                      <a:r>
                        <a:rPr lang="en-GB" sz="1600" dirty="0">
                          <a:solidFill>
                            <a:schemeClr val="tx1"/>
                          </a:solidFill>
                          <a:latin typeface="Arial" panose="020B0604020202020204" pitchFamily="34" charset="0"/>
                          <a:cs typeface="Arial" panose="020B0604020202020204" pitchFamily="34" charset="0"/>
                        </a:rPr>
                        <a:t>The </a:t>
                      </a:r>
                      <a:r>
                        <a:rPr kumimoji="0" lang="en-US" sz="1600" b="0" i="0" u="none" strike="noStrike" kern="0" cap="none" spc="0" normalizeH="0" baseline="0" noProof="0" dirty="0">
                          <a:ln>
                            <a:noFill/>
                          </a:ln>
                          <a:solidFill>
                            <a:schemeClr val="tx1"/>
                          </a:solidFill>
                          <a:effectLst/>
                          <a:uLnTx/>
                          <a:uFillTx/>
                          <a:latin typeface="Arial" panose="020B0604020202020204" pitchFamily="34" charset="0"/>
                          <a:ea typeface="Arial"/>
                          <a:cs typeface="Arial" panose="020B0604020202020204" pitchFamily="34" charset="0"/>
                          <a:sym typeface="Arial"/>
                        </a:rPr>
                        <a:t>TKLA requires the DTA to monitor the functionality of Houses of Traditional and Khoi-San Leaders. The project seeks to monitor the functioning of the PHTKLs with the intention to support them to comply with legislation and improve their functionality. </a:t>
                      </a:r>
                      <a:endParaRPr kumimoji="0" lang="en-ZA" sz="1600" b="0" i="0" u="none" strike="noStrike" kern="0" cap="none" spc="0" normalizeH="0" baseline="0" noProof="0" dirty="0">
                        <a:ln>
                          <a:noFill/>
                        </a:ln>
                        <a:solidFill>
                          <a:schemeClr val="tx1"/>
                        </a:solidFill>
                        <a:effectLst/>
                        <a:uLnTx/>
                        <a:uFillTx/>
                        <a:latin typeface="Arial" panose="020B0604020202020204" pitchFamily="34" charset="0"/>
                        <a:ea typeface="Arial"/>
                        <a:cs typeface="Arial" panose="020B0604020202020204" pitchFamily="34" charset="0"/>
                        <a:sym typeface="Arial"/>
                      </a:endParaRPr>
                    </a:p>
                    <a:p>
                      <a:pPr algn="just">
                        <a:defRPr sz="1400">
                          <a:latin typeface="Myriad Pro"/>
                          <a:ea typeface="Myriad Pro"/>
                          <a:cs typeface="Myriad Pro"/>
                          <a:sym typeface="Myriad Pro"/>
                        </a:defRPr>
                      </a:pPr>
                      <a:r>
                        <a:rPr lang="en-GB" sz="1600" dirty="0">
                          <a:solidFill>
                            <a:schemeClr val="tx1"/>
                          </a:solidFill>
                          <a:latin typeface="Arial" panose="020B0604020202020204" pitchFamily="34" charset="0"/>
                          <a:cs typeface="Arial" panose="020B0604020202020204" pitchFamily="34" charset="0"/>
                        </a:rPr>
                        <a:t> </a:t>
                      </a:r>
                      <a:endParaRPr sz="1600" dirty="0">
                        <a:solidFill>
                          <a:schemeClr val="tx1"/>
                        </a:solidFill>
                        <a:highlight>
                          <a:srgbClr val="FF0000"/>
                        </a:highlight>
                        <a:latin typeface="Arial" panose="020B0604020202020204" pitchFamily="34" charset="0"/>
                        <a:cs typeface="Arial" panose="020B060402020202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32968374"/>
                  </a:ext>
                </a:extLst>
              </a:tr>
            </a:tbl>
          </a:graphicData>
        </a:graphic>
      </p:graphicFrame>
    </p:spTree>
    <p:extLst>
      <p:ext uri="{BB962C8B-B14F-4D97-AF65-F5344CB8AC3E}">
        <p14:creationId xmlns:p14="http://schemas.microsoft.com/office/powerpoint/2010/main" val="519671105"/>
      </p:ext>
    </p:extLst>
  </p:cSld>
  <p:clrMapOvr>
    <a:masterClrMapping/>
  </p:clrMapOvr>
  <mc:AlternateContent xmlns:mc="http://schemas.openxmlformats.org/markup-compatibility/2006" xmlns:p14="http://schemas.microsoft.com/office/powerpoint/2010/main">
    <mc:Choice Requires="p14">
      <p:transition spd="slow" p14:dur="1200">
        <p:wipe dir="d"/>
      </p:transition>
    </mc:Choice>
    <mc:Fallback xmlns="">
      <p:transition spd="slow">
        <p:wipe dir="d"/>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 name="Rectangle"/>
          <p:cNvSpPr/>
          <p:nvPr/>
        </p:nvSpPr>
        <p:spPr>
          <a:xfrm>
            <a:off x="152399" y="5954485"/>
            <a:ext cx="8991601" cy="914400"/>
          </a:xfrm>
          <a:prstGeom prst="rect">
            <a:avLst/>
          </a:prstGeom>
          <a:solidFill>
            <a:srgbClr val="FFFFFF"/>
          </a:solidFill>
          <a:ln w="3175">
            <a:solidFill>
              <a:srgbClr val="4A7EBB"/>
            </a:solidFill>
          </a:ln>
          <a:effectLst>
            <a:outerShdw blurRad="63500" dist="20000" dir="5400000" rotWithShape="0">
              <a:srgbClr val="000000">
                <a:alpha val="35998"/>
              </a:srgbClr>
            </a:outerShdw>
          </a:effectLst>
        </p:spPr>
        <p:txBody>
          <a:bodyPr lIns="45719" rIns="45719" anchor="ctr"/>
          <a:lstStyle/>
          <a:p>
            <a:pPr algn="ctr" defTabSz="457200">
              <a:defRPr>
                <a:latin typeface="+mj-lt"/>
                <a:ea typeface="+mj-ea"/>
                <a:cs typeface="+mj-cs"/>
                <a:sym typeface="Calibri"/>
              </a:defRPr>
            </a:pPr>
            <a:endParaRPr/>
          </a:p>
        </p:txBody>
      </p:sp>
      <p:sp>
        <p:nvSpPr>
          <p:cNvPr id="315" name="PART 4…"/>
          <p:cNvSpPr txBox="1"/>
          <p:nvPr/>
        </p:nvSpPr>
        <p:spPr>
          <a:xfrm>
            <a:off x="1104900" y="1773237"/>
            <a:ext cx="7416800" cy="181588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2800" b="1">
                <a:solidFill>
                  <a:srgbClr val="FF0000"/>
                </a:solidFill>
              </a:defRPr>
            </a:pPr>
            <a:r>
              <a:rPr dirty="0"/>
              <a:t>PART </a:t>
            </a:r>
            <a:r>
              <a:rPr lang="en-ZA" dirty="0"/>
              <a:t>2</a:t>
            </a:r>
            <a:r>
              <a:rPr dirty="0"/>
              <a:t> </a:t>
            </a:r>
          </a:p>
          <a:p>
            <a:pPr algn="ctr">
              <a:defRPr sz="2800" b="1"/>
            </a:pPr>
            <a:endParaRPr dirty="0"/>
          </a:p>
          <a:p>
            <a:pPr algn="ctr">
              <a:defRPr sz="2800" b="1"/>
            </a:pPr>
            <a:r>
              <a:rPr dirty="0">
                <a:solidFill>
                  <a:srgbClr val="FF0000"/>
                </a:solidFill>
              </a:rPr>
              <a:t>Budget Allocations </a:t>
            </a:r>
          </a:p>
          <a:p>
            <a:pPr algn="ctr">
              <a:defRPr sz="2800" b="1"/>
            </a:pPr>
            <a:r>
              <a:rPr dirty="0">
                <a:solidFill>
                  <a:srgbClr val="FF0000"/>
                </a:solidFill>
              </a:rPr>
              <a:t>Over Medium Term Period</a:t>
            </a:r>
          </a:p>
        </p:txBody>
      </p:sp>
      <p:pic>
        <p:nvPicPr>
          <p:cNvPr id="316" name="dta logo.jpg" descr="dta logo.jpg"/>
          <p:cNvPicPr>
            <a:picLocks noChangeAspect="1"/>
          </p:cNvPicPr>
          <p:nvPr/>
        </p:nvPicPr>
        <p:blipFill>
          <a:blip r:embed="rId2"/>
          <a:stretch>
            <a:fillRect/>
          </a:stretch>
        </p:blipFill>
        <p:spPr>
          <a:xfrm>
            <a:off x="152400" y="6035675"/>
            <a:ext cx="1905000" cy="703263"/>
          </a:xfrm>
          <a:prstGeom prst="rect">
            <a:avLst/>
          </a:prstGeom>
          <a:ln w="12700">
            <a:miter lim="400000"/>
          </a:ln>
        </p:spPr>
      </p:pic>
      <p:sp>
        <p:nvSpPr>
          <p:cNvPr id="2" name="TextBox 1">
            <a:extLst>
              <a:ext uri="{FF2B5EF4-FFF2-40B4-BE49-F238E27FC236}">
                <a16:creationId xmlns:a16="http://schemas.microsoft.com/office/drawing/2014/main" id="{E1DDED91-D601-4F1D-8ACD-DDAFA4C9CBAA}"/>
              </a:ext>
            </a:extLst>
          </p:cNvPr>
          <p:cNvSpPr txBox="1"/>
          <p:nvPr/>
        </p:nvSpPr>
        <p:spPr>
          <a:xfrm flipH="1">
            <a:off x="8403770" y="6259286"/>
            <a:ext cx="457199"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GB" sz="1800" b="0" i="0" u="none" strike="noStrike" cap="none" spc="0" normalizeH="0" baseline="0" dirty="0">
                <a:ln>
                  <a:noFill/>
                </a:ln>
                <a:solidFill>
                  <a:srgbClr val="000000"/>
                </a:solidFill>
                <a:effectLst/>
                <a:uFillTx/>
                <a:latin typeface="Arial"/>
                <a:ea typeface="Arial"/>
                <a:cs typeface="Arial"/>
                <a:sym typeface="Arial"/>
              </a:rPr>
              <a:t>21</a:t>
            </a:r>
            <a:endParaRPr kumimoji="0" lang="en-US" sz="1800" b="0" i="0" u="none" strike="noStrike" cap="none" spc="0" normalizeH="0" baseline="0" dirty="0">
              <a:ln>
                <a:noFill/>
              </a:ln>
              <a:solidFill>
                <a:srgbClr val="000000"/>
              </a:solidFill>
              <a:effectLst/>
              <a:uFillTx/>
              <a:latin typeface="Arial"/>
              <a:ea typeface="Arial"/>
              <a:cs typeface="Arial"/>
              <a:sym typeface="Arial"/>
            </a:endParaRP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 name="Rectangle"/>
          <p:cNvSpPr/>
          <p:nvPr/>
        </p:nvSpPr>
        <p:spPr>
          <a:xfrm flipV="1">
            <a:off x="-1" y="6857999"/>
            <a:ext cx="9144002" cy="46039"/>
          </a:xfrm>
          <a:prstGeom prst="rect">
            <a:avLst/>
          </a:prstGeom>
          <a:solidFill>
            <a:srgbClr val="FFFFFF"/>
          </a:solidFill>
          <a:ln w="3175">
            <a:solidFill>
              <a:srgbClr val="4A7EBB"/>
            </a:solidFill>
          </a:ln>
          <a:effectLst>
            <a:outerShdw blurRad="63500" dist="20000" dir="5400000" rotWithShape="0">
              <a:srgbClr val="000000">
                <a:alpha val="35998"/>
              </a:srgbClr>
            </a:outerShdw>
          </a:effectLst>
        </p:spPr>
        <p:txBody>
          <a:bodyPr lIns="45719" rIns="45719" anchor="ctr"/>
          <a:lstStyle/>
          <a:p>
            <a:pPr algn="ctr" defTabSz="457200">
              <a:defRPr>
                <a:latin typeface="+mj-lt"/>
                <a:ea typeface="+mj-ea"/>
                <a:cs typeface="+mj-cs"/>
                <a:sym typeface="Calibri"/>
              </a:defRPr>
            </a:pPr>
            <a:endParaRPr/>
          </a:p>
        </p:txBody>
      </p:sp>
      <p:sp>
        <p:nvSpPr>
          <p:cNvPr id="319" name="Budget Allocation as Percentage Per Programme and Economic Classification over medium term period"/>
          <p:cNvSpPr txBox="1"/>
          <p:nvPr/>
        </p:nvSpPr>
        <p:spPr>
          <a:xfrm>
            <a:off x="-1" y="46037"/>
            <a:ext cx="9144002" cy="92333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700" b="1">
                <a:effectLst>
                  <a:outerShdw blurRad="12700" dist="25400" dir="2700000" rotWithShape="0">
                    <a:srgbClr val="DDDDDD"/>
                  </a:outerShdw>
                </a:effectLst>
              </a:defRPr>
            </a:lvl1pPr>
          </a:lstStyle>
          <a:p>
            <a:r>
              <a:rPr dirty="0">
                <a:solidFill>
                  <a:srgbClr val="FF0000"/>
                </a:solidFill>
              </a:rPr>
              <a:t>Budget Allocation as Percentage Per Programme and Economic Classification over medium term period</a:t>
            </a:r>
          </a:p>
        </p:txBody>
      </p:sp>
      <p:sp>
        <p:nvSpPr>
          <p:cNvPr id="321" name="22"/>
          <p:cNvSpPr txBox="1"/>
          <p:nvPr/>
        </p:nvSpPr>
        <p:spPr>
          <a:xfrm>
            <a:off x="8697912" y="6486525"/>
            <a:ext cx="386666" cy="37523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2000"/>
            </a:lvl1pPr>
          </a:lstStyle>
          <a:p>
            <a:r>
              <a:t>22</a:t>
            </a:r>
          </a:p>
        </p:txBody>
      </p:sp>
      <p:graphicFrame>
        <p:nvGraphicFramePr>
          <p:cNvPr id="4" name="Object 3">
            <a:extLst>
              <a:ext uri="{FF2B5EF4-FFF2-40B4-BE49-F238E27FC236}">
                <a16:creationId xmlns:a16="http://schemas.microsoft.com/office/drawing/2014/main" id="{1612E041-06D2-45C7-962C-0BF70A7DD439}"/>
              </a:ext>
            </a:extLst>
          </p:cNvPr>
          <p:cNvGraphicFramePr>
            <a:graphicFrameLocks noChangeAspect="1"/>
          </p:cNvGraphicFramePr>
          <p:nvPr>
            <p:extLst>
              <p:ext uri="{D42A27DB-BD31-4B8C-83A1-F6EECF244321}">
                <p14:modId xmlns:p14="http://schemas.microsoft.com/office/powerpoint/2010/main" val="720815888"/>
              </p:ext>
            </p:extLst>
          </p:nvPr>
        </p:nvGraphicFramePr>
        <p:xfrm>
          <a:off x="108697" y="1171911"/>
          <a:ext cx="8830908" cy="4712522"/>
        </p:xfrm>
        <a:graphic>
          <a:graphicData uri="http://schemas.openxmlformats.org/presentationml/2006/ole">
            <mc:AlternateContent xmlns:mc="http://schemas.openxmlformats.org/markup-compatibility/2006">
              <mc:Choice xmlns:v="urn:schemas-microsoft-com:vml" Requires="v">
                <p:oleObj spid="_x0000_s1111" name="Worksheet" r:id="rId3" imgW="8496456" imgH="2857509" progId="Excel.Sheet.12">
                  <p:embed/>
                </p:oleObj>
              </mc:Choice>
              <mc:Fallback>
                <p:oleObj name="Worksheet" r:id="rId3" imgW="8496456" imgH="2857509" progId="Excel.Sheet.12">
                  <p:embed/>
                  <p:pic>
                    <p:nvPicPr>
                      <p:cNvPr id="0" name=""/>
                      <p:cNvPicPr/>
                      <p:nvPr/>
                    </p:nvPicPr>
                    <p:blipFill>
                      <a:blip r:embed="rId4"/>
                      <a:stretch>
                        <a:fillRect/>
                      </a:stretch>
                    </p:blipFill>
                    <p:spPr>
                      <a:xfrm>
                        <a:off x="108697" y="1171911"/>
                        <a:ext cx="8830908" cy="4712522"/>
                      </a:xfrm>
                      <a:prstGeom prst="rect">
                        <a:avLst/>
                      </a:prstGeom>
                    </p:spPr>
                  </p:pic>
                </p:oleObj>
              </mc:Fallback>
            </mc:AlternateContent>
          </a:graphicData>
        </a:graphic>
      </p:graphicFrame>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 name="Rectangle"/>
          <p:cNvSpPr/>
          <p:nvPr/>
        </p:nvSpPr>
        <p:spPr>
          <a:xfrm flipV="1">
            <a:off x="-1" y="6857999"/>
            <a:ext cx="9144002" cy="46039"/>
          </a:xfrm>
          <a:prstGeom prst="rect">
            <a:avLst/>
          </a:prstGeom>
          <a:solidFill>
            <a:srgbClr val="FFFFFF"/>
          </a:solidFill>
          <a:ln w="3175">
            <a:solidFill>
              <a:srgbClr val="4A7EBB"/>
            </a:solidFill>
          </a:ln>
          <a:effectLst>
            <a:outerShdw blurRad="63500" dist="20000" dir="5400000" rotWithShape="0">
              <a:srgbClr val="000000">
                <a:alpha val="35998"/>
              </a:srgbClr>
            </a:outerShdw>
          </a:effectLst>
        </p:spPr>
        <p:txBody>
          <a:bodyPr lIns="45719" rIns="45719" anchor="ctr"/>
          <a:lstStyle/>
          <a:p>
            <a:pPr algn="ctr" defTabSz="457200">
              <a:defRPr>
                <a:latin typeface="+mj-lt"/>
                <a:ea typeface="+mj-ea"/>
                <a:cs typeface="+mj-cs"/>
                <a:sym typeface="Calibri"/>
              </a:defRPr>
            </a:pPr>
            <a:endParaRPr/>
          </a:p>
        </p:txBody>
      </p:sp>
      <p:sp>
        <p:nvSpPr>
          <p:cNvPr id="324" name="Budget Allocation as Percentage Per Economic Classification"/>
          <p:cNvSpPr txBox="1"/>
          <p:nvPr/>
        </p:nvSpPr>
        <p:spPr>
          <a:xfrm>
            <a:off x="-1" y="46037"/>
            <a:ext cx="9144002" cy="1017946"/>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3200" b="1">
                <a:effectLst>
                  <a:outerShdw blurRad="12700" dist="25400" dir="2700000" rotWithShape="0">
                    <a:srgbClr val="DDDDDD"/>
                  </a:outerShdw>
                </a:effectLst>
              </a:defRPr>
            </a:lvl1pPr>
          </a:lstStyle>
          <a:p>
            <a:r>
              <a:t>Budget Allocation as Percentage Per Economic Classification</a:t>
            </a:r>
          </a:p>
        </p:txBody>
      </p:sp>
      <p:sp>
        <p:nvSpPr>
          <p:cNvPr id="326" name="23"/>
          <p:cNvSpPr txBox="1"/>
          <p:nvPr/>
        </p:nvSpPr>
        <p:spPr>
          <a:xfrm>
            <a:off x="8434387" y="6432550"/>
            <a:ext cx="720726" cy="37523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000"/>
            </a:lvl1pPr>
          </a:lstStyle>
          <a:p>
            <a:r>
              <a:t>23</a:t>
            </a:r>
          </a:p>
        </p:txBody>
      </p:sp>
      <p:graphicFrame>
        <p:nvGraphicFramePr>
          <p:cNvPr id="2" name="Object 1">
            <a:extLst>
              <a:ext uri="{FF2B5EF4-FFF2-40B4-BE49-F238E27FC236}">
                <a16:creationId xmlns:a16="http://schemas.microsoft.com/office/drawing/2014/main" id="{FDEDF056-71A2-4373-9950-70C37D98428F}"/>
              </a:ext>
            </a:extLst>
          </p:cNvPr>
          <p:cNvGraphicFramePr>
            <a:graphicFrameLocks noChangeAspect="1"/>
          </p:cNvGraphicFramePr>
          <p:nvPr>
            <p:extLst>
              <p:ext uri="{D42A27DB-BD31-4B8C-83A1-F6EECF244321}">
                <p14:modId xmlns:p14="http://schemas.microsoft.com/office/powerpoint/2010/main" val="3122429917"/>
              </p:ext>
            </p:extLst>
          </p:nvPr>
        </p:nvGraphicFramePr>
        <p:xfrm>
          <a:off x="419548" y="1336958"/>
          <a:ext cx="7637930" cy="4450656"/>
        </p:xfrm>
        <a:graphic>
          <a:graphicData uri="http://schemas.openxmlformats.org/presentationml/2006/ole">
            <mc:AlternateContent xmlns:mc="http://schemas.openxmlformats.org/markup-compatibility/2006">
              <mc:Choice xmlns:v="urn:schemas-microsoft-com:vml" Requires="v">
                <p:oleObj spid="_x0000_s2135" name="Worksheet" r:id="rId3" imgW="4581342" imgH="2752659" progId="Excel.Sheet.12">
                  <p:embed/>
                </p:oleObj>
              </mc:Choice>
              <mc:Fallback>
                <p:oleObj name="Worksheet" r:id="rId3" imgW="4581342" imgH="2752659" progId="Excel.Sheet.12">
                  <p:embed/>
                  <p:pic>
                    <p:nvPicPr>
                      <p:cNvPr id="0" name=""/>
                      <p:cNvPicPr/>
                      <p:nvPr/>
                    </p:nvPicPr>
                    <p:blipFill>
                      <a:blip r:embed="rId4"/>
                      <a:stretch>
                        <a:fillRect/>
                      </a:stretch>
                    </p:blipFill>
                    <p:spPr>
                      <a:xfrm>
                        <a:off x="419548" y="1336958"/>
                        <a:ext cx="7637930" cy="4450656"/>
                      </a:xfrm>
                      <a:prstGeom prst="rect">
                        <a:avLst/>
                      </a:prstGeom>
                    </p:spPr>
                  </p:pic>
                </p:oleObj>
              </mc:Fallback>
            </mc:AlternateContent>
          </a:graphicData>
        </a:graphic>
      </p:graphicFrame>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 name="24"/>
          <p:cNvSpPr txBox="1"/>
          <p:nvPr/>
        </p:nvSpPr>
        <p:spPr>
          <a:xfrm>
            <a:off x="6959600" y="6427497"/>
            <a:ext cx="2133600" cy="375231"/>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r">
              <a:defRPr sz="2000"/>
            </a:lvl1pPr>
          </a:lstStyle>
          <a:p>
            <a:r>
              <a:t>24</a:t>
            </a:r>
          </a:p>
        </p:txBody>
      </p:sp>
      <p:sp>
        <p:nvSpPr>
          <p:cNvPr id="329" name="Text"/>
          <p:cNvSpPr txBox="1"/>
          <p:nvPr/>
        </p:nvSpPr>
        <p:spPr>
          <a:xfrm>
            <a:off x="1493837" y="1484312"/>
            <a:ext cx="6102351" cy="30110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1500"/>
            </a:lvl1pPr>
          </a:lstStyle>
          <a:p>
            <a:r>
              <a:t> </a:t>
            </a:r>
          </a:p>
        </p:txBody>
      </p:sp>
      <p:grpSp>
        <p:nvGrpSpPr>
          <p:cNvPr id="332" name="Group"/>
          <p:cNvGrpSpPr/>
          <p:nvPr/>
        </p:nvGrpSpPr>
        <p:grpSpPr>
          <a:xfrm>
            <a:off x="128587" y="914400"/>
            <a:ext cx="8886826" cy="4891089"/>
            <a:chOff x="0" y="0"/>
            <a:chExt cx="8886825" cy="4891088"/>
          </a:xfrm>
        </p:grpSpPr>
        <p:sp>
          <p:nvSpPr>
            <p:cNvPr id="330" name="Rectangle"/>
            <p:cNvSpPr/>
            <p:nvPr/>
          </p:nvSpPr>
          <p:spPr>
            <a:xfrm>
              <a:off x="0" y="0"/>
              <a:ext cx="8886825" cy="4891088"/>
            </a:xfrm>
            <a:prstGeom prst="rect">
              <a:avLst/>
            </a:prstGeom>
            <a:solidFill>
              <a:srgbClr val="FFFFFF"/>
            </a:solidFill>
            <a:ln w="9525" cap="flat">
              <a:solidFill>
                <a:srgbClr val="FFC000"/>
              </a:solidFill>
              <a:prstDash val="solid"/>
              <a:round/>
            </a:ln>
            <a:effectLst/>
          </p:spPr>
          <p:txBody>
            <a:bodyPr wrap="square" lIns="45719" tIns="45719" rIns="45719" bIns="45719" numCol="1" anchor="t">
              <a:noAutofit/>
            </a:bodyPr>
            <a:lstStyle/>
            <a:p>
              <a:pPr>
                <a:spcBef>
                  <a:spcPts val="700"/>
                </a:spcBef>
                <a:defRPr sz="2800"/>
              </a:pPr>
              <a:endParaRPr/>
            </a:p>
          </p:txBody>
        </p:sp>
        <p:sp>
          <p:nvSpPr>
            <p:cNvPr id="331" name="It is recommended that the Portfolio and Select Committee on Cooperative Governance and Traditional Affairs notes:…"/>
            <p:cNvSpPr txBox="1"/>
            <p:nvPr/>
          </p:nvSpPr>
          <p:spPr>
            <a:xfrm>
              <a:off x="0" y="0"/>
              <a:ext cx="8886825" cy="385746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a:spcBef>
                  <a:spcPts val="500"/>
                </a:spcBef>
                <a:defRPr sz="2400"/>
              </a:pPr>
              <a:r>
                <a:rPr dirty="0"/>
                <a:t>It is recommended that the Portfolio</a:t>
              </a:r>
              <a:r>
                <a:rPr lang="en-GB" dirty="0"/>
                <a:t> Committee</a:t>
              </a:r>
              <a:r>
                <a:rPr dirty="0"/>
                <a:t> on Cooperative Governance and Traditional Affairs notes:</a:t>
              </a:r>
            </a:p>
            <a:p>
              <a:pPr>
                <a:spcBef>
                  <a:spcPts val="700"/>
                </a:spcBef>
                <a:defRPr sz="2400"/>
              </a:pPr>
              <a:endParaRPr dirty="0"/>
            </a:p>
            <a:p>
              <a:pPr marL="742950" lvl="1" indent="-285750">
                <a:buSzPct val="100000"/>
                <a:buFont typeface="Arial"/>
                <a:buChar char="•"/>
                <a:defRPr sz="2400"/>
              </a:pPr>
              <a:r>
                <a:rPr dirty="0"/>
                <a:t>The Department of Traditional Affairs 202</a:t>
              </a:r>
              <a:r>
                <a:rPr lang="en-ZA" dirty="0"/>
                <a:t>2</a:t>
              </a:r>
              <a:r>
                <a:rPr dirty="0"/>
                <a:t>/202</a:t>
              </a:r>
              <a:r>
                <a:rPr lang="en-ZA" dirty="0"/>
                <a:t>3</a:t>
              </a:r>
              <a:r>
                <a:rPr dirty="0"/>
                <a:t> Annual Performance Plan (APP); and</a:t>
              </a:r>
            </a:p>
            <a:p>
              <a:pPr marL="742950" lvl="1" indent="-285750">
                <a:buSzPct val="100000"/>
                <a:buFont typeface="Arial"/>
                <a:buChar char="•"/>
                <a:defRPr sz="2400"/>
              </a:pPr>
              <a:r>
                <a:rPr dirty="0"/>
                <a:t>The MTEF budget indicative allocations.</a:t>
              </a:r>
            </a:p>
            <a:p>
              <a:pPr marL="285750" lvl="1" indent="171450">
                <a:defRPr sz="2800"/>
              </a:pPr>
              <a:endParaRPr dirty="0"/>
            </a:p>
            <a:p>
              <a:pPr>
                <a:spcBef>
                  <a:spcPts val="700"/>
                </a:spcBef>
                <a:defRPr sz="2800"/>
              </a:pPr>
              <a:endParaRPr dirty="0"/>
            </a:p>
            <a:p>
              <a:pPr>
                <a:spcBef>
                  <a:spcPts val="600"/>
                </a:spcBef>
                <a:defRPr sz="2800"/>
              </a:pPr>
              <a:r>
                <a:rPr dirty="0"/>
                <a:t>Thank You</a:t>
              </a:r>
            </a:p>
          </p:txBody>
        </p:sp>
      </p:grpSp>
      <p:grpSp>
        <p:nvGrpSpPr>
          <p:cNvPr id="335" name="Group"/>
          <p:cNvGrpSpPr/>
          <p:nvPr/>
        </p:nvGrpSpPr>
        <p:grpSpPr>
          <a:xfrm>
            <a:off x="-1" y="161746"/>
            <a:ext cx="9144002" cy="548046"/>
            <a:chOff x="0" y="0"/>
            <a:chExt cx="9144000" cy="548044"/>
          </a:xfrm>
        </p:grpSpPr>
        <p:sp>
          <p:nvSpPr>
            <p:cNvPr id="333" name="Rectangle"/>
            <p:cNvSpPr/>
            <p:nvPr/>
          </p:nvSpPr>
          <p:spPr>
            <a:xfrm>
              <a:off x="0" y="38278"/>
              <a:ext cx="9144001" cy="471489"/>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3200" b="1"/>
              </a:pPr>
              <a:endParaRPr/>
            </a:p>
          </p:txBody>
        </p:sp>
        <p:sp>
          <p:nvSpPr>
            <p:cNvPr id="334" name="RECOMMENDATION"/>
            <p:cNvSpPr txBox="1"/>
            <p:nvPr/>
          </p:nvSpPr>
          <p:spPr>
            <a:xfrm>
              <a:off x="0" y="0"/>
              <a:ext cx="9144001" cy="54804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sz="3200" b="1"/>
              </a:lvl1pPr>
            </a:lstStyle>
            <a:p>
              <a:r>
                <a:t>RECOMMENDATION</a:t>
              </a:r>
            </a:p>
          </p:txBody>
        </p:sp>
      </p:grpSp>
      <p:pic>
        <p:nvPicPr>
          <p:cNvPr id="336" name="dta logo.jpg" descr="dta logo.jpg"/>
          <p:cNvPicPr>
            <a:picLocks noChangeAspect="1"/>
          </p:cNvPicPr>
          <p:nvPr/>
        </p:nvPicPr>
        <p:blipFill>
          <a:blip r:embed="rId2"/>
          <a:stretch>
            <a:fillRect/>
          </a:stretch>
        </p:blipFill>
        <p:spPr>
          <a:xfrm>
            <a:off x="395287" y="6048375"/>
            <a:ext cx="1905001" cy="703263"/>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14:dur="1200">
        <p:wipe dir="d"/>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75" name="Introduction"/>
          <p:cNvSpPr txBox="1"/>
          <p:nvPr/>
        </p:nvSpPr>
        <p:spPr>
          <a:xfrm>
            <a:off x="1066800" y="168274"/>
            <a:ext cx="6858000" cy="52322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defTabSz="457200">
              <a:defRPr sz="3200" b="1">
                <a:effectLst>
                  <a:outerShdw blurRad="12700" dist="25400" dir="2700000" rotWithShape="0">
                    <a:srgbClr val="FFFFFF"/>
                  </a:outerShdw>
                </a:effectLst>
                <a:latin typeface="+mj-lt"/>
                <a:ea typeface="+mj-ea"/>
                <a:cs typeface="+mj-cs"/>
                <a:sym typeface="Calibri"/>
              </a:defRPr>
            </a:lvl1pPr>
          </a:lstStyle>
          <a:p>
            <a:r>
              <a:rPr sz="2800" dirty="0"/>
              <a:t>Introduction</a:t>
            </a:r>
          </a:p>
        </p:txBody>
      </p:sp>
      <p:pic>
        <p:nvPicPr>
          <p:cNvPr id="176" name="dta logo.jpg" descr="dta logo.jpg"/>
          <p:cNvPicPr>
            <a:picLocks noChangeAspect="1"/>
          </p:cNvPicPr>
          <p:nvPr/>
        </p:nvPicPr>
        <p:blipFill>
          <a:blip r:embed="rId3"/>
          <a:stretch>
            <a:fillRect/>
          </a:stretch>
        </p:blipFill>
        <p:spPr>
          <a:xfrm>
            <a:off x="468312" y="5805487"/>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66071" y="653143"/>
            <a:ext cx="9011858" cy="5416868"/>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marL="342900" indent="-342900" algn="just" defTabSz="457200">
              <a:lnSpc>
                <a:spcPct val="150000"/>
              </a:lnSpc>
              <a:buSzPct val="100000"/>
              <a:buFont typeface="Arial"/>
              <a:buChar char="•"/>
              <a:defRPr sz="2000"/>
            </a:pPr>
            <a:r>
              <a:rPr dirty="0">
                <a:solidFill>
                  <a:schemeClr val="tx1"/>
                </a:solidFill>
              </a:rPr>
              <a:t>The </a:t>
            </a:r>
            <a:r>
              <a:rPr lang="en-ZA" dirty="0">
                <a:solidFill>
                  <a:schemeClr val="tx1"/>
                </a:solidFill>
              </a:rPr>
              <a:t>vision of the Department is to have a community development-oriented institution of traditional leadership.</a:t>
            </a:r>
          </a:p>
          <a:p>
            <a:pPr marL="342900" indent="-342900" algn="just" defTabSz="457200">
              <a:lnSpc>
                <a:spcPct val="150000"/>
              </a:lnSpc>
              <a:buSzPct val="100000"/>
              <a:buFont typeface="Arial"/>
              <a:buChar char="•"/>
              <a:defRPr sz="2000"/>
            </a:pPr>
            <a:r>
              <a:rPr lang="en-ZA" dirty="0">
                <a:solidFill>
                  <a:schemeClr val="tx1"/>
                </a:solidFill>
              </a:rPr>
              <a:t>This is pursued through ensuring effective governance of the Department itself, promoting safe initiation practices, embarking on initiatives to support a functional institution of traditional and </a:t>
            </a:r>
            <a:r>
              <a:rPr lang="en-ZA" dirty="0" err="1">
                <a:solidFill>
                  <a:schemeClr val="tx1"/>
                </a:solidFill>
              </a:rPr>
              <a:t>khoi-san</a:t>
            </a:r>
            <a:r>
              <a:rPr lang="en-ZA" dirty="0">
                <a:solidFill>
                  <a:schemeClr val="tx1"/>
                </a:solidFill>
              </a:rPr>
              <a:t> leadership, development partnerships in traditional and </a:t>
            </a:r>
            <a:r>
              <a:rPr lang="en-ZA" dirty="0" err="1">
                <a:solidFill>
                  <a:schemeClr val="tx1"/>
                </a:solidFill>
              </a:rPr>
              <a:t>khoi-san</a:t>
            </a:r>
            <a:r>
              <a:rPr lang="en-ZA" dirty="0">
                <a:solidFill>
                  <a:schemeClr val="tx1"/>
                </a:solidFill>
              </a:rPr>
              <a:t> communities and promoting the transformation of the institution to conform with Constitutional obligations</a:t>
            </a:r>
          </a:p>
          <a:p>
            <a:pPr marL="342900" indent="-342900" algn="just" defTabSz="457200">
              <a:lnSpc>
                <a:spcPct val="150000"/>
              </a:lnSpc>
              <a:buSzPct val="100000"/>
              <a:buFont typeface="Arial"/>
              <a:buChar char="•"/>
              <a:defRPr sz="2000"/>
            </a:pPr>
            <a:r>
              <a:rPr lang="en-ZA" dirty="0">
                <a:solidFill>
                  <a:schemeClr val="tx1"/>
                </a:solidFill>
              </a:rPr>
              <a:t>The </a:t>
            </a:r>
            <a:r>
              <a:rPr dirty="0">
                <a:solidFill>
                  <a:schemeClr val="tx1"/>
                </a:solidFill>
              </a:rPr>
              <a:t>purpose of this presentation is to brief the Portfolio Committee on the 202</a:t>
            </a:r>
            <a:r>
              <a:rPr lang="en-ZA" dirty="0">
                <a:solidFill>
                  <a:schemeClr val="tx1"/>
                </a:solidFill>
              </a:rPr>
              <a:t>2</a:t>
            </a:r>
            <a:r>
              <a:rPr dirty="0">
                <a:solidFill>
                  <a:schemeClr val="tx1"/>
                </a:solidFill>
              </a:rPr>
              <a:t>/202</a:t>
            </a:r>
            <a:r>
              <a:rPr lang="en-ZA" dirty="0">
                <a:solidFill>
                  <a:schemeClr val="tx1"/>
                </a:solidFill>
              </a:rPr>
              <a:t>3</a:t>
            </a:r>
            <a:r>
              <a:rPr dirty="0">
                <a:solidFill>
                  <a:schemeClr val="tx1"/>
                </a:solidFill>
              </a:rPr>
              <a:t> Annual Performance Plan and indicative budget allocations. </a:t>
            </a:r>
          </a:p>
          <a:p>
            <a:pPr marL="342900" indent="-342900" algn="just" defTabSz="457200">
              <a:lnSpc>
                <a:spcPct val="150000"/>
              </a:lnSpc>
              <a:buSzPct val="100000"/>
              <a:buFont typeface="Arial"/>
              <a:buChar char="•"/>
              <a:defRPr sz="2000"/>
            </a:pPr>
            <a:r>
              <a:rPr dirty="0">
                <a:solidFill>
                  <a:schemeClr val="tx1"/>
                </a:solidFill>
              </a:rPr>
              <a:t>The Annual Performance Plan (APP) w</a:t>
            </a:r>
            <a:r>
              <a:rPr lang="en-ZA" dirty="0">
                <a:solidFill>
                  <a:schemeClr val="tx1"/>
                </a:solidFill>
              </a:rPr>
              <a:t>as</a:t>
            </a:r>
            <a:r>
              <a:rPr dirty="0">
                <a:solidFill>
                  <a:schemeClr val="tx1"/>
                </a:solidFill>
              </a:rPr>
              <a:t> tabled in Parliament on 1</a:t>
            </a:r>
            <a:r>
              <a:rPr lang="en-ZA" dirty="0">
                <a:solidFill>
                  <a:schemeClr val="tx1"/>
                </a:solidFill>
              </a:rPr>
              <a:t>1</a:t>
            </a:r>
            <a:r>
              <a:rPr dirty="0">
                <a:solidFill>
                  <a:schemeClr val="tx1"/>
                </a:solidFill>
              </a:rPr>
              <a:t> March 202</a:t>
            </a:r>
            <a:r>
              <a:rPr lang="en-ZA" dirty="0">
                <a:solidFill>
                  <a:schemeClr val="tx1"/>
                </a:solidFill>
              </a:rPr>
              <a:t>2</a:t>
            </a:r>
            <a:endParaRPr dirty="0"/>
          </a:p>
          <a:p>
            <a:pPr lvl="1" algn="just" defTabSz="457200">
              <a:defRPr sz="1600"/>
            </a:pPr>
            <a:endParaRPr dirty="0"/>
          </a:p>
        </p:txBody>
      </p:sp>
      <p:sp>
        <p:nvSpPr>
          <p:cNvPr id="178" name="2"/>
          <p:cNvSpPr txBox="1"/>
          <p:nvPr/>
        </p:nvSpPr>
        <p:spPr>
          <a:xfrm>
            <a:off x="8131778" y="6328848"/>
            <a:ext cx="946151" cy="4343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defTabSz="457200">
              <a:defRPr sz="2400">
                <a:latin typeface="Arial Narrow"/>
                <a:ea typeface="Arial Narrow"/>
                <a:cs typeface="Arial Narrow"/>
                <a:sym typeface="Arial Narrow"/>
              </a:defRPr>
            </a:lvl1pPr>
          </a:lstStyle>
          <a:p>
            <a:r>
              <a:t>2</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Rectangle"/>
          <p:cNvSpPr/>
          <p:nvPr/>
        </p:nvSpPr>
        <p:spPr>
          <a:xfrm>
            <a:off x="-2" y="5837238"/>
            <a:ext cx="9144002" cy="914400"/>
          </a:xfrm>
          <a:prstGeom prst="rect">
            <a:avLst/>
          </a:prstGeom>
          <a:solidFill>
            <a:srgbClr val="FFFFFF"/>
          </a:solidFill>
          <a:ln w="3175">
            <a:solidFill>
              <a:srgbClr val="4A7EBB"/>
            </a:solidFill>
          </a:ln>
          <a:effectLst>
            <a:outerShdw blurRad="63500" dist="20000" dir="5400000" rotWithShape="0">
              <a:srgbClr val="000000">
                <a:alpha val="35998"/>
              </a:srgbClr>
            </a:outerShdw>
          </a:effectLst>
        </p:spPr>
        <p:txBody>
          <a:bodyPr lIns="45719" rIns="45719" anchor="ctr"/>
          <a:lstStyle/>
          <a:p>
            <a:pPr algn="ctr" defTabSz="457200">
              <a:defRPr>
                <a:latin typeface="+mj-lt"/>
                <a:ea typeface="+mj-ea"/>
                <a:cs typeface="+mj-cs"/>
                <a:sym typeface="Calibri"/>
              </a:defRPr>
            </a:pPr>
            <a:endParaRPr/>
          </a:p>
        </p:txBody>
      </p:sp>
      <p:sp>
        <p:nvSpPr>
          <p:cNvPr id="248" name="PART 3…"/>
          <p:cNvSpPr txBox="1"/>
          <p:nvPr/>
        </p:nvSpPr>
        <p:spPr>
          <a:xfrm>
            <a:off x="863600" y="2060575"/>
            <a:ext cx="7416800" cy="310854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2800" b="1">
                <a:solidFill>
                  <a:srgbClr val="FF0000"/>
                </a:solidFill>
              </a:defRPr>
            </a:pPr>
            <a:r>
              <a:rPr dirty="0"/>
              <a:t>PART </a:t>
            </a:r>
            <a:r>
              <a:rPr lang="en-ZA" dirty="0"/>
              <a:t>1</a:t>
            </a:r>
            <a:r>
              <a:rPr dirty="0"/>
              <a:t> </a:t>
            </a:r>
          </a:p>
          <a:p>
            <a:pPr algn="ctr">
              <a:defRPr sz="2800" b="1"/>
            </a:pPr>
            <a:r>
              <a:rPr dirty="0"/>
              <a:t> </a:t>
            </a:r>
          </a:p>
          <a:p>
            <a:pPr algn="ctr">
              <a:defRPr sz="2800" b="1"/>
            </a:pPr>
            <a:r>
              <a:rPr dirty="0"/>
              <a:t>202</a:t>
            </a:r>
            <a:r>
              <a:rPr lang="en-ZA" dirty="0"/>
              <a:t>2</a:t>
            </a:r>
            <a:r>
              <a:rPr dirty="0"/>
              <a:t>/202</a:t>
            </a:r>
            <a:r>
              <a:rPr lang="en-ZA" dirty="0"/>
              <a:t>3 </a:t>
            </a:r>
            <a:r>
              <a:rPr dirty="0"/>
              <a:t>ANNUAL PERFORMANCE PLAN:</a:t>
            </a:r>
          </a:p>
          <a:p>
            <a:pPr algn="ctr">
              <a:defRPr sz="2800" b="1"/>
            </a:pPr>
            <a:endParaRPr dirty="0"/>
          </a:p>
          <a:p>
            <a:pPr algn="ctr">
              <a:defRPr sz="2800" b="1"/>
            </a:pPr>
            <a:r>
              <a:rPr dirty="0"/>
              <a:t> OUTCOMES, OUTPUTS, OUTPUT INDICATORS AND ANNUAL TARGETS</a:t>
            </a:r>
          </a:p>
        </p:txBody>
      </p:sp>
      <p:pic>
        <p:nvPicPr>
          <p:cNvPr id="249" name="dta logo.jpg" descr="dta logo.jpg"/>
          <p:cNvPicPr>
            <a:picLocks noChangeAspect="1"/>
          </p:cNvPicPr>
          <p:nvPr/>
        </p:nvPicPr>
        <p:blipFill>
          <a:blip r:embed="rId2"/>
          <a:stretch>
            <a:fillRect/>
          </a:stretch>
        </p:blipFill>
        <p:spPr>
          <a:xfrm>
            <a:off x="0" y="6048375"/>
            <a:ext cx="1905000" cy="703263"/>
          </a:xfrm>
          <a:prstGeom prst="rect">
            <a:avLst/>
          </a:prstGeom>
          <a:ln w="12700">
            <a:miter lim="400000"/>
          </a:ln>
        </p:spPr>
      </p:pic>
      <p:sp>
        <p:nvSpPr>
          <p:cNvPr id="2" name="TextBox 1">
            <a:extLst>
              <a:ext uri="{FF2B5EF4-FFF2-40B4-BE49-F238E27FC236}">
                <a16:creationId xmlns:a16="http://schemas.microsoft.com/office/drawing/2014/main" id="{17C5DDF6-5502-4423-B3AC-9A2D8FB3DC3E}"/>
              </a:ext>
            </a:extLst>
          </p:cNvPr>
          <p:cNvSpPr txBox="1"/>
          <p:nvPr/>
        </p:nvSpPr>
        <p:spPr>
          <a:xfrm>
            <a:off x="8469086" y="6400800"/>
            <a:ext cx="45719"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GB" dirty="0"/>
              <a:t>3</a:t>
            </a:r>
            <a:endParaRPr kumimoji="0" lang="en-US" sz="1800" b="0" i="0" u="none" strike="noStrike" cap="none" spc="0" normalizeH="0" baseline="0" dirty="0">
              <a:ln>
                <a:noFill/>
              </a:ln>
              <a:solidFill>
                <a:srgbClr val="000000"/>
              </a:solidFill>
              <a:effectLst/>
              <a:uFillTx/>
              <a:latin typeface="Arial"/>
              <a:ea typeface="Arial"/>
              <a:cs typeface="Arial"/>
              <a:sym typeface="Arial"/>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Rectangle"/>
          <p:cNvSpPr/>
          <p:nvPr/>
        </p:nvSpPr>
        <p:spPr>
          <a:xfrm>
            <a:off x="-1" y="5943600"/>
            <a:ext cx="9144002" cy="914400"/>
          </a:xfrm>
          <a:prstGeom prst="rect">
            <a:avLst/>
          </a:prstGeom>
          <a:solidFill>
            <a:srgbClr val="FFFFFF"/>
          </a:solidFill>
          <a:ln w="3175">
            <a:solidFill>
              <a:srgbClr val="4A7EBB"/>
            </a:solidFill>
          </a:ln>
          <a:effectLst>
            <a:outerShdw blurRad="63500" dist="20000" dir="5400000" rotWithShape="0">
              <a:srgbClr val="000000">
                <a:alpha val="35998"/>
              </a:srgbClr>
            </a:outerShdw>
          </a:effectLst>
        </p:spPr>
        <p:txBody>
          <a:bodyPr lIns="45719" rIns="45719" anchor="ctr"/>
          <a:lstStyle/>
          <a:p>
            <a:pPr algn="ctr" defTabSz="457200">
              <a:defRPr>
                <a:latin typeface="+mj-lt"/>
                <a:ea typeface="+mj-ea"/>
                <a:cs typeface="+mj-cs"/>
                <a:sym typeface="Calibri"/>
              </a:defRPr>
            </a:pPr>
            <a:endParaRPr/>
          </a:p>
        </p:txBody>
      </p:sp>
      <p:sp>
        <p:nvSpPr>
          <p:cNvPr id="248" name="PART 3…"/>
          <p:cNvSpPr txBox="1"/>
          <p:nvPr/>
        </p:nvSpPr>
        <p:spPr>
          <a:xfrm>
            <a:off x="863600" y="2060575"/>
            <a:ext cx="7416800" cy="138499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2800" b="1">
                <a:solidFill>
                  <a:srgbClr val="FF0000"/>
                </a:solidFill>
              </a:defRPr>
            </a:pPr>
            <a:endParaRPr dirty="0"/>
          </a:p>
          <a:p>
            <a:pPr algn="ctr">
              <a:defRPr sz="2800" b="1"/>
            </a:pPr>
            <a:r>
              <a:rPr dirty="0"/>
              <a:t> </a:t>
            </a:r>
          </a:p>
          <a:p>
            <a:pPr algn="ctr">
              <a:defRPr sz="2800" b="1"/>
            </a:pPr>
            <a:r>
              <a:rPr lang="en-ZA" dirty="0"/>
              <a:t>PROGRAMME 1:ADMINISTRATION</a:t>
            </a:r>
            <a:endParaRPr dirty="0"/>
          </a:p>
        </p:txBody>
      </p:sp>
      <p:pic>
        <p:nvPicPr>
          <p:cNvPr id="249" name="dta logo.jpg" descr="dta logo.jpg"/>
          <p:cNvPicPr>
            <a:picLocks noChangeAspect="1"/>
          </p:cNvPicPr>
          <p:nvPr/>
        </p:nvPicPr>
        <p:blipFill>
          <a:blip r:embed="rId2"/>
          <a:stretch>
            <a:fillRect/>
          </a:stretch>
        </p:blipFill>
        <p:spPr>
          <a:xfrm>
            <a:off x="0" y="6048375"/>
            <a:ext cx="1905000" cy="703263"/>
          </a:xfrm>
          <a:prstGeom prst="rect">
            <a:avLst/>
          </a:prstGeom>
          <a:ln w="12700">
            <a:miter lim="400000"/>
          </a:ln>
        </p:spPr>
      </p:pic>
      <p:sp>
        <p:nvSpPr>
          <p:cNvPr id="2" name="TextBox 1"/>
          <p:cNvSpPr txBox="1"/>
          <p:nvPr/>
        </p:nvSpPr>
        <p:spPr>
          <a:xfrm>
            <a:off x="2117557" y="1652337"/>
            <a:ext cx="4138864"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ZA"/>
              <a:t>MEASURING OUR PERFORMANCE</a:t>
            </a:r>
            <a:endParaRPr lang="en-ZA" dirty="0"/>
          </a:p>
        </p:txBody>
      </p:sp>
      <p:sp>
        <p:nvSpPr>
          <p:cNvPr id="3" name="TextBox 2">
            <a:extLst>
              <a:ext uri="{FF2B5EF4-FFF2-40B4-BE49-F238E27FC236}">
                <a16:creationId xmlns:a16="http://schemas.microsoft.com/office/drawing/2014/main" id="{CE7D4000-E3F4-43D0-811D-C345AA63C16A}"/>
              </a:ext>
            </a:extLst>
          </p:cNvPr>
          <p:cNvSpPr txBox="1"/>
          <p:nvPr/>
        </p:nvSpPr>
        <p:spPr>
          <a:xfrm>
            <a:off x="8280400" y="6379029"/>
            <a:ext cx="375919"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GB" sz="1800" b="0" i="0" u="none" strike="noStrike" cap="none" spc="0" normalizeH="0" baseline="0" dirty="0">
                <a:ln>
                  <a:noFill/>
                </a:ln>
                <a:solidFill>
                  <a:srgbClr val="000000"/>
                </a:solidFill>
                <a:effectLst/>
                <a:uFillTx/>
                <a:latin typeface="Arial"/>
                <a:ea typeface="Arial"/>
                <a:cs typeface="Arial"/>
                <a:sym typeface="Arial"/>
              </a:rPr>
              <a:t>4</a:t>
            </a:r>
            <a:endParaRPr kumimoji="0" lang="en-US" sz="1800" b="0" i="0" u="none" strike="noStrike" cap="none" spc="0" normalizeH="0" baseline="0" dirty="0">
              <a:ln>
                <a:noFill/>
              </a:ln>
              <a:solidFill>
                <a:srgbClr val="000000"/>
              </a:solidFill>
              <a:effectLst/>
              <a:uFillTx/>
              <a:latin typeface="Arial"/>
              <a:ea typeface="Arial"/>
              <a:cs typeface="Arial"/>
              <a:sym typeface="Arial"/>
            </a:endParaRPr>
          </a:p>
        </p:txBody>
      </p:sp>
    </p:spTree>
    <p:extLst>
      <p:ext uri="{BB962C8B-B14F-4D97-AF65-F5344CB8AC3E}">
        <p14:creationId xmlns:p14="http://schemas.microsoft.com/office/powerpoint/2010/main" val="4169498478"/>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12"/>
          <p:cNvSpPr txBox="1"/>
          <p:nvPr/>
        </p:nvSpPr>
        <p:spPr>
          <a:xfrm>
            <a:off x="6978650" y="6427758"/>
            <a:ext cx="2057400" cy="400110"/>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r">
              <a:defRPr sz="2000"/>
            </a:lvl1pPr>
          </a:lstStyle>
          <a:p>
            <a:r>
              <a:rPr lang="en-GB" dirty="0"/>
              <a:t>5</a:t>
            </a:r>
            <a:endParaRPr dirty="0"/>
          </a:p>
        </p:txBody>
      </p:sp>
      <p:sp>
        <p:nvSpPr>
          <p:cNvPr id="252" name="Text"/>
          <p:cNvSpPr txBox="1"/>
          <p:nvPr/>
        </p:nvSpPr>
        <p:spPr>
          <a:xfrm>
            <a:off x="1493837" y="1484312"/>
            <a:ext cx="6102351" cy="30110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1500"/>
            </a:lvl1pPr>
          </a:lstStyle>
          <a:p>
            <a:r>
              <a:t> </a:t>
            </a:r>
          </a:p>
        </p:txBody>
      </p:sp>
      <p:grpSp>
        <p:nvGrpSpPr>
          <p:cNvPr id="255" name="Group"/>
          <p:cNvGrpSpPr/>
          <p:nvPr/>
        </p:nvGrpSpPr>
        <p:grpSpPr>
          <a:xfrm>
            <a:off x="146050" y="224603"/>
            <a:ext cx="8883651" cy="400108"/>
            <a:chOff x="0" y="-12438"/>
            <a:chExt cx="8883650" cy="400107"/>
          </a:xfrm>
        </p:grpSpPr>
        <p:sp>
          <p:nvSpPr>
            <p:cNvPr id="253" name="Rectangle"/>
            <p:cNvSpPr/>
            <p:nvPr/>
          </p:nvSpPr>
          <p:spPr>
            <a:xfrm>
              <a:off x="0" y="7433"/>
              <a:ext cx="8883650" cy="360364"/>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000" b="1"/>
              </a:pPr>
              <a:endParaRPr/>
            </a:p>
          </p:txBody>
        </p:sp>
        <p:sp>
          <p:nvSpPr>
            <p:cNvPr id="254" name="MEASURING OUR PERFORMANCE"/>
            <p:cNvSpPr txBox="1"/>
            <p:nvPr/>
          </p:nvSpPr>
          <p:spPr>
            <a:xfrm>
              <a:off x="0" y="-12438"/>
              <a:ext cx="8883650" cy="40010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sz="2000" b="1"/>
              </a:lvl1pPr>
            </a:lstStyle>
            <a:p>
              <a:r>
                <a:rPr dirty="0"/>
                <a:t>MEASURING OUR PERFORMANCE</a:t>
              </a:r>
              <a:r>
                <a:rPr lang="en-GB" dirty="0"/>
                <a:t>: ADMINISTRATION</a:t>
              </a:r>
              <a:endParaRPr dirty="0"/>
            </a:p>
          </p:txBody>
        </p:sp>
      </p:grpSp>
      <p:graphicFrame>
        <p:nvGraphicFramePr>
          <p:cNvPr id="256" name="Table"/>
          <p:cNvGraphicFramePr/>
          <p:nvPr>
            <p:extLst>
              <p:ext uri="{D42A27DB-BD31-4B8C-83A1-F6EECF244321}">
                <p14:modId xmlns:p14="http://schemas.microsoft.com/office/powerpoint/2010/main" val="339128459"/>
              </p:ext>
            </p:extLst>
          </p:nvPr>
        </p:nvGraphicFramePr>
        <p:xfrm>
          <a:off x="107950" y="783772"/>
          <a:ext cx="8807450" cy="5667421"/>
        </p:xfrm>
        <a:graphic>
          <a:graphicData uri="http://schemas.openxmlformats.org/drawingml/2006/table">
            <a:tbl>
              <a:tblPr>
                <a:tableStyleId>{4C3C2611-4C71-4FC5-86AE-919BDF0F9419}</a:tableStyleId>
              </a:tblPr>
              <a:tblGrid>
                <a:gridCol w="1785625">
                  <a:extLst>
                    <a:ext uri="{9D8B030D-6E8A-4147-A177-3AD203B41FA5}">
                      <a16:colId xmlns:a16="http://schemas.microsoft.com/office/drawing/2014/main" val="20000"/>
                    </a:ext>
                  </a:extLst>
                </a:gridCol>
                <a:gridCol w="2289805">
                  <a:extLst>
                    <a:ext uri="{9D8B030D-6E8A-4147-A177-3AD203B41FA5}">
                      <a16:colId xmlns:a16="http://schemas.microsoft.com/office/drawing/2014/main" val="20001"/>
                    </a:ext>
                  </a:extLst>
                </a:gridCol>
                <a:gridCol w="1154430">
                  <a:extLst>
                    <a:ext uri="{9D8B030D-6E8A-4147-A177-3AD203B41FA5}">
                      <a16:colId xmlns:a16="http://schemas.microsoft.com/office/drawing/2014/main" val="20002"/>
                    </a:ext>
                  </a:extLst>
                </a:gridCol>
                <a:gridCol w="3577590">
                  <a:extLst>
                    <a:ext uri="{9D8B030D-6E8A-4147-A177-3AD203B41FA5}">
                      <a16:colId xmlns:a16="http://schemas.microsoft.com/office/drawing/2014/main" val="20003"/>
                    </a:ext>
                  </a:extLst>
                </a:gridCol>
              </a:tblGrid>
              <a:tr h="957002">
                <a:tc>
                  <a:txBody>
                    <a:bodyPr/>
                    <a:lstStyle/>
                    <a:p>
                      <a:pPr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dirty="0">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val="10000"/>
                  </a:ext>
                </a:extLst>
              </a:tr>
              <a:tr h="2672289">
                <a:tc rowSpan="2">
                  <a:txBody>
                    <a:bodyPr/>
                    <a:lstStyle/>
                    <a:p>
                      <a:pPr algn="just">
                        <a:defRPr sz="1400" b="1"/>
                      </a:pPr>
                      <a:r>
                        <a:rPr lang="en-US" sz="1600" dirty="0">
                          <a:solidFill>
                            <a:schemeClr val="tx1"/>
                          </a:solidFill>
                        </a:rPr>
                        <a:t>Effective governance of the Department</a:t>
                      </a:r>
                      <a:endParaRPr sz="1600" dirty="0">
                        <a:solidFill>
                          <a:schemeClr val="tx1"/>
                        </a:solidFill>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114300" indent="0" algn="l"/>
                      <a:r>
                        <a:rPr lang="en-ZA" sz="1600" b="0" i="0" u="none" strike="noStrike" cap="none" spc="0" baseline="0" dirty="0">
                          <a:ln>
                            <a:noFill/>
                          </a:ln>
                          <a:solidFill>
                            <a:schemeClr val="tx1"/>
                          </a:solidFill>
                          <a:effectLst/>
                          <a:uFillTx/>
                          <a:latin typeface="Arial"/>
                          <a:ea typeface="Arial"/>
                          <a:cs typeface="Arial"/>
                          <a:sym typeface="Arial"/>
                        </a:rPr>
                        <a:t>Performance against</a:t>
                      </a:r>
                    </a:p>
                    <a:p>
                      <a:pPr marL="114300" indent="0" algn="l"/>
                      <a:r>
                        <a:rPr lang="en-ZA" sz="1600" b="0" i="0" u="none" strike="noStrike" cap="none" spc="0" baseline="0" dirty="0">
                          <a:ln>
                            <a:noFill/>
                          </a:ln>
                          <a:solidFill>
                            <a:schemeClr val="tx1"/>
                          </a:solidFill>
                          <a:effectLst/>
                          <a:uFillTx/>
                          <a:latin typeface="Arial"/>
                          <a:ea typeface="Arial"/>
                          <a:cs typeface="Arial"/>
                          <a:sym typeface="Arial"/>
                        </a:rPr>
                        <a:t>Organisational performance</a:t>
                      </a:r>
                    </a:p>
                    <a:p>
                      <a:pPr marL="114300" indent="0" algn="l"/>
                      <a:r>
                        <a:rPr lang="en-ZA" sz="1600" b="0" i="0" u="none" strike="noStrike" cap="none" spc="0" baseline="0" dirty="0">
                          <a:ln>
                            <a:noFill/>
                          </a:ln>
                          <a:solidFill>
                            <a:schemeClr val="tx1"/>
                          </a:solidFill>
                          <a:effectLst/>
                          <a:uFillTx/>
                          <a:latin typeface="Arial"/>
                          <a:ea typeface="Arial"/>
                          <a:cs typeface="Arial"/>
                          <a:sym typeface="Arial"/>
                        </a:rPr>
                        <a:t>Information (OPIM)</a:t>
                      </a:r>
                    </a:p>
                    <a:p>
                      <a:pPr marL="114300" indent="0" algn="l"/>
                      <a:r>
                        <a:rPr lang="en-ZA" sz="1600" b="0" i="0" u="none" strike="noStrike" cap="none" spc="0" baseline="0" dirty="0">
                          <a:ln>
                            <a:noFill/>
                          </a:ln>
                          <a:solidFill>
                            <a:schemeClr val="tx1"/>
                          </a:solidFill>
                          <a:effectLst/>
                          <a:uFillTx/>
                          <a:latin typeface="Arial"/>
                          <a:ea typeface="Arial"/>
                          <a:cs typeface="Arial"/>
                          <a:sym typeface="Arial"/>
                        </a:rPr>
                        <a:t>Compliance Management</a:t>
                      </a:r>
                    </a:p>
                    <a:p>
                      <a:pPr marL="114300" indent="0" algn="l"/>
                      <a:r>
                        <a:rPr lang="en-ZA" sz="1600" b="0" i="0" u="none" strike="noStrike" cap="none" spc="0" baseline="0" dirty="0">
                          <a:ln>
                            <a:noFill/>
                          </a:ln>
                          <a:solidFill>
                            <a:schemeClr val="tx1"/>
                          </a:solidFill>
                          <a:effectLst/>
                          <a:uFillTx/>
                          <a:latin typeface="Arial"/>
                          <a:ea typeface="Arial"/>
                          <a:cs typeface="Arial"/>
                          <a:sym typeface="Arial"/>
                        </a:rPr>
                        <a:t>Plan</a:t>
                      </a:r>
                      <a:endParaRPr sz="1600" dirty="0">
                        <a:solidFill>
                          <a:schemeClr val="tx1"/>
                        </a:solidFill>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lang="en-ZA" sz="1600" dirty="0">
                          <a:solidFill>
                            <a:schemeClr val="tx1"/>
                          </a:solidFill>
                        </a:rPr>
                        <a:t>85%</a:t>
                      </a:r>
                      <a:endParaRPr sz="1600" dirty="0">
                        <a:solidFill>
                          <a:schemeClr val="tx1"/>
                        </a:solidFill>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57150" indent="0" algn="l"/>
                      <a:r>
                        <a:rPr lang="en-ZA" sz="1600" b="0" i="0" u="none" strike="noStrike" cap="none" spc="0" baseline="0" dirty="0">
                          <a:ln>
                            <a:noFill/>
                          </a:ln>
                          <a:solidFill>
                            <a:schemeClr val="tx1"/>
                          </a:solidFill>
                          <a:effectLst/>
                          <a:uFillTx/>
                          <a:latin typeface="Arial"/>
                          <a:ea typeface="Arial"/>
                          <a:cs typeface="Arial"/>
                          <a:sym typeface="Arial"/>
                        </a:rPr>
                        <a:t>To identify and develop a compliance management plan of Organisational Performance Information Management indicators with timeframes from the Compliance Framework. The purpose is to strive to adhere to all timeframes with regard to organisational performance information reporting</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1"/>
                  </a:ext>
                </a:extLst>
              </a:tr>
              <a:tr h="2034567">
                <a:tc vMerge="1">
                  <a:txBody>
                    <a:bodyPr/>
                    <a:lstStyle/>
                    <a:p>
                      <a:pPr lvl="1" indent="0" algn="l">
                        <a:defRPr sz="1400" b="1"/>
                      </a:pPr>
                      <a:endParaRPr dirty="0"/>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114300" indent="0" algn="just" defTabSz="685800">
                        <a:lnSpc>
                          <a:spcPct val="115000"/>
                        </a:lnSpc>
                        <a:defRPr sz="1800"/>
                      </a:pPr>
                      <a:r>
                        <a:rPr lang="en-ZA" sz="1600" b="0" i="0" u="none" strike="noStrike" cap="none" spc="0" baseline="0" dirty="0">
                          <a:ln>
                            <a:noFill/>
                          </a:ln>
                          <a:solidFill>
                            <a:schemeClr val="tx1"/>
                          </a:solidFill>
                          <a:effectLst/>
                          <a:uFillTx/>
                          <a:latin typeface="Arial"/>
                          <a:ea typeface="Arial"/>
                          <a:cs typeface="Arial"/>
                          <a:sym typeface="Arial"/>
                        </a:rPr>
                        <a:t>Actions in the Corporate and Financial Management (CFM) Compliance Management Plan implemented</a:t>
                      </a:r>
                      <a:endParaRPr sz="1600" dirty="0">
                        <a:solidFill>
                          <a:schemeClr val="tx1"/>
                        </a:solidFill>
                      </a:endParaRP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0" marR="0" indent="0" algn="ctr" defTabSz="685800" rtl="0" eaLnBrk="1" fontAlgn="auto" latinLnBrk="0" hangingPunct="1">
                        <a:lnSpc>
                          <a:spcPct val="115000"/>
                        </a:lnSpc>
                        <a:spcBef>
                          <a:spcPts val="0"/>
                        </a:spcBef>
                        <a:spcAft>
                          <a:spcPts val="0"/>
                        </a:spcAft>
                        <a:buClrTx/>
                        <a:buSzTx/>
                        <a:buFontTx/>
                        <a:buNone/>
                        <a:tabLst/>
                        <a:defRPr sz="1800"/>
                      </a:pPr>
                      <a:r>
                        <a:rPr lang="en-ZA" sz="1600" dirty="0">
                          <a:solidFill>
                            <a:schemeClr val="tx1"/>
                          </a:solidFill>
                        </a:rPr>
                        <a:t>85%</a:t>
                      </a:r>
                    </a:p>
                    <a:p>
                      <a:pPr algn="ctr" defTabSz="685800">
                        <a:lnSpc>
                          <a:spcPct val="115000"/>
                        </a:lnSpc>
                        <a:defRPr sz="1800"/>
                      </a:pPr>
                      <a:endParaRPr sz="1600" dirty="0">
                        <a:solidFill>
                          <a:schemeClr val="tx1"/>
                        </a:solidFill>
                      </a:endParaRP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57150" marR="0" indent="0" algn="l" defTabSz="457200" rtl="0" eaLnBrk="1" fontAlgn="auto" latinLnBrk="0" hangingPunct="1">
                        <a:lnSpc>
                          <a:spcPct val="100000"/>
                        </a:lnSpc>
                        <a:spcBef>
                          <a:spcPts val="0"/>
                        </a:spcBef>
                        <a:spcAft>
                          <a:spcPts val="0"/>
                        </a:spcAft>
                        <a:buClrTx/>
                        <a:buSzTx/>
                        <a:buFontTx/>
                        <a:buNone/>
                        <a:tabLst/>
                        <a:defRPr sz="1800"/>
                      </a:pPr>
                      <a:r>
                        <a:rPr lang="en-ZA" sz="1600" dirty="0">
                          <a:solidFill>
                            <a:schemeClr val="tx1"/>
                          </a:solidFill>
                          <a:effectLst/>
                          <a:latin typeface="Arial" panose="020B0604020202020204" pitchFamily="34" charset="0"/>
                          <a:ea typeface="Calibri" panose="020F0502020204030204" pitchFamily="34" charset="0"/>
                        </a:rPr>
                        <a:t>To identify and develop a compliance management plan on CFM indicators with time frames from the Compliance Framework.</a:t>
                      </a:r>
                      <a:r>
                        <a:rPr lang="en-ZA" sz="1600" b="0" i="0" u="none" strike="noStrike" cap="none" spc="0" baseline="0" dirty="0">
                          <a:ln>
                            <a:noFill/>
                          </a:ln>
                          <a:solidFill>
                            <a:schemeClr val="tx1"/>
                          </a:solidFill>
                          <a:effectLst/>
                          <a:uFillTx/>
                          <a:latin typeface="Arial"/>
                          <a:ea typeface="Arial"/>
                          <a:cs typeface="Arial"/>
                          <a:sym typeface="Arial"/>
                        </a:rPr>
                        <a:t> The purpose is to strive to adhere to all timeframes with regard to corporate and financial management reporting</a:t>
                      </a:r>
                      <a:endParaRPr lang="en-ZA" sz="1600" dirty="0">
                        <a:solidFill>
                          <a:schemeClr val="tx1"/>
                        </a:solidFill>
                        <a:effectLst/>
                        <a:latin typeface="Arial" panose="020B0604020202020204" pitchFamily="34" charset="0"/>
                        <a:ea typeface="Calibri" panose="020F0502020204030204" pitchFamily="34" charset="0"/>
                      </a:endParaRPr>
                    </a:p>
                  </a:txBody>
                  <a:tcPr marL="45712" marR="45712" marT="45712" marB="45712"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200">
        <p:wipe dir="d"/>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12"/>
          <p:cNvSpPr txBox="1"/>
          <p:nvPr/>
        </p:nvSpPr>
        <p:spPr>
          <a:xfrm>
            <a:off x="6978650" y="6427758"/>
            <a:ext cx="2057400" cy="400110"/>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r">
              <a:defRPr sz="2000"/>
            </a:lvl1pPr>
          </a:lstStyle>
          <a:p>
            <a:r>
              <a:rPr lang="en-GB" dirty="0"/>
              <a:t>6</a:t>
            </a:r>
            <a:endParaRPr dirty="0"/>
          </a:p>
        </p:txBody>
      </p:sp>
      <p:sp>
        <p:nvSpPr>
          <p:cNvPr id="252" name="Text"/>
          <p:cNvSpPr txBox="1"/>
          <p:nvPr/>
        </p:nvSpPr>
        <p:spPr>
          <a:xfrm>
            <a:off x="1493837" y="1484312"/>
            <a:ext cx="6102351" cy="30110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500"/>
            </a:lvl1pPr>
          </a:lstStyle>
          <a:p>
            <a:r>
              <a:t> </a:t>
            </a:r>
          </a:p>
        </p:txBody>
      </p:sp>
      <p:grpSp>
        <p:nvGrpSpPr>
          <p:cNvPr id="255" name="Group"/>
          <p:cNvGrpSpPr/>
          <p:nvPr/>
        </p:nvGrpSpPr>
        <p:grpSpPr>
          <a:xfrm>
            <a:off x="146050" y="224603"/>
            <a:ext cx="8883651" cy="400108"/>
            <a:chOff x="0" y="-12438"/>
            <a:chExt cx="8883650" cy="400107"/>
          </a:xfrm>
        </p:grpSpPr>
        <p:sp>
          <p:nvSpPr>
            <p:cNvPr id="253" name="Rectangle"/>
            <p:cNvSpPr/>
            <p:nvPr/>
          </p:nvSpPr>
          <p:spPr>
            <a:xfrm>
              <a:off x="0" y="7433"/>
              <a:ext cx="8883650" cy="360364"/>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000" b="1"/>
              </a:pPr>
              <a:endParaRPr/>
            </a:p>
          </p:txBody>
        </p:sp>
        <p:sp>
          <p:nvSpPr>
            <p:cNvPr id="254" name="MEASURING OUR PERFORMANCE"/>
            <p:cNvSpPr txBox="1"/>
            <p:nvPr/>
          </p:nvSpPr>
          <p:spPr>
            <a:xfrm>
              <a:off x="0" y="-12438"/>
              <a:ext cx="8883650" cy="400107"/>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sz="2000" b="1"/>
              </a:lvl1pPr>
            </a:lstStyle>
            <a:p>
              <a:r>
                <a:rPr dirty="0"/>
                <a:t>MEASURING OUR PERFORMANCE</a:t>
              </a:r>
              <a:r>
                <a:rPr lang="en-GB" dirty="0"/>
                <a:t>: ADMINISTRATION..Cont.</a:t>
              </a:r>
              <a:endParaRPr dirty="0"/>
            </a:p>
          </p:txBody>
        </p:sp>
      </p:grpSp>
      <p:graphicFrame>
        <p:nvGraphicFramePr>
          <p:cNvPr id="256" name="Table"/>
          <p:cNvGraphicFramePr/>
          <p:nvPr>
            <p:extLst>
              <p:ext uri="{D42A27DB-BD31-4B8C-83A1-F6EECF244321}">
                <p14:modId xmlns:p14="http://schemas.microsoft.com/office/powerpoint/2010/main" val="2262617726"/>
              </p:ext>
            </p:extLst>
          </p:nvPr>
        </p:nvGraphicFramePr>
        <p:xfrm>
          <a:off x="146051" y="644583"/>
          <a:ext cx="8883649" cy="5777897"/>
        </p:xfrm>
        <a:graphic>
          <a:graphicData uri="http://schemas.openxmlformats.org/drawingml/2006/table">
            <a:tbl>
              <a:tblPr>
                <a:tableStyleId>{4C3C2611-4C71-4FC5-86AE-919BDF0F9419}</a:tableStyleId>
              </a:tblPr>
              <a:tblGrid>
                <a:gridCol w="1316989">
                  <a:extLst>
                    <a:ext uri="{9D8B030D-6E8A-4147-A177-3AD203B41FA5}">
                      <a16:colId xmlns:a16="http://schemas.microsoft.com/office/drawing/2014/main" val="20000"/>
                    </a:ext>
                  </a:extLst>
                </a:gridCol>
                <a:gridCol w="2468880">
                  <a:extLst>
                    <a:ext uri="{9D8B030D-6E8A-4147-A177-3AD203B41FA5}">
                      <a16:colId xmlns:a16="http://schemas.microsoft.com/office/drawing/2014/main" val="20001"/>
                    </a:ext>
                  </a:extLst>
                </a:gridCol>
                <a:gridCol w="982980">
                  <a:extLst>
                    <a:ext uri="{9D8B030D-6E8A-4147-A177-3AD203B41FA5}">
                      <a16:colId xmlns:a16="http://schemas.microsoft.com/office/drawing/2014/main" val="20002"/>
                    </a:ext>
                  </a:extLst>
                </a:gridCol>
                <a:gridCol w="4114800">
                  <a:extLst>
                    <a:ext uri="{9D8B030D-6E8A-4147-A177-3AD203B41FA5}">
                      <a16:colId xmlns:a16="http://schemas.microsoft.com/office/drawing/2014/main" val="20003"/>
                    </a:ext>
                  </a:extLst>
                </a:gridCol>
              </a:tblGrid>
              <a:tr h="1176218">
                <a:tc>
                  <a:txBody>
                    <a:bodyPr/>
                    <a:lstStyle/>
                    <a:p>
                      <a:pPr algn="l" defTabSz="685800">
                        <a:lnSpc>
                          <a:spcPct val="115000"/>
                        </a:lnSpc>
                        <a:defRPr sz="1800"/>
                      </a:pPr>
                      <a:r>
                        <a:rPr sz="1400" b="1" dirty="0">
                          <a:solidFill>
                            <a:srgbClr val="FFFFFF"/>
                          </a:solidFill>
                        </a:rPr>
                        <a:t>Departmental Outcomes that contributes to achieving the MTSF</a:t>
                      </a:r>
                      <a:r>
                        <a:rPr lang="en-GB" sz="1400" b="1" dirty="0">
                          <a:solidFill>
                            <a:srgbClr val="FFFFFF"/>
                          </a:solidFill>
                        </a:rPr>
                        <a:t>6</a:t>
                      </a:r>
                      <a:endParaRPr sz="1400" b="1" dirty="0">
                        <a:solidFill>
                          <a:srgbClr val="FFFFFF"/>
                        </a:solidFill>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tc>
                  <a:txBody>
                    <a:bodyPr/>
                    <a:lstStyle/>
                    <a:p>
                      <a:pPr algn="just" defTabSz="685800">
                        <a:lnSpc>
                          <a:spcPct val="115000"/>
                        </a:lnSpc>
                        <a:spcBef>
                          <a:spcPts val="1000"/>
                        </a:spcBef>
                        <a:defRPr sz="1800"/>
                      </a:pPr>
                      <a:r>
                        <a:rPr sz="1400" b="1">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tc>
                  <a:txBody>
                    <a:bodyPr/>
                    <a:lstStyle/>
                    <a:p>
                      <a:pPr algn="just" defTabSz="685800">
                        <a:lnSpc>
                          <a:spcPct val="115000"/>
                        </a:lnSpc>
                        <a:spcBef>
                          <a:spcPts val="1000"/>
                        </a:spcBef>
                        <a:defRPr sz="1800"/>
                      </a:pPr>
                      <a:r>
                        <a:rPr sz="1400" b="1">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extLst>
                  <a:ext uri="{0D108BD9-81ED-4DB2-BD59-A6C34878D82A}">
                    <a16:rowId xmlns:a16="http://schemas.microsoft.com/office/drawing/2014/main" val="10000"/>
                  </a:ext>
                </a:extLst>
              </a:tr>
              <a:tr h="1738508">
                <a:tc row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sz="1400" b="1"/>
                      </a:pPr>
                      <a:r>
                        <a:rPr kumimoji="0" lang="en-GB" sz="1600" b="1" i="0" u="none" strike="noStrike" kern="0" cap="none" spc="0" normalizeH="0" baseline="0" noProof="0" dirty="0">
                          <a:ln>
                            <a:noFill/>
                          </a:ln>
                          <a:solidFill>
                            <a:schemeClr val="tx1"/>
                          </a:solidFill>
                          <a:effectLst/>
                          <a:uLnTx/>
                          <a:uFillTx/>
                          <a:latin typeface="Arial"/>
                          <a:cs typeface="Arial"/>
                          <a:sym typeface="Arial"/>
                        </a:rPr>
                        <a:t>Transformed </a:t>
                      </a:r>
                    </a:p>
                    <a:p>
                      <a:pPr marL="0" marR="0" lvl="0" indent="0" algn="l" defTabSz="457200" rtl="0" eaLnBrk="1" fontAlgn="auto" latinLnBrk="0" hangingPunct="1">
                        <a:lnSpc>
                          <a:spcPct val="100000"/>
                        </a:lnSpc>
                        <a:spcBef>
                          <a:spcPts val="0"/>
                        </a:spcBef>
                        <a:spcAft>
                          <a:spcPts val="0"/>
                        </a:spcAft>
                        <a:buClrTx/>
                        <a:buSzTx/>
                        <a:buFontTx/>
                        <a:buNone/>
                        <a:tabLst/>
                        <a:defRPr sz="1400" b="1"/>
                      </a:pPr>
                      <a:r>
                        <a:rPr kumimoji="0" lang="en-GB" sz="1600" b="1" i="0" u="none" strike="noStrike" kern="0" cap="none" spc="0" normalizeH="0" baseline="0" noProof="0" dirty="0">
                          <a:ln>
                            <a:noFill/>
                          </a:ln>
                          <a:solidFill>
                            <a:schemeClr val="tx1"/>
                          </a:solidFill>
                          <a:effectLst/>
                          <a:uLnTx/>
                          <a:uFillTx/>
                          <a:latin typeface="Arial"/>
                          <a:cs typeface="Arial"/>
                          <a:sym typeface="Arial"/>
                        </a:rPr>
                        <a:t>institution of </a:t>
                      </a:r>
                    </a:p>
                    <a:p>
                      <a:pPr marL="0" marR="0" lvl="0" indent="0" algn="l" defTabSz="457200" rtl="0" eaLnBrk="1" fontAlgn="auto" latinLnBrk="0" hangingPunct="1">
                        <a:lnSpc>
                          <a:spcPct val="100000"/>
                        </a:lnSpc>
                        <a:spcBef>
                          <a:spcPts val="0"/>
                        </a:spcBef>
                        <a:spcAft>
                          <a:spcPts val="0"/>
                        </a:spcAft>
                        <a:buClrTx/>
                        <a:buSzTx/>
                        <a:buFontTx/>
                        <a:buNone/>
                        <a:tabLst/>
                        <a:defRPr sz="1400" b="1"/>
                      </a:pPr>
                      <a:r>
                        <a:rPr kumimoji="0" lang="en-GB" sz="1600" b="1" i="0" u="none" strike="noStrike" kern="0" cap="none" spc="0" normalizeH="0" baseline="0" noProof="0" dirty="0">
                          <a:ln>
                            <a:noFill/>
                          </a:ln>
                          <a:solidFill>
                            <a:schemeClr val="tx1"/>
                          </a:solidFill>
                          <a:effectLst/>
                          <a:uLnTx/>
                          <a:uFillTx/>
                          <a:latin typeface="Arial"/>
                          <a:cs typeface="Arial"/>
                          <a:sym typeface="Arial"/>
                        </a:rPr>
                        <a:t>Traditional </a:t>
                      </a:r>
                    </a:p>
                    <a:p>
                      <a:pPr marL="0" marR="0" lvl="0" indent="0" algn="l" defTabSz="457200" rtl="0" eaLnBrk="1" fontAlgn="auto" latinLnBrk="0" hangingPunct="1">
                        <a:lnSpc>
                          <a:spcPct val="100000"/>
                        </a:lnSpc>
                        <a:spcBef>
                          <a:spcPts val="0"/>
                        </a:spcBef>
                        <a:spcAft>
                          <a:spcPts val="0"/>
                        </a:spcAft>
                        <a:buClrTx/>
                        <a:buSzTx/>
                        <a:buFontTx/>
                        <a:buNone/>
                        <a:tabLst/>
                        <a:defRPr sz="1400" b="1"/>
                      </a:pPr>
                      <a:r>
                        <a:rPr kumimoji="0" lang="en-GB" sz="1600" b="1" i="0" u="none" strike="noStrike" kern="0" cap="none" spc="0" normalizeH="0" baseline="0" noProof="0" dirty="0">
                          <a:ln>
                            <a:noFill/>
                          </a:ln>
                          <a:solidFill>
                            <a:schemeClr val="tx1"/>
                          </a:solidFill>
                          <a:effectLst/>
                          <a:uLnTx/>
                          <a:uFillTx/>
                          <a:latin typeface="Arial"/>
                          <a:cs typeface="Arial"/>
                          <a:sym typeface="Arial"/>
                        </a:rPr>
                        <a:t>and Khoi-San </a:t>
                      </a:r>
                    </a:p>
                    <a:p>
                      <a:pPr marL="0" marR="0" lvl="0" indent="0" algn="l" defTabSz="457200" rtl="0" eaLnBrk="1" fontAlgn="auto" latinLnBrk="0" hangingPunct="1">
                        <a:lnSpc>
                          <a:spcPct val="100000"/>
                        </a:lnSpc>
                        <a:spcBef>
                          <a:spcPts val="0"/>
                        </a:spcBef>
                        <a:spcAft>
                          <a:spcPts val="0"/>
                        </a:spcAft>
                        <a:buClrTx/>
                        <a:buSzTx/>
                        <a:buFontTx/>
                        <a:buNone/>
                        <a:tabLst/>
                        <a:defRPr sz="1400" b="1"/>
                      </a:pPr>
                      <a:r>
                        <a:rPr kumimoji="0" lang="en-GB" sz="1600" b="1" i="0" u="none" strike="noStrike" kern="0" cap="none" spc="0" normalizeH="0" baseline="0" noProof="0" dirty="0">
                          <a:ln>
                            <a:noFill/>
                          </a:ln>
                          <a:solidFill>
                            <a:schemeClr val="tx1"/>
                          </a:solidFill>
                          <a:effectLst/>
                          <a:uLnTx/>
                          <a:uFillTx/>
                          <a:latin typeface="Arial"/>
                          <a:cs typeface="Arial"/>
                          <a:sym typeface="Arial"/>
                        </a:rPr>
                        <a:t>Leadership</a:t>
                      </a:r>
                    </a:p>
                    <a:p>
                      <a:pPr algn="just">
                        <a:defRPr sz="1400" b="1"/>
                      </a:pPr>
                      <a:endParaRPr sz="1600" dirty="0">
                        <a:solidFill>
                          <a:schemeClr val="tx1"/>
                        </a:solidFill>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114300" indent="0" algn="l" defTabSz="685800">
                        <a:lnSpc>
                          <a:spcPct val="115000"/>
                        </a:lnSpc>
                        <a:defRPr sz="1800"/>
                      </a:pPr>
                      <a:r>
                        <a:rPr lang="en-GB" sz="1600" dirty="0">
                          <a:solidFill>
                            <a:schemeClr val="tx1"/>
                          </a:solidFill>
                        </a:rPr>
                        <a:t>Number of reviewed policies to ascertain the level of mainstreaming of women, youth and persons with disabilities</a:t>
                      </a:r>
                      <a:endParaRPr sz="1600" dirty="0">
                        <a:solidFill>
                          <a:schemeClr val="tx1"/>
                        </a:solidFill>
                      </a:endParaRP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algn="ctr" defTabSz="685800">
                        <a:lnSpc>
                          <a:spcPct val="115000"/>
                        </a:lnSpc>
                        <a:defRPr sz="1800"/>
                      </a:pPr>
                      <a:r>
                        <a:rPr lang="en-GB" sz="1600" dirty="0">
                          <a:solidFill>
                            <a:schemeClr val="tx1"/>
                          </a:solidFill>
                        </a:rPr>
                        <a:t>1</a:t>
                      </a:r>
                      <a:endParaRPr sz="1600" dirty="0">
                        <a:solidFill>
                          <a:schemeClr val="tx1"/>
                        </a:solidFill>
                      </a:endParaRP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57150" marR="0" indent="0" algn="l" defTabSz="457200" rtl="0" eaLnBrk="1" fontAlgn="auto" latinLnBrk="0" hangingPunct="1">
                        <a:lnSpc>
                          <a:spcPct val="100000"/>
                        </a:lnSpc>
                        <a:spcBef>
                          <a:spcPts val="0"/>
                        </a:spcBef>
                        <a:spcAft>
                          <a:spcPts val="0"/>
                        </a:spcAft>
                        <a:buClrTx/>
                        <a:buSzTx/>
                        <a:buFontTx/>
                        <a:buNone/>
                        <a:tabLst/>
                        <a:defRPr sz="1800"/>
                      </a:pPr>
                      <a:r>
                        <a:rPr lang="en-GB" sz="1600" dirty="0">
                          <a:solidFill>
                            <a:schemeClr val="tx1"/>
                          </a:solidFill>
                          <a:effectLst/>
                          <a:latin typeface="Arial" panose="020B0604020202020204" pitchFamily="34" charset="0"/>
                          <a:ea typeface="Calibri" panose="020F0502020204030204" pitchFamily="34" charset="0"/>
                        </a:rPr>
                        <a:t>To review policies of the Department to ascertain the level of mainstreaming of women, youth and persons with disabilities. Each year the Department will prioritise a specific policy to be reviewed in order to address gender, youth and disability gaps in the department.</a:t>
                      </a:r>
                      <a:endParaRPr lang="en-ZA" sz="1600" dirty="0">
                        <a:solidFill>
                          <a:schemeClr val="tx1"/>
                        </a:solidFill>
                        <a:effectLst/>
                        <a:latin typeface="Arial" panose="020B0604020202020204" pitchFamily="34" charset="0"/>
                        <a:ea typeface="Calibri" panose="020F0502020204030204" pitchFamily="34" charset="0"/>
                      </a:endParaRPr>
                    </a:p>
                  </a:txBody>
                  <a:tcPr marL="45712" marR="45712" marT="45712" marB="45712"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1664826">
                <a:tc vMerge="1">
                  <a:txBody>
                    <a:bodyPr/>
                    <a:lstStyle/>
                    <a:p>
                      <a:pPr lvl="1" indent="0" algn="l">
                        <a:defRPr sz="1400" b="1"/>
                      </a:pPr>
                      <a:endParaRPr dirty="0"/>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114300" indent="0" algn="l"/>
                      <a:r>
                        <a:rPr lang="en-GB" sz="1600" dirty="0">
                          <a:solidFill>
                            <a:schemeClr val="tx1"/>
                          </a:solidFill>
                        </a:rPr>
                        <a:t>Number of reports on anti GBVF Interventions within the Traditional Affairs sector developed</a:t>
                      </a:r>
                      <a:endParaRPr sz="1600" dirty="0">
                        <a:solidFill>
                          <a:schemeClr val="tx1"/>
                        </a:solidFill>
                      </a:endParaRPr>
                    </a:p>
                  </a:txBody>
                  <a:tcPr marL="0" marR="0" marT="0" marB="0" horzOverflow="overflow">
                    <a:lnL w="12700">
                      <a:solidFill>
                        <a:srgbClr val="000000"/>
                      </a:solidFill>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defRPr sz="1800"/>
                      </a:pPr>
                      <a:r>
                        <a:rPr lang="en-GB" sz="1600" dirty="0">
                          <a:solidFill>
                            <a:schemeClr val="tx1"/>
                          </a:solidFill>
                        </a:rPr>
                        <a:t>2</a:t>
                      </a:r>
                      <a:endParaRPr sz="1600" dirty="0">
                        <a:solidFill>
                          <a:schemeClr val="tx1"/>
                        </a:solidFill>
                      </a:endParaRPr>
                    </a:p>
                  </a:txBody>
                  <a:tcPr marL="0" marR="0" marT="0" marB="0" horzOverflow="overflow">
                    <a:lnL w="12700">
                      <a:solidFill>
                        <a:srgbClr val="000000"/>
                      </a:solidFill>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114300" indent="0" algn="l">
                        <a:defRPr sz="1800"/>
                      </a:pPr>
                      <a:r>
                        <a:rPr lang="en-GB" sz="1600" dirty="0">
                          <a:solidFill>
                            <a:schemeClr val="tx1"/>
                          </a:solidFill>
                        </a:rPr>
                        <a:t>The purpose is to have sustained implementation of anti-GBVF advocacy programmes aimed at changing attitudes, behaviours and social norms driving GBVF in traditional communities and creating awareness on the impact of GBVF on women, children and society as a whole.</a:t>
                      </a:r>
                      <a:endParaRPr sz="1600" dirty="0">
                        <a:solidFill>
                          <a:schemeClr val="tx1"/>
                        </a:solidFill>
                      </a:endParaRPr>
                    </a:p>
                  </a:txBody>
                  <a:tcPr marL="0" marR="0" marT="0" marB="0" horzOverflow="overflow">
                    <a:lnL w="12700">
                      <a:solidFill>
                        <a:srgbClr val="000000"/>
                      </a:solidFill>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865895">
                <a:tc>
                  <a:txBody>
                    <a:bodyPr/>
                    <a:lstStyle/>
                    <a:p>
                      <a:pPr algn="just">
                        <a:defRPr sz="1400" b="1"/>
                      </a:pPr>
                      <a:endParaRPr sz="1600" dirty="0">
                        <a:solidFill>
                          <a:schemeClr val="tx1"/>
                        </a:solidFill>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114300" indent="-57150" algn="l" defTabSz="685800">
                        <a:lnSpc>
                          <a:spcPct val="115000"/>
                        </a:lnSpc>
                        <a:defRPr sz="1800"/>
                      </a:pPr>
                      <a:r>
                        <a:rPr lang="en-GB" sz="1600" dirty="0">
                          <a:solidFill>
                            <a:schemeClr val="tx1"/>
                          </a:solidFill>
                        </a:rPr>
                        <a:t> % of procurement from </a:t>
                      </a:r>
                    </a:p>
                    <a:p>
                      <a:pPr marL="114300" indent="0" algn="l" defTabSz="685800">
                        <a:lnSpc>
                          <a:spcPct val="115000"/>
                        </a:lnSpc>
                        <a:defRPr sz="1800"/>
                      </a:pPr>
                      <a:r>
                        <a:rPr lang="en-GB" sz="1600" dirty="0">
                          <a:solidFill>
                            <a:schemeClr val="tx1"/>
                          </a:solidFill>
                        </a:rPr>
                        <a:t>WYPD owned enterprises by the Department</a:t>
                      </a:r>
                      <a:endParaRPr sz="1600" dirty="0">
                        <a:solidFill>
                          <a:schemeClr val="tx1"/>
                        </a:solidFill>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defTabSz="685800">
                        <a:lnSpc>
                          <a:spcPct val="115000"/>
                        </a:lnSpc>
                        <a:defRPr sz="1800"/>
                      </a:pPr>
                      <a:r>
                        <a:rPr lang="en-US" sz="1600" dirty="0">
                          <a:solidFill>
                            <a:schemeClr val="tx1"/>
                          </a:solidFill>
                        </a:rPr>
                        <a:t>40%</a:t>
                      </a:r>
                    </a:p>
                    <a:p>
                      <a:pPr algn="ctr" defTabSz="685800">
                        <a:lnSpc>
                          <a:spcPct val="115000"/>
                        </a:lnSpc>
                        <a:defRPr sz="1800"/>
                      </a:pPr>
                      <a:r>
                        <a:rPr lang="en-US" sz="1600" dirty="0">
                          <a:solidFill>
                            <a:schemeClr val="tx1"/>
                          </a:solidFill>
                        </a:rPr>
                        <a:t>30%</a:t>
                      </a:r>
                    </a:p>
                    <a:p>
                      <a:pPr algn="ctr" defTabSz="685800">
                        <a:lnSpc>
                          <a:spcPct val="115000"/>
                        </a:lnSpc>
                        <a:defRPr sz="1800"/>
                      </a:pPr>
                      <a:r>
                        <a:rPr lang="en-US" sz="1600" dirty="0">
                          <a:solidFill>
                            <a:schemeClr val="tx1"/>
                          </a:solidFill>
                        </a:rPr>
                        <a:t>7%</a:t>
                      </a:r>
                      <a:endParaRPr sz="1600" dirty="0">
                        <a:solidFill>
                          <a:schemeClr val="tx1"/>
                        </a:solidFill>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114300" marR="0" indent="0" algn="l" defTabSz="457200" rtl="0" eaLnBrk="1" fontAlgn="auto" latinLnBrk="0" hangingPunct="1">
                        <a:lnSpc>
                          <a:spcPct val="100000"/>
                        </a:lnSpc>
                        <a:spcBef>
                          <a:spcPts val="0"/>
                        </a:spcBef>
                        <a:spcAft>
                          <a:spcPts val="0"/>
                        </a:spcAft>
                        <a:buClrTx/>
                        <a:buSzTx/>
                        <a:buFontTx/>
                        <a:buNone/>
                        <a:tabLst/>
                        <a:defRPr sz="1800"/>
                      </a:pPr>
                      <a:r>
                        <a:rPr lang="en-GB" sz="1600" dirty="0">
                          <a:solidFill>
                            <a:schemeClr val="tx1"/>
                          </a:solidFill>
                          <a:effectLst/>
                          <a:latin typeface="Arial" panose="020B0604020202020204" pitchFamily="34" charset="0"/>
                          <a:ea typeface="Calibri" panose="020F0502020204030204" pitchFamily="34" charset="0"/>
                        </a:rPr>
                        <a:t>The purpose is to meet the set goods and services procurement targets of 40% women, 30% youth and 7% people with disabilities respectively. </a:t>
                      </a:r>
                      <a:endParaRPr lang="en-ZA" sz="1600" dirty="0">
                        <a:solidFill>
                          <a:schemeClr val="tx1"/>
                        </a:solidFill>
                        <a:effectLst/>
                        <a:latin typeface="Arial" panose="020B0604020202020204" pitchFamily="34" charset="0"/>
                        <a:ea typeface="Calibri" panose="020F0502020204030204" pitchFamily="34" charset="0"/>
                      </a:endParaRPr>
                    </a:p>
                  </a:txBody>
                  <a:tcPr marL="45712" marR="45712" marT="45712" marB="45712"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73998415"/>
                  </a:ext>
                </a:extLst>
              </a:tr>
            </a:tbl>
          </a:graphicData>
        </a:graphic>
      </p:graphicFrame>
    </p:spTree>
    <p:extLst>
      <p:ext uri="{BB962C8B-B14F-4D97-AF65-F5344CB8AC3E}">
        <p14:creationId xmlns:p14="http://schemas.microsoft.com/office/powerpoint/2010/main" val="1521911392"/>
      </p:ext>
    </p:extLst>
  </p:cSld>
  <p:clrMapOvr>
    <a:masterClrMapping/>
  </p:clrMapOvr>
  <mc:AlternateContent xmlns:mc="http://schemas.openxmlformats.org/markup-compatibility/2006" xmlns:p14="http://schemas.microsoft.com/office/powerpoint/2010/main">
    <mc:Choice Requires="p14">
      <p:transition spd="slow" p14:dur="1200">
        <p:wipe dir="d"/>
      </p:transition>
    </mc:Choice>
    <mc:Fallback xmlns="">
      <p:transition spd="slow">
        <p:wipe dir="d"/>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Rectangle"/>
          <p:cNvSpPr/>
          <p:nvPr/>
        </p:nvSpPr>
        <p:spPr>
          <a:xfrm>
            <a:off x="-1" y="5943600"/>
            <a:ext cx="9144002" cy="914400"/>
          </a:xfrm>
          <a:prstGeom prst="rect">
            <a:avLst/>
          </a:prstGeom>
          <a:solidFill>
            <a:srgbClr val="FFFFFF"/>
          </a:solidFill>
          <a:ln w="3175">
            <a:solidFill>
              <a:srgbClr val="4A7EBB"/>
            </a:solidFill>
          </a:ln>
          <a:effectLst>
            <a:outerShdw blurRad="63500" dist="20000" dir="5400000" rotWithShape="0">
              <a:srgbClr val="000000">
                <a:alpha val="35998"/>
              </a:srgbClr>
            </a:outerShdw>
          </a:effectLst>
        </p:spPr>
        <p:txBody>
          <a:bodyPr lIns="45719" rIns="45719" anchor="ctr"/>
          <a:lstStyle/>
          <a:p>
            <a:pPr algn="ctr" defTabSz="457200">
              <a:defRPr>
                <a:latin typeface="+mj-lt"/>
                <a:ea typeface="+mj-ea"/>
                <a:cs typeface="+mj-cs"/>
                <a:sym typeface="Calibri"/>
              </a:defRPr>
            </a:pPr>
            <a:endParaRPr/>
          </a:p>
        </p:txBody>
      </p:sp>
      <p:sp>
        <p:nvSpPr>
          <p:cNvPr id="248" name="PART 3…"/>
          <p:cNvSpPr txBox="1"/>
          <p:nvPr/>
        </p:nvSpPr>
        <p:spPr>
          <a:xfrm>
            <a:off x="863600" y="2060575"/>
            <a:ext cx="7416800" cy="181588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2800" b="1">
                <a:solidFill>
                  <a:srgbClr val="FF0000"/>
                </a:solidFill>
              </a:defRPr>
            </a:pPr>
            <a:endParaRPr dirty="0"/>
          </a:p>
          <a:p>
            <a:pPr algn="ctr">
              <a:defRPr sz="2800" b="1"/>
            </a:pPr>
            <a:r>
              <a:rPr dirty="0"/>
              <a:t> </a:t>
            </a:r>
          </a:p>
          <a:p>
            <a:pPr algn="ctr">
              <a:defRPr sz="2800" b="1"/>
            </a:pPr>
            <a:r>
              <a:rPr lang="en-ZA" dirty="0"/>
              <a:t>PROGRAMME 2:RESEARCH, POLICY &amp; LEGISLATION (RPL)</a:t>
            </a:r>
            <a:endParaRPr dirty="0"/>
          </a:p>
        </p:txBody>
      </p:sp>
      <p:pic>
        <p:nvPicPr>
          <p:cNvPr id="249" name="dta logo.jpg" descr="dta logo.jpg"/>
          <p:cNvPicPr>
            <a:picLocks noChangeAspect="1"/>
          </p:cNvPicPr>
          <p:nvPr/>
        </p:nvPicPr>
        <p:blipFill>
          <a:blip r:embed="rId2"/>
          <a:stretch>
            <a:fillRect/>
          </a:stretch>
        </p:blipFill>
        <p:spPr>
          <a:xfrm>
            <a:off x="0" y="6048375"/>
            <a:ext cx="1905000" cy="703263"/>
          </a:xfrm>
          <a:prstGeom prst="rect">
            <a:avLst/>
          </a:prstGeom>
          <a:ln w="12700">
            <a:miter lim="400000"/>
          </a:ln>
        </p:spPr>
      </p:pic>
      <p:sp>
        <p:nvSpPr>
          <p:cNvPr id="2" name="TextBox 1"/>
          <p:cNvSpPr txBox="1"/>
          <p:nvPr/>
        </p:nvSpPr>
        <p:spPr>
          <a:xfrm>
            <a:off x="2502568" y="1572126"/>
            <a:ext cx="4138864"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ZA"/>
              <a:t>MEASURING OUR PERFORMANCE</a:t>
            </a:r>
            <a:endParaRPr lang="en-ZA" dirty="0"/>
          </a:p>
        </p:txBody>
      </p:sp>
      <p:sp>
        <p:nvSpPr>
          <p:cNvPr id="3" name="TextBox 2">
            <a:extLst>
              <a:ext uri="{FF2B5EF4-FFF2-40B4-BE49-F238E27FC236}">
                <a16:creationId xmlns:a16="http://schemas.microsoft.com/office/drawing/2014/main" id="{E9895E7F-DFF5-47F9-AC63-29F24D8B221F}"/>
              </a:ext>
            </a:extLst>
          </p:cNvPr>
          <p:cNvSpPr txBox="1"/>
          <p:nvPr/>
        </p:nvSpPr>
        <p:spPr>
          <a:xfrm>
            <a:off x="8686800" y="6368143"/>
            <a:ext cx="45719"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GB" dirty="0"/>
              <a:t>7</a:t>
            </a:r>
            <a:endParaRPr kumimoji="0" lang="en-US" sz="1800" b="0" i="0" u="none" strike="noStrike" cap="none" spc="0" normalizeH="0" baseline="0" dirty="0">
              <a:ln>
                <a:noFill/>
              </a:ln>
              <a:solidFill>
                <a:srgbClr val="000000"/>
              </a:solidFill>
              <a:effectLst/>
              <a:uFillTx/>
              <a:latin typeface="Arial"/>
              <a:ea typeface="Arial"/>
              <a:cs typeface="Arial"/>
              <a:sym typeface="Arial"/>
            </a:endParaRPr>
          </a:p>
        </p:txBody>
      </p:sp>
    </p:spTree>
    <p:extLst>
      <p:ext uri="{BB962C8B-B14F-4D97-AF65-F5344CB8AC3E}">
        <p14:creationId xmlns:p14="http://schemas.microsoft.com/office/powerpoint/2010/main" val="1254231721"/>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12"/>
          <p:cNvSpPr txBox="1"/>
          <p:nvPr/>
        </p:nvSpPr>
        <p:spPr>
          <a:xfrm>
            <a:off x="6978650" y="6427758"/>
            <a:ext cx="2057400" cy="400110"/>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r">
              <a:defRPr sz="2000"/>
            </a:lvl1pPr>
          </a:lstStyle>
          <a:p>
            <a:r>
              <a:rPr lang="en-GB" dirty="0"/>
              <a:t>8</a:t>
            </a:r>
            <a:endParaRPr dirty="0"/>
          </a:p>
        </p:txBody>
      </p:sp>
      <p:sp>
        <p:nvSpPr>
          <p:cNvPr id="252" name="Text"/>
          <p:cNvSpPr txBox="1"/>
          <p:nvPr/>
        </p:nvSpPr>
        <p:spPr>
          <a:xfrm>
            <a:off x="1493837" y="1484312"/>
            <a:ext cx="6102351" cy="30110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1500"/>
            </a:lvl1pPr>
          </a:lstStyle>
          <a:p>
            <a:r>
              <a:t> </a:t>
            </a:r>
          </a:p>
        </p:txBody>
      </p:sp>
      <p:grpSp>
        <p:nvGrpSpPr>
          <p:cNvPr id="255" name="Group"/>
          <p:cNvGrpSpPr/>
          <p:nvPr/>
        </p:nvGrpSpPr>
        <p:grpSpPr>
          <a:xfrm>
            <a:off x="146050" y="224603"/>
            <a:ext cx="8883651" cy="400108"/>
            <a:chOff x="0" y="-12438"/>
            <a:chExt cx="8883650" cy="400107"/>
          </a:xfrm>
        </p:grpSpPr>
        <p:sp>
          <p:nvSpPr>
            <p:cNvPr id="253" name="Rectangle"/>
            <p:cNvSpPr/>
            <p:nvPr/>
          </p:nvSpPr>
          <p:spPr>
            <a:xfrm>
              <a:off x="0" y="7433"/>
              <a:ext cx="8883650" cy="360364"/>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000" b="1"/>
              </a:pPr>
              <a:endParaRPr/>
            </a:p>
          </p:txBody>
        </p:sp>
        <p:sp>
          <p:nvSpPr>
            <p:cNvPr id="254" name="MEASURING OUR PERFORMANCE"/>
            <p:cNvSpPr txBox="1"/>
            <p:nvPr/>
          </p:nvSpPr>
          <p:spPr>
            <a:xfrm>
              <a:off x="0" y="-12438"/>
              <a:ext cx="8883650" cy="40010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sz="2000" b="1"/>
              </a:lvl1pPr>
            </a:lstStyle>
            <a:p>
              <a:r>
                <a:rPr dirty="0"/>
                <a:t>MEASURING OUR PERFORMANCE</a:t>
              </a:r>
              <a:r>
                <a:rPr lang="en-GB" dirty="0"/>
                <a:t>:RPL</a:t>
              </a:r>
              <a:endParaRPr dirty="0"/>
            </a:p>
          </p:txBody>
        </p:sp>
      </p:grpSp>
      <p:graphicFrame>
        <p:nvGraphicFramePr>
          <p:cNvPr id="256" name="Table"/>
          <p:cNvGraphicFramePr/>
          <p:nvPr>
            <p:extLst>
              <p:ext uri="{D42A27DB-BD31-4B8C-83A1-F6EECF244321}">
                <p14:modId xmlns:p14="http://schemas.microsoft.com/office/powerpoint/2010/main" val="1565043813"/>
              </p:ext>
            </p:extLst>
          </p:nvPr>
        </p:nvGraphicFramePr>
        <p:xfrm>
          <a:off x="100693" y="783772"/>
          <a:ext cx="8942613" cy="5443836"/>
        </p:xfrm>
        <a:graphic>
          <a:graphicData uri="http://schemas.openxmlformats.org/drawingml/2006/table">
            <a:tbl>
              <a:tblPr>
                <a:tableStyleId>{4C3C2611-4C71-4FC5-86AE-919BDF0F9419}</a:tableStyleId>
              </a:tblPr>
              <a:tblGrid>
                <a:gridCol w="1328057">
                  <a:extLst>
                    <a:ext uri="{9D8B030D-6E8A-4147-A177-3AD203B41FA5}">
                      <a16:colId xmlns:a16="http://schemas.microsoft.com/office/drawing/2014/main" val="20000"/>
                    </a:ext>
                  </a:extLst>
                </a:gridCol>
                <a:gridCol w="1608364">
                  <a:extLst>
                    <a:ext uri="{9D8B030D-6E8A-4147-A177-3AD203B41FA5}">
                      <a16:colId xmlns:a16="http://schemas.microsoft.com/office/drawing/2014/main" val="20001"/>
                    </a:ext>
                  </a:extLst>
                </a:gridCol>
                <a:gridCol w="1939620">
                  <a:extLst>
                    <a:ext uri="{9D8B030D-6E8A-4147-A177-3AD203B41FA5}">
                      <a16:colId xmlns:a16="http://schemas.microsoft.com/office/drawing/2014/main" val="20002"/>
                    </a:ext>
                  </a:extLst>
                </a:gridCol>
                <a:gridCol w="4066572">
                  <a:extLst>
                    <a:ext uri="{9D8B030D-6E8A-4147-A177-3AD203B41FA5}">
                      <a16:colId xmlns:a16="http://schemas.microsoft.com/office/drawing/2014/main" val="20003"/>
                    </a:ext>
                  </a:extLst>
                </a:gridCol>
              </a:tblGrid>
              <a:tr h="1117865">
                <a:tc>
                  <a:txBody>
                    <a:bodyPr/>
                    <a:lstStyle/>
                    <a:p>
                      <a:pPr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dirty="0">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dirty="0">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val="10000"/>
                  </a:ext>
                </a:extLst>
              </a:tr>
              <a:tr h="4237907">
                <a:tc>
                  <a:txBody>
                    <a:bodyPr/>
                    <a:lstStyle/>
                    <a:p>
                      <a:pPr marL="0" marR="0" lvl="1" indent="0" algn="l" defTabSz="457200" rtl="0" eaLnBrk="1" fontAlgn="auto" latinLnBrk="0" hangingPunct="1">
                        <a:lnSpc>
                          <a:spcPct val="100000"/>
                        </a:lnSpc>
                        <a:spcBef>
                          <a:spcPts val="0"/>
                        </a:spcBef>
                        <a:spcAft>
                          <a:spcPts val="0"/>
                        </a:spcAft>
                        <a:buClrTx/>
                        <a:buSzTx/>
                        <a:buFontTx/>
                        <a:buNone/>
                        <a:tabLst/>
                        <a:defRPr sz="1400" b="1"/>
                      </a:pPr>
                      <a:r>
                        <a:rPr kumimoji="0" lang="en-US" sz="1600" b="1" i="0" u="none" strike="noStrike" kern="0" cap="none" spc="0" normalizeH="0" baseline="0" noProof="0" dirty="0">
                          <a:ln>
                            <a:noFill/>
                          </a:ln>
                          <a:solidFill>
                            <a:schemeClr val="tx1"/>
                          </a:solidFill>
                          <a:effectLst/>
                          <a:uLnTx/>
                          <a:uFillTx/>
                          <a:latin typeface="Arial"/>
                          <a:cs typeface="Arial"/>
                          <a:sym typeface="Arial"/>
                        </a:rPr>
                        <a:t>Functional institution of Traditional and Khoi-San Leadership</a:t>
                      </a: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57150" indent="0" algn="l" defTabSz="685800">
                        <a:lnSpc>
                          <a:spcPct val="90000"/>
                        </a:lnSpc>
                        <a:spcBef>
                          <a:spcPts val="700"/>
                        </a:spcBef>
                        <a:defRPr sz="1800"/>
                      </a:pPr>
                      <a:r>
                        <a:rPr lang="en-GB" sz="1600" dirty="0"/>
                        <a:t>Number of research studies in the traditional affairs research agenda conducted per year</a:t>
                      </a:r>
                      <a:endParaRPr sz="16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57150" marR="0" indent="0" algn="l" defTabSz="457200" rtl="0" eaLnBrk="1" fontAlgn="auto" latinLnBrk="0" hangingPunct="1">
                        <a:lnSpc>
                          <a:spcPct val="100000"/>
                        </a:lnSpc>
                        <a:spcBef>
                          <a:spcPts val="0"/>
                        </a:spcBef>
                        <a:spcAft>
                          <a:spcPts val="0"/>
                        </a:spcAft>
                        <a:buClrTx/>
                        <a:buSzTx/>
                        <a:buFontTx/>
                        <a:buNone/>
                        <a:tabLst/>
                        <a:defRPr sz="1800"/>
                      </a:pPr>
                      <a:r>
                        <a:rPr lang="en-GB" sz="1600" dirty="0"/>
                        <a:t>2 research studies in the traditional affairs research agenda conducted </a:t>
                      </a:r>
                    </a:p>
                    <a:p>
                      <a:pPr marL="0" marR="0" indent="0" algn="just" defTabSz="457200" rtl="0" eaLnBrk="1" fontAlgn="auto" latinLnBrk="0" hangingPunct="1">
                        <a:lnSpc>
                          <a:spcPct val="100000"/>
                        </a:lnSpc>
                        <a:spcBef>
                          <a:spcPts val="0"/>
                        </a:spcBef>
                        <a:spcAft>
                          <a:spcPts val="0"/>
                        </a:spcAft>
                        <a:buClrTx/>
                        <a:buSzTx/>
                        <a:buFontTx/>
                        <a:buNone/>
                        <a:tabLst/>
                        <a:defRPr sz="1800"/>
                      </a:pPr>
                      <a:endParaRPr sz="16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57150" lvl="0" indent="0" algn="l">
                        <a:buFont typeface="Arial" panose="020B0604020202020204" pitchFamily="34" charset="0"/>
                        <a:buNone/>
                      </a:pPr>
                      <a:r>
                        <a:rPr lang="en-US" sz="1600" b="0" i="0" u="none" strike="noStrike" cap="none" spc="0" baseline="0" dirty="0">
                          <a:ln>
                            <a:noFill/>
                          </a:ln>
                          <a:solidFill>
                            <a:srgbClr val="000000"/>
                          </a:solidFill>
                          <a:effectLst/>
                          <a:uFillTx/>
                          <a:latin typeface="Arial"/>
                          <a:ea typeface="Arial"/>
                          <a:cs typeface="Arial"/>
                          <a:sym typeface="Arial"/>
                        </a:rPr>
                        <a:t>The research will focus on the following:</a:t>
                      </a:r>
                    </a:p>
                    <a:p>
                      <a:pPr marL="57150" lvl="0" indent="0" algn="l">
                        <a:buFont typeface="Arial" panose="020B0604020202020204" pitchFamily="34" charset="0"/>
                        <a:buNone/>
                      </a:pPr>
                      <a:endParaRPr lang="en-US" sz="1600" b="0" i="0" u="none" strike="noStrike" cap="none" spc="0" baseline="0" dirty="0">
                        <a:ln>
                          <a:noFill/>
                        </a:ln>
                        <a:solidFill>
                          <a:srgbClr val="000000"/>
                        </a:solidFill>
                        <a:effectLst/>
                        <a:uFillTx/>
                        <a:latin typeface="Arial"/>
                        <a:cs typeface="Arial"/>
                        <a:sym typeface="Arial"/>
                      </a:endParaRPr>
                    </a:p>
                    <a:p>
                      <a:pPr marL="57150" marR="0" indent="0" algn="l" defTabSz="457200" rtl="0" eaLnBrk="1" fontAlgn="auto" latinLnBrk="0" hangingPunct="1">
                        <a:lnSpc>
                          <a:spcPct val="100000"/>
                        </a:lnSpc>
                        <a:spcBef>
                          <a:spcPts val="0"/>
                        </a:spcBef>
                        <a:spcAft>
                          <a:spcPts val="0"/>
                        </a:spcAft>
                        <a:buClrTx/>
                        <a:buSzTx/>
                        <a:buFontTx/>
                        <a:buNone/>
                        <a:tabLst/>
                        <a:defRPr sz="1800"/>
                      </a:pPr>
                      <a:endParaRPr lang="en-GB" sz="1600" dirty="0"/>
                    </a:p>
                    <a:p>
                      <a:pPr marL="57150" marR="0" indent="0" algn="l" defTabSz="457200" rtl="0" eaLnBrk="1" fontAlgn="auto" latinLnBrk="0" hangingPunct="1">
                        <a:lnSpc>
                          <a:spcPct val="100000"/>
                        </a:lnSpc>
                        <a:spcBef>
                          <a:spcPts val="0"/>
                        </a:spcBef>
                        <a:spcAft>
                          <a:spcPts val="0"/>
                        </a:spcAft>
                        <a:buClrTx/>
                        <a:buSzTx/>
                        <a:buFontTx/>
                        <a:buNone/>
                        <a:tabLst/>
                        <a:defRPr sz="1800"/>
                      </a:pPr>
                      <a:r>
                        <a:rPr lang="en-GB" sz="1600" dirty="0"/>
                        <a:t>(</a:t>
                      </a:r>
                      <a:r>
                        <a:rPr lang="en-GB" sz="1600" dirty="0" err="1"/>
                        <a:t>i</a:t>
                      </a:r>
                      <a:r>
                        <a:rPr lang="en-GB" sz="1600" dirty="0"/>
                        <a:t>) </a:t>
                      </a:r>
                      <a:r>
                        <a:rPr lang="en-US" sz="1600" dirty="0"/>
                        <a:t>Research on the effect of customs and culture in  the socio-econ development of women within traditional communities.</a:t>
                      </a:r>
                    </a:p>
                    <a:p>
                      <a:pPr marL="57150" marR="0" indent="0" algn="l" defTabSz="457200" rtl="0" eaLnBrk="1" fontAlgn="auto" latinLnBrk="0" hangingPunct="1">
                        <a:lnSpc>
                          <a:spcPct val="100000"/>
                        </a:lnSpc>
                        <a:spcBef>
                          <a:spcPts val="0"/>
                        </a:spcBef>
                        <a:spcAft>
                          <a:spcPts val="0"/>
                        </a:spcAft>
                        <a:buClrTx/>
                        <a:buSzTx/>
                        <a:buFontTx/>
                        <a:buNone/>
                        <a:tabLst/>
                        <a:defRPr sz="1800"/>
                      </a:pPr>
                      <a:endParaRPr lang="en-GB" sz="1600" dirty="0"/>
                    </a:p>
                    <a:p>
                      <a:pPr marL="57150" marR="0" indent="0" algn="l" defTabSz="457200" rtl="0" eaLnBrk="1" fontAlgn="auto" latinLnBrk="0" hangingPunct="1">
                        <a:lnSpc>
                          <a:spcPct val="100000"/>
                        </a:lnSpc>
                        <a:spcBef>
                          <a:spcPts val="0"/>
                        </a:spcBef>
                        <a:spcAft>
                          <a:spcPts val="0"/>
                        </a:spcAft>
                        <a:buClrTx/>
                        <a:buSzTx/>
                        <a:buFontTx/>
                        <a:buNone/>
                        <a:tabLst/>
                        <a:defRPr sz="1800"/>
                      </a:pPr>
                      <a:r>
                        <a:rPr lang="en-GB" sz="1600" dirty="0"/>
                        <a:t>(ii) </a:t>
                      </a:r>
                      <a:r>
                        <a:rPr lang="en-US" sz="1600" dirty="0"/>
                        <a:t>Research on traditional and Khoi-San leadership council’s election processes</a:t>
                      </a:r>
                      <a:endParaRPr lang="en-GB" sz="1600" dirty="0"/>
                    </a:p>
                    <a:p>
                      <a:pPr marL="0" lvl="0" indent="0" algn="just">
                        <a:buFont typeface="Arial" panose="020B0604020202020204" pitchFamily="34" charset="0"/>
                        <a:buNone/>
                      </a:pPr>
                      <a:endParaRPr sz="1600" dirty="0">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200645923"/>
      </p:ext>
    </p:extLst>
  </p:cSld>
  <p:clrMapOvr>
    <a:masterClrMapping/>
  </p:clrMapOvr>
  <mc:AlternateContent xmlns:mc="http://schemas.openxmlformats.org/markup-compatibility/2006" xmlns:p14="http://schemas.microsoft.com/office/powerpoint/2010/main">
    <mc:Choice Requires="p14">
      <p:transition spd="slow" p14:dur="1200">
        <p:wipe dir="d"/>
      </p:transition>
    </mc:Choice>
    <mc:Fallback xmlns="">
      <p:transition spd="slow">
        <p:wipe dir="d"/>
      </p:transition>
    </mc:Fallback>
  </mc:AlternateContent>
</p:sld>
</file>

<file path=ppt/theme/theme1.xml><?xml version="1.0" encoding="utf-8"?>
<a:theme xmlns:a="http://schemas.openxmlformats.org/drawingml/2006/main" name="Theme DCoG">
  <a:themeElements>
    <a:clrScheme name="Theme DCoG">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heme DCoG">
      <a:majorFont>
        <a:latin typeface="Calibri"/>
        <a:ea typeface="Calibri"/>
        <a:cs typeface="Calibri"/>
      </a:majorFont>
      <a:minorFont>
        <a:latin typeface="Helvetica"/>
        <a:ea typeface="Helvetica"/>
        <a:cs typeface="Helvetica"/>
      </a:minorFont>
    </a:fontScheme>
    <a:fmtScheme name="Theme DCo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heme DCoG">
  <a:themeElements>
    <a:clrScheme name="Theme DCoG">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heme DCoG">
      <a:majorFont>
        <a:latin typeface="Calibri"/>
        <a:ea typeface="Calibri"/>
        <a:cs typeface="Calibri"/>
      </a:majorFont>
      <a:minorFont>
        <a:latin typeface="Helvetica"/>
        <a:ea typeface="Helvetica"/>
        <a:cs typeface="Helvetica"/>
      </a:minorFont>
    </a:fontScheme>
    <a:fmtScheme name="Theme DCo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1960</TotalTime>
  <Words>2267</Words>
  <Application>Microsoft Office PowerPoint</Application>
  <PresentationFormat>On-screen Show (4:3)</PresentationFormat>
  <Paragraphs>265</Paragraphs>
  <Slides>25</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1" baseType="lpstr">
      <vt:lpstr>Arial</vt:lpstr>
      <vt:lpstr>Arial Narrow</vt:lpstr>
      <vt:lpstr>Calibri</vt:lpstr>
      <vt:lpstr>Myriad Pro</vt:lpstr>
      <vt:lpstr>Theme DCoG</vt:lpstr>
      <vt:lpstr>Worksheet</vt:lpstr>
      <vt:lpstr>DEPARTMENT OF TRADITIONAL AFFAIRS    2022/2023 ANNUAL PERFORMANCE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TRADITIONAL AFFAIRS    2020-2025 STRATEGIC PLAN AND  2020/2021 ANNUAL PERFORMANCE PLAN</dc:title>
  <dc:creator>Jacob Mashishi</dc:creator>
  <cp:lastModifiedBy>Shereen Cassiem</cp:lastModifiedBy>
  <cp:revision>164</cp:revision>
  <dcterms:modified xsi:type="dcterms:W3CDTF">2022-04-30T06:39:17Z</dcterms:modified>
</cp:coreProperties>
</file>