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3"/>
  </p:notesMasterIdLst>
  <p:sldIdLst>
    <p:sldId id="271" r:id="rId2"/>
    <p:sldId id="3402" r:id="rId3"/>
    <p:sldId id="3456" r:id="rId4"/>
    <p:sldId id="3455" r:id="rId5"/>
    <p:sldId id="3446" r:id="rId6"/>
    <p:sldId id="3447" r:id="rId7"/>
    <p:sldId id="3413" r:id="rId8"/>
    <p:sldId id="3458" r:id="rId9"/>
    <p:sldId id="3425" r:id="rId10"/>
    <p:sldId id="3399" r:id="rId11"/>
    <p:sldId id="3448" r:id="rId12"/>
    <p:sldId id="3449" r:id="rId13"/>
    <p:sldId id="3450" r:id="rId14"/>
    <p:sldId id="3451" r:id="rId15"/>
    <p:sldId id="3454" r:id="rId16"/>
    <p:sldId id="3459" r:id="rId17"/>
    <p:sldId id="609" r:id="rId18"/>
    <p:sldId id="906" r:id="rId19"/>
    <p:sldId id="830" r:id="rId20"/>
    <p:sldId id="3400" r:id="rId21"/>
    <p:sldId id="269"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Arial Nova" panose="020B0604020202020204" charset="0"/>
      <p:regular r:id="rId28"/>
      <p:bold r:id="rId29"/>
      <p:italic r:id="rId30"/>
      <p:boldItalic r:id="rId31"/>
    </p:embeddedFont>
    <p:embeddedFont>
      <p:font typeface="Gill Sans MT" panose="020B0502020104020203" pitchFamily="34" charset="0"/>
      <p:regular r:id="rId32"/>
      <p:bold r:id="rId33"/>
      <p:italic r:id="rId34"/>
      <p:boldItalic r:id="rId35"/>
    </p:embeddedFont>
    <p:embeddedFont>
      <p:font typeface="Microsoft Sans Serif" panose="020B0604020202020204" pitchFamily="34" charset="0"/>
      <p:regular r:id="rId36"/>
    </p:embeddedFont>
    <p:embeddedFont>
      <p:font typeface="Arial Narrow" panose="020B0606020202030204" pitchFamily="34" charset="0"/>
      <p:regular r:id="rId37"/>
      <p:bold r:id="rId38"/>
      <p:italic r:id="rId39"/>
      <p:boldItalic r:id="rId40"/>
    </p:embeddedFont>
    <p:embeddedFont>
      <p:font typeface="SimSun" panose="02010600030101010101" pitchFamily="2" charset="-122"/>
      <p:regular r:id="rId41"/>
    </p:embeddedFont>
    <p:embeddedFont>
      <p:font typeface="Copperplate Gothic Bold" panose="020E0705020206020404" pitchFamily="3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A07"/>
    <a:srgbClr val="E29907"/>
    <a:srgbClr val="E59900"/>
    <a:srgbClr val="E29801"/>
    <a:srgbClr val="FABC07"/>
    <a:srgbClr val="745800"/>
    <a:srgbClr val="1D4B10"/>
    <a:srgbClr val="E89C00"/>
    <a:srgbClr val="F89C3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27"/>
  </p:normalViewPr>
  <p:slideViewPr>
    <p:cSldViewPr snapToGrid="0" snapToObjects="1">
      <p:cViewPr varScale="1">
        <p:scale>
          <a:sx n="69" d="100"/>
          <a:sy n="69"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8.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000A0-5616-4169-99D0-4F78BED93416}" type="doc">
      <dgm:prSet loTypeId="urn:microsoft.com/office/officeart/2005/8/layout/process1" loCatId="process" qsTypeId="urn:microsoft.com/office/officeart/2005/8/quickstyle/3d1" qsCatId="3D" csTypeId="urn:microsoft.com/office/officeart/2005/8/colors/colorful4" csCatId="colorful" phldr="1"/>
      <dgm:spPr/>
    </dgm:pt>
    <dgm:pt modelId="{725C4AFA-9F06-4E29-9972-1C91721D7871}">
      <dgm:prSet phldrT="[Text]" custT="1"/>
      <dgm:spPr/>
      <dgm:t>
        <a:bodyPr/>
        <a:lstStyle/>
        <a:p>
          <a:pPr algn="l">
            <a:buFont typeface="+mj-lt"/>
            <a:buNone/>
          </a:pPr>
          <a:r>
            <a:rPr lang="en-ZA" sz="1600" b="1" dirty="0"/>
            <a:t>1. A capable, ethical and developmental state;</a:t>
          </a:r>
        </a:p>
        <a:p>
          <a:pPr algn="l">
            <a:buFont typeface="+mj-lt"/>
            <a:buNone/>
          </a:pPr>
          <a:r>
            <a:rPr lang="en-ZA" sz="1600" b="1" dirty="0"/>
            <a:t>2. Economic transformation and job creation;</a:t>
          </a:r>
        </a:p>
        <a:p>
          <a:pPr algn="l"/>
          <a:r>
            <a:rPr lang="en-ZA" sz="1600" b="1" dirty="0"/>
            <a:t>3. Spatial integration, human settlements and local government;</a:t>
          </a:r>
        </a:p>
        <a:p>
          <a:pPr algn="l"/>
          <a:r>
            <a:rPr lang="en-ZA" sz="1600" b="1" dirty="0"/>
            <a:t>4. Education, skills and health;</a:t>
          </a:r>
        </a:p>
        <a:p>
          <a:pPr algn="l"/>
          <a:r>
            <a:rPr lang="en-ZA" sz="1600" b="1" dirty="0"/>
            <a:t>5. Consolidating the social wage;</a:t>
          </a:r>
        </a:p>
        <a:p>
          <a:pPr algn="l"/>
          <a:r>
            <a:rPr lang="en-ZA" sz="1600" b="1" dirty="0"/>
            <a:t>6. Social cohesion and safe communities; and</a:t>
          </a:r>
        </a:p>
        <a:p>
          <a:pPr algn="l"/>
          <a:r>
            <a:rPr lang="en-ZA" sz="1600" b="1" dirty="0"/>
            <a:t>7. A better Africa and World.</a:t>
          </a:r>
          <a:endParaRPr lang="en-ZA" sz="1600" dirty="0"/>
        </a:p>
      </dgm:t>
    </dgm:pt>
    <dgm:pt modelId="{CA1754CC-1B53-454D-B6B6-5EBA181C018F}" type="parTrans" cxnId="{B88056DB-A587-4AC9-9967-2FB9264E3647}">
      <dgm:prSet/>
      <dgm:spPr/>
      <dgm:t>
        <a:bodyPr/>
        <a:lstStyle/>
        <a:p>
          <a:endParaRPr lang="en-ZA" sz="4000"/>
        </a:p>
      </dgm:t>
    </dgm:pt>
    <dgm:pt modelId="{527272D8-C261-45D8-BEA9-571B75D5AB67}" type="sibTrans" cxnId="{B88056DB-A587-4AC9-9967-2FB9264E3647}">
      <dgm:prSet custT="1"/>
      <dgm:spPr/>
      <dgm:t>
        <a:bodyPr/>
        <a:lstStyle/>
        <a:p>
          <a:endParaRPr lang="en-ZA" sz="5400"/>
        </a:p>
      </dgm:t>
    </dgm:pt>
    <dgm:pt modelId="{021E6862-E7B4-4D7B-918A-FEAD4FF9B81B}">
      <dgm:prSet phldrT="[Text]" custT="1"/>
      <dgm:spPr/>
      <dgm:t>
        <a:bodyPr/>
        <a:lstStyle/>
        <a:p>
          <a:pPr algn="l">
            <a:buFont typeface="+mj-lt"/>
            <a:buAutoNum type="arabicPeriod"/>
          </a:pPr>
          <a:r>
            <a:rPr lang="en-US" sz="1600" b="1" dirty="0"/>
            <a:t>1 Functional inter-governmental governance systems</a:t>
          </a:r>
          <a:endParaRPr lang="en-ZA" sz="1600" dirty="0"/>
        </a:p>
        <a:p>
          <a:pPr algn="l"/>
          <a:r>
            <a:rPr lang="en-US" sz="1600" b="1" dirty="0"/>
            <a:t>2 Citizens engaged and participating in Government</a:t>
          </a:r>
          <a:endParaRPr lang="en-ZA" sz="1600" dirty="0"/>
        </a:p>
        <a:p>
          <a:pPr algn="l"/>
          <a:r>
            <a:rPr lang="en-US" sz="1600" b="1" dirty="0"/>
            <a:t>3 Basic services delivered to all citizens in an effective and efficient manner</a:t>
          </a:r>
          <a:endParaRPr lang="en-ZA" sz="1600" dirty="0"/>
        </a:p>
        <a:p>
          <a:pPr algn="l"/>
          <a:r>
            <a:rPr lang="en-US" sz="1600" b="1" dirty="0"/>
            <a:t>4 Financially viable municipalities and metros</a:t>
          </a:r>
          <a:endParaRPr lang="en-ZA" sz="1600" dirty="0"/>
        </a:p>
        <a:p>
          <a:pPr algn="l"/>
          <a:r>
            <a:rPr lang="en-US" sz="1600" b="1" dirty="0"/>
            <a:t>5 Sustained Good Municipal Governance</a:t>
          </a:r>
          <a:endParaRPr lang="en-ZA" sz="1600" dirty="0"/>
        </a:p>
        <a:p>
          <a:pPr algn="l"/>
          <a:r>
            <a:rPr lang="en-US" sz="1600" b="1" dirty="0"/>
            <a:t>6 Effective and Efficient Internal Corporate Governance Systems</a:t>
          </a:r>
          <a:endParaRPr lang="en-ZA" sz="1600" b="1" dirty="0"/>
        </a:p>
      </dgm:t>
    </dgm:pt>
    <dgm:pt modelId="{F02AE3F6-CFE0-456B-86F8-DA38B0045005}" type="parTrans" cxnId="{B275B9C1-C3F2-497B-8B81-EA2CA660391D}">
      <dgm:prSet/>
      <dgm:spPr/>
      <dgm:t>
        <a:bodyPr/>
        <a:lstStyle/>
        <a:p>
          <a:endParaRPr lang="en-ZA" sz="4000"/>
        </a:p>
      </dgm:t>
    </dgm:pt>
    <dgm:pt modelId="{2625C186-BC55-4DD3-BE7B-E8BBF57C5990}" type="sibTrans" cxnId="{B275B9C1-C3F2-497B-8B81-EA2CA660391D}">
      <dgm:prSet/>
      <dgm:spPr/>
      <dgm:t>
        <a:bodyPr/>
        <a:lstStyle/>
        <a:p>
          <a:endParaRPr lang="en-ZA" sz="4000"/>
        </a:p>
      </dgm:t>
    </dgm:pt>
    <dgm:pt modelId="{BBF567F3-F86B-4526-8DD8-EC5D3147243E}" type="pres">
      <dgm:prSet presAssocID="{0F6000A0-5616-4169-99D0-4F78BED93416}" presName="Name0" presStyleCnt="0">
        <dgm:presLayoutVars>
          <dgm:dir/>
          <dgm:resizeHandles val="exact"/>
        </dgm:presLayoutVars>
      </dgm:prSet>
      <dgm:spPr/>
    </dgm:pt>
    <dgm:pt modelId="{3F5917B4-3453-4C1E-8850-FE3FFBEE3941}" type="pres">
      <dgm:prSet presAssocID="{725C4AFA-9F06-4E29-9972-1C91721D7871}" presName="node" presStyleLbl="node1" presStyleIdx="0" presStyleCnt="2" custScaleX="115074" custScaleY="156453">
        <dgm:presLayoutVars>
          <dgm:bulletEnabled val="1"/>
        </dgm:presLayoutVars>
      </dgm:prSet>
      <dgm:spPr/>
      <dgm:t>
        <a:bodyPr/>
        <a:lstStyle/>
        <a:p>
          <a:endParaRPr lang="en-US"/>
        </a:p>
      </dgm:t>
    </dgm:pt>
    <dgm:pt modelId="{A111C73D-47D2-416F-8E9B-B9A5B63EB45B}" type="pres">
      <dgm:prSet presAssocID="{527272D8-C261-45D8-BEA9-571B75D5AB67}" presName="sibTrans" presStyleLbl="sibTrans2D1" presStyleIdx="0" presStyleCnt="1"/>
      <dgm:spPr/>
      <dgm:t>
        <a:bodyPr/>
        <a:lstStyle/>
        <a:p>
          <a:endParaRPr lang="en-US"/>
        </a:p>
      </dgm:t>
    </dgm:pt>
    <dgm:pt modelId="{7D55D68B-08E3-43A0-A46C-C1181E7B2091}" type="pres">
      <dgm:prSet presAssocID="{527272D8-C261-45D8-BEA9-571B75D5AB67}" presName="connectorText" presStyleLbl="sibTrans2D1" presStyleIdx="0" presStyleCnt="1"/>
      <dgm:spPr/>
      <dgm:t>
        <a:bodyPr/>
        <a:lstStyle/>
        <a:p>
          <a:endParaRPr lang="en-US"/>
        </a:p>
      </dgm:t>
    </dgm:pt>
    <dgm:pt modelId="{907A9633-96FF-4A3E-8666-495A0CCA1C64}" type="pres">
      <dgm:prSet presAssocID="{021E6862-E7B4-4D7B-918A-FEAD4FF9B81B}" presName="node" presStyleLbl="node1" presStyleIdx="1" presStyleCnt="2" custScaleX="111137" custScaleY="161897" custLinFactNeighborX="-24745">
        <dgm:presLayoutVars>
          <dgm:bulletEnabled val="1"/>
        </dgm:presLayoutVars>
      </dgm:prSet>
      <dgm:spPr/>
      <dgm:t>
        <a:bodyPr/>
        <a:lstStyle/>
        <a:p>
          <a:endParaRPr lang="en-US"/>
        </a:p>
      </dgm:t>
    </dgm:pt>
  </dgm:ptLst>
  <dgm:cxnLst>
    <dgm:cxn modelId="{24D8D3AC-B7BC-4BB5-8968-EA04E1D85D2D}" type="presOf" srcId="{0F6000A0-5616-4169-99D0-4F78BED93416}" destId="{BBF567F3-F86B-4526-8DD8-EC5D3147243E}" srcOrd="0" destOrd="0" presId="urn:microsoft.com/office/officeart/2005/8/layout/process1"/>
    <dgm:cxn modelId="{0F834F03-213C-44A1-8AAE-91218E226802}" type="presOf" srcId="{021E6862-E7B4-4D7B-918A-FEAD4FF9B81B}" destId="{907A9633-96FF-4A3E-8666-495A0CCA1C64}" srcOrd="0" destOrd="0" presId="urn:microsoft.com/office/officeart/2005/8/layout/process1"/>
    <dgm:cxn modelId="{B275B9C1-C3F2-497B-8B81-EA2CA660391D}" srcId="{0F6000A0-5616-4169-99D0-4F78BED93416}" destId="{021E6862-E7B4-4D7B-918A-FEAD4FF9B81B}" srcOrd="1" destOrd="0" parTransId="{F02AE3F6-CFE0-456B-86F8-DA38B0045005}" sibTransId="{2625C186-BC55-4DD3-BE7B-E8BBF57C5990}"/>
    <dgm:cxn modelId="{4F7DF508-C243-4024-81B2-5E12C1F835A8}" type="presOf" srcId="{527272D8-C261-45D8-BEA9-571B75D5AB67}" destId="{7D55D68B-08E3-43A0-A46C-C1181E7B2091}" srcOrd="1" destOrd="0" presId="urn:microsoft.com/office/officeart/2005/8/layout/process1"/>
    <dgm:cxn modelId="{B88056DB-A587-4AC9-9967-2FB9264E3647}" srcId="{0F6000A0-5616-4169-99D0-4F78BED93416}" destId="{725C4AFA-9F06-4E29-9972-1C91721D7871}" srcOrd="0" destOrd="0" parTransId="{CA1754CC-1B53-454D-B6B6-5EBA181C018F}" sibTransId="{527272D8-C261-45D8-BEA9-571B75D5AB67}"/>
    <dgm:cxn modelId="{C8E872F0-EDAF-4214-A115-3B1CEA434486}" type="presOf" srcId="{527272D8-C261-45D8-BEA9-571B75D5AB67}" destId="{A111C73D-47D2-416F-8E9B-B9A5B63EB45B}" srcOrd="0" destOrd="0" presId="urn:microsoft.com/office/officeart/2005/8/layout/process1"/>
    <dgm:cxn modelId="{F4FF6ACE-14BB-44A9-A280-7858D11A6E49}" type="presOf" srcId="{725C4AFA-9F06-4E29-9972-1C91721D7871}" destId="{3F5917B4-3453-4C1E-8850-FE3FFBEE3941}" srcOrd="0" destOrd="0" presId="urn:microsoft.com/office/officeart/2005/8/layout/process1"/>
    <dgm:cxn modelId="{DE888303-C331-4B6C-8064-73D0C6B0A71B}" type="presParOf" srcId="{BBF567F3-F86B-4526-8DD8-EC5D3147243E}" destId="{3F5917B4-3453-4C1E-8850-FE3FFBEE3941}" srcOrd="0" destOrd="0" presId="urn:microsoft.com/office/officeart/2005/8/layout/process1"/>
    <dgm:cxn modelId="{9B366926-82F4-461F-A098-C5F68C6D60F3}" type="presParOf" srcId="{BBF567F3-F86B-4526-8DD8-EC5D3147243E}" destId="{A111C73D-47D2-416F-8E9B-B9A5B63EB45B}" srcOrd="1" destOrd="0" presId="urn:microsoft.com/office/officeart/2005/8/layout/process1"/>
    <dgm:cxn modelId="{01FCAB1A-B70F-40CB-9DF0-64C4CC1070C3}" type="presParOf" srcId="{A111C73D-47D2-416F-8E9B-B9A5B63EB45B}" destId="{7D55D68B-08E3-43A0-A46C-C1181E7B2091}" srcOrd="0" destOrd="0" presId="urn:microsoft.com/office/officeart/2005/8/layout/process1"/>
    <dgm:cxn modelId="{E128FFB0-E3B2-4519-9D3A-0EC402E588F2}" type="presParOf" srcId="{BBF567F3-F86B-4526-8DD8-EC5D3147243E}" destId="{907A9633-96FF-4A3E-8666-495A0CCA1C64}"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917B4-3453-4C1E-8850-FE3FFBEE3941}">
      <dsp:nvSpPr>
        <dsp:cNvPr id="0" name=""/>
        <dsp:cNvSpPr/>
      </dsp:nvSpPr>
      <dsp:spPr>
        <a:xfrm>
          <a:off x="2227" y="367168"/>
          <a:ext cx="4707521" cy="436894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 typeface="+mj-lt"/>
            <a:buNone/>
          </a:pPr>
          <a:r>
            <a:rPr lang="en-ZA" sz="1600" b="1" kern="1200" dirty="0"/>
            <a:t>1. A capable, ethical and developmental state;</a:t>
          </a:r>
        </a:p>
        <a:p>
          <a:pPr lvl="0" algn="l" defTabSz="711200">
            <a:lnSpc>
              <a:spcPct val="90000"/>
            </a:lnSpc>
            <a:spcBef>
              <a:spcPct val="0"/>
            </a:spcBef>
            <a:spcAft>
              <a:spcPct val="35000"/>
            </a:spcAft>
            <a:buFont typeface="+mj-lt"/>
            <a:buNone/>
          </a:pPr>
          <a:r>
            <a:rPr lang="en-ZA" sz="1600" b="1" kern="1200" dirty="0"/>
            <a:t>2. Economic transformation and job creation;</a:t>
          </a:r>
        </a:p>
        <a:p>
          <a:pPr lvl="0" algn="l" defTabSz="711200">
            <a:lnSpc>
              <a:spcPct val="90000"/>
            </a:lnSpc>
            <a:spcBef>
              <a:spcPct val="0"/>
            </a:spcBef>
            <a:spcAft>
              <a:spcPct val="35000"/>
            </a:spcAft>
          </a:pPr>
          <a:r>
            <a:rPr lang="en-ZA" sz="1600" b="1" kern="1200" dirty="0"/>
            <a:t>3. Spatial integration, human settlements and local government;</a:t>
          </a:r>
        </a:p>
        <a:p>
          <a:pPr lvl="0" algn="l" defTabSz="711200">
            <a:lnSpc>
              <a:spcPct val="90000"/>
            </a:lnSpc>
            <a:spcBef>
              <a:spcPct val="0"/>
            </a:spcBef>
            <a:spcAft>
              <a:spcPct val="35000"/>
            </a:spcAft>
          </a:pPr>
          <a:r>
            <a:rPr lang="en-ZA" sz="1600" b="1" kern="1200" dirty="0"/>
            <a:t>4. Education, skills and health;</a:t>
          </a:r>
        </a:p>
        <a:p>
          <a:pPr lvl="0" algn="l" defTabSz="711200">
            <a:lnSpc>
              <a:spcPct val="90000"/>
            </a:lnSpc>
            <a:spcBef>
              <a:spcPct val="0"/>
            </a:spcBef>
            <a:spcAft>
              <a:spcPct val="35000"/>
            </a:spcAft>
          </a:pPr>
          <a:r>
            <a:rPr lang="en-ZA" sz="1600" b="1" kern="1200" dirty="0"/>
            <a:t>5. Consolidating the social wage;</a:t>
          </a:r>
        </a:p>
        <a:p>
          <a:pPr lvl="0" algn="l" defTabSz="711200">
            <a:lnSpc>
              <a:spcPct val="90000"/>
            </a:lnSpc>
            <a:spcBef>
              <a:spcPct val="0"/>
            </a:spcBef>
            <a:spcAft>
              <a:spcPct val="35000"/>
            </a:spcAft>
          </a:pPr>
          <a:r>
            <a:rPr lang="en-ZA" sz="1600" b="1" kern="1200" dirty="0"/>
            <a:t>6. Social cohesion and safe communities; and</a:t>
          </a:r>
        </a:p>
        <a:p>
          <a:pPr lvl="0" algn="l" defTabSz="711200">
            <a:lnSpc>
              <a:spcPct val="90000"/>
            </a:lnSpc>
            <a:spcBef>
              <a:spcPct val="0"/>
            </a:spcBef>
            <a:spcAft>
              <a:spcPct val="35000"/>
            </a:spcAft>
          </a:pPr>
          <a:r>
            <a:rPr lang="en-ZA" sz="1600" b="1" kern="1200" dirty="0"/>
            <a:t>7. A better Africa and World.</a:t>
          </a:r>
          <a:endParaRPr lang="en-ZA" sz="1600" kern="1200" dirty="0"/>
        </a:p>
      </dsp:txBody>
      <dsp:txXfrm>
        <a:off x="130189" y="495130"/>
        <a:ext cx="4451597" cy="4113017"/>
      </dsp:txXfrm>
    </dsp:sp>
    <dsp:sp modelId="{A111C73D-47D2-416F-8E9B-B9A5B63EB45B}">
      <dsp:nvSpPr>
        <dsp:cNvPr id="0" name=""/>
        <dsp:cNvSpPr/>
      </dsp:nvSpPr>
      <dsp:spPr>
        <a:xfrm>
          <a:off x="5017606" y="2044372"/>
          <a:ext cx="652658" cy="1014534"/>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400300">
            <a:lnSpc>
              <a:spcPct val="90000"/>
            </a:lnSpc>
            <a:spcBef>
              <a:spcPct val="0"/>
            </a:spcBef>
            <a:spcAft>
              <a:spcPct val="35000"/>
            </a:spcAft>
          </a:pPr>
          <a:endParaRPr lang="en-ZA" sz="5400" kern="1200"/>
        </a:p>
      </dsp:txBody>
      <dsp:txXfrm>
        <a:off x="5017606" y="2247279"/>
        <a:ext cx="456861" cy="608720"/>
      </dsp:txXfrm>
    </dsp:sp>
    <dsp:sp modelId="{907A9633-96FF-4A3E-8666-495A0CCA1C64}">
      <dsp:nvSpPr>
        <dsp:cNvPr id="0" name=""/>
        <dsp:cNvSpPr/>
      </dsp:nvSpPr>
      <dsp:spPr>
        <a:xfrm>
          <a:off x="5941180" y="291157"/>
          <a:ext cx="4546464" cy="4520964"/>
        </a:xfrm>
        <a:prstGeom prst="roundRect">
          <a:avLst>
            <a:gd name="adj" fmla="val 10000"/>
          </a:avLst>
        </a:prstGeom>
        <a:gradFill rotWithShape="0">
          <a:gsLst>
            <a:gs pos="0">
              <a:schemeClr val="accent4">
                <a:hueOff val="-309531"/>
                <a:satOff val="-90102"/>
                <a:lumOff val="-32157"/>
                <a:alphaOff val="0"/>
                <a:satMod val="103000"/>
                <a:lumMod val="102000"/>
                <a:tint val="94000"/>
              </a:schemeClr>
            </a:gs>
            <a:gs pos="50000">
              <a:schemeClr val="accent4">
                <a:hueOff val="-309531"/>
                <a:satOff val="-90102"/>
                <a:lumOff val="-32157"/>
                <a:alphaOff val="0"/>
                <a:satMod val="110000"/>
                <a:lumMod val="100000"/>
                <a:shade val="100000"/>
              </a:schemeClr>
            </a:gs>
            <a:gs pos="100000">
              <a:schemeClr val="accent4">
                <a:hueOff val="-309531"/>
                <a:satOff val="-90102"/>
                <a:lumOff val="-3215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 typeface="+mj-lt"/>
            <a:buAutoNum type="arabicPeriod"/>
          </a:pPr>
          <a:r>
            <a:rPr lang="en-US" sz="1600" b="1" kern="1200" dirty="0"/>
            <a:t>1 Functional inter-governmental governance systems</a:t>
          </a:r>
          <a:endParaRPr lang="en-ZA" sz="1600" kern="1200" dirty="0"/>
        </a:p>
        <a:p>
          <a:pPr lvl="0" algn="l" defTabSz="711200">
            <a:lnSpc>
              <a:spcPct val="90000"/>
            </a:lnSpc>
            <a:spcBef>
              <a:spcPct val="0"/>
            </a:spcBef>
            <a:spcAft>
              <a:spcPct val="35000"/>
            </a:spcAft>
          </a:pPr>
          <a:r>
            <a:rPr lang="en-US" sz="1600" b="1" kern="1200" dirty="0"/>
            <a:t>2 Citizens engaged and participating in Government</a:t>
          </a:r>
          <a:endParaRPr lang="en-ZA" sz="1600" kern="1200" dirty="0"/>
        </a:p>
        <a:p>
          <a:pPr lvl="0" algn="l" defTabSz="711200">
            <a:lnSpc>
              <a:spcPct val="90000"/>
            </a:lnSpc>
            <a:spcBef>
              <a:spcPct val="0"/>
            </a:spcBef>
            <a:spcAft>
              <a:spcPct val="35000"/>
            </a:spcAft>
          </a:pPr>
          <a:r>
            <a:rPr lang="en-US" sz="1600" b="1" kern="1200" dirty="0"/>
            <a:t>3 Basic services delivered to all citizens in an effective and efficient manner</a:t>
          </a:r>
          <a:endParaRPr lang="en-ZA" sz="1600" kern="1200" dirty="0"/>
        </a:p>
        <a:p>
          <a:pPr lvl="0" algn="l" defTabSz="711200">
            <a:lnSpc>
              <a:spcPct val="90000"/>
            </a:lnSpc>
            <a:spcBef>
              <a:spcPct val="0"/>
            </a:spcBef>
            <a:spcAft>
              <a:spcPct val="35000"/>
            </a:spcAft>
          </a:pPr>
          <a:r>
            <a:rPr lang="en-US" sz="1600" b="1" kern="1200" dirty="0"/>
            <a:t>4 Financially viable municipalities and metros</a:t>
          </a:r>
          <a:endParaRPr lang="en-ZA" sz="1600" kern="1200" dirty="0"/>
        </a:p>
        <a:p>
          <a:pPr lvl="0" algn="l" defTabSz="711200">
            <a:lnSpc>
              <a:spcPct val="90000"/>
            </a:lnSpc>
            <a:spcBef>
              <a:spcPct val="0"/>
            </a:spcBef>
            <a:spcAft>
              <a:spcPct val="35000"/>
            </a:spcAft>
          </a:pPr>
          <a:r>
            <a:rPr lang="en-US" sz="1600" b="1" kern="1200" dirty="0"/>
            <a:t>5 Sustained Good Municipal Governance</a:t>
          </a:r>
          <a:endParaRPr lang="en-ZA" sz="1600" kern="1200" dirty="0"/>
        </a:p>
        <a:p>
          <a:pPr lvl="0" algn="l" defTabSz="711200">
            <a:lnSpc>
              <a:spcPct val="90000"/>
            </a:lnSpc>
            <a:spcBef>
              <a:spcPct val="0"/>
            </a:spcBef>
            <a:spcAft>
              <a:spcPct val="35000"/>
            </a:spcAft>
          </a:pPr>
          <a:r>
            <a:rPr lang="en-US" sz="1600" b="1" kern="1200" dirty="0"/>
            <a:t>6 Effective and Efficient Internal Corporate Governance Systems</a:t>
          </a:r>
          <a:endParaRPr lang="en-ZA" sz="1600" b="1" kern="1200" dirty="0"/>
        </a:p>
      </dsp:txBody>
      <dsp:txXfrm>
        <a:off x="6073595" y="423572"/>
        <a:ext cx="4281634" cy="42561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85173-FD9A-4D62-BD5A-55F433927E0E}" type="datetimeFigureOut">
              <a:rPr lang="en-ZA" smtClean="0"/>
              <a:t>2022/05/02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BE8F0-10B2-4AB3-8E27-C0943E15A6F4}" type="slidenum">
              <a:rPr lang="en-ZA" smtClean="0"/>
              <a:t>‹#›</a:t>
            </a:fld>
            <a:endParaRPr lang="en-ZA"/>
          </a:p>
        </p:txBody>
      </p:sp>
    </p:spTree>
    <p:extLst>
      <p:ext uri="{BB962C8B-B14F-4D97-AF65-F5344CB8AC3E}">
        <p14:creationId xmlns:p14="http://schemas.microsoft.com/office/powerpoint/2010/main" val="171913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 HERE </a:t>
            </a:r>
          </a:p>
        </p:txBody>
      </p:sp>
      <p:sp>
        <p:nvSpPr>
          <p:cNvPr id="26" name="Text Placeholder 25">
            <a:extLst>
              <a:ext uri="{FF2B5EF4-FFF2-40B4-BE49-F238E27FC236}">
                <a16:creationId xmlns:a16="http://schemas.microsoft.com/office/drawing/2014/main"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pic>
        <p:nvPicPr>
          <p:cNvPr id="10" name="Picture 9">
            <a:extLst>
              <a:ext uri="{FF2B5EF4-FFF2-40B4-BE49-F238E27FC236}">
                <a16:creationId xmlns:a16="http://schemas.microsoft.com/office/drawing/2014/main"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cxnSp>
        <p:nvCxnSpPr>
          <p:cNvPr id="28" name="Straight Connector 27">
            <a:extLst>
              <a:ext uri="{FF2B5EF4-FFF2-40B4-BE49-F238E27FC236}">
                <a16:creationId xmlns:a16="http://schemas.microsoft.com/office/drawing/2014/main"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4697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150E4-CD0D-2147-BD01-936532EDC0F2}"/>
              </a:ext>
            </a:extLst>
          </p:cNvPr>
          <p:cNvSpPr>
            <a:spLocks noGrp="1"/>
          </p:cNvSpPr>
          <p:nvPr>
            <p:ph type="body" sz="quarter" idx="13"/>
          </p:nvPr>
        </p:nvSpPr>
        <p:spPr>
          <a:xfrm>
            <a:off x="1968469" y="3212431"/>
            <a:ext cx="8681110" cy="1046059"/>
          </a:xfrm>
        </p:spPr>
        <p:txBody>
          <a:bodyPr/>
          <a:lstStyle/>
          <a:p>
            <a:r>
              <a:rPr lang="en-US" dirty="0"/>
              <a:t>DCOG ANNUAL PERFORMANCE  PLAN 2022/23 &amp; BUDGET ALLOCATION  </a:t>
            </a:r>
          </a:p>
          <a:p>
            <a:r>
              <a:rPr lang="en-US" dirty="0"/>
              <a:t>PORTFOLIO COMMITTEE ON COOPERATIVE GOVERNANCE AND TRADITIONAL AFFAIRS </a:t>
            </a:r>
          </a:p>
        </p:txBody>
      </p:sp>
      <p:sp>
        <p:nvSpPr>
          <p:cNvPr id="5" name="Text Placeholder 4">
            <a:extLst>
              <a:ext uri="{FF2B5EF4-FFF2-40B4-BE49-F238E27FC236}">
                <a16:creationId xmlns:a16="http://schemas.microsoft.com/office/drawing/2014/main" id="{11C2DEF8-D579-489F-89F6-3FABD746C688}"/>
              </a:ext>
            </a:extLst>
          </p:cNvPr>
          <p:cNvSpPr>
            <a:spLocks noGrp="1"/>
          </p:cNvSpPr>
          <p:nvPr>
            <p:ph type="body" sz="quarter" idx="15"/>
          </p:nvPr>
        </p:nvSpPr>
        <p:spPr/>
        <p:txBody>
          <a:bodyPr/>
          <a:lstStyle/>
          <a:p>
            <a:r>
              <a:rPr lang="en-US" b="1" dirty="0" err="1"/>
              <a:t>Ms</a:t>
            </a:r>
            <a:r>
              <a:rPr lang="en-US" b="1" dirty="0"/>
              <a:t> A Williamson: 03 MAY 2022</a:t>
            </a:r>
          </a:p>
          <a:p>
            <a:endParaRPr lang="en-ZA" b="1" dirty="0"/>
          </a:p>
        </p:txBody>
      </p:sp>
    </p:spTree>
    <p:extLst>
      <p:ext uri="{BB962C8B-B14F-4D97-AF65-F5344CB8AC3E}">
        <p14:creationId xmlns:p14="http://schemas.microsoft.com/office/powerpoint/2010/main"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5107"/>
            <a:ext cx="12369338" cy="571585"/>
          </a:xfrm>
        </p:spPr>
        <p:txBody>
          <a:bodyPr/>
          <a:lstStyle/>
          <a:p>
            <a:pPr algn="ctr"/>
            <a:r>
              <a:rPr lang="en-US" sz="2200" b="1" dirty="0"/>
              <a:t> Outputs and Targets- Programme 1</a:t>
            </a:r>
          </a:p>
        </p:txBody>
      </p:sp>
      <p:graphicFrame>
        <p:nvGraphicFramePr>
          <p:cNvPr id="3" name="Table 2">
            <a:extLst>
              <a:ext uri="{FF2B5EF4-FFF2-40B4-BE49-F238E27FC236}">
                <a16:creationId xmlns:a16="http://schemas.microsoft.com/office/drawing/2014/main" id="{AA295A4C-FAEC-4C87-911A-D9FBA1AA5277}"/>
              </a:ext>
            </a:extLst>
          </p:cNvPr>
          <p:cNvGraphicFramePr>
            <a:graphicFrameLocks noGrp="1"/>
          </p:cNvGraphicFramePr>
          <p:nvPr>
            <p:extLst>
              <p:ext uri="{D42A27DB-BD31-4B8C-83A1-F6EECF244321}">
                <p14:modId xmlns:p14="http://schemas.microsoft.com/office/powerpoint/2010/main" val="1113104018"/>
              </p:ext>
            </p:extLst>
          </p:nvPr>
        </p:nvGraphicFramePr>
        <p:xfrm>
          <a:off x="181896" y="586692"/>
          <a:ext cx="11828207" cy="5313310"/>
        </p:xfrm>
        <a:graphic>
          <a:graphicData uri="http://schemas.openxmlformats.org/drawingml/2006/table">
            <a:tbl>
              <a:tblPr firstRow="1" firstCol="1" bandRow="1">
                <a:tableStyleId>{ED083AE6-46FA-4A59-8FB0-9F97EB10719F}</a:tableStyleId>
              </a:tblPr>
              <a:tblGrid>
                <a:gridCol w="3502324">
                  <a:extLst>
                    <a:ext uri="{9D8B030D-6E8A-4147-A177-3AD203B41FA5}">
                      <a16:colId xmlns:a16="http://schemas.microsoft.com/office/drawing/2014/main" val="1077531313"/>
                    </a:ext>
                  </a:extLst>
                </a:gridCol>
                <a:gridCol w="3921766">
                  <a:extLst>
                    <a:ext uri="{9D8B030D-6E8A-4147-A177-3AD203B41FA5}">
                      <a16:colId xmlns:a16="http://schemas.microsoft.com/office/drawing/2014/main" val="3100141362"/>
                    </a:ext>
                  </a:extLst>
                </a:gridCol>
                <a:gridCol w="4404117">
                  <a:extLst>
                    <a:ext uri="{9D8B030D-6E8A-4147-A177-3AD203B41FA5}">
                      <a16:colId xmlns:a16="http://schemas.microsoft.com/office/drawing/2014/main" val="2305752403"/>
                    </a:ext>
                  </a:extLst>
                </a:gridCol>
              </a:tblGrid>
              <a:tr h="341455">
                <a:tc>
                  <a:txBody>
                    <a:bodyPr/>
                    <a:lstStyle/>
                    <a:p>
                      <a:pPr marL="50800">
                        <a:lnSpc>
                          <a:spcPct val="100000"/>
                        </a:lnSpc>
                        <a:spcBef>
                          <a:spcPts val="25"/>
                        </a:spcBef>
                        <a:spcAft>
                          <a:spcPts val="0"/>
                        </a:spcAft>
                      </a:pPr>
                      <a:r>
                        <a:rPr lang="en-US" sz="1800" dirty="0">
                          <a:effectLst/>
                          <a:latin typeface="+mn-lt"/>
                        </a:rPr>
                        <a:t>Outputs</a:t>
                      </a:r>
                      <a:endParaRPr lang="en-ZA" sz="1800" dirty="0">
                        <a:effectLst/>
                        <a:latin typeface="+mn-lt"/>
                        <a:ea typeface="DejaVu Sans"/>
                        <a:cs typeface="DejaVu Sans"/>
                      </a:endParaRPr>
                    </a:p>
                  </a:txBody>
                  <a:tcPr marL="35874" marR="35874" marT="0" marB="0"/>
                </a:tc>
                <a:tc>
                  <a:txBody>
                    <a:bodyPr/>
                    <a:lstStyle/>
                    <a:p>
                      <a:pPr marL="50800" algn="l" defTabSz="914400" rtl="0" eaLnBrk="1" latinLnBrk="0" hangingPunct="1">
                        <a:lnSpc>
                          <a:spcPct val="100000"/>
                        </a:lnSpc>
                        <a:spcBef>
                          <a:spcPts val="25"/>
                        </a:spcBef>
                        <a:spcAft>
                          <a:spcPts val="0"/>
                        </a:spcAft>
                      </a:pPr>
                      <a:r>
                        <a:rPr lang="en-US" sz="1800" b="1" kern="1200" dirty="0">
                          <a:solidFill>
                            <a:schemeClr val="tx1"/>
                          </a:solidFill>
                          <a:effectLst/>
                          <a:latin typeface="+mn-lt"/>
                          <a:ea typeface="+mn-ea"/>
                          <a:cs typeface="+mn-cs"/>
                        </a:rPr>
                        <a:t>Output Indicators</a:t>
                      </a:r>
                      <a:endParaRPr lang="en-ZA" sz="1800" b="1" kern="1200" dirty="0">
                        <a:solidFill>
                          <a:schemeClr val="tx1"/>
                        </a:solidFill>
                        <a:effectLst/>
                        <a:latin typeface="+mn-lt"/>
                        <a:ea typeface="+mn-ea"/>
                        <a:cs typeface="+mn-cs"/>
                      </a:endParaRPr>
                    </a:p>
                  </a:txBody>
                  <a:tcPr marL="35874" marR="35874" marT="0" marB="0"/>
                </a:tc>
                <a:tc>
                  <a:txBody>
                    <a:bodyPr/>
                    <a:lstStyle/>
                    <a:p>
                      <a:pPr marL="50800" algn="l" defTabSz="914400" rtl="0" eaLnBrk="1" latinLnBrk="0" hangingPunct="1">
                        <a:lnSpc>
                          <a:spcPct val="100000"/>
                        </a:lnSpc>
                        <a:spcBef>
                          <a:spcPts val="25"/>
                        </a:spcBef>
                        <a:spcAft>
                          <a:spcPts val="0"/>
                        </a:spcAft>
                      </a:pPr>
                      <a:r>
                        <a:rPr lang="en-US" sz="1800" b="1" kern="1200" dirty="0">
                          <a:solidFill>
                            <a:schemeClr val="tx1"/>
                          </a:solidFill>
                          <a:effectLst/>
                          <a:latin typeface="+mn-lt"/>
                          <a:ea typeface="+mn-ea"/>
                          <a:cs typeface="+mn-cs"/>
                        </a:rPr>
                        <a:t>Target 2022/23</a:t>
                      </a:r>
                      <a:endParaRPr lang="en-ZA" sz="1800" b="1" kern="1200" dirty="0">
                        <a:solidFill>
                          <a:schemeClr val="tx1"/>
                        </a:solidFill>
                        <a:effectLst/>
                        <a:latin typeface="+mn-lt"/>
                        <a:ea typeface="+mn-ea"/>
                        <a:cs typeface="+mn-cs"/>
                      </a:endParaRPr>
                    </a:p>
                  </a:txBody>
                  <a:tcPr marL="35874" marR="35874" marT="0" marB="0"/>
                </a:tc>
                <a:extLst>
                  <a:ext uri="{0D108BD9-81ED-4DB2-BD59-A6C34878D82A}">
                    <a16:rowId xmlns:a16="http://schemas.microsoft.com/office/drawing/2014/main" val="2809891467"/>
                  </a:ext>
                </a:extLst>
              </a:tr>
              <a:tr h="599070">
                <a:tc>
                  <a:txBody>
                    <a:bodyPr/>
                    <a:lstStyle/>
                    <a:p>
                      <a:pPr marL="50800" algn="l" defTabSz="914400" rtl="0" eaLnBrk="1" latinLnBrk="0" hangingPunct="1">
                        <a:lnSpc>
                          <a:spcPct val="100000"/>
                        </a:lnSpc>
                        <a:spcBef>
                          <a:spcPts val="25"/>
                        </a:spcBef>
                        <a:spcAft>
                          <a:spcPts val="0"/>
                        </a:spcAft>
                      </a:pPr>
                      <a:endParaRPr lang="en-US" sz="1800" b="0" kern="1200" dirty="0">
                        <a:solidFill>
                          <a:schemeClr val="tx1"/>
                        </a:solidFill>
                        <a:effectLst/>
                        <a:latin typeface="+mn-lt"/>
                        <a:ea typeface="+mn-ea"/>
                        <a:cs typeface="+mn-cs"/>
                      </a:endParaRPr>
                    </a:p>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Annual Financial Statements</a:t>
                      </a:r>
                      <a:endParaRPr lang="en-ZA" sz="1800" b="0" kern="1200" dirty="0">
                        <a:solidFill>
                          <a:schemeClr val="tx1"/>
                        </a:solidFill>
                        <a:effectLst/>
                        <a:latin typeface="+mn-lt"/>
                        <a:ea typeface="+mn-ea"/>
                        <a:cs typeface="+mn-cs"/>
                      </a:endParaRPr>
                    </a:p>
                  </a:txBody>
                  <a:tcPr marL="35874" marR="35874" marT="0" marB="0">
                    <a:solidFill>
                      <a:schemeClr val="bg1">
                        <a:alpha val="20000"/>
                      </a:schemeClr>
                    </a:solidFill>
                  </a:tcPr>
                </a:tc>
                <a:tc>
                  <a:txBody>
                    <a:bodyPr/>
                    <a:lstStyle/>
                    <a:p>
                      <a:pPr marL="50800" algn="l" defTabSz="914400" rtl="0" eaLnBrk="1" latinLnBrk="0" hangingPunct="1">
                        <a:lnSpc>
                          <a:spcPct val="100000"/>
                        </a:lnSpc>
                        <a:spcBef>
                          <a:spcPts val="25"/>
                        </a:spcBef>
                        <a:spcAft>
                          <a:spcPts val="0"/>
                        </a:spcAft>
                      </a:pPr>
                      <a:endParaRPr lang="en-US" sz="1800" b="0" kern="1200" dirty="0">
                        <a:solidFill>
                          <a:schemeClr val="tx1"/>
                        </a:solidFill>
                        <a:effectLst/>
                        <a:latin typeface="+mn-lt"/>
                        <a:ea typeface="+mn-ea"/>
                        <a:cs typeface="+mn-cs"/>
                      </a:endParaRPr>
                    </a:p>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1.1 Improved audit opinion expressed by the AGSA</a:t>
                      </a:r>
                      <a:endParaRPr lang="en-ZA" sz="1800" b="0" kern="1200" dirty="0">
                        <a:solidFill>
                          <a:schemeClr val="tx1"/>
                        </a:solidFill>
                        <a:effectLst/>
                        <a:latin typeface="+mn-lt"/>
                        <a:ea typeface="+mn-ea"/>
                        <a:cs typeface="+mn-cs"/>
                      </a:endParaRPr>
                    </a:p>
                  </a:txBody>
                  <a:tcPr marL="35874" marR="35874" marT="0" marB="0">
                    <a:solidFill>
                      <a:schemeClr val="bg1">
                        <a:alpha val="20000"/>
                      </a:schemeClr>
                    </a:solidFill>
                  </a:tcPr>
                </a:tc>
                <a:tc>
                  <a:txBody>
                    <a:bodyPr/>
                    <a:lstStyle/>
                    <a:p>
                      <a:pPr marL="50800" algn="l" defTabSz="914400" rtl="0" eaLnBrk="1" latinLnBrk="0" hangingPunct="1">
                        <a:lnSpc>
                          <a:spcPct val="100000"/>
                        </a:lnSpc>
                        <a:spcBef>
                          <a:spcPts val="25"/>
                        </a:spcBef>
                        <a:spcAft>
                          <a:spcPts val="0"/>
                        </a:spcAft>
                      </a:pPr>
                      <a:endParaRPr lang="en-US" sz="1800" b="0" kern="1200" dirty="0">
                        <a:solidFill>
                          <a:schemeClr val="tx1"/>
                        </a:solidFill>
                        <a:effectLst/>
                        <a:latin typeface="+mn-lt"/>
                        <a:ea typeface="+mn-ea"/>
                        <a:cs typeface="+mn-cs"/>
                      </a:endParaRPr>
                    </a:p>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Unqualified audit opinion for 2021/22 financial year by 31 March 2023</a:t>
                      </a:r>
                      <a:endParaRPr lang="en-ZA" sz="1800" b="0" kern="1200" dirty="0">
                        <a:solidFill>
                          <a:schemeClr val="tx1"/>
                        </a:solidFill>
                        <a:effectLst/>
                        <a:latin typeface="+mn-lt"/>
                        <a:ea typeface="+mn-ea"/>
                        <a:cs typeface="+mn-cs"/>
                      </a:endParaRPr>
                    </a:p>
                  </a:txBody>
                  <a:tcPr marL="35874" marR="35874" marT="0" marB="0">
                    <a:solidFill>
                      <a:schemeClr val="bg1">
                        <a:alpha val="20000"/>
                      </a:schemeClr>
                    </a:solidFill>
                  </a:tcPr>
                </a:tc>
                <a:extLst>
                  <a:ext uri="{0D108BD9-81ED-4DB2-BD59-A6C34878D82A}">
                    <a16:rowId xmlns:a16="http://schemas.microsoft.com/office/drawing/2014/main" val="2642455699"/>
                  </a:ext>
                </a:extLst>
              </a:tr>
              <a:tr h="486517">
                <a:tc rowSpan="2">
                  <a:txBody>
                    <a:bodyPr/>
                    <a:lstStyle/>
                    <a:p>
                      <a:pPr marL="50800" algn="l" defTabSz="914400" rtl="0" eaLnBrk="1" latinLnBrk="0" hangingPunct="1">
                        <a:lnSpc>
                          <a:spcPct val="100000"/>
                        </a:lnSpc>
                        <a:spcBef>
                          <a:spcPts val="25"/>
                        </a:spcBef>
                        <a:spcAft>
                          <a:spcPts val="0"/>
                        </a:spcAft>
                      </a:pPr>
                      <a:endParaRPr lang="en-US" sz="1800" b="0" kern="1200" dirty="0">
                        <a:solidFill>
                          <a:schemeClr val="tx1"/>
                        </a:solidFill>
                        <a:effectLst/>
                        <a:latin typeface="+mn-lt"/>
                        <a:ea typeface="+mn-ea"/>
                        <a:cs typeface="+mn-cs"/>
                      </a:endParaRPr>
                    </a:p>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Approved Corporate Services Improvement Plan (CSIP) and Reports on implementation of the plan</a:t>
                      </a:r>
                      <a:endParaRPr lang="en-ZA" sz="1800" b="0" kern="1200" dirty="0">
                        <a:solidFill>
                          <a:schemeClr val="tx1"/>
                        </a:solidFill>
                        <a:effectLst/>
                        <a:latin typeface="+mn-lt"/>
                        <a:ea typeface="+mn-ea"/>
                        <a:cs typeface="+mn-cs"/>
                      </a:endParaRPr>
                    </a:p>
                  </a:txBody>
                  <a:tcPr marL="35874" marR="35874" marT="0" marB="0"/>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1.2 Number of CSIP  progress report approved by Exco </a:t>
                      </a:r>
                      <a:endParaRPr lang="en-ZA" sz="1800" b="0" kern="1200" dirty="0">
                        <a:solidFill>
                          <a:schemeClr val="tx1"/>
                        </a:solidFill>
                        <a:effectLst/>
                        <a:latin typeface="+mn-lt"/>
                        <a:ea typeface="+mn-ea"/>
                        <a:cs typeface="+mn-cs"/>
                      </a:endParaRPr>
                    </a:p>
                  </a:txBody>
                  <a:tcPr marL="35874" marR="35874" marT="0" marB="0"/>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Four CSIP  progress report approved by Exco by 31 March 2023</a:t>
                      </a:r>
                      <a:endParaRPr lang="en-ZA" sz="1800" b="0" kern="1200" dirty="0">
                        <a:solidFill>
                          <a:schemeClr val="tx1"/>
                        </a:solidFill>
                        <a:effectLst/>
                        <a:latin typeface="+mn-lt"/>
                        <a:ea typeface="+mn-ea"/>
                        <a:cs typeface="+mn-cs"/>
                      </a:endParaRPr>
                    </a:p>
                  </a:txBody>
                  <a:tcPr marL="35874" marR="35874" marT="0" marB="0"/>
                </a:tc>
                <a:extLst>
                  <a:ext uri="{0D108BD9-81ED-4DB2-BD59-A6C34878D82A}">
                    <a16:rowId xmlns:a16="http://schemas.microsoft.com/office/drawing/2014/main" val="922570762"/>
                  </a:ext>
                </a:extLst>
              </a:tr>
              <a:tr h="486517">
                <a:tc vMerge="1">
                  <a:txBody>
                    <a:bodyPr/>
                    <a:lstStyle/>
                    <a:p>
                      <a:endParaRPr lang="en-ZA"/>
                    </a:p>
                  </a:txBody>
                  <a:tcPr/>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1.3 Percentage  implementation of approved CSIP  </a:t>
                      </a:r>
                      <a:endParaRPr lang="en-ZA" sz="1800" b="0" kern="1200" dirty="0">
                        <a:solidFill>
                          <a:schemeClr val="tx1"/>
                        </a:solidFill>
                        <a:effectLst/>
                        <a:latin typeface="+mn-lt"/>
                        <a:ea typeface="+mn-ea"/>
                        <a:cs typeface="+mn-cs"/>
                      </a:endParaRPr>
                    </a:p>
                  </a:txBody>
                  <a:tcPr marL="35874" marR="35874" marT="0" marB="0">
                    <a:solidFill>
                      <a:schemeClr val="bg1">
                        <a:alpha val="20000"/>
                      </a:schemeClr>
                    </a:solidFill>
                  </a:tcPr>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90% implementation of approved CSIP  by 31 March 2023</a:t>
                      </a:r>
                      <a:endParaRPr lang="en-ZA" sz="1800" b="0" kern="1200" dirty="0">
                        <a:solidFill>
                          <a:schemeClr val="tx1"/>
                        </a:solidFill>
                        <a:effectLst/>
                        <a:latin typeface="+mn-lt"/>
                        <a:ea typeface="+mn-ea"/>
                        <a:cs typeface="+mn-cs"/>
                      </a:endParaRPr>
                    </a:p>
                  </a:txBody>
                  <a:tcPr marL="35874" marR="35874" marT="0" marB="0">
                    <a:solidFill>
                      <a:schemeClr val="bg1">
                        <a:alpha val="20000"/>
                      </a:schemeClr>
                    </a:solidFill>
                  </a:tcPr>
                </a:tc>
                <a:extLst>
                  <a:ext uri="{0D108BD9-81ED-4DB2-BD59-A6C34878D82A}">
                    <a16:rowId xmlns:a16="http://schemas.microsoft.com/office/drawing/2014/main" val="1450889699"/>
                  </a:ext>
                </a:extLst>
              </a:tr>
              <a:tr h="387189">
                <a:tc rowSpan="2">
                  <a:txBody>
                    <a:bodyPr/>
                    <a:lstStyle/>
                    <a:p>
                      <a:pPr marL="50800" algn="l" defTabSz="914400" rtl="0" eaLnBrk="1" latinLnBrk="0" hangingPunct="1">
                        <a:lnSpc>
                          <a:spcPct val="100000"/>
                        </a:lnSpc>
                        <a:spcBef>
                          <a:spcPts val="25"/>
                        </a:spcBef>
                        <a:spcAft>
                          <a:spcPts val="0"/>
                        </a:spcAft>
                      </a:pPr>
                      <a:endParaRPr lang="en-US" sz="1800" b="0" kern="1200" dirty="0">
                        <a:solidFill>
                          <a:schemeClr val="tx1"/>
                        </a:solidFill>
                        <a:effectLst/>
                        <a:latin typeface="+mn-lt"/>
                        <a:ea typeface="+mn-ea"/>
                        <a:cs typeface="+mn-cs"/>
                      </a:endParaRPr>
                    </a:p>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Approved Financial Management Improvement Plan (FMIP) and Reports on implementation of the plan.</a:t>
                      </a:r>
                      <a:endParaRPr lang="en-ZA" sz="1800" b="0" kern="1200" dirty="0">
                        <a:solidFill>
                          <a:schemeClr val="tx1"/>
                        </a:solidFill>
                        <a:effectLst/>
                        <a:latin typeface="+mn-lt"/>
                        <a:ea typeface="+mn-ea"/>
                        <a:cs typeface="+mn-cs"/>
                      </a:endParaRPr>
                    </a:p>
                  </a:txBody>
                  <a:tcPr marL="35874" marR="35874"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1.4  Number of FMIP  progress report approved by Exco </a:t>
                      </a:r>
                      <a:endParaRPr lang="en-ZA" sz="1800" b="0" kern="1200" dirty="0">
                        <a:solidFill>
                          <a:schemeClr val="tx1"/>
                        </a:solidFill>
                        <a:effectLst/>
                        <a:latin typeface="+mn-lt"/>
                        <a:ea typeface="+mn-ea"/>
                        <a:cs typeface="+mn-cs"/>
                      </a:endParaRPr>
                    </a:p>
                  </a:txBody>
                  <a:tcPr marL="35874" marR="35874"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1800" b="0" kern="1200">
                          <a:solidFill>
                            <a:schemeClr val="tx1"/>
                          </a:solidFill>
                          <a:effectLst/>
                          <a:latin typeface="+mn-lt"/>
                          <a:ea typeface="+mn-ea"/>
                          <a:cs typeface="+mn-cs"/>
                        </a:rPr>
                        <a:t>Four FMIP  progress report approved by Exco by 31 March 2023</a:t>
                      </a:r>
                      <a:endParaRPr lang="en-ZA" sz="1800" b="0" kern="1200">
                        <a:solidFill>
                          <a:schemeClr val="tx1"/>
                        </a:solidFill>
                        <a:effectLst/>
                        <a:latin typeface="+mn-lt"/>
                        <a:ea typeface="+mn-ea"/>
                        <a:cs typeface="+mn-cs"/>
                      </a:endParaRPr>
                    </a:p>
                  </a:txBody>
                  <a:tcPr marL="35874" marR="35874" marT="0" marB="0">
                    <a:solidFill>
                      <a:schemeClr val="bg1"/>
                    </a:solidFill>
                  </a:tcPr>
                </a:tc>
                <a:extLst>
                  <a:ext uri="{0D108BD9-81ED-4DB2-BD59-A6C34878D82A}">
                    <a16:rowId xmlns:a16="http://schemas.microsoft.com/office/drawing/2014/main" val="4187528318"/>
                  </a:ext>
                </a:extLst>
              </a:tr>
              <a:tr h="377991">
                <a:tc vMerge="1">
                  <a:txBody>
                    <a:bodyPr/>
                    <a:lstStyle/>
                    <a:p>
                      <a:endParaRPr lang="en-ZA"/>
                    </a:p>
                  </a:txBody>
                  <a:tcPr/>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1.5  Percentage implementation of approved FMIP</a:t>
                      </a:r>
                      <a:endParaRPr lang="en-ZA" sz="1800" b="0" kern="1200" dirty="0">
                        <a:solidFill>
                          <a:schemeClr val="tx1"/>
                        </a:solidFill>
                        <a:effectLst/>
                        <a:latin typeface="+mn-lt"/>
                        <a:ea typeface="+mn-ea"/>
                        <a:cs typeface="+mn-cs"/>
                      </a:endParaRPr>
                    </a:p>
                  </a:txBody>
                  <a:tcPr marL="35874" marR="35874"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1800" b="0" kern="1200">
                          <a:solidFill>
                            <a:schemeClr val="tx1"/>
                          </a:solidFill>
                          <a:effectLst/>
                          <a:latin typeface="+mn-lt"/>
                          <a:ea typeface="+mn-ea"/>
                          <a:cs typeface="+mn-cs"/>
                        </a:rPr>
                        <a:t>90% implementation of approved FMIP  by 31 March 2023</a:t>
                      </a:r>
                      <a:endParaRPr lang="en-ZA" sz="1800" b="0" kern="1200">
                        <a:solidFill>
                          <a:schemeClr val="tx1"/>
                        </a:solidFill>
                        <a:effectLst/>
                        <a:latin typeface="+mn-lt"/>
                        <a:ea typeface="+mn-ea"/>
                        <a:cs typeface="+mn-cs"/>
                      </a:endParaRPr>
                    </a:p>
                  </a:txBody>
                  <a:tcPr marL="35874" marR="35874" marT="0" marB="0">
                    <a:solidFill>
                      <a:schemeClr val="bg1"/>
                    </a:solidFill>
                  </a:tcPr>
                </a:tc>
                <a:extLst>
                  <a:ext uri="{0D108BD9-81ED-4DB2-BD59-A6C34878D82A}">
                    <a16:rowId xmlns:a16="http://schemas.microsoft.com/office/drawing/2014/main" val="892913382"/>
                  </a:ext>
                </a:extLst>
              </a:tr>
              <a:tr h="466773">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Report on investigated corruption cases</a:t>
                      </a:r>
                      <a:endParaRPr lang="en-ZA" sz="1800" b="0" kern="1200" dirty="0">
                        <a:solidFill>
                          <a:schemeClr val="tx1"/>
                        </a:solidFill>
                        <a:effectLst/>
                        <a:latin typeface="+mn-lt"/>
                        <a:ea typeface="+mn-ea"/>
                        <a:cs typeface="+mn-cs"/>
                      </a:endParaRPr>
                    </a:p>
                  </a:txBody>
                  <a:tcPr marL="35874" marR="35874"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1.6 Percentage of  reported corruption cases that are  investigated and resolved </a:t>
                      </a:r>
                      <a:endParaRPr lang="en-ZA" sz="1800" b="0" kern="1200" dirty="0">
                        <a:solidFill>
                          <a:schemeClr val="tx1"/>
                        </a:solidFill>
                        <a:effectLst/>
                        <a:latin typeface="+mn-lt"/>
                        <a:ea typeface="+mn-ea"/>
                        <a:cs typeface="+mn-cs"/>
                      </a:endParaRPr>
                    </a:p>
                  </a:txBody>
                  <a:tcPr marL="35874" marR="35874"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90% of reported corruption cases investigated and resolved by 31 March 2023</a:t>
                      </a:r>
                      <a:endParaRPr lang="en-ZA" sz="1800" b="0" kern="1200" dirty="0">
                        <a:solidFill>
                          <a:schemeClr val="tx1"/>
                        </a:solidFill>
                        <a:effectLst/>
                        <a:latin typeface="+mn-lt"/>
                        <a:ea typeface="+mn-ea"/>
                        <a:cs typeface="+mn-cs"/>
                      </a:endParaRPr>
                    </a:p>
                  </a:txBody>
                  <a:tcPr marL="35874" marR="35874" marT="0" marB="0">
                    <a:solidFill>
                      <a:schemeClr val="bg1"/>
                    </a:solidFill>
                  </a:tcPr>
                </a:tc>
                <a:extLst>
                  <a:ext uri="{0D108BD9-81ED-4DB2-BD59-A6C34878D82A}">
                    <a16:rowId xmlns:a16="http://schemas.microsoft.com/office/drawing/2014/main" val="3901066801"/>
                  </a:ext>
                </a:extLst>
              </a:tr>
              <a:tr h="582735">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Policy Toolkit </a:t>
                      </a:r>
                      <a:endParaRPr lang="en-ZA" sz="1800" b="0" kern="1200" dirty="0">
                        <a:solidFill>
                          <a:schemeClr val="tx1"/>
                        </a:solidFill>
                        <a:effectLst/>
                        <a:latin typeface="+mn-lt"/>
                        <a:ea typeface="+mn-ea"/>
                        <a:cs typeface="+mn-cs"/>
                      </a:endParaRPr>
                    </a:p>
                  </a:txBody>
                  <a:tcPr marL="35874" marR="35874" marT="0" marB="0">
                    <a:solidFill>
                      <a:schemeClr val="bg1">
                        <a:alpha val="20000"/>
                      </a:schemeClr>
                    </a:solidFill>
                  </a:tcPr>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1.7 DCoG Policy toolkit developed </a:t>
                      </a:r>
                      <a:endParaRPr lang="en-ZA" sz="1800" b="0" kern="1200" dirty="0">
                        <a:solidFill>
                          <a:schemeClr val="tx1"/>
                        </a:solidFill>
                        <a:effectLst/>
                        <a:latin typeface="+mn-lt"/>
                        <a:ea typeface="+mn-ea"/>
                        <a:cs typeface="+mn-cs"/>
                      </a:endParaRPr>
                    </a:p>
                  </a:txBody>
                  <a:tcPr marL="35874" marR="35874" marT="0" marB="0">
                    <a:solidFill>
                      <a:schemeClr val="bg1">
                        <a:alpha val="20000"/>
                      </a:schemeClr>
                    </a:solidFill>
                  </a:tcPr>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DCoG Policy toolkit developed by 31 March 2023</a:t>
                      </a:r>
                      <a:endParaRPr lang="en-ZA" sz="1800" b="0" kern="1200" dirty="0">
                        <a:solidFill>
                          <a:schemeClr val="tx1"/>
                        </a:solidFill>
                        <a:effectLst/>
                        <a:latin typeface="+mn-lt"/>
                        <a:ea typeface="+mn-ea"/>
                        <a:cs typeface="+mn-cs"/>
                      </a:endParaRPr>
                    </a:p>
                  </a:txBody>
                  <a:tcPr marL="35874" marR="35874" marT="0" marB="0">
                    <a:solidFill>
                      <a:schemeClr val="bg1">
                        <a:alpha val="20000"/>
                      </a:schemeClr>
                    </a:solidFill>
                  </a:tcPr>
                </a:tc>
                <a:extLst>
                  <a:ext uri="{0D108BD9-81ED-4DB2-BD59-A6C34878D82A}">
                    <a16:rowId xmlns:a16="http://schemas.microsoft.com/office/drawing/2014/main" val="1717308607"/>
                  </a:ext>
                </a:extLst>
              </a:tr>
            </a:tbl>
          </a:graphicData>
        </a:graphic>
      </p:graphicFrame>
    </p:spTree>
    <p:extLst>
      <p:ext uri="{BB962C8B-B14F-4D97-AF65-F5344CB8AC3E}">
        <p14:creationId xmlns:p14="http://schemas.microsoft.com/office/powerpoint/2010/main" val="265382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5F3D-08D4-443E-B0AC-35F823BD62E3}"/>
              </a:ext>
            </a:extLst>
          </p:cNvPr>
          <p:cNvSpPr>
            <a:spLocks noGrp="1"/>
          </p:cNvSpPr>
          <p:nvPr>
            <p:ph type="title"/>
          </p:nvPr>
        </p:nvSpPr>
        <p:spPr/>
        <p:txBody>
          <a:bodyPr/>
          <a:lstStyle/>
          <a:p>
            <a:pPr algn="ctr"/>
            <a:r>
              <a:rPr lang="en-US" b="1" dirty="0">
                <a:solidFill>
                  <a:schemeClr val="tx1"/>
                </a:solidFill>
              </a:rPr>
              <a:t>Local Government support and interventions management </a:t>
            </a:r>
            <a:endParaRPr lang="en-ZA" b="1" dirty="0">
              <a:solidFill>
                <a:schemeClr val="tx1"/>
              </a:solidFill>
            </a:endParaRPr>
          </a:p>
        </p:txBody>
      </p:sp>
      <p:graphicFrame>
        <p:nvGraphicFramePr>
          <p:cNvPr id="4" name="Table 3">
            <a:extLst>
              <a:ext uri="{FF2B5EF4-FFF2-40B4-BE49-F238E27FC236}">
                <a16:creationId xmlns:a16="http://schemas.microsoft.com/office/drawing/2014/main" id="{7F19F655-5F2B-47B8-97C3-794ED1476940}"/>
              </a:ext>
            </a:extLst>
          </p:cNvPr>
          <p:cNvGraphicFramePr>
            <a:graphicFrameLocks noGrp="1"/>
          </p:cNvGraphicFramePr>
          <p:nvPr>
            <p:extLst>
              <p:ext uri="{D42A27DB-BD31-4B8C-83A1-F6EECF244321}">
                <p14:modId xmlns:p14="http://schemas.microsoft.com/office/powerpoint/2010/main" val="3285667070"/>
              </p:ext>
            </p:extLst>
          </p:nvPr>
        </p:nvGraphicFramePr>
        <p:xfrm>
          <a:off x="324956" y="870155"/>
          <a:ext cx="11709728" cy="5486400"/>
        </p:xfrm>
        <a:graphic>
          <a:graphicData uri="http://schemas.openxmlformats.org/drawingml/2006/table">
            <a:tbl>
              <a:tblPr firstRow="1" firstCol="1" bandRow="1">
                <a:tableStyleId>{ED083AE6-46FA-4A59-8FB0-9F97EB10719F}</a:tableStyleId>
              </a:tblPr>
              <a:tblGrid>
                <a:gridCol w="2543642">
                  <a:extLst>
                    <a:ext uri="{9D8B030D-6E8A-4147-A177-3AD203B41FA5}">
                      <a16:colId xmlns:a16="http://schemas.microsoft.com/office/drawing/2014/main" val="1923307474"/>
                    </a:ext>
                  </a:extLst>
                </a:gridCol>
                <a:gridCol w="3791511">
                  <a:extLst>
                    <a:ext uri="{9D8B030D-6E8A-4147-A177-3AD203B41FA5}">
                      <a16:colId xmlns:a16="http://schemas.microsoft.com/office/drawing/2014/main" val="4185570673"/>
                    </a:ext>
                  </a:extLst>
                </a:gridCol>
                <a:gridCol w="5374575">
                  <a:extLst>
                    <a:ext uri="{9D8B030D-6E8A-4147-A177-3AD203B41FA5}">
                      <a16:colId xmlns:a16="http://schemas.microsoft.com/office/drawing/2014/main" val="3834480527"/>
                    </a:ext>
                  </a:extLst>
                </a:gridCol>
              </a:tblGrid>
              <a:tr h="271183">
                <a:tc>
                  <a:txBody>
                    <a:bodyPr/>
                    <a:lstStyle/>
                    <a:p>
                      <a:pPr marL="50800">
                        <a:lnSpc>
                          <a:spcPct val="100000"/>
                        </a:lnSpc>
                        <a:spcBef>
                          <a:spcPts val="25"/>
                        </a:spcBef>
                        <a:spcAft>
                          <a:spcPts val="0"/>
                        </a:spcAft>
                      </a:pPr>
                      <a:r>
                        <a:rPr lang="en-US" sz="1800" dirty="0">
                          <a:effectLst/>
                          <a:latin typeface="+mn-lt"/>
                        </a:rPr>
                        <a:t>Outputs</a:t>
                      </a:r>
                      <a:endParaRPr lang="en-ZA" sz="1800" dirty="0">
                        <a:effectLst/>
                        <a:latin typeface="+mn-lt"/>
                        <a:ea typeface="DejaVu Sans"/>
                        <a:cs typeface="DejaVu Sans"/>
                      </a:endParaRPr>
                    </a:p>
                  </a:txBody>
                  <a:tcPr marL="35874" marR="35874" marT="0" marB="0"/>
                </a:tc>
                <a:tc>
                  <a:txBody>
                    <a:bodyPr/>
                    <a:lstStyle/>
                    <a:p>
                      <a:pPr marL="50800" algn="l" defTabSz="914400" rtl="0" eaLnBrk="1" latinLnBrk="0" hangingPunct="1">
                        <a:lnSpc>
                          <a:spcPct val="100000"/>
                        </a:lnSpc>
                        <a:spcBef>
                          <a:spcPts val="25"/>
                        </a:spcBef>
                        <a:spcAft>
                          <a:spcPts val="0"/>
                        </a:spcAft>
                      </a:pPr>
                      <a:r>
                        <a:rPr lang="en-US" sz="1800" b="1" kern="1200" dirty="0">
                          <a:solidFill>
                            <a:schemeClr val="tx1"/>
                          </a:solidFill>
                          <a:effectLst/>
                          <a:latin typeface="+mn-lt"/>
                          <a:ea typeface="+mn-ea"/>
                          <a:cs typeface="+mn-cs"/>
                        </a:rPr>
                        <a:t>Output Indicators</a:t>
                      </a:r>
                      <a:endParaRPr lang="en-ZA" sz="1800" b="1" kern="1200" dirty="0">
                        <a:solidFill>
                          <a:schemeClr val="tx1"/>
                        </a:solidFill>
                        <a:effectLst/>
                        <a:latin typeface="+mn-lt"/>
                        <a:ea typeface="+mn-ea"/>
                        <a:cs typeface="+mn-cs"/>
                      </a:endParaRPr>
                    </a:p>
                  </a:txBody>
                  <a:tcPr marL="35874" marR="35874" marT="0" marB="0"/>
                </a:tc>
                <a:tc>
                  <a:txBody>
                    <a:bodyPr/>
                    <a:lstStyle/>
                    <a:p>
                      <a:pPr marL="50800" algn="l" defTabSz="914400" rtl="0" eaLnBrk="1" latinLnBrk="0" hangingPunct="1">
                        <a:lnSpc>
                          <a:spcPct val="100000"/>
                        </a:lnSpc>
                        <a:spcBef>
                          <a:spcPts val="25"/>
                        </a:spcBef>
                        <a:spcAft>
                          <a:spcPts val="0"/>
                        </a:spcAft>
                      </a:pPr>
                      <a:r>
                        <a:rPr lang="en-US" sz="1800" b="1" kern="1200" dirty="0">
                          <a:solidFill>
                            <a:schemeClr val="tx1"/>
                          </a:solidFill>
                          <a:effectLst/>
                          <a:latin typeface="+mn-lt"/>
                          <a:ea typeface="+mn-ea"/>
                          <a:cs typeface="+mn-cs"/>
                        </a:rPr>
                        <a:t>Target 2022/23</a:t>
                      </a:r>
                      <a:endParaRPr lang="en-ZA" sz="1800" b="1" kern="1200" dirty="0">
                        <a:solidFill>
                          <a:schemeClr val="tx1"/>
                        </a:solidFill>
                        <a:effectLst/>
                        <a:latin typeface="+mn-lt"/>
                        <a:ea typeface="+mn-ea"/>
                        <a:cs typeface="+mn-cs"/>
                      </a:endParaRPr>
                    </a:p>
                  </a:txBody>
                  <a:tcPr marL="35874" marR="35874" marT="0" marB="0"/>
                </a:tc>
                <a:extLst>
                  <a:ext uri="{0D108BD9-81ED-4DB2-BD59-A6C34878D82A}">
                    <a16:rowId xmlns:a16="http://schemas.microsoft.com/office/drawing/2014/main" val="1290690734"/>
                  </a:ext>
                </a:extLst>
              </a:tr>
              <a:tr h="480057">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DDM districts and metro One-Plans</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pPr>
                      <a:r>
                        <a:rPr lang="en-US" sz="1800" b="0" kern="1200" dirty="0">
                          <a:solidFill>
                            <a:schemeClr val="tx1"/>
                          </a:solidFill>
                          <a:effectLst/>
                          <a:latin typeface="+mn-lt"/>
                          <a:ea typeface="+mn-ea"/>
                          <a:cs typeface="+mn-cs"/>
                        </a:rPr>
                        <a:t>2.1 Number of districts and metro One-Plans reviewed and updated</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pPr>
                      <a:r>
                        <a:rPr lang="en-US" sz="1800" b="0" kern="1200" dirty="0">
                          <a:solidFill>
                            <a:schemeClr val="tx1"/>
                          </a:solidFill>
                          <a:effectLst/>
                          <a:latin typeface="+mn-lt"/>
                          <a:ea typeface="+mn-ea"/>
                          <a:cs typeface="+mn-cs"/>
                        </a:rPr>
                        <a:t>44 districts and 8 metro One Plans reviewed and updated by 31 March 2023</a:t>
                      </a:r>
                      <a:endParaRPr lang="en-ZA" sz="18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852572284"/>
                  </a:ext>
                </a:extLst>
              </a:tr>
              <a:tr h="720085">
                <a:tc>
                  <a:txBody>
                    <a:bodyPr/>
                    <a:lstStyle/>
                    <a:p>
                      <a:pPr marL="50800" algn="l" defTabSz="914400" rtl="0" eaLnBrk="1" latinLnBrk="0" hangingPunct="1">
                        <a:lnSpc>
                          <a:spcPct val="100000"/>
                        </a:lnSpc>
                        <a:spcBef>
                          <a:spcPts val="25"/>
                        </a:spcBef>
                        <a:spcAft>
                          <a:spcPts val="0"/>
                        </a:spcAft>
                      </a:pPr>
                      <a:r>
                        <a:rPr lang="en-GB" sz="1800" b="0" kern="1200" dirty="0">
                          <a:solidFill>
                            <a:schemeClr val="tx1"/>
                          </a:solidFill>
                          <a:effectLst/>
                          <a:latin typeface="+mn-lt"/>
                          <a:ea typeface="+mn-ea"/>
                          <a:cs typeface="+mn-cs"/>
                        </a:rPr>
                        <a:t>GBVF preventative measures   </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pPr>
                      <a:r>
                        <a:rPr lang="en-GB" sz="1800" b="0" kern="1200" dirty="0">
                          <a:solidFill>
                            <a:schemeClr val="tx1"/>
                          </a:solidFill>
                          <a:effectLst/>
                          <a:latin typeface="+mn-lt"/>
                          <a:ea typeface="+mn-ea"/>
                          <a:cs typeface="+mn-cs"/>
                        </a:rPr>
                        <a:t>2.2 Guideline for mainstreaming of the GBVF in the IDPs of municipalities developed</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pPr>
                      <a:r>
                        <a:rPr lang="en-GB" sz="1800" b="0" kern="1200" dirty="0">
                          <a:solidFill>
                            <a:schemeClr val="tx1"/>
                          </a:solidFill>
                          <a:effectLst/>
                          <a:latin typeface="+mn-lt"/>
                          <a:ea typeface="+mn-ea"/>
                          <a:cs typeface="+mn-cs"/>
                        </a:rPr>
                        <a:t>Guideline for mainstreaming of the GBVF in the IDPs of municipalities developed </a:t>
                      </a:r>
                      <a:r>
                        <a:rPr lang="en-US" sz="1800" b="0" kern="1200" dirty="0">
                          <a:solidFill>
                            <a:schemeClr val="tx1"/>
                          </a:solidFill>
                          <a:effectLst/>
                          <a:latin typeface="+mn-lt"/>
                          <a:ea typeface="+mn-ea"/>
                          <a:cs typeface="+mn-cs"/>
                        </a:rPr>
                        <a:t>by 31 March 2023</a:t>
                      </a:r>
                      <a:endParaRPr lang="en-ZA" sz="18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1697854540"/>
                  </a:ext>
                </a:extLst>
              </a:tr>
              <a:tr h="960113">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DDM Integrated Monitoring Framework </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pPr>
                      <a:r>
                        <a:rPr lang="en-US" sz="1800" b="0" kern="1200">
                          <a:solidFill>
                            <a:schemeClr val="tx1"/>
                          </a:solidFill>
                          <a:effectLst/>
                          <a:latin typeface="+mn-lt"/>
                          <a:ea typeface="+mn-ea"/>
                          <a:cs typeface="+mn-cs"/>
                        </a:rPr>
                        <a:t>2.3 Integrated Monitoring Framework for DDM reporting consulted and piloted in identified districts/Metros</a:t>
                      </a:r>
                      <a:endParaRPr lang="en-ZA" sz="1800" b="0" kern="120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pPr>
                      <a:r>
                        <a:rPr lang="en-US" sz="1800" b="0" kern="1200" dirty="0">
                          <a:solidFill>
                            <a:schemeClr val="tx1"/>
                          </a:solidFill>
                          <a:effectLst/>
                          <a:latin typeface="+mn-lt"/>
                          <a:ea typeface="+mn-ea"/>
                          <a:cs typeface="+mn-cs"/>
                        </a:rPr>
                        <a:t>Integrated Monitoring  Framework for DDM reporting consulted and piloted in 3 Districts/ Metros 31 March 2023</a:t>
                      </a:r>
                      <a:endParaRPr lang="en-ZA" sz="18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2193863727"/>
                  </a:ext>
                </a:extLst>
              </a:tr>
              <a:tr h="720085">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DDM Integrated Monitoring Systems (IMS)</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pPr>
                      <a:r>
                        <a:rPr lang="en-US" sz="1800" b="0" kern="1200" dirty="0">
                          <a:solidFill>
                            <a:schemeClr val="tx1"/>
                          </a:solidFill>
                          <a:effectLst/>
                          <a:latin typeface="+mn-lt"/>
                          <a:ea typeface="+mn-ea"/>
                          <a:cs typeface="+mn-cs"/>
                        </a:rPr>
                        <a:t>2.4 DDM IMS developed and piloted in identified district</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pPr>
                      <a:r>
                        <a:rPr lang="en-US" sz="1800" b="0" kern="1200" dirty="0">
                          <a:solidFill>
                            <a:schemeClr val="tx1"/>
                          </a:solidFill>
                          <a:effectLst/>
                          <a:latin typeface="+mn-lt"/>
                          <a:ea typeface="+mn-ea"/>
                          <a:cs typeface="+mn-cs"/>
                        </a:rPr>
                        <a:t>DDM IMS developed and piloted in 1 Districts by 31 March 2023</a:t>
                      </a:r>
                      <a:endParaRPr lang="en-ZA" sz="18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4156647174"/>
                  </a:ext>
                </a:extLst>
              </a:tr>
              <a:tr h="515586">
                <a:tc>
                  <a:txBody>
                    <a:bodyPr/>
                    <a:lstStyle/>
                    <a:p>
                      <a:pPr marL="50800" algn="l" defTabSz="914400" rtl="0" eaLnBrk="1" latinLnBrk="0" hangingPunct="1">
                        <a:lnSpc>
                          <a:spcPct val="100000"/>
                        </a:lnSpc>
                        <a:spcBef>
                          <a:spcPts val="25"/>
                        </a:spcBef>
                        <a:spcAft>
                          <a:spcPts val="0"/>
                        </a:spcAft>
                      </a:pPr>
                      <a:r>
                        <a:rPr lang="en-ZA" sz="1800" b="0" kern="1200" dirty="0">
                          <a:solidFill>
                            <a:schemeClr val="tx1"/>
                          </a:solidFill>
                          <a:effectLst/>
                          <a:latin typeface="+mn-lt"/>
                          <a:ea typeface="+mn-ea"/>
                          <a:cs typeface="+mn-cs"/>
                        </a:rPr>
                        <a:t>Local Economic Development</a:t>
                      </a: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1800" b="0" kern="1200" dirty="0">
                          <a:solidFill>
                            <a:schemeClr val="tx1"/>
                          </a:solidFill>
                          <a:effectLst/>
                          <a:latin typeface="+mn-lt"/>
                          <a:ea typeface="+mn-ea"/>
                          <a:cs typeface="+mn-cs"/>
                        </a:rPr>
                        <a:t>2.5 Number of  District and Metro Economic Recovery Plans implementation monitored</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800" b="0" kern="1200" dirty="0">
                          <a:solidFill>
                            <a:schemeClr val="tx1"/>
                          </a:solidFill>
                          <a:effectLst/>
                          <a:latin typeface="+mn-lt"/>
                          <a:ea typeface="+mn-ea"/>
                          <a:cs typeface="+mn-cs"/>
                        </a:rPr>
                        <a:t>44 District and 8 Metro Economic Recovery Plans implementation monitored by 31 March 2023</a:t>
                      </a:r>
                      <a:endParaRPr lang="en-ZA" sz="18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4109835156"/>
                  </a:ext>
                </a:extLst>
              </a:tr>
              <a:tr h="197577">
                <a:tc rowSpan="2">
                  <a:txBody>
                    <a:bodyPr/>
                    <a:lstStyle/>
                    <a:p>
                      <a:pPr marL="50800" algn="l" defTabSz="914400" rtl="0" eaLnBrk="1" latinLnBrk="0" hangingPunct="1">
                        <a:lnSpc>
                          <a:spcPct val="100000"/>
                        </a:lnSpc>
                        <a:spcBef>
                          <a:spcPts val="25"/>
                        </a:spcBef>
                        <a:spcAft>
                          <a:spcPts val="0"/>
                        </a:spcAft>
                      </a:pPr>
                      <a:r>
                        <a:rPr lang="en-ZA" sz="1800" b="0" kern="1200" dirty="0">
                          <a:solidFill>
                            <a:schemeClr val="tx1"/>
                          </a:solidFill>
                          <a:effectLst/>
                          <a:latin typeface="+mn-lt"/>
                          <a:ea typeface="+mn-ea"/>
                          <a:cs typeface="+mn-cs"/>
                        </a:rPr>
                        <a:t>MIG expenditure on </a:t>
                      </a:r>
                      <a:r>
                        <a:rPr lang="en-GB" sz="1800" b="0" kern="1200" dirty="0">
                          <a:solidFill>
                            <a:schemeClr val="tx1"/>
                          </a:solidFill>
                          <a:effectLst/>
                          <a:latin typeface="+mn-lt"/>
                          <a:ea typeface="+mn-ea"/>
                          <a:cs typeface="+mn-cs"/>
                        </a:rPr>
                        <a:t>municipal infrastructure</a:t>
                      </a:r>
                      <a:endParaRPr lang="en-ZA" sz="1800" b="0" kern="1200" dirty="0">
                        <a:solidFill>
                          <a:schemeClr val="tx1"/>
                        </a:solidFill>
                        <a:effectLst/>
                        <a:latin typeface="+mn-lt"/>
                        <a:ea typeface="+mn-ea"/>
                        <a:cs typeface="+mn-cs"/>
                      </a:endParaRPr>
                    </a:p>
                  </a:txBody>
                  <a:tcPr marL="68580" marR="68580" marT="0" marB="0">
                    <a:solidFill>
                      <a:schemeClr val="bg1"/>
                    </a:solidFill>
                  </a:tcPr>
                </a:tc>
                <a:tc rowSpan="2">
                  <a:txBody>
                    <a:bodyPr/>
                    <a:lstStyle/>
                    <a:p>
                      <a:pPr marL="50800" algn="l" defTabSz="914400" rtl="0" eaLnBrk="1" latinLnBrk="0" hangingPunct="1">
                        <a:lnSpc>
                          <a:spcPct val="100000"/>
                        </a:lnSpc>
                        <a:spcBef>
                          <a:spcPts val="25"/>
                        </a:spcBef>
                        <a:spcAft>
                          <a:spcPts val="0"/>
                        </a:spcAft>
                      </a:pPr>
                      <a:r>
                        <a:rPr lang="en-GB" sz="1800" b="0" kern="1200" dirty="0">
                          <a:solidFill>
                            <a:schemeClr val="tx1"/>
                          </a:solidFill>
                          <a:effectLst/>
                          <a:latin typeface="+mn-lt"/>
                          <a:ea typeface="+mn-ea"/>
                          <a:cs typeface="+mn-cs"/>
                        </a:rPr>
                        <a:t>2.6 Percentage of MIG allocations spent on municipal infrastructure</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800" b="0" kern="1200" dirty="0">
                          <a:solidFill>
                            <a:schemeClr val="tx1"/>
                          </a:solidFill>
                          <a:effectLst/>
                          <a:latin typeface="+mn-lt"/>
                          <a:ea typeface="+mn-ea"/>
                          <a:cs typeface="+mn-cs"/>
                        </a:rPr>
                        <a:t>85% of 2021/22 MIG allocations spent on municipal infrastructure by 30 June 2022</a:t>
                      </a:r>
                      <a:endParaRPr lang="en-ZA" sz="18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1256979313"/>
                  </a:ext>
                </a:extLst>
              </a:tr>
              <a:tr h="515586">
                <a:tc vMerge="1">
                  <a:txBody>
                    <a:bodyPr/>
                    <a:lstStyle/>
                    <a:p>
                      <a:pPr marL="50800" algn="l" defTabSz="914400" rtl="0" eaLnBrk="1" latinLnBrk="0" hangingPunct="1">
                        <a:lnSpc>
                          <a:spcPct val="100000"/>
                        </a:lnSpc>
                        <a:spcBef>
                          <a:spcPts val="25"/>
                        </a:spcBef>
                        <a:spcAft>
                          <a:spcPts val="0"/>
                        </a:spcAft>
                      </a:pPr>
                      <a:endParaRPr lang="en-ZA" sz="1100" b="0" kern="1200" dirty="0">
                        <a:solidFill>
                          <a:schemeClr val="tx1"/>
                        </a:solidFill>
                        <a:effectLst/>
                        <a:latin typeface="+mn-lt"/>
                        <a:ea typeface="+mn-ea"/>
                        <a:cs typeface="+mn-cs"/>
                      </a:endParaRPr>
                    </a:p>
                  </a:txBody>
                  <a:tcPr marL="68580" marR="68580" marT="0" marB="0">
                    <a:solidFill>
                      <a:schemeClr val="bg1"/>
                    </a:solidFill>
                  </a:tcPr>
                </a:tc>
                <a:tc vMerge="1">
                  <a:txBody>
                    <a:bodyPr/>
                    <a:lstStyle/>
                    <a:p>
                      <a:pPr marL="50800" algn="l" defTabSz="914400" rtl="0" eaLnBrk="1" latinLnBrk="0" hangingPunct="1">
                        <a:lnSpc>
                          <a:spcPct val="100000"/>
                        </a:lnSpc>
                        <a:spcBef>
                          <a:spcPts val="25"/>
                        </a:spcBef>
                        <a:spcAft>
                          <a:spcPts val="0"/>
                        </a:spcAft>
                      </a:pPr>
                      <a:endParaRPr lang="en-ZA" sz="11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marR="0" lvl="0" indent="0" algn="l" defTabSz="914400" rtl="0" eaLnBrk="1" fontAlgn="auto" latinLnBrk="0" hangingPunct="1">
                        <a:lnSpc>
                          <a:spcPct val="100000"/>
                        </a:lnSpc>
                        <a:spcBef>
                          <a:spcPts val="25"/>
                        </a:spcBef>
                        <a:spcAft>
                          <a:spcPts val="0"/>
                        </a:spcAft>
                        <a:buClrTx/>
                        <a:buSzTx/>
                        <a:buFontTx/>
                        <a:buNone/>
                        <a:tabLst/>
                        <a:defRPr/>
                      </a:pPr>
                      <a:r>
                        <a:rPr lang="en-GB" sz="1800" b="0" kern="1200" dirty="0">
                          <a:solidFill>
                            <a:schemeClr val="tx1"/>
                          </a:solidFill>
                          <a:effectLst/>
                          <a:latin typeface="+mn-lt"/>
                          <a:ea typeface="+mn-ea"/>
                          <a:cs typeface="+mn-cs"/>
                        </a:rPr>
                        <a:t>60% of 2022/23 MIG allocations spent on municipal infrastructure by March 2023</a:t>
                      </a:r>
                    </a:p>
                  </a:txBody>
                  <a:tcPr marL="68580" marR="68580" marT="0" marB="0">
                    <a:solidFill>
                      <a:schemeClr val="bg1"/>
                    </a:solidFill>
                  </a:tcPr>
                </a:tc>
                <a:extLst>
                  <a:ext uri="{0D108BD9-81ED-4DB2-BD59-A6C34878D82A}">
                    <a16:rowId xmlns:a16="http://schemas.microsoft.com/office/drawing/2014/main" val="1339680038"/>
                  </a:ext>
                </a:extLst>
              </a:tr>
            </a:tbl>
          </a:graphicData>
        </a:graphic>
      </p:graphicFrame>
    </p:spTree>
    <p:extLst>
      <p:ext uri="{BB962C8B-B14F-4D97-AF65-F5344CB8AC3E}">
        <p14:creationId xmlns:p14="http://schemas.microsoft.com/office/powerpoint/2010/main" val="3138878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15F68-006A-4B73-B55E-80786601AE86}"/>
              </a:ext>
            </a:extLst>
          </p:cNvPr>
          <p:cNvSpPr>
            <a:spLocks noGrp="1"/>
          </p:cNvSpPr>
          <p:nvPr>
            <p:ph type="title"/>
          </p:nvPr>
        </p:nvSpPr>
        <p:spPr>
          <a:xfrm>
            <a:off x="498684" y="109452"/>
            <a:ext cx="11205636" cy="714818"/>
          </a:xfrm>
        </p:spPr>
        <p:txBody>
          <a:bodyPr/>
          <a:lstStyle/>
          <a:p>
            <a:pPr algn="ctr"/>
            <a:r>
              <a:rPr lang="en-US" b="1" dirty="0">
                <a:solidFill>
                  <a:schemeClr val="tx1"/>
                </a:solidFill>
              </a:rPr>
              <a:t>Local Government support and interventions management Continued</a:t>
            </a:r>
            <a:endParaRPr lang="en-ZA" b="1" dirty="0"/>
          </a:p>
        </p:txBody>
      </p:sp>
      <p:graphicFrame>
        <p:nvGraphicFramePr>
          <p:cNvPr id="4" name="Table 3">
            <a:extLst>
              <a:ext uri="{FF2B5EF4-FFF2-40B4-BE49-F238E27FC236}">
                <a16:creationId xmlns:a16="http://schemas.microsoft.com/office/drawing/2014/main" id="{A619964E-05F1-479D-BBF3-D03DC0362ED6}"/>
              </a:ext>
            </a:extLst>
          </p:cNvPr>
          <p:cNvGraphicFramePr>
            <a:graphicFrameLocks noGrp="1"/>
          </p:cNvGraphicFramePr>
          <p:nvPr>
            <p:extLst>
              <p:ext uri="{D42A27DB-BD31-4B8C-83A1-F6EECF244321}">
                <p14:modId xmlns:p14="http://schemas.microsoft.com/office/powerpoint/2010/main" val="3465548711"/>
              </p:ext>
            </p:extLst>
          </p:nvPr>
        </p:nvGraphicFramePr>
        <p:xfrm>
          <a:off x="208933" y="824270"/>
          <a:ext cx="11781504" cy="5219127"/>
        </p:xfrm>
        <a:graphic>
          <a:graphicData uri="http://schemas.openxmlformats.org/drawingml/2006/table">
            <a:tbl>
              <a:tblPr firstRow="1" firstCol="1" bandRow="1">
                <a:tableStyleId>{ED083AE6-46FA-4A59-8FB0-9F97EB10719F}</a:tableStyleId>
              </a:tblPr>
              <a:tblGrid>
                <a:gridCol w="2961970">
                  <a:extLst>
                    <a:ext uri="{9D8B030D-6E8A-4147-A177-3AD203B41FA5}">
                      <a16:colId xmlns:a16="http://schemas.microsoft.com/office/drawing/2014/main" val="560967483"/>
                    </a:ext>
                  </a:extLst>
                </a:gridCol>
                <a:gridCol w="4171589">
                  <a:extLst>
                    <a:ext uri="{9D8B030D-6E8A-4147-A177-3AD203B41FA5}">
                      <a16:colId xmlns:a16="http://schemas.microsoft.com/office/drawing/2014/main" val="1870967267"/>
                    </a:ext>
                  </a:extLst>
                </a:gridCol>
                <a:gridCol w="4647945">
                  <a:extLst>
                    <a:ext uri="{9D8B030D-6E8A-4147-A177-3AD203B41FA5}">
                      <a16:colId xmlns:a16="http://schemas.microsoft.com/office/drawing/2014/main" val="3800427396"/>
                    </a:ext>
                  </a:extLst>
                </a:gridCol>
              </a:tblGrid>
              <a:tr h="296607">
                <a:tc>
                  <a:txBody>
                    <a:bodyPr/>
                    <a:lstStyle/>
                    <a:p>
                      <a:pPr marL="50800">
                        <a:lnSpc>
                          <a:spcPct val="100000"/>
                        </a:lnSpc>
                        <a:spcBef>
                          <a:spcPts val="25"/>
                        </a:spcBef>
                        <a:spcAft>
                          <a:spcPts val="0"/>
                        </a:spcAft>
                      </a:pPr>
                      <a:r>
                        <a:rPr lang="en-US" sz="1900" dirty="0">
                          <a:effectLst/>
                          <a:latin typeface="+mn-lt"/>
                        </a:rPr>
                        <a:t>Outputs</a:t>
                      </a:r>
                      <a:endParaRPr lang="en-ZA" sz="1900" dirty="0">
                        <a:effectLst/>
                        <a:latin typeface="+mn-lt"/>
                        <a:ea typeface="DejaVu Sans"/>
                        <a:cs typeface="DejaVu Sans"/>
                      </a:endParaRPr>
                    </a:p>
                  </a:txBody>
                  <a:tcPr marL="35874" marR="35874"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1900" b="1" kern="1200" dirty="0">
                          <a:solidFill>
                            <a:schemeClr val="tx1"/>
                          </a:solidFill>
                          <a:effectLst/>
                          <a:latin typeface="+mn-lt"/>
                          <a:ea typeface="+mn-ea"/>
                          <a:cs typeface="+mn-cs"/>
                        </a:rPr>
                        <a:t>Output Indicators</a:t>
                      </a:r>
                      <a:endParaRPr lang="en-ZA" sz="1900" b="1" kern="1200" dirty="0">
                        <a:solidFill>
                          <a:schemeClr val="tx1"/>
                        </a:solidFill>
                        <a:effectLst/>
                        <a:latin typeface="+mn-lt"/>
                        <a:ea typeface="+mn-ea"/>
                        <a:cs typeface="+mn-cs"/>
                      </a:endParaRPr>
                    </a:p>
                  </a:txBody>
                  <a:tcPr marL="35874" marR="35874"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1900" b="1" kern="1200" dirty="0">
                          <a:solidFill>
                            <a:schemeClr val="tx1"/>
                          </a:solidFill>
                          <a:effectLst/>
                          <a:latin typeface="+mn-lt"/>
                          <a:ea typeface="+mn-ea"/>
                          <a:cs typeface="+mn-cs"/>
                        </a:rPr>
                        <a:t>Target 2022/23</a:t>
                      </a:r>
                      <a:endParaRPr lang="en-ZA" sz="1900" b="1" kern="1200" dirty="0">
                        <a:solidFill>
                          <a:schemeClr val="tx1"/>
                        </a:solidFill>
                        <a:effectLst/>
                        <a:latin typeface="+mn-lt"/>
                        <a:ea typeface="+mn-ea"/>
                        <a:cs typeface="+mn-cs"/>
                      </a:endParaRPr>
                    </a:p>
                  </a:txBody>
                  <a:tcPr marL="35874" marR="35874" marT="0" marB="0">
                    <a:solidFill>
                      <a:schemeClr val="bg1"/>
                    </a:solidFill>
                  </a:tcPr>
                </a:tc>
                <a:extLst>
                  <a:ext uri="{0D108BD9-81ED-4DB2-BD59-A6C34878D82A}">
                    <a16:rowId xmlns:a16="http://schemas.microsoft.com/office/drawing/2014/main" val="3912797473"/>
                  </a:ext>
                </a:extLst>
              </a:tr>
              <a:tr h="559328">
                <a:tc>
                  <a:txBody>
                    <a:bodyPr/>
                    <a:lstStyle/>
                    <a:p>
                      <a:pPr marL="50800" algn="l" defTabSz="914400" rtl="0" eaLnBrk="1" latinLnBrk="0" hangingPunct="1">
                        <a:lnSpc>
                          <a:spcPct val="100000"/>
                        </a:lnSpc>
                        <a:spcBef>
                          <a:spcPts val="25"/>
                        </a:spcBef>
                        <a:spcAft>
                          <a:spcPts val="0"/>
                        </a:spcAft>
                      </a:pPr>
                      <a:r>
                        <a:rPr lang="en-US" sz="1900" b="0" kern="1200" dirty="0">
                          <a:solidFill>
                            <a:schemeClr val="tx1"/>
                          </a:solidFill>
                          <a:effectLst/>
                        </a:rPr>
                        <a:t>District/Metro hubs</a:t>
                      </a:r>
                      <a:endParaRPr lang="en-ZA" sz="19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900" b="0" kern="1200" dirty="0">
                          <a:solidFill>
                            <a:schemeClr val="tx1"/>
                          </a:solidFill>
                          <a:effectLst/>
                        </a:rPr>
                        <a:t>2.7 number of reports on the identified District/Metros readiness to establish and operationalise the District/ Metro Hubs</a:t>
                      </a:r>
                      <a:endParaRPr lang="en-ZA" sz="1900" b="0" kern="1200" dirty="0">
                        <a:solidFill>
                          <a:schemeClr val="tx1"/>
                        </a:solidFill>
                        <a:effectLst/>
                      </a:endParaRPr>
                    </a:p>
                    <a:p>
                      <a:pPr marL="50800" algn="l" defTabSz="914400" rtl="0" eaLnBrk="1" latinLnBrk="0" hangingPunct="1">
                        <a:lnSpc>
                          <a:spcPct val="100000"/>
                        </a:lnSpc>
                        <a:spcBef>
                          <a:spcPts val="25"/>
                        </a:spcBef>
                        <a:spcAft>
                          <a:spcPts val="0"/>
                        </a:spcAft>
                      </a:pPr>
                      <a:r>
                        <a:rPr lang="en-GB" sz="1900" b="0" kern="1200" dirty="0">
                          <a:solidFill>
                            <a:schemeClr val="tx1"/>
                          </a:solidFill>
                          <a:effectLst/>
                        </a:rPr>
                        <a:t> </a:t>
                      </a:r>
                      <a:endParaRPr lang="en-ZA" sz="19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900" b="0" kern="1200" dirty="0">
                          <a:solidFill>
                            <a:schemeClr val="tx1"/>
                          </a:solidFill>
                          <a:effectLst/>
                        </a:rPr>
                        <a:t>3 reports on the identified District/Metros readiness to establish and operationalise the District/ Metro Hubs</a:t>
                      </a:r>
                      <a:endParaRPr lang="en-ZA" sz="1900" b="0" kern="1200" dirty="0">
                        <a:solidFill>
                          <a:schemeClr val="tx1"/>
                        </a:solidFill>
                        <a:effectLst/>
                      </a:endParaRPr>
                    </a:p>
                    <a:p>
                      <a:pPr marL="50800" algn="l" defTabSz="914400" rtl="0" eaLnBrk="1" latinLnBrk="0" hangingPunct="1">
                        <a:lnSpc>
                          <a:spcPct val="100000"/>
                        </a:lnSpc>
                        <a:spcBef>
                          <a:spcPts val="25"/>
                        </a:spcBef>
                        <a:spcAft>
                          <a:spcPts val="0"/>
                        </a:spcAft>
                      </a:pPr>
                      <a:r>
                        <a:rPr lang="en-GB" sz="1900" b="0" kern="1200" dirty="0">
                          <a:solidFill>
                            <a:schemeClr val="tx1"/>
                          </a:solidFill>
                          <a:effectLst/>
                        </a:rPr>
                        <a:t> by 31 March 2023</a:t>
                      </a:r>
                      <a:endParaRPr lang="en-ZA" sz="19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1747400789"/>
                  </a:ext>
                </a:extLst>
              </a:tr>
              <a:tr h="627512">
                <a:tc>
                  <a:txBody>
                    <a:bodyPr/>
                    <a:lstStyle/>
                    <a:p>
                      <a:pPr marL="50800" algn="l" defTabSz="914400" rtl="0" eaLnBrk="1" latinLnBrk="0" hangingPunct="1">
                        <a:lnSpc>
                          <a:spcPct val="100000"/>
                        </a:lnSpc>
                        <a:spcBef>
                          <a:spcPts val="25"/>
                        </a:spcBef>
                        <a:spcAft>
                          <a:spcPts val="0"/>
                        </a:spcAft>
                      </a:pPr>
                      <a:r>
                        <a:rPr lang="en-US" sz="1900" b="0" kern="1200" dirty="0">
                          <a:solidFill>
                            <a:schemeClr val="tx1"/>
                          </a:solidFill>
                          <a:effectLst/>
                        </a:rPr>
                        <a:t>Three Smart Cities  (Small Towns)</a:t>
                      </a:r>
                      <a:endParaRPr lang="en-ZA" sz="19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900" b="0" kern="1200" dirty="0">
                          <a:solidFill>
                            <a:schemeClr val="tx1"/>
                          </a:solidFill>
                          <a:effectLst/>
                        </a:rPr>
                        <a:t>2.8 Number of Small towns identified for redesign and refurbishment as smart cities/ towns </a:t>
                      </a:r>
                      <a:endParaRPr lang="en-ZA" sz="19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900" b="0" kern="1200" dirty="0">
                          <a:solidFill>
                            <a:schemeClr val="tx1"/>
                          </a:solidFill>
                          <a:effectLst/>
                        </a:rPr>
                        <a:t>Three existing towns  identified and plans for redesign and refurbishment as cities/ towns  developed by 31 March 2023 </a:t>
                      </a:r>
                      <a:endParaRPr lang="en-ZA" sz="19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2676625249"/>
                  </a:ext>
                </a:extLst>
              </a:tr>
              <a:tr h="376507">
                <a:tc>
                  <a:txBody>
                    <a:bodyPr/>
                    <a:lstStyle/>
                    <a:p>
                      <a:pPr marL="50800" algn="l" defTabSz="914400" rtl="0" eaLnBrk="1" latinLnBrk="0" hangingPunct="1">
                        <a:lnSpc>
                          <a:spcPct val="100000"/>
                        </a:lnSpc>
                        <a:spcBef>
                          <a:spcPts val="25"/>
                        </a:spcBef>
                        <a:spcAft>
                          <a:spcPts val="0"/>
                        </a:spcAft>
                      </a:pPr>
                      <a:r>
                        <a:rPr lang="en-US" sz="1900" b="0" kern="1200">
                          <a:solidFill>
                            <a:schemeClr val="tx1"/>
                          </a:solidFill>
                          <a:effectLst/>
                        </a:rPr>
                        <a:t>One Coastal City planned</a:t>
                      </a:r>
                      <a:endParaRPr lang="en-ZA" sz="1900" b="0" kern="120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900" b="0" kern="1200" dirty="0">
                          <a:solidFill>
                            <a:schemeClr val="tx1"/>
                          </a:solidFill>
                          <a:effectLst/>
                        </a:rPr>
                        <a:t>2.9 Number of progress reports on planned Coastal City  </a:t>
                      </a:r>
                      <a:endParaRPr lang="en-ZA" sz="19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900" b="0" kern="1200" dirty="0">
                          <a:solidFill>
                            <a:schemeClr val="tx1"/>
                          </a:solidFill>
                          <a:effectLst/>
                        </a:rPr>
                        <a:t>Three progress Reports on planned Coastal City by 31 March 2023</a:t>
                      </a:r>
                      <a:endParaRPr lang="en-ZA" sz="19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3589282250"/>
                  </a:ext>
                </a:extLst>
              </a:tr>
              <a:tr h="404806">
                <a:tc>
                  <a:txBody>
                    <a:bodyPr/>
                    <a:lstStyle/>
                    <a:p>
                      <a:pPr marL="50800" algn="l" defTabSz="914400" rtl="0" eaLnBrk="1" latinLnBrk="0" hangingPunct="1">
                        <a:lnSpc>
                          <a:spcPct val="100000"/>
                        </a:lnSpc>
                        <a:spcBef>
                          <a:spcPts val="25"/>
                        </a:spcBef>
                        <a:spcAft>
                          <a:spcPts val="0"/>
                        </a:spcAft>
                      </a:pPr>
                      <a:r>
                        <a:rPr lang="en-US" sz="1900" b="0" kern="1200">
                          <a:solidFill>
                            <a:schemeClr val="tx1"/>
                          </a:solidFill>
                          <a:effectLst/>
                        </a:rPr>
                        <a:t>Intergovernmental Monitoring, Support, and Intervention Bill (IMSI)</a:t>
                      </a:r>
                      <a:endParaRPr lang="en-ZA" sz="1900" b="0" kern="120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900" b="0" kern="1200">
                          <a:solidFill>
                            <a:schemeClr val="tx1"/>
                          </a:solidFill>
                          <a:effectLst/>
                        </a:rPr>
                        <a:t>2.10 Intergovernmental Monitoring, Support and Intervention Bill submitted in Parliament </a:t>
                      </a:r>
                      <a:endParaRPr lang="en-ZA" sz="1900" b="0" kern="120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900" b="0" kern="1200" dirty="0">
                          <a:solidFill>
                            <a:schemeClr val="tx1"/>
                          </a:solidFill>
                          <a:effectLst/>
                        </a:rPr>
                        <a:t>IMSI Bill submitted in Parliament by 31 March 2023</a:t>
                      </a:r>
                      <a:endParaRPr lang="en-ZA" sz="19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2285732424"/>
                  </a:ext>
                </a:extLst>
              </a:tr>
              <a:tr h="878516">
                <a:tc>
                  <a:txBody>
                    <a:bodyPr/>
                    <a:lstStyle/>
                    <a:p>
                      <a:pPr marL="50800" algn="l" defTabSz="914400" rtl="0" eaLnBrk="1" latinLnBrk="0" hangingPunct="1">
                        <a:lnSpc>
                          <a:spcPct val="100000"/>
                        </a:lnSpc>
                        <a:spcBef>
                          <a:spcPts val="25"/>
                        </a:spcBef>
                        <a:spcAft>
                          <a:spcPts val="0"/>
                        </a:spcAft>
                      </a:pPr>
                      <a:r>
                        <a:rPr lang="en-US" sz="1900" b="0" kern="1200">
                          <a:solidFill>
                            <a:schemeClr val="tx1"/>
                          </a:solidFill>
                          <a:effectLst/>
                        </a:rPr>
                        <a:t>Municipal Support and Intervention plans  </a:t>
                      </a:r>
                      <a:endParaRPr lang="en-ZA" sz="1900" b="0" kern="120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900" b="0" kern="1200">
                          <a:solidFill>
                            <a:schemeClr val="tx1"/>
                          </a:solidFill>
                          <a:effectLst/>
                        </a:rPr>
                        <a:t>2.11 Number of dysfunctional municipalities supported to implement Municipal Support &amp; Intervention Plans (MSIPs)</a:t>
                      </a:r>
                      <a:endParaRPr lang="en-ZA" sz="1900" b="0" kern="120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900" b="0" kern="1200" dirty="0">
                          <a:solidFill>
                            <a:schemeClr val="tx1"/>
                          </a:solidFill>
                          <a:effectLst/>
                        </a:rPr>
                        <a:t>64 dysfunctional municipalities supported by 31 March 2023</a:t>
                      </a:r>
                      <a:endParaRPr lang="en-ZA" sz="19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2967287296"/>
                  </a:ext>
                </a:extLst>
              </a:tr>
            </a:tbl>
          </a:graphicData>
        </a:graphic>
      </p:graphicFrame>
    </p:spTree>
    <p:extLst>
      <p:ext uri="{BB962C8B-B14F-4D97-AF65-F5344CB8AC3E}">
        <p14:creationId xmlns:p14="http://schemas.microsoft.com/office/powerpoint/2010/main" val="492628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28813-1BC4-4235-8058-72C49F35EA17}"/>
              </a:ext>
            </a:extLst>
          </p:cNvPr>
          <p:cNvSpPr>
            <a:spLocks noGrp="1"/>
          </p:cNvSpPr>
          <p:nvPr>
            <p:ph type="title"/>
          </p:nvPr>
        </p:nvSpPr>
        <p:spPr/>
        <p:txBody>
          <a:bodyPr/>
          <a:lstStyle/>
          <a:p>
            <a:pPr algn="ctr"/>
            <a:r>
              <a:rPr lang="en-US" b="1" dirty="0">
                <a:solidFill>
                  <a:schemeClr val="tx1"/>
                </a:solidFill>
              </a:rPr>
              <a:t>Institutional development </a:t>
            </a:r>
            <a:endParaRPr lang="en-ZA" b="1" dirty="0">
              <a:solidFill>
                <a:schemeClr val="tx1"/>
              </a:solidFill>
            </a:endParaRPr>
          </a:p>
        </p:txBody>
      </p:sp>
      <p:graphicFrame>
        <p:nvGraphicFramePr>
          <p:cNvPr id="4" name="Table 3">
            <a:extLst>
              <a:ext uri="{FF2B5EF4-FFF2-40B4-BE49-F238E27FC236}">
                <a16:creationId xmlns:a16="http://schemas.microsoft.com/office/drawing/2014/main" id="{23585C05-E329-4A8F-99D5-F53DDE2D5926}"/>
              </a:ext>
            </a:extLst>
          </p:cNvPr>
          <p:cNvGraphicFramePr>
            <a:graphicFrameLocks noGrp="1"/>
          </p:cNvGraphicFramePr>
          <p:nvPr>
            <p:extLst>
              <p:ext uri="{D42A27DB-BD31-4B8C-83A1-F6EECF244321}">
                <p14:modId xmlns:p14="http://schemas.microsoft.com/office/powerpoint/2010/main" val="1704284480"/>
              </p:ext>
            </p:extLst>
          </p:nvPr>
        </p:nvGraphicFramePr>
        <p:xfrm>
          <a:off x="147484" y="610382"/>
          <a:ext cx="11769213" cy="6183725"/>
        </p:xfrm>
        <a:graphic>
          <a:graphicData uri="http://schemas.openxmlformats.org/drawingml/2006/table">
            <a:tbl>
              <a:tblPr firstRow="1" firstCol="1" bandRow="1">
                <a:tableStyleId>{ED083AE6-46FA-4A59-8FB0-9F97EB10719F}</a:tableStyleId>
              </a:tblPr>
              <a:tblGrid>
                <a:gridCol w="3185651">
                  <a:extLst>
                    <a:ext uri="{9D8B030D-6E8A-4147-A177-3AD203B41FA5}">
                      <a16:colId xmlns:a16="http://schemas.microsoft.com/office/drawing/2014/main" val="861322185"/>
                    </a:ext>
                  </a:extLst>
                </a:gridCol>
                <a:gridCol w="4159046">
                  <a:extLst>
                    <a:ext uri="{9D8B030D-6E8A-4147-A177-3AD203B41FA5}">
                      <a16:colId xmlns:a16="http://schemas.microsoft.com/office/drawing/2014/main" val="550824835"/>
                    </a:ext>
                  </a:extLst>
                </a:gridCol>
                <a:gridCol w="4424516">
                  <a:extLst>
                    <a:ext uri="{9D8B030D-6E8A-4147-A177-3AD203B41FA5}">
                      <a16:colId xmlns:a16="http://schemas.microsoft.com/office/drawing/2014/main" val="351784831"/>
                    </a:ext>
                  </a:extLst>
                </a:gridCol>
              </a:tblGrid>
              <a:tr h="319409">
                <a:tc>
                  <a:txBody>
                    <a:bodyPr/>
                    <a:lstStyle/>
                    <a:p>
                      <a:pPr marL="50800">
                        <a:lnSpc>
                          <a:spcPct val="100000"/>
                        </a:lnSpc>
                        <a:spcBef>
                          <a:spcPts val="25"/>
                        </a:spcBef>
                        <a:spcAft>
                          <a:spcPts val="0"/>
                        </a:spcAft>
                      </a:pPr>
                      <a:r>
                        <a:rPr lang="en-US" sz="2000" dirty="0">
                          <a:effectLst/>
                          <a:latin typeface="+mn-lt"/>
                        </a:rPr>
                        <a:t>Outputs</a:t>
                      </a:r>
                      <a:endParaRPr lang="en-ZA" sz="2000" dirty="0">
                        <a:effectLst/>
                        <a:latin typeface="+mn-lt"/>
                        <a:ea typeface="DejaVu Sans"/>
                        <a:cs typeface="DejaVu Sans"/>
                      </a:endParaRPr>
                    </a:p>
                  </a:txBody>
                  <a:tcPr marL="35874" marR="35874" marT="0" marB="0"/>
                </a:tc>
                <a:tc>
                  <a:txBody>
                    <a:bodyPr/>
                    <a:lstStyle/>
                    <a:p>
                      <a:pPr marL="50800" algn="l" defTabSz="914400" rtl="0" eaLnBrk="1" latinLnBrk="0" hangingPunct="1">
                        <a:lnSpc>
                          <a:spcPct val="100000"/>
                        </a:lnSpc>
                        <a:spcBef>
                          <a:spcPts val="25"/>
                        </a:spcBef>
                        <a:spcAft>
                          <a:spcPts val="0"/>
                        </a:spcAft>
                      </a:pPr>
                      <a:r>
                        <a:rPr lang="en-US" sz="2000" b="1" kern="1200" dirty="0">
                          <a:solidFill>
                            <a:schemeClr val="tx1"/>
                          </a:solidFill>
                          <a:effectLst/>
                          <a:latin typeface="+mn-lt"/>
                          <a:ea typeface="+mn-ea"/>
                          <a:cs typeface="+mn-cs"/>
                        </a:rPr>
                        <a:t>Output Indicators</a:t>
                      </a:r>
                      <a:endParaRPr lang="en-ZA" sz="2000" b="1" kern="1200" dirty="0">
                        <a:solidFill>
                          <a:schemeClr val="tx1"/>
                        </a:solidFill>
                        <a:effectLst/>
                        <a:latin typeface="+mn-lt"/>
                        <a:ea typeface="+mn-ea"/>
                        <a:cs typeface="+mn-cs"/>
                      </a:endParaRPr>
                    </a:p>
                  </a:txBody>
                  <a:tcPr marL="35874" marR="35874" marT="0" marB="0"/>
                </a:tc>
                <a:tc>
                  <a:txBody>
                    <a:bodyPr/>
                    <a:lstStyle/>
                    <a:p>
                      <a:pPr marL="50800" algn="l" defTabSz="914400" rtl="0" eaLnBrk="1" latinLnBrk="0" hangingPunct="1">
                        <a:lnSpc>
                          <a:spcPct val="100000"/>
                        </a:lnSpc>
                        <a:spcBef>
                          <a:spcPts val="25"/>
                        </a:spcBef>
                        <a:spcAft>
                          <a:spcPts val="0"/>
                        </a:spcAft>
                      </a:pPr>
                      <a:r>
                        <a:rPr lang="en-US" sz="2000" b="1" kern="1200" dirty="0">
                          <a:solidFill>
                            <a:schemeClr val="tx1"/>
                          </a:solidFill>
                          <a:effectLst/>
                          <a:latin typeface="+mn-lt"/>
                          <a:ea typeface="+mn-ea"/>
                          <a:cs typeface="+mn-cs"/>
                        </a:rPr>
                        <a:t>Target 2022/23</a:t>
                      </a:r>
                      <a:endParaRPr lang="en-ZA" sz="2000" b="1" kern="1200" dirty="0">
                        <a:solidFill>
                          <a:schemeClr val="tx1"/>
                        </a:solidFill>
                        <a:effectLst/>
                        <a:latin typeface="+mn-lt"/>
                        <a:ea typeface="+mn-ea"/>
                        <a:cs typeface="+mn-cs"/>
                      </a:endParaRPr>
                    </a:p>
                  </a:txBody>
                  <a:tcPr marL="35874" marR="35874" marT="0" marB="0"/>
                </a:tc>
                <a:extLst>
                  <a:ext uri="{0D108BD9-81ED-4DB2-BD59-A6C34878D82A}">
                    <a16:rowId xmlns:a16="http://schemas.microsoft.com/office/drawing/2014/main" val="2409256643"/>
                  </a:ext>
                </a:extLst>
              </a:tr>
              <a:tr h="736777">
                <a:tc>
                  <a:txBody>
                    <a:bodyPr/>
                    <a:lstStyle/>
                    <a:p>
                      <a:pPr marL="50800" algn="l" defTabSz="914400" rtl="0" eaLnBrk="1" latinLnBrk="0" hangingPunct="1">
                        <a:lnSpc>
                          <a:spcPct val="100000"/>
                        </a:lnSpc>
                        <a:spcBef>
                          <a:spcPts val="25"/>
                        </a:spcBef>
                        <a:spcAft>
                          <a:spcPts val="0"/>
                        </a:spcAft>
                      </a:pPr>
                      <a:r>
                        <a:rPr lang="en-US" sz="1600" b="0" kern="1200" dirty="0">
                          <a:solidFill>
                            <a:schemeClr val="tx1"/>
                          </a:solidFill>
                          <a:effectLst/>
                          <a:latin typeface="+mn-lt"/>
                          <a:ea typeface="+mn-ea"/>
                          <a:cs typeface="+mn-cs"/>
                        </a:rPr>
                        <a:t>Financially viable municipalities </a:t>
                      </a:r>
                      <a:endParaRPr lang="en-ZA" sz="1600" b="0" kern="1200" dirty="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3.1 Number of reports on the implementation of the recommendations of the Budget Forum on the Local Government Fiscal Framework (LGFF)</a:t>
                      </a:r>
                      <a:endParaRPr lang="en-ZA" sz="1600" b="0" kern="1200" dirty="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Four reports by 31 March 2023</a:t>
                      </a:r>
                      <a:endParaRPr lang="en-ZA" sz="1600" b="0" kern="1200" dirty="0">
                        <a:solidFill>
                          <a:schemeClr val="tx1"/>
                        </a:solidFill>
                        <a:effectLst/>
                        <a:latin typeface="+mn-lt"/>
                        <a:ea typeface="+mn-ea"/>
                        <a:cs typeface="+mn-cs"/>
                      </a:endParaRPr>
                    </a:p>
                  </a:txBody>
                  <a:tcPr marL="59359" marR="59359" marT="0" marB="0">
                    <a:solidFill>
                      <a:schemeClr val="bg1"/>
                    </a:solidFill>
                  </a:tcPr>
                </a:tc>
                <a:extLst>
                  <a:ext uri="{0D108BD9-81ED-4DB2-BD59-A6C34878D82A}">
                    <a16:rowId xmlns:a16="http://schemas.microsoft.com/office/drawing/2014/main" val="2561701978"/>
                  </a:ext>
                </a:extLst>
              </a:tr>
              <a:tr h="600125">
                <a:tc>
                  <a:txBody>
                    <a:bodyPr/>
                    <a:lstStyle/>
                    <a:p>
                      <a:pPr marL="50800" algn="l" defTabSz="914400" rtl="0" eaLnBrk="1" latinLnBrk="0" hangingPunct="1">
                        <a:lnSpc>
                          <a:spcPct val="100000"/>
                        </a:lnSpc>
                        <a:spcBef>
                          <a:spcPts val="25"/>
                        </a:spcBef>
                        <a:spcAft>
                          <a:spcPts val="0"/>
                        </a:spcAft>
                      </a:pPr>
                      <a:r>
                        <a:rPr lang="en-US" sz="1600" b="0" kern="1200" dirty="0">
                          <a:solidFill>
                            <a:schemeClr val="tx1"/>
                          </a:solidFill>
                          <a:effectLst/>
                          <a:latin typeface="+mn-lt"/>
                          <a:ea typeface="+mn-ea"/>
                          <a:cs typeface="+mn-cs"/>
                        </a:rPr>
                        <a:t>Integrated local government</a:t>
                      </a:r>
                      <a:endParaRPr lang="en-ZA" sz="1600" b="0" kern="1200" dirty="0">
                        <a:solidFill>
                          <a:schemeClr val="tx1"/>
                        </a:solidFill>
                        <a:effectLst/>
                        <a:latin typeface="+mn-lt"/>
                        <a:ea typeface="+mn-ea"/>
                        <a:cs typeface="+mn-cs"/>
                      </a:endParaRPr>
                    </a:p>
                    <a:p>
                      <a:pPr marL="50800" algn="l" defTabSz="914400" rtl="0" eaLnBrk="1" latinLnBrk="0" hangingPunct="1">
                        <a:lnSpc>
                          <a:spcPct val="100000"/>
                        </a:lnSpc>
                        <a:spcBef>
                          <a:spcPts val="25"/>
                        </a:spcBef>
                        <a:spcAft>
                          <a:spcPts val="0"/>
                        </a:spcAft>
                      </a:pPr>
                      <a:r>
                        <a:rPr lang="en-US" sz="1600" b="0" kern="1200" dirty="0">
                          <a:solidFill>
                            <a:schemeClr val="tx1"/>
                          </a:solidFill>
                          <a:effectLst/>
                          <a:latin typeface="+mn-lt"/>
                          <a:ea typeface="+mn-ea"/>
                          <a:cs typeface="+mn-cs"/>
                        </a:rPr>
                        <a:t>Capacity building strategy</a:t>
                      </a:r>
                      <a:endParaRPr lang="en-ZA" sz="1600" b="0" kern="1200" dirty="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3.2 Integrated Local Government</a:t>
                      </a:r>
                      <a:endParaRPr lang="en-ZA" sz="1600" b="0" kern="1200" dirty="0">
                        <a:solidFill>
                          <a:schemeClr val="tx1"/>
                        </a:solidFill>
                        <a:effectLst/>
                        <a:latin typeface="+mn-lt"/>
                        <a:ea typeface="+mn-ea"/>
                        <a:cs typeface="+mn-cs"/>
                      </a:endParaRPr>
                    </a:p>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Capacity Building Strategy (LGCBS)</a:t>
                      </a:r>
                      <a:endParaRPr lang="en-ZA" sz="1600" b="0" kern="1200" dirty="0">
                        <a:solidFill>
                          <a:schemeClr val="tx1"/>
                        </a:solidFill>
                        <a:effectLst/>
                        <a:latin typeface="+mn-lt"/>
                        <a:ea typeface="+mn-ea"/>
                        <a:cs typeface="+mn-cs"/>
                      </a:endParaRPr>
                    </a:p>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piloted in identified Districts and Metros</a:t>
                      </a:r>
                      <a:endParaRPr lang="en-ZA" sz="1600" b="0" kern="1200" dirty="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Integrated LGCBS piloted in 2 Districts and 1 Metro  by 31 March 2023</a:t>
                      </a:r>
                      <a:endParaRPr lang="en-ZA" sz="1600" b="0" kern="1200" dirty="0">
                        <a:solidFill>
                          <a:schemeClr val="tx1"/>
                        </a:solidFill>
                        <a:effectLst/>
                        <a:latin typeface="+mn-lt"/>
                        <a:ea typeface="+mn-ea"/>
                        <a:cs typeface="+mn-cs"/>
                      </a:endParaRPr>
                    </a:p>
                  </a:txBody>
                  <a:tcPr marL="59359" marR="59359" marT="0" marB="0">
                    <a:solidFill>
                      <a:schemeClr val="bg1"/>
                    </a:solidFill>
                  </a:tcPr>
                </a:tc>
                <a:extLst>
                  <a:ext uri="{0D108BD9-81ED-4DB2-BD59-A6C34878D82A}">
                    <a16:rowId xmlns:a16="http://schemas.microsoft.com/office/drawing/2014/main" val="44853546"/>
                  </a:ext>
                </a:extLst>
              </a:tr>
              <a:tr h="499836">
                <a:tc>
                  <a:txBody>
                    <a:bodyPr/>
                    <a:lstStyle/>
                    <a:p>
                      <a:pPr marL="50800" algn="l" defTabSz="914400" rtl="0" eaLnBrk="1" latinLnBrk="0" hangingPunct="1">
                        <a:lnSpc>
                          <a:spcPct val="100000"/>
                        </a:lnSpc>
                        <a:spcBef>
                          <a:spcPts val="25"/>
                        </a:spcBef>
                        <a:spcAft>
                          <a:spcPts val="0"/>
                        </a:spcAft>
                      </a:pPr>
                      <a:r>
                        <a:rPr lang="en-US" sz="1600" b="0" kern="1200">
                          <a:solidFill>
                            <a:schemeClr val="tx1"/>
                          </a:solidFill>
                          <a:effectLst/>
                          <a:latin typeface="+mn-lt"/>
                          <a:ea typeface="+mn-ea"/>
                          <a:cs typeface="+mn-cs"/>
                        </a:rPr>
                        <a:t>Reports on National Responsible Citizenry Campaign</a:t>
                      </a:r>
                      <a:endParaRPr lang="en-ZA" sz="1600" b="0" kern="120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a:solidFill>
                            <a:schemeClr val="tx1"/>
                          </a:solidFill>
                          <a:effectLst/>
                          <a:latin typeface="+mn-lt"/>
                          <a:ea typeface="+mn-ea"/>
                          <a:cs typeface="+mn-cs"/>
                        </a:rPr>
                        <a:t>3.3 Number of District Stakeholder engagements held on Responsible Citizenry</a:t>
                      </a:r>
                      <a:endParaRPr lang="en-ZA" sz="1600" b="0" kern="120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a:solidFill>
                            <a:schemeClr val="tx1"/>
                          </a:solidFill>
                          <a:effectLst/>
                          <a:latin typeface="+mn-lt"/>
                          <a:ea typeface="+mn-ea"/>
                          <a:cs typeface="+mn-cs"/>
                        </a:rPr>
                        <a:t>18 district stakeholder engagements held on Responsible Citizenry by 31 March 2023</a:t>
                      </a:r>
                      <a:endParaRPr lang="en-ZA" sz="1600" b="0" kern="1200">
                        <a:solidFill>
                          <a:schemeClr val="tx1"/>
                        </a:solidFill>
                        <a:effectLst/>
                        <a:latin typeface="+mn-lt"/>
                        <a:ea typeface="+mn-ea"/>
                        <a:cs typeface="+mn-cs"/>
                      </a:endParaRPr>
                    </a:p>
                  </a:txBody>
                  <a:tcPr marL="59359" marR="59359" marT="0" marB="0">
                    <a:solidFill>
                      <a:schemeClr val="bg1"/>
                    </a:solidFill>
                  </a:tcPr>
                </a:tc>
                <a:extLst>
                  <a:ext uri="{0D108BD9-81ED-4DB2-BD59-A6C34878D82A}">
                    <a16:rowId xmlns:a16="http://schemas.microsoft.com/office/drawing/2014/main" val="2429002328"/>
                  </a:ext>
                </a:extLst>
              </a:tr>
              <a:tr h="749753">
                <a:tc>
                  <a:txBody>
                    <a:bodyPr/>
                    <a:lstStyle/>
                    <a:p>
                      <a:pPr marL="50800" algn="l" defTabSz="914400" rtl="0" eaLnBrk="1" latinLnBrk="0" hangingPunct="1">
                        <a:lnSpc>
                          <a:spcPct val="100000"/>
                        </a:lnSpc>
                        <a:spcBef>
                          <a:spcPts val="25"/>
                        </a:spcBef>
                        <a:spcAft>
                          <a:spcPts val="0"/>
                        </a:spcAft>
                      </a:pPr>
                      <a:r>
                        <a:rPr lang="en-US" sz="1600" b="0" kern="1200" dirty="0">
                          <a:solidFill>
                            <a:schemeClr val="tx1"/>
                          </a:solidFill>
                          <a:effectLst/>
                          <a:latin typeface="+mn-lt"/>
                          <a:ea typeface="+mn-ea"/>
                          <a:cs typeface="+mn-cs"/>
                        </a:rPr>
                        <a:t>Active citizenry and leadership</a:t>
                      </a:r>
                      <a:endParaRPr lang="en-ZA" sz="1600" b="0" kern="1200" dirty="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3.4 Number of provinces implementing the GovChat social media platform for community engagement and service delivery improvement </a:t>
                      </a:r>
                      <a:endParaRPr lang="en-ZA" sz="1600" b="0" kern="1200" dirty="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9 provinces by 31 March 2023</a:t>
                      </a:r>
                      <a:endParaRPr lang="en-ZA" sz="1600" b="0" kern="1200" dirty="0">
                        <a:solidFill>
                          <a:schemeClr val="tx1"/>
                        </a:solidFill>
                        <a:effectLst/>
                        <a:latin typeface="+mn-lt"/>
                        <a:ea typeface="+mn-ea"/>
                        <a:cs typeface="+mn-cs"/>
                      </a:endParaRPr>
                    </a:p>
                  </a:txBody>
                  <a:tcPr marL="59359" marR="59359" marT="0" marB="0">
                    <a:solidFill>
                      <a:schemeClr val="bg1"/>
                    </a:solidFill>
                  </a:tcPr>
                </a:tc>
                <a:extLst>
                  <a:ext uri="{0D108BD9-81ED-4DB2-BD59-A6C34878D82A}">
                    <a16:rowId xmlns:a16="http://schemas.microsoft.com/office/drawing/2014/main" val="3251194698"/>
                  </a:ext>
                </a:extLst>
              </a:tr>
              <a:tr h="499836">
                <a:tc>
                  <a:txBody>
                    <a:bodyPr/>
                    <a:lstStyle/>
                    <a:p>
                      <a:pPr marL="50800" algn="l" defTabSz="914400" rtl="0" eaLnBrk="1" latinLnBrk="0" hangingPunct="1">
                        <a:lnSpc>
                          <a:spcPct val="100000"/>
                        </a:lnSpc>
                        <a:spcBef>
                          <a:spcPts val="25"/>
                        </a:spcBef>
                        <a:spcAft>
                          <a:spcPts val="0"/>
                        </a:spcAft>
                      </a:pPr>
                      <a:r>
                        <a:rPr lang="en-US" sz="1600" b="0" kern="1200">
                          <a:solidFill>
                            <a:schemeClr val="tx1"/>
                          </a:solidFill>
                          <a:effectLst/>
                          <a:latin typeface="+mn-lt"/>
                          <a:ea typeface="+mn-ea"/>
                          <a:cs typeface="+mn-cs"/>
                        </a:rPr>
                        <a:t>Effective community engagement structures, systems, and processes</a:t>
                      </a:r>
                      <a:endParaRPr lang="en-ZA" sz="1600" b="0" kern="120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3.5 Number of Provinces supported  to capacitate municipalities to maintain functional ward committees</a:t>
                      </a:r>
                      <a:endParaRPr lang="en-ZA" sz="1600" b="0" kern="1200" dirty="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9 Provinces supported  to capacitate municipalities to maintain functional ward committees by 31 March 2023</a:t>
                      </a:r>
                      <a:endParaRPr lang="en-ZA" sz="1600" b="0" kern="1200" dirty="0">
                        <a:solidFill>
                          <a:schemeClr val="tx1"/>
                        </a:solidFill>
                        <a:effectLst/>
                        <a:latin typeface="+mn-lt"/>
                        <a:ea typeface="+mn-ea"/>
                        <a:cs typeface="+mn-cs"/>
                      </a:endParaRPr>
                    </a:p>
                  </a:txBody>
                  <a:tcPr marL="59359" marR="59359" marT="0" marB="0">
                    <a:solidFill>
                      <a:schemeClr val="bg1"/>
                    </a:solidFill>
                  </a:tcPr>
                </a:tc>
                <a:extLst>
                  <a:ext uri="{0D108BD9-81ED-4DB2-BD59-A6C34878D82A}">
                    <a16:rowId xmlns:a16="http://schemas.microsoft.com/office/drawing/2014/main" val="3470410467"/>
                  </a:ext>
                </a:extLst>
              </a:tr>
              <a:tr h="577482">
                <a:tc>
                  <a:txBody>
                    <a:bodyPr/>
                    <a:lstStyle/>
                    <a:p>
                      <a:pPr marL="50800" algn="l" defTabSz="914400" rtl="0" eaLnBrk="1" latinLnBrk="0" hangingPunct="1">
                        <a:lnSpc>
                          <a:spcPct val="100000"/>
                        </a:lnSpc>
                        <a:spcBef>
                          <a:spcPts val="25"/>
                        </a:spcBef>
                        <a:spcAft>
                          <a:spcPts val="0"/>
                        </a:spcAft>
                      </a:pPr>
                      <a:r>
                        <a:rPr lang="en-US" sz="1600" b="0" kern="1200" dirty="0">
                          <a:solidFill>
                            <a:schemeClr val="tx1"/>
                          </a:solidFill>
                          <a:effectLst/>
                          <a:latin typeface="+mn-lt"/>
                          <a:ea typeface="+mn-ea"/>
                          <a:cs typeface="+mn-cs"/>
                        </a:rPr>
                        <a:t>Municipal Public Accounts Committees functionality assessment reports</a:t>
                      </a:r>
                      <a:endParaRPr lang="en-ZA" sz="1600" b="0" kern="1200" dirty="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3.6 Number of MPAC functionality assessment reports developed</a:t>
                      </a:r>
                      <a:endParaRPr lang="en-ZA" sz="1600" b="0" kern="1200" dirty="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4 MPAC functionality assessment reports developed by 31 March 2023</a:t>
                      </a:r>
                      <a:endParaRPr lang="en-ZA" sz="1600" b="0" kern="1200" dirty="0">
                        <a:solidFill>
                          <a:schemeClr val="tx1"/>
                        </a:solidFill>
                        <a:effectLst/>
                        <a:latin typeface="+mn-lt"/>
                        <a:ea typeface="+mn-ea"/>
                        <a:cs typeface="+mn-cs"/>
                      </a:endParaRPr>
                    </a:p>
                  </a:txBody>
                  <a:tcPr marL="59359" marR="59359" marT="0" marB="0">
                    <a:solidFill>
                      <a:schemeClr val="bg1"/>
                    </a:solidFill>
                  </a:tcPr>
                </a:tc>
                <a:extLst>
                  <a:ext uri="{0D108BD9-81ED-4DB2-BD59-A6C34878D82A}">
                    <a16:rowId xmlns:a16="http://schemas.microsoft.com/office/drawing/2014/main" val="519501316"/>
                  </a:ext>
                </a:extLst>
              </a:tr>
              <a:tr h="874712">
                <a:tc>
                  <a:txBody>
                    <a:bodyPr/>
                    <a:lstStyle/>
                    <a:p>
                      <a:pPr marL="50800" algn="l" defTabSz="914400" rtl="0" eaLnBrk="1" latinLnBrk="0" hangingPunct="1">
                        <a:lnSpc>
                          <a:spcPct val="100000"/>
                        </a:lnSpc>
                        <a:spcBef>
                          <a:spcPts val="25"/>
                        </a:spcBef>
                        <a:spcAft>
                          <a:spcPts val="0"/>
                        </a:spcAft>
                      </a:pPr>
                      <a:r>
                        <a:rPr lang="en-US" sz="1600" b="0" kern="1200">
                          <a:solidFill>
                            <a:schemeClr val="tx1"/>
                          </a:solidFill>
                          <a:effectLst/>
                          <a:latin typeface="+mn-lt"/>
                          <a:ea typeface="+mn-ea"/>
                          <a:cs typeface="+mn-cs"/>
                        </a:rPr>
                        <a:t>Improved Audit Outcomes </a:t>
                      </a:r>
                      <a:endParaRPr lang="en-ZA" sz="1600" b="0" kern="120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3.7 Report on the implementation of actions to address issues raised by the AGSA in line with Section 134 of the MFMA </a:t>
                      </a:r>
                      <a:endParaRPr lang="en-ZA" sz="1600" b="0" kern="1200" dirty="0">
                        <a:solidFill>
                          <a:schemeClr val="tx1"/>
                        </a:solidFill>
                        <a:effectLst/>
                        <a:latin typeface="+mn-lt"/>
                        <a:ea typeface="+mn-ea"/>
                        <a:cs typeface="+mn-cs"/>
                      </a:endParaRPr>
                    </a:p>
                  </a:txBody>
                  <a:tcPr marL="59359" marR="59359"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GB" sz="1600" b="0" kern="1200" dirty="0">
                          <a:solidFill>
                            <a:schemeClr val="tx1"/>
                          </a:solidFill>
                          <a:effectLst/>
                          <a:latin typeface="+mn-lt"/>
                          <a:ea typeface="+mn-ea"/>
                          <a:cs typeface="+mn-cs"/>
                        </a:rPr>
                        <a:t>Report on the implementation of actions to address issues raised by the AGSA in line with section 134 of the MFMA submitted to form part of sec 48 report/ state of local government report by 31 December 2022</a:t>
                      </a:r>
                      <a:endParaRPr lang="en-ZA" sz="1600" b="0" kern="1200" dirty="0">
                        <a:solidFill>
                          <a:schemeClr val="tx1"/>
                        </a:solidFill>
                        <a:effectLst/>
                        <a:latin typeface="+mn-lt"/>
                        <a:ea typeface="+mn-ea"/>
                        <a:cs typeface="+mn-cs"/>
                      </a:endParaRPr>
                    </a:p>
                  </a:txBody>
                  <a:tcPr marL="59359" marR="59359" marT="0" marB="0">
                    <a:solidFill>
                      <a:schemeClr val="bg1"/>
                    </a:solidFill>
                  </a:tcPr>
                </a:tc>
                <a:extLst>
                  <a:ext uri="{0D108BD9-81ED-4DB2-BD59-A6C34878D82A}">
                    <a16:rowId xmlns:a16="http://schemas.microsoft.com/office/drawing/2014/main" val="3756180083"/>
                  </a:ext>
                </a:extLst>
              </a:tr>
            </a:tbl>
          </a:graphicData>
        </a:graphic>
      </p:graphicFrame>
    </p:spTree>
    <p:extLst>
      <p:ext uri="{BB962C8B-B14F-4D97-AF65-F5344CB8AC3E}">
        <p14:creationId xmlns:p14="http://schemas.microsoft.com/office/powerpoint/2010/main" val="1596632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64C1-53EA-4896-AEFD-E6C01C9B7FC8}"/>
              </a:ext>
            </a:extLst>
          </p:cNvPr>
          <p:cNvSpPr>
            <a:spLocks noGrp="1"/>
          </p:cNvSpPr>
          <p:nvPr>
            <p:ph type="title"/>
          </p:nvPr>
        </p:nvSpPr>
        <p:spPr/>
        <p:txBody>
          <a:bodyPr/>
          <a:lstStyle/>
          <a:p>
            <a:pPr algn="ctr"/>
            <a:r>
              <a:rPr lang="en-ZA" b="1" dirty="0"/>
              <a:t>DISASTER MANAGEMENT</a:t>
            </a:r>
          </a:p>
        </p:txBody>
      </p:sp>
      <p:graphicFrame>
        <p:nvGraphicFramePr>
          <p:cNvPr id="4" name="Table 3">
            <a:extLst>
              <a:ext uri="{FF2B5EF4-FFF2-40B4-BE49-F238E27FC236}">
                <a16:creationId xmlns:a16="http://schemas.microsoft.com/office/drawing/2014/main" id="{BB51B219-AC45-4056-9CC6-E9A1B6A28E42}"/>
              </a:ext>
            </a:extLst>
          </p:cNvPr>
          <p:cNvGraphicFramePr>
            <a:graphicFrameLocks noGrp="1"/>
          </p:cNvGraphicFramePr>
          <p:nvPr>
            <p:extLst>
              <p:ext uri="{D42A27DB-BD31-4B8C-83A1-F6EECF244321}">
                <p14:modId xmlns:p14="http://schemas.microsoft.com/office/powerpoint/2010/main" val="459849415"/>
              </p:ext>
            </p:extLst>
          </p:nvPr>
        </p:nvGraphicFramePr>
        <p:xfrm>
          <a:off x="103545" y="823837"/>
          <a:ext cx="11754158" cy="4519401"/>
        </p:xfrm>
        <a:graphic>
          <a:graphicData uri="http://schemas.openxmlformats.org/drawingml/2006/table">
            <a:tbl>
              <a:tblPr firstRow="1" firstCol="1" bandRow="1">
                <a:tableStyleId>{ED083AE6-46FA-4A59-8FB0-9F97EB10719F}</a:tableStyleId>
              </a:tblPr>
              <a:tblGrid>
                <a:gridCol w="2905126">
                  <a:extLst>
                    <a:ext uri="{9D8B030D-6E8A-4147-A177-3AD203B41FA5}">
                      <a16:colId xmlns:a16="http://schemas.microsoft.com/office/drawing/2014/main" val="4031149099"/>
                    </a:ext>
                  </a:extLst>
                </a:gridCol>
                <a:gridCol w="4232787">
                  <a:extLst>
                    <a:ext uri="{9D8B030D-6E8A-4147-A177-3AD203B41FA5}">
                      <a16:colId xmlns:a16="http://schemas.microsoft.com/office/drawing/2014/main" val="2585188611"/>
                    </a:ext>
                  </a:extLst>
                </a:gridCol>
                <a:gridCol w="4616245">
                  <a:extLst>
                    <a:ext uri="{9D8B030D-6E8A-4147-A177-3AD203B41FA5}">
                      <a16:colId xmlns:a16="http://schemas.microsoft.com/office/drawing/2014/main" val="684190919"/>
                    </a:ext>
                  </a:extLst>
                </a:gridCol>
              </a:tblGrid>
              <a:tr h="626999">
                <a:tc>
                  <a:txBody>
                    <a:bodyPr/>
                    <a:lstStyle/>
                    <a:p>
                      <a:pPr marL="50800">
                        <a:lnSpc>
                          <a:spcPct val="100000"/>
                        </a:lnSpc>
                        <a:spcBef>
                          <a:spcPts val="25"/>
                        </a:spcBef>
                        <a:spcAft>
                          <a:spcPts val="0"/>
                        </a:spcAft>
                      </a:pPr>
                      <a:r>
                        <a:rPr lang="en-US" sz="2800" dirty="0">
                          <a:effectLst/>
                          <a:latin typeface="+mn-lt"/>
                        </a:rPr>
                        <a:t>Outputs</a:t>
                      </a:r>
                      <a:endParaRPr lang="en-ZA" sz="2800" dirty="0">
                        <a:effectLst/>
                        <a:latin typeface="+mn-lt"/>
                        <a:ea typeface="DejaVu Sans"/>
                        <a:cs typeface="DejaVu Sans"/>
                      </a:endParaRPr>
                    </a:p>
                  </a:txBody>
                  <a:tcPr marL="35874" marR="35874" marT="0" marB="0"/>
                </a:tc>
                <a:tc>
                  <a:txBody>
                    <a:bodyPr/>
                    <a:lstStyle/>
                    <a:p>
                      <a:pPr marL="50800" algn="l" defTabSz="914400" rtl="0" eaLnBrk="1" latinLnBrk="0" hangingPunct="1">
                        <a:lnSpc>
                          <a:spcPct val="100000"/>
                        </a:lnSpc>
                        <a:spcBef>
                          <a:spcPts val="25"/>
                        </a:spcBef>
                        <a:spcAft>
                          <a:spcPts val="0"/>
                        </a:spcAft>
                      </a:pPr>
                      <a:r>
                        <a:rPr lang="en-US" sz="2800" b="1" kern="1200" dirty="0">
                          <a:solidFill>
                            <a:schemeClr val="tx1"/>
                          </a:solidFill>
                          <a:effectLst/>
                          <a:latin typeface="+mn-lt"/>
                          <a:ea typeface="+mn-ea"/>
                          <a:cs typeface="+mn-cs"/>
                        </a:rPr>
                        <a:t>Output Indicators</a:t>
                      </a:r>
                      <a:endParaRPr lang="en-ZA" sz="2800" b="1" kern="1200" dirty="0">
                        <a:solidFill>
                          <a:schemeClr val="tx1"/>
                        </a:solidFill>
                        <a:effectLst/>
                        <a:latin typeface="+mn-lt"/>
                        <a:ea typeface="+mn-ea"/>
                        <a:cs typeface="+mn-cs"/>
                      </a:endParaRPr>
                    </a:p>
                  </a:txBody>
                  <a:tcPr marL="35874" marR="35874" marT="0" marB="0"/>
                </a:tc>
                <a:tc>
                  <a:txBody>
                    <a:bodyPr/>
                    <a:lstStyle/>
                    <a:p>
                      <a:pPr marL="50800" algn="l" defTabSz="914400" rtl="0" eaLnBrk="1" latinLnBrk="0" hangingPunct="1">
                        <a:lnSpc>
                          <a:spcPct val="100000"/>
                        </a:lnSpc>
                        <a:spcBef>
                          <a:spcPts val="25"/>
                        </a:spcBef>
                        <a:spcAft>
                          <a:spcPts val="0"/>
                        </a:spcAft>
                      </a:pPr>
                      <a:r>
                        <a:rPr lang="en-US" sz="2800" b="1" kern="1200" dirty="0">
                          <a:solidFill>
                            <a:schemeClr val="tx1"/>
                          </a:solidFill>
                          <a:effectLst/>
                          <a:latin typeface="+mn-lt"/>
                          <a:ea typeface="+mn-ea"/>
                          <a:cs typeface="+mn-cs"/>
                        </a:rPr>
                        <a:t>Target 2022/23</a:t>
                      </a:r>
                      <a:endParaRPr lang="en-ZA" sz="2800" b="1" kern="1200" dirty="0">
                        <a:solidFill>
                          <a:schemeClr val="tx1"/>
                        </a:solidFill>
                        <a:effectLst/>
                        <a:latin typeface="+mn-lt"/>
                        <a:ea typeface="+mn-ea"/>
                        <a:cs typeface="+mn-cs"/>
                      </a:endParaRPr>
                    </a:p>
                  </a:txBody>
                  <a:tcPr marL="35874" marR="35874" marT="0" marB="0"/>
                </a:tc>
                <a:extLst>
                  <a:ext uri="{0D108BD9-81ED-4DB2-BD59-A6C34878D82A}">
                    <a16:rowId xmlns:a16="http://schemas.microsoft.com/office/drawing/2014/main" val="2414547191"/>
                  </a:ext>
                </a:extLst>
              </a:tr>
              <a:tr h="779626">
                <a:tc rowSpan="2">
                  <a:txBody>
                    <a:bodyPr/>
                    <a:lstStyle/>
                    <a:p>
                      <a:pPr marL="50800" algn="l" defTabSz="914400" rtl="0" eaLnBrk="1" latinLnBrk="0" hangingPunct="1">
                        <a:lnSpc>
                          <a:spcPct val="100000"/>
                        </a:lnSpc>
                        <a:spcBef>
                          <a:spcPts val="215"/>
                        </a:spcBef>
                      </a:pPr>
                      <a:r>
                        <a:rPr lang="en-US" sz="1800" b="0" kern="1200" dirty="0">
                          <a:solidFill>
                            <a:schemeClr val="tx1"/>
                          </a:solidFill>
                          <a:effectLst/>
                          <a:latin typeface="+mn-lt"/>
                          <a:ea typeface="+mn-ea"/>
                          <a:cs typeface="+mn-cs"/>
                        </a:rPr>
                        <a:t>Revised Disaster funding arrangements </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15"/>
                        </a:spcBef>
                      </a:pPr>
                      <a:r>
                        <a:rPr lang="en-US" sz="1800" b="0" kern="1200" dirty="0">
                          <a:solidFill>
                            <a:schemeClr val="tx1"/>
                          </a:solidFill>
                          <a:effectLst/>
                          <a:latin typeface="+mn-lt"/>
                          <a:ea typeface="+mn-ea"/>
                          <a:cs typeface="+mn-cs"/>
                        </a:rPr>
                        <a:t>4.1 Report on identified sector departments supported on the implementation of disaster funding arrangements</a:t>
                      </a:r>
                      <a:endParaRPr lang="en-ZA" sz="1800" b="0" kern="1200" dirty="0">
                        <a:solidFill>
                          <a:schemeClr val="tx1"/>
                        </a:solidFill>
                        <a:effectLst/>
                        <a:latin typeface="+mn-lt"/>
                        <a:ea typeface="+mn-ea"/>
                        <a:cs typeface="+mn-cs"/>
                      </a:endParaRPr>
                    </a:p>
                    <a:p>
                      <a:pPr marL="50800" algn="l" defTabSz="914400" rtl="0" eaLnBrk="1" latinLnBrk="0" hangingPunct="1">
                        <a:lnSpc>
                          <a:spcPct val="100000"/>
                        </a:lnSpc>
                        <a:spcBef>
                          <a:spcPts val="215"/>
                        </a:spcBef>
                      </a:pPr>
                      <a:r>
                        <a:rPr lang="en-US" sz="1800" b="0" kern="1200" dirty="0">
                          <a:solidFill>
                            <a:schemeClr val="tx1"/>
                          </a:solidFill>
                          <a:effectLst/>
                          <a:latin typeface="+mn-lt"/>
                          <a:ea typeface="+mn-ea"/>
                          <a:cs typeface="+mn-cs"/>
                        </a:rPr>
                        <a:t> </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15"/>
                        </a:spcBef>
                      </a:pPr>
                      <a:r>
                        <a:rPr lang="en-US" sz="1800" b="0" kern="1200">
                          <a:solidFill>
                            <a:schemeClr val="tx1"/>
                          </a:solidFill>
                          <a:effectLst/>
                          <a:latin typeface="+mn-lt"/>
                          <a:ea typeface="+mn-ea"/>
                          <a:cs typeface="+mn-cs"/>
                        </a:rPr>
                        <a:t>Report indicating </a:t>
                      </a:r>
                      <a:endParaRPr lang="en-ZA" sz="1800" b="0" kern="1200">
                        <a:solidFill>
                          <a:schemeClr val="tx1"/>
                        </a:solidFill>
                        <a:effectLst/>
                        <a:latin typeface="+mn-lt"/>
                        <a:ea typeface="+mn-ea"/>
                        <a:cs typeface="+mn-cs"/>
                      </a:endParaRPr>
                    </a:p>
                    <a:p>
                      <a:pPr marL="50800" algn="l" defTabSz="914400" rtl="0" eaLnBrk="1" latinLnBrk="0" hangingPunct="1">
                        <a:lnSpc>
                          <a:spcPct val="100000"/>
                        </a:lnSpc>
                        <a:spcBef>
                          <a:spcPts val="215"/>
                        </a:spcBef>
                      </a:pPr>
                      <a:r>
                        <a:rPr lang="en-US" sz="1800" b="0" kern="1200">
                          <a:solidFill>
                            <a:schemeClr val="tx1"/>
                          </a:solidFill>
                          <a:effectLst/>
                          <a:latin typeface="+mn-lt"/>
                          <a:ea typeface="+mn-ea"/>
                          <a:cs typeface="+mn-cs"/>
                        </a:rPr>
                        <a:t>two sector departments supported on the implementation of disaster funding arrangements by 31 March 2023</a:t>
                      </a:r>
                      <a:endParaRPr lang="en-ZA" sz="1800" b="0" kern="120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576176083"/>
                  </a:ext>
                </a:extLst>
              </a:tr>
              <a:tr h="946366">
                <a:tc vMerge="1">
                  <a:txBody>
                    <a:bodyPr/>
                    <a:lstStyle/>
                    <a:p>
                      <a:endParaRPr lang="en-ZA"/>
                    </a:p>
                  </a:txBody>
                  <a:tcPr/>
                </a:tc>
                <a:tc>
                  <a:txBody>
                    <a:bodyPr/>
                    <a:lstStyle/>
                    <a:p>
                      <a:pPr marL="50800" algn="l" defTabSz="914400" rtl="0" eaLnBrk="1" latinLnBrk="0" hangingPunct="1">
                        <a:lnSpc>
                          <a:spcPct val="100000"/>
                        </a:lnSpc>
                        <a:spcBef>
                          <a:spcPts val="215"/>
                        </a:spcBef>
                      </a:pPr>
                      <a:r>
                        <a:rPr lang="en-US" sz="1800" b="0" kern="1200" dirty="0">
                          <a:solidFill>
                            <a:schemeClr val="tx1"/>
                          </a:solidFill>
                          <a:effectLst/>
                          <a:latin typeface="+mn-lt"/>
                          <a:ea typeface="+mn-ea"/>
                          <a:cs typeface="+mn-cs"/>
                        </a:rPr>
                        <a:t>4.2 Number of organs of state (including municipalities) supported to prevent, prepare for and mitigate disaster risks through applicable disaster management plans</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15"/>
                        </a:spcBef>
                        <a:spcAft>
                          <a:spcPts val="0"/>
                        </a:spcAft>
                      </a:pPr>
                      <a:r>
                        <a:rPr lang="en-US" sz="1800" b="0" kern="1200" dirty="0">
                          <a:solidFill>
                            <a:schemeClr val="tx1"/>
                          </a:solidFill>
                          <a:effectLst/>
                          <a:latin typeface="+mn-lt"/>
                          <a:ea typeface="+mn-ea"/>
                          <a:cs typeface="+mn-cs"/>
                        </a:rPr>
                        <a:t>10 municipalities and one Sector department supported to prevent, prepare for and mitigate disaster risks through the effective implementation of applicable disaster management plans by 31 March 2023</a:t>
                      </a:r>
                      <a:endParaRPr lang="en-ZA" sz="18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1759609959"/>
                  </a:ext>
                </a:extLst>
              </a:tr>
              <a:tr h="849482">
                <a:tc>
                  <a:txBody>
                    <a:bodyPr/>
                    <a:lstStyle/>
                    <a:p>
                      <a:pPr marL="50800" algn="l" defTabSz="914400" rtl="0" eaLnBrk="1" latinLnBrk="0" hangingPunct="1">
                        <a:lnSpc>
                          <a:spcPct val="100000"/>
                        </a:lnSpc>
                        <a:spcBef>
                          <a:spcPts val="215"/>
                        </a:spcBef>
                        <a:spcAft>
                          <a:spcPts val="0"/>
                        </a:spcAft>
                      </a:pPr>
                      <a:r>
                        <a:rPr lang="en-US" sz="1800" b="0" kern="1200">
                          <a:solidFill>
                            <a:schemeClr val="tx1"/>
                          </a:solidFill>
                          <a:effectLst/>
                          <a:latin typeface="+mn-lt"/>
                          <a:ea typeface="+mn-ea"/>
                          <a:cs typeface="+mn-cs"/>
                        </a:rPr>
                        <a:t>Updated National Disaster Management Framework</a:t>
                      </a:r>
                      <a:endParaRPr lang="en-ZA" sz="1800" b="0" kern="120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15"/>
                        </a:spcBef>
                      </a:pPr>
                      <a:r>
                        <a:rPr lang="en-US" sz="1800" b="0" kern="1200" dirty="0">
                          <a:solidFill>
                            <a:schemeClr val="tx1"/>
                          </a:solidFill>
                          <a:effectLst/>
                          <a:latin typeface="+mn-lt"/>
                          <a:ea typeface="+mn-ea"/>
                          <a:cs typeface="+mn-cs"/>
                        </a:rPr>
                        <a:t>4.3 Draft adjusted National Disaster Management Framework approved</a:t>
                      </a:r>
                      <a:endParaRPr lang="en-ZA" sz="18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15"/>
                        </a:spcBef>
                      </a:pPr>
                      <a:r>
                        <a:rPr lang="en-US" sz="1800" b="0" kern="1200" dirty="0">
                          <a:solidFill>
                            <a:schemeClr val="tx1"/>
                          </a:solidFill>
                          <a:effectLst/>
                          <a:latin typeface="+mn-lt"/>
                          <a:ea typeface="+mn-ea"/>
                          <a:cs typeface="+mn-cs"/>
                        </a:rPr>
                        <a:t>Draft adjusted National Disaster Management Framework approved   by 31 March 2023</a:t>
                      </a:r>
                      <a:endParaRPr lang="en-ZA" sz="18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440385384"/>
                  </a:ext>
                </a:extLst>
              </a:tr>
            </a:tbl>
          </a:graphicData>
        </a:graphic>
      </p:graphicFrame>
    </p:spTree>
    <p:extLst>
      <p:ext uri="{BB962C8B-B14F-4D97-AF65-F5344CB8AC3E}">
        <p14:creationId xmlns:p14="http://schemas.microsoft.com/office/powerpoint/2010/main" val="3715129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64C1-53EA-4896-AEFD-E6C01C9B7FC8}"/>
              </a:ext>
            </a:extLst>
          </p:cNvPr>
          <p:cNvSpPr>
            <a:spLocks noGrp="1"/>
          </p:cNvSpPr>
          <p:nvPr>
            <p:ph type="title"/>
          </p:nvPr>
        </p:nvSpPr>
        <p:spPr/>
        <p:txBody>
          <a:bodyPr/>
          <a:lstStyle/>
          <a:p>
            <a:pPr algn="ctr"/>
            <a:r>
              <a:rPr lang="en-US" b="1" dirty="0"/>
              <a:t>Community Work programme</a:t>
            </a:r>
            <a:endParaRPr lang="en-ZA" b="1" dirty="0"/>
          </a:p>
        </p:txBody>
      </p:sp>
      <p:graphicFrame>
        <p:nvGraphicFramePr>
          <p:cNvPr id="3" name="Table 2">
            <a:extLst>
              <a:ext uri="{FF2B5EF4-FFF2-40B4-BE49-F238E27FC236}">
                <a16:creationId xmlns:a16="http://schemas.microsoft.com/office/drawing/2014/main" id="{B7C5E36F-A0B0-4F9B-9371-E9FE30B1283C}"/>
              </a:ext>
            </a:extLst>
          </p:cNvPr>
          <p:cNvGraphicFramePr>
            <a:graphicFrameLocks noGrp="1"/>
          </p:cNvGraphicFramePr>
          <p:nvPr>
            <p:extLst>
              <p:ext uri="{D42A27DB-BD31-4B8C-83A1-F6EECF244321}">
                <p14:modId xmlns:p14="http://schemas.microsoft.com/office/powerpoint/2010/main" val="2345895270"/>
              </p:ext>
            </p:extLst>
          </p:nvPr>
        </p:nvGraphicFramePr>
        <p:xfrm>
          <a:off x="493182" y="1591338"/>
          <a:ext cx="11205636" cy="1837662"/>
        </p:xfrm>
        <a:graphic>
          <a:graphicData uri="http://schemas.openxmlformats.org/drawingml/2006/table">
            <a:tbl>
              <a:tblPr firstRow="1" firstCol="1" bandRow="1">
                <a:tableStyleId>{ED083AE6-46FA-4A59-8FB0-9F97EB10719F}</a:tableStyleId>
              </a:tblPr>
              <a:tblGrid>
                <a:gridCol w="3645613">
                  <a:extLst>
                    <a:ext uri="{9D8B030D-6E8A-4147-A177-3AD203B41FA5}">
                      <a16:colId xmlns:a16="http://schemas.microsoft.com/office/drawing/2014/main" val="3642945277"/>
                    </a:ext>
                  </a:extLst>
                </a:gridCol>
                <a:gridCol w="3297543">
                  <a:extLst>
                    <a:ext uri="{9D8B030D-6E8A-4147-A177-3AD203B41FA5}">
                      <a16:colId xmlns:a16="http://schemas.microsoft.com/office/drawing/2014/main" val="2017391361"/>
                    </a:ext>
                  </a:extLst>
                </a:gridCol>
                <a:gridCol w="4262480">
                  <a:extLst>
                    <a:ext uri="{9D8B030D-6E8A-4147-A177-3AD203B41FA5}">
                      <a16:colId xmlns:a16="http://schemas.microsoft.com/office/drawing/2014/main" val="323580317"/>
                    </a:ext>
                  </a:extLst>
                </a:gridCol>
              </a:tblGrid>
              <a:tr h="328756">
                <a:tc>
                  <a:txBody>
                    <a:bodyPr/>
                    <a:lstStyle/>
                    <a:p>
                      <a:pPr marL="50800">
                        <a:lnSpc>
                          <a:spcPct val="100000"/>
                        </a:lnSpc>
                        <a:spcBef>
                          <a:spcPts val="25"/>
                        </a:spcBef>
                        <a:spcAft>
                          <a:spcPts val="0"/>
                        </a:spcAft>
                      </a:pPr>
                      <a:r>
                        <a:rPr lang="en-US" sz="2800" dirty="0">
                          <a:effectLst/>
                          <a:latin typeface="+mn-lt"/>
                        </a:rPr>
                        <a:t>Outputs</a:t>
                      </a:r>
                      <a:endParaRPr lang="en-ZA" sz="2800" dirty="0">
                        <a:effectLst/>
                        <a:latin typeface="+mn-lt"/>
                        <a:ea typeface="DejaVu Sans"/>
                        <a:cs typeface="DejaVu Sans"/>
                      </a:endParaRPr>
                    </a:p>
                  </a:txBody>
                  <a:tcPr marL="35874" marR="35874"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2800" b="1" kern="1200" dirty="0">
                          <a:solidFill>
                            <a:schemeClr val="tx1"/>
                          </a:solidFill>
                          <a:effectLst/>
                          <a:latin typeface="+mn-lt"/>
                          <a:ea typeface="+mn-ea"/>
                          <a:cs typeface="+mn-cs"/>
                        </a:rPr>
                        <a:t>Output Indicators</a:t>
                      </a:r>
                      <a:endParaRPr lang="en-ZA" sz="2800" b="1" kern="1200" dirty="0">
                        <a:solidFill>
                          <a:schemeClr val="tx1"/>
                        </a:solidFill>
                        <a:effectLst/>
                        <a:latin typeface="+mn-lt"/>
                        <a:ea typeface="+mn-ea"/>
                        <a:cs typeface="+mn-cs"/>
                      </a:endParaRPr>
                    </a:p>
                  </a:txBody>
                  <a:tcPr marL="35874" marR="35874"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2800" b="1" kern="1200" dirty="0">
                          <a:solidFill>
                            <a:schemeClr val="tx1"/>
                          </a:solidFill>
                          <a:effectLst/>
                          <a:latin typeface="+mn-lt"/>
                          <a:ea typeface="+mn-ea"/>
                          <a:cs typeface="+mn-cs"/>
                        </a:rPr>
                        <a:t>Target 2022/23</a:t>
                      </a:r>
                      <a:endParaRPr lang="en-ZA" sz="2800" b="1" kern="1200" dirty="0">
                        <a:solidFill>
                          <a:schemeClr val="tx1"/>
                        </a:solidFill>
                        <a:effectLst/>
                        <a:latin typeface="+mn-lt"/>
                        <a:ea typeface="+mn-ea"/>
                        <a:cs typeface="+mn-cs"/>
                      </a:endParaRPr>
                    </a:p>
                  </a:txBody>
                  <a:tcPr marL="35874" marR="35874" marT="0" marB="0">
                    <a:solidFill>
                      <a:schemeClr val="bg1"/>
                    </a:solidFill>
                  </a:tcPr>
                </a:tc>
                <a:extLst>
                  <a:ext uri="{0D108BD9-81ED-4DB2-BD59-A6C34878D82A}">
                    <a16:rowId xmlns:a16="http://schemas.microsoft.com/office/drawing/2014/main" val="1791624084"/>
                  </a:ext>
                </a:extLst>
              </a:tr>
              <a:tr h="493149">
                <a:tc>
                  <a:txBody>
                    <a:bodyPr/>
                    <a:lstStyle/>
                    <a:p>
                      <a:pPr marL="50800" algn="l" defTabSz="914400" rtl="0" eaLnBrk="1" latinLnBrk="0" hangingPunct="1">
                        <a:lnSpc>
                          <a:spcPct val="100000"/>
                        </a:lnSpc>
                        <a:spcBef>
                          <a:spcPts val="25"/>
                        </a:spcBef>
                        <a:spcAft>
                          <a:spcPts val="0"/>
                        </a:spcAft>
                      </a:pPr>
                      <a:r>
                        <a:rPr lang="en-US" sz="2000" b="0" kern="1200" dirty="0">
                          <a:solidFill>
                            <a:schemeClr val="tx1"/>
                          </a:solidFill>
                          <a:effectLst/>
                          <a:latin typeface="+mn-lt"/>
                          <a:ea typeface="+mn-ea"/>
                          <a:cs typeface="+mn-cs"/>
                        </a:rPr>
                        <a:t>CWP participants enrolled</a:t>
                      </a:r>
                      <a:endParaRPr lang="en-ZA" sz="20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2000" b="0" kern="1200" dirty="0">
                          <a:solidFill>
                            <a:schemeClr val="tx1"/>
                          </a:solidFill>
                          <a:effectLst/>
                          <a:latin typeface="+mn-lt"/>
                          <a:ea typeface="+mn-ea"/>
                          <a:cs typeface="+mn-cs"/>
                        </a:rPr>
                        <a:t>5.1 Number of people participating in the CWP </a:t>
                      </a:r>
                      <a:endParaRPr lang="en-ZA" sz="20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2000" b="0" kern="1200" dirty="0">
                          <a:solidFill>
                            <a:schemeClr val="tx1"/>
                          </a:solidFill>
                          <a:effectLst/>
                          <a:latin typeface="+mn-lt"/>
                          <a:ea typeface="+mn-ea"/>
                          <a:cs typeface="+mn-cs"/>
                        </a:rPr>
                        <a:t>250 000 people participating in the programme by 31 March 2023</a:t>
                      </a:r>
                      <a:endParaRPr lang="en-ZA" sz="20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3152497953"/>
                  </a:ext>
                </a:extLst>
              </a:tr>
              <a:tr h="801342">
                <a:tc>
                  <a:txBody>
                    <a:bodyPr/>
                    <a:lstStyle/>
                    <a:p>
                      <a:pPr marL="50800" algn="l" defTabSz="914400" rtl="0" eaLnBrk="1" latinLnBrk="0" hangingPunct="1">
                        <a:lnSpc>
                          <a:spcPct val="100000"/>
                        </a:lnSpc>
                        <a:spcBef>
                          <a:spcPts val="25"/>
                        </a:spcBef>
                        <a:spcAft>
                          <a:spcPts val="0"/>
                        </a:spcAft>
                      </a:pPr>
                      <a:r>
                        <a:rPr lang="en-US" sz="2000" b="0" kern="1200">
                          <a:solidFill>
                            <a:schemeClr val="tx1"/>
                          </a:solidFill>
                          <a:effectLst/>
                          <a:latin typeface="+mn-lt"/>
                          <a:ea typeface="+mn-ea"/>
                          <a:cs typeface="+mn-cs"/>
                        </a:rPr>
                        <a:t>CWP participants trained </a:t>
                      </a:r>
                      <a:endParaRPr lang="en-ZA" sz="2000" b="0" kern="120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2000" b="0" kern="1200" dirty="0">
                          <a:solidFill>
                            <a:schemeClr val="tx1"/>
                          </a:solidFill>
                          <a:effectLst/>
                          <a:latin typeface="+mn-lt"/>
                          <a:ea typeface="+mn-ea"/>
                          <a:cs typeface="+mn-cs"/>
                        </a:rPr>
                        <a:t>5.2 Number of participants trained annually</a:t>
                      </a:r>
                      <a:endParaRPr lang="en-ZA" sz="2000" b="0" kern="1200" dirty="0">
                        <a:solidFill>
                          <a:schemeClr val="tx1"/>
                        </a:solidFill>
                        <a:effectLst/>
                        <a:latin typeface="+mn-lt"/>
                        <a:ea typeface="+mn-ea"/>
                        <a:cs typeface="+mn-cs"/>
                      </a:endParaRPr>
                    </a:p>
                  </a:txBody>
                  <a:tcPr marL="68580" marR="68580" marT="0" marB="0">
                    <a:solidFill>
                      <a:schemeClr val="bg1"/>
                    </a:solidFill>
                  </a:tcPr>
                </a:tc>
                <a:tc>
                  <a:txBody>
                    <a:bodyPr/>
                    <a:lstStyle/>
                    <a:p>
                      <a:pPr marL="50800" algn="l" defTabSz="914400" rtl="0" eaLnBrk="1" latinLnBrk="0" hangingPunct="1">
                        <a:lnSpc>
                          <a:spcPct val="100000"/>
                        </a:lnSpc>
                        <a:spcBef>
                          <a:spcPts val="25"/>
                        </a:spcBef>
                        <a:spcAft>
                          <a:spcPts val="0"/>
                        </a:spcAft>
                      </a:pPr>
                      <a:r>
                        <a:rPr lang="en-US" sz="2000" b="0" kern="1200" dirty="0">
                          <a:solidFill>
                            <a:schemeClr val="tx1"/>
                          </a:solidFill>
                          <a:effectLst/>
                          <a:latin typeface="+mn-lt"/>
                          <a:ea typeface="+mn-ea"/>
                          <a:cs typeface="+mn-cs"/>
                        </a:rPr>
                        <a:t>25 000 CWP participants trained annually by 31 March 2023</a:t>
                      </a:r>
                      <a:endParaRPr lang="en-ZA" sz="2000" b="0" kern="1200" dirty="0">
                        <a:solidFill>
                          <a:schemeClr val="tx1"/>
                        </a:solidFill>
                        <a:effectLst/>
                        <a:latin typeface="+mn-lt"/>
                        <a:ea typeface="+mn-ea"/>
                        <a:cs typeface="+mn-cs"/>
                      </a:endParaRPr>
                    </a:p>
                  </a:txBody>
                  <a:tcPr marL="68580" marR="68580" marT="0" marB="0">
                    <a:solidFill>
                      <a:schemeClr val="bg1"/>
                    </a:solidFill>
                  </a:tcPr>
                </a:tc>
                <a:extLst>
                  <a:ext uri="{0D108BD9-81ED-4DB2-BD59-A6C34878D82A}">
                    <a16:rowId xmlns:a16="http://schemas.microsoft.com/office/drawing/2014/main" val="1214437098"/>
                  </a:ext>
                </a:extLst>
              </a:tr>
            </a:tbl>
          </a:graphicData>
        </a:graphic>
      </p:graphicFrame>
    </p:spTree>
    <p:extLst>
      <p:ext uri="{BB962C8B-B14F-4D97-AF65-F5344CB8AC3E}">
        <p14:creationId xmlns:p14="http://schemas.microsoft.com/office/powerpoint/2010/main" val="3544836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C7E49-B066-40F8-95F9-1E45A7829AA2}"/>
              </a:ext>
            </a:extLst>
          </p:cNvPr>
          <p:cNvSpPr/>
          <p:nvPr/>
        </p:nvSpPr>
        <p:spPr>
          <a:xfrm>
            <a:off x="0" y="572974"/>
            <a:ext cx="11198832" cy="571205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500" b="1" i="0" u="none" strike="noStrike" kern="1200" cap="none" spc="0" normalizeH="0" baseline="0" noProof="0" dirty="0">
              <a:ln>
                <a:noFill/>
              </a:ln>
              <a:solidFill>
                <a:srgbClr val="ED7D31"/>
              </a:solidFill>
              <a:effectLst/>
              <a:uLnTx/>
              <a:uFillTx/>
              <a:latin typeface="Gill Sans MT" panose="020B0502020104020203" pitchFamily="34" charset="77"/>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500" b="1" dirty="0">
              <a:solidFill>
                <a:srgbClr val="ED7D31"/>
              </a:solidFill>
              <a:latin typeface="Gill Sans MT" panose="020B0502020104020203" pitchFamily="34" charset="77"/>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500" b="1" dirty="0">
                <a:solidFill>
                  <a:srgbClr val="ED7D31"/>
                </a:solidFill>
                <a:latin typeface="Gill Sans MT" panose="020B0502020104020203" pitchFamily="34" charset="77"/>
              </a:rPr>
              <a:t>PART B:</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500" b="1" dirty="0">
                <a:solidFill>
                  <a:srgbClr val="ED7D31"/>
                </a:solidFill>
                <a:latin typeface="Gill Sans MT" panose="020B0502020104020203" pitchFamily="34" charset="77"/>
              </a:rPr>
              <a:t>MTEF Budget Allocation of DCOG</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500" b="1" dirty="0">
                <a:solidFill>
                  <a:srgbClr val="ED7D31"/>
                </a:solidFill>
                <a:latin typeface="Gill Sans MT" panose="020B0502020104020203" pitchFamily="34" charset="77"/>
              </a:rPr>
              <a:t>COSTING AND AFFORDABILITY ANALYSIS</a:t>
            </a:r>
          </a:p>
          <a:p>
            <a:pPr algn="just"/>
            <a:endParaRPr lang="en-US" sz="2400" dirty="0"/>
          </a:p>
          <a:p>
            <a:pPr algn="just"/>
            <a:endParaRPr lang="en-US" sz="2400" dirty="0"/>
          </a:p>
          <a:p>
            <a:pPr algn="just"/>
            <a:r>
              <a:rPr lang="en-US" sz="2400" dirty="0"/>
              <a:t> </a:t>
            </a:r>
            <a:endParaRPr lang="en-US" sz="2400" b="1" dirty="0"/>
          </a:p>
          <a:p>
            <a:endParaRPr lang="en-ZA" dirty="0"/>
          </a:p>
        </p:txBody>
      </p:sp>
    </p:spTree>
    <p:extLst>
      <p:ext uri="{BB962C8B-B14F-4D97-AF65-F5344CB8AC3E}">
        <p14:creationId xmlns:p14="http://schemas.microsoft.com/office/powerpoint/2010/main" val="721044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GB" sz="3200" b="1" dirty="0">
                <a:solidFill>
                  <a:schemeClr val="accent2"/>
                </a:solidFill>
                <a:effectLst/>
                <a:latin typeface="+mj-lt"/>
                <a:ea typeface="Times New Roman" panose="02020603050405020304" pitchFamily="18" charset="0"/>
              </a:rPr>
              <a:t>KEY VALUE DRIVERS</a:t>
            </a:r>
            <a:endParaRPr lang="en-ZA" sz="3200" dirty="0">
              <a:latin typeface="+mj-lt"/>
            </a:endParaRPr>
          </a:p>
        </p:txBody>
      </p:sp>
      <p:grpSp>
        <p:nvGrpSpPr>
          <p:cNvPr id="6" name="Group 5">
            <a:extLst>
              <a:ext uri="{FF2B5EF4-FFF2-40B4-BE49-F238E27FC236}">
                <a16:creationId xmlns:a16="http://schemas.microsoft.com/office/drawing/2014/main" id="{B2E5DFA2-7A7C-4E8A-B643-1FB922E12B79}"/>
              </a:ext>
            </a:extLst>
          </p:cNvPr>
          <p:cNvGrpSpPr/>
          <p:nvPr/>
        </p:nvGrpSpPr>
        <p:grpSpPr>
          <a:xfrm>
            <a:off x="2318994" y="758222"/>
            <a:ext cx="7975076" cy="5366425"/>
            <a:chOff x="1043608" y="1482307"/>
            <a:chExt cx="6552728" cy="4685396"/>
          </a:xfrm>
        </p:grpSpPr>
        <p:sp>
          <p:nvSpPr>
            <p:cNvPr id="7" name="Shape 6">
              <a:extLst>
                <a:ext uri="{FF2B5EF4-FFF2-40B4-BE49-F238E27FC236}">
                  <a16:creationId xmlns:a16="http://schemas.microsoft.com/office/drawing/2014/main" id="{CE7EECD3-EAB5-427D-A983-9DEC432C888A}"/>
                </a:ext>
              </a:extLst>
            </p:cNvPr>
            <p:cNvSpPr/>
            <p:nvPr/>
          </p:nvSpPr>
          <p:spPr>
            <a:xfrm>
              <a:off x="1259632" y="1484783"/>
              <a:ext cx="1328642" cy="1424087"/>
            </a:xfrm>
            <a:prstGeom prst="gear9">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sp>
        <p:sp>
          <p:nvSpPr>
            <p:cNvPr id="8" name="Shape 7">
              <a:extLst>
                <a:ext uri="{FF2B5EF4-FFF2-40B4-BE49-F238E27FC236}">
                  <a16:creationId xmlns:a16="http://schemas.microsoft.com/office/drawing/2014/main" id="{54DE3847-E98D-4A70-B33E-9DD89BAC2DE8}"/>
                </a:ext>
              </a:extLst>
            </p:cNvPr>
            <p:cNvSpPr/>
            <p:nvPr/>
          </p:nvSpPr>
          <p:spPr>
            <a:xfrm rot="818418">
              <a:off x="2469550" y="1499047"/>
              <a:ext cx="1328643" cy="1398377"/>
            </a:xfrm>
            <a:prstGeom prst="gear9">
              <a:avLst/>
            </a:prstGeom>
            <a:gradFill flip="none" rotWithShape="1">
              <a:gsLst>
                <a:gs pos="0">
                  <a:schemeClr val="bg1">
                    <a:lumMod val="85000"/>
                  </a:schemeClr>
                </a:gs>
                <a:gs pos="0">
                  <a:schemeClr val="accent6">
                    <a:satMod val="110000"/>
                    <a:lumMod val="100000"/>
                    <a:shade val="100000"/>
                  </a:schemeClr>
                </a:gs>
                <a:gs pos="100000">
                  <a:schemeClr val="bg2">
                    <a:lumMod val="90000"/>
                  </a:schemeClr>
                </a:gs>
              </a:gsLst>
              <a:path path="circle">
                <a:fillToRect l="50000" t="50000" r="50000" b="50000"/>
              </a:path>
              <a:tileRect/>
            </a:gradFill>
          </p:spPr>
          <p:style>
            <a:lnRef idx="0">
              <a:schemeClr val="accent6"/>
            </a:lnRef>
            <a:fillRef idx="3">
              <a:schemeClr val="accent6"/>
            </a:fillRef>
            <a:effectRef idx="3">
              <a:schemeClr val="accent6"/>
            </a:effectRef>
            <a:fontRef idx="minor">
              <a:schemeClr val="lt1"/>
            </a:fontRef>
          </p:style>
        </p:sp>
        <p:sp>
          <p:nvSpPr>
            <p:cNvPr id="9" name="Shape 8">
              <a:extLst>
                <a:ext uri="{FF2B5EF4-FFF2-40B4-BE49-F238E27FC236}">
                  <a16:creationId xmlns:a16="http://schemas.microsoft.com/office/drawing/2014/main" id="{F5F4650B-1796-4F58-A890-EC71121584E2}"/>
                </a:ext>
              </a:extLst>
            </p:cNvPr>
            <p:cNvSpPr/>
            <p:nvPr/>
          </p:nvSpPr>
          <p:spPr>
            <a:xfrm>
              <a:off x="3707904" y="1485679"/>
              <a:ext cx="1328642" cy="1429475"/>
            </a:xfrm>
            <a:prstGeom prst="gear9">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0">
              <a:schemeClr val="accent5"/>
            </a:lnRef>
            <a:fillRef idx="3">
              <a:schemeClr val="accent5"/>
            </a:fillRef>
            <a:effectRef idx="3">
              <a:schemeClr val="accent5"/>
            </a:effectRef>
            <a:fontRef idx="minor">
              <a:schemeClr val="lt1"/>
            </a:fontRef>
          </p:style>
        </p:sp>
        <p:sp>
          <p:nvSpPr>
            <p:cNvPr id="10" name="Shape 9">
              <a:extLst>
                <a:ext uri="{FF2B5EF4-FFF2-40B4-BE49-F238E27FC236}">
                  <a16:creationId xmlns:a16="http://schemas.microsoft.com/office/drawing/2014/main" id="{912CD64E-B4B9-425A-9186-4096E7A4837A}"/>
                </a:ext>
              </a:extLst>
            </p:cNvPr>
            <p:cNvSpPr/>
            <p:nvPr/>
          </p:nvSpPr>
          <p:spPr>
            <a:xfrm rot="1187163">
              <a:off x="4913427" y="1542911"/>
              <a:ext cx="1328642" cy="1393932"/>
            </a:xfrm>
            <a:prstGeom prst="gear9">
              <a:avLst/>
            </a:prstGeom>
            <a:gradFill flip="none" rotWithShape="1">
              <a:gsLst>
                <a:gs pos="0">
                  <a:srgbClr val="CC4744"/>
                </a:gs>
                <a:gs pos="80000">
                  <a:schemeClr val="accent2">
                    <a:shade val="93000"/>
                    <a:satMod val="130000"/>
                  </a:schemeClr>
                </a:gs>
                <a:gs pos="100000">
                  <a:schemeClr val="accent2">
                    <a:shade val="94000"/>
                    <a:satMod val="135000"/>
                  </a:schemeClr>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sp>
        <p:sp>
          <p:nvSpPr>
            <p:cNvPr id="11" name="Shape 10">
              <a:extLst>
                <a:ext uri="{FF2B5EF4-FFF2-40B4-BE49-F238E27FC236}">
                  <a16:creationId xmlns:a16="http://schemas.microsoft.com/office/drawing/2014/main" id="{5D279D1B-74BE-4BE8-999E-3F74B14B731E}"/>
                </a:ext>
              </a:extLst>
            </p:cNvPr>
            <p:cNvSpPr/>
            <p:nvPr/>
          </p:nvSpPr>
          <p:spPr>
            <a:xfrm>
              <a:off x="6156176" y="1482307"/>
              <a:ext cx="1328642" cy="1374961"/>
            </a:xfrm>
            <a:prstGeom prst="gear9">
              <a:avLst/>
            </a:prstGeom>
            <a:gradFill flip="none" rotWithShape="1">
              <a:gsLst>
                <a:gs pos="0">
                  <a:srgbClr val="9751CB">
                    <a:shade val="30000"/>
                    <a:satMod val="115000"/>
                  </a:srgbClr>
                </a:gs>
                <a:gs pos="50000">
                  <a:srgbClr val="9751CB">
                    <a:shade val="67500"/>
                    <a:satMod val="115000"/>
                  </a:srgbClr>
                </a:gs>
                <a:gs pos="100000">
                  <a:srgbClr val="9751CB">
                    <a:shade val="100000"/>
                    <a:satMod val="115000"/>
                  </a:srgb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sp>
        <p:sp>
          <p:nvSpPr>
            <p:cNvPr id="12" name="TextBox 11">
              <a:extLst>
                <a:ext uri="{FF2B5EF4-FFF2-40B4-BE49-F238E27FC236}">
                  <a16:creationId xmlns:a16="http://schemas.microsoft.com/office/drawing/2014/main" id="{6571BBD1-F713-4BDA-B3A5-E2AD7BE03E04}"/>
                </a:ext>
              </a:extLst>
            </p:cNvPr>
            <p:cNvSpPr txBox="1"/>
            <p:nvPr/>
          </p:nvSpPr>
          <p:spPr>
            <a:xfrm>
              <a:off x="1339317" y="1927211"/>
              <a:ext cx="11692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000000"/>
                  </a:solidFill>
                  <a:effectLst/>
                  <a:uLnTx/>
                  <a:uFillTx/>
                  <a:latin typeface="Arial" panose="020B0604020202020204"/>
                  <a:ea typeface="+mn-ea"/>
                  <a:cs typeface="+mn-cs"/>
                </a:rPr>
                <a:t>Administration</a:t>
              </a:r>
            </a:p>
          </p:txBody>
        </p:sp>
        <p:sp>
          <p:nvSpPr>
            <p:cNvPr id="13" name="TextBox 12">
              <a:extLst>
                <a:ext uri="{FF2B5EF4-FFF2-40B4-BE49-F238E27FC236}">
                  <a16:creationId xmlns:a16="http://schemas.microsoft.com/office/drawing/2014/main" id="{60700569-4D70-4AF2-A762-A9EE864DEBAB}"/>
                </a:ext>
              </a:extLst>
            </p:cNvPr>
            <p:cNvSpPr txBox="1"/>
            <p:nvPr/>
          </p:nvSpPr>
          <p:spPr>
            <a:xfrm>
              <a:off x="2537983" y="1835314"/>
              <a:ext cx="1169272" cy="671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Arial" panose="020B0604020202020204"/>
                  <a:ea typeface="+mn-ea"/>
                  <a:cs typeface="+mn-cs"/>
                </a:rPr>
                <a:t>Local Government Support &amp; Intervention Management</a:t>
              </a:r>
              <a:endParaRPr kumimoji="0" lang="en-ZA"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7792E973-0DA5-4C78-B402-D1383235EBEB}"/>
                </a:ext>
              </a:extLst>
            </p:cNvPr>
            <p:cNvSpPr txBox="1"/>
            <p:nvPr/>
          </p:nvSpPr>
          <p:spPr>
            <a:xfrm>
              <a:off x="3787589" y="1927211"/>
              <a:ext cx="1169272" cy="376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Arial" panose="020B0604020202020204"/>
                  <a:ea typeface="+mn-ea"/>
                  <a:cs typeface="+mn-cs"/>
                </a:rPr>
                <a:t>Institutional Development</a:t>
              </a:r>
              <a:endParaRPr kumimoji="0" lang="en-ZA"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13B692E5-85F7-4A43-A4C6-E36B7DDE37B9}"/>
                </a:ext>
              </a:extLst>
            </p:cNvPr>
            <p:cNvSpPr txBox="1"/>
            <p:nvPr/>
          </p:nvSpPr>
          <p:spPr>
            <a:xfrm>
              <a:off x="4937648" y="1927211"/>
              <a:ext cx="1323006" cy="600164"/>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000000"/>
                  </a:solidFill>
                  <a:effectLst/>
                  <a:uLnTx/>
                  <a:uFillTx/>
                  <a:latin typeface="Arial" panose="020B0604020202020204"/>
                  <a:ea typeface="+mn-ea"/>
                  <a:cs typeface="+mn-cs"/>
                </a:rPr>
                <a:t>National Disaster Management Centre</a:t>
              </a:r>
              <a:endParaRPr kumimoji="0" lang="en-ZA"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CC7B6DE1-110E-435F-A369-EA7D7C72CB89}"/>
                </a:ext>
              </a:extLst>
            </p:cNvPr>
            <p:cNvSpPr txBox="1"/>
            <p:nvPr/>
          </p:nvSpPr>
          <p:spPr>
            <a:xfrm>
              <a:off x="6084168" y="1927211"/>
              <a:ext cx="151216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000000"/>
                  </a:solidFill>
                  <a:effectLst/>
                  <a:uLnTx/>
                  <a:uFillTx/>
                  <a:latin typeface="Arial" panose="020B0604020202020204"/>
                  <a:ea typeface="+mn-ea"/>
                  <a:cs typeface="+mn-cs"/>
                </a:rPr>
                <a:t>Community Work Programme</a:t>
              </a:r>
              <a:endParaRPr kumimoji="0" lang="en-ZA"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Rounded Rectangle 16">
              <a:extLst>
                <a:ext uri="{FF2B5EF4-FFF2-40B4-BE49-F238E27FC236}">
                  <a16:creationId xmlns:a16="http://schemas.microsoft.com/office/drawing/2014/main" id="{A2F0BA09-9110-420B-BAE5-1442BFDD893B}"/>
                </a:ext>
              </a:extLst>
            </p:cNvPr>
            <p:cNvSpPr/>
            <p:nvPr/>
          </p:nvSpPr>
          <p:spPr>
            <a:xfrm>
              <a:off x="1043608" y="3318820"/>
              <a:ext cx="6552728" cy="323143"/>
            </a:xfrm>
            <a:prstGeom prst="roundRect">
              <a:avLst/>
            </a:prstGeom>
            <a:solidFill>
              <a:schemeClr val="bg1">
                <a:lumMod val="75000"/>
              </a:schemeClr>
            </a:solidFill>
            <a:ln cap="rnd">
              <a:solidFill>
                <a:schemeClr val="bg1">
                  <a:lumMod val="85000"/>
                </a:schemeClr>
              </a:solidFill>
              <a:round/>
            </a:ln>
            <a:effectLst>
              <a:reflection blurRad="6350" stA="50000" endA="300" endPos="55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Down Arrow 17">
              <a:extLst>
                <a:ext uri="{FF2B5EF4-FFF2-40B4-BE49-F238E27FC236}">
                  <a16:creationId xmlns:a16="http://schemas.microsoft.com/office/drawing/2014/main" id="{09B963F2-8E94-4C0D-870E-11A42DFFE34A}"/>
                </a:ext>
              </a:extLst>
            </p:cNvPr>
            <p:cNvSpPr/>
            <p:nvPr/>
          </p:nvSpPr>
          <p:spPr>
            <a:xfrm>
              <a:off x="1795321" y="3031591"/>
              <a:ext cx="257264" cy="293451"/>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Down Arrow 18">
              <a:extLst>
                <a:ext uri="{FF2B5EF4-FFF2-40B4-BE49-F238E27FC236}">
                  <a16:creationId xmlns:a16="http://schemas.microsoft.com/office/drawing/2014/main" id="{937B6798-A3CD-4E5B-9E14-03A4006F0B49}"/>
                </a:ext>
              </a:extLst>
            </p:cNvPr>
            <p:cNvSpPr/>
            <p:nvPr/>
          </p:nvSpPr>
          <p:spPr>
            <a:xfrm>
              <a:off x="3015437" y="3050898"/>
              <a:ext cx="257264" cy="293451"/>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Down Arrow 19">
              <a:extLst>
                <a:ext uri="{FF2B5EF4-FFF2-40B4-BE49-F238E27FC236}">
                  <a16:creationId xmlns:a16="http://schemas.microsoft.com/office/drawing/2014/main" id="{1D4A28B2-337D-4ACA-80E5-C5D83505668B}"/>
                </a:ext>
              </a:extLst>
            </p:cNvPr>
            <p:cNvSpPr/>
            <p:nvPr/>
          </p:nvSpPr>
          <p:spPr>
            <a:xfrm>
              <a:off x="4243593" y="3042116"/>
              <a:ext cx="257264" cy="293451"/>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Down Arrow 20">
              <a:extLst>
                <a:ext uri="{FF2B5EF4-FFF2-40B4-BE49-F238E27FC236}">
                  <a16:creationId xmlns:a16="http://schemas.microsoft.com/office/drawing/2014/main" id="{AED7888B-3C85-48F4-8A85-A13F940C18B3}"/>
                </a:ext>
              </a:extLst>
            </p:cNvPr>
            <p:cNvSpPr/>
            <p:nvPr/>
          </p:nvSpPr>
          <p:spPr>
            <a:xfrm>
              <a:off x="5505232" y="3050898"/>
              <a:ext cx="257264" cy="293451"/>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Down Arrow 21">
              <a:extLst>
                <a:ext uri="{FF2B5EF4-FFF2-40B4-BE49-F238E27FC236}">
                  <a16:creationId xmlns:a16="http://schemas.microsoft.com/office/drawing/2014/main" id="{CE039E8F-9F18-4924-8A22-B0F7D1899409}"/>
                </a:ext>
              </a:extLst>
            </p:cNvPr>
            <p:cNvSpPr/>
            <p:nvPr/>
          </p:nvSpPr>
          <p:spPr>
            <a:xfrm>
              <a:off x="6691865" y="3050898"/>
              <a:ext cx="257264" cy="293451"/>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Down Arrow 22">
              <a:extLst>
                <a:ext uri="{FF2B5EF4-FFF2-40B4-BE49-F238E27FC236}">
                  <a16:creationId xmlns:a16="http://schemas.microsoft.com/office/drawing/2014/main" id="{A6DF46D5-7DC6-439B-BA3E-4B3AED523199}"/>
                </a:ext>
              </a:extLst>
            </p:cNvPr>
            <p:cNvSpPr/>
            <p:nvPr/>
          </p:nvSpPr>
          <p:spPr>
            <a:xfrm>
              <a:off x="4243593" y="3733436"/>
              <a:ext cx="300401" cy="260328"/>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Flowchart: Manual Operation 57">
              <a:extLst>
                <a:ext uri="{FF2B5EF4-FFF2-40B4-BE49-F238E27FC236}">
                  <a16:creationId xmlns:a16="http://schemas.microsoft.com/office/drawing/2014/main" id="{96CD304A-E161-4369-A074-AFF1FCC0D3B4}"/>
                </a:ext>
              </a:extLst>
            </p:cNvPr>
            <p:cNvSpPr/>
            <p:nvPr/>
          </p:nvSpPr>
          <p:spPr>
            <a:xfrm>
              <a:off x="3037940" y="5519631"/>
              <a:ext cx="3012107" cy="64807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9747 w 9747"/>
                <a:gd name="connsiteY0" fmla="*/ 0 h 10000"/>
                <a:gd name="connsiteX1" fmla="*/ 7747 w 9747"/>
                <a:gd name="connsiteY1" fmla="*/ 10000 h 10000"/>
                <a:gd name="connsiteX2" fmla="*/ 1747 w 9747"/>
                <a:gd name="connsiteY2" fmla="*/ 10000 h 10000"/>
                <a:gd name="connsiteX3" fmla="*/ 0 w 9747"/>
                <a:gd name="connsiteY3" fmla="*/ 1411 h 10000"/>
              </a:gdLst>
              <a:ahLst/>
              <a:cxnLst>
                <a:cxn ang="0">
                  <a:pos x="connsiteX0" y="connsiteY0"/>
                </a:cxn>
                <a:cxn ang="0">
                  <a:pos x="connsiteX1" y="connsiteY1"/>
                </a:cxn>
                <a:cxn ang="0">
                  <a:pos x="connsiteX2" y="connsiteY2"/>
                </a:cxn>
                <a:cxn ang="0">
                  <a:pos x="connsiteX3" y="connsiteY3"/>
                </a:cxn>
              </a:cxnLst>
              <a:rect l="l" t="t" r="r" b="b"/>
              <a:pathLst>
                <a:path w="9747" h="10000">
                  <a:moveTo>
                    <a:pt x="9747" y="0"/>
                  </a:moveTo>
                  <a:lnTo>
                    <a:pt x="7747" y="10000"/>
                  </a:lnTo>
                  <a:lnTo>
                    <a:pt x="1747" y="10000"/>
                  </a:lnTo>
                  <a:cubicBezTo>
                    <a:pt x="1080" y="6667"/>
                    <a:pt x="0" y="1411"/>
                    <a:pt x="0" y="141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Flowchart: Decision 24">
              <a:extLst>
                <a:ext uri="{FF2B5EF4-FFF2-40B4-BE49-F238E27FC236}">
                  <a16:creationId xmlns:a16="http://schemas.microsoft.com/office/drawing/2014/main" id="{B973FDC3-A9C1-4C06-A73E-395424AB1287}"/>
                </a:ext>
              </a:extLst>
            </p:cNvPr>
            <p:cNvSpPr/>
            <p:nvPr/>
          </p:nvSpPr>
          <p:spPr>
            <a:xfrm rot="20691191">
              <a:off x="4209169" y="5856032"/>
              <a:ext cx="249767" cy="268849"/>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Flowchart: Decision 25">
              <a:extLst>
                <a:ext uri="{FF2B5EF4-FFF2-40B4-BE49-F238E27FC236}">
                  <a16:creationId xmlns:a16="http://schemas.microsoft.com/office/drawing/2014/main" id="{8966F6A8-404F-4DE6-BE88-8AA3BAC15494}"/>
                </a:ext>
              </a:extLst>
            </p:cNvPr>
            <p:cNvSpPr/>
            <p:nvPr/>
          </p:nvSpPr>
          <p:spPr>
            <a:xfrm>
              <a:off x="3587855" y="5852909"/>
              <a:ext cx="249767" cy="268849"/>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Flowchart: Decision 26">
              <a:extLst>
                <a:ext uri="{FF2B5EF4-FFF2-40B4-BE49-F238E27FC236}">
                  <a16:creationId xmlns:a16="http://schemas.microsoft.com/office/drawing/2014/main" id="{9E9E2E4A-F174-4C3A-AEB9-0D010210EA4A}"/>
                </a:ext>
              </a:extLst>
            </p:cNvPr>
            <p:cNvSpPr/>
            <p:nvPr/>
          </p:nvSpPr>
          <p:spPr>
            <a:xfrm rot="1815810">
              <a:off x="3983935" y="5861967"/>
              <a:ext cx="249767" cy="268849"/>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8" name="Flowchart: Decision 27">
              <a:extLst>
                <a:ext uri="{FF2B5EF4-FFF2-40B4-BE49-F238E27FC236}">
                  <a16:creationId xmlns:a16="http://schemas.microsoft.com/office/drawing/2014/main" id="{B19E58F7-F937-4BB7-8F3E-B6E45CA68840}"/>
                </a:ext>
              </a:extLst>
            </p:cNvPr>
            <p:cNvSpPr/>
            <p:nvPr/>
          </p:nvSpPr>
          <p:spPr>
            <a:xfrm rot="19062343">
              <a:off x="4613758" y="5921660"/>
              <a:ext cx="292984" cy="229192"/>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Flowchart: Decision 28">
              <a:extLst>
                <a:ext uri="{FF2B5EF4-FFF2-40B4-BE49-F238E27FC236}">
                  <a16:creationId xmlns:a16="http://schemas.microsoft.com/office/drawing/2014/main" id="{EB622258-1757-4913-8619-38376C91F696}"/>
                </a:ext>
              </a:extLst>
            </p:cNvPr>
            <p:cNvSpPr/>
            <p:nvPr/>
          </p:nvSpPr>
          <p:spPr>
            <a:xfrm rot="1509726">
              <a:off x="4934857" y="5852036"/>
              <a:ext cx="249766" cy="268849"/>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Flowchart: Decision 29">
              <a:extLst>
                <a:ext uri="{FF2B5EF4-FFF2-40B4-BE49-F238E27FC236}">
                  <a16:creationId xmlns:a16="http://schemas.microsoft.com/office/drawing/2014/main" id="{E4D2844A-0C40-4918-ADBE-A6C3DFE95B6C}"/>
                </a:ext>
              </a:extLst>
            </p:cNvPr>
            <p:cNvSpPr/>
            <p:nvPr/>
          </p:nvSpPr>
          <p:spPr>
            <a:xfrm>
              <a:off x="5226810" y="5898854"/>
              <a:ext cx="249767" cy="268849"/>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Flowchart: Decision 30">
              <a:extLst>
                <a:ext uri="{FF2B5EF4-FFF2-40B4-BE49-F238E27FC236}">
                  <a16:creationId xmlns:a16="http://schemas.microsoft.com/office/drawing/2014/main" id="{EB7689E9-7382-4010-8E7F-E26860F7025C}"/>
                </a:ext>
              </a:extLst>
            </p:cNvPr>
            <p:cNvSpPr/>
            <p:nvPr/>
          </p:nvSpPr>
          <p:spPr>
            <a:xfrm rot="19893262">
              <a:off x="3818648" y="5705903"/>
              <a:ext cx="249767" cy="268849"/>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 name="Flowchart: Decision 31">
              <a:extLst>
                <a:ext uri="{FF2B5EF4-FFF2-40B4-BE49-F238E27FC236}">
                  <a16:creationId xmlns:a16="http://schemas.microsoft.com/office/drawing/2014/main" id="{30696A41-0691-4A9F-A34A-DF714030FA57}"/>
                </a:ext>
              </a:extLst>
            </p:cNvPr>
            <p:cNvSpPr/>
            <p:nvPr/>
          </p:nvSpPr>
          <p:spPr>
            <a:xfrm rot="19770220">
              <a:off x="4051789" y="5659143"/>
              <a:ext cx="292984" cy="229193"/>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Flowchart: Decision 32">
              <a:extLst>
                <a:ext uri="{FF2B5EF4-FFF2-40B4-BE49-F238E27FC236}">
                  <a16:creationId xmlns:a16="http://schemas.microsoft.com/office/drawing/2014/main" id="{9E213D29-8947-49ED-85FC-16A9F6309425}"/>
                </a:ext>
              </a:extLst>
            </p:cNvPr>
            <p:cNvSpPr/>
            <p:nvPr/>
          </p:nvSpPr>
          <p:spPr>
            <a:xfrm rot="945623">
              <a:off x="4455113" y="5792367"/>
              <a:ext cx="249767" cy="268849"/>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Flowchart: Decision 33">
              <a:extLst>
                <a:ext uri="{FF2B5EF4-FFF2-40B4-BE49-F238E27FC236}">
                  <a16:creationId xmlns:a16="http://schemas.microsoft.com/office/drawing/2014/main" id="{9B4293D3-EAEA-4C4C-BD65-07F3769ECEAC}"/>
                </a:ext>
              </a:extLst>
            </p:cNvPr>
            <p:cNvSpPr/>
            <p:nvPr/>
          </p:nvSpPr>
          <p:spPr>
            <a:xfrm rot="2636217">
              <a:off x="4764670" y="5668584"/>
              <a:ext cx="249767" cy="268849"/>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Flowchart: Decision 34">
              <a:extLst>
                <a:ext uri="{FF2B5EF4-FFF2-40B4-BE49-F238E27FC236}">
                  <a16:creationId xmlns:a16="http://schemas.microsoft.com/office/drawing/2014/main" id="{8486B6BF-5629-40EB-935F-CA3850EA9433}"/>
                </a:ext>
              </a:extLst>
            </p:cNvPr>
            <p:cNvSpPr/>
            <p:nvPr/>
          </p:nvSpPr>
          <p:spPr>
            <a:xfrm>
              <a:off x="5072756" y="5705904"/>
              <a:ext cx="249767" cy="268849"/>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6" name="Picture 35">
              <a:extLst>
                <a:ext uri="{FF2B5EF4-FFF2-40B4-BE49-F238E27FC236}">
                  <a16:creationId xmlns:a16="http://schemas.microsoft.com/office/drawing/2014/main" id="{C75D45BF-FFE5-404C-99DC-A39CDB616F11}"/>
                </a:ext>
              </a:extLst>
            </p:cNvPr>
            <p:cNvPicPr>
              <a:picLocks noChangeAspect="1"/>
            </p:cNvPicPr>
            <p:nvPr/>
          </p:nvPicPr>
          <p:blipFill rotWithShape="1">
            <a:blip r:embed="rId2">
              <a:extLst>
                <a:ext uri="{28A0092B-C50C-407E-A947-70E740481C1C}">
                  <a14:useLocalDpi xmlns:a14="http://schemas.microsoft.com/office/drawing/2010/main" val="0"/>
                </a:ext>
              </a:extLst>
            </a:blip>
            <a:srcRect t="3739" r="59644" b="10317"/>
            <a:stretch/>
          </p:blipFill>
          <p:spPr>
            <a:xfrm>
              <a:off x="3493029" y="4083930"/>
              <a:ext cx="2015656" cy="1132081"/>
            </a:xfrm>
            <a:prstGeom prst="rect">
              <a:avLst/>
            </a:prstGeom>
          </p:spPr>
        </p:pic>
        <p:sp>
          <p:nvSpPr>
            <p:cNvPr id="37" name="Flowchart: Decision 36">
              <a:extLst>
                <a:ext uri="{FF2B5EF4-FFF2-40B4-BE49-F238E27FC236}">
                  <a16:creationId xmlns:a16="http://schemas.microsoft.com/office/drawing/2014/main" id="{6FDF998E-EF4F-4BD2-A61C-A65BA6C8C93E}"/>
                </a:ext>
              </a:extLst>
            </p:cNvPr>
            <p:cNvSpPr/>
            <p:nvPr/>
          </p:nvSpPr>
          <p:spPr>
            <a:xfrm rot="945623">
              <a:off x="4319434" y="5190556"/>
              <a:ext cx="228345" cy="268849"/>
            </a:xfrm>
            <a:prstGeom prst="flowChartDecision">
              <a:avLst/>
            </a:prstGeom>
            <a:gradFill flip="none" rotWithShape="1">
              <a:gsLst>
                <a:gs pos="0">
                  <a:schemeClr val="tx2">
                    <a:lumMod val="75000"/>
                  </a:schemeClr>
                </a:gs>
                <a:gs pos="41000">
                  <a:srgbClr val="85C2FF"/>
                </a:gs>
                <a:gs pos="54000">
                  <a:srgbClr val="C4D6EB"/>
                </a:gs>
                <a:gs pos="100000">
                  <a:srgbClr val="FFEBFA">
                    <a:lumMod val="34000"/>
                    <a:lumOff val="66000"/>
                  </a:srgbClr>
                </a:gs>
              </a:gsLst>
              <a:lin ang="16200000" scaled="1"/>
              <a:tileRect/>
            </a:gradFill>
            <a:ln>
              <a:solidFill>
                <a:schemeClr val="accent5">
                  <a:lumMod val="60000"/>
                  <a:lumOff val="40000"/>
                </a:schemeClr>
              </a:solidFill>
            </a:ln>
            <a:effectLst>
              <a:outerShdw blurRad="76200" dist="12700" dir="8100000" sy="-23000" kx="800400" algn="br" rotWithShape="0">
                <a:prstClr val="black">
                  <a:alpha val="20000"/>
                </a:prstClr>
              </a:outerShd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8" name="Picture 37">
              <a:extLst>
                <a:ext uri="{FF2B5EF4-FFF2-40B4-BE49-F238E27FC236}">
                  <a16:creationId xmlns:a16="http://schemas.microsoft.com/office/drawing/2014/main" id="{AC779508-FB12-49F6-8479-C874C14A36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82514">
              <a:off x="2698265" y="3404534"/>
              <a:ext cx="551211" cy="1232483"/>
            </a:xfrm>
            <a:prstGeom prst="rect">
              <a:avLst/>
            </a:prstGeom>
          </p:spPr>
        </p:pic>
        <p:pic>
          <p:nvPicPr>
            <p:cNvPr id="39" name="Picture 38">
              <a:extLst>
                <a:ext uri="{FF2B5EF4-FFF2-40B4-BE49-F238E27FC236}">
                  <a16:creationId xmlns:a16="http://schemas.microsoft.com/office/drawing/2014/main" id="{1698A062-1F28-4F43-BA95-2CF34E7C3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017524">
              <a:off x="5457550" y="3422447"/>
              <a:ext cx="551211" cy="1232483"/>
            </a:xfrm>
            <a:prstGeom prst="rect">
              <a:avLst/>
            </a:prstGeom>
          </p:spPr>
        </p:pic>
        <p:sp>
          <p:nvSpPr>
            <p:cNvPr id="40" name="TextBox 39">
              <a:extLst>
                <a:ext uri="{FF2B5EF4-FFF2-40B4-BE49-F238E27FC236}">
                  <a16:creationId xmlns:a16="http://schemas.microsoft.com/office/drawing/2014/main" id="{3AB0EEC9-3C51-4229-97CD-48773048A84A}"/>
                </a:ext>
              </a:extLst>
            </p:cNvPr>
            <p:cNvSpPr txBox="1"/>
            <p:nvPr/>
          </p:nvSpPr>
          <p:spPr>
            <a:xfrm rot="378389">
              <a:off x="2253950" y="3782102"/>
              <a:ext cx="1094166" cy="5038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Arial" panose="020B0604020202020204"/>
                  <a:ea typeface="+mn-ea"/>
                  <a:cs typeface="+mn-cs"/>
                </a:rPr>
                <a:t>Annual </a:t>
              </a:r>
              <a:r>
                <a:rPr kumimoji="0" lang="en-ZA" sz="1050" b="1" i="0" u="none" strike="noStrike" kern="1200" cap="none" spc="0" normalizeH="0" baseline="0" noProof="0" dirty="0">
                  <a:ln>
                    <a:noFill/>
                  </a:ln>
                  <a:solidFill>
                    <a:srgbClr val="000000"/>
                  </a:solidFill>
                  <a:effectLst/>
                  <a:uLnTx/>
                  <a:uFillTx/>
                  <a:latin typeface="Arial" panose="020B0604020202020204"/>
                  <a:ea typeface="+mn-ea"/>
                  <a:cs typeface="+mn-cs"/>
                </a:rPr>
                <a:t>Performance Plan &amp; Operational Plan</a:t>
              </a:r>
            </a:p>
          </p:txBody>
        </p:sp>
        <p:sp>
          <p:nvSpPr>
            <p:cNvPr id="41" name="TextBox 40">
              <a:extLst>
                <a:ext uri="{FF2B5EF4-FFF2-40B4-BE49-F238E27FC236}">
                  <a16:creationId xmlns:a16="http://schemas.microsoft.com/office/drawing/2014/main" id="{0781043C-6752-4CC6-8424-B92517CD5952}"/>
                </a:ext>
              </a:extLst>
            </p:cNvPr>
            <p:cNvSpPr txBox="1"/>
            <p:nvPr/>
          </p:nvSpPr>
          <p:spPr>
            <a:xfrm rot="21380161">
              <a:off x="5498491" y="3862149"/>
              <a:ext cx="864997" cy="362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50" b="1" i="0" u="none" strike="noStrike" kern="1200" cap="none" spc="0" normalizeH="0" baseline="0" noProof="0" dirty="0">
                  <a:ln>
                    <a:noFill/>
                  </a:ln>
                  <a:solidFill>
                    <a:srgbClr val="000000"/>
                  </a:solidFill>
                  <a:effectLst/>
                  <a:uLnTx/>
                  <a:uFillTx/>
                  <a:latin typeface="Arial" panose="020B0604020202020204"/>
                  <a:ea typeface="+mn-ea"/>
                  <a:cs typeface="+mn-cs"/>
                </a:rPr>
                <a:t>Procurement Plan</a:t>
              </a:r>
            </a:p>
          </p:txBody>
        </p:sp>
        <p:sp>
          <p:nvSpPr>
            <p:cNvPr id="42" name="Oval 41">
              <a:extLst>
                <a:ext uri="{FF2B5EF4-FFF2-40B4-BE49-F238E27FC236}">
                  <a16:creationId xmlns:a16="http://schemas.microsoft.com/office/drawing/2014/main" id="{A61D2200-1292-4233-9466-F41A60D48EE4}"/>
                </a:ext>
              </a:extLst>
            </p:cNvPr>
            <p:cNvSpPr/>
            <p:nvPr/>
          </p:nvSpPr>
          <p:spPr>
            <a:xfrm>
              <a:off x="3707255" y="4210544"/>
              <a:ext cx="45719" cy="45719"/>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id="{55FFC10D-FE89-4BBB-AF89-49F3B8968DF7}"/>
                </a:ext>
              </a:extLst>
            </p:cNvPr>
            <p:cNvSpPr/>
            <p:nvPr/>
          </p:nvSpPr>
          <p:spPr>
            <a:xfrm>
              <a:off x="3769695" y="4111984"/>
              <a:ext cx="45719" cy="45719"/>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id="{EFF95893-EA34-4944-964E-0227BC5B27DC}"/>
                </a:ext>
              </a:extLst>
            </p:cNvPr>
            <p:cNvSpPr/>
            <p:nvPr/>
          </p:nvSpPr>
          <p:spPr>
            <a:xfrm>
              <a:off x="4922866" y="4113905"/>
              <a:ext cx="45719" cy="45719"/>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ACEAD157-6C74-4A86-946C-968364905AA9}"/>
                </a:ext>
              </a:extLst>
            </p:cNvPr>
            <p:cNvSpPr/>
            <p:nvPr/>
          </p:nvSpPr>
          <p:spPr>
            <a:xfrm>
              <a:off x="4865423" y="4201003"/>
              <a:ext cx="45719" cy="45719"/>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C0F56FB4-66DD-4EAF-9A66-859D2A8418D7}"/>
                </a:ext>
              </a:extLst>
            </p:cNvPr>
            <p:cNvSpPr/>
            <p:nvPr/>
          </p:nvSpPr>
          <p:spPr>
            <a:xfrm>
              <a:off x="3650527" y="4097581"/>
              <a:ext cx="45719" cy="45719"/>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 name="Oval 46">
              <a:extLst>
                <a:ext uri="{FF2B5EF4-FFF2-40B4-BE49-F238E27FC236}">
                  <a16:creationId xmlns:a16="http://schemas.microsoft.com/office/drawing/2014/main" id="{BD84B552-177E-4572-BDA8-590789ACB827}"/>
                </a:ext>
              </a:extLst>
            </p:cNvPr>
            <p:cNvSpPr/>
            <p:nvPr/>
          </p:nvSpPr>
          <p:spPr>
            <a:xfrm>
              <a:off x="4987143" y="4008951"/>
              <a:ext cx="45719" cy="45719"/>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Oval 47">
              <a:extLst>
                <a:ext uri="{FF2B5EF4-FFF2-40B4-BE49-F238E27FC236}">
                  <a16:creationId xmlns:a16="http://schemas.microsoft.com/office/drawing/2014/main" id="{83647EFF-7ED1-49D8-90F9-EFE0A7809061}"/>
                </a:ext>
              </a:extLst>
            </p:cNvPr>
            <p:cNvSpPr/>
            <p:nvPr/>
          </p:nvSpPr>
          <p:spPr>
            <a:xfrm>
              <a:off x="5016382" y="4074721"/>
              <a:ext cx="45719" cy="45719"/>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id="{F4CF7F03-201F-4834-BE2E-E141F2AEBCC4}"/>
                </a:ext>
              </a:extLst>
            </p:cNvPr>
            <p:cNvSpPr/>
            <p:nvPr/>
          </p:nvSpPr>
          <p:spPr>
            <a:xfrm>
              <a:off x="4911142" y="4261962"/>
              <a:ext cx="45719" cy="45719"/>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50" name="Rectangle 49">
            <a:extLst>
              <a:ext uri="{FF2B5EF4-FFF2-40B4-BE49-F238E27FC236}">
                <a16:creationId xmlns:a16="http://schemas.microsoft.com/office/drawing/2014/main" id="{6C363768-BC25-40E2-891A-B704131C6C50}"/>
              </a:ext>
            </a:extLst>
          </p:cNvPr>
          <p:cNvSpPr/>
          <p:nvPr/>
        </p:nvSpPr>
        <p:spPr>
          <a:xfrm>
            <a:off x="2243579" y="2845288"/>
            <a:ext cx="3372882" cy="3865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Compensation of employees</a:t>
            </a: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E45C7A42-17F3-46D5-B091-700DFA68FB56}"/>
              </a:ext>
            </a:extLst>
          </p:cNvPr>
          <p:cNvSpPr/>
          <p:nvPr/>
        </p:nvSpPr>
        <p:spPr>
          <a:xfrm>
            <a:off x="5617497" y="2856314"/>
            <a:ext cx="3231523" cy="368159"/>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l="50000" t="50000" r="50000" b="50000"/>
            </a:path>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Goods and services</a:t>
            </a: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6CE5289B-FB03-42D8-A642-C51C445B8CD8}"/>
              </a:ext>
            </a:extLst>
          </p:cNvPr>
          <p:cNvSpPr/>
          <p:nvPr/>
        </p:nvSpPr>
        <p:spPr>
          <a:xfrm>
            <a:off x="8849020" y="2856306"/>
            <a:ext cx="1445050" cy="382573"/>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Capital</a:t>
            </a: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Arrow: Down 52">
            <a:extLst>
              <a:ext uri="{FF2B5EF4-FFF2-40B4-BE49-F238E27FC236}">
                <a16:creationId xmlns:a16="http://schemas.microsoft.com/office/drawing/2014/main" id="{36E4E5F2-FE54-45D3-8CD0-8FE77131A13D}"/>
              </a:ext>
            </a:extLst>
          </p:cNvPr>
          <p:cNvSpPr/>
          <p:nvPr/>
        </p:nvSpPr>
        <p:spPr>
          <a:xfrm rot="3940333">
            <a:off x="8809119" y="3686200"/>
            <a:ext cx="1037998" cy="22907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Service delivery</a:t>
            </a:r>
            <a:endParaRPr kumimoji="0" lang="en-Z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2678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a:xfrm>
            <a:off x="1893887" y="116633"/>
            <a:ext cx="8404227" cy="618951"/>
          </a:xfrm>
        </p:spPr>
        <p:txBody>
          <a:bodyPr/>
          <a:lstStyle/>
          <a:p>
            <a:pPr algn="ctr"/>
            <a:r>
              <a:rPr lang="en-GB" b="1" dirty="0">
                <a:solidFill>
                  <a:srgbClr val="F9671C"/>
                </a:solidFill>
                <a:latin typeface="Arial" panose="020B0604020202020204" pitchFamily="34" charset="0"/>
                <a:cs typeface="Arial" panose="020B0604020202020204" pitchFamily="34" charset="0"/>
              </a:rPr>
              <a:t>2022 ESTIMATES OF NATIONAL EXPENDITURE   </a:t>
            </a:r>
            <a:br>
              <a:rPr lang="en-GB" b="1" dirty="0">
                <a:solidFill>
                  <a:srgbClr val="F9671C"/>
                </a:solidFill>
                <a:latin typeface="Arial" panose="020B0604020202020204" pitchFamily="34" charset="0"/>
                <a:cs typeface="Arial" panose="020B0604020202020204" pitchFamily="34" charset="0"/>
              </a:rPr>
            </a:br>
            <a:r>
              <a:rPr lang="en-GB" b="1" dirty="0">
                <a:solidFill>
                  <a:srgbClr val="F9671C"/>
                </a:solidFill>
                <a:latin typeface="Arial" panose="020B0604020202020204" pitchFamily="34" charset="0"/>
                <a:cs typeface="Arial" panose="020B0604020202020204" pitchFamily="34" charset="0"/>
              </a:rPr>
              <a:t>                 (Breakdown allocation)</a:t>
            </a:r>
            <a:endParaRPr lang="en-ZA" dirty="0"/>
          </a:p>
        </p:txBody>
      </p:sp>
      <p:pic>
        <p:nvPicPr>
          <p:cNvPr id="3" name="Picture 2">
            <a:extLst>
              <a:ext uri="{FF2B5EF4-FFF2-40B4-BE49-F238E27FC236}">
                <a16:creationId xmlns:a16="http://schemas.microsoft.com/office/drawing/2014/main" id="{E7711279-A401-478E-9255-9AD4BEFF0D8C}"/>
              </a:ext>
            </a:extLst>
          </p:cNvPr>
          <p:cNvPicPr>
            <a:picLocks noChangeAspect="1"/>
          </p:cNvPicPr>
          <p:nvPr/>
        </p:nvPicPr>
        <p:blipFill>
          <a:blip r:embed="rId2"/>
          <a:stretch>
            <a:fillRect/>
          </a:stretch>
        </p:blipFill>
        <p:spPr>
          <a:xfrm>
            <a:off x="1415845" y="735584"/>
            <a:ext cx="9704439" cy="5413717"/>
          </a:xfrm>
          <a:prstGeom prst="rect">
            <a:avLst/>
          </a:prstGeom>
        </p:spPr>
      </p:pic>
    </p:spTree>
    <p:extLst>
      <p:ext uri="{BB962C8B-B14F-4D97-AF65-F5344CB8AC3E}">
        <p14:creationId xmlns:p14="http://schemas.microsoft.com/office/powerpoint/2010/main" val="52675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US" sz="2800" b="1" dirty="0">
                <a:solidFill>
                  <a:schemeClr val="accent2"/>
                </a:solidFill>
                <a:effectLst/>
                <a:ea typeface="Times New Roman" panose="02020603050405020304" pitchFamily="18" charset="0"/>
              </a:rPr>
              <a:t>BUDGET ALLOCATION</a:t>
            </a:r>
            <a:endParaRPr lang="en-ZA" sz="2800" b="1" dirty="0">
              <a:solidFill>
                <a:schemeClr val="accent2"/>
              </a:solidFill>
            </a:endParaRPr>
          </a:p>
        </p:txBody>
      </p:sp>
      <p:pic>
        <p:nvPicPr>
          <p:cNvPr id="6" name="Picture 5">
            <a:extLst>
              <a:ext uri="{FF2B5EF4-FFF2-40B4-BE49-F238E27FC236}">
                <a16:creationId xmlns:a16="http://schemas.microsoft.com/office/drawing/2014/main" id="{01351B5E-2A9C-4739-BCB5-890BD29FF5BA}"/>
              </a:ext>
            </a:extLst>
          </p:cNvPr>
          <p:cNvPicPr>
            <a:picLocks noChangeAspect="1"/>
          </p:cNvPicPr>
          <p:nvPr/>
        </p:nvPicPr>
        <p:blipFill>
          <a:blip r:embed="rId2"/>
          <a:stretch>
            <a:fillRect/>
          </a:stretch>
        </p:blipFill>
        <p:spPr>
          <a:xfrm>
            <a:off x="498684" y="821802"/>
            <a:ext cx="11135536" cy="4872942"/>
          </a:xfrm>
          <a:prstGeom prst="rect">
            <a:avLst/>
          </a:prstGeom>
        </p:spPr>
      </p:pic>
    </p:spTree>
    <p:extLst>
      <p:ext uri="{BB962C8B-B14F-4D97-AF65-F5344CB8AC3E}">
        <p14:creationId xmlns:p14="http://schemas.microsoft.com/office/powerpoint/2010/main" val="227494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28318"/>
            <a:ext cx="12369338" cy="571585"/>
          </a:xfrm>
        </p:spPr>
        <p:txBody>
          <a:bodyPr/>
          <a:lstStyle/>
          <a:p>
            <a:pPr algn="ctr"/>
            <a:r>
              <a:rPr lang="en-ZA" sz="2200" b="1" dirty="0"/>
              <a:t>PRESENTATION OUTLINE</a:t>
            </a:r>
          </a:p>
        </p:txBody>
      </p:sp>
      <p:sp>
        <p:nvSpPr>
          <p:cNvPr id="3" name="Rectangle 2">
            <a:extLst>
              <a:ext uri="{FF2B5EF4-FFF2-40B4-BE49-F238E27FC236}">
                <a16:creationId xmlns:a16="http://schemas.microsoft.com/office/drawing/2014/main" id="{11AC7E49-B066-40F8-95F9-1E45A7829AA2}"/>
              </a:ext>
            </a:extLst>
          </p:cNvPr>
          <p:cNvSpPr/>
          <p:nvPr/>
        </p:nvSpPr>
        <p:spPr>
          <a:xfrm>
            <a:off x="0" y="-1783"/>
            <a:ext cx="11198832" cy="571205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endParaRPr lang="en-US" sz="2400" b="1" dirty="0"/>
          </a:p>
          <a:p>
            <a:pPr algn="just"/>
            <a:r>
              <a:rPr lang="en-US" sz="2400" dirty="0"/>
              <a:t>Introduction and Background</a:t>
            </a:r>
          </a:p>
          <a:p>
            <a:pPr algn="just"/>
            <a:endParaRPr lang="en-US" sz="2400" dirty="0"/>
          </a:p>
          <a:p>
            <a:pPr algn="just"/>
            <a:r>
              <a:rPr lang="en-US" sz="2400" b="1" dirty="0"/>
              <a:t>Part 1 </a:t>
            </a:r>
            <a:r>
              <a:rPr lang="en-US" sz="2400" dirty="0"/>
              <a:t>– Annual Performance Plan for the Department of Cooperative    		     	   Governance for the Period 2022/23; and </a:t>
            </a:r>
          </a:p>
          <a:p>
            <a:pPr algn="just"/>
            <a:endParaRPr lang="en-US" sz="2400" dirty="0"/>
          </a:p>
          <a:p>
            <a:pPr algn="just"/>
            <a:r>
              <a:rPr lang="en-US" sz="2400" b="1" dirty="0"/>
              <a:t>Part 2 </a:t>
            </a:r>
            <a:r>
              <a:rPr lang="en-US" sz="2400" dirty="0"/>
              <a:t>– DCoG MTEF Budget Allocation. </a:t>
            </a:r>
          </a:p>
          <a:p>
            <a:pPr algn="just"/>
            <a:endParaRPr lang="en-US" sz="2400" dirty="0"/>
          </a:p>
          <a:p>
            <a:pPr algn="just"/>
            <a:r>
              <a:rPr lang="en-US" sz="2400" dirty="0"/>
              <a:t>Recommendations</a:t>
            </a:r>
          </a:p>
          <a:p>
            <a:pPr algn="just"/>
            <a:r>
              <a:rPr lang="en-US" sz="2400" dirty="0"/>
              <a:t> </a:t>
            </a:r>
            <a:endParaRPr lang="en-US" sz="2400" b="1" dirty="0"/>
          </a:p>
          <a:p>
            <a:endParaRPr lang="en-ZA" dirty="0"/>
          </a:p>
        </p:txBody>
      </p:sp>
    </p:spTree>
    <p:extLst>
      <p:ext uri="{BB962C8B-B14F-4D97-AF65-F5344CB8AC3E}">
        <p14:creationId xmlns:p14="http://schemas.microsoft.com/office/powerpoint/2010/main" val="717988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28318"/>
            <a:ext cx="12369338" cy="571585"/>
          </a:xfrm>
        </p:spPr>
        <p:txBody>
          <a:bodyPr/>
          <a:lstStyle/>
          <a:p>
            <a:pPr algn="ctr"/>
            <a:r>
              <a:rPr lang="en-ZA" sz="2800" b="1" dirty="0"/>
              <a:t>Recommendations </a:t>
            </a:r>
          </a:p>
        </p:txBody>
      </p:sp>
      <p:sp>
        <p:nvSpPr>
          <p:cNvPr id="3" name="Content Placeholder 2">
            <a:extLst>
              <a:ext uri="{FF2B5EF4-FFF2-40B4-BE49-F238E27FC236}">
                <a16:creationId xmlns:a16="http://schemas.microsoft.com/office/drawing/2014/main" id="{0535E586-13BA-4E56-B0A1-C3A102DEC673}"/>
              </a:ext>
            </a:extLst>
          </p:cNvPr>
          <p:cNvSpPr>
            <a:spLocks noGrp="1"/>
          </p:cNvSpPr>
          <p:nvPr>
            <p:ph sz="half" idx="2"/>
          </p:nvPr>
        </p:nvSpPr>
        <p:spPr>
          <a:xfrm>
            <a:off x="100465" y="1527182"/>
            <a:ext cx="11652094" cy="1388424"/>
          </a:xfrm>
        </p:spPr>
        <p:txBody>
          <a:bodyPr/>
          <a:lstStyle/>
          <a:p>
            <a:pPr marL="0" indent="0">
              <a:lnSpc>
                <a:spcPct val="150000"/>
              </a:lnSpc>
              <a:buNone/>
            </a:pPr>
            <a:r>
              <a:rPr lang="en-GB" sz="3200" dirty="0"/>
              <a:t>It is recommended that the Portfolio Committee note the Annual Performance Plan and allocated budget FY 2022/23</a:t>
            </a:r>
          </a:p>
        </p:txBody>
      </p:sp>
    </p:spTree>
    <p:extLst>
      <p:ext uri="{BB962C8B-B14F-4D97-AF65-F5344CB8AC3E}">
        <p14:creationId xmlns:p14="http://schemas.microsoft.com/office/powerpoint/2010/main" val="850948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51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28318"/>
            <a:ext cx="12369338" cy="571585"/>
          </a:xfrm>
        </p:spPr>
        <p:txBody>
          <a:bodyPr/>
          <a:lstStyle/>
          <a:p>
            <a:pPr algn="ctr"/>
            <a:r>
              <a:rPr lang="en-ZA" sz="2200" b="1" dirty="0"/>
              <a:t>Introduction </a:t>
            </a:r>
          </a:p>
        </p:txBody>
      </p:sp>
      <p:sp>
        <p:nvSpPr>
          <p:cNvPr id="3" name="Rectangle 2">
            <a:extLst>
              <a:ext uri="{FF2B5EF4-FFF2-40B4-BE49-F238E27FC236}">
                <a16:creationId xmlns:a16="http://schemas.microsoft.com/office/drawing/2014/main" id="{11AC7E49-B066-40F8-95F9-1E45A7829AA2}"/>
              </a:ext>
            </a:extLst>
          </p:cNvPr>
          <p:cNvSpPr/>
          <p:nvPr/>
        </p:nvSpPr>
        <p:spPr>
          <a:xfrm>
            <a:off x="0" y="572974"/>
            <a:ext cx="11198832" cy="571205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endParaRPr lang="en-US" sz="2400" b="1" dirty="0"/>
          </a:p>
          <a:p>
            <a:pPr algn="just"/>
            <a:r>
              <a:rPr lang="en-US" sz="2400" b="1" dirty="0"/>
              <a:t>Purpose</a:t>
            </a:r>
            <a:endParaRPr lang="en-US" sz="2400" dirty="0"/>
          </a:p>
          <a:p>
            <a:pPr algn="just"/>
            <a:endParaRPr lang="en-US" sz="2400" dirty="0"/>
          </a:p>
          <a:p>
            <a:pPr algn="just"/>
            <a:r>
              <a:rPr lang="en-US" sz="2400" dirty="0"/>
              <a:t>To Present to the Portfolio Committee on Cooperative Governance and Traditional Affairs the Annual Performance Plan for the Department of Cooperative Governance for the Period 2022/23 and DCoG MTEF Budget Allocation. </a:t>
            </a:r>
          </a:p>
          <a:p>
            <a:pPr algn="just"/>
            <a:endParaRPr lang="en-US" sz="2400" dirty="0"/>
          </a:p>
          <a:p>
            <a:pPr algn="just"/>
            <a:endParaRPr lang="en-US" sz="2400" dirty="0"/>
          </a:p>
          <a:p>
            <a:pPr algn="just"/>
            <a:endParaRPr lang="en-US" sz="2400" dirty="0"/>
          </a:p>
          <a:p>
            <a:pPr algn="just"/>
            <a:r>
              <a:rPr lang="en-US" sz="2400" dirty="0"/>
              <a:t> </a:t>
            </a:r>
            <a:endParaRPr lang="en-US" sz="2400" b="1" dirty="0"/>
          </a:p>
          <a:p>
            <a:endParaRPr lang="en-ZA" dirty="0"/>
          </a:p>
        </p:txBody>
      </p:sp>
    </p:spTree>
    <p:extLst>
      <p:ext uri="{BB962C8B-B14F-4D97-AF65-F5344CB8AC3E}">
        <p14:creationId xmlns:p14="http://schemas.microsoft.com/office/powerpoint/2010/main" val="3538272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05A-2DFF-44DD-BD86-8196D396D974}"/>
              </a:ext>
            </a:extLst>
          </p:cNvPr>
          <p:cNvSpPr>
            <a:spLocks noGrp="1"/>
          </p:cNvSpPr>
          <p:nvPr>
            <p:ph type="title"/>
          </p:nvPr>
        </p:nvSpPr>
        <p:spPr>
          <a:xfrm>
            <a:off x="0" y="128318"/>
            <a:ext cx="12369338" cy="571585"/>
          </a:xfrm>
        </p:spPr>
        <p:txBody>
          <a:bodyPr/>
          <a:lstStyle/>
          <a:p>
            <a:pPr algn="ctr"/>
            <a:r>
              <a:rPr lang="en-US" sz="2000" b="1" dirty="0"/>
              <a:t>Background</a:t>
            </a:r>
            <a:endParaRPr lang="en-US" sz="2000" dirty="0"/>
          </a:p>
        </p:txBody>
      </p:sp>
      <p:sp>
        <p:nvSpPr>
          <p:cNvPr id="3" name="Rectangle 2">
            <a:extLst>
              <a:ext uri="{FF2B5EF4-FFF2-40B4-BE49-F238E27FC236}">
                <a16:creationId xmlns:a16="http://schemas.microsoft.com/office/drawing/2014/main" id="{11AC7E49-B066-40F8-95F9-1E45A7829AA2}"/>
              </a:ext>
            </a:extLst>
          </p:cNvPr>
          <p:cNvSpPr/>
          <p:nvPr/>
        </p:nvSpPr>
        <p:spPr>
          <a:xfrm>
            <a:off x="318498" y="575733"/>
            <a:ext cx="11494959" cy="571205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endParaRPr lang="en-US" sz="2400" dirty="0"/>
          </a:p>
          <a:p>
            <a:pPr algn="just"/>
            <a:r>
              <a:rPr lang="en-US" sz="2400" dirty="0"/>
              <a:t>The Department revised its Strategic Plan 2019-2024 to ensure alignment to the core mandate of the Department. This resulted in the review of the Departmental Operating Model and Organisational Structure. The new structure will be shared once approved by the Minister.</a:t>
            </a:r>
          </a:p>
          <a:p>
            <a:pPr algn="just"/>
            <a:r>
              <a:rPr lang="en-US" sz="2400" dirty="0"/>
              <a:t>The review of the Strategic Plan was also informed by the review of the MTSF by DPME, including the need to adjust our plans in line with the COVID-19 pandemic and unrests in KZN and Gauteng.</a:t>
            </a:r>
          </a:p>
          <a:p>
            <a:pPr algn="just"/>
            <a:endParaRPr lang="en-US" sz="2400" dirty="0"/>
          </a:p>
          <a:p>
            <a:pPr algn="just"/>
            <a:r>
              <a:rPr lang="en-US" sz="2400" dirty="0"/>
              <a:t>The Annual Performance Plan FY 2022/23 for the Department of Cooperative Governance (DCOG) was submitted on 11 March 2022 for tabling in  Parliament.</a:t>
            </a:r>
          </a:p>
          <a:p>
            <a:pPr algn="just"/>
            <a:endParaRPr lang="en-US" sz="2400" dirty="0"/>
          </a:p>
          <a:p>
            <a:pPr algn="just"/>
            <a:r>
              <a:rPr lang="en-US" sz="2400" dirty="0"/>
              <a:t>The tabled APP include the revised Strategic Plan 2019-2024 as Annexure.</a:t>
            </a:r>
          </a:p>
          <a:p>
            <a:endParaRPr lang="en-ZA" dirty="0"/>
          </a:p>
        </p:txBody>
      </p:sp>
    </p:spTree>
    <p:extLst>
      <p:ext uri="{BB962C8B-B14F-4D97-AF65-F5344CB8AC3E}">
        <p14:creationId xmlns:p14="http://schemas.microsoft.com/office/powerpoint/2010/main" val="160997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EF0179E-624C-4562-A1F3-CAA892A4F82F}"/>
              </a:ext>
            </a:extLst>
          </p:cNvPr>
          <p:cNvSpPr/>
          <p:nvPr/>
        </p:nvSpPr>
        <p:spPr>
          <a:xfrm>
            <a:off x="169510" y="1890001"/>
            <a:ext cx="5455704" cy="1620700"/>
          </a:xfrm>
          <a:prstGeom prst="rect">
            <a:avLst/>
          </a:prstGeom>
          <a:ln>
            <a:solidFill>
              <a:srgbClr val="0070C0"/>
            </a:solidFill>
          </a:ln>
        </p:spPr>
        <p:txBody>
          <a:bodyPr wrap="square">
            <a:spAutoFit/>
          </a:bodyPr>
          <a:lstStyle/>
          <a:p>
            <a:pPr marL="342900" lvl="0" indent="-342900">
              <a:lnSpc>
                <a:spcPct val="120000"/>
              </a:lnSpc>
              <a:spcBef>
                <a:spcPts val="600"/>
              </a:spcBef>
              <a:buFont typeface="+mj-lt"/>
              <a:buAutoNum type="arabicPeriod"/>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A Commitment to public service that demonstrates Energy, Enthusiasm and Enjoyment</a:t>
            </a:r>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20000"/>
              </a:lnSpc>
              <a:spcBef>
                <a:spcPts val="600"/>
              </a:spcBef>
              <a:spcAft>
                <a:spcPts val="600"/>
              </a:spcAft>
              <a:buFont typeface="+mj-lt"/>
              <a:buAutoNum type="arabicPeriod"/>
            </a:pPr>
            <a:r>
              <a:rPr lang="en-US" b="1" dirty="0">
                <a:latin typeface="Arial Narrow" panose="020B0606020202030204" pitchFamily="34" charset="0"/>
                <a:cs typeface="Times New Roman" panose="02020603050405020304" pitchFamily="18" charset="0"/>
              </a:rPr>
              <a:t>Professionalism, Integrity and Accountability</a:t>
            </a:r>
            <a:endParaRPr lang="en-ZA" b="1" dirty="0">
              <a:latin typeface="Arial Narrow" panose="020B0606020202030204" pitchFamily="34" charset="0"/>
              <a:cs typeface="Times New Roman" panose="02020603050405020304" pitchFamily="18" charset="0"/>
            </a:endParaRPr>
          </a:p>
          <a:p>
            <a:pPr marL="342900" indent="-342900">
              <a:lnSpc>
                <a:spcPct val="120000"/>
              </a:lnSpc>
              <a:spcBef>
                <a:spcPts val="600"/>
              </a:spcBef>
              <a:buFont typeface="+mj-lt"/>
              <a:buAutoNum type="arabicPeriod"/>
            </a:pPr>
            <a:r>
              <a:rPr lang="en-US" b="1" dirty="0">
                <a:latin typeface="Arial Narrow" panose="020B0606020202030204" pitchFamily="34" charset="0"/>
                <a:cs typeface="Times New Roman" panose="02020603050405020304" pitchFamily="18" charset="0"/>
              </a:rPr>
              <a:t>Servant leadership and a hands-on approach</a:t>
            </a:r>
            <a:endParaRPr lang="en-ZA" b="1" dirty="0">
              <a:latin typeface="Arial Narrow" panose="020B0606020202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D37C0F48-8EAE-4FE2-BE45-8FFF3A9AAE25}"/>
              </a:ext>
            </a:extLst>
          </p:cNvPr>
          <p:cNvSpPr>
            <a:spLocks noGrp="1"/>
          </p:cNvSpPr>
          <p:nvPr>
            <p:ph type="title"/>
          </p:nvPr>
        </p:nvSpPr>
        <p:spPr/>
        <p:txBody>
          <a:bodyPr/>
          <a:lstStyle/>
          <a:p>
            <a:pPr algn="ctr"/>
            <a:r>
              <a:rPr lang="en-US" dirty="0">
                <a:solidFill>
                  <a:schemeClr val="tx1"/>
                </a:solidFill>
              </a:rPr>
              <a:t>Revised Vision, Mission and Value</a:t>
            </a:r>
            <a:endParaRPr lang="en-ZA" dirty="0">
              <a:solidFill>
                <a:schemeClr val="tx1"/>
              </a:solidFill>
            </a:endParaRPr>
          </a:p>
        </p:txBody>
      </p:sp>
      <p:grpSp>
        <p:nvGrpSpPr>
          <p:cNvPr id="8" name="Group 7">
            <a:extLst>
              <a:ext uri="{FF2B5EF4-FFF2-40B4-BE49-F238E27FC236}">
                <a16:creationId xmlns:a16="http://schemas.microsoft.com/office/drawing/2014/main" id="{27B36DF9-13F2-4B98-B963-A5D908618254}"/>
              </a:ext>
            </a:extLst>
          </p:cNvPr>
          <p:cNvGrpSpPr/>
          <p:nvPr/>
        </p:nvGrpSpPr>
        <p:grpSpPr>
          <a:xfrm>
            <a:off x="3450502" y="767274"/>
            <a:ext cx="7951485" cy="7386376"/>
            <a:chOff x="146712" y="-437864"/>
            <a:chExt cx="8921088" cy="8229600"/>
          </a:xfrm>
          <a:scene3d>
            <a:camera prst="orthographicFront">
              <a:rot lat="17099985" lon="0" rev="0"/>
            </a:camera>
            <a:lightRig rig="threePt" dir="t"/>
          </a:scene3d>
        </p:grpSpPr>
        <p:sp>
          <p:nvSpPr>
            <p:cNvPr id="9" name="Oval 1">
              <a:extLst>
                <a:ext uri="{FF2B5EF4-FFF2-40B4-BE49-F238E27FC236}">
                  <a16:creationId xmlns:a16="http://schemas.microsoft.com/office/drawing/2014/main" id="{DD6E7B26-5CF2-4269-8CCF-A692204D8774}"/>
                </a:ext>
              </a:extLst>
            </p:cNvPr>
            <p:cNvSpPr/>
            <p:nvPr/>
          </p:nvSpPr>
          <p:spPr>
            <a:xfrm>
              <a:off x="146712" y="1453488"/>
              <a:ext cx="6338248" cy="6338248"/>
            </a:xfrm>
            <a:custGeom>
              <a:avLst/>
              <a:gdLst/>
              <a:ahLst/>
              <a:cxnLst/>
              <a:rect l="l" t="t" r="r" b="b"/>
              <a:pathLst>
                <a:path w="4572000" h="4572000">
                  <a:moveTo>
                    <a:pt x="2286001" y="583022"/>
                  </a:moveTo>
                  <a:cubicBezTo>
                    <a:pt x="1345472" y="583022"/>
                    <a:pt x="583022" y="1345472"/>
                    <a:pt x="583022" y="2286001"/>
                  </a:cubicBezTo>
                  <a:cubicBezTo>
                    <a:pt x="583022" y="3226530"/>
                    <a:pt x="1345472" y="3988980"/>
                    <a:pt x="2286001" y="3988980"/>
                  </a:cubicBezTo>
                  <a:cubicBezTo>
                    <a:pt x="3226530" y="3988980"/>
                    <a:pt x="3988980" y="3226530"/>
                    <a:pt x="3988980" y="2286001"/>
                  </a:cubicBezTo>
                  <a:cubicBezTo>
                    <a:pt x="3988980" y="1345472"/>
                    <a:pt x="3226530" y="583022"/>
                    <a:pt x="2286001" y="583022"/>
                  </a:cubicBezTo>
                  <a:close/>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gradFill>
              <a:gsLst>
                <a:gs pos="0">
                  <a:srgbClr val="00B0F0"/>
                </a:gs>
                <a:gs pos="100000">
                  <a:srgbClr val="0070C0"/>
                </a:gs>
              </a:gsLst>
              <a:lin ang="5400000" scaled="0"/>
            </a:gradFill>
            <a:ln>
              <a:noFill/>
            </a:ln>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
              <a:extLst>
                <a:ext uri="{FF2B5EF4-FFF2-40B4-BE49-F238E27FC236}">
                  <a16:creationId xmlns:a16="http://schemas.microsoft.com/office/drawing/2014/main" id="{9D830161-2B44-4AEC-9DB7-8264FC7E28DF}"/>
                </a:ext>
              </a:extLst>
            </p:cNvPr>
            <p:cNvSpPr/>
            <p:nvPr/>
          </p:nvSpPr>
          <p:spPr>
            <a:xfrm>
              <a:off x="3657600" y="-437864"/>
              <a:ext cx="4343400" cy="4343400"/>
            </a:xfrm>
            <a:custGeom>
              <a:avLst/>
              <a:gdLst/>
              <a:ahLst/>
              <a:cxnLst/>
              <a:rect l="l" t="t" r="r" b="b"/>
              <a:pathLst>
                <a:path w="4572000" h="4572000">
                  <a:moveTo>
                    <a:pt x="2286001" y="583022"/>
                  </a:moveTo>
                  <a:cubicBezTo>
                    <a:pt x="1345472" y="583022"/>
                    <a:pt x="583022" y="1345472"/>
                    <a:pt x="583022" y="2286001"/>
                  </a:cubicBezTo>
                  <a:cubicBezTo>
                    <a:pt x="583022" y="3226530"/>
                    <a:pt x="1345472" y="3988980"/>
                    <a:pt x="2286001" y="3988980"/>
                  </a:cubicBezTo>
                  <a:cubicBezTo>
                    <a:pt x="3226530" y="3988980"/>
                    <a:pt x="3988980" y="3226530"/>
                    <a:pt x="3988980" y="2286001"/>
                  </a:cubicBezTo>
                  <a:cubicBezTo>
                    <a:pt x="3988980" y="1345472"/>
                    <a:pt x="3226530" y="583022"/>
                    <a:pt x="2286001" y="583022"/>
                  </a:cubicBezTo>
                  <a:close/>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gradFill>
              <a:gsLst>
                <a:gs pos="0">
                  <a:srgbClr val="91E509"/>
                </a:gs>
                <a:gs pos="100000">
                  <a:srgbClr val="28A010"/>
                </a:gs>
              </a:gsLst>
              <a:lin ang="5400000" scaled="0"/>
            </a:gradFill>
            <a:ln>
              <a:noFill/>
            </a:ln>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
              <a:extLst>
                <a:ext uri="{FF2B5EF4-FFF2-40B4-BE49-F238E27FC236}">
                  <a16:creationId xmlns:a16="http://schemas.microsoft.com/office/drawing/2014/main" id="{F08B9A54-A8FB-470B-B838-3C668B2085B5}"/>
                </a:ext>
              </a:extLst>
            </p:cNvPr>
            <p:cNvSpPr/>
            <p:nvPr/>
          </p:nvSpPr>
          <p:spPr>
            <a:xfrm>
              <a:off x="5026503" y="2457736"/>
              <a:ext cx="4041297" cy="4041297"/>
            </a:xfrm>
            <a:custGeom>
              <a:avLst/>
              <a:gdLst/>
              <a:ahLst/>
              <a:cxnLst/>
              <a:rect l="l" t="t" r="r" b="b"/>
              <a:pathLst>
                <a:path w="4572000" h="4572000">
                  <a:moveTo>
                    <a:pt x="2286001" y="583022"/>
                  </a:moveTo>
                  <a:cubicBezTo>
                    <a:pt x="1345472" y="583022"/>
                    <a:pt x="583022" y="1345472"/>
                    <a:pt x="583022" y="2286001"/>
                  </a:cubicBezTo>
                  <a:cubicBezTo>
                    <a:pt x="583022" y="3226530"/>
                    <a:pt x="1345472" y="3988980"/>
                    <a:pt x="2286001" y="3988980"/>
                  </a:cubicBezTo>
                  <a:cubicBezTo>
                    <a:pt x="3226530" y="3988980"/>
                    <a:pt x="3988980" y="3226530"/>
                    <a:pt x="3988980" y="2286001"/>
                  </a:cubicBezTo>
                  <a:cubicBezTo>
                    <a:pt x="3988980" y="1345472"/>
                    <a:pt x="3226530" y="583022"/>
                    <a:pt x="2286001" y="583022"/>
                  </a:cubicBezTo>
                  <a:close/>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gradFill>
              <a:gsLst>
                <a:gs pos="0">
                  <a:srgbClr val="FFA401"/>
                </a:gs>
                <a:gs pos="100000">
                  <a:srgbClr val="E4580A"/>
                </a:gs>
              </a:gsLst>
              <a:lin ang="5400000" scaled="0"/>
            </a:gradFill>
            <a:ln>
              <a:noFill/>
            </a:ln>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8785CB3-0E04-4731-9B29-C879A2CB203C}"/>
              </a:ext>
            </a:extLst>
          </p:cNvPr>
          <p:cNvGrpSpPr/>
          <p:nvPr/>
        </p:nvGrpSpPr>
        <p:grpSpPr>
          <a:xfrm>
            <a:off x="4916233" y="3566497"/>
            <a:ext cx="1581273" cy="1602103"/>
            <a:chOff x="6019800" y="3276599"/>
            <a:chExt cx="533400" cy="533400"/>
          </a:xfrm>
          <a:effectLst/>
        </p:grpSpPr>
        <p:sp>
          <p:nvSpPr>
            <p:cNvPr id="13" name="Oval 12">
              <a:extLst>
                <a:ext uri="{FF2B5EF4-FFF2-40B4-BE49-F238E27FC236}">
                  <a16:creationId xmlns:a16="http://schemas.microsoft.com/office/drawing/2014/main" id="{2958972B-C65A-4F28-9BAF-4C32B7F5FDC6}"/>
                </a:ext>
              </a:extLst>
            </p:cNvPr>
            <p:cNvSpPr/>
            <p:nvPr/>
          </p:nvSpPr>
          <p:spPr>
            <a:xfrm>
              <a:off x="6019800" y="3276599"/>
              <a:ext cx="533400" cy="533400"/>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rtlCol="0" anchor="ctr"/>
            <a:lstStyle/>
            <a:p>
              <a:pPr algn="ctr">
                <a:defRPr/>
              </a:pPr>
              <a:endParaRPr lang="en-US" kern="0">
                <a:solidFill>
                  <a:sysClr val="window" lastClr="FFFFFF"/>
                </a:solidFill>
                <a:latin typeface="Calibri"/>
              </a:endParaRPr>
            </a:p>
          </p:txBody>
        </p:sp>
        <p:sp>
          <p:nvSpPr>
            <p:cNvPr id="14" name="Oval 13">
              <a:extLst>
                <a:ext uri="{FF2B5EF4-FFF2-40B4-BE49-F238E27FC236}">
                  <a16:creationId xmlns:a16="http://schemas.microsoft.com/office/drawing/2014/main" id="{B529E6FF-5CCE-436E-A3E6-724CA2684589}"/>
                </a:ext>
              </a:extLst>
            </p:cNvPr>
            <p:cNvSpPr/>
            <p:nvPr/>
          </p:nvSpPr>
          <p:spPr>
            <a:xfrm>
              <a:off x="6076474" y="3294184"/>
              <a:ext cx="420053" cy="369339"/>
            </a:xfrm>
            <a:prstGeom prst="ellipse">
              <a:avLst/>
            </a:prstGeom>
            <a:gradFill>
              <a:gsLst>
                <a:gs pos="0">
                  <a:sysClr val="window" lastClr="FFFFFF">
                    <a:lumMod val="100000"/>
                    <a:alpha val="90000"/>
                  </a:sysClr>
                </a:gs>
                <a:gs pos="100000">
                  <a:sysClr val="window" lastClr="FFFFFF">
                    <a:alpha val="0"/>
                  </a:sysClr>
                </a:gs>
              </a:gsLst>
              <a:lin ang="5400000" scaled="1"/>
            </a:gradFill>
            <a:ln w="127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grpSp>
        <p:nvGrpSpPr>
          <p:cNvPr id="15" name="Group 14">
            <a:extLst>
              <a:ext uri="{FF2B5EF4-FFF2-40B4-BE49-F238E27FC236}">
                <a16:creationId xmlns:a16="http://schemas.microsoft.com/office/drawing/2014/main" id="{FE544487-99BF-4E26-9F9F-028F200FFD5F}"/>
              </a:ext>
            </a:extLst>
          </p:cNvPr>
          <p:cNvGrpSpPr/>
          <p:nvPr/>
        </p:nvGrpSpPr>
        <p:grpSpPr>
          <a:xfrm>
            <a:off x="7068030" y="2009200"/>
            <a:ext cx="2087346" cy="2087346"/>
            <a:chOff x="6019800" y="3276599"/>
            <a:chExt cx="533400" cy="533400"/>
          </a:xfrm>
          <a:effectLst/>
        </p:grpSpPr>
        <p:sp>
          <p:nvSpPr>
            <p:cNvPr id="16" name="Oval 15">
              <a:extLst>
                <a:ext uri="{FF2B5EF4-FFF2-40B4-BE49-F238E27FC236}">
                  <a16:creationId xmlns:a16="http://schemas.microsoft.com/office/drawing/2014/main" id="{3DA1A346-C134-4052-9B43-3122675B10EE}"/>
                </a:ext>
              </a:extLst>
            </p:cNvPr>
            <p:cNvSpPr/>
            <p:nvPr/>
          </p:nvSpPr>
          <p:spPr>
            <a:xfrm>
              <a:off x="6019800" y="3276599"/>
              <a:ext cx="533400" cy="533400"/>
            </a:xfrm>
            <a:prstGeom prst="ellipse">
              <a:avLst/>
            </a:prstGeom>
            <a:gradFill flip="none" rotWithShape="1">
              <a:gsLst>
                <a:gs pos="35000">
                  <a:srgbClr val="007A06"/>
                </a:gs>
                <a:gs pos="70000">
                  <a:srgbClr val="00C009"/>
                </a:gs>
                <a:gs pos="100000">
                  <a:srgbClr val="00F00B"/>
                </a:gs>
              </a:gsLst>
              <a:lin ang="5400000" scaled="1"/>
              <a:tileRect/>
            </a:gradFill>
            <a:ln w="12700" cap="flat" cmpd="sng" algn="ctr">
              <a:solidFill>
                <a:srgbClr val="007A06"/>
              </a:solidFill>
              <a:prstDash val="solid"/>
            </a:ln>
            <a:effectLst/>
          </p:spPr>
          <p:txBody>
            <a:bodyPr rtlCol="0" anchor="ctr"/>
            <a:lstStyle/>
            <a:p>
              <a:pPr algn="ctr">
                <a:defRPr/>
              </a:pPr>
              <a:endParaRPr lang="en-US" kern="0">
                <a:solidFill>
                  <a:sysClr val="window" lastClr="FFFFFF"/>
                </a:solidFill>
                <a:latin typeface="Calibri"/>
              </a:endParaRPr>
            </a:p>
          </p:txBody>
        </p:sp>
        <p:sp>
          <p:nvSpPr>
            <p:cNvPr id="17" name="Oval 16">
              <a:extLst>
                <a:ext uri="{FF2B5EF4-FFF2-40B4-BE49-F238E27FC236}">
                  <a16:creationId xmlns:a16="http://schemas.microsoft.com/office/drawing/2014/main" id="{72126C7F-12B8-4E16-9E3E-D28D43668D38}"/>
                </a:ext>
              </a:extLst>
            </p:cNvPr>
            <p:cNvSpPr/>
            <p:nvPr/>
          </p:nvSpPr>
          <p:spPr>
            <a:xfrm>
              <a:off x="6076474" y="3294184"/>
              <a:ext cx="420053" cy="369339"/>
            </a:xfrm>
            <a:prstGeom prst="ellipse">
              <a:avLst/>
            </a:prstGeom>
            <a:gradFill>
              <a:gsLst>
                <a:gs pos="0">
                  <a:sysClr val="window" lastClr="FFFFFF">
                    <a:lumMod val="100000"/>
                    <a:alpha val="90000"/>
                  </a:sysClr>
                </a:gs>
                <a:gs pos="100000">
                  <a:sysClr val="window" lastClr="FFFFFF">
                    <a:alpha val="0"/>
                  </a:sysClr>
                </a:gs>
              </a:gsLst>
              <a:lin ang="5400000" scaled="1"/>
            </a:gradFill>
            <a:ln w="127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grpSp>
        <p:nvGrpSpPr>
          <p:cNvPr id="18" name="Group 17">
            <a:extLst>
              <a:ext uri="{FF2B5EF4-FFF2-40B4-BE49-F238E27FC236}">
                <a16:creationId xmlns:a16="http://schemas.microsoft.com/office/drawing/2014/main" id="{F481C1AE-BCD5-492A-88A7-6EF20AADB2DC}"/>
              </a:ext>
            </a:extLst>
          </p:cNvPr>
          <p:cNvGrpSpPr/>
          <p:nvPr/>
        </p:nvGrpSpPr>
        <p:grpSpPr>
          <a:xfrm>
            <a:off x="8622250" y="3641073"/>
            <a:ext cx="1433700" cy="1389383"/>
            <a:chOff x="6019800" y="3276599"/>
            <a:chExt cx="533400" cy="533400"/>
          </a:xfrm>
          <a:effectLst/>
        </p:grpSpPr>
        <p:sp>
          <p:nvSpPr>
            <p:cNvPr id="19" name="Oval 18">
              <a:extLst>
                <a:ext uri="{FF2B5EF4-FFF2-40B4-BE49-F238E27FC236}">
                  <a16:creationId xmlns:a16="http://schemas.microsoft.com/office/drawing/2014/main" id="{2824518B-2302-45BD-B06E-9AE1DFEA2989}"/>
                </a:ext>
              </a:extLst>
            </p:cNvPr>
            <p:cNvSpPr/>
            <p:nvPr/>
          </p:nvSpPr>
          <p:spPr>
            <a:xfrm>
              <a:off x="6019800" y="3276599"/>
              <a:ext cx="533400" cy="533400"/>
            </a:xfrm>
            <a:prstGeom prst="ellipse">
              <a:avLst/>
            </a:prstGeom>
            <a:gradFill>
              <a:gsLst>
                <a:gs pos="46000">
                  <a:srgbClr val="C00000"/>
                </a:gs>
                <a:gs pos="70000">
                  <a:srgbClr val="E30000"/>
                </a:gs>
                <a:gs pos="100000">
                  <a:srgbClr val="FF4F4F"/>
                </a:gs>
              </a:gsLst>
              <a:lin ang="5400000" scaled="1"/>
            </a:gradFill>
            <a:ln w="12700" cap="flat" cmpd="sng" algn="ctr">
              <a:solidFill>
                <a:srgbClr val="760000"/>
              </a:solidFill>
              <a:prstDash val="solid"/>
            </a:ln>
            <a:effectLst/>
          </p:spPr>
          <p:txBody>
            <a:bodyPr rtlCol="0" anchor="ctr"/>
            <a:lstStyle/>
            <a:p>
              <a:pPr algn="ctr">
                <a:defRPr/>
              </a:pPr>
              <a:endParaRPr lang="en-US" kern="0">
                <a:solidFill>
                  <a:sysClr val="window" lastClr="FFFFFF"/>
                </a:solidFill>
                <a:latin typeface="Calibri"/>
              </a:endParaRPr>
            </a:p>
          </p:txBody>
        </p:sp>
        <p:sp>
          <p:nvSpPr>
            <p:cNvPr id="20" name="Oval 19">
              <a:extLst>
                <a:ext uri="{FF2B5EF4-FFF2-40B4-BE49-F238E27FC236}">
                  <a16:creationId xmlns:a16="http://schemas.microsoft.com/office/drawing/2014/main" id="{C5A6097C-E6D2-41EB-ADC4-6FD45F43277F}"/>
                </a:ext>
              </a:extLst>
            </p:cNvPr>
            <p:cNvSpPr/>
            <p:nvPr/>
          </p:nvSpPr>
          <p:spPr>
            <a:xfrm>
              <a:off x="6076474" y="3294184"/>
              <a:ext cx="420053" cy="369339"/>
            </a:xfrm>
            <a:prstGeom prst="ellipse">
              <a:avLst/>
            </a:prstGeom>
            <a:gradFill>
              <a:gsLst>
                <a:gs pos="0">
                  <a:sysClr val="window" lastClr="FFFFFF">
                    <a:lumMod val="100000"/>
                    <a:alpha val="90000"/>
                  </a:sysClr>
                </a:gs>
                <a:gs pos="100000">
                  <a:sysClr val="window" lastClr="FFFFFF">
                    <a:alpha val="0"/>
                  </a:sysClr>
                </a:gs>
              </a:gsLst>
              <a:lin ang="5400000" scaled="1"/>
            </a:gradFill>
            <a:ln w="127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sp>
        <p:nvSpPr>
          <p:cNvPr id="21" name="TextBox 20">
            <a:extLst>
              <a:ext uri="{FF2B5EF4-FFF2-40B4-BE49-F238E27FC236}">
                <a16:creationId xmlns:a16="http://schemas.microsoft.com/office/drawing/2014/main" id="{D1475E5F-53E4-4BED-B2A6-897BA1E5B0A8}"/>
              </a:ext>
            </a:extLst>
          </p:cNvPr>
          <p:cNvSpPr txBox="1"/>
          <p:nvPr/>
        </p:nvSpPr>
        <p:spPr>
          <a:xfrm>
            <a:off x="5027788" y="4088079"/>
            <a:ext cx="1296958" cy="584775"/>
          </a:xfrm>
          <a:prstGeom prst="rect">
            <a:avLst/>
          </a:prstGeom>
          <a:noFill/>
        </p:spPr>
        <p:txBody>
          <a:bodyPr wrap="none" rtlCol="0" anchor="ctr">
            <a:spAutoFit/>
          </a:bodyPr>
          <a:lstStyle/>
          <a:p>
            <a:pPr algn="ctr"/>
            <a:r>
              <a:rPr lang="en-US" sz="3200" b="1" dirty="0">
                <a:solidFill>
                  <a:schemeClr val="bg1"/>
                </a:solidFill>
                <a:effectLst>
                  <a:outerShdw blurRad="63500" dist="38100" dir="5400000" sx="101000" sy="101000" algn="t" rotWithShape="0">
                    <a:prstClr val="black">
                      <a:alpha val="65000"/>
                    </a:prstClr>
                  </a:outerShdw>
                </a:effectLst>
              </a:rPr>
              <a:t>Values</a:t>
            </a:r>
          </a:p>
        </p:txBody>
      </p:sp>
      <p:sp>
        <p:nvSpPr>
          <p:cNvPr id="22" name="TextBox 21">
            <a:extLst>
              <a:ext uri="{FF2B5EF4-FFF2-40B4-BE49-F238E27FC236}">
                <a16:creationId xmlns:a16="http://schemas.microsoft.com/office/drawing/2014/main" id="{FE0D1E36-7C5E-4250-A045-71466664C41B}"/>
              </a:ext>
            </a:extLst>
          </p:cNvPr>
          <p:cNvSpPr txBox="1"/>
          <p:nvPr/>
        </p:nvSpPr>
        <p:spPr>
          <a:xfrm>
            <a:off x="8638389" y="4130477"/>
            <a:ext cx="1451697" cy="461665"/>
          </a:xfrm>
          <a:prstGeom prst="rect">
            <a:avLst/>
          </a:prstGeom>
          <a:noFill/>
        </p:spPr>
        <p:txBody>
          <a:bodyPr wrap="square" rtlCol="0" anchor="ctr">
            <a:spAutoFit/>
          </a:bodyPr>
          <a:lstStyle/>
          <a:p>
            <a:pPr algn="ctr"/>
            <a:r>
              <a:rPr lang="en-US" sz="2400" b="1" dirty="0">
                <a:solidFill>
                  <a:schemeClr val="bg1"/>
                </a:solidFill>
                <a:effectLst>
                  <a:outerShdw blurRad="63500" dist="38100" dir="5400000" sx="101000" sy="101000" algn="t" rotWithShape="0">
                    <a:prstClr val="black">
                      <a:alpha val="65000"/>
                    </a:prstClr>
                  </a:outerShdw>
                </a:effectLst>
              </a:rPr>
              <a:t>Mission</a:t>
            </a:r>
          </a:p>
        </p:txBody>
      </p:sp>
      <p:sp>
        <p:nvSpPr>
          <p:cNvPr id="23" name="TextBox 22">
            <a:extLst>
              <a:ext uri="{FF2B5EF4-FFF2-40B4-BE49-F238E27FC236}">
                <a16:creationId xmlns:a16="http://schemas.microsoft.com/office/drawing/2014/main" id="{5150685A-6043-4B4A-A2C7-DB91BA3C54AF}"/>
              </a:ext>
            </a:extLst>
          </p:cNvPr>
          <p:cNvSpPr txBox="1"/>
          <p:nvPr/>
        </p:nvSpPr>
        <p:spPr>
          <a:xfrm>
            <a:off x="7397056" y="2683450"/>
            <a:ext cx="1497526" cy="707886"/>
          </a:xfrm>
          <a:prstGeom prst="rect">
            <a:avLst/>
          </a:prstGeom>
          <a:noFill/>
        </p:spPr>
        <p:txBody>
          <a:bodyPr wrap="none" rtlCol="0" anchor="ctr">
            <a:spAutoFit/>
          </a:bodyPr>
          <a:lstStyle/>
          <a:p>
            <a:pPr algn="ctr"/>
            <a:r>
              <a:rPr lang="en-US" sz="4000" b="1" dirty="0">
                <a:solidFill>
                  <a:schemeClr val="bg1"/>
                </a:solidFill>
                <a:effectLst>
                  <a:outerShdw blurRad="63500" dist="38100" dir="5400000" sx="101000" sy="101000" algn="t" rotWithShape="0">
                    <a:prstClr val="black">
                      <a:alpha val="65000"/>
                    </a:prstClr>
                  </a:outerShdw>
                </a:effectLst>
              </a:rPr>
              <a:t>Vision</a:t>
            </a:r>
          </a:p>
        </p:txBody>
      </p:sp>
      <p:sp>
        <p:nvSpPr>
          <p:cNvPr id="24" name="Rectangle 23">
            <a:extLst>
              <a:ext uri="{FF2B5EF4-FFF2-40B4-BE49-F238E27FC236}">
                <a16:creationId xmlns:a16="http://schemas.microsoft.com/office/drawing/2014/main" id="{76DC16A8-8585-4710-B073-983A122D1566}"/>
              </a:ext>
            </a:extLst>
          </p:cNvPr>
          <p:cNvSpPr/>
          <p:nvPr/>
        </p:nvSpPr>
        <p:spPr>
          <a:xfrm>
            <a:off x="6393954" y="816538"/>
            <a:ext cx="5463749" cy="1063304"/>
          </a:xfrm>
          <a:prstGeom prst="rect">
            <a:avLst/>
          </a:prstGeom>
          <a:ln>
            <a:solidFill>
              <a:srgbClr val="0ED145"/>
            </a:solidFill>
          </a:ln>
        </p:spPr>
        <p:txBody>
          <a:bodyPr wrap="square">
            <a:spAutoFit/>
          </a:bodyPr>
          <a:lstStyle/>
          <a:p>
            <a:pPr>
              <a:lnSpc>
                <a:spcPct val="107000"/>
              </a:lnSpc>
              <a:spcAft>
                <a:spcPts val="800"/>
              </a:spcAft>
            </a:pPr>
            <a:r>
              <a:rPr lang="en-US" sz="2000" b="1" dirty="0">
                <a:effectLst/>
                <a:latin typeface="Arial Narrow" panose="020B0606020202030204" pitchFamily="34" charset="0"/>
                <a:ea typeface="Calibri" panose="020F0502020204030204" pitchFamily="34" charset="0"/>
                <a:cs typeface="Times New Roman" panose="02020603050405020304" pitchFamily="18" charset="0"/>
              </a:rPr>
              <a:t>Efficient &amp; effective cooperative governance system that enables resilient, safe, sustainable, prosperous, cohesive, connected and climate smart communities</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C0646F72-AD49-434E-9163-CC4AE5443595}"/>
              </a:ext>
            </a:extLst>
          </p:cNvPr>
          <p:cNvSpPr/>
          <p:nvPr/>
        </p:nvSpPr>
        <p:spPr>
          <a:xfrm>
            <a:off x="7934632" y="5488664"/>
            <a:ext cx="4257368" cy="1262525"/>
          </a:xfrm>
          <a:prstGeom prst="rect">
            <a:avLst/>
          </a:prstGeom>
          <a:ln>
            <a:solidFill>
              <a:srgbClr val="FF0000"/>
            </a:solidFill>
          </a:ln>
        </p:spPr>
        <p:txBody>
          <a:bodyPr wrap="square">
            <a:spAutoFit/>
          </a:bodyPr>
          <a:lstStyle/>
          <a:p>
            <a:pPr>
              <a:lnSpc>
                <a:spcPct val="107000"/>
              </a:lnSpc>
              <a:spcAft>
                <a:spcPts val="800"/>
              </a:spcAft>
            </a:pPr>
            <a:r>
              <a:rPr lang="en-US" sz="18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To lead the Cooperative Governance System in support of integrated planning and implementation across all spheres of government</a:t>
            </a:r>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8" name="Connector: Elbow 27">
            <a:extLst>
              <a:ext uri="{FF2B5EF4-FFF2-40B4-BE49-F238E27FC236}">
                <a16:creationId xmlns:a16="http://schemas.microsoft.com/office/drawing/2014/main" id="{0B39B140-EC77-4992-9D6B-FA0D26C6BCBF}"/>
              </a:ext>
            </a:extLst>
          </p:cNvPr>
          <p:cNvCxnSpPr>
            <a:stCxn id="25" idx="3"/>
          </p:cNvCxnSpPr>
          <p:nvPr/>
        </p:nvCxnSpPr>
        <p:spPr>
          <a:xfrm>
            <a:off x="5625214" y="2700351"/>
            <a:ext cx="470786" cy="866146"/>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3895DAE-C5C4-49B9-998F-06C1887235F3}"/>
              </a:ext>
            </a:extLst>
          </p:cNvPr>
          <p:cNvCxnSpPr/>
          <p:nvPr/>
        </p:nvCxnSpPr>
        <p:spPr>
          <a:xfrm rot="10800000" flipV="1">
            <a:off x="9214308" y="1876092"/>
            <a:ext cx="1610947" cy="1147392"/>
          </a:xfrm>
          <a:prstGeom prst="bentConnector3">
            <a:avLst>
              <a:gd name="adj1" fmla="val 562"/>
            </a:avLst>
          </a:prstGeom>
          <a:ln>
            <a:solidFill>
              <a:schemeClr val="accent6">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4309687F-4E31-40AF-A961-52D888924332}"/>
              </a:ext>
            </a:extLst>
          </p:cNvPr>
          <p:cNvCxnSpPr>
            <a:cxnSpLocks/>
          </p:cNvCxnSpPr>
          <p:nvPr/>
        </p:nvCxnSpPr>
        <p:spPr>
          <a:xfrm rot="16200000" flipH="1">
            <a:off x="11267517" y="4898478"/>
            <a:ext cx="760014" cy="420357"/>
          </a:xfrm>
          <a:prstGeom prst="bentConnector3">
            <a:avLst>
              <a:gd name="adj1" fmla="val -45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68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D7A1-9E67-4DBA-8426-9BB54FC3EA4A}"/>
              </a:ext>
            </a:extLst>
          </p:cNvPr>
          <p:cNvSpPr>
            <a:spLocks noGrp="1"/>
          </p:cNvSpPr>
          <p:nvPr>
            <p:ph type="title"/>
          </p:nvPr>
        </p:nvSpPr>
        <p:spPr>
          <a:xfrm>
            <a:off x="574244" y="-34290"/>
            <a:ext cx="11205636" cy="321348"/>
          </a:xfrm>
        </p:spPr>
        <p:txBody>
          <a:bodyPr/>
          <a:lstStyle/>
          <a:p>
            <a:pPr algn="ctr"/>
            <a:r>
              <a:rPr lang="en-US" dirty="0"/>
              <a:t>Revised priorities, focus areas and outcomes</a:t>
            </a:r>
            <a:endParaRPr lang="en-ZA" dirty="0"/>
          </a:p>
        </p:txBody>
      </p:sp>
      <p:grpSp>
        <p:nvGrpSpPr>
          <p:cNvPr id="4" name="Group 3">
            <a:extLst>
              <a:ext uri="{FF2B5EF4-FFF2-40B4-BE49-F238E27FC236}">
                <a16:creationId xmlns:a16="http://schemas.microsoft.com/office/drawing/2014/main" id="{6EFAE31A-66C5-45B5-83F7-079C7D4FDF2C}"/>
              </a:ext>
            </a:extLst>
          </p:cNvPr>
          <p:cNvGrpSpPr>
            <a:grpSpLocks/>
          </p:cNvGrpSpPr>
          <p:nvPr/>
        </p:nvGrpSpPr>
        <p:grpSpPr>
          <a:xfrm>
            <a:off x="51556" y="291990"/>
            <a:ext cx="12027373" cy="5433081"/>
            <a:chOff x="-38319" y="-181364"/>
            <a:chExt cx="6937664" cy="4029528"/>
          </a:xfrm>
          <a:scene3d>
            <a:camera prst="orthographicFront">
              <a:rot lat="0" lon="0" rev="0"/>
            </a:camera>
            <a:lightRig rig="balanced" dir="t">
              <a:rot lat="0" lon="0" rev="8700000"/>
            </a:lightRig>
          </a:scene3d>
        </p:grpSpPr>
        <p:sp>
          <p:nvSpPr>
            <p:cNvPr id="5" name="Rectangle: Rounded Corners 4">
              <a:extLst>
                <a:ext uri="{FF2B5EF4-FFF2-40B4-BE49-F238E27FC236}">
                  <a16:creationId xmlns:a16="http://schemas.microsoft.com/office/drawing/2014/main" id="{0FD7911F-F6A4-48CE-B7D0-4634B8FF3770}"/>
                </a:ext>
              </a:extLst>
            </p:cNvPr>
            <p:cNvSpPr/>
            <p:nvPr/>
          </p:nvSpPr>
          <p:spPr>
            <a:xfrm>
              <a:off x="876300" y="-144005"/>
              <a:ext cx="6018928" cy="554079"/>
            </a:xfrm>
            <a:prstGeom prst="roundRect">
              <a:avLst/>
            </a:prstGeom>
            <a:solidFill>
              <a:schemeClr val="accent6">
                <a:lumMod val="50000"/>
                <a:lumOff val="50000"/>
              </a:schemeClr>
            </a:solidFill>
            <a:ln>
              <a:noFill/>
            </a:ln>
            <a:effectLst>
              <a:outerShdw blurRad="44450" dist="27940" dir="5400000" algn="ctr">
                <a:srgbClr val="000000">
                  <a:alpha val="32000"/>
                </a:srgbClr>
              </a:outerShdw>
            </a:effectLst>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800"/>
                </a:spcAft>
              </a:pPr>
              <a:r>
                <a:rPr lang="en-US" sz="16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Impact: </a:t>
              </a:r>
              <a:r>
                <a:rPr lang="en-US" sz="16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Efficient &amp; effective cooperative governance system that enables resilient, safe, sustainable, prosperous, cohesive, connected and climate smart communities</a:t>
              </a:r>
              <a:endParaRPr lang="en-ZA" sz="2000" b="1" dirty="0">
                <a:solidFill>
                  <a:schemeClr val="tx1"/>
                </a:solidFill>
                <a:effectLst/>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9176EA39-AE7F-4885-8CD5-EF299D6DDEAF}"/>
                </a:ext>
              </a:extLst>
            </p:cNvPr>
            <p:cNvGrpSpPr/>
            <p:nvPr/>
          </p:nvGrpSpPr>
          <p:grpSpPr>
            <a:xfrm>
              <a:off x="923925" y="577465"/>
              <a:ext cx="5974280" cy="863600"/>
              <a:chOff x="0" y="-175090"/>
              <a:chExt cx="5975215" cy="864000"/>
            </a:xfrm>
          </p:grpSpPr>
          <p:sp>
            <p:nvSpPr>
              <p:cNvPr id="34" name="Rectangle: Rounded Corners 33">
                <a:extLst>
                  <a:ext uri="{FF2B5EF4-FFF2-40B4-BE49-F238E27FC236}">
                    <a16:creationId xmlns:a16="http://schemas.microsoft.com/office/drawing/2014/main" id="{4569D02C-75CA-43A6-A78C-3CBADB7F6F30}"/>
                  </a:ext>
                </a:extLst>
              </p:cNvPr>
              <p:cNvSpPr/>
              <p:nvPr/>
            </p:nvSpPr>
            <p:spPr>
              <a:xfrm>
                <a:off x="447675" y="-175090"/>
                <a:ext cx="1080000" cy="864000"/>
              </a:xfrm>
              <a:prstGeom prst="roundRect">
                <a:avLst/>
              </a:prstGeom>
              <a:solidFill>
                <a:srgbClr val="F7BA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Functional inter-governmental governance systems</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B25B9258-F17B-4435-8AE3-1D9DA840A6FD}"/>
                  </a:ext>
                </a:extLst>
              </p:cNvPr>
              <p:cNvSpPr/>
              <p:nvPr/>
            </p:nvSpPr>
            <p:spPr>
              <a:xfrm>
                <a:off x="1559559" y="-175090"/>
                <a:ext cx="1080000" cy="864000"/>
              </a:xfrm>
              <a:prstGeom prst="roundRect">
                <a:avLst/>
              </a:prstGeom>
              <a:solidFill>
                <a:srgbClr val="F7BA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Citizens engaged and participating in Government</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5BDF71AA-848D-461C-ADB5-BCEE01224CFD}"/>
                  </a:ext>
                </a:extLst>
              </p:cNvPr>
              <p:cNvSpPr/>
              <p:nvPr/>
            </p:nvSpPr>
            <p:spPr>
              <a:xfrm>
                <a:off x="2671446" y="-175090"/>
                <a:ext cx="1080000" cy="845342"/>
              </a:xfrm>
              <a:prstGeom prst="roundRect">
                <a:avLst/>
              </a:prstGeom>
              <a:solidFill>
                <a:srgbClr val="F7BA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Basic services delivered to all citizens in an effective and efficient manner</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31A7363F-6727-4B10-8FD1-70E0F4A0B424}"/>
                  </a:ext>
                </a:extLst>
              </p:cNvPr>
              <p:cNvSpPr/>
              <p:nvPr/>
            </p:nvSpPr>
            <p:spPr>
              <a:xfrm>
                <a:off x="3783331" y="-175090"/>
                <a:ext cx="1080000" cy="864000"/>
              </a:xfrm>
              <a:prstGeom prst="roundRect">
                <a:avLst/>
              </a:prstGeom>
              <a:solidFill>
                <a:srgbClr val="F7BA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Financially viable municipalities and metros</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304CB48B-23F8-4C6D-8430-7113C247DD34}"/>
                  </a:ext>
                </a:extLst>
              </p:cNvPr>
              <p:cNvSpPr/>
              <p:nvPr/>
            </p:nvSpPr>
            <p:spPr>
              <a:xfrm>
                <a:off x="4895215" y="-175090"/>
                <a:ext cx="1080000" cy="864000"/>
              </a:xfrm>
              <a:prstGeom prst="roundRect">
                <a:avLst/>
              </a:prstGeom>
              <a:solidFill>
                <a:srgbClr val="F7BA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Sustained Good Municipal Governance</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E4C71B5A-271D-4398-BB1B-E6E32C062A1E}"/>
                  </a:ext>
                </a:extLst>
              </p:cNvPr>
              <p:cNvSpPr/>
              <p:nvPr/>
            </p:nvSpPr>
            <p:spPr>
              <a:xfrm>
                <a:off x="0" y="-175089"/>
                <a:ext cx="419100" cy="863600"/>
              </a:xfrm>
              <a:prstGeom prst="roundRect">
                <a:avLst/>
              </a:prstGeom>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vert270" wrap="square" lIns="36000" tIns="36000" rIns="36000" bIns="36000" numCol="1" spcCol="0" rtlCol="0" fromWordArt="0" anchor="ctr" anchorCtr="0" forceAA="0" compatLnSpc="1">
                <a:prstTxWarp prst="textNoShape">
                  <a:avLst/>
                </a:prstTxWarp>
                <a:noAutofit/>
              </a:bodyPr>
              <a:lstStyle/>
              <a:p>
                <a:pPr algn="ctr">
                  <a:lnSpc>
                    <a:spcPct val="107000"/>
                  </a:lnSpc>
                  <a:spcAft>
                    <a:spcPts val="800"/>
                  </a:spcAft>
                </a:pPr>
                <a:r>
                  <a:rPr lang="en-US" sz="1600" b="1" dirty="0">
                    <a:effectLst/>
                    <a:latin typeface="Arial Narrow" panose="020B0606020202030204" pitchFamily="34" charset="0"/>
                    <a:ea typeface="Calibri" panose="020F0502020204030204" pitchFamily="34" charset="0"/>
                    <a:cs typeface="Times New Roman" panose="02020603050405020304" pitchFamily="18" charset="0"/>
                  </a:rPr>
                  <a:t>Outcomes</a:t>
                </a:r>
                <a:endParaRPr lang="en-ZA" sz="2000" dirty="0">
                  <a:effectLst/>
                  <a:ea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32A8AB27-58E3-46CD-ABBA-CA1E20DF657E}"/>
                </a:ext>
              </a:extLst>
            </p:cNvPr>
            <p:cNvGrpSpPr/>
            <p:nvPr/>
          </p:nvGrpSpPr>
          <p:grpSpPr>
            <a:xfrm>
              <a:off x="923925" y="1628354"/>
              <a:ext cx="5975420" cy="863600"/>
              <a:chOff x="0" y="-371896"/>
              <a:chExt cx="5975850" cy="863600"/>
            </a:xfrm>
          </p:grpSpPr>
          <p:sp>
            <p:nvSpPr>
              <p:cNvPr id="28" name="Rectangle: Rounded Corners 27">
                <a:extLst>
                  <a:ext uri="{FF2B5EF4-FFF2-40B4-BE49-F238E27FC236}">
                    <a16:creationId xmlns:a16="http://schemas.microsoft.com/office/drawing/2014/main" id="{FB1DD261-DC7F-4A7A-859C-9D10ECD5C527}"/>
                  </a:ext>
                </a:extLst>
              </p:cNvPr>
              <p:cNvSpPr/>
              <p:nvPr/>
            </p:nvSpPr>
            <p:spPr>
              <a:xfrm>
                <a:off x="494635" y="-284391"/>
                <a:ext cx="1080000" cy="764981"/>
              </a:xfrm>
              <a:prstGeom prst="roundRect">
                <a:avLst/>
              </a:prstGeom>
              <a:solidFill>
                <a:srgbClr val="E29801"/>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Legislation and Policy</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778BF8C8-EA43-48D3-8DC4-673A66CF2512}"/>
                  </a:ext>
                </a:extLst>
              </p:cNvPr>
              <p:cNvSpPr/>
              <p:nvPr/>
            </p:nvSpPr>
            <p:spPr>
              <a:xfrm>
                <a:off x="1562100" y="-284393"/>
                <a:ext cx="1080000" cy="764983"/>
              </a:xfrm>
              <a:prstGeom prst="roundRect">
                <a:avLst/>
              </a:prstGeom>
              <a:solidFill>
                <a:srgbClr val="E59900"/>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Cooperative &amp; Participatory government</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87DD1BA2-B8F0-4FFC-838D-9F5C1F7E1D74}"/>
                  </a:ext>
                </a:extLst>
              </p:cNvPr>
              <p:cNvSpPr/>
              <p:nvPr/>
            </p:nvSpPr>
            <p:spPr>
              <a:xfrm>
                <a:off x="2667000" y="-284392"/>
                <a:ext cx="1080000" cy="764982"/>
              </a:xfrm>
              <a:prstGeom prst="roundRect">
                <a:avLst/>
              </a:prstGeom>
              <a:solidFill>
                <a:srgbClr val="E299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Integrated planning and implementation</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02993061-84A8-427A-AEFF-1A7F7B63672B}"/>
                  </a:ext>
                </a:extLst>
              </p:cNvPr>
              <p:cNvSpPr/>
              <p:nvPr/>
            </p:nvSpPr>
            <p:spPr>
              <a:xfrm>
                <a:off x="3781425" y="-284392"/>
                <a:ext cx="1080000" cy="764981"/>
              </a:xfrm>
              <a:prstGeom prst="roundRect">
                <a:avLst/>
              </a:prstGeom>
              <a:solidFill>
                <a:srgbClr val="E299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Institutional capacity, </a:t>
                </a:r>
                <a:r>
                  <a:rPr lang="en-US" sz="1400" b="1" dirty="0">
                    <a:solidFill>
                      <a:schemeClr val="bg1"/>
                    </a:solidFill>
                    <a:latin typeface="Arial Narrow" panose="020B0606020202030204" pitchFamily="34" charset="0"/>
                    <a:cs typeface="Times New Roman" panose="02020603050405020304" pitchFamily="18" charset="0"/>
                  </a:rPr>
                  <a:t>governance &amp; accountability</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F32C7864-7179-4DB6-BB6A-ED0EFC96E9B5}"/>
                  </a:ext>
                </a:extLst>
              </p:cNvPr>
              <p:cNvSpPr/>
              <p:nvPr/>
            </p:nvSpPr>
            <p:spPr>
              <a:xfrm>
                <a:off x="4895850" y="-284392"/>
                <a:ext cx="1080000" cy="657562"/>
              </a:xfrm>
              <a:prstGeom prst="roundRect">
                <a:avLst/>
              </a:prstGeom>
              <a:solidFill>
                <a:srgbClr val="E299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Integrated knowledge management </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1E00AE86-85C8-4473-A9A2-E3694D1D8890}"/>
                  </a:ext>
                </a:extLst>
              </p:cNvPr>
              <p:cNvSpPr/>
              <p:nvPr/>
            </p:nvSpPr>
            <p:spPr>
              <a:xfrm>
                <a:off x="0" y="-371896"/>
                <a:ext cx="419100" cy="863600"/>
              </a:xfrm>
              <a:prstGeom prst="roundRect">
                <a:avLst/>
              </a:prstGeom>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36000" tIns="36000" rIns="36000" bIns="36000" numCol="1" spcCol="0" rtlCol="0" fromWordArt="0" anchor="ctr" anchorCtr="0" forceAA="0" compatLnSpc="1">
                <a:prstTxWarp prst="textNoShape">
                  <a:avLst/>
                </a:prstTxWarp>
                <a:noAutofit/>
              </a:bodyPr>
              <a:lstStyle/>
              <a:p>
                <a:pPr algn="ctr">
                  <a:lnSpc>
                    <a:spcPct val="107000"/>
                  </a:lnSpc>
                  <a:spcAft>
                    <a:spcPts val="800"/>
                  </a:spcAft>
                </a:pPr>
                <a:r>
                  <a:rPr lang="en-US" sz="2000" b="1" dirty="0">
                    <a:effectLst/>
                    <a:latin typeface="Arial Narrow" panose="020B0606020202030204" pitchFamily="34" charset="0"/>
                    <a:ea typeface="Calibri" panose="020F0502020204030204" pitchFamily="34" charset="0"/>
                    <a:cs typeface="Times New Roman" panose="02020603050405020304" pitchFamily="18" charset="0"/>
                  </a:rPr>
                  <a:t>Focus</a:t>
                </a:r>
                <a:endParaRPr lang="en-ZA" sz="2800" dirty="0">
                  <a:effectLst/>
                  <a:ea typeface="Calibri" panose="020F0502020204030204" pitchFamily="34" charset="0"/>
                  <a:cs typeface="Times New Roman" panose="02020603050405020304" pitchFamily="18" charset="0"/>
                </a:endParaRPr>
              </a:p>
            </p:txBody>
          </p:sp>
        </p:grpSp>
        <p:sp>
          <p:nvSpPr>
            <p:cNvPr id="8" name="Arrow: Up 7">
              <a:extLst>
                <a:ext uri="{FF2B5EF4-FFF2-40B4-BE49-F238E27FC236}">
                  <a16:creationId xmlns:a16="http://schemas.microsoft.com/office/drawing/2014/main" id="{94863C95-AAE4-4781-9268-12143207F446}"/>
                </a:ext>
              </a:extLst>
            </p:cNvPr>
            <p:cNvSpPr/>
            <p:nvPr/>
          </p:nvSpPr>
          <p:spPr>
            <a:xfrm>
              <a:off x="-38319" y="-181364"/>
              <a:ext cx="824822" cy="4029528"/>
            </a:xfrm>
            <a:prstGeom prst="upArrow">
              <a:avLst/>
            </a:prstGeom>
            <a:solidFill>
              <a:schemeClr val="accent4">
                <a:lumMod val="40000"/>
                <a:lumOff val="60000"/>
              </a:schemeClr>
            </a:solidFill>
            <a:ln>
              <a:noFill/>
            </a:ln>
            <a:effectLst>
              <a:outerShdw blurRad="44450" dist="27940" dir="5400000" algn="ctr">
                <a:srgbClr val="000000">
                  <a:alpha val="32000"/>
                </a:srgbClr>
              </a:outerShdw>
            </a:effectLst>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ot="0" spcFirstLastPara="0" vert="vert270" wrap="square" lIns="36000" tIns="36000" rIns="36000" bIns="36000" numCol="1" spcCol="0" rtlCol="0" fromWordArt="0" anchor="ctr" anchorCtr="0" forceAA="0" compatLnSpc="1">
              <a:prstTxWarp prst="textNoShape">
                <a:avLst/>
              </a:prstTxWarp>
              <a:noAutofit/>
            </a:bodyPr>
            <a:lstStyle/>
            <a:p>
              <a:pPr algn="ctr">
                <a:lnSpc>
                  <a:spcPct val="107000"/>
                </a:lnSpc>
                <a:spcAft>
                  <a:spcPts val="800"/>
                </a:spcAft>
              </a:pPr>
              <a:r>
                <a:rPr lang="en-US" sz="1600" b="1" dirty="0">
                  <a:solidFill>
                    <a:srgbClr val="000000"/>
                  </a:solidFill>
                  <a:latin typeface="Arial Narrow" panose="020B0606020202030204" pitchFamily="34" charset="0"/>
                  <a:cs typeface="Times New Roman" panose="02020603050405020304" pitchFamily="18" charset="0"/>
                </a:rPr>
                <a:t>Mission: Lead the Cooperative Governance System in support of integrated planning and implementation across all spheres of government</a:t>
              </a:r>
              <a:endParaRPr lang="en-ZA" sz="1600" b="1" dirty="0">
                <a:solidFill>
                  <a:srgbClr val="000000"/>
                </a:solidFill>
                <a:latin typeface="Arial Narrow" panose="020B0606020202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A57F64BF-0768-4407-8DE0-115D8717A86F}"/>
                </a:ext>
              </a:extLst>
            </p:cNvPr>
            <p:cNvGrpSpPr/>
            <p:nvPr/>
          </p:nvGrpSpPr>
          <p:grpSpPr>
            <a:xfrm>
              <a:off x="923925" y="2654548"/>
              <a:ext cx="5974916" cy="898345"/>
              <a:chOff x="0" y="-613034"/>
              <a:chExt cx="5975850" cy="899115"/>
            </a:xfrm>
          </p:grpSpPr>
          <p:sp>
            <p:nvSpPr>
              <p:cNvPr id="22" name="Rectangle: Rounded Corners 21">
                <a:extLst>
                  <a:ext uri="{FF2B5EF4-FFF2-40B4-BE49-F238E27FC236}">
                    <a16:creationId xmlns:a16="http://schemas.microsoft.com/office/drawing/2014/main" id="{6D5F74FC-E943-48AF-B10D-CE6FF6DF6F45}"/>
                  </a:ext>
                </a:extLst>
              </p:cNvPr>
              <p:cNvSpPr/>
              <p:nvPr/>
            </p:nvSpPr>
            <p:spPr>
              <a:xfrm>
                <a:off x="447675" y="-569247"/>
                <a:ext cx="1080000" cy="765636"/>
              </a:xfrm>
              <a:prstGeom prst="roundRect">
                <a:avLst/>
              </a:prstGeom>
              <a:solidFill>
                <a:schemeClr val="accent1">
                  <a:lumMod val="75000"/>
                </a:schemeClr>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0" tIns="18000" rIns="0" bIns="18000" numCol="1" spcCol="0" rtlCol="0" fromWordArt="0" anchor="t" anchorCtr="0" forceAA="0" compatLnSpc="1">
                <a:prstTxWarp prst="textNoShape">
                  <a:avLst/>
                </a:prstTxWarp>
                <a:noAutofit/>
              </a:bodyPr>
              <a:lstStyle/>
              <a:p>
                <a:pPr indent="-228600" algn="ctr">
                  <a:lnSpc>
                    <a:spcPct val="107000"/>
                  </a:lnSpc>
                  <a:spcBef>
                    <a:spcPts val="600"/>
                  </a:spcBef>
                  <a:spcAft>
                    <a:spcPts val="800"/>
                  </a:spcAft>
                </a:pPr>
                <a:r>
                  <a:rPr lang="en-US" sz="1400" b="1" dirty="0">
                    <a:solidFill>
                      <a:schemeClr val="bg1"/>
                    </a:solidFill>
                    <a:latin typeface="Arial Narrow" panose="020B0606020202030204" pitchFamily="34" charset="0"/>
                    <a:cs typeface="Times New Roman" panose="02020603050405020304" pitchFamily="18" charset="0"/>
                  </a:rPr>
                  <a:t>Policy Review</a:t>
                </a:r>
                <a:endParaRPr lang="en-ZA" sz="1400" b="1" dirty="0">
                  <a:solidFill>
                    <a:schemeClr val="bg1"/>
                  </a:solidFill>
                  <a:latin typeface="Arial Narrow" panose="020B0606020202030204" pitchFamily="34" charset="0"/>
                  <a:cs typeface="Times New Roman" panose="02020603050405020304" pitchFamily="18" charset="0"/>
                </a:endParaRPr>
              </a:p>
              <a:p>
                <a:pPr indent="-228600"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Policy Compliance</a:t>
                </a:r>
                <a:endParaRPr lang="en-ZA" sz="1400" b="1" dirty="0">
                  <a:solidFill>
                    <a:schemeClr val="bg1"/>
                  </a:solidFill>
                  <a:latin typeface="Arial Narrow" panose="020B0606020202030204" pitchFamily="34" charset="0"/>
                  <a:cs typeface="Times New Roman" panose="02020603050405020304" pitchFamily="18" charset="0"/>
                </a:endParaRPr>
              </a:p>
              <a:p>
                <a:pPr indent="-228600"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Policy triggers</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CB6A1295-45AC-49CA-B27B-4D81C8D219B6}"/>
                  </a:ext>
                </a:extLst>
              </p:cNvPr>
              <p:cNvSpPr/>
              <p:nvPr/>
            </p:nvSpPr>
            <p:spPr>
              <a:xfrm>
                <a:off x="1561969" y="-569246"/>
                <a:ext cx="1080000" cy="800592"/>
              </a:xfrm>
              <a:prstGeom prst="roundRect">
                <a:avLst/>
              </a:prstGeom>
              <a:solidFill>
                <a:schemeClr val="accent1">
                  <a:lumMod val="75000"/>
                </a:schemeClr>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0" tIns="18000" rIns="0" bIns="18000" numCol="1" spcCol="0" rtlCol="0" fromWordArt="0" anchor="t" anchorCtr="0" forceAA="0" compatLnSpc="1">
                <a:prstTxWarp prst="textNoShape">
                  <a:avLst/>
                </a:prstTxWarp>
                <a:noAutofit/>
              </a:bodyPr>
              <a:lstStyle/>
              <a:p>
                <a:pPr indent="-228600" algn="ctr">
                  <a:lnSpc>
                    <a:spcPct val="107000"/>
                  </a:lnSpc>
                  <a:spcBef>
                    <a:spcPts val="600"/>
                  </a:spcBef>
                  <a:spcAft>
                    <a:spcPts val="800"/>
                  </a:spcAft>
                </a:pPr>
                <a:r>
                  <a:rPr lang="en-US" sz="1400" b="1" dirty="0">
                    <a:solidFill>
                      <a:schemeClr val="bg1"/>
                    </a:solidFill>
                    <a:latin typeface="Arial Narrow" panose="020B0606020202030204" pitchFamily="34" charset="0"/>
                    <a:cs typeface="Times New Roman" panose="02020603050405020304" pitchFamily="18" charset="0"/>
                  </a:rPr>
                  <a:t>IGR– horizontal + vertical integration</a:t>
                </a:r>
                <a:endParaRPr lang="en-ZA" sz="1400" b="1" dirty="0">
                  <a:solidFill>
                    <a:schemeClr val="bg1"/>
                  </a:solidFill>
                  <a:latin typeface="Arial Narrow" panose="020B0606020202030204" pitchFamily="34" charset="0"/>
                  <a:cs typeface="Times New Roman" panose="02020603050405020304" pitchFamily="18" charset="0"/>
                </a:endParaRPr>
              </a:p>
              <a:p>
                <a:pPr indent="-228600"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Social Compacts &amp; Citizen participation</a:t>
                </a:r>
                <a:endParaRPr lang="en-ZA" sz="1200" b="1" dirty="0">
                  <a:solidFill>
                    <a:schemeClr val="bg1"/>
                  </a:solidFill>
                  <a:latin typeface="Arial Narrow" panose="020B0606020202030204" pitchFamily="34"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A6087526-B012-450F-9EFD-7282504566C5}"/>
                  </a:ext>
                </a:extLst>
              </p:cNvPr>
              <p:cNvSpPr/>
              <p:nvPr/>
            </p:nvSpPr>
            <p:spPr>
              <a:xfrm>
                <a:off x="2667000" y="-514512"/>
                <a:ext cx="1080000" cy="800593"/>
              </a:xfrm>
              <a:prstGeom prst="roundRect">
                <a:avLst/>
              </a:prstGeom>
              <a:solidFill>
                <a:schemeClr val="accent1">
                  <a:lumMod val="75000"/>
                </a:schemeClr>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0" tIns="18000" rIns="0" bIns="18000" numCol="1" spcCol="0" rtlCol="0" fromWordArt="0" anchor="t" anchorCtr="0" forceAA="0" compatLnSpc="1">
                <a:prstTxWarp prst="textNoShape">
                  <a:avLst/>
                </a:prstTxWarp>
                <a:noAutofit/>
              </a:bodyPr>
              <a:lstStyle/>
              <a:p>
                <a:pPr indent="-228600" algn="ctr">
                  <a:lnSpc>
                    <a:spcPct val="107000"/>
                  </a:lnSpc>
                  <a:spcBef>
                    <a:spcPts val="600"/>
                  </a:spcBef>
                  <a:spcAft>
                    <a:spcPts val="800"/>
                  </a:spcAft>
                </a:pPr>
                <a:r>
                  <a:rPr lang="en-US" sz="1400" b="1" dirty="0">
                    <a:solidFill>
                      <a:schemeClr val="bg1"/>
                    </a:solidFill>
                    <a:latin typeface="Arial Narrow" panose="020B0606020202030204" pitchFamily="34" charset="0"/>
                    <a:cs typeface="Times New Roman" panose="02020603050405020304" pitchFamily="18" charset="0"/>
                  </a:rPr>
                  <a:t>District profiles, District One-Plans, All plans, budgets aligned to One-Plans</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4D47615E-A46B-405C-A7E6-5329E590FEC8}"/>
                  </a:ext>
                </a:extLst>
              </p:cNvPr>
              <p:cNvSpPr/>
              <p:nvPr/>
            </p:nvSpPr>
            <p:spPr>
              <a:xfrm>
                <a:off x="3772031" y="-489777"/>
                <a:ext cx="1080000" cy="765637"/>
              </a:xfrm>
              <a:prstGeom prst="roundRect">
                <a:avLst/>
              </a:prstGeom>
              <a:solidFill>
                <a:schemeClr val="accent1">
                  <a:lumMod val="75000"/>
                </a:schemeClr>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0" tIns="18000" rIns="0" bIns="18000" numCol="1" spcCol="0" rtlCol="0" fromWordArt="0" anchor="t" anchorCtr="0" forceAA="0" compatLnSpc="1">
                <a:prstTxWarp prst="textNoShape">
                  <a:avLst/>
                </a:prstTxWarp>
                <a:noAutofit/>
              </a:bodyPr>
              <a:lstStyle/>
              <a:p>
                <a:pPr indent="-228600" algn="ctr">
                  <a:lnSpc>
                    <a:spcPct val="107000"/>
                  </a:lnSpc>
                  <a:spcBef>
                    <a:spcPts val="600"/>
                  </a:spcBef>
                  <a:spcAft>
                    <a:spcPts val="800"/>
                  </a:spcAft>
                </a:pPr>
                <a:r>
                  <a:rPr lang="en-US" sz="1400" b="1" dirty="0">
                    <a:solidFill>
                      <a:schemeClr val="bg1"/>
                    </a:solidFill>
                    <a:latin typeface="Arial Narrow" panose="020B0606020202030204" pitchFamily="34" charset="0"/>
                    <a:cs typeface="Times New Roman" panose="02020603050405020304" pitchFamily="18" charset="0"/>
                  </a:rPr>
                  <a:t>Governance, Financial Viability, Capacity, Support / Intervention</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24715E82-288F-40F4-B478-F934CBD1BA08}"/>
                  </a:ext>
                </a:extLst>
              </p:cNvPr>
              <p:cNvSpPr/>
              <p:nvPr/>
            </p:nvSpPr>
            <p:spPr>
              <a:xfrm>
                <a:off x="4895850" y="-514513"/>
                <a:ext cx="1080000" cy="710902"/>
              </a:xfrm>
              <a:prstGeom prst="roundRect">
                <a:avLst/>
              </a:prstGeom>
              <a:solidFill>
                <a:schemeClr val="accent1">
                  <a:lumMod val="75000"/>
                </a:schemeClr>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0" tIns="18000" rIns="0" bIns="18000" numCol="1" spcCol="0" rtlCol="0" fromWordArt="0" anchor="t" anchorCtr="0" forceAA="0" compatLnSpc="1">
                <a:prstTxWarp prst="textNoShape">
                  <a:avLst/>
                </a:prstTxWarp>
                <a:noAutofit/>
              </a:bodyPr>
              <a:lstStyle/>
              <a:p>
                <a:pPr indent="-228600" algn="ctr">
                  <a:lnSpc>
                    <a:spcPct val="107000"/>
                  </a:lnSpc>
                  <a:spcBef>
                    <a:spcPts val="600"/>
                  </a:spcBef>
                  <a:spcAft>
                    <a:spcPts val="800"/>
                  </a:spcAft>
                </a:pPr>
                <a:r>
                  <a:rPr lang="en-US" sz="1400" b="1" dirty="0">
                    <a:solidFill>
                      <a:schemeClr val="bg1"/>
                    </a:solidFill>
                    <a:latin typeface="Arial Narrow" panose="020B0606020202030204" pitchFamily="34" charset="0"/>
                    <a:cs typeface="Times New Roman" panose="02020603050405020304" pitchFamily="18" charset="0"/>
                  </a:rPr>
                  <a:t>Integrated Knowledge</a:t>
                </a:r>
                <a:endParaRPr lang="en-ZA" sz="1400" b="1" dirty="0">
                  <a:solidFill>
                    <a:schemeClr val="bg1"/>
                  </a:solidFill>
                  <a:latin typeface="Arial Narrow" panose="020B0606020202030204" pitchFamily="34" charset="0"/>
                  <a:cs typeface="Times New Roman" panose="02020603050405020304" pitchFamily="18" charset="0"/>
                </a:endParaRPr>
              </a:p>
              <a:p>
                <a:pPr indent="-228600" algn="ctr">
                  <a:lnSpc>
                    <a:spcPct val="107000"/>
                  </a:lnSpc>
                  <a:spcAft>
                    <a:spcPts val="800"/>
                  </a:spcAft>
                </a:pPr>
                <a:r>
                  <a:rPr lang="en-US" sz="1400" b="1" dirty="0">
                    <a:solidFill>
                      <a:schemeClr val="bg1"/>
                    </a:solidFill>
                    <a:latin typeface="Arial Narrow" panose="020B0606020202030204" pitchFamily="34" charset="0"/>
                    <a:cs typeface="Times New Roman" panose="02020603050405020304" pitchFamily="18" charset="0"/>
                  </a:rPr>
                  <a:t>Integrated Monitoring &amp; Reporting</a:t>
                </a:r>
                <a:endParaRPr lang="en-ZA" sz="1400" b="1" dirty="0">
                  <a:solidFill>
                    <a:schemeClr val="bg1"/>
                  </a:solidFill>
                  <a:latin typeface="Arial Narrow" panose="020B0606020202030204" pitchFamily="34"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DF6B53DA-6F7F-435C-8B56-06990F9EDAFF}"/>
                  </a:ext>
                </a:extLst>
              </p:cNvPr>
              <p:cNvSpPr/>
              <p:nvPr/>
            </p:nvSpPr>
            <p:spPr>
              <a:xfrm>
                <a:off x="0" y="-613034"/>
                <a:ext cx="419100" cy="899115"/>
              </a:xfrm>
              <a:prstGeom prst="roundRect">
                <a:avLst/>
              </a:prstGeom>
              <a:solidFill>
                <a:schemeClr val="accent1">
                  <a:lumMod val="75000"/>
                </a:schemeClr>
              </a:solidFill>
              <a:ln>
                <a:noFill/>
              </a:ln>
              <a:effectLst>
                <a:outerShdw blurRad="44450" dist="27940" dir="5400000" algn="ctr">
                  <a:srgbClr val="000000">
                    <a:alpha val="32000"/>
                  </a:srgbClr>
                </a:outerShdw>
              </a:effectLst>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ot="0" spcFirstLastPara="0" vert="vert270" wrap="square" lIns="36000" tIns="36000" rIns="36000" bIns="36000" numCol="1" spcCol="0" rtlCol="0" fromWordArt="0" anchor="ctr" anchorCtr="0" forceAA="0" compatLnSpc="1">
                <a:prstTxWarp prst="textNoShape">
                  <a:avLst/>
                </a:prstTxWarp>
                <a:noAutofit/>
              </a:bodyPr>
              <a:lstStyle/>
              <a:p>
                <a:pPr algn="ctr">
                  <a:lnSpc>
                    <a:spcPct val="107000"/>
                  </a:lnSpc>
                  <a:spcAft>
                    <a:spcPts val="800"/>
                  </a:spcAft>
                </a:pPr>
                <a:r>
                  <a:rPr lang="en-US"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Priorities</a:t>
                </a:r>
                <a:endParaRPr lang="en-ZA" sz="2400" dirty="0">
                  <a:solidFill>
                    <a:schemeClr val="bg1"/>
                  </a:solidFill>
                  <a:effectLst/>
                  <a:ea typeface="Calibri" panose="020F0502020204030204" pitchFamily="34"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738F86A3-54C4-41F2-95EF-BA9CC317A302}"/>
                </a:ext>
              </a:extLst>
            </p:cNvPr>
            <p:cNvSpPr/>
            <p:nvPr/>
          </p:nvSpPr>
          <p:spPr>
            <a:xfrm>
              <a:off x="4733925" y="1553934"/>
              <a:ext cx="1000125" cy="266700"/>
            </a:xfrm>
            <a:prstGeom prst="roundRect">
              <a:avLst/>
            </a:prstGeom>
            <a:solidFill>
              <a:srgbClr val="E299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sz="1600" b="1" dirty="0">
                  <a:solidFill>
                    <a:schemeClr val="bg1"/>
                  </a:solidFill>
                  <a:latin typeface="Arial Narrow" panose="020B0606020202030204" pitchFamily="34" charset="0"/>
                  <a:cs typeface="Times New Roman" panose="02020603050405020304" pitchFamily="18" charset="0"/>
                </a:rPr>
                <a:t>Support / Intervene</a:t>
              </a:r>
              <a:endParaRPr lang="en-ZA" sz="1600" b="1" dirty="0">
                <a:solidFill>
                  <a:schemeClr val="bg1"/>
                </a:solidFill>
                <a:latin typeface="Arial Narrow" panose="020B0606020202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D694B4C-01A5-4B02-A8A5-88643AE17DCF}"/>
                </a:ext>
              </a:extLst>
            </p:cNvPr>
            <p:cNvSpPr/>
            <p:nvPr/>
          </p:nvSpPr>
          <p:spPr>
            <a:xfrm>
              <a:off x="5857875" y="1553934"/>
              <a:ext cx="1000125" cy="266700"/>
            </a:xfrm>
            <a:prstGeom prst="roundRect">
              <a:avLst/>
            </a:prstGeom>
            <a:solidFill>
              <a:srgbClr val="E299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b="1" dirty="0">
                  <a:solidFill>
                    <a:schemeClr val="bg1"/>
                  </a:solidFill>
                  <a:latin typeface="Arial Narrow" panose="020B0606020202030204" pitchFamily="34" charset="0"/>
                  <a:cs typeface="Times New Roman" panose="02020603050405020304" pitchFamily="18" charset="0"/>
                </a:rPr>
                <a:t>Enable</a:t>
              </a:r>
              <a:endParaRPr lang="en-ZA" b="1" dirty="0">
                <a:solidFill>
                  <a:schemeClr val="bg1"/>
                </a:solidFill>
                <a:latin typeface="Arial Narrow" panose="020B0606020202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FDBDD30F-A2EF-40A7-9E7F-A2CB011FA337}"/>
                </a:ext>
              </a:extLst>
            </p:cNvPr>
            <p:cNvSpPr/>
            <p:nvPr/>
          </p:nvSpPr>
          <p:spPr>
            <a:xfrm>
              <a:off x="3629025" y="1553934"/>
              <a:ext cx="1000125" cy="266700"/>
            </a:xfrm>
            <a:prstGeom prst="roundRect">
              <a:avLst/>
            </a:prstGeom>
            <a:solidFill>
              <a:srgbClr val="E299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b="1" dirty="0">
                  <a:solidFill>
                    <a:schemeClr val="bg1"/>
                  </a:solidFill>
                  <a:latin typeface="Arial Narrow" panose="020B0606020202030204" pitchFamily="34" charset="0"/>
                  <a:cs typeface="Times New Roman" panose="02020603050405020304" pitchFamily="18" charset="0"/>
                </a:rPr>
                <a:t>Coordinate</a:t>
              </a:r>
              <a:endParaRPr lang="en-ZA" b="1" dirty="0">
                <a:solidFill>
                  <a:schemeClr val="bg1"/>
                </a:solidFill>
                <a:latin typeface="Arial Narrow" panose="020B0606020202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F6CFDD18-6E19-43A9-919F-522FFF76BC90}"/>
                </a:ext>
              </a:extLst>
            </p:cNvPr>
            <p:cNvSpPr/>
            <p:nvPr/>
          </p:nvSpPr>
          <p:spPr>
            <a:xfrm>
              <a:off x="2524125" y="1553934"/>
              <a:ext cx="1000125" cy="266700"/>
            </a:xfrm>
            <a:prstGeom prst="roundRect">
              <a:avLst/>
            </a:prstGeom>
            <a:solidFill>
              <a:srgbClr val="E299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b="1" dirty="0">
                  <a:solidFill>
                    <a:schemeClr val="bg1"/>
                  </a:solidFill>
                  <a:latin typeface="Arial Narrow" panose="020B0606020202030204" pitchFamily="34" charset="0"/>
                  <a:cs typeface="Times New Roman" panose="02020603050405020304" pitchFamily="18" charset="0"/>
                </a:rPr>
                <a:t>Cooperate</a:t>
              </a:r>
              <a:endParaRPr lang="en-ZA" b="1" dirty="0">
                <a:solidFill>
                  <a:schemeClr val="bg1"/>
                </a:solidFill>
                <a:latin typeface="Arial Narrow" panose="020B0606020202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FE58EEA5-4DE6-4D53-AB2A-15FE7EECAA05}"/>
                </a:ext>
              </a:extLst>
            </p:cNvPr>
            <p:cNvSpPr/>
            <p:nvPr/>
          </p:nvSpPr>
          <p:spPr>
            <a:xfrm>
              <a:off x="1461298" y="1530080"/>
              <a:ext cx="1000125" cy="266700"/>
            </a:xfrm>
            <a:prstGeom prst="roundRect">
              <a:avLst/>
            </a:prstGeom>
            <a:solidFill>
              <a:srgbClr val="E29907"/>
            </a:solidFill>
            <a:ln>
              <a:noFill/>
            </a:ln>
            <a:effectLst>
              <a:outerShdw blurRad="44450" dist="27940" dir="5400000" algn="ctr">
                <a:srgbClr val="000000">
                  <a:alpha val="32000"/>
                </a:srgbClr>
              </a:outerShdw>
            </a:effectLst>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ct val="107000"/>
                </a:lnSpc>
                <a:spcAft>
                  <a:spcPts val="800"/>
                </a:spcAft>
              </a:pPr>
              <a:r>
                <a:rPr lang="en-US" b="1" dirty="0">
                  <a:solidFill>
                    <a:schemeClr val="bg1"/>
                  </a:solidFill>
                  <a:latin typeface="Arial Narrow" panose="020B0606020202030204" pitchFamily="34" charset="0"/>
                  <a:cs typeface="Times New Roman" panose="02020603050405020304" pitchFamily="18" charset="0"/>
                </a:rPr>
                <a:t>Direct</a:t>
              </a:r>
              <a:endParaRPr lang="en-ZA" b="1" dirty="0">
                <a:solidFill>
                  <a:schemeClr val="bg1"/>
                </a:solidFill>
                <a:latin typeface="Arial Narrow" panose="020B0606020202030204" pitchFamily="34" charset="0"/>
                <a:cs typeface="Times New Roman" panose="02020603050405020304" pitchFamily="18" charset="0"/>
              </a:endParaRPr>
            </a:p>
          </p:txBody>
        </p:sp>
      </p:grpSp>
      <p:sp>
        <p:nvSpPr>
          <p:cNvPr id="40" name="Arrow: Up 39">
            <a:extLst>
              <a:ext uri="{FF2B5EF4-FFF2-40B4-BE49-F238E27FC236}">
                <a16:creationId xmlns:a16="http://schemas.microsoft.com/office/drawing/2014/main" id="{ABEEEC60-7B16-417A-8D05-6E35A95EE72A}"/>
              </a:ext>
            </a:extLst>
          </p:cNvPr>
          <p:cNvSpPr/>
          <p:nvPr/>
        </p:nvSpPr>
        <p:spPr>
          <a:xfrm>
            <a:off x="1165509" y="1383903"/>
            <a:ext cx="372054" cy="4028777"/>
          </a:xfrm>
          <a:prstGeom prst="up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41" name="TextBox 40">
            <a:extLst>
              <a:ext uri="{FF2B5EF4-FFF2-40B4-BE49-F238E27FC236}">
                <a16:creationId xmlns:a16="http://schemas.microsoft.com/office/drawing/2014/main" id="{E4E93C67-2B9D-4494-9247-273C18B7B190}"/>
              </a:ext>
            </a:extLst>
          </p:cNvPr>
          <p:cNvSpPr txBox="1"/>
          <p:nvPr/>
        </p:nvSpPr>
        <p:spPr>
          <a:xfrm>
            <a:off x="1138140" y="5295805"/>
            <a:ext cx="10985097" cy="1077218"/>
          </a:xfrm>
          <a:prstGeom prst="rect">
            <a:avLst/>
          </a:prstGeom>
          <a:noFill/>
        </p:spPr>
        <p:txBody>
          <a:bodyPr wrap="square" rtlCol="0">
            <a:spAutoFit/>
          </a:bodyPr>
          <a:lstStyle/>
          <a:p>
            <a:r>
              <a:rPr lang="en-US" sz="1600" dirty="0"/>
              <a:t>The revised SP prioritizes the right policy universe that enables IGR to jointly plan, monitor, support, and intervene. The focus is therefore on active policy levers to direct implementation of government initiatives through cooperation of government and non-government actors including communities. The achievement of the intended Outcomes is an enabler to realise our Impact = </a:t>
            </a:r>
            <a:r>
              <a:rPr lang="en-US" sz="16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resilient, safe, sustainable, prosperous, cohesive, connected and climate smart communities</a:t>
            </a:r>
            <a:endParaRPr lang="en-ZA" sz="1600" dirty="0"/>
          </a:p>
        </p:txBody>
      </p:sp>
    </p:spTree>
    <p:extLst>
      <p:ext uri="{BB962C8B-B14F-4D97-AF65-F5344CB8AC3E}">
        <p14:creationId xmlns:p14="http://schemas.microsoft.com/office/powerpoint/2010/main" val="2606638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C2DF-2780-479D-9C66-E7B142A684C4}"/>
              </a:ext>
            </a:extLst>
          </p:cNvPr>
          <p:cNvSpPr>
            <a:spLocks noGrp="1"/>
          </p:cNvSpPr>
          <p:nvPr>
            <p:ph type="title"/>
          </p:nvPr>
        </p:nvSpPr>
        <p:spPr/>
        <p:txBody>
          <a:bodyPr/>
          <a:lstStyle/>
          <a:p>
            <a:pPr algn="ctr"/>
            <a:r>
              <a:rPr lang="en-US" b="1" dirty="0"/>
              <a:t>Departmental Priorities</a:t>
            </a:r>
            <a:endParaRPr lang="en-ZA" dirty="0"/>
          </a:p>
        </p:txBody>
      </p:sp>
      <p:graphicFrame>
        <p:nvGraphicFramePr>
          <p:cNvPr id="4" name="Diagram 3">
            <a:extLst>
              <a:ext uri="{FF2B5EF4-FFF2-40B4-BE49-F238E27FC236}">
                <a16:creationId xmlns:a16="http://schemas.microsoft.com/office/drawing/2014/main" id="{2714C912-A048-463A-93E1-EEEE26070519}"/>
              </a:ext>
            </a:extLst>
          </p:cNvPr>
          <p:cNvGraphicFramePr/>
          <p:nvPr>
            <p:extLst>
              <p:ext uri="{D42A27DB-BD31-4B8C-83A1-F6EECF244321}">
                <p14:modId xmlns:p14="http://schemas.microsoft.com/office/powerpoint/2010/main" val="3432904952"/>
              </p:ext>
            </p:extLst>
          </p:nvPr>
        </p:nvGraphicFramePr>
        <p:xfrm>
          <a:off x="648607" y="395244"/>
          <a:ext cx="10894786" cy="5103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owchart: Off-page Connector 4">
            <a:extLst>
              <a:ext uri="{FF2B5EF4-FFF2-40B4-BE49-F238E27FC236}">
                <a16:creationId xmlns:a16="http://schemas.microsoft.com/office/drawing/2014/main" id="{85B04892-BBC3-4B24-BCA3-970534B73E70}"/>
              </a:ext>
            </a:extLst>
          </p:cNvPr>
          <p:cNvSpPr/>
          <p:nvPr/>
        </p:nvSpPr>
        <p:spPr>
          <a:xfrm>
            <a:off x="1106130" y="843696"/>
            <a:ext cx="3657600" cy="681990"/>
          </a:xfrm>
          <a:prstGeom prst="flowChartOffpageConnector">
            <a:avLst/>
          </a:prstGeom>
          <a:solidFill>
            <a:schemeClr val="accent4">
              <a:lumMod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400" b="1" dirty="0">
                <a:solidFill>
                  <a:schemeClr val="bg1"/>
                </a:solidFill>
                <a:ea typeface="Microsoft Sans Serif" panose="020B0604020202020204" pitchFamily="34" charset="0"/>
                <a:cs typeface="Times New Roman" panose="02020603050405020304" pitchFamily="18" charset="0"/>
              </a:rPr>
              <a:t>Seven Government Priorities </a:t>
            </a:r>
            <a:endParaRPr lang="en-ZA" sz="1400" b="1" dirty="0">
              <a:solidFill>
                <a:schemeClr val="bg1"/>
              </a:solidFill>
              <a:ea typeface="Microsoft Sans Serif" panose="020B0604020202020204" pitchFamily="34" charset="0"/>
              <a:cs typeface="Times New Roman" panose="02020603050405020304" pitchFamily="18" charset="0"/>
            </a:endParaRPr>
          </a:p>
          <a:p>
            <a:pPr algn="ctr">
              <a:lnSpc>
                <a:spcPct val="150000"/>
              </a:lnSpc>
            </a:pPr>
            <a:r>
              <a:rPr lang="en-US" sz="1200" dirty="0">
                <a:solidFill>
                  <a:srgbClr val="262140"/>
                </a:solidFill>
                <a:effectLst/>
                <a:ea typeface="Microsoft Sans Serif" panose="020B0604020202020204" pitchFamily="34" charset="0"/>
                <a:cs typeface="Times New Roman" panose="02020603050405020304" pitchFamily="18" charset="0"/>
              </a:rPr>
              <a:t> </a:t>
            </a:r>
            <a:endParaRPr lang="en-ZA" sz="1200" dirty="0">
              <a:solidFill>
                <a:srgbClr val="262140"/>
              </a:solidFill>
              <a:effectLst/>
              <a:ea typeface="Microsoft Sans Serif" panose="020B0604020202020204" pitchFamily="34" charset="0"/>
              <a:cs typeface="Times New Roman" panose="02020603050405020304" pitchFamily="18" charset="0"/>
            </a:endParaRPr>
          </a:p>
        </p:txBody>
      </p:sp>
      <p:sp>
        <p:nvSpPr>
          <p:cNvPr id="7" name="Flowchart: Off-page Connector 6">
            <a:extLst>
              <a:ext uri="{FF2B5EF4-FFF2-40B4-BE49-F238E27FC236}">
                <a16:creationId xmlns:a16="http://schemas.microsoft.com/office/drawing/2014/main" id="{7A721DA3-5F9D-4C86-B913-D10A3C265D55}"/>
              </a:ext>
            </a:extLst>
          </p:cNvPr>
          <p:cNvSpPr/>
          <p:nvPr/>
        </p:nvSpPr>
        <p:spPr>
          <a:xfrm>
            <a:off x="6946490" y="776558"/>
            <a:ext cx="3841366" cy="681990"/>
          </a:xfrm>
          <a:prstGeom prst="flowChartOffpageConnector">
            <a:avLst/>
          </a:prstGeom>
          <a:solidFill>
            <a:schemeClr val="accent5">
              <a:lumMod val="75000"/>
              <a:lumOff val="25000"/>
            </a:schemeClr>
          </a:solidFill>
          <a:ln>
            <a:noFill/>
          </a:ln>
          <a:effectLst/>
          <a:scene3d>
            <a:camera prst="orthographicFront"/>
            <a:lightRig rig="flat" dir="t"/>
          </a:scene3d>
          <a:sp3d prstMaterial="plastic">
            <a:bevelT w="120900" h="88900"/>
            <a:bevelB w="88900" h="31750" prst="angle"/>
          </a:sp3d>
        </p:spPr>
        <p:txBody>
          <a:bodyPr spcFirstLastPara="0" vert="horz" wrap="square" lIns="53340" tIns="53340" rIns="53340" bIns="53340" numCol="1" spcCol="1270" anchor="ctr" anchorCtr="0">
            <a:noAutofit/>
          </a:bodyPr>
          <a:lstStyle/>
          <a:p>
            <a:pPr algn="ctr"/>
            <a:r>
              <a:rPr lang="en-GB" sz="1400" b="1" dirty="0">
                <a:solidFill>
                  <a:schemeClr val="bg1"/>
                </a:solidFill>
                <a:latin typeface="Arial Nova" panose="020B0504020202020204" pitchFamily="34" charset="0"/>
              </a:rPr>
              <a:t>SIX DCoG Strategic Outcomes </a:t>
            </a:r>
            <a:endParaRPr lang="en-ZA" sz="1400" b="1" dirty="0">
              <a:solidFill>
                <a:schemeClr val="bg1"/>
              </a:solidFill>
              <a:latin typeface="Arial Nova" panose="020B0504020202020204" pitchFamily="34" charset="0"/>
            </a:endParaRPr>
          </a:p>
          <a:p>
            <a:pPr algn="ctr"/>
            <a:r>
              <a:rPr lang="en-US" sz="1400" b="1" dirty="0">
                <a:solidFill>
                  <a:schemeClr val="bg1"/>
                </a:solidFill>
                <a:latin typeface="Arial Nova" panose="020B0504020202020204" pitchFamily="34" charset="0"/>
              </a:rPr>
              <a:t> </a:t>
            </a:r>
            <a:endParaRPr lang="en-ZA" sz="1400" b="1" dirty="0">
              <a:solidFill>
                <a:schemeClr val="bg1"/>
              </a:solidFill>
              <a:latin typeface="Arial Nova" panose="020B0504020202020204" pitchFamily="34" charset="0"/>
            </a:endParaRPr>
          </a:p>
        </p:txBody>
      </p:sp>
      <p:sp>
        <p:nvSpPr>
          <p:cNvPr id="3" name="TextBox 2">
            <a:extLst>
              <a:ext uri="{FF2B5EF4-FFF2-40B4-BE49-F238E27FC236}">
                <a16:creationId xmlns:a16="http://schemas.microsoft.com/office/drawing/2014/main" id="{D9576ADC-489D-4015-9C4A-D905D5F8D925}"/>
              </a:ext>
            </a:extLst>
          </p:cNvPr>
          <p:cNvSpPr txBox="1"/>
          <p:nvPr/>
        </p:nvSpPr>
        <p:spPr>
          <a:xfrm>
            <a:off x="498684" y="5461149"/>
            <a:ext cx="11205636" cy="646331"/>
          </a:xfrm>
          <a:prstGeom prst="rect">
            <a:avLst/>
          </a:prstGeom>
          <a:noFill/>
        </p:spPr>
        <p:txBody>
          <a:bodyPr wrap="square" rtlCol="0">
            <a:spAutoFit/>
          </a:bodyPr>
          <a:lstStyle/>
          <a:p>
            <a:r>
              <a:rPr lang="en-US" dirty="0"/>
              <a:t>The revised SP emphasizes the use of the District Development Model as an all of government approach  to jointly plan, support, monitor and implement in the Spirit of IGR to realise the intended outcomes</a:t>
            </a:r>
            <a:endParaRPr lang="en-ZA" dirty="0"/>
          </a:p>
        </p:txBody>
      </p:sp>
    </p:spTree>
    <p:extLst>
      <p:ext uri="{BB962C8B-B14F-4D97-AF65-F5344CB8AC3E}">
        <p14:creationId xmlns:p14="http://schemas.microsoft.com/office/powerpoint/2010/main" val="3538055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C7E49-B066-40F8-95F9-1E45A7829AA2}"/>
              </a:ext>
            </a:extLst>
          </p:cNvPr>
          <p:cNvSpPr/>
          <p:nvPr/>
        </p:nvSpPr>
        <p:spPr>
          <a:xfrm>
            <a:off x="0" y="572974"/>
            <a:ext cx="11198832" cy="571205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500" b="1" dirty="0">
              <a:solidFill>
                <a:srgbClr val="ED7D31"/>
              </a:solidFill>
              <a:latin typeface="Gill Sans MT" panose="020B0502020104020203" pitchFamily="34" charset="77"/>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500" b="1" dirty="0">
                <a:solidFill>
                  <a:srgbClr val="ED7D31"/>
                </a:solidFill>
                <a:latin typeface="Gill Sans MT" panose="020B0502020104020203" pitchFamily="34" charset="77"/>
              </a:rPr>
              <a:t>PART A</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500" b="1" dirty="0">
                <a:solidFill>
                  <a:srgbClr val="ED7D31"/>
                </a:solidFill>
                <a:latin typeface="Gill Sans MT" panose="020B0502020104020203" pitchFamily="34" charset="77"/>
              </a:rPr>
              <a:t>ANNUAL PERFORMANCE PLAN:</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500" b="1" dirty="0">
              <a:solidFill>
                <a:srgbClr val="ED7D31"/>
              </a:solidFill>
              <a:latin typeface="Gill Sans MT" panose="020B0502020104020203" pitchFamily="34" charset="77"/>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500" b="1" i="0" u="none" strike="noStrike" kern="1200" cap="none" spc="0" normalizeH="0" baseline="0" noProof="0" dirty="0">
                <a:ln>
                  <a:noFill/>
                </a:ln>
                <a:solidFill>
                  <a:srgbClr val="ED7D31"/>
                </a:solidFill>
                <a:effectLst/>
                <a:uLnTx/>
                <a:uFillTx/>
                <a:latin typeface="Gill Sans MT" panose="020B0502020104020203" pitchFamily="34" charset="77"/>
                <a:ea typeface="+mn-ea"/>
                <a:cs typeface="+mn-cs"/>
              </a:rPr>
              <a:t>Outputs Indicators and Targets Allocations per Programme for 2022/23</a:t>
            </a:r>
            <a:endParaRPr kumimoji="0" lang="en-ZA" sz="3500" b="1" i="0" u="none" strike="noStrike" kern="1200" cap="none" spc="0" normalizeH="0" baseline="0" noProof="0" dirty="0">
              <a:ln>
                <a:noFill/>
              </a:ln>
              <a:solidFill>
                <a:srgbClr val="ED7D31"/>
              </a:solidFill>
              <a:effectLst/>
              <a:uLnTx/>
              <a:uFillTx/>
              <a:latin typeface="Gill Sans MT" panose="020B0502020104020203" pitchFamily="34" charset="77"/>
              <a:ea typeface="+mn-ea"/>
              <a:cs typeface="+mn-cs"/>
            </a:endParaRPr>
          </a:p>
          <a:p>
            <a:pPr algn="just"/>
            <a:endParaRPr lang="en-US" sz="2400" dirty="0"/>
          </a:p>
          <a:p>
            <a:pPr algn="just"/>
            <a:r>
              <a:rPr lang="en-US" sz="2400" dirty="0"/>
              <a:t> </a:t>
            </a:r>
            <a:endParaRPr lang="en-US" sz="2400" b="1" dirty="0"/>
          </a:p>
          <a:p>
            <a:endParaRPr lang="en-ZA" dirty="0"/>
          </a:p>
        </p:txBody>
      </p:sp>
    </p:spTree>
    <p:extLst>
      <p:ext uri="{BB962C8B-B14F-4D97-AF65-F5344CB8AC3E}">
        <p14:creationId xmlns:p14="http://schemas.microsoft.com/office/powerpoint/2010/main" val="138702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71CF-06FA-4302-B2A5-92EAC6ADC47C}"/>
              </a:ext>
            </a:extLst>
          </p:cNvPr>
          <p:cNvSpPr>
            <a:spLocks noGrp="1"/>
          </p:cNvSpPr>
          <p:nvPr>
            <p:ph type="title"/>
          </p:nvPr>
        </p:nvSpPr>
        <p:spPr/>
        <p:txBody>
          <a:bodyPr/>
          <a:lstStyle/>
          <a:p>
            <a:pPr algn="ctr"/>
            <a:r>
              <a:rPr lang="en-US" b="1" dirty="0"/>
              <a:t>Summary number of project per programme</a:t>
            </a:r>
            <a:endParaRPr lang="en-ZA" b="1" dirty="0"/>
          </a:p>
        </p:txBody>
      </p:sp>
      <p:graphicFrame>
        <p:nvGraphicFramePr>
          <p:cNvPr id="4" name="Table 3">
            <a:extLst>
              <a:ext uri="{FF2B5EF4-FFF2-40B4-BE49-F238E27FC236}">
                <a16:creationId xmlns:a16="http://schemas.microsoft.com/office/drawing/2014/main" id="{1E533A82-4C87-4728-ABF3-86BC8ECEE137}"/>
              </a:ext>
            </a:extLst>
          </p:cNvPr>
          <p:cNvGraphicFramePr>
            <a:graphicFrameLocks noGrp="1"/>
          </p:cNvGraphicFramePr>
          <p:nvPr>
            <p:extLst>
              <p:ext uri="{D42A27DB-BD31-4B8C-83A1-F6EECF244321}">
                <p14:modId xmlns:p14="http://schemas.microsoft.com/office/powerpoint/2010/main" val="2251255152"/>
              </p:ext>
            </p:extLst>
          </p:nvPr>
        </p:nvGraphicFramePr>
        <p:xfrm>
          <a:off x="355600" y="858910"/>
          <a:ext cx="11348721" cy="2997843"/>
        </p:xfrm>
        <a:graphic>
          <a:graphicData uri="http://schemas.openxmlformats.org/drawingml/2006/table">
            <a:tbl>
              <a:tblPr firstRow="1" bandRow="1"/>
              <a:tblGrid>
                <a:gridCol w="8486121">
                  <a:extLst>
                    <a:ext uri="{9D8B030D-6E8A-4147-A177-3AD203B41FA5}">
                      <a16:colId xmlns:a16="http://schemas.microsoft.com/office/drawing/2014/main" val="20000"/>
                    </a:ext>
                  </a:extLst>
                </a:gridCol>
                <a:gridCol w="2862600">
                  <a:extLst>
                    <a:ext uri="{9D8B030D-6E8A-4147-A177-3AD203B41FA5}">
                      <a16:colId xmlns:a16="http://schemas.microsoft.com/office/drawing/2014/main" val="20001"/>
                    </a:ext>
                  </a:extLst>
                </a:gridCol>
              </a:tblGrid>
              <a:tr h="511565">
                <a:tc>
                  <a:txBody>
                    <a:bodyPr/>
                    <a:lstStyle/>
                    <a:p>
                      <a:pPr marL="457200">
                        <a:lnSpc>
                          <a:spcPct val="150000"/>
                        </a:lnSpc>
                      </a:pPr>
                      <a:r>
                        <a:rPr lang="en-ZA" sz="2400" b="1" dirty="0">
                          <a:effectLst/>
                          <a:latin typeface="Arial" panose="020B0604020202020204" pitchFamily="34" charset="0"/>
                          <a:ea typeface="Times New Roman" panose="02020603050405020304" pitchFamily="18" charset="0"/>
                        </a:rPr>
                        <a:t>Programme </a:t>
                      </a:r>
                      <a:endParaRPr lang="en-ZA" sz="2800" b="1" dirty="0">
                        <a:effectLst/>
                        <a:latin typeface="Times New Roman" panose="02020603050405020304" pitchFamily="18" charset="0"/>
                        <a:ea typeface="Times New Roman" panose="02020603050405020304" pitchFamily="18" charset="0"/>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r>
                        <a:rPr lang="en-US" sz="2400" b="1" kern="1200" dirty="0">
                          <a:solidFill>
                            <a:srgbClr val="000000"/>
                          </a:solidFill>
                          <a:effectLst/>
                          <a:latin typeface="Arial" panose="020B0604020202020204" pitchFamily="34" charset="0"/>
                          <a:ea typeface="Times New Roman" panose="02020603050405020304" pitchFamily="18" charset="0"/>
                          <a:cs typeface="+mn-cs"/>
                        </a:rPr>
                        <a:t>Targets</a:t>
                      </a:r>
                      <a:endParaRPr lang="en-ZA" sz="2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511565">
                <a:tc>
                  <a:txBody>
                    <a:bodyPr/>
                    <a:lstStyle/>
                    <a:p>
                      <a:pPr>
                        <a:lnSpc>
                          <a:spcPct val="150000"/>
                        </a:lnSpc>
                      </a:pPr>
                      <a:r>
                        <a:rPr lang="en-GB" sz="1800" b="1" dirty="0">
                          <a:effectLst/>
                          <a:latin typeface="Arial" panose="020B0604020202020204" pitchFamily="34" charset="0"/>
                          <a:ea typeface="Times New Roman" panose="02020603050405020304" pitchFamily="18" charset="0"/>
                        </a:rPr>
                        <a:t>Administration</a:t>
                      </a:r>
                      <a:endParaRPr lang="en-ZA" sz="1800" b="1" dirty="0">
                        <a:effectLst/>
                        <a:latin typeface="Times New Roman" panose="02020603050405020304" pitchFamily="18" charset="0"/>
                        <a:ea typeface="Times New Roman" panose="02020603050405020304" pitchFamily="18" charset="0"/>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7</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6209">
                <a:tc>
                  <a:txBody>
                    <a:bodyPr/>
                    <a:lstStyle/>
                    <a:p>
                      <a:pPr>
                        <a:lnSpc>
                          <a:spcPct val="150000"/>
                        </a:lnSpc>
                      </a:pPr>
                      <a:r>
                        <a:rPr lang="en-GB" sz="1800" b="1" dirty="0">
                          <a:effectLst/>
                          <a:latin typeface="Arial" panose="020B0604020202020204" pitchFamily="34" charset="0"/>
                          <a:ea typeface="Times New Roman" panose="02020603050405020304" pitchFamily="18" charset="0"/>
                        </a:rPr>
                        <a:t>Local Government Support and Interventions Management (LGSIM)</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11</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1921">
                <a:tc>
                  <a:txBody>
                    <a:bodyPr/>
                    <a:lstStyle/>
                    <a:p>
                      <a:pPr>
                        <a:lnSpc>
                          <a:spcPct val="150000"/>
                        </a:lnSpc>
                      </a:pPr>
                      <a:r>
                        <a:rPr lang="en-GB" sz="1800" b="1" dirty="0">
                          <a:effectLst/>
                          <a:latin typeface="Arial" panose="020B0604020202020204" pitchFamily="34" charset="0"/>
                          <a:ea typeface="Times New Roman" panose="02020603050405020304" pitchFamily="18" charset="0"/>
                        </a:rPr>
                        <a:t>Institutional Development (ID)</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7</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840">
                <a:tc>
                  <a:txBody>
                    <a:bodyPr/>
                    <a:lstStyle/>
                    <a:p>
                      <a:pPr>
                        <a:lnSpc>
                          <a:spcPct val="150000"/>
                        </a:lnSpc>
                      </a:pPr>
                      <a:r>
                        <a:rPr lang="en-GB" sz="1800" b="1" dirty="0">
                          <a:effectLst/>
                          <a:latin typeface="Arial" panose="020B0604020202020204" pitchFamily="34" charset="0"/>
                          <a:ea typeface="Times New Roman" panose="02020603050405020304" pitchFamily="18" charset="0"/>
                        </a:rPr>
                        <a:t>National Disaster Management Centre (NDMC)</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3</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9027">
                <a:tc>
                  <a:txBody>
                    <a:bodyPr/>
                    <a:lstStyle/>
                    <a:p>
                      <a:pPr>
                        <a:lnSpc>
                          <a:spcPct val="150000"/>
                        </a:lnSpc>
                      </a:pPr>
                      <a:r>
                        <a:rPr lang="en-GB" sz="1800" b="1" dirty="0">
                          <a:effectLst/>
                          <a:latin typeface="Arial" panose="020B0604020202020204" pitchFamily="34" charset="0"/>
                          <a:ea typeface="Times New Roman" panose="02020603050405020304" pitchFamily="18" charset="0"/>
                        </a:rPr>
                        <a:t>Community Work Programme (CWP)</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2</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9027">
                <a:tc>
                  <a:txBody>
                    <a:bodyPr/>
                    <a:lstStyle/>
                    <a:p>
                      <a:pPr>
                        <a:lnSpc>
                          <a:spcPct val="150000"/>
                        </a:lnSpc>
                      </a:pPr>
                      <a:r>
                        <a:rPr lang="en-ZA" sz="1800" b="1" dirty="0">
                          <a:effectLst/>
                          <a:latin typeface="Arial" panose="020B0604020202020204" pitchFamily="34" charset="0"/>
                          <a:ea typeface="Times New Roman" panose="02020603050405020304" pitchFamily="18" charset="0"/>
                        </a:rPr>
                        <a:t>Total </a:t>
                      </a:r>
                      <a:endParaRPr lang="en-ZA" sz="1800"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30</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TextBox 2">
            <a:extLst>
              <a:ext uri="{FF2B5EF4-FFF2-40B4-BE49-F238E27FC236}">
                <a16:creationId xmlns:a16="http://schemas.microsoft.com/office/drawing/2014/main" id="{094CC886-BA7A-4E5D-AD5F-C9EC0BE774E2}"/>
              </a:ext>
            </a:extLst>
          </p:cNvPr>
          <p:cNvSpPr txBox="1">
            <a:spLocks noChangeArrowheads="1"/>
          </p:cNvSpPr>
          <p:nvPr/>
        </p:nvSpPr>
        <p:spPr bwMode="auto">
          <a:xfrm>
            <a:off x="237067" y="3942474"/>
            <a:ext cx="114672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indent="0" algn="just"/>
            <a:r>
              <a:rPr lang="en-US" altLang="en-US" sz="2400" dirty="0"/>
              <a:t>The total number of Key Performance Indicators is 30. </a:t>
            </a:r>
          </a:p>
          <a:p>
            <a:pPr marL="0" indent="0"/>
            <a:endParaRPr lang="en-US" altLang="en-US" sz="1600" dirty="0"/>
          </a:p>
        </p:txBody>
      </p:sp>
    </p:spTree>
    <p:extLst>
      <p:ext uri="{BB962C8B-B14F-4D97-AF65-F5344CB8AC3E}">
        <p14:creationId xmlns:p14="http://schemas.microsoft.com/office/powerpoint/2010/main" val="4235267976"/>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G Powerpoint Template" id="{24550680-2319-42F4-B276-BE59CE28C02A}" vid="{441FDE87-BB01-47C9-B84D-496513D7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DCOG Powerpoint Template</Template>
  <TotalTime>15361</TotalTime>
  <Words>1759</Words>
  <Application>Microsoft Office PowerPoint</Application>
  <PresentationFormat>Widescreen</PresentationFormat>
  <Paragraphs>260</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Calibri</vt:lpstr>
      <vt:lpstr>DejaVu Sans</vt:lpstr>
      <vt:lpstr>Arial Nova</vt:lpstr>
      <vt:lpstr>Gill Sans MT</vt:lpstr>
      <vt:lpstr>Microsoft Sans Serif</vt:lpstr>
      <vt:lpstr>Arial Narrow</vt:lpstr>
      <vt:lpstr>Arial</vt:lpstr>
      <vt:lpstr>Times New Roman</vt:lpstr>
      <vt:lpstr>SimSun</vt:lpstr>
      <vt:lpstr>Copperplate Gothic Bold</vt:lpstr>
      <vt:lpstr>Office Theme</vt:lpstr>
      <vt:lpstr>PowerPoint Presentation</vt:lpstr>
      <vt:lpstr>PRESENTATION OUTLINE</vt:lpstr>
      <vt:lpstr>Introduction </vt:lpstr>
      <vt:lpstr>Background</vt:lpstr>
      <vt:lpstr>Revised Vision, Mission and Value</vt:lpstr>
      <vt:lpstr>Revised priorities, focus areas and outcomes</vt:lpstr>
      <vt:lpstr>Departmental Priorities</vt:lpstr>
      <vt:lpstr>PowerPoint Presentation</vt:lpstr>
      <vt:lpstr>Summary number of project per programme</vt:lpstr>
      <vt:lpstr> Outputs and Targets- Programme 1</vt:lpstr>
      <vt:lpstr>Local Government support and interventions management </vt:lpstr>
      <vt:lpstr>Local Government support and interventions management Continued</vt:lpstr>
      <vt:lpstr>Institutional development </vt:lpstr>
      <vt:lpstr>DISASTER MANAGEMENT</vt:lpstr>
      <vt:lpstr>Community Work programme</vt:lpstr>
      <vt:lpstr>PowerPoint Presentation</vt:lpstr>
      <vt:lpstr>KEY VALUE DRIVERS</vt:lpstr>
      <vt:lpstr>2022 ESTIMATES OF NATIONAL EXPENDITURE                     (Breakdown allocation)</vt:lpstr>
      <vt:lpstr>BUDGET ALLOCATION</vt:lpstr>
      <vt:lpstr>Recommendations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Pieter Pretorius</dc:creator>
  <cp:lastModifiedBy>Shereen Cassiem</cp:lastModifiedBy>
  <cp:revision>191</cp:revision>
  <dcterms:created xsi:type="dcterms:W3CDTF">2021-02-13T08:50:29Z</dcterms:created>
  <dcterms:modified xsi:type="dcterms:W3CDTF">2022-05-02T12:11:07Z</dcterms:modified>
</cp:coreProperties>
</file>