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0" r:id="rId4"/>
  </p:sldMasterIdLst>
  <p:notesMasterIdLst>
    <p:notesMasterId r:id="rId19"/>
  </p:notesMasterIdLst>
  <p:sldIdLst>
    <p:sldId id="512" r:id="rId5"/>
    <p:sldId id="257" r:id="rId6"/>
    <p:sldId id="259" r:id="rId7"/>
    <p:sldId id="258" r:id="rId8"/>
    <p:sldId id="261" r:id="rId9"/>
    <p:sldId id="262" r:id="rId10"/>
    <p:sldId id="263" r:id="rId11"/>
    <p:sldId id="1684" r:id="rId12"/>
    <p:sldId id="1686" r:id="rId13"/>
    <p:sldId id="1687" r:id="rId14"/>
    <p:sldId id="1689" r:id="rId15"/>
    <p:sldId id="264" r:id="rId16"/>
    <p:sldId id="265" r:id="rId17"/>
    <p:sldId id="266"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6" autoAdjust="0"/>
    <p:restoredTop sz="94660"/>
  </p:normalViewPr>
  <p:slideViewPr>
    <p:cSldViewPr snapToGrid="0">
      <p:cViewPr varScale="1">
        <p:scale>
          <a:sx n="86" d="100"/>
          <a:sy n="86" d="100"/>
        </p:scale>
        <p:origin x="33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 /><Relationship Id="rId13" Type="http://schemas.openxmlformats.org/officeDocument/2006/relationships/slide" Target="slides/slide9.xml" /><Relationship Id="rId18" Type="http://schemas.openxmlformats.org/officeDocument/2006/relationships/slide" Target="slides/slide14.xml" /><Relationship Id="rId3" Type="http://schemas.openxmlformats.org/officeDocument/2006/relationships/customXml" Target="../customXml/item3.xml" /><Relationship Id="rId21" Type="http://schemas.openxmlformats.org/officeDocument/2006/relationships/viewProps" Target="viewProps.xml" /><Relationship Id="rId7" Type="http://schemas.openxmlformats.org/officeDocument/2006/relationships/slide" Target="slides/slide3.xml" /><Relationship Id="rId12" Type="http://schemas.openxmlformats.org/officeDocument/2006/relationships/slide" Target="slides/slide8.xml" /><Relationship Id="rId17" Type="http://schemas.openxmlformats.org/officeDocument/2006/relationships/slide" Target="slides/slide13.xml" /><Relationship Id="rId2" Type="http://schemas.openxmlformats.org/officeDocument/2006/relationships/customXml" Target="../customXml/item2.xml" /><Relationship Id="rId16" Type="http://schemas.openxmlformats.org/officeDocument/2006/relationships/slide" Target="slides/slide12.xml" /><Relationship Id="rId20" Type="http://schemas.openxmlformats.org/officeDocument/2006/relationships/presProps" Target="presProps.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tableStyles" Target="tableStyles.xml" /><Relationship Id="rId10" Type="http://schemas.openxmlformats.org/officeDocument/2006/relationships/slide" Target="slides/slide6.xml" /><Relationship Id="rId19" Type="http://schemas.openxmlformats.org/officeDocument/2006/relationships/notesMaster" Target="notesMasters/notesMaster1.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theme" Target="theme/theme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7ADE7B-B20F-41E5-B799-9473BA5974FD}" type="datetimeFigureOut">
              <a:rPr lang="en-ZA" smtClean="0"/>
              <a:t>2022/03/29</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E79191-9DB3-453D-8FEC-29ED1F919588}" type="slidenum">
              <a:rPr lang="en-ZA" smtClean="0"/>
              <a:t>‹#›</a:t>
            </a:fld>
            <a:endParaRPr lang="en-ZA"/>
          </a:p>
        </p:txBody>
      </p:sp>
    </p:spTree>
    <p:extLst>
      <p:ext uri="{BB962C8B-B14F-4D97-AF65-F5344CB8AC3E}">
        <p14:creationId xmlns:p14="http://schemas.microsoft.com/office/powerpoint/2010/main" val="1481612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xfrm>
            <a:off x="381000" y="685800"/>
            <a:ext cx="6096000" cy="3429000"/>
          </a:xfrm>
          <a:ln/>
        </p:spPr>
      </p:sp>
      <p:sp>
        <p:nvSpPr>
          <p:cNvPr id="16387" name="Rectangle 3"/>
          <p:cNvSpPr>
            <a:spLocks noGrp="1" noChangeArrowheads="1"/>
          </p:cNvSpPr>
          <p:nvPr>
            <p:ph type="body" idx="1"/>
          </p:nvPr>
        </p:nvSpPr>
        <p:spPr>
          <a:noFill/>
          <a:ln/>
        </p:spPr>
        <p:txBody>
          <a:bodyPr/>
          <a:lstStyle/>
          <a:p>
            <a:pPr eaLnBrk="1" hangingPunct="1"/>
            <a:endParaRPr lang="en-US" dirty="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 /><Relationship Id="rId2" Type="http://schemas.openxmlformats.org/officeDocument/2006/relationships/image" Target="../media/image2.jpeg" /><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1" descr="DWS Slide Cover3.pdf"/>
          <p:cNvPicPr>
            <a:picLocks noChangeAspect="1"/>
          </p:cNvPicPr>
          <p:nvPr userDrawn="1"/>
        </p:nvPicPr>
        <p:blipFill>
          <a:blip r:embed="rId2">
            <a:extLst>
              <a:ext uri="{28A0092B-C50C-407E-A947-70E740481C1C}">
                <a14:useLocalDpi xmlns:a14="http://schemas.microsoft.com/office/drawing/2010/main"/>
              </a:ext>
            </a:extLst>
          </a:blip>
          <a:srcRect/>
          <a:stretch>
            <a:fillRect/>
          </a:stretch>
        </p:blipFill>
        <p:spPr bwMode="auto">
          <a:xfrm>
            <a:off x="1" y="0"/>
            <a:ext cx="12240684"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 descr="DWS Slide Cover pic4.jpg"/>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 y="1512889"/>
            <a:ext cx="12240684" cy="503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hasCustomPrompt="1"/>
          </p:nvPr>
        </p:nvSpPr>
        <p:spPr>
          <a:xfrm>
            <a:off x="1934305" y="2148009"/>
            <a:ext cx="9437076" cy="3030660"/>
          </a:xfrm>
          <a:prstGeom prst="rect">
            <a:avLst/>
          </a:prstGeom>
        </p:spPr>
        <p:txBody>
          <a:bodyPr/>
          <a:lstStyle>
            <a:lvl1pPr algn="l">
              <a:defRPr lang="en-US" sz="2400" kern="1200" dirty="0" smtClean="0">
                <a:solidFill>
                  <a:schemeClr val="bg2">
                    <a:lumMod val="25000"/>
                  </a:schemeClr>
                </a:solidFill>
                <a:latin typeface="Gill Snas" charset="0"/>
                <a:ea typeface="ＭＳ Ｐゴシック" charset="0"/>
                <a:cs typeface="Gill Snas" charset="0"/>
              </a:defRPr>
            </a:lvl1pPr>
          </a:lstStyle>
          <a:p>
            <a:pPr eaLnBrk="1" hangingPunct="1">
              <a:defRPr/>
            </a:pPr>
            <a:r>
              <a:rPr lang="en-US" dirty="0"/>
              <a:t>Click to edit Master title style</a:t>
            </a:r>
            <a:br>
              <a:rPr lang="en-US" dirty="0"/>
            </a:br>
            <a:r>
              <a:rPr lang="en-US" dirty="0">
                <a:solidFill>
                  <a:schemeClr val="bg2">
                    <a:lumMod val="25000"/>
                  </a:schemeClr>
                </a:solidFill>
                <a:latin typeface="Gill Snas" charset="0"/>
                <a:cs typeface="Gill Snas" charset="0"/>
              </a:rPr>
              <a:t>PRESENTATION TITLE</a:t>
            </a:r>
            <a:br>
              <a:rPr lang="en-US" dirty="0">
                <a:solidFill>
                  <a:schemeClr val="bg2">
                    <a:lumMod val="25000"/>
                  </a:schemeClr>
                </a:solidFill>
                <a:latin typeface="Gill Snas" charset="0"/>
                <a:cs typeface="Gill Snas" charset="0"/>
              </a:rPr>
            </a:br>
            <a:br>
              <a:rPr lang="en-US" dirty="0">
                <a:solidFill>
                  <a:schemeClr val="bg2">
                    <a:lumMod val="25000"/>
                  </a:schemeClr>
                </a:solidFill>
                <a:latin typeface="Gill Snas" charset="0"/>
                <a:cs typeface="Gill Snas" charset="0"/>
              </a:rPr>
            </a:br>
            <a:r>
              <a:rPr lang="en-US" sz="1400" dirty="0">
                <a:solidFill>
                  <a:schemeClr val="bg2">
                    <a:lumMod val="25000"/>
                  </a:schemeClr>
                </a:solidFill>
                <a:latin typeface="Gill Snas" charset="0"/>
                <a:cs typeface="Gill Snas" charset="0"/>
              </a:rPr>
              <a:t>Presented by:</a:t>
            </a:r>
            <a:br>
              <a:rPr lang="en-US" sz="14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Name Surname</a:t>
            </a:r>
            <a:br>
              <a:rPr lang="en-US" sz="18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Designation</a:t>
            </a:r>
            <a:br>
              <a:rPr lang="en-US" sz="1800" dirty="0">
                <a:solidFill>
                  <a:schemeClr val="bg2">
                    <a:lumMod val="25000"/>
                  </a:schemeClr>
                </a:solidFill>
                <a:latin typeface="Gill Snas" charset="0"/>
                <a:cs typeface="Gill Snas" charset="0"/>
              </a:rPr>
            </a:br>
            <a:r>
              <a:rPr lang="en-US" sz="1800" dirty="0">
                <a:solidFill>
                  <a:schemeClr val="bg2">
                    <a:lumMod val="25000"/>
                  </a:schemeClr>
                </a:solidFill>
                <a:latin typeface="Gill Snas" charset="0"/>
                <a:cs typeface="Gill Snas" charset="0"/>
              </a:rPr>
              <a:t>Directorate</a:t>
            </a:r>
            <a:br>
              <a:rPr lang="en-US" sz="1800" dirty="0">
                <a:solidFill>
                  <a:schemeClr val="bg2">
                    <a:lumMod val="25000"/>
                  </a:schemeClr>
                </a:solidFill>
                <a:latin typeface="Gill Snas" charset="0"/>
                <a:cs typeface="Gill Snas" charset="0"/>
              </a:rPr>
            </a:br>
            <a:br>
              <a:rPr lang="en-US" sz="1800" dirty="0">
                <a:solidFill>
                  <a:schemeClr val="bg2">
                    <a:lumMod val="25000"/>
                  </a:schemeClr>
                </a:solidFill>
                <a:latin typeface="Gill Snas" charset="0"/>
                <a:cs typeface="Gill Snas" charset="0"/>
              </a:rPr>
            </a:br>
            <a:r>
              <a:rPr lang="en-US" sz="1400" dirty="0">
                <a:solidFill>
                  <a:schemeClr val="bg2">
                    <a:lumMod val="25000"/>
                  </a:schemeClr>
                </a:solidFill>
                <a:latin typeface="Gill Snas" charset="0"/>
                <a:cs typeface="Gill Snas" charset="0"/>
              </a:rPr>
              <a:t>Date</a:t>
            </a:r>
            <a:br>
              <a:rPr lang="en-US" sz="1400" dirty="0">
                <a:solidFill>
                  <a:schemeClr val="bg2">
                    <a:lumMod val="25000"/>
                  </a:schemeClr>
                </a:solidFill>
                <a:latin typeface="Gill Snas" charset="0"/>
                <a:cs typeface="Gill Snas" charset="0"/>
              </a:rPr>
            </a:br>
            <a:endParaRPr lang="en-US" dirty="0"/>
          </a:p>
        </p:txBody>
      </p:sp>
    </p:spTree>
    <p:extLst>
      <p:ext uri="{BB962C8B-B14F-4D97-AF65-F5344CB8AC3E}">
        <p14:creationId xmlns:p14="http://schemas.microsoft.com/office/powerpoint/2010/main" val="690693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sz="3600">
                <a:latin typeface="Arial" panose="020B0604020202020204" pitchFamily="34" charset="0"/>
                <a:cs typeface="Arial" panose="020B0604020202020204" pitchFamily="34" charset="0"/>
              </a:defRPr>
            </a:lvl1pPr>
          </a:lstStyle>
          <a:p>
            <a:r>
              <a:rPr lang="en-US"/>
              <a:t>Click to edit Master title style</a:t>
            </a:r>
          </a:p>
        </p:txBody>
      </p:sp>
      <p:sp>
        <p:nvSpPr>
          <p:cNvPr id="3" name="Content Placeholder 2"/>
          <p:cNvSpPr>
            <a:spLocks noGrp="1"/>
          </p:cNvSpPr>
          <p:nvPr>
            <p:ph idx="1"/>
          </p:nvPr>
        </p:nvSpPr>
        <p:spPr>
          <a:xfrm>
            <a:off x="609600" y="1600206"/>
            <a:ext cx="10972800" cy="4525963"/>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E66588C1-9077-48FD-99DF-89535B58B221}"/>
              </a:ext>
            </a:extLst>
          </p:cNvPr>
          <p:cNvSpPr>
            <a:spLocks noGrp="1"/>
          </p:cNvSpPr>
          <p:nvPr>
            <p:ph type="sldNum" sz="quarter" idx="12"/>
          </p:nvPr>
        </p:nvSpPr>
        <p:spPr>
          <a:xfrm>
            <a:off x="4966461" y="6352244"/>
            <a:ext cx="2844800"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cs typeface="Arial" panose="020B0604020202020204" pitchFamily="34" charset="0"/>
              </a:defRPr>
            </a:lvl1p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a:t>
            </a:fld>
            <a:endParaRPr lang="en-US" altLang="en-US" dirty="0">
              <a:solidFill>
                <a:prstClr val="black"/>
              </a:solidFill>
              <a:ea typeface="+mn-ea"/>
            </a:endParaRPr>
          </a:p>
        </p:txBody>
      </p:sp>
    </p:spTree>
    <p:extLst>
      <p:ext uri="{BB962C8B-B14F-4D97-AF65-F5344CB8AC3E}">
        <p14:creationId xmlns:p14="http://schemas.microsoft.com/office/powerpoint/2010/main" val="418782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4" Type="http://schemas.openxmlformats.org/officeDocument/2006/relationships/image" Target="../media/image1.jpeg" /></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
            <a:extLst>
              <a:ext uri="{FF2B5EF4-FFF2-40B4-BE49-F238E27FC236}">
                <a16:creationId xmlns:a16="http://schemas.microsoft.com/office/drawing/2014/main" id="{C34AC8D4-0DC5-4C56-97A6-7CB3254E2D72}"/>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t="78636" r="-257"/>
          <a:stretch/>
        </p:blipFill>
        <p:spPr bwMode="auto">
          <a:xfrm>
            <a:off x="4597" y="6172200"/>
            <a:ext cx="122232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9993065"/>
      </p:ext>
    </p:extLst>
  </p:cSld>
  <p:clrMap bg1="lt1" tx1="dk1" bg2="lt2" tx2="dk2" accent1="accent1" accent2="accent2" accent3="accent3" accent4="accent4" accent5="accent5" accent6="accent6" hlink="hlink" folHlink="folHlink"/>
  <p:sldLayoutIdLst>
    <p:sldLayoutId id="2147484397" r:id="rId1"/>
    <p:sldLayoutId id="2147484362" r:id="rId2"/>
  </p:sldLayoutIdLst>
  <p:hf hdr="0" ftr="0" dt="0"/>
  <p:txStyles>
    <p:titleStyle>
      <a:lvl1pPr algn="ctr" defTabSz="422041" rtl="0" eaLnBrk="0" fontAlgn="base" hangingPunct="0">
        <a:spcBef>
          <a:spcPct val="0"/>
        </a:spcBef>
        <a:spcAft>
          <a:spcPct val="0"/>
        </a:spcAft>
        <a:defRPr sz="4062" kern="1200">
          <a:solidFill>
            <a:schemeClr val="tx1"/>
          </a:solidFill>
          <a:latin typeface="+mj-lt"/>
          <a:ea typeface="MS PGothic" pitchFamily="34" charset="-128"/>
          <a:cs typeface="MS PGothic"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p:titleStyle>
    <p:bodyStyle>
      <a:lvl1pPr marL="316531" indent="-316531" algn="l" defTabSz="422041" rtl="0" eaLnBrk="0" fontAlgn="base" hangingPunct="0">
        <a:spcBef>
          <a:spcPct val="20000"/>
        </a:spcBef>
        <a:spcAft>
          <a:spcPct val="0"/>
        </a:spcAft>
        <a:buFont typeface="Arial" panose="020B0604020202020204" pitchFamily="34" charset="0"/>
        <a:buChar char="•"/>
        <a:defRPr sz="2954" kern="1200">
          <a:solidFill>
            <a:schemeClr val="tx1"/>
          </a:solidFill>
          <a:latin typeface="+mn-lt"/>
          <a:ea typeface="MS PGothic" pitchFamily="34" charset="-128"/>
          <a:cs typeface="MS PGothic" charset="0"/>
        </a:defRPr>
      </a:lvl1pPr>
      <a:lvl2pPr marL="685817" indent="-263776" algn="l" defTabSz="422041" rtl="0" eaLnBrk="0" fontAlgn="base" hangingPunct="0">
        <a:spcBef>
          <a:spcPct val="20000"/>
        </a:spcBef>
        <a:spcAft>
          <a:spcPct val="0"/>
        </a:spcAft>
        <a:buFont typeface="Arial" panose="020B0604020202020204" pitchFamily="34" charset="0"/>
        <a:buChar char="–"/>
        <a:defRPr sz="2585" kern="1200">
          <a:solidFill>
            <a:schemeClr val="tx1"/>
          </a:solidFill>
          <a:latin typeface="+mn-lt"/>
          <a:ea typeface="MS PGothic" pitchFamily="34" charset="-128"/>
          <a:cs typeface="MS PGothic" charset="0"/>
        </a:defRPr>
      </a:lvl2pPr>
      <a:lvl3pPr marL="1055103" indent="-211021" algn="l" defTabSz="422041" rtl="0" eaLnBrk="0" fontAlgn="base" hangingPunct="0">
        <a:spcBef>
          <a:spcPct val="20000"/>
        </a:spcBef>
        <a:spcAft>
          <a:spcPct val="0"/>
        </a:spcAft>
        <a:buFont typeface="Arial" panose="020B0604020202020204" pitchFamily="34" charset="0"/>
        <a:buChar char="•"/>
        <a:defRPr sz="2215" kern="1200">
          <a:solidFill>
            <a:schemeClr val="tx1"/>
          </a:solidFill>
          <a:latin typeface="+mn-lt"/>
          <a:ea typeface="MS PGothic" pitchFamily="34" charset="-128"/>
          <a:cs typeface="MS PGothic" charset="0"/>
        </a:defRPr>
      </a:lvl3pPr>
      <a:lvl4pPr marL="1477145"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mn-lt"/>
          <a:ea typeface="MS PGothic" pitchFamily="34" charset="-128"/>
          <a:cs typeface="MS PGothic" charset="0"/>
        </a:defRPr>
      </a:lvl4pPr>
      <a:lvl5pPr marL="1899186"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mn-lt"/>
          <a:ea typeface="MS PGothic" pitchFamily="34" charset="-128"/>
          <a:cs typeface="MS PGothic" charset="0"/>
        </a:defRPr>
      </a:lvl5pPr>
      <a:lvl6pPr marL="2321227" indent="-211021" algn="l" defTabSz="422041" rtl="0" eaLnBrk="1" latinLnBrk="0" hangingPunct="1">
        <a:spcBef>
          <a:spcPct val="20000"/>
        </a:spcBef>
        <a:buFont typeface="Arial"/>
        <a:buChar char="•"/>
        <a:defRPr sz="1846" kern="1200">
          <a:solidFill>
            <a:schemeClr val="tx1"/>
          </a:solidFill>
          <a:latin typeface="+mn-lt"/>
          <a:ea typeface="+mn-ea"/>
          <a:cs typeface="+mn-cs"/>
        </a:defRPr>
      </a:lvl6pPr>
      <a:lvl7pPr marL="2743269" indent="-211021" algn="l" defTabSz="422041" rtl="0" eaLnBrk="1" latinLnBrk="0" hangingPunct="1">
        <a:spcBef>
          <a:spcPct val="20000"/>
        </a:spcBef>
        <a:buFont typeface="Arial"/>
        <a:buChar char="•"/>
        <a:defRPr sz="1846" kern="1200">
          <a:solidFill>
            <a:schemeClr val="tx1"/>
          </a:solidFill>
          <a:latin typeface="+mn-lt"/>
          <a:ea typeface="+mn-ea"/>
          <a:cs typeface="+mn-cs"/>
        </a:defRPr>
      </a:lvl7pPr>
      <a:lvl8pPr marL="3165310" indent="-211021" algn="l" defTabSz="422041" rtl="0" eaLnBrk="1" latinLnBrk="0" hangingPunct="1">
        <a:spcBef>
          <a:spcPct val="20000"/>
        </a:spcBef>
        <a:buFont typeface="Arial"/>
        <a:buChar char="•"/>
        <a:defRPr sz="1846" kern="1200">
          <a:solidFill>
            <a:schemeClr val="tx1"/>
          </a:solidFill>
          <a:latin typeface="+mn-lt"/>
          <a:ea typeface="+mn-ea"/>
          <a:cs typeface="+mn-cs"/>
        </a:defRPr>
      </a:lvl8pPr>
      <a:lvl9pPr marL="3587351" indent="-211021" algn="l" defTabSz="422041" rtl="0" eaLnBrk="1" latinLnBrk="0" hangingPunct="1">
        <a:spcBef>
          <a:spcPct val="20000"/>
        </a:spcBef>
        <a:buFont typeface="Arial"/>
        <a:buChar char="•"/>
        <a:defRPr sz="1846" kern="1200">
          <a:solidFill>
            <a:schemeClr val="tx1"/>
          </a:solidFill>
          <a:latin typeface="+mn-lt"/>
          <a:ea typeface="+mn-ea"/>
          <a:cs typeface="+mn-cs"/>
        </a:defRPr>
      </a:lvl9pPr>
    </p:bodyStyle>
    <p:otherStyle>
      <a:defPPr>
        <a:defRPr lang="en-US"/>
      </a:defPPr>
      <a:lvl1pPr marL="0" algn="l" defTabSz="422041" rtl="0" eaLnBrk="1" latinLnBrk="0" hangingPunct="1">
        <a:defRPr sz="1662" kern="1200">
          <a:solidFill>
            <a:schemeClr val="tx1"/>
          </a:solidFill>
          <a:latin typeface="+mn-lt"/>
          <a:ea typeface="+mn-ea"/>
          <a:cs typeface="+mn-cs"/>
        </a:defRPr>
      </a:lvl1pPr>
      <a:lvl2pPr marL="422041" algn="l" defTabSz="422041" rtl="0" eaLnBrk="1" latinLnBrk="0" hangingPunct="1">
        <a:defRPr sz="1662" kern="1200">
          <a:solidFill>
            <a:schemeClr val="tx1"/>
          </a:solidFill>
          <a:latin typeface="+mn-lt"/>
          <a:ea typeface="+mn-ea"/>
          <a:cs typeface="+mn-cs"/>
        </a:defRPr>
      </a:lvl2pPr>
      <a:lvl3pPr marL="844083" algn="l" defTabSz="422041" rtl="0" eaLnBrk="1" latinLnBrk="0" hangingPunct="1">
        <a:defRPr sz="1662" kern="1200">
          <a:solidFill>
            <a:schemeClr val="tx1"/>
          </a:solidFill>
          <a:latin typeface="+mn-lt"/>
          <a:ea typeface="+mn-ea"/>
          <a:cs typeface="+mn-cs"/>
        </a:defRPr>
      </a:lvl3pPr>
      <a:lvl4pPr marL="1266124" algn="l" defTabSz="422041" rtl="0" eaLnBrk="1" latinLnBrk="0" hangingPunct="1">
        <a:defRPr sz="1662" kern="1200">
          <a:solidFill>
            <a:schemeClr val="tx1"/>
          </a:solidFill>
          <a:latin typeface="+mn-lt"/>
          <a:ea typeface="+mn-ea"/>
          <a:cs typeface="+mn-cs"/>
        </a:defRPr>
      </a:lvl4pPr>
      <a:lvl5pPr marL="1688165" algn="l" defTabSz="422041" rtl="0" eaLnBrk="1" latinLnBrk="0" hangingPunct="1">
        <a:defRPr sz="1662" kern="1200">
          <a:solidFill>
            <a:schemeClr val="tx1"/>
          </a:solidFill>
          <a:latin typeface="+mn-lt"/>
          <a:ea typeface="+mn-ea"/>
          <a:cs typeface="+mn-cs"/>
        </a:defRPr>
      </a:lvl5pPr>
      <a:lvl6pPr marL="2110207" algn="l" defTabSz="422041" rtl="0" eaLnBrk="1" latinLnBrk="0" hangingPunct="1">
        <a:defRPr sz="1662" kern="1200">
          <a:solidFill>
            <a:schemeClr val="tx1"/>
          </a:solidFill>
          <a:latin typeface="+mn-lt"/>
          <a:ea typeface="+mn-ea"/>
          <a:cs typeface="+mn-cs"/>
        </a:defRPr>
      </a:lvl6pPr>
      <a:lvl7pPr marL="2532248" algn="l" defTabSz="422041" rtl="0" eaLnBrk="1" latinLnBrk="0" hangingPunct="1">
        <a:defRPr sz="1662" kern="1200">
          <a:solidFill>
            <a:schemeClr val="tx1"/>
          </a:solidFill>
          <a:latin typeface="+mn-lt"/>
          <a:ea typeface="+mn-ea"/>
          <a:cs typeface="+mn-cs"/>
        </a:defRPr>
      </a:lvl7pPr>
      <a:lvl8pPr marL="2954289" algn="l" defTabSz="422041" rtl="0" eaLnBrk="1" latinLnBrk="0" hangingPunct="1">
        <a:defRPr sz="1662" kern="1200">
          <a:solidFill>
            <a:schemeClr val="tx1"/>
          </a:solidFill>
          <a:latin typeface="+mn-lt"/>
          <a:ea typeface="+mn-ea"/>
          <a:cs typeface="+mn-cs"/>
        </a:defRPr>
      </a:lvl8pPr>
      <a:lvl9pPr marL="3376331" algn="l" defTabSz="422041"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6"/>
          <p:cNvSpPr txBox="1">
            <a:spLocks noChangeArrowheads="1"/>
          </p:cNvSpPr>
          <p:nvPr/>
        </p:nvSpPr>
        <p:spPr bwMode="auto">
          <a:xfrm>
            <a:off x="2973389" y="2251075"/>
            <a:ext cx="5089525" cy="2000250"/>
          </a:xfrm>
          <a:prstGeom prst="rect">
            <a:avLst/>
          </a:prstGeom>
          <a:noFill/>
          <a:ln w="9525">
            <a:noFill/>
            <a:miter lim="800000"/>
            <a:headEnd/>
            <a:tailEnd/>
          </a:ln>
        </p:spPr>
        <p:txBody>
          <a:bodyPr wrap="square">
            <a:spAutoFit/>
          </a:bodyPr>
          <a:lstStyle/>
          <a:p>
            <a:r>
              <a:rPr lang="en-US" sz="2400" b="1" dirty="0">
                <a:solidFill>
                  <a:schemeClr val="bg1"/>
                </a:solidFill>
                <a:latin typeface="Gill Sans MT" pitchFamily="34" charset="0"/>
              </a:rPr>
              <a:t>PRESENTATION TITLE</a:t>
            </a:r>
          </a:p>
          <a:p>
            <a:endParaRPr lang="en-US" sz="1800" dirty="0">
              <a:solidFill>
                <a:schemeClr val="bg1"/>
              </a:solidFill>
              <a:latin typeface="Gill Sans" pitchFamily="-84" charset="0"/>
            </a:endParaRPr>
          </a:p>
          <a:p>
            <a:r>
              <a:rPr lang="en-US" sz="1800" dirty="0">
                <a:solidFill>
                  <a:schemeClr val="bg1"/>
                </a:solidFill>
                <a:latin typeface="Gill Sans Light" pitchFamily="-84" charset="0"/>
              </a:rPr>
              <a:t>Presented by:</a:t>
            </a:r>
          </a:p>
          <a:p>
            <a:r>
              <a:rPr lang="en-US" sz="1800" dirty="0">
                <a:solidFill>
                  <a:schemeClr val="bg1"/>
                </a:solidFill>
                <a:latin typeface="Gill Sans Light" pitchFamily="-84" charset="0"/>
              </a:rPr>
              <a:t>Name Surname</a:t>
            </a:r>
          </a:p>
          <a:p>
            <a:r>
              <a:rPr lang="en-US" sz="1800" dirty="0">
                <a:solidFill>
                  <a:schemeClr val="bg1"/>
                </a:solidFill>
                <a:latin typeface="Gill Sans Light" pitchFamily="-84" charset="0"/>
              </a:rPr>
              <a:t>Directorate</a:t>
            </a:r>
          </a:p>
          <a:p>
            <a:endParaRPr lang="en-US" sz="1400" dirty="0">
              <a:solidFill>
                <a:schemeClr val="bg1"/>
              </a:solidFill>
              <a:latin typeface="Gill Sans Light" pitchFamily="-84" charset="0"/>
            </a:endParaRPr>
          </a:p>
          <a:p>
            <a:r>
              <a:rPr lang="en-US" sz="1400" dirty="0">
                <a:solidFill>
                  <a:schemeClr val="bg1"/>
                </a:solidFill>
                <a:latin typeface="Gill Sans Light" pitchFamily="-84" charset="0"/>
              </a:rPr>
              <a:t>Date</a:t>
            </a:r>
          </a:p>
        </p:txBody>
      </p:sp>
      <p:pic>
        <p:nvPicPr>
          <p:cNvPr id="13316" name="Picture 1" descr="DWS Slide Cover pic4.jpg"/>
          <p:cNvPicPr>
            <a:picLocks noChangeAspect="1"/>
          </p:cNvPicPr>
          <p:nvPr/>
        </p:nvPicPr>
        <p:blipFill>
          <a:blip r:embed="rId3"/>
          <a:srcRect/>
          <a:stretch>
            <a:fillRect/>
          </a:stretch>
        </p:blipFill>
        <p:spPr bwMode="auto">
          <a:xfrm>
            <a:off x="156730" y="1475878"/>
            <a:ext cx="12035270" cy="5098774"/>
          </a:xfrm>
          <a:prstGeom prst="rect">
            <a:avLst/>
          </a:prstGeom>
          <a:noFill/>
          <a:ln w="9525">
            <a:noFill/>
            <a:miter lim="800000"/>
            <a:headEnd/>
            <a:tailEnd/>
          </a:ln>
        </p:spPr>
      </p:pic>
      <p:sp>
        <p:nvSpPr>
          <p:cNvPr id="5" name="Title 4"/>
          <p:cNvSpPr>
            <a:spLocks noGrp="1"/>
          </p:cNvSpPr>
          <p:nvPr>
            <p:ph type="ctrTitle"/>
          </p:nvPr>
        </p:nvSpPr>
        <p:spPr>
          <a:xfrm>
            <a:off x="266431" y="1830311"/>
            <a:ext cx="9372016" cy="3518612"/>
          </a:xfrm>
        </p:spPr>
        <p:txBody>
          <a:bodyPr/>
          <a:lstStyle/>
          <a:p>
            <a:pPr lvl="0" defTabSz="457200">
              <a:defRPr/>
            </a:pPr>
            <a:br>
              <a:rPr lang="en-US" altLang="en-US" sz="2800" b="1" dirty="0">
                <a:solidFill>
                  <a:prstClr val="black"/>
                </a:solidFill>
                <a:latin typeface="Calibri"/>
                <a:ea typeface="+mn-ea"/>
                <a:cs typeface="Arial" panose="020B0604020202020204" pitchFamily="34" charset="0"/>
              </a:rPr>
            </a:br>
            <a:r>
              <a:rPr kumimoji="0" lang="en-US" altLang="en-US" sz="2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PROGRESS </a:t>
            </a:r>
            <a:r>
              <a:rPr lang="en-US" altLang="en-US" sz="2800" b="1" dirty="0">
                <a:solidFill>
                  <a:prstClr val="black"/>
                </a:solidFill>
                <a:latin typeface="Calibri"/>
                <a:ea typeface="+mn-ea"/>
                <a:cs typeface="Arial" panose="020B0604020202020204" pitchFamily="34" charset="0"/>
              </a:rPr>
              <a:t>REPORT ON THE </a:t>
            </a:r>
            <a:r>
              <a:rPr kumimoji="0" lang="en-US" altLang="en-US" sz="2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GIYANI WATER </a:t>
            </a:r>
            <a:br>
              <a:rPr kumimoji="0" lang="en-US" altLang="en-US" sz="2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br>
            <a:r>
              <a:rPr kumimoji="0" lang="en-US" altLang="en-US" sz="2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SUPPLY PROGRAMME </a:t>
            </a:r>
            <a:br>
              <a:rPr lang="en-US" altLang="en-US" sz="2800" b="1" dirty="0">
                <a:solidFill>
                  <a:prstClr val="black"/>
                </a:solidFill>
                <a:latin typeface="Calibri"/>
                <a:ea typeface="+mn-ea"/>
                <a:cs typeface="Arial" panose="020B0604020202020204" pitchFamily="34" charset="0"/>
              </a:rPr>
            </a:br>
            <a:br>
              <a:rPr lang="en-US" altLang="en-US" sz="2800" b="1" dirty="0">
                <a:solidFill>
                  <a:prstClr val="black"/>
                </a:solidFill>
                <a:latin typeface="Calibri"/>
                <a:ea typeface="+mn-ea"/>
                <a:cs typeface="Arial" panose="020B0604020202020204" pitchFamily="34" charset="0"/>
              </a:rPr>
            </a:br>
            <a:br>
              <a:rPr kumimoji="0" lang="en-US" altLang="en-US" sz="2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br>
            <a:br>
              <a:rPr kumimoji="0" lang="en-US" altLang="en-US" sz="2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br>
            <a:r>
              <a:rPr kumimoji="0" lang="en-US" altLang="en-US" sz="140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PRESENTED BY: </a:t>
            </a:r>
            <a:br>
              <a:rPr kumimoji="0" lang="en-US" altLang="en-US" sz="140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br>
            <a:r>
              <a:rPr kumimoji="0" lang="en-US" altLang="en-US" sz="140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t>ACTING DDG: MR MOSHODI MOTEBELE</a:t>
            </a:r>
            <a:br>
              <a:rPr kumimoji="0" lang="en-US" altLang="en-US" sz="1400"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br>
            <a:r>
              <a:rPr lang="en-ZA" altLang="en-US" sz="1400" dirty="0">
                <a:solidFill>
                  <a:prstClr val="black"/>
                </a:solidFill>
                <a:latin typeface="Calibri"/>
                <a:ea typeface="+mn-ea"/>
                <a:cs typeface="Arial" panose="020B0604020202020204" pitchFamily="34" charset="0"/>
              </a:rPr>
              <a:t>DATE:  29 MARCH 2022</a:t>
            </a:r>
            <a:br>
              <a:rPr lang="en-ZA" altLang="en-US" sz="1400" b="1" dirty="0">
                <a:solidFill>
                  <a:prstClr val="black"/>
                </a:solidFill>
                <a:latin typeface="Calibri"/>
                <a:ea typeface="+mn-ea"/>
                <a:cs typeface="Arial" panose="020B0604020202020204" pitchFamily="34" charset="0"/>
              </a:rPr>
            </a:br>
            <a:br>
              <a:rPr kumimoji="0" lang="en-ZA" altLang="en-US" sz="14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br>
            <a:br>
              <a:rPr kumimoji="0" lang="en-ZA" altLang="en-US" sz="2800" b="1" i="0" u="none" strike="noStrike" kern="1200" cap="none" spc="0" normalizeH="0" baseline="0" noProof="0" dirty="0">
                <a:ln>
                  <a:noFill/>
                </a:ln>
                <a:solidFill>
                  <a:prstClr val="black"/>
                </a:solidFill>
                <a:effectLst/>
                <a:uLnTx/>
                <a:uFillTx/>
                <a:latin typeface="Calibri"/>
                <a:ea typeface="+mn-ea"/>
                <a:cs typeface="Arial" panose="020B0604020202020204" pitchFamily="34" charset="0"/>
              </a:rPr>
            </a:br>
            <a:br>
              <a:rPr lang="en-US" sz="3200" b="1" dirty="0">
                <a:solidFill>
                  <a:schemeClr val="tx1"/>
                </a:solidFill>
                <a:latin typeface="Arial" panose="020B0604020202020204" pitchFamily="34" charset="0"/>
                <a:cs typeface="Arial" panose="020B0604020202020204" pitchFamily="34" charset="0"/>
              </a:rPr>
            </a:br>
            <a:endParaRPr lang="en-ZA" sz="3200" dirty="0">
              <a:solidFill>
                <a:schemeClr val="tx1"/>
              </a:solidFill>
              <a:latin typeface="Arial" panose="020B0604020202020204" pitchFamily="34" charset="0"/>
              <a:cs typeface="Arial" panose="020B0604020202020204" pitchFamily="34" charset="0"/>
            </a:endParaRPr>
          </a:p>
        </p:txBody>
      </p:sp>
      <p:sp>
        <p:nvSpPr>
          <p:cNvPr id="6" name="Title 4"/>
          <p:cNvSpPr txBox="1">
            <a:spLocks/>
          </p:cNvSpPr>
          <p:nvPr/>
        </p:nvSpPr>
        <p:spPr>
          <a:xfrm>
            <a:off x="1841965" y="4025265"/>
            <a:ext cx="6220949" cy="972020"/>
          </a:xfrm>
          <a:prstGeom prst="rect">
            <a:avLst/>
          </a:prstGeom>
        </p:spPr>
        <p:txBody>
          <a:bodyPr/>
          <a:lstStyle>
            <a:lvl1pPr algn="l" defTabSz="422041" rtl="0" eaLnBrk="0" fontAlgn="base" hangingPunct="0">
              <a:spcBef>
                <a:spcPct val="0"/>
              </a:spcBef>
              <a:spcAft>
                <a:spcPct val="0"/>
              </a:spcAft>
              <a:defRPr lang="en-US" sz="2400" kern="1200" dirty="0" smtClean="0">
                <a:solidFill>
                  <a:schemeClr val="bg2">
                    <a:lumMod val="25000"/>
                  </a:schemeClr>
                </a:solidFill>
                <a:latin typeface="Gill Snas" charset="0"/>
                <a:ea typeface="ＭＳ Ｐゴシック" charset="0"/>
                <a:cs typeface="Gill Snas" charset="0"/>
              </a:defRPr>
            </a:lvl1pPr>
            <a:lvl2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2pPr>
            <a:lvl3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3pPr>
            <a:lvl4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4pPr>
            <a:lvl5pPr algn="ctr" defTabSz="422041" rtl="0" eaLnBrk="0" fontAlgn="base" hangingPunct="0">
              <a:spcBef>
                <a:spcPct val="0"/>
              </a:spcBef>
              <a:spcAft>
                <a:spcPct val="0"/>
              </a:spcAft>
              <a:defRPr sz="4062">
                <a:solidFill>
                  <a:schemeClr val="tx1"/>
                </a:solidFill>
                <a:latin typeface="Calibri" pitchFamily="34" charset="0"/>
                <a:ea typeface="MS PGothic" pitchFamily="34" charset="-128"/>
                <a:cs typeface="MS PGothic" charset="0"/>
              </a:defRPr>
            </a:lvl5pPr>
            <a:lvl6pPr marL="422041" algn="ctr" defTabSz="422041" rtl="0" fontAlgn="base">
              <a:spcBef>
                <a:spcPct val="0"/>
              </a:spcBef>
              <a:spcAft>
                <a:spcPct val="0"/>
              </a:spcAft>
              <a:defRPr sz="4062">
                <a:solidFill>
                  <a:schemeClr val="tx1"/>
                </a:solidFill>
                <a:latin typeface="Calibri" pitchFamily="34" charset="0"/>
              </a:defRPr>
            </a:lvl6pPr>
            <a:lvl7pPr marL="844083" algn="ctr" defTabSz="422041" rtl="0" fontAlgn="base">
              <a:spcBef>
                <a:spcPct val="0"/>
              </a:spcBef>
              <a:spcAft>
                <a:spcPct val="0"/>
              </a:spcAft>
              <a:defRPr sz="4062">
                <a:solidFill>
                  <a:schemeClr val="tx1"/>
                </a:solidFill>
                <a:latin typeface="Calibri" pitchFamily="34" charset="0"/>
              </a:defRPr>
            </a:lvl7pPr>
            <a:lvl8pPr marL="1266124" algn="ctr" defTabSz="422041" rtl="0" fontAlgn="base">
              <a:spcBef>
                <a:spcPct val="0"/>
              </a:spcBef>
              <a:spcAft>
                <a:spcPct val="0"/>
              </a:spcAft>
              <a:defRPr sz="4062">
                <a:solidFill>
                  <a:schemeClr val="tx1"/>
                </a:solidFill>
                <a:latin typeface="Calibri" pitchFamily="34" charset="0"/>
              </a:defRPr>
            </a:lvl8pPr>
            <a:lvl9pPr marL="1688165" algn="ctr" defTabSz="422041" rtl="0" fontAlgn="base">
              <a:spcBef>
                <a:spcPct val="0"/>
              </a:spcBef>
              <a:spcAft>
                <a:spcPct val="0"/>
              </a:spcAft>
              <a:defRPr sz="4062">
                <a:solidFill>
                  <a:schemeClr val="tx1"/>
                </a:solidFill>
                <a:latin typeface="Calibri" pitchFamily="34" charset="0"/>
              </a:defRPr>
            </a:lvl9pPr>
          </a:lstStyle>
          <a:p>
            <a:pPr eaLnBrk="1" hangingPunct="1">
              <a:defRPr/>
            </a:pPr>
            <a:endParaRPr lang="en-US" sz="20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8509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7BD62-850C-4876-8760-7E6D93DF8727}"/>
              </a:ext>
            </a:extLst>
          </p:cNvPr>
          <p:cNvSpPr>
            <a:spLocks noGrp="1"/>
          </p:cNvSpPr>
          <p:nvPr>
            <p:ph type="title"/>
          </p:nvPr>
        </p:nvSpPr>
        <p:spPr/>
        <p:txBody>
          <a:bodyPr/>
          <a:lstStyle/>
          <a:p>
            <a:r>
              <a:rPr lang="en-ZA" dirty="0">
                <a:solidFill>
                  <a:prstClr val="black"/>
                </a:solidFill>
              </a:rPr>
              <a:t>Cost to completion for </a:t>
            </a:r>
            <a:r>
              <a:rPr lang="en-ZA" dirty="0" err="1">
                <a:solidFill>
                  <a:prstClr val="black"/>
                </a:solidFill>
              </a:rPr>
              <a:t>Nandoni</a:t>
            </a:r>
            <a:r>
              <a:rPr lang="en-ZA" dirty="0">
                <a:solidFill>
                  <a:prstClr val="black"/>
                </a:solidFill>
              </a:rPr>
              <a:t> to </a:t>
            </a:r>
            <a:r>
              <a:rPr lang="en-ZA" dirty="0" err="1">
                <a:solidFill>
                  <a:prstClr val="black"/>
                </a:solidFill>
              </a:rPr>
              <a:t>Nsami</a:t>
            </a:r>
            <a:r>
              <a:rPr lang="en-ZA" dirty="0">
                <a:solidFill>
                  <a:prstClr val="black"/>
                </a:solidFill>
              </a:rPr>
              <a:t>  &amp; Giyani WS projects </a:t>
            </a:r>
          </a:p>
        </p:txBody>
      </p:sp>
      <p:sp>
        <p:nvSpPr>
          <p:cNvPr id="3" name="Content Placeholder 2">
            <a:extLst>
              <a:ext uri="{FF2B5EF4-FFF2-40B4-BE49-F238E27FC236}">
                <a16:creationId xmlns:a16="http://schemas.microsoft.com/office/drawing/2014/main" id="{9788B3AC-9436-4DD1-9274-47E220CB457E}"/>
              </a:ext>
            </a:extLst>
          </p:cNvPr>
          <p:cNvSpPr>
            <a:spLocks noGrp="1"/>
          </p:cNvSpPr>
          <p:nvPr>
            <p:ph idx="1"/>
          </p:nvPr>
        </p:nvSpPr>
        <p:spPr/>
        <p:txBody>
          <a:bodyPr/>
          <a:lstStyle/>
          <a:p>
            <a:pPr marL="0" indent="0">
              <a:buNone/>
            </a:pPr>
            <a:endParaRPr lang="en-ZA" dirty="0"/>
          </a:p>
        </p:txBody>
      </p:sp>
      <p:sp>
        <p:nvSpPr>
          <p:cNvPr id="4" name="Slide Number Placeholder 3">
            <a:extLst>
              <a:ext uri="{FF2B5EF4-FFF2-40B4-BE49-F238E27FC236}">
                <a16:creationId xmlns:a16="http://schemas.microsoft.com/office/drawing/2014/main" id="{390B67B5-7F75-4DFA-9285-709C3101C282}"/>
              </a:ext>
            </a:extLst>
          </p:cNvPr>
          <p:cNvSpPr>
            <a:spLocks noGrp="1"/>
          </p:cNvSpPr>
          <p:nvPr>
            <p:ph type="sldNum" sz="quarter" idx="12"/>
          </p:nvPr>
        </p:nvSpPr>
        <p:spPr/>
        <p:txBody>
          <a:bodyPr/>
          <a:lstStyle/>
          <a:p>
            <a:pPr>
              <a:defRPr/>
            </a:pPr>
            <a:fld id="{6E6B949B-FF25-4512-A6F3-1B8E765DDD27}" type="slidenum">
              <a:rPr lang="en-US" altLang="en-US" smtClean="0">
                <a:solidFill>
                  <a:prstClr val="black"/>
                </a:solidFill>
                <a:ea typeface="+mn-ea"/>
              </a:rPr>
              <a:pPr>
                <a:defRPr/>
              </a:pPr>
              <a:t>10</a:t>
            </a:fld>
            <a:endParaRPr lang="en-US" altLang="en-US" dirty="0">
              <a:solidFill>
                <a:prstClr val="black"/>
              </a:solidFill>
              <a:ea typeface="+mn-ea"/>
            </a:endParaRPr>
          </a:p>
        </p:txBody>
      </p:sp>
      <p:graphicFrame>
        <p:nvGraphicFramePr>
          <p:cNvPr id="5" name="Table 5">
            <a:extLst>
              <a:ext uri="{FF2B5EF4-FFF2-40B4-BE49-F238E27FC236}">
                <a16:creationId xmlns:a16="http://schemas.microsoft.com/office/drawing/2014/main" id="{355D50AD-4E0A-4D84-B829-36D0CF1E4EF8}"/>
              </a:ext>
            </a:extLst>
          </p:cNvPr>
          <p:cNvGraphicFramePr>
            <a:graphicFrameLocks noGrp="1"/>
          </p:cNvGraphicFramePr>
          <p:nvPr>
            <p:extLst>
              <p:ext uri="{D42A27DB-BD31-4B8C-83A1-F6EECF244321}">
                <p14:modId xmlns:p14="http://schemas.microsoft.com/office/powerpoint/2010/main" val="412894910"/>
              </p:ext>
            </p:extLst>
          </p:nvPr>
        </p:nvGraphicFramePr>
        <p:xfrm>
          <a:off x="609600" y="1396999"/>
          <a:ext cx="10972800" cy="2939474"/>
        </p:xfrm>
        <a:graphic>
          <a:graphicData uri="http://schemas.openxmlformats.org/drawingml/2006/table">
            <a:tbl>
              <a:tblPr firstRow="1" bandRow="1">
                <a:tableStyleId>{F5AB1C69-6EDB-4FF4-983F-18BD219EF322}</a:tableStyleId>
              </a:tblPr>
              <a:tblGrid>
                <a:gridCol w="2743200">
                  <a:extLst>
                    <a:ext uri="{9D8B030D-6E8A-4147-A177-3AD203B41FA5}">
                      <a16:colId xmlns:a16="http://schemas.microsoft.com/office/drawing/2014/main" val="4103761118"/>
                    </a:ext>
                  </a:extLst>
                </a:gridCol>
                <a:gridCol w="2373745">
                  <a:extLst>
                    <a:ext uri="{9D8B030D-6E8A-4147-A177-3AD203B41FA5}">
                      <a16:colId xmlns:a16="http://schemas.microsoft.com/office/drawing/2014/main" val="1374929577"/>
                    </a:ext>
                  </a:extLst>
                </a:gridCol>
                <a:gridCol w="3112655">
                  <a:extLst>
                    <a:ext uri="{9D8B030D-6E8A-4147-A177-3AD203B41FA5}">
                      <a16:colId xmlns:a16="http://schemas.microsoft.com/office/drawing/2014/main" val="89385340"/>
                    </a:ext>
                  </a:extLst>
                </a:gridCol>
                <a:gridCol w="2743200">
                  <a:extLst>
                    <a:ext uri="{9D8B030D-6E8A-4147-A177-3AD203B41FA5}">
                      <a16:colId xmlns:a16="http://schemas.microsoft.com/office/drawing/2014/main" val="2226547207"/>
                    </a:ext>
                  </a:extLst>
                </a:gridCol>
              </a:tblGrid>
              <a:tr h="1136813">
                <a:tc>
                  <a:txBody>
                    <a:bodyPr/>
                    <a:lstStyle/>
                    <a:p>
                      <a:r>
                        <a:rPr lang="en-ZA" sz="1600" dirty="0">
                          <a:solidFill>
                            <a:schemeClr val="tx1"/>
                          </a:solidFill>
                        </a:rPr>
                        <a:t>Project </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a:solidFill>
                            <a:schemeClr val="tx1"/>
                          </a:solidFill>
                        </a:rPr>
                        <a:t>Expenditure  (Feb 2022)</a:t>
                      </a:r>
                    </a:p>
                    <a:p>
                      <a:endParaRPr lang="en-ZA" sz="1600" dirty="0">
                        <a:solidFill>
                          <a:schemeClr val="tx1"/>
                        </a:solidFill>
                      </a:endParaRPr>
                    </a:p>
                    <a:p>
                      <a:endParaRPr lang="en-ZA" sz="1600" dirty="0">
                        <a:solidFill>
                          <a:schemeClr val="tx1"/>
                        </a:solidFill>
                      </a:endParaRPr>
                    </a:p>
                    <a:p>
                      <a:r>
                        <a:rPr lang="en-ZA" sz="1600" dirty="0">
                          <a:solidFill>
                            <a:schemeClr val="tx1"/>
                          </a:solidFill>
                        </a:rPr>
                        <a:t>R’000</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a:solidFill>
                            <a:schemeClr val="tx1"/>
                          </a:solidFill>
                        </a:rPr>
                        <a:t>Cost to complete the remaining scope </a:t>
                      </a:r>
                    </a:p>
                    <a:p>
                      <a:r>
                        <a:rPr lang="en-ZA" sz="1600" dirty="0">
                          <a:solidFill>
                            <a:schemeClr val="tx1"/>
                          </a:solidFill>
                        </a:rPr>
                        <a:t>R’000</a:t>
                      </a:r>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a:solidFill>
                            <a:schemeClr val="tx1"/>
                          </a:solidFill>
                        </a:rPr>
                        <a:t>Estimated project cost</a:t>
                      </a:r>
                    </a:p>
                    <a:p>
                      <a:endParaRPr lang="en-ZA" sz="1600" dirty="0">
                        <a:solidFill>
                          <a:schemeClr val="tx1"/>
                        </a:solidFill>
                      </a:endParaRPr>
                    </a:p>
                    <a:p>
                      <a:endParaRPr lang="en-ZA" sz="1600" dirty="0">
                        <a:solidFill>
                          <a:schemeClr val="tx1"/>
                        </a:solidFill>
                      </a:endParaRPr>
                    </a:p>
                    <a:p>
                      <a:r>
                        <a:rPr lang="en-ZA" sz="1600" dirty="0">
                          <a:solidFill>
                            <a:schemeClr val="tx1"/>
                          </a:solidFill>
                        </a:rPr>
                        <a:t>R’000 </a:t>
                      </a:r>
                      <a:endParaRPr lang="en-ZA" sz="1600" dirty="0">
                        <a:solidFill>
                          <a:schemeClr val="tx1"/>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152151451"/>
                  </a:ext>
                </a:extLst>
              </a:tr>
              <a:tr h="395178">
                <a:tc>
                  <a:txBody>
                    <a:bodyPr/>
                    <a:lstStyle/>
                    <a:p>
                      <a:r>
                        <a:rPr lang="en-ZA" sz="1600" dirty="0" err="1"/>
                        <a:t>Nandoni</a:t>
                      </a:r>
                      <a:r>
                        <a:rPr lang="en-ZA" sz="1600" dirty="0"/>
                        <a:t> to </a:t>
                      </a:r>
                      <a:r>
                        <a:rPr lang="en-ZA" sz="1600" dirty="0" err="1"/>
                        <a:t>Nsami</a:t>
                      </a:r>
                      <a:endParaRPr lang="en-ZA" sz="1600" dirty="0">
                        <a:latin typeface="Arial" panose="020B0604020202020204" pitchFamily="34" charset="0"/>
                        <a:cs typeface="Arial" panose="020B0604020202020204" pitchFamily="34" charset="0"/>
                      </a:endParaRPr>
                    </a:p>
                  </a:txBody>
                  <a:tcPr/>
                </a:tc>
                <a:tc>
                  <a:txBody>
                    <a:bodyPr/>
                    <a:lstStyle/>
                    <a:p>
                      <a:r>
                        <a:rPr lang="en-ZA" sz="1600" dirty="0"/>
                        <a:t>498 288</a:t>
                      </a:r>
                      <a:endParaRPr lang="en-ZA" sz="1600" dirty="0">
                        <a:latin typeface="Arial" panose="020B0604020202020204" pitchFamily="34" charset="0"/>
                        <a:cs typeface="Arial" panose="020B0604020202020204" pitchFamily="34" charset="0"/>
                      </a:endParaRPr>
                    </a:p>
                  </a:txBody>
                  <a:tcPr/>
                </a:tc>
                <a:tc>
                  <a:txBody>
                    <a:bodyPr/>
                    <a:lstStyle/>
                    <a:p>
                      <a:r>
                        <a:rPr lang="en-ZA" sz="1600" dirty="0"/>
                        <a:t>535 977</a:t>
                      </a:r>
                      <a:endParaRPr lang="en-ZA" sz="1600" dirty="0">
                        <a:latin typeface="Arial" panose="020B0604020202020204" pitchFamily="34" charset="0"/>
                        <a:cs typeface="Arial" panose="020B0604020202020204" pitchFamily="34" charset="0"/>
                      </a:endParaRPr>
                    </a:p>
                  </a:txBody>
                  <a:tcPr/>
                </a:tc>
                <a:tc>
                  <a:txBody>
                    <a:bodyPr/>
                    <a:lstStyle/>
                    <a:p>
                      <a:r>
                        <a:rPr lang="en-ZA" sz="1600" dirty="0"/>
                        <a:t>1 034 265</a:t>
                      </a:r>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959161894"/>
                  </a:ext>
                </a:extLst>
              </a:tr>
              <a:tr h="617127">
                <a:tc>
                  <a:txBody>
                    <a:bodyPr/>
                    <a:lstStyle/>
                    <a:p>
                      <a:r>
                        <a:rPr lang="en-ZA" sz="1600" dirty="0"/>
                        <a:t>Giyani WS</a:t>
                      </a:r>
                      <a:endParaRPr lang="en-ZA" sz="1600" dirty="0">
                        <a:latin typeface="Arial" panose="020B0604020202020204" pitchFamily="34" charset="0"/>
                        <a:cs typeface="Arial" panose="020B0604020202020204" pitchFamily="34" charset="0"/>
                      </a:endParaRPr>
                    </a:p>
                  </a:txBody>
                  <a:tcPr/>
                </a:tc>
                <a:tc rowSpan="2">
                  <a:txBody>
                    <a:bodyPr/>
                    <a:lstStyle/>
                    <a:p>
                      <a:r>
                        <a:rPr lang="en-ZA" sz="1600" dirty="0"/>
                        <a:t>3 396 058</a:t>
                      </a:r>
                      <a:endParaRPr lang="en-ZA" sz="1600" dirty="0">
                        <a:latin typeface="Arial" panose="020B0604020202020204" pitchFamily="34" charset="0"/>
                        <a:cs typeface="Arial" panose="020B0604020202020204" pitchFamily="34" charset="0"/>
                      </a:endParaRPr>
                    </a:p>
                  </a:txBody>
                  <a:tcPr/>
                </a:tc>
                <a:tc>
                  <a:txBody>
                    <a:bodyPr/>
                    <a:lstStyle/>
                    <a:p>
                      <a:r>
                        <a:rPr lang="en-ZA" sz="1600" dirty="0"/>
                        <a:t>704 087(</a:t>
                      </a:r>
                      <a:r>
                        <a:rPr lang="en-ZA" sz="1600" b="1" dirty="0"/>
                        <a:t>exc. Service reservoirs &amp; contingencies)</a:t>
                      </a:r>
                      <a:endParaRPr lang="en-ZA" sz="1600" b="1" i="1" dirty="0">
                        <a:latin typeface="Arial" panose="020B0604020202020204" pitchFamily="34" charset="0"/>
                        <a:cs typeface="Arial" panose="020B0604020202020204" pitchFamily="34" charset="0"/>
                      </a:endParaRPr>
                    </a:p>
                  </a:txBody>
                  <a:tcPr/>
                </a:tc>
                <a:tc>
                  <a:txBody>
                    <a:bodyPr/>
                    <a:lstStyle/>
                    <a:p>
                      <a:r>
                        <a:rPr lang="en-ZA" sz="1600" dirty="0"/>
                        <a:t>4 100 145</a:t>
                      </a:r>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458506794"/>
                  </a:ext>
                </a:extLst>
              </a:tr>
              <a:tr h="395178">
                <a:tc>
                  <a:txBody>
                    <a:bodyPr/>
                    <a:lstStyle/>
                    <a:p>
                      <a:endParaRPr lang="en-ZA" sz="1600">
                        <a:latin typeface="Arial" panose="020B0604020202020204" pitchFamily="34" charset="0"/>
                        <a:cs typeface="Arial" panose="020B0604020202020204" pitchFamily="34" charset="0"/>
                      </a:endParaRPr>
                    </a:p>
                  </a:txBody>
                  <a:tcPr/>
                </a:tc>
                <a:tc vMerge="1">
                  <a:txBody>
                    <a:bodyPr/>
                    <a:lstStyle/>
                    <a:p>
                      <a:endParaRPr lang="en-ZA" dirty="0"/>
                    </a:p>
                  </a:txBody>
                  <a:tcPr/>
                </a:tc>
                <a:tc>
                  <a:txBody>
                    <a:bodyPr/>
                    <a:lstStyle/>
                    <a:p>
                      <a:r>
                        <a:rPr lang="en-ZA" sz="1600" dirty="0"/>
                        <a:t>978 262 </a:t>
                      </a:r>
                      <a:r>
                        <a:rPr lang="en-ZA" sz="1600" b="1" dirty="0"/>
                        <a:t>(all incl.)</a:t>
                      </a:r>
                      <a:endParaRPr lang="en-ZA" sz="1600" b="1" i="1" dirty="0">
                        <a:latin typeface="Arial" panose="020B0604020202020204" pitchFamily="34" charset="0"/>
                        <a:cs typeface="Arial" panose="020B0604020202020204" pitchFamily="34" charset="0"/>
                      </a:endParaRPr>
                    </a:p>
                  </a:txBody>
                  <a:tcPr/>
                </a:tc>
                <a:tc>
                  <a:txBody>
                    <a:bodyPr/>
                    <a:lstStyle/>
                    <a:p>
                      <a:r>
                        <a:rPr lang="en-ZA" sz="1600" dirty="0"/>
                        <a:t>4 374 320</a:t>
                      </a:r>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216340978"/>
                  </a:ext>
                </a:extLst>
              </a:tr>
              <a:tr h="395178">
                <a:tc>
                  <a:txBody>
                    <a:bodyPr/>
                    <a:lstStyle/>
                    <a:p>
                      <a:endParaRPr lang="en-ZA" dirty="0"/>
                    </a:p>
                  </a:txBody>
                  <a:tcPr/>
                </a:tc>
                <a:tc>
                  <a:txBody>
                    <a:bodyPr/>
                    <a:lstStyle/>
                    <a:p>
                      <a:endParaRPr lang="en-ZA" dirty="0"/>
                    </a:p>
                  </a:txBody>
                  <a:tcPr/>
                </a:tc>
                <a:tc>
                  <a:txBody>
                    <a:bodyPr/>
                    <a:lstStyle/>
                    <a:p>
                      <a:endParaRPr lang="en-ZA" dirty="0"/>
                    </a:p>
                  </a:txBody>
                  <a:tcPr/>
                </a:tc>
                <a:tc>
                  <a:txBody>
                    <a:bodyPr/>
                    <a:lstStyle/>
                    <a:p>
                      <a:endParaRPr lang="en-ZA" dirty="0"/>
                    </a:p>
                  </a:txBody>
                  <a:tcPr/>
                </a:tc>
                <a:extLst>
                  <a:ext uri="{0D108BD9-81ED-4DB2-BD59-A6C34878D82A}">
                    <a16:rowId xmlns:a16="http://schemas.microsoft.com/office/drawing/2014/main" val="517927785"/>
                  </a:ext>
                </a:extLst>
              </a:tr>
            </a:tbl>
          </a:graphicData>
        </a:graphic>
      </p:graphicFrame>
    </p:spTree>
    <p:extLst>
      <p:ext uri="{BB962C8B-B14F-4D97-AF65-F5344CB8AC3E}">
        <p14:creationId xmlns:p14="http://schemas.microsoft.com/office/powerpoint/2010/main" val="556730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40B89D-5B37-4ADC-88DF-62196EAD4882}"/>
              </a:ext>
            </a:extLst>
          </p:cNvPr>
          <p:cNvSpPr>
            <a:spLocks noGrp="1"/>
          </p:cNvSpPr>
          <p:nvPr>
            <p:ph type="title"/>
          </p:nvPr>
        </p:nvSpPr>
        <p:spPr/>
        <p:txBody>
          <a:bodyPr/>
          <a:lstStyle/>
          <a:p>
            <a:r>
              <a:rPr lang="en-GB" dirty="0">
                <a:solidFill>
                  <a:prstClr val="black"/>
                </a:solidFill>
              </a:rPr>
              <a:t>Reticulation &amp; Relocation progress for areas under </a:t>
            </a:r>
            <a:r>
              <a:rPr lang="en-GB" dirty="0" err="1">
                <a:solidFill>
                  <a:prstClr val="black"/>
                </a:solidFill>
              </a:rPr>
              <a:t>Hosi</a:t>
            </a:r>
            <a:r>
              <a:rPr lang="en-GB" dirty="0">
                <a:solidFill>
                  <a:prstClr val="black"/>
                </a:solidFill>
              </a:rPr>
              <a:t> Ramovha </a:t>
            </a:r>
            <a:endParaRPr lang="en-ZA" dirty="0">
              <a:solidFill>
                <a:prstClr val="black"/>
              </a:solidFill>
            </a:endParaRPr>
          </a:p>
        </p:txBody>
      </p:sp>
      <p:sp>
        <p:nvSpPr>
          <p:cNvPr id="3" name="Content Placeholder 2">
            <a:extLst>
              <a:ext uri="{FF2B5EF4-FFF2-40B4-BE49-F238E27FC236}">
                <a16:creationId xmlns:a16="http://schemas.microsoft.com/office/drawing/2014/main" id="{7F389306-130C-4B08-A58C-129CD9BD9683}"/>
              </a:ext>
            </a:extLst>
          </p:cNvPr>
          <p:cNvSpPr>
            <a:spLocks noGrp="1"/>
          </p:cNvSpPr>
          <p:nvPr>
            <p:ph idx="1"/>
          </p:nvPr>
        </p:nvSpPr>
        <p:spPr/>
        <p:txBody>
          <a:bodyPr/>
          <a:lstStyle/>
          <a:p>
            <a:pPr marL="0" indent="0" algn="just">
              <a:buNone/>
            </a:pPr>
            <a:r>
              <a:rPr lang="en-ZA" sz="2000" b="1" dirty="0"/>
              <a:t>Reticulation progress</a:t>
            </a:r>
          </a:p>
          <a:p>
            <a:pPr algn="just"/>
            <a:r>
              <a:rPr lang="en-ZA" sz="2000" dirty="0"/>
              <a:t>Vhembe District Municipality(VDM) is implementing reticulations in 5 villages within </a:t>
            </a:r>
            <a:r>
              <a:rPr lang="en-ZA" sz="2000" dirty="0" err="1"/>
              <a:t>Mulenzhe</a:t>
            </a:r>
            <a:r>
              <a:rPr lang="en-ZA" sz="2000" dirty="0"/>
              <a:t> area (Jimmy Jones, </a:t>
            </a:r>
            <a:r>
              <a:rPr lang="en-ZA" sz="2000" dirty="0" err="1"/>
              <a:t>Dididi</a:t>
            </a:r>
            <a:r>
              <a:rPr lang="en-ZA" sz="2000" dirty="0"/>
              <a:t>, </a:t>
            </a:r>
            <a:r>
              <a:rPr lang="en-ZA" sz="2000" dirty="0" err="1"/>
              <a:t>Mulenzhe</a:t>
            </a:r>
            <a:r>
              <a:rPr lang="en-ZA" sz="2000" dirty="0"/>
              <a:t>, </a:t>
            </a:r>
            <a:r>
              <a:rPr lang="en-ZA" sz="2000" dirty="0" err="1"/>
              <a:t>Tambaulate</a:t>
            </a:r>
            <a:r>
              <a:rPr lang="en-ZA" sz="2000" dirty="0"/>
              <a:t> &amp; </a:t>
            </a:r>
            <a:r>
              <a:rPr lang="en-ZA" sz="2000" dirty="0" err="1"/>
              <a:t>Tshitomboni</a:t>
            </a:r>
            <a:r>
              <a:rPr lang="en-ZA" sz="2000" dirty="0"/>
              <a:t>)</a:t>
            </a:r>
          </a:p>
          <a:p>
            <a:pPr algn="just"/>
            <a:endParaRPr lang="en-ZA" sz="2000" dirty="0"/>
          </a:p>
          <a:p>
            <a:pPr algn="just"/>
            <a:r>
              <a:rPr lang="en-ZA" sz="2000" dirty="0"/>
              <a:t>The reticulations are up to street connection (standpipes)- Overall progress of reticulation is 68%</a:t>
            </a:r>
          </a:p>
          <a:p>
            <a:pPr algn="just"/>
            <a:endParaRPr lang="en-ZA" sz="2000" dirty="0"/>
          </a:p>
          <a:p>
            <a:pPr algn="just"/>
            <a:r>
              <a:rPr lang="en-ZA" sz="2000" dirty="0"/>
              <a:t>The project includes construction of elevated tanks in each village- overall progress is 39%</a:t>
            </a:r>
          </a:p>
          <a:p>
            <a:pPr marL="0" indent="0" algn="just">
              <a:buNone/>
            </a:pPr>
            <a:endParaRPr lang="en-ZA" sz="2000" dirty="0"/>
          </a:p>
          <a:p>
            <a:pPr algn="just"/>
            <a:r>
              <a:rPr lang="en-ZA" sz="2000" dirty="0"/>
              <a:t>Budget approved for DWS construction to extend the reticulation to household connections- to be done once VDM is complete with their scope </a:t>
            </a:r>
          </a:p>
          <a:p>
            <a:pPr marL="0" indent="0" algn="just">
              <a:buNone/>
            </a:pPr>
            <a:r>
              <a:rPr lang="en-ZA" sz="2000" dirty="0"/>
              <a:t> </a:t>
            </a:r>
          </a:p>
          <a:p>
            <a:pPr marL="0" indent="0" algn="just">
              <a:buNone/>
            </a:pPr>
            <a:r>
              <a:rPr lang="en-ZA" sz="2000" b="1" dirty="0"/>
              <a:t>Relocation progress</a:t>
            </a:r>
          </a:p>
          <a:p>
            <a:pPr algn="just"/>
            <a:r>
              <a:rPr lang="en-GB" sz="2000" dirty="0"/>
              <a:t>1140 beneficiaries paid out of 1362 </a:t>
            </a:r>
          </a:p>
          <a:p>
            <a:pPr algn="just"/>
            <a:endParaRPr lang="en-ZA" sz="2000" dirty="0"/>
          </a:p>
          <a:p>
            <a:endParaRPr lang="en-ZA" dirty="0"/>
          </a:p>
        </p:txBody>
      </p:sp>
      <p:sp>
        <p:nvSpPr>
          <p:cNvPr id="4" name="Slide Number Placeholder 3">
            <a:extLst>
              <a:ext uri="{FF2B5EF4-FFF2-40B4-BE49-F238E27FC236}">
                <a16:creationId xmlns:a16="http://schemas.microsoft.com/office/drawing/2014/main" id="{1CA1DF3F-05B4-4882-B886-2DD3A2ADF566}"/>
              </a:ext>
            </a:extLst>
          </p:cNvPr>
          <p:cNvSpPr>
            <a:spLocks noGrp="1"/>
          </p:cNvSpPr>
          <p:nvPr>
            <p:ph type="sldNum" sz="quarter" idx="12"/>
          </p:nvPr>
        </p:nvSpPr>
        <p:spPr/>
        <p:txBody>
          <a:bodyPr/>
          <a:lstStyle/>
          <a:p>
            <a:pPr>
              <a:defRPr/>
            </a:pPr>
            <a:fld id="{6E6B949B-FF25-4512-A6F3-1B8E765DDD27}" type="slidenum">
              <a:rPr lang="en-US" altLang="en-US" smtClean="0">
                <a:solidFill>
                  <a:prstClr val="black"/>
                </a:solidFill>
                <a:ea typeface="+mn-ea"/>
              </a:rPr>
              <a:pPr>
                <a:defRPr/>
              </a:pPr>
              <a:t>11</a:t>
            </a:fld>
            <a:endParaRPr lang="en-US" altLang="en-US" dirty="0">
              <a:solidFill>
                <a:prstClr val="black"/>
              </a:solidFill>
              <a:ea typeface="+mn-ea"/>
            </a:endParaRPr>
          </a:p>
        </p:txBody>
      </p:sp>
    </p:spTree>
    <p:extLst>
      <p:ext uri="{BB962C8B-B14F-4D97-AF65-F5344CB8AC3E}">
        <p14:creationId xmlns:p14="http://schemas.microsoft.com/office/powerpoint/2010/main" val="778884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9CF14-0953-44BA-BEF7-E73A02B0B21B}"/>
              </a:ext>
            </a:extLst>
          </p:cNvPr>
          <p:cNvSpPr>
            <a:spLocks noGrp="1"/>
          </p:cNvSpPr>
          <p:nvPr>
            <p:ph type="title"/>
          </p:nvPr>
        </p:nvSpPr>
        <p:spPr/>
        <p:txBody>
          <a:bodyPr/>
          <a:lstStyle/>
          <a:p>
            <a:r>
              <a:rPr kumimoji="0" lang="en-US" altLang="en-US"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Improving project management</a:t>
            </a:r>
            <a:endParaRPr lang="en-ZA" sz="4400" dirty="0"/>
          </a:p>
        </p:txBody>
      </p:sp>
      <p:sp>
        <p:nvSpPr>
          <p:cNvPr id="3" name="Content Placeholder 2">
            <a:extLst>
              <a:ext uri="{FF2B5EF4-FFF2-40B4-BE49-F238E27FC236}">
                <a16:creationId xmlns:a16="http://schemas.microsoft.com/office/drawing/2014/main" id="{20345DFF-48F2-46BF-AA05-6AD05B31D973}"/>
              </a:ext>
            </a:extLst>
          </p:cNvPr>
          <p:cNvSpPr>
            <a:spLocks noGrp="1"/>
          </p:cNvSpPr>
          <p:nvPr>
            <p:ph idx="1"/>
          </p:nvPr>
        </p:nvSpPr>
        <p:spPr>
          <a:xfrm>
            <a:off x="609600" y="1166018"/>
            <a:ext cx="11086214" cy="4525963"/>
          </a:xfrm>
        </p:spPr>
        <p:txBody>
          <a:bodyPr/>
          <a:lstStyle/>
          <a:p>
            <a:pPr marL="400050" indent="-342900" algn="just" defTabSz="457200">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DWS will provide strong project management support to LNW to strengthen its role as the Implementing Agent by assigning an experienced Engineer in the capacity of a Chief Director to the project </a:t>
            </a:r>
          </a:p>
          <a:p>
            <a:pPr marL="400050" indent="-342900" algn="just" defTabSz="457200">
              <a:defRPr/>
            </a:pPr>
            <a:r>
              <a:rPr lang="en-US" altLang="en-US" sz="2000" dirty="0">
                <a:solidFill>
                  <a:prstClr val="black"/>
                </a:solidFill>
              </a:rPr>
              <a:t>The DWS Chief Director will assist in the decision making on the project and advise the LNW on challenges and actions required</a:t>
            </a:r>
          </a:p>
          <a:p>
            <a:pPr marL="400050" indent="-342900" algn="just" defTabSz="457200">
              <a:defRPr/>
            </a:pPr>
            <a:r>
              <a:rPr lang="en-US" altLang="en-US" sz="2000" dirty="0">
                <a:solidFill>
                  <a:prstClr val="black"/>
                </a:solidFill>
              </a:rPr>
              <a:t>The Chief Director has already been assigned to LNW to commence in this role </a:t>
            </a:r>
          </a:p>
          <a:p>
            <a:pPr marL="400050" indent="-342900" algn="just" defTabSz="457200">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In line with standing contractual relationships, the DWS will intervene through LNW</a:t>
            </a:r>
          </a:p>
          <a:p>
            <a:pPr marL="400050" indent="-342900" algn="just" defTabSz="457200">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An escalation route for unresolved challenges has been established to the Director General and Minister to intervene if required</a:t>
            </a:r>
          </a:p>
        </p:txBody>
      </p:sp>
      <p:sp>
        <p:nvSpPr>
          <p:cNvPr id="4" name="Slide Number Placeholder 3">
            <a:extLst>
              <a:ext uri="{FF2B5EF4-FFF2-40B4-BE49-F238E27FC236}">
                <a16:creationId xmlns:a16="http://schemas.microsoft.com/office/drawing/2014/main" id="{51492C62-9552-4F74-B640-14A90E3CB022}"/>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12</a:t>
            </a:fld>
            <a:endParaRPr lang="en-US" altLang="en-US" dirty="0">
              <a:solidFill>
                <a:prstClr val="black"/>
              </a:solidFill>
              <a:ea typeface="+mn-ea"/>
            </a:endParaRPr>
          </a:p>
        </p:txBody>
      </p:sp>
    </p:spTree>
    <p:extLst>
      <p:ext uri="{BB962C8B-B14F-4D97-AF65-F5344CB8AC3E}">
        <p14:creationId xmlns:p14="http://schemas.microsoft.com/office/powerpoint/2010/main" val="1527813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4052D-FA04-4DD5-A499-A304FBA98A4A}"/>
              </a:ext>
            </a:extLst>
          </p:cNvPr>
          <p:cNvSpPr>
            <a:spLocks noGrp="1"/>
          </p:cNvSpPr>
          <p:nvPr>
            <p:ph type="title"/>
          </p:nvPr>
        </p:nvSpPr>
        <p:spPr>
          <a:xfrm>
            <a:off x="609600" y="274638"/>
            <a:ext cx="10972800" cy="838199"/>
          </a:xfrm>
        </p:spPr>
        <p:txBody>
          <a:bodyPr/>
          <a:lstStyle/>
          <a:p>
            <a:r>
              <a:rPr kumimoji="0" lang="en-US" altLang="en-US"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Way Forward</a:t>
            </a:r>
            <a:endParaRPr lang="en-ZA" sz="4400" dirty="0"/>
          </a:p>
        </p:txBody>
      </p:sp>
      <p:sp>
        <p:nvSpPr>
          <p:cNvPr id="3" name="Content Placeholder 2">
            <a:extLst>
              <a:ext uri="{FF2B5EF4-FFF2-40B4-BE49-F238E27FC236}">
                <a16:creationId xmlns:a16="http://schemas.microsoft.com/office/drawing/2014/main" id="{57FDBD09-2D23-4FB1-9169-203D8727A96A}"/>
              </a:ext>
            </a:extLst>
          </p:cNvPr>
          <p:cNvSpPr>
            <a:spLocks noGrp="1"/>
          </p:cNvSpPr>
          <p:nvPr>
            <p:ph idx="1"/>
          </p:nvPr>
        </p:nvSpPr>
        <p:spPr>
          <a:xfrm>
            <a:off x="609600" y="1219200"/>
            <a:ext cx="10972800" cy="4525963"/>
          </a:xfrm>
        </p:spPr>
        <p:txBody>
          <a:bodyPr/>
          <a:lstStyle/>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ZA" sz="2000" b="0" i="0" u="none" strike="noStrike" kern="1200" cap="none" spc="0" normalizeH="0" baseline="0" noProof="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The </a:t>
            </a: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project detailed designs to be finalised on the basis of the final conceptual designs by the DWS planning units.</a:t>
            </a:r>
          </a:p>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The current shortfall in funding to complete this project will be addressed by shifting funds from under performing projects to this project and extended reticulation to take advantage of unspent WSIG funds</a:t>
            </a:r>
          </a:p>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The DWS team, including Limpopo office, Infrastructure Branch and Planners from Waters Services Branch and Mopani DM to develop consolidated implementation plans for:</a:t>
            </a:r>
          </a:p>
          <a:p>
            <a:pPr marL="712186" lvl="1" indent="-342900" algn="just" defTabSz="457200">
              <a:defRPr/>
            </a:pPr>
            <a:r>
              <a:rPr lang="en-ZA" sz="1800" dirty="0">
                <a:solidFill>
                  <a:prstClr val="black"/>
                </a:solidFill>
              </a:rPr>
              <a:t>T</a:t>
            </a: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he </a:t>
            </a:r>
            <a:r>
              <a:rPr kumimoji="0" lang="en-ZA" sz="1800" b="0" i="0" u="none" strike="noStrike" kern="1200" cap="none" spc="0" normalizeH="0" baseline="0" noProof="0" dirty="0" err="1">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Nsami</a:t>
            </a: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 WTW and reticulation network to the 55 villages </a:t>
            </a:r>
          </a:p>
          <a:p>
            <a:pPr marL="712186" lvl="1" indent="-342900" algn="just" defTabSz="457200">
              <a:defRPr/>
            </a:pPr>
            <a:r>
              <a:rPr lang="en-ZA" sz="1800" dirty="0">
                <a:solidFill>
                  <a:prstClr val="black"/>
                </a:solidFill>
              </a:rPr>
              <a:t>R</a:t>
            </a:r>
            <a:r>
              <a:rPr kumimoji="0" lang="en-ZA" sz="1800" b="0" i="0" u="none" strike="noStrike" kern="1200" cap="none" spc="0" normalizeH="0" baseline="0" noProof="0" dirty="0" err="1">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econstruction</a:t>
            </a:r>
            <a:r>
              <a:rPr kumimoji="0" lang="en-ZA" sz="18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/repair of new WTW plant</a:t>
            </a:r>
            <a:endParaRPr kumimoji="0" lang="en-ZA" sz="1631"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DWS to proceed with planning to upgrade </a:t>
            </a:r>
            <a:r>
              <a:rPr kumimoji="0" lang="en-ZA" sz="2000" b="0" i="0" u="none" strike="noStrike" kern="1200" cap="none" spc="0" normalizeH="0" baseline="0" noProof="0" dirty="0" err="1">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Nandoni</a:t>
            </a: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 WTW, in parallel to the Giyani water project</a:t>
            </a:r>
          </a:p>
          <a:p>
            <a:pPr marL="0" marR="0" lvl="0" indent="0" algn="just" defTabSz="457200" rtl="0" eaLnBrk="0" fontAlgn="base" latinLnBrk="0" hangingPunct="0">
              <a:lnSpc>
                <a:spcPct val="100000"/>
              </a:lnSpc>
              <a:spcBef>
                <a:spcPct val="20000"/>
              </a:spcBef>
              <a:spcAft>
                <a:spcPct val="0"/>
              </a:spcAft>
              <a:buClrTx/>
              <a:buSzTx/>
              <a:buFont typeface="Arial" panose="020B0604020202020204" pitchFamily="34" charset="0"/>
              <a:buNone/>
              <a:tabLst/>
              <a:defRPr/>
            </a:pPr>
            <a:endParaRPr kumimoji="0" lang="en-ZA" sz="16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a:p>
            <a:endParaRPr lang="en-ZA" dirty="0"/>
          </a:p>
        </p:txBody>
      </p:sp>
      <p:sp>
        <p:nvSpPr>
          <p:cNvPr id="4" name="Slide Number Placeholder 3">
            <a:extLst>
              <a:ext uri="{FF2B5EF4-FFF2-40B4-BE49-F238E27FC236}">
                <a16:creationId xmlns:a16="http://schemas.microsoft.com/office/drawing/2014/main" id="{CB7CF554-A655-46E3-A32D-1B99C1BFBCD3}"/>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13</a:t>
            </a:fld>
            <a:endParaRPr lang="en-US" altLang="en-US" dirty="0">
              <a:solidFill>
                <a:prstClr val="black"/>
              </a:solidFill>
              <a:ea typeface="+mn-ea"/>
            </a:endParaRPr>
          </a:p>
        </p:txBody>
      </p:sp>
    </p:spTree>
    <p:extLst>
      <p:ext uri="{BB962C8B-B14F-4D97-AF65-F5344CB8AC3E}">
        <p14:creationId xmlns:p14="http://schemas.microsoft.com/office/powerpoint/2010/main" val="3829032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31E26-5984-4861-9EAD-CC2075963711}"/>
              </a:ext>
            </a:extLst>
          </p:cNvPr>
          <p:cNvSpPr>
            <a:spLocks noGrp="1"/>
          </p:cNvSpPr>
          <p:nvPr>
            <p:ph type="title"/>
          </p:nvPr>
        </p:nvSpPr>
        <p:spPr>
          <a:xfrm>
            <a:off x="625642" y="1363579"/>
            <a:ext cx="10250905" cy="2743200"/>
          </a:xfrm>
        </p:spPr>
        <p:txBody>
          <a:bodyPr/>
          <a:lstStyle/>
          <a:p>
            <a:br>
              <a:rPr kumimoji="0" lang="en-US" altLang="en-US" sz="4400" b="1" i="0" u="none" strike="noStrike" kern="1200" cap="none" spc="0" normalizeH="0" baseline="0" noProof="0" dirty="0">
                <a:ln>
                  <a:noFill/>
                </a:ln>
                <a:solidFill>
                  <a:prstClr val="black"/>
                </a:solidFill>
                <a:effectLst/>
                <a:uLnTx/>
                <a:uFillTx/>
                <a:latin typeface="Calibri"/>
                <a:ea typeface="MS PGothic" panose="020B0600070205080204" pitchFamily="34" charset="-128"/>
              </a:rPr>
            </a:br>
            <a:br>
              <a:rPr kumimoji="0" lang="en-US" altLang="en-US" sz="4400" b="1" i="0" u="none" strike="noStrike" kern="1200" cap="none" spc="0" normalizeH="0" baseline="0" noProof="0" dirty="0">
                <a:ln>
                  <a:noFill/>
                </a:ln>
                <a:solidFill>
                  <a:prstClr val="black"/>
                </a:solidFill>
                <a:effectLst/>
                <a:uLnTx/>
                <a:uFillTx/>
                <a:latin typeface="Calibri"/>
                <a:ea typeface="MS PGothic" panose="020B0600070205080204" pitchFamily="34" charset="-128"/>
              </a:rPr>
            </a:br>
            <a:r>
              <a:rPr kumimoji="0" lang="en-US" altLang="en-US" sz="6000" b="1" i="0" u="none" strike="noStrike" kern="1200" cap="none" spc="0" normalizeH="0" baseline="0" noProof="0" dirty="0">
                <a:ln>
                  <a:noFill/>
                </a:ln>
                <a:solidFill>
                  <a:prstClr val="black"/>
                </a:solidFill>
                <a:effectLst/>
                <a:uLnTx/>
                <a:uFillTx/>
                <a:latin typeface="Calibri"/>
                <a:ea typeface="MS PGothic" panose="020B0600070205080204" pitchFamily="34" charset="-128"/>
              </a:rPr>
              <a:t>Thank you</a:t>
            </a:r>
            <a:endParaRPr lang="en-ZA" dirty="0"/>
          </a:p>
        </p:txBody>
      </p:sp>
      <p:sp>
        <p:nvSpPr>
          <p:cNvPr id="4" name="Slide Number Placeholder 3">
            <a:extLst>
              <a:ext uri="{FF2B5EF4-FFF2-40B4-BE49-F238E27FC236}">
                <a16:creationId xmlns:a16="http://schemas.microsoft.com/office/drawing/2014/main" id="{1DC69984-F870-4794-9DF2-0A2EBFF680EE}"/>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14</a:t>
            </a:fld>
            <a:endParaRPr lang="en-US" altLang="en-US" dirty="0">
              <a:solidFill>
                <a:prstClr val="black"/>
              </a:solidFill>
              <a:ea typeface="+mn-ea"/>
            </a:endParaRPr>
          </a:p>
        </p:txBody>
      </p:sp>
    </p:spTree>
    <p:extLst>
      <p:ext uri="{BB962C8B-B14F-4D97-AF65-F5344CB8AC3E}">
        <p14:creationId xmlns:p14="http://schemas.microsoft.com/office/powerpoint/2010/main" val="3933516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8D5692A-7C87-4629-B6E2-CC819B14B4F6}"/>
              </a:ext>
            </a:extLst>
          </p:cNvPr>
          <p:cNvSpPr>
            <a:spLocks noGrp="1"/>
          </p:cNvSpPr>
          <p:nvPr>
            <p:ph type="title"/>
          </p:nvPr>
        </p:nvSpPr>
        <p:spPr>
          <a:xfrm>
            <a:off x="2015490" y="140632"/>
            <a:ext cx="8229600" cy="765492"/>
          </a:xfrm>
        </p:spPr>
        <p:txBody>
          <a:bodyPr/>
          <a:lstStyle/>
          <a:p>
            <a:r>
              <a:rPr lang="en-ZA" dirty="0"/>
              <a:t>Contents </a:t>
            </a:r>
          </a:p>
        </p:txBody>
      </p:sp>
      <p:sp>
        <p:nvSpPr>
          <p:cNvPr id="6" name="Content Placeholder 5">
            <a:extLst>
              <a:ext uri="{FF2B5EF4-FFF2-40B4-BE49-F238E27FC236}">
                <a16:creationId xmlns:a16="http://schemas.microsoft.com/office/drawing/2014/main" id="{26CE0241-648D-47A3-861A-80EEA1AFD0A1}"/>
              </a:ext>
            </a:extLst>
          </p:cNvPr>
          <p:cNvSpPr>
            <a:spLocks noGrp="1"/>
          </p:cNvSpPr>
          <p:nvPr>
            <p:ph idx="1"/>
          </p:nvPr>
        </p:nvSpPr>
        <p:spPr>
          <a:xfrm>
            <a:off x="0" y="1126010"/>
            <a:ext cx="10347960" cy="4897600"/>
          </a:xfrm>
        </p:spPr>
        <p:txBody>
          <a:bodyPr/>
          <a:lstStyle/>
          <a:p>
            <a:pPr marL="0" indent="0">
              <a:buNone/>
            </a:pPr>
            <a:endParaRPr lang="en-ZA" sz="2000" dirty="0"/>
          </a:p>
          <a:p>
            <a:pPr marL="0" indent="0">
              <a:buNone/>
            </a:pPr>
            <a:endParaRPr lang="en-ZA" sz="2000" dirty="0"/>
          </a:p>
          <a:p>
            <a:pPr marL="514350" indent="-514350">
              <a:buFont typeface="+mj-lt"/>
              <a:buAutoNum type="arabicPeriod"/>
            </a:pPr>
            <a:endParaRPr lang="en-ZA" sz="2000" dirty="0"/>
          </a:p>
        </p:txBody>
      </p:sp>
      <p:sp>
        <p:nvSpPr>
          <p:cNvPr id="4" name="Slide Number Placeholder 3">
            <a:extLst>
              <a:ext uri="{FF2B5EF4-FFF2-40B4-BE49-F238E27FC236}">
                <a16:creationId xmlns:a16="http://schemas.microsoft.com/office/drawing/2014/main" id="{61E6F2C4-E11E-4924-8E57-73100FBB824D}"/>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2</a:t>
            </a:fld>
            <a:endParaRPr lang="en-US" altLang="en-US" dirty="0">
              <a:solidFill>
                <a:prstClr val="black"/>
              </a:solidFill>
              <a:ea typeface="+mn-ea"/>
            </a:endParaRPr>
          </a:p>
        </p:txBody>
      </p:sp>
      <p:sp>
        <p:nvSpPr>
          <p:cNvPr id="7" name="Content Placeholder 2">
            <a:extLst>
              <a:ext uri="{FF2B5EF4-FFF2-40B4-BE49-F238E27FC236}">
                <a16:creationId xmlns:a16="http://schemas.microsoft.com/office/drawing/2014/main" id="{83D6B776-4B23-43E8-9DA7-465DBCFD328F}"/>
              </a:ext>
            </a:extLst>
          </p:cNvPr>
          <p:cNvSpPr txBox="1">
            <a:spLocks noChangeArrowheads="1"/>
          </p:cNvSpPr>
          <p:nvPr/>
        </p:nvSpPr>
        <p:spPr bwMode="auto">
          <a:xfrm>
            <a:off x="457200" y="1234757"/>
            <a:ext cx="10785764" cy="4268895"/>
          </a:xfrm>
          <a:prstGeom prst="rect">
            <a:avLst/>
          </a:prstGeom>
        </p:spPr>
        <p:txBody>
          <a:bodyPr vert="horz" wrap="square" lIns="91440" tIns="45720" rIns="91440" bIns="45720" numCol="1" anchor="t" anchorCtr="0" compatLnSpc="1">
            <a:prstTxWarp prst="textNoShape">
              <a:avLst/>
            </a:prstTxWarp>
          </a:bodyPr>
          <a:lstStyle>
            <a:lvl1pPr marL="316531" indent="-316531" algn="l" defTabSz="422041" rtl="0" eaLnBrk="0" fontAlgn="base" hangingPunct="0">
              <a:spcBef>
                <a:spcPct val="20000"/>
              </a:spcBef>
              <a:spcAft>
                <a:spcPct val="0"/>
              </a:spcAft>
              <a:buFont typeface="Arial" panose="020B0604020202020204" pitchFamily="34" charset="0"/>
              <a:buChar char="•"/>
              <a:defRPr sz="2954" kern="1200">
                <a:solidFill>
                  <a:schemeClr val="tx1"/>
                </a:solidFill>
                <a:latin typeface="Arial" panose="020B0604020202020204" pitchFamily="34" charset="0"/>
                <a:ea typeface="MS PGothic" pitchFamily="34" charset="-128"/>
                <a:cs typeface="Arial" panose="020B0604020202020204" pitchFamily="34" charset="0"/>
              </a:defRPr>
            </a:lvl1pPr>
            <a:lvl2pPr marL="685817" indent="-263776" algn="l" defTabSz="422041" rtl="0" eaLnBrk="0" fontAlgn="base" hangingPunct="0">
              <a:spcBef>
                <a:spcPct val="20000"/>
              </a:spcBef>
              <a:spcAft>
                <a:spcPct val="0"/>
              </a:spcAft>
              <a:buFont typeface="Arial" panose="020B0604020202020204" pitchFamily="34" charset="0"/>
              <a:buChar char="–"/>
              <a:defRPr sz="2585" kern="1200">
                <a:solidFill>
                  <a:schemeClr val="tx1"/>
                </a:solidFill>
                <a:latin typeface="Arial" panose="020B0604020202020204" pitchFamily="34" charset="0"/>
                <a:ea typeface="MS PGothic" pitchFamily="34" charset="-128"/>
                <a:cs typeface="Arial" panose="020B0604020202020204" pitchFamily="34" charset="0"/>
              </a:defRPr>
            </a:lvl2pPr>
            <a:lvl3pPr marL="1055103" indent="-211021" algn="l" defTabSz="422041" rtl="0" eaLnBrk="0" fontAlgn="base" hangingPunct="0">
              <a:spcBef>
                <a:spcPct val="20000"/>
              </a:spcBef>
              <a:spcAft>
                <a:spcPct val="0"/>
              </a:spcAft>
              <a:buFont typeface="Arial" panose="020B0604020202020204" pitchFamily="34" charset="0"/>
              <a:buChar char="•"/>
              <a:defRPr sz="2215" kern="1200">
                <a:solidFill>
                  <a:schemeClr val="tx1"/>
                </a:solidFill>
                <a:latin typeface="Arial" panose="020B0604020202020204" pitchFamily="34" charset="0"/>
                <a:ea typeface="MS PGothic" pitchFamily="34" charset="-128"/>
                <a:cs typeface="Arial" panose="020B0604020202020204" pitchFamily="34" charset="0"/>
              </a:defRPr>
            </a:lvl3pPr>
            <a:lvl4pPr marL="1477145"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Arial" panose="020B0604020202020204" pitchFamily="34" charset="0"/>
                <a:ea typeface="MS PGothic" pitchFamily="34" charset="-128"/>
                <a:cs typeface="Arial" panose="020B0604020202020204" pitchFamily="34" charset="0"/>
              </a:defRPr>
            </a:lvl4pPr>
            <a:lvl5pPr marL="1899186" indent="-211021" algn="l" defTabSz="422041" rtl="0" eaLnBrk="0" fontAlgn="base" hangingPunct="0">
              <a:spcBef>
                <a:spcPct val="20000"/>
              </a:spcBef>
              <a:spcAft>
                <a:spcPct val="0"/>
              </a:spcAft>
              <a:buFont typeface="Arial" panose="020B0604020202020204" pitchFamily="34" charset="0"/>
              <a:buChar char="»"/>
              <a:defRPr sz="1846" kern="1200">
                <a:solidFill>
                  <a:schemeClr val="tx1"/>
                </a:solidFill>
                <a:latin typeface="Arial" panose="020B0604020202020204" pitchFamily="34" charset="0"/>
                <a:ea typeface="MS PGothic" pitchFamily="34" charset="-128"/>
                <a:cs typeface="Arial" panose="020B0604020202020204" pitchFamily="34" charset="0"/>
              </a:defRPr>
            </a:lvl5pPr>
            <a:lvl6pPr marL="2321227" indent="-211021" algn="l" defTabSz="422041" rtl="0" eaLnBrk="1" latinLnBrk="0" hangingPunct="1">
              <a:spcBef>
                <a:spcPct val="20000"/>
              </a:spcBef>
              <a:buFont typeface="Arial"/>
              <a:buChar char="•"/>
              <a:defRPr sz="1846" kern="1200">
                <a:solidFill>
                  <a:schemeClr val="tx1"/>
                </a:solidFill>
                <a:latin typeface="+mn-lt"/>
                <a:ea typeface="+mn-ea"/>
                <a:cs typeface="+mn-cs"/>
              </a:defRPr>
            </a:lvl6pPr>
            <a:lvl7pPr marL="2743269" indent="-211021" algn="l" defTabSz="422041" rtl="0" eaLnBrk="1" latinLnBrk="0" hangingPunct="1">
              <a:spcBef>
                <a:spcPct val="20000"/>
              </a:spcBef>
              <a:buFont typeface="Arial"/>
              <a:buChar char="•"/>
              <a:defRPr sz="1846" kern="1200">
                <a:solidFill>
                  <a:schemeClr val="tx1"/>
                </a:solidFill>
                <a:latin typeface="+mn-lt"/>
                <a:ea typeface="+mn-ea"/>
                <a:cs typeface="+mn-cs"/>
              </a:defRPr>
            </a:lvl7pPr>
            <a:lvl8pPr marL="3165310" indent="-211021" algn="l" defTabSz="422041" rtl="0" eaLnBrk="1" latinLnBrk="0" hangingPunct="1">
              <a:spcBef>
                <a:spcPct val="20000"/>
              </a:spcBef>
              <a:buFont typeface="Arial"/>
              <a:buChar char="•"/>
              <a:defRPr sz="1846" kern="1200">
                <a:solidFill>
                  <a:schemeClr val="tx1"/>
                </a:solidFill>
                <a:latin typeface="+mn-lt"/>
                <a:ea typeface="+mn-ea"/>
                <a:cs typeface="+mn-cs"/>
              </a:defRPr>
            </a:lvl8pPr>
            <a:lvl9pPr marL="3587351" indent="-211021" algn="l" defTabSz="422041" rtl="0" eaLnBrk="1" latinLnBrk="0" hangingPunct="1">
              <a:spcBef>
                <a:spcPct val="20000"/>
              </a:spcBef>
              <a:buFont typeface="Arial"/>
              <a:buChar char="•"/>
              <a:defRPr sz="1846" kern="1200">
                <a:solidFill>
                  <a:schemeClr val="tx1"/>
                </a:solidFill>
                <a:latin typeface="+mn-lt"/>
                <a:ea typeface="+mn-ea"/>
                <a:cs typeface="+mn-cs"/>
              </a:defRPr>
            </a:lvl9pPr>
          </a:lstStyle>
          <a:p>
            <a:pPr marL="457200" indent="-457200">
              <a:buFont typeface="+mj-lt"/>
              <a:buAutoNum type="arabicPeriod"/>
              <a:defRPr/>
            </a:pPr>
            <a:r>
              <a:rPr lang="en-US" sz="2000" dirty="0"/>
              <a:t>Introduction and background </a:t>
            </a:r>
          </a:p>
          <a:p>
            <a:pPr marL="457200" indent="-457200">
              <a:buFont typeface="+mj-lt"/>
              <a:buAutoNum type="arabicPeriod"/>
              <a:defRPr/>
            </a:pPr>
            <a:r>
              <a:rPr lang="en-US" sz="2000" dirty="0"/>
              <a:t>Status of Project</a:t>
            </a:r>
          </a:p>
          <a:p>
            <a:pPr marL="457200" indent="-457200">
              <a:buFont typeface="+mj-lt"/>
              <a:buAutoNum type="arabicPeriod"/>
              <a:defRPr/>
            </a:pPr>
            <a:r>
              <a:rPr lang="en-US" sz="2000" dirty="0"/>
              <a:t>Weakness in Planning and Implementation</a:t>
            </a:r>
          </a:p>
          <a:p>
            <a:pPr marL="457200" indent="-457200">
              <a:buFont typeface="+mj-lt"/>
              <a:buAutoNum type="arabicPeriod"/>
              <a:defRPr/>
            </a:pPr>
            <a:r>
              <a:rPr lang="en-US" sz="2000" dirty="0"/>
              <a:t>Causes of Lack of progress</a:t>
            </a:r>
          </a:p>
          <a:p>
            <a:pPr marL="457200" indent="-457200">
              <a:buFont typeface="+mj-lt"/>
              <a:buAutoNum type="arabicPeriod"/>
              <a:defRPr/>
            </a:pPr>
            <a:r>
              <a:rPr lang="en-US" sz="2000" dirty="0"/>
              <a:t>Final Technical Solution</a:t>
            </a:r>
          </a:p>
          <a:p>
            <a:pPr marL="457200" indent="-457200">
              <a:buFont typeface="+mj-lt"/>
              <a:buAutoNum type="arabicPeriod"/>
              <a:defRPr/>
            </a:pPr>
            <a:r>
              <a:rPr lang="en-GB" sz="2000" dirty="0"/>
              <a:t>Construction schedule for Giyani WS</a:t>
            </a:r>
          </a:p>
          <a:p>
            <a:pPr marL="457200" indent="-457200">
              <a:buFont typeface="+mj-lt"/>
              <a:buAutoNum type="arabicPeriod"/>
              <a:defRPr/>
            </a:pPr>
            <a:r>
              <a:rPr lang="en-GB" sz="2000" dirty="0"/>
              <a:t>Construction schedule for </a:t>
            </a:r>
            <a:r>
              <a:rPr lang="en-GB" sz="2000" dirty="0" err="1"/>
              <a:t>Nandoni</a:t>
            </a:r>
            <a:r>
              <a:rPr lang="en-GB" sz="2000" dirty="0"/>
              <a:t> to </a:t>
            </a:r>
            <a:r>
              <a:rPr lang="en-GB" sz="2000" dirty="0" err="1"/>
              <a:t>Nsami</a:t>
            </a:r>
            <a:r>
              <a:rPr lang="en-GB" sz="2000" dirty="0"/>
              <a:t> pipeline project</a:t>
            </a:r>
          </a:p>
          <a:p>
            <a:pPr marL="457200" indent="-457200">
              <a:buFont typeface="+mj-lt"/>
              <a:buAutoNum type="arabicPeriod"/>
              <a:defRPr/>
            </a:pPr>
            <a:r>
              <a:rPr lang="en-GB" sz="2000" dirty="0"/>
              <a:t>Cost to completion for </a:t>
            </a:r>
            <a:r>
              <a:rPr lang="en-GB" sz="2000" dirty="0" err="1"/>
              <a:t>Nandoni</a:t>
            </a:r>
            <a:r>
              <a:rPr lang="en-GB" sz="2000" dirty="0"/>
              <a:t> to </a:t>
            </a:r>
            <a:r>
              <a:rPr lang="en-GB" sz="2000" dirty="0" err="1"/>
              <a:t>Nsami</a:t>
            </a:r>
            <a:r>
              <a:rPr lang="en-GB" sz="2000" dirty="0"/>
              <a:t>  &amp; Giyani WS projects </a:t>
            </a:r>
          </a:p>
          <a:p>
            <a:pPr marL="457200" indent="-457200">
              <a:buFont typeface="+mj-lt"/>
              <a:buAutoNum type="arabicPeriod"/>
              <a:defRPr/>
            </a:pPr>
            <a:r>
              <a:rPr lang="en-GB" sz="2000" dirty="0"/>
              <a:t>Reticulation &amp; Relocation progress for areas under </a:t>
            </a:r>
            <a:r>
              <a:rPr lang="en-GB" sz="2000" dirty="0" err="1"/>
              <a:t>Hosi</a:t>
            </a:r>
            <a:r>
              <a:rPr lang="en-GB" sz="2000" dirty="0"/>
              <a:t> Ramovha </a:t>
            </a:r>
            <a:r>
              <a:rPr lang="en-US" sz="2000" dirty="0"/>
              <a:t>Relocation progress</a:t>
            </a:r>
          </a:p>
          <a:p>
            <a:pPr marL="457200" indent="-457200">
              <a:buFont typeface="+mj-lt"/>
              <a:buAutoNum type="arabicPeriod"/>
              <a:defRPr/>
            </a:pPr>
            <a:r>
              <a:rPr lang="en-US" altLang="en-US" sz="2000" dirty="0"/>
              <a:t>Improving Project management </a:t>
            </a:r>
          </a:p>
          <a:p>
            <a:pPr marL="457200" indent="-457200">
              <a:buFont typeface="+mj-lt"/>
              <a:buAutoNum type="arabicPeriod"/>
              <a:defRPr/>
            </a:pPr>
            <a:r>
              <a:rPr lang="en-US" altLang="en-US" sz="2000" dirty="0"/>
              <a:t>Way Forward</a:t>
            </a:r>
          </a:p>
          <a:p>
            <a:pPr>
              <a:defRPr/>
            </a:pPr>
            <a:endParaRPr lang="en-US" altLang="en-US" sz="2400" dirty="0"/>
          </a:p>
          <a:p>
            <a:pPr>
              <a:defRPr/>
            </a:pPr>
            <a:endParaRPr lang="en-US" altLang="en-US" sz="2400" dirty="0"/>
          </a:p>
          <a:p>
            <a:pPr>
              <a:defRPr/>
            </a:pPr>
            <a:endParaRPr lang="en-US" altLang="en-US" sz="2400" dirty="0"/>
          </a:p>
          <a:p>
            <a:pPr>
              <a:defRPr/>
            </a:pPr>
            <a:endParaRPr lang="en-US" altLang="en-US" sz="2400" dirty="0"/>
          </a:p>
          <a:p>
            <a:pPr>
              <a:defRPr/>
            </a:pPr>
            <a:endParaRPr lang="en-US" altLang="en-US" sz="2400" dirty="0"/>
          </a:p>
          <a:p>
            <a:pPr>
              <a:defRPr/>
            </a:pPr>
            <a:endParaRPr lang="en-US" altLang="en-US" sz="2000" dirty="0"/>
          </a:p>
        </p:txBody>
      </p:sp>
    </p:spTree>
    <p:extLst>
      <p:ext uri="{BB962C8B-B14F-4D97-AF65-F5344CB8AC3E}">
        <p14:creationId xmlns:p14="http://schemas.microsoft.com/office/powerpoint/2010/main" val="3278618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A574-9757-41E2-8FE9-DE85B8EAE457}"/>
              </a:ext>
            </a:extLst>
          </p:cNvPr>
          <p:cNvSpPr>
            <a:spLocks noGrp="1"/>
          </p:cNvSpPr>
          <p:nvPr>
            <p:ph type="title"/>
          </p:nvPr>
        </p:nvSpPr>
        <p:spPr>
          <a:xfrm>
            <a:off x="492641" y="140630"/>
            <a:ext cx="10972800" cy="872969"/>
          </a:xfrm>
        </p:spPr>
        <p:txBody>
          <a:bodyPr/>
          <a:lstStyle/>
          <a:p>
            <a:r>
              <a:rPr lang="en-ZA" dirty="0"/>
              <a:t>Introduction and background</a:t>
            </a:r>
          </a:p>
        </p:txBody>
      </p:sp>
      <p:sp>
        <p:nvSpPr>
          <p:cNvPr id="3" name="Content Placeholder 2">
            <a:extLst>
              <a:ext uri="{FF2B5EF4-FFF2-40B4-BE49-F238E27FC236}">
                <a16:creationId xmlns:a16="http://schemas.microsoft.com/office/drawing/2014/main" id="{6E9CE37B-381E-46B6-BFEC-82580AF2130C}"/>
              </a:ext>
            </a:extLst>
          </p:cNvPr>
          <p:cNvSpPr>
            <a:spLocks noGrp="1"/>
          </p:cNvSpPr>
          <p:nvPr>
            <p:ph idx="1"/>
          </p:nvPr>
        </p:nvSpPr>
        <p:spPr>
          <a:xfrm>
            <a:off x="492641" y="860533"/>
            <a:ext cx="11206718" cy="5402043"/>
          </a:xfrm>
        </p:spPr>
        <p:txBody>
          <a:bodyPr/>
          <a:lstStyle/>
          <a:p>
            <a:pPr algn="just">
              <a:defRPr/>
            </a:pPr>
            <a:r>
              <a:rPr lang="en-ZA" sz="2000" dirty="0">
                <a:effectLst/>
                <a:latin typeface="Arial" panose="020B0604020202020204" pitchFamily="34" charset="0"/>
                <a:ea typeface="Times New Roman" panose="02020603050405020304" pitchFamily="18" charset="0"/>
              </a:rPr>
              <a:t>The Department </a:t>
            </a:r>
            <a:r>
              <a:rPr lang="en-ZA" sz="2000" dirty="0">
                <a:ea typeface="Times New Roman" panose="02020603050405020304" pitchFamily="18" charset="0"/>
              </a:rPr>
              <a:t>of Water and Sanitation </a:t>
            </a:r>
            <a:r>
              <a:rPr lang="en-ZA" sz="2000" dirty="0">
                <a:effectLst/>
                <a:latin typeface="Arial" panose="020B0604020202020204" pitchFamily="34" charset="0"/>
                <a:ea typeface="Times New Roman" panose="02020603050405020304" pitchFamily="18" charset="0"/>
              </a:rPr>
              <a:t>initiated the Giyani Water Services intervention in August 2014 with the intention to address water services challenges experienced by the communities in Giyani. </a:t>
            </a:r>
          </a:p>
          <a:p>
            <a:pPr algn="just">
              <a:defRPr/>
            </a:pPr>
            <a:r>
              <a:rPr lang="en-ZA" sz="2000" dirty="0">
                <a:effectLst/>
                <a:latin typeface="Arial" panose="020B0604020202020204" pitchFamily="34" charset="0"/>
                <a:ea typeface="Times New Roman" panose="02020603050405020304" pitchFamily="18" charset="0"/>
              </a:rPr>
              <a:t>The project was initiated as a Ministerial directive to </a:t>
            </a:r>
            <a:r>
              <a:rPr lang="en-ZA" sz="2000" dirty="0" err="1">
                <a:effectLst/>
                <a:latin typeface="Arial" panose="020B0604020202020204" pitchFamily="34" charset="0"/>
                <a:ea typeface="Times New Roman" panose="02020603050405020304" pitchFamily="18" charset="0"/>
              </a:rPr>
              <a:t>Lepelle</a:t>
            </a:r>
            <a:r>
              <a:rPr lang="en-ZA" sz="2000" dirty="0">
                <a:effectLst/>
                <a:latin typeface="Arial" panose="020B0604020202020204" pitchFamily="34" charset="0"/>
                <a:ea typeface="Times New Roman" panose="02020603050405020304" pitchFamily="18" charset="0"/>
              </a:rPr>
              <a:t> Northern Water (LNW) for immediate intervention in Mopani District to address water challenges. </a:t>
            </a:r>
          </a:p>
          <a:p>
            <a:pPr algn="just">
              <a:defRPr/>
            </a:pPr>
            <a:r>
              <a:rPr lang="en-US" sz="2000" dirty="0"/>
              <a:t>The project was initiated to address water services challenges in Giyani </a:t>
            </a: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due to failure of infrastructure perpetuated by drought conditions that affected the yield of  both the </a:t>
            </a:r>
            <a:r>
              <a:rPr kumimoji="0" lang="en-ZA" sz="2000" b="0" i="0" u="none" strike="noStrike" kern="1200" cap="none" spc="0" normalizeH="0" baseline="0" noProof="0" dirty="0" err="1">
                <a:ln>
                  <a:noFill/>
                </a:ln>
                <a:solidFill>
                  <a:prstClr val="black"/>
                </a:solidFill>
                <a:effectLst/>
                <a:uLnTx/>
                <a:uFillTx/>
                <a:latin typeface="Arial" panose="020B0604020202020204" pitchFamily="34" charset="0"/>
                <a:ea typeface="MS PGothic" pitchFamily="34" charset="-128"/>
                <a:cs typeface="Arial" panose="020B0604020202020204" pitchFamily="34" charset="0"/>
              </a:rPr>
              <a:t>Nsami</a:t>
            </a:r>
            <a:r>
              <a:rPr kumimoji="0" lang="en-ZA" sz="2000" b="0" i="0" u="none" strike="noStrike" kern="1200" cap="none" spc="0" normalizeH="0" baseline="0" noProof="0" dirty="0">
                <a:ln>
                  <a:noFill/>
                </a:ln>
                <a:solidFill>
                  <a:prstClr val="black"/>
                </a:solidFill>
                <a:effectLst/>
                <a:uLnTx/>
                <a:uFillTx/>
                <a:latin typeface="Arial" panose="020B0604020202020204" pitchFamily="34" charset="0"/>
                <a:ea typeface="MS PGothic" pitchFamily="34" charset="-128"/>
                <a:cs typeface="Arial" panose="020B0604020202020204" pitchFamily="34" charset="0"/>
              </a:rPr>
              <a:t> and Middle Letaba dams</a:t>
            </a:r>
            <a:endParaRPr lang="en-US" sz="2000" dirty="0"/>
          </a:p>
          <a:p>
            <a:r>
              <a:rPr lang="en-US" sz="2000" dirty="0"/>
              <a:t>The intervention included:</a:t>
            </a:r>
          </a:p>
          <a:p>
            <a:pPr marL="712186" lvl="1" indent="-342900" algn="just">
              <a:buFontTx/>
              <a:buChar char="–"/>
              <a:tabLst>
                <a:tab pos="342900" algn="l"/>
              </a:tabLst>
            </a:pPr>
            <a:r>
              <a:rPr lang="en-ZA" sz="1800" dirty="0">
                <a:effectLst/>
                <a:latin typeface="Arial" panose="020B0604020202020204" pitchFamily="34" charset="0"/>
                <a:ea typeface="Times New Roman" panose="02020603050405020304" pitchFamily="18" charset="0"/>
              </a:rPr>
              <a:t>Refurbishment of existing water and sanitation infrastructure, including pump stations, repairs of leaking pipes and reservoirs, borehole development and installation of package plant for immediate supply to social facilities (</a:t>
            </a:r>
            <a:r>
              <a:rPr lang="en-ZA" sz="1800" dirty="0" err="1">
                <a:effectLst/>
                <a:latin typeface="Arial" panose="020B0604020202020204" pitchFamily="34" charset="0"/>
                <a:ea typeface="Times New Roman" panose="02020603050405020304" pitchFamily="18" charset="0"/>
              </a:rPr>
              <a:t>Nkhensani</a:t>
            </a:r>
            <a:r>
              <a:rPr lang="en-ZA" sz="1800" dirty="0">
                <a:effectLst/>
                <a:latin typeface="Arial" panose="020B0604020202020204" pitchFamily="34" charset="0"/>
                <a:ea typeface="Times New Roman" panose="02020603050405020304" pitchFamily="18" charset="0"/>
              </a:rPr>
              <a:t> Hospital)</a:t>
            </a:r>
            <a:endParaRPr lang="en-ZA" sz="2000" dirty="0">
              <a:effectLst/>
              <a:latin typeface="Times New Roman" panose="02020603050405020304" pitchFamily="18" charset="0"/>
              <a:ea typeface="Times New Roman" panose="02020603050405020304" pitchFamily="18" charset="0"/>
            </a:endParaRPr>
          </a:p>
          <a:p>
            <a:pPr marL="712186" lvl="1" indent="-342900" algn="just">
              <a:buFontTx/>
              <a:buChar char="–"/>
              <a:tabLst>
                <a:tab pos="342900" algn="l"/>
              </a:tabLst>
            </a:pPr>
            <a:r>
              <a:rPr lang="en-ZA" sz="1800" dirty="0">
                <a:effectLst/>
                <a:latin typeface="Arial" panose="020B0604020202020204" pitchFamily="34" charset="0"/>
                <a:ea typeface="Times New Roman" panose="02020603050405020304" pitchFamily="18" charset="0"/>
              </a:rPr>
              <a:t>Construction of 1.5 </a:t>
            </a:r>
            <a:r>
              <a:rPr lang="en-ZA" sz="1800" dirty="0" err="1">
                <a:effectLst/>
                <a:latin typeface="Arial" panose="020B0604020202020204" pitchFamily="34" charset="0"/>
                <a:ea typeface="Times New Roman" panose="02020603050405020304" pitchFamily="18" charset="0"/>
              </a:rPr>
              <a:t>Ml</a:t>
            </a:r>
            <a:r>
              <a:rPr lang="en-ZA" sz="1800" dirty="0">
                <a:effectLst/>
                <a:latin typeface="Arial" panose="020B0604020202020204" pitchFamily="34" charset="0"/>
                <a:ea typeface="Times New Roman" panose="02020603050405020304" pitchFamily="18" charset="0"/>
              </a:rPr>
              <a:t>/d Wastewater Treatment Works (WWTW) to augment existing Giyani WWTW</a:t>
            </a:r>
            <a:endParaRPr lang="en-ZA" sz="2000" dirty="0">
              <a:effectLst/>
              <a:latin typeface="Times New Roman" panose="02020603050405020304" pitchFamily="18" charset="0"/>
              <a:ea typeface="Times New Roman" panose="02020603050405020304" pitchFamily="18" charset="0"/>
            </a:endParaRPr>
          </a:p>
          <a:p>
            <a:pPr marL="712186" lvl="1" indent="-342900" algn="just">
              <a:buFontTx/>
              <a:buChar char="–"/>
              <a:tabLst>
                <a:tab pos="342900" algn="l"/>
              </a:tabLst>
            </a:pPr>
            <a:r>
              <a:rPr lang="en-ZA" sz="1800" dirty="0">
                <a:effectLst/>
                <a:latin typeface="Arial" panose="020B0604020202020204" pitchFamily="34" charset="0"/>
                <a:ea typeface="Times New Roman" panose="02020603050405020304" pitchFamily="18" charset="0"/>
              </a:rPr>
              <a:t>Revitalization of 154 boreholes to augment water supply in 55 villages around Giyani</a:t>
            </a:r>
            <a:endParaRPr lang="en-ZA" sz="2000" dirty="0">
              <a:effectLst/>
              <a:latin typeface="Times New Roman" panose="02020603050405020304" pitchFamily="18" charset="0"/>
              <a:ea typeface="Times New Roman" panose="02020603050405020304" pitchFamily="18" charset="0"/>
            </a:endParaRPr>
          </a:p>
          <a:p>
            <a:pPr marL="712186" lvl="1" indent="-342900" algn="just">
              <a:buFontTx/>
              <a:buChar char="–"/>
              <a:tabLst>
                <a:tab pos="342900" algn="l"/>
              </a:tabLst>
            </a:pPr>
            <a:r>
              <a:rPr lang="en-ZA" sz="1800" dirty="0">
                <a:effectLst/>
                <a:latin typeface="Arial" panose="020B0604020202020204" pitchFamily="34" charset="0"/>
                <a:ea typeface="Times New Roman" panose="02020603050405020304" pitchFamily="18" charset="0"/>
              </a:rPr>
              <a:t>Replacement of inefficient bulk pipelines that supply water to 55 villages around Giyani (about 325 km of pipeline)</a:t>
            </a:r>
            <a:endParaRPr lang="en-ZA" sz="2000" dirty="0">
              <a:effectLst/>
              <a:latin typeface="Times New Roman" panose="02020603050405020304" pitchFamily="18" charset="0"/>
              <a:ea typeface="Times New Roman" panose="02020603050405020304" pitchFamily="18" charset="0"/>
            </a:endParaRPr>
          </a:p>
          <a:p>
            <a:endParaRPr lang="en-US" sz="2800" dirty="0"/>
          </a:p>
          <a:p>
            <a:endParaRPr lang="en-ZA" dirty="0"/>
          </a:p>
        </p:txBody>
      </p:sp>
      <p:sp>
        <p:nvSpPr>
          <p:cNvPr id="4" name="Slide Number Placeholder 3">
            <a:extLst>
              <a:ext uri="{FF2B5EF4-FFF2-40B4-BE49-F238E27FC236}">
                <a16:creationId xmlns:a16="http://schemas.microsoft.com/office/drawing/2014/main" id="{DCCF9987-B50A-45D8-9D5E-C3759F5C9BCB}"/>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3</a:t>
            </a:fld>
            <a:endParaRPr lang="en-US" altLang="en-US" dirty="0">
              <a:solidFill>
                <a:prstClr val="black"/>
              </a:solidFill>
              <a:ea typeface="+mn-ea"/>
            </a:endParaRPr>
          </a:p>
        </p:txBody>
      </p:sp>
    </p:spTree>
    <p:extLst>
      <p:ext uri="{BB962C8B-B14F-4D97-AF65-F5344CB8AC3E}">
        <p14:creationId xmlns:p14="http://schemas.microsoft.com/office/powerpoint/2010/main" val="3215965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06071-354D-4A3C-BE1A-75DCE8DCFC2A}"/>
              </a:ext>
            </a:extLst>
          </p:cNvPr>
          <p:cNvSpPr>
            <a:spLocks noGrp="1"/>
          </p:cNvSpPr>
          <p:nvPr>
            <p:ph type="title"/>
          </p:nvPr>
        </p:nvSpPr>
        <p:spPr>
          <a:xfrm>
            <a:off x="322054" y="134116"/>
            <a:ext cx="11542142" cy="743279"/>
          </a:xfrm>
        </p:spPr>
        <p:txBody>
          <a:bodyPr/>
          <a:lstStyle/>
          <a:p>
            <a:r>
              <a:rPr lang="en-ZA" dirty="0"/>
              <a:t>Status of Project</a:t>
            </a:r>
          </a:p>
        </p:txBody>
      </p:sp>
      <p:sp>
        <p:nvSpPr>
          <p:cNvPr id="3" name="Content Placeholder 2">
            <a:extLst>
              <a:ext uri="{FF2B5EF4-FFF2-40B4-BE49-F238E27FC236}">
                <a16:creationId xmlns:a16="http://schemas.microsoft.com/office/drawing/2014/main" id="{8FE790AB-F5F3-4126-A621-E10F9B1065B3}"/>
              </a:ext>
            </a:extLst>
          </p:cNvPr>
          <p:cNvSpPr>
            <a:spLocks noGrp="1"/>
          </p:cNvSpPr>
          <p:nvPr>
            <p:ph idx="1"/>
          </p:nvPr>
        </p:nvSpPr>
        <p:spPr>
          <a:xfrm>
            <a:off x="322054" y="961138"/>
            <a:ext cx="11542142" cy="4935724"/>
          </a:xfrm>
        </p:spPr>
        <p:txBody>
          <a:bodyPr/>
          <a:lstStyle/>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In 2019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Lepelle</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 Northern Water (LNW) as Implementing Agent (IA) on the project terminated both contracts with Professional Service Provider (PSP) for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Nandoni-Nsami</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 pipeline and the Turnkey service provider for Giyani Water services but continued with </a:t>
            </a:r>
            <a:r>
              <a:rPr lang="en-ZA" sz="2000" dirty="0" err="1">
                <a:effectLst/>
                <a:latin typeface="Arial" panose="020B0604020202020204" pitchFamily="34" charset="0"/>
                <a:ea typeface="Times New Roman" panose="02020603050405020304" pitchFamily="18" charset="0"/>
              </a:rPr>
              <a:t>Vharanani</a:t>
            </a:r>
            <a:r>
              <a:rPr lang="en-ZA" sz="2000" dirty="0">
                <a:effectLst/>
                <a:latin typeface="Arial" panose="020B0604020202020204" pitchFamily="34" charset="0"/>
                <a:ea typeface="Times New Roman" panose="02020603050405020304" pitchFamily="18" charset="0"/>
              </a:rPr>
              <a:t> </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for the pipeline.  </a:t>
            </a:r>
          </a:p>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At that stage the pipeline was reported to be 50% complete by LNW but later verified to be only 35%</a:t>
            </a:r>
          </a:p>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Similarly, the additional works were reported to be 92% complete, but subsequent investigations by the Department of Water and Sanitation (DWS) indicated that the project progress was 48%</a:t>
            </a:r>
          </a:p>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Currently: </a:t>
            </a:r>
          </a:p>
          <a:p>
            <a:pPr marL="742950" marR="0" lvl="1" indent="-28575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The pipeline is being constructed by the </a:t>
            </a:r>
            <a:r>
              <a:rPr lang="en-ZA" sz="1800" dirty="0" err="1">
                <a:effectLst/>
                <a:latin typeface="Arial" panose="020B0604020202020204" pitchFamily="34" charset="0"/>
                <a:ea typeface="Times New Roman" panose="02020603050405020304" pitchFamily="18" charset="0"/>
              </a:rPr>
              <a:t>Vharanani</a:t>
            </a:r>
            <a:r>
              <a:rPr lang="en-ZA" sz="1800" dirty="0">
                <a:effectLst/>
                <a:latin typeface="Arial" panose="020B0604020202020204" pitchFamily="34" charset="0"/>
                <a:ea typeface="Times New Roman" panose="02020603050405020304" pitchFamily="18" charset="0"/>
              </a:rPr>
              <a:t> </a:t>
            </a: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with a new PSP as the Engineer: this is at 38 % complete</a:t>
            </a:r>
          </a:p>
          <a:p>
            <a:pPr marL="742950" marR="0" lvl="1" indent="-28575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The additional works are being completed by the DWS Construction unit with the new PSP as Engineer and assistance from LNW for procurement of materials : this is at 58% complete</a:t>
            </a:r>
          </a:p>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Clearly from the progress since 2019 there are serious problems in terms of implementation</a:t>
            </a:r>
          </a:p>
          <a:p>
            <a:pPr marL="0" marR="0" lvl="0" indent="0" algn="just" defTabSz="457200" rtl="0" eaLnBrk="0" fontAlgn="base" latinLnBrk="0" hangingPunct="0">
              <a:lnSpc>
                <a:spcPct val="100000"/>
              </a:lnSpc>
              <a:spcBef>
                <a:spcPct val="20000"/>
              </a:spcBef>
              <a:spcAft>
                <a:spcPct val="0"/>
              </a:spcAft>
              <a:buClrTx/>
              <a:buSzTx/>
              <a:buNone/>
              <a:tabLst/>
              <a:defRPr/>
            </a:pPr>
            <a:endParaRPr lang="en-ZA" dirty="0"/>
          </a:p>
        </p:txBody>
      </p:sp>
      <p:sp>
        <p:nvSpPr>
          <p:cNvPr id="4" name="Slide Number Placeholder 3">
            <a:extLst>
              <a:ext uri="{FF2B5EF4-FFF2-40B4-BE49-F238E27FC236}">
                <a16:creationId xmlns:a16="http://schemas.microsoft.com/office/drawing/2014/main" id="{AD26ADF4-F8F4-468D-91A7-FCC8A1D414E8}"/>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4</a:t>
            </a:fld>
            <a:endParaRPr lang="en-US" altLang="en-US" dirty="0">
              <a:solidFill>
                <a:prstClr val="black"/>
              </a:solidFill>
              <a:ea typeface="+mn-ea"/>
            </a:endParaRPr>
          </a:p>
        </p:txBody>
      </p:sp>
    </p:spTree>
    <p:extLst>
      <p:ext uri="{BB962C8B-B14F-4D97-AF65-F5344CB8AC3E}">
        <p14:creationId xmlns:p14="http://schemas.microsoft.com/office/powerpoint/2010/main" val="2926468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DA574-9757-41E2-8FE9-DE85B8EAE457}"/>
              </a:ext>
            </a:extLst>
          </p:cNvPr>
          <p:cNvSpPr>
            <a:spLocks noGrp="1"/>
          </p:cNvSpPr>
          <p:nvPr>
            <p:ph type="title"/>
          </p:nvPr>
        </p:nvSpPr>
        <p:spPr>
          <a:xfrm>
            <a:off x="609600" y="140631"/>
            <a:ext cx="10972800" cy="969064"/>
          </a:xfrm>
        </p:spPr>
        <p:txBody>
          <a:bodyPr/>
          <a:lstStyle/>
          <a:p>
            <a:r>
              <a:rPr lang="en-US" altLang="en-US" dirty="0">
                <a:solidFill>
                  <a:prstClr val="black"/>
                </a:solidFill>
              </a:rPr>
              <a:t>W</a:t>
            </a:r>
            <a:r>
              <a:rPr kumimoji="0" lang="en-US" altLang="en-US" i="0" u="none" strike="noStrike" kern="1200" cap="none" spc="0" normalizeH="0" baseline="0" noProof="0" dirty="0" err="1">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eakness</a:t>
            </a:r>
            <a:r>
              <a:rPr kumimoji="0" lang="en-US" altLang="en-US"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 in planning and implementation </a:t>
            </a:r>
            <a:endParaRPr lang="en-ZA" dirty="0"/>
          </a:p>
        </p:txBody>
      </p:sp>
      <p:sp>
        <p:nvSpPr>
          <p:cNvPr id="3" name="Content Placeholder 2">
            <a:extLst>
              <a:ext uri="{FF2B5EF4-FFF2-40B4-BE49-F238E27FC236}">
                <a16:creationId xmlns:a16="http://schemas.microsoft.com/office/drawing/2014/main" id="{6E9CE37B-381E-46B6-BFEC-82580AF2130C}"/>
              </a:ext>
            </a:extLst>
          </p:cNvPr>
          <p:cNvSpPr>
            <a:spLocks noGrp="1"/>
          </p:cNvSpPr>
          <p:nvPr>
            <p:ph idx="1"/>
          </p:nvPr>
        </p:nvSpPr>
        <p:spPr>
          <a:xfrm>
            <a:off x="609600" y="1092339"/>
            <a:ext cx="10972800" cy="4525963"/>
          </a:xfrm>
        </p:spPr>
        <p:txBody>
          <a:bodyPr/>
          <a:lstStyle/>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Water resources planning for this project was inadequate </a:t>
            </a:r>
          </a:p>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As a result, the conceptual design of the project as it is currently being implemented is neither optimal nor efficient from a water resources planning perspective</a:t>
            </a:r>
          </a:p>
          <a:p>
            <a:pPr marL="742950" marR="0" lvl="1" indent="-28575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It also resulted in indecisiveness in design during implementation</a:t>
            </a:r>
          </a:p>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Project management planning was also inadequate</a:t>
            </a:r>
          </a:p>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Under LNW and the old PSP, pipelines were laid and paid for in full without being tested (this was one of the main causes for revising the percentage progress down)</a:t>
            </a:r>
          </a:p>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Contractors were appointed on the basis of incomplete designs</a:t>
            </a:r>
          </a:p>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Designs were not ready when required by the contractors</a:t>
            </a:r>
          </a:p>
          <a:p>
            <a:pPr marL="342900" marR="0" lvl="0" indent="-34290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ＭＳ Ｐゴシック" panose="020B0600070205080204" pitchFamily="34" charset="-128"/>
                <a:cs typeface="Arial" panose="020B0604020202020204" pitchFamily="34" charset="0"/>
              </a:rPr>
              <a:t>Lack of stakeholder involvement and support, including by the Mopani District Municipality</a:t>
            </a:r>
          </a:p>
          <a:p>
            <a:endParaRPr lang="en-ZA" dirty="0"/>
          </a:p>
        </p:txBody>
      </p:sp>
      <p:sp>
        <p:nvSpPr>
          <p:cNvPr id="4" name="Slide Number Placeholder 3">
            <a:extLst>
              <a:ext uri="{FF2B5EF4-FFF2-40B4-BE49-F238E27FC236}">
                <a16:creationId xmlns:a16="http://schemas.microsoft.com/office/drawing/2014/main" id="{DCCF9987-B50A-45D8-9D5E-C3759F5C9BCB}"/>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5</a:t>
            </a:fld>
            <a:endParaRPr lang="en-US" altLang="en-US" dirty="0">
              <a:solidFill>
                <a:prstClr val="black"/>
              </a:solidFill>
              <a:ea typeface="+mn-ea"/>
            </a:endParaRPr>
          </a:p>
        </p:txBody>
      </p:sp>
    </p:spTree>
    <p:extLst>
      <p:ext uri="{BB962C8B-B14F-4D97-AF65-F5344CB8AC3E}">
        <p14:creationId xmlns:p14="http://schemas.microsoft.com/office/powerpoint/2010/main" val="1202247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AFD12-4505-4633-A4D4-53AEE12D96FB}"/>
              </a:ext>
            </a:extLst>
          </p:cNvPr>
          <p:cNvSpPr>
            <a:spLocks noGrp="1"/>
          </p:cNvSpPr>
          <p:nvPr>
            <p:ph type="title"/>
          </p:nvPr>
        </p:nvSpPr>
        <p:spPr>
          <a:xfrm>
            <a:off x="609600" y="344169"/>
            <a:ext cx="10972800" cy="665924"/>
          </a:xfrm>
        </p:spPr>
        <p:txBody>
          <a:bodyPr/>
          <a:lstStyle/>
          <a:p>
            <a:r>
              <a:rPr kumimoji="0" lang="en-US" altLang="en-US"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Causes of lack of progress </a:t>
            </a:r>
            <a:endParaRPr lang="en-ZA" dirty="0"/>
          </a:p>
        </p:txBody>
      </p:sp>
      <p:sp>
        <p:nvSpPr>
          <p:cNvPr id="3" name="Content Placeholder 2">
            <a:extLst>
              <a:ext uri="{FF2B5EF4-FFF2-40B4-BE49-F238E27FC236}">
                <a16:creationId xmlns:a16="http://schemas.microsoft.com/office/drawing/2014/main" id="{229C0C38-4DF3-4346-A5CE-EACA2E89F543}"/>
              </a:ext>
            </a:extLst>
          </p:cNvPr>
          <p:cNvSpPr>
            <a:spLocks noGrp="1"/>
          </p:cNvSpPr>
          <p:nvPr>
            <p:ph idx="1"/>
          </p:nvPr>
        </p:nvSpPr>
        <p:spPr>
          <a:xfrm>
            <a:off x="609600" y="1166018"/>
            <a:ext cx="10972800" cy="4525963"/>
          </a:xfrm>
        </p:spPr>
        <p:txBody>
          <a:bodyPr/>
          <a:lstStyle/>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Timeous decision making</a:t>
            </a:r>
            <a:r>
              <a:rPr kumimoji="0" lang="en-ZA"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 by LNW (especially with regard to dealing with service providers and contractors)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ZA"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DWS oversight and support to the project has been lacking</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Due diligence by DWS should have been done to ascertain LNW capacity before and during project implementation</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Poor performance of contractors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Poor performance of DWS construction unit  due to weak SCM and logistic management in DWS</a:t>
            </a:r>
          </a:p>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Poor performance by the old PSP as Engineer</a:t>
            </a:r>
          </a:p>
          <a:p>
            <a:endParaRPr lang="en-ZA" dirty="0"/>
          </a:p>
        </p:txBody>
      </p:sp>
      <p:sp>
        <p:nvSpPr>
          <p:cNvPr id="4" name="Slide Number Placeholder 3">
            <a:extLst>
              <a:ext uri="{FF2B5EF4-FFF2-40B4-BE49-F238E27FC236}">
                <a16:creationId xmlns:a16="http://schemas.microsoft.com/office/drawing/2014/main" id="{615C91C6-C119-43BD-AEE2-DDEEF3F5E6C7}"/>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6</a:t>
            </a:fld>
            <a:endParaRPr lang="en-US" altLang="en-US" dirty="0">
              <a:solidFill>
                <a:prstClr val="black"/>
              </a:solidFill>
              <a:ea typeface="+mn-ea"/>
            </a:endParaRPr>
          </a:p>
        </p:txBody>
      </p:sp>
    </p:spTree>
    <p:extLst>
      <p:ext uri="{BB962C8B-B14F-4D97-AF65-F5344CB8AC3E}">
        <p14:creationId xmlns:p14="http://schemas.microsoft.com/office/powerpoint/2010/main" val="10054592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6F6E9-95C5-445A-993E-D42C13CF0D43}"/>
              </a:ext>
            </a:extLst>
          </p:cNvPr>
          <p:cNvSpPr>
            <a:spLocks noGrp="1"/>
          </p:cNvSpPr>
          <p:nvPr>
            <p:ph type="title"/>
          </p:nvPr>
        </p:nvSpPr>
        <p:spPr>
          <a:xfrm>
            <a:off x="609600" y="140631"/>
            <a:ext cx="10972800" cy="741871"/>
          </a:xfrm>
        </p:spPr>
        <p:txBody>
          <a:bodyPr/>
          <a:lstStyle/>
          <a:p>
            <a:r>
              <a:rPr kumimoji="0" lang="en-US" altLang="en-US"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The final technical solution</a:t>
            </a:r>
            <a:endParaRPr lang="en-ZA" sz="4400" dirty="0"/>
          </a:p>
        </p:txBody>
      </p:sp>
      <p:sp>
        <p:nvSpPr>
          <p:cNvPr id="3" name="Content Placeholder 2">
            <a:extLst>
              <a:ext uri="{FF2B5EF4-FFF2-40B4-BE49-F238E27FC236}">
                <a16:creationId xmlns:a16="http://schemas.microsoft.com/office/drawing/2014/main" id="{05522EA0-B73A-475E-B983-283CDEA3E857}"/>
              </a:ext>
            </a:extLst>
          </p:cNvPr>
          <p:cNvSpPr>
            <a:spLocks noGrp="1"/>
          </p:cNvSpPr>
          <p:nvPr>
            <p:ph idx="1"/>
          </p:nvPr>
        </p:nvSpPr>
        <p:spPr>
          <a:xfrm>
            <a:off x="138223" y="978197"/>
            <a:ext cx="11444177" cy="4649990"/>
          </a:xfrm>
        </p:spPr>
        <p:txBody>
          <a:bodyPr/>
          <a:lstStyle/>
          <a:p>
            <a:pPr marL="342900" marR="0" lvl="0" indent="-342900" algn="l"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The assessment of DWS planning units is as follows: </a:t>
            </a:r>
          </a:p>
          <a:p>
            <a:pPr marL="742950" marR="0" lvl="1" indent="-28575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lang="en-US" altLang="en-US" sz="2000" dirty="0">
                <a:solidFill>
                  <a:prstClr val="black"/>
                </a:solidFill>
              </a:rPr>
              <a:t>The </a:t>
            </a:r>
            <a:r>
              <a:rPr lang="en-US" altLang="en-US" sz="2000" dirty="0" err="1">
                <a:solidFill>
                  <a:prstClr val="black"/>
                </a:solidFill>
              </a:rPr>
              <a:t>Nandoni</a:t>
            </a:r>
            <a:r>
              <a:rPr lang="en-US" altLang="en-US" sz="2000" dirty="0">
                <a:solidFill>
                  <a:prstClr val="black"/>
                </a:solidFill>
              </a:rPr>
              <a:t> to </a:t>
            </a:r>
            <a:r>
              <a:rPr lang="en-US" altLang="en-US" sz="2000" dirty="0" err="1">
                <a:solidFill>
                  <a:prstClr val="black"/>
                </a:solidFill>
              </a:rPr>
              <a:t>Nsami</a:t>
            </a:r>
            <a:r>
              <a:rPr lang="en-US" altLang="en-US" sz="2000" dirty="0">
                <a:solidFill>
                  <a:prstClr val="black"/>
                </a:solidFill>
              </a:rPr>
              <a:t> pipeline will be a raw water pipeline which will join the existing canal system</a:t>
            </a:r>
          </a:p>
          <a:p>
            <a:pPr marL="742950" marR="0" lvl="1" indent="-28575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The supply to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Malamulele</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 will be potable water supplied via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Mavambe</a:t>
            </a:r>
            <a:endPar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742950" marR="0" lvl="1" indent="-28575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Upgrading of the Water Treatment Works WTW at the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Nandoni</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 dam by 60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Ml</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/d to serve the communities along the pipeline and other areas in Vhembe</a:t>
            </a:r>
          </a:p>
          <a:p>
            <a:pPr marL="742950" marR="0" lvl="1" indent="-28575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Repair/refurbish  existing (old) WTW plant at the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Nsami</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 dam to operate at design capacity</a:t>
            </a:r>
          </a:p>
          <a:p>
            <a:pPr marL="742950" marR="0" lvl="1" indent="-28575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Rebuild the new WTW plant to design capacity increase water supply to Giyani villages</a:t>
            </a:r>
          </a:p>
          <a:p>
            <a:pPr marL="742950" marR="0" lvl="1" indent="-28575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Villages in Giyani will be further served by water from </a:t>
            </a:r>
            <a:r>
              <a:rPr kumimoji="0" lang="en-US" altLang="en-US" sz="2000" b="0" i="0" u="none" strike="noStrike" kern="1200" cap="none" spc="0" normalizeH="0" baseline="0" noProof="0" dirty="0" err="1">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Nwamwitwa</a:t>
            </a: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 dam when it comes online</a:t>
            </a:r>
          </a:p>
          <a:p>
            <a:pPr marL="742950" marR="0" lvl="1" indent="-28575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The Mopani DM  will be assisted to take advantage  of unspent WSIG money over the years to extend reticulation in the villages and synchronize with completed sections of the pipeline</a:t>
            </a:r>
          </a:p>
          <a:p>
            <a:pPr marL="742950" marR="0" lvl="1" indent="-285750" algn="just" defTabSz="457200" rtl="0" eaLnBrk="0" fontAlgn="base" latinLnBrk="0" hangingPunct="0">
              <a:lnSpc>
                <a:spcPct val="100000"/>
              </a:lnSpc>
              <a:spcBef>
                <a:spcPct val="20000"/>
              </a:spcBef>
              <a:spcAft>
                <a:spcPct val="0"/>
              </a:spcAft>
              <a:buClrTx/>
              <a:buSzTx/>
              <a:buFont typeface="Arial" panose="020B0604020202020204" pitchFamily="34" charset="0"/>
              <a:buChar char="–"/>
              <a:tabLst/>
              <a:defRPr/>
            </a:pPr>
            <a:r>
              <a:rPr kumimoji="0" lang="en-US" altLang="en-US" sz="2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Communication will be made to the new PSP via LNW to finalise designs based on the above</a:t>
            </a:r>
          </a:p>
          <a:p>
            <a:endParaRPr lang="en-ZA" dirty="0"/>
          </a:p>
        </p:txBody>
      </p:sp>
      <p:sp>
        <p:nvSpPr>
          <p:cNvPr id="4" name="Slide Number Placeholder 3">
            <a:extLst>
              <a:ext uri="{FF2B5EF4-FFF2-40B4-BE49-F238E27FC236}">
                <a16:creationId xmlns:a16="http://schemas.microsoft.com/office/drawing/2014/main" id="{FB372583-2FAF-4943-9E85-0F5BC918E523}"/>
              </a:ext>
            </a:extLst>
          </p:cNvPr>
          <p:cNvSpPr>
            <a:spLocks noGrp="1"/>
          </p:cNvSpPr>
          <p:nvPr>
            <p:ph type="sldNum" sz="quarter" idx="12"/>
          </p:nvPr>
        </p:nvSpPr>
        <p:spPr/>
        <p:txBody>
          <a:bodyPr/>
          <a:lstStyle/>
          <a:p>
            <a:pPr defTabSz="914400" fontAlgn="auto">
              <a:spcBef>
                <a:spcPts val="0"/>
              </a:spcBef>
              <a:spcAft>
                <a:spcPts val="0"/>
              </a:spcAft>
              <a:defRPr/>
            </a:pPr>
            <a:fld id="{6E6B949B-FF25-4512-A6F3-1B8E765DDD27}" type="slidenum">
              <a:rPr lang="en-US" altLang="en-US" smtClean="0">
                <a:solidFill>
                  <a:prstClr val="black"/>
                </a:solidFill>
                <a:ea typeface="+mn-ea"/>
              </a:rPr>
              <a:pPr defTabSz="914400" fontAlgn="auto">
                <a:spcBef>
                  <a:spcPts val="0"/>
                </a:spcBef>
                <a:spcAft>
                  <a:spcPts val="0"/>
                </a:spcAft>
                <a:defRPr/>
              </a:pPr>
              <a:t>7</a:t>
            </a:fld>
            <a:endParaRPr lang="en-US" altLang="en-US" dirty="0">
              <a:solidFill>
                <a:prstClr val="black"/>
              </a:solidFill>
              <a:ea typeface="+mn-ea"/>
            </a:endParaRPr>
          </a:p>
        </p:txBody>
      </p:sp>
    </p:spTree>
    <p:extLst>
      <p:ext uri="{BB962C8B-B14F-4D97-AF65-F5344CB8AC3E}">
        <p14:creationId xmlns:p14="http://schemas.microsoft.com/office/powerpoint/2010/main" val="3529225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7BD62-850C-4876-8760-7E6D93DF8727}"/>
              </a:ext>
            </a:extLst>
          </p:cNvPr>
          <p:cNvSpPr>
            <a:spLocks noGrp="1"/>
          </p:cNvSpPr>
          <p:nvPr>
            <p:ph type="title"/>
          </p:nvPr>
        </p:nvSpPr>
        <p:spPr>
          <a:xfrm>
            <a:off x="609600" y="233075"/>
            <a:ext cx="10972800" cy="1143000"/>
          </a:xfrm>
        </p:spPr>
        <p:txBody>
          <a:bodyPr/>
          <a:lstStyle/>
          <a:p>
            <a:r>
              <a:rPr lang="en-GB" dirty="0">
                <a:solidFill>
                  <a:prstClr val="black"/>
                </a:solidFill>
              </a:rPr>
              <a:t>Construction schedule for Giyani WS</a:t>
            </a:r>
            <a:endParaRPr lang="en-ZA" dirty="0">
              <a:solidFill>
                <a:prstClr val="black"/>
              </a:solidFill>
            </a:endParaRPr>
          </a:p>
        </p:txBody>
      </p:sp>
      <p:graphicFrame>
        <p:nvGraphicFramePr>
          <p:cNvPr id="5" name="Table 5">
            <a:extLst>
              <a:ext uri="{FF2B5EF4-FFF2-40B4-BE49-F238E27FC236}">
                <a16:creationId xmlns:a16="http://schemas.microsoft.com/office/drawing/2014/main" id="{91F001B1-FDDC-47F7-8180-49AFAD45C70F}"/>
              </a:ext>
            </a:extLst>
          </p:cNvPr>
          <p:cNvGraphicFramePr>
            <a:graphicFrameLocks noGrp="1"/>
          </p:cNvGraphicFramePr>
          <p:nvPr>
            <p:ph idx="1"/>
            <p:extLst>
              <p:ext uri="{D42A27DB-BD31-4B8C-83A1-F6EECF244321}">
                <p14:modId xmlns:p14="http://schemas.microsoft.com/office/powerpoint/2010/main" val="40878592"/>
              </p:ext>
            </p:extLst>
          </p:nvPr>
        </p:nvGraphicFramePr>
        <p:xfrm>
          <a:off x="609600" y="846138"/>
          <a:ext cx="10972800" cy="5309981"/>
        </p:xfrm>
        <a:graphic>
          <a:graphicData uri="http://schemas.openxmlformats.org/drawingml/2006/table">
            <a:tbl>
              <a:tblPr firstRow="1" bandRow="1">
                <a:tableStyleId>{F5AB1C69-6EDB-4FF4-983F-18BD219EF322}</a:tableStyleId>
              </a:tblPr>
              <a:tblGrid>
                <a:gridCol w="3185652">
                  <a:extLst>
                    <a:ext uri="{9D8B030D-6E8A-4147-A177-3AD203B41FA5}">
                      <a16:colId xmlns:a16="http://schemas.microsoft.com/office/drawing/2014/main" val="1594733911"/>
                    </a:ext>
                  </a:extLst>
                </a:gridCol>
                <a:gridCol w="1915556">
                  <a:extLst>
                    <a:ext uri="{9D8B030D-6E8A-4147-A177-3AD203B41FA5}">
                      <a16:colId xmlns:a16="http://schemas.microsoft.com/office/drawing/2014/main" val="755124289"/>
                    </a:ext>
                  </a:extLst>
                </a:gridCol>
                <a:gridCol w="2540193">
                  <a:extLst>
                    <a:ext uri="{9D8B030D-6E8A-4147-A177-3AD203B41FA5}">
                      <a16:colId xmlns:a16="http://schemas.microsoft.com/office/drawing/2014/main" val="2578370772"/>
                    </a:ext>
                  </a:extLst>
                </a:gridCol>
                <a:gridCol w="3331399">
                  <a:extLst>
                    <a:ext uri="{9D8B030D-6E8A-4147-A177-3AD203B41FA5}">
                      <a16:colId xmlns:a16="http://schemas.microsoft.com/office/drawing/2014/main" val="2323578732"/>
                    </a:ext>
                  </a:extLst>
                </a:gridCol>
              </a:tblGrid>
              <a:tr h="555495">
                <a:tc>
                  <a:txBody>
                    <a:bodyPr/>
                    <a:lstStyle/>
                    <a:p>
                      <a:r>
                        <a:rPr lang="en-ZA" dirty="0">
                          <a:solidFill>
                            <a:schemeClr val="tx1"/>
                          </a:solidFill>
                        </a:rPr>
                        <a:t>Work package </a:t>
                      </a:r>
                    </a:p>
                  </a:txBody>
                  <a:tcPr/>
                </a:tc>
                <a:tc>
                  <a:txBody>
                    <a:bodyPr/>
                    <a:lstStyle/>
                    <a:p>
                      <a:r>
                        <a:rPr lang="en-ZA" dirty="0">
                          <a:solidFill>
                            <a:schemeClr val="tx1"/>
                          </a:solidFill>
                        </a:rPr>
                        <a:t>Current Progress </a:t>
                      </a:r>
                    </a:p>
                  </a:txBody>
                  <a:tcPr/>
                </a:tc>
                <a:tc>
                  <a:txBody>
                    <a:bodyPr/>
                    <a:lstStyle/>
                    <a:p>
                      <a:r>
                        <a:rPr lang="en-ZA" dirty="0">
                          <a:solidFill>
                            <a:schemeClr val="tx1"/>
                          </a:solidFill>
                        </a:rPr>
                        <a:t>Anticipated completion</a:t>
                      </a:r>
                    </a:p>
                  </a:txBody>
                  <a:tcPr/>
                </a:tc>
                <a:tc>
                  <a:txBody>
                    <a:bodyPr/>
                    <a:lstStyle/>
                    <a:p>
                      <a:r>
                        <a:rPr lang="en-ZA" dirty="0">
                          <a:solidFill>
                            <a:schemeClr val="tx1"/>
                          </a:solidFill>
                        </a:rPr>
                        <a:t>Comments </a:t>
                      </a:r>
                    </a:p>
                  </a:txBody>
                  <a:tcPr/>
                </a:tc>
                <a:extLst>
                  <a:ext uri="{0D108BD9-81ED-4DB2-BD59-A6C34878D82A}">
                    <a16:rowId xmlns:a16="http://schemas.microsoft.com/office/drawing/2014/main" val="3507063037"/>
                  </a:ext>
                </a:extLst>
              </a:tr>
              <a:tr h="331843">
                <a:tc>
                  <a:txBody>
                    <a:bodyPr/>
                    <a:lstStyle/>
                    <a:p>
                      <a:r>
                        <a:rPr lang="en-ZA" dirty="0"/>
                        <a:t>Pipeline A (37.9km)</a:t>
                      </a:r>
                    </a:p>
                  </a:txBody>
                  <a:tcPr/>
                </a:tc>
                <a:tc>
                  <a:txBody>
                    <a:bodyPr/>
                    <a:lstStyle/>
                    <a:p>
                      <a:r>
                        <a:rPr lang="en-ZA" dirty="0"/>
                        <a:t>65%</a:t>
                      </a:r>
                    </a:p>
                  </a:txBody>
                  <a:tcPr/>
                </a:tc>
                <a:tc>
                  <a:txBody>
                    <a:bodyPr/>
                    <a:lstStyle/>
                    <a:p>
                      <a:r>
                        <a:rPr lang="en-ZA" dirty="0"/>
                        <a:t>Dec 2022 </a:t>
                      </a:r>
                    </a:p>
                  </a:txBody>
                  <a:tcPr/>
                </a:tc>
                <a:tc rowSpan="10">
                  <a:txBody>
                    <a:bodyPr/>
                    <a:lstStyle/>
                    <a:p>
                      <a:pPr marL="0" indent="0">
                        <a:buFont typeface="Arial" panose="020B0604020202020204" pitchFamily="34" charset="0"/>
                        <a:buNone/>
                      </a:pPr>
                      <a:r>
                        <a:rPr lang="en-ZA" dirty="0"/>
                        <a:t>3 months delays due to number of challenges including:</a:t>
                      </a:r>
                    </a:p>
                    <a:p>
                      <a:pPr marL="285750" indent="-285750">
                        <a:buFont typeface="Arial" panose="020B0604020202020204" pitchFamily="34" charset="0"/>
                        <a:buChar char="•"/>
                      </a:pPr>
                      <a:r>
                        <a:rPr lang="en-ZA" dirty="0"/>
                        <a:t>DWS construction procurement processes</a:t>
                      </a:r>
                    </a:p>
                    <a:p>
                      <a:pPr marL="285750" indent="-285750">
                        <a:buFont typeface="Arial" panose="020B0604020202020204" pitchFamily="34" charset="0"/>
                        <a:buChar char="•"/>
                      </a:pPr>
                      <a:r>
                        <a:rPr lang="en-ZA" dirty="0"/>
                        <a:t>Plant breakdowns </a:t>
                      </a:r>
                    </a:p>
                    <a:p>
                      <a:pPr marL="285750" indent="-285750">
                        <a:buFont typeface="Arial" panose="020B0604020202020204" pitchFamily="34" charset="0"/>
                        <a:buChar char="•"/>
                      </a:pPr>
                      <a:r>
                        <a:rPr lang="en-ZA" dirty="0"/>
                        <a:t>Material shortages </a:t>
                      </a:r>
                    </a:p>
                    <a:p>
                      <a:pPr marL="0" indent="0">
                        <a:buFont typeface="Arial" panose="020B0604020202020204" pitchFamily="34" charset="0"/>
                        <a:buNone/>
                      </a:pPr>
                      <a:r>
                        <a:rPr lang="en-ZA" b="1" u="sng" dirty="0"/>
                        <a:t>Action taken:</a:t>
                      </a:r>
                    </a:p>
                    <a:p>
                      <a:pPr marL="285750" indent="-285750">
                        <a:buFont typeface="Arial" panose="020B0604020202020204" pitchFamily="34" charset="0"/>
                        <a:buChar char="•"/>
                      </a:pPr>
                      <a:r>
                        <a:rPr lang="en-ZA" dirty="0"/>
                        <a:t>Sub-contractor appointed to assist DWS construction with supply of material and plant   </a:t>
                      </a:r>
                    </a:p>
                    <a:p>
                      <a:pPr marL="0" indent="0">
                        <a:buFont typeface="Arial" panose="020B0604020202020204" pitchFamily="34" charset="0"/>
                        <a:buNone/>
                      </a:pPr>
                      <a:endParaRPr lang="en-ZA" dirty="0"/>
                    </a:p>
                    <a:p>
                      <a:pPr marL="0" indent="0">
                        <a:buFont typeface="Arial" panose="020B0604020202020204" pitchFamily="34" charset="0"/>
                        <a:buNone/>
                      </a:pPr>
                      <a:r>
                        <a:rPr lang="en-GB" dirty="0"/>
                        <a:t>Based on the above completion date change from Dec 2022 to Mar 2023</a:t>
                      </a:r>
                      <a:r>
                        <a:rPr lang="en-ZA" dirty="0"/>
                        <a:t> </a:t>
                      </a:r>
                    </a:p>
                  </a:txBody>
                  <a:tcPr/>
                </a:tc>
                <a:extLst>
                  <a:ext uri="{0D108BD9-81ED-4DB2-BD59-A6C34878D82A}">
                    <a16:rowId xmlns:a16="http://schemas.microsoft.com/office/drawing/2014/main" val="2055994925"/>
                  </a:ext>
                </a:extLst>
              </a:tr>
              <a:tr h="331843">
                <a:tc>
                  <a:txBody>
                    <a:bodyPr/>
                    <a:lstStyle/>
                    <a:p>
                      <a:r>
                        <a:rPr lang="en-ZA" dirty="0"/>
                        <a:t>Pipeline B (81.8km)</a:t>
                      </a:r>
                    </a:p>
                  </a:txBody>
                  <a:tcPr/>
                </a:tc>
                <a:tc>
                  <a:txBody>
                    <a:bodyPr/>
                    <a:lstStyle/>
                    <a:p>
                      <a:r>
                        <a:rPr lang="en-ZA" dirty="0"/>
                        <a:t>62%</a:t>
                      </a:r>
                    </a:p>
                  </a:txBody>
                  <a:tcPr/>
                </a:tc>
                <a:tc>
                  <a:txBody>
                    <a:bodyPr/>
                    <a:lstStyle/>
                    <a:p>
                      <a:r>
                        <a:rPr lang="en-ZA" dirty="0"/>
                        <a:t>Feb 2023</a:t>
                      </a:r>
                    </a:p>
                  </a:txBody>
                  <a:tcPr/>
                </a:tc>
                <a:tc vMerge="1">
                  <a:txBody>
                    <a:bodyPr/>
                    <a:lstStyle/>
                    <a:p>
                      <a:endParaRPr lang="en-ZA" dirty="0"/>
                    </a:p>
                  </a:txBody>
                  <a:tcPr/>
                </a:tc>
                <a:extLst>
                  <a:ext uri="{0D108BD9-81ED-4DB2-BD59-A6C34878D82A}">
                    <a16:rowId xmlns:a16="http://schemas.microsoft.com/office/drawing/2014/main" val="1318144395"/>
                  </a:ext>
                </a:extLst>
              </a:tr>
              <a:tr h="555495">
                <a:tc>
                  <a:txBody>
                    <a:bodyPr/>
                    <a:lstStyle/>
                    <a:p>
                      <a:r>
                        <a:rPr lang="en-ZA" dirty="0"/>
                        <a:t>Pipeline C1/D1 (11.3km)</a:t>
                      </a:r>
                    </a:p>
                  </a:txBody>
                  <a:tcPr/>
                </a:tc>
                <a:tc>
                  <a:txBody>
                    <a:bodyPr/>
                    <a:lstStyle/>
                    <a:p>
                      <a:r>
                        <a:rPr lang="en-ZA" dirty="0"/>
                        <a:t>69%</a:t>
                      </a:r>
                    </a:p>
                  </a:txBody>
                  <a:tcPr/>
                </a:tc>
                <a:tc>
                  <a:txBody>
                    <a:bodyPr/>
                    <a:lstStyle/>
                    <a:p>
                      <a:r>
                        <a:rPr lang="en-ZA" dirty="0"/>
                        <a:t>Jul 2022</a:t>
                      </a:r>
                    </a:p>
                  </a:txBody>
                  <a:tcPr/>
                </a:tc>
                <a:tc vMerge="1">
                  <a:txBody>
                    <a:bodyPr/>
                    <a:lstStyle/>
                    <a:p>
                      <a:endParaRPr lang="en-ZA" dirty="0"/>
                    </a:p>
                  </a:txBody>
                  <a:tcPr/>
                </a:tc>
                <a:extLst>
                  <a:ext uri="{0D108BD9-81ED-4DB2-BD59-A6C34878D82A}">
                    <a16:rowId xmlns:a16="http://schemas.microsoft.com/office/drawing/2014/main" val="1819291379"/>
                  </a:ext>
                </a:extLst>
              </a:tr>
              <a:tr h="555495">
                <a:tc>
                  <a:txBody>
                    <a:bodyPr/>
                    <a:lstStyle/>
                    <a:p>
                      <a:r>
                        <a:rPr lang="en-ZA" dirty="0"/>
                        <a:t>Pipeline C2 (10.3km)</a:t>
                      </a:r>
                    </a:p>
                  </a:txBody>
                  <a:tcPr/>
                </a:tc>
                <a:tc>
                  <a:txBody>
                    <a:bodyPr/>
                    <a:lstStyle/>
                    <a:p>
                      <a:r>
                        <a:rPr lang="en-ZA" dirty="0"/>
                        <a:t>39%</a:t>
                      </a:r>
                    </a:p>
                  </a:txBody>
                  <a:tcPr/>
                </a:tc>
                <a:tc>
                  <a:txBody>
                    <a:bodyPr/>
                    <a:lstStyle/>
                    <a:p>
                      <a:r>
                        <a:rPr lang="en-ZA" dirty="0"/>
                        <a:t>Mar 2023</a:t>
                      </a:r>
                    </a:p>
                  </a:txBody>
                  <a:tcPr/>
                </a:tc>
                <a:tc vMerge="1">
                  <a:txBody>
                    <a:bodyPr/>
                    <a:lstStyle/>
                    <a:p>
                      <a:endParaRPr lang="en-ZA" dirty="0"/>
                    </a:p>
                  </a:txBody>
                  <a:tcPr/>
                </a:tc>
                <a:extLst>
                  <a:ext uri="{0D108BD9-81ED-4DB2-BD59-A6C34878D82A}">
                    <a16:rowId xmlns:a16="http://schemas.microsoft.com/office/drawing/2014/main" val="4253119915"/>
                  </a:ext>
                </a:extLst>
              </a:tr>
              <a:tr h="555495">
                <a:tc>
                  <a:txBody>
                    <a:bodyPr/>
                    <a:lstStyle/>
                    <a:p>
                      <a:r>
                        <a:rPr lang="en-ZA" dirty="0"/>
                        <a:t>Pipeline D (107.7km)</a:t>
                      </a:r>
                    </a:p>
                  </a:txBody>
                  <a:tcPr/>
                </a:tc>
                <a:tc>
                  <a:txBody>
                    <a:bodyPr/>
                    <a:lstStyle/>
                    <a:p>
                      <a:r>
                        <a:rPr lang="en-ZA" dirty="0"/>
                        <a:t>43%</a:t>
                      </a:r>
                    </a:p>
                  </a:txBody>
                  <a:tcPr/>
                </a:tc>
                <a:tc>
                  <a:txBody>
                    <a:bodyPr/>
                    <a:lstStyle/>
                    <a:p>
                      <a:r>
                        <a:rPr lang="en-ZA" dirty="0"/>
                        <a:t>Mar 2023</a:t>
                      </a:r>
                    </a:p>
                  </a:txBody>
                  <a:tcPr/>
                </a:tc>
                <a:tc vMerge="1">
                  <a:txBody>
                    <a:bodyPr/>
                    <a:lstStyle/>
                    <a:p>
                      <a:endParaRPr lang="en-ZA" dirty="0"/>
                    </a:p>
                  </a:txBody>
                  <a:tcPr/>
                </a:tc>
                <a:extLst>
                  <a:ext uri="{0D108BD9-81ED-4DB2-BD59-A6C34878D82A}">
                    <a16:rowId xmlns:a16="http://schemas.microsoft.com/office/drawing/2014/main" val="2749407204"/>
                  </a:ext>
                </a:extLst>
              </a:tr>
              <a:tr h="331843">
                <a:tc>
                  <a:txBody>
                    <a:bodyPr/>
                    <a:lstStyle/>
                    <a:p>
                      <a:r>
                        <a:rPr lang="en-ZA" dirty="0"/>
                        <a:t>Pipeline D2 (7km)</a:t>
                      </a:r>
                    </a:p>
                  </a:txBody>
                  <a:tcPr/>
                </a:tc>
                <a:tc>
                  <a:txBody>
                    <a:bodyPr/>
                    <a:lstStyle/>
                    <a:p>
                      <a:r>
                        <a:rPr lang="en-GB" dirty="0"/>
                        <a:t>39%</a:t>
                      </a:r>
                      <a:endParaRPr lang="en-ZA" dirty="0"/>
                    </a:p>
                  </a:txBody>
                  <a:tcPr/>
                </a:tc>
                <a:tc>
                  <a:txBody>
                    <a:bodyPr/>
                    <a:lstStyle/>
                    <a:p>
                      <a:r>
                        <a:rPr lang="en-GB" dirty="0"/>
                        <a:t>Jan 2023</a:t>
                      </a:r>
                      <a:endParaRPr lang="en-ZA" dirty="0"/>
                    </a:p>
                  </a:txBody>
                  <a:tcPr/>
                </a:tc>
                <a:tc vMerge="1">
                  <a:txBody>
                    <a:bodyPr/>
                    <a:lstStyle/>
                    <a:p>
                      <a:endParaRPr lang="en-ZA" dirty="0"/>
                    </a:p>
                  </a:txBody>
                  <a:tcPr/>
                </a:tc>
                <a:extLst>
                  <a:ext uri="{0D108BD9-81ED-4DB2-BD59-A6C34878D82A}">
                    <a16:rowId xmlns:a16="http://schemas.microsoft.com/office/drawing/2014/main" val="1020989293"/>
                  </a:ext>
                </a:extLst>
              </a:tr>
              <a:tr h="555495">
                <a:tc>
                  <a:txBody>
                    <a:bodyPr/>
                    <a:lstStyle/>
                    <a:p>
                      <a:r>
                        <a:rPr lang="en-ZA" dirty="0"/>
                        <a:t>Pipeline F1 (45.3km)</a:t>
                      </a:r>
                    </a:p>
                  </a:txBody>
                  <a:tcPr/>
                </a:tc>
                <a:tc>
                  <a:txBody>
                    <a:bodyPr/>
                    <a:lstStyle/>
                    <a:p>
                      <a:r>
                        <a:rPr lang="en-ZA" dirty="0"/>
                        <a:t>21%</a:t>
                      </a:r>
                    </a:p>
                  </a:txBody>
                  <a:tcPr/>
                </a:tc>
                <a:tc>
                  <a:txBody>
                    <a:bodyPr/>
                    <a:lstStyle/>
                    <a:p>
                      <a:r>
                        <a:rPr lang="en-ZA" dirty="0"/>
                        <a:t>Mar 2023</a:t>
                      </a:r>
                    </a:p>
                  </a:txBody>
                  <a:tcPr/>
                </a:tc>
                <a:tc vMerge="1">
                  <a:txBody>
                    <a:bodyPr/>
                    <a:lstStyle/>
                    <a:p>
                      <a:endParaRPr lang="en-ZA" dirty="0"/>
                    </a:p>
                  </a:txBody>
                  <a:tcPr/>
                </a:tc>
                <a:extLst>
                  <a:ext uri="{0D108BD9-81ED-4DB2-BD59-A6C34878D82A}">
                    <a16:rowId xmlns:a16="http://schemas.microsoft.com/office/drawing/2014/main" val="926961708"/>
                  </a:ext>
                </a:extLst>
              </a:tr>
              <a:tr h="555495">
                <a:tc>
                  <a:txBody>
                    <a:bodyPr/>
                    <a:lstStyle/>
                    <a:p>
                      <a:r>
                        <a:rPr lang="en-ZA" dirty="0"/>
                        <a:t>Pipeline F2 (22.4km)</a:t>
                      </a:r>
                    </a:p>
                  </a:txBody>
                  <a:tcPr/>
                </a:tc>
                <a:tc>
                  <a:txBody>
                    <a:bodyPr/>
                    <a:lstStyle/>
                    <a:p>
                      <a:r>
                        <a:rPr lang="en-GB" dirty="0"/>
                        <a:t>69%</a:t>
                      </a:r>
                      <a:endParaRPr lang="en-ZA" dirty="0"/>
                    </a:p>
                  </a:txBody>
                  <a:tcPr/>
                </a:tc>
                <a:tc>
                  <a:txBody>
                    <a:bodyPr/>
                    <a:lstStyle/>
                    <a:p>
                      <a:r>
                        <a:rPr lang="en-GB" dirty="0"/>
                        <a:t>Oct 2022</a:t>
                      </a:r>
                      <a:endParaRPr lang="en-ZA" dirty="0"/>
                    </a:p>
                  </a:txBody>
                  <a:tcPr/>
                </a:tc>
                <a:tc vMerge="1">
                  <a:txBody>
                    <a:bodyPr/>
                    <a:lstStyle/>
                    <a:p>
                      <a:endParaRPr lang="en-ZA" dirty="0"/>
                    </a:p>
                  </a:txBody>
                  <a:tcPr/>
                </a:tc>
                <a:extLst>
                  <a:ext uri="{0D108BD9-81ED-4DB2-BD59-A6C34878D82A}">
                    <a16:rowId xmlns:a16="http://schemas.microsoft.com/office/drawing/2014/main" val="4105051603"/>
                  </a:ext>
                </a:extLst>
              </a:tr>
              <a:tr h="331843">
                <a:tc>
                  <a:txBody>
                    <a:bodyPr/>
                    <a:lstStyle/>
                    <a:p>
                      <a:r>
                        <a:rPr lang="en-ZA" dirty="0"/>
                        <a:t>MAKOSHA PIPELINE </a:t>
                      </a:r>
                    </a:p>
                  </a:txBody>
                  <a:tcPr/>
                </a:tc>
                <a:tc>
                  <a:txBody>
                    <a:bodyPr/>
                    <a:lstStyle/>
                    <a:p>
                      <a:r>
                        <a:rPr lang="en-ZA" dirty="0"/>
                        <a:t>0%</a:t>
                      </a:r>
                    </a:p>
                  </a:txBody>
                  <a:tcPr/>
                </a:tc>
                <a:tc>
                  <a:txBody>
                    <a:bodyPr/>
                    <a:lstStyle/>
                    <a:p>
                      <a:r>
                        <a:rPr lang="en-ZA" dirty="0"/>
                        <a:t>Mar 2023</a:t>
                      </a:r>
                    </a:p>
                  </a:txBody>
                  <a:tcPr/>
                </a:tc>
                <a:tc vMerge="1">
                  <a:txBody>
                    <a:bodyPr/>
                    <a:lstStyle/>
                    <a:p>
                      <a:endParaRPr lang="en-ZA" dirty="0"/>
                    </a:p>
                  </a:txBody>
                  <a:tcPr/>
                </a:tc>
                <a:extLst>
                  <a:ext uri="{0D108BD9-81ED-4DB2-BD59-A6C34878D82A}">
                    <a16:rowId xmlns:a16="http://schemas.microsoft.com/office/drawing/2014/main" val="3479840295"/>
                  </a:ext>
                </a:extLst>
              </a:tr>
              <a:tr h="575666">
                <a:tc>
                  <a:txBody>
                    <a:bodyPr/>
                    <a:lstStyle/>
                    <a:p>
                      <a:r>
                        <a:rPr lang="en-GB" b="1" dirty="0"/>
                        <a:t>Summary progress inclusive of all items</a:t>
                      </a:r>
                    </a:p>
                  </a:txBody>
                  <a:tcPr/>
                </a:tc>
                <a:tc>
                  <a:txBody>
                    <a:bodyPr/>
                    <a:lstStyle/>
                    <a:p>
                      <a:r>
                        <a:rPr lang="en-ZA" b="1" dirty="0"/>
                        <a:t>58%</a:t>
                      </a:r>
                    </a:p>
                  </a:txBody>
                  <a:tcPr/>
                </a:tc>
                <a:tc>
                  <a:txBody>
                    <a:bodyPr/>
                    <a:lstStyle/>
                    <a:p>
                      <a:r>
                        <a:rPr lang="en-ZA" b="1" dirty="0"/>
                        <a:t>Mar 2023</a:t>
                      </a:r>
                    </a:p>
                  </a:txBody>
                  <a:tcPr/>
                </a:tc>
                <a:tc vMerge="1">
                  <a:txBody>
                    <a:bodyPr/>
                    <a:lstStyle/>
                    <a:p>
                      <a:endParaRPr lang="en-ZA" dirty="0"/>
                    </a:p>
                  </a:txBody>
                  <a:tcPr/>
                </a:tc>
                <a:extLst>
                  <a:ext uri="{0D108BD9-81ED-4DB2-BD59-A6C34878D82A}">
                    <a16:rowId xmlns:a16="http://schemas.microsoft.com/office/drawing/2014/main" val="1348777463"/>
                  </a:ext>
                </a:extLst>
              </a:tr>
            </a:tbl>
          </a:graphicData>
        </a:graphic>
      </p:graphicFrame>
      <p:sp>
        <p:nvSpPr>
          <p:cNvPr id="4" name="Slide Number Placeholder 3">
            <a:extLst>
              <a:ext uri="{FF2B5EF4-FFF2-40B4-BE49-F238E27FC236}">
                <a16:creationId xmlns:a16="http://schemas.microsoft.com/office/drawing/2014/main" id="{390B67B5-7F75-4DFA-9285-709C3101C282}"/>
              </a:ext>
            </a:extLst>
          </p:cNvPr>
          <p:cNvSpPr>
            <a:spLocks noGrp="1"/>
          </p:cNvSpPr>
          <p:nvPr>
            <p:ph type="sldNum" sz="quarter" idx="12"/>
          </p:nvPr>
        </p:nvSpPr>
        <p:spPr/>
        <p:txBody>
          <a:bodyPr/>
          <a:lstStyle/>
          <a:p>
            <a:pPr>
              <a:defRPr/>
            </a:pPr>
            <a:fld id="{6E6B949B-FF25-4512-A6F3-1B8E765DDD27}" type="slidenum">
              <a:rPr lang="en-US" altLang="en-US" smtClean="0">
                <a:solidFill>
                  <a:prstClr val="black"/>
                </a:solidFill>
                <a:ea typeface="+mn-ea"/>
              </a:rPr>
              <a:pPr>
                <a:defRPr/>
              </a:pPr>
              <a:t>8</a:t>
            </a:fld>
            <a:endParaRPr lang="en-US" altLang="en-US" dirty="0">
              <a:solidFill>
                <a:prstClr val="black"/>
              </a:solidFill>
              <a:ea typeface="+mn-ea"/>
            </a:endParaRPr>
          </a:p>
        </p:txBody>
      </p:sp>
    </p:spTree>
    <p:extLst>
      <p:ext uri="{BB962C8B-B14F-4D97-AF65-F5344CB8AC3E}">
        <p14:creationId xmlns:p14="http://schemas.microsoft.com/office/powerpoint/2010/main" val="2779145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7BD62-850C-4876-8760-7E6D93DF8727}"/>
              </a:ext>
            </a:extLst>
          </p:cNvPr>
          <p:cNvSpPr>
            <a:spLocks noGrp="1"/>
          </p:cNvSpPr>
          <p:nvPr>
            <p:ph type="title"/>
          </p:nvPr>
        </p:nvSpPr>
        <p:spPr/>
        <p:txBody>
          <a:bodyPr/>
          <a:lstStyle/>
          <a:p>
            <a:r>
              <a:rPr lang="en-GB" dirty="0">
                <a:solidFill>
                  <a:prstClr val="black"/>
                </a:solidFill>
              </a:rPr>
              <a:t>Construction schedule for </a:t>
            </a:r>
            <a:r>
              <a:rPr lang="en-GB" dirty="0" err="1">
                <a:solidFill>
                  <a:prstClr val="black"/>
                </a:solidFill>
              </a:rPr>
              <a:t>Nandoni</a:t>
            </a:r>
            <a:r>
              <a:rPr lang="en-GB" dirty="0">
                <a:solidFill>
                  <a:prstClr val="black"/>
                </a:solidFill>
              </a:rPr>
              <a:t> to </a:t>
            </a:r>
            <a:r>
              <a:rPr lang="en-GB" dirty="0" err="1">
                <a:solidFill>
                  <a:prstClr val="black"/>
                </a:solidFill>
              </a:rPr>
              <a:t>Nsami</a:t>
            </a:r>
            <a:r>
              <a:rPr lang="en-GB" dirty="0">
                <a:solidFill>
                  <a:prstClr val="black"/>
                </a:solidFill>
              </a:rPr>
              <a:t> pipeline project</a:t>
            </a:r>
            <a:endParaRPr lang="en-ZA" dirty="0">
              <a:solidFill>
                <a:prstClr val="black"/>
              </a:solidFill>
            </a:endParaRPr>
          </a:p>
        </p:txBody>
      </p:sp>
      <p:sp>
        <p:nvSpPr>
          <p:cNvPr id="3" name="Content Placeholder 2">
            <a:extLst>
              <a:ext uri="{FF2B5EF4-FFF2-40B4-BE49-F238E27FC236}">
                <a16:creationId xmlns:a16="http://schemas.microsoft.com/office/drawing/2014/main" id="{9788B3AC-9436-4DD1-9274-47E220CB457E}"/>
              </a:ext>
            </a:extLst>
          </p:cNvPr>
          <p:cNvSpPr>
            <a:spLocks noGrp="1"/>
          </p:cNvSpPr>
          <p:nvPr>
            <p:ph idx="1"/>
          </p:nvPr>
        </p:nvSpPr>
        <p:spPr/>
        <p:txBody>
          <a:bodyPr/>
          <a:lstStyle/>
          <a:p>
            <a:pPr marL="0" indent="0">
              <a:buNone/>
            </a:pPr>
            <a:endParaRPr lang="en-ZA" dirty="0"/>
          </a:p>
        </p:txBody>
      </p:sp>
      <p:sp>
        <p:nvSpPr>
          <p:cNvPr id="4" name="Slide Number Placeholder 3">
            <a:extLst>
              <a:ext uri="{FF2B5EF4-FFF2-40B4-BE49-F238E27FC236}">
                <a16:creationId xmlns:a16="http://schemas.microsoft.com/office/drawing/2014/main" id="{390B67B5-7F75-4DFA-9285-709C3101C282}"/>
              </a:ext>
            </a:extLst>
          </p:cNvPr>
          <p:cNvSpPr>
            <a:spLocks noGrp="1"/>
          </p:cNvSpPr>
          <p:nvPr>
            <p:ph type="sldNum" sz="quarter" idx="12"/>
          </p:nvPr>
        </p:nvSpPr>
        <p:spPr/>
        <p:txBody>
          <a:bodyPr/>
          <a:lstStyle/>
          <a:p>
            <a:pPr>
              <a:defRPr/>
            </a:pPr>
            <a:fld id="{6E6B949B-FF25-4512-A6F3-1B8E765DDD27}" type="slidenum">
              <a:rPr lang="en-US" altLang="en-US" smtClean="0">
                <a:solidFill>
                  <a:prstClr val="black"/>
                </a:solidFill>
                <a:ea typeface="+mn-ea"/>
              </a:rPr>
              <a:pPr>
                <a:defRPr/>
              </a:pPr>
              <a:t>9</a:t>
            </a:fld>
            <a:endParaRPr lang="en-US" altLang="en-US" dirty="0">
              <a:solidFill>
                <a:prstClr val="black"/>
              </a:solidFill>
              <a:ea typeface="+mn-ea"/>
            </a:endParaRPr>
          </a:p>
        </p:txBody>
      </p:sp>
      <p:graphicFrame>
        <p:nvGraphicFramePr>
          <p:cNvPr id="6" name="Content Placeholder 4">
            <a:extLst>
              <a:ext uri="{FF2B5EF4-FFF2-40B4-BE49-F238E27FC236}">
                <a16:creationId xmlns:a16="http://schemas.microsoft.com/office/drawing/2014/main" id="{8499AB6E-9CB1-4576-9161-305E8D58E63E}"/>
              </a:ext>
            </a:extLst>
          </p:cNvPr>
          <p:cNvGraphicFramePr>
            <a:graphicFrameLocks/>
          </p:cNvGraphicFramePr>
          <p:nvPr>
            <p:extLst>
              <p:ext uri="{D42A27DB-BD31-4B8C-83A1-F6EECF244321}">
                <p14:modId xmlns:p14="http://schemas.microsoft.com/office/powerpoint/2010/main" val="3556240272"/>
              </p:ext>
            </p:extLst>
          </p:nvPr>
        </p:nvGraphicFramePr>
        <p:xfrm>
          <a:off x="637309" y="1413164"/>
          <a:ext cx="10945091" cy="4713001"/>
        </p:xfrm>
        <a:graphic>
          <a:graphicData uri="http://schemas.openxmlformats.org/drawingml/2006/table">
            <a:tbl>
              <a:tblPr>
                <a:tableStyleId>{0505E3EF-67EA-436B-97B2-0124C06EBD24}</a:tableStyleId>
              </a:tblPr>
              <a:tblGrid>
                <a:gridCol w="3288865">
                  <a:extLst>
                    <a:ext uri="{9D8B030D-6E8A-4147-A177-3AD203B41FA5}">
                      <a16:colId xmlns:a16="http://schemas.microsoft.com/office/drawing/2014/main" val="20001"/>
                    </a:ext>
                  </a:extLst>
                </a:gridCol>
                <a:gridCol w="2042887">
                  <a:extLst>
                    <a:ext uri="{9D8B030D-6E8A-4147-A177-3AD203B41FA5}">
                      <a16:colId xmlns:a16="http://schemas.microsoft.com/office/drawing/2014/main" val="20004"/>
                    </a:ext>
                  </a:extLst>
                </a:gridCol>
                <a:gridCol w="2343799">
                  <a:extLst>
                    <a:ext uri="{9D8B030D-6E8A-4147-A177-3AD203B41FA5}">
                      <a16:colId xmlns:a16="http://schemas.microsoft.com/office/drawing/2014/main" val="3688820871"/>
                    </a:ext>
                  </a:extLst>
                </a:gridCol>
                <a:gridCol w="3269540">
                  <a:extLst>
                    <a:ext uri="{9D8B030D-6E8A-4147-A177-3AD203B41FA5}">
                      <a16:colId xmlns:a16="http://schemas.microsoft.com/office/drawing/2014/main" val="20005"/>
                    </a:ext>
                  </a:extLst>
                </a:gridCol>
              </a:tblGrid>
              <a:tr h="535659">
                <a:tc>
                  <a:txBody>
                    <a:bodyPr/>
                    <a:lstStyle/>
                    <a:p>
                      <a:pPr algn="ctr" rtl="0" fontAlgn="ctr">
                        <a:spcBef>
                          <a:spcPts val="0"/>
                        </a:spcBef>
                        <a:spcAft>
                          <a:spcPts val="0"/>
                        </a:spcAft>
                      </a:pPr>
                      <a:r>
                        <a:rPr lang="en-US" sz="1662" b="1" kern="1200" dirty="0">
                          <a:solidFill>
                            <a:schemeClr val="tx1"/>
                          </a:solidFill>
                        </a:rPr>
                        <a:t>Work packages </a:t>
                      </a:r>
                      <a:endParaRPr lang="en-US" sz="1662" b="1" kern="1200" dirty="0">
                        <a:solidFill>
                          <a:schemeClr val="tx1"/>
                        </a:solidFill>
                        <a:latin typeface="+mn-lt"/>
                        <a:ea typeface="+mn-ea"/>
                        <a:cs typeface="+mn-cs"/>
                      </a:endParaRPr>
                    </a:p>
                  </a:txBody>
                  <a:tcPr marL="8125" marR="8125" marT="8124" marB="0" anchor="ctr">
                    <a:solidFill>
                      <a:srgbClr val="92D050"/>
                    </a:solidFill>
                  </a:tcPr>
                </a:tc>
                <a:tc>
                  <a:txBody>
                    <a:bodyPr/>
                    <a:lstStyle/>
                    <a:p>
                      <a:pPr algn="ctr" rtl="0" fontAlgn="ctr">
                        <a:spcBef>
                          <a:spcPts val="0"/>
                        </a:spcBef>
                        <a:spcAft>
                          <a:spcPts val="0"/>
                        </a:spcAft>
                      </a:pPr>
                      <a:r>
                        <a:rPr lang="en-US" sz="1662" b="1" kern="1200" dirty="0">
                          <a:solidFill>
                            <a:schemeClr val="tx1"/>
                          </a:solidFill>
                        </a:rPr>
                        <a:t> Current Progress</a:t>
                      </a:r>
                      <a:endParaRPr lang="en-US" sz="1662" b="1" kern="1200" dirty="0">
                        <a:solidFill>
                          <a:schemeClr val="tx1"/>
                        </a:solidFill>
                        <a:latin typeface="+mn-lt"/>
                        <a:ea typeface="+mn-ea"/>
                        <a:cs typeface="+mn-cs"/>
                      </a:endParaRPr>
                    </a:p>
                  </a:txBody>
                  <a:tcPr marL="8125" marR="8125" marT="8124" marB="0" anchor="ctr">
                    <a:solidFill>
                      <a:srgbClr val="92D050"/>
                    </a:solidFill>
                  </a:tcPr>
                </a:tc>
                <a:tc>
                  <a:txBody>
                    <a:bodyPr/>
                    <a:lstStyle/>
                    <a:p>
                      <a:pPr algn="ctr" rtl="0" fontAlgn="ctr">
                        <a:spcBef>
                          <a:spcPts val="0"/>
                        </a:spcBef>
                        <a:spcAft>
                          <a:spcPts val="0"/>
                        </a:spcAft>
                      </a:pPr>
                      <a:r>
                        <a:rPr lang="en-US" sz="1662" b="1" kern="1200" dirty="0">
                          <a:solidFill>
                            <a:schemeClr val="tx1"/>
                          </a:solidFill>
                        </a:rPr>
                        <a:t>Planned Completion</a:t>
                      </a:r>
                      <a:endParaRPr lang="en-US" sz="1662" b="1" kern="1200" dirty="0">
                        <a:solidFill>
                          <a:schemeClr val="tx1"/>
                        </a:solidFill>
                        <a:latin typeface="+mn-lt"/>
                        <a:ea typeface="+mn-ea"/>
                        <a:cs typeface="+mn-cs"/>
                      </a:endParaRPr>
                    </a:p>
                  </a:txBody>
                  <a:tcPr marL="8125" marR="8125" marT="8124" marB="0" anchor="ctr">
                    <a:solidFill>
                      <a:srgbClr val="92D050"/>
                    </a:solidFill>
                  </a:tcPr>
                </a:tc>
                <a:tc>
                  <a:txBody>
                    <a:bodyPr/>
                    <a:lstStyle/>
                    <a:p>
                      <a:pPr algn="ctr" rtl="0" fontAlgn="ctr">
                        <a:spcBef>
                          <a:spcPts val="0"/>
                        </a:spcBef>
                        <a:spcAft>
                          <a:spcPts val="0"/>
                        </a:spcAft>
                      </a:pPr>
                      <a:r>
                        <a:rPr lang="en-US" sz="1662" b="1" kern="1200" dirty="0">
                          <a:solidFill>
                            <a:schemeClr val="tx1"/>
                          </a:solidFill>
                        </a:rPr>
                        <a:t>Comment</a:t>
                      </a:r>
                      <a:endParaRPr lang="en-US" sz="1662" b="1" kern="1200" dirty="0">
                        <a:solidFill>
                          <a:schemeClr val="tx1"/>
                        </a:solidFill>
                        <a:latin typeface="+mn-lt"/>
                        <a:ea typeface="+mn-ea"/>
                        <a:cs typeface="+mn-cs"/>
                      </a:endParaRPr>
                    </a:p>
                  </a:txBody>
                  <a:tcPr marL="8125" marR="8125" marT="8124" marB="0" anchor="ctr">
                    <a:solidFill>
                      <a:srgbClr val="92D050"/>
                    </a:solidFill>
                  </a:tcPr>
                </a:tc>
                <a:extLst>
                  <a:ext uri="{0D108BD9-81ED-4DB2-BD59-A6C34878D82A}">
                    <a16:rowId xmlns:a16="http://schemas.microsoft.com/office/drawing/2014/main" val="10000"/>
                  </a:ext>
                </a:extLst>
              </a:tr>
              <a:tr h="563143">
                <a:tc>
                  <a:txBody>
                    <a:bodyPr/>
                    <a:lstStyle/>
                    <a:p>
                      <a:pPr algn="l" rtl="0" fontAlgn="ctr">
                        <a:spcBef>
                          <a:spcPts val="0"/>
                        </a:spcBef>
                        <a:spcAft>
                          <a:spcPts val="0"/>
                        </a:spcAft>
                      </a:pPr>
                      <a:r>
                        <a:rPr lang="en-US" sz="1662" kern="1200" dirty="0">
                          <a:solidFill>
                            <a:schemeClr val="tx1"/>
                          </a:solidFill>
                        </a:rPr>
                        <a:t>Nandoni-Nsami line (49,1km)</a:t>
                      </a:r>
                      <a:endParaRPr lang="en-US" sz="1662" kern="1200" dirty="0">
                        <a:solidFill>
                          <a:schemeClr val="tx1"/>
                        </a:solidFill>
                        <a:latin typeface="+mn-lt"/>
                        <a:ea typeface="+mn-ea"/>
                        <a:cs typeface="+mn-cs"/>
                      </a:endParaRPr>
                    </a:p>
                  </a:txBody>
                  <a:tcPr marL="73125" marR="8125" marT="8124" marB="0" anchor="ctr"/>
                </a:tc>
                <a:tc>
                  <a:txBody>
                    <a:bodyPr/>
                    <a:lstStyle/>
                    <a:p>
                      <a:pPr algn="ctr" rtl="0" fontAlgn="ctr"/>
                      <a:r>
                        <a:rPr lang="en-US" sz="1662" kern="1200" dirty="0">
                          <a:solidFill>
                            <a:schemeClr val="tx1"/>
                          </a:solidFill>
                        </a:rPr>
                        <a:t>28.61km</a:t>
                      </a:r>
                      <a:endParaRPr lang="en-US" sz="1662" kern="1200" dirty="0">
                        <a:solidFill>
                          <a:schemeClr val="tx1"/>
                        </a:solidFill>
                        <a:latin typeface="+mn-lt"/>
                        <a:ea typeface="+mn-ea"/>
                        <a:cs typeface="+mn-cs"/>
                      </a:endParaRPr>
                    </a:p>
                  </a:txBody>
                  <a:tcPr marL="0" marR="0" marT="0" marB="0" anchor="ctr"/>
                </a:tc>
                <a:tc rowSpan="6">
                  <a:txBody>
                    <a:bodyPr/>
                    <a:lstStyle/>
                    <a:p>
                      <a:pPr algn="l"/>
                      <a:r>
                        <a:rPr lang="en-US" sz="1662" kern="1200" dirty="0">
                          <a:solidFill>
                            <a:schemeClr val="tx1"/>
                          </a:solidFill>
                        </a:rPr>
                        <a:t>Sep 2022</a:t>
                      </a:r>
                      <a:endParaRPr lang="en-US" sz="1662" kern="1200" dirty="0">
                        <a:solidFill>
                          <a:schemeClr val="tx1"/>
                        </a:solidFill>
                        <a:latin typeface="+mn-lt"/>
                        <a:ea typeface="+mn-ea"/>
                        <a:cs typeface="+mn-cs"/>
                      </a:endParaRPr>
                    </a:p>
                  </a:txBody>
                  <a:tcPr marL="8125" marR="8125" marT="8124" marB="0" anchor="ctr"/>
                </a:tc>
                <a:tc rowSpan="7">
                  <a:txBody>
                    <a:bodyPr/>
                    <a:lstStyle/>
                    <a:p>
                      <a:pPr marL="285750" indent="-285750" algn="l">
                        <a:buFont typeface="Arial" panose="020B0604020202020204" pitchFamily="34" charset="0"/>
                        <a:buChar char="•"/>
                      </a:pPr>
                      <a:r>
                        <a:rPr lang="en-GB" sz="1662" kern="1200" dirty="0">
                          <a:solidFill>
                            <a:schemeClr val="tx1"/>
                          </a:solidFill>
                        </a:rPr>
                        <a:t>Approximately 3-4 months behind current program.</a:t>
                      </a:r>
                    </a:p>
                    <a:p>
                      <a:pPr marL="285750" indent="-285750" algn="l">
                        <a:buFont typeface="Arial" panose="020B0604020202020204" pitchFamily="34" charset="0"/>
                        <a:buChar char="•"/>
                      </a:pPr>
                      <a:r>
                        <a:rPr lang="en-GB" sz="1662" kern="1200" dirty="0">
                          <a:solidFill>
                            <a:schemeClr val="tx1"/>
                          </a:solidFill>
                        </a:rPr>
                        <a:t>Planned progress: 43%</a:t>
                      </a:r>
                    </a:p>
                    <a:p>
                      <a:pPr marL="285750" indent="-285750" algn="l">
                        <a:buFont typeface="Arial" panose="020B0604020202020204" pitchFamily="34" charset="0"/>
                        <a:buChar char="•"/>
                      </a:pPr>
                      <a:r>
                        <a:rPr lang="en-GB" sz="1662" kern="1200" dirty="0">
                          <a:solidFill>
                            <a:schemeClr val="tx1"/>
                          </a:solidFill>
                        </a:rPr>
                        <a:t>Anticipated completion based on estimated time lost above is  Dec 2022 </a:t>
                      </a:r>
                    </a:p>
                    <a:p>
                      <a:pPr algn="l"/>
                      <a:endParaRPr lang="en-US" sz="1662" kern="1200" dirty="0">
                        <a:solidFill>
                          <a:schemeClr val="tx1"/>
                        </a:solidFill>
                        <a:latin typeface="+mn-lt"/>
                        <a:ea typeface="+mn-ea"/>
                        <a:cs typeface="+mn-cs"/>
                      </a:endParaRPr>
                    </a:p>
                  </a:txBody>
                  <a:tcPr marL="8125" marR="8125" marT="8124" marB="0"/>
                </a:tc>
                <a:extLst>
                  <a:ext uri="{0D108BD9-81ED-4DB2-BD59-A6C34878D82A}">
                    <a16:rowId xmlns:a16="http://schemas.microsoft.com/office/drawing/2014/main" val="10004"/>
                  </a:ext>
                </a:extLst>
              </a:tr>
              <a:tr h="563143">
                <a:tc>
                  <a:txBody>
                    <a:bodyPr/>
                    <a:lstStyle/>
                    <a:p>
                      <a:pPr algn="l" rtl="0" fontAlgn="ctr">
                        <a:spcBef>
                          <a:spcPts val="0"/>
                        </a:spcBef>
                        <a:spcAft>
                          <a:spcPts val="0"/>
                        </a:spcAft>
                      </a:pPr>
                      <a:r>
                        <a:rPr lang="en-US" sz="1662" kern="1200" dirty="0">
                          <a:solidFill>
                            <a:schemeClr val="tx1"/>
                          </a:solidFill>
                        </a:rPr>
                        <a:t>Malamulele line (26,5km)</a:t>
                      </a:r>
                      <a:endParaRPr lang="en-US" sz="1662" kern="1200" dirty="0">
                        <a:solidFill>
                          <a:schemeClr val="tx1"/>
                        </a:solidFill>
                        <a:latin typeface="+mn-lt"/>
                        <a:ea typeface="+mn-ea"/>
                        <a:cs typeface="+mn-cs"/>
                      </a:endParaRPr>
                    </a:p>
                  </a:txBody>
                  <a:tcPr marL="73125" marR="8125" marT="8124" marB="0" anchor="ctr"/>
                </a:tc>
                <a:tc>
                  <a:txBody>
                    <a:bodyPr/>
                    <a:lstStyle/>
                    <a:p>
                      <a:pPr algn="ctr" rtl="0" fontAlgn="ctr"/>
                      <a:r>
                        <a:rPr lang="en-US" sz="1662" kern="1200" dirty="0">
                          <a:solidFill>
                            <a:schemeClr val="tx1"/>
                          </a:solidFill>
                        </a:rPr>
                        <a:t>18.56km</a:t>
                      </a:r>
                      <a:endParaRPr lang="en-US" sz="1662" kern="1200" dirty="0">
                        <a:solidFill>
                          <a:schemeClr val="tx1"/>
                        </a:solidFill>
                        <a:latin typeface="+mn-lt"/>
                        <a:ea typeface="+mn-ea"/>
                        <a:cs typeface="+mn-cs"/>
                      </a:endParaRPr>
                    </a:p>
                  </a:txBody>
                  <a:tcPr marL="0" marR="0" marT="0" marB="0" anchor="ctr"/>
                </a:tc>
                <a:tc vMerge="1">
                  <a:txBody>
                    <a:bodyPr/>
                    <a:lstStyle/>
                    <a:p>
                      <a:endParaRPr lang="en-ZA"/>
                    </a:p>
                  </a:txBody>
                  <a:tcPr/>
                </a:tc>
                <a:tc vMerge="1">
                  <a:txBody>
                    <a:bodyPr/>
                    <a:lstStyle/>
                    <a:p>
                      <a:pPr algn="ctr" rtl="0" fontAlgn="ctr">
                        <a:spcBef>
                          <a:spcPts val="0"/>
                        </a:spcBef>
                        <a:spcAft>
                          <a:spcPts val="0"/>
                        </a:spcAft>
                      </a:pPr>
                      <a:endParaRPr lang="en-US" sz="1400" b="0" i="0" u="none" strike="noStrike" dirty="0">
                        <a:effectLst/>
                        <a:latin typeface="Arial" panose="020B0604020202020204" pitchFamily="34" charset="0"/>
                      </a:endParaRPr>
                    </a:p>
                  </a:txBody>
                  <a:tcPr marL="8125" marR="8125" marT="812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10005"/>
                  </a:ext>
                </a:extLst>
              </a:tr>
              <a:tr h="563143">
                <a:tc>
                  <a:txBody>
                    <a:bodyPr/>
                    <a:lstStyle/>
                    <a:p>
                      <a:pPr algn="l" rtl="0" fontAlgn="ctr">
                        <a:spcBef>
                          <a:spcPts val="0"/>
                        </a:spcBef>
                        <a:spcAft>
                          <a:spcPts val="0"/>
                        </a:spcAft>
                      </a:pPr>
                      <a:r>
                        <a:rPr lang="en-US" sz="1662" kern="1200" dirty="0">
                          <a:solidFill>
                            <a:schemeClr val="tx1"/>
                          </a:solidFill>
                        </a:rPr>
                        <a:t>Pressure Testing (75,6km)</a:t>
                      </a:r>
                      <a:endParaRPr lang="en-US" sz="1662" kern="1200" dirty="0">
                        <a:solidFill>
                          <a:schemeClr val="tx1"/>
                        </a:solidFill>
                        <a:latin typeface="+mn-lt"/>
                        <a:ea typeface="+mn-ea"/>
                        <a:cs typeface="+mn-cs"/>
                      </a:endParaRPr>
                    </a:p>
                  </a:txBody>
                  <a:tcPr marL="73125" marR="8125" marT="8124" marB="0" anchor="ctr"/>
                </a:tc>
                <a:tc>
                  <a:txBody>
                    <a:bodyPr/>
                    <a:lstStyle/>
                    <a:p>
                      <a:pPr algn="ctr" rtl="0" fontAlgn="ctr"/>
                      <a:r>
                        <a:rPr lang="en-US" sz="1662" kern="1200" dirty="0">
                          <a:solidFill>
                            <a:schemeClr val="tx1"/>
                          </a:solidFill>
                        </a:rPr>
                        <a:t>0km</a:t>
                      </a:r>
                      <a:endParaRPr lang="en-US" sz="1662" kern="1200" dirty="0">
                        <a:solidFill>
                          <a:schemeClr val="tx1"/>
                        </a:solidFill>
                        <a:latin typeface="+mn-lt"/>
                        <a:ea typeface="+mn-ea"/>
                        <a:cs typeface="+mn-cs"/>
                      </a:endParaRPr>
                    </a:p>
                  </a:txBody>
                  <a:tcPr marL="0" marR="0" marT="0" marB="0" anchor="ctr"/>
                </a:tc>
                <a:tc vMerge="1">
                  <a:txBody>
                    <a:bodyPr/>
                    <a:lstStyle/>
                    <a:p>
                      <a:endParaRPr lang="en-ZA"/>
                    </a:p>
                  </a:txBody>
                  <a:tcPr/>
                </a:tc>
                <a:tc vMerge="1">
                  <a:txBody>
                    <a:bodyPr/>
                    <a:lstStyle/>
                    <a:p>
                      <a:endParaRPr lang="en-US"/>
                    </a:p>
                  </a:txBody>
                  <a:tcPr/>
                </a:tc>
                <a:extLst>
                  <a:ext uri="{0D108BD9-81ED-4DB2-BD59-A6C34878D82A}">
                    <a16:rowId xmlns:a16="http://schemas.microsoft.com/office/drawing/2014/main" val="10006"/>
                  </a:ext>
                </a:extLst>
              </a:tr>
              <a:tr h="563143">
                <a:tc>
                  <a:txBody>
                    <a:bodyPr/>
                    <a:lstStyle/>
                    <a:p>
                      <a:pPr algn="l" rtl="0" fontAlgn="ctr">
                        <a:spcBef>
                          <a:spcPts val="0"/>
                        </a:spcBef>
                        <a:spcAft>
                          <a:spcPts val="0"/>
                        </a:spcAft>
                      </a:pPr>
                      <a:r>
                        <a:rPr lang="en-US" sz="1662" kern="1200" dirty="0">
                          <a:solidFill>
                            <a:schemeClr val="tx1"/>
                          </a:solidFill>
                        </a:rPr>
                        <a:t>Pipe Jacking (320m)</a:t>
                      </a:r>
                      <a:endParaRPr lang="en-US" sz="1662" kern="1200" dirty="0">
                        <a:solidFill>
                          <a:schemeClr val="tx1"/>
                        </a:solidFill>
                        <a:latin typeface="+mn-lt"/>
                        <a:ea typeface="+mn-ea"/>
                        <a:cs typeface="+mn-cs"/>
                      </a:endParaRPr>
                    </a:p>
                  </a:txBody>
                  <a:tcPr marL="73125" marR="8125" marT="8124" marB="0" anchor="ctr"/>
                </a:tc>
                <a:tc>
                  <a:txBody>
                    <a:bodyPr/>
                    <a:lstStyle/>
                    <a:p>
                      <a:pPr algn="ctr" fontAlgn="ctr"/>
                      <a:r>
                        <a:rPr lang="en-US" sz="1662" kern="1200" dirty="0">
                          <a:solidFill>
                            <a:schemeClr val="tx1"/>
                          </a:solidFill>
                        </a:rPr>
                        <a:t>0.0%</a:t>
                      </a:r>
                      <a:endParaRPr lang="en-US" sz="1662" kern="1200" dirty="0">
                        <a:solidFill>
                          <a:schemeClr val="tx1"/>
                        </a:solidFill>
                        <a:latin typeface="+mn-lt"/>
                        <a:ea typeface="+mn-ea"/>
                        <a:cs typeface="+mn-cs"/>
                      </a:endParaRPr>
                    </a:p>
                  </a:txBody>
                  <a:tcPr marL="0" marR="0" marT="0" marB="0" anchor="ctr"/>
                </a:tc>
                <a:tc vMerge="1">
                  <a:txBody>
                    <a:bodyPr/>
                    <a:lstStyle/>
                    <a:p>
                      <a:pPr algn="l" fontAlgn="ctr">
                        <a:spcBef>
                          <a:spcPts val="0"/>
                        </a:spcBef>
                        <a:spcAft>
                          <a:spcPts val="0"/>
                        </a:spcAft>
                      </a:pPr>
                      <a:endParaRPr lang="en-US" sz="1400" b="0" i="0" u="none" strike="noStrike" dirty="0">
                        <a:effectLst/>
                        <a:latin typeface="Arial" panose="020B0604020202020204" pitchFamily="34" charset="0"/>
                        <a:cs typeface="Arial" panose="020B0604020202020204" pitchFamily="34" charset="0"/>
                      </a:endParaRPr>
                    </a:p>
                  </a:txBody>
                  <a:tcPr marL="8125" marR="8125" marT="81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vMerge="1">
                  <a:txBody>
                    <a:bodyPr/>
                    <a:lstStyle/>
                    <a:p>
                      <a:pPr algn="l" fontAlgn="ctr">
                        <a:spcBef>
                          <a:spcPts val="0"/>
                        </a:spcBef>
                        <a:spcAft>
                          <a:spcPts val="0"/>
                        </a:spcAft>
                      </a:pPr>
                      <a:endParaRPr lang="en-US" sz="1400" b="0" i="0" u="none" strike="noStrike" dirty="0">
                        <a:effectLst/>
                        <a:latin typeface="Arial" panose="020B0604020202020204" pitchFamily="34" charset="0"/>
                        <a:cs typeface="Arial" panose="020B0604020202020204" pitchFamily="34" charset="0"/>
                      </a:endParaRPr>
                    </a:p>
                  </a:txBody>
                  <a:tcPr marL="8125" marR="8125" marT="81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10008"/>
                  </a:ext>
                </a:extLst>
              </a:tr>
              <a:tr h="563143">
                <a:tc>
                  <a:txBody>
                    <a:bodyPr/>
                    <a:lstStyle/>
                    <a:p>
                      <a:pPr algn="l" rtl="0" fontAlgn="ctr">
                        <a:spcBef>
                          <a:spcPts val="0"/>
                        </a:spcBef>
                        <a:spcAft>
                          <a:spcPts val="0"/>
                        </a:spcAft>
                      </a:pPr>
                      <a:r>
                        <a:rPr lang="en-US" sz="1662" kern="1200" dirty="0" err="1">
                          <a:solidFill>
                            <a:schemeClr val="tx1"/>
                          </a:solidFill>
                        </a:rPr>
                        <a:t>Luvuvhu</a:t>
                      </a:r>
                      <a:r>
                        <a:rPr lang="en-US" sz="1662" kern="1200" dirty="0">
                          <a:solidFill>
                            <a:schemeClr val="tx1"/>
                          </a:solidFill>
                        </a:rPr>
                        <a:t> crossing (120m)</a:t>
                      </a:r>
                      <a:endParaRPr lang="en-US" sz="1662" kern="1200" dirty="0">
                        <a:solidFill>
                          <a:schemeClr val="tx1"/>
                        </a:solidFill>
                        <a:latin typeface="+mn-lt"/>
                        <a:ea typeface="+mn-ea"/>
                        <a:cs typeface="+mn-cs"/>
                      </a:endParaRPr>
                    </a:p>
                  </a:txBody>
                  <a:tcPr marL="73125" marR="8125" marT="8124" marB="0" anchor="ctr"/>
                </a:tc>
                <a:tc>
                  <a:txBody>
                    <a:bodyPr/>
                    <a:lstStyle/>
                    <a:p>
                      <a:pPr algn="ctr" fontAlgn="ctr"/>
                      <a:r>
                        <a:rPr lang="en-US" sz="1662" kern="1200" dirty="0">
                          <a:solidFill>
                            <a:schemeClr val="tx1"/>
                          </a:solidFill>
                        </a:rPr>
                        <a:t>0.0%</a:t>
                      </a:r>
                      <a:endParaRPr lang="en-US" sz="1662" kern="1200" dirty="0">
                        <a:solidFill>
                          <a:schemeClr val="tx1"/>
                        </a:solidFill>
                        <a:latin typeface="+mn-lt"/>
                        <a:ea typeface="+mn-ea"/>
                        <a:cs typeface="+mn-cs"/>
                      </a:endParaRPr>
                    </a:p>
                  </a:txBody>
                  <a:tcPr marL="0" marR="0" marT="0" marB="0" anchor="ctr"/>
                </a:tc>
                <a:tc vMerge="1">
                  <a:txBody>
                    <a:bodyPr/>
                    <a:lstStyle/>
                    <a:p>
                      <a:pPr algn="l" fontAlgn="ctr">
                        <a:spcBef>
                          <a:spcPts val="0"/>
                        </a:spcBef>
                        <a:spcAft>
                          <a:spcPts val="0"/>
                        </a:spcAft>
                      </a:pPr>
                      <a:endParaRPr lang="en-US" sz="1400" b="0" i="0" u="none" strike="noStrike" dirty="0">
                        <a:effectLst/>
                        <a:latin typeface="Arial" panose="020B0604020202020204" pitchFamily="34" charset="0"/>
                        <a:cs typeface="Arial" panose="020B0604020202020204" pitchFamily="34" charset="0"/>
                      </a:endParaRPr>
                    </a:p>
                  </a:txBody>
                  <a:tcPr marL="8125" marR="8125" marT="81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tc vMerge="1">
                  <a:txBody>
                    <a:bodyPr/>
                    <a:lstStyle/>
                    <a:p>
                      <a:pPr algn="l" fontAlgn="ctr">
                        <a:spcBef>
                          <a:spcPts val="0"/>
                        </a:spcBef>
                        <a:spcAft>
                          <a:spcPts val="0"/>
                        </a:spcAft>
                      </a:pPr>
                      <a:endParaRPr lang="en-US" sz="1400" b="0" i="0" u="none" strike="noStrike" dirty="0">
                        <a:effectLst/>
                        <a:latin typeface="Arial" panose="020B0604020202020204" pitchFamily="34" charset="0"/>
                        <a:cs typeface="Arial" panose="020B0604020202020204" pitchFamily="34" charset="0"/>
                      </a:endParaRPr>
                    </a:p>
                  </a:txBody>
                  <a:tcPr marL="8125" marR="8125" marT="81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EE7D1"/>
                    </a:solidFill>
                  </a:tcPr>
                </a:tc>
                <a:extLst>
                  <a:ext uri="{0D108BD9-81ED-4DB2-BD59-A6C34878D82A}">
                    <a16:rowId xmlns:a16="http://schemas.microsoft.com/office/drawing/2014/main" val="10009"/>
                  </a:ext>
                </a:extLst>
              </a:tr>
              <a:tr h="798484">
                <a:tc>
                  <a:txBody>
                    <a:bodyPr/>
                    <a:lstStyle/>
                    <a:p>
                      <a:pPr algn="l" rtl="0" fontAlgn="ctr">
                        <a:spcBef>
                          <a:spcPts val="0"/>
                        </a:spcBef>
                        <a:spcAft>
                          <a:spcPts val="0"/>
                        </a:spcAft>
                      </a:pPr>
                      <a:r>
                        <a:rPr lang="en-US" sz="1662" kern="1200" dirty="0">
                          <a:solidFill>
                            <a:schemeClr val="tx1"/>
                          </a:solidFill>
                        </a:rPr>
                        <a:t>Chambers (197)</a:t>
                      </a:r>
                      <a:endParaRPr lang="en-US" sz="1662" kern="1200" dirty="0">
                        <a:solidFill>
                          <a:schemeClr val="tx1"/>
                        </a:solidFill>
                        <a:latin typeface="+mn-lt"/>
                        <a:ea typeface="+mn-ea"/>
                        <a:cs typeface="+mn-cs"/>
                      </a:endParaRPr>
                    </a:p>
                  </a:txBody>
                  <a:tcPr marL="73125" marR="8125" marT="8124" marB="0" anchor="ctr"/>
                </a:tc>
                <a:tc>
                  <a:txBody>
                    <a:bodyPr/>
                    <a:lstStyle/>
                    <a:p>
                      <a:pPr algn="ctr" fontAlgn="ctr"/>
                      <a:r>
                        <a:rPr lang="en-US" sz="1662" kern="1200" dirty="0">
                          <a:solidFill>
                            <a:schemeClr val="tx1"/>
                          </a:solidFill>
                        </a:rPr>
                        <a:t>9.9%</a:t>
                      </a:r>
                      <a:endParaRPr lang="en-US" sz="1662" kern="1200" dirty="0">
                        <a:solidFill>
                          <a:schemeClr val="tx1"/>
                        </a:solidFill>
                        <a:latin typeface="+mn-lt"/>
                        <a:ea typeface="+mn-ea"/>
                        <a:cs typeface="+mn-cs"/>
                      </a:endParaRPr>
                    </a:p>
                  </a:txBody>
                  <a:tcPr marL="0" marR="0" marT="0" marB="0" anchor="ctr"/>
                </a:tc>
                <a:tc vMerge="1">
                  <a:txBody>
                    <a:bodyPr/>
                    <a:lstStyle/>
                    <a:p>
                      <a:pPr algn="l"/>
                      <a:endParaRPr lang="en-US" sz="1400" b="0" i="0" u="none" strike="noStrike" dirty="0">
                        <a:effectLst/>
                        <a:latin typeface="Arial" panose="020B0604020202020204" pitchFamily="34" charset="0"/>
                        <a:cs typeface="Arial" panose="020B0604020202020204" pitchFamily="34" charset="0"/>
                      </a:endParaRPr>
                    </a:p>
                  </a:txBody>
                  <a:tcPr marL="8125" marR="8125" marT="81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tc vMerge="1">
                  <a:txBody>
                    <a:bodyPr/>
                    <a:lstStyle/>
                    <a:p>
                      <a:pPr algn="l"/>
                      <a:endParaRPr lang="en-US" sz="1400" b="0" i="0" u="none" strike="noStrike" dirty="0">
                        <a:effectLst/>
                        <a:latin typeface="Arial" panose="020B0604020202020204" pitchFamily="34" charset="0"/>
                        <a:cs typeface="Arial" panose="020B0604020202020204" pitchFamily="34" charset="0"/>
                      </a:endParaRPr>
                    </a:p>
                  </a:txBody>
                  <a:tcPr marL="8125" marR="8125" marT="81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10010"/>
                  </a:ext>
                </a:extLst>
              </a:tr>
              <a:tr h="563143">
                <a:tc>
                  <a:txBody>
                    <a:bodyPr/>
                    <a:lstStyle/>
                    <a:p>
                      <a:pPr algn="l" rtl="0" fontAlgn="ctr">
                        <a:spcBef>
                          <a:spcPts val="0"/>
                        </a:spcBef>
                        <a:spcAft>
                          <a:spcPts val="0"/>
                        </a:spcAft>
                      </a:pPr>
                      <a:r>
                        <a:rPr lang="en-US" sz="1662" kern="1200" dirty="0">
                          <a:solidFill>
                            <a:schemeClr val="tx1"/>
                          </a:solidFill>
                        </a:rPr>
                        <a:t>Summary progress inclusive of all items</a:t>
                      </a:r>
                      <a:endParaRPr lang="en-US" sz="1662" kern="1200" dirty="0">
                        <a:solidFill>
                          <a:schemeClr val="tx1"/>
                        </a:solidFill>
                        <a:latin typeface="+mn-lt"/>
                        <a:ea typeface="+mn-ea"/>
                        <a:cs typeface="+mn-cs"/>
                      </a:endParaRPr>
                    </a:p>
                  </a:txBody>
                  <a:tcPr marL="73125" marR="8125" marT="8124" marB="0" anchor="ctr"/>
                </a:tc>
                <a:tc>
                  <a:txBody>
                    <a:bodyPr/>
                    <a:lstStyle/>
                    <a:p>
                      <a:pPr algn="ctr" fontAlgn="ctr"/>
                      <a:r>
                        <a:rPr lang="en-US" sz="1662" kern="1200" dirty="0">
                          <a:solidFill>
                            <a:schemeClr val="tx1"/>
                          </a:solidFill>
                        </a:rPr>
                        <a:t>38.9%</a:t>
                      </a:r>
                      <a:endParaRPr lang="en-US" sz="1662" kern="1200" dirty="0">
                        <a:solidFill>
                          <a:schemeClr val="tx1"/>
                        </a:solidFill>
                        <a:latin typeface="+mn-lt"/>
                        <a:ea typeface="+mn-ea"/>
                        <a:cs typeface="+mn-cs"/>
                      </a:endParaRPr>
                    </a:p>
                  </a:txBody>
                  <a:tcPr marL="0" marR="0" marT="0" marB="0" anchor="ctr"/>
                </a:tc>
                <a:tc>
                  <a:txBody>
                    <a:bodyPr/>
                    <a:lstStyle/>
                    <a:p>
                      <a:pPr algn="l" fontAlgn="ctr">
                        <a:spcBef>
                          <a:spcPts val="0"/>
                        </a:spcBef>
                        <a:spcAft>
                          <a:spcPts val="0"/>
                        </a:spcAft>
                      </a:pPr>
                      <a:endParaRPr lang="en-US" sz="1662" kern="1200" dirty="0">
                        <a:solidFill>
                          <a:schemeClr val="tx1"/>
                        </a:solidFill>
                        <a:latin typeface="+mn-lt"/>
                        <a:ea typeface="+mn-ea"/>
                        <a:cs typeface="+mn-cs"/>
                      </a:endParaRPr>
                    </a:p>
                  </a:txBody>
                  <a:tcPr marL="8125" marR="8125" marT="8124" marB="0" anchor="ctr"/>
                </a:tc>
                <a:tc vMerge="1">
                  <a:txBody>
                    <a:bodyPr/>
                    <a:lstStyle/>
                    <a:p>
                      <a:pPr algn="l" fontAlgn="ctr">
                        <a:spcBef>
                          <a:spcPts val="0"/>
                        </a:spcBef>
                        <a:spcAft>
                          <a:spcPts val="0"/>
                        </a:spcAft>
                      </a:pPr>
                      <a:r>
                        <a:rPr lang="en-US" sz="1400" kern="1200" dirty="0">
                          <a:solidFill>
                            <a:schemeClr val="tx1"/>
                          </a:solidFill>
                          <a:effectLst/>
                          <a:latin typeface="Arial" panose="020B0604020202020204" pitchFamily="34" charset="0"/>
                          <a:ea typeface="+mn-ea"/>
                          <a:cs typeface="Arial" panose="020B0604020202020204" pitchFamily="34" charset="0"/>
                        </a:rPr>
                        <a:t>Approximately 3-4 months behind current program. Current target = 44.9%</a:t>
                      </a:r>
                      <a:endParaRPr lang="en-US" sz="1400" b="0" i="0" u="none" strike="noStrike" dirty="0">
                        <a:effectLst/>
                        <a:latin typeface="Arial" panose="020B0604020202020204" pitchFamily="34" charset="0"/>
                        <a:cs typeface="Arial" panose="020B0604020202020204" pitchFamily="34" charset="0"/>
                      </a:endParaRPr>
                    </a:p>
                  </a:txBody>
                  <a:tcPr marL="8125" marR="8125" marT="8124"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FF3EA"/>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116813728"/>
      </p:ext>
    </p:extLst>
  </p:cSld>
  <p:clrMapOvr>
    <a:masterClrMapping/>
  </p:clrMapOvr>
</p:sld>
</file>

<file path=ppt/theme/theme1.xml><?xml version="1.0" encoding="utf-8"?>
<a:theme xmlns:a="http://schemas.openxmlformats.org/drawingml/2006/main" name="1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9F2C3D6101F2948907E3A16D7200ED6" ma:contentTypeVersion="10" ma:contentTypeDescription="Create a new document." ma:contentTypeScope="" ma:versionID="4d21b15767fd142c2c9835990d051d24">
  <xsd:schema xmlns:xsd="http://www.w3.org/2001/XMLSchema" xmlns:xs="http://www.w3.org/2001/XMLSchema" xmlns:p="http://schemas.microsoft.com/office/2006/metadata/properties" xmlns:ns3="3e8ee601-830f-41d4-a54a-ff02ea1925fc" xmlns:ns4="56518b21-d0e2-4226-8cf6-3bd2f601cf14" targetNamespace="http://schemas.microsoft.com/office/2006/metadata/properties" ma:root="true" ma:fieldsID="e07e14f4e25a76a2ca1a7647e35bc720" ns3:_="" ns4:_="">
    <xsd:import namespace="3e8ee601-830f-41d4-a54a-ff02ea1925fc"/>
    <xsd:import namespace="56518b21-d0e2-4226-8cf6-3bd2f601cf1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8ee601-830f-41d4-a54a-ff02ea1925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6518b21-d0e2-4226-8cf6-3bd2f601cf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732AEA0-C0F0-4FA5-987B-FF5544529DF6}">
  <ds:schemaRefs>
    <ds:schemaRef ds:uri="http://schemas.microsoft.com/office/2006/metadata/properties"/>
    <ds:schemaRef ds:uri="http://www.w3.org/2000/xmlns/"/>
  </ds:schemaRefs>
</ds:datastoreItem>
</file>

<file path=customXml/itemProps2.xml><?xml version="1.0" encoding="utf-8"?>
<ds:datastoreItem xmlns:ds="http://schemas.openxmlformats.org/officeDocument/2006/customXml" ds:itemID="{DA7F809C-BF0E-4387-84F7-0136A1355C5A}">
  <ds:schemaRefs>
    <ds:schemaRef ds:uri="http://schemas.microsoft.com/sharepoint/v3/contenttype/forms"/>
  </ds:schemaRefs>
</ds:datastoreItem>
</file>

<file path=customXml/itemProps3.xml><?xml version="1.0" encoding="utf-8"?>
<ds:datastoreItem xmlns:ds="http://schemas.openxmlformats.org/officeDocument/2006/customXml" ds:itemID="{DCD7D856-CD4B-40FF-AAC1-1232E055673B}">
  <ds:schemaRefs>
    <ds:schemaRef ds:uri="http://schemas.microsoft.com/office/2006/metadata/contentType"/>
    <ds:schemaRef ds:uri="http://schemas.microsoft.com/office/2006/metadata/properties/metaAttributes"/>
    <ds:schemaRef ds:uri="http://www.w3.org/2000/xmlns/"/>
    <ds:schemaRef ds:uri="http://www.w3.org/2001/XMLSchema"/>
    <ds:schemaRef ds:uri="3e8ee601-830f-41d4-a54a-ff02ea1925fc"/>
    <ds:schemaRef ds:uri="56518b21-d0e2-4226-8cf6-3bd2f601cf14"/>
  </ds:schemaRefs>
</ds:datastoreItem>
</file>

<file path=docProps/app.xml><?xml version="1.0" encoding="utf-8"?>
<Properties xmlns="http://schemas.openxmlformats.org/officeDocument/2006/extended-properties" xmlns:vt="http://schemas.openxmlformats.org/officeDocument/2006/docPropsVTypes">
  <TotalTime>317</TotalTime>
  <Words>1458</Words>
  <Application>Microsoft Office PowerPoint</Application>
  <PresentationFormat>Widescreen</PresentationFormat>
  <Paragraphs>195</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13_Office Theme</vt:lpstr>
      <vt:lpstr> PROGRESS REPORT ON THE GIYANI WATER  SUPPLY PROGRAMME     PRESENTED BY:  ACTING DDG: MR MOSHODI MOTEBELE DATE:  29 MARCH 2022    </vt:lpstr>
      <vt:lpstr>Contents </vt:lpstr>
      <vt:lpstr>Introduction and background</vt:lpstr>
      <vt:lpstr>Status of Project</vt:lpstr>
      <vt:lpstr>Weakness in planning and implementation </vt:lpstr>
      <vt:lpstr>Causes of lack of progress </vt:lpstr>
      <vt:lpstr>The final technical solution</vt:lpstr>
      <vt:lpstr>Construction schedule for Giyani WS</vt:lpstr>
      <vt:lpstr>Construction schedule for Nandoni to Nsami pipeline project</vt:lpstr>
      <vt:lpstr>Cost to completion for Nandoni to Nsami  &amp; Giyani WS projects </vt:lpstr>
      <vt:lpstr>Reticulation &amp; Relocation progress for areas under Hosi Ramovha </vt:lpstr>
      <vt:lpstr>Improving project management</vt:lpstr>
      <vt:lpstr>Way Forward</vt:lpstr>
      <vt:lpstr>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PROGRESS REPORT ON THE GIYANI WATER  SUPPLY PROGRAMME      Date:  29 March 2022</dc:title>
  <dc:creator>Mapupa Joy</dc:creator>
  <cp:lastModifiedBy>Joy Mapupa</cp:lastModifiedBy>
  <cp:revision>10</cp:revision>
  <dcterms:created xsi:type="dcterms:W3CDTF">2022-03-27T06:42:14Z</dcterms:created>
  <dcterms:modified xsi:type="dcterms:W3CDTF">2022-03-29T05:32:49Z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0x010100F9F2C3D6101F2948907E3A16D7200ED6</vt:lpwstr>
  </property>
</Properties>
</file>