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82" r:id="rId2"/>
    <p:sldMasterId id="2147483684" r:id="rId3"/>
  </p:sldMasterIdLst>
  <p:notesMasterIdLst>
    <p:notesMasterId r:id="rId17"/>
  </p:notesMasterIdLst>
  <p:handoutMasterIdLst>
    <p:handoutMasterId r:id="rId18"/>
  </p:handoutMasterIdLst>
  <p:sldIdLst>
    <p:sldId id="538" r:id="rId4"/>
    <p:sldId id="559" r:id="rId5"/>
    <p:sldId id="567" r:id="rId6"/>
    <p:sldId id="568" r:id="rId7"/>
    <p:sldId id="569" r:id="rId8"/>
    <p:sldId id="570" r:id="rId9"/>
    <p:sldId id="566" r:id="rId10"/>
    <p:sldId id="563" r:id="rId11"/>
    <p:sldId id="572" r:id="rId12"/>
    <p:sldId id="571" r:id="rId13"/>
    <p:sldId id="419" r:id="rId14"/>
    <p:sldId id="683" r:id="rId15"/>
    <p:sldId id="301" r:id="rId16"/>
  </p:sldIdLst>
  <p:sldSz cx="10080625" cy="7559675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302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6461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862013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0779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ADAB89-AA5F-D4BA-7B7D-47EA3CA2F993}" name="Dr Eva Sujee" initials="DES" userId="S::Eva.sujee@umalusi.org.za::8dafe7ff-911d-4faf-915e-ec775d6075a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nuel Sibanda" initials="ES" lastIdx="5" clrIdx="0"/>
  <p:cmAuthor id="2" name="Dr Eva Sujee" initials="DES" lastIdx="4" clrIdx="1">
    <p:extLst>
      <p:ext uri="{19B8F6BF-5375-455C-9EA6-DF929625EA0E}">
        <p15:presenceInfo xmlns:p15="http://schemas.microsoft.com/office/powerpoint/2012/main" xmlns="" userId="S-1-5-21-1981554753-85856005-3289934986-4219" providerId="AD"/>
      </p:ext>
    </p:extLst>
  </p:cmAuthor>
  <p:cmAuthor id="3" name="Zodwa Modimakwane" initials="ZM" lastIdx="10" clrIdx="2">
    <p:extLst>
      <p:ext uri="{19B8F6BF-5375-455C-9EA6-DF929625EA0E}">
        <p15:presenceInfo xmlns:p15="http://schemas.microsoft.com/office/powerpoint/2012/main" xmlns="" userId="S-1-5-21-1981554753-85856005-3289934986-17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80"/>
    <a:srgbClr val="002060"/>
    <a:srgbClr val="3366CC"/>
    <a:srgbClr val="CEF1FE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17" autoAdjust="0"/>
    <p:restoredTop sz="92518" autoAdjust="0"/>
  </p:normalViewPr>
  <p:slideViewPr>
    <p:cSldViewPr>
      <p:cViewPr varScale="1">
        <p:scale>
          <a:sx n="66" d="100"/>
          <a:sy n="66" d="100"/>
        </p:scale>
        <p:origin x="-108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25" cy="496780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4" y="1"/>
            <a:ext cx="2946325" cy="496780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4FBC77D-DE97-4E75-8CB5-DC94025B75C7}" type="datetimeFigureOut">
              <a:rPr lang="en-US"/>
              <a:pPr>
                <a:defRPr/>
              </a:pPr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972"/>
            <a:ext cx="2946325" cy="496779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4" y="9429972"/>
            <a:ext cx="2946325" cy="496779"/>
          </a:xfrm>
          <a:prstGeom prst="rect">
            <a:avLst/>
          </a:prstGeom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36467B-E4C7-4EFA-872C-16EDE272A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588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>
            <a:lvl1pPr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5856" cy="4465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7753" cy="493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7752" cy="493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6"/>
            <a:ext cx="2947753" cy="493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6"/>
            <a:ext cx="2947752" cy="493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4BD8112C-9E67-408D-ADB5-DF983400DF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7039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E20797-8689-44D0-8D10-AADD6015C14E}" type="slidenum">
              <a:rPr kumimoji="0" lang="es-E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69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48B292-DBD4-49B4-BAD6-D2E4E3F8E5A4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7300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50347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2883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23850"/>
            <a:ext cx="2265363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23850"/>
            <a:ext cx="6648450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99037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850"/>
            <a:ext cx="9066213" cy="933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37071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13727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933031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FA7B66-BCB3-4D08-9694-9DF1281C0B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D84EB1A-9F0F-4ADB-A117-021BDA9C76D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A2F31EF-68A6-4E4D-971D-2555D60AF70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67CD7-A699-449B-A07C-55697BF8D0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77216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836C881-796F-494C-838A-D0018CDE97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6E0AA1B-2B45-45E0-8F7C-43DAA46115C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6D92473-8C53-4284-92A4-3EF39707BB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C4B0-1351-48E2-882A-041742BABF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640655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11D67D6-1C8F-4C53-B92B-58F2B8945A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0ED3EBC-D2F7-41BE-A8AB-22BFC1FA9EE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81B4903-EE8B-4351-9DAF-58D2BF18AEA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B7852-9412-4CE1-A2C5-8F90AAB4A5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80427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331913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331913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6B8681C-7033-47B5-8BF5-A95E3F6AF67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AD6D95F7-DC80-49F4-B835-10D1190B84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1995F44C-0893-4DFE-9F68-6CD89299A9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B7B26-7315-4E6A-875A-B5488271BB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77246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B5409F36-AA57-4878-9E68-F6179E03AE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2CA98B95-00CA-4637-B512-CB2BD08F77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5F0BD2E7-D703-4C7A-AFAB-5A7466F4AED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F8BE-7511-46CC-A8CC-B7A8AA79F6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10922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567048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9D365186-EBBC-4848-AEB1-07D7010E8F3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1CD473B-93F7-444F-816B-B0400175AEC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5AC7C2E-19CF-47A7-939C-C2CCACF0DE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7AD23-7B55-45D7-A46C-937FB52CDD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799312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E28BADBF-20AC-4083-AF30-15DDAA71CF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55B744F-3B0E-43FC-A1D6-68F779CF0B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5652632-3C1D-4303-8F88-15D6A55F13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ECF60-717E-4338-B221-893686F268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96742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D618CE4C-DCF6-4632-ABD2-E6D8DF8CBC7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54D6C174-238D-498B-B60A-781E2122D4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00C5D28-4486-452D-8B50-CF4A80E6A3E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FA3E6-6960-4A10-9AD2-45AFFA8614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81226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4F8C0F94-B2CE-425F-BBCF-EAD2D518A6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8D38C6A0-0456-42AE-8F51-58D8660E2EE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A31F12A7-72FB-41A6-A7F8-20510FB1F0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8EF09-5EFF-4D40-B1AF-70C4A7188D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757062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8B404D-9B09-4CDA-8CB3-A2F48ABCFE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C4EB83C-1281-4DF6-904E-059C725EDB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84B20DA-511E-491A-A597-1002EE50B54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44C8-FD54-4264-8BAC-81B0F93BB1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0979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0"/>
            <a:ext cx="2266950" cy="6319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0"/>
            <a:ext cx="6650037" cy="6319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90A2483-C82A-42DD-B20B-2CC5572AF3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2FC3ED-4B43-4919-B34F-123F1ACED60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06FD52B-FBEC-4D55-817B-A1373750464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2B912-8309-4EB3-BC02-9C884C9CDF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3482430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0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D15B9678-5ACF-483D-8070-05226B50E5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C3E93E3-E11E-4D89-9C21-B0218D976E0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72B8F17-8D71-4A6F-9FBB-B2871AF830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AB791-F841-49A1-844C-DD2EA18885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416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0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3238" y="1331913"/>
            <a:ext cx="9069387" cy="49879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7A09273-B031-46DF-A582-4226A6A5FC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26B9F1-F6E6-4082-AB56-6E6FE38CA9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79D08DC-ADCD-49BF-8265-A1201BCAD6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D8F6C-511A-4F71-B88B-B1F00AC7EA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920771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0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331913"/>
            <a:ext cx="44577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331913"/>
            <a:ext cx="4459287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3902075"/>
            <a:ext cx="4459287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C454DF4C-BB30-4FD5-8F32-99A80004D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19C3BB2-16AA-4980-946D-CF568907C8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D8D4669-9FED-472D-8425-C8178DD3990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CAC7E-1738-4844-96B1-FDAD4ABC8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84309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0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331913"/>
            <a:ext cx="44577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331913"/>
            <a:ext cx="4459287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01749CF6-82E1-428A-B23D-C0B9D647FAA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CD33F7E9-B7C0-44AC-AFE4-52A6827A5F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C63AB83-3A27-47A3-95AF-5E664A5C35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4A037-AA2D-4012-913E-9EA60BDC46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5057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2937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331913"/>
            <a:ext cx="4456113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331913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711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31742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58501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6739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8609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0935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23850"/>
            <a:ext cx="906621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331913"/>
            <a:ext cx="9066213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4375"/>
            <a:ext cx="10080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04298AB-4921-4BE0-BCCF-369CD6BA1E58}"/>
              </a:ext>
            </a:extLst>
          </p:cNvPr>
          <p:cNvSpPr txBox="1"/>
          <p:nvPr userDrawn="1"/>
        </p:nvSpPr>
        <p:spPr>
          <a:xfrm>
            <a:off x="8697912" y="67516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12B5B45-BB6A-4378-8677-C65A1CD2D33D}" type="slidenum">
              <a:rPr lang="en-ZA" baseline="0" smtClean="0">
                <a:solidFill>
                  <a:srgbClr val="002060"/>
                </a:solidFill>
              </a:rPr>
              <a:pPr/>
              <a:t>‹#›</a:t>
            </a:fld>
            <a:r>
              <a:rPr lang="en-ZA" baseline="0" dirty="0">
                <a:solidFill>
                  <a:srgbClr val="002060"/>
                </a:solidFill>
              </a:rPr>
              <a:t> / 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8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9pPr>
    </p:titleStyle>
    <p:bodyStyle>
      <a:lvl1pPr marL="430213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46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18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90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62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xmlns="" id="{C956B7F4-BC85-46A7-9C6A-2AE78217E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EA45E8B9-C6F7-4DE8-AE44-F7DA2EE5C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23850"/>
            <a:ext cx="906621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F6DDA204-DF7A-4EDA-AB01-F0157BECB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331913"/>
            <a:ext cx="9066213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7173" name="Picture 4">
            <a:extLst>
              <a:ext uri="{FF2B5EF4-FFF2-40B4-BE49-F238E27FC236}">
                <a16:creationId xmlns:a16="http://schemas.microsoft.com/office/drawing/2014/main" xmlns="" id="{1EB6BC25-1064-42E2-94FD-687C6169C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4375"/>
            <a:ext cx="10080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1289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9pPr>
    </p:titleStyle>
    <p:bodyStyle>
      <a:lvl1pPr marL="430213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46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18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90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62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xmlns="" id="{AC53F7E4-22BF-4465-979E-642EB2EE04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5902325"/>
            <a:ext cx="100790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75" name="Picture 7">
            <a:extLst>
              <a:ext uri="{FF2B5EF4-FFF2-40B4-BE49-F238E27FC236}">
                <a16:creationId xmlns:a16="http://schemas.microsoft.com/office/drawing/2014/main" xmlns="" id="{50B0D981-AD89-4024-BA5A-4D86CB223B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Rectangle 1">
            <a:extLst>
              <a:ext uri="{FF2B5EF4-FFF2-40B4-BE49-F238E27FC236}">
                <a16:creationId xmlns:a16="http://schemas.microsoft.com/office/drawing/2014/main" xmlns="" id="{1B6EC300-E9D9-4CD1-9EA9-6A64F03E1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0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xmlns="" id="{0B79CD01-5C1D-4830-ADE4-A95B773876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31913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A5CBD8CE-C455-4C2C-A56D-457A506EB4A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7409136-8F05-49C0-BDBA-16FDEE4DE90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770BDD4-8DA0-4618-A24A-2FD9D8DCC63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pPr>
              <a:defRPr/>
            </a:pPr>
            <a:fld id="{7EDEE760-B355-45AA-9235-C6873DD882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44163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5C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5C"/>
          </a:solidFill>
          <a:latin typeface="Arial" charset="0"/>
          <a:ea typeface="MS Gothic" pitchFamily="49" charset="-128"/>
          <a:cs typeface="MS Gothic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5C"/>
          </a:solidFill>
          <a:latin typeface="Arial" charset="0"/>
          <a:ea typeface="MS Gothic" pitchFamily="49" charset="-128"/>
          <a:cs typeface="MS Gothic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5C"/>
          </a:solidFill>
          <a:latin typeface="Arial" charset="0"/>
          <a:ea typeface="MS Gothic" pitchFamily="49" charset="-128"/>
          <a:cs typeface="MS Gothic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5C"/>
          </a:solidFill>
          <a:latin typeface="Arial" charset="0"/>
          <a:ea typeface="MS Gothic" pitchFamily="49" charset="-128"/>
          <a:cs typeface="MS Gothic"/>
        </a:defRPr>
      </a:lvl5pPr>
      <a:lvl6pPr marL="1536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6pPr>
      <a:lvl7pPr marL="19939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7pPr>
      <a:lvl8pPr marL="24511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8pPr>
      <a:lvl9pPr marL="29083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-128"/>
        </a:defRPr>
      </a:lvl9pPr>
    </p:titleStyle>
    <p:bodyStyle>
      <a:lvl1pPr marL="431800" indent="-323850" algn="l" defTabSz="449263" rtl="0" eaLnBrk="0" fontAlgn="base" hangingPunct="0">
        <a:lnSpc>
          <a:spcPct val="93000"/>
        </a:lnSpc>
        <a:spcBef>
          <a:spcPts val="1400"/>
        </a:spcBef>
        <a:spcAft>
          <a:spcPts val="140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MS Gothic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0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MS Gothic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90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MS Gothic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600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MS Gothic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30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MS Gothic"/>
        </a:defRPr>
      </a:lvl5pPr>
      <a:lvl6pPr marL="2616200" indent="-215900" algn="l" defTabSz="449263" rtl="0" fontAlgn="base" hangingPunct="0">
        <a:spcBef>
          <a:spcPct val="0"/>
        </a:spcBef>
        <a:spcAft>
          <a:spcPts val="300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ea typeface="+mn-ea"/>
        </a:defRPr>
      </a:lvl6pPr>
      <a:lvl7pPr marL="3073400" indent="-215900" algn="l" defTabSz="449263" rtl="0" fontAlgn="base" hangingPunct="0">
        <a:spcBef>
          <a:spcPct val="0"/>
        </a:spcBef>
        <a:spcAft>
          <a:spcPts val="300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ea typeface="+mn-ea"/>
        </a:defRPr>
      </a:lvl7pPr>
      <a:lvl8pPr marL="3530600" indent="-215900" algn="l" defTabSz="449263" rtl="0" fontAlgn="base" hangingPunct="0">
        <a:spcBef>
          <a:spcPct val="0"/>
        </a:spcBef>
        <a:spcAft>
          <a:spcPts val="300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ea typeface="+mn-ea"/>
        </a:defRPr>
      </a:lvl8pPr>
      <a:lvl9pPr marL="3987800" indent="-215900" algn="l" defTabSz="449263" rtl="0" fontAlgn="base" hangingPunct="0">
        <a:spcBef>
          <a:spcPct val="0"/>
        </a:spcBef>
        <a:spcAft>
          <a:spcPts val="300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6551" y="1722438"/>
            <a:ext cx="9580562" cy="4800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spcAft>
                <a:spcPts val="1323"/>
              </a:spcAft>
              <a:defRPr/>
            </a:pPr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Presentation to the </a:t>
            </a:r>
            <a:r>
              <a:rPr lang="en-ZA" b="1" dirty="0">
                <a:solidFill>
                  <a:srgbClr val="002060"/>
                </a:solidFill>
                <a:latin typeface="Century Gothic" panose="020B0502020202020204" pitchFamily="34" charset="0"/>
              </a:rPr>
              <a:t>Portfolio Committee on Higher Education, Science &amp; Innovation </a:t>
            </a:r>
            <a:br>
              <a:rPr lang="en-ZA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ZA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br>
              <a:rPr lang="en-ZA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ZA" b="1" dirty="0">
                <a:solidFill>
                  <a:srgbClr val="002060"/>
                </a:solidFill>
                <a:latin typeface="Century Gothic" panose="020B0502020202020204" pitchFamily="34" charset="0"/>
              </a:rPr>
              <a:t>Certification and Resulting</a:t>
            </a:r>
            <a:br>
              <a:rPr lang="en-ZA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ZA" b="1" dirty="0">
                <a:solidFill>
                  <a:srgbClr val="002060"/>
                </a:solidFill>
                <a:latin typeface="Century Gothic" panose="020B0502020202020204" pitchFamily="34" charset="0"/>
              </a:rPr>
              <a:t>23 March 2022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00438" y="4535805"/>
            <a:ext cx="5627758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7943" eaLnBrk="1" hangingPunct="1"/>
            <a:r>
              <a:rPr lang="en-AU" altLang="en-US" sz="2205" b="1" dirty="0">
                <a:solidFill>
                  <a:srgbClr val="DBF5F9"/>
                </a:solidFill>
                <a:latin typeface="Times New Roman" panose="02020603050405020304" pitchFamily="18" charset="0"/>
                <a:ea typeface="+mn-ea"/>
              </a:rPr>
              <a:t>    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" y="0"/>
            <a:ext cx="10079567" cy="202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xmlns="" id="{D1D7267A-D86D-4CE4-93CE-9F3481B4CB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21712" y="4649623"/>
            <a:ext cx="1309787" cy="185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81268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163512" y="274637"/>
            <a:ext cx="9448800" cy="995210"/>
          </a:xfrm>
        </p:spPr>
        <p:txBody>
          <a:bodyPr/>
          <a:lstStyle/>
          <a:p>
            <a:r>
              <a:rPr lang="en-ZA" altLang="en-US" sz="4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2112" y="3017837"/>
            <a:ext cx="9448800" cy="2792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ZA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remains committed to reduce and to ensure that there are no outstanding certificates.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ZA" alt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ZA" altLang="en-US" sz="2400" dirty="0" err="1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Umalusi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 </a:t>
            </a:r>
            <a:r>
              <a:rPr lang="en-ZA" altLang="en-US" sz="2400" dirty="0" err="1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iscommitted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rPr>
              <a:t> to support the DHET and SITA in solving problems preventing the certification of candidates.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4CDB553-7225-4F64-B62E-CABDCE3664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8712" y="427037"/>
            <a:ext cx="1798476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02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6C749-1580-4B8A-A772-D86BC61A2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 dirty="0"/>
              <a:t>Umalusi’s 20</a:t>
            </a:r>
            <a:r>
              <a:rPr lang="en-ZA" sz="3600" b="1" baseline="30000" dirty="0"/>
              <a:t>th</a:t>
            </a:r>
            <a:r>
              <a:rPr lang="en-ZA" sz="3600" b="1" dirty="0"/>
              <a:t> Anniversary Celebration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xmlns="" id="{93B72C49-EEB7-41BB-9530-95675DCBB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0475" y="1115541"/>
            <a:ext cx="3420563" cy="4752528"/>
          </a:xfrm>
        </p:spPr>
      </p:pic>
      <p:sp>
        <p:nvSpPr>
          <p:cNvPr id="6" name="Flowchart: Punched Tape 5">
            <a:extLst>
              <a:ext uri="{FF2B5EF4-FFF2-40B4-BE49-F238E27FC236}">
                <a16:creationId xmlns:a16="http://schemas.microsoft.com/office/drawing/2014/main" xmlns="" id="{145B4708-95C5-44CB-AC7C-76BDBC64086D}"/>
              </a:ext>
            </a:extLst>
          </p:cNvPr>
          <p:cNvSpPr/>
          <p:nvPr/>
        </p:nvSpPr>
        <p:spPr bwMode="auto">
          <a:xfrm>
            <a:off x="791840" y="1907629"/>
            <a:ext cx="4608512" cy="3024336"/>
          </a:xfrm>
          <a:prstGeom prst="flowChartPunchedTap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MS Gothic"/>
                <a:cs typeface="Arial" panose="020B0604020202020204" pitchFamily="34" charset="0"/>
              </a:rPr>
              <a:t>Umalusi is celebrating its 20</a:t>
            </a:r>
            <a:r>
              <a:rPr kumimoji="0" lang="en-ZA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MS Gothic"/>
                <a:cs typeface="Arial" panose="020B0604020202020204" pitchFamily="34" charset="0"/>
              </a:rPr>
              <a:t>th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MS Gothic"/>
                <a:cs typeface="Arial" panose="020B0604020202020204" pitchFamily="34" charset="0"/>
              </a:rPr>
              <a:t> anniversary this year under the theme: Two Decades of Education Guardianship. 2002-2022</a:t>
            </a:r>
          </a:p>
        </p:txBody>
      </p:sp>
    </p:spTree>
    <p:extLst>
      <p:ext uri="{BB962C8B-B14F-4D97-AF65-F5344CB8AC3E}">
        <p14:creationId xmlns:p14="http://schemas.microsoft.com/office/powerpoint/2010/main" xmlns="" val="212954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621" y="731837"/>
            <a:ext cx="9071417" cy="5441950"/>
          </a:xfrm>
        </p:spPr>
        <p:txBody>
          <a:bodyPr/>
          <a:lstStyle/>
          <a:p>
            <a:pPr marL="106363" indent="0">
              <a:buNone/>
              <a:defRPr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106363" indent="0">
              <a:buNone/>
              <a:defRPr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106363" indent="0" algn="ctr">
              <a:buNone/>
              <a:defRPr/>
            </a:pPr>
            <a:endParaRPr lang="en-US" sz="6000" dirty="0">
              <a:latin typeface="Century Gothic" panose="020B0502020202020204" pitchFamily="34" charset="0"/>
            </a:endParaRPr>
          </a:p>
          <a:p>
            <a:pPr marL="106363" indent="0" algn="ctr">
              <a:buNone/>
              <a:defRPr/>
            </a:pPr>
            <a:r>
              <a:rPr lang="en-US" sz="4800" b="1" dirty="0">
                <a:solidFill>
                  <a:srgbClr val="002BAE"/>
                </a:solidFill>
                <a:latin typeface="Century Gothic" panose="020B0502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94913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xmlns="" id="{7CB8655B-971B-4F3F-803C-C7ADA02ED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dirty="0">
                <a:latin typeface="Century Gothic" panose="020B0502020202020204" pitchFamily="34" charset="0"/>
              </a:rPr>
              <a:t>Thank You!!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C02EE4-CF09-421A-953C-90036CCA3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ZA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ZA" dirty="0">
                <a:latin typeface="Century Gothic" panose="020B0502020202020204" pitchFamily="34" charset="0"/>
                <a:sym typeface="Wingdings" panose="05000000000000000000" pitchFamily="2" charset="2"/>
              </a:rPr>
              <a:t>       </a:t>
            </a:r>
            <a:r>
              <a:rPr lang="en-ZA" dirty="0">
                <a:latin typeface="Century Gothic" panose="020B0502020202020204" pitchFamily="34" charset="0"/>
              </a:rPr>
              <a:t>012 349 1510</a:t>
            </a:r>
          </a:p>
          <a:p>
            <a:pPr>
              <a:defRPr/>
            </a:pPr>
            <a:r>
              <a:rPr lang="en-ZA" dirty="0">
                <a:latin typeface="Century Gothic" panose="020B0502020202020204" pitchFamily="34" charset="0"/>
                <a:sym typeface="Wingdings" panose="05000000000000000000" pitchFamily="2" charset="2"/>
              </a:rPr>
              <a:t>		   0800 408 409</a:t>
            </a:r>
            <a:endParaRPr lang="en-ZA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ZA" dirty="0">
                <a:latin typeface="Century Gothic" panose="020B0502020202020204" pitchFamily="34" charset="0"/>
                <a:sym typeface="Wingdings" panose="05000000000000000000" pitchFamily="2" charset="2"/>
              </a:rPr>
              <a:t> </a:t>
            </a:r>
            <a:r>
              <a:rPr lang="en-ZA" dirty="0">
                <a:latin typeface="Century Gothic" panose="020B0502020202020204" pitchFamily="34" charset="0"/>
              </a:rPr>
              <a:t>      </a:t>
            </a:r>
            <a:r>
              <a:rPr lang="en-ZA" u="sng" dirty="0">
                <a:solidFill>
                  <a:srgbClr val="0000FF"/>
                </a:solidFill>
                <a:latin typeface="Century Gothic" panose="020B0502020202020204" pitchFamily="34" charset="0"/>
              </a:rPr>
              <a:t>Mafu.Rakometsi@umalusi.org.za</a:t>
            </a:r>
            <a:r>
              <a:rPr lang="en-ZA" dirty="0">
                <a:latin typeface="Century Gothic" panose="020B0502020202020204" pitchFamily="34" charset="0"/>
              </a:rPr>
              <a:t> </a:t>
            </a:r>
          </a:p>
          <a:p>
            <a:pPr marL="107950" indent="0">
              <a:buFont typeface="Wingdings" panose="05000000000000000000" pitchFamily="2" charset="2"/>
              <a:buNone/>
              <a:defRPr/>
            </a:pPr>
            <a:r>
              <a:rPr lang="en-ZA" dirty="0">
                <a:latin typeface="Century Gothic" panose="020B0502020202020204" pitchFamily="34" charset="0"/>
              </a:rPr>
              <a:t>              </a:t>
            </a:r>
            <a:r>
              <a:rPr lang="en-ZA" u="sng" dirty="0">
                <a:solidFill>
                  <a:srgbClr val="0000FF"/>
                </a:solidFill>
                <a:latin typeface="Century Gothic" panose="020B0502020202020204" pitchFamily="34" charset="0"/>
              </a:rPr>
              <a:t>Nomveliso.Mzingeli@umalusi.org.za</a:t>
            </a:r>
          </a:p>
          <a:p>
            <a:pPr marL="107950" indent="0">
              <a:buFont typeface="Wingdings" panose="05000000000000000000" pitchFamily="2" charset="2"/>
              <a:buNone/>
              <a:defRPr/>
            </a:pPr>
            <a:r>
              <a:rPr lang="en-ZA" dirty="0">
                <a:solidFill>
                  <a:srgbClr val="0000FF"/>
                </a:solidFill>
                <a:latin typeface="Century Gothic" panose="020B0502020202020204" pitchFamily="34" charset="0"/>
              </a:rPr>
              <a:t>              </a:t>
            </a:r>
            <a:r>
              <a:rPr lang="en-ZA" u="sng" dirty="0">
                <a:solidFill>
                  <a:srgbClr val="0000FF"/>
                </a:solidFill>
                <a:latin typeface="Century Gothic" panose="020B0502020202020204" pitchFamily="34" charset="0"/>
              </a:rPr>
              <a:t>info@umalusi.org.za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392112" y="350837"/>
            <a:ext cx="9066212" cy="1066800"/>
          </a:xfrm>
        </p:spPr>
        <p:txBody>
          <a:bodyPr/>
          <a:lstStyle/>
          <a:p>
            <a:r>
              <a:rPr lang="en-ZA" alt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Overview</a:t>
            </a:r>
            <a:endParaRPr lang="en-ZA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512" y="1341437"/>
            <a:ext cx="9753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531813">
              <a:buFont typeface="+mj-lt"/>
              <a:buAutoNum type="arabicPeriod"/>
            </a:pPr>
            <a:r>
              <a:rPr lang="en-ZA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Introduction</a:t>
            </a:r>
          </a:p>
          <a:p>
            <a:pPr marL="365125" indent="-282575"/>
            <a:endParaRPr lang="en-ZA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531813" indent="-531813"/>
            <a:r>
              <a:rPr lang="en-ZA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2. The role of </a:t>
            </a:r>
            <a:r>
              <a:rPr lang="en-ZA" sz="36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ZA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in the certification value chain</a:t>
            </a:r>
          </a:p>
          <a:p>
            <a:pPr marL="365125" indent="-282575"/>
            <a:endParaRPr lang="en-ZA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531813" indent="-531813"/>
            <a:r>
              <a:rPr lang="en-ZA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3. Progress and status of the certification backlog</a:t>
            </a:r>
          </a:p>
          <a:p>
            <a:pPr marL="365125" indent="-282575"/>
            <a:endParaRPr lang="en-ZA" sz="3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531813" indent="-449263"/>
            <a:r>
              <a:rPr lang="en-ZA" sz="3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4. 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362682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163512" y="427037"/>
            <a:ext cx="9917113" cy="609600"/>
          </a:xfrm>
        </p:spPr>
        <p:txBody>
          <a:bodyPr/>
          <a:lstStyle/>
          <a:p>
            <a:r>
              <a:rPr lang="en-ZA" alt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Introduction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908" y="1265237"/>
            <a:ext cx="9829800" cy="5106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Umalusi has the </a:t>
            </a:r>
            <a:r>
              <a:rPr lang="en-ZA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responsibility to issue certificates </a:t>
            </a: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to learners who have achieved qualifications at the exit points in general and further education and training as stipulated in Section 17 A (6) of the General and Further Education and Training Quality Assurance (GENFETQA) Act 58 of 2001, as amended.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Umalusi is </a:t>
            </a:r>
            <a:r>
              <a:rPr lang="en-ZA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mandated to ensure </a:t>
            </a: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that these certificates </a:t>
            </a:r>
            <a:r>
              <a:rPr lang="en-ZA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are credible </a:t>
            </a: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both nationally and internationally.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Umalusi, as the Quality Council for General and Further Education and Training ensures </a:t>
            </a:r>
            <a:r>
              <a:rPr lang="en-ZA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compliance</a:t>
            </a: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of candidate resulting and certification data </a:t>
            </a:r>
            <a:r>
              <a:rPr lang="en-ZA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with policies and relevant legislation.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9274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87311" y="274637"/>
            <a:ext cx="9993313" cy="783099"/>
          </a:xfrm>
        </p:spPr>
        <p:txBody>
          <a:bodyPr/>
          <a:lstStyle/>
          <a:p>
            <a:r>
              <a:rPr lang="en-ZA" alt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The role of Umalusi in the certification value chain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9712" y="1022493"/>
            <a:ext cx="9601200" cy="556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To fulfil its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role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in the issuing of certificates, </a:t>
            </a:r>
            <a:r>
              <a:rPr lang="en-ZA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marL="449263" indent="-366713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a. develops and implements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policies and directives for certification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</a:p>
          <a:p>
            <a:pPr marL="449263" indent="-366713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b. maintains acceptable quality assurance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standards for awarding certificates;</a:t>
            </a:r>
          </a:p>
          <a:p>
            <a:pPr marL="449263" indent="-366713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c. maintains a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certification system (IT) 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and infrastructure, including appropriate security arrangements;</a:t>
            </a:r>
          </a:p>
          <a:p>
            <a:pPr marL="449263" indent="-366713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d. verifies certificates; and</a:t>
            </a:r>
          </a:p>
          <a:p>
            <a:pPr marL="449263" indent="-366713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e. issue certificates which includes first issues, replacements and re-issues</a:t>
            </a:r>
          </a:p>
        </p:txBody>
      </p:sp>
    </p:spTree>
    <p:extLst>
      <p:ext uri="{BB962C8B-B14F-4D97-AF65-F5344CB8AC3E}">
        <p14:creationId xmlns:p14="http://schemas.microsoft.com/office/powerpoint/2010/main" xmlns="" val="292123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87311" y="350837"/>
            <a:ext cx="9993313" cy="914400"/>
          </a:xfrm>
        </p:spPr>
        <p:txBody>
          <a:bodyPr/>
          <a:lstStyle/>
          <a:p>
            <a:r>
              <a:rPr lang="en-ZA" alt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The role of Umalusi in the certification value chain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3512" y="1570037"/>
            <a:ext cx="9677400" cy="445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In fulfilling its </a:t>
            </a:r>
            <a:r>
              <a:rPr lang="en-ZA" sz="2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quality assurance role 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in the certification process, Assessment Bodies, like the DHET,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are required to: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determine the result of a candidate 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in accordance with the national policies for qualifications registered on the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General and Further Education and Training Qualifications Sub-framework (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GFETQSF);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supply the final marks to Umalusi 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in the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format outlined in the directives for certification. </a:t>
            </a: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06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87311" y="350837"/>
            <a:ext cx="9993313" cy="1066800"/>
          </a:xfrm>
        </p:spPr>
        <p:txBody>
          <a:bodyPr/>
          <a:lstStyle/>
          <a:p>
            <a:r>
              <a:rPr lang="en-ZA" alt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The role of Umalusi in the certification value chain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9712" y="1493837"/>
            <a:ext cx="9601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4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Umalusi: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ensures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compliance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of candidate data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with policies and relevant legislation 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for the resulting and certification of learner achievements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provides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feedback, with reasons, regarding rejected 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certification transactions in terms of errors detected with the record.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LcPeriod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Certifies learner records and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issues certificates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55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238761" y="198437"/>
            <a:ext cx="9371963" cy="609600"/>
          </a:xfrm>
        </p:spPr>
        <p:txBody>
          <a:bodyPr/>
          <a:lstStyle/>
          <a:p>
            <a:r>
              <a:rPr lang="en-ZA" alt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Progress and status of the certification backlog</a:t>
            </a:r>
            <a:endParaRPr lang="en-ZA" alt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12" y="1189037"/>
            <a:ext cx="9829800" cy="5573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dirty="0">
                <a:solidFill>
                  <a:srgbClr val="000080"/>
                </a:solidFill>
                <a:latin typeface="Century Gothic" panose="020B0502020202020204" pitchFamily="34" charset="0"/>
              </a:rPr>
              <a:t>Umalusi processes datasets on receipt from DHET and can confirm that there are no backlog/outstanding datasets as received from DHET.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dirty="0">
                <a:solidFill>
                  <a:srgbClr val="000080"/>
                </a:solidFill>
                <a:latin typeface="Century Gothic" panose="020B0502020202020204" pitchFamily="34" charset="0"/>
              </a:rPr>
              <a:t>Stringent quality assurance measures are in place to ensure the quality of data , this may result in rejections.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ZA" sz="2000" dirty="0" err="1">
                <a:solidFill>
                  <a:srgbClr val="000080"/>
                </a:solidFill>
                <a:latin typeface="Century Gothic" panose="020B0502020202020204" pitchFamily="34" charset="0"/>
              </a:rPr>
              <a:t>Umalusi</a:t>
            </a:r>
            <a:r>
              <a:rPr lang="en-ZA" sz="2000" dirty="0">
                <a:solidFill>
                  <a:srgbClr val="000080"/>
                </a:solidFill>
                <a:latin typeface="Century Gothic" panose="020B0502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0080"/>
                </a:solidFill>
                <a:latin typeface="Century Gothic" panose="020B0502020202020204" pitchFamily="34" charset="0"/>
              </a:rPr>
              <a:t>continues with the processing of datasets, the printing and dispatching of certificates.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0080"/>
                </a:solidFill>
                <a:latin typeface="Century Gothic" panose="020B0502020202020204" pitchFamily="34" charset="0"/>
              </a:rPr>
              <a:t>assists the DHET in identifying  records of candidates that have passed subjects over multiple examinations and qualified for a full certificate.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80"/>
                </a:solidFill>
                <a:latin typeface="Century Gothic" panose="020B0502020202020204" pitchFamily="34" charset="0"/>
              </a:rPr>
              <a:t>assists the DHET to identify records approved at resulting and not yet certified or rejected certification transactions that are still outstanding.</a:t>
            </a:r>
          </a:p>
          <a:p>
            <a:pPr>
              <a:lnSpc>
                <a:spcPct val="150000"/>
              </a:lnSpc>
            </a:pPr>
            <a:endParaRPr lang="en-ZA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6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161924" y="270027"/>
            <a:ext cx="9448800" cy="995210"/>
          </a:xfrm>
        </p:spPr>
        <p:txBody>
          <a:bodyPr/>
          <a:lstStyle/>
          <a:p>
            <a:r>
              <a:rPr lang="en-ZA" alt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Progress and status of the certification backlog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312" y="1112837"/>
            <a:ext cx="9829800" cy="5238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531813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4.   </a:t>
            </a:r>
            <a:r>
              <a:rPr lang="en-ZA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remains committed to support and provide assistance with the certification and the eradication of the backlog.</a:t>
            </a:r>
          </a:p>
          <a:p>
            <a:pPr marL="531813" indent="-531813">
              <a:lnSpc>
                <a:spcPct val="150000"/>
              </a:lnSpc>
              <a:buFont typeface="+mj-lt"/>
              <a:buAutoNum type="arabicPeriod" startAt="5"/>
            </a:pPr>
            <a:r>
              <a:rPr lang="en-US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has monitored the eradication of the backlog through the:</a:t>
            </a:r>
          </a:p>
          <a:p>
            <a:pPr marL="898525" indent="-3667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Qualification Standards Committee (QSC) (sub committee of council) as a standing item on the QSC agenda.</a:t>
            </a:r>
          </a:p>
          <a:p>
            <a:pPr marL="898525" indent="-3667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Reports from the QSC are tabled at Council meetings </a:t>
            </a:r>
          </a:p>
          <a:p>
            <a:pPr marL="449263" indent="-449263">
              <a:lnSpc>
                <a:spcPct val="150000"/>
              </a:lnSpc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6.   As DHET reported at the QSC meeting, </a:t>
            </a:r>
            <a:r>
              <a:rPr lang="en-US" sz="2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 is pleased with the target reached and the overall achievement of more than 99% eradication of the backlog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74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161924" y="270027"/>
            <a:ext cx="9448800" cy="711509"/>
          </a:xfrm>
        </p:spPr>
        <p:txBody>
          <a:bodyPr/>
          <a:lstStyle/>
          <a:p>
            <a:r>
              <a:rPr lang="en-ZA" alt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Progress and status of the certification backlog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9712" y="1265237"/>
            <a:ext cx="9677400" cy="611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7. </a:t>
            </a:r>
            <a:r>
              <a:rPr lang="en-US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maintains close collaboration between stakeholders to resolve backlog issues.</a:t>
            </a: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65125" indent="-365125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8. During Quarterly meetings as well as Bi-lateral meetings between Umalusi and DHET the “backlog” is also monitored.</a:t>
            </a:r>
          </a:p>
          <a:p>
            <a:pPr marL="365125" indent="-365125">
              <a:lnSpc>
                <a:spcPct val="150000"/>
              </a:lnSpc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9. 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Certification Task Team (CTT) meetings with DHET addresses operational matters and challenges regarding certification.</a:t>
            </a:r>
          </a:p>
          <a:p>
            <a:pPr marL="365125" indent="-365125"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10. The CTT meetings are in addition to the day-to-day engagements on transactions between officials from </a:t>
            </a:r>
            <a:r>
              <a:rPr lang="en-US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Umalusi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, DHET and SITA. </a:t>
            </a:r>
          </a:p>
          <a:p>
            <a:pPr>
              <a:lnSpc>
                <a:spcPct val="150000"/>
              </a:lnSpc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7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8061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15838</TotalTime>
  <Words>704</Words>
  <Application>Microsoft Office PowerPoint</Application>
  <PresentationFormat>Custom</PresentationFormat>
  <Paragraphs>67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1_Office Theme</vt:lpstr>
      <vt:lpstr>8_Office Theme</vt:lpstr>
      <vt:lpstr>1_Default Design</vt:lpstr>
      <vt:lpstr>Presentation to the Portfolio Committee on Higher Education, Science &amp; Innovation    Certification and Resulting 23 March 2022 </vt:lpstr>
      <vt:lpstr>Overview</vt:lpstr>
      <vt:lpstr>Introduction</vt:lpstr>
      <vt:lpstr>The role of Umalusi in the certification value chain</vt:lpstr>
      <vt:lpstr>The role of Umalusi in the certification value chain</vt:lpstr>
      <vt:lpstr>The role of Umalusi in the certification value chain</vt:lpstr>
      <vt:lpstr>Progress and status of the certification backlog</vt:lpstr>
      <vt:lpstr>Progress and status of the certification backlog</vt:lpstr>
      <vt:lpstr>Progress and status of the certification backlog</vt:lpstr>
      <vt:lpstr>Conclusion</vt:lpstr>
      <vt:lpstr>Umalusi’s 20th Anniversary Celebration</vt:lpstr>
      <vt:lpstr>Slide 12</vt:lpstr>
      <vt:lpstr>Thank You!!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and Here  Date   Speaker</dc:title>
  <dc:creator>Marco Macfarlane</dc:creator>
  <cp:lastModifiedBy>USER</cp:lastModifiedBy>
  <cp:revision>665</cp:revision>
  <cp:lastPrinted>2022-03-18T12:41:35Z</cp:lastPrinted>
  <dcterms:modified xsi:type="dcterms:W3CDTF">2022-03-23T10:38:16Z</dcterms:modified>
</cp:coreProperties>
</file>