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4037" r:id="rId2"/>
    <p:sldMasterId id="2147484063" r:id="rId3"/>
    <p:sldMasterId id="2147484087" r:id="rId4"/>
  </p:sldMasterIdLst>
  <p:notesMasterIdLst>
    <p:notesMasterId r:id="rId22"/>
  </p:notesMasterIdLst>
  <p:handoutMasterIdLst>
    <p:handoutMasterId r:id="rId23"/>
  </p:handoutMasterIdLst>
  <p:sldIdLst>
    <p:sldId id="852" r:id="rId5"/>
    <p:sldId id="997" r:id="rId6"/>
    <p:sldId id="985" r:id="rId7"/>
    <p:sldId id="998" r:id="rId8"/>
    <p:sldId id="986" r:id="rId9"/>
    <p:sldId id="992" r:id="rId10"/>
    <p:sldId id="854" r:id="rId11"/>
    <p:sldId id="987" r:id="rId12"/>
    <p:sldId id="999" r:id="rId13"/>
    <p:sldId id="1000" r:id="rId14"/>
    <p:sldId id="988" r:id="rId15"/>
    <p:sldId id="993" r:id="rId16"/>
    <p:sldId id="990" r:id="rId17"/>
    <p:sldId id="995" r:id="rId18"/>
    <p:sldId id="996" r:id="rId19"/>
    <p:sldId id="991" r:id="rId20"/>
    <p:sldId id="831" r:id="rId21"/>
  </p:sldIdLst>
  <p:sldSz cx="12192000" cy="6858000"/>
  <p:notesSz cx="6808788" cy="994092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4AFE6C-3C6B-5F34-30D4-73F7678AAD18}" name="Nonkqubela Jordan" initials="NJ" userId="S::Nonkqubela@DTPS.GOV.ZA::39c35785-aab9-48ca-a108-d18070706b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 id="2" name="Trevor Nivi" initials="TN" lastIdx="5" clrIdx="1">
    <p:extLst>
      <p:ext uri="{19B8F6BF-5375-455C-9EA6-DF929625EA0E}">
        <p15:presenceInfo xmlns:p15="http://schemas.microsoft.com/office/powerpoint/2012/main" xmlns="" userId="S-1-5-21-3147547130-3084250275-804560560-1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E15415"/>
    <a:srgbClr val="EB6529"/>
    <a:srgbClr val="FFCC00"/>
    <a:srgbClr val="2CA04D"/>
    <a:srgbClr val="006600"/>
    <a:srgbClr val="CC6600"/>
    <a:srgbClr val="00FF00"/>
    <a:srgbClr val="FFCCCC"/>
    <a:srgbClr val="EF47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221" autoAdjust="0"/>
  </p:normalViewPr>
  <p:slideViewPr>
    <p:cSldViewPr>
      <p:cViewPr varScale="1">
        <p:scale>
          <a:sx n="73" d="100"/>
          <a:sy n="73" d="100"/>
        </p:scale>
        <p:origin x="-624"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60" y="4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DC86797C-0EAA-4835-9CA3-6B5CFEFCD302}" type="datetimeFigureOut">
              <a:rPr lang="en-US"/>
              <a:pPr>
                <a:defRPr/>
              </a:pPr>
              <a:t>3/17/2022</a:t>
            </a:fld>
            <a:endParaRPr lang="en-ZA" dirty="0"/>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7FDCE99A-3146-4BA1-BCB2-19B27B05AC6D}" type="datetimeFigureOut">
              <a:rPr lang="en-US"/>
              <a:pPr>
                <a:defRPr/>
              </a:pPr>
              <a:t>3/17/2022</a:t>
            </a:fld>
            <a:endParaRPr lang="en-ZA"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577" tIns="45789" rIns="91577" bIns="45789" rtlCol="0" anchor="ctr"/>
          <a:lstStyle/>
          <a:p>
            <a:pPr lvl="0"/>
            <a:endParaRPr lang="en-ZA" noProof="0" dirty="0"/>
          </a:p>
        </p:txBody>
      </p:sp>
      <p:sp>
        <p:nvSpPr>
          <p:cNvPr id="5" name="Notes Placeholder 4"/>
          <p:cNvSpPr>
            <a:spLocks noGrp="1"/>
          </p:cNvSpPr>
          <p:nvPr>
            <p:ph type="body" sz="quarter" idx="3"/>
          </p:nvPr>
        </p:nvSpPr>
        <p:spPr>
          <a:xfrm>
            <a:off x="680562" y="4721662"/>
            <a:ext cx="5447666" cy="4473654"/>
          </a:xfrm>
          <a:prstGeom prst="rect">
            <a:avLst/>
          </a:prstGeom>
        </p:spPr>
        <p:txBody>
          <a:bodyPr vert="horz" lIns="91577" tIns="45789" rIns="91577" bIns="457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CC770-E5F4-4CD9-8D03-357033108C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4811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CC770-E5F4-4CD9-8D03-357033108C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1579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D7854F-BB25-4EBF-AC24-38D00AAFAF4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13765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A525F6-AA27-4C0C-9780-FABF772D3FB6}"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26667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941FF1-1831-4115-95E2-37176DA718F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724081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2A1F5D-8F71-48D7-8FB7-AD8F773A142B}"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67933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F013F5-858A-469D-A2E9-42C3871D9DC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81901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F97061-FD04-4B12-96C1-6B37E956F7EC}"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045188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305AC6-5B65-4BF6-976A-1909E30F547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89080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41FDEF-A3C4-47E6-9B56-B356F55E6C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86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CA85EA-5CE5-457D-B8E3-C0C09F0CB70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370628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59761D-B61F-4481-B4A1-07F1D6F7B42D}"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16044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A1D51D-AA7E-43DD-855A-A4617F4375F0}"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427549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104B22-8847-4421-A6B2-15511A0D707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0204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2" name="Title 1"/>
          <p:cNvSpPr>
            <a:spLocks noGrp="1"/>
          </p:cNvSpPr>
          <p:nvPr>
            <p:ph type="ctrTitle"/>
          </p:nvPr>
        </p:nvSpPr>
        <p:spPr>
          <a:xfrm>
            <a:off x="239349" y="1556793"/>
            <a:ext cx="7296811"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49" y="3068960"/>
            <a:ext cx="7296811"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7267EC-8EEE-47D3-BBAD-645ED26E587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847862" y="4797152"/>
            <a:ext cx="1920213" cy="1440160"/>
          </a:xfrm>
          <a:prstGeom prst="rect">
            <a:avLst/>
          </a:prstGeom>
        </p:spPr>
      </p:pic>
    </p:spTree>
    <p:extLst>
      <p:ext uri="{BB962C8B-B14F-4D97-AF65-F5344CB8AC3E}">
        <p14:creationId xmlns:p14="http://schemas.microsoft.com/office/powerpoint/2010/main" xmlns="" val="135015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1A702-78F4-4AA0-BA3D-D1664A5761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542386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t="70983" b="10121"/>
          <a:stretch>
            <a:fillRect/>
          </a:stretch>
        </p:blipFill>
        <p:spPr bwMode="auto">
          <a:xfrm>
            <a:off x="0" y="0"/>
            <a:ext cx="12194117" cy="1296144"/>
          </a:xfrm>
          <a:prstGeom prst="rect">
            <a:avLst/>
          </a:prstGeom>
          <a:noFill/>
          <a:ln w="9525">
            <a:noFill/>
            <a:miter lim="800000"/>
            <a:headEnd/>
            <a:tailEnd/>
          </a:ln>
        </p:spPr>
      </p:pic>
      <p:sp>
        <p:nvSpPr>
          <p:cNvPr id="2" name="Title 1"/>
          <p:cNvSpPr>
            <a:spLocks noGrp="1"/>
          </p:cNvSpPr>
          <p:nvPr>
            <p:ph type="title"/>
          </p:nvPr>
        </p:nvSpPr>
        <p:spPr>
          <a:xfrm>
            <a:off x="963084" y="4137100"/>
            <a:ext cx="10363200" cy="1362075"/>
          </a:xfrm>
        </p:spPr>
        <p:txBody>
          <a:bodyPr anchor="t">
            <a:normAutofit/>
          </a:bodyPr>
          <a:lstStyle>
            <a:lvl1pPr algn="l">
              <a:defRPr sz="36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39CB5A-3028-4DCD-A8A3-FAD20590332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146594" y="-13775"/>
            <a:ext cx="2094089" cy="1570567"/>
          </a:xfrm>
          <a:prstGeom prst="rect">
            <a:avLst/>
          </a:prstGeom>
        </p:spPr>
      </p:pic>
    </p:spTree>
    <p:extLst>
      <p:ext uri="{BB962C8B-B14F-4D97-AF65-F5344CB8AC3E}">
        <p14:creationId xmlns:p14="http://schemas.microsoft.com/office/powerpoint/2010/main" xmlns="" val="2939497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2B1337-99A3-44AB-801C-F7A4FA0C976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507007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1FF0FE-B74F-4564-B398-3D561A0AD7C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0725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F1CCA-A1A2-4D69-95AB-3ED5388C022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4273588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41245C-B2A3-4174-B15D-49AB2FEF84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452708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291E40-3566-4BD6-9FCB-06182F1E3CC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725470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388B0-2424-4AC6-88F2-AE7A639D969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661623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E71FF0-6BAB-4BFE-B533-E9C5AA2E550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922480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7FC57-D8E7-4599-896B-AA95AB66F07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742100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2" name="Title 1"/>
          <p:cNvSpPr>
            <a:spLocks noGrp="1"/>
          </p:cNvSpPr>
          <p:nvPr>
            <p:ph type="ctrTitle"/>
          </p:nvPr>
        </p:nvSpPr>
        <p:spPr>
          <a:xfrm>
            <a:off x="239349" y="1556793"/>
            <a:ext cx="7296811"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49" y="3068960"/>
            <a:ext cx="7296811"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7267EC-8EEE-47D3-BBAD-645ED26E587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847862" y="4797152"/>
            <a:ext cx="1920213" cy="1440160"/>
          </a:xfrm>
          <a:prstGeom prst="rect">
            <a:avLst/>
          </a:prstGeom>
        </p:spPr>
      </p:pic>
    </p:spTree>
    <p:extLst>
      <p:ext uri="{BB962C8B-B14F-4D97-AF65-F5344CB8AC3E}">
        <p14:creationId xmlns:p14="http://schemas.microsoft.com/office/powerpoint/2010/main" xmlns="" val="1946773556"/>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1A702-78F4-4AA0-BA3D-D1664A5761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739141156"/>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t="70983" b="10121"/>
          <a:stretch>
            <a:fillRect/>
          </a:stretch>
        </p:blipFill>
        <p:spPr bwMode="auto">
          <a:xfrm>
            <a:off x="0" y="0"/>
            <a:ext cx="12194117" cy="1296144"/>
          </a:xfrm>
          <a:prstGeom prst="rect">
            <a:avLst/>
          </a:prstGeom>
          <a:noFill/>
          <a:ln w="9525">
            <a:noFill/>
            <a:miter lim="800000"/>
            <a:headEnd/>
            <a:tailEnd/>
          </a:ln>
        </p:spPr>
      </p:pic>
      <p:sp>
        <p:nvSpPr>
          <p:cNvPr id="2" name="Title 1"/>
          <p:cNvSpPr>
            <a:spLocks noGrp="1"/>
          </p:cNvSpPr>
          <p:nvPr>
            <p:ph type="title"/>
          </p:nvPr>
        </p:nvSpPr>
        <p:spPr>
          <a:xfrm>
            <a:off x="963084" y="4137100"/>
            <a:ext cx="10363200" cy="1362075"/>
          </a:xfrm>
        </p:spPr>
        <p:txBody>
          <a:bodyPr anchor="t">
            <a:normAutofit/>
          </a:bodyPr>
          <a:lstStyle>
            <a:lvl1pPr algn="l">
              <a:defRPr sz="36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39CB5A-3028-4DCD-A8A3-FAD20590332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146594" y="-13775"/>
            <a:ext cx="2094089" cy="1570567"/>
          </a:xfrm>
          <a:prstGeom prst="rect">
            <a:avLst/>
          </a:prstGeom>
        </p:spPr>
      </p:pic>
    </p:spTree>
    <p:extLst>
      <p:ext uri="{BB962C8B-B14F-4D97-AF65-F5344CB8AC3E}">
        <p14:creationId xmlns:p14="http://schemas.microsoft.com/office/powerpoint/2010/main" xmlns="" val="3414152727"/>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2B1337-99A3-44AB-801C-F7A4FA0C976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868625101"/>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1FF0FE-B74F-4564-B398-3D561A0AD7C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204529845"/>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F1CCA-A1A2-4D69-95AB-3ED5388C022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752386356"/>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41245C-B2A3-4174-B15D-49AB2FEF84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470435240"/>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291E40-3566-4BD6-9FCB-06182F1E3CC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707322141"/>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4388B0-2424-4AC6-88F2-AE7A639D969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903147052"/>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E71FF0-6BAB-4BFE-B533-E9C5AA2E550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578790773"/>
      </p:ext>
    </p:extLst>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7FC57-D8E7-4599-896B-AA95AB66F07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938879338"/>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609601"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005667"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US" dirty="0"/>
              <a:t>Making South Africa a Global Leader</a:t>
            </a:r>
          </a:p>
          <a:p>
            <a:pPr>
              <a:defRPr/>
            </a:pPr>
            <a:r>
              <a:rPr lang="en-US" dirty="0"/>
              <a:t>in Harnessing ICTs for Socio-economic Development</a:t>
            </a:r>
          </a:p>
        </p:txBody>
      </p:sp>
      <p:sp>
        <p:nvSpPr>
          <p:cNvPr id="1030" name="Rectangle 6"/>
          <p:cNvSpPr>
            <a:spLocks noGrp="1" noChangeArrowheads="1"/>
          </p:cNvSpPr>
          <p:nvPr>
            <p:ph type="sldNum" sz="quarter" idx="4"/>
          </p:nvPr>
        </p:nvSpPr>
        <p:spPr bwMode="auto">
          <a:xfrm>
            <a:off x="9457267"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0" y="1"/>
            <a:ext cx="4199467"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2"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609602"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005668"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Making South Africa a Global Leader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15415"/>
                </a:solidFill>
                <a:effectLst/>
                <a:uLnTx/>
                <a:uFillTx/>
                <a:latin typeface="Bookman Old Style"/>
                <a:ea typeface="+mn-ea"/>
                <a:cs typeface="+mn-cs"/>
              </a:rPr>
              <a:t>in Harnessing ICTs for Socio-economic Development</a:t>
            </a:r>
          </a:p>
        </p:txBody>
      </p:sp>
      <p:sp>
        <p:nvSpPr>
          <p:cNvPr id="1030" name="Rectangle 6"/>
          <p:cNvSpPr>
            <a:spLocks noGrp="1" noChangeArrowheads="1"/>
          </p:cNvSpPr>
          <p:nvPr>
            <p:ph type="sldNum" sz="quarter" idx="4"/>
          </p:nvPr>
        </p:nvSpPr>
        <p:spPr bwMode="auto">
          <a:xfrm>
            <a:off x="9457268"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DAF0D4-8F83-44C5-8484-415C99B2E3B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1" y="3"/>
            <a:ext cx="4199467" cy="1025525"/>
          </a:xfrm>
          <a:prstGeom prst="rect">
            <a:avLst/>
          </a:prstGeom>
          <a:noFill/>
          <a:ln w="9525">
            <a:noFill/>
            <a:miter lim="800000"/>
            <a:headEnd/>
            <a:tailEnd/>
          </a:ln>
        </p:spPr>
      </p:pic>
    </p:spTree>
    <p:extLst>
      <p:ext uri="{BB962C8B-B14F-4D97-AF65-F5344CB8AC3E}">
        <p14:creationId xmlns:p14="http://schemas.microsoft.com/office/powerpoint/2010/main" xmlns="" val="148241483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189" algn="ctr" rtl="0" fontAlgn="base">
        <a:spcBef>
          <a:spcPct val="0"/>
        </a:spcBef>
        <a:spcAft>
          <a:spcPct val="0"/>
        </a:spcAft>
        <a:defRPr sz="2800" b="1">
          <a:solidFill>
            <a:srgbClr val="996633"/>
          </a:solidFill>
          <a:latin typeface="Bookman Old Style" pitchFamily="18" charset="0"/>
        </a:defRPr>
      </a:lvl6pPr>
      <a:lvl7pPr marL="914377" algn="ctr" rtl="0" fontAlgn="base">
        <a:spcBef>
          <a:spcPct val="0"/>
        </a:spcBef>
        <a:spcAft>
          <a:spcPct val="0"/>
        </a:spcAft>
        <a:defRPr sz="2800" b="1">
          <a:solidFill>
            <a:srgbClr val="996633"/>
          </a:solidFill>
          <a:latin typeface="Bookman Old Style" pitchFamily="18" charset="0"/>
        </a:defRPr>
      </a:lvl7pPr>
      <a:lvl8pPr marL="1371566" algn="ctr" rtl="0" fontAlgn="base">
        <a:spcBef>
          <a:spcPct val="0"/>
        </a:spcBef>
        <a:spcAft>
          <a:spcPct val="0"/>
        </a:spcAft>
        <a:defRPr sz="2800" b="1">
          <a:solidFill>
            <a:srgbClr val="996633"/>
          </a:solidFill>
          <a:latin typeface="Bookman Old Style" pitchFamily="18" charset="0"/>
        </a:defRPr>
      </a:lvl8pPr>
      <a:lvl9pPr marL="1828754" algn="ctr" rtl="0" fontAlgn="base">
        <a:spcBef>
          <a:spcPct val="0"/>
        </a:spcBef>
        <a:spcAft>
          <a:spcPct val="0"/>
        </a:spcAft>
        <a:defRPr sz="2800" b="1">
          <a:solidFill>
            <a:srgbClr val="996633"/>
          </a:solidFill>
          <a:latin typeface="Bookman Old Style" pitchFamily="18" charset="0"/>
        </a:defRPr>
      </a:lvl9pPr>
    </p:titleStyle>
    <p:bodyStyle>
      <a:lvl1pPr marL="342891" indent="-342891"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32" indent="-285744"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2971" indent="-228594"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160" indent="-228594" algn="l" rtl="0" eaLnBrk="0" fontAlgn="base" hangingPunct="0">
        <a:spcBef>
          <a:spcPct val="20000"/>
        </a:spcBef>
        <a:spcAft>
          <a:spcPct val="0"/>
        </a:spcAft>
        <a:buChar char="–"/>
        <a:defRPr sz="2000">
          <a:solidFill>
            <a:srgbClr val="006600"/>
          </a:solidFill>
          <a:latin typeface="+mn-lt"/>
        </a:defRPr>
      </a:lvl4pPr>
      <a:lvl5pPr marL="2057349" indent="-228594" algn="l" rtl="0" eaLnBrk="0" fontAlgn="base" hangingPunct="0">
        <a:spcBef>
          <a:spcPct val="20000"/>
        </a:spcBef>
        <a:spcAft>
          <a:spcPct val="0"/>
        </a:spcAft>
        <a:buChar char="»"/>
        <a:defRPr sz="2000">
          <a:solidFill>
            <a:schemeClr val="tx1"/>
          </a:solidFill>
          <a:latin typeface="Arial" charset="0"/>
        </a:defRPr>
      </a:lvl5pPr>
      <a:lvl6pPr marL="2514537" indent="-228594" algn="l" rtl="0" fontAlgn="base">
        <a:spcBef>
          <a:spcPct val="20000"/>
        </a:spcBef>
        <a:spcAft>
          <a:spcPct val="0"/>
        </a:spcAft>
        <a:buChar char="»"/>
        <a:defRPr sz="2000">
          <a:solidFill>
            <a:schemeClr val="tx1"/>
          </a:solidFill>
          <a:latin typeface="Arial" charset="0"/>
        </a:defRPr>
      </a:lvl6pPr>
      <a:lvl7pPr marL="2971726" indent="-228594" algn="l" rtl="0" fontAlgn="base">
        <a:spcBef>
          <a:spcPct val="20000"/>
        </a:spcBef>
        <a:spcAft>
          <a:spcPct val="0"/>
        </a:spcAft>
        <a:buChar char="»"/>
        <a:defRPr sz="2000">
          <a:solidFill>
            <a:schemeClr val="tx1"/>
          </a:solidFill>
          <a:latin typeface="Arial" charset="0"/>
        </a:defRPr>
      </a:lvl7pPr>
      <a:lvl8pPr marL="3428914" indent="-228594" algn="l" rtl="0" fontAlgn="base">
        <a:spcBef>
          <a:spcPct val="20000"/>
        </a:spcBef>
        <a:spcAft>
          <a:spcPct val="0"/>
        </a:spcAft>
        <a:buChar char="»"/>
        <a:defRPr sz="2000">
          <a:solidFill>
            <a:schemeClr val="tx1"/>
          </a:solidFill>
          <a:latin typeface="Arial" charset="0"/>
        </a:defRPr>
      </a:lvl8pPr>
      <a:lvl9pPr marL="3886103" indent="-228594"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20688"/>
            <a:ext cx="10959008" cy="7969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817D11-E427-410C-9C3A-E9F47253E1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1" name="Group 10"/>
          <p:cNvGrpSpPr/>
          <p:nvPr userDrawn="1"/>
        </p:nvGrpSpPr>
        <p:grpSpPr>
          <a:xfrm>
            <a:off x="0" y="0"/>
            <a:ext cx="12194117" cy="620688"/>
            <a:chOff x="0" y="0"/>
            <a:chExt cx="9145588" cy="620688"/>
          </a:xfrm>
        </p:grpSpPr>
        <p:pic>
          <p:nvPicPr>
            <p:cNvPr id="10" name="Picture 7" descr="Untitled-1-1"/>
            <p:cNvPicPr>
              <a:picLocks noChangeAspect="1" noChangeArrowheads="1"/>
            </p:cNvPicPr>
            <p:nvPr userDrawn="1"/>
          </p:nvPicPr>
          <p:blipFill>
            <a:blip r:embed="rId13" cstate="print"/>
            <a:srcRect b="90952"/>
            <a:stretch>
              <a:fillRect/>
            </a:stretch>
          </p:blipFill>
          <p:spPr bwMode="auto">
            <a:xfrm>
              <a:off x="0" y="0"/>
              <a:ext cx="9145588" cy="620688"/>
            </a:xfrm>
            <a:prstGeom prst="rect">
              <a:avLst/>
            </a:prstGeom>
            <a:noFill/>
            <a:ln w="9525">
              <a:noFill/>
              <a:miter lim="800000"/>
              <a:headEnd/>
              <a:tailEnd/>
            </a:ln>
          </p:spPr>
        </p:pic>
        <p:pic>
          <p:nvPicPr>
            <p:cNvPr id="8" name="Picture 7" descr="Untitled-1-1"/>
            <p:cNvPicPr>
              <a:picLocks noChangeAspect="1" noChangeArrowheads="1"/>
            </p:cNvPicPr>
            <p:nvPr userDrawn="1"/>
          </p:nvPicPr>
          <p:blipFill>
            <a:blip r:embed="rId14" cstate="print"/>
            <a:srcRect l="9049" t="70983" r="64968" b="10121"/>
            <a:stretch>
              <a:fillRect/>
            </a:stretch>
          </p:blipFill>
          <p:spPr bwMode="auto">
            <a:xfrm>
              <a:off x="0" y="0"/>
              <a:ext cx="1122000" cy="612000"/>
            </a:xfrm>
            <a:prstGeom prst="rect">
              <a:avLst/>
            </a:prstGeom>
            <a:noFill/>
            <a:ln w="9525">
              <a:noFill/>
              <a:miter lim="800000"/>
              <a:headEnd/>
              <a:tailEnd/>
            </a:ln>
          </p:spPr>
        </p:pic>
      </p:grpSp>
    </p:spTree>
    <p:extLst>
      <p:ext uri="{BB962C8B-B14F-4D97-AF65-F5344CB8AC3E}">
        <p14:creationId xmlns:p14="http://schemas.microsoft.com/office/powerpoint/2010/main" xmlns="" val="1159819625"/>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20688"/>
            <a:ext cx="10959008" cy="7969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817D11-E427-410C-9C3A-E9F47253E1B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1" name="Group 10"/>
          <p:cNvGrpSpPr/>
          <p:nvPr userDrawn="1"/>
        </p:nvGrpSpPr>
        <p:grpSpPr>
          <a:xfrm>
            <a:off x="0" y="0"/>
            <a:ext cx="12194117" cy="620688"/>
            <a:chOff x="0" y="0"/>
            <a:chExt cx="9145588" cy="620688"/>
          </a:xfrm>
        </p:grpSpPr>
        <p:pic>
          <p:nvPicPr>
            <p:cNvPr id="10" name="Picture 7" descr="Untitled-1-1"/>
            <p:cNvPicPr>
              <a:picLocks noChangeAspect="1" noChangeArrowheads="1"/>
            </p:cNvPicPr>
            <p:nvPr userDrawn="1"/>
          </p:nvPicPr>
          <p:blipFill>
            <a:blip r:embed="rId13" cstate="print"/>
            <a:srcRect b="90952"/>
            <a:stretch>
              <a:fillRect/>
            </a:stretch>
          </p:blipFill>
          <p:spPr bwMode="auto">
            <a:xfrm>
              <a:off x="0" y="0"/>
              <a:ext cx="9145588" cy="620688"/>
            </a:xfrm>
            <a:prstGeom prst="rect">
              <a:avLst/>
            </a:prstGeom>
            <a:noFill/>
            <a:ln w="9525">
              <a:noFill/>
              <a:miter lim="800000"/>
              <a:headEnd/>
              <a:tailEnd/>
            </a:ln>
          </p:spPr>
        </p:pic>
        <p:pic>
          <p:nvPicPr>
            <p:cNvPr id="8" name="Picture 7" descr="Untitled-1-1"/>
            <p:cNvPicPr>
              <a:picLocks noChangeAspect="1" noChangeArrowheads="1"/>
            </p:cNvPicPr>
            <p:nvPr userDrawn="1"/>
          </p:nvPicPr>
          <p:blipFill>
            <a:blip r:embed="rId14" cstate="print"/>
            <a:srcRect l="9049" t="70983" r="64968" b="10121"/>
            <a:stretch>
              <a:fillRect/>
            </a:stretch>
          </p:blipFill>
          <p:spPr bwMode="auto">
            <a:xfrm>
              <a:off x="0" y="0"/>
              <a:ext cx="1122000" cy="612000"/>
            </a:xfrm>
            <a:prstGeom prst="rect">
              <a:avLst/>
            </a:prstGeom>
            <a:noFill/>
            <a:ln w="9525">
              <a:noFill/>
              <a:miter lim="800000"/>
              <a:headEnd/>
              <a:tailEnd/>
            </a:ln>
          </p:spPr>
        </p:pic>
      </p:grpSp>
    </p:spTree>
    <p:extLst>
      <p:ext uri="{BB962C8B-B14F-4D97-AF65-F5344CB8AC3E}">
        <p14:creationId xmlns:p14="http://schemas.microsoft.com/office/powerpoint/2010/main" xmlns="" val="1468060669"/>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spd="slow">
    <p:randomBar dir="vert"/>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3" name="Subtitle 2"/>
          <p:cNvSpPr>
            <a:spLocks noGrp="1"/>
          </p:cNvSpPr>
          <p:nvPr>
            <p:ph type="subTitle" idx="1"/>
          </p:nvPr>
        </p:nvSpPr>
        <p:spPr>
          <a:xfrm>
            <a:off x="695400" y="620688"/>
            <a:ext cx="10369152" cy="5328592"/>
          </a:xfrm>
        </p:spPr>
        <p:txBody>
          <a:bodyPr>
            <a:normAutofit fontScale="32500" lnSpcReduction="20000"/>
          </a:bodyPr>
          <a:lstStyle/>
          <a:p>
            <a:pPr algn="ctr"/>
            <a:endParaRPr lang="en-US" sz="6200" b="1" dirty="0">
              <a:latin typeface="Century Gothic" panose="020B0502020202020204" pitchFamily="34" charset="0"/>
              <a:cs typeface="Arial" panose="020B0604020202020204" pitchFamily="34" charset="0"/>
            </a:endParaRPr>
          </a:p>
          <a:p>
            <a:pPr algn="ctr"/>
            <a:r>
              <a:rPr lang="en-US" sz="6800" b="1" dirty="0">
                <a:latin typeface="Century Gothic" panose="020B0502020202020204" pitchFamily="34" charset="0"/>
                <a:cs typeface="Arial" panose="020B0604020202020204" pitchFamily="34" charset="0"/>
              </a:rPr>
              <a:t>Presentation to Parliamentary Portfolio Committee </a:t>
            </a:r>
          </a:p>
          <a:p>
            <a:pPr algn="ctr"/>
            <a:r>
              <a:rPr lang="en-US" sz="6800" b="1" dirty="0">
                <a:latin typeface="Century Gothic" panose="020B0502020202020204" pitchFamily="34" charset="0"/>
                <a:cs typeface="Arial" panose="020B0604020202020204" pitchFamily="34" charset="0"/>
              </a:rPr>
              <a:t>On Communications  </a:t>
            </a:r>
          </a:p>
          <a:p>
            <a:pPr algn="ctr"/>
            <a:r>
              <a:rPr lang="en-US" sz="6200" b="1" dirty="0">
                <a:solidFill>
                  <a:schemeClr val="tx1"/>
                </a:solidFill>
                <a:latin typeface="Century Gothic" panose="020B0502020202020204" pitchFamily="34" charset="0"/>
              </a:rPr>
              <a:t> </a:t>
            </a:r>
            <a:endParaRPr lang="en-US" sz="6200" dirty="0">
              <a:solidFill>
                <a:schemeClr val="tx1"/>
              </a:solidFill>
              <a:latin typeface="Century Gothic" panose="020B0502020202020204" pitchFamily="34" charset="0"/>
            </a:endParaRPr>
          </a:p>
          <a:p>
            <a:pPr algn="ctr"/>
            <a:endParaRPr lang="en-US" sz="6200" i="1" dirty="0">
              <a:latin typeface="Century Gothic" panose="020B0502020202020204" pitchFamily="34" charset="0"/>
            </a:endParaRPr>
          </a:p>
          <a:p>
            <a:pPr algn="ctr"/>
            <a:endParaRPr lang="en-US" sz="6200" b="1" i="1" dirty="0">
              <a:latin typeface="Century Gothic" panose="020B0502020202020204" pitchFamily="34" charset="0"/>
              <a:cs typeface="Arial" panose="020B0604020202020204" pitchFamily="34" charset="0"/>
            </a:endParaRPr>
          </a:p>
          <a:p>
            <a:pPr algn="ctr"/>
            <a:r>
              <a:rPr lang="en-US" sz="6200" b="1" i="1" dirty="0">
                <a:latin typeface="Century Gothic" panose="020B0502020202020204" pitchFamily="34" charset="0"/>
                <a:cs typeface="Arial" panose="020B0604020202020204" pitchFamily="34" charset="0"/>
              </a:rPr>
              <a:t>USAASA-USAF Q1 , Q2 &amp; Q3 (2021-22)</a:t>
            </a:r>
          </a:p>
          <a:p>
            <a:pPr algn="ctr"/>
            <a:r>
              <a:rPr lang="en-US" sz="7400" b="1" i="1" dirty="0">
                <a:latin typeface="Century Gothic" panose="020B0502020202020204" pitchFamily="34" charset="0"/>
                <a:cs typeface="Arial" panose="020B0604020202020204" pitchFamily="34" charset="0"/>
              </a:rPr>
              <a:t> </a:t>
            </a:r>
          </a:p>
          <a:p>
            <a:pPr algn="ctr"/>
            <a:r>
              <a:rPr lang="en-US" sz="5500" b="1" i="1" dirty="0">
                <a:latin typeface="Century Gothic" panose="020B0502020202020204" pitchFamily="34" charset="0"/>
                <a:cs typeface="Arial" panose="020B0604020202020204" pitchFamily="34" charset="0"/>
              </a:rPr>
              <a:t>Responses to Poor Quarterly Performance Outcomes </a:t>
            </a:r>
          </a:p>
          <a:p>
            <a:pPr algn="ctr"/>
            <a:endParaRPr lang="en-US" sz="2400" i="1" dirty="0">
              <a:latin typeface="Century Gothic" panose="020B0502020202020204" pitchFamily="34" charset="0"/>
            </a:endParaRPr>
          </a:p>
          <a:p>
            <a:pPr algn="ctr"/>
            <a:endParaRPr lang="en-US" sz="2400" i="1" dirty="0">
              <a:latin typeface="Century Gothic" panose="020B0502020202020204" pitchFamily="34" charset="0"/>
            </a:endParaRPr>
          </a:p>
          <a:p>
            <a:pPr algn="ctr"/>
            <a:r>
              <a:rPr lang="en-US" sz="4900" i="1" dirty="0">
                <a:latin typeface="Century Gothic" panose="020B0502020202020204" pitchFamily="34" charset="0"/>
                <a:cs typeface="Arial" panose="020B0604020202020204" pitchFamily="34" charset="0"/>
              </a:rPr>
              <a:t>“</a:t>
            </a:r>
            <a:r>
              <a:rPr lang="en-ZA" sz="4900" b="1" i="1" dirty="0">
                <a:latin typeface="Century Gothic" panose="020B0502020202020204" pitchFamily="34" charset="0"/>
                <a:cs typeface="Arial" panose="020B0604020202020204" pitchFamily="34" charset="0"/>
              </a:rPr>
              <a:t>Universal ICT access and service for all.</a:t>
            </a:r>
            <a:r>
              <a:rPr lang="en-US" sz="4900" i="1" dirty="0">
                <a:latin typeface="Century Gothic" panose="020B0502020202020204" pitchFamily="34" charset="0"/>
                <a:cs typeface="Arial" panose="020B0604020202020204" pitchFamily="34" charset="0"/>
              </a:rPr>
              <a:t>”</a:t>
            </a:r>
          </a:p>
          <a:p>
            <a:pPr algn="ctr"/>
            <a:endParaRPr lang="en-US" sz="4400" i="1" dirty="0">
              <a:latin typeface="Arial" panose="020B0604020202020204" pitchFamily="34" charset="0"/>
              <a:cs typeface="Arial" panose="020B0604020202020204" pitchFamily="34" charset="0"/>
            </a:endParaRPr>
          </a:p>
          <a:p>
            <a:pPr algn="ctr"/>
            <a:endParaRPr lang="en-US" sz="5500" b="1" i="1" dirty="0">
              <a:latin typeface="Trebuchet MS" panose="020B0603020202020204" pitchFamily="34" charset="0"/>
              <a:cs typeface="Arial" panose="020B0604020202020204" pitchFamily="34" charset="0"/>
            </a:endParaRPr>
          </a:p>
          <a:p>
            <a:pPr algn="ctr"/>
            <a:endParaRPr lang="en-US" sz="2400" i="1" dirty="0"/>
          </a:p>
          <a:p>
            <a:pPr algn="ctr"/>
            <a:endParaRPr lang="en-US" sz="2400" i="1" dirty="0"/>
          </a:p>
          <a:p>
            <a:pPr algn="ctr"/>
            <a:r>
              <a:rPr lang="en-US" sz="2400" i="1" dirty="0"/>
              <a:t>		</a:t>
            </a:r>
          </a:p>
          <a:p>
            <a:pPr algn="ctr"/>
            <a:endParaRPr lang="en-US" sz="2400" i="1" dirty="0"/>
          </a:p>
          <a:p>
            <a:pPr algn="ctr"/>
            <a:r>
              <a:rPr lang="en-US" sz="2400" i="1" dirty="0"/>
              <a:t>						</a:t>
            </a:r>
            <a:endParaRPr lang="en-US" sz="4200" i="1" dirty="0">
              <a:latin typeface="Arial" panose="020B0604020202020204" pitchFamily="34" charset="0"/>
              <a:cs typeface="Arial" panose="020B0604020202020204" pitchFamily="34" charset="0"/>
            </a:endParaRPr>
          </a:p>
          <a:p>
            <a:pPr algn="ctr"/>
            <a:r>
              <a:rPr lang="en-GB" sz="2400" dirty="0">
                <a:latin typeface="Arial Narrow" panose="020B0606020202030204" pitchFamily="34" charset="0"/>
              </a:rPr>
              <a:t>                                                                                     </a:t>
            </a:r>
            <a:endParaRPr lang="en-US" sz="4000" i="1" dirty="0"/>
          </a:p>
          <a:p>
            <a:pPr algn="ctr"/>
            <a:endParaRPr lang="en-US" sz="4000" i="1" dirty="0"/>
          </a:p>
          <a:p>
            <a:pPr algn="ctr"/>
            <a:endParaRPr lang="en-US" sz="2400" i="1" dirty="0"/>
          </a:p>
          <a:p>
            <a:pPr algn="ctr"/>
            <a:endParaRPr lang="en-US" sz="2400" i="1" dirty="0"/>
          </a:p>
          <a:p>
            <a:pPr algn="ctr"/>
            <a:endParaRPr lang="en-US" sz="2400" i="1" dirty="0"/>
          </a:p>
          <a:p>
            <a:endParaRPr lang="en-US" sz="4000" dirty="0"/>
          </a:p>
          <a:p>
            <a:endParaRPr lang="en-US" sz="4000" dirty="0"/>
          </a:p>
        </p:txBody>
      </p:sp>
    </p:spTree>
    <p:extLst>
      <p:ext uri="{BB962C8B-B14F-4D97-AF65-F5344CB8AC3E}">
        <p14:creationId xmlns:p14="http://schemas.microsoft.com/office/powerpoint/2010/main" xmlns="" val="376781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842" y="886818"/>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843311"/>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lvl="0" algn="ctr" eaLnBrk="0" hangingPunct="0">
              <a:spcBef>
                <a:spcPts val="600"/>
              </a:spcBef>
              <a:spcAft>
                <a:spcPts val="600"/>
              </a:spcAft>
              <a:defRPr/>
            </a:pPr>
            <a:r>
              <a:rPr lang="en-US" sz="1400" noProof="0" dirty="0">
                <a:solidFill>
                  <a:srgbClr val="000000"/>
                </a:solidFill>
              </a:rPr>
              <a:t>10</a:t>
            </a:r>
            <a:endParaRPr kumimoji="0" lang="en-ZA" sz="1400" b="1" i="0" u="none" strike="noStrike" kern="1200" cap="none" spc="0" normalizeH="0" baseline="0" noProof="0" dirty="0">
              <a:ln>
                <a:noFill/>
              </a:ln>
              <a:solidFill>
                <a:srgbClr val="000000"/>
              </a:solidFill>
              <a:effectLst/>
              <a:uLnTx/>
              <a:uFillTx/>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i="0" u="none" strike="noStrike" kern="1200" cap="none" spc="0" normalizeH="0" baseline="0" noProof="0" dirty="0">
                <a:ln>
                  <a:noFill/>
                </a:ln>
                <a:effectLst/>
                <a:uLnTx/>
                <a:uFillTx/>
                <a:latin typeface="Century Gothic" panose="020B0502020202020204" pitchFamily="34" charset="0"/>
              </a:rPr>
              <a:t>PERCENTAGE REDUCTION OF </a:t>
            </a:r>
            <a:r>
              <a:rPr lang="en-ZA" sz="1400" dirty="0">
                <a:latin typeface="Century Gothic" panose="020B0502020202020204" pitchFamily="34" charset="0"/>
              </a:rPr>
              <a:t>IRREGULAR </a:t>
            </a:r>
            <a:r>
              <a:rPr kumimoji="0" lang="en-ZA" sz="1400" i="0" u="none" strike="noStrike" kern="1200" cap="none" spc="0" normalizeH="0" baseline="0" noProof="0" dirty="0">
                <a:ln>
                  <a:noFill/>
                </a:ln>
                <a:effectLst/>
                <a:uLnTx/>
                <a:uFillTx/>
                <a:latin typeface="Century Gothic" panose="020B0502020202020204" pitchFamily="34" charset="0"/>
              </a:rPr>
              <a:t>EXPENDITURE </a:t>
            </a:r>
            <a:r>
              <a:rPr kumimoji="0" lang="en-US" sz="1400" i="0" u="none" strike="noStrike" kern="1200" cap="none" spc="0" normalizeH="0" baseline="0" noProof="0" dirty="0">
                <a:ln>
                  <a:noFill/>
                </a:ln>
                <a:effectLst/>
                <a:uLnTx/>
                <a:uFillTx/>
                <a:latin typeface="Century Gothic" panose="020B0502020202020204"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767393"/>
          </a:xfrm>
          <a:prstGeom prst="rect">
            <a:avLst/>
          </a:prstGeom>
          <a:noFill/>
        </p:spPr>
      </p:pic>
      <p:grpSp>
        <p:nvGrpSpPr>
          <p:cNvPr id="17" name="Group 16"/>
          <p:cNvGrpSpPr/>
          <p:nvPr/>
        </p:nvGrpSpPr>
        <p:grpSpPr>
          <a:xfrm>
            <a:off x="25175" y="984914"/>
            <a:ext cx="12166826" cy="2876132"/>
            <a:chOff x="480813" y="4349904"/>
            <a:chExt cx="2357967" cy="690551"/>
          </a:xfrm>
        </p:grpSpPr>
        <p:sp>
          <p:nvSpPr>
            <p:cNvPr id="18" name="Rectangle 17"/>
            <p:cNvSpPr/>
            <p:nvPr/>
          </p:nvSpPr>
          <p:spPr>
            <a:xfrm>
              <a:off x="480813" y="4349904"/>
              <a:ext cx="2357967" cy="124853"/>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Target Context  </a:t>
              </a:r>
              <a:endParaRPr kumimoji="0" lang="en-US"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19" name="Rectangle 18"/>
            <p:cNvSpPr/>
            <p:nvPr/>
          </p:nvSpPr>
          <p:spPr>
            <a:xfrm>
              <a:off x="492084" y="4504499"/>
              <a:ext cx="2302635" cy="535956"/>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lvl="0" indent="-342900" algn="just">
                <a:buFont typeface="Wingdings" panose="05000000000000000000" pitchFamily="2" charset="2"/>
                <a:buChar char="q"/>
                <a:defRPr/>
              </a:pPr>
              <a:endParaRPr lang="en-ZA" sz="1200" b="0" dirty="0">
                <a:solidFill>
                  <a:schemeClr val="tx1"/>
                </a:solidFill>
                <a:latin typeface="Century Gothic" panose="020B0502020202020204" pitchFamily="34" charset="0"/>
              </a:endParaRPr>
            </a:p>
            <a:p>
              <a:pPr lvl="0" algn="just">
                <a:defRPr/>
              </a:pP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lvl="0" indent="-342900" algn="just">
                <a:buFont typeface="Wingdings" panose="05000000000000000000" pitchFamily="2" charset="2"/>
                <a:buChar char="q"/>
                <a:defRPr/>
              </a:pPr>
              <a:r>
                <a:rPr lang="en-ZA" sz="1200" b="0" dirty="0">
                  <a:solidFill>
                    <a:schemeClr val="tx1"/>
                  </a:solidFill>
                  <a:latin typeface="Century Gothic" panose="020B0502020202020204" pitchFamily="34" charset="0"/>
                </a:rPr>
                <a:t>Irregular expenditure is </a:t>
              </a:r>
              <a:r>
                <a:rPr lang="en-ZA" sz="1200" dirty="0">
                  <a:solidFill>
                    <a:schemeClr val="tx1"/>
                  </a:solidFill>
                  <a:latin typeface="Century Gothic" panose="020B0502020202020204" pitchFamily="34" charset="0"/>
                </a:rPr>
                <a:t>expenditure that was not incurred in the manner prescribed by legislation</a:t>
              </a:r>
              <a:r>
                <a:rPr lang="en-ZA" sz="1200" b="0" dirty="0">
                  <a:solidFill>
                    <a:schemeClr val="tx1"/>
                  </a:solidFill>
                  <a:latin typeface="Century Gothic" panose="020B0502020202020204" pitchFamily="34" charset="0"/>
                </a:rPr>
                <a:t>; in other words, somewhere in the process that led to the expenditure, the auditee did not comply with the applicable legislation.</a:t>
              </a: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lvl="0" algn="just">
                <a:defRPr/>
              </a:pP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indent="-342900" algn="just">
                <a:buFont typeface="Wingdings" panose="05000000000000000000" pitchFamily="2" charset="2"/>
                <a:buChar char="q"/>
                <a:defRPr/>
              </a:pPr>
              <a:r>
                <a:rPr lang="en-US" sz="1200" dirty="0">
                  <a:solidFill>
                    <a:schemeClr val="tx1"/>
                  </a:solidFill>
                  <a:latin typeface="Century Gothic" panose="020B0502020202020204" pitchFamily="34" charset="0"/>
                  <a:cs typeface="Arial" pitchFamily="34" charset="0"/>
                </a:rPr>
                <a:t>The target is linked on APEX Priority 1: </a:t>
              </a:r>
              <a:r>
                <a:rPr lang="en-ZA" sz="1200" dirty="0">
                  <a:solidFill>
                    <a:schemeClr val="tx1"/>
                  </a:solidFill>
                  <a:latin typeface="Century Gothic" panose="020B0502020202020204" pitchFamily="34" charset="0"/>
                </a:rPr>
                <a:t>A Capable, Ethical and Developmental State - </a:t>
              </a:r>
              <a:r>
                <a:rPr lang="en-ZA" sz="1200" b="0" dirty="0">
                  <a:solidFill>
                    <a:schemeClr val="tx1"/>
                  </a:solidFill>
                  <a:latin typeface="Century Gothic" panose="020B0502020202020204" pitchFamily="34" charset="0"/>
                </a:rPr>
                <a:t>Programmatic approaches to asset management, elimination of wasteful and fruitless expenditure, and irregular expenditure (NT);</a:t>
              </a:r>
            </a:p>
            <a:p>
              <a:pPr marL="342900" lvl="0" indent="-342900" algn="just">
                <a:buFont typeface="Wingdings" panose="05000000000000000000" pitchFamily="2" charset="2"/>
                <a:buChar char="q"/>
                <a:defRPr/>
              </a:pP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285750" lvl="0" indent="-285750" algn="just">
                <a:buFont typeface="Wingdings" panose="05000000000000000000" pitchFamily="2" charset="2"/>
                <a:buChar char="q"/>
                <a:defRPr/>
              </a:pPr>
              <a:r>
                <a:rPr lang="en-US" sz="1200" dirty="0">
                  <a:solidFill>
                    <a:schemeClr val="tx1"/>
                  </a:solidFill>
                  <a:latin typeface="Century Gothic" panose="020B0502020202020204" pitchFamily="34" charset="0"/>
                  <a:cs typeface="Arial" pitchFamily="34" charset="0"/>
                </a:rPr>
                <a:t>The Loss Control Officer </a:t>
              </a:r>
              <a:r>
                <a:rPr lang="en-US" sz="1200" b="0" dirty="0">
                  <a:solidFill>
                    <a:schemeClr val="tx1"/>
                  </a:solidFill>
                  <a:latin typeface="Century Gothic" panose="020B0502020202020204" pitchFamily="34" charset="0"/>
                  <a:cs typeface="Arial" pitchFamily="34" charset="0"/>
                </a:rPr>
                <a:t>is required to investigate the irregular expenditure and confirm it by recording in the irregular  expenditure Loss Control Register. After liability and consequence management has been implemented and recovery process and the Accounting Authority of the institution must submit a condonation to National Treasury as the relevant body to authorise the condonation of irregular  expenditure. </a:t>
              </a:r>
            </a:p>
            <a:p>
              <a:pPr marL="285750" lvl="0" indent="-285750" algn="just">
                <a:buFont typeface="Wingdings" panose="05000000000000000000" pitchFamily="2" charset="2"/>
                <a:buChar char="q"/>
                <a:defRPr/>
              </a:pPr>
              <a:endParaRPr lang="en-US" sz="1200" b="0" dirty="0">
                <a:solidFill>
                  <a:schemeClr val="tx1"/>
                </a:solidFill>
                <a:latin typeface="Century Gothic" panose="020B0502020202020204" pitchFamily="34" charset="0"/>
                <a:cs typeface="Arial" pitchFamily="34" charset="0"/>
              </a:endParaRPr>
            </a:p>
            <a:p>
              <a:pPr marL="171450" lvl="0" indent="-171450" algn="just">
                <a:buFont typeface="Wingdings" panose="05000000000000000000" pitchFamily="2" charset="2"/>
                <a:buChar char="q"/>
                <a:defRPr/>
              </a:pPr>
              <a:r>
                <a:rPr lang="en-US" sz="1200" noProof="0" dirty="0">
                  <a:solidFill>
                    <a:schemeClr val="tx1"/>
                  </a:solidFill>
                  <a:latin typeface="Century Gothic" panose="020B0502020202020204" pitchFamily="34" charset="0"/>
                  <a:cs typeface="Arial" pitchFamily="34" charset="0"/>
                </a:rPr>
                <a:t> USAF has 11 incidences </a:t>
              </a:r>
              <a:r>
                <a:rPr lang="en-US" sz="1200" b="0" noProof="0" dirty="0">
                  <a:solidFill>
                    <a:schemeClr val="tx1"/>
                  </a:solidFill>
                  <a:latin typeface="Century Gothic" panose="020B0502020202020204" pitchFamily="34" charset="0"/>
                  <a:cs typeface="Arial" pitchFamily="34" charset="0"/>
                </a:rPr>
                <a:t>record under the irregular expenditure register </a:t>
              </a: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lvl="0" algn="just">
                <a:defRPr/>
              </a:pP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285750" marR="0" lvl="0" indent="-285750"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rPr>
                <a:t>The consistent</a:t>
              </a:r>
              <a:r>
                <a:rPr kumimoji="0" lang="en-US" sz="1200" b="1" i="0" u="none" strike="noStrike" kern="1200" cap="none" spc="0" normalizeH="0" noProof="0" dirty="0">
                  <a:ln>
                    <a:noFill/>
                  </a:ln>
                  <a:solidFill>
                    <a:srgbClr val="000000"/>
                  </a:solidFill>
                  <a:effectLst/>
                  <a:uLnTx/>
                  <a:uFillTx/>
                  <a:latin typeface="Century Gothic" panose="020B0502020202020204" pitchFamily="34" charset="0"/>
                  <a:cs typeface="Arial" pitchFamily="34" charset="0"/>
                </a:rPr>
                <a:t> changes at Board Level, Chief Executive Officer and Chief Financial Officer and also Executes </a:t>
              </a:r>
              <a:r>
                <a:rPr kumimoji="0" lang="en-US" sz="1200" b="0" i="0" u="none" strike="noStrike" kern="1200" cap="none" spc="0" normalizeH="0" noProof="0" dirty="0">
                  <a:ln>
                    <a:noFill/>
                  </a:ln>
                  <a:solidFill>
                    <a:srgbClr val="000000"/>
                  </a:solidFill>
                  <a:effectLst/>
                  <a:uLnTx/>
                  <a:uFillTx/>
                  <a:latin typeface="Century Gothic" panose="020B0502020202020204" pitchFamily="34" charset="0"/>
                  <a:cs typeface="Arial" pitchFamily="34" charset="0"/>
                </a:rPr>
                <a:t>has affected the monitoring and tracking of the irregular expenditure loss control register for removal from the Annual Financial Statements </a:t>
              </a:r>
              <a:endParaRPr kumimoji="0" lang="en-US" sz="1200"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grpSp>
      <p:graphicFrame>
        <p:nvGraphicFramePr>
          <p:cNvPr id="20" name="Table 19"/>
          <p:cNvGraphicFramePr>
            <a:graphicFrameLocks noGrp="1"/>
          </p:cNvGraphicFramePr>
          <p:nvPr>
            <p:extLst>
              <p:ext uri="{D42A27DB-BD31-4B8C-83A1-F6EECF244321}">
                <p14:modId xmlns:p14="http://schemas.microsoft.com/office/powerpoint/2010/main" xmlns="" val="3100296970"/>
              </p:ext>
            </p:extLst>
          </p:nvPr>
        </p:nvGraphicFramePr>
        <p:xfrm>
          <a:off x="83332" y="4070705"/>
          <a:ext cx="6624736" cy="2232769"/>
        </p:xfrm>
        <a:graphic>
          <a:graphicData uri="http://schemas.openxmlformats.org/drawingml/2006/table">
            <a:tbl>
              <a:tblPr firstRow="1" firstCol="1" bandRow="1"/>
              <a:tblGrid>
                <a:gridCol w="3744063">
                  <a:extLst>
                    <a:ext uri="{9D8B030D-6E8A-4147-A177-3AD203B41FA5}">
                      <a16:colId xmlns:a16="http://schemas.microsoft.com/office/drawing/2014/main" xmlns="" val="3448301375"/>
                    </a:ext>
                  </a:extLst>
                </a:gridCol>
                <a:gridCol w="2880673">
                  <a:extLst>
                    <a:ext uri="{9D8B030D-6E8A-4147-A177-3AD203B41FA5}">
                      <a16:colId xmlns:a16="http://schemas.microsoft.com/office/drawing/2014/main" xmlns="" val="1650131976"/>
                    </a:ext>
                  </a:extLst>
                </a:gridCol>
              </a:tblGrid>
              <a:tr h="221089">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Period</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Amount</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747096059"/>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2015/16</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6 860 206,00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187943352"/>
                  </a:ext>
                </a:extLst>
              </a:tr>
              <a:tr h="87387">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2015/16</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704 792,57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941540887"/>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2015/16 &amp; 2016/17</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8 646 035,05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77741354"/>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2016/17</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2 800 980,00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46559329"/>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2016/17</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12 364,44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225869660"/>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2017/18</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215 199,13</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312545523"/>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2017/18 &amp; 2018/19</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4 417 897,94</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545798749"/>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2018/19</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706 387,50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188938917"/>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2018/19</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33 914 567,64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280737833"/>
                  </a:ext>
                </a:extLst>
              </a:tr>
              <a:tr h="150794">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2019/20</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3 335 000.00</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312057726"/>
                  </a:ext>
                </a:extLst>
              </a:tr>
              <a:tr h="54836">
                <a:tc>
                  <a:txBody>
                    <a:bodyPr/>
                    <a:lstStyle/>
                    <a:p>
                      <a:pPr algn="ct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2019/20</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35 000.00</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899436230"/>
                  </a:ext>
                </a:extLst>
              </a:tr>
              <a:tr h="110337">
                <a:tc>
                  <a:txBody>
                    <a:bodyPr/>
                    <a:lstStyle/>
                    <a:p>
                      <a:endParaRPr lang="en-ZA" sz="1000" b="1" dirty="0">
                        <a:effectLst/>
                        <a:latin typeface="Century Gothic" panose="020B0502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61 648 430.27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522034029"/>
                  </a:ext>
                </a:extLst>
              </a:tr>
            </a:tbl>
          </a:graphicData>
        </a:graphic>
      </p:graphicFrame>
      <p:sp>
        <p:nvSpPr>
          <p:cNvPr id="5" name="Rectangle 4"/>
          <p:cNvSpPr/>
          <p:nvPr/>
        </p:nvSpPr>
        <p:spPr>
          <a:xfrm>
            <a:off x="83332" y="6303474"/>
            <a:ext cx="6624736" cy="400110"/>
          </a:xfrm>
          <a:prstGeom prst="rect">
            <a:avLst/>
          </a:prstGeom>
        </p:spPr>
        <p:txBody>
          <a:bodyPr wrap="square">
            <a:spAutoFit/>
          </a:bodyPr>
          <a:lstStyle/>
          <a:p>
            <a:r>
              <a:rPr lang="en-GB" sz="1000" kern="1400" dirty="0">
                <a:latin typeface="Century Gothic" panose="020B0502020202020204" pitchFamily="34" charset="0"/>
                <a:ea typeface="Times New Roman" panose="02020603050405020304" pitchFamily="18" charset="0"/>
              </a:rPr>
              <a:t>Balance as per 2020/21 financial year                                                                                           </a:t>
            </a:r>
            <a:r>
              <a:rPr lang="en-GB" sz="1000" dirty="0">
                <a:latin typeface="Century Gothic" panose="020B0502020202020204" pitchFamily="34" charset="0"/>
              </a:rPr>
              <a:t>R63 520 000.00</a:t>
            </a:r>
          </a:p>
          <a:p>
            <a:r>
              <a:rPr lang="en-GB" sz="1000" dirty="0">
                <a:latin typeface="Century Gothic" panose="020B0502020202020204" pitchFamily="34" charset="0"/>
              </a:rPr>
              <a:t>Variance                                                                                                                                              R1 871 569.73</a:t>
            </a:r>
            <a:endParaRPr lang="en-ZA" sz="1000" dirty="0">
              <a:latin typeface="Century Gothic" panose="020B0502020202020204" pitchFamily="34" charset="0"/>
            </a:endParaRPr>
          </a:p>
        </p:txBody>
      </p:sp>
    </p:spTree>
    <p:extLst>
      <p:ext uri="{BB962C8B-B14F-4D97-AF65-F5344CB8AC3E}">
        <p14:creationId xmlns:p14="http://schemas.microsoft.com/office/powerpoint/2010/main" xmlns="" val="416681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5708" y="841555"/>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43757"/>
            <a:ext cx="901700" cy="812269"/>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lvl="0" algn="ctr" eaLnBrk="0" hangingPunct="0">
              <a:spcBef>
                <a:spcPts val="600"/>
              </a:spcBef>
              <a:spcAft>
                <a:spcPts val="600"/>
              </a:spcAft>
              <a:defRPr/>
            </a:pPr>
            <a:r>
              <a:rPr lang="en-US" sz="1400" noProof="0" dirty="0">
                <a:solidFill>
                  <a:srgbClr val="000000"/>
                </a:solidFill>
                <a:latin typeface="Arial" charset="0"/>
                <a:cs typeface="+mn-cs"/>
              </a:rPr>
              <a:t>11</a:t>
            </a:r>
            <a:endParaRPr kumimoji="0" lang="en-ZA" sz="1400" b="1" i="0" u="none" strike="noStrike" kern="1200" cap="none" spc="0" normalizeH="0" baseline="0" noProof="0" dirty="0">
              <a:ln>
                <a:noFill/>
              </a:ln>
              <a:solidFill>
                <a:srgbClr val="000000"/>
              </a:solidFill>
              <a:effectLst/>
              <a:uLnTx/>
              <a:uFillTx/>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b="1" i="0" u="none" strike="noStrike" kern="1200" cap="none" spc="0" normalizeH="0" baseline="0" noProof="0" dirty="0">
                <a:ln>
                  <a:noFill/>
                </a:ln>
                <a:solidFill>
                  <a:srgbClr val="FF9900"/>
                </a:solidFill>
                <a:effectLst/>
                <a:uLnTx/>
                <a:uFillTx/>
                <a:latin typeface="Century Gothic" panose="020B0502020202020204" pitchFamily="34" charset="0"/>
                <a:ea typeface="+mn-ea"/>
                <a:cs typeface="Arial" pitchFamily="34" charset="0"/>
              </a:rPr>
              <a:t> </a:t>
            </a:r>
            <a:r>
              <a:rPr kumimoji="0" lang="en-ZA"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PERCENTAGE REDUCTION OF IRREGULAR EXPENDITURE </a:t>
            </a:r>
            <a:r>
              <a:rPr kumimoji="0" lang="en-US"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31062" y="940235"/>
            <a:ext cx="8955948" cy="2695751"/>
            <a:chOff x="400681" y="4352499"/>
            <a:chExt cx="5836810" cy="1255979"/>
          </a:xfrm>
        </p:grpSpPr>
        <p:sp>
          <p:nvSpPr>
            <p:cNvPr id="22" name="Rectangle 21"/>
            <p:cNvSpPr/>
            <p:nvPr/>
          </p:nvSpPr>
          <p:spPr>
            <a:xfrm>
              <a:off x="400681" y="4365625"/>
              <a:ext cx="1898046" cy="168339"/>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1 (2021-22)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3" name="Rectangle 22"/>
            <p:cNvSpPr/>
            <p:nvPr/>
          </p:nvSpPr>
          <p:spPr>
            <a:xfrm>
              <a:off x="2319202" y="4352499"/>
              <a:ext cx="2000276" cy="168339"/>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4" name="Rectangle 23"/>
            <p:cNvSpPr/>
            <p:nvPr/>
          </p:nvSpPr>
          <p:spPr>
            <a:xfrm>
              <a:off x="4339953" y="4356627"/>
              <a:ext cx="1893725" cy="168339"/>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6" name="Rectangle 25"/>
            <p:cNvSpPr/>
            <p:nvPr/>
          </p:nvSpPr>
          <p:spPr>
            <a:xfrm>
              <a:off x="414310" y="4533965"/>
              <a:ext cx="1884417" cy="1074513"/>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ZA"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3% reduction of irregular expenditure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Bookman Old Style"/>
                  <a:ea typeface="+mn-ea"/>
                  <a:cs typeface="+mn-cs"/>
                </a:rPr>
                <a:t>	</a:t>
              </a:r>
            </a:p>
            <a:p>
              <a:pPr marL="171450" marR="0" lvl="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50" dirty="0">
                <a:solidFill>
                  <a:srgbClr val="000000"/>
                </a:solidFill>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50" dirty="0">
                <a:solidFill>
                  <a:srgbClr val="000000"/>
                </a:solidFill>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50" dirty="0">
                <a:solidFill>
                  <a:srgbClr val="000000"/>
                </a:solidFill>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7" name="Rectangle 26"/>
            <p:cNvSpPr/>
            <p:nvPr/>
          </p:nvSpPr>
          <p:spPr>
            <a:xfrm>
              <a:off x="2328963" y="4524966"/>
              <a:ext cx="1990515" cy="10835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There was 0% reduction  of irregular expenditure occurred due to delays experienced internally by the Agency on alternative means to  appoint a functionary to perform investigations.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8" name="Rectangle 27"/>
            <p:cNvSpPr/>
            <p:nvPr/>
          </p:nvSpPr>
          <p:spPr>
            <a:xfrm>
              <a:off x="4343765" y="4523785"/>
              <a:ext cx="1893726" cy="1079334"/>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92500"/>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1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It was initially planned that the irregular expenditure will be dealt through the forensic investigation  process and internal investigations were preferred using the capacity of the Internal Audit function after the appointment of the newly Board and Audit Risk Committee.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1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However, labour objected to use of Internal Audit as a functionary to investigate the irregular expenditure and that resulted on delays on the appointment and commencement of investigations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grpSp>
      <p:sp>
        <p:nvSpPr>
          <p:cNvPr id="29" name="Rectangle 28"/>
          <p:cNvSpPr/>
          <p:nvPr/>
        </p:nvSpPr>
        <p:spPr>
          <a:xfrm>
            <a:off x="8976319" y="922612"/>
            <a:ext cx="3180846" cy="391755"/>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0" name="Rectangle 29"/>
          <p:cNvSpPr/>
          <p:nvPr/>
        </p:nvSpPr>
        <p:spPr>
          <a:xfrm>
            <a:off x="9020358" y="1329876"/>
            <a:ext cx="3133949" cy="2282646"/>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 outsourcing of the investigation function through third parties was explored after the internal processes were exhausted</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R="0" lvl="0" algn="just" defTabSz="914400" rtl="0" eaLnBrk="1" fontAlgn="base" latinLnBrk="0" hangingPunct="1">
              <a:lnSpc>
                <a:spcPct val="100000"/>
              </a:lnSpc>
              <a:spcBef>
                <a:spcPct val="0"/>
              </a:spcBef>
              <a:spcAft>
                <a:spcPct val="0"/>
              </a:spcAft>
              <a:buClrTx/>
              <a:buSzTx/>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1" name="Rectangle 30"/>
          <p:cNvSpPr/>
          <p:nvPr/>
        </p:nvSpPr>
        <p:spPr>
          <a:xfrm>
            <a:off x="22489" y="3624500"/>
            <a:ext cx="2912299" cy="361312"/>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2  (2021-22)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2" name="Rectangle 31"/>
          <p:cNvSpPr/>
          <p:nvPr/>
        </p:nvSpPr>
        <p:spPr>
          <a:xfrm>
            <a:off x="2972719" y="3624500"/>
            <a:ext cx="3114749" cy="361312"/>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3" name="Rectangle 32"/>
          <p:cNvSpPr/>
          <p:nvPr/>
        </p:nvSpPr>
        <p:spPr>
          <a:xfrm>
            <a:off x="6081272" y="3612522"/>
            <a:ext cx="2905738" cy="361312"/>
          </a:xfrm>
          <a:prstGeom prst="rect">
            <a:avLst/>
          </a:prstGeom>
          <a:solidFill>
            <a:srgbClr val="C00000"/>
          </a:solidFill>
          <a:ln w="19050" cap="flat" cmpd="sng" algn="ctr">
            <a:solidFill>
              <a:schemeClr val="accent1"/>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4" name="Rectangle 33"/>
          <p:cNvSpPr/>
          <p:nvPr/>
        </p:nvSpPr>
        <p:spPr>
          <a:xfrm>
            <a:off x="9005809" y="3637481"/>
            <a:ext cx="3148497" cy="383123"/>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5" name="Rectangle 34"/>
          <p:cNvSpPr/>
          <p:nvPr/>
        </p:nvSpPr>
        <p:spPr>
          <a:xfrm>
            <a:off x="52587" y="4009699"/>
            <a:ext cx="2882201" cy="237162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ZA"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5% reduction of irregular expenditure</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ZA" sz="1100" b="0" dirty="0">
              <a:solidFill>
                <a:srgbClr val="000000"/>
              </a:solidFill>
              <a:latin typeface="Century Gothic" panose="020B0502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ZA" sz="1100" b="0" dirty="0">
              <a:solidFill>
                <a:srgbClr val="000000"/>
              </a:solidFill>
              <a:latin typeface="Century Gothic" panose="020B0502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ZA" sz="1100" b="0" dirty="0">
              <a:solidFill>
                <a:srgbClr val="000000"/>
              </a:solidFill>
              <a:latin typeface="Century Gothic" panose="020B0502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ZA" sz="1100" b="0" dirty="0">
              <a:solidFill>
                <a:srgbClr val="000000"/>
              </a:solidFill>
              <a:latin typeface="Century Gothic" panose="020B0502020202020204" pitchFamily="34" charset="0"/>
            </a:endParaRPr>
          </a:p>
          <a:p>
            <a:pPr marR="0" lvl="0" algn="l" defTabSz="914400" rtl="0" eaLnBrk="1" fontAlgn="base" latinLnBrk="0" hangingPunct="1">
              <a:lnSpc>
                <a:spcPct val="100000"/>
              </a:lnSpc>
              <a:spcBef>
                <a:spcPct val="0"/>
              </a:spcBef>
              <a:spcAft>
                <a:spcPct val="0"/>
              </a:spcAft>
              <a:buClrTx/>
              <a:buSzTx/>
              <a:tabLst/>
              <a:defRPr/>
            </a:pPr>
            <a:r>
              <a:rPr kumimoji="0" lang="en-ZA"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Bookman Old Style"/>
                <a:ea typeface="+mn-ea"/>
                <a:cs typeface="+mn-cs"/>
              </a:rPr>
              <a:t>	</a:t>
            </a:r>
          </a:p>
          <a:p>
            <a:pPr marL="171450" marR="0" lvl="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6" name="Rectangle 35"/>
          <p:cNvSpPr/>
          <p:nvPr/>
        </p:nvSpPr>
        <p:spPr>
          <a:xfrm>
            <a:off x="2967002" y="3989483"/>
            <a:ext cx="3065354" cy="240400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92500"/>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1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There was 0% reduction  of irregular expenditure occurred due to delays experience on the outsourcing of the investigation function through third parties.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1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Condonement submission on matter that the Board resolved in 2018 was sent to National Treasury and the matter relates to SIU on irregular appointment</a:t>
            </a:r>
            <a:r>
              <a:rPr kumimoji="0" lang="en-US" sz="1100" i="0" u="none" strike="noStrike" kern="1200" cap="none" spc="0" normalizeH="0" noProof="0" dirty="0">
                <a:ln>
                  <a:noFill/>
                </a:ln>
                <a:solidFill>
                  <a:srgbClr val="000000"/>
                </a:solidFill>
                <a:effectLst/>
                <a:uLnTx/>
                <a:uFillTx/>
                <a:latin typeface="Century Gothic" panose="020B0502020202020204" pitchFamily="34" charset="0"/>
                <a:ea typeface="+mn-ea"/>
                <a:cs typeface="Arial" pitchFamily="34" charset="0"/>
              </a:rPr>
              <a:t> of a service provider tor internet connectivity rollout</a:t>
            </a:r>
            <a:r>
              <a:rPr kumimoji="0" lang="en-US" sz="11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for the amount of R33.9 National Treasury declined the condonation due to lack of consequence management not being demonstrated by the entity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7" name="Rectangle 36"/>
          <p:cNvSpPr/>
          <p:nvPr/>
        </p:nvSpPr>
        <p:spPr>
          <a:xfrm>
            <a:off x="6100093" y="3998793"/>
            <a:ext cx="2905716" cy="2409469"/>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delays experienced on outsourcing of the investigation function due to the entity not being authorised to conduct procurement processes following a letter from the Department dated 26-08-2021. This  resulted in the entity’s inability to appoint a service provider to conduct investigations</a:t>
            </a: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p:txBody>
      </p:sp>
      <p:sp>
        <p:nvSpPr>
          <p:cNvPr id="38" name="Rectangle 37"/>
          <p:cNvSpPr/>
          <p:nvPr/>
        </p:nvSpPr>
        <p:spPr>
          <a:xfrm>
            <a:off x="9025931" y="4020294"/>
            <a:ext cx="3157359" cy="2407771"/>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 outsourcing of the investigation function through the Department (DCDT) or DPSA after the placement of procurement embargo was considered and DPSA provided (2) investigators  to assist with the investigation process on wasteful and fruitless expenditure.</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89" y="-48602"/>
            <a:ext cx="1822354" cy="906545"/>
          </a:xfrm>
          <a:prstGeom prst="rect">
            <a:avLst/>
          </a:prstGeom>
          <a:noFill/>
        </p:spPr>
      </p:pic>
    </p:spTree>
    <p:extLst>
      <p:ext uri="{BB962C8B-B14F-4D97-AF65-F5344CB8AC3E}">
        <p14:creationId xmlns:p14="http://schemas.microsoft.com/office/powerpoint/2010/main" xmlns="" val="249605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5708" y="841555"/>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43757"/>
            <a:ext cx="901700" cy="812269"/>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lvl="0" algn="ctr" eaLnBrk="0" hangingPunct="0">
              <a:spcBef>
                <a:spcPts val="600"/>
              </a:spcBef>
              <a:spcAft>
                <a:spcPts val="600"/>
              </a:spcAft>
              <a:defRPr/>
            </a:pPr>
            <a:r>
              <a:rPr lang="en-US" sz="1400" noProof="0" dirty="0">
                <a:solidFill>
                  <a:srgbClr val="000000"/>
                </a:solidFill>
                <a:latin typeface="Arial" charset="0"/>
                <a:cs typeface="+mn-cs"/>
              </a:rPr>
              <a:t>12</a:t>
            </a:r>
            <a:endParaRPr kumimoji="0" lang="en-ZA" sz="1400" b="1" i="0" u="none" strike="noStrike" kern="1200" cap="none" spc="0" normalizeH="0" baseline="0" noProof="0" dirty="0">
              <a:ln>
                <a:noFill/>
              </a:ln>
              <a:solidFill>
                <a:srgbClr val="000000"/>
              </a:solidFill>
              <a:effectLst/>
              <a:uLnTx/>
              <a:uFillTx/>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b="1" i="0" u="none" strike="noStrike" kern="1200" cap="none" spc="0" normalizeH="0" baseline="0" noProof="0" dirty="0">
                <a:ln>
                  <a:noFill/>
                </a:ln>
                <a:solidFill>
                  <a:srgbClr val="FF9900"/>
                </a:solidFill>
                <a:effectLst/>
                <a:uLnTx/>
                <a:uFillTx/>
                <a:latin typeface="Century Gothic" panose="020B0502020202020204" pitchFamily="34" charset="0"/>
                <a:ea typeface="+mn-ea"/>
                <a:cs typeface="Arial" pitchFamily="34" charset="0"/>
              </a:rPr>
              <a:t> </a:t>
            </a:r>
            <a:r>
              <a:rPr kumimoji="0" lang="en-ZA"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PERCENTAGE REDUCTION OF IRREGULAR EXPENDITURE </a:t>
            </a:r>
            <a:r>
              <a:rPr kumimoji="0" lang="en-US"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31676" y="928274"/>
            <a:ext cx="8956726" cy="2695751"/>
            <a:chOff x="400681" y="4352499"/>
            <a:chExt cx="5837317" cy="1255979"/>
          </a:xfrm>
        </p:grpSpPr>
        <p:sp>
          <p:nvSpPr>
            <p:cNvPr id="22" name="Rectangle 21"/>
            <p:cNvSpPr/>
            <p:nvPr/>
          </p:nvSpPr>
          <p:spPr>
            <a:xfrm>
              <a:off x="400681" y="4365625"/>
              <a:ext cx="1898046" cy="168339"/>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a:t>
              </a:r>
              <a:r>
                <a:rPr lang="en-ZA" sz="2500" kern="0" dirty="0">
                  <a:solidFill>
                    <a:srgbClr val="FFFFFF"/>
                  </a:solidFill>
                  <a:latin typeface="Century Gothic" panose="020B0502020202020204" pitchFamily="34" charset="0"/>
                </a:rPr>
                <a:t>3 </a:t>
              </a: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3" name="Rectangle 22"/>
            <p:cNvSpPr/>
            <p:nvPr/>
          </p:nvSpPr>
          <p:spPr>
            <a:xfrm>
              <a:off x="2319202" y="4352499"/>
              <a:ext cx="2000276" cy="168339"/>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4" name="Rectangle 23"/>
            <p:cNvSpPr/>
            <p:nvPr/>
          </p:nvSpPr>
          <p:spPr>
            <a:xfrm>
              <a:off x="4339953" y="4356627"/>
              <a:ext cx="1893725" cy="168339"/>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6" name="Rectangle 25"/>
            <p:cNvSpPr/>
            <p:nvPr/>
          </p:nvSpPr>
          <p:spPr>
            <a:xfrm>
              <a:off x="414310" y="4533965"/>
              <a:ext cx="1884417" cy="1074513"/>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lang="en-ZA" sz="1000" dirty="0">
                  <a:solidFill>
                    <a:srgbClr val="000000"/>
                  </a:solidFill>
                  <a:latin typeface="Century Gothic" panose="020B0502020202020204" pitchFamily="34" charset="0"/>
                </a:rPr>
                <a:t>9</a:t>
              </a:r>
              <a:r>
                <a:rPr kumimoji="0" lang="en-ZA"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reduction of irregular expenditure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Bookman Old Style"/>
                  <a:ea typeface="+mn-ea"/>
                  <a:cs typeface="+mn-cs"/>
                </a:rPr>
                <a:t>	</a:t>
              </a:r>
            </a:p>
            <a:p>
              <a:pPr marL="171450" marR="0" lvl="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50" dirty="0">
                <a:solidFill>
                  <a:srgbClr val="000000"/>
                </a:solidFill>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50" dirty="0">
                <a:solidFill>
                  <a:srgbClr val="000000"/>
                </a:solidFill>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150" dirty="0">
                <a:solidFill>
                  <a:srgbClr val="000000"/>
                </a:solidFill>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7" name="Rectangle 26"/>
            <p:cNvSpPr/>
            <p:nvPr/>
          </p:nvSpPr>
          <p:spPr>
            <a:xfrm>
              <a:off x="2328963" y="4524966"/>
              <a:ext cx="1990515" cy="10835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There was 0% reduction  of irregular expenditure occurred due to delays experienced internally by the Agency on alternative means to  appoint a functionary to perform investigations.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8" name="Rectangle 27"/>
            <p:cNvSpPr/>
            <p:nvPr/>
          </p:nvSpPr>
          <p:spPr>
            <a:xfrm>
              <a:off x="4344272" y="4539609"/>
              <a:ext cx="1893726" cy="1068869"/>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delays in outsourcing the investigators from the  DPSA database provided to the entity resulted on the 31 reported incidences on the irregular expenditure to determine loss suffered by the entity, liability, quantification of debt, recovery process and consequence management for condonation of irregular expenditure by National Treasury</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100" b="0" dirty="0">
                <a:solidFill>
                  <a:srgbClr val="000000"/>
                </a:solidFill>
                <a:latin typeface="Century Gothic" panose="020B0502020202020204" pitchFamily="34" charset="0"/>
                <a:cs typeface="Arial" pitchFamily="34" charset="0"/>
              </a:endParaRPr>
            </a:p>
            <a:p>
              <a:pPr marR="0" lvl="0" algn="just" defTabSz="914400" rtl="0" eaLnBrk="1" fontAlgn="base" latinLnBrk="0" hangingPunct="1">
                <a:lnSpc>
                  <a:spcPct val="100000"/>
                </a:lnSpc>
                <a:spcBef>
                  <a:spcPct val="0"/>
                </a:spcBef>
                <a:spcAft>
                  <a:spcPct val="0"/>
                </a:spcAft>
                <a:buClrTx/>
                <a:buSzTx/>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grpSp>
      <p:sp>
        <p:nvSpPr>
          <p:cNvPr id="29" name="Rectangle 28"/>
          <p:cNvSpPr/>
          <p:nvPr/>
        </p:nvSpPr>
        <p:spPr>
          <a:xfrm>
            <a:off x="8976319" y="922612"/>
            <a:ext cx="3180846" cy="391755"/>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0" name="Rectangle 29"/>
          <p:cNvSpPr/>
          <p:nvPr/>
        </p:nvSpPr>
        <p:spPr>
          <a:xfrm>
            <a:off x="9020358" y="1329876"/>
            <a:ext cx="3133949" cy="2282646"/>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925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r>
              <a:rPr lang="en-US" sz="1100" b="0" i="1" dirty="0">
                <a:solidFill>
                  <a:srgbClr val="000000"/>
                </a:solidFill>
                <a:latin typeface="Century Gothic" panose="020B0502020202020204" pitchFamily="34" charset="0"/>
                <a:cs typeface="Arial" pitchFamily="34" charset="0"/>
              </a:rPr>
              <a:t>Following the conclusion of the appointment of the investigators and the fast tracking  of the investigations of the 31 reported incidences on the irregular expenditure register to ensure the recovery of debt arising from financial  by the  entity, implementation of consequence management and the application of condonation irregular expenditure to National Treasury for removal on the USAF Financial Statements </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R="0" lvl="0" algn="just" defTabSz="914400" rtl="0" eaLnBrk="1" fontAlgn="base" latinLnBrk="0" hangingPunct="1">
              <a:lnSpc>
                <a:spcPct val="100000"/>
              </a:lnSpc>
              <a:spcBef>
                <a:spcPct val="0"/>
              </a:spcBef>
              <a:spcAft>
                <a:spcPct val="0"/>
              </a:spcAft>
              <a:buClrTx/>
              <a:buSzTx/>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89" y="-48602"/>
            <a:ext cx="1822354" cy="906545"/>
          </a:xfrm>
          <a:prstGeom prst="rect">
            <a:avLst/>
          </a:prstGeom>
          <a:noFill/>
        </p:spPr>
      </p:pic>
    </p:spTree>
    <p:extLst>
      <p:ext uri="{BB962C8B-B14F-4D97-AF65-F5344CB8AC3E}">
        <p14:creationId xmlns:p14="http://schemas.microsoft.com/office/powerpoint/2010/main" xmlns="" val="92862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5708" y="841555"/>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43757"/>
            <a:ext cx="901700" cy="812269"/>
          </a:xfrm>
          <a:prstGeom prst="rect">
            <a:avLst/>
          </a:prstGeom>
        </p:spPr>
      </p:pic>
      <p:sp>
        <p:nvSpPr>
          <p:cNvPr id="12" name="Rectangle 11"/>
          <p:cNvSpPr/>
          <p:nvPr/>
        </p:nvSpPr>
        <p:spPr>
          <a:xfrm>
            <a:off x="1271464" y="66129"/>
            <a:ext cx="10297144" cy="738664"/>
          </a:xfrm>
          <a:prstGeom prst="rect">
            <a:avLst/>
          </a:prstGeom>
        </p:spPr>
        <p:txBody>
          <a:bodyPr wrap="square">
            <a:spAutoFit/>
          </a:bodyPr>
          <a:lstStyle/>
          <a:p>
            <a:pPr lvl="0" algn="ctr" eaLnBrk="0" hangingPunct="0">
              <a:spcBef>
                <a:spcPts val="600"/>
              </a:spcBef>
              <a:spcAft>
                <a:spcPts val="600"/>
              </a:spcAft>
              <a:defRPr/>
            </a:pPr>
            <a:r>
              <a:rPr lang="en-US" noProof="0" dirty="0">
                <a:solidFill>
                  <a:srgbClr val="000000"/>
                </a:solidFill>
              </a:rPr>
              <a:t>13</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b="1" i="0" u="none" strike="noStrike" kern="1200" cap="none" spc="0" normalizeH="0" baseline="0" noProof="0" dirty="0">
                <a:ln>
                  <a:noFill/>
                </a:ln>
                <a:solidFill>
                  <a:srgbClr val="FF9900"/>
                </a:solidFill>
                <a:effectLst/>
                <a:uLnTx/>
                <a:uFillTx/>
                <a:latin typeface="Century Gothic" panose="020B0502020202020204" pitchFamily="34" charset="0"/>
                <a:ea typeface="+mn-ea"/>
                <a:cs typeface="Arial" pitchFamily="34" charset="0"/>
              </a:rPr>
              <a:t> </a:t>
            </a:r>
            <a:r>
              <a:rPr lang="en-ZA" sz="1400" dirty="0">
                <a:solidFill>
                  <a:srgbClr val="C00000"/>
                </a:solidFill>
                <a:latin typeface="Century Gothic" panose="020B0502020202020204" pitchFamily="34" charset="0"/>
              </a:rPr>
              <a:t>BROADCASTING DIGITAL MIGRATION ROLLOUT PHASE I </a:t>
            </a:r>
            <a:r>
              <a:rPr kumimoji="0" lang="en-ZA" sz="14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Arial" pitchFamily="34" charset="0"/>
              </a:rPr>
              <a:t> </a:t>
            </a:r>
            <a:r>
              <a:rPr kumimoji="0" lang="en-US" sz="14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5708" y="899760"/>
            <a:ext cx="8967803" cy="1665147"/>
            <a:chOff x="400681" y="4348396"/>
            <a:chExt cx="5844536" cy="775809"/>
          </a:xfrm>
        </p:grpSpPr>
        <p:sp>
          <p:nvSpPr>
            <p:cNvPr id="22" name="Rectangle 21"/>
            <p:cNvSpPr/>
            <p:nvPr/>
          </p:nvSpPr>
          <p:spPr>
            <a:xfrm>
              <a:off x="400681" y="4348420"/>
              <a:ext cx="1898046"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1 (2021-22)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3" name="Rectangle 22"/>
            <p:cNvSpPr/>
            <p:nvPr/>
          </p:nvSpPr>
          <p:spPr>
            <a:xfrm>
              <a:off x="2298727" y="4348396"/>
              <a:ext cx="2048444"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4" name="Rectangle 23"/>
            <p:cNvSpPr/>
            <p:nvPr/>
          </p:nvSpPr>
          <p:spPr>
            <a:xfrm>
              <a:off x="4351492" y="4348396"/>
              <a:ext cx="1893725"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6" name="Rectangle 25"/>
            <p:cNvSpPr/>
            <p:nvPr/>
          </p:nvSpPr>
          <p:spPr>
            <a:xfrm>
              <a:off x="402268" y="4516369"/>
              <a:ext cx="1889890" cy="607835"/>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noProof="0" dirty="0">
                  <a:solidFill>
                    <a:srgbClr val="000000"/>
                  </a:solidFill>
                  <a:latin typeface="Century Gothic" panose="020B0502020202020204" pitchFamily="34" charset="0"/>
                  <a:cs typeface="Arial" pitchFamily="34" charset="0"/>
                </a:rPr>
                <a:t> </a:t>
              </a: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lvl="0" indent="-171450" algn="just" fontAlgn="auto">
                <a:spcBef>
                  <a:spcPts val="0"/>
                </a:spcBef>
                <a:spcAft>
                  <a:spcPts val="0"/>
                </a:spcAft>
                <a:buFont typeface="Wingdings" panose="05000000000000000000" pitchFamily="2" charset="2"/>
                <a:buChar char="q"/>
              </a:pPr>
              <a:r>
                <a:rPr lang="en-ZA" sz="100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rPr>
                <a:t>Distribution and installation of 330 000 STBs</a:t>
              </a:r>
              <a:endParaRPr lang="en-ZA" sz="100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fontAlgn="auto">
                <a:spcBef>
                  <a:spcPts val="0"/>
                </a:spcBef>
                <a:spcAft>
                  <a:spcPts val="0"/>
                </a:spcAft>
              </a:pPr>
              <a:r>
                <a:rPr lang="en-ZA" sz="100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rPr>
                <a:t>     coordinated  and monitored in</a:t>
              </a:r>
              <a:r>
                <a:rPr lang="en-ZA" sz="1000" kern="1400" dirty="0">
                  <a:solidFill>
                    <a:srgbClr val="000000"/>
                  </a:solidFill>
                  <a:latin typeface="Century Gothic" panose="020B0502020202020204" pitchFamily="34" charset="0"/>
                  <a:ea typeface="Arial" panose="020B0604020202020204" pitchFamily="34" charset="0"/>
                  <a:cs typeface="Times New Roman" panose="02020603050405020304" pitchFamily="18" charset="0"/>
                </a:rPr>
                <a:t> </a:t>
              </a:r>
              <a:r>
                <a:rPr lang="en-ZA" sz="100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rPr>
                <a:t>Free State,</a:t>
              </a:r>
            </a:p>
            <a:p>
              <a:pPr lvl="0" algn="just" fontAlgn="auto">
                <a:spcBef>
                  <a:spcPts val="0"/>
                </a:spcBef>
                <a:spcAft>
                  <a:spcPts val="0"/>
                </a:spcAft>
              </a:pPr>
              <a:r>
                <a:rPr lang="en-ZA" sz="100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rPr>
                <a:t>    Northern Cape, North-West and Limpopo</a:t>
              </a:r>
            </a:p>
            <a:p>
              <a:pPr lvl="0" algn="just" fontAlgn="auto">
                <a:spcBef>
                  <a:spcPts val="0"/>
                </a:spcBef>
                <a:spcAft>
                  <a:spcPts val="0"/>
                </a:spcAft>
              </a:pPr>
              <a:endParaRPr lang="en-ZA" sz="1000" b="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endParaRPr>
            </a:p>
            <a:p>
              <a:pPr lvl="0" algn="just" fontAlgn="auto">
                <a:spcBef>
                  <a:spcPts val="0"/>
                </a:spcBef>
                <a:spcAft>
                  <a:spcPts val="0"/>
                </a:spcAft>
              </a:pPr>
              <a:endParaRPr lang="en-ZA" sz="1100" b="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7" name="Rectangle 26"/>
            <p:cNvSpPr/>
            <p:nvPr/>
          </p:nvSpPr>
          <p:spPr>
            <a:xfrm>
              <a:off x="2298727" y="4524966"/>
              <a:ext cx="2020750" cy="599238"/>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r>
                <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rPr>
                <a:t>11 249 distribution and installation of STBs coordinated and monitored in Free State, Northern Cape, North West and Limpopo. </a:t>
              </a:r>
            </a:p>
            <a:p>
              <a:pPr marL="171450" indent="-171450" algn="just" fontAlgn="auto">
                <a:spcBef>
                  <a:spcPts val="0"/>
                </a:spcBef>
                <a:spcAft>
                  <a:spcPts val="0"/>
                </a:spcAft>
                <a:buFont typeface="Wingdings" panose="05000000000000000000" pitchFamily="2" charset="2"/>
                <a:buChar char="q"/>
                <a:defRPr/>
              </a:pPr>
              <a:endParaRPr lang="en-ZA" sz="1000" b="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algn="just" fontAlgn="auto">
                <a:spcBef>
                  <a:spcPts val="0"/>
                </a:spcBef>
                <a:spcAft>
                  <a:spcPts val="0"/>
                </a:spcAft>
                <a:defRPr/>
              </a:pPr>
              <a:endParaRPr lang="en-ZA" sz="11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1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8" name="Rectangle 27"/>
            <p:cNvSpPr/>
            <p:nvPr/>
          </p:nvSpPr>
          <p:spPr>
            <a:xfrm>
              <a:off x="4343343" y="4526615"/>
              <a:ext cx="1893726" cy="597590"/>
            </a:xfrm>
            <a:prstGeom prst="rect">
              <a:avLst/>
            </a:prstGeom>
            <a:solidFill>
              <a:schemeClr val="bg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b="0" i="1"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rPr>
                <a:t>The low installation rate by Sentech as the appointed service provider resulted in the entity experiencing low installation rate</a:t>
              </a:r>
              <a:r>
                <a:rPr lang="en-US" sz="1000" b="0" i="1" dirty="0">
                  <a:solidFill>
                    <a:srgbClr val="000000"/>
                  </a:solidFill>
                  <a:latin typeface="Century Gothic" panose="020B0502020202020204" pitchFamily="34" charset="0"/>
                  <a:cs typeface="Arial" pitchFamily="34" charset="0"/>
                </a:rPr>
                <a:t>. The net effect of slow installation pace resulted in Agency in missing the quarterly reports </a:t>
              </a:r>
              <a:endParaRPr kumimoji="0" lang="en-US" sz="1000" b="0" i="1"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R="0" lvl="0" algn="just" defTabSz="914400" rtl="0" eaLnBrk="1" fontAlgn="base" latinLnBrk="0" hangingPunct="1">
                <a:lnSpc>
                  <a:spcPct val="100000"/>
                </a:lnSpc>
                <a:spcBef>
                  <a:spcPct val="0"/>
                </a:spcBef>
                <a:spcAft>
                  <a:spcPct val="0"/>
                </a:spcAft>
                <a:buClrTx/>
                <a:buSzTx/>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p:txBody>
        </p:sp>
      </p:grpSp>
      <p:sp>
        <p:nvSpPr>
          <p:cNvPr id="29" name="Rectangle 28"/>
          <p:cNvSpPr/>
          <p:nvPr/>
        </p:nvSpPr>
        <p:spPr>
          <a:xfrm>
            <a:off x="8983592" y="894665"/>
            <a:ext cx="3180846" cy="391755"/>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0" name="Rectangle 29"/>
          <p:cNvSpPr/>
          <p:nvPr/>
        </p:nvSpPr>
        <p:spPr>
          <a:xfrm>
            <a:off x="8994483" y="1314163"/>
            <a:ext cx="3169955" cy="1250741"/>
          </a:xfrm>
          <a:prstGeom prst="rect">
            <a:avLst/>
          </a:prstGeom>
          <a:solidFill>
            <a:schemeClr val="bg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r>
              <a:rPr lang="en-ZA" sz="1000" b="0" i="1" dirty="0">
                <a:solidFill>
                  <a:schemeClr val="tx1"/>
                </a:solidFill>
                <a:latin typeface="Century Gothic" panose="020B0502020202020204" pitchFamily="34" charset="0"/>
              </a:rPr>
              <a:t>After USAASA realised the slow paced of installation and 40 District Coordinators deployed in various provinces were tasked with the process of accelerating the registration process of qualifying households eligible for subsidisation in order to assist with the improved installation rate </a:t>
            </a:r>
          </a:p>
          <a:p>
            <a:pPr algn="just" fontAlgn="auto">
              <a:spcBef>
                <a:spcPts val="0"/>
              </a:spcBef>
              <a:spcAft>
                <a:spcPts val="0"/>
              </a:spcAft>
              <a:defRPr/>
            </a:pPr>
            <a:endParaRPr lang="en-ZA" sz="1000" b="0" dirty="0">
              <a:solidFill>
                <a:schemeClr val="tx1"/>
              </a:solidFill>
              <a:latin typeface="Century Gothic" panose="020B0502020202020204" pitchFamily="34" charset="0"/>
            </a:endParaRPr>
          </a:p>
        </p:txBody>
      </p:sp>
      <p:sp>
        <p:nvSpPr>
          <p:cNvPr id="31" name="Rectangle 30"/>
          <p:cNvSpPr/>
          <p:nvPr/>
        </p:nvSpPr>
        <p:spPr>
          <a:xfrm>
            <a:off x="-4326" y="2582520"/>
            <a:ext cx="2912299" cy="352833"/>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2  (2021-22)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2" name="Rectangle 31"/>
          <p:cNvSpPr/>
          <p:nvPr/>
        </p:nvSpPr>
        <p:spPr>
          <a:xfrm>
            <a:off x="2918411" y="2578280"/>
            <a:ext cx="3107920" cy="361312"/>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3" name="Rectangle 32"/>
          <p:cNvSpPr/>
          <p:nvPr/>
        </p:nvSpPr>
        <p:spPr>
          <a:xfrm>
            <a:off x="6032461" y="2550265"/>
            <a:ext cx="2938555" cy="392080"/>
          </a:xfrm>
          <a:prstGeom prst="rect">
            <a:avLst/>
          </a:prstGeom>
          <a:solidFill>
            <a:srgbClr val="E15415"/>
          </a:solidFill>
          <a:ln w="19050" cap="flat" cmpd="sng" algn="ctr">
            <a:solidFill>
              <a:schemeClr val="accent1"/>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4" name="Rectangle 33"/>
          <p:cNvSpPr/>
          <p:nvPr/>
        </p:nvSpPr>
        <p:spPr>
          <a:xfrm>
            <a:off x="8961771" y="2578008"/>
            <a:ext cx="3202667" cy="332646"/>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5" name="Rectangle 34"/>
          <p:cNvSpPr/>
          <p:nvPr/>
        </p:nvSpPr>
        <p:spPr>
          <a:xfrm>
            <a:off x="10204" y="2952968"/>
            <a:ext cx="2882605" cy="1700168"/>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lvl="0" indent="-171450" algn="just" fontAlgn="auto">
              <a:spcBef>
                <a:spcPts val="0"/>
              </a:spcBef>
              <a:spcAft>
                <a:spcPts val="0"/>
              </a:spcAft>
              <a:buFont typeface="Wingdings" panose="05000000000000000000" pitchFamily="2" charset="2"/>
              <a:buChar char="q"/>
              <a:defRPr/>
            </a:pPr>
            <a:r>
              <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Distribution and installation of 480 000 STBs coordinated and monitored in Free State, Northern Cape, North West and Limpopo</a:t>
            </a:r>
          </a:p>
          <a:p>
            <a:pPr marL="171450" lvl="0" indent="-171450" algn="just" fontAlgn="auto">
              <a:spcBef>
                <a:spcPts val="0"/>
              </a:spcBef>
              <a:spcAft>
                <a:spcPts val="0"/>
              </a:spcAft>
              <a:buFont typeface="Wingdings" panose="05000000000000000000" pitchFamily="2" charset="2"/>
              <a:buChar char="q"/>
              <a:defRPr/>
            </a:pPr>
            <a:endPar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defRPr/>
            </a:pPr>
            <a:endPar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defRPr/>
            </a:pPr>
            <a:endParaRPr lang="en-US" sz="1100" b="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endParaRPr lang="en-ZA" sz="1100" b="0" kern="14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0"/>
              </a:spcAft>
              <a:buNone/>
            </a:pPr>
            <a:endParaRPr lang="en-ZA" sz="1100" dirty="0">
              <a:latin typeface="Trebuchet MS" panose="020B0603020202020204" pitchFamily="34" charset="0"/>
              <a:ea typeface="Times New Roman" panose="02020603050405020304" pitchFamily="18" charset="0"/>
              <a:cs typeface="Arial" panose="020B0604020202020204" pitchFamily="34" charset="0"/>
            </a:endParaRPr>
          </a:p>
        </p:txBody>
      </p:sp>
      <p:sp>
        <p:nvSpPr>
          <p:cNvPr id="36" name="Rectangle 35"/>
          <p:cNvSpPr/>
          <p:nvPr/>
        </p:nvSpPr>
        <p:spPr>
          <a:xfrm>
            <a:off x="2892809" y="2925347"/>
            <a:ext cx="3134288" cy="172778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25000" lnSpcReduction="20000"/>
          </a:bodyPr>
          <a:lstStyle/>
          <a:p>
            <a:pPr marL="171450" indent="-171450" algn="just" fontAlgn="auto">
              <a:spcBef>
                <a:spcPts val="0"/>
              </a:spcBef>
              <a:spcAft>
                <a:spcPts val="0"/>
              </a:spcAf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4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r>
              <a:rPr lang="en-ZA" sz="4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rPr>
              <a:t>22 157 distribution and installation of STBs coordinated and monitored in Free State, Northern Cape, North West and Limpopo.</a:t>
            </a:r>
          </a:p>
          <a:p>
            <a:pPr marL="171450" indent="-171450" algn="just" fontAlgn="auto">
              <a:spcBef>
                <a:spcPts val="0"/>
              </a:spcBef>
              <a:spcAft>
                <a:spcPts val="0"/>
              </a:spcAft>
              <a:buFont typeface="Wingdings" panose="05000000000000000000" pitchFamily="2" charset="2"/>
              <a:buChar char="q"/>
              <a:defRPr/>
            </a:pPr>
            <a:endParaRPr lang="en-ZA" sz="4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4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4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r>
              <a:rPr lang="en-ZA" sz="4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rPr>
              <a:t>Sentech as an appointed agency on behalf of USAASA did not provide adequate supporting documentation on installation reports conducted and therefore the accuracy and  verification of installation could not be confirmed</a:t>
            </a:r>
          </a:p>
          <a:p>
            <a:pPr algn="just" fontAlgn="auto">
              <a:spcBef>
                <a:spcPts val="0"/>
              </a:spcBef>
              <a:spcAft>
                <a:spcPts val="0"/>
              </a:spcAft>
              <a:defRPr/>
            </a:pPr>
            <a:endParaRPr lang="en-ZA" sz="11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algn="just" fontAlgn="auto">
              <a:spcBef>
                <a:spcPts val="0"/>
              </a:spcBef>
              <a:spcAft>
                <a:spcPts val="0"/>
              </a:spcAft>
              <a:defRPr/>
            </a:pPr>
            <a:endParaRPr lang="en-ZA" sz="11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37" name="Rectangle 36"/>
          <p:cNvSpPr/>
          <p:nvPr/>
        </p:nvSpPr>
        <p:spPr>
          <a:xfrm>
            <a:off x="6065300" y="2935353"/>
            <a:ext cx="2905716" cy="1717783"/>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lvl="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programme experienced under subscription as the qualifying households were not coning forward for registration.</a:t>
            </a:r>
          </a:p>
          <a:p>
            <a:pPr lvl="0" algn="just">
              <a:defRPr/>
            </a:pPr>
            <a:endParaRPr lang="en-US" sz="1000" b="0" dirty="0">
              <a:solidFill>
                <a:srgbClr val="000000"/>
              </a:solidFill>
              <a:latin typeface="Century Gothic" panose="020B0502020202020204" pitchFamily="34" charset="0"/>
              <a:cs typeface="Arial" pitchFamily="34" charset="0"/>
            </a:endParaRPr>
          </a:p>
          <a:p>
            <a:pPr marL="171450" lvl="0" indent="-171450" algn="just">
              <a:buFont typeface="Wingdings" panose="05000000000000000000" pitchFamily="2" charset="2"/>
              <a:buChar char="q"/>
              <a:defRPr/>
            </a:pPr>
            <a:r>
              <a:rPr lang="en-US" sz="1000" b="0" dirty="0">
                <a:solidFill>
                  <a:srgbClr val="000000"/>
                </a:solidFill>
                <a:latin typeface="Century Gothic" panose="020B0502020202020204" pitchFamily="34" charset="0"/>
                <a:cs typeface="Arial" pitchFamily="34" charset="0"/>
              </a:rPr>
              <a:t> </a:t>
            </a:r>
            <a:r>
              <a:rPr lang="en-US" sz="1000" b="0" i="1" dirty="0">
                <a:solidFill>
                  <a:srgbClr val="000000"/>
                </a:solidFill>
                <a:latin typeface="Century Gothic" panose="020B0502020202020204" pitchFamily="34" charset="0"/>
                <a:cs typeface="Arial" pitchFamily="34" charset="0"/>
              </a:rPr>
              <a:t>Low installation rate by Sentech as the appointed service provider resulted in the entity experiencing low installation rate. The net effect of slow installation pace resulted in Agency in missing the quarterly reports </a:t>
            </a:r>
          </a:p>
        </p:txBody>
      </p:sp>
      <p:sp>
        <p:nvSpPr>
          <p:cNvPr id="38" name="Rectangle 37"/>
          <p:cNvSpPr/>
          <p:nvPr/>
        </p:nvSpPr>
        <p:spPr>
          <a:xfrm>
            <a:off x="8981454" y="2927466"/>
            <a:ext cx="3182984" cy="1742482"/>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r>
              <a:rPr lang="en-US" sz="1000" b="0" i="1" kern="0" dirty="0">
                <a:solidFill>
                  <a:schemeClr val="tx1"/>
                </a:solidFill>
                <a:latin typeface="Century Gothic" panose="020B0502020202020204" pitchFamily="34" charset="0"/>
                <a:cs typeface="Calibri Light" panose="020F0302020204030204" pitchFamily="34" charset="0"/>
              </a:rPr>
              <a:t>Continuous deployment of the 40 District Coordinators deployed in various provinces to ensure acceleration of the registration process of the qualifying households eligible for subsidisation in order to assist with the improved installation rate  </a:t>
            </a:r>
          </a:p>
          <a:p>
            <a:pPr algn="just" fontAlgn="auto">
              <a:spcBef>
                <a:spcPts val="0"/>
              </a:spcBef>
              <a:spcAft>
                <a:spcPts val="0"/>
              </a:spcAft>
              <a:defRPr/>
            </a:pPr>
            <a:endParaRPr lang="en-ZA" b="0" dirty="0">
              <a:solidFill>
                <a:schemeClr val="tx1"/>
              </a:solidFill>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100" b="0" kern="0" dirty="0">
              <a:solidFill>
                <a:schemeClr val="tx1"/>
              </a:solidFill>
              <a:latin typeface="Century Gothic" panose="020B0502020202020204" pitchFamily="34" charset="0"/>
              <a:cs typeface="Calibri Light" panose="020F0302020204030204" pitchFamily="34" charset="0"/>
            </a:endParaRPr>
          </a:p>
        </p:txBody>
      </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89" y="-48602"/>
            <a:ext cx="1822354" cy="906545"/>
          </a:xfrm>
          <a:prstGeom prst="rect">
            <a:avLst/>
          </a:prstGeom>
          <a:noFill/>
        </p:spPr>
      </p:pic>
      <p:sp>
        <p:nvSpPr>
          <p:cNvPr id="40" name="Rectangle 39"/>
          <p:cNvSpPr/>
          <p:nvPr/>
        </p:nvSpPr>
        <p:spPr>
          <a:xfrm>
            <a:off x="-10291" y="4643130"/>
            <a:ext cx="2912299" cy="385088"/>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3  (2021-22) Target </a:t>
            </a:r>
            <a:endParaRPr kumimoji="0" lang="en-US" sz="2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41" name="Rectangle 40"/>
          <p:cNvSpPr/>
          <p:nvPr/>
        </p:nvSpPr>
        <p:spPr>
          <a:xfrm>
            <a:off x="0" y="5028218"/>
            <a:ext cx="2882605" cy="1700168"/>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lvl="0" indent="-171450" algn="just" fontAlgn="auto">
              <a:spcBef>
                <a:spcPts val="0"/>
              </a:spcBef>
              <a:spcAft>
                <a:spcPts val="0"/>
              </a:spcAft>
              <a:buFont typeface="Wingdings" panose="05000000000000000000" pitchFamily="2" charset="2"/>
              <a:buChar char="q"/>
              <a:defRPr/>
            </a:pPr>
            <a:endPar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defRPr/>
            </a:pPr>
            <a:r>
              <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Project closure and draft report developed</a:t>
            </a:r>
          </a:p>
          <a:p>
            <a:pPr lvl="0" algn="just" fontAlgn="auto">
              <a:spcBef>
                <a:spcPts val="0"/>
              </a:spcBef>
              <a:spcAft>
                <a:spcPts val="0"/>
              </a:spcAft>
              <a:defRPr/>
            </a:pPr>
            <a:r>
              <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p>
          <a:p>
            <a:pPr marL="171450" lvl="0" indent="-171450" algn="just" fontAlgn="auto">
              <a:spcBef>
                <a:spcPts val="0"/>
              </a:spcBef>
              <a:spcAft>
                <a:spcPts val="0"/>
              </a:spcAft>
              <a:buFont typeface="Wingdings" panose="05000000000000000000" pitchFamily="2" charset="2"/>
              <a:buChar char="q"/>
              <a:defRPr/>
            </a:pPr>
            <a:endPar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defRPr/>
            </a:pPr>
            <a:endParaRPr lang="en-US"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defRPr/>
            </a:pPr>
            <a:endParaRPr lang="en-US"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defRPr/>
            </a:pPr>
            <a:endParaRPr lang="en-US" sz="1100" b="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endParaRPr lang="en-ZA" sz="11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spcAft>
                <a:spcPts val="0"/>
              </a:spcAft>
            </a:pPr>
            <a:r>
              <a:rPr lang="en-ZA" b="0" dirty="0"/>
              <a:t>	</a:t>
            </a:r>
          </a:p>
          <a:p>
            <a:pPr marL="0" indent="0" algn="just">
              <a:lnSpc>
                <a:spcPct val="100000"/>
              </a:lnSpc>
              <a:spcAft>
                <a:spcPts val="0"/>
              </a:spcAft>
              <a:buNone/>
            </a:pPr>
            <a:endParaRPr lang="en-ZA" sz="1100" dirty="0">
              <a:latin typeface="Trebuchet MS" panose="020B0603020202020204" pitchFamily="34" charset="0"/>
              <a:ea typeface="Times New Roman" panose="02020603050405020304" pitchFamily="18" charset="0"/>
              <a:cs typeface="Arial" panose="020B0604020202020204" pitchFamily="34" charset="0"/>
            </a:endParaRPr>
          </a:p>
        </p:txBody>
      </p:sp>
      <p:sp>
        <p:nvSpPr>
          <p:cNvPr id="42" name="Rectangle 41"/>
          <p:cNvSpPr/>
          <p:nvPr/>
        </p:nvSpPr>
        <p:spPr>
          <a:xfrm>
            <a:off x="2888826" y="4636789"/>
            <a:ext cx="3154923" cy="361312"/>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43" name="Rectangle 42"/>
          <p:cNvSpPr/>
          <p:nvPr/>
        </p:nvSpPr>
        <p:spPr>
          <a:xfrm>
            <a:off x="2892043" y="5002486"/>
            <a:ext cx="3134288" cy="172778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r>
              <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rPr>
              <a:t>No project closure and draft report on installation of 810 000 set-top-boxes at qualifying households was received from Sentech as the installations were yet to be concluded as the end of 31 December 2021</a:t>
            </a:r>
          </a:p>
          <a:p>
            <a:pPr marL="171450" indent="-171450" algn="just" fontAlgn="auto">
              <a:spcBef>
                <a:spcPts val="0"/>
              </a:spcBef>
              <a:spcAft>
                <a:spcPts val="0"/>
              </a:spcAf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algn="just" fontAlgn="auto">
              <a:spcBef>
                <a:spcPts val="0"/>
              </a:spcBef>
              <a:spcAft>
                <a:spcPts val="0"/>
              </a:spcAft>
              <a:defRPr/>
            </a:pPr>
            <a:endPar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44" name="Rectangle 43"/>
          <p:cNvSpPr/>
          <p:nvPr/>
        </p:nvSpPr>
        <p:spPr>
          <a:xfrm>
            <a:off x="6065300" y="5041767"/>
            <a:ext cx="2905716" cy="1717783"/>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lvl="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slow pace of installation arising from the under subscription of the programme on installation of set-top-boxes on qualifying households resulting on the agreed project timeless agreed with Sentech on depletion of 810 000 set-top-boxes by 30 September 2021 not being met </a:t>
            </a:r>
          </a:p>
          <a:p>
            <a:pPr marL="171450" lvl="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lvl="0" algn="just">
              <a:defRPr/>
            </a:pPr>
            <a:endParaRPr lang="en-US" sz="1000" b="0" dirty="0">
              <a:solidFill>
                <a:srgbClr val="000000"/>
              </a:solidFill>
              <a:latin typeface="Century Gothic" panose="020B0502020202020204" pitchFamily="34" charset="0"/>
              <a:cs typeface="Arial" pitchFamily="34" charset="0"/>
            </a:endParaRPr>
          </a:p>
        </p:txBody>
      </p:sp>
      <p:sp>
        <p:nvSpPr>
          <p:cNvPr id="45" name="Rectangle 44"/>
          <p:cNvSpPr/>
          <p:nvPr/>
        </p:nvSpPr>
        <p:spPr>
          <a:xfrm>
            <a:off x="6053187" y="4651412"/>
            <a:ext cx="2938555" cy="392080"/>
          </a:xfrm>
          <a:prstGeom prst="rect">
            <a:avLst/>
          </a:prstGeom>
          <a:solidFill>
            <a:srgbClr val="FF9900"/>
          </a:solidFill>
          <a:ln w="19050" cap="flat" cmpd="sng" algn="ctr">
            <a:solidFill>
              <a:schemeClr val="accent1"/>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46" name="Rectangle 45"/>
          <p:cNvSpPr/>
          <p:nvPr/>
        </p:nvSpPr>
        <p:spPr>
          <a:xfrm>
            <a:off x="8994553" y="5017912"/>
            <a:ext cx="3182984" cy="1742482"/>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lnSpcReduction="10000"/>
          </a:bodyPr>
          <a:lstStyle/>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r>
              <a:rPr lang="en-US" sz="1000" b="0" i="1" kern="0" dirty="0">
                <a:solidFill>
                  <a:schemeClr val="tx1"/>
                </a:solidFill>
                <a:latin typeface="Century Gothic" panose="020B0502020202020204" pitchFamily="34" charset="0"/>
                <a:cs typeface="Calibri Light" panose="020F0302020204030204" pitchFamily="34" charset="0"/>
              </a:rPr>
              <a:t>The Managed Integrated BDM Model   approved by Cabinet on 30 September 2021 introduces the rapid installation coverage reach by using the capacity of the different media service providers in the broadcasting space and there was no need to develop an action plan</a:t>
            </a:r>
          </a:p>
          <a:p>
            <a:pPr algn="just" fontAlgn="auto">
              <a:spcBef>
                <a:spcPts val="0"/>
              </a:spcBef>
              <a:spcAft>
                <a:spcPts val="0"/>
              </a:spcAft>
              <a:defRPr/>
            </a:pPr>
            <a:endParaRPr lang="en-ZA" b="0" dirty="0">
              <a:solidFill>
                <a:schemeClr val="tx1"/>
              </a:solidFill>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100" b="0" kern="0" dirty="0">
              <a:solidFill>
                <a:schemeClr val="tx1"/>
              </a:solidFill>
              <a:latin typeface="Century Gothic" panose="020B0502020202020204" pitchFamily="34" charset="0"/>
              <a:cs typeface="Calibri Light" panose="020F0302020204030204" pitchFamily="34" charset="0"/>
            </a:endParaRPr>
          </a:p>
        </p:txBody>
      </p:sp>
      <p:sp>
        <p:nvSpPr>
          <p:cNvPr id="47" name="Rectangle 46"/>
          <p:cNvSpPr/>
          <p:nvPr/>
        </p:nvSpPr>
        <p:spPr>
          <a:xfrm>
            <a:off x="9006930" y="4639796"/>
            <a:ext cx="3180846" cy="391755"/>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Tree>
    <p:extLst>
      <p:ext uri="{BB962C8B-B14F-4D97-AF65-F5344CB8AC3E}">
        <p14:creationId xmlns:p14="http://schemas.microsoft.com/office/powerpoint/2010/main" xmlns="" val="9635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5708" y="841555"/>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43757"/>
            <a:ext cx="901700" cy="812269"/>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lvl="0" algn="ctr" eaLnBrk="0" hangingPunct="0">
              <a:spcBef>
                <a:spcPts val="600"/>
              </a:spcBef>
              <a:spcAft>
                <a:spcPts val="600"/>
              </a:spcAft>
              <a:defRPr/>
            </a:pPr>
            <a:r>
              <a:rPr lang="en-US" sz="1400" noProof="0" dirty="0">
                <a:solidFill>
                  <a:srgbClr val="000000"/>
                </a:solidFill>
              </a:rPr>
              <a:t>14</a:t>
            </a:r>
            <a:endParaRPr kumimoji="0" lang="en-ZA" sz="1400" b="1" i="0" u="none" strike="noStrike" kern="1200" cap="none" spc="0" normalizeH="0" baseline="0" noProof="0" dirty="0">
              <a:ln>
                <a:noFill/>
              </a:ln>
              <a:solidFill>
                <a:srgbClr val="000000"/>
              </a:solidFill>
              <a:effectLst/>
              <a:uLnTx/>
              <a:uFillTx/>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b="1" i="0" u="none" strike="noStrike" kern="1200" cap="none" spc="0" normalizeH="0" baseline="0" noProof="0" dirty="0">
                <a:ln>
                  <a:noFill/>
                </a:ln>
                <a:solidFill>
                  <a:srgbClr val="FF9900"/>
                </a:solidFill>
                <a:effectLst/>
                <a:uLnTx/>
                <a:uFillTx/>
                <a:latin typeface="Century Gothic" panose="020B0502020202020204" pitchFamily="34" charset="0"/>
                <a:ea typeface="+mn-ea"/>
                <a:cs typeface="Arial" pitchFamily="34" charset="0"/>
              </a:rPr>
              <a:t> </a:t>
            </a:r>
            <a:r>
              <a:rPr lang="en-ZA" sz="1400" dirty="0">
                <a:latin typeface="Century Gothic" panose="020B0502020202020204" pitchFamily="34" charset="0"/>
              </a:rPr>
              <a:t>BROADCASTING DIGITAL MIGRATION ROLLOUT PHASE II </a:t>
            </a:r>
            <a:r>
              <a:rPr kumimoji="0" lang="en-ZA"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 </a:t>
            </a:r>
            <a:r>
              <a:rPr kumimoji="0" lang="en-US"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15685" y="927850"/>
            <a:ext cx="8955570" cy="2320679"/>
            <a:chOff x="400681" y="4352499"/>
            <a:chExt cx="5836564" cy="1081229"/>
          </a:xfrm>
        </p:grpSpPr>
        <p:sp>
          <p:nvSpPr>
            <p:cNvPr id="22" name="Rectangle 21"/>
            <p:cNvSpPr/>
            <p:nvPr/>
          </p:nvSpPr>
          <p:spPr>
            <a:xfrm>
              <a:off x="400681" y="4356627"/>
              <a:ext cx="1898046"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3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3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1 (2021-22) Target </a:t>
              </a:r>
              <a:endParaRPr kumimoji="0" lang="en-US" sz="3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3" name="Rectangle 22"/>
            <p:cNvSpPr/>
            <p:nvPr/>
          </p:nvSpPr>
          <p:spPr>
            <a:xfrm>
              <a:off x="2319044" y="4352499"/>
              <a:ext cx="1996077"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4" name="Rectangle 23"/>
            <p:cNvSpPr/>
            <p:nvPr/>
          </p:nvSpPr>
          <p:spPr>
            <a:xfrm>
              <a:off x="4328738" y="4352499"/>
              <a:ext cx="1908507"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6" name="Rectangle 25"/>
            <p:cNvSpPr/>
            <p:nvPr/>
          </p:nvSpPr>
          <p:spPr>
            <a:xfrm>
              <a:off x="408094" y="4517376"/>
              <a:ext cx="1876949" cy="91635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noProof="0" dirty="0">
                  <a:solidFill>
                    <a:srgbClr val="000000"/>
                  </a:solidFill>
                  <a:latin typeface="Century Gothic" panose="020B0502020202020204" pitchFamily="34" charset="0"/>
                  <a:cs typeface="Arial" pitchFamily="34" charset="0"/>
                </a:rPr>
                <a:t> </a:t>
              </a: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lvl="0" algn="just" fontAlgn="auto">
                <a:spcBef>
                  <a:spcPts val="0"/>
                </a:spcBef>
                <a:spcAft>
                  <a:spcPts val="0"/>
                </a:spcAft>
              </a:pPr>
              <a:endParaRPr lang="en-ZA" sz="20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r>
                <a:rPr lang="en-ZA" sz="10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rPr>
                <a:t>DTT Appointment of the panel of service providers of devices finalised</a:t>
              </a:r>
            </a:p>
            <a:p>
              <a:pPr marL="171450" indent="-171450" algn="just">
                <a:lnSpc>
                  <a:spcPct val="100000"/>
                </a:lnSpc>
                <a:spcAft>
                  <a:spcPts val="0"/>
                </a:spcAft>
                <a:buFont typeface="Wingdings" panose="05000000000000000000" pitchFamily="2" charset="2"/>
                <a:buChar char="q"/>
              </a:pPr>
              <a:endParaRPr lang="en-ZA" sz="10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spcAft>
                  <a:spcPts val="0"/>
                </a:spcAft>
                <a:buFont typeface="Wingdings" panose="05000000000000000000" pitchFamily="2" charset="2"/>
                <a:buChar char="q"/>
              </a:pPr>
              <a:r>
                <a:rPr lang="en-ZA" sz="10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rPr>
                <a:t>DTH Appointment of the panel of service providers of devices finalised</a:t>
              </a:r>
            </a:p>
            <a:p>
              <a:pPr marL="171450" indent="-171450" algn="just">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spcAft>
                  <a:spcPts val="0"/>
                </a:spcAft>
                <a:buFont typeface="Wingdings" panose="05000000000000000000" pitchFamily="2" charset="2"/>
                <a:buChar char="q"/>
              </a:pPr>
              <a:endParaRPr lang="en-ZA" sz="10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q"/>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fontAlgn="auto">
                <a:spcBef>
                  <a:spcPts val="0"/>
                </a:spcBef>
                <a:spcAft>
                  <a:spcPts val="0"/>
                </a:spcAft>
              </a:pPr>
              <a:endParaRPr lang="en-ZA" sz="1100" b="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endParaRPr>
            </a:p>
            <a:p>
              <a:pPr lvl="0" algn="just" fontAlgn="auto">
                <a:spcBef>
                  <a:spcPts val="0"/>
                </a:spcBef>
                <a:spcAft>
                  <a:spcPts val="0"/>
                </a:spcAft>
              </a:pPr>
              <a:endParaRPr lang="en-ZA" sz="1100" b="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endParaRPr>
            </a:p>
            <a:p>
              <a:pPr lvl="0" algn="just" fontAlgn="auto">
                <a:spcBef>
                  <a:spcPts val="0"/>
                </a:spcBef>
                <a:spcAft>
                  <a:spcPts val="0"/>
                </a:spcAft>
              </a:pPr>
              <a:endParaRPr lang="en-ZA" sz="1100" b="0" kern="1400" spc="1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lvl="0" algn="just" fontAlgn="auto">
                <a:spcBef>
                  <a:spcPts val="0"/>
                </a:spcBef>
                <a:spcAft>
                  <a:spcPts val="0"/>
                </a:spcAft>
              </a:pPr>
              <a:endParaRPr lang="en-ZA" sz="1100" b="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7" name="Rectangle 26"/>
            <p:cNvSpPr/>
            <p:nvPr/>
          </p:nvSpPr>
          <p:spPr>
            <a:xfrm>
              <a:off x="2321406" y="4524967"/>
              <a:ext cx="1998072" cy="908761"/>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just" fontAlgn="auto">
                <a:spcBef>
                  <a:spcPts val="0"/>
                </a:spcBef>
                <a:spcAft>
                  <a:spcPts val="0"/>
                </a:spcAft>
                <a:defRPr/>
              </a:pPr>
              <a:endParaRPr lang="en-ZA" sz="1100" b="0" kern="1400" dirty="0">
                <a:solidFill>
                  <a:schemeClr val="tx1"/>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r>
                <a:rPr lang="en-ZA" sz="10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Only the bid publication on 31 May 2021 of the technology partner for distribution of voucher through an electronic platform materialised and closed on 29 June 2021.</a:t>
              </a:r>
            </a:p>
            <a:p>
              <a:pPr marL="171450" indent="-171450" algn="just">
                <a:buFont typeface="Wingdings" panose="05000000000000000000" pitchFamily="2" charset="2"/>
                <a:buChar char="q"/>
                <a:defRPr/>
              </a:pPr>
              <a:endParaRPr lang="en-ZA" sz="10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r>
                <a:rPr lang="en-ZA" sz="10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The  actual bid process for establishment of a panel of service provider for distribution of digital television devices was not initiated as planned.</a:t>
              </a:r>
            </a:p>
            <a:p>
              <a:pPr marL="171450" indent="-171450" algn="jus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10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0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0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8" name="Rectangle 27"/>
            <p:cNvSpPr/>
            <p:nvPr/>
          </p:nvSpPr>
          <p:spPr>
            <a:xfrm>
              <a:off x="4333097" y="4523641"/>
              <a:ext cx="1893726" cy="910087"/>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92500" lnSpcReduction="20000"/>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rPr>
                <a:t>The meeting with the </a:t>
              </a:r>
              <a:r>
                <a:rPr lang="en-US" sz="1100" b="0" dirty="0">
                  <a:solidFill>
                    <a:srgbClr val="000000"/>
                  </a:solidFill>
                  <a:latin typeface="Century Gothic" panose="020B0502020202020204" pitchFamily="34" charset="0"/>
                  <a:cs typeface="Arial" pitchFamily="34" charset="0"/>
                </a:rPr>
                <a:t>Presidential PMO, Operations Vulindlela facilitated through the World Bank, National Treasury and Government Technical Advisory Centre on 4</a:t>
              </a:r>
              <a:r>
                <a:rPr lang="en-US" sz="1100" b="0" baseline="30000" dirty="0">
                  <a:solidFill>
                    <a:srgbClr val="000000"/>
                  </a:solidFill>
                  <a:latin typeface="Century Gothic" panose="020B0502020202020204" pitchFamily="34" charset="0"/>
                  <a:cs typeface="Arial" pitchFamily="34" charset="0"/>
                </a:rPr>
                <a:t>th</a:t>
              </a:r>
              <a:r>
                <a:rPr lang="en-US" sz="1100" b="0" dirty="0">
                  <a:solidFill>
                    <a:srgbClr val="000000"/>
                  </a:solidFill>
                  <a:latin typeface="Century Gothic" panose="020B0502020202020204" pitchFamily="34" charset="0"/>
                  <a:cs typeface="Arial" pitchFamily="34" charset="0"/>
                </a:rPr>
                <a:t> ,7</a:t>
              </a:r>
              <a:r>
                <a:rPr lang="en-US" sz="1100" b="0" baseline="30000" dirty="0">
                  <a:solidFill>
                    <a:srgbClr val="000000"/>
                  </a:solidFill>
                  <a:latin typeface="Century Gothic" panose="020B0502020202020204" pitchFamily="34" charset="0"/>
                  <a:cs typeface="Arial" pitchFamily="34" charset="0"/>
                </a:rPr>
                <a:t>th</a:t>
              </a:r>
              <a:r>
                <a:rPr lang="en-US" sz="1100" b="0" dirty="0">
                  <a:solidFill>
                    <a:srgbClr val="000000"/>
                  </a:solidFill>
                  <a:latin typeface="Century Gothic" panose="020B0502020202020204" pitchFamily="34" charset="0"/>
                  <a:cs typeface="Arial" pitchFamily="34" charset="0"/>
                </a:rPr>
                <a:t>, 14</a:t>
              </a:r>
              <a:r>
                <a:rPr lang="en-US" sz="1100" b="0" baseline="30000" dirty="0">
                  <a:solidFill>
                    <a:srgbClr val="000000"/>
                  </a:solidFill>
                  <a:latin typeface="Century Gothic" panose="020B0502020202020204" pitchFamily="34" charset="0"/>
                  <a:cs typeface="Arial" pitchFamily="34" charset="0"/>
                </a:rPr>
                <a:t>th</a:t>
              </a:r>
              <a:r>
                <a:rPr lang="en-US" sz="1100" b="0" dirty="0">
                  <a:solidFill>
                    <a:srgbClr val="000000"/>
                  </a:solidFill>
                  <a:latin typeface="Century Gothic" panose="020B0502020202020204" pitchFamily="34" charset="0"/>
                  <a:cs typeface="Arial" pitchFamily="34" charset="0"/>
                </a:rPr>
                <a:t> and 24</a:t>
              </a:r>
              <a:r>
                <a:rPr lang="en-US" sz="1100" b="0" baseline="30000" dirty="0">
                  <a:solidFill>
                    <a:srgbClr val="000000"/>
                  </a:solidFill>
                  <a:latin typeface="Century Gothic" panose="020B0502020202020204" pitchFamily="34" charset="0"/>
                  <a:cs typeface="Arial" pitchFamily="34" charset="0"/>
                </a:rPr>
                <a:t>th</a:t>
              </a:r>
              <a:r>
                <a:rPr lang="en-US" sz="1100" b="0" dirty="0">
                  <a:solidFill>
                    <a:srgbClr val="000000"/>
                  </a:solidFill>
                  <a:latin typeface="Century Gothic" panose="020B0502020202020204" pitchFamily="34" charset="0"/>
                  <a:cs typeface="Arial" pitchFamily="34" charset="0"/>
                </a:rPr>
                <a:t>  May 2021 resulted in the delayed publication of the bid for appointment of the technology partner.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1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lang="en-US" sz="1100" b="0" dirty="0">
                  <a:solidFill>
                    <a:srgbClr val="000000"/>
                  </a:solidFill>
                  <a:latin typeface="Century Gothic" panose="020B0502020202020204" pitchFamily="34" charset="0"/>
                  <a:cs typeface="Arial" pitchFamily="34" charset="0"/>
                </a:rPr>
                <a:t>National Treasury on 26 June 2021, sent a letter stopping the allocation to BDM projects pending the resolving of the model implementation for BDM voucher system  </a:t>
              </a:r>
            </a:p>
            <a:p>
              <a:pPr marR="0" lvl="0" algn="just" defTabSz="914400" rtl="0" eaLnBrk="1" fontAlgn="base" latinLnBrk="0" hangingPunct="1">
                <a:lnSpc>
                  <a:spcPct val="100000"/>
                </a:lnSpc>
                <a:spcBef>
                  <a:spcPct val="0"/>
                </a:spcBef>
                <a:spcAft>
                  <a:spcPct val="0"/>
                </a:spcAft>
                <a:buClrTx/>
                <a:buSzTx/>
                <a:tabLst/>
                <a:defRPr/>
              </a:pPr>
              <a:endParaRPr lang="en-US" sz="1000" b="0" dirty="0">
                <a:solidFill>
                  <a:srgbClr val="000000"/>
                </a:solidFill>
                <a:latin typeface="Century Gothic" panose="020B0502020202020204" pitchFamily="34" charset="0"/>
                <a:cs typeface="Arial" pitchFamily="34" charset="0"/>
              </a:endParaRPr>
            </a:p>
            <a:p>
              <a:pPr marR="0" lvl="0" algn="just" defTabSz="914400" rtl="0" eaLnBrk="1" fontAlgn="base" latinLnBrk="0" hangingPunct="1">
                <a:lnSpc>
                  <a:spcPct val="100000"/>
                </a:lnSpc>
                <a:spcBef>
                  <a:spcPct val="0"/>
                </a:spcBef>
                <a:spcAft>
                  <a:spcPct val="0"/>
                </a:spcAft>
                <a:buClrTx/>
                <a:buSzTx/>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p:txBody>
        </p:sp>
      </p:grpSp>
      <p:sp>
        <p:nvSpPr>
          <p:cNvPr id="29" name="Rectangle 28"/>
          <p:cNvSpPr/>
          <p:nvPr/>
        </p:nvSpPr>
        <p:spPr>
          <a:xfrm>
            <a:off x="8981222" y="906267"/>
            <a:ext cx="3180846" cy="391755"/>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0" name="Rectangle 29"/>
          <p:cNvSpPr/>
          <p:nvPr/>
        </p:nvSpPr>
        <p:spPr>
          <a:xfrm>
            <a:off x="8971255" y="1345184"/>
            <a:ext cx="3220745" cy="1903769"/>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r>
              <a:rPr lang="en-ZA" sz="1000" b="0" i="1" dirty="0">
                <a:solidFill>
                  <a:schemeClr val="tx1"/>
                </a:solidFill>
                <a:latin typeface="Century Gothic" panose="020B0502020202020204" pitchFamily="34" charset="0"/>
              </a:rPr>
              <a:t>The entity developed a plan on the fast tracking of the bid evaluation and bid adjudication for the final award of the bid for the appointment of the technology partner and the entity was put on hold following a letter from the Department dated 12 August 2021 putting on hold the award process until further notice.</a:t>
            </a: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p:txBody>
      </p:sp>
      <p:sp>
        <p:nvSpPr>
          <p:cNvPr id="31" name="Rectangle 30"/>
          <p:cNvSpPr/>
          <p:nvPr/>
        </p:nvSpPr>
        <p:spPr>
          <a:xfrm>
            <a:off x="22489" y="3262207"/>
            <a:ext cx="2890972" cy="352833"/>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2  (2021-22)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2" name="Rectangle 31"/>
          <p:cNvSpPr/>
          <p:nvPr/>
        </p:nvSpPr>
        <p:spPr>
          <a:xfrm>
            <a:off x="2934148" y="3257967"/>
            <a:ext cx="3097197" cy="361312"/>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3" name="Rectangle 32"/>
          <p:cNvSpPr/>
          <p:nvPr/>
        </p:nvSpPr>
        <p:spPr>
          <a:xfrm>
            <a:off x="6034614" y="3222960"/>
            <a:ext cx="2938555" cy="392080"/>
          </a:xfrm>
          <a:prstGeom prst="rect">
            <a:avLst/>
          </a:prstGeom>
          <a:solidFill>
            <a:srgbClr val="E15415"/>
          </a:solidFill>
          <a:ln w="19050" cap="flat" cmpd="sng" algn="ctr">
            <a:solidFill>
              <a:schemeClr val="accent1"/>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4" name="Rectangle 33"/>
          <p:cNvSpPr/>
          <p:nvPr/>
        </p:nvSpPr>
        <p:spPr>
          <a:xfrm>
            <a:off x="8978111" y="3265629"/>
            <a:ext cx="3231473" cy="383123"/>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5" name="Rectangle 34"/>
          <p:cNvSpPr/>
          <p:nvPr/>
        </p:nvSpPr>
        <p:spPr>
          <a:xfrm>
            <a:off x="27709" y="3642908"/>
            <a:ext cx="2895314" cy="2522396"/>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lvl="0" indent="-171450" algn="just" fontAlgn="auto">
              <a:spcBef>
                <a:spcPts val="0"/>
              </a:spcBef>
              <a:spcAft>
                <a:spcPts val="0"/>
              </a:spcAft>
              <a:buFont typeface="Wingdings" panose="05000000000000000000" pitchFamily="2" charset="2"/>
              <a:buChar char="q"/>
              <a:defRPr/>
            </a:pPr>
            <a:endParaRPr lang="en-US" sz="1000" b="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lvl="0" algn="just" fontAlgn="auto">
              <a:spcBef>
                <a:spcPts val="0"/>
              </a:spcBef>
              <a:spcAft>
                <a:spcPts val="0"/>
              </a:spcAft>
              <a:defRPr/>
            </a:pPr>
            <a:endParaRPr lang="en-US" sz="1000" b="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r>
              <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Contracting the panel of service providers and placement of orders </a:t>
            </a:r>
            <a:endParaRPr lang="en-ZA" sz="1000" kern="1400" dirty="0">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n-ZA" sz="1000" kern="1400" dirty="0">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lnSpc>
                <a:spcPct val="100000"/>
              </a:lnSpc>
              <a:spcAft>
                <a:spcPts val="0"/>
              </a:spcAft>
              <a:buFont typeface="Wingdings" panose="05000000000000000000" pitchFamily="2" charset="2"/>
              <a:buChar char="q"/>
            </a:pPr>
            <a:r>
              <a:rPr lang="en-ZA"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2 266 474 DTT and </a:t>
            </a:r>
            <a:r>
              <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70 058  DTH vouchers issued to qualifying households for subsidised digital television installation</a:t>
            </a:r>
          </a:p>
          <a:p>
            <a:pPr marL="171450" indent="-171450" algn="just">
              <a:lnSpc>
                <a:spcPct val="100000"/>
              </a:lnSpc>
              <a:spcAft>
                <a:spcPts val="0"/>
              </a:spcAft>
              <a:buFont typeface="Wingdings" panose="05000000000000000000" pitchFamily="2" charset="2"/>
              <a:buChar char="q"/>
            </a:pPr>
            <a:endPar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US" sz="100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US" sz="1000" b="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US" sz="1000" b="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US" sz="1000" b="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US" sz="1000" b="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US" sz="1000" b="0" kern="1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ZA" sz="1000" b="0" kern="14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00000"/>
              </a:lnSpc>
              <a:spcAft>
                <a:spcPts val="0"/>
              </a:spcAft>
              <a:buNone/>
            </a:pPr>
            <a:endParaRPr lang="en-ZA" sz="1100" dirty="0">
              <a:latin typeface="Trebuchet MS" panose="020B0603020202020204" pitchFamily="34" charset="0"/>
              <a:ea typeface="Times New Roman" panose="02020603050405020304" pitchFamily="18" charset="0"/>
              <a:cs typeface="Arial" panose="020B0604020202020204" pitchFamily="34" charset="0"/>
            </a:endParaRPr>
          </a:p>
        </p:txBody>
      </p:sp>
      <p:sp>
        <p:nvSpPr>
          <p:cNvPr id="36" name="Rectangle 35"/>
          <p:cNvSpPr/>
          <p:nvPr/>
        </p:nvSpPr>
        <p:spPr>
          <a:xfrm>
            <a:off x="2949716" y="3645799"/>
            <a:ext cx="3065354" cy="2519505"/>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just"/>
            <a:endParaRPr lang="en-ZA" sz="1100" b="0" dirty="0">
              <a:latin typeface="Trebuchet MS" panose="020B0603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r>
              <a:rPr lang="en-ZA" sz="10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No contracting of the panel of service providers materialised as the major procurement activities of the entities were suspended pending the revised plan on BDM to ensure the rapid reach of installation coverage </a:t>
            </a:r>
          </a:p>
          <a:p>
            <a:pPr marL="171450" lvl="0" indent="-171450" algn="just" fontAlgn="auto">
              <a:spcBef>
                <a:spcPts val="0"/>
              </a:spcBef>
              <a:spcAft>
                <a:spcPts val="0"/>
              </a:spcAft>
              <a:buFont typeface="Wingdings" panose="05000000000000000000" pitchFamily="2" charset="2"/>
              <a:buChar char="q"/>
            </a:pPr>
            <a:endParaRPr lang="en-ZA" sz="10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endParaRPr lang="en-ZA" sz="10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endParaRPr lang="en-ZA" sz="10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endParaRPr lang="en-ZA" sz="10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endParaRPr lang="en-ZA" sz="10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endParaRPr lang="en-ZA" sz="1000" b="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endParaRPr lang="en-ZA" sz="1000" b="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endParaRPr lang="en-ZA" sz="1000" b="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pPr>
            <a:endParaRPr lang="en-ZA" sz="1100" b="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lvl="0" algn="just" fontAlgn="auto">
              <a:spcBef>
                <a:spcPts val="0"/>
              </a:spcBef>
              <a:spcAft>
                <a:spcPts val="0"/>
              </a:spcAft>
            </a:pPr>
            <a:endParaRPr lang="en-ZA" sz="1100" b="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7" name="Rectangle 36"/>
          <p:cNvSpPr/>
          <p:nvPr/>
        </p:nvSpPr>
        <p:spPr>
          <a:xfrm>
            <a:off x="6042859" y="3626622"/>
            <a:ext cx="2944808" cy="2538681"/>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r>
              <a:rPr lang="en-ZA" sz="1000" b="0" dirty="0">
                <a:solidFill>
                  <a:schemeClr val="tx1"/>
                </a:solidFill>
                <a:latin typeface="Century Gothic" panose="020B0502020202020204" pitchFamily="34" charset="0"/>
              </a:rPr>
              <a:t>The Operation Vulindlela imposed model on voucher system which mainly focused urban areas  resulted in a protracted engagements for publication of the bid as planned in Q1 (2021-202). The bid was subsequently published on 31</a:t>
            </a:r>
            <a:r>
              <a:rPr lang="en-ZA" sz="1000" b="0" baseline="30000" dirty="0">
                <a:solidFill>
                  <a:schemeClr val="tx1"/>
                </a:solidFill>
                <a:latin typeface="Century Gothic" panose="020B0502020202020204" pitchFamily="34" charset="0"/>
              </a:rPr>
              <a:t>st</a:t>
            </a:r>
            <a:r>
              <a:rPr lang="en-ZA" sz="1000" b="0" dirty="0">
                <a:solidFill>
                  <a:schemeClr val="tx1"/>
                </a:solidFill>
                <a:latin typeface="Century Gothic" panose="020B0502020202020204" pitchFamily="34" charset="0"/>
              </a:rPr>
              <a:t> May 2021 on the electronic voucher system  technology partner  and bid closed on 29</a:t>
            </a:r>
            <a:r>
              <a:rPr lang="en-ZA" sz="1000" b="0" baseline="30000" dirty="0">
                <a:solidFill>
                  <a:schemeClr val="tx1"/>
                </a:solidFill>
                <a:latin typeface="Century Gothic" panose="020B0502020202020204" pitchFamily="34" charset="0"/>
              </a:rPr>
              <a:t>th</a:t>
            </a:r>
            <a:r>
              <a:rPr lang="en-ZA" sz="1000" b="0" dirty="0">
                <a:solidFill>
                  <a:schemeClr val="tx1"/>
                </a:solidFill>
                <a:latin typeface="Century Gothic" panose="020B0502020202020204" pitchFamily="34" charset="0"/>
              </a:rPr>
              <a:t> June 2021. The bid awarding processes were put in abeyance </a:t>
            </a:r>
            <a:r>
              <a:rPr lang="en-US" sz="1000" b="0" i="1" dirty="0">
                <a:solidFill>
                  <a:srgbClr val="000000"/>
                </a:solidFill>
                <a:latin typeface="Century Gothic" panose="020B0502020202020204" pitchFamily="34" charset="0"/>
                <a:cs typeface="Arial" pitchFamily="34" charset="0"/>
              </a:rPr>
              <a:t>due to the entity not being authorised to conduct procurement processes following a letter from the Department dated 26-08-2021. </a:t>
            </a:r>
          </a:p>
          <a:p>
            <a:pPr marL="171450" indent="-171450" algn="just" fontAlgn="auto">
              <a:spcBef>
                <a:spcPts val="0"/>
              </a:spcBef>
              <a:spcAft>
                <a:spcPts val="0"/>
              </a:spcAf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b="0" dirty="0">
              <a:solidFill>
                <a:schemeClr val="tx1"/>
              </a:solidFill>
              <a:latin typeface="Century Gothic" panose="020B0502020202020204" pitchFamily="34" charset="0"/>
            </a:endParaRPr>
          </a:p>
        </p:txBody>
      </p:sp>
      <p:sp>
        <p:nvSpPr>
          <p:cNvPr id="38" name="Rectangle 37"/>
          <p:cNvSpPr/>
          <p:nvPr/>
        </p:nvSpPr>
        <p:spPr>
          <a:xfrm>
            <a:off x="8998209" y="3662531"/>
            <a:ext cx="3174787" cy="250277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endParaRPr lang="en-US" sz="1000" b="0" i="1"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r>
              <a:rPr lang="en-US" sz="1000" b="0" i="1" kern="0" dirty="0">
                <a:solidFill>
                  <a:schemeClr val="tx1"/>
                </a:solidFill>
                <a:latin typeface="Century Gothic" panose="020B0502020202020204" pitchFamily="34" charset="0"/>
                <a:cs typeface="Calibri Light" panose="020F0302020204030204" pitchFamily="34" charset="0"/>
              </a:rPr>
              <a:t>The Managed Integrated BDM Model   approved by Cabinet on 30 September 2021 introduces the rapid installation coverage reach by using the capacity of the different media service providers in the broadcasting space and there was no need to develop an action plan</a:t>
            </a:r>
          </a:p>
          <a:p>
            <a:pPr algn="just" fontAlgn="auto">
              <a:spcBef>
                <a:spcPts val="0"/>
              </a:spcBef>
              <a:spcAft>
                <a:spcPts val="0"/>
              </a:spcAft>
              <a:defRPr/>
            </a:pPr>
            <a:endParaRPr lang="en-US" sz="1000" b="0" i="1" kern="0" dirty="0">
              <a:solidFill>
                <a:schemeClr val="tx1"/>
              </a:solidFill>
              <a:latin typeface="Century Gothic" panose="020B0502020202020204" pitchFamily="34" charset="0"/>
              <a:cs typeface="Calibri Light" panose="020F0302020204030204" pitchFamily="34" charset="0"/>
            </a:endParaRPr>
          </a:p>
          <a:p>
            <a:pPr algn="just" fontAlgn="auto">
              <a:spcBef>
                <a:spcPts val="0"/>
              </a:spcBef>
              <a:spcAft>
                <a:spcPts val="0"/>
              </a:spcAft>
              <a:defRPr/>
            </a:pPr>
            <a:endParaRPr lang="en-US" sz="1000" b="0" i="1" kern="0" dirty="0">
              <a:solidFill>
                <a:schemeClr val="tx1"/>
              </a:solidFill>
              <a:latin typeface="Century Gothic" panose="020B0502020202020204" pitchFamily="34" charset="0"/>
              <a:cs typeface="Calibri Light" panose="020F0302020204030204" pitchFamily="34" charset="0"/>
            </a:endParaRPr>
          </a:p>
          <a:p>
            <a:pPr algn="just" fontAlgn="auto">
              <a:spcBef>
                <a:spcPts val="0"/>
              </a:spcBef>
              <a:spcAft>
                <a:spcPts val="0"/>
              </a:spcAft>
              <a:defRPr/>
            </a:pPr>
            <a:endParaRPr lang="en-US" sz="1000" b="0" i="1" kern="0" dirty="0">
              <a:solidFill>
                <a:schemeClr val="tx1"/>
              </a:solidFill>
              <a:latin typeface="Century Gothic" panose="020B0502020202020204" pitchFamily="34" charset="0"/>
              <a:cs typeface="Calibri Light" panose="020F0302020204030204" pitchFamily="34" charset="0"/>
            </a:endParaRPr>
          </a:p>
          <a:p>
            <a:pPr algn="just" fontAlgn="auto">
              <a:spcBef>
                <a:spcPts val="0"/>
              </a:spcBef>
              <a:spcAft>
                <a:spcPts val="0"/>
              </a:spcAft>
              <a:defRPr/>
            </a:pPr>
            <a:endParaRPr lang="en-US" sz="1000" b="0" i="1" kern="0" dirty="0">
              <a:solidFill>
                <a:schemeClr val="tx1"/>
              </a:solidFill>
              <a:latin typeface="Century Gothic" panose="020B0502020202020204" pitchFamily="34" charset="0"/>
              <a:cs typeface="Calibri Light" panose="020F0302020204030204" pitchFamily="34" charset="0"/>
            </a:endParaRPr>
          </a:p>
          <a:p>
            <a:pPr algn="just" fontAlgn="auto">
              <a:spcBef>
                <a:spcPts val="0"/>
              </a:spcBef>
              <a:spcAft>
                <a:spcPts val="0"/>
              </a:spcAft>
              <a:defRPr/>
            </a:pPr>
            <a:endParaRPr lang="en-US" sz="1000" b="0" i="1"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kern="0" dirty="0">
              <a:solidFill>
                <a:schemeClr val="tx1"/>
              </a:solidFill>
              <a:latin typeface="Century Gothic" panose="020B0502020202020204" pitchFamily="34" charset="0"/>
              <a:cs typeface="Calibri Light" panose="020F0302020204030204" pitchFamily="34" charset="0"/>
            </a:endParaRPr>
          </a:p>
          <a:p>
            <a:pPr algn="just" fontAlgn="auto">
              <a:spcBef>
                <a:spcPts val="0"/>
              </a:spcBef>
              <a:spcAft>
                <a:spcPts val="0"/>
              </a:spcAft>
              <a:defRPr/>
            </a:pPr>
            <a:endParaRPr lang="en-US" sz="1000" b="0" kern="0" dirty="0">
              <a:solidFill>
                <a:schemeClr val="tx1"/>
              </a:solidFill>
              <a:latin typeface="Century Gothic" panose="020B0502020202020204" pitchFamily="34" charset="0"/>
              <a:cs typeface="Calibri Light" panose="020F0302020204030204" pitchFamily="34" charset="0"/>
            </a:endParaRPr>
          </a:p>
        </p:txBody>
      </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89" y="-48602"/>
            <a:ext cx="1822354" cy="906545"/>
          </a:xfrm>
          <a:prstGeom prst="rect">
            <a:avLst/>
          </a:prstGeom>
          <a:noFill/>
        </p:spPr>
      </p:pic>
    </p:spTree>
    <p:extLst>
      <p:ext uri="{BB962C8B-B14F-4D97-AF65-F5344CB8AC3E}">
        <p14:creationId xmlns:p14="http://schemas.microsoft.com/office/powerpoint/2010/main" xmlns="" val="5055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5708" y="841555"/>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43757"/>
            <a:ext cx="901700" cy="812269"/>
          </a:xfrm>
          <a:prstGeom prst="rect">
            <a:avLst/>
          </a:prstGeom>
        </p:spPr>
      </p:pic>
      <p:sp>
        <p:nvSpPr>
          <p:cNvPr id="12" name="Rectangle 11"/>
          <p:cNvSpPr/>
          <p:nvPr/>
        </p:nvSpPr>
        <p:spPr>
          <a:xfrm>
            <a:off x="1271464" y="66129"/>
            <a:ext cx="10297144" cy="738664"/>
          </a:xfrm>
          <a:prstGeom prst="rect">
            <a:avLst/>
          </a:prstGeom>
        </p:spPr>
        <p:txBody>
          <a:bodyPr wrap="square">
            <a:spAutoFit/>
          </a:bodyPr>
          <a:lstStyle/>
          <a:p>
            <a:pPr lvl="0" algn="ctr" eaLnBrk="0" hangingPunct="0">
              <a:spcBef>
                <a:spcPts val="600"/>
              </a:spcBef>
              <a:spcAft>
                <a:spcPts val="600"/>
              </a:spcAft>
              <a:defRPr/>
            </a:pPr>
            <a:r>
              <a:rPr lang="en-US" noProof="0" dirty="0">
                <a:solidFill>
                  <a:srgbClr val="000000"/>
                </a:solidFill>
              </a:rPr>
              <a:t>15</a:t>
            </a: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b="1" i="0" u="none" strike="noStrike" kern="1200" cap="none" spc="0" normalizeH="0" baseline="0" noProof="0" dirty="0">
                <a:ln>
                  <a:noFill/>
                </a:ln>
                <a:solidFill>
                  <a:srgbClr val="FF9900"/>
                </a:solidFill>
                <a:effectLst/>
                <a:uLnTx/>
                <a:uFillTx/>
                <a:latin typeface="Century Gothic" panose="020B0502020202020204" pitchFamily="34" charset="0"/>
                <a:ea typeface="+mn-ea"/>
                <a:cs typeface="Arial" pitchFamily="34" charset="0"/>
              </a:rPr>
              <a:t> </a:t>
            </a:r>
            <a:r>
              <a:rPr lang="en-ZA" sz="1400" dirty="0">
                <a:solidFill>
                  <a:srgbClr val="C00000"/>
                </a:solidFill>
                <a:latin typeface="Century Gothic" panose="020B0502020202020204" pitchFamily="34" charset="0"/>
              </a:rPr>
              <a:t>BROADCASTING DIGITAL MIGRATION ROLLOUT PHASE II </a:t>
            </a:r>
            <a:r>
              <a:rPr kumimoji="0" lang="en-ZA" sz="14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Arial" pitchFamily="34" charset="0"/>
              </a:rPr>
              <a:t> </a:t>
            </a:r>
            <a:r>
              <a:rPr kumimoji="0" lang="en-US" sz="14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51968" y="896952"/>
            <a:ext cx="8928353" cy="4260240"/>
            <a:chOff x="413906" y="4337905"/>
            <a:chExt cx="5818826" cy="1984891"/>
          </a:xfrm>
        </p:grpSpPr>
        <p:sp>
          <p:nvSpPr>
            <p:cNvPr id="22" name="Rectangle 21"/>
            <p:cNvSpPr/>
            <p:nvPr/>
          </p:nvSpPr>
          <p:spPr>
            <a:xfrm>
              <a:off x="413906" y="4337905"/>
              <a:ext cx="1898046" cy="182933"/>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3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3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3 (2021-22) Target </a:t>
              </a:r>
              <a:endParaRPr kumimoji="0" lang="en-US" sz="3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3" name="Rectangle 22"/>
            <p:cNvSpPr/>
            <p:nvPr/>
          </p:nvSpPr>
          <p:spPr>
            <a:xfrm>
              <a:off x="2320439" y="4344110"/>
              <a:ext cx="1996077" cy="168339"/>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4" name="Rectangle 23"/>
            <p:cNvSpPr/>
            <p:nvPr/>
          </p:nvSpPr>
          <p:spPr>
            <a:xfrm>
              <a:off x="4324225" y="4340282"/>
              <a:ext cx="1908507" cy="168339"/>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6" name="Rectangle 25"/>
            <p:cNvSpPr/>
            <p:nvPr/>
          </p:nvSpPr>
          <p:spPr>
            <a:xfrm>
              <a:off x="413906" y="4531460"/>
              <a:ext cx="1876949" cy="1791336"/>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noProof="0" dirty="0">
                  <a:solidFill>
                    <a:srgbClr val="000000"/>
                  </a:solidFill>
                  <a:latin typeface="Century Gothic" panose="020B0502020202020204" pitchFamily="34" charset="0"/>
                  <a:cs typeface="Arial" pitchFamily="34" charset="0"/>
                </a:rPr>
                <a:t> </a:t>
              </a: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indent="-171450" algn="just">
                <a:lnSpc>
                  <a:spcPct val="100000"/>
                </a:lnSpc>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algn="just">
                <a:lnSpc>
                  <a:spcPct val="100000"/>
                </a:lnSpc>
                <a:spcAft>
                  <a:spcPts val="0"/>
                </a:spcAft>
              </a:pPr>
              <a:endParaRPr lang="en-ZA" sz="10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ZA" sz="10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ZA" sz="11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spcAft>
                  <a:spcPts val="0"/>
                </a:spcAft>
                <a:buFont typeface="Wingdings" panose="05000000000000000000" pitchFamily="2" charset="2"/>
                <a:buChar char="q"/>
              </a:pPr>
              <a:r>
                <a:rPr lang="en-ZA" sz="11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rPr>
                <a:t> </a:t>
              </a:r>
              <a:r>
                <a:rPr lang="en-ZA" sz="10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rPr>
                <a:t>800 000 DTT vouchers issued to qualifying households for subsidised digital television installations </a:t>
              </a:r>
            </a:p>
            <a:p>
              <a:pPr marL="171450" indent="-171450" algn="just">
                <a:spcAft>
                  <a:spcPts val="0"/>
                </a:spcAft>
                <a:buFont typeface="Wingdings" panose="05000000000000000000" pitchFamily="2" charset="2"/>
                <a:buChar char="q"/>
              </a:pPr>
              <a:endParaRPr lang="en-ZA" sz="10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spcAft>
                  <a:spcPts val="0"/>
                </a:spcAft>
                <a:buFont typeface="Wingdings" panose="05000000000000000000" pitchFamily="2" charset="2"/>
                <a:buChar char="q"/>
              </a:pPr>
              <a:r>
                <a:rPr lang="en-ZA" sz="10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rPr>
                <a:t>109 000 DTH vouchers issued to qualifying households for subsidised digital television installations </a:t>
              </a:r>
            </a:p>
            <a:p>
              <a:pPr marL="171450" indent="-171450" algn="just">
                <a:spcAft>
                  <a:spcPts val="0"/>
                </a:spcAft>
                <a:buFont typeface="Wingdings" panose="05000000000000000000" pitchFamily="2" charset="2"/>
                <a:buChar char="q"/>
              </a:pPr>
              <a:endParaRPr lang="en-ZA" sz="11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spcAft>
                  <a:spcPts val="0"/>
                </a:spcAft>
                <a:buFont typeface="Wingdings" panose="05000000000000000000" pitchFamily="2" charset="2"/>
                <a:buChar char="q"/>
              </a:pPr>
              <a:endParaRPr lang="en-ZA" sz="11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spcAft>
                  <a:spcPts val="0"/>
                </a:spcAft>
                <a:buFont typeface="Wingdings" panose="05000000000000000000" pitchFamily="2" charset="2"/>
                <a:buChar char="q"/>
              </a:pPr>
              <a:endParaRPr lang="en-ZA" sz="110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spcAft>
                  <a:spcPts val="0"/>
                </a:spcAft>
                <a:buFont typeface="Wingdings" panose="05000000000000000000" pitchFamily="2" charset="2"/>
                <a:buChar char="q"/>
              </a:pPr>
              <a:r>
                <a:rPr lang="en-ZA" dirty="0"/>
                <a:t>Digital</a:t>
              </a:r>
            </a:p>
            <a:p>
              <a:pPr marL="171450" indent="-171450" algn="just">
                <a:spcAft>
                  <a:spcPts val="0"/>
                </a:spcAft>
                <a:buFont typeface="Wingdings" panose="05000000000000000000" pitchFamily="2" charset="2"/>
                <a:buChar char="q"/>
              </a:pPr>
              <a:endParaRPr lang="en-ZA" dirty="0"/>
            </a:p>
            <a:p>
              <a:pPr marL="171450" indent="-171450" algn="just">
                <a:spcAft>
                  <a:spcPts val="0"/>
                </a:spcAft>
                <a:buFont typeface="Wingdings" panose="05000000000000000000" pitchFamily="2" charset="2"/>
                <a:buChar char="q"/>
              </a:pPr>
              <a:endParaRPr lang="en-ZA" dirty="0"/>
            </a:p>
            <a:p>
              <a:pPr marL="171450" indent="-171450" algn="just">
                <a:spcAft>
                  <a:spcPts val="0"/>
                </a:spcAft>
                <a:buFont typeface="Wingdings" panose="05000000000000000000" pitchFamily="2" charset="2"/>
                <a:buChar char="q"/>
              </a:pPr>
              <a:r>
                <a:rPr lang="en-ZA" dirty="0"/>
                <a:t> television installation</a:t>
              </a:r>
            </a:p>
            <a:p>
              <a:pPr marL="171450" indent="-171450" algn="just">
                <a:spcAft>
                  <a:spcPts val="0"/>
                </a:spcAft>
                <a:buFont typeface="Wingdings" panose="05000000000000000000" pitchFamily="2" charset="2"/>
                <a:buChar char="q"/>
              </a:pPr>
              <a:endParaRPr lang="en-ZA" sz="1100" b="0" kern="1400" spc="10" dirty="0">
                <a:solidFill>
                  <a:schemeClr val="tx1"/>
                </a:solidFill>
                <a:latin typeface="Century Gothic" panose="020B0502020202020204" pitchFamily="34" charset="0"/>
                <a:ea typeface="Arial" panose="020B0604020202020204" pitchFamily="34" charset="0"/>
                <a:cs typeface="Arial" panose="020B0604020202020204" pitchFamily="34" charset="0"/>
              </a:endParaRPr>
            </a:p>
            <a:p>
              <a:pPr marL="171450" indent="-171450" algn="just">
                <a:lnSpc>
                  <a:spcPct val="100000"/>
                </a:lnSpc>
                <a:spcAft>
                  <a:spcPts val="0"/>
                </a:spcAft>
                <a:buFont typeface="Wingdings" panose="05000000000000000000" pitchFamily="2" charset="2"/>
                <a:buChar char="q"/>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just" fontAlgn="auto">
                <a:spcBef>
                  <a:spcPts val="0"/>
                </a:spcBef>
                <a:spcAft>
                  <a:spcPts val="0"/>
                </a:spcAft>
              </a:pPr>
              <a:endParaRPr lang="en-ZA" sz="1100" b="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endParaRPr>
            </a:p>
            <a:p>
              <a:pPr lvl="0" algn="just" fontAlgn="auto">
                <a:spcBef>
                  <a:spcPts val="0"/>
                </a:spcBef>
                <a:spcAft>
                  <a:spcPts val="0"/>
                </a:spcAft>
              </a:pPr>
              <a:endParaRPr lang="en-ZA" sz="1100" b="0" kern="1400" spc="10" dirty="0">
                <a:solidFill>
                  <a:srgbClr val="000000"/>
                </a:solidFill>
                <a:latin typeface="Century Gothic" panose="020B0502020202020204" pitchFamily="34" charset="0"/>
                <a:ea typeface="Arial" panose="020B0604020202020204" pitchFamily="34" charset="0"/>
                <a:cs typeface="Arial" panose="020B0604020202020204" pitchFamily="34" charset="0"/>
              </a:endParaRPr>
            </a:p>
            <a:p>
              <a:pPr lvl="0" algn="just" fontAlgn="auto">
                <a:spcBef>
                  <a:spcPts val="0"/>
                </a:spcBef>
                <a:spcAft>
                  <a:spcPts val="0"/>
                </a:spcAft>
              </a:pPr>
              <a:endParaRPr lang="en-ZA" sz="1100" b="0" kern="1400" spc="1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lvl="0" algn="just" fontAlgn="auto">
                <a:spcBef>
                  <a:spcPts val="0"/>
                </a:spcBef>
                <a:spcAft>
                  <a:spcPts val="0"/>
                </a:spcAft>
              </a:pPr>
              <a:endParaRPr lang="en-ZA" sz="1100" b="0" kern="14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7" name="Rectangle 26"/>
            <p:cNvSpPr/>
            <p:nvPr/>
          </p:nvSpPr>
          <p:spPr>
            <a:xfrm>
              <a:off x="2321406" y="4524967"/>
              <a:ext cx="1998072" cy="179782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just">
                <a:defRPr/>
              </a:pPr>
              <a:endParaRPr lang="en-ZA" sz="11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r>
                <a:rPr lang="en-ZA" sz="1000" dirty="0">
                  <a:solidFill>
                    <a:schemeClr val="tx1"/>
                  </a:solidFill>
                  <a:latin typeface="Century Gothic" panose="020B0502020202020204" pitchFamily="34" charset="0"/>
                </a:rPr>
                <a:t>No vouchers issued during the period under review. There is a new delivery model that was subjected the NT approving the implementation of issuance of the STB’s using multiple service providers and also the introduction of SITA to do the management </a:t>
              </a:r>
              <a:r>
                <a:rPr lang="en-ZA" dirty="0"/>
                <a:t>of voucher </a:t>
              </a: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endParaRPr lang="en-ZA" sz="12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0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defRPr/>
              </a:pPr>
              <a:endParaRPr lang="en-ZA" sz="1000" b="0" kern="1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8" name="Rectangle 27"/>
            <p:cNvSpPr/>
            <p:nvPr/>
          </p:nvSpPr>
          <p:spPr>
            <a:xfrm>
              <a:off x="4333097" y="4523641"/>
              <a:ext cx="1893726" cy="1799155"/>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lang="en-US" sz="1000" b="0" dirty="0">
                  <a:solidFill>
                    <a:srgbClr val="000000"/>
                  </a:solidFill>
                  <a:latin typeface="Century Gothic" panose="020B0502020202020204" pitchFamily="34" charset="0"/>
                  <a:cs typeface="Arial" pitchFamily="34" charset="0"/>
                </a:rPr>
                <a:t>The delays on voucher issuance to qualifying households is mainly attributable to the change of the BDM delivery model and also changes in the USAF Annual Performance Plan 2021-2022 which were supposed to be tabled in Parliament before the end of Q2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p:txBody>
        </p:sp>
      </p:grpSp>
      <p:sp>
        <p:nvSpPr>
          <p:cNvPr id="29" name="Rectangle 28"/>
          <p:cNvSpPr/>
          <p:nvPr/>
        </p:nvSpPr>
        <p:spPr>
          <a:xfrm>
            <a:off x="8991204" y="891727"/>
            <a:ext cx="3180846" cy="391755"/>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0" name="Rectangle 29"/>
          <p:cNvSpPr/>
          <p:nvPr/>
        </p:nvSpPr>
        <p:spPr>
          <a:xfrm>
            <a:off x="8971255" y="1298452"/>
            <a:ext cx="3220745" cy="3858740"/>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r>
              <a:rPr lang="en-ZA" sz="1000" b="0" dirty="0">
                <a:solidFill>
                  <a:schemeClr val="tx1"/>
                </a:solidFill>
                <a:latin typeface="Century Gothic" panose="020B0502020202020204" pitchFamily="34" charset="0"/>
              </a:rPr>
              <a:t>Development of the Funding Model for approval by the Minister in order to align the new dispensation introduced by the </a:t>
            </a:r>
            <a:r>
              <a:rPr lang="en-US" sz="1000" b="0" kern="0" dirty="0">
                <a:solidFill>
                  <a:schemeClr val="tx1"/>
                </a:solidFill>
                <a:latin typeface="Century Gothic" panose="020B0502020202020204" pitchFamily="34" charset="0"/>
                <a:cs typeface="Calibri Light" panose="020F0302020204030204" pitchFamily="34" charset="0"/>
              </a:rPr>
              <a:t>Managed Integrated BDM Model   approved by Cabinet on 30 September 2021which ,  introduces the rapid installation coverage reach by using the capacity of the different media service providers in the broadcasting space and there was no need to develop an action plan</a:t>
            </a: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r>
              <a:rPr lang="en-ZA" sz="1000" b="0" dirty="0">
                <a:solidFill>
                  <a:schemeClr val="tx1"/>
                </a:solidFill>
                <a:latin typeface="Century Gothic" panose="020B0502020202020204" pitchFamily="34" charset="0"/>
              </a:rPr>
              <a:t>Submission to National Treasury on the deviation request to appointment of multiple service providers and conclusion of the  Service Level Agreement (SLA) with the identified stakeholders </a:t>
            </a:r>
          </a:p>
          <a:p>
            <a:pPr marL="171450" indent="-171450" algn="just" fontAlgn="auto">
              <a:spcBef>
                <a:spcPts val="0"/>
              </a:spcBef>
              <a:spcAft>
                <a:spcPts val="0"/>
              </a:spcAft>
              <a:buFont typeface="Wingdings" panose="05000000000000000000" pitchFamily="2" charset="2"/>
              <a:buChar char="q"/>
              <a:defRPr/>
            </a:pPr>
            <a:endParaRPr lang="en-ZA" sz="1100" b="0" dirty="0">
              <a:solidFill>
                <a:schemeClr val="tx1"/>
              </a:solidFill>
              <a:latin typeface="Century Gothic" panose="020B0502020202020204" pitchFamily="34" charset="0"/>
            </a:endParaRPr>
          </a:p>
          <a:p>
            <a:pPr algn="just" fontAlgn="auto">
              <a:spcBef>
                <a:spcPts val="0"/>
              </a:spcBef>
              <a:spcAft>
                <a:spcPts val="0"/>
              </a:spcAft>
              <a:defRPr/>
            </a:pPr>
            <a:endParaRPr lang="en-ZA" sz="1100" b="0" dirty="0">
              <a:solidFill>
                <a:schemeClr val="tx1"/>
              </a:solidFill>
              <a:latin typeface="Century Gothic" panose="020B0502020202020204" pitchFamily="34" charset="0"/>
            </a:endParaRPr>
          </a:p>
          <a:p>
            <a:pPr algn="just" fontAlgn="auto">
              <a:spcBef>
                <a:spcPts val="0"/>
              </a:spcBef>
              <a:spcAft>
                <a:spcPts val="0"/>
              </a:spcAft>
              <a:defRPr/>
            </a:pPr>
            <a:r>
              <a:rPr lang="en-ZA" sz="1000" b="0" dirty="0">
                <a:solidFill>
                  <a:schemeClr val="tx1"/>
                </a:solidFill>
                <a:latin typeface="Century Gothic" panose="020B0502020202020204" pitchFamily="34" charset="0"/>
              </a:rPr>
              <a:t>.</a:t>
            </a:r>
          </a:p>
          <a:p>
            <a:pPr algn="just" fontAlgn="auto">
              <a:spcBef>
                <a:spcPts val="0"/>
              </a:spcBef>
              <a:spcAft>
                <a:spcPts val="0"/>
              </a:spcAft>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p:txBody>
      </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89" y="-48602"/>
            <a:ext cx="1822354" cy="906545"/>
          </a:xfrm>
          <a:prstGeom prst="rect">
            <a:avLst/>
          </a:prstGeom>
          <a:noFill/>
        </p:spPr>
      </p:pic>
    </p:spTree>
    <p:extLst>
      <p:ext uri="{BB962C8B-B14F-4D97-AF65-F5344CB8AC3E}">
        <p14:creationId xmlns:p14="http://schemas.microsoft.com/office/powerpoint/2010/main" xmlns="" val="3075852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dirty="0">
                <a:solidFill>
                  <a:srgbClr val="000000"/>
                </a:solidFill>
              </a:rPr>
              <a:t>8</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59740" y="9034"/>
            <a:ext cx="901700" cy="857944"/>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b="1" i="0" u="none" strike="noStrike" kern="1200" cap="none" spc="0" normalizeH="0" baseline="0" noProof="0" dirty="0">
                <a:ln>
                  <a:noFill/>
                </a:ln>
                <a:effectLst/>
                <a:uLnTx/>
                <a:uFillTx/>
                <a:latin typeface="Arial" pitchFamily="34" charset="0"/>
                <a:ea typeface="+mn-ea"/>
                <a:cs typeface="Arial" pitchFamily="34" charset="0"/>
              </a:rPr>
              <a:t>16</a:t>
            </a:r>
          </a:p>
          <a:p>
            <a:pPr marL="0" marR="0" lvl="0" indent="0" algn="ctr" defTabSz="914400" rtl="0" eaLnBrk="0" fontAlgn="base" latinLnBrk="0" hangingPunct="0">
              <a:lnSpc>
                <a:spcPct val="100000"/>
              </a:lnSpc>
              <a:spcBef>
                <a:spcPts val="600"/>
              </a:spcBef>
              <a:spcAft>
                <a:spcPts val="600"/>
              </a:spcAft>
              <a:buClrTx/>
              <a:buSzTx/>
              <a:buFontTx/>
              <a:buNone/>
              <a:tabLst/>
              <a:defRPr/>
            </a:pPr>
            <a:r>
              <a:rPr lang="en-ZA" sz="1400" noProof="0" dirty="0">
                <a:latin typeface="Century Gothic" panose="020B0502020202020204" pitchFamily="34" charset="0"/>
              </a:rPr>
              <a:t>BROADBAND CONNECTIVITY ROLLOUT </a:t>
            </a:r>
            <a:r>
              <a:rPr kumimoji="0" lang="en-ZA"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 </a:t>
            </a:r>
            <a:r>
              <a:rPr kumimoji="0" lang="en-US"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19593" y="952943"/>
            <a:ext cx="8956726" cy="2107893"/>
            <a:chOff x="400681" y="4352499"/>
            <a:chExt cx="5837317" cy="982090"/>
          </a:xfrm>
        </p:grpSpPr>
        <p:sp>
          <p:nvSpPr>
            <p:cNvPr id="22" name="Rectangle 21"/>
            <p:cNvSpPr/>
            <p:nvPr/>
          </p:nvSpPr>
          <p:spPr>
            <a:xfrm>
              <a:off x="400681" y="4365625"/>
              <a:ext cx="1898046" cy="168339"/>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3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2 (2021-22) Target </a:t>
              </a:r>
              <a:endParaRPr kumimoji="0" lang="en-US" sz="3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3" name="Rectangle 22"/>
            <p:cNvSpPr/>
            <p:nvPr/>
          </p:nvSpPr>
          <p:spPr>
            <a:xfrm>
              <a:off x="2319202" y="4352499"/>
              <a:ext cx="2000276" cy="168339"/>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4" name="Rectangle 23"/>
            <p:cNvSpPr/>
            <p:nvPr/>
          </p:nvSpPr>
          <p:spPr>
            <a:xfrm>
              <a:off x="4339953" y="4356627"/>
              <a:ext cx="1893725" cy="168339"/>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6" name="Rectangle 25"/>
            <p:cNvSpPr/>
            <p:nvPr/>
          </p:nvSpPr>
          <p:spPr>
            <a:xfrm>
              <a:off x="414310" y="4533965"/>
              <a:ext cx="1884417" cy="800624"/>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lvl="0" algn="ctr" fontAlgn="auto">
                <a:spcBef>
                  <a:spcPts val="0"/>
                </a:spcBef>
                <a:spcAft>
                  <a:spcPts val="0"/>
                </a:spcAft>
                <a:defRPr/>
              </a:pPr>
              <a:r>
                <a:rPr lang="en-ZA" sz="1600" dirty="0">
                  <a:solidFill>
                    <a:schemeClr val="tx1"/>
                  </a:solidFill>
                  <a:latin typeface="Trebuchet MS" panose="020B0603020202020204" pitchFamily="34" charset="0"/>
                  <a:cs typeface="Arial" panose="020B0604020202020204" pitchFamily="34" charset="0"/>
                </a:rPr>
                <a:t> </a:t>
              </a:r>
            </a:p>
            <a:p>
              <a:pPr marL="171450" lvl="0" indent="-171450" algn="just" fontAlgn="auto">
                <a:spcBef>
                  <a:spcPts val="0"/>
                </a:spcBef>
                <a:spcAft>
                  <a:spcPts val="0"/>
                </a:spcAft>
                <a:buFont typeface="Wingdings" panose="05000000000000000000" pitchFamily="2" charset="2"/>
                <a:buChar char="q"/>
                <a:defRPr/>
              </a:pPr>
              <a:r>
                <a:rPr lang="en-ZA" sz="1000" dirty="0">
                  <a:solidFill>
                    <a:schemeClr val="tx1"/>
                  </a:solidFill>
                  <a:latin typeface="Century Gothic" panose="020B0502020202020204" pitchFamily="34" charset="0"/>
                  <a:cs typeface="Arial" panose="020B0604020202020204" pitchFamily="34" charset="0"/>
                </a:rPr>
                <a:t>Conclude bid processes and contracting of a service provider</a:t>
              </a:r>
            </a:p>
            <a:p>
              <a:pPr marL="171450" lvl="0" indent="-171450" algn="just" fontAlgn="auto">
                <a:spcBef>
                  <a:spcPts val="0"/>
                </a:spcBef>
                <a:spcAft>
                  <a:spcPts val="0"/>
                </a:spcAft>
                <a:buFont typeface="Wingdings" panose="05000000000000000000" pitchFamily="2" charset="2"/>
                <a:buChar char="q"/>
                <a:defRPr/>
              </a:pPr>
              <a:endParaRPr lang="en-ZA" sz="1000" dirty="0">
                <a:solidFill>
                  <a:schemeClr val="tx1"/>
                </a:solidFill>
                <a:latin typeface="Century Gothic" panose="020B0502020202020204" pitchFamily="34" charset="0"/>
                <a:cs typeface="Arial" panose="020B0604020202020204" pitchFamily="34" charset="0"/>
              </a:endParaRPr>
            </a:p>
            <a:p>
              <a:pPr marL="171450" lvl="0" indent="-171450" algn="just" fontAlgn="auto">
                <a:spcBef>
                  <a:spcPts val="0"/>
                </a:spcBef>
                <a:spcAft>
                  <a:spcPts val="0"/>
                </a:spcAft>
                <a:buFont typeface="Wingdings" panose="05000000000000000000" pitchFamily="2" charset="2"/>
                <a:buChar char="q"/>
                <a:defRPr/>
              </a:pPr>
              <a:r>
                <a:rPr lang="en-ZA" sz="1000" dirty="0">
                  <a:solidFill>
                    <a:schemeClr val="tx1"/>
                  </a:solidFill>
                  <a:latin typeface="Century Gothic" panose="020B0502020202020204" pitchFamily="34" charset="0"/>
                  <a:cs typeface="Arial" panose="020B0604020202020204" pitchFamily="34" charset="0"/>
                </a:rPr>
                <a:t>Provision of internet connectivity to 80 sites identified in local municipalities ensured</a:t>
              </a:r>
              <a:r>
                <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Bookman Old Style"/>
                  <a:ea typeface="+mn-ea"/>
                  <a:cs typeface="+mn-cs"/>
                </a:rPr>
                <a:t>	</a:t>
              </a:r>
            </a:p>
            <a:p>
              <a:pPr marL="171450" marR="0" lvl="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7" name="Rectangle 26"/>
            <p:cNvSpPr/>
            <p:nvPr/>
          </p:nvSpPr>
          <p:spPr>
            <a:xfrm>
              <a:off x="2328963" y="4524966"/>
              <a:ext cx="1990515" cy="809623"/>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r>
                <a:rPr lang="en-ZA" sz="10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No contracting of the preferred service provider occurred  </a:t>
              </a:r>
              <a:r>
                <a:rPr lang="en-US" sz="1000" i="1" dirty="0">
                  <a:solidFill>
                    <a:srgbClr val="000000"/>
                  </a:solidFill>
                  <a:latin typeface="Century Gothic" panose="020B0502020202020204" pitchFamily="34" charset="0"/>
                  <a:cs typeface="Arial" pitchFamily="34" charset="0"/>
                </a:rPr>
                <a:t>due to the entity not being authorised to conduct procurement processes following a letter from the Department dated 26-08-2021</a:t>
              </a:r>
              <a:r>
                <a:rPr lang="en-US" sz="1000" b="0" i="1" dirty="0">
                  <a:solidFill>
                    <a:srgbClr val="000000"/>
                  </a:solidFill>
                  <a:latin typeface="Century Gothic" panose="020B0502020202020204" pitchFamily="34" charset="0"/>
                  <a:cs typeface="Arial" pitchFamily="34" charset="0"/>
                </a:rPr>
                <a:t>. </a:t>
              </a: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algn="just">
                <a:defRPr/>
              </a:pPr>
              <a:endParaRPr lang="en-ZA" sz="10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8" name="Rectangle 27"/>
            <p:cNvSpPr/>
            <p:nvPr/>
          </p:nvSpPr>
          <p:spPr>
            <a:xfrm>
              <a:off x="4344272" y="4532879"/>
              <a:ext cx="1893726" cy="801710"/>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Due to the entity not being authorised to conduct procurement processes following a letter from the Department dated 26-08-2021 and the target could not implemented despite entity published a bid  on 6</a:t>
              </a:r>
              <a:r>
                <a:rPr lang="en-US" sz="1000" b="0" i="1" baseline="30000" dirty="0">
                  <a:solidFill>
                    <a:srgbClr val="000000"/>
                  </a:solidFill>
                  <a:latin typeface="Century Gothic" panose="020B0502020202020204" pitchFamily="34" charset="0"/>
                  <a:cs typeface="Arial" pitchFamily="34" charset="0"/>
                </a:rPr>
                <a:t>th</a:t>
              </a:r>
              <a:r>
                <a:rPr lang="en-US" sz="1000" b="0" i="1" dirty="0">
                  <a:solidFill>
                    <a:srgbClr val="000000"/>
                  </a:solidFill>
                  <a:latin typeface="Century Gothic" panose="020B0502020202020204" pitchFamily="34" charset="0"/>
                  <a:cs typeface="Arial" pitchFamily="34" charset="0"/>
                </a:rPr>
                <a:t> August 2021 and closing date on 20</a:t>
              </a:r>
              <a:r>
                <a:rPr lang="en-US" sz="1000" b="0" i="1" baseline="30000" dirty="0">
                  <a:solidFill>
                    <a:srgbClr val="000000"/>
                  </a:solidFill>
                  <a:latin typeface="Century Gothic" panose="020B0502020202020204" pitchFamily="34" charset="0"/>
                  <a:cs typeface="Arial" pitchFamily="34" charset="0"/>
                </a:rPr>
                <a:t>th</a:t>
              </a:r>
              <a:r>
                <a:rPr lang="en-US" sz="1000" b="0" i="1" dirty="0">
                  <a:solidFill>
                    <a:srgbClr val="000000"/>
                  </a:solidFill>
                  <a:latin typeface="Century Gothic" panose="020B0502020202020204" pitchFamily="34" charset="0"/>
                  <a:cs typeface="Arial" pitchFamily="34" charset="0"/>
                </a:rPr>
                <a:t> August 2021.</a:t>
              </a:r>
              <a:endParaRPr lang="en-ZA" sz="1000" b="0" i="1" dirty="0">
                <a:solidFill>
                  <a:schemeClr val="tx1"/>
                </a:solidFill>
                <a:latin typeface="Century Gothic" panose="020B0502020202020204" pitchFamily="34" charset="0"/>
              </a:endParaRPr>
            </a:p>
            <a:p>
              <a:pPr marR="0" lvl="0" algn="ctr" defTabSz="914400" rtl="0" eaLnBrk="1" fontAlgn="base" latinLnBrk="0" hangingPunct="1">
                <a:lnSpc>
                  <a:spcPct val="100000"/>
                </a:lnSpc>
                <a:spcBef>
                  <a:spcPct val="0"/>
                </a:spcBef>
                <a:spcAft>
                  <a:spcPct val="0"/>
                </a:spcAft>
                <a:buClrTx/>
                <a:buSzTx/>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grpSp>
      <p:sp>
        <p:nvSpPr>
          <p:cNvPr id="29" name="Rectangle 28"/>
          <p:cNvSpPr/>
          <p:nvPr/>
        </p:nvSpPr>
        <p:spPr>
          <a:xfrm>
            <a:off x="8976320" y="965079"/>
            <a:ext cx="3180846" cy="383123"/>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0" name="Rectangle 29"/>
          <p:cNvSpPr/>
          <p:nvPr/>
        </p:nvSpPr>
        <p:spPr>
          <a:xfrm>
            <a:off x="8999193" y="1358476"/>
            <a:ext cx="3157973" cy="1702359"/>
          </a:xfrm>
          <a:prstGeom prst="rect">
            <a:avLst/>
          </a:prstGeom>
          <a:solidFill>
            <a:schemeClr val="accent5"/>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No</a:t>
            </a:r>
            <a:r>
              <a:rPr kumimoji="0" lang="en-US" sz="1000" b="0" i="1" u="none" strike="noStrike" kern="1200" cap="none" spc="0" normalizeH="0" noProof="0" dirty="0">
                <a:ln>
                  <a:noFill/>
                </a:ln>
                <a:solidFill>
                  <a:srgbClr val="000000"/>
                </a:solidFill>
                <a:effectLst/>
                <a:uLnTx/>
                <a:uFillTx/>
                <a:latin typeface="Century Gothic" panose="020B0502020202020204" pitchFamily="34" charset="0"/>
                <a:ea typeface="+mn-ea"/>
                <a:cs typeface="Arial" pitchFamily="34" charset="0"/>
              </a:rPr>
              <a:t> action plan was put in place as the entity was waiting for the further direction from the Department in terms of the new broadband approach following an instruction on 26 August 2021 to halt procurement process until further notice </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100" b="0" baseline="0" dirty="0">
              <a:solidFill>
                <a:srgbClr val="000000"/>
              </a:solidFill>
              <a:latin typeface="Century Gothic" panose="020B0502020202020204" pitchFamily="34" charset="0"/>
              <a:cs typeface="Arial" pitchFamily="34" charset="0"/>
            </a:endParaRPr>
          </a:p>
          <a:p>
            <a:pPr marR="0" lvl="0" algn="just" defTabSz="914400" rtl="0" eaLnBrk="1" fontAlgn="base" latinLnBrk="0" hangingPunct="1">
              <a:lnSpc>
                <a:spcPct val="100000"/>
              </a:lnSpc>
              <a:spcBef>
                <a:spcPct val="0"/>
              </a:spcBef>
              <a:spcAft>
                <a:spcPct val="0"/>
              </a:spcAft>
              <a:buClrTx/>
              <a:buSzTx/>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1" name="Rectangle 30"/>
          <p:cNvSpPr/>
          <p:nvPr/>
        </p:nvSpPr>
        <p:spPr>
          <a:xfrm>
            <a:off x="56857" y="3096109"/>
            <a:ext cx="2891432" cy="361312"/>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3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3  (2021-22) Target </a:t>
            </a:r>
            <a:endParaRPr kumimoji="0" lang="en-US" sz="3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2" name="Rectangle 31"/>
          <p:cNvSpPr/>
          <p:nvPr/>
        </p:nvSpPr>
        <p:spPr>
          <a:xfrm>
            <a:off x="2970842" y="3097594"/>
            <a:ext cx="3069205" cy="361312"/>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2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3" name="Rectangle 32"/>
          <p:cNvSpPr/>
          <p:nvPr/>
        </p:nvSpPr>
        <p:spPr>
          <a:xfrm>
            <a:off x="6070603" y="3096847"/>
            <a:ext cx="2905714" cy="361312"/>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4" name="Rectangle 33"/>
          <p:cNvSpPr/>
          <p:nvPr/>
        </p:nvSpPr>
        <p:spPr>
          <a:xfrm>
            <a:off x="8999193" y="3096109"/>
            <a:ext cx="3133948" cy="383123"/>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5" name="Rectangle 34"/>
          <p:cNvSpPr/>
          <p:nvPr/>
        </p:nvSpPr>
        <p:spPr>
          <a:xfrm>
            <a:off x="56857" y="3463779"/>
            <a:ext cx="2891432" cy="2136807"/>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ctr">
              <a:buFont typeface="Wingdings" panose="05000000000000000000" pitchFamily="2" charset="2"/>
              <a:buChar char="q"/>
              <a:defRPr/>
            </a:pPr>
            <a:r>
              <a:rPr lang="en-ZA" sz="1000" dirty="0">
                <a:solidFill>
                  <a:schemeClr val="tx1"/>
                </a:solidFill>
                <a:latin typeface="Century Gothic" panose="020B0502020202020204" pitchFamily="34" charset="0"/>
              </a:rPr>
              <a:t>Provision of internet connectivity to 90 sites identified in local municipalities ensured</a:t>
            </a:r>
          </a:p>
          <a:p>
            <a:pPr marL="171450" indent="-171450" algn="ctr">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lgn="ctr">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lgn="ctr">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Bookman Old Style"/>
                <a:ea typeface="+mn-ea"/>
                <a:cs typeface="+mn-cs"/>
              </a:rPr>
              <a:t>	</a:t>
            </a:r>
          </a:p>
          <a:p>
            <a:pPr marL="171450" marR="0" lvl="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6" name="Rectangle 35"/>
          <p:cNvSpPr/>
          <p:nvPr/>
        </p:nvSpPr>
        <p:spPr>
          <a:xfrm>
            <a:off x="2997148" y="3452503"/>
            <a:ext cx="3016184" cy="213972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lvl="0" indent="-171450" algn="just" fontAlgn="auto">
              <a:spcBef>
                <a:spcPts val="0"/>
              </a:spcBef>
              <a:spcAft>
                <a:spcPts val="0"/>
              </a:spcAft>
              <a:buFont typeface="Wingdings" panose="05000000000000000000" pitchFamily="2" charset="2"/>
              <a:buChar char="q"/>
              <a:defRPr/>
            </a:pPr>
            <a:r>
              <a:rPr lang="en-ZA" sz="1000" dirty="0">
                <a:solidFill>
                  <a:schemeClr val="tx1"/>
                </a:solidFill>
                <a:latin typeface="Century Gothic" panose="020B0502020202020204" pitchFamily="34" charset="0"/>
              </a:rPr>
              <a:t>Internet was not provided to the 90 sites as the actual appointment of the service provider could not take lace due to the embargo on major procurement by the DCDT.</a:t>
            </a:r>
          </a:p>
          <a:p>
            <a:pPr marL="171450" lvl="0" indent="-171450" algn="just" fontAlgn="auto">
              <a:spcBef>
                <a:spcPts val="0"/>
              </a:spcBef>
              <a:spcAft>
                <a:spcPts val="0"/>
              </a:spcAft>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lvl="0" indent="-171450" algn="just" fontAlgn="auto">
              <a:spcBef>
                <a:spcPts val="0"/>
              </a:spcBef>
              <a:spcAft>
                <a:spcPts val="0"/>
              </a:spcAft>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lvl="0" algn="just" fontAlgn="auto">
              <a:spcBef>
                <a:spcPts val="0"/>
              </a:spcBef>
              <a:spcAft>
                <a:spcPts val="0"/>
              </a:spcAft>
              <a:defRPr/>
            </a:pPr>
            <a:endParaRPr lang="en-ZA" sz="1000" dirty="0">
              <a:solidFill>
                <a:schemeClr val="tx1"/>
              </a:solidFill>
              <a:latin typeface="Century Gothic" panose="020B0502020202020204" pitchFamily="34" charset="0"/>
            </a:endParaRPr>
          </a:p>
          <a:p>
            <a:pPr marL="171450" lvl="0" indent="-171450" algn="ctr" fontAlgn="auto">
              <a:spcBef>
                <a:spcPts val="0"/>
              </a:spcBef>
              <a:spcAft>
                <a:spcPts val="0"/>
              </a:spcAft>
              <a:buFont typeface="Wingdings" panose="05000000000000000000" pitchFamily="2" charset="2"/>
              <a:buChar char="q"/>
              <a:defRPr/>
            </a:pPr>
            <a:endParaRPr kumimoji="0" lang="en-ZA" sz="1000" b="0"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171450" lvl="0" indent="-171450" algn="ctr"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cs typeface="Arial" pitchFamily="34" charset="0"/>
            </a:endParaRPr>
          </a:p>
          <a:p>
            <a:pPr marL="171450" lvl="0" indent="-171450" algn="ctr" fontAlgn="auto">
              <a:spcBef>
                <a:spcPts val="0"/>
              </a:spcBef>
              <a:spcAft>
                <a:spcPts val="0"/>
              </a:spcAft>
              <a:buFont typeface="Wingdings" panose="05000000000000000000" pitchFamily="2" charset="2"/>
              <a:buChar char="q"/>
              <a:defRPr/>
            </a:pPr>
            <a:endParaRPr kumimoji="0" lang="en-ZA" sz="1000" b="0"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171450" lvl="0" indent="-171450" algn="ctr" fontAlgn="auto">
              <a:spcBef>
                <a:spcPts val="0"/>
              </a:spcBef>
              <a:spcAft>
                <a:spcPts val="0"/>
              </a:spcAft>
              <a:buFont typeface="Wingdings" panose="05000000000000000000" pitchFamily="2" charset="2"/>
              <a:buChar char="q"/>
              <a:defRPr/>
            </a:pPr>
            <a:endParaRPr kumimoji="0" lang="en-US" sz="1000" b="0"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7" name="Rectangle 36"/>
          <p:cNvSpPr/>
          <p:nvPr/>
        </p:nvSpPr>
        <p:spPr>
          <a:xfrm>
            <a:off x="6040047" y="3476582"/>
            <a:ext cx="2905716" cy="2115650"/>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fontAlgn="auto">
              <a:spcBef>
                <a:spcPts val="0"/>
              </a:spcBef>
              <a:spcAft>
                <a:spcPts val="0"/>
              </a:spcAft>
              <a:buFont typeface="Wingdings" panose="05000000000000000000" pitchFamily="2" charset="2"/>
              <a:buChar char="q"/>
              <a:defRPr/>
            </a:pPr>
            <a:r>
              <a:rPr lang="en-ZA" sz="1000" b="0" dirty="0">
                <a:solidFill>
                  <a:schemeClr val="tx1"/>
                </a:solidFill>
                <a:latin typeface="Century Gothic" panose="020B0502020202020204" pitchFamily="34" charset="0"/>
              </a:rPr>
              <a:t>There were no actual sites connected in identified local municipalities </a:t>
            </a:r>
            <a:r>
              <a:rPr lang="en-US" sz="1000" b="0" i="1" dirty="0">
                <a:solidFill>
                  <a:srgbClr val="000000"/>
                </a:solidFill>
                <a:latin typeface="Century Gothic" panose="020B0502020202020204" pitchFamily="34" charset="0"/>
                <a:cs typeface="Arial" pitchFamily="34" charset="0"/>
              </a:rPr>
              <a:t>due to the entity not being authorised to conduct procurement processes following a letter from the Department dated 26-08-2021. </a:t>
            </a:r>
          </a:p>
          <a:p>
            <a:pPr marL="171450" indent="-171450" algn="just" fontAlgn="auto">
              <a:spcBef>
                <a:spcPts val="0"/>
              </a:spcBef>
              <a:spcAft>
                <a:spcPts val="0"/>
              </a:spcAf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171450" indent="-171450" algn="just" fontAlgn="auto">
              <a:spcBef>
                <a:spcPts val="0"/>
              </a:spcBef>
              <a:spcAft>
                <a:spcPts val="0"/>
              </a:spcAf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algn="just" fontAlgn="auto">
              <a:spcBef>
                <a:spcPts val="0"/>
              </a:spcBef>
              <a:spcAft>
                <a:spcPts val="0"/>
              </a:spcAft>
              <a:defRPr/>
            </a:pPr>
            <a:endParaRPr lang="en-US" sz="1000" b="0" i="1" dirty="0">
              <a:solidFill>
                <a:srgbClr val="000000"/>
              </a:solidFill>
              <a:latin typeface="Century Gothic" panose="020B0502020202020204" pitchFamily="34" charset="0"/>
              <a:cs typeface="Arial"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000" b="0" dirty="0">
              <a:solidFill>
                <a:schemeClr val="tx1"/>
              </a:solidFill>
              <a:latin typeface="Century Gothic" panose="020B0502020202020204" pitchFamily="34" charset="0"/>
            </a:endParaRPr>
          </a:p>
        </p:txBody>
      </p:sp>
      <p:sp>
        <p:nvSpPr>
          <p:cNvPr id="38" name="Rectangle 37"/>
          <p:cNvSpPr/>
          <p:nvPr/>
        </p:nvSpPr>
        <p:spPr>
          <a:xfrm>
            <a:off x="8999193" y="3490506"/>
            <a:ext cx="3128828" cy="2073080"/>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92500" lnSpcReduction="10000"/>
          </a:bodyPr>
          <a:lstStyle/>
          <a:p>
            <a:pPr marL="171450" indent="-171450" algn="just" fontAlgn="auto">
              <a:spcBef>
                <a:spcPts val="0"/>
              </a:spcBef>
              <a:spcAft>
                <a:spcPts val="0"/>
              </a:spcAft>
              <a:buFont typeface="Wingdings" panose="05000000000000000000" pitchFamily="2" charset="2"/>
              <a:buChar char="q"/>
              <a:defRPr/>
            </a:pPr>
            <a:endParaRPr lang="en-ZA" sz="1100" b="0" dirty="0">
              <a:solidFill>
                <a:srgbClr val="252525"/>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r>
              <a:rPr lang="en-ZA" sz="1100" b="0" i="1" dirty="0">
                <a:solidFill>
                  <a:srgbClr val="252525"/>
                </a:solidFill>
                <a:latin typeface="Century Gothic" panose="020B0502020202020204" pitchFamily="34" charset="0"/>
              </a:rPr>
              <a:t>USAASA through support from the Department and Broadband Infraco has submitted a deviation authorisation request to the Office of the Chief Procurement Officer.</a:t>
            </a:r>
          </a:p>
          <a:p>
            <a:pPr algn="just" fontAlgn="auto">
              <a:spcBef>
                <a:spcPts val="0"/>
              </a:spcBef>
              <a:spcAft>
                <a:spcPts val="0"/>
              </a:spcAft>
              <a:defRPr/>
            </a:pPr>
            <a:endParaRPr lang="en-ZA" sz="1100" b="0" i="1" dirty="0">
              <a:solidFill>
                <a:srgbClr val="252525"/>
              </a:solidFill>
              <a:latin typeface="Century Gothic" panose="020B0502020202020204" pitchFamily="34" charset="0"/>
            </a:endParaRPr>
          </a:p>
          <a:p>
            <a:pPr marL="171450" indent="-171450" algn="just" fontAlgn="auto">
              <a:spcBef>
                <a:spcPts val="0"/>
              </a:spcBef>
              <a:spcAft>
                <a:spcPts val="0"/>
              </a:spcAft>
              <a:buFont typeface="Wingdings" panose="05000000000000000000" pitchFamily="2" charset="2"/>
              <a:buChar char="q"/>
              <a:defRPr/>
            </a:pPr>
            <a:r>
              <a:rPr lang="en-ZA" sz="1100" b="0" i="1" dirty="0">
                <a:solidFill>
                  <a:srgbClr val="252525"/>
                </a:solidFill>
                <a:latin typeface="Century Gothic" panose="020B0502020202020204" pitchFamily="34" charset="0"/>
              </a:rPr>
              <a:t>The 300 sites in OR Tambo District Municipality (Mhlontlo, Ingquza Hill, Port St Johns and King Sabata Dalindyebo) in Eastern Cape will be connected to broadband through a surplus retention funding of R158 000 000 and 280 sites will be connected to broadband in</a:t>
            </a:r>
            <a:r>
              <a:rPr lang="en-ZA" sz="1100" b="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en-ZA" sz="1100" b="0" i="1" dirty="0">
                <a:solidFill>
                  <a:srgbClr val="000000"/>
                </a:solidFill>
                <a:latin typeface="Century Gothic" panose="020B0502020202020204" pitchFamily="34" charset="0"/>
              </a:rPr>
              <a:t>Kareeberg and Renosteberg Local Municipalities in Pixley Ka Seme District Municipality, Northern Cape </a:t>
            </a:r>
            <a:endParaRPr lang="en-ZA" sz="1100" b="0" i="1"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pPr marL="171450" indent="-171450" algn="just" fontAlgn="auto">
              <a:spcBef>
                <a:spcPts val="0"/>
              </a:spcBef>
              <a:spcAft>
                <a:spcPts val="0"/>
              </a:spcAft>
              <a:buFont typeface="Wingdings" panose="05000000000000000000" pitchFamily="2" charset="2"/>
              <a:buChar char="q"/>
              <a:defRPr/>
            </a:pPr>
            <a:endParaRPr lang="en-ZA" sz="1100" b="0" dirty="0">
              <a:solidFill>
                <a:srgbClr val="252525"/>
              </a:solidFill>
              <a:latin typeface="Century Gothic" panose="020B0502020202020204" pitchFamily="34" charset="0"/>
            </a:endParaRPr>
          </a:p>
        </p:txBody>
      </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17" y="4548"/>
            <a:ext cx="1822354" cy="906545"/>
          </a:xfrm>
          <a:prstGeom prst="rect">
            <a:avLst/>
          </a:prstGeom>
          <a:noFill/>
        </p:spPr>
      </p:pic>
    </p:spTree>
    <p:extLst>
      <p:ext uri="{BB962C8B-B14F-4D97-AF65-F5344CB8AC3E}">
        <p14:creationId xmlns:p14="http://schemas.microsoft.com/office/powerpoint/2010/main" xmlns="" val="312303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1124744"/>
            <a:ext cx="12192000" cy="26590"/>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9470701" y="6553149"/>
            <a:ext cx="1593851" cy="476251"/>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7E121AC-CB2F-48A1-9156-4FA17DE39A11}"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64552" y="1541"/>
            <a:ext cx="1008112" cy="942040"/>
          </a:xfrm>
          <a:prstGeom prst="rect">
            <a:avLst/>
          </a:prstGeom>
        </p:spPr>
      </p:pic>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0"/>
            <a:ext cx="1979712" cy="936104"/>
          </a:xfrm>
          <a:prstGeom prst="rect">
            <a:avLst/>
          </a:prstGeom>
          <a:noFill/>
          <a:ln>
            <a:noFill/>
          </a:ln>
        </p:spPr>
      </p:pic>
      <p:sp>
        <p:nvSpPr>
          <p:cNvPr id="10" name="Title 1"/>
          <p:cNvSpPr>
            <a:spLocks noGrp="1"/>
          </p:cNvSpPr>
          <p:nvPr>
            <p:ph type="title"/>
          </p:nvPr>
        </p:nvSpPr>
        <p:spPr>
          <a:xfrm>
            <a:off x="2428465" y="1916832"/>
            <a:ext cx="8219256" cy="288032"/>
          </a:xfrm>
        </p:spPr>
        <p:txBody>
          <a:bodyPr>
            <a:normAutofit fontScale="90000"/>
          </a:bodyPr>
          <a:lstStyle/>
          <a:p>
            <a:pPr algn="ct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endParaRPr lang="en-ZA" dirty="0"/>
          </a:p>
        </p:txBody>
      </p:sp>
      <p:pic>
        <p:nvPicPr>
          <p:cNvPr id="12" name="Content Placeholder 4" descr="Thank-you.jpg"/>
          <p:cNvPicPr>
            <a:picLocks noChangeAspect="1"/>
          </p:cNvPicPr>
          <p:nvPr/>
        </p:nvPicPr>
        <p:blipFill>
          <a:blip r:embed="rId4" cstate="print"/>
          <a:stretch>
            <a:fillRect/>
          </a:stretch>
        </p:blipFill>
        <p:spPr>
          <a:xfrm>
            <a:off x="2999656" y="1312710"/>
            <a:ext cx="5193332" cy="34591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Footer Placeholder 5"/>
          <p:cNvSpPr>
            <a:spLocks noGrp="1"/>
          </p:cNvSpPr>
          <p:nvPr>
            <p:ph type="ftr" sz="quarter" idx="11"/>
          </p:nvPr>
        </p:nvSpPr>
        <p:spPr>
          <a:xfrm>
            <a:off x="0" y="6527800"/>
            <a:ext cx="12192000" cy="330200"/>
          </a:xfrm>
          <a:solidFill>
            <a:srgbClr val="FF9900"/>
          </a:solidFill>
          <a:ln>
            <a:solidFill>
              <a:srgbClr val="005D28"/>
            </a:solidFill>
          </a:ln>
        </p:spPr>
        <p:txBody>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defRPr>
            </a:lvl3pPr>
            <a:lvl4pPr marL="1600200" indent="-228600">
              <a:spcBef>
                <a:spcPct val="20000"/>
              </a:spcBef>
              <a:buChar char="–"/>
              <a:defRPr sz="2000">
                <a:solidFill>
                  <a:srgbClr val="006600"/>
                </a:solidFill>
                <a:latin typeface="Bookman Old Style" panose="02050604050505020204" pitchFamily="18"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200" dirty="0">
                <a:solidFill>
                  <a:srgbClr val="FFFFFF"/>
                </a:solidFill>
                <a:latin typeface="Century Gothic" panose="020B0502020202020204" pitchFamily="34" charset="0"/>
              </a:rPr>
              <a:t>Universal TCT access and service for all!</a:t>
            </a:r>
            <a:endParaRPr lang="en-ZA" altLang="en-US" sz="12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xmlns="" val="132711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4871864" y="6453336"/>
            <a:ext cx="2088232" cy="26022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181200" y="55658"/>
            <a:ext cx="10297144" cy="1077218"/>
          </a:xfrm>
          <a:prstGeom prst="rect">
            <a:avLst/>
          </a:prstGeom>
        </p:spPr>
        <p:txBody>
          <a:bodyPr wrap="square">
            <a:spAutoFit/>
          </a:bodyPr>
          <a:lstStyle/>
          <a:p>
            <a:pPr lvl="0" algn="ctr" eaLnBrk="0" hangingPunct="0">
              <a:spcBef>
                <a:spcPts val="600"/>
              </a:spcBef>
              <a:spcAft>
                <a:spcPts val="600"/>
              </a:spcAft>
              <a:defRPr/>
            </a:pPr>
            <a:r>
              <a:rPr lang="en-US" sz="1400" dirty="0">
                <a:solidFill>
                  <a:srgbClr val="000000"/>
                </a:solidFill>
                <a:latin typeface="Arial" charset="0"/>
              </a:rPr>
              <a:t>2</a:t>
            </a:r>
            <a:endParaRPr kumimoji="0" lang="en-ZA" sz="1400" b="1" i="0" u="none" strike="noStrike" kern="1200" cap="none" spc="0" normalizeH="0" baseline="0" noProof="0" dirty="0">
              <a:ln>
                <a:noFill/>
              </a:ln>
              <a:solidFill>
                <a:srgbClr val="FF9900"/>
              </a:solidFill>
              <a:effectLst/>
              <a:uLnTx/>
              <a:uFillTx/>
              <a:latin typeface="Century Gothic" panose="020B0502020202020204" pitchFamily="34" charset="0"/>
            </a:endParaRPr>
          </a:p>
          <a:p>
            <a:pPr lvl="0" algn="ctr" eaLnBrk="0" hangingPunct="0">
              <a:spcBef>
                <a:spcPts val="600"/>
              </a:spcBef>
              <a:spcAft>
                <a:spcPts val="600"/>
              </a:spcAft>
              <a:defRPr/>
            </a:pPr>
            <a:r>
              <a:rPr kumimoji="0" lang="en-ZA"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PERCENTAGE REDUCTION OF WASTEFUL AND FRUITLESS EXPENDITURE</a:t>
            </a:r>
          </a:p>
          <a:p>
            <a:pPr lvl="0" algn="ctr" eaLnBrk="0" hangingPunct="0">
              <a:spcBef>
                <a:spcPts val="600"/>
              </a:spcBef>
              <a:spcAft>
                <a:spcPts val="600"/>
              </a:spcAft>
              <a:defRPr/>
            </a:pPr>
            <a:r>
              <a:rPr kumimoji="0" lang="en-ZA" sz="1600" b="1" i="0" u="none" strike="noStrike" kern="1200" cap="none" spc="0" normalizeH="0" baseline="0" noProof="0" dirty="0">
                <a:ln>
                  <a:noFill/>
                </a:ln>
                <a:solidFill>
                  <a:srgbClr val="FF9900"/>
                </a:solidFill>
                <a:effectLst/>
                <a:uLnTx/>
                <a:uFillTx/>
                <a:latin typeface="Century Gothic" panose="020B0502020202020204" pitchFamily="34" charset="0"/>
                <a:ea typeface="+mn-ea"/>
                <a:cs typeface="Arial" pitchFamily="34" charset="0"/>
              </a:rPr>
              <a:t> </a:t>
            </a:r>
            <a:r>
              <a:rPr kumimoji="0" lang="en-US" sz="1600" b="1" i="0" u="none" strike="noStrike" kern="1200" cap="none" spc="0" normalizeH="0" baseline="0" noProof="0" dirty="0">
                <a:ln>
                  <a:noFill/>
                </a:ln>
                <a:solidFill>
                  <a:srgbClr val="FF9900"/>
                </a:solidFill>
                <a:effectLst/>
                <a:uLnTx/>
                <a:uFillTx/>
                <a:latin typeface="Century Gothic" panose="020B0502020202020204"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135371"/>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0" y="984916"/>
            <a:ext cx="12192001" cy="3062257"/>
            <a:chOff x="475934" y="4349904"/>
            <a:chExt cx="2362846" cy="735239"/>
          </a:xfrm>
        </p:grpSpPr>
        <p:sp>
          <p:nvSpPr>
            <p:cNvPr id="22" name="Rectangle 21"/>
            <p:cNvSpPr/>
            <p:nvPr/>
          </p:nvSpPr>
          <p:spPr>
            <a:xfrm>
              <a:off x="475934" y="4349904"/>
              <a:ext cx="2362846" cy="119757"/>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Target Context  </a:t>
              </a:r>
              <a:endParaRPr kumimoji="0" lang="en-US"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6" name="Rectangle 25"/>
            <p:cNvSpPr/>
            <p:nvPr/>
          </p:nvSpPr>
          <p:spPr>
            <a:xfrm>
              <a:off x="492084" y="4485282"/>
              <a:ext cx="2302635" cy="599861"/>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77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lvl="0" indent="-342900" algn="just">
                <a:buFont typeface="Wingdings" panose="05000000000000000000" pitchFamily="2" charset="2"/>
                <a:buChar char="q"/>
                <a:defRPr/>
              </a:pPr>
              <a:endParaRPr lang="en-ZA" sz="1200" b="0" dirty="0">
                <a:solidFill>
                  <a:schemeClr val="tx1"/>
                </a:solidFill>
                <a:latin typeface="Century Gothic" panose="020B0502020202020204" pitchFamily="34" charset="0"/>
              </a:endParaRPr>
            </a:p>
            <a:p>
              <a:pPr marL="342900" lvl="0" indent="-342900" algn="just">
                <a:buFont typeface="Wingdings" panose="05000000000000000000" pitchFamily="2" charset="2"/>
                <a:buChar char="q"/>
                <a:defRPr/>
              </a:pPr>
              <a:endParaRPr lang="en-ZA" sz="1200" b="0" dirty="0">
                <a:solidFill>
                  <a:schemeClr val="tx1"/>
                </a:solidFill>
                <a:latin typeface="Century Gothic" panose="020B0502020202020204" pitchFamily="34" charset="0"/>
              </a:endParaRPr>
            </a:p>
            <a:p>
              <a:pPr marL="342900" lvl="0" indent="-342900" algn="just">
                <a:buFont typeface="Wingdings" panose="05000000000000000000" pitchFamily="2" charset="2"/>
                <a:buChar char="q"/>
                <a:defRPr/>
              </a:pPr>
              <a:endParaRPr lang="en-ZA" sz="1300" b="0" dirty="0">
                <a:solidFill>
                  <a:schemeClr val="tx1"/>
                </a:solidFill>
                <a:latin typeface="Century Gothic" panose="020B0502020202020204" pitchFamily="34" charset="0"/>
              </a:endParaRPr>
            </a:p>
            <a:p>
              <a:pPr marL="342900" lvl="0" indent="-342900" algn="just">
                <a:buFont typeface="Wingdings" panose="05000000000000000000" pitchFamily="2" charset="2"/>
                <a:buChar char="q"/>
                <a:defRPr/>
              </a:pPr>
              <a:r>
                <a:rPr lang="en-ZA" sz="1300" b="0" dirty="0">
                  <a:solidFill>
                    <a:schemeClr val="tx1"/>
                  </a:solidFill>
                  <a:latin typeface="Century Gothic" panose="020B0502020202020204" pitchFamily="34" charset="0"/>
                </a:rPr>
                <a:t>Fruitless and wasteful expenditure refers to </a:t>
              </a:r>
              <a:r>
                <a:rPr lang="en-ZA" sz="1300" dirty="0">
                  <a:solidFill>
                    <a:schemeClr val="tx1"/>
                  </a:solidFill>
                  <a:latin typeface="Century Gothic" panose="020B0502020202020204" pitchFamily="34" charset="0"/>
                </a:rPr>
                <a:t>expenditure that was made in vain and could have been avoided had reasonable care been taken</a:t>
              </a:r>
              <a:r>
                <a:rPr lang="en-ZA" sz="1300" b="0" dirty="0">
                  <a:solidFill>
                    <a:schemeClr val="tx1"/>
                  </a:solidFill>
                  <a:latin typeface="Century Gothic" panose="020B0502020202020204" pitchFamily="34" charset="0"/>
                </a:rPr>
                <a:t>. Such expenditure includes interest, the payment of inflated prices, and the cost of litigation that could have been avoided</a:t>
              </a:r>
              <a:r>
                <a:rPr kumimoji="0" lang="en-US" sz="13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rPr>
                <a:t>  </a:t>
              </a:r>
            </a:p>
            <a:p>
              <a:pPr lvl="0" algn="just">
                <a:defRPr/>
              </a:pPr>
              <a:endParaRPr kumimoji="0" lang="en-US" sz="13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indent="-342900" algn="just">
                <a:buFont typeface="Wingdings" panose="05000000000000000000" pitchFamily="2" charset="2"/>
                <a:buChar char="q"/>
                <a:defRPr/>
              </a:pPr>
              <a:r>
                <a:rPr lang="en-US" sz="1300" dirty="0">
                  <a:solidFill>
                    <a:schemeClr val="tx1"/>
                  </a:solidFill>
                  <a:latin typeface="Century Gothic" panose="020B0502020202020204" pitchFamily="34" charset="0"/>
                  <a:cs typeface="Arial" pitchFamily="34" charset="0"/>
                </a:rPr>
                <a:t>The target is linked on APEX Priority 1: </a:t>
              </a:r>
              <a:r>
                <a:rPr lang="en-ZA" sz="1300" dirty="0">
                  <a:solidFill>
                    <a:schemeClr val="tx1"/>
                  </a:solidFill>
                  <a:latin typeface="Century Gothic" panose="020B0502020202020204" pitchFamily="34" charset="0"/>
                </a:rPr>
                <a:t>A Capable, Ethical and Developmental State - </a:t>
              </a:r>
              <a:r>
                <a:rPr lang="en-ZA" sz="1300" b="0" dirty="0">
                  <a:solidFill>
                    <a:schemeClr val="tx1"/>
                  </a:solidFill>
                  <a:latin typeface="Century Gothic" panose="020B0502020202020204" pitchFamily="34" charset="0"/>
                </a:rPr>
                <a:t>Programmatic approaches to asset management, elimination of wasteful and fruitless expenditure, and irregular expenditure (NT);</a:t>
              </a:r>
            </a:p>
            <a:p>
              <a:pPr marL="342900" lvl="0" indent="-342900" algn="just">
                <a:buFont typeface="Wingdings" panose="05000000000000000000" pitchFamily="2" charset="2"/>
                <a:buChar char="q"/>
                <a:defRPr/>
              </a:pPr>
              <a:endParaRPr kumimoji="0" lang="en-US" sz="13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285750" lvl="0" indent="-285750" algn="just">
                <a:buFont typeface="Wingdings" panose="05000000000000000000" pitchFamily="2" charset="2"/>
                <a:buChar char="q"/>
                <a:defRPr/>
              </a:pPr>
              <a:r>
                <a:rPr lang="en-US" sz="1300" dirty="0">
                  <a:solidFill>
                    <a:schemeClr val="tx1"/>
                  </a:solidFill>
                  <a:latin typeface="Century Gothic" panose="020B0502020202020204" pitchFamily="34" charset="0"/>
                  <a:cs typeface="Arial" pitchFamily="34" charset="0"/>
                </a:rPr>
                <a:t>The Loss Control Officer </a:t>
              </a:r>
              <a:r>
                <a:rPr lang="en-US" sz="1300" b="0" dirty="0">
                  <a:solidFill>
                    <a:schemeClr val="tx1"/>
                  </a:solidFill>
                  <a:latin typeface="Century Gothic" panose="020B0502020202020204" pitchFamily="34" charset="0"/>
                  <a:cs typeface="Arial" pitchFamily="34" charset="0"/>
                </a:rPr>
                <a:t>is required to investigate the wasteful and fruitless expenditure  and confirm it by recording in the wasteful and fruitless expenditure  Loss Control Register. After liability and consequence management has been implemented and recovery process and the Accounting Authority of the institution must submit a condonation to National Treasury as the relevant body to authorise the condonation of wasteful and fruitless expenditure. </a:t>
              </a:r>
            </a:p>
            <a:p>
              <a:pPr marL="285750" lvl="0" indent="-285750" algn="just">
                <a:buFont typeface="Wingdings" panose="05000000000000000000" pitchFamily="2" charset="2"/>
                <a:buChar char="q"/>
                <a:defRPr/>
              </a:pPr>
              <a:endParaRPr lang="en-US" sz="1300" b="0" dirty="0">
                <a:solidFill>
                  <a:schemeClr val="tx1"/>
                </a:solidFill>
                <a:latin typeface="Century Gothic" panose="020B0502020202020204" pitchFamily="34" charset="0"/>
                <a:cs typeface="Arial" pitchFamily="34" charset="0"/>
              </a:endParaRPr>
            </a:p>
            <a:p>
              <a:pPr marL="285750" lvl="0" indent="-285750" algn="just">
                <a:buFont typeface="Wingdings" panose="05000000000000000000" pitchFamily="2" charset="2"/>
                <a:buChar char="q"/>
                <a:defRPr/>
              </a:pPr>
              <a:r>
                <a:rPr lang="en-US" sz="1300" dirty="0">
                  <a:solidFill>
                    <a:schemeClr val="tx1"/>
                  </a:solidFill>
                  <a:latin typeface="Century Gothic" panose="020B0502020202020204" pitchFamily="34" charset="0"/>
                  <a:cs typeface="Arial" pitchFamily="34" charset="0"/>
                </a:rPr>
                <a:t>USAASA has 32 incidences </a:t>
              </a:r>
              <a:r>
                <a:rPr lang="en-US" sz="1300" b="0" dirty="0">
                  <a:solidFill>
                    <a:schemeClr val="tx1"/>
                  </a:solidFill>
                  <a:latin typeface="Century Gothic" panose="020B0502020202020204" pitchFamily="34" charset="0"/>
                  <a:cs typeface="Arial" pitchFamily="34" charset="0"/>
                </a:rPr>
                <a:t>recorded under the wasteful and fruitless expenditure </a:t>
              </a:r>
              <a:endParaRPr lang="en-US" sz="1300" dirty="0">
                <a:solidFill>
                  <a:schemeClr val="tx1"/>
                </a:solidFill>
                <a:latin typeface="Century Gothic" panose="020B0502020202020204" pitchFamily="34" charset="0"/>
                <a:cs typeface="Arial" pitchFamily="34" charset="0"/>
              </a:endParaRPr>
            </a:p>
            <a:p>
              <a:pPr lvl="0" algn="just">
                <a:defRPr/>
              </a:pPr>
              <a:r>
                <a:rPr lang="en-US" sz="1300" noProof="0" dirty="0">
                  <a:solidFill>
                    <a:schemeClr val="tx1"/>
                  </a:solidFill>
                  <a:latin typeface="Century Gothic" panose="020B0502020202020204" pitchFamily="34" charset="0"/>
                  <a:cs typeface="Arial" pitchFamily="34" charset="0"/>
                </a:rPr>
                <a:t> </a:t>
              </a:r>
              <a:endParaRPr kumimoji="0" lang="en-US" sz="13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r>
                <a:rPr lang="en-US" sz="1300" dirty="0">
                  <a:solidFill>
                    <a:srgbClr val="000000"/>
                  </a:solidFill>
                  <a:latin typeface="Century Gothic" panose="020B0502020202020204" pitchFamily="34" charset="0"/>
                  <a:cs typeface="Arial" pitchFamily="34" charset="0"/>
                </a:rPr>
                <a:t>The consistent changes at Board Level, Chief Executive Officer and Chief Financial Officer and also Executes </a:t>
              </a:r>
              <a:r>
                <a:rPr lang="en-US" sz="1300" b="0" dirty="0">
                  <a:solidFill>
                    <a:srgbClr val="000000"/>
                  </a:solidFill>
                  <a:latin typeface="Century Gothic" panose="020B0502020202020204" pitchFamily="34" charset="0"/>
                  <a:cs typeface="Arial" pitchFamily="34" charset="0"/>
                </a:rPr>
                <a:t>has affected the monitoring and tracking of the  wasteful and fruitless expenditure  loss control register for removal from the Annual Financial Statements </a:t>
              </a:r>
              <a:endParaRPr lang="en-US" sz="1300" dirty="0">
                <a:solidFill>
                  <a:srgbClr val="000000"/>
                </a:solidFill>
                <a:latin typeface="Century Gothic" panose="020B0502020202020204" pitchFamily="34" charset="0"/>
                <a:cs typeface="Arial" pitchFamily="34" charset="0"/>
              </a:endParaRPr>
            </a:p>
            <a:p>
              <a:pPr marL="285750" lvl="0" indent="-285750" algn="just">
                <a:buFont typeface="Wingdings" panose="05000000000000000000" pitchFamily="2" charset="2"/>
                <a:buChar char="q"/>
                <a:defRPr/>
              </a:pPr>
              <a:endParaRPr kumimoji="0" lang="en-US"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xmlns="" val="1453457377"/>
              </p:ext>
            </p:extLst>
          </p:nvPr>
        </p:nvGraphicFramePr>
        <p:xfrm>
          <a:off x="83333" y="4293096"/>
          <a:ext cx="11917324" cy="2232252"/>
        </p:xfrm>
        <a:graphic>
          <a:graphicData uri="http://schemas.openxmlformats.org/drawingml/2006/table">
            <a:tbl>
              <a:tblPr firstRow="1" firstCol="1" bandRow="1">
                <a:tableStyleId>{5C22544A-7EE6-4342-B048-85BDC9FD1C3A}</a:tableStyleId>
              </a:tblPr>
              <a:tblGrid>
                <a:gridCol w="4571486">
                  <a:extLst>
                    <a:ext uri="{9D8B030D-6E8A-4147-A177-3AD203B41FA5}">
                      <a16:colId xmlns:a16="http://schemas.microsoft.com/office/drawing/2014/main" xmlns="" val="431283261"/>
                    </a:ext>
                  </a:extLst>
                </a:gridCol>
                <a:gridCol w="3672919">
                  <a:extLst>
                    <a:ext uri="{9D8B030D-6E8A-4147-A177-3AD203B41FA5}">
                      <a16:colId xmlns:a16="http://schemas.microsoft.com/office/drawing/2014/main" xmlns="" val="209775829"/>
                    </a:ext>
                  </a:extLst>
                </a:gridCol>
                <a:gridCol w="3672919">
                  <a:extLst>
                    <a:ext uri="{9D8B030D-6E8A-4147-A177-3AD203B41FA5}">
                      <a16:colId xmlns:a16="http://schemas.microsoft.com/office/drawing/2014/main" xmlns="" val="3038306715"/>
                    </a:ext>
                  </a:extLst>
                </a:gridCol>
              </a:tblGrid>
              <a:tr h="248028">
                <a:tc>
                  <a:txBody>
                    <a:bodyPr/>
                    <a:lstStyle/>
                    <a:p>
                      <a:pPr algn="ctr">
                        <a:lnSpc>
                          <a:spcPct val="107000"/>
                        </a:lnSpc>
                        <a:spcAft>
                          <a:spcPts val="0"/>
                        </a:spcAft>
                      </a:pPr>
                      <a:r>
                        <a:rPr lang="en-ZA" sz="1000" dirty="0">
                          <a:effectLst/>
                          <a:latin typeface="Century Gothic" panose="020B0502020202020204" pitchFamily="34" charset="0"/>
                        </a:rPr>
                        <a:t>Summary:</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dirty="0">
                          <a:solidFill>
                            <a:schemeClr val="tx1"/>
                          </a:solidFill>
                          <a:effectLst/>
                          <a:latin typeface="Century Gothic" panose="020B0502020202020204" pitchFamily="34" charset="0"/>
                        </a:rPr>
                        <a:t>Amount per financial year</a:t>
                      </a:r>
                      <a:endParaRPr lang="en-ZA"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ctr">
                        <a:lnSpc>
                          <a:spcPct val="107000"/>
                        </a:lnSpc>
                        <a:spcAft>
                          <a:spcPts val="0"/>
                        </a:spcAft>
                      </a:pPr>
                      <a:r>
                        <a:rPr lang="en-ZA" sz="1000" dirty="0">
                          <a:solidFill>
                            <a:schemeClr val="tx1"/>
                          </a:solidFill>
                          <a:effectLst/>
                          <a:latin typeface="Century Gothic" panose="020B0502020202020204" pitchFamily="34" charset="0"/>
                        </a:rPr>
                        <a:t>Accumulative</a:t>
                      </a:r>
                      <a:endParaRPr lang="en-ZA"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353553305"/>
                  </a:ext>
                </a:extLst>
              </a:tr>
              <a:tr h="248028">
                <a:tc>
                  <a:txBody>
                    <a:bodyPr/>
                    <a:lstStyle/>
                    <a:p>
                      <a:pPr algn="ctr">
                        <a:lnSpc>
                          <a:spcPct val="107000"/>
                        </a:lnSpc>
                        <a:spcAft>
                          <a:spcPts val="0"/>
                        </a:spcAft>
                      </a:pPr>
                      <a:r>
                        <a:rPr lang="en-ZA" sz="1000" dirty="0">
                          <a:effectLst/>
                          <a:latin typeface="Century Gothic" panose="020B0502020202020204" pitchFamily="34" charset="0"/>
                        </a:rPr>
                        <a:t>2015/16</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85 813,64</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85 813,64</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4138597644"/>
                  </a:ext>
                </a:extLst>
              </a:tr>
              <a:tr h="248028">
                <a:tc>
                  <a:txBody>
                    <a:bodyPr/>
                    <a:lstStyle/>
                    <a:p>
                      <a:pPr algn="ctr">
                        <a:lnSpc>
                          <a:spcPct val="107000"/>
                        </a:lnSpc>
                        <a:spcAft>
                          <a:spcPts val="0"/>
                        </a:spcAft>
                      </a:pPr>
                      <a:r>
                        <a:rPr lang="en-ZA" sz="1000" dirty="0">
                          <a:effectLst/>
                          <a:latin typeface="Century Gothic" panose="020B0502020202020204" pitchFamily="34" charset="0"/>
                        </a:rPr>
                        <a:t>2016/17</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85 813,64</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2282779117"/>
                  </a:ext>
                </a:extLst>
              </a:tr>
              <a:tr h="248028">
                <a:tc>
                  <a:txBody>
                    <a:bodyPr/>
                    <a:lstStyle/>
                    <a:p>
                      <a:pPr algn="ctr">
                        <a:lnSpc>
                          <a:spcPct val="107000"/>
                        </a:lnSpc>
                        <a:spcAft>
                          <a:spcPts val="0"/>
                        </a:spcAft>
                      </a:pPr>
                      <a:r>
                        <a:rPr lang="en-ZA" sz="1000" dirty="0">
                          <a:effectLst/>
                          <a:latin typeface="Century Gothic" panose="020B0502020202020204" pitchFamily="34" charset="0"/>
                        </a:rPr>
                        <a:t>2017/18</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85 813,64</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597125808"/>
                  </a:ext>
                </a:extLst>
              </a:tr>
              <a:tr h="248028">
                <a:tc>
                  <a:txBody>
                    <a:bodyPr/>
                    <a:lstStyle/>
                    <a:p>
                      <a:pPr algn="ctr">
                        <a:lnSpc>
                          <a:spcPct val="107000"/>
                        </a:lnSpc>
                        <a:spcAft>
                          <a:spcPts val="0"/>
                        </a:spcAft>
                      </a:pPr>
                      <a:r>
                        <a:rPr lang="en-ZA" sz="1000" dirty="0">
                          <a:effectLst/>
                          <a:latin typeface="Century Gothic" panose="020B0502020202020204" pitchFamily="34" charset="0"/>
                        </a:rPr>
                        <a:t>2018/19</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7 610,15</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93 423,79</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4169820137"/>
                  </a:ext>
                </a:extLst>
              </a:tr>
              <a:tr h="248028">
                <a:tc>
                  <a:txBody>
                    <a:bodyPr/>
                    <a:lstStyle/>
                    <a:p>
                      <a:pPr algn="ctr">
                        <a:lnSpc>
                          <a:spcPct val="107000"/>
                        </a:lnSpc>
                        <a:spcAft>
                          <a:spcPts val="0"/>
                        </a:spcAft>
                      </a:pPr>
                      <a:r>
                        <a:rPr lang="en-ZA" sz="1000" dirty="0">
                          <a:effectLst/>
                          <a:latin typeface="Century Gothic" panose="020B0502020202020204" pitchFamily="34" charset="0"/>
                        </a:rPr>
                        <a:t>2019/20</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293 502,50</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386 926,29</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379545984"/>
                  </a:ext>
                </a:extLst>
              </a:tr>
              <a:tr h="248028">
                <a:tc>
                  <a:txBody>
                    <a:bodyPr/>
                    <a:lstStyle/>
                    <a:p>
                      <a:pPr algn="ctr">
                        <a:lnSpc>
                          <a:spcPct val="107000"/>
                        </a:lnSpc>
                        <a:spcAft>
                          <a:spcPts val="0"/>
                        </a:spcAft>
                      </a:pPr>
                      <a:r>
                        <a:rPr lang="en-ZA" sz="1000" dirty="0">
                          <a:effectLst/>
                          <a:latin typeface="Century Gothic" panose="020B0502020202020204" pitchFamily="34" charset="0"/>
                        </a:rPr>
                        <a:t>2020/21</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715 854,85</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1 102 781,14</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148496440"/>
                  </a:ext>
                </a:extLst>
              </a:tr>
              <a:tr h="248028">
                <a:tc>
                  <a:txBody>
                    <a:bodyPr/>
                    <a:lstStyle/>
                    <a:p>
                      <a:pPr algn="ctr">
                        <a:lnSpc>
                          <a:spcPct val="107000"/>
                        </a:lnSpc>
                        <a:spcAft>
                          <a:spcPts val="0"/>
                        </a:spcAft>
                      </a:pPr>
                      <a:r>
                        <a:rPr lang="en-ZA" sz="1000" dirty="0">
                          <a:effectLst/>
                          <a:latin typeface="Century Gothic" panose="020B0502020202020204" pitchFamily="34" charset="0"/>
                        </a:rPr>
                        <a:t>2021/22</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1 102 781,14</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1832347020"/>
                  </a:ext>
                </a:extLst>
              </a:tr>
              <a:tr h="248028">
                <a:tc>
                  <a:txBody>
                    <a:bodyPr/>
                    <a:lstStyle/>
                    <a:p>
                      <a:pPr algn="ctr">
                        <a:lnSpc>
                          <a:spcPct val="107000"/>
                        </a:lnSpc>
                        <a:spcAft>
                          <a:spcPts val="0"/>
                        </a:spcAft>
                      </a:pPr>
                      <a:r>
                        <a:rPr lang="en-ZA" sz="1000" dirty="0">
                          <a:effectLst/>
                          <a:latin typeface="Century Gothic" panose="020B0502020202020204" pitchFamily="34" charset="0"/>
                        </a:rPr>
                        <a:t>TOTAL</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9900"/>
                    </a:solidFill>
                  </a:tcPr>
                </a:tc>
                <a:tc>
                  <a:txBody>
                    <a:bodyPr/>
                    <a:lstStyle/>
                    <a:p>
                      <a:pPr algn="ctr">
                        <a:lnSpc>
                          <a:spcPct val="107000"/>
                        </a:lnSpc>
                        <a:spcAft>
                          <a:spcPts val="0"/>
                        </a:spcAft>
                      </a:pPr>
                      <a:r>
                        <a:rPr lang="en-ZA" sz="1000" b="1" dirty="0">
                          <a:solidFill>
                            <a:schemeClr val="tx1"/>
                          </a:solidFill>
                          <a:effectLst/>
                          <a:latin typeface="Century Gothic" panose="020B0502020202020204" pitchFamily="34" charset="0"/>
                        </a:rPr>
                        <a:t>1 102 781,14</a:t>
                      </a:r>
                      <a:endParaRPr lang="en-ZA"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solidFill>
                      <a:srgbClr val="FFC000"/>
                    </a:solidFill>
                  </a:tcPr>
                </a:tc>
                <a:tc>
                  <a:txBody>
                    <a:bodyPr/>
                    <a:lstStyle/>
                    <a:p>
                      <a:pPr algn="r">
                        <a:lnSpc>
                          <a:spcPct val="107000"/>
                        </a:lnSpc>
                        <a:spcAft>
                          <a:spcPts val="0"/>
                        </a:spcAft>
                      </a:pPr>
                      <a:r>
                        <a:rPr lang="en-ZA" sz="1000" dirty="0">
                          <a:effectLst/>
                          <a:latin typeface="Century Gothic" panose="020B0502020202020204" pitchFamily="34" charset="0"/>
                        </a:rPr>
                        <a:t>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7091" marR="67091" marT="0" marB="0" anchor="b"/>
                </a:tc>
                <a:extLst>
                  <a:ext uri="{0D108BD9-81ED-4DB2-BD59-A6C34878D82A}">
                    <a16:rowId xmlns:a16="http://schemas.microsoft.com/office/drawing/2014/main" xmlns="" val="3227701677"/>
                  </a:ext>
                </a:extLst>
              </a:tr>
            </a:tbl>
          </a:graphicData>
        </a:graphic>
      </p:graphicFrame>
    </p:spTree>
    <p:extLst>
      <p:ext uri="{BB962C8B-B14F-4D97-AF65-F5344CB8AC3E}">
        <p14:creationId xmlns:p14="http://schemas.microsoft.com/office/powerpoint/2010/main" xmlns="" val="381867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algn="ctr" eaLnBrk="0" hangingPunct="0">
              <a:spcBef>
                <a:spcPts val="600"/>
              </a:spcBef>
              <a:spcAft>
                <a:spcPts val="600"/>
              </a:spcAft>
              <a:defRPr/>
            </a:pPr>
            <a:r>
              <a:rPr lang="en-ZA" sz="1400" dirty="0"/>
              <a:t>3</a:t>
            </a:r>
          </a:p>
          <a:p>
            <a:pPr algn="ctr" eaLnBrk="0" hangingPunct="0">
              <a:spcBef>
                <a:spcPts val="600"/>
              </a:spcBef>
              <a:spcAft>
                <a:spcPts val="600"/>
              </a:spcAft>
              <a:defRPr/>
            </a:pPr>
            <a:r>
              <a:rPr lang="en-ZA" sz="1400" dirty="0">
                <a:latin typeface="Century Gothic" panose="020B0502020202020204" pitchFamily="34" charset="0"/>
              </a:rPr>
              <a:t>PERCENTAGE REDUCTION OF WASTEFUL AND FRUITLESS EXPENDITURE </a:t>
            </a:r>
            <a:r>
              <a:rPr lang="en-US" sz="1400" dirty="0">
                <a:latin typeface="Century Gothic" panose="020B0502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135371"/>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34767" y="962337"/>
            <a:ext cx="8956726" cy="1865356"/>
            <a:chOff x="400681" y="4356627"/>
            <a:chExt cx="5837317" cy="869089"/>
          </a:xfrm>
        </p:grpSpPr>
        <p:sp>
          <p:nvSpPr>
            <p:cNvPr id="22" name="Rectangle 21"/>
            <p:cNvSpPr/>
            <p:nvPr/>
          </p:nvSpPr>
          <p:spPr>
            <a:xfrm>
              <a:off x="400681" y="4365625"/>
              <a:ext cx="1898046" cy="156300"/>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a:bodyPr>
            <a:lstStyle/>
            <a:p>
              <a:pPr algn="ctr" fontAlgn="auto">
                <a:spcAft>
                  <a:spcPts val="0"/>
                </a:spcAft>
                <a:defRPr/>
              </a:pPr>
              <a:r>
                <a:rPr lang="en-ZA" sz="1000" kern="0" dirty="0">
                  <a:solidFill>
                    <a:srgbClr val="FFFFFF"/>
                  </a:solidFill>
                  <a:latin typeface="Century Gothic" panose="020B0502020202020204" pitchFamily="34" charset="0"/>
                </a:rPr>
                <a:t>Quarterly 1 (2021-22) Target </a:t>
              </a:r>
              <a:endParaRPr lang="en-US" sz="1000" kern="0" dirty="0">
                <a:solidFill>
                  <a:srgbClr val="FFFFFF"/>
                </a:solidFill>
                <a:latin typeface="Century Gothic" panose="020B0502020202020204" pitchFamily="34" charset="0"/>
              </a:endParaRPr>
            </a:p>
          </p:txBody>
        </p:sp>
        <p:sp>
          <p:nvSpPr>
            <p:cNvPr id="23" name="Rectangle 22"/>
            <p:cNvSpPr/>
            <p:nvPr/>
          </p:nvSpPr>
          <p:spPr>
            <a:xfrm>
              <a:off x="2306581" y="4365993"/>
              <a:ext cx="2027326" cy="148520"/>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Autofit/>
            </a:bodyPr>
            <a:lstStyle/>
            <a:p>
              <a:pPr algn="ctr" fontAlgn="auto">
                <a:spcAft>
                  <a:spcPts val="0"/>
                </a:spcAft>
                <a:defRPr/>
              </a:pPr>
              <a:r>
                <a:rPr lang="en-ZA" sz="1000" kern="0" dirty="0">
                  <a:solidFill>
                    <a:srgbClr val="FFFFFF"/>
                  </a:solidFill>
                  <a:latin typeface="Century Gothic" panose="020B0502020202020204" pitchFamily="34" charset="0"/>
                </a:rPr>
                <a:t>Actual Performance </a:t>
              </a:r>
              <a:r>
                <a:rPr lang="en-ZA" sz="1000" b="0" kern="0" dirty="0">
                  <a:solidFill>
                    <a:srgbClr val="FFFFFF"/>
                  </a:solidFill>
                  <a:latin typeface="Century Gothic" panose="020B0502020202020204" pitchFamily="34" charset="0"/>
                </a:rPr>
                <a:t> </a:t>
              </a:r>
              <a:endParaRPr lang="en-US" sz="1000" b="0" kern="0" dirty="0">
                <a:solidFill>
                  <a:srgbClr val="FFFFFF"/>
                </a:solidFill>
                <a:latin typeface="Century Gothic" panose="020B0502020202020204" pitchFamily="34" charset="0"/>
              </a:endParaRPr>
            </a:p>
          </p:txBody>
        </p:sp>
        <p:sp>
          <p:nvSpPr>
            <p:cNvPr id="24" name="Rectangle 23"/>
            <p:cNvSpPr/>
            <p:nvPr/>
          </p:nvSpPr>
          <p:spPr>
            <a:xfrm>
              <a:off x="4339953" y="4356627"/>
              <a:ext cx="1893725" cy="168339"/>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a:bodyPr>
            <a:lstStyle/>
            <a:p>
              <a:pPr algn="ctr" fontAlgn="auto">
                <a:spcAft>
                  <a:spcPts val="0"/>
                </a:spcAft>
                <a:defRPr/>
              </a:pPr>
              <a:r>
                <a:rPr lang="en-ZA" sz="1000" kern="0" dirty="0">
                  <a:solidFill>
                    <a:srgbClr val="FFFFFF"/>
                  </a:solidFill>
                  <a:latin typeface="Century Gothic" panose="020B0502020202020204" pitchFamily="34" charset="0"/>
                </a:rPr>
                <a:t>Explanation of Variance   </a:t>
              </a:r>
              <a:endParaRPr lang="en-US" sz="1000" kern="0" dirty="0">
                <a:solidFill>
                  <a:srgbClr val="FFFFFF"/>
                </a:solidFill>
                <a:latin typeface="Century Gothic" panose="020B0502020202020204" pitchFamily="34" charset="0"/>
              </a:endParaRPr>
            </a:p>
          </p:txBody>
        </p:sp>
        <p:sp>
          <p:nvSpPr>
            <p:cNvPr id="26" name="Rectangle 25"/>
            <p:cNvSpPr/>
            <p:nvPr/>
          </p:nvSpPr>
          <p:spPr>
            <a:xfrm>
              <a:off x="414310" y="4532879"/>
              <a:ext cx="1884417" cy="692837"/>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ctr">
                <a:defRPr/>
              </a:pPr>
              <a:r>
                <a:rPr lang="en-US" dirty="0">
                  <a:solidFill>
                    <a:srgbClr val="000000"/>
                  </a:solidFill>
                  <a:latin typeface="Century Gothic" panose="020B0502020202020204" pitchFamily="34" charset="0"/>
                  <a:cs typeface="Arial" pitchFamily="34" charset="0"/>
                </a:rPr>
                <a:t> </a:t>
              </a:r>
            </a:p>
            <a:p>
              <a:pPr marL="171450" indent="-171450">
                <a:buFont typeface="Wingdings" panose="05000000000000000000" pitchFamily="2" charset="2"/>
                <a:buChar char="q"/>
                <a:defRPr/>
              </a:pPr>
              <a:r>
                <a:rPr lang="en-ZA" sz="1000" dirty="0">
                  <a:solidFill>
                    <a:schemeClr val="tx1"/>
                  </a:solidFill>
                  <a:latin typeface="Century Gothic" panose="020B0502020202020204" pitchFamily="34" charset="0"/>
                </a:rPr>
                <a:t>5% reduction of wasteful and fruitless expenditure </a:t>
              </a: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a:defRPr/>
              </a:pPr>
              <a:r>
                <a:rPr lang="en-ZA" b="0" dirty="0"/>
                <a:t>	</a:t>
              </a:r>
            </a:p>
            <a:p>
              <a:pPr marL="171450" indent="-171450" algn="ctr">
                <a:buFont typeface="Wingdings" panose="05000000000000000000" pitchFamily="2" charset="2"/>
                <a:buChar char="q"/>
                <a:defRPr/>
              </a:pPr>
              <a:endParaRPr lang="en-US" sz="1100" dirty="0">
                <a:solidFill>
                  <a:srgbClr val="000000"/>
                </a:solidFill>
                <a:latin typeface="Century Gothic" panose="020B0502020202020204" pitchFamily="34" charset="0"/>
                <a:cs typeface="Arial" pitchFamily="34" charset="0"/>
              </a:endParaRPr>
            </a:p>
            <a:p>
              <a:pPr algn="just">
                <a:defRPr/>
              </a:pPr>
              <a:endParaRPr lang="en-US" sz="1150" dirty="0">
                <a:solidFill>
                  <a:srgbClr val="000000"/>
                </a:solidFill>
                <a:latin typeface="Century Gothic" panose="020B0502020202020204" pitchFamily="34" charset="0"/>
                <a:cs typeface="Arial" pitchFamily="34" charset="0"/>
              </a:endParaRPr>
            </a:p>
            <a:p>
              <a:pPr algn="just">
                <a:defRPr/>
              </a:pPr>
              <a:endParaRPr lang="en-US" sz="1150" b="0" dirty="0">
                <a:solidFill>
                  <a:srgbClr val="000000"/>
                </a:solidFill>
                <a:latin typeface="Century Gothic" panose="020B0502020202020204" pitchFamily="34" charset="0"/>
                <a:cs typeface="Arial" pitchFamily="34" charset="0"/>
              </a:endParaRPr>
            </a:p>
          </p:txBody>
        </p:sp>
        <p:sp>
          <p:nvSpPr>
            <p:cNvPr id="27" name="Rectangle 26"/>
            <p:cNvSpPr/>
            <p:nvPr/>
          </p:nvSpPr>
          <p:spPr>
            <a:xfrm>
              <a:off x="2319202" y="4524966"/>
              <a:ext cx="2013233" cy="70075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endParaRPr lang="en-US" sz="11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000" dirty="0">
                  <a:solidFill>
                    <a:srgbClr val="000000"/>
                  </a:solidFill>
                  <a:latin typeface="Century Gothic" panose="020B0502020202020204" pitchFamily="34" charset="0"/>
                  <a:cs typeface="Arial" pitchFamily="34" charset="0"/>
                </a:rPr>
                <a:t>There was 0% reduction  of wasteful and fruitless expenditure occurred due to delays experienced internally by the Agency on alternative means to  appoint a functionary to perform investigations.  </a:t>
              </a:r>
            </a:p>
            <a:p>
              <a:pPr algn="just">
                <a:defRPr/>
              </a:pPr>
              <a:endParaRPr lang="en-US" sz="1100" b="0" dirty="0">
                <a:solidFill>
                  <a:srgbClr val="000000"/>
                </a:solidFill>
                <a:latin typeface="Century Gothic" panose="020B0502020202020204" pitchFamily="34" charset="0"/>
                <a:cs typeface="Arial" pitchFamily="34" charset="0"/>
              </a:endParaRPr>
            </a:p>
            <a:p>
              <a:pPr>
                <a:defRPr/>
              </a:pPr>
              <a:endParaRPr lang="en-US" sz="1200" b="0" dirty="0">
                <a:solidFill>
                  <a:srgbClr val="000000"/>
                </a:solidFill>
                <a:latin typeface="Century Gothic" panose="020B0502020202020204" pitchFamily="34" charset="0"/>
                <a:cs typeface="Arial" pitchFamily="34" charset="0"/>
              </a:endParaRPr>
            </a:p>
            <a:p>
              <a:pPr marL="171450" indent="-1714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p:txBody>
        </p:sp>
        <p:sp>
          <p:nvSpPr>
            <p:cNvPr id="28" name="Rectangle 27"/>
            <p:cNvSpPr/>
            <p:nvPr/>
          </p:nvSpPr>
          <p:spPr>
            <a:xfrm>
              <a:off x="4344272" y="4532880"/>
              <a:ext cx="1893726" cy="692836"/>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delays experienced internally on the establishment of the Theft and Losses Committee and identification of a functionary to perform investigations as required by National Treasury (NT) on Wasteful and Fruitless Expenditure Framework resulted on the delayed implementation of the planned quarterly target. </a:t>
              </a:r>
            </a:p>
          </p:txBody>
        </p:sp>
      </p:grpSp>
      <p:sp>
        <p:nvSpPr>
          <p:cNvPr id="29" name="Rectangle 28"/>
          <p:cNvSpPr/>
          <p:nvPr/>
        </p:nvSpPr>
        <p:spPr>
          <a:xfrm>
            <a:off x="8969689" y="939996"/>
            <a:ext cx="3239727" cy="400637"/>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Autofit/>
          </a:bodyPr>
          <a:lstStyle/>
          <a:p>
            <a:pPr algn="ctr" fontAlgn="auto">
              <a:spcAft>
                <a:spcPts val="0"/>
              </a:spcAft>
              <a:defRPr/>
            </a:pPr>
            <a:endParaRPr lang="en-ZA" sz="1000" b="0" kern="0" dirty="0">
              <a:solidFill>
                <a:srgbClr val="FFFFFF"/>
              </a:solidFill>
              <a:latin typeface="Century Gothic" panose="020B0502020202020204" pitchFamily="34" charset="0"/>
            </a:endParaRPr>
          </a:p>
          <a:p>
            <a:pPr algn="ctr" fontAlgn="auto">
              <a:spcAft>
                <a:spcPts val="0"/>
              </a:spcAft>
              <a:defRPr/>
            </a:pPr>
            <a:r>
              <a:rPr lang="en-ZA" sz="1000" kern="0" dirty="0">
                <a:solidFill>
                  <a:srgbClr val="FFFFFF"/>
                </a:solidFill>
                <a:latin typeface="Century Gothic" panose="020B0502020202020204" pitchFamily="34" charset="0"/>
              </a:rPr>
              <a:t>Intervention Plan  </a:t>
            </a:r>
            <a:endParaRPr lang="en-US" sz="1000" kern="0" dirty="0">
              <a:solidFill>
                <a:srgbClr val="FFFFFF"/>
              </a:solidFill>
              <a:latin typeface="Century Gothic" panose="020B0502020202020204" pitchFamily="34" charset="0"/>
            </a:endParaRPr>
          </a:p>
        </p:txBody>
      </p:sp>
      <p:sp>
        <p:nvSpPr>
          <p:cNvPr id="30" name="Rectangle 29"/>
          <p:cNvSpPr/>
          <p:nvPr/>
        </p:nvSpPr>
        <p:spPr>
          <a:xfrm>
            <a:off x="8980013" y="1357619"/>
            <a:ext cx="3203278" cy="1477239"/>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just">
              <a:defRPr/>
            </a:pPr>
            <a:endParaRPr lang="en-US" sz="12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a:p>
            <a:pPr algn="just">
              <a:defRPr/>
            </a:pPr>
            <a:endParaRPr lang="en-US" sz="12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outsourcing of the investigation function through third parties was explored after the internal processes were exhausted</a:t>
            </a:r>
          </a:p>
          <a:p>
            <a:pPr marL="285750" indent="-285750" algn="just">
              <a:buFont typeface="Wingdings" panose="05000000000000000000" pitchFamily="2" charset="2"/>
              <a:buChar char="q"/>
              <a:defRPr/>
            </a:pPr>
            <a:endParaRPr lang="en-US" sz="1100" b="0" dirty="0">
              <a:solidFill>
                <a:srgbClr val="000000"/>
              </a:solidFill>
              <a:latin typeface="Century Gothic" panose="020B0502020202020204" pitchFamily="34" charset="0"/>
              <a:cs typeface="Arial" pitchFamily="34" charset="0"/>
            </a:endParaRPr>
          </a:p>
          <a:p>
            <a:pPr lvl="0" algn="just">
              <a:defRPr/>
            </a:pPr>
            <a:endParaRPr lang="en-US" sz="1100" b="0" dirty="0">
              <a:solidFill>
                <a:srgbClr val="000000"/>
              </a:solidFill>
              <a:latin typeface="Century Gothic" panose="020B0502020202020204" pitchFamily="34" charset="0"/>
              <a:cs typeface="Arial" pitchFamily="34" charset="0"/>
            </a:endParaRPr>
          </a:p>
          <a:p>
            <a:pPr lvl="0">
              <a:defRPr/>
            </a:pPr>
            <a:endParaRPr lang="en-US" sz="1200" b="0" dirty="0">
              <a:solidFill>
                <a:srgbClr val="000000"/>
              </a:solidFill>
              <a:latin typeface="Century Gothic" panose="020B0502020202020204" pitchFamily="34" charset="0"/>
              <a:cs typeface="Arial" pitchFamily="34" charset="0"/>
            </a:endParaRPr>
          </a:p>
          <a:p>
            <a:pPr marL="285750" lvl="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a:p>
            <a:pPr marL="28575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p:txBody>
      </p:sp>
      <p:sp>
        <p:nvSpPr>
          <p:cNvPr id="31" name="Rectangle 30"/>
          <p:cNvSpPr/>
          <p:nvPr/>
        </p:nvSpPr>
        <p:spPr>
          <a:xfrm>
            <a:off x="30049" y="2850674"/>
            <a:ext cx="2917062" cy="361312"/>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Autofit/>
          </a:bodyPr>
          <a:lstStyle/>
          <a:p>
            <a:pPr algn="ctr" fontAlgn="auto">
              <a:spcAft>
                <a:spcPts val="0"/>
              </a:spcAft>
              <a:defRPr/>
            </a:pPr>
            <a:endParaRPr lang="en-ZA" sz="1050" b="0" kern="0" dirty="0">
              <a:solidFill>
                <a:srgbClr val="FFFFFF"/>
              </a:solidFill>
              <a:latin typeface="Century Gothic" panose="020B0502020202020204" pitchFamily="34" charset="0"/>
            </a:endParaRPr>
          </a:p>
          <a:p>
            <a:pPr algn="ctr" fontAlgn="auto">
              <a:spcAft>
                <a:spcPts val="0"/>
              </a:spcAft>
              <a:defRPr/>
            </a:pPr>
            <a:r>
              <a:rPr lang="en-ZA" sz="1050" kern="0" dirty="0">
                <a:solidFill>
                  <a:srgbClr val="FFFFFF"/>
                </a:solidFill>
                <a:latin typeface="Century Gothic" panose="020B0502020202020204" pitchFamily="34" charset="0"/>
              </a:rPr>
              <a:t>Quarterly 2  (2021-22) Target </a:t>
            </a:r>
            <a:endParaRPr lang="en-US" sz="1050" kern="0" dirty="0">
              <a:solidFill>
                <a:srgbClr val="FFFFFF"/>
              </a:solidFill>
              <a:latin typeface="Century Gothic" panose="020B0502020202020204" pitchFamily="34" charset="0"/>
            </a:endParaRPr>
          </a:p>
        </p:txBody>
      </p:sp>
      <p:sp>
        <p:nvSpPr>
          <p:cNvPr id="32" name="Rectangle 31"/>
          <p:cNvSpPr/>
          <p:nvPr/>
        </p:nvSpPr>
        <p:spPr>
          <a:xfrm>
            <a:off x="2953421" y="2852095"/>
            <a:ext cx="3088328" cy="361312"/>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r>
              <a:rPr lang="en-ZA" sz="1100" kern="0" dirty="0">
                <a:solidFill>
                  <a:srgbClr val="FFFFFF"/>
                </a:solidFill>
                <a:latin typeface="Century Gothic" panose="020B0502020202020204" pitchFamily="34" charset="0"/>
              </a:rPr>
              <a:t>Actual Performance </a:t>
            </a:r>
            <a:r>
              <a:rPr lang="en-ZA" sz="1100" b="0" kern="0" dirty="0">
                <a:solidFill>
                  <a:srgbClr val="FFFFFF"/>
                </a:solidFill>
                <a:latin typeface="Century Gothic" panose="020B0502020202020204" pitchFamily="34" charset="0"/>
              </a:rPr>
              <a:t> </a:t>
            </a:r>
            <a:endParaRPr lang="en-US" sz="1100" b="0" kern="0" dirty="0">
              <a:solidFill>
                <a:srgbClr val="FFFFFF"/>
              </a:solidFill>
              <a:latin typeface="Century Gothic" panose="020B0502020202020204" pitchFamily="34" charset="0"/>
            </a:endParaRPr>
          </a:p>
        </p:txBody>
      </p:sp>
      <p:sp>
        <p:nvSpPr>
          <p:cNvPr id="33" name="Rectangle 32"/>
          <p:cNvSpPr/>
          <p:nvPr/>
        </p:nvSpPr>
        <p:spPr>
          <a:xfrm>
            <a:off x="6067614" y="2844679"/>
            <a:ext cx="2905714" cy="361312"/>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200" b="0" kern="0" dirty="0">
              <a:solidFill>
                <a:srgbClr val="FFFFFF"/>
              </a:solidFill>
              <a:latin typeface="Century Gothic" panose="020B0502020202020204" pitchFamily="34" charset="0"/>
            </a:endParaRPr>
          </a:p>
          <a:p>
            <a:pPr algn="ctr" fontAlgn="auto">
              <a:spcAft>
                <a:spcPts val="0"/>
              </a:spcAft>
              <a:defRPr/>
            </a:pPr>
            <a:r>
              <a:rPr lang="en-ZA" sz="4000" kern="0" dirty="0">
                <a:solidFill>
                  <a:srgbClr val="FFFFFF"/>
                </a:solidFill>
                <a:latin typeface="Century Gothic" panose="020B0502020202020204" pitchFamily="34" charset="0"/>
              </a:rPr>
              <a:t>Explanation of Variance   </a:t>
            </a:r>
            <a:endParaRPr lang="en-US" sz="4000" kern="0" dirty="0">
              <a:solidFill>
                <a:srgbClr val="FFFFFF"/>
              </a:solidFill>
              <a:latin typeface="Century Gothic" panose="020B0502020202020204" pitchFamily="34" charset="0"/>
            </a:endParaRPr>
          </a:p>
        </p:txBody>
      </p:sp>
      <p:sp>
        <p:nvSpPr>
          <p:cNvPr id="34" name="Rectangle 33"/>
          <p:cNvSpPr/>
          <p:nvPr/>
        </p:nvSpPr>
        <p:spPr>
          <a:xfrm>
            <a:off x="8961120" y="2844679"/>
            <a:ext cx="3222171" cy="383123"/>
          </a:xfrm>
          <a:prstGeom prst="rect">
            <a:avLst/>
          </a:prstGeom>
          <a:solidFill>
            <a:srgbClr val="FF99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400" b="0" kern="0" dirty="0">
              <a:solidFill>
                <a:srgbClr val="FFFFFF"/>
              </a:solidFill>
              <a:latin typeface="Century Gothic" panose="020B0502020202020204" pitchFamily="34" charset="0"/>
            </a:endParaRPr>
          </a:p>
          <a:p>
            <a:pPr algn="ctr" fontAlgn="auto">
              <a:spcAft>
                <a:spcPts val="0"/>
              </a:spcAft>
              <a:defRPr/>
            </a:pPr>
            <a:r>
              <a:rPr lang="en-ZA" sz="4200" kern="0" dirty="0">
                <a:solidFill>
                  <a:srgbClr val="FFFFFF"/>
                </a:solidFill>
                <a:latin typeface="Century Gothic" panose="020B0502020202020204" pitchFamily="34" charset="0"/>
              </a:rPr>
              <a:t>Intervention Plan  </a:t>
            </a:r>
            <a:endParaRPr lang="en-US" sz="4200" kern="0" dirty="0">
              <a:solidFill>
                <a:srgbClr val="FFFFFF"/>
              </a:solidFill>
              <a:latin typeface="Century Gothic" panose="020B0502020202020204" pitchFamily="34" charset="0"/>
            </a:endParaRPr>
          </a:p>
        </p:txBody>
      </p:sp>
      <p:sp>
        <p:nvSpPr>
          <p:cNvPr id="35" name="Rectangle 34"/>
          <p:cNvSpPr/>
          <p:nvPr/>
        </p:nvSpPr>
        <p:spPr>
          <a:xfrm>
            <a:off x="55679" y="3234967"/>
            <a:ext cx="2891432" cy="141816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lnSpcReduction="10000"/>
          </a:bodyPr>
          <a:lstStyle/>
          <a:p>
            <a:pPr algn="ctr">
              <a:defRPr/>
            </a:pPr>
            <a:r>
              <a:rPr lang="en-US" dirty="0">
                <a:solidFill>
                  <a:srgbClr val="000000"/>
                </a:solidFill>
                <a:latin typeface="Century Gothic" panose="020B0502020202020204" pitchFamily="34" charset="0"/>
                <a:cs typeface="Arial" pitchFamily="34" charset="0"/>
              </a:rPr>
              <a:t> </a:t>
            </a:r>
          </a:p>
          <a:p>
            <a:pPr marL="171450" indent="-171450">
              <a:buFont typeface="Wingdings" panose="05000000000000000000" pitchFamily="2" charset="2"/>
              <a:buChar char="q"/>
              <a:defRPr/>
            </a:pPr>
            <a:r>
              <a:rPr lang="en-ZA" sz="1000" dirty="0">
                <a:solidFill>
                  <a:schemeClr val="tx1"/>
                </a:solidFill>
                <a:latin typeface="Century Gothic" panose="020B0502020202020204" pitchFamily="34" charset="0"/>
              </a:rPr>
              <a:t>8% reduction of wasteful and fruitless expenditure </a:t>
            </a: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a:defRPr/>
            </a:pPr>
            <a:r>
              <a:rPr lang="en-ZA" b="0" dirty="0"/>
              <a:t>	</a:t>
            </a:r>
          </a:p>
          <a:p>
            <a:pPr marL="171450" indent="-171450" algn="ctr">
              <a:buFont typeface="Wingdings" panose="05000000000000000000" pitchFamily="2" charset="2"/>
              <a:buChar char="q"/>
              <a:defRPr/>
            </a:pPr>
            <a:endParaRPr lang="en-US" sz="1100" dirty="0">
              <a:solidFill>
                <a:srgbClr val="000000"/>
              </a:solidFill>
              <a:latin typeface="Century Gothic" panose="020B0502020202020204" pitchFamily="34" charset="0"/>
              <a:cs typeface="Arial" pitchFamily="34" charset="0"/>
            </a:endParaRPr>
          </a:p>
          <a:p>
            <a:pPr algn="just">
              <a:defRPr/>
            </a:pPr>
            <a:endParaRPr lang="en-US" sz="1150" dirty="0">
              <a:solidFill>
                <a:srgbClr val="000000"/>
              </a:solidFill>
              <a:latin typeface="Century Gothic" panose="020B0502020202020204" pitchFamily="34" charset="0"/>
              <a:cs typeface="Arial" pitchFamily="34" charset="0"/>
            </a:endParaRPr>
          </a:p>
          <a:p>
            <a:pPr algn="just">
              <a:defRPr/>
            </a:pPr>
            <a:endParaRPr lang="en-US" sz="1150" b="0" dirty="0">
              <a:solidFill>
                <a:srgbClr val="000000"/>
              </a:solidFill>
              <a:latin typeface="Century Gothic" panose="020B0502020202020204" pitchFamily="34" charset="0"/>
              <a:cs typeface="Arial" pitchFamily="34" charset="0"/>
            </a:endParaRPr>
          </a:p>
        </p:txBody>
      </p:sp>
      <p:sp>
        <p:nvSpPr>
          <p:cNvPr id="36" name="Rectangle 35"/>
          <p:cNvSpPr/>
          <p:nvPr/>
        </p:nvSpPr>
        <p:spPr>
          <a:xfrm>
            <a:off x="2969987" y="3200367"/>
            <a:ext cx="3052870" cy="145277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endParaRPr lang="en-US" sz="11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000" dirty="0">
                <a:solidFill>
                  <a:srgbClr val="000000"/>
                </a:solidFill>
                <a:latin typeface="Century Gothic" panose="020B0502020202020204" pitchFamily="34" charset="0"/>
                <a:cs typeface="Arial" pitchFamily="34" charset="0"/>
              </a:rPr>
              <a:t>There was 0% reduction  of wasteful and fruitless expenditure occurred due to delays experience on the outsourcing of the investigation function through third parties.  </a:t>
            </a:r>
          </a:p>
          <a:p>
            <a:pPr marL="171450" indent="-171450" algn="just">
              <a:buFont typeface="Wingdings" panose="05000000000000000000" pitchFamily="2" charset="2"/>
              <a:buChar char="q"/>
              <a:defRPr/>
            </a:pPr>
            <a:endParaRPr lang="en-US" sz="1050" b="0" dirty="0">
              <a:solidFill>
                <a:srgbClr val="000000"/>
              </a:solidFill>
              <a:latin typeface="Century Gothic" panose="020B0502020202020204" pitchFamily="34" charset="0"/>
              <a:cs typeface="Arial" pitchFamily="34" charset="0"/>
            </a:endParaRPr>
          </a:p>
          <a:p>
            <a:pPr algn="just">
              <a:defRPr/>
            </a:pPr>
            <a:endParaRPr lang="en-US" sz="1050" b="0" dirty="0">
              <a:solidFill>
                <a:srgbClr val="000000"/>
              </a:solidFill>
              <a:latin typeface="Century Gothic" panose="020B0502020202020204" pitchFamily="34" charset="0"/>
              <a:cs typeface="Arial" pitchFamily="34" charset="0"/>
            </a:endParaRPr>
          </a:p>
          <a:p>
            <a:pPr algn="just">
              <a:defRPr/>
            </a:pPr>
            <a:endParaRPr lang="en-US" sz="1100" b="0" dirty="0">
              <a:solidFill>
                <a:srgbClr val="000000"/>
              </a:solidFill>
              <a:latin typeface="Century Gothic" panose="020B0502020202020204" pitchFamily="34" charset="0"/>
              <a:cs typeface="Arial" pitchFamily="34" charset="0"/>
            </a:endParaRPr>
          </a:p>
          <a:p>
            <a:pPr>
              <a:defRPr/>
            </a:pPr>
            <a:endParaRPr lang="en-US" sz="1200" b="0" dirty="0">
              <a:solidFill>
                <a:srgbClr val="000000"/>
              </a:solidFill>
              <a:latin typeface="Century Gothic" panose="020B0502020202020204" pitchFamily="34" charset="0"/>
              <a:cs typeface="Arial" pitchFamily="34" charset="0"/>
            </a:endParaRPr>
          </a:p>
          <a:p>
            <a:pPr marL="171450" indent="-1714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p:txBody>
      </p:sp>
      <p:sp>
        <p:nvSpPr>
          <p:cNvPr id="37" name="Rectangle 36"/>
          <p:cNvSpPr/>
          <p:nvPr/>
        </p:nvSpPr>
        <p:spPr>
          <a:xfrm>
            <a:off x="6048722" y="3222977"/>
            <a:ext cx="2947232" cy="1430159"/>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delays experienced on outsourcing of the investigation function due to the entity not being authorised to conduct procurement processes following a letter from the Department dated 26-08-202. This  resulted in the entity’s inability to appoint a service provider to conduct investigations.</a:t>
            </a:r>
          </a:p>
          <a:p>
            <a:pPr marL="171450" indent="-171450" algn="just">
              <a:buFont typeface="Wingdings" panose="05000000000000000000" pitchFamily="2" charset="2"/>
              <a:buChar char="q"/>
              <a:defRPr/>
            </a:pPr>
            <a:endParaRPr lang="en-US" sz="1050" b="0" baseline="30000" dirty="0">
              <a:solidFill>
                <a:srgbClr val="000000"/>
              </a:solidFill>
              <a:latin typeface="Century Gothic" panose="020B0502020202020204" pitchFamily="34" charset="0"/>
              <a:cs typeface="Arial" pitchFamily="34" charset="0"/>
            </a:endParaRPr>
          </a:p>
        </p:txBody>
      </p:sp>
      <p:sp>
        <p:nvSpPr>
          <p:cNvPr id="38" name="Rectangle 37"/>
          <p:cNvSpPr/>
          <p:nvPr/>
        </p:nvSpPr>
        <p:spPr>
          <a:xfrm>
            <a:off x="9003972" y="3234967"/>
            <a:ext cx="3146564" cy="1418169"/>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outsourcing of the investigation function through the Department (DCDT) or DPSA after the placement of procurement embargo was considered and DPSA provided (2) investigators  to assist with the investigation process on wasteful and fruitless expenditure.</a:t>
            </a:r>
          </a:p>
          <a:p>
            <a:pPr lvl="0" algn="just">
              <a:defRPr/>
            </a:pPr>
            <a:endParaRPr lang="en-US" sz="1100" b="0" dirty="0">
              <a:solidFill>
                <a:srgbClr val="000000"/>
              </a:solidFill>
              <a:latin typeface="Century Gothic" panose="020B0502020202020204" pitchFamily="34" charset="0"/>
              <a:cs typeface="Arial" pitchFamily="34" charset="0"/>
            </a:endParaRPr>
          </a:p>
          <a:p>
            <a:pPr lvl="0">
              <a:defRPr/>
            </a:pPr>
            <a:endParaRPr lang="en-US" sz="1200" b="0" dirty="0">
              <a:solidFill>
                <a:srgbClr val="000000"/>
              </a:solidFill>
              <a:latin typeface="Century Gothic" panose="020B0502020202020204" pitchFamily="34" charset="0"/>
              <a:cs typeface="Arial" pitchFamily="34" charset="0"/>
            </a:endParaRPr>
          </a:p>
          <a:p>
            <a:pPr marL="28575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p:txBody>
      </p:sp>
      <p:sp>
        <p:nvSpPr>
          <p:cNvPr id="39" name="Rectangle 38"/>
          <p:cNvSpPr/>
          <p:nvPr/>
        </p:nvSpPr>
        <p:spPr>
          <a:xfrm>
            <a:off x="38935" y="4761445"/>
            <a:ext cx="2917062" cy="268775"/>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Autofit/>
          </a:bodyPr>
          <a:lstStyle/>
          <a:p>
            <a:pPr algn="ctr" fontAlgn="auto">
              <a:spcAft>
                <a:spcPts val="0"/>
              </a:spcAft>
              <a:defRPr/>
            </a:pPr>
            <a:endParaRPr lang="en-ZA" sz="1050" b="0" kern="0" dirty="0">
              <a:solidFill>
                <a:srgbClr val="FFFFFF"/>
              </a:solidFill>
              <a:latin typeface="Century Gothic" panose="020B0502020202020204" pitchFamily="34" charset="0"/>
            </a:endParaRPr>
          </a:p>
          <a:p>
            <a:pPr algn="ctr" fontAlgn="auto">
              <a:spcAft>
                <a:spcPts val="0"/>
              </a:spcAft>
              <a:defRPr/>
            </a:pPr>
            <a:r>
              <a:rPr lang="en-ZA" sz="1000" kern="0" dirty="0">
                <a:solidFill>
                  <a:srgbClr val="FFFFFF"/>
                </a:solidFill>
                <a:latin typeface="Century Gothic" panose="020B0502020202020204" pitchFamily="34" charset="0"/>
              </a:rPr>
              <a:t>Quarterly 3  (2021-22) Target </a:t>
            </a:r>
            <a:endParaRPr lang="en-US" sz="1000" kern="0" dirty="0">
              <a:solidFill>
                <a:srgbClr val="FFFFFF"/>
              </a:solidFill>
              <a:latin typeface="Century Gothic" panose="020B0502020202020204" pitchFamily="34" charset="0"/>
            </a:endParaRPr>
          </a:p>
        </p:txBody>
      </p:sp>
      <p:sp>
        <p:nvSpPr>
          <p:cNvPr id="40" name="Rectangle 39"/>
          <p:cNvSpPr/>
          <p:nvPr/>
        </p:nvSpPr>
        <p:spPr>
          <a:xfrm>
            <a:off x="39477" y="5060410"/>
            <a:ext cx="2891432" cy="179759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ctr">
              <a:defRPr/>
            </a:pPr>
            <a:r>
              <a:rPr lang="en-US" dirty="0">
                <a:solidFill>
                  <a:srgbClr val="000000"/>
                </a:solidFill>
                <a:latin typeface="Century Gothic" panose="020B0502020202020204" pitchFamily="34" charset="0"/>
                <a:cs typeface="Arial" pitchFamily="34" charset="0"/>
              </a:rPr>
              <a:t> </a:t>
            </a:r>
          </a:p>
          <a:p>
            <a:pPr marL="171450" indent="-171450">
              <a:buFont typeface="Wingdings" panose="05000000000000000000" pitchFamily="2" charset="2"/>
              <a:buChar char="q"/>
              <a:defRPr/>
            </a:pPr>
            <a:r>
              <a:rPr lang="en-ZA" sz="1000" dirty="0">
                <a:solidFill>
                  <a:schemeClr val="tx1"/>
                </a:solidFill>
                <a:latin typeface="Century Gothic" panose="020B0502020202020204" pitchFamily="34" charset="0"/>
              </a:rPr>
              <a:t>12% reduction of wasteful and fruitless expenditure </a:t>
            </a: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50" b="0" dirty="0">
              <a:solidFill>
                <a:schemeClr val="tx1"/>
              </a:solidFill>
              <a:latin typeface="Century Gothic" panose="020B0502020202020204" pitchFamily="34" charset="0"/>
            </a:endParaRPr>
          </a:p>
          <a:p>
            <a:pPr>
              <a:defRPr/>
            </a:pPr>
            <a:r>
              <a:rPr lang="en-ZA" b="0" dirty="0"/>
              <a:t>	</a:t>
            </a:r>
          </a:p>
          <a:p>
            <a:pPr marL="171450" indent="-171450" algn="ctr">
              <a:buFont typeface="Wingdings" panose="05000000000000000000" pitchFamily="2" charset="2"/>
              <a:buChar char="q"/>
              <a:defRPr/>
            </a:pPr>
            <a:endParaRPr lang="en-US" sz="1100" dirty="0">
              <a:solidFill>
                <a:srgbClr val="000000"/>
              </a:solidFill>
              <a:latin typeface="Century Gothic" panose="020B0502020202020204" pitchFamily="34" charset="0"/>
              <a:cs typeface="Arial" pitchFamily="34" charset="0"/>
            </a:endParaRPr>
          </a:p>
          <a:p>
            <a:pPr algn="just">
              <a:defRPr/>
            </a:pPr>
            <a:endParaRPr lang="en-US" sz="1150" dirty="0">
              <a:solidFill>
                <a:srgbClr val="000000"/>
              </a:solidFill>
              <a:latin typeface="Century Gothic" panose="020B0502020202020204" pitchFamily="34" charset="0"/>
              <a:cs typeface="Arial" pitchFamily="34" charset="0"/>
            </a:endParaRPr>
          </a:p>
          <a:p>
            <a:pPr algn="just">
              <a:defRPr/>
            </a:pPr>
            <a:endParaRPr lang="en-US" sz="1150" b="0" dirty="0">
              <a:solidFill>
                <a:srgbClr val="000000"/>
              </a:solidFill>
              <a:latin typeface="Century Gothic" panose="020B0502020202020204" pitchFamily="34" charset="0"/>
              <a:cs typeface="Arial" pitchFamily="34" charset="0"/>
            </a:endParaRPr>
          </a:p>
        </p:txBody>
      </p:sp>
      <p:sp>
        <p:nvSpPr>
          <p:cNvPr id="41" name="Rectangle 40"/>
          <p:cNvSpPr/>
          <p:nvPr/>
        </p:nvSpPr>
        <p:spPr>
          <a:xfrm>
            <a:off x="2951348" y="4677797"/>
            <a:ext cx="3088328" cy="361312"/>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r>
              <a:rPr lang="en-ZA" sz="1100" kern="0" dirty="0">
                <a:solidFill>
                  <a:srgbClr val="FFFFFF"/>
                </a:solidFill>
                <a:latin typeface="Century Gothic" panose="020B0502020202020204" pitchFamily="34" charset="0"/>
              </a:rPr>
              <a:t>Actual Performance </a:t>
            </a:r>
            <a:r>
              <a:rPr lang="en-ZA" sz="1100" b="0" kern="0" dirty="0">
                <a:solidFill>
                  <a:srgbClr val="FFFFFF"/>
                </a:solidFill>
                <a:latin typeface="Century Gothic" panose="020B0502020202020204" pitchFamily="34" charset="0"/>
              </a:rPr>
              <a:t> </a:t>
            </a:r>
            <a:endParaRPr lang="en-US" sz="1100" b="0" kern="0" dirty="0">
              <a:solidFill>
                <a:srgbClr val="FFFFFF"/>
              </a:solidFill>
              <a:latin typeface="Century Gothic" panose="020B0502020202020204" pitchFamily="34" charset="0"/>
            </a:endParaRPr>
          </a:p>
        </p:txBody>
      </p:sp>
      <p:sp>
        <p:nvSpPr>
          <p:cNvPr id="42" name="Rectangle 41"/>
          <p:cNvSpPr/>
          <p:nvPr/>
        </p:nvSpPr>
        <p:spPr>
          <a:xfrm>
            <a:off x="6063976" y="4677797"/>
            <a:ext cx="2905714" cy="361312"/>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200" b="0" kern="0" dirty="0">
              <a:solidFill>
                <a:srgbClr val="FFFFFF"/>
              </a:solidFill>
              <a:latin typeface="Century Gothic" panose="020B0502020202020204" pitchFamily="34" charset="0"/>
            </a:endParaRPr>
          </a:p>
          <a:p>
            <a:pPr algn="ctr" fontAlgn="auto">
              <a:spcAft>
                <a:spcPts val="0"/>
              </a:spcAft>
              <a:defRPr/>
            </a:pPr>
            <a:r>
              <a:rPr lang="en-ZA" sz="4000" kern="0" dirty="0">
                <a:solidFill>
                  <a:srgbClr val="FFFFFF"/>
                </a:solidFill>
                <a:latin typeface="Century Gothic" panose="020B0502020202020204" pitchFamily="34" charset="0"/>
              </a:rPr>
              <a:t>Explanation of Variance   </a:t>
            </a:r>
            <a:endParaRPr lang="en-US" sz="4000" kern="0" dirty="0">
              <a:solidFill>
                <a:srgbClr val="FFFFFF"/>
              </a:solidFill>
              <a:latin typeface="Century Gothic" panose="020B0502020202020204" pitchFamily="34" charset="0"/>
            </a:endParaRPr>
          </a:p>
        </p:txBody>
      </p:sp>
      <p:sp>
        <p:nvSpPr>
          <p:cNvPr id="43" name="Rectangle 42"/>
          <p:cNvSpPr/>
          <p:nvPr/>
        </p:nvSpPr>
        <p:spPr>
          <a:xfrm>
            <a:off x="8981798" y="4685396"/>
            <a:ext cx="3168738" cy="383123"/>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200" b="0" kern="0" dirty="0">
              <a:solidFill>
                <a:srgbClr val="FFFFFF"/>
              </a:solidFill>
              <a:latin typeface="Century Gothic" panose="020B0502020202020204" pitchFamily="34" charset="0"/>
            </a:endParaRPr>
          </a:p>
          <a:p>
            <a:pPr algn="ctr" fontAlgn="auto">
              <a:spcAft>
                <a:spcPts val="0"/>
              </a:spcAft>
              <a:defRPr/>
            </a:pPr>
            <a:r>
              <a:rPr lang="en-ZA" sz="4200" kern="0" dirty="0">
                <a:solidFill>
                  <a:srgbClr val="FFFFFF"/>
                </a:solidFill>
                <a:latin typeface="Century Gothic" panose="020B0502020202020204" pitchFamily="34" charset="0"/>
              </a:rPr>
              <a:t>Intervention Plan  </a:t>
            </a:r>
            <a:endParaRPr lang="en-US" sz="4200" kern="0" dirty="0">
              <a:solidFill>
                <a:srgbClr val="FFFFFF"/>
              </a:solidFill>
              <a:latin typeface="Century Gothic" panose="020B0502020202020204" pitchFamily="34" charset="0"/>
            </a:endParaRPr>
          </a:p>
        </p:txBody>
      </p:sp>
      <p:sp>
        <p:nvSpPr>
          <p:cNvPr id="44" name="Rectangle 43"/>
          <p:cNvSpPr/>
          <p:nvPr/>
        </p:nvSpPr>
        <p:spPr>
          <a:xfrm>
            <a:off x="2953421" y="5060410"/>
            <a:ext cx="3052870" cy="179759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000" dirty="0">
                <a:solidFill>
                  <a:srgbClr val="000000"/>
                </a:solidFill>
                <a:latin typeface="Century Gothic" panose="020B0502020202020204" pitchFamily="34" charset="0"/>
                <a:cs typeface="Arial" pitchFamily="34" charset="0"/>
              </a:rPr>
              <a:t>There was 0% reduction  of wasteful and fruitless expenditure occurred due to delays experience on the outsourcing of the investigation function through third parties.</a:t>
            </a: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000" b="0" dirty="0">
                <a:solidFill>
                  <a:srgbClr val="000000"/>
                </a:solidFill>
                <a:latin typeface="Century Gothic" panose="020B0502020202020204" pitchFamily="34" charset="0"/>
                <a:cs typeface="Arial" pitchFamily="34" charset="0"/>
              </a:rPr>
              <a:t>  </a:t>
            </a:r>
          </a:p>
          <a:p>
            <a:pPr marL="171450" indent="-171450" algn="just">
              <a:buFont typeface="Wingdings" panose="05000000000000000000" pitchFamily="2" charset="2"/>
              <a:buChar char="q"/>
              <a:defRPr/>
            </a:pPr>
            <a:endParaRPr lang="en-US" sz="105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50" b="0" dirty="0">
              <a:solidFill>
                <a:srgbClr val="000000"/>
              </a:solidFill>
              <a:latin typeface="Century Gothic" panose="020B0502020202020204" pitchFamily="34" charset="0"/>
              <a:cs typeface="Arial" pitchFamily="34" charset="0"/>
            </a:endParaRPr>
          </a:p>
          <a:p>
            <a:pPr algn="just">
              <a:defRPr/>
            </a:pPr>
            <a:endParaRPr lang="en-US" sz="1100" b="0" dirty="0">
              <a:solidFill>
                <a:srgbClr val="000000"/>
              </a:solidFill>
              <a:latin typeface="Century Gothic" panose="020B0502020202020204" pitchFamily="34" charset="0"/>
              <a:cs typeface="Arial" pitchFamily="34" charset="0"/>
            </a:endParaRPr>
          </a:p>
          <a:p>
            <a:pPr>
              <a:defRPr/>
            </a:pPr>
            <a:endParaRPr lang="en-US" sz="1200" b="0" dirty="0">
              <a:solidFill>
                <a:srgbClr val="000000"/>
              </a:solidFill>
              <a:latin typeface="Century Gothic" panose="020B0502020202020204" pitchFamily="34" charset="0"/>
              <a:cs typeface="Arial" pitchFamily="34" charset="0"/>
            </a:endParaRPr>
          </a:p>
        </p:txBody>
      </p:sp>
      <p:sp>
        <p:nvSpPr>
          <p:cNvPr id="45" name="Rectangle 44"/>
          <p:cNvSpPr/>
          <p:nvPr/>
        </p:nvSpPr>
        <p:spPr>
          <a:xfrm>
            <a:off x="6055134" y="5068518"/>
            <a:ext cx="2905716" cy="1789482"/>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administrative delays experienced in outsourcing  of the investigators from the Department of Administration and Public Administration (DPSA) resulted in delayed  commissioning investigations to determine liability for condonation of wasteful and fruitless expenditure by National Treasury </a:t>
            </a:r>
          </a:p>
          <a:p>
            <a:pPr algn="just">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algn="just">
              <a:defRPr/>
            </a:pPr>
            <a:endParaRPr lang="en-US" sz="1050" b="0"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50" b="0" baseline="30000" dirty="0">
              <a:solidFill>
                <a:srgbClr val="000000"/>
              </a:solidFill>
              <a:latin typeface="Century Gothic" panose="020B0502020202020204" pitchFamily="34" charset="0"/>
              <a:cs typeface="Arial" pitchFamily="34" charset="0"/>
            </a:endParaRPr>
          </a:p>
        </p:txBody>
      </p:sp>
      <p:sp>
        <p:nvSpPr>
          <p:cNvPr id="46" name="Rectangle 45"/>
          <p:cNvSpPr/>
          <p:nvPr/>
        </p:nvSpPr>
        <p:spPr>
          <a:xfrm>
            <a:off x="8991493" y="5092676"/>
            <a:ext cx="3146564" cy="1765324"/>
          </a:xfrm>
          <a:prstGeom prst="rect">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32500" lnSpcReduction="20000"/>
          </a:bodyPr>
          <a:lstStyle/>
          <a:p>
            <a:pPr>
              <a:defRPr/>
            </a:pPr>
            <a:endParaRPr lang="en-US" sz="12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5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21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r>
              <a:rPr lang="en-US" sz="3100" b="0" i="1" dirty="0">
                <a:solidFill>
                  <a:srgbClr val="000000"/>
                </a:solidFill>
                <a:latin typeface="Century Gothic" panose="020B0502020202020204" pitchFamily="34" charset="0"/>
                <a:cs typeface="Arial" pitchFamily="34" charset="0"/>
              </a:rPr>
              <a:t>Following the conclusion of the appointment of the investigators and the fast tracking  of the investigations of the 33 reported incidences on the wasteful and fruitless expenditure register to recovery of debt arising from financial loss by the entity , implementation of consequence management and the application of condonation of wasteful and fruitless expenditure to National Treasury for removal on the USAASA Financial Statements </a:t>
            </a:r>
          </a:p>
          <a:p>
            <a:pPr marL="285750" indent="-285750" algn="just">
              <a:buFont typeface="Wingdings" panose="05000000000000000000" pitchFamily="2" charset="2"/>
              <a:buChar char="q"/>
              <a:defRPr/>
            </a:pPr>
            <a:endParaRPr lang="en-US" sz="21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2100" b="0" dirty="0">
              <a:solidFill>
                <a:srgbClr val="000000"/>
              </a:solidFill>
              <a:latin typeface="Century Gothic" panose="020B0502020202020204" pitchFamily="34" charset="0"/>
              <a:cs typeface="Arial" pitchFamily="34" charset="0"/>
            </a:endParaRPr>
          </a:p>
          <a:p>
            <a:pPr lvl="0" algn="just">
              <a:defRPr/>
            </a:pPr>
            <a:endParaRPr lang="en-US" sz="1100" b="0" dirty="0">
              <a:solidFill>
                <a:srgbClr val="000000"/>
              </a:solidFill>
              <a:latin typeface="Century Gothic" panose="020B0502020202020204" pitchFamily="34" charset="0"/>
              <a:cs typeface="Arial" pitchFamily="34" charset="0"/>
            </a:endParaRPr>
          </a:p>
          <a:p>
            <a:pPr lvl="0">
              <a:defRPr/>
            </a:pPr>
            <a:endParaRPr lang="en-US" sz="1200" b="0" dirty="0">
              <a:solidFill>
                <a:srgbClr val="000000"/>
              </a:solidFill>
              <a:latin typeface="Century Gothic" panose="020B0502020202020204" pitchFamily="34" charset="0"/>
              <a:cs typeface="Arial" pitchFamily="34" charset="0"/>
            </a:endParaRPr>
          </a:p>
          <a:p>
            <a:pPr marL="285750" lvl="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a:p>
            <a:pPr marL="28575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xmlns="" val="213260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algn="ctr" eaLnBrk="0" hangingPunct="0">
              <a:spcBef>
                <a:spcPts val="600"/>
              </a:spcBef>
              <a:spcAft>
                <a:spcPts val="600"/>
              </a:spcAft>
              <a:defRPr/>
            </a:pPr>
            <a:r>
              <a:rPr lang="en-ZA" sz="1400" dirty="0"/>
              <a:t>4</a:t>
            </a:r>
          </a:p>
          <a:p>
            <a:pPr algn="ctr" eaLnBrk="0" hangingPunct="0">
              <a:spcBef>
                <a:spcPts val="600"/>
              </a:spcBef>
              <a:spcAft>
                <a:spcPts val="600"/>
              </a:spcAft>
              <a:defRPr/>
            </a:pPr>
            <a:r>
              <a:rPr lang="en-ZA" sz="1400" dirty="0">
                <a:latin typeface="Century Gothic" panose="020B0502020202020204" pitchFamily="34" charset="0"/>
              </a:rPr>
              <a:t>PERCENTAGE REDUCTION OF IRREGULAR EXPENDITURE </a:t>
            </a:r>
            <a:r>
              <a:rPr lang="en-US" sz="1400" dirty="0">
                <a:latin typeface="Century Gothic" panose="020B0502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135371"/>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9" name="Group 28"/>
          <p:cNvGrpSpPr/>
          <p:nvPr/>
        </p:nvGrpSpPr>
        <p:grpSpPr>
          <a:xfrm>
            <a:off x="0" y="984918"/>
            <a:ext cx="12192001" cy="3380187"/>
            <a:chOff x="475934" y="4349904"/>
            <a:chExt cx="2362846" cy="811573"/>
          </a:xfrm>
        </p:grpSpPr>
        <p:sp>
          <p:nvSpPr>
            <p:cNvPr id="30" name="Rectangle 29"/>
            <p:cNvSpPr/>
            <p:nvPr/>
          </p:nvSpPr>
          <p:spPr>
            <a:xfrm>
              <a:off x="475934" y="4349904"/>
              <a:ext cx="2362846" cy="125002"/>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Target Context  </a:t>
              </a:r>
              <a:endParaRPr kumimoji="0" lang="en-US"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1" name="Rectangle 30"/>
            <p:cNvSpPr/>
            <p:nvPr/>
          </p:nvSpPr>
          <p:spPr>
            <a:xfrm>
              <a:off x="492084" y="4487209"/>
              <a:ext cx="2302635" cy="674268"/>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lvl="0" algn="just">
                <a:defRPr/>
              </a:pPr>
              <a:endParaRPr kumimoji="0" lang="en-US" sz="11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lvl="0" indent="-342900" algn="just">
                <a:buFont typeface="Wingdings" panose="05000000000000000000" pitchFamily="2" charset="2"/>
                <a:buChar char="q"/>
                <a:defRPr/>
              </a:pPr>
              <a:r>
                <a:rPr lang="en-ZA" sz="1000" b="0" dirty="0">
                  <a:solidFill>
                    <a:schemeClr val="tx1"/>
                  </a:solidFill>
                  <a:latin typeface="Century Gothic" panose="020B0502020202020204" pitchFamily="34" charset="0"/>
                </a:rPr>
                <a:t>Irregular expenditure is </a:t>
              </a:r>
              <a:r>
                <a:rPr lang="en-ZA" sz="1000" dirty="0">
                  <a:solidFill>
                    <a:schemeClr val="tx1"/>
                  </a:solidFill>
                  <a:latin typeface="Century Gothic" panose="020B0502020202020204" pitchFamily="34" charset="0"/>
                </a:rPr>
                <a:t>expenditure that was not incurred in the manner prescribed by legislation</a:t>
              </a:r>
              <a:r>
                <a:rPr lang="en-ZA" sz="1000" b="0" dirty="0">
                  <a:solidFill>
                    <a:schemeClr val="tx1"/>
                  </a:solidFill>
                  <a:latin typeface="Century Gothic" panose="020B0502020202020204" pitchFamily="34" charset="0"/>
                </a:rPr>
                <a:t>; in other words, somewhere in the process that led to the expenditure, the auditee did not comply with the applicable legislation.</a:t>
              </a:r>
              <a:endParaRPr kumimoji="0" lang="en-US" sz="10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lvl="0" algn="just">
                <a:defRPr/>
              </a:pPr>
              <a:endParaRPr kumimoji="0" lang="en-US" sz="10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indent="-342900" algn="just">
                <a:buFont typeface="Wingdings" panose="05000000000000000000" pitchFamily="2" charset="2"/>
                <a:buChar char="q"/>
                <a:defRPr/>
              </a:pPr>
              <a:r>
                <a:rPr lang="en-US" sz="1000" dirty="0">
                  <a:solidFill>
                    <a:schemeClr val="tx1"/>
                  </a:solidFill>
                  <a:latin typeface="Century Gothic" panose="020B0502020202020204" pitchFamily="34" charset="0"/>
                  <a:cs typeface="Arial" pitchFamily="34" charset="0"/>
                </a:rPr>
                <a:t>The target is linked on APEX Priority 1: </a:t>
              </a:r>
              <a:r>
                <a:rPr lang="en-ZA" sz="1000" dirty="0">
                  <a:solidFill>
                    <a:schemeClr val="tx1"/>
                  </a:solidFill>
                  <a:latin typeface="Century Gothic" panose="020B0502020202020204" pitchFamily="34" charset="0"/>
                </a:rPr>
                <a:t>A Capable, Ethical and Developmental State - </a:t>
              </a:r>
              <a:r>
                <a:rPr lang="en-ZA" sz="1000" b="0" dirty="0">
                  <a:solidFill>
                    <a:schemeClr val="tx1"/>
                  </a:solidFill>
                  <a:latin typeface="Century Gothic" panose="020B0502020202020204" pitchFamily="34" charset="0"/>
                </a:rPr>
                <a:t>Programmatic approaches to asset management, elimination of wasteful and fruitless expenditure, and irregular expenditure (NT);</a:t>
              </a:r>
            </a:p>
            <a:p>
              <a:pPr marL="342900" lvl="0" indent="-342900" algn="just">
                <a:buFont typeface="Wingdings" panose="05000000000000000000" pitchFamily="2" charset="2"/>
                <a:buChar char="q"/>
                <a:defRPr/>
              </a:pPr>
              <a:endParaRPr kumimoji="0" lang="en-US" sz="10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285750" lvl="0" indent="-285750" algn="just">
                <a:buFont typeface="Wingdings" panose="05000000000000000000" pitchFamily="2" charset="2"/>
                <a:buChar char="q"/>
                <a:defRPr/>
              </a:pPr>
              <a:r>
                <a:rPr lang="en-US" sz="1000" dirty="0">
                  <a:solidFill>
                    <a:schemeClr val="tx1"/>
                  </a:solidFill>
                  <a:latin typeface="Century Gothic" panose="020B0502020202020204" pitchFamily="34" charset="0"/>
                  <a:cs typeface="Arial" pitchFamily="34" charset="0"/>
                </a:rPr>
                <a:t>The Loss Control Officer </a:t>
              </a:r>
              <a:r>
                <a:rPr lang="en-US" sz="1000" b="0" dirty="0">
                  <a:solidFill>
                    <a:schemeClr val="tx1"/>
                  </a:solidFill>
                  <a:latin typeface="Century Gothic" panose="020B0502020202020204" pitchFamily="34" charset="0"/>
                  <a:cs typeface="Arial" pitchFamily="34" charset="0"/>
                </a:rPr>
                <a:t>is required to investigate the irregular expenditure and confirm it by recording in the irregular  expenditure Loss Control Register. After liability and consequence management has been implemented and recovery process and the Accounting Authority of the institution must submit a condonation to National Treasury as the relevant body to authorise the condonation of irregular  expenditure. </a:t>
              </a:r>
            </a:p>
            <a:p>
              <a:pPr marL="285750" lvl="0" indent="-285750" algn="just">
                <a:buFont typeface="Wingdings" panose="05000000000000000000" pitchFamily="2" charset="2"/>
                <a:buChar char="q"/>
                <a:defRPr/>
              </a:pPr>
              <a:endParaRPr lang="en-US" sz="1000" b="0" dirty="0">
                <a:solidFill>
                  <a:schemeClr val="tx1"/>
                </a:solidFill>
                <a:latin typeface="Century Gothic" panose="020B0502020202020204" pitchFamily="34" charset="0"/>
                <a:cs typeface="Arial" pitchFamily="34" charset="0"/>
              </a:endParaRPr>
            </a:p>
            <a:p>
              <a:pPr marL="171450" lvl="0" indent="-171450" algn="just">
                <a:buFont typeface="Wingdings" panose="05000000000000000000" pitchFamily="2" charset="2"/>
                <a:buChar char="q"/>
                <a:defRPr/>
              </a:pPr>
              <a:r>
                <a:rPr lang="en-US" sz="1000" noProof="0" dirty="0">
                  <a:solidFill>
                    <a:schemeClr val="tx1"/>
                  </a:solidFill>
                  <a:latin typeface="Century Gothic" panose="020B0502020202020204" pitchFamily="34" charset="0"/>
                  <a:cs typeface="Arial" pitchFamily="34" charset="0"/>
                </a:rPr>
                <a:t> USAASA has 31 incidences </a:t>
              </a:r>
              <a:r>
                <a:rPr lang="en-US" sz="1000" b="0" noProof="0" dirty="0">
                  <a:solidFill>
                    <a:schemeClr val="tx1"/>
                  </a:solidFill>
                  <a:latin typeface="Century Gothic" panose="020B0502020202020204" pitchFamily="34" charset="0"/>
                  <a:cs typeface="Arial" pitchFamily="34" charset="0"/>
                </a:rPr>
                <a:t>record under the irregular expenditure register </a:t>
              </a:r>
              <a:endParaRPr kumimoji="0" lang="en-US" sz="10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lvl="0" algn="just">
                <a:defRPr/>
              </a:pPr>
              <a:endParaRPr kumimoji="0" lang="en-US" sz="10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285750" marR="0" lvl="0" indent="-285750"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rPr>
                <a:t>The consistent</a:t>
              </a:r>
              <a:r>
                <a:rPr kumimoji="0" lang="en-US" sz="1000" b="1" i="0" u="none" strike="noStrike" kern="1200" cap="none" spc="0" normalizeH="0" noProof="0" dirty="0">
                  <a:ln>
                    <a:noFill/>
                  </a:ln>
                  <a:solidFill>
                    <a:srgbClr val="000000"/>
                  </a:solidFill>
                  <a:effectLst/>
                  <a:uLnTx/>
                  <a:uFillTx/>
                  <a:latin typeface="Century Gothic" panose="020B0502020202020204" pitchFamily="34" charset="0"/>
                  <a:cs typeface="Arial" pitchFamily="34" charset="0"/>
                </a:rPr>
                <a:t> changes at Board Level, Chief Executive Officer and Chief Financial Officer and also Executes </a:t>
              </a:r>
              <a:r>
                <a:rPr kumimoji="0" lang="en-US" sz="1000" b="0" i="0" u="none" strike="noStrike" kern="1200" cap="none" spc="0" normalizeH="0" noProof="0" dirty="0">
                  <a:ln>
                    <a:noFill/>
                  </a:ln>
                  <a:solidFill>
                    <a:srgbClr val="000000"/>
                  </a:solidFill>
                  <a:effectLst/>
                  <a:uLnTx/>
                  <a:uFillTx/>
                  <a:latin typeface="Century Gothic" panose="020B0502020202020204" pitchFamily="34" charset="0"/>
                  <a:cs typeface="Arial" pitchFamily="34" charset="0"/>
                </a:rPr>
                <a:t>has affected the monitoring and tracking of the irregular expenditure loss control register for removal from the Annual Financial Statements </a:t>
              </a:r>
              <a:endParaRPr kumimoji="0" lang="en-US" sz="1000"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xmlns="" val="2152120717"/>
              </p:ext>
            </p:extLst>
          </p:nvPr>
        </p:nvGraphicFramePr>
        <p:xfrm>
          <a:off x="83333" y="4589904"/>
          <a:ext cx="11881320" cy="2079455"/>
        </p:xfrm>
        <a:graphic>
          <a:graphicData uri="http://schemas.openxmlformats.org/drawingml/2006/table">
            <a:tbl>
              <a:tblPr firstRow="1" firstCol="1" bandRow="1"/>
              <a:tblGrid>
                <a:gridCol w="4060462">
                  <a:extLst>
                    <a:ext uri="{9D8B030D-6E8A-4147-A177-3AD203B41FA5}">
                      <a16:colId xmlns:a16="http://schemas.microsoft.com/office/drawing/2014/main" xmlns="" val="3343471117"/>
                    </a:ext>
                  </a:extLst>
                </a:gridCol>
                <a:gridCol w="4533751">
                  <a:extLst>
                    <a:ext uri="{9D8B030D-6E8A-4147-A177-3AD203B41FA5}">
                      <a16:colId xmlns:a16="http://schemas.microsoft.com/office/drawing/2014/main" xmlns="" val="1599965932"/>
                    </a:ext>
                  </a:extLst>
                </a:gridCol>
                <a:gridCol w="3287107">
                  <a:extLst>
                    <a:ext uri="{9D8B030D-6E8A-4147-A177-3AD203B41FA5}">
                      <a16:colId xmlns:a16="http://schemas.microsoft.com/office/drawing/2014/main" xmlns="" val="2198869800"/>
                    </a:ext>
                  </a:extLst>
                </a:gridCol>
              </a:tblGrid>
              <a:tr h="297065">
                <a:tc>
                  <a:txBody>
                    <a:bodyPr/>
                    <a:lstStyle/>
                    <a:p>
                      <a:pP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SUMMARY:</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Annual disclosure</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Accumulative</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44276714"/>
                  </a:ext>
                </a:extLst>
              </a:tr>
              <a:tr h="297065">
                <a:tc>
                  <a:txBody>
                    <a:bodyPr/>
                    <a:lstStyle/>
                    <a:p>
                      <a:pP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2016/17</a:t>
                      </a:r>
                      <a:endParaRPr lang="en-ZA" sz="1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1 608 172,15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1 608 172,15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170537046"/>
                  </a:ext>
                </a:extLst>
              </a:tr>
              <a:tr h="297065">
                <a:tc>
                  <a:txBody>
                    <a:bodyPr/>
                    <a:lstStyle/>
                    <a:p>
                      <a:pP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2017/18</a:t>
                      </a:r>
                      <a:endParaRPr lang="en-ZA" sz="1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3 072 507,59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4 680 679,74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6361280"/>
                  </a:ext>
                </a:extLst>
              </a:tr>
              <a:tr h="297065">
                <a:tc>
                  <a:txBody>
                    <a:bodyPr/>
                    <a:lstStyle/>
                    <a:p>
                      <a:pP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2018/19</a:t>
                      </a:r>
                      <a:endParaRPr lang="en-ZA" sz="1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24 891 216,58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29 571 896,32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019015266"/>
                  </a:ext>
                </a:extLst>
              </a:tr>
              <a:tr h="297065">
                <a:tc>
                  <a:txBody>
                    <a:bodyPr/>
                    <a:lstStyle/>
                    <a:p>
                      <a:pP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2019/20</a:t>
                      </a:r>
                      <a:endParaRPr lang="en-ZA" sz="1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1 704 577,00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31 276 473,32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653260610"/>
                  </a:ext>
                </a:extLst>
              </a:tr>
              <a:tr h="297065">
                <a:tc>
                  <a:txBody>
                    <a:bodyPr/>
                    <a:lstStyle/>
                    <a:p>
                      <a:pP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2020/21</a:t>
                      </a:r>
                      <a:endParaRPr lang="en-ZA" sz="1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3 223 282.75</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33 728 682,97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87811750"/>
                  </a:ext>
                </a:extLst>
              </a:tr>
              <a:tr h="297065">
                <a:tc>
                  <a:txBody>
                    <a:bodyPr/>
                    <a:lstStyle/>
                    <a:p>
                      <a:pPr>
                        <a:lnSpc>
                          <a:spcPct val="107000"/>
                        </a:lnSpc>
                        <a:spcAft>
                          <a:spcPts val="0"/>
                        </a:spcAft>
                      </a:pPr>
                      <a:r>
                        <a:rPr lang="en-ZA" sz="10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2021/22</a:t>
                      </a:r>
                      <a:endParaRPr lang="en-ZA" sz="10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ZA" sz="1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34 499 756,07 </a:t>
                      </a:r>
                      <a:endParaRPr lang="en-ZA"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009922772"/>
                  </a:ext>
                </a:extLst>
              </a:tr>
            </a:tbl>
          </a:graphicData>
        </a:graphic>
      </p:graphicFrame>
    </p:spTree>
    <p:extLst>
      <p:ext uri="{BB962C8B-B14F-4D97-AF65-F5344CB8AC3E}">
        <p14:creationId xmlns:p14="http://schemas.microsoft.com/office/powerpoint/2010/main" xmlns="" val="334497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algn="ctr" eaLnBrk="0" hangingPunct="0">
              <a:spcBef>
                <a:spcPts val="600"/>
              </a:spcBef>
              <a:spcAft>
                <a:spcPts val="600"/>
              </a:spcAft>
              <a:defRPr/>
            </a:pPr>
            <a:r>
              <a:rPr lang="en-US" sz="1400" dirty="0">
                <a:solidFill>
                  <a:srgbClr val="000000"/>
                </a:solidFill>
              </a:rPr>
              <a:t>5</a:t>
            </a:r>
            <a:endParaRPr lang="en-ZA" sz="1400" dirty="0"/>
          </a:p>
          <a:p>
            <a:pPr algn="ctr" eaLnBrk="0" hangingPunct="0">
              <a:spcBef>
                <a:spcPts val="600"/>
              </a:spcBef>
              <a:spcAft>
                <a:spcPts val="600"/>
              </a:spcAft>
              <a:defRPr/>
            </a:pPr>
            <a:r>
              <a:rPr lang="en-ZA" sz="1400" dirty="0">
                <a:solidFill>
                  <a:srgbClr val="FF9900"/>
                </a:solidFill>
                <a:latin typeface="Century Gothic" panose="020B0502020202020204" pitchFamily="34" charset="0"/>
              </a:rPr>
              <a:t> </a:t>
            </a:r>
            <a:r>
              <a:rPr lang="en-ZA" sz="1400" dirty="0">
                <a:latin typeface="Century Gothic" panose="020B0502020202020204" pitchFamily="34" charset="0"/>
              </a:rPr>
              <a:t>PERCENTAGE REDUCTION OF IRREGULAR EXPENDITURE </a:t>
            </a:r>
            <a:r>
              <a:rPr lang="en-US" sz="1400" dirty="0">
                <a:latin typeface="Century Gothic" panose="020B0502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135371"/>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31676" y="928274"/>
            <a:ext cx="8956726" cy="2695751"/>
            <a:chOff x="400681" y="4352499"/>
            <a:chExt cx="5837317" cy="1255979"/>
          </a:xfrm>
        </p:grpSpPr>
        <p:sp>
          <p:nvSpPr>
            <p:cNvPr id="22" name="Rectangle 21"/>
            <p:cNvSpPr/>
            <p:nvPr/>
          </p:nvSpPr>
          <p:spPr>
            <a:xfrm>
              <a:off x="400681" y="4365625"/>
              <a:ext cx="1898046"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r>
                <a:rPr lang="en-ZA" sz="2600" kern="0" dirty="0">
                  <a:solidFill>
                    <a:srgbClr val="FFFFFF"/>
                  </a:solidFill>
                  <a:latin typeface="Century Gothic" panose="020B0502020202020204" pitchFamily="34" charset="0"/>
                </a:rPr>
                <a:t>Quarterly 1 (2021-22) Target </a:t>
              </a:r>
              <a:endParaRPr lang="en-US" sz="2600" kern="0" dirty="0">
                <a:solidFill>
                  <a:srgbClr val="FFFFFF"/>
                </a:solidFill>
                <a:latin typeface="Century Gothic" panose="020B0502020202020204" pitchFamily="34" charset="0"/>
              </a:endParaRPr>
            </a:p>
          </p:txBody>
        </p:sp>
        <p:sp>
          <p:nvSpPr>
            <p:cNvPr id="23" name="Rectangle 22"/>
            <p:cNvSpPr/>
            <p:nvPr/>
          </p:nvSpPr>
          <p:spPr>
            <a:xfrm>
              <a:off x="2319202" y="4352499"/>
              <a:ext cx="2000276"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a:bodyPr>
            <a:lstStyle/>
            <a:p>
              <a:pPr algn="ctr" fontAlgn="auto">
                <a:spcAft>
                  <a:spcPts val="0"/>
                </a:spcAft>
                <a:defRPr/>
              </a:pPr>
              <a:endParaRPr lang="en-ZA" sz="1000" b="0" kern="0" dirty="0">
                <a:solidFill>
                  <a:srgbClr val="FFFFFF"/>
                </a:solidFill>
                <a:latin typeface="Century Gothic" panose="020B0502020202020204" pitchFamily="34" charset="0"/>
              </a:endParaRPr>
            </a:p>
            <a:p>
              <a:pPr algn="ctr" fontAlgn="auto">
                <a:spcAft>
                  <a:spcPts val="0"/>
                </a:spcAft>
                <a:defRPr/>
              </a:pPr>
              <a:r>
                <a:rPr lang="en-ZA" sz="1000" kern="0" dirty="0">
                  <a:solidFill>
                    <a:srgbClr val="FFFFFF"/>
                  </a:solidFill>
                  <a:latin typeface="Century Gothic" panose="020B0502020202020204" pitchFamily="34" charset="0"/>
                </a:rPr>
                <a:t>Actual Performance </a:t>
              </a:r>
              <a:r>
                <a:rPr lang="en-ZA" sz="1000" b="0" kern="0" dirty="0">
                  <a:solidFill>
                    <a:srgbClr val="FFFFFF"/>
                  </a:solidFill>
                  <a:latin typeface="Century Gothic" panose="020B0502020202020204" pitchFamily="34" charset="0"/>
                </a:rPr>
                <a:t> </a:t>
              </a:r>
              <a:endParaRPr lang="en-US" sz="1000" b="0" kern="0" dirty="0">
                <a:solidFill>
                  <a:srgbClr val="FFFFFF"/>
                </a:solidFill>
                <a:latin typeface="Century Gothic" panose="020B0502020202020204" pitchFamily="34" charset="0"/>
              </a:endParaRPr>
            </a:p>
          </p:txBody>
        </p:sp>
        <p:sp>
          <p:nvSpPr>
            <p:cNvPr id="24" name="Rectangle 23"/>
            <p:cNvSpPr/>
            <p:nvPr/>
          </p:nvSpPr>
          <p:spPr>
            <a:xfrm>
              <a:off x="4339953" y="4356627"/>
              <a:ext cx="1893725" cy="168339"/>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400" b="0" kern="0" dirty="0">
                <a:solidFill>
                  <a:srgbClr val="FFFFFF"/>
                </a:solidFill>
                <a:latin typeface="Century Gothic" panose="020B0502020202020204" pitchFamily="34" charset="0"/>
              </a:endParaRPr>
            </a:p>
            <a:p>
              <a:pPr algn="ctr" fontAlgn="auto">
                <a:spcAft>
                  <a:spcPts val="0"/>
                </a:spcAft>
                <a:defRPr/>
              </a:pPr>
              <a:r>
                <a:rPr lang="en-ZA" sz="4000" kern="0" dirty="0">
                  <a:solidFill>
                    <a:srgbClr val="FFFFFF"/>
                  </a:solidFill>
                  <a:latin typeface="Century Gothic" panose="020B0502020202020204" pitchFamily="34" charset="0"/>
                </a:rPr>
                <a:t>Explanation of Variance   </a:t>
              </a:r>
              <a:endParaRPr lang="en-US" sz="4000" kern="0" dirty="0">
                <a:solidFill>
                  <a:srgbClr val="FFFFFF"/>
                </a:solidFill>
                <a:latin typeface="Century Gothic" panose="020B0502020202020204" pitchFamily="34" charset="0"/>
              </a:endParaRPr>
            </a:p>
          </p:txBody>
        </p:sp>
        <p:sp>
          <p:nvSpPr>
            <p:cNvPr id="26" name="Rectangle 25"/>
            <p:cNvSpPr/>
            <p:nvPr/>
          </p:nvSpPr>
          <p:spPr>
            <a:xfrm>
              <a:off x="414310" y="4533965"/>
              <a:ext cx="1884417" cy="1074513"/>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ctr">
                <a:defRPr/>
              </a:pPr>
              <a:r>
                <a:rPr lang="en-US" dirty="0">
                  <a:solidFill>
                    <a:srgbClr val="000000"/>
                  </a:solidFill>
                  <a:latin typeface="Century Gothic" panose="020B0502020202020204" pitchFamily="34" charset="0"/>
                  <a:cs typeface="Arial" pitchFamily="34" charset="0"/>
                </a:rPr>
                <a:t> </a:t>
              </a:r>
            </a:p>
            <a:p>
              <a:pPr marL="171450" indent="-171450">
                <a:buFont typeface="Wingdings" panose="05000000000000000000" pitchFamily="2" charset="2"/>
                <a:buChar char="q"/>
                <a:defRPr/>
              </a:pPr>
              <a:r>
                <a:rPr lang="en-ZA" sz="1000" dirty="0">
                  <a:solidFill>
                    <a:schemeClr val="tx1"/>
                  </a:solidFill>
                  <a:latin typeface="Century Gothic" panose="020B0502020202020204" pitchFamily="34" charset="0"/>
                </a:rPr>
                <a:t>3% reduction of irregular expenditure </a:t>
              </a:r>
            </a:p>
            <a:p>
              <a:pPr>
                <a:defRPr/>
              </a:pPr>
              <a:r>
                <a:rPr lang="en-ZA" b="0" dirty="0"/>
                <a:t>	</a:t>
              </a:r>
            </a:p>
            <a:p>
              <a:pPr marL="171450" indent="-171450" algn="ctr">
                <a:buFont typeface="Wingdings" panose="05000000000000000000" pitchFamily="2" charset="2"/>
                <a:buChar char="q"/>
                <a:defRPr/>
              </a:pPr>
              <a:endParaRPr lang="en-US" sz="1100" dirty="0">
                <a:solidFill>
                  <a:srgbClr val="000000"/>
                </a:solidFill>
                <a:latin typeface="Century Gothic" panose="020B0502020202020204" pitchFamily="34" charset="0"/>
                <a:cs typeface="Arial" pitchFamily="34" charset="0"/>
              </a:endParaRPr>
            </a:p>
            <a:p>
              <a:pPr algn="just">
                <a:defRPr/>
              </a:pPr>
              <a:endParaRPr lang="en-US" sz="1150" dirty="0">
                <a:solidFill>
                  <a:srgbClr val="000000"/>
                </a:solidFill>
                <a:latin typeface="Century Gothic" panose="020B0502020202020204" pitchFamily="34" charset="0"/>
                <a:cs typeface="Arial" pitchFamily="34" charset="0"/>
              </a:endParaRPr>
            </a:p>
            <a:p>
              <a:pPr algn="just">
                <a:defRPr/>
              </a:pPr>
              <a:endParaRPr lang="en-US" sz="1150" b="0" dirty="0">
                <a:solidFill>
                  <a:srgbClr val="000000"/>
                </a:solidFill>
                <a:latin typeface="Century Gothic" panose="020B0502020202020204" pitchFamily="34" charset="0"/>
                <a:cs typeface="Arial" pitchFamily="34" charset="0"/>
              </a:endParaRPr>
            </a:p>
          </p:txBody>
        </p:sp>
        <p:sp>
          <p:nvSpPr>
            <p:cNvPr id="27" name="Rectangle 26"/>
            <p:cNvSpPr/>
            <p:nvPr/>
          </p:nvSpPr>
          <p:spPr>
            <a:xfrm>
              <a:off x="2328963" y="4524966"/>
              <a:ext cx="1990515" cy="10835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endParaRPr lang="en-US" sz="11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000" dirty="0">
                  <a:solidFill>
                    <a:srgbClr val="000000"/>
                  </a:solidFill>
                  <a:latin typeface="Century Gothic" panose="020B0502020202020204" pitchFamily="34" charset="0"/>
                  <a:cs typeface="Arial" pitchFamily="34" charset="0"/>
                </a:rPr>
                <a:t>There was 0% reduction  of irregular expenditure occurred due to delays experienced internally by the Agency on alternative means to  appoint a functionary to perform investigations.  </a:t>
              </a:r>
            </a:p>
            <a:p>
              <a:pPr algn="just">
                <a:defRPr/>
              </a:pPr>
              <a:endParaRPr lang="en-US" sz="1100" b="0" dirty="0">
                <a:solidFill>
                  <a:srgbClr val="000000"/>
                </a:solidFill>
                <a:latin typeface="Century Gothic" panose="020B0502020202020204" pitchFamily="34" charset="0"/>
                <a:cs typeface="Arial" pitchFamily="34" charset="0"/>
              </a:endParaRPr>
            </a:p>
            <a:p>
              <a:pPr>
                <a:defRPr/>
              </a:pPr>
              <a:endParaRPr lang="en-US" sz="1200" b="0" dirty="0">
                <a:solidFill>
                  <a:srgbClr val="000000"/>
                </a:solidFill>
                <a:latin typeface="Century Gothic" panose="020B0502020202020204" pitchFamily="34" charset="0"/>
                <a:cs typeface="Arial" pitchFamily="34" charset="0"/>
              </a:endParaRPr>
            </a:p>
            <a:p>
              <a:pPr>
                <a:defRPr/>
              </a:pPr>
              <a:endParaRPr lang="en-US" sz="1200" b="0" dirty="0">
                <a:solidFill>
                  <a:srgbClr val="000000"/>
                </a:solidFill>
                <a:latin typeface="Century Gothic" panose="020B0502020202020204" pitchFamily="34" charset="0"/>
                <a:cs typeface="Arial" pitchFamily="34" charset="0"/>
              </a:endParaRPr>
            </a:p>
          </p:txBody>
        </p:sp>
        <p:sp>
          <p:nvSpPr>
            <p:cNvPr id="28" name="Rectangle 27"/>
            <p:cNvSpPr/>
            <p:nvPr/>
          </p:nvSpPr>
          <p:spPr>
            <a:xfrm>
              <a:off x="4344272" y="4539609"/>
              <a:ext cx="1893726" cy="1068869"/>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92500"/>
            </a:bodyPr>
            <a:lstStyle/>
            <a:p>
              <a:pPr marL="171450" indent="-171450" algn="just">
                <a:buFont typeface="Wingdings" panose="05000000000000000000" pitchFamily="2" charset="2"/>
                <a:buChar char="q"/>
                <a:defRPr/>
              </a:pPr>
              <a:r>
                <a:rPr lang="en-US" sz="1100" b="0" i="1" dirty="0">
                  <a:solidFill>
                    <a:srgbClr val="000000"/>
                  </a:solidFill>
                  <a:latin typeface="Century Gothic" panose="020B0502020202020204" pitchFamily="34" charset="0"/>
                  <a:cs typeface="Arial" pitchFamily="34" charset="0"/>
                </a:rPr>
                <a:t>It was initially planned that the irregular expenditure will be dealt through the forensic investigation  process and internal investigations were preferred using the capacity of the Internal Audit function after the appointment of the newly Board and Audit Risk Committee. </a:t>
              </a:r>
            </a:p>
            <a:p>
              <a:pPr marL="171450" indent="-171450" algn="just">
                <a:buFont typeface="Wingdings" panose="05000000000000000000" pitchFamily="2" charset="2"/>
                <a:buChar char="q"/>
                <a:defRPr/>
              </a:pPr>
              <a:endParaRPr lang="en-US" sz="1100" b="0" i="1"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100" b="0" i="1" dirty="0">
                  <a:solidFill>
                    <a:srgbClr val="000000"/>
                  </a:solidFill>
                  <a:latin typeface="Century Gothic" panose="020B0502020202020204" pitchFamily="34" charset="0"/>
                  <a:cs typeface="Arial" pitchFamily="34" charset="0"/>
                </a:rPr>
                <a:t>However, labour objected to use of Internal Audit as a functionary to investigate the irregular expenditure and that resulted on delays on the appointment and commencement of investigations</a:t>
              </a:r>
            </a:p>
          </p:txBody>
        </p:sp>
      </p:grpSp>
      <p:sp>
        <p:nvSpPr>
          <p:cNvPr id="29" name="Rectangle 28"/>
          <p:cNvSpPr/>
          <p:nvPr/>
        </p:nvSpPr>
        <p:spPr>
          <a:xfrm>
            <a:off x="8976319" y="933129"/>
            <a:ext cx="3180846" cy="383123"/>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400" b="0" kern="0" dirty="0">
              <a:solidFill>
                <a:srgbClr val="FFFFFF"/>
              </a:solidFill>
              <a:latin typeface="Century Gothic" panose="020B0502020202020204" pitchFamily="34" charset="0"/>
            </a:endParaRPr>
          </a:p>
          <a:p>
            <a:pPr algn="ctr" fontAlgn="auto">
              <a:spcAft>
                <a:spcPts val="0"/>
              </a:spcAft>
              <a:defRPr/>
            </a:pPr>
            <a:r>
              <a:rPr lang="en-ZA" sz="4000" kern="0" dirty="0">
                <a:solidFill>
                  <a:srgbClr val="FFFFFF"/>
                </a:solidFill>
                <a:latin typeface="Century Gothic" panose="020B0502020202020204" pitchFamily="34" charset="0"/>
              </a:rPr>
              <a:t>Intervention Plan  </a:t>
            </a:r>
            <a:endParaRPr lang="en-US" sz="4000" kern="0" dirty="0">
              <a:solidFill>
                <a:srgbClr val="FFFFFF"/>
              </a:solidFill>
              <a:latin typeface="Century Gothic" panose="020B0502020202020204" pitchFamily="34" charset="0"/>
            </a:endParaRPr>
          </a:p>
        </p:txBody>
      </p:sp>
      <p:sp>
        <p:nvSpPr>
          <p:cNvPr id="30" name="Rectangle 29"/>
          <p:cNvSpPr/>
          <p:nvPr/>
        </p:nvSpPr>
        <p:spPr>
          <a:xfrm>
            <a:off x="9020358" y="1329876"/>
            <a:ext cx="3133949" cy="2282646"/>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defRPr/>
            </a:pPr>
            <a:endParaRPr lang="en-US" sz="12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outsourcing of the investigation function through third parties was explored after the internal processes were exhausted</a:t>
            </a: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algn="just">
              <a:defRPr/>
            </a:pPr>
            <a:endParaRPr lang="en-US" sz="1000" b="0" i="1"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100" b="0" dirty="0">
              <a:solidFill>
                <a:srgbClr val="000000"/>
              </a:solidFill>
              <a:latin typeface="Century Gothic" panose="020B0502020202020204" pitchFamily="34" charset="0"/>
              <a:cs typeface="Arial" pitchFamily="34" charset="0"/>
            </a:endParaRPr>
          </a:p>
          <a:p>
            <a:pPr lvl="0" algn="just">
              <a:defRPr/>
            </a:pPr>
            <a:endParaRPr lang="en-US" sz="1100" b="0" dirty="0">
              <a:solidFill>
                <a:srgbClr val="000000"/>
              </a:solidFill>
              <a:latin typeface="Century Gothic" panose="020B0502020202020204" pitchFamily="34" charset="0"/>
              <a:cs typeface="Arial" pitchFamily="34" charset="0"/>
            </a:endParaRPr>
          </a:p>
          <a:p>
            <a:pPr lvl="0">
              <a:defRPr/>
            </a:pPr>
            <a:endParaRPr lang="en-US" sz="1200" b="0" dirty="0">
              <a:solidFill>
                <a:srgbClr val="000000"/>
              </a:solidFill>
              <a:latin typeface="Century Gothic" panose="020B0502020202020204" pitchFamily="34" charset="0"/>
              <a:cs typeface="Arial" pitchFamily="34" charset="0"/>
            </a:endParaRPr>
          </a:p>
          <a:p>
            <a:pPr marL="285750" lvl="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a:p>
            <a:pPr marL="28575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p:txBody>
      </p:sp>
      <p:sp>
        <p:nvSpPr>
          <p:cNvPr id="31" name="Rectangle 30"/>
          <p:cNvSpPr/>
          <p:nvPr/>
        </p:nvSpPr>
        <p:spPr>
          <a:xfrm>
            <a:off x="22489" y="3624500"/>
            <a:ext cx="2912299" cy="361312"/>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325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3100" b="0" kern="0" dirty="0">
              <a:solidFill>
                <a:srgbClr val="FFFFFF"/>
              </a:solidFill>
              <a:latin typeface="Century Gothic" panose="020B0502020202020204" pitchFamily="34" charset="0"/>
            </a:endParaRPr>
          </a:p>
          <a:p>
            <a:pPr algn="ctr" fontAlgn="auto">
              <a:spcAft>
                <a:spcPts val="0"/>
              </a:spcAft>
              <a:defRPr/>
            </a:pPr>
            <a:r>
              <a:rPr lang="en-ZA" sz="3100" kern="0" dirty="0">
                <a:solidFill>
                  <a:srgbClr val="FFFFFF"/>
                </a:solidFill>
                <a:latin typeface="Century Gothic" panose="020B0502020202020204" pitchFamily="34" charset="0"/>
              </a:rPr>
              <a:t>Quarterly 2  (2021-22) Target </a:t>
            </a:r>
            <a:endParaRPr lang="en-US" sz="3100" kern="0" dirty="0">
              <a:solidFill>
                <a:srgbClr val="FFFFFF"/>
              </a:solidFill>
              <a:latin typeface="Century Gothic" panose="020B0502020202020204" pitchFamily="34" charset="0"/>
            </a:endParaRPr>
          </a:p>
        </p:txBody>
      </p:sp>
      <p:sp>
        <p:nvSpPr>
          <p:cNvPr id="32" name="Rectangle 31"/>
          <p:cNvSpPr/>
          <p:nvPr/>
        </p:nvSpPr>
        <p:spPr>
          <a:xfrm>
            <a:off x="2955854" y="3651590"/>
            <a:ext cx="3069205" cy="361312"/>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r>
              <a:rPr lang="en-ZA" sz="1100" kern="0" dirty="0">
                <a:solidFill>
                  <a:srgbClr val="FFFFFF"/>
                </a:solidFill>
                <a:latin typeface="Century Gothic" panose="020B0502020202020204" pitchFamily="34" charset="0"/>
              </a:rPr>
              <a:t>Actual Performance </a:t>
            </a:r>
            <a:r>
              <a:rPr lang="en-ZA" sz="1100" b="0" kern="0" dirty="0">
                <a:solidFill>
                  <a:srgbClr val="FFFFFF"/>
                </a:solidFill>
                <a:latin typeface="Century Gothic" panose="020B0502020202020204" pitchFamily="34" charset="0"/>
              </a:rPr>
              <a:t> </a:t>
            </a:r>
            <a:endParaRPr lang="en-US" sz="1100" b="0" kern="0" dirty="0">
              <a:solidFill>
                <a:srgbClr val="FFFFFF"/>
              </a:solidFill>
              <a:latin typeface="Century Gothic" panose="020B0502020202020204" pitchFamily="34" charset="0"/>
            </a:endParaRPr>
          </a:p>
        </p:txBody>
      </p:sp>
      <p:sp>
        <p:nvSpPr>
          <p:cNvPr id="33" name="Rectangle 32"/>
          <p:cNvSpPr/>
          <p:nvPr/>
        </p:nvSpPr>
        <p:spPr>
          <a:xfrm>
            <a:off x="6044643" y="3648387"/>
            <a:ext cx="2952764" cy="361312"/>
          </a:xfrm>
          <a:prstGeom prst="rect">
            <a:avLst/>
          </a:prstGeom>
          <a:solidFill>
            <a:srgbClr val="E15415"/>
          </a:solidFill>
          <a:ln w="19050" cap="flat" cmpd="sng" algn="ctr">
            <a:solidFill>
              <a:schemeClr val="accent1"/>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400" b="0" kern="0" dirty="0">
              <a:solidFill>
                <a:srgbClr val="FFFFFF"/>
              </a:solidFill>
              <a:latin typeface="Century Gothic" panose="020B0502020202020204" pitchFamily="34" charset="0"/>
            </a:endParaRPr>
          </a:p>
          <a:p>
            <a:pPr algn="ctr" fontAlgn="auto">
              <a:spcAft>
                <a:spcPts val="0"/>
              </a:spcAft>
              <a:defRPr/>
            </a:pPr>
            <a:r>
              <a:rPr lang="en-ZA" sz="4000" kern="0" dirty="0">
                <a:solidFill>
                  <a:srgbClr val="FFFFFF"/>
                </a:solidFill>
                <a:latin typeface="Century Gothic" panose="020B0502020202020204" pitchFamily="34" charset="0"/>
              </a:rPr>
              <a:t>Explanation of Variance   </a:t>
            </a:r>
            <a:endParaRPr lang="en-US" sz="4000" kern="0" dirty="0">
              <a:solidFill>
                <a:srgbClr val="FFFFFF"/>
              </a:solidFill>
              <a:latin typeface="Century Gothic" panose="020B0502020202020204" pitchFamily="34" charset="0"/>
            </a:endParaRPr>
          </a:p>
        </p:txBody>
      </p:sp>
      <p:sp>
        <p:nvSpPr>
          <p:cNvPr id="34" name="Rectangle 33"/>
          <p:cNvSpPr/>
          <p:nvPr/>
        </p:nvSpPr>
        <p:spPr>
          <a:xfrm>
            <a:off x="9005810" y="3637481"/>
            <a:ext cx="3133948" cy="383123"/>
          </a:xfrm>
          <a:prstGeom prst="rect">
            <a:avLst/>
          </a:prstGeom>
          <a:solidFill>
            <a:srgbClr val="E15415"/>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400" b="0" kern="0" dirty="0">
              <a:solidFill>
                <a:srgbClr val="FFFFFF"/>
              </a:solidFill>
              <a:latin typeface="Century Gothic" panose="020B0502020202020204" pitchFamily="34" charset="0"/>
            </a:endParaRPr>
          </a:p>
          <a:p>
            <a:pPr algn="ctr" fontAlgn="auto">
              <a:spcAft>
                <a:spcPts val="0"/>
              </a:spcAft>
              <a:defRPr/>
            </a:pPr>
            <a:r>
              <a:rPr lang="en-ZA" sz="4000" kern="0" dirty="0">
                <a:solidFill>
                  <a:srgbClr val="FFFFFF"/>
                </a:solidFill>
                <a:latin typeface="Century Gothic" panose="020B0502020202020204" pitchFamily="34" charset="0"/>
              </a:rPr>
              <a:t>Intervention Plan  </a:t>
            </a:r>
            <a:endParaRPr lang="en-US" sz="4000" kern="0" dirty="0">
              <a:solidFill>
                <a:srgbClr val="FFFFFF"/>
              </a:solidFill>
              <a:latin typeface="Century Gothic" panose="020B0502020202020204" pitchFamily="34" charset="0"/>
            </a:endParaRPr>
          </a:p>
        </p:txBody>
      </p:sp>
      <p:sp>
        <p:nvSpPr>
          <p:cNvPr id="35" name="Rectangle 34"/>
          <p:cNvSpPr/>
          <p:nvPr/>
        </p:nvSpPr>
        <p:spPr>
          <a:xfrm>
            <a:off x="52587" y="4027425"/>
            <a:ext cx="2882201" cy="242590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ctr">
              <a:defRPr/>
            </a:pPr>
            <a:r>
              <a:rPr lang="en-US" sz="1000" dirty="0">
                <a:solidFill>
                  <a:srgbClr val="000000"/>
                </a:solidFill>
                <a:latin typeface="Century Gothic" panose="020B0502020202020204" pitchFamily="34" charset="0"/>
                <a:cs typeface="Arial" pitchFamily="34" charset="0"/>
              </a:rPr>
              <a:t> </a:t>
            </a:r>
          </a:p>
          <a:p>
            <a:pPr marL="171450" indent="-171450">
              <a:buFont typeface="Wingdings" panose="05000000000000000000" pitchFamily="2" charset="2"/>
              <a:buChar char="q"/>
              <a:defRPr/>
            </a:pPr>
            <a:r>
              <a:rPr lang="en-ZA" sz="1000" dirty="0">
                <a:solidFill>
                  <a:schemeClr val="tx1"/>
                </a:solidFill>
                <a:latin typeface="Century Gothic" panose="020B0502020202020204" pitchFamily="34" charset="0"/>
              </a:rPr>
              <a:t>5% reduction of irregular expenditure </a:t>
            </a:r>
          </a:p>
          <a:p>
            <a:pPr>
              <a:defRPr/>
            </a:pPr>
            <a:r>
              <a:rPr lang="en-ZA" b="0" dirty="0"/>
              <a:t>	</a:t>
            </a:r>
          </a:p>
          <a:p>
            <a:pPr marL="171450" indent="-171450" algn="ctr">
              <a:buFont typeface="Wingdings" panose="05000000000000000000" pitchFamily="2" charset="2"/>
              <a:buChar char="q"/>
              <a:defRPr/>
            </a:pPr>
            <a:endParaRPr lang="en-US" sz="1100" dirty="0">
              <a:solidFill>
                <a:srgbClr val="000000"/>
              </a:solidFill>
              <a:latin typeface="Century Gothic" panose="020B0502020202020204" pitchFamily="34" charset="0"/>
              <a:cs typeface="Arial" pitchFamily="34" charset="0"/>
            </a:endParaRPr>
          </a:p>
          <a:p>
            <a:pPr algn="just">
              <a:defRPr/>
            </a:pPr>
            <a:endParaRPr lang="en-US" sz="1150" dirty="0">
              <a:solidFill>
                <a:srgbClr val="000000"/>
              </a:solidFill>
              <a:latin typeface="Century Gothic" panose="020B0502020202020204" pitchFamily="34" charset="0"/>
              <a:cs typeface="Arial" pitchFamily="34" charset="0"/>
            </a:endParaRPr>
          </a:p>
          <a:p>
            <a:pPr algn="just">
              <a:defRPr/>
            </a:pPr>
            <a:endParaRPr lang="en-US" sz="1150" b="0" dirty="0">
              <a:solidFill>
                <a:srgbClr val="000000"/>
              </a:solidFill>
              <a:latin typeface="Century Gothic" panose="020B0502020202020204" pitchFamily="34" charset="0"/>
              <a:cs typeface="Arial" pitchFamily="34" charset="0"/>
            </a:endParaRPr>
          </a:p>
        </p:txBody>
      </p:sp>
      <p:sp>
        <p:nvSpPr>
          <p:cNvPr id="36" name="Rectangle 35"/>
          <p:cNvSpPr/>
          <p:nvPr/>
        </p:nvSpPr>
        <p:spPr>
          <a:xfrm>
            <a:off x="2959705" y="4040467"/>
            <a:ext cx="3065354" cy="240400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92500"/>
          </a:bodyPr>
          <a:lstStyle/>
          <a:p>
            <a:pPr marL="171450" indent="-171450" algn="just">
              <a:buFont typeface="Wingdings" panose="05000000000000000000" pitchFamily="2" charset="2"/>
              <a:buChar char="q"/>
              <a:defRPr/>
            </a:pPr>
            <a:endParaRPr lang="en-US" sz="11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100" dirty="0">
                <a:solidFill>
                  <a:srgbClr val="000000"/>
                </a:solidFill>
                <a:latin typeface="Century Gothic" panose="020B0502020202020204" pitchFamily="34" charset="0"/>
                <a:cs typeface="Arial" pitchFamily="34" charset="0"/>
              </a:rPr>
              <a:t>There was 0% reduction  of irregular expenditure occurred due to delays experience on the outsourcing of the investigation function through third parties.  </a:t>
            </a:r>
          </a:p>
          <a:p>
            <a:pPr algn="just">
              <a:defRPr/>
            </a:pPr>
            <a:endParaRPr lang="en-US" sz="11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100" dirty="0">
                <a:solidFill>
                  <a:srgbClr val="000000"/>
                </a:solidFill>
                <a:latin typeface="Century Gothic" panose="020B0502020202020204" pitchFamily="34" charset="0"/>
                <a:cs typeface="Arial" pitchFamily="34" charset="0"/>
              </a:rPr>
              <a:t>Condonement submission on matter that the Board resolved in 2018 was sent to National Treasury and the matter relates to SIU on irregular appointment  of a recruitment agency for the amount of R255K. National Treasury declined the condonation due to lack of consequence management not being demonstrated by the entity  </a:t>
            </a:r>
          </a:p>
          <a:p>
            <a:pPr algn="just">
              <a:defRPr/>
            </a:pPr>
            <a:endParaRPr lang="en-US" sz="1100" b="0" dirty="0">
              <a:solidFill>
                <a:srgbClr val="000000"/>
              </a:solidFill>
              <a:latin typeface="Century Gothic" panose="020B0502020202020204" pitchFamily="34" charset="0"/>
              <a:cs typeface="Arial" pitchFamily="34" charset="0"/>
            </a:endParaRPr>
          </a:p>
          <a:p>
            <a:pPr>
              <a:defRPr/>
            </a:pPr>
            <a:endParaRPr lang="en-US" sz="1200" b="0" dirty="0">
              <a:solidFill>
                <a:srgbClr val="000000"/>
              </a:solidFill>
              <a:latin typeface="Century Gothic" panose="020B0502020202020204" pitchFamily="34" charset="0"/>
              <a:cs typeface="Arial" pitchFamily="34" charset="0"/>
            </a:endParaRPr>
          </a:p>
          <a:p>
            <a:pPr marL="171450" indent="-1714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p:txBody>
      </p:sp>
      <p:sp>
        <p:nvSpPr>
          <p:cNvPr id="37" name="Rectangle 36"/>
          <p:cNvSpPr/>
          <p:nvPr/>
        </p:nvSpPr>
        <p:spPr>
          <a:xfrm>
            <a:off x="6052273" y="4027837"/>
            <a:ext cx="2905716" cy="2407771"/>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just">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delays experienced on outsourcing of the investigation function due to the entity not being authorised to conduct procurement processes following a letter from the Department dated 26-08-202. This  resulted in the entity’s inability to appoint a service provider to conduct investigations</a:t>
            </a: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i="1" baseline="30000" dirty="0">
              <a:solidFill>
                <a:srgbClr val="000000"/>
              </a:solidFill>
              <a:latin typeface="Century Gothic" panose="020B0502020202020204" pitchFamily="34" charset="0"/>
              <a:cs typeface="Arial" pitchFamily="34" charset="0"/>
            </a:endParaRPr>
          </a:p>
          <a:p>
            <a:pPr algn="just">
              <a:defRPr/>
            </a:pPr>
            <a:endParaRPr lang="en-US" sz="1000" b="0" baseline="30000" dirty="0">
              <a:solidFill>
                <a:srgbClr val="000000"/>
              </a:solidFill>
              <a:latin typeface="Century Gothic" panose="020B0502020202020204" pitchFamily="34" charset="0"/>
              <a:cs typeface="Arial" pitchFamily="34" charset="0"/>
            </a:endParaRPr>
          </a:p>
          <a:p>
            <a:pPr algn="just">
              <a:defRPr/>
            </a:pPr>
            <a:endParaRPr lang="en-US" sz="1100" b="0" dirty="0">
              <a:solidFill>
                <a:srgbClr val="000000"/>
              </a:solidFill>
              <a:latin typeface="Century Gothic" panose="020B0502020202020204" pitchFamily="34" charset="0"/>
              <a:cs typeface="Arial" pitchFamily="34" charset="0"/>
            </a:endParaRPr>
          </a:p>
        </p:txBody>
      </p:sp>
      <p:sp>
        <p:nvSpPr>
          <p:cNvPr id="38" name="Rectangle 37"/>
          <p:cNvSpPr/>
          <p:nvPr/>
        </p:nvSpPr>
        <p:spPr>
          <a:xfrm>
            <a:off x="9016990" y="4045564"/>
            <a:ext cx="3105342" cy="2407771"/>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defRPr/>
            </a:pPr>
            <a:endParaRPr lang="en-US" sz="12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outsourcing of the investigation function through the Department (DCDT) or DPSA after the placement of procurement embargo was considered and DPSA provided (2) investigators  to assist with the investigation process on wasteful and fruitless expenditure.</a:t>
            </a: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a:p>
            <a:pPr algn="just">
              <a:defRPr/>
            </a:pPr>
            <a:endParaRPr lang="en-US" sz="1000" b="0" i="1" dirty="0">
              <a:solidFill>
                <a:srgbClr val="000000"/>
              </a:solidFill>
              <a:latin typeface="Century Gothic" panose="020B0502020202020204" pitchFamily="34" charset="0"/>
              <a:cs typeface="Arial" pitchFamily="34" charset="0"/>
            </a:endParaRPr>
          </a:p>
          <a:p>
            <a:pPr lvl="0" algn="just">
              <a:defRPr/>
            </a:pPr>
            <a:endParaRPr lang="en-US" sz="1100" b="0" dirty="0">
              <a:solidFill>
                <a:srgbClr val="000000"/>
              </a:solidFill>
              <a:latin typeface="Century Gothic" panose="020B0502020202020204" pitchFamily="34" charset="0"/>
              <a:cs typeface="Arial" pitchFamily="34" charset="0"/>
            </a:endParaRPr>
          </a:p>
          <a:p>
            <a:pPr lvl="0">
              <a:defRPr/>
            </a:pPr>
            <a:endParaRPr lang="en-US" sz="1200" b="0" dirty="0">
              <a:solidFill>
                <a:srgbClr val="000000"/>
              </a:solidFill>
              <a:latin typeface="Century Gothic" panose="020B0502020202020204" pitchFamily="34" charset="0"/>
              <a:cs typeface="Arial" pitchFamily="34" charset="0"/>
            </a:endParaRPr>
          </a:p>
          <a:p>
            <a:pPr marL="285750" lvl="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a:p>
            <a:pPr marL="285750" indent="-285750">
              <a:buFont typeface="Wingdings" panose="05000000000000000000" pitchFamily="2" charset="2"/>
              <a:buChar char="q"/>
              <a:defRPr/>
            </a:pPr>
            <a:endParaRPr lang="en-US" sz="1200" b="0" dirty="0">
              <a:solidFill>
                <a:srgbClr val="00000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xmlns="" val="384121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11094"/>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901700"/>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algn="ctr" eaLnBrk="0" hangingPunct="0">
              <a:spcBef>
                <a:spcPts val="600"/>
              </a:spcBef>
              <a:spcAft>
                <a:spcPts val="600"/>
              </a:spcAft>
              <a:defRPr/>
            </a:pPr>
            <a:r>
              <a:rPr lang="en-US" sz="1400" dirty="0">
                <a:solidFill>
                  <a:srgbClr val="000000"/>
                </a:solidFill>
              </a:rPr>
              <a:t>6</a:t>
            </a:r>
            <a:endParaRPr lang="en-ZA" sz="1400" dirty="0"/>
          </a:p>
          <a:p>
            <a:pPr algn="ctr" eaLnBrk="0" hangingPunct="0">
              <a:spcBef>
                <a:spcPts val="600"/>
              </a:spcBef>
              <a:spcAft>
                <a:spcPts val="600"/>
              </a:spcAft>
              <a:defRPr/>
            </a:pPr>
            <a:r>
              <a:rPr lang="en-ZA" sz="1400" dirty="0">
                <a:latin typeface="Century Gothic" panose="020B0502020202020204" pitchFamily="34" charset="0"/>
              </a:rPr>
              <a:t> PERCENTAGE REDUCTION OF IRREGULAR EXPENDITURE </a:t>
            </a:r>
            <a:r>
              <a:rPr lang="en-US" sz="1400" dirty="0">
                <a:latin typeface="Century Gothic" panose="020B0502020202020204" pitchFamily="34" charset="0"/>
              </a:rPr>
              <a:t>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44" y="135371"/>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31676" y="928274"/>
            <a:ext cx="8950097" cy="2695751"/>
            <a:chOff x="400681" y="4352499"/>
            <a:chExt cx="5832997" cy="1255979"/>
          </a:xfrm>
        </p:grpSpPr>
        <p:sp>
          <p:nvSpPr>
            <p:cNvPr id="22" name="Rectangle 21"/>
            <p:cNvSpPr/>
            <p:nvPr/>
          </p:nvSpPr>
          <p:spPr>
            <a:xfrm>
              <a:off x="400681" y="4365625"/>
              <a:ext cx="1898046" cy="168339"/>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r>
                <a:rPr lang="en-ZA" sz="2600" kern="0" dirty="0">
                  <a:solidFill>
                    <a:srgbClr val="FFFFFF"/>
                  </a:solidFill>
                  <a:latin typeface="Century Gothic" panose="020B0502020202020204" pitchFamily="34" charset="0"/>
                </a:rPr>
                <a:t>Quarterly 3 (2021-22) Target </a:t>
              </a:r>
              <a:endParaRPr lang="en-US" sz="2600" kern="0" dirty="0">
                <a:solidFill>
                  <a:srgbClr val="FFFFFF"/>
                </a:solidFill>
                <a:latin typeface="Century Gothic" panose="020B0502020202020204" pitchFamily="34" charset="0"/>
              </a:endParaRPr>
            </a:p>
          </p:txBody>
        </p:sp>
        <p:sp>
          <p:nvSpPr>
            <p:cNvPr id="23" name="Rectangle 22"/>
            <p:cNvSpPr/>
            <p:nvPr/>
          </p:nvSpPr>
          <p:spPr>
            <a:xfrm>
              <a:off x="2319202" y="4352499"/>
              <a:ext cx="2020750" cy="168339"/>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a:bodyPr>
            <a:lstStyle/>
            <a:p>
              <a:pPr algn="ctr" fontAlgn="auto">
                <a:spcAft>
                  <a:spcPts val="0"/>
                </a:spcAft>
                <a:defRPr/>
              </a:pPr>
              <a:endParaRPr lang="en-ZA" sz="1000" b="0" kern="0" dirty="0">
                <a:solidFill>
                  <a:srgbClr val="FFFFFF"/>
                </a:solidFill>
                <a:latin typeface="Century Gothic" panose="020B0502020202020204" pitchFamily="34" charset="0"/>
              </a:endParaRPr>
            </a:p>
            <a:p>
              <a:pPr algn="ctr" fontAlgn="auto">
                <a:spcAft>
                  <a:spcPts val="0"/>
                </a:spcAft>
                <a:defRPr/>
              </a:pPr>
              <a:r>
                <a:rPr lang="en-ZA" sz="1000" kern="0" dirty="0">
                  <a:solidFill>
                    <a:srgbClr val="FFFFFF"/>
                  </a:solidFill>
                  <a:latin typeface="Century Gothic" panose="020B0502020202020204" pitchFamily="34" charset="0"/>
                </a:rPr>
                <a:t>Actual Performance </a:t>
              </a:r>
              <a:r>
                <a:rPr lang="en-ZA" sz="1000" b="0" kern="0" dirty="0">
                  <a:solidFill>
                    <a:srgbClr val="FFFFFF"/>
                  </a:solidFill>
                  <a:latin typeface="Century Gothic" panose="020B0502020202020204" pitchFamily="34" charset="0"/>
                </a:rPr>
                <a:t> </a:t>
              </a:r>
              <a:endParaRPr lang="en-US" sz="1000" b="0" kern="0" dirty="0">
                <a:solidFill>
                  <a:srgbClr val="FFFFFF"/>
                </a:solidFill>
                <a:latin typeface="Century Gothic" panose="020B0502020202020204" pitchFamily="34" charset="0"/>
              </a:endParaRPr>
            </a:p>
          </p:txBody>
        </p:sp>
        <p:sp>
          <p:nvSpPr>
            <p:cNvPr id="24" name="Rectangle 23"/>
            <p:cNvSpPr/>
            <p:nvPr/>
          </p:nvSpPr>
          <p:spPr>
            <a:xfrm>
              <a:off x="4339953" y="4356627"/>
              <a:ext cx="1893725" cy="168339"/>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400" b="0" kern="0" dirty="0">
                <a:solidFill>
                  <a:srgbClr val="FFFFFF"/>
                </a:solidFill>
                <a:latin typeface="Century Gothic" panose="020B0502020202020204" pitchFamily="34" charset="0"/>
              </a:endParaRPr>
            </a:p>
            <a:p>
              <a:pPr algn="ctr" fontAlgn="auto">
                <a:spcAft>
                  <a:spcPts val="0"/>
                </a:spcAft>
                <a:defRPr/>
              </a:pPr>
              <a:r>
                <a:rPr lang="en-ZA" sz="4000" kern="0" dirty="0">
                  <a:solidFill>
                    <a:srgbClr val="FFFFFF"/>
                  </a:solidFill>
                  <a:latin typeface="Century Gothic" panose="020B0502020202020204" pitchFamily="34" charset="0"/>
                </a:rPr>
                <a:t>Explanation of Variance   </a:t>
              </a:r>
              <a:endParaRPr lang="en-US" sz="4000" kern="0" dirty="0">
                <a:solidFill>
                  <a:srgbClr val="FFFFFF"/>
                </a:solidFill>
                <a:latin typeface="Century Gothic" panose="020B0502020202020204" pitchFamily="34" charset="0"/>
              </a:endParaRPr>
            </a:p>
          </p:txBody>
        </p:sp>
        <p:sp>
          <p:nvSpPr>
            <p:cNvPr id="26" name="Rectangle 25"/>
            <p:cNvSpPr/>
            <p:nvPr/>
          </p:nvSpPr>
          <p:spPr>
            <a:xfrm>
              <a:off x="414310" y="4533965"/>
              <a:ext cx="1884417" cy="105987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algn="ctr">
                <a:defRPr/>
              </a:pPr>
              <a:r>
                <a:rPr lang="en-US" dirty="0">
                  <a:solidFill>
                    <a:srgbClr val="000000"/>
                  </a:solidFill>
                  <a:latin typeface="Century Gothic" panose="020B0502020202020204" pitchFamily="34" charset="0"/>
                  <a:cs typeface="Arial" pitchFamily="34" charset="0"/>
                </a:rPr>
                <a:t> </a:t>
              </a:r>
            </a:p>
            <a:p>
              <a:pPr marL="171450" indent="-171450">
                <a:buFont typeface="Wingdings" panose="05000000000000000000" pitchFamily="2" charset="2"/>
                <a:buChar char="q"/>
                <a:defRPr/>
              </a:pPr>
              <a:r>
                <a:rPr lang="en-ZA" sz="1000" dirty="0">
                  <a:solidFill>
                    <a:schemeClr val="tx1"/>
                  </a:solidFill>
                  <a:latin typeface="Century Gothic" panose="020B0502020202020204" pitchFamily="34" charset="0"/>
                </a:rPr>
                <a:t>12% reduction of irregular expenditure</a:t>
              </a:r>
            </a:p>
            <a:p>
              <a:pPr marL="171450" indent="-171450">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marL="171450" indent="-171450">
                <a:buFont typeface="Wingdings" panose="05000000000000000000" pitchFamily="2" charset="2"/>
                <a:buChar char="q"/>
                <a:defRPr/>
              </a:pPr>
              <a:endParaRPr lang="en-ZA" sz="1000" dirty="0">
                <a:solidFill>
                  <a:schemeClr val="tx1"/>
                </a:solidFill>
                <a:latin typeface="Century Gothic" panose="020B0502020202020204" pitchFamily="34" charset="0"/>
              </a:endParaRPr>
            </a:p>
            <a:p>
              <a:pPr>
                <a:defRPr/>
              </a:pPr>
              <a:r>
                <a:rPr lang="en-ZA" sz="1000" dirty="0">
                  <a:solidFill>
                    <a:schemeClr val="tx1"/>
                  </a:solidFill>
                  <a:latin typeface="Century Gothic" panose="020B0502020202020204" pitchFamily="34" charset="0"/>
                </a:rPr>
                <a:t> </a:t>
              </a:r>
            </a:p>
            <a:p>
              <a:pPr>
                <a:defRPr/>
              </a:pPr>
              <a:r>
                <a:rPr lang="en-ZA" b="0" dirty="0"/>
                <a:t>	</a:t>
              </a:r>
            </a:p>
            <a:p>
              <a:pPr algn="just">
                <a:defRPr/>
              </a:pPr>
              <a:endParaRPr lang="en-US" sz="1150" dirty="0">
                <a:solidFill>
                  <a:srgbClr val="000000"/>
                </a:solidFill>
                <a:latin typeface="Century Gothic" panose="020B0502020202020204" pitchFamily="34" charset="0"/>
                <a:cs typeface="Arial" pitchFamily="34" charset="0"/>
              </a:endParaRPr>
            </a:p>
            <a:p>
              <a:pPr algn="just">
                <a:defRPr/>
              </a:pPr>
              <a:endParaRPr lang="en-US" sz="1150" b="0" dirty="0">
                <a:solidFill>
                  <a:srgbClr val="000000"/>
                </a:solidFill>
                <a:latin typeface="Century Gothic" panose="020B0502020202020204" pitchFamily="34" charset="0"/>
                <a:cs typeface="Arial" pitchFamily="34" charset="0"/>
              </a:endParaRPr>
            </a:p>
          </p:txBody>
        </p:sp>
        <p:sp>
          <p:nvSpPr>
            <p:cNvPr id="27" name="Rectangle 26"/>
            <p:cNvSpPr/>
            <p:nvPr/>
          </p:nvSpPr>
          <p:spPr>
            <a:xfrm>
              <a:off x="2328963" y="4524966"/>
              <a:ext cx="1990515" cy="10835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endParaRPr lang="en-US" sz="11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r>
                <a:rPr lang="en-US" sz="1000" dirty="0">
                  <a:solidFill>
                    <a:srgbClr val="000000"/>
                  </a:solidFill>
                  <a:latin typeface="Century Gothic" panose="020B0502020202020204" pitchFamily="34" charset="0"/>
                  <a:cs typeface="Arial" pitchFamily="34" charset="0"/>
                </a:rPr>
                <a:t>There was 0% reduction  of irregular expenditure occurred due to delays experienced internally by the Agency on alternative means to  appoint a functionary to perform investigations.  </a:t>
              </a:r>
            </a:p>
            <a:p>
              <a:pPr marL="171450" indent="-171450" algn="just">
                <a:buFont typeface="Wingdings" panose="05000000000000000000" pitchFamily="2" charset="2"/>
                <a:buChar char="q"/>
                <a:defRPr/>
              </a:pPr>
              <a:endParaRPr lang="en-US" sz="1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dirty="0">
                <a:solidFill>
                  <a:srgbClr val="000000"/>
                </a:solidFill>
                <a:latin typeface="Century Gothic" panose="020B0502020202020204" pitchFamily="34" charset="0"/>
                <a:cs typeface="Arial" pitchFamily="34" charset="0"/>
              </a:endParaRPr>
            </a:p>
            <a:p>
              <a:pPr algn="just">
                <a:defRPr/>
              </a:pPr>
              <a:endParaRPr lang="en-US" sz="1000" dirty="0">
                <a:solidFill>
                  <a:srgbClr val="000000"/>
                </a:solidFill>
                <a:latin typeface="Century Gothic" panose="020B0502020202020204" pitchFamily="34" charset="0"/>
                <a:cs typeface="Arial" pitchFamily="34" charset="0"/>
              </a:endParaRPr>
            </a:p>
            <a:p>
              <a:pPr algn="just">
                <a:defRPr/>
              </a:pPr>
              <a:endParaRPr lang="en-US" sz="1100" b="0" dirty="0">
                <a:solidFill>
                  <a:srgbClr val="000000"/>
                </a:solidFill>
                <a:latin typeface="Century Gothic" panose="020B0502020202020204" pitchFamily="34" charset="0"/>
                <a:cs typeface="Arial" pitchFamily="34" charset="0"/>
              </a:endParaRPr>
            </a:p>
            <a:p>
              <a:pPr>
                <a:defRPr/>
              </a:pPr>
              <a:endParaRPr lang="en-US" sz="1200" b="0" dirty="0">
                <a:solidFill>
                  <a:srgbClr val="000000"/>
                </a:solidFill>
                <a:latin typeface="Century Gothic" panose="020B0502020202020204" pitchFamily="34" charset="0"/>
                <a:cs typeface="Arial" pitchFamily="34" charset="0"/>
              </a:endParaRPr>
            </a:p>
            <a:p>
              <a:pPr>
                <a:defRPr/>
              </a:pPr>
              <a:endParaRPr lang="en-US" sz="1200" b="0" dirty="0">
                <a:solidFill>
                  <a:srgbClr val="000000"/>
                </a:solidFill>
                <a:latin typeface="Century Gothic" panose="020B0502020202020204" pitchFamily="34" charset="0"/>
                <a:cs typeface="Arial" pitchFamily="34" charset="0"/>
              </a:endParaRPr>
            </a:p>
          </p:txBody>
        </p:sp>
        <p:sp>
          <p:nvSpPr>
            <p:cNvPr id="28" name="Rectangle 27"/>
            <p:cNvSpPr/>
            <p:nvPr/>
          </p:nvSpPr>
          <p:spPr>
            <a:xfrm>
              <a:off x="4339952" y="4524966"/>
              <a:ext cx="1893726" cy="1068869"/>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delays in outsourcing the investigators from the  DPSA database provided to the entity resulted on the 31 reported incidences on the irregular expenditure to determine loss suffered by the entity, liability, quantification of debt, recovery process and consequence management for condonation of irregular expenditure by National Treasury</a:t>
              </a: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100" b="0" dirty="0">
                <a:solidFill>
                  <a:srgbClr val="000000"/>
                </a:solidFill>
                <a:latin typeface="Century Gothic" panose="020B0502020202020204" pitchFamily="34" charset="0"/>
                <a:cs typeface="Arial" pitchFamily="34" charset="0"/>
              </a:endParaRPr>
            </a:p>
            <a:p>
              <a:pPr algn="just">
                <a:defRPr/>
              </a:pPr>
              <a:endParaRPr lang="en-US" sz="1100" b="0" dirty="0">
                <a:solidFill>
                  <a:srgbClr val="000000"/>
                </a:solidFill>
                <a:latin typeface="Century Gothic" panose="020B0502020202020204" pitchFamily="34" charset="0"/>
                <a:cs typeface="Arial" pitchFamily="34" charset="0"/>
              </a:endParaRPr>
            </a:p>
          </p:txBody>
        </p:sp>
      </p:grpSp>
      <p:sp>
        <p:nvSpPr>
          <p:cNvPr id="29" name="Rectangle 28"/>
          <p:cNvSpPr/>
          <p:nvPr/>
        </p:nvSpPr>
        <p:spPr>
          <a:xfrm>
            <a:off x="8976319" y="933129"/>
            <a:ext cx="3180846" cy="383123"/>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1400" b="0" kern="0" dirty="0">
              <a:solidFill>
                <a:srgbClr val="FFFFFF"/>
              </a:solidFill>
              <a:latin typeface="Century Gothic" panose="020B0502020202020204" pitchFamily="34" charset="0"/>
            </a:endParaRPr>
          </a:p>
          <a:p>
            <a:pPr algn="ctr" fontAlgn="auto">
              <a:spcAft>
                <a:spcPts val="0"/>
              </a:spcAft>
              <a:defRPr/>
            </a:pPr>
            <a:endParaRPr lang="en-ZA" sz="4400" b="0" kern="0" dirty="0">
              <a:solidFill>
                <a:srgbClr val="FFFFFF"/>
              </a:solidFill>
              <a:latin typeface="Century Gothic" panose="020B0502020202020204" pitchFamily="34" charset="0"/>
            </a:endParaRPr>
          </a:p>
          <a:p>
            <a:pPr algn="ctr" fontAlgn="auto">
              <a:spcAft>
                <a:spcPts val="0"/>
              </a:spcAft>
              <a:defRPr/>
            </a:pPr>
            <a:r>
              <a:rPr lang="en-ZA" sz="4000" kern="0" dirty="0">
                <a:solidFill>
                  <a:srgbClr val="FFFFFF"/>
                </a:solidFill>
                <a:latin typeface="Century Gothic" panose="020B0502020202020204" pitchFamily="34" charset="0"/>
              </a:rPr>
              <a:t>Intervention Plan  </a:t>
            </a:r>
            <a:endParaRPr lang="en-US" sz="4000" kern="0" dirty="0">
              <a:solidFill>
                <a:srgbClr val="FFFFFF"/>
              </a:solidFill>
              <a:latin typeface="Century Gothic" panose="020B0502020202020204" pitchFamily="34" charset="0"/>
            </a:endParaRPr>
          </a:p>
        </p:txBody>
      </p:sp>
      <p:sp>
        <p:nvSpPr>
          <p:cNvPr id="30" name="Rectangle 29"/>
          <p:cNvSpPr/>
          <p:nvPr/>
        </p:nvSpPr>
        <p:spPr>
          <a:xfrm>
            <a:off x="9020358" y="1329876"/>
            <a:ext cx="3133949" cy="2282646"/>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285750" indent="-2857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Following the conclusion of the appointment of the investigators and the fast tracking  of the investigations of the 31 reported incidences on the irregular expenditure register to ensure the recovery of debt arising from financial  by the  entity, implementation of consequence management and the application of condonation irregular expenditure to National Treasury for removal on the USAASA Financial Statements </a:t>
            </a: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algn="just">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xmlns="" val="29004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4" name="Subtitle 3"/>
          <p:cNvSpPr>
            <a:spLocks noGrp="1"/>
          </p:cNvSpPr>
          <p:nvPr>
            <p:ph type="subTitle" idx="1"/>
          </p:nvPr>
        </p:nvSpPr>
        <p:spPr>
          <a:xfrm>
            <a:off x="2279576" y="2150518"/>
            <a:ext cx="7296811" cy="1752600"/>
          </a:xfrm>
        </p:spPr>
        <p:txBody>
          <a:bodyPr>
            <a:normAutofit/>
          </a:bodyPr>
          <a:lstStyle/>
          <a:p>
            <a:pPr lvl="0" algn="ctr">
              <a:spcBef>
                <a:spcPct val="0"/>
              </a:spcBef>
            </a:pPr>
            <a:r>
              <a:rPr lang="en-US" sz="2200" b="1" dirty="0">
                <a:latin typeface="Trebuchet MS" panose="020B0603020202020204" pitchFamily="34" charset="0"/>
                <a:cs typeface="Arial" pitchFamily="34" charset="0"/>
              </a:rPr>
              <a:t>  </a:t>
            </a:r>
          </a:p>
          <a:p>
            <a:endParaRPr lang="en-ZA" dirty="0"/>
          </a:p>
        </p:txBody>
      </p:sp>
      <p:sp>
        <p:nvSpPr>
          <p:cNvPr id="5" name="Rectangle 4"/>
          <p:cNvSpPr/>
          <p:nvPr/>
        </p:nvSpPr>
        <p:spPr>
          <a:xfrm>
            <a:off x="1199456" y="1988840"/>
            <a:ext cx="9145016" cy="1545038"/>
          </a:xfrm>
          <a:prstGeom prst="rect">
            <a:avLst/>
          </a:prstGeom>
        </p:spPr>
        <p:txBody>
          <a:bodyPr wrap="square">
            <a:spAutoFit/>
          </a:bodyPr>
          <a:lstStyle/>
          <a:p>
            <a:pPr lvl="0" algn="ctr" fontAlgn="auto">
              <a:spcBef>
                <a:spcPct val="20000"/>
              </a:spcBef>
              <a:spcAft>
                <a:spcPts val="0"/>
              </a:spcAft>
            </a:pPr>
            <a:r>
              <a:rPr lang="en-US" sz="2000" dirty="0">
                <a:solidFill>
                  <a:prstClr val="white"/>
                </a:solidFill>
                <a:latin typeface="Century Gothic" panose="020B0502020202020204" pitchFamily="34" charset="0"/>
                <a:cs typeface="+mn-cs"/>
              </a:rPr>
              <a:t>UNIVERSAL SERVICE AND ACCESS FUND  </a:t>
            </a:r>
          </a:p>
          <a:p>
            <a:pPr lvl="0" algn="ctr" fontAlgn="auto">
              <a:spcBef>
                <a:spcPct val="20000"/>
              </a:spcBef>
              <a:spcAft>
                <a:spcPts val="0"/>
              </a:spcAft>
            </a:pPr>
            <a:r>
              <a:rPr lang="en-US" sz="2000" dirty="0">
                <a:solidFill>
                  <a:prstClr val="white"/>
                </a:solidFill>
                <a:latin typeface="Century Gothic" panose="020B0502020202020204" pitchFamily="34" charset="0"/>
                <a:cs typeface="+mn-cs"/>
              </a:rPr>
              <a:t>  QUARTER 1, 2 &amp;3 (2021 -2022) Financial Year</a:t>
            </a:r>
          </a:p>
          <a:p>
            <a:pPr lvl="0" algn="ctr" fontAlgn="auto">
              <a:spcBef>
                <a:spcPct val="20000"/>
              </a:spcBef>
              <a:spcAft>
                <a:spcPts val="0"/>
              </a:spcAft>
            </a:pPr>
            <a:endParaRPr lang="en-US" sz="2200" dirty="0">
              <a:solidFill>
                <a:prstClr val="white"/>
              </a:solidFill>
              <a:latin typeface="Century Gothic" panose="020B0502020202020204" pitchFamily="34" charset="0"/>
              <a:cs typeface="+mn-cs"/>
            </a:endParaRPr>
          </a:p>
          <a:p>
            <a:pPr lvl="0" algn="ctr" fontAlgn="auto">
              <a:spcBef>
                <a:spcPct val="20000"/>
              </a:spcBef>
              <a:spcAft>
                <a:spcPts val="0"/>
              </a:spcAft>
            </a:pPr>
            <a:r>
              <a:rPr lang="en-US" dirty="0">
                <a:solidFill>
                  <a:schemeClr val="bg1"/>
                </a:solidFill>
                <a:latin typeface="Century Gothic" panose="020B0502020202020204" pitchFamily="34" charset="0"/>
                <a:cs typeface="+mn-cs"/>
              </a:rPr>
              <a:t>USAF</a:t>
            </a:r>
            <a:r>
              <a:rPr lang="en-US" dirty="0">
                <a:solidFill>
                  <a:prstClr val="white"/>
                </a:solidFill>
                <a:latin typeface="Century Gothic" panose="020B0502020202020204" pitchFamily="34" charset="0"/>
                <a:cs typeface="+mn-cs"/>
              </a:rPr>
              <a:t> RESPONSE TO POOR PERFORMANCE OUTCOMES </a:t>
            </a:r>
          </a:p>
        </p:txBody>
      </p:sp>
    </p:spTree>
    <p:extLst>
      <p:ext uri="{BB962C8B-B14F-4D97-AF65-F5344CB8AC3E}">
        <p14:creationId xmlns:p14="http://schemas.microsoft.com/office/powerpoint/2010/main" xmlns="" val="2375811251"/>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842" y="886818"/>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843311"/>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lvl="0" algn="ctr" eaLnBrk="0" hangingPunct="0">
              <a:spcBef>
                <a:spcPts val="600"/>
              </a:spcBef>
              <a:spcAft>
                <a:spcPts val="600"/>
              </a:spcAft>
              <a:defRPr/>
            </a:pPr>
            <a:r>
              <a:rPr lang="en-US" sz="1400" noProof="0" dirty="0">
                <a:solidFill>
                  <a:srgbClr val="000000"/>
                </a:solidFill>
              </a:rPr>
              <a:t>8</a:t>
            </a:r>
            <a:endParaRPr kumimoji="0" lang="en-ZA" sz="1400" b="1" i="0" u="none" strike="noStrike" kern="1200" cap="none" spc="0" normalizeH="0" baseline="0" noProof="0" dirty="0">
              <a:ln>
                <a:noFill/>
              </a:ln>
              <a:solidFill>
                <a:srgbClr val="000000"/>
              </a:solidFill>
              <a:effectLst/>
              <a:uLnTx/>
              <a:uFillTx/>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PERCENTAGE REDUCTION OF WASTEFUL AND FRUITLESS EXPENDITURE </a:t>
            </a:r>
            <a:r>
              <a:rPr kumimoji="0" lang="en-US" sz="1400" b="1" i="0" u="none" strike="noStrike" kern="1200" cap="none" spc="0" normalizeH="0" baseline="0" noProof="0" dirty="0">
                <a:ln>
                  <a:noFill/>
                </a:ln>
                <a:effectLst/>
                <a:uLnTx/>
                <a:uFillTx/>
                <a:latin typeface="Century Gothic" panose="020B0502020202020204"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767393"/>
          </a:xfrm>
          <a:prstGeom prst="rect">
            <a:avLst/>
          </a:prstGeom>
          <a:noFill/>
        </p:spPr>
      </p:pic>
      <p:grpSp>
        <p:nvGrpSpPr>
          <p:cNvPr id="48" name="Group 47"/>
          <p:cNvGrpSpPr/>
          <p:nvPr/>
        </p:nvGrpSpPr>
        <p:grpSpPr>
          <a:xfrm>
            <a:off x="25175" y="984916"/>
            <a:ext cx="12093933" cy="3062257"/>
            <a:chOff x="480813" y="4349904"/>
            <a:chExt cx="2343840" cy="735239"/>
          </a:xfrm>
        </p:grpSpPr>
        <p:sp>
          <p:nvSpPr>
            <p:cNvPr id="49" name="Rectangle 48"/>
            <p:cNvSpPr/>
            <p:nvPr/>
          </p:nvSpPr>
          <p:spPr>
            <a:xfrm>
              <a:off x="480813" y="4349904"/>
              <a:ext cx="2343840" cy="94737"/>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Target Context  </a:t>
              </a:r>
              <a:endParaRPr kumimoji="0" lang="en-US"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50" name="Rectangle 49"/>
            <p:cNvSpPr/>
            <p:nvPr/>
          </p:nvSpPr>
          <p:spPr>
            <a:xfrm>
              <a:off x="492084" y="4469921"/>
              <a:ext cx="2302635" cy="61522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lvl="0" indent="-342900" algn="just">
                <a:buFont typeface="Wingdings" panose="05000000000000000000" pitchFamily="2" charset="2"/>
                <a:buChar char="q"/>
                <a:defRPr/>
              </a:pPr>
              <a:endParaRPr lang="en-ZA" sz="1200" b="0" dirty="0">
                <a:solidFill>
                  <a:schemeClr val="tx1"/>
                </a:solidFill>
                <a:latin typeface="Century Gothic" panose="020B0502020202020204" pitchFamily="34" charset="0"/>
              </a:endParaRPr>
            </a:p>
            <a:p>
              <a:pPr marL="342900" lvl="0" indent="-342900" algn="just">
                <a:buFont typeface="Wingdings" panose="05000000000000000000" pitchFamily="2" charset="2"/>
                <a:buChar char="q"/>
                <a:defRPr/>
              </a:pPr>
              <a:endParaRPr lang="en-ZA" sz="1200" b="0" dirty="0">
                <a:solidFill>
                  <a:schemeClr val="tx1"/>
                </a:solidFill>
                <a:latin typeface="Century Gothic" panose="020B0502020202020204" pitchFamily="34" charset="0"/>
              </a:endParaRPr>
            </a:p>
            <a:p>
              <a:pPr marL="342900" lvl="0" indent="-342900" algn="just">
                <a:buFont typeface="Wingdings" panose="05000000000000000000" pitchFamily="2" charset="2"/>
                <a:buChar char="q"/>
                <a:defRPr/>
              </a:pPr>
              <a:endParaRPr lang="en-ZA" sz="1200" b="0" dirty="0">
                <a:solidFill>
                  <a:schemeClr val="tx1"/>
                </a:solidFill>
                <a:latin typeface="Century Gothic" panose="020B0502020202020204" pitchFamily="34" charset="0"/>
              </a:endParaRPr>
            </a:p>
            <a:p>
              <a:pPr marL="342900" lvl="0" indent="-342900" algn="just">
                <a:buFont typeface="Wingdings" panose="05000000000000000000" pitchFamily="2" charset="2"/>
                <a:buChar char="q"/>
                <a:defRPr/>
              </a:pPr>
              <a:r>
                <a:rPr lang="en-ZA" sz="1200" b="0" dirty="0">
                  <a:solidFill>
                    <a:schemeClr val="tx1"/>
                  </a:solidFill>
                  <a:latin typeface="Century Gothic" panose="020B0502020202020204" pitchFamily="34" charset="0"/>
                </a:rPr>
                <a:t>Fruitless and wasteful expenditure refers to </a:t>
              </a:r>
              <a:r>
                <a:rPr lang="en-ZA" sz="1200" dirty="0">
                  <a:solidFill>
                    <a:schemeClr val="tx1"/>
                  </a:solidFill>
                  <a:latin typeface="Century Gothic" panose="020B0502020202020204" pitchFamily="34" charset="0"/>
                </a:rPr>
                <a:t>expenditure that was made in vain and could have been avoided had reasonable care been taken</a:t>
              </a:r>
              <a:r>
                <a:rPr lang="en-ZA" sz="1200" b="0" dirty="0">
                  <a:solidFill>
                    <a:schemeClr val="tx1"/>
                  </a:solidFill>
                  <a:latin typeface="Century Gothic" panose="020B0502020202020204" pitchFamily="34" charset="0"/>
                </a:rPr>
                <a:t>. Such expenditure includes interest, the payment of inflated prices, and the cost of litigation that could have been avoided</a:t>
              </a: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rPr>
                <a:t>  </a:t>
              </a:r>
            </a:p>
            <a:p>
              <a:pPr lvl="0" algn="just">
                <a:defRPr/>
              </a:pP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342900" indent="-342900" algn="just">
                <a:buFont typeface="Wingdings" panose="05000000000000000000" pitchFamily="2" charset="2"/>
                <a:buChar char="q"/>
                <a:defRPr/>
              </a:pPr>
              <a:r>
                <a:rPr lang="en-US" sz="1200" dirty="0">
                  <a:solidFill>
                    <a:schemeClr val="tx1"/>
                  </a:solidFill>
                  <a:latin typeface="Century Gothic" panose="020B0502020202020204" pitchFamily="34" charset="0"/>
                  <a:cs typeface="Arial" pitchFamily="34" charset="0"/>
                </a:rPr>
                <a:t>The target is linked on APEX Priority 1: </a:t>
              </a:r>
              <a:r>
                <a:rPr lang="en-ZA" sz="1200" dirty="0">
                  <a:solidFill>
                    <a:schemeClr val="tx1"/>
                  </a:solidFill>
                  <a:latin typeface="Century Gothic" panose="020B0502020202020204" pitchFamily="34" charset="0"/>
                </a:rPr>
                <a:t>A Capable, Ethical and Developmental State - </a:t>
              </a:r>
              <a:r>
                <a:rPr lang="en-ZA" sz="1200" b="0" dirty="0">
                  <a:solidFill>
                    <a:schemeClr val="tx1"/>
                  </a:solidFill>
                  <a:latin typeface="Century Gothic" panose="020B0502020202020204" pitchFamily="34" charset="0"/>
                </a:rPr>
                <a:t>Programmatic approaches to asset management, elimination of wasteful and fruitless expenditure, and irregular expenditure (NT);</a:t>
              </a:r>
            </a:p>
            <a:p>
              <a:pPr marL="342900" lvl="0" indent="-342900" algn="just">
                <a:buFont typeface="Wingdings" panose="05000000000000000000" pitchFamily="2" charset="2"/>
                <a:buChar char="q"/>
                <a:defRPr/>
              </a:pP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285750" lvl="0" indent="-285750" algn="just">
                <a:buFont typeface="Wingdings" panose="05000000000000000000" pitchFamily="2" charset="2"/>
                <a:buChar char="q"/>
                <a:defRPr/>
              </a:pPr>
              <a:r>
                <a:rPr lang="en-US" sz="1200" dirty="0">
                  <a:solidFill>
                    <a:schemeClr val="tx1"/>
                  </a:solidFill>
                  <a:latin typeface="Century Gothic" panose="020B0502020202020204" pitchFamily="34" charset="0"/>
                  <a:cs typeface="Arial" pitchFamily="34" charset="0"/>
                </a:rPr>
                <a:t>The Loss Control Officer </a:t>
              </a:r>
              <a:r>
                <a:rPr lang="en-US" sz="1200" b="0" dirty="0">
                  <a:solidFill>
                    <a:schemeClr val="tx1"/>
                  </a:solidFill>
                  <a:latin typeface="Century Gothic" panose="020B0502020202020204" pitchFamily="34" charset="0"/>
                  <a:cs typeface="Arial" pitchFamily="34" charset="0"/>
                </a:rPr>
                <a:t>is required to investigate the wasteful and fruitless expenditure  and confirm it by recording in the wasteful and fruitless expenditure  Loss Control Register. After liability and consequence management has been implemented and recovery process and the Accounting Authority of the institution must submit a condonation to National Treasury as the relevant body to authorise the condonation of wasteful and fruitless expenditure. </a:t>
              </a:r>
            </a:p>
            <a:p>
              <a:pPr marL="285750" lvl="0" indent="-285750" algn="just">
                <a:buFont typeface="Wingdings" panose="05000000000000000000" pitchFamily="2" charset="2"/>
                <a:buChar char="q"/>
                <a:defRPr/>
              </a:pPr>
              <a:endParaRPr lang="en-US" sz="1200" b="0" dirty="0">
                <a:solidFill>
                  <a:schemeClr val="tx1"/>
                </a:solidFill>
                <a:latin typeface="Century Gothic" panose="020B0502020202020204" pitchFamily="34" charset="0"/>
                <a:cs typeface="Arial" pitchFamily="34" charset="0"/>
              </a:endParaRPr>
            </a:p>
            <a:p>
              <a:pPr marL="285750" lvl="0" indent="-285750" algn="just">
                <a:buFont typeface="Wingdings" panose="05000000000000000000" pitchFamily="2" charset="2"/>
                <a:buChar char="q"/>
                <a:defRPr/>
              </a:pPr>
              <a:r>
                <a:rPr lang="en-US" sz="1200" dirty="0">
                  <a:solidFill>
                    <a:schemeClr val="tx1"/>
                  </a:solidFill>
                  <a:latin typeface="Century Gothic" panose="020B0502020202020204" pitchFamily="34" charset="0"/>
                  <a:cs typeface="Arial" pitchFamily="34" charset="0"/>
                </a:rPr>
                <a:t>USAF has 3 incidences </a:t>
              </a:r>
              <a:r>
                <a:rPr lang="en-US" sz="1200" b="0" dirty="0">
                  <a:solidFill>
                    <a:schemeClr val="tx1"/>
                  </a:solidFill>
                  <a:latin typeface="Century Gothic" panose="020B0502020202020204" pitchFamily="34" charset="0"/>
                  <a:cs typeface="Arial" pitchFamily="34" charset="0"/>
                </a:rPr>
                <a:t>recorded under the wasteful and fruitless expenditure </a:t>
              </a:r>
              <a:endParaRPr lang="en-US" sz="1200" dirty="0">
                <a:solidFill>
                  <a:schemeClr val="tx1"/>
                </a:solidFill>
                <a:latin typeface="Century Gothic" panose="020B0502020202020204" pitchFamily="34" charset="0"/>
                <a:cs typeface="Arial" pitchFamily="34" charset="0"/>
              </a:endParaRPr>
            </a:p>
            <a:p>
              <a:pPr lvl="0" algn="just">
                <a:defRPr/>
              </a:pPr>
              <a:r>
                <a:rPr lang="en-US" sz="1200" noProof="0" dirty="0">
                  <a:solidFill>
                    <a:schemeClr val="tx1"/>
                  </a:solidFill>
                  <a:latin typeface="Century Gothic" panose="020B0502020202020204" pitchFamily="34" charset="0"/>
                  <a:cs typeface="Arial" pitchFamily="34" charset="0"/>
                </a:rPr>
                <a:t> </a:t>
              </a:r>
              <a:endPar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285750" indent="-285750" algn="just">
                <a:buFont typeface="Wingdings" panose="05000000000000000000" pitchFamily="2" charset="2"/>
                <a:buChar char="q"/>
                <a:defRPr/>
              </a:pPr>
              <a:r>
                <a:rPr lang="en-US" sz="1200" dirty="0">
                  <a:solidFill>
                    <a:srgbClr val="000000"/>
                  </a:solidFill>
                  <a:latin typeface="Century Gothic" panose="020B0502020202020204" pitchFamily="34" charset="0"/>
                  <a:cs typeface="Arial" pitchFamily="34" charset="0"/>
                </a:rPr>
                <a:t>The consistent changes at Board Level, Chief Executive Officer and Chief Financial Officer and also Executes </a:t>
              </a:r>
              <a:r>
                <a:rPr lang="en-US" sz="1200" b="0" dirty="0">
                  <a:solidFill>
                    <a:srgbClr val="000000"/>
                  </a:solidFill>
                  <a:latin typeface="Century Gothic" panose="020B0502020202020204" pitchFamily="34" charset="0"/>
                  <a:cs typeface="Arial" pitchFamily="34" charset="0"/>
                </a:rPr>
                <a:t>has affected the monitoring and tracking of the  wasteful and fruitless expenditure  loss control register for removal from the Annual Financial Statements </a:t>
              </a:r>
              <a:endParaRPr lang="en-US" sz="1200" dirty="0">
                <a:solidFill>
                  <a:srgbClr val="000000"/>
                </a:solidFill>
                <a:latin typeface="Century Gothic" panose="020B0502020202020204" pitchFamily="34" charset="0"/>
                <a:cs typeface="Arial" pitchFamily="34" charset="0"/>
              </a:endParaRPr>
            </a:p>
            <a:p>
              <a:pPr marL="285750" lvl="0" indent="-285750" algn="just">
                <a:buFont typeface="Wingdings" panose="05000000000000000000" pitchFamily="2" charset="2"/>
                <a:buChar char="q"/>
                <a:defRPr/>
              </a:pPr>
              <a:endParaRPr kumimoji="0" lang="en-US" b="1" i="0" u="none" strike="noStrike" kern="1200" cap="none" spc="0" normalizeH="0" baseline="0" noProof="0" dirty="0">
                <a:ln>
                  <a:noFill/>
                </a:ln>
                <a:solidFill>
                  <a:schemeClr val="tx1"/>
                </a:solidFill>
                <a:effectLst/>
                <a:uLnTx/>
                <a:uFillTx/>
                <a:latin typeface="Century Gothic" panose="020B0502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b="1"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grpSp>
      <p:graphicFrame>
        <p:nvGraphicFramePr>
          <p:cNvPr id="6" name="Table 5"/>
          <p:cNvGraphicFramePr>
            <a:graphicFrameLocks noGrp="1"/>
          </p:cNvGraphicFramePr>
          <p:nvPr>
            <p:extLst>
              <p:ext uri="{D42A27DB-BD31-4B8C-83A1-F6EECF244321}">
                <p14:modId xmlns:p14="http://schemas.microsoft.com/office/powerpoint/2010/main" xmlns="" val="1994118534"/>
              </p:ext>
            </p:extLst>
          </p:nvPr>
        </p:nvGraphicFramePr>
        <p:xfrm>
          <a:off x="25175" y="4293097"/>
          <a:ext cx="11939477" cy="1329773"/>
        </p:xfrm>
        <a:graphic>
          <a:graphicData uri="http://schemas.openxmlformats.org/drawingml/2006/table">
            <a:tbl>
              <a:tblPr firstRow="1" firstCol="1" bandRow="1"/>
              <a:tblGrid>
                <a:gridCol w="3973458">
                  <a:extLst>
                    <a:ext uri="{9D8B030D-6E8A-4147-A177-3AD203B41FA5}">
                      <a16:colId xmlns:a16="http://schemas.microsoft.com/office/drawing/2014/main" xmlns="" val="336226017"/>
                    </a:ext>
                  </a:extLst>
                </a:gridCol>
                <a:gridCol w="3362156">
                  <a:extLst>
                    <a:ext uri="{9D8B030D-6E8A-4147-A177-3AD203B41FA5}">
                      <a16:colId xmlns:a16="http://schemas.microsoft.com/office/drawing/2014/main" xmlns="" val="1103153337"/>
                    </a:ext>
                  </a:extLst>
                </a:gridCol>
                <a:gridCol w="2225519">
                  <a:extLst>
                    <a:ext uri="{9D8B030D-6E8A-4147-A177-3AD203B41FA5}">
                      <a16:colId xmlns:a16="http://schemas.microsoft.com/office/drawing/2014/main" xmlns="" val="3864711524"/>
                    </a:ext>
                  </a:extLst>
                </a:gridCol>
                <a:gridCol w="2378344">
                  <a:extLst>
                    <a:ext uri="{9D8B030D-6E8A-4147-A177-3AD203B41FA5}">
                      <a16:colId xmlns:a16="http://schemas.microsoft.com/office/drawing/2014/main" xmlns="" val="2433529799"/>
                    </a:ext>
                  </a:extLst>
                </a:gridCol>
              </a:tblGrid>
              <a:tr h="259721">
                <a:tc gridSpan="4">
                  <a:txBody>
                    <a:bodyPr/>
                    <a:lstStyle/>
                    <a:p>
                      <a:pP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SUMMARY</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336530668"/>
                  </a:ext>
                </a:extLst>
              </a:tr>
              <a:tr h="301278">
                <a:tc>
                  <a:txBody>
                    <a:bodyPr/>
                    <a:lstStyle/>
                    <a:p>
                      <a:pP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Incident</a:t>
                      </a:r>
                      <a:r>
                        <a:rPr lang="en-ZA" sz="1000" b="1" kern="1400" baseline="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1</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4 008 410,07 </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94%</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 Case</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2325933348"/>
                  </a:ext>
                </a:extLst>
              </a:tr>
              <a:tr h="249332">
                <a:tc>
                  <a:txBody>
                    <a:bodyPr/>
                    <a:lstStyle/>
                    <a:p>
                      <a:pP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Incident</a:t>
                      </a:r>
                      <a:r>
                        <a:rPr lang="en-ZA" sz="1000" b="1" kern="1400" baseline="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232 353,00 </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 Case</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3801594577"/>
                  </a:ext>
                </a:extLst>
              </a:tr>
              <a:tr h="259721">
                <a:tc>
                  <a:txBody>
                    <a:bodyPr/>
                    <a:lstStyle/>
                    <a:p>
                      <a:pP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Incident</a:t>
                      </a:r>
                      <a:r>
                        <a:rPr lang="en-ZA" sz="1000" b="1" kern="1400" baseline="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3</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1 000,00 </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0%</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 Case</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1188601012"/>
                  </a:ext>
                </a:extLst>
              </a:tr>
              <a:tr h="259721">
                <a:tc>
                  <a:txBody>
                    <a:bodyPr/>
                    <a:lstStyle/>
                    <a:p>
                      <a:pP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1000" b="1"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0000"/>
                        </a:lnSpc>
                        <a:spcAft>
                          <a:spcPts val="0"/>
                        </a:spcAft>
                      </a:pPr>
                      <a:r>
                        <a:rPr lang="en-ZA" sz="1000" b="1"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4 241 763,07 </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100%</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0000"/>
                        </a:lnSpc>
                        <a:spcAft>
                          <a:spcPts val="0"/>
                        </a:spcAft>
                      </a:pPr>
                      <a:r>
                        <a:rPr lang="en-ZA" sz="1000" kern="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 cases</a:t>
                      </a:r>
                      <a:endParaRPr lang="en-ZA" sz="1000" kern="14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185" marR="681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4047460340"/>
                  </a:ext>
                </a:extLst>
              </a:tr>
            </a:tbl>
          </a:graphicData>
        </a:graphic>
      </p:graphicFrame>
    </p:spTree>
    <p:extLst>
      <p:ext uri="{BB962C8B-B14F-4D97-AF65-F5344CB8AC3E}">
        <p14:creationId xmlns:p14="http://schemas.microsoft.com/office/powerpoint/2010/main" xmlns="" val="334771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8842" y="886818"/>
            <a:ext cx="12110268" cy="4184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08568" y="0"/>
            <a:ext cx="901700" cy="843311"/>
          </a:xfrm>
          <a:prstGeom prst="rect">
            <a:avLst/>
          </a:prstGeom>
        </p:spPr>
      </p:pic>
      <p:sp>
        <p:nvSpPr>
          <p:cNvPr id="12" name="Rectangle 11"/>
          <p:cNvSpPr/>
          <p:nvPr/>
        </p:nvSpPr>
        <p:spPr>
          <a:xfrm>
            <a:off x="1271464" y="66129"/>
            <a:ext cx="10297144" cy="677108"/>
          </a:xfrm>
          <a:prstGeom prst="rect">
            <a:avLst/>
          </a:prstGeom>
        </p:spPr>
        <p:txBody>
          <a:bodyPr wrap="square">
            <a:spAutoFit/>
          </a:bodyPr>
          <a:lstStyle/>
          <a:p>
            <a:pPr lvl="0" algn="ctr" eaLnBrk="0" hangingPunct="0">
              <a:spcBef>
                <a:spcPts val="600"/>
              </a:spcBef>
              <a:spcAft>
                <a:spcPts val="600"/>
              </a:spcAft>
              <a:defRPr/>
            </a:pPr>
            <a:r>
              <a:rPr lang="en-US" sz="1400" noProof="0" dirty="0">
                <a:solidFill>
                  <a:srgbClr val="000000"/>
                </a:solidFill>
              </a:rPr>
              <a:t>9</a:t>
            </a:r>
            <a:endParaRPr kumimoji="0" lang="en-ZA" sz="1400" b="1" i="0" u="none" strike="noStrike" kern="1200" cap="none" spc="0" normalizeH="0" baseline="0" noProof="0" dirty="0">
              <a:ln>
                <a:noFill/>
              </a:ln>
              <a:solidFill>
                <a:srgbClr val="000000"/>
              </a:solidFill>
              <a:effectLst/>
              <a:uLnTx/>
              <a:uFillTx/>
            </a:endParaRP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ZA" sz="14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Arial" pitchFamily="34" charset="0"/>
              </a:rPr>
              <a:t>PERCENTAGE REDUCTION OF WASTEFUL AND FRUITLESS EXPENDITURE </a:t>
            </a:r>
            <a:r>
              <a:rPr kumimoji="0" lang="en-US" sz="14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Arial" pitchFamily="34" charset="0"/>
              </a:rPr>
              <a:t>   </a:t>
            </a:r>
          </a:p>
        </p:txBody>
      </p:sp>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pSp>
        <p:nvGrpSpPr>
          <p:cNvPr id="20" name="Group 19"/>
          <p:cNvGrpSpPr/>
          <p:nvPr/>
        </p:nvGrpSpPr>
        <p:grpSpPr>
          <a:xfrm>
            <a:off x="19594" y="952941"/>
            <a:ext cx="8956725" cy="1827987"/>
            <a:chOff x="400682" y="4352499"/>
            <a:chExt cx="5837316" cy="851679"/>
          </a:xfrm>
        </p:grpSpPr>
        <p:sp>
          <p:nvSpPr>
            <p:cNvPr id="22" name="Rectangle 21"/>
            <p:cNvSpPr/>
            <p:nvPr/>
          </p:nvSpPr>
          <p:spPr>
            <a:xfrm>
              <a:off x="400682" y="4352499"/>
              <a:ext cx="1908284" cy="168339"/>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1 (2021-22)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3" name="Rectangle 22"/>
            <p:cNvSpPr/>
            <p:nvPr/>
          </p:nvSpPr>
          <p:spPr>
            <a:xfrm>
              <a:off x="2319202" y="4352499"/>
              <a:ext cx="2000276" cy="168339"/>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1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1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4" name="Rectangle 23"/>
            <p:cNvSpPr/>
            <p:nvPr/>
          </p:nvSpPr>
          <p:spPr>
            <a:xfrm>
              <a:off x="4319479" y="4356627"/>
              <a:ext cx="1914201" cy="168339"/>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26" name="Rectangle 25"/>
            <p:cNvSpPr/>
            <p:nvPr/>
          </p:nvSpPr>
          <p:spPr>
            <a:xfrm>
              <a:off x="414310" y="4533965"/>
              <a:ext cx="1884417" cy="6702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ZA"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5% reduction of wasteful and fruitless expenditure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Bookman Old Style"/>
                  <a:ea typeface="+mn-ea"/>
                  <a:cs typeface="+mn-cs"/>
                </a:rPr>
                <a:t>	</a:t>
              </a:r>
            </a:p>
            <a:p>
              <a:pPr marL="171450" marR="0" lvl="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7" name="Rectangle 26"/>
            <p:cNvSpPr/>
            <p:nvPr/>
          </p:nvSpPr>
          <p:spPr>
            <a:xfrm>
              <a:off x="2328963" y="4524967"/>
              <a:ext cx="1990515" cy="679211"/>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There was 0% reduction  of wasteful and fruitless expenditure occurred due to delays experienced internally by the Agency on alternative means to  appoint a functionary to perform investigations.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28" name="Rectangle 27"/>
            <p:cNvSpPr/>
            <p:nvPr/>
          </p:nvSpPr>
          <p:spPr>
            <a:xfrm>
              <a:off x="4344272" y="4532879"/>
              <a:ext cx="1893726" cy="671298"/>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lnSpcReduction="10000"/>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 delays experienced internally on the establishment of the Theft and Losses Committee and identification of a functionary to perform investigations as required by National Treasury (NT) on Wasteful and Fruitless Expenditure Framework resulted on the delayed implementation of the planned quarterly target. </a:t>
              </a:r>
            </a:p>
            <a:p>
              <a:pPr marR="0" lvl="0" algn="just" defTabSz="914400" rtl="0" eaLnBrk="1" fontAlgn="base" latinLnBrk="0" hangingPunct="1">
                <a:lnSpc>
                  <a:spcPct val="100000"/>
                </a:lnSpc>
                <a:spcBef>
                  <a:spcPct val="0"/>
                </a:spcBef>
                <a:spcAft>
                  <a:spcPct val="0"/>
                </a:spcAft>
                <a:buClrTx/>
                <a:buSzTx/>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grpSp>
      <p:sp>
        <p:nvSpPr>
          <p:cNvPr id="29" name="Rectangle 28"/>
          <p:cNvSpPr/>
          <p:nvPr/>
        </p:nvSpPr>
        <p:spPr>
          <a:xfrm>
            <a:off x="8976320" y="965079"/>
            <a:ext cx="3180846" cy="383123"/>
          </a:xfrm>
          <a:prstGeom prst="rect">
            <a:avLst/>
          </a:prstGeom>
          <a:solidFill>
            <a:srgbClr val="EB6529"/>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0" name="Rectangle 29"/>
          <p:cNvSpPr/>
          <p:nvPr/>
        </p:nvSpPr>
        <p:spPr>
          <a:xfrm>
            <a:off x="8976319" y="1356438"/>
            <a:ext cx="3180847" cy="1408146"/>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 outsourcing of the investigation function through third parties was explored after the internal processes were exhausted</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1" name="Rectangle 30"/>
          <p:cNvSpPr/>
          <p:nvPr/>
        </p:nvSpPr>
        <p:spPr>
          <a:xfrm>
            <a:off x="37905" y="2780926"/>
            <a:ext cx="2917550" cy="361312"/>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2  (2021-22)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2" name="Rectangle 31"/>
          <p:cNvSpPr/>
          <p:nvPr/>
        </p:nvSpPr>
        <p:spPr>
          <a:xfrm>
            <a:off x="2962078" y="2764584"/>
            <a:ext cx="3069205" cy="361312"/>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3" name="Rectangle 32"/>
          <p:cNvSpPr/>
          <p:nvPr/>
        </p:nvSpPr>
        <p:spPr>
          <a:xfrm>
            <a:off x="6063980" y="2764584"/>
            <a:ext cx="2912270" cy="361312"/>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4" name="Rectangle 33"/>
          <p:cNvSpPr/>
          <p:nvPr/>
        </p:nvSpPr>
        <p:spPr>
          <a:xfrm>
            <a:off x="8999768" y="2751057"/>
            <a:ext cx="3192232" cy="383123"/>
          </a:xfrm>
          <a:prstGeom prst="rect">
            <a:avLst/>
          </a:prstGeom>
          <a:solidFill>
            <a:srgbClr val="FFC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35" name="Rectangle 34"/>
          <p:cNvSpPr/>
          <p:nvPr/>
        </p:nvSpPr>
        <p:spPr>
          <a:xfrm>
            <a:off x="37905" y="3138041"/>
            <a:ext cx="2891432" cy="147087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ZA"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8% reduction of wasteful and fruitless expenditure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ZA" sz="1000" b="0" dirty="0">
              <a:solidFill>
                <a:srgbClr val="000000"/>
              </a:solidFill>
              <a:latin typeface="Century Gothic" panose="020B0502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Bookman Old Style"/>
                <a:ea typeface="+mn-ea"/>
                <a:cs typeface="+mn-cs"/>
              </a:rPr>
              <a:t>	</a:t>
            </a:r>
          </a:p>
          <a:p>
            <a:pPr marR="0" lvl="0" algn="ctr" defTabSz="914400" rtl="0" eaLnBrk="1" fontAlgn="base" latinLnBrk="0" hangingPunct="1">
              <a:lnSpc>
                <a:spcPct val="100000"/>
              </a:lnSpc>
              <a:spcBef>
                <a:spcPct val="0"/>
              </a:spcBef>
              <a:spcAft>
                <a:spcPct val="0"/>
              </a:spcAft>
              <a:buClrTx/>
              <a:buSzTx/>
              <a:tabLst/>
              <a:defRPr/>
            </a:pP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6" name="Rectangle 35"/>
          <p:cNvSpPr/>
          <p:nvPr/>
        </p:nvSpPr>
        <p:spPr>
          <a:xfrm>
            <a:off x="2962078" y="3134180"/>
            <a:ext cx="3061717" cy="1459957"/>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There was 0% reduction  of wasteful and fruitless expenditure occurred due to delays experience on the outsourcing of the investigation function through third parties.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37" name="Rectangle 36"/>
          <p:cNvSpPr/>
          <p:nvPr/>
        </p:nvSpPr>
        <p:spPr>
          <a:xfrm>
            <a:off x="6070603" y="3153817"/>
            <a:ext cx="2905716" cy="1433814"/>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delays experienced on outsourcing of the investigation function due to the entity not being authorised to conduct procurement processes following a letter from the Department dated 26-08-2021. This  resulted in the entity’s inability to appoint a service provider to conduct investigations.</a:t>
            </a:r>
          </a:p>
          <a:p>
            <a:pPr marL="171450" indent="-171450" algn="just">
              <a:buFont typeface="Wingdings" panose="05000000000000000000" pitchFamily="2" charset="2"/>
              <a:buChar char="q"/>
              <a:defRPr/>
            </a:pPr>
            <a:endParaRPr lang="en-US" sz="1000" b="0" i="1" dirty="0">
              <a:solidFill>
                <a:srgbClr val="000000"/>
              </a:solidFill>
              <a:latin typeface="Century Gothic" panose="020B0502020202020204" pitchFamily="34" charset="0"/>
              <a:cs typeface="Arial" pitchFamily="34" charset="0"/>
            </a:endParaRPr>
          </a:p>
        </p:txBody>
      </p:sp>
      <p:sp>
        <p:nvSpPr>
          <p:cNvPr id="38" name="Rectangle 37"/>
          <p:cNvSpPr/>
          <p:nvPr/>
        </p:nvSpPr>
        <p:spPr>
          <a:xfrm>
            <a:off x="9014364" y="3161503"/>
            <a:ext cx="3142802" cy="1443211"/>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b="0" i="1"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 outsourcing of the investigation function through the Department (DCDT) or DPSA after the placement of procurement embargo was considered and DPSA provided (2) investigators  to assist with the investigation process on wasteful and fruitless expenditure.</a:t>
            </a:r>
          </a:p>
          <a:p>
            <a:pPr marR="0" lvl="0" algn="just" defTabSz="914400" rtl="0" eaLnBrk="1" fontAlgn="base" latinLnBrk="0" hangingPunct="1">
              <a:lnSpc>
                <a:spcPct val="100000"/>
              </a:lnSpc>
              <a:spcBef>
                <a:spcPct val="0"/>
              </a:spcBef>
              <a:spcAft>
                <a:spcPct val="0"/>
              </a:spcAft>
              <a:buClrTx/>
              <a:buSzTx/>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pic>
        <p:nvPicPr>
          <p:cNvPr id="39" name="Picture 3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74" y="56981"/>
            <a:ext cx="1822354" cy="767393"/>
          </a:xfrm>
          <a:prstGeom prst="rect">
            <a:avLst/>
          </a:prstGeom>
          <a:noFill/>
        </p:spPr>
      </p:pic>
      <p:sp>
        <p:nvSpPr>
          <p:cNvPr id="40" name="Rectangle 39"/>
          <p:cNvSpPr/>
          <p:nvPr/>
        </p:nvSpPr>
        <p:spPr>
          <a:xfrm>
            <a:off x="8842" y="4604714"/>
            <a:ext cx="2917550" cy="361312"/>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Quarterly </a:t>
            </a:r>
            <a:r>
              <a:rPr lang="en-ZA" sz="2500" kern="0" dirty="0">
                <a:solidFill>
                  <a:srgbClr val="FFFFFF"/>
                </a:solidFill>
                <a:latin typeface="Century Gothic" panose="020B0502020202020204" pitchFamily="34" charset="0"/>
              </a:rPr>
              <a:t>3</a:t>
            </a:r>
            <a:r>
              <a:rPr kumimoji="0" lang="en-ZA"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(2021-22) Target </a:t>
            </a:r>
            <a:endParaRPr kumimoji="0" lang="en-US" sz="25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41" name="Rectangle 40"/>
          <p:cNvSpPr/>
          <p:nvPr/>
        </p:nvSpPr>
        <p:spPr>
          <a:xfrm>
            <a:off x="21901" y="4966026"/>
            <a:ext cx="2891432" cy="1866078"/>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ZA"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8% reduction of wasteful and fruitless expenditure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ZA" sz="1000" dirty="0">
              <a:solidFill>
                <a:srgbClr val="000000"/>
              </a:solidFill>
              <a:latin typeface="Century Gothic" panose="020B0502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ZA"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ZA" sz="1000" b="0" dirty="0">
              <a:solidFill>
                <a:srgbClr val="000000"/>
              </a:solidFill>
              <a:latin typeface="Century Gothic" panose="020B0502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ZA"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Bookman Old Style"/>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Bookman Old Style"/>
              <a:ea typeface="+mn-ea"/>
              <a:cs typeface="+mn-cs"/>
            </a:endParaRPr>
          </a:p>
          <a:p>
            <a:pPr marR="0" lvl="0" algn="ctr" defTabSz="914400" rtl="0" eaLnBrk="1" fontAlgn="base" latinLnBrk="0" hangingPunct="1">
              <a:lnSpc>
                <a:spcPct val="100000"/>
              </a:lnSpc>
              <a:spcBef>
                <a:spcPct val="0"/>
              </a:spcBef>
              <a:spcAft>
                <a:spcPct val="0"/>
              </a:spcAft>
              <a:buClrTx/>
              <a:buSzTx/>
              <a:tabLst/>
              <a:defRPr/>
            </a:pP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42" name="Rectangle 41"/>
          <p:cNvSpPr/>
          <p:nvPr/>
        </p:nvSpPr>
        <p:spPr>
          <a:xfrm>
            <a:off x="2939452" y="4982077"/>
            <a:ext cx="3084343" cy="1850027"/>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rPr>
              <a:t>There was 0% reduction  of wasteful and fruitless expenditure occurred due to delays experience on the outsourcing of the investigation function through third parties.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lang="en-US" sz="1000" b="0" dirty="0">
              <a:solidFill>
                <a:srgbClr val="000000"/>
              </a:solidFill>
              <a:latin typeface="Century Gothic" panose="020B0502020202020204" pitchFamily="34" charset="0"/>
              <a:cs typeface="Arial" pitchFamily="34" charset="0"/>
            </a:endParaRP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
        <p:nvSpPr>
          <p:cNvPr id="43" name="Rectangle 42"/>
          <p:cNvSpPr/>
          <p:nvPr/>
        </p:nvSpPr>
        <p:spPr>
          <a:xfrm>
            <a:off x="2939451" y="4608475"/>
            <a:ext cx="3104298" cy="361312"/>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Actual Performance </a:t>
            </a:r>
            <a:r>
              <a:rPr kumimoji="0" lang="en-ZA" sz="1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 </a:t>
            </a:r>
            <a:endParaRPr kumimoji="0" lang="en-US" sz="1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44" name="Rectangle 43"/>
          <p:cNvSpPr/>
          <p:nvPr/>
        </p:nvSpPr>
        <p:spPr>
          <a:xfrm>
            <a:off x="6050570" y="4599210"/>
            <a:ext cx="2912270" cy="361312"/>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Explanation of Variance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45" name="Rectangle 44"/>
          <p:cNvSpPr/>
          <p:nvPr/>
        </p:nvSpPr>
        <p:spPr>
          <a:xfrm>
            <a:off x="6057124" y="4977443"/>
            <a:ext cx="2905716" cy="1854661"/>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a:bodyPr>
          <a:lstStyle/>
          <a:p>
            <a:pPr marL="171450" indent="-171450" algn="just">
              <a:buFont typeface="Wingdings" panose="05000000000000000000" pitchFamily="2" charset="2"/>
              <a:buChar char="q"/>
              <a:defRPr/>
            </a:pPr>
            <a:r>
              <a:rPr lang="en-US" sz="1000" b="0" i="1" dirty="0">
                <a:solidFill>
                  <a:srgbClr val="000000"/>
                </a:solidFill>
                <a:latin typeface="Century Gothic" panose="020B0502020202020204" pitchFamily="34" charset="0"/>
                <a:cs typeface="Arial" pitchFamily="34" charset="0"/>
              </a:rPr>
              <a:t>The delays experienced in outsourcing  of the investigators from the Department of Administration and Public Administration (DPSA) resulted in delays on commissioning investigations to determine liability for condonation of wasteful and fruitless expenditure by National Treasury </a:t>
            </a: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algn="just">
              <a:defRPr/>
            </a:pPr>
            <a:endParaRPr lang="en-US" sz="1000" b="0" dirty="0">
              <a:solidFill>
                <a:srgbClr val="000000"/>
              </a:solidFill>
              <a:latin typeface="Century Gothic" panose="020B0502020202020204" pitchFamily="34" charset="0"/>
              <a:cs typeface="Arial" pitchFamily="34" charset="0"/>
            </a:endParaRPr>
          </a:p>
          <a:p>
            <a:pPr marL="171450" indent="-171450" algn="just">
              <a:buFont typeface="Wingdings" panose="05000000000000000000" pitchFamily="2" charset="2"/>
              <a:buChar char="q"/>
              <a:defRPr/>
            </a:pPr>
            <a:endParaRPr lang="en-US" sz="1000" b="0" dirty="0">
              <a:solidFill>
                <a:srgbClr val="000000"/>
              </a:solidFill>
              <a:latin typeface="Century Gothic" panose="020B0502020202020204" pitchFamily="34" charset="0"/>
              <a:cs typeface="Arial" pitchFamily="34" charset="0"/>
            </a:endParaRPr>
          </a:p>
          <a:p>
            <a:pPr algn="just">
              <a:defRPr/>
            </a:pPr>
            <a:endParaRPr lang="en-US" sz="1000" b="0" dirty="0">
              <a:solidFill>
                <a:srgbClr val="000000"/>
              </a:solidFill>
              <a:latin typeface="Century Gothic" panose="020B0502020202020204" pitchFamily="34" charset="0"/>
              <a:cs typeface="Arial" pitchFamily="34" charset="0"/>
            </a:endParaRPr>
          </a:p>
        </p:txBody>
      </p:sp>
      <p:sp>
        <p:nvSpPr>
          <p:cNvPr id="46" name="Rectangle 45"/>
          <p:cNvSpPr/>
          <p:nvPr/>
        </p:nvSpPr>
        <p:spPr>
          <a:xfrm>
            <a:off x="8969661" y="4614954"/>
            <a:ext cx="3192232" cy="383123"/>
          </a:xfrm>
          <a:prstGeom prst="rect">
            <a:avLst/>
          </a:prstGeom>
          <a:solidFill>
            <a:srgbClr val="C00000"/>
          </a:solidFill>
          <a:ln w="19050" cap="flat" cmpd="sng" algn="ctr">
            <a:solidFill>
              <a:srgbClr val="44546A"/>
            </a:solidFill>
            <a:prstDash val="solid"/>
            <a:miter lim="800000"/>
          </a:ln>
          <a:effectLst>
            <a:softEdge rad="12700"/>
          </a:effectLst>
        </p:spPr>
        <p:txBody>
          <a:bodyPr lIns="24570" tIns="24570" rIns="24570" bIns="2457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4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rPr>
              <a:t>Intervention Plan  </a:t>
            </a:r>
            <a:endParaRPr kumimoji="0" lang="en-US"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pitchFamily="34" charset="0"/>
            </a:endParaRPr>
          </a:p>
        </p:txBody>
      </p:sp>
      <p:sp>
        <p:nvSpPr>
          <p:cNvPr id="47" name="Rectangle 46"/>
          <p:cNvSpPr/>
          <p:nvPr/>
        </p:nvSpPr>
        <p:spPr>
          <a:xfrm>
            <a:off x="8994376" y="4984550"/>
            <a:ext cx="3142802" cy="1847555"/>
          </a:xfrm>
          <a:prstGeom prst="rect">
            <a:avLst/>
          </a:prstGeom>
          <a:solidFill>
            <a:schemeClr val="accent5"/>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760" tIns="32760" rIns="32760" bIns="32760" anchor="ctr">
            <a:normAutofit fontScale="92500"/>
          </a:bodyPr>
          <a:lstStyle/>
          <a:p>
            <a:pPr marL="285750" indent="-285750" algn="just">
              <a:buFont typeface="Wingdings" panose="05000000000000000000" pitchFamily="2" charset="2"/>
              <a:buChar char="q"/>
              <a:defRPr/>
            </a:pPr>
            <a:r>
              <a:rPr lang="en-US" sz="1100" b="0" i="1" dirty="0">
                <a:solidFill>
                  <a:srgbClr val="000000"/>
                </a:solidFill>
                <a:latin typeface="Century Gothic" panose="020B0502020202020204" pitchFamily="34" charset="0"/>
                <a:cs typeface="Arial" pitchFamily="34" charset="0"/>
              </a:rPr>
              <a:t>Following the conclusion of the appointment of the investigators and the fast tracking  of the investigations of the 33 reported incidences on the wasteful and fruitless expenditure register to ensure the recovery of debt arising from financial loss by the entity , implementation of consequence management and the application of condonation of wasteful and fruitless expenditure to National Treasury for removal on the USAF  Financial Statements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itchFamily="34" charset="0"/>
            </a:endParaRPr>
          </a:p>
        </p:txBody>
      </p:sp>
    </p:spTree>
    <p:extLst>
      <p:ext uri="{BB962C8B-B14F-4D97-AF65-F5344CB8AC3E}">
        <p14:creationId xmlns:p14="http://schemas.microsoft.com/office/powerpoint/2010/main" xmlns="" val="11578814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0" tIns="288000" rIns="180000" bIns="0" numCol="1" spcCol="0" rtlCol="0" fromWordArt="0" anchor="ctr" anchorCtr="0" forceAA="0" compatLnSpc="1">
        <a:prstTxWarp prst="textNoShape">
          <a:avLst/>
        </a:prstTxWarp>
        <a:spAutoFit/>
      </a:bodyPr>
      <a:lstStyle>
        <a:defPPr algn="ctr">
          <a:defRPr sz="1400" b="1" dirty="0" smtClean="0"/>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0" tIns="288000" rIns="180000" bIns="0" numCol="1" spcCol="0" rtlCol="0" fromWordArt="0" anchor="ctr" anchorCtr="0" forceAA="0" compatLnSpc="1">
        <a:prstTxWarp prst="textNoShape">
          <a:avLst/>
        </a:prstTxWarp>
        <a:spAutoFit/>
      </a:bodyPr>
      <a:lstStyle>
        <a:defPPr algn="ctr">
          <a:defRPr sz="1400" b="1" dirty="0" smtClean="0"/>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91275</TotalTime>
  <Words>3517</Words>
  <Application>Microsoft Office PowerPoint</Application>
  <PresentationFormat>Custom</PresentationFormat>
  <Paragraphs>1012</Paragraphs>
  <Slides>17</Slides>
  <Notes>2</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Default Design</vt:lpstr>
      <vt:lpstr>1_Default Design</vt:lpstr>
      <vt:lpstr>1_Office Theme</vt:lpstr>
      <vt:lpstr>2_Office Theme</vt:lpstr>
      <vt:lpstr> </vt:lpstr>
      <vt:lpstr>Slide 2</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Slide 16</vt:lpstr>
      <vt:lpstr>              </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1272</cp:revision>
  <cp:lastPrinted>2019-02-12T09:49:28Z</cp:lastPrinted>
  <dcterms:created xsi:type="dcterms:W3CDTF">2006-03-29T18:40:00Z</dcterms:created>
  <dcterms:modified xsi:type="dcterms:W3CDTF">2022-03-17T13:07:12Z</dcterms:modified>
</cp:coreProperties>
</file>