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98"/>
  </p:notesMasterIdLst>
  <p:handoutMasterIdLst>
    <p:handoutMasterId r:id="rId99"/>
  </p:handoutMasterIdLst>
  <p:sldIdLst>
    <p:sldId id="338" r:id="rId3"/>
    <p:sldId id="415" r:id="rId4"/>
    <p:sldId id="439" r:id="rId5"/>
    <p:sldId id="444" r:id="rId6"/>
    <p:sldId id="456" r:id="rId7"/>
    <p:sldId id="457" r:id="rId8"/>
    <p:sldId id="455" r:id="rId9"/>
    <p:sldId id="434" r:id="rId10"/>
    <p:sldId id="449" r:id="rId11"/>
    <p:sldId id="459" r:id="rId12"/>
    <p:sldId id="460" r:id="rId13"/>
    <p:sldId id="451" r:id="rId14"/>
    <p:sldId id="458" r:id="rId15"/>
    <p:sldId id="461" r:id="rId16"/>
    <p:sldId id="452" r:id="rId17"/>
    <p:sldId id="462" r:id="rId18"/>
    <p:sldId id="419" r:id="rId19"/>
    <p:sldId id="420" r:id="rId20"/>
    <p:sldId id="428" r:id="rId21"/>
    <p:sldId id="429" r:id="rId22"/>
    <p:sldId id="441" r:id="rId23"/>
    <p:sldId id="443" r:id="rId24"/>
    <p:sldId id="442" r:id="rId25"/>
    <p:sldId id="445" r:id="rId26"/>
    <p:sldId id="446"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8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31" r:id="rId69"/>
    <p:sldId id="504" r:id="rId70"/>
    <p:sldId id="505" r:id="rId71"/>
    <p:sldId id="506" r:id="rId72"/>
    <p:sldId id="507" r:id="rId73"/>
    <p:sldId id="508" r:id="rId74"/>
    <p:sldId id="509" r:id="rId75"/>
    <p:sldId id="510" r:id="rId76"/>
    <p:sldId id="511" r:id="rId77"/>
    <p:sldId id="512" r:id="rId78"/>
    <p:sldId id="513" r:id="rId79"/>
    <p:sldId id="514" r:id="rId80"/>
    <p:sldId id="515" r:id="rId81"/>
    <p:sldId id="516" r:id="rId82"/>
    <p:sldId id="517" r:id="rId83"/>
    <p:sldId id="518" r:id="rId84"/>
    <p:sldId id="519" r:id="rId85"/>
    <p:sldId id="520" r:id="rId86"/>
    <p:sldId id="521" r:id="rId87"/>
    <p:sldId id="522" r:id="rId88"/>
    <p:sldId id="523" r:id="rId89"/>
    <p:sldId id="524" r:id="rId90"/>
    <p:sldId id="525" r:id="rId91"/>
    <p:sldId id="526" r:id="rId92"/>
    <p:sldId id="527" r:id="rId93"/>
    <p:sldId id="528" r:id="rId94"/>
    <p:sldId id="529" r:id="rId95"/>
    <p:sldId id="530" r:id="rId96"/>
    <p:sldId id="287" r:id="rId9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oto Matlala" initials="MM" lastIdx="10" clrIdx="0">
    <p:extLst>
      <p:ext uri="{19B8F6BF-5375-455C-9EA6-DF929625EA0E}">
        <p15:presenceInfo xmlns="" xmlns:p15="http://schemas.microsoft.com/office/powerpoint/2012/main" userId="S-1-5-21-438872356-1159698365-1613188725-9825" providerId="AD"/>
      </p:ext>
    </p:extLst>
  </p:cmAuthor>
  <p:cmAuthor id="2" name="Microsoft Office User" initials="MOU" lastIdx="3" clrIdx="1">
    <p:extLst>
      <p:ext uri="{19B8F6BF-5375-455C-9EA6-DF929625EA0E}">
        <p15:presenceInfo xmlns=""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03" autoAdjust="0"/>
    <p:restoredTop sz="83483" autoAdjust="0"/>
  </p:normalViewPr>
  <p:slideViewPr>
    <p:cSldViewPr snapToGrid="0" snapToObjects="1">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189" cy="496650"/>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849900" y="1"/>
            <a:ext cx="2946189" cy="496650"/>
          </a:xfrm>
          <a:prstGeom prst="rect">
            <a:avLst/>
          </a:prstGeom>
        </p:spPr>
        <p:txBody>
          <a:bodyPr vert="horz" lIns="91413" tIns="45706" rIns="91413" bIns="45706" rtlCol="0"/>
          <a:lstStyle>
            <a:lvl1pPr algn="r">
              <a:defRPr sz="1200"/>
            </a:lvl1pPr>
          </a:lstStyle>
          <a:p>
            <a:fld id="{B551DED7-9A17-5744-80E2-1A3B2A0501E2}" type="datetimeFigureOut">
              <a:rPr lang="en-US" smtClean="0"/>
              <a:pPr/>
              <a:t>3/8/2022</a:t>
            </a:fld>
            <a:endParaRPr lang="en-US" dirty="0"/>
          </a:p>
        </p:txBody>
      </p:sp>
      <p:sp>
        <p:nvSpPr>
          <p:cNvPr id="4" name="Footer Placeholder 3"/>
          <p:cNvSpPr>
            <a:spLocks noGrp="1"/>
          </p:cNvSpPr>
          <p:nvPr>
            <p:ph type="ftr" sz="quarter" idx="2"/>
          </p:nvPr>
        </p:nvSpPr>
        <p:spPr>
          <a:xfrm>
            <a:off x="2" y="9428402"/>
            <a:ext cx="2946189" cy="496650"/>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900" y="9428402"/>
            <a:ext cx="2946189" cy="496650"/>
          </a:xfrm>
          <a:prstGeom prst="rect">
            <a:avLst/>
          </a:prstGeom>
        </p:spPr>
        <p:txBody>
          <a:bodyPr vert="horz" lIns="91413" tIns="45706" rIns="91413" bIns="45706" rtlCol="0" anchor="b"/>
          <a:lstStyle>
            <a:lvl1pPr algn="r">
              <a:defRPr sz="1200"/>
            </a:lvl1pPr>
          </a:lstStyle>
          <a:p>
            <a:fld id="{206F25FD-1EE3-4C46-8647-3D71778DFA6D}" type="slidenum">
              <a:rPr lang="en-US" smtClean="0"/>
              <a:pPr/>
              <a:t>‹#›</a:t>
            </a:fld>
            <a:endParaRPr lang="en-US" dirty="0"/>
          </a:p>
        </p:txBody>
      </p:sp>
    </p:spTree>
    <p:extLst>
      <p:ext uri="{BB962C8B-B14F-4D97-AF65-F5344CB8AC3E}">
        <p14:creationId xmlns:p14="http://schemas.microsoft.com/office/powerpoint/2010/main" xmlns="" val="306023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13" tIns="45706" rIns="91413" bIns="45706" rtlCol="0"/>
          <a:lstStyle>
            <a:lvl1pPr algn="l">
              <a:defRPr sz="1200"/>
            </a:lvl1pPr>
          </a:lstStyle>
          <a:p>
            <a:endParaRPr lang="en-ZA" dirty="0"/>
          </a:p>
        </p:txBody>
      </p:sp>
      <p:sp>
        <p:nvSpPr>
          <p:cNvPr id="3" name="Date Placeholder 2"/>
          <p:cNvSpPr>
            <a:spLocks noGrp="1"/>
          </p:cNvSpPr>
          <p:nvPr>
            <p:ph type="dt" idx="1"/>
          </p:nvPr>
        </p:nvSpPr>
        <p:spPr>
          <a:xfrm>
            <a:off x="3850445" y="2"/>
            <a:ext cx="2945659" cy="498056"/>
          </a:xfrm>
          <a:prstGeom prst="rect">
            <a:avLst/>
          </a:prstGeom>
        </p:spPr>
        <p:txBody>
          <a:bodyPr vert="horz" lIns="91413" tIns="45706" rIns="91413" bIns="45706" rtlCol="0"/>
          <a:lstStyle>
            <a:lvl1pPr algn="r">
              <a:defRPr sz="1200"/>
            </a:lvl1pPr>
          </a:lstStyle>
          <a:p>
            <a:fld id="{B2AAA0C5-37B2-440A-AE8E-6DFCE6E8BE13}" type="datetimeFigureOut">
              <a:rPr lang="en-ZA" smtClean="0"/>
              <a:pPr/>
              <a:t>2022/03/08</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13" tIns="45706" rIns="91413" bIns="45706" rtlCol="0" anchor="ctr"/>
          <a:lstStyle/>
          <a:p>
            <a:endParaRPr lang="en-ZA"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13" tIns="45706" rIns="91413" bIns="4570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13" tIns="45706" rIns="91413" bIns="45706" rtlCol="0" anchor="b"/>
          <a:lstStyle>
            <a:lvl1pPr algn="r">
              <a:defRPr sz="1200"/>
            </a:lvl1pPr>
          </a:lstStyle>
          <a:p>
            <a:fld id="{4982C181-37CC-4326-8FA8-88A23CB0121B}" type="slidenum">
              <a:rPr lang="en-ZA" smtClean="0"/>
              <a:pPr/>
              <a:t>‹#›</a:t>
            </a:fld>
            <a:endParaRPr lang="en-ZA" dirty="0"/>
          </a:p>
        </p:txBody>
      </p:sp>
    </p:spTree>
    <p:extLst>
      <p:ext uri="{BB962C8B-B14F-4D97-AF65-F5344CB8AC3E}">
        <p14:creationId xmlns:p14="http://schemas.microsoft.com/office/powerpoint/2010/main" xmlns="" val="2801356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2" name="Footer Placeholder 1"/>
          <p:cNvSpPr>
            <a:spLocks noGrp="1"/>
          </p:cNvSpPr>
          <p:nvPr>
            <p:ph type="ftr" sz="quarter" idx="4"/>
          </p:nvPr>
        </p:nvSpPr>
        <p:spPr/>
        <p:txBody>
          <a:bodyPr/>
          <a:lstStyle/>
          <a:p>
            <a:pPr>
              <a:defRPr/>
            </a:pPr>
            <a:endParaRPr lang="en-ZA" dirty="0"/>
          </a:p>
        </p:txBody>
      </p:sp>
    </p:spTree>
    <p:extLst>
      <p:ext uri="{BB962C8B-B14F-4D97-AF65-F5344CB8AC3E}">
        <p14:creationId xmlns:p14="http://schemas.microsoft.com/office/powerpoint/2010/main" xmlns="" val="120952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15</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16</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D1B3AFE-6B08-4721-B5EF-2DC961222D7B}" type="slidenum">
              <a:rPr lang="en-ZA" smtClean="0"/>
              <a:pPr/>
              <a:t>24</a:t>
            </a:fld>
            <a:endParaRPr lang="en-ZA"/>
          </a:p>
        </p:txBody>
      </p:sp>
    </p:spTree>
    <p:extLst>
      <p:ext uri="{BB962C8B-B14F-4D97-AF65-F5344CB8AC3E}">
        <p14:creationId xmlns:p14="http://schemas.microsoft.com/office/powerpoint/2010/main" xmlns="" val="140210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E58EE74-7429-48A3-B78B-28C89C1F8547}" type="slidenum">
              <a:rPr lang="en-ZA" smtClean="0"/>
              <a:pPr/>
              <a:t>25</a:t>
            </a:fld>
            <a:endParaRPr lang="en-ZA"/>
          </a:p>
        </p:txBody>
      </p:sp>
    </p:spTree>
    <p:extLst>
      <p:ext uri="{BB962C8B-B14F-4D97-AF65-F5344CB8AC3E}">
        <p14:creationId xmlns:p14="http://schemas.microsoft.com/office/powerpoint/2010/main" xmlns="" val="96855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A704B43-0C7A-C84C-A742-9E583CF4FC00}" type="slidenum">
              <a:rPr lang="en-ZA" sz="1200"/>
              <a:pPr/>
              <a:t>28</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04C63E2-DC6C-6A44-A6B9-B47580E3CBB7}" type="slidenum">
              <a:rPr lang="en-ZA" sz="1200"/>
              <a:pPr/>
              <a:t>29</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A090DF3-5CD5-964C-A229-FC933077EEB6}" type="slidenum">
              <a:rPr lang="en-ZA" sz="1200"/>
              <a:pPr/>
              <a:t>56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5DD2AA7-1D55-3E41-ADD3-9013348110AE}" type="slidenum">
              <a:rPr lang="en-ZA" sz="1200"/>
              <a:pPr/>
              <a:t>63</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09890FE-1C50-F346-BF2F-38970EB850A7}" type="slidenum">
              <a:rPr lang="en-ZA" sz="1200"/>
              <a:pPr/>
              <a:t>64</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32A9256-63E1-8046-ADC4-0793118D9544}" type="slidenum">
              <a:rPr lang="en-ZA" sz="1200"/>
              <a:pPr/>
              <a:t>65</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 xmlns:a16="http://schemas.microsoft.com/office/drawing/2014/main"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 xmlns:a16="http://schemas.microsoft.com/office/drawing/2014/main"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 xmlns:a16="http://schemas.microsoft.com/office/drawing/2014/main"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6</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9E534AC-80A4-524D-94A9-24B64EBFF89D}" type="slidenum">
              <a:rPr lang="en-ZA" sz="1200"/>
              <a:pPr/>
              <a:t>66</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9E534AC-80A4-524D-94A9-24B64EBFF89D}" type="slidenum">
              <a:rPr lang="en-ZA" sz="1200"/>
              <a:pPr/>
              <a:t>67</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5C27A6C-77E4-3C49-936D-B3DC1845990F}" type="slidenum">
              <a:rPr lang="en-ZA" sz="1200"/>
              <a:pPr/>
              <a:t>68</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AC9B154-B7F9-A645-9EA7-51241B534FB3}" type="slidenum">
              <a:rPr lang="en-ZA" sz="1200"/>
              <a:pPr/>
              <a:t>69</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CE74548-A94C-1648-B63A-3E1712B18EAA}" type="slidenum">
              <a:rPr lang="en-ZA" sz="1200"/>
              <a:pPr/>
              <a:t>88</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41FE505-3804-6643-B9BE-F47D2D95720D}" type="slidenum">
              <a:rPr lang="en-ZA" sz="1200"/>
              <a:pPr/>
              <a:t>89</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5BEB902-097F-A747-BAAB-60FC336915DF}" type="slidenum">
              <a:rPr lang="en-ZA" sz="1200"/>
              <a:pPr/>
              <a:t>90</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A6938FA-A305-C046-A30E-568BE5F790EA}" type="slidenum">
              <a:rPr lang="en-ZA" sz="1200"/>
              <a:pPr/>
              <a:t>92</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ABE5583-1EFF-F744-8707-0BFE07AECF8C}" type="slidenum">
              <a:rPr lang="en-ZA" sz="1200"/>
              <a:pPr/>
              <a:t>93</a:t>
            </a:fld>
            <a:endParaRPr lang="en-ZA"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ZA">
              <a:latin typeface="Calibri" charset="0"/>
              <a:ea typeface="MS PGothic"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C85E23D-CC2B-EE43-8848-1046998D3692}" type="slidenum">
              <a:rPr lang="en-ZA" sz="1200"/>
              <a:pPr/>
              <a:t>94</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7</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9</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10</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11</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12</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13</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5BA7302A-00B6-42F7-8335-AF740A5FC8E3}"/>
              </a:ext>
            </a:extLst>
          </p:cNvPr>
          <p:cNvSpPr>
            <a:spLocks noGrp="1" noRot="1" noChangeAspect="1" noTextEdit="1"/>
          </p:cNvSpPr>
          <p:nvPr>
            <p:ph type="sldImg"/>
          </p:nvPr>
        </p:nvSpPr>
        <p:spPr>
          <a:xfrm>
            <a:off x="917575" y="744538"/>
            <a:ext cx="4962525" cy="3722687"/>
          </a:xfrm>
          <a:ln/>
        </p:spPr>
      </p:sp>
      <p:sp>
        <p:nvSpPr>
          <p:cNvPr id="20482" name="Notes Placeholder 2">
            <a:extLst>
              <a:ext uri="{FF2B5EF4-FFF2-40B4-BE49-F238E27FC236}">
                <a16:creationId xmlns:a16="http://schemas.microsoft.com/office/drawing/2014/main" xmlns="" id="{FC127717-80C3-4271-BD22-E80BFD133E18}"/>
              </a:ext>
            </a:extLst>
          </p:cNvPr>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xmlns="" id="{5C85E0AE-CECC-4C75-AF16-C18C60553B00}"/>
              </a:ext>
            </a:extLst>
          </p:cNvPr>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34A08B4-66DA-4794-900D-68195FB8D580}" type="slidenum">
              <a:rPr lang="en-GB" altLang="en-US" sz="1200">
                <a:solidFill>
                  <a:prstClr val="black"/>
                </a:solidFill>
              </a:rPr>
              <a:pPr/>
              <a:t>14</a:t>
            </a:fld>
            <a:endParaRPr lang="en-GB" altLang="en-US" sz="1200" dirty="0">
              <a:solidFill>
                <a:prstClr val="black"/>
              </a:solidFill>
            </a:endParaRPr>
          </a:p>
        </p:txBody>
      </p:sp>
    </p:spTree>
    <p:extLst>
      <p:ext uri="{BB962C8B-B14F-4D97-AF65-F5344CB8AC3E}">
        <p14:creationId xmlns:p14="http://schemas.microsoft.com/office/powerpoint/2010/main" xmlns="" val="7803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E7CAD3-FF2C-444E-ADFC-680B40FA5429}" type="datetime1">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412753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9E5ED8-EE56-4508-AC4E-68DDBBE60F15}" type="datetime1">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41212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4AE71-2694-417B-BA98-8BA25D23BD8B}" type="datetime1">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171051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a:extLst>
              <a:ext uri="{FF2B5EF4-FFF2-40B4-BE49-F238E27FC236}">
                <a16:creationId xmlns:a16="http://schemas.microsoft.com/office/drawing/2014/main" xmlns="" id="{D6B4C697-32D8-433E-A7B7-45ACE109585D}"/>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7FEC8466-569C-422F-A5A6-7F0853E9D8E6}"/>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CD7DFFC9-3D09-4D1A-B98B-00FFA72DEE54}"/>
              </a:ext>
            </a:extLst>
          </p:cNvPr>
          <p:cNvSpPr>
            <a:spLocks noGrp="1" noChangeArrowheads="1"/>
          </p:cNvSpPr>
          <p:nvPr>
            <p:ph type="sldNum" sz="quarter" idx="12"/>
          </p:nvPr>
        </p:nvSpPr>
        <p:spPr>
          <a:ln/>
        </p:spPr>
        <p:txBody>
          <a:bodyPr/>
          <a:lstStyle>
            <a:lvl1pPr>
              <a:defRPr/>
            </a:lvl1pPr>
          </a:lstStyle>
          <a:p>
            <a:fld id="{19C7269A-2B70-4C78-A538-A5FB4A5C75CB}" type="slidenum">
              <a:rPr lang="en-GB" altLang="en-US"/>
              <a:pPr/>
              <a:t>‹#›</a:t>
            </a:fld>
            <a:endParaRPr lang="en-GB" altLang="en-US" dirty="0"/>
          </a:p>
        </p:txBody>
      </p:sp>
    </p:spTree>
    <p:extLst>
      <p:ext uri="{BB962C8B-B14F-4D97-AF65-F5344CB8AC3E}">
        <p14:creationId xmlns:p14="http://schemas.microsoft.com/office/powerpoint/2010/main" xmlns="" val="270251501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ACA40DFD-56DA-4929-8E75-F5320AF0A67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32081ABE-D19B-4EB9-9D25-71D9F9C725F7}"/>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BF42E3FE-FFA3-4020-8F61-959070A96E5E}"/>
              </a:ext>
            </a:extLst>
          </p:cNvPr>
          <p:cNvSpPr>
            <a:spLocks noGrp="1" noChangeArrowheads="1"/>
          </p:cNvSpPr>
          <p:nvPr>
            <p:ph type="sldNum" sz="quarter" idx="12"/>
          </p:nvPr>
        </p:nvSpPr>
        <p:spPr>
          <a:ln/>
        </p:spPr>
        <p:txBody>
          <a:bodyPr/>
          <a:lstStyle>
            <a:lvl1pPr>
              <a:defRPr/>
            </a:lvl1pPr>
          </a:lstStyle>
          <a:p>
            <a:fld id="{138EE94D-66C0-4023-A0D2-39D3B1FC428B}" type="slidenum">
              <a:rPr lang="en-GB" altLang="en-US"/>
              <a:pPr/>
              <a:t>‹#›</a:t>
            </a:fld>
            <a:endParaRPr lang="en-GB" altLang="en-US" dirty="0"/>
          </a:p>
        </p:txBody>
      </p:sp>
    </p:spTree>
    <p:extLst>
      <p:ext uri="{BB962C8B-B14F-4D97-AF65-F5344CB8AC3E}">
        <p14:creationId xmlns:p14="http://schemas.microsoft.com/office/powerpoint/2010/main" xmlns="" val="2707162739"/>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61793C08-5783-4D94-8723-764222FACFC0}"/>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B7D8CACF-7D32-488A-96E9-9145AC0D19D1}"/>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CE2A48A0-74D7-451A-AA16-4393A7683118}"/>
              </a:ext>
            </a:extLst>
          </p:cNvPr>
          <p:cNvSpPr>
            <a:spLocks noGrp="1" noChangeArrowheads="1"/>
          </p:cNvSpPr>
          <p:nvPr>
            <p:ph type="sldNum" sz="quarter" idx="12"/>
          </p:nvPr>
        </p:nvSpPr>
        <p:spPr>
          <a:ln/>
        </p:spPr>
        <p:txBody>
          <a:bodyPr/>
          <a:lstStyle>
            <a:lvl1pPr>
              <a:defRPr/>
            </a:lvl1pPr>
          </a:lstStyle>
          <a:p>
            <a:fld id="{4CD9CFA5-197F-47DD-AFA3-2E373E87ABB4}" type="slidenum">
              <a:rPr lang="en-GB" altLang="en-US"/>
              <a:pPr/>
              <a:t>‹#›</a:t>
            </a:fld>
            <a:endParaRPr lang="en-GB" altLang="en-US" dirty="0"/>
          </a:p>
        </p:txBody>
      </p:sp>
    </p:spTree>
    <p:extLst>
      <p:ext uri="{BB962C8B-B14F-4D97-AF65-F5344CB8AC3E}">
        <p14:creationId xmlns:p14="http://schemas.microsoft.com/office/powerpoint/2010/main" xmlns="" val="179545842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a:extLst>
              <a:ext uri="{FF2B5EF4-FFF2-40B4-BE49-F238E27FC236}">
                <a16:creationId xmlns:a16="http://schemas.microsoft.com/office/drawing/2014/main" xmlns="" id="{B3D16DE7-B881-4C5D-9B5F-69FDCF66A982}"/>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xmlns="" id="{F2CB3FBC-5B24-4849-A386-72547081FBEA}"/>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xmlns="" id="{6043A63D-80B0-4FEF-8A26-37DDEBFA1D92}"/>
              </a:ext>
            </a:extLst>
          </p:cNvPr>
          <p:cNvSpPr>
            <a:spLocks noGrp="1" noChangeArrowheads="1"/>
          </p:cNvSpPr>
          <p:nvPr>
            <p:ph type="sldNum" sz="quarter" idx="12"/>
          </p:nvPr>
        </p:nvSpPr>
        <p:spPr>
          <a:ln/>
        </p:spPr>
        <p:txBody>
          <a:bodyPr/>
          <a:lstStyle>
            <a:lvl1pPr>
              <a:defRPr/>
            </a:lvl1pPr>
          </a:lstStyle>
          <a:p>
            <a:fld id="{FD3C1B04-09A7-4319-888A-048A58DA06A9}" type="slidenum">
              <a:rPr lang="en-GB" altLang="en-US"/>
              <a:pPr/>
              <a:t>‹#›</a:t>
            </a:fld>
            <a:endParaRPr lang="en-GB" altLang="en-US" dirty="0"/>
          </a:p>
        </p:txBody>
      </p:sp>
    </p:spTree>
    <p:extLst>
      <p:ext uri="{BB962C8B-B14F-4D97-AF65-F5344CB8AC3E}">
        <p14:creationId xmlns:p14="http://schemas.microsoft.com/office/powerpoint/2010/main" xmlns="" val="2906063318"/>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E00E8FA9-6C9F-41DD-A5C1-0FE64B25030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5">
            <a:extLst>
              <a:ext uri="{FF2B5EF4-FFF2-40B4-BE49-F238E27FC236}">
                <a16:creationId xmlns:a16="http://schemas.microsoft.com/office/drawing/2014/main" xmlns="" id="{8549A0CF-549C-49D9-9209-E2E8DB67A114}"/>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6">
            <a:extLst>
              <a:ext uri="{FF2B5EF4-FFF2-40B4-BE49-F238E27FC236}">
                <a16:creationId xmlns:a16="http://schemas.microsoft.com/office/drawing/2014/main" xmlns="" id="{7F7BC9C9-DC73-4C75-927B-6E78CED4C3F7}"/>
              </a:ext>
            </a:extLst>
          </p:cNvPr>
          <p:cNvSpPr>
            <a:spLocks noGrp="1" noChangeArrowheads="1"/>
          </p:cNvSpPr>
          <p:nvPr>
            <p:ph type="sldNum" sz="quarter" idx="12"/>
          </p:nvPr>
        </p:nvSpPr>
        <p:spPr>
          <a:ln/>
        </p:spPr>
        <p:txBody>
          <a:bodyPr/>
          <a:lstStyle>
            <a:lvl1pPr>
              <a:defRPr/>
            </a:lvl1pPr>
          </a:lstStyle>
          <a:p>
            <a:fld id="{94BEDD17-FF69-48D8-8EF5-FCAE1A882D90}" type="slidenum">
              <a:rPr lang="en-GB" altLang="en-US"/>
              <a:pPr/>
              <a:t>‹#›</a:t>
            </a:fld>
            <a:endParaRPr lang="en-GB" altLang="en-US" dirty="0"/>
          </a:p>
        </p:txBody>
      </p:sp>
    </p:spTree>
    <p:extLst>
      <p:ext uri="{BB962C8B-B14F-4D97-AF65-F5344CB8AC3E}">
        <p14:creationId xmlns:p14="http://schemas.microsoft.com/office/powerpoint/2010/main" xmlns="" val="3646917507"/>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85A22DA2-8548-4DD8-B335-554334455AA0}"/>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5">
            <a:extLst>
              <a:ext uri="{FF2B5EF4-FFF2-40B4-BE49-F238E27FC236}">
                <a16:creationId xmlns:a16="http://schemas.microsoft.com/office/drawing/2014/main" xmlns="" id="{336B434D-BC30-44DE-9005-8D5B5E4033D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6">
            <a:extLst>
              <a:ext uri="{FF2B5EF4-FFF2-40B4-BE49-F238E27FC236}">
                <a16:creationId xmlns:a16="http://schemas.microsoft.com/office/drawing/2014/main" xmlns="" id="{50F7E19A-34FC-4674-B2E3-4849F409040F}"/>
              </a:ext>
            </a:extLst>
          </p:cNvPr>
          <p:cNvSpPr>
            <a:spLocks noGrp="1" noChangeArrowheads="1"/>
          </p:cNvSpPr>
          <p:nvPr>
            <p:ph type="sldNum" sz="quarter" idx="12"/>
          </p:nvPr>
        </p:nvSpPr>
        <p:spPr>
          <a:ln/>
        </p:spPr>
        <p:txBody>
          <a:bodyPr/>
          <a:lstStyle>
            <a:lvl1pPr>
              <a:defRPr/>
            </a:lvl1pPr>
          </a:lstStyle>
          <a:p>
            <a:fld id="{FCEE0484-B359-4321-953D-528C5490D859}" type="slidenum">
              <a:rPr lang="en-GB" altLang="en-US"/>
              <a:pPr/>
              <a:t>‹#›</a:t>
            </a:fld>
            <a:endParaRPr lang="en-GB" altLang="en-US" dirty="0"/>
          </a:p>
        </p:txBody>
      </p:sp>
    </p:spTree>
    <p:extLst>
      <p:ext uri="{BB962C8B-B14F-4D97-AF65-F5344CB8AC3E}">
        <p14:creationId xmlns:p14="http://schemas.microsoft.com/office/powerpoint/2010/main" xmlns="" val="2651800208"/>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63DEA32-EAE9-4442-9193-5B6360AB35E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5">
            <a:extLst>
              <a:ext uri="{FF2B5EF4-FFF2-40B4-BE49-F238E27FC236}">
                <a16:creationId xmlns:a16="http://schemas.microsoft.com/office/drawing/2014/main" xmlns="" id="{75A54C51-23F0-48E3-AC77-04954A364BC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6">
            <a:extLst>
              <a:ext uri="{FF2B5EF4-FFF2-40B4-BE49-F238E27FC236}">
                <a16:creationId xmlns:a16="http://schemas.microsoft.com/office/drawing/2014/main" xmlns="" id="{FE35D699-9EC8-4C74-BBF6-9FE4A523E741}"/>
              </a:ext>
            </a:extLst>
          </p:cNvPr>
          <p:cNvSpPr>
            <a:spLocks noGrp="1" noChangeArrowheads="1"/>
          </p:cNvSpPr>
          <p:nvPr>
            <p:ph type="sldNum" sz="quarter" idx="12"/>
          </p:nvPr>
        </p:nvSpPr>
        <p:spPr>
          <a:ln/>
        </p:spPr>
        <p:txBody>
          <a:bodyPr/>
          <a:lstStyle>
            <a:lvl1pPr>
              <a:defRPr/>
            </a:lvl1pPr>
          </a:lstStyle>
          <a:p>
            <a:fld id="{EE841BD1-AE0D-4B79-86B5-D20CF222D3D6}" type="slidenum">
              <a:rPr lang="en-GB" altLang="en-US"/>
              <a:pPr/>
              <a:t>‹#›</a:t>
            </a:fld>
            <a:endParaRPr lang="en-GB" altLang="en-US" dirty="0"/>
          </a:p>
        </p:txBody>
      </p:sp>
    </p:spTree>
    <p:extLst>
      <p:ext uri="{BB962C8B-B14F-4D97-AF65-F5344CB8AC3E}">
        <p14:creationId xmlns:p14="http://schemas.microsoft.com/office/powerpoint/2010/main" xmlns="" val="2584653231"/>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3CC29CA-ECD1-4676-AA70-975FC62725F3}"/>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xmlns="" id="{2C73317D-5159-45A2-9667-698707FA7E4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xmlns="" id="{9E45CF0D-29F6-46D5-B2EA-22EF92CA46CF}"/>
              </a:ext>
            </a:extLst>
          </p:cNvPr>
          <p:cNvSpPr>
            <a:spLocks noGrp="1" noChangeArrowheads="1"/>
          </p:cNvSpPr>
          <p:nvPr>
            <p:ph type="sldNum" sz="quarter" idx="12"/>
          </p:nvPr>
        </p:nvSpPr>
        <p:spPr>
          <a:ln/>
        </p:spPr>
        <p:txBody>
          <a:bodyPr/>
          <a:lstStyle>
            <a:lvl1pPr>
              <a:defRPr/>
            </a:lvl1pPr>
          </a:lstStyle>
          <a:p>
            <a:fld id="{BE8CDB1E-CB43-4BA1-8C6E-4009AD6DD270}" type="slidenum">
              <a:rPr lang="en-GB" altLang="en-US"/>
              <a:pPr/>
              <a:t>‹#›</a:t>
            </a:fld>
            <a:endParaRPr lang="en-GB" altLang="en-US" dirty="0"/>
          </a:p>
        </p:txBody>
      </p:sp>
    </p:spTree>
    <p:extLst>
      <p:ext uri="{BB962C8B-B14F-4D97-AF65-F5344CB8AC3E}">
        <p14:creationId xmlns:p14="http://schemas.microsoft.com/office/powerpoint/2010/main" xmlns="" val="101700838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14F22-4084-4696-B537-4FE0B64796BF}" type="datetime1">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2168277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94CDFE3-BA7D-43CF-872B-F3D5F1CD60D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5">
            <a:extLst>
              <a:ext uri="{FF2B5EF4-FFF2-40B4-BE49-F238E27FC236}">
                <a16:creationId xmlns:a16="http://schemas.microsoft.com/office/drawing/2014/main" xmlns="" id="{E54B9C00-C9E4-46C5-AA19-D10A3F666A67}"/>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6">
            <a:extLst>
              <a:ext uri="{FF2B5EF4-FFF2-40B4-BE49-F238E27FC236}">
                <a16:creationId xmlns:a16="http://schemas.microsoft.com/office/drawing/2014/main" xmlns="" id="{02BD5FCA-BA71-4A41-8149-D19948754828}"/>
              </a:ext>
            </a:extLst>
          </p:cNvPr>
          <p:cNvSpPr>
            <a:spLocks noGrp="1" noChangeArrowheads="1"/>
          </p:cNvSpPr>
          <p:nvPr>
            <p:ph type="sldNum" sz="quarter" idx="12"/>
          </p:nvPr>
        </p:nvSpPr>
        <p:spPr>
          <a:ln/>
        </p:spPr>
        <p:txBody>
          <a:bodyPr/>
          <a:lstStyle>
            <a:lvl1pPr>
              <a:defRPr/>
            </a:lvl1pPr>
          </a:lstStyle>
          <a:p>
            <a:fld id="{0EBD5DA0-9CEC-45BC-A26E-1107CC63EB7B}" type="slidenum">
              <a:rPr lang="en-GB" altLang="en-US"/>
              <a:pPr/>
              <a:t>‹#›</a:t>
            </a:fld>
            <a:endParaRPr lang="en-GB" altLang="en-US" dirty="0"/>
          </a:p>
        </p:txBody>
      </p:sp>
    </p:spTree>
    <p:extLst>
      <p:ext uri="{BB962C8B-B14F-4D97-AF65-F5344CB8AC3E}">
        <p14:creationId xmlns:p14="http://schemas.microsoft.com/office/powerpoint/2010/main" xmlns="" val="2281291870"/>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88DBB116-051E-4DB1-9231-444748C7947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FDBFB7B2-00BE-4228-83BB-9055D9E2EBE9}"/>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2882D6A4-EF77-4DE2-B8E1-812C9189B7A5}"/>
              </a:ext>
            </a:extLst>
          </p:cNvPr>
          <p:cNvSpPr>
            <a:spLocks noGrp="1" noChangeArrowheads="1"/>
          </p:cNvSpPr>
          <p:nvPr>
            <p:ph type="sldNum" sz="quarter" idx="12"/>
          </p:nvPr>
        </p:nvSpPr>
        <p:spPr>
          <a:ln/>
        </p:spPr>
        <p:txBody>
          <a:bodyPr/>
          <a:lstStyle>
            <a:lvl1pPr>
              <a:defRPr/>
            </a:lvl1pPr>
          </a:lstStyle>
          <a:p>
            <a:fld id="{D7EDA8F0-DDC2-4781-823C-FA827C01718F}" type="slidenum">
              <a:rPr lang="en-GB" altLang="en-US"/>
              <a:pPr/>
              <a:t>‹#›</a:t>
            </a:fld>
            <a:endParaRPr lang="en-GB" altLang="en-US" dirty="0"/>
          </a:p>
        </p:txBody>
      </p:sp>
    </p:spTree>
    <p:extLst>
      <p:ext uri="{BB962C8B-B14F-4D97-AF65-F5344CB8AC3E}">
        <p14:creationId xmlns:p14="http://schemas.microsoft.com/office/powerpoint/2010/main" xmlns="" val="2597893227"/>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FCB1418A-DC3C-4B7D-B1B3-9516C225414D}"/>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389D25C5-A5D6-41F5-A5E5-91CAC862DB6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30B1A8F6-DA2A-4579-A81E-23491826BE7F}"/>
              </a:ext>
            </a:extLst>
          </p:cNvPr>
          <p:cNvSpPr>
            <a:spLocks noGrp="1" noChangeArrowheads="1"/>
          </p:cNvSpPr>
          <p:nvPr>
            <p:ph type="sldNum" sz="quarter" idx="12"/>
          </p:nvPr>
        </p:nvSpPr>
        <p:spPr>
          <a:ln/>
        </p:spPr>
        <p:txBody>
          <a:bodyPr/>
          <a:lstStyle>
            <a:lvl1pPr>
              <a:defRPr/>
            </a:lvl1pPr>
          </a:lstStyle>
          <a:p>
            <a:fld id="{BFB6B5AD-0925-4EA9-8222-F5C354EFE664}" type="slidenum">
              <a:rPr lang="en-GB" altLang="en-US"/>
              <a:pPr/>
              <a:t>‹#›</a:t>
            </a:fld>
            <a:endParaRPr lang="en-GB" altLang="en-US" dirty="0"/>
          </a:p>
        </p:txBody>
      </p:sp>
    </p:spTree>
    <p:extLst>
      <p:ext uri="{BB962C8B-B14F-4D97-AF65-F5344CB8AC3E}">
        <p14:creationId xmlns:p14="http://schemas.microsoft.com/office/powerpoint/2010/main" xmlns="" val="234241993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8EA29-5935-455C-B286-D0E3502ED61B}" type="datetime1">
              <a:rPr lang="en-US" smtClean="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157696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5432A-135F-40CD-BDBB-C6A1C9873563}" type="datetime1">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176387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89C92-2178-431B-B2F2-B57DF8D80EAA}" type="datetime1">
              <a:rPr lang="en-US" smtClean="0"/>
              <a:pPr/>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62679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22323-FA4F-4772-AA49-5549102C0705}" type="datetime1">
              <a:rPr lang="en-US" smtClean="0"/>
              <a:pPr/>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247948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68C9-8D0C-49CE-BC17-739FC7151759}" type="datetime1">
              <a:rPr lang="en-US" smtClean="0"/>
              <a:pPr/>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362816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CE7BB6-CF1E-4532-AC24-1785D0A16AD9}" type="datetime1">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55155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994B6A-8529-4D09-8F52-977DBF2B7140}" type="datetime1">
              <a:rPr lang="en-US" smtClean="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167606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11724-89F8-49E0-819E-4FF1487A0098}" type="datetime1">
              <a:rPr lang="en-US" smtClean="0"/>
              <a:pPr/>
              <a:t>3/8/2022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2DC23-2843-E240-9889-9C005FBE80A9}" type="slidenum">
              <a:rPr lang="en-US" smtClean="0"/>
              <a:pPr/>
              <a:t>‹#›</a:t>
            </a:fld>
            <a:endParaRPr lang="en-US" dirty="0"/>
          </a:p>
        </p:txBody>
      </p:sp>
    </p:spTree>
    <p:extLst>
      <p:ext uri="{BB962C8B-B14F-4D97-AF65-F5344CB8AC3E}">
        <p14:creationId xmlns:p14="http://schemas.microsoft.com/office/powerpoint/2010/main" xmlns="" val="308712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6C2DBF9-7866-4EDB-B3DD-7B347D44ACB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5B9EC272-8066-4E7E-BC96-221CF6F81E2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459A3650-22BC-4418-B99D-B276EA8BB241}"/>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dirty="0">
                <a:solidFill>
                  <a:srgbClr val="000000"/>
                </a:solidFill>
                <a:latin typeface="Times New Roman" charset="0"/>
                <a:ea typeface="+mn-ea"/>
                <a:cs typeface="+mn-cs"/>
              </a:defRPr>
            </a:lvl1pPr>
          </a:lstStyle>
          <a:p>
            <a:pPr defTabSz="914400">
              <a:defRPr/>
            </a:pPr>
            <a:endParaRPr lang="en-GB" altLang="en-US"/>
          </a:p>
        </p:txBody>
      </p:sp>
      <p:sp>
        <p:nvSpPr>
          <p:cNvPr id="1029" name="Rectangle 5">
            <a:extLst>
              <a:ext uri="{FF2B5EF4-FFF2-40B4-BE49-F238E27FC236}">
                <a16:creationId xmlns:a16="http://schemas.microsoft.com/office/drawing/2014/main" xmlns="" id="{59126639-6B0D-4E07-9336-4C561AA0EEB8}"/>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00"/>
                </a:solidFill>
                <a:latin typeface="Times New Roman" charset="0"/>
                <a:ea typeface="+mn-ea"/>
                <a:cs typeface="+mn-cs"/>
              </a:defRPr>
            </a:lvl1pPr>
          </a:lstStyle>
          <a:p>
            <a:pPr defTabSz="914400">
              <a:defRPr/>
            </a:pPr>
            <a:endParaRPr lang="en-GB" altLang="en-US"/>
          </a:p>
        </p:txBody>
      </p:sp>
      <p:sp>
        <p:nvSpPr>
          <p:cNvPr id="1030" name="Rectangle 6">
            <a:extLst>
              <a:ext uri="{FF2B5EF4-FFF2-40B4-BE49-F238E27FC236}">
                <a16:creationId xmlns:a16="http://schemas.microsoft.com/office/drawing/2014/main" xmlns="" id="{BA214D25-8C43-4F01-94EC-E1EE9F00FC7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a:fld id="{B4DED1EB-2A18-4A16-941F-0C6DA710A431}" type="slidenum">
              <a:rPr lang="en-GB" altLang="en-US"/>
              <a:pPr defTabSz="914400"/>
              <a:t>‹#›</a:t>
            </a:fld>
            <a:endParaRPr lang="en-GB" altLang="en-US" dirty="0"/>
          </a:p>
        </p:txBody>
      </p:sp>
    </p:spTree>
    <p:extLst>
      <p:ext uri="{BB962C8B-B14F-4D97-AF65-F5344CB8AC3E}">
        <p14:creationId xmlns:p14="http://schemas.microsoft.com/office/powerpoint/2010/main" xmlns="" val="173855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r"/>
  </p:transition>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0" y="152400"/>
            <a:ext cx="21336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5363"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839051"/>
            <a:ext cx="9140825" cy="475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TextBox 2"/>
          <p:cNvSpPr txBox="1">
            <a:spLocks noChangeArrowheads="1"/>
          </p:cNvSpPr>
          <p:nvPr/>
        </p:nvSpPr>
        <p:spPr bwMode="auto">
          <a:xfrm>
            <a:off x="330200" y="992188"/>
            <a:ext cx="85344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b="1" dirty="0">
                <a:latin typeface="Arial" charset="0"/>
              </a:rPr>
              <a:t>DEPARTMENT OF TRANSPORT (DoT</a:t>
            </a:r>
            <a:r>
              <a:rPr lang="en-US" b="1" dirty="0" smtClean="0">
                <a:latin typeface="Arial" charset="0"/>
              </a:rPr>
              <a:t>)</a:t>
            </a:r>
          </a:p>
          <a:p>
            <a:pPr algn="ctr" eaLnBrk="1" hangingPunct="1"/>
            <a:endParaRPr lang="en-US" b="1" dirty="0" smtClean="0">
              <a:latin typeface="Arial" charset="0"/>
            </a:endParaRPr>
          </a:p>
          <a:p>
            <a:pPr algn="ctr" eaLnBrk="1" hangingPunct="1"/>
            <a:r>
              <a:rPr lang="en-US" sz="1800" b="1" dirty="0" smtClean="0">
                <a:latin typeface="Arial" charset="0"/>
              </a:rPr>
              <a:t>Q2 and Q3 </a:t>
            </a:r>
            <a:r>
              <a:rPr lang="en-US" sz="1800" b="1" dirty="0">
                <a:latin typeface="Arial" charset="0"/>
              </a:rPr>
              <a:t>EXPENDITURE  </a:t>
            </a:r>
            <a:r>
              <a:rPr lang="en-US" sz="1800" b="1" dirty="0" smtClean="0">
                <a:latin typeface="Arial" charset="0"/>
              </a:rPr>
              <a:t>AND PERFORMANCE ANALYSIS</a:t>
            </a:r>
          </a:p>
          <a:p>
            <a:pPr algn="ctr" eaLnBrk="1" hangingPunct="1"/>
            <a:r>
              <a:rPr lang="en-US" sz="1800" b="1" dirty="0" smtClean="0">
                <a:latin typeface="Arial" charset="0"/>
              </a:rPr>
              <a:t>2021/22 FINANCIAL YEAR</a:t>
            </a:r>
            <a:endParaRPr lang="en-US" sz="1800" b="1" dirty="0">
              <a:latin typeface="Arial" charset="0"/>
            </a:endParaRPr>
          </a:p>
          <a:p>
            <a:pPr algn="ctr" eaLnBrk="1" hangingPunct="1"/>
            <a:endParaRPr lang="en-US" b="1" dirty="0">
              <a:latin typeface="Arial" charset="0"/>
            </a:endParaRPr>
          </a:p>
        </p:txBody>
      </p:sp>
      <p:sp>
        <p:nvSpPr>
          <p:cNvPr id="3" name="Slide Number Placeholder 2"/>
          <p:cNvSpPr>
            <a:spLocks noGrp="1"/>
          </p:cNvSpPr>
          <p:nvPr>
            <p:ph type="sldNum" sz="quarter" idx="12"/>
          </p:nvPr>
        </p:nvSpPr>
        <p:spPr/>
        <p:txBody>
          <a:bodyPr/>
          <a:lstStyle/>
          <a:p>
            <a:fld id="{B682DC23-2843-E240-9889-9C005FBE80A9}" type="slidenum">
              <a:rPr lang="en-US" smtClean="0"/>
              <a:pPr/>
              <a:t>1</a:t>
            </a:fld>
            <a:endParaRPr lang="en-US" dirty="0"/>
          </a:p>
        </p:txBody>
      </p:sp>
    </p:spTree>
    <p:extLst>
      <p:ext uri="{BB962C8B-B14F-4D97-AF65-F5344CB8AC3E}">
        <p14:creationId xmlns:p14="http://schemas.microsoft.com/office/powerpoint/2010/main" xmlns="" val="32006079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3831" y="1437692"/>
            <a:ext cx="8568925" cy="4447886"/>
          </a:xfrm>
          <a:ln>
            <a:solidFill>
              <a:schemeClr val="bg2"/>
            </a:solidFill>
          </a:ln>
        </p:spPr>
        <p:txBody>
          <a:bodyPr/>
          <a:lstStyle/>
          <a:p>
            <a:pPr marL="0" indent="0" algn="just">
              <a:buNone/>
              <a:defRPr/>
            </a:pPr>
            <a:r>
              <a:rPr lang="en-GB" sz="1800" b="1" dirty="0" smtClean="0">
                <a:solidFill>
                  <a:srgbClr val="000000"/>
                </a:solidFill>
                <a:latin typeface="Arial" panose="020B0604020202020204" pitchFamily="34" charset="0"/>
              </a:rPr>
              <a:t>Programme </a:t>
            </a:r>
            <a:r>
              <a:rPr lang="en-GB" sz="1800" b="1" dirty="0">
                <a:solidFill>
                  <a:srgbClr val="000000"/>
                </a:solidFill>
                <a:latin typeface="Arial" panose="020B0604020202020204" pitchFamily="34" charset="0"/>
              </a:rPr>
              <a:t>2: Integrated Transport </a:t>
            </a:r>
            <a:r>
              <a:rPr lang="en-GB" sz="1800" b="1" dirty="0" smtClean="0">
                <a:solidFill>
                  <a:srgbClr val="000000"/>
                </a:solidFill>
                <a:latin typeface="Arial" panose="020B0604020202020204" pitchFamily="34" charset="0"/>
              </a:rPr>
              <a:t>Planning</a:t>
            </a:r>
          </a:p>
          <a:p>
            <a:pPr marL="0" indent="0" algn="just">
              <a:buNone/>
              <a:defRPr/>
            </a:pPr>
            <a:endParaRPr lang="en-GB" sz="1000" b="1" dirty="0">
              <a:solidFill>
                <a:srgbClr val="000000"/>
              </a:solidFill>
              <a:latin typeface="Arial" panose="020B0604020202020204" pitchFamily="34" charset="0"/>
            </a:endParaRPr>
          </a:p>
          <a:p>
            <a:pPr marL="279400" indent="-279400" algn="just">
              <a:buFont typeface="Arial" pitchFamily="34" charset="0"/>
              <a:buChar char="•"/>
              <a:defRPr/>
            </a:pPr>
            <a:r>
              <a:rPr lang="en-ZA" sz="1800" b="1" u="sng" dirty="0" smtClean="0">
                <a:solidFill>
                  <a:schemeClr val="tx2"/>
                </a:solidFill>
                <a:latin typeface="Arial" charset="0"/>
                <a:ea typeface="MS PGothic" charset="0"/>
              </a:rPr>
              <a:t>Underspent on:</a:t>
            </a:r>
          </a:p>
          <a:p>
            <a:pPr marL="279400" indent="-279400" algn="just">
              <a:buFont typeface="Arial" pitchFamily="34" charset="0"/>
              <a:buChar char="•"/>
              <a:defRPr/>
            </a:pPr>
            <a:endParaRPr lang="en-ZA" sz="1000" dirty="0" smtClean="0">
              <a:solidFill>
                <a:schemeClr val="tx2"/>
              </a:solidFill>
              <a:latin typeface="Arial" charset="0"/>
              <a:ea typeface="MS PGothic" charset="0"/>
            </a:endParaRPr>
          </a:p>
          <a:p>
            <a:pPr marL="0" indent="265113" algn="just">
              <a:buNone/>
              <a:tabLst>
                <a:tab pos="712788" algn="l"/>
              </a:tabLst>
              <a:defRPr/>
            </a:pPr>
            <a:r>
              <a:rPr lang="en-ZA" sz="1800" dirty="0" smtClean="0">
                <a:solidFill>
                  <a:schemeClr val="tx2"/>
                </a:solidFill>
                <a:latin typeface="Arial" charset="0"/>
                <a:ea typeface="MS PGothic" charset="0"/>
              </a:rPr>
              <a:t>-	</a:t>
            </a:r>
            <a:r>
              <a:rPr lang="en-ZA" sz="1600" dirty="0" smtClean="0">
                <a:solidFill>
                  <a:schemeClr val="tx2"/>
                </a:solidFill>
                <a:latin typeface="Arial" charset="0"/>
                <a:ea typeface="MS PGothic" charset="0"/>
              </a:rPr>
              <a:t>Compensation </a:t>
            </a:r>
            <a:r>
              <a:rPr lang="en-ZA" sz="1600" dirty="0">
                <a:solidFill>
                  <a:schemeClr val="tx2"/>
                </a:solidFill>
                <a:latin typeface="Arial" charset="0"/>
                <a:ea typeface="MS PGothic" charset="0"/>
              </a:rPr>
              <a:t>of employees; </a:t>
            </a:r>
            <a:endParaRPr lang="en-ZA" sz="1600" dirty="0" smtClean="0">
              <a:solidFill>
                <a:schemeClr val="tx2"/>
              </a:solidFill>
              <a:latin typeface="Arial" charset="0"/>
              <a:ea typeface="MS PGothic" charset="0"/>
            </a:endParaRPr>
          </a:p>
          <a:p>
            <a:pPr marL="0" indent="265113" algn="just">
              <a:buNone/>
              <a:tabLst>
                <a:tab pos="712788" algn="l"/>
              </a:tabLst>
              <a:defRPr/>
            </a:pPr>
            <a:endParaRPr lang="en-ZA" sz="1000" dirty="0">
              <a:solidFill>
                <a:schemeClr val="tx2"/>
              </a:solidFill>
              <a:latin typeface="Arial" charset="0"/>
              <a:ea typeface="MS PGothic" charset="0"/>
            </a:endParaRPr>
          </a:p>
          <a:p>
            <a:pPr marL="719138" indent="-454025" algn="just">
              <a:buFontTx/>
              <a:buChar char="-"/>
              <a:defRPr/>
            </a:pPr>
            <a:r>
              <a:rPr lang="en-ZA" sz="1600" dirty="0">
                <a:solidFill>
                  <a:schemeClr val="tx2"/>
                </a:solidFill>
                <a:latin typeface="Arial" charset="0"/>
                <a:ea typeface="MS PGothic" charset="0"/>
              </a:rPr>
              <a:t>Goods and services as internal capacity was utilised for the following projects - Regional Integration Strategy, Regional Transport Integration Market Strategy and District Development Model as well as savings on travel and subsistence due to less </a:t>
            </a:r>
            <a:r>
              <a:rPr lang="en-ZA" sz="1600" dirty="0" smtClean="0">
                <a:solidFill>
                  <a:schemeClr val="tx2"/>
                </a:solidFill>
                <a:latin typeface="Arial" charset="0"/>
                <a:ea typeface="MS PGothic" charset="0"/>
              </a:rPr>
              <a:t>travelling. </a:t>
            </a:r>
          </a:p>
          <a:p>
            <a:pPr marL="719138" indent="-454025" algn="just">
              <a:buFontTx/>
              <a:buChar char="-"/>
              <a:defRPr/>
            </a:pPr>
            <a:endParaRPr lang="en-ZA" sz="1000" dirty="0">
              <a:solidFill>
                <a:schemeClr val="tx2"/>
              </a:solidFill>
              <a:latin typeface="Arial" charset="0"/>
              <a:ea typeface="MS PGothic" charset="0"/>
            </a:endParaRPr>
          </a:p>
          <a:p>
            <a:pPr algn="just">
              <a:buFont typeface="Arial"/>
              <a:buChar char="•"/>
              <a:defRPr/>
            </a:pPr>
            <a:r>
              <a:rPr lang="en-ZA" sz="1800" dirty="0">
                <a:solidFill>
                  <a:schemeClr val="tx2"/>
                </a:solidFill>
                <a:latin typeface="Arial" charset="0"/>
                <a:ea typeface="MS PGothic" charset="0"/>
              </a:rPr>
              <a:t>R3.3 million have been reprioritised from projects such as the Regional corridor projects and travel and subsistence in order to augment shortfalls across programmes within the </a:t>
            </a:r>
            <a:r>
              <a:rPr lang="en-ZA" sz="1800" dirty="0" smtClean="0">
                <a:solidFill>
                  <a:schemeClr val="tx2"/>
                </a:solidFill>
                <a:latin typeface="Arial" charset="0"/>
                <a:ea typeface="MS PGothic" charset="0"/>
              </a:rPr>
              <a:t>Department.</a:t>
            </a:r>
            <a:endParaRPr lang="en-ZA" sz="1800" dirty="0">
              <a:solidFill>
                <a:schemeClr val="tx2"/>
              </a:solidFill>
              <a:latin typeface="Arial" charset="0"/>
              <a:ea typeface="MS PGothic" charset="0"/>
            </a:endParaRPr>
          </a:p>
          <a:p>
            <a:pPr marL="279400" indent="-279400">
              <a:buFont typeface="Arial" pitchFamily="34" charset="0"/>
              <a:buChar char="•"/>
              <a:defRPr/>
            </a:pPr>
            <a:endParaRPr lang="en-US" sz="1100" dirty="0">
              <a:solidFill>
                <a:schemeClr val="tx2"/>
              </a:solidFill>
              <a:latin typeface="Arial" charset="0"/>
              <a:ea typeface="MS PGothic" charset="0"/>
            </a:endParaRPr>
          </a:p>
        </p:txBody>
      </p:sp>
      <p:sp>
        <p:nvSpPr>
          <p:cNvPr id="19458" name="Title 2">
            <a:extLst>
              <a:ext uri="{FF2B5EF4-FFF2-40B4-BE49-F238E27FC236}">
                <a16:creationId xmlns:a16="http://schemas.microsoft.com/office/drawing/2014/main" xmlns="" id="{DAF8F76E-CCCE-436D-93CA-363A0FB36EF3}"/>
              </a:ext>
            </a:extLst>
          </p:cNvPr>
          <p:cNvSpPr>
            <a:spLocks noGrp="1"/>
          </p:cNvSpPr>
          <p:nvPr>
            <p:ph type="title"/>
          </p:nvPr>
        </p:nvSpPr>
        <p:spPr>
          <a:xfrm>
            <a:off x="251244" y="304800"/>
            <a:ext cx="7166906" cy="762000"/>
          </a:xfrm>
        </p:spPr>
        <p:txBody>
          <a:bodyPr anchor="t"/>
          <a:lstStyle/>
          <a:p>
            <a:r>
              <a:rPr lang="en-US" altLang="en-US" sz="2800" b="1" dirty="0" smtClean="0">
                <a:latin typeface="Arial" panose="020B0604020202020204" pitchFamily="34" charset="0"/>
              </a:rPr>
              <a:t>Expenditure </a:t>
            </a:r>
            <a:r>
              <a:rPr lang="en-US" altLang="en-US" sz="2800" b="1" dirty="0">
                <a:latin typeface="Arial" panose="020B0604020202020204" pitchFamily="34" charset="0"/>
              </a:rPr>
              <a:t>analysis per </a:t>
            </a:r>
            <a:r>
              <a:rPr lang="en-US" altLang="en-US" sz="2800" b="1" dirty="0" err="1">
                <a:latin typeface="Arial" panose="020B0604020202020204" pitchFamily="34" charset="0"/>
              </a:rPr>
              <a:t>programmes</a:t>
            </a:r>
            <a:r>
              <a:rPr lang="en-US" altLang="en-US" sz="2800" b="1" dirty="0">
                <a:latin typeface="Arial" panose="020B0604020202020204" pitchFamily="34" charset="0"/>
              </a:rPr>
              <a:t> (</a:t>
            </a:r>
            <a:r>
              <a:rPr lang="en-US" altLang="en-US" sz="2800" b="1" dirty="0" err="1">
                <a:latin typeface="Arial" panose="020B0604020202020204" pitchFamily="34" charset="0"/>
              </a:rPr>
              <a:t>cont</a:t>
            </a:r>
            <a:r>
              <a:rPr lang="en-US" altLang="en-US" sz="2800" b="1" dirty="0">
                <a:latin typeface="Arial" panose="020B0604020202020204" pitchFamily="34" charset="0"/>
              </a:rPr>
              <a:t>…) </a:t>
            </a: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10</a:t>
            </a:fld>
            <a:endParaRPr lang="en-GB" altLang="en-US" dirty="0"/>
          </a:p>
        </p:txBody>
      </p:sp>
    </p:spTree>
    <p:extLst>
      <p:ext uri="{BB962C8B-B14F-4D97-AF65-F5344CB8AC3E}">
        <p14:creationId xmlns:p14="http://schemas.microsoft.com/office/powerpoint/2010/main" xmlns="" val="45973559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3831" y="1505731"/>
            <a:ext cx="8568925" cy="3574689"/>
          </a:xfrm>
          <a:ln>
            <a:solidFill>
              <a:schemeClr val="bg2"/>
            </a:solidFill>
          </a:ln>
        </p:spPr>
        <p:txBody>
          <a:bodyPr/>
          <a:lstStyle/>
          <a:p>
            <a:pPr marL="0" lvl="0" indent="0" algn="just">
              <a:buNone/>
              <a:defRPr/>
            </a:pPr>
            <a:r>
              <a:rPr lang="en-GB" sz="1800" b="1" dirty="0" smtClean="0">
                <a:solidFill>
                  <a:srgbClr val="000000"/>
                </a:solidFill>
                <a:latin typeface="Arial" panose="020B0604020202020204" pitchFamily="34" charset="0"/>
              </a:rPr>
              <a:t>Programme </a:t>
            </a:r>
            <a:r>
              <a:rPr lang="en-GB" sz="1800" b="1" dirty="0">
                <a:solidFill>
                  <a:srgbClr val="000000"/>
                </a:solidFill>
                <a:latin typeface="Arial" panose="020B0604020202020204" pitchFamily="34" charset="0"/>
              </a:rPr>
              <a:t>3: Rail </a:t>
            </a:r>
            <a:r>
              <a:rPr lang="en-GB" sz="1800" b="1" dirty="0" smtClean="0">
                <a:solidFill>
                  <a:srgbClr val="000000"/>
                </a:solidFill>
                <a:latin typeface="Arial" panose="020B0604020202020204" pitchFamily="34" charset="0"/>
              </a:rPr>
              <a:t>Transport</a:t>
            </a:r>
          </a:p>
          <a:p>
            <a:pPr marL="0" lvl="0" indent="0" algn="just">
              <a:buNone/>
              <a:defRPr/>
            </a:pPr>
            <a:endParaRPr lang="en-GB" sz="1000" b="1" dirty="0" smtClean="0">
              <a:solidFill>
                <a:srgbClr val="000000"/>
              </a:solidFill>
              <a:latin typeface="Arial" panose="020B0604020202020204" pitchFamily="34" charset="0"/>
            </a:endParaRPr>
          </a:p>
          <a:p>
            <a:pPr algn="just">
              <a:defRPr/>
            </a:pPr>
            <a:r>
              <a:rPr lang="en-GB" sz="1800" b="1" u="sng" dirty="0" smtClean="0">
                <a:solidFill>
                  <a:srgbClr val="000000"/>
                </a:solidFill>
                <a:latin typeface="Arial" panose="020B0604020202020204" pitchFamily="34" charset="0"/>
              </a:rPr>
              <a:t>Underspent on:</a:t>
            </a:r>
          </a:p>
          <a:p>
            <a:pPr algn="just">
              <a:defRPr/>
            </a:pPr>
            <a:endParaRPr lang="en-GB" sz="1000" b="1" dirty="0">
              <a:solidFill>
                <a:srgbClr val="000000"/>
              </a:solidFill>
              <a:latin typeface="Arial" panose="020B0604020202020204" pitchFamily="34" charset="0"/>
            </a:endParaRPr>
          </a:p>
          <a:p>
            <a:pPr marL="712788" lvl="0" indent="-447675" algn="just">
              <a:buFontTx/>
              <a:buChar char="-"/>
              <a:tabLst>
                <a:tab pos="712788" algn="l"/>
              </a:tabLst>
              <a:defRPr/>
            </a:pPr>
            <a:r>
              <a:rPr lang="en-ZA" sz="1600" dirty="0">
                <a:solidFill>
                  <a:srgbClr val="000000"/>
                </a:solidFill>
                <a:latin typeface="Arial" charset="0"/>
                <a:ea typeface="MS PGothic" charset="0"/>
              </a:rPr>
              <a:t>G</a:t>
            </a:r>
            <a:r>
              <a:rPr lang="en-ZA" sz="1600" dirty="0" smtClean="0">
                <a:solidFill>
                  <a:srgbClr val="000000"/>
                </a:solidFill>
                <a:latin typeface="Arial" charset="0"/>
                <a:ea typeface="MS PGothic" charset="0"/>
              </a:rPr>
              <a:t>oods </a:t>
            </a:r>
            <a:r>
              <a:rPr lang="en-ZA" sz="1600" dirty="0">
                <a:solidFill>
                  <a:srgbClr val="000000"/>
                </a:solidFill>
                <a:latin typeface="Arial" charset="0"/>
                <a:ea typeface="MS PGothic" charset="0"/>
              </a:rPr>
              <a:t>and services due to delays in Establishment of Rail Economic Regulator and the National Rail Bill </a:t>
            </a:r>
            <a:r>
              <a:rPr lang="en-ZA" sz="1600" dirty="0" smtClean="0">
                <a:solidFill>
                  <a:srgbClr val="000000"/>
                </a:solidFill>
                <a:latin typeface="Arial" charset="0"/>
                <a:ea typeface="MS PGothic" charset="0"/>
              </a:rPr>
              <a:t>which are still </a:t>
            </a:r>
            <a:r>
              <a:rPr lang="en-ZA" sz="1600" dirty="0">
                <a:solidFill>
                  <a:srgbClr val="000000"/>
                </a:solidFill>
                <a:latin typeface="Arial" charset="0"/>
                <a:ea typeface="MS PGothic" charset="0"/>
              </a:rPr>
              <a:t>at consultation stages</a:t>
            </a:r>
            <a:r>
              <a:rPr lang="en-ZA" sz="1600" dirty="0" smtClean="0">
                <a:solidFill>
                  <a:srgbClr val="000000"/>
                </a:solidFill>
                <a:latin typeface="Arial" charset="0"/>
                <a:ea typeface="MS PGothic" charset="0"/>
              </a:rPr>
              <a:t>.</a:t>
            </a:r>
          </a:p>
          <a:p>
            <a:pPr marL="712788" lvl="0" indent="-447675" algn="just">
              <a:buFontTx/>
              <a:buChar char="-"/>
              <a:tabLst>
                <a:tab pos="712788" algn="l"/>
              </a:tabLst>
              <a:defRPr/>
            </a:pPr>
            <a:endParaRPr lang="en-ZA" sz="1000" dirty="0">
              <a:solidFill>
                <a:srgbClr val="000000"/>
              </a:solidFill>
              <a:latin typeface="Arial" charset="0"/>
              <a:ea typeface="MS PGothic" charset="0"/>
            </a:endParaRPr>
          </a:p>
          <a:p>
            <a:pPr lvl="0" algn="just">
              <a:buFont typeface="Arial"/>
              <a:buChar char="•"/>
              <a:defRPr/>
            </a:pPr>
            <a:r>
              <a:rPr lang="en-ZA" sz="1800" dirty="0" smtClean="0">
                <a:solidFill>
                  <a:srgbClr val="000000"/>
                </a:solidFill>
                <a:latin typeface="Arial" charset="0"/>
                <a:ea typeface="MS PGothic" charset="0"/>
              </a:rPr>
              <a:t>R18.1 </a:t>
            </a:r>
            <a:r>
              <a:rPr lang="en-ZA" sz="1800" dirty="0">
                <a:solidFill>
                  <a:srgbClr val="000000"/>
                </a:solidFill>
                <a:latin typeface="Arial" charset="0"/>
                <a:ea typeface="MS PGothic" charset="0"/>
              </a:rPr>
              <a:t>million has been shifted to this programme to fund the creation of a concessioning authority whereby the private sector will be invited to invest in the passenger rail projects and the Housing Development Agency to be appointed to manage the establishment of temporary residential areas and the resettlement of households residing in the PRASA railway reserve in the city of Cape Town</a:t>
            </a:r>
            <a:r>
              <a:rPr lang="en-ZA" sz="1800" dirty="0" smtClean="0">
                <a:solidFill>
                  <a:srgbClr val="000000"/>
                </a:solidFill>
                <a:latin typeface="Arial" charset="0"/>
                <a:ea typeface="MS PGothic" charset="0"/>
              </a:rPr>
              <a:t>.</a:t>
            </a:r>
            <a:endParaRPr lang="en-ZA" sz="1800" dirty="0">
              <a:solidFill>
                <a:srgbClr val="000000"/>
              </a:solidFill>
              <a:latin typeface="Arial" charset="0"/>
              <a:ea typeface="MS PGothic" charset="0"/>
            </a:endParaRPr>
          </a:p>
        </p:txBody>
      </p:sp>
      <p:sp>
        <p:nvSpPr>
          <p:cNvPr id="19458" name="Title 2">
            <a:extLst>
              <a:ext uri="{FF2B5EF4-FFF2-40B4-BE49-F238E27FC236}">
                <a16:creationId xmlns:a16="http://schemas.microsoft.com/office/drawing/2014/main" xmlns="" id="{DAF8F76E-CCCE-436D-93CA-363A0FB36EF3}"/>
              </a:ext>
            </a:extLst>
          </p:cNvPr>
          <p:cNvSpPr>
            <a:spLocks noGrp="1"/>
          </p:cNvSpPr>
          <p:nvPr>
            <p:ph type="title"/>
          </p:nvPr>
        </p:nvSpPr>
        <p:spPr>
          <a:xfrm>
            <a:off x="251244" y="304800"/>
            <a:ext cx="7166906" cy="762000"/>
          </a:xfrm>
        </p:spPr>
        <p:txBody>
          <a:bodyPr anchor="t"/>
          <a:lstStyle/>
          <a:p>
            <a:r>
              <a:rPr lang="en-US" altLang="en-US" sz="2800" b="1" dirty="0" smtClean="0">
                <a:latin typeface="Arial" panose="020B0604020202020204" pitchFamily="34" charset="0"/>
              </a:rPr>
              <a:t>Expenditure </a:t>
            </a:r>
            <a:r>
              <a:rPr lang="en-US" altLang="en-US" sz="2800" b="1" dirty="0">
                <a:latin typeface="Arial" panose="020B0604020202020204" pitchFamily="34" charset="0"/>
              </a:rPr>
              <a:t>analysis per </a:t>
            </a:r>
            <a:r>
              <a:rPr lang="en-US" altLang="en-US" sz="2800" b="1" dirty="0" err="1">
                <a:latin typeface="Arial" panose="020B0604020202020204" pitchFamily="34" charset="0"/>
              </a:rPr>
              <a:t>programmes</a:t>
            </a:r>
            <a:r>
              <a:rPr lang="en-US" altLang="en-US" sz="2800" b="1" dirty="0">
                <a:latin typeface="Arial" panose="020B0604020202020204" pitchFamily="34" charset="0"/>
              </a:rPr>
              <a:t> (</a:t>
            </a:r>
            <a:r>
              <a:rPr lang="en-US" altLang="en-US" sz="2800" b="1" dirty="0" err="1">
                <a:latin typeface="Arial" panose="020B0604020202020204" pitchFamily="34" charset="0"/>
              </a:rPr>
              <a:t>cont</a:t>
            </a:r>
            <a:r>
              <a:rPr lang="en-US" altLang="en-US" sz="2800" b="1" dirty="0">
                <a:latin typeface="Arial" panose="020B0604020202020204" pitchFamily="34" charset="0"/>
              </a:rPr>
              <a:t>…) </a:t>
            </a: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11</a:t>
            </a:fld>
            <a:endParaRPr lang="en-GB" altLang="en-US" dirty="0"/>
          </a:p>
        </p:txBody>
      </p:sp>
    </p:spTree>
    <p:extLst>
      <p:ext uri="{BB962C8B-B14F-4D97-AF65-F5344CB8AC3E}">
        <p14:creationId xmlns:p14="http://schemas.microsoft.com/office/powerpoint/2010/main" xmlns="" val="322139357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1076" y="1190620"/>
            <a:ext cx="8568925" cy="5330008"/>
          </a:xfrm>
          <a:ln>
            <a:solidFill>
              <a:schemeClr val="bg2"/>
            </a:solidFill>
          </a:ln>
        </p:spPr>
        <p:txBody>
          <a:bodyPr/>
          <a:lstStyle/>
          <a:p>
            <a:pPr marL="0" indent="0" algn="just">
              <a:buNone/>
            </a:pPr>
            <a:r>
              <a:rPr lang="en-US" altLang="en-US" sz="1400" b="1" dirty="0">
                <a:solidFill>
                  <a:srgbClr val="000000"/>
                </a:solidFill>
                <a:latin typeface="Arial" panose="020B0604020202020204" pitchFamily="34" charset="0"/>
              </a:rPr>
              <a:t>Programme 4: Road </a:t>
            </a:r>
            <a:r>
              <a:rPr lang="en-US" altLang="en-US" sz="1400" b="1" dirty="0" smtClean="0">
                <a:solidFill>
                  <a:srgbClr val="000000"/>
                </a:solidFill>
                <a:latin typeface="Arial" panose="020B0604020202020204" pitchFamily="34" charset="0"/>
              </a:rPr>
              <a:t>Transport</a:t>
            </a:r>
          </a:p>
          <a:p>
            <a:pPr marL="0" indent="0" algn="just">
              <a:buNone/>
            </a:pPr>
            <a:endParaRPr lang="en-GB" sz="1000" dirty="0">
              <a:solidFill>
                <a:srgbClr val="000000"/>
              </a:solidFill>
              <a:latin typeface="Arial"/>
              <a:cs typeface="Arial"/>
            </a:endParaRPr>
          </a:p>
          <a:p>
            <a:pPr algn="just"/>
            <a:r>
              <a:rPr lang="en-GB" sz="1400" b="1" u="sng" dirty="0" smtClean="0">
                <a:solidFill>
                  <a:srgbClr val="000000"/>
                </a:solidFill>
                <a:latin typeface="Arial"/>
                <a:cs typeface="Arial"/>
              </a:rPr>
              <a:t>Underspent on:</a:t>
            </a:r>
          </a:p>
          <a:p>
            <a:pPr marL="0" indent="0" algn="just">
              <a:buNone/>
            </a:pPr>
            <a:endParaRPr lang="en-GB" sz="1000" dirty="0" smtClean="0">
              <a:solidFill>
                <a:srgbClr val="000000"/>
              </a:solidFill>
              <a:latin typeface="Arial"/>
              <a:cs typeface="Arial"/>
            </a:endParaRPr>
          </a:p>
          <a:p>
            <a:pPr marL="528638" indent="-171450" algn="just">
              <a:buFontTx/>
              <a:buChar char="-"/>
              <a:tabLst>
                <a:tab pos="712788" algn="l"/>
              </a:tabLst>
            </a:pPr>
            <a:r>
              <a:rPr lang="en-ZA" sz="1200" dirty="0" smtClean="0">
                <a:solidFill>
                  <a:srgbClr val="000000"/>
                </a:solidFill>
                <a:latin typeface="Arial"/>
                <a:cs typeface="Arial"/>
              </a:rPr>
              <a:t>Compensation </a:t>
            </a:r>
            <a:r>
              <a:rPr lang="en-ZA" sz="1200" dirty="0">
                <a:solidFill>
                  <a:srgbClr val="000000"/>
                </a:solidFill>
                <a:latin typeface="Arial"/>
                <a:cs typeface="Arial"/>
              </a:rPr>
              <a:t>of </a:t>
            </a:r>
            <a:r>
              <a:rPr lang="en-ZA" sz="1200" dirty="0" smtClean="0">
                <a:solidFill>
                  <a:srgbClr val="000000"/>
                </a:solidFill>
                <a:latin typeface="Arial"/>
                <a:cs typeface="Arial"/>
              </a:rPr>
              <a:t>employees  </a:t>
            </a:r>
          </a:p>
          <a:p>
            <a:pPr marL="528638" indent="-171450" algn="just">
              <a:buFontTx/>
              <a:buChar char="-"/>
              <a:tabLst>
                <a:tab pos="712788" algn="l"/>
              </a:tabLst>
            </a:pPr>
            <a:r>
              <a:rPr lang="en-ZA" sz="1200" dirty="0" smtClean="0">
                <a:solidFill>
                  <a:srgbClr val="000000"/>
                </a:solidFill>
                <a:latin typeface="Arial"/>
                <a:cs typeface="Arial"/>
              </a:rPr>
              <a:t>Goods </a:t>
            </a:r>
            <a:r>
              <a:rPr lang="en-ZA" sz="1200" dirty="0">
                <a:solidFill>
                  <a:srgbClr val="000000"/>
                </a:solidFill>
                <a:latin typeface="Arial"/>
                <a:cs typeface="Arial"/>
              </a:rPr>
              <a:t>and </a:t>
            </a:r>
            <a:r>
              <a:rPr lang="en-ZA" sz="1200" dirty="0" smtClean="0">
                <a:solidFill>
                  <a:srgbClr val="000000"/>
                </a:solidFill>
                <a:latin typeface="Arial"/>
                <a:cs typeface="Arial"/>
              </a:rPr>
              <a:t>services</a:t>
            </a:r>
          </a:p>
          <a:p>
            <a:pPr marL="357188" indent="0" algn="just">
              <a:buNone/>
              <a:tabLst>
                <a:tab pos="712788" algn="l"/>
              </a:tabLst>
            </a:pPr>
            <a:endParaRPr lang="en-ZA" sz="1000" dirty="0">
              <a:solidFill>
                <a:srgbClr val="000000"/>
              </a:solidFill>
              <a:latin typeface="Arial"/>
              <a:cs typeface="Arial"/>
            </a:endParaRPr>
          </a:p>
          <a:p>
            <a:pPr lvl="1" algn="just">
              <a:buFont typeface="Arial" pitchFamily="34" charset="0"/>
              <a:buChar char="•"/>
            </a:pPr>
            <a:r>
              <a:rPr lang="en-ZA" sz="1200" dirty="0">
                <a:solidFill>
                  <a:srgbClr val="000000"/>
                </a:solidFill>
                <a:latin typeface="Arial"/>
                <a:cs typeface="Arial"/>
              </a:rPr>
              <a:t>Due to delays on the projects such as the development of Road Disaster Management Plan and the development of Road Asset Management Tool as well as other projects. </a:t>
            </a:r>
          </a:p>
          <a:p>
            <a:pPr lvl="1" algn="just">
              <a:buFont typeface="Arial" pitchFamily="34" charset="0"/>
              <a:buChar char="•"/>
            </a:pPr>
            <a:r>
              <a:rPr lang="en-ZA" sz="1200" dirty="0">
                <a:solidFill>
                  <a:srgbClr val="000000"/>
                </a:solidFill>
                <a:latin typeface="Arial"/>
                <a:cs typeface="Arial"/>
              </a:rPr>
              <a:t>The procurement process for the Programme Development for </a:t>
            </a:r>
            <a:r>
              <a:rPr lang="en-ZA" sz="1200" dirty="0" err="1">
                <a:solidFill>
                  <a:srgbClr val="000000"/>
                </a:solidFill>
                <a:latin typeface="Arial"/>
                <a:cs typeface="Arial"/>
              </a:rPr>
              <a:t>S’hamba</a:t>
            </a:r>
            <a:r>
              <a:rPr lang="en-ZA" sz="1200" dirty="0">
                <a:solidFill>
                  <a:srgbClr val="000000"/>
                </a:solidFill>
                <a:latin typeface="Arial"/>
                <a:cs typeface="Arial"/>
              </a:rPr>
              <a:t> </a:t>
            </a:r>
            <a:r>
              <a:rPr lang="en-ZA" sz="1200" dirty="0" err="1">
                <a:solidFill>
                  <a:srgbClr val="000000"/>
                </a:solidFill>
                <a:latin typeface="Arial"/>
                <a:cs typeface="Arial"/>
              </a:rPr>
              <a:t>Sonke</a:t>
            </a:r>
            <a:r>
              <a:rPr lang="en-ZA" sz="1200" dirty="0">
                <a:solidFill>
                  <a:srgbClr val="000000"/>
                </a:solidFill>
                <a:latin typeface="Arial"/>
                <a:cs typeface="Arial"/>
              </a:rPr>
              <a:t> has been </a:t>
            </a:r>
            <a:r>
              <a:rPr lang="en-ZA" sz="1200" dirty="0" smtClean="0">
                <a:solidFill>
                  <a:srgbClr val="000000"/>
                </a:solidFill>
                <a:latin typeface="Arial"/>
                <a:cs typeface="Arial"/>
              </a:rPr>
              <a:t>finalised and tender has been recommended by the bid adjudication committee to the Accounting Officer to appoint. </a:t>
            </a:r>
          </a:p>
          <a:p>
            <a:pPr lvl="1" algn="just">
              <a:buFont typeface="Arial" pitchFamily="34" charset="0"/>
              <a:buChar char="•"/>
            </a:pPr>
            <a:r>
              <a:rPr lang="en-ZA" sz="1200" dirty="0" smtClean="0">
                <a:solidFill>
                  <a:srgbClr val="000000"/>
                </a:solidFill>
                <a:latin typeface="Arial"/>
                <a:cs typeface="Arial"/>
              </a:rPr>
              <a:t>The </a:t>
            </a:r>
            <a:r>
              <a:rPr lang="en-ZA" sz="1200" dirty="0">
                <a:solidFill>
                  <a:srgbClr val="000000"/>
                </a:solidFill>
                <a:latin typeface="Arial"/>
                <a:cs typeface="Arial"/>
              </a:rPr>
              <a:t>programme has reprioritised funds allocated for the regulations for the Hi-cube containers, Road Transport legislative and standards to supplement government gazette fees  for the Road Transport bills</a:t>
            </a:r>
            <a:r>
              <a:rPr lang="en-ZA" sz="1200" dirty="0" smtClean="0">
                <a:solidFill>
                  <a:srgbClr val="000000"/>
                </a:solidFill>
                <a:latin typeface="Arial"/>
                <a:cs typeface="Arial"/>
              </a:rPr>
              <a:t>.</a:t>
            </a:r>
          </a:p>
          <a:p>
            <a:pPr marL="457200" lvl="1" indent="0" algn="just">
              <a:buNone/>
            </a:pPr>
            <a:endParaRPr lang="en-ZA" sz="1200" dirty="0">
              <a:solidFill>
                <a:srgbClr val="000000"/>
              </a:solidFill>
              <a:latin typeface="Arial"/>
              <a:cs typeface="Arial"/>
            </a:endParaRPr>
          </a:p>
          <a:p>
            <a:pPr lvl="1" algn="just"/>
            <a:r>
              <a:rPr lang="en-ZA" sz="1200" dirty="0">
                <a:solidFill>
                  <a:srgbClr val="000000"/>
                </a:solidFill>
                <a:latin typeface="Arial"/>
                <a:cs typeface="Arial"/>
              </a:rPr>
              <a:t>Transfers and </a:t>
            </a:r>
            <a:r>
              <a:rPr lang="en-ZA" sz="1200" dirty="0" smtClean="0">
                <a:solidFill>
                  <a:srgbClr val="000000"/>
                </a:solidFill>
                <a:latin typeface="Arial"/>
                <a:cs typeface="Arial"/>
              </a:rPr>
              <a:t>subsidies</a:t>
            </a:r>
          </a:p>
          <a:p>
            <a:pPr marL="457200" lvl="1" indent="0" algn="just">
              <a:buNone/>
            </a:pPr>
            <a:endParaRPr lang="en-ZA" sz="1200" dirty="0">
              <a:solidFill>
                <a:srgbClr val="000000"/>
              </a:solidFill>
              <a:latin typeface="Arial"/>
              <a:cs typeface="Arial"/>
            </a:endParaRPr>
          </a:p>
          <a:p>
            <a:pPr lvl="1" algn="just">
              <a:buFont typeface="Arial" pitchFamily="34" charset="0"/>
              <a:buChar char="•"/>
            </a:pPr>
            <a:r>
              <a:rPr lang="en-ZA" sz="1200" dirty="0">
                <a:solidFill>
                  <a:srgbClr val="000000"/>
                </a:solidFill>
                <a:latin typeface="Arial"/>
                <a:cs typeface="Arial"/>
              </a:rPr>
              <a:t>Due to less than anticipated expenditure to the Road Traffic Infringements Agency (RTIA) for the AARTO roll-out as well as non-payment to the OR Tambo district municipality for the Rural Road Asset Management Systems Grant. </a:t>
            </a:r>
          </a:p>
          <a:p>
            <a:pPr lvl="1" algn="just">
              <a:buFont typeface="Arial" pitchFamily="34" charset="0"/>
              <a:buChar char="•"/>
            </a:pPr>
            <a:r>
              <a:rPr lang="en-ZA" sz="1200" dirty="0">
                <a:solidFill>
                  <a:srgbClr val="000000"/>
                </a:solidFill>
                <a:latin typeface="Arial"/>
                <a:cs typeface="Arial"/>
              </a:rPr>
              <a:t>Funds to the OR Tambo district municipality has been </a:t>
            </a:r>
            <a:r>
              <a:rPr lang="en-ZA" sz="1200" dirty="0" smtClean="0">
                <a:solidFill>
                  <a:srgbClr val="000000"/>
                </a:solidFill>
                <a:latin typeface="Arial"/>
                <a:cs typeface="Arial"/>
              </a:rPr>
              <a:t>released in January 2022. </a:t>
            </a:r>
            <a:r>
              <a:rPr lang="en-ZA" sz="1200" dirty="0">
                <a:solidFill>
                  <a:srgbClr val="000000"/>
                </a:solidFill>
                <a:latin typeface="Arial"/>
                <a:cs typeface="Arial"/>
              </a:rPr>
              <a:t>Due to the court judgement, funds still due for the AARTO roll out has been declared as savings to allow for other processes to unfold</a:t>
            </a:r>
            <a:r>
              <a:rPr lang="en-ZA" sz="1200" dirty="0" smtClean="0">
                <a:solidFill>
                  <a:srgbClr val="000000"/>
                </a:solidFill>
                <a:latin typeface="Arial"/>
                <a:cs typeface="Arial"/>
              </a:rPr>
              <a:t>.</a:t>
            </a:r>
          </a:p>
          <a:p>
            <a:pPr marL="457200" lvl="1" indent="0" algn="just">
              <a:buNone/>
            </a:pPr>
            <a:endParaRPr lang="en-ZA" sz="1000" dirty="0">
              <a:solidFill>
                <a:srgbClr val="000000"/>
              </a:solidFill>
              <a:latin typeface="Arial"/>
              <a:cs typeface="Arial"/>
            </a:endParaRPr>
          </a:p>
          <a:p>
            <a:pPr algn="just">
              <a:buFont typeface="Arial"/>
              <a:buChar char="•"/>
            </a:pPr>
            <a:r>
              <a:rPr lang="en-ZA" sz="1400" dirty="0" smtClean="0">
                <a:solidFill>
                  <a:srgbClr val="000000"/>
                </a:solidFill>
                <a:latin typeface="Arial"/>
                <a:cs typeface="Arial"/>
              </a:rPr>
              <a:t>R7.4 </a:t>
            </a:r>
            <a:r>
              <a:rPr lang="en-ZA" sz="1400" dirty="0">
                <a:solidFill>
                  <a:srgbClr val="000000"/>
                </a:solidFill>
                <a:latin typeface="Arial"/>
                <a:cs typeface="Arial"/>
              </a:rPr>
              <a:t>million has been reprioritised from various slow spending projects, running costs such as travel and subsistence and venues and facilities as well as from savings realised under machinery and equipment in order to fund identified projects across programme within the Department</a:t>
            </a:r>
            <a:r>
              <a:rPr lang="en-ZA" sz="1400" dirty="0" smtClean="0">
                <a:solidFill>
                  <a:srgbClr val="000000"/>
                </a:solidFill>
                <a:latin typeface="Arial"/>
                <a:cs typeface="Arial"/>
              </a:rPr>
              <a:t>.</a:t>
            </a:r>
            <a:endParaRPr lang="en-GB" sz="1400" dirty="0">
              <a:solidFill>
                <a:srgbClr val="000000"/>
              </a:solidFill>
              <a:latin typeface="Arial"/>
              <a:cs typeface="Arial"/>
            </a:endParaRP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12</a:t>
            </a:fld>
            <a:endParaRPr lang="en-GB" altLang="en-US" dirty="0"/>
          </a:p>
        </p:txBody>
      </p:sp>
      <p:sp>
        <p:nvSpPr>
          <p:cNvPr id="6" name="Title 2">
            <a:extLst>
              <a:ext uri="{FF2B5EF4-FFF2-40B4-BE49-F238E27FC236}">
                <a16:creationId xmlns:a16="http://schemas.microsoft.com/office/drawing/2014/main" xmlns="" id="{DAF8F76E-CCCE-436D-93CA-363A0FB36EF3}"/>
              </a:ext>
            </a:extLst>
          </p:cNvPr>
          <p:cNvSpPr>
            <a:spLocks noGrp="1"/>
          </p:cNvSpPr>
          <p:nvPr>
            <p:ph type="title"/>
          </p:nvPr>
        </p:nvSpPr>
        <p:spPr>
          <a:xfrm>
            <a:off x="250825" y="304800"/>
            <a:ext cx="7167563" cy="762000"/>
          </a:xfrm>
        </p:spPr>
        <p:txBody>
          <a:bodyPr/>
          <a:lstStyle/>
          <a:p>
            <a:r>
              <a:rPr lang="en-US" altLang="en-US" sz="2800" b="1" dirty="0">
                <a:latin typeface="Arial" panose="020B0604020202020204" pitchFamily="34" charset="0"/>
              </a:rPr>
              <a:t>Expenditure analysis per programmes </a:t>
            </a:r>
            <a:r>
              <a:rPr lang="en-US" altLang="en-US" sz="2800" b="1" dirty="0" smtClean="0">
                <a:latin typeface="Arial" panose="020B0604020202020204" pitchFamily="34" charset="0"/>
              </a:rPr>
              <a:t>(cont.…)</a:t>
            </a:r>
            <a:endParaRPr lang="en-US" altLang="en-US" sz="2800" b="1" dirty="0">
              <a:latin typeface="Arial" panose="020B0604020202020204" pitchFamily="34" charset="0"/>
            </a:endParaRPr>
          </a:p>
        </p:txBody>
      </p:sp>
    </p:spTree>
    <p:extLst>
      <p:ext uri="{BB962C8B-B14F-4D97-AF65-F5344CB8AC3E}">
        <p14:creationId xmlns:p14="http://schemas.microsoft.com/office/powerpoint/2010/main" xmlns="" val="277042048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1076" y="1270003"/>
            <a:ext cx="8568925" cy="3855778"/>
          </a:xfrm>
          <a:ln>
            <a:solidFill>
              <a:schemeClr val="bg2"/>
            </a:solidFill>
          </a:ln>
        </p:spPr>
        <p:txBody>
          <a:bodyPr/>
          <a:lstStyle/>
          <a:p>
            <a:pPr marL="0" lvl="0" indent="0" algn="just">
              <a:buNone/>
            </a:pPr>
            <a:r>
              <a:rPr lang="en-US" altLang="en-US" sz="1800" b="1" dirty="0" smtClean="0">
                <a:solidFill>
                  <a:srgbClr val="000000"/>
                </a:solidFill>
                <a:latin typeface="Arial" panose="020B0604020202020204" pitchFamily="34" charset="0"/>
              </a:rPr>
              <a:t>Programme </a:t>
            </a:r>
            <a:r>
              <a:rPr lang="en-US" altLang="en-US" sz="1800" b="1" dirty="0">
                <a:solidFill>
                  <a:srgbClr val="000000"/>
                </a:solidFill>
                <a:latin typeface="Arial" panose="020B0604020202020204" pitchFamily="34" charset="0"/>
              </a:rPr>
              <a:t>5: Civil </a:t>
            </a:r>
            <a:r>
              <a:rPr lang="en-US" altLang="en-US" sz="1800" b="1" dirty="0" smtClean="0">
                <a:solidFill>
                  <a:srgbClr val="000000"/>
                </a:solidFill>
                <a:latin typeface="Arial" panose="020B0604020202020204" pitchFamily="34" charset="0"/>
              </a:rPr>
              <a:t>Aviation</a:t>
            </a:r>
          </a:p>
          <a:p>
            <a:pPr marL="0" lvl="0" indent="0" algn="just">
              <a:buNone/>
            </a:pPr>
            <a:endParaRPr lang="en-GB" sz="1000" dirty="0">
              <a:solidFill>
                <a:srgbClr val="000000"/>
              </a:solidFill>
              <a:latin typeface="Arial"/>
              <a:cs typeface="Arial"/>
            </a:endParaRPr>
          </a:p>
          <a:p>
            <a:pPr lvl="0" algn="just"/>
            <a:r>
              <a:rPr lang="en-GB" sz="1800" b="1" u="sng" dirty="0" smtClean="0">
                <a:solidFill>
                  <a:srgbClr val="000000"/>
                </a:solidFill>
                <a:latin typeface="Arial"/>
                <a:cs typeface="Arial"/>
              </a:rPr>
              <a:t>Underspent on:</a:t>
            </a:r>
          </a:p>
          <a:p>
            <a:pPr marL="0" lvl="0" indent="0" algn="just">
              <a:buNone/>
            </a:pPr>
            <a:endParaRPr lang="en-GB" sz="1000" b="1" u="sng" dirty="0">
              <a:solidFill>
                <a:srgbClr val="000000"/>
              </a:solidFill>
              <a:latin typeface="Arial"/>
              <a:cs typeface="Arial"/>
            </a:endParaRPr>
          </a:p>
          <a:p>
            <a:pPr lvl="1" algn="just"/>
            <a:r>
              <a:rPr lang="en-ZA" sz="1600" dirty="0">
                <a:solidFill>
                  <a:srgbClr val="000000"/>
                </a:solidFill>
                <a:latin typeface="Arial"/>
                <a:cs typeface="Arial"/>
              </a:rPr>
              <a:t>Compensation of employees; </a:t>
            </a:r>
            <a:endParaRPr lang="en-ZA" sz="1600" dirty="0" smtClean="0">
              <a:solidFill>
                <a:srgbClr val="000000"/>
              </a:solidFill>
              <a:latin typeface="Arial"/>
              <a:cs typeface="Arial"/>
            </a:endParaRPr>
          </a:p>
          <a:p>
            <a:pPr marL="457200" lvl="1" indent="0" algn="just">
              <a:buNone/>
            </a:pPr>
            <a:endParaRPr lang="en-ZA" sz="1000" dirty="0">
              <a:solidFill>
                <a:srgbClr val="000000"/>
              </a:solidFill>
              <a:latin typeface="Arial"/>
              <a:cs typeface="Arial"/>
            </a:endParaRPr>
          </a:p>
          <a:p>
            <a:pPr lvl="1" algn="just"/>
            <a:r>
              <a:rPr lang="en-ZA" sz="1600" dirty="0">
                <a:solidFill>
                  <a:srgbClr val="000000"/>
                </a:solidFill>
                <a:latin typeface="Arial"/>
                <a:cs typeface="Arial"/>
              </a:rPr>
              <a:t>Goods and services due to less than anticipated spending on the watchkeeping services project, non-spending on project such as the National aviation transformation strategy, Correction </a:t>
            </a:r>
            <a:r>
              <a:rPr lang="en-ZA" sz="1600" dirty="0" smtClean="0">
                <a:solidFill>
                  <a:srgbClr val="000000"/>
                </a:solidFill>
                <a:latin typeface="Arial"/>
                <a:cs typeface="Arial"/>
              </a:rPr>
              <a:t>Factor: </a:t>
            </a:r>
            <a:r>
              <a:rPr lang="en-ZA" sz="1600" dirty="0">
                <a:solidFill>
                  <a:srgbClr val="000000"/>
                </a:solidFill>
                <a:latin typeface="Arial"/>
                <a:cs typeface="Arial"/>
              </a:rPr>
              <a:t>ACSA and ATNS as well as other </a:t>
            </a:r>
            <a:r>
              <a:rPr lang="en-ZA" sz="1600" dirty="0" smtClean="0">
                <a:solidFill>
                  <a:srgbClr val="000000"/>
                </a:solidFill>
                <a:latin typeface="Arial"/>
                <a:cs typeface="Arial"/>
              </a:rPr>
              <a:t>projects.</a:t>
            </a:r>
          </a:p>
          <a:p>
            <a:pPr lvl="1" algn="just"/>
            <a:endParaRPr lang="en-ZA" sz="1000" dirty="0" smtClean="0">
              <a:solidFill>
                <a:srgbClr val="000000"/>
              </a:solidFill>
              <a:latin typeface="Arial"/>
              <a:cs typeface="Arial"/>
            </a:endParaRPr>
          </a:p>
          <a:p>
            <a:pPr marL="285750" lvl="1" algn="just">
              <a:buFont typeface="Arial"/>
              <a:buChar char="•"/>
            </a:pPr>
            <a:r>
              <a:rPr lang="en-ZA" sz="1800" dirty="0" smtClean="0">
                <a:solidFill>
                  <a:srgbClr val="000000"/>
                </a:solidFill>
                <a:latin typeface="Arial"/>
                <a:cs typeface="Arial"/>
              </a:rPr>
              <a:t>R8.4 </a:t>
            </a:r>
            <a:r>
              <a:rPr lang="en-ZA" sz="1800" dirty="0">
                <a:solidFill>
                  <a:srgbClr val="000000"/>
                </a:solidFill>
                <a:latin typeface="Arial"/>
                <a:cs typeface="Arial"/>
              </a:rPr>
              <a:t>million has been reprioritised from slow spending projects and running costs in order to defray additional funding requests across programmes and to also fund new projects within the programme that will be undertaken during this current financial year.</a:t>
            </a:r>
          </a:p>
          <a:p>
            <a:pPr marL="0" indent="0">
              <a:buNone/>
            </a:pPr>
            <a:endParaRPr lang="en-US" sz="1400" dirty="0">
              <a:solidFill>
                <a:srgbClr val="000000"/>
              </a:solidFill>
              <a:latin typeface="Arial"/>
              <a:cs typeface="Arial"/>
            </a:endParaRPr>
          </a:p>
          <a:p>
            <a:pPr marL="107950" indent="0">
              <a:buNone/>
              <a:defRPr/>
            </a:pPr>
            <a:endParaRPr lang="en-US" sz="2400" dirty="0">
              <a:latin typeface="Arial" charset="0"/>
              <a:ea typeface="MS PGothic" charset="0"/>
            </a:endParaRP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13</a:t>
            </a:fld>
            <a:endParaRPr lang="en-GB" altLang="en-US" dirty="0"/>
          </a:p>
        </p:txBody>
      </p:sp>
      <p:sp>
        <p:nvSpPr>
          <p:cNvPr id="6" name="Title 2">
            <a:extLst>
              <a:ext uri="{FF2B5EF4-FFF2-40B4-BE49-F238E27FC236}">
                <a16:creationId xmlns:a16="http://schemas.microsoft.com/office/drawing/2014/main" xmlns="" id="{DAF8F76E-CCCE-436D-93CA-363A0FB36EF3}"/>
              </a:ext>
            </a:extLst>
          </p:cNvPr>
          <p:cNvSpPr>
            <a:spLocks noGrp="1"/>
          </p:cNvSpPr>
          <p:nvPr>
            <p:ph type="title"/>
          </p:nvPr>
        </p:nvSpPr>
        <p:spPr>
          <a:xfrm>
            <a:off x="250825" y="304800"/>
            <a:ext cx="7167563" cy="762000"/>
          </a:xfrm>
        </p:spPr>
        <p:txBody>
          <a:bodyPr/>
          <a:lstStyle/>
          <a:p>
            <a:r>
              <a:rPr lang="en-US" altLang="en-US" sz="2800" b="1" dirty="0">
                <a:latin typeface="Arial" panose="020B0604020202020204" pitchFamily="34" charset="0"/>
              </a:rPr>
              <a:t>Expenditure analysis per programmes </a:t>
            </a:r>
            <a:r>
              <a:rPr lang="en-US" altLang="en-US" sz="2800" b="1" dirty="0" smtClean="0">
                <a:latin typeface="Arial" panose="020B0604020202020204" pitchFamily="34" charset="0"/>
              </a:rPr>
              <a:t>(cont.…)</a:t>
            </a:r>
            <a:endParaRPr lang="en-US" altLang="en-US" sz="2800" b="1" dirty="0">
              <a:latin typeface="Arial" panose="020B0604020202020204" pitchFamily="34" charset="0"/>
            </a:endParaRPr>
          </a:p>
        </p:txBody>
      </p:sp>
    </p:spTree>
    <p:extLst>
      <p:ext uri="{BB962C8B-B14F-4D97-AF65-F5344CB8AC3E}">
        <p14:creationId xmlns:p14="http://schemas.microsoft.com/office/powerpoint/2010/main" xmlns="" val="342868303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1076" y="1270003"/>
            <a:ext cx="8568925" cy="5307326"/>
          </a:xfrm>
          <a:ln>
            <a:solidFill>
              <a:schemeClr val="bg2"/>
            </a:solidFill>
          </a:ln>
        </p:spPr>
        <p:txBody>
          <a:bodyPr/>
          <a:lstStyle/>
          <a:p>
            <a:pPr marL="0" lvl="0" indent="0" algn="just">
              <a:buNone/>
            </a:pPr>
            <a:r>
              <a:rPr lang="en-US" altLang="en-US" sz="1800" b="1" dirty="0" smtClean="0">
                <a:solidFill>
                  <a:srgbClr val="000000"/>
                </a:solidFill>
                <a:latin typeface="Arial" panose="020B0604020202020204" pitchFamily="34" charset="0"/>
              </a:rPr>
              <a:t>Programme </a:t>
            </a:r>
            <a:r>
              <a:rPr lang="en-US" altLang="en-US" sz="1800" b="1" dirty="0">
                <a:solidFill>
                  <a:srgbClr val="000000"/>
                </a:solidFill>
                <a:latin typeface="Arial" panose="020B0604020202020204" pitchFamily="34" charset="0"/>
              </a:rPr>
              <a:t>6: Maritime </a:t>
            </a:r>
            <a:r>
              <a:rPr lang="en-US" altLang="en-US" sz="1800" b="1" dirty="0" smtClean="0">
                <a:solidFill>
                  <a:srgbClr val="000000"/>
                </a:solidFill>
                <a:latin typeface="Arial" panose="020B0604020202020204" pitchFamily="34" charset="0"/>
              </a:rPr>
              <a:t>Transport</a:t>
            </a:r>
          </a:p>
          <a:p>
            <a:pPr marL="0" lvl="0" indent="0" algn="just">
              <a:buNone/>
            </a:pPr>
            <a:endParaRPr lang="en-GB" sz="1000" dirty="0">
              <a:solidFill>
                <a:srgbClr val="000000"/>
              </a:solidFill>
              <a:latin typeface="Arial"/>
              <a:cs typeface="Arial"/>
            </a:endParaRPr>
          </a:p>
          <a:p>
            <a:pPr lvl="0" algn="just"/>
            <a:r>
              <a:rPr lang="en-GB" sz="1800" b="1" u="sng" dirty="0" smtClean="0">
                <a:solidFill>
                  <a:srgbClr val="000000"/>
                </a:solidFill>
                <a:latin typeface="Arial"/>
                <a:cs typeface="Arial"/>
              </a:rPr>
              <a:t>Underspent on:</a:t>
            </a:r>
          </a:p>
          <a:p>
            <a:pPr lvl="0" algn="just"/>
            <a:endParaRPr lang="en-GB" sz="1000" dirty="0">
              <a:solidFill>
                <a:srgbClr val="000000"/>
              </a:solidFill>
              <a:latin typeface="Arial"/>
              <a:cs typeface="Arial"/>
            </a:endParaRPr>
          </a:p>
          <a:p>
            <a:pPr lvl="1" algn="just"/>
            <a:r>
              <a:rPr lang="en-ZA" sz="1600" dirty="0">
                <a:solidFill>
                  <a:srgbClr val="000000"/>
                </a:solidFill>
                <a:latin typeface="Arial"/>
                <a:cs typeface="Arial"/>
              </a:rPr>
              <a:t>Goods and services </a:t>
            </a:r>
            <a:r>
              <a:rPr lang="en-ZA" sz="1600" dirty="0" smtClean="0">
                <a:solidFill>
                  <a:srgbClr val="000000"/>
                </a:solidFill>
                <a:latin typeface="Arial"/>
                <a:cs typeface="Arial"/>
              </a:rPr>
              <a:t>due to non-spending </a:t>
            </a:r>
            <a:r>
              <a:rPr lang="en-ZA" sz="1600" dirty="0">
                <a:solidFill>
                  <a:srgbClr val="000000"/>
                </a:solidFill>
                <a:latin typeface="Arial"/>
                <a:cs typeface="Arial"/>
              </a:rPr>
              <a:t>on the following projects: Feasibility Study on Tug Boat Services, Maritime Development Fund Bill and Merchant Shipping bill which is still awaiting comments of the State Law Advisor’s as well as other operational costs. </a:t>
            </a:r>
            <a:endParaRPr lang="en-ZA" sz="1600" dirty="0" smtClean="0">
              <a:solidFill>
                <a:srgbClr val="000000"/>
              </a:solidFill>
              <a:latin typeface="Arial"/>
              <a:cs typeface="Arial"/>
            </a:endParaRPr>
          </a:p>
          <a:p>
            <a:pPr marL="457200" lvl="1" indent="0" algn="just">
              <a:buNone/>
            </a:pPr>
            <a:endParaRPr lang="en-ZA" sz="1000" dirty="0">
              <a:solidFill>
                <a:srgbClr val="000000"/>
              </a:solidFill>
              <a:latin typeface="Arial"/>
              <a:cs typeface="Arial"/>
            </a:endParaRPr>
          </a:p>
          <a:p>
            <a:pPr lvl="1" algn="just"/>
            <a:r>
              <a:rPr lang="en-ZA" sz="1600" dirty="0">
                <a:solidFill>
                  <a:srgbClr val="000000"/>
                </a:solidFill>
                <a:latin typeface="Arial"/>
                <a:cs typeface="Arial"/>
              </a:rPr>
              <a:t>The programme has put measures </a:t>
            </a:r>
            <a:r>
              <a:rPr lang="en-ZA" sz="1600" dirty="0" smtClean="0">
                <a:solidFill>
                  <a:srgbClr val="000000"/>
                </a:solidFill>
                <a:latin typeface="Arial"/>
                <a:cs typeface="Arial"/>
              </a:rPr>
              <a:t>to fast-track </a:t>
            </a:r>
            <a:r>
              <a:rPr lang="en-ZA" sz="1600" dirty="0">
                <a:solidFill>
                  <a:srgbClr val="000000"/>
                </a:solidFill>
                <a:latin typeface="Arial"/>
                <a:cs typeface="Arial"/>
              </a:rPr>
              <a:t>responses from the Office of the State Law </a:t>
            </a:r>
            <a:r>
              <a:rPr lang="en-ZA" sz="1600" dirty="0" smtClean="0">
                <a:solidFill>
                  <a:srgbClr val="000000"/>
                </a:solidFill>
                <a:latin typeface="Arial"/>
                <a:cs typeface="Arial"/>
              </a:rPr>
              <a:t>Advisor.</a:t>
            </a:r>
          </a:p>
          <a:p>
            <a:pPr marL="457200" lvl="1" indent="0" algn="just">
              <a:buNone/>
            </a:pPr>
            <a:endParaRPr lang="en-ZA" sz="1000" dirty="0">
              <a:solidFill>
                <a:srgbClr val="000000"/>
              </a:solidFill>
              <a:latin typeface="Arial"/>
              <a:cs typeface="Arial"/>
            </a:endParaRPr>
          </a:p>
          <a:p>
            <a:pPr lvl="0" algn="just">
              <a:buFont typeface="Arial"/>
              <a:buChar char="•"/>
            </a:pPr>
            <a:r>
              <a:rPr lang="en-ZA" sz="1800" dirty="0" smtClean="0">
                <a:solidFill>
                  <a:srgbClr val="000000"/>
                </a:solidFill>
                <a:latin typeface="Arial"/>
                <a:cs typeface="Arial"/>
              </a:rPr>
              <a:t>R4.9 </a:t>
            </a:r>
            <a:r>
              <a:rPr lang="en-ZA" sz="1800" dirty="0">
                <a:solidFill>
                  <a:srgbClr val="000000"/>
                </a:solidFill>
                <a:latin typeface="Arial"/>
                <a:cs typeface="Arial"/>
              </a:rPr>
              <a:t>million has been reprioritised from slow spending projects and running costs in order to defray additional funding requests across programmes within the </a:t>
            </a:r>
            <a:r>
              <a:rPr lang="en-ZA" sz="1800" dirty="0" smtClean="0">
                <a:solidFill>
                  <a:srgbClr val="000000"/>
                </a:solidFill>
                <a:latin typeface="Arial"/>
                <a:cs typeface="Arial"/>
              </a:rPr>
              <a:t>Department.</a:t>
            </a:r>
          </a:p>
          <a:p>
            <a:pPr marL="0" lvl="0" indent="0" algn="just">
              <a:buNone/>
            </a:pPr>
            <a:endParaRPr lang="en-ZA" sz="1000" dirty="0" smtClean="0">
              <a:solidFill>
                <a:srgbClr val="000000"/>
              </a:solidFill>
              <a:latin typeface="Arial"/>
              <a:cs typeface="Arial"/>
            </a:endParaRPr>
          </a:p>
          <a:p>
            <a:pPr lvl="0" algn="just">
              <a:buFont typeface="Arial"/>
              <a:buChar char="•"/>
            </a:pPr>
            <a:r>
              <a:rPr lang="en-ZA" sz="1800" dirty="0" smtClean="0">
                <a:solidFill>
                  <a:srgbClr val="000000"/>
                </a:solidFill>
                <a:latin typeface="Arial"/>
                <a:cs typeface="Arial"/>
              </a:rPr>
              <a:t>Funds </a:t>
            </a:r>
            <a:r>
              <a:rPr lang="en-ZA" sz="1800" dirty="0">
                <a:solidFill>
                  <a:srgbClr val="000000"/>
                </a:solidFill>
                <a:latin typeface="Arial"/>
                <a:cs typeface="Arial"/>
              </a:rPr>
              <a:t>were also reprioritised </a:t>
            </a:r>
            <a:r>
              <a:rPr lang="en-ZA" sz="1800" dirty="0" smtClean="0">
                <a:solidFill>
                  <a:srgbClr val="000000"/>
                </a:solidFill>
                <a:latin typeface="Arial"/>
                <a:cs typeface="Arial"/>
              </a:rPr>
              <a:t>within </a:t>
            </a:r>
            <a:r>
              <a:rPr lang="en-ZA" sz="1800" dirty="0">
                <a:solidFill>
                  <a:srgbClr val="000000"/>
                </a:solidFill>
                <a:latin typeface="Arial"/>
                <a:cs typeface="Arial"/>
              </a:rPr>
              <a:t>the programme in order fund the anticipated shortfall on the Oil pollution prevention services project and to fund the small vessel surveyor training programme to be implemented by the South African Maritime Safety Authority (SAMSA) on behalf of the </a:t>
            </a:r>
            <a:r>
              <a:rPr lang="en-ZA" sz="1800" dirty="0" smtClean="0">
                <a:solidFill>
                  <a:srgbClr val="000000"/>
                </a:solidFill>
                <a:latin typeface="Arial"/>
                <a:cs typeface="Arial"/>
              </a:rPr>
              <a:t>department.</a:t>
            </a:r>
            <a:endParaRPr lang="en-GB" sz="1800" dirty="0">
              <a:latin typeface="Arial" panose="020B0604020202020204" pitchFamily="34" charset="0"/>
              <a:ea typeface="Times New Roman" panose="02020603050405020304" pitchFamily="18" charset="0"/>
            </a:endParaRPr>
          </a:p>
          <a:p>
            <a:pPr marL="107950" indent="0">
              <a:buNone/>
              <a:defRPr/>
            </a:pPr>
            <a:endParaRPr lang="en-US" sz="2400" dirty="0">
              <a:latin typeface="Arial" charset="0"/>
              <a:ea typeface="MS PGothic" charset="0"/>
            </a:endParaRP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14</a:t>
            </a:fld>
            <a:endParaRPr lang="en-GB" altLang="en-US" dirty="0"/>
          </a:p>
        </p:txBody>
      </p:sp>
      <p:sp>
        <p:nvSpPr>
          <p:cNvPr id="6" name="Title 2">
            <a:extLst>
              <a:ext uri="{FF2B5EF4-FFF2-40B4-BE49-F238E27FC236}">
                <a16:creationId xmlns:a16="http://schemas.microsoft.com/office/drawing/2014/main" xmlns="" id="{DAF8F76E-CCCE-436D-93CA-363A0FB36EF3}"/>
              </a:ext>
            </a:extLst>
          </p:cNvPr>
          <p:cNvSpPr>
            <a:spLocks noGrp="1"/>
          </p:cNvSpPr>
          <p:nvPr>
            <p:ph type="title"/>
          </p:nvPr>
        </p:nvSpPr>
        <p:spPr>
          <a:xfrm>
            <a:off x="250825" y="304800"/>
            <a:ext cx="7167563" cy="762000"/>
          </a:xfrm>
        </p:spPr>
        <p:txBody>
          <a:bodyPr/>
          <a:lstStyle/>
          <a:p>
            <a:r>
              <a:rPr lang="en-US" altLang="en-US" sz="2800" b="1" dirty="0">
                <a:latin typeface="Arial" panose="020B0604020202020204" pitchFamily="34" charset="0"/>
              </a:rPr>
              <a:t>Expenditure analysis per programmes </a:t>
            </a:r>
            <a:r>
              <a:rPr lang="en-US" altLang="en-US" sz="2800" b="1" dirty="0" smtClean="0">
                <a:latin typeface="Arial" panose="020B0604020202020204" pitchFamily="34" charset="0"/>
              </a:rPr>
              <a:t>(cont.…)</a:t>
            </a:r>
            <a:endParaRPr lang="en-US" altLang="en-US" sz="2800" b="1" dirty="0">
              <a:latin typeface="Arial" panose="020B0604020202020204" pitchFamily="34" charset="0"/>
            </a:endParaRPr>
          </a:p>
        </p:txBody>
      </p:sp>
    </p:spTree>
    <p:extLst>
      <p:ext uri="{BB962C8B-B14F-4D97-AF65-F5344CB8AC3E}">
        <p14:creationId xmlns:p14="http://schemas.microsoft.com/office/powerpoint/2010/main" xmlns="" val="51196227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84575" y="1253065"/>
            <a:ext cx="8568925" cy="5086119"/>
          </a:xfrm>
          <a:ln>
            <a:solidFill>
              <a:schemeClr val="bg2"/>
            </a:solidFill>
          </a:ln>
        </p:spPr>
        <p:txBody>
          <a:bodyPr/>
          <a:lstStyle/>
          <a:p>
            <a:pPr marL="0" lvl="0" indent="0" algn="just">
              <a:buNone/>
            </a:pPr>
            <a:r>
              <a:rPr lang="en-US" altLang="en-US" sz="1400" b="1" dirty="0" smtClean="0">
                <a:solidFill>
                  <a:srgbClr val="000000"/>
                </a:solidFill>
                <a:latin typeface="Arial" panose="020B0604020202020204" pitchFamily="34" charset="0"/>
              </a:rPr>
              <a:t>Programme </a:t>
            </a:r>
            <a:r>
              <a:rPr lang="en-US" altLang="en-US" sz="1400" b="1" dirty="0">
                <a:solidFill>
                  <a:srgbClr val="000000"/>
                </a:solidFill>
                <a:latin typeface="Arial" panose="020B0604020202020204" pitchFamily="34" charset="0"/>
              </a:rPr>
              <a:t>7: Public </a:t>
            </a:r>
            <a:r>
              <a:rPr lang="en-US" altLang="en-US" sz="1400" b="1" dirty="0" smtClean="0">
                <a:solidFill>
                  <a:srgbClr val="000000"/>
                </a:solidFill>
                <a:latin typeface="Arial" panose="020B0604020202020204" pitchFamily="34" charset="0"/>
              </a:rPr>
              <a:t>Transport</a:t>
            </a:r>
          </a:p>
          <a:p>
            <a:pPr marL="0" lvl="0" indent="0" algn="just">
              <a:buNone/>
            </a:pPr>
            <a:endParaRPr lang="en-US" altLang="en-US" sz="1000" b="1" dirty="0">
              <a:solidFill>
                <a:srgbClr val="000000"/>
              </a:solidFill>
              <a:latin typeface="Arial" panose="020B0604020202020204" pitchFamily="34" charset="0"/>
            </a:endParaRPr>
          </a:p>
          <a:p>
            <a:pPr lvl="0" algn="just"/>
            <a:r>
              <a:rPr lang="en-GB" sz="1400" b="1" u="sng" dirty="0">
                <a:solidFill>
                  <a:srgbClr val="000000"/>
                </a:solidFill>
                <a:latin typeface="Arial"/>
                <a:cs typeface="Arial"/>
              </a:rPr>
              <a:t>Underspent </a:t>
            </a:r>
            <a:r>
              <a:rPr lang="en-GB" sz="1400" b="1" u="sng" dirty="0" smtClean="0">
                <a:solidFill>
                  <a:srgbClr val="000000"/>
                </a:solidFill>
                <a:latin typeface="Arial"/>
                <a:cs typeface="Arial"/>
              </a:rPr>
              <a:t>on:</a:t>
            </a:r>
          </a:p>
          <a:p>
            <a:pPr marL="0" lvl="0" indent="0" algn="just">
              <a:buNone/>
            </a:pPr>
            <a:endParaRPr lang="en-GB" sz="1000" dirty="0">
              <a:solidFill>
                <a:srgbClr val="000000"/>
              </a:solidFill>
              <a:latin typeface="Arial"/>
              <a:cs typeface="Arial"/>
            </a:endParaRPr>
          </a:p>
          <a:p>
            <a:pPr marL="642937" lvl="1" algn="just">
              <a:buFontTx/>
              <a:buChar char="-"/>
            </a:pPr>
            <a:r>
              <a:rPr lang="en-ZA" sz="1200" dirty="0" smtClean="0">
                <a:solidFill>
                  <a:srgbClr val="000000"/>
                </a:solidFill>
                <a:latin typeface="Arial"/>
                <a:cs typeface="Arial"/>
              </a:rPr>
              <a:t>Good </a:t>
            </a:r>
            <a:r>
              <a:rPr lang="en-ZA" sz="1200" dirty="0">
                <a:solidFill>
                  <a:srgbClr val="000000"/>
                </a:solidFill>
                <a:latin typeface="Arial"/>
                <a:cs typeface="Arial"/>
              </a:rPr>
              <a:t>and </a:t>
            </a:r>
            <a:r>
              <a:rPr lang="en-ZA" sz="1200" dirty="0" smtClean="0">
                <a:solidFill>
                  <a:srgbClr val="000000"/>
                </a:solidFill>
                <a:latin typeface="Arial"/>
                <a:cs typeface="Arial"/>
              </a:rPr>
              <a:t>Services </a:t>
            </a:r>
          </a:p>
          <a:p>
            <a:pPr marL="642937" lvl="1" algn="just">
              <a:buFontTx/>
              <a:buChar char="-"/>
            </a:pPr>
            <a:endParaRPr lang="en-ZA" sz="1000" dirty="0">
              <a:solidFill>
                <a:srgbClr val="000000"/>
              </a:solidFill>
              <a:latin typeface="Arial"/>
              <a:cs typeface="Arial"/>
            </a:endParaRPr>
          </a:p>
          <a:p>
            <a:pPr marL="1042987" lvl="2" algn="just">
              <a:buFont typeface="Wingdings" charset="2"/>
              <a:buChar char="ü"/>
            </a:pPr>
            <a:r>
              <a:rPr lang="en-ZA" sz="1200" dirty="0" smtClean="0">
                <a:solidFill>
                  <a:srgbClr val="000000"/>
                </a:solidFill>
                <a:latin typeface="Arial"/>
                <a:cs typeface="Arial"/>
              </a:rPr>
              <a:t>Mainly </a:t>
            </a:r>
            <a:r>
              <a:rPr lang="en-ZA" sz="1200" dirty="0">
                <a:solidFill>
                  <a:srgbClr val="000000"/>
                </a:solidFill>
                <a:latin typeface="Arial"/>
                <a:cs typeface="Arial"/>
              </a:rPr>
              <a:t>due to the following projects: Public Transport Grant monitoring due to delays as a result of constrained capacity, Implementation of IPTN’s in DMs due to delays on the implementation of Integrated Public Transport Network plans </a:t>
            </a:r>
            <a:r>
              <a:rPr lang="en-ZA" sz="1200" dirty="0" smtClean="0">
                <a:solidFill>
                  <a:srgbClr val="000000"/>
                </a:solidFill>
                <a:latin typeface="Arial"/>
                <a:cs typeface="Arial"/>
              </a:rPr>
              <a:t>as the tender is still at the bid evaluation stage process, </a:t>
            </a:r>
            <a:r>
              <a:rPr lang="en-ZA" sz="1200" dirty="0">
                <a:solidFill>
                  <a:srgbClr val="000000"/>
                </a:solidFill>
                <a:latin typeface="Arial"/>
                <a:cs typeface="Arial"/>
              </a:rPr>
              <a:t>Shova Kalula Bicycle project as well as other projects. </a:t>
            </a:r>
            <a:endParaRPr lang="en-ZA" sz="1200" dirty="0" smtClean="0">
              <a:solidFill>
                <a:srgbClr val="000000"/>
              </a:solidFill>
              <a:latin typeface="Arial"/>
              <a:cs typeface="Arial"/>
            </a:endParaRPr>
          </a:p>
          <a:p>
            <a:pPr marL="642937" lvl="1" algn="just">
              <a:buFontTx/>
              <a:buChar char="-"/>
            </a:pPr>
            <a:endParaRPr lang="en-ZA" sz="1000" dirty="0">
              <a:solidFill>
                <a:srgbClr val="000000"/>
              </a:solidFill>
              <a:latin typeface="Arial"/>
              <a:cs typeface="Arial"/>
            </a:endParaRPr>
          </a:p>
          <a:p>
            <a:pPr marL="642937" lvl="1" algn="just">
              <a:buFontTx/>
              <a:buChar char="-"/>
            </a:pPr>
            <a:r>
              <a:rPr lang="en-ZA" sz="1200" dirty="0" smtClean="0">
                <a:solidFill>
                  <a:srgbClr val="000000"/>
                </a:solidFill>
                <a:latin typeface="Arial"/>
                <a:cs typeface="Arial"/>
              </a:rPr>
              <a:t>Transfers </a:t>
            </a:r>
            <a:r>
              <a:rPr lang="en-ZA" sz="1200" dirty="0">
                <a:solidFill>
                  <a:srgbClr val="000000"/>
                </a:solidFill>
                <a:latin typeface="Arial"/>
                <a:cs typeface="Arial"/>
              </a:rPr>
              <a:t>and </a:t>
            </a:r>
            <a:r>
              <a:rPr lang="en-ZA" sz="1200" dirty="0" smtClean="0">
                <a:solidFill>
                  <a:srgbClr val="000000"/>
                </a:solidFill>
                <a:latin typeface="Arial"/>
                <a:cs typeface="Arial"/>
              </a:rPr>
              <a:t>Subsidies</a:t>
            </a:r>
          </a:p>
          <a:p>
            <a:pPr marL="642937" lvl="1" algn="just">
              <a:buFontTx/>
              <a:buChar char="-"/>
            </a:pPr>
            <a:endParaRPr lang="en-ZA" sz="1000" dirty="0">
              <a:solidFill>
                <a:srgbClr val="000000"/>
              </a:solidFill>
              <a:latin typeface="Arial"/>
              <a:cs typeface="Arial"/>
            </a:endParaRPr>
          </a:p>
          <a:p>
            <a:pPr marL="1042987" lvl="2" algn="just">
              <a:buFont typeface="Wingdings" charset="2"/>
              <a:buChar char="ü"/>
            </a:pPr>
            <a:r>
              <a:rPr lang="en-ZA" sz="1200" dirty="0">
                <a:solidFill>
                  <a:srgbClr val="000000"/>
                </a:solidFill>
                <a:latin typeface="Arial"/>
                <a:cs typeface="Arial"/>
              </a:rPr>
              <a:t>T</a:t>
            </a:r>
            <a:r>
              <a:rPr lang="en-ZA" sz="1200" dirty="0" smtClean="0">
                <a:solidFill>
                  <a:srgbClr val="000000"/>
                </a:solidFill>
                <a:latin typeface="Arial"/>
                <a:cs typeface="Arial"/>
              </a:rPr>
              <a:t>ransfers </a:t>
            </a:r>
            <a:r>
              <a:rPr lang="en-ZA" sz="1200" dirty="0">
                <a:solidFill>
                  <a:srgbClr val="000000"/>
                </a:solidFill>
                <a:latin typeface="Arial"/>
                <a:cs typeface="Arial"/>
              </a:rPr>
              <a:t>withheld for the Public Transport Network Grant to City of Cape Town, City of Johannesburg, Nelson Mandela Bay, Polokwane, Tshwane and EThekwini as these municipalities have not yet complied with their milestones as well as slow spending in the taxi recapitalisation which is demand </a:t>
            </a:r>
            <a:r>
              <a:rPr lang="en-ZA" sz="1200" dirty="0" smtClean="0">
                <a:solidFill>
                  <a:srgbClr val="000000"/>
                </a:solidFill>
                <a:latin typeface="Arial"/>
                <a:cs typeface="Arial"/>
              </a:rPr>
              <a:t>driven.</a:t>
            </a:r>
          </a:p>
          <a:p>
            <a:pPr marL="814387" lvl="2" indent="0" algn="just">
              <a:buNone/>
            </a:pPr>
            <a:endParaRPr lang="en-ZA" sz="1000" dirty="0" smtClean="0">
              <a:solidFill>
                <a:srgbClr val="000000"/>
              </a:solidFill>
              <a:latin typeface="Arial"/>
              <a:cs typeface="Arial"/>
            </a:endParaRPr>
          </a:p>
          <a:p>
            <a:pPr marL="1042987" lvl="2" algn="just">
              <a:buFont typeface="Wingdings" charset="2"/>
              <a:buChar char="ü"/>
            </a:pPr>
            <a:r>
              <a:rPr lang="en-ZA" sz="1200" dirty="0" smtClean="0">
                <a:solidFill>
                  <a:srgbClr val="000000"/>
                </a:solidFill>
                <a:latin typeface="Arial"/>
                <a:cs typeface="Arial"/>
              </a:rPr>
              <a:t>The </a:t>
            </a:r>
            <a:r>
              <a:rPr lang="en-ZA" sz="1200" dirty="0">
                <a:solidFill>
                  <a:srgbClr val="000000"/>
                </a:solidFill>
                <a:latin typeface="Arial"/>
                <a:cs typeface="Arial"/>
              </a:rPr>
              <a:t>transferring officer regards the withholds as a performance corrective measure and not a punitive one. It should be noted that the municipalities’ financial year ends in June each year therefore these municipalities still have time to correct and ensure that funds are spent before their end of the financial </a:t>
            </a:r>
            <a:r>
              <a:rPr lang="en-ZA" sz="1200" dirty="0" smtClean="0">
                <a:solidFill>
                  <a:srgbClr val="000000"/>
                </a:solidFill>
                <a:latin typeface="Arial"/>
                <a:cs typeface="Arial"/>
              </a:rPr>
              <a:t>year.</a:t>
            </a:r>
          </a:p>
          <a:p>
            <a:pPr marL="457200" lvl="1" indent="-100013" algn="just">
              <a:buNone/>
            </a:pPr>
            <a:endParaRPr lang="en-GB" sz="1000" dirty="0">
              <a:solidFill>
                <a:srgbClr val="000000"/>
              </a:solidFill>
              <a:latin typeface="Arial"/>
              <a:cs typeface="Arial"/>
            </a:endParaRPr>
          </a:p>
          <a:p>
            <a:pPr lvl="0" algn="just"/>
            <a:r>
              <a:rPr lang="en-ZA" sz="1400" dirty="0">
                <a:solidFill>
                  <a:srgbClr val="000000"/>
                </a:solidFill>
                <a:latin typeface="Arial"/>
                <a:cs typeface="Arial"/>
              </a:rPr>
              <a:t>R16.9 million has been shifted from slow spending projects as well as from running costs such as travel and subsistence in order to defray additional funding requests across programmes within the department</a:t>
            </a:r>
            <a:r>
              <a:rPr lang="en-ZA" sz="1400" dirty="0" smtClean="0">
                <a:solidFill>
                  <a:srgbClr val="000000"/>
                </a:solidFill>
                <a:latin typeface="Arial"/>
                <a:cs typeface="Arial"/>
              </a:rPr>
              <a:t>.</a:t>
            </a:r>
          </a:p>
          <a:p>
            <a:pPr marL="0" lvl="0" indent="0" algn="just">
              <a:buNone/>
            </a:pPr>
            <a:endParaRPr lang="en-US" sz="1200" dirty="0">
              <a:solidFill>
                <a:srgbClr val="000000"/>
              </a:solidFill>
              <a:latin typeface="Arial"/>
              <a:cs typeface="Arial"/>
            </a:endParaRPr>
          </a:p>
          <a:p>
            <a:pPr algn="just"/>
            <a:endParaRPr lang="en-GB" sz="1200" dirty="0">
              <a:solidFill>
                <a:srgbClr val="000000"/>
              </a:solidFill>
              <a:latin typeface="Arial"/>
              <a:cs typeface="Arial"/>
            </a:endParaRP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15</a:t>
            </a:fld>
            <a:endParaRPr lang="en-GB" altLang="en-US" dirty="0"/>
          </a:p>
        </p:txBody>
      </p:sp>
      <p:sp>
        <p:nvSpPr>
          <p:cNvPr id="6" name="Title 2">
            <a:extLst>
              <a:ext uri="{FF2B5EF4-FFF2-40B4-BE49-F238E27FC236}">
                <a16:creationId xmlns:a16="http://schemas.microsoft.com/office/drawing/2014/main" xmlns="" id="{DAF8F76E-CCCE-436D-93CA-363A0FB36EF3}"/>
              </a:ext>
            </a:extLst>
          </p:cNvPr>
          <p:cNvSpPr>
            <a:spLocks noGrp="1"/>
          </p:cNvSpPr>
          <p:nvPr>
            <p:ph type="title"/>
          </p:nvPr>
        </p:nvSpPr>
        <p:spPr>
          <a:xfrm>
            <a:off x="250825" y="304800"/>
            <a:ext cx="7167563" cy="762000"/>
          </a:xfrm>
        </p:spPr>
        <p:txBody>
          <a:bodyPr/>
          <a:lstStyle/>
          <a:p>
            <a:r>
              <a:rPr lang="en-US" altLang="en-US" sz="2800" b="1" dirty="0">
                <a:latin typeface="Arial" panose="020B0604020202020204" pitchFamily="34" charset="0"/>
              </a:rPr>
              <a:t>Expenditure analysis per </a:t>
            </a:r>
            <a:r>
              <a:rPr lang="en-US" altLang="en-US" sz="2800" b="1" dirty="0" err="1">
                <a:latin typeface="Arial" panose="020B0604020202020204" pitchFamily="34" charset="0"/>
              </a:rPr>
              <a:t>programmes</a:t>
            </a:r>
            <a:r>
              <a:rPr lang="en-US" altLang="en-US" sz="2800" b="1" dirty="0">
                <a:latin typeface="Arial" panose="020B0604020202020204" pitchFamily="34" charset="0"/>
              </a:rPr>
              <a:t> (</a:t>
            </a:r>
            <a:r>
              <a:rPr lang="en-US" altLang="en-US" sz="2800" b="1" dirty="0" err="1">
                <a:latin typeface="Arial" panose="020B0604020202020204" pitchFamily="34" charset="0"/>
              </a:rPr>
              <a:t>cont</a:t>
            </a:r>
            <a:r>
              <a:rPr lang="en-US" altLang="en-US" sz="2800" b="1" dirty="0">
                <a:latin typeface="Arial" panose="020B0604020202020204" pitchFamily="34" charset="0"/>
              </a:rPr>
              <a:t>…)</a:t>
            </a:r>
          </a:p>
        </p:txBody>
      </p:sp>
    </p:spTree>
    <p:extLst>
      <p:ext uri="{BB962C8B-B14F-4D97-AF65-F5344CB8AC3E}">
        <p14:creationId xmlns:p14="http://schemas.microsoft.com/office/powerpoint/2010/main" xmlns="" val="316446725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84575" y="1512860"/>
            <a:ext cx="8568925" cy="3023229"/>
          </a:xfrm>
          <a:ln>
            <a:solidFill>
              <a:schemeClr val="bg2"/>
            </a:solidFill>
          </a:ln>
        </p:spPr>
        <p:txBody>
          <a:bodyPr/>
          <a:lstStyle/>
          <a:p>
            <a:pPr marL="0" indent="0" eaLnBrk="1" fontAlgn="t" hangingPunct="1">
              <a:lnSpc>
                <a:spcPct val="107000"/>
              </a:lnSpc>
              <a:spcBef>
                <a:spcPts val="0"/>
              </a:spcBef>
              <a:spcAft>
                <a:spcPts val="0"/>
              </a:spcAft>
              <a:buNone/>
            </a:pPr>
            <a:r>
              <a:rPr lang="en-US" sz="1800" b="1" kern="1200" dirty="0" smtClean="0">
                <a:solidFill>
                  <a:srgbClr val="000000"/>
                </a:solidFill>
                <a:latin typeface="Arial"/>
                <a:ea typeface="Calibri"/>
                <a:cs typeface="Arial"/>
              </a:rPr>
              <a:t>Direct </a:t>
            </a:r>
            <a:r>
              <a:rPr lang="en-US" sz="1800" b="1" kern="1200" dirty="0">
                <a:solidFill>
                  <a:srgbClr val="000000"/>
                </a:solidFill>
                <a:latin typeface="Arial"/>
                <a:ea typeface="Calibri"/>
                <a:cs typeface="Arial"/>
              </a:rPr>
              <a:t>charge: International Oil Pollution Compensation </a:t>
            </a:r>
            <a:r>
              <a:rPr lang="en-US" sz="1800" b="1" kern="1200" dirty="0" smtClean="0">
                <a:solidFill>
                  <a:srgbClr val="000000"/>
                </a:solidFill>
                <a:latin typeface="Arial"/>
                <a:ea typeface="Calibri"/>
                <a:cs typeface="Arial"/>
              </a:rPr>
              <a:t>Fund</a:t>
            </a:r>
          </a:p>
          <a:p>
            <a:pPr marL="0" indent="0" eaLnBrk="1" fontAlgn="t" hangingPunct="1">
              <a:lnSpc>
                <a:spcPct val="107000"/>
              </a:lnSpc>
              <a:spcBef>
                <a:spcPts val="0"/>
              </a:spcBef>
              <a:spcAft>
                <a:spcPts val="0"/>
              </a:spcAft>
              <a:buNone/>
            </a:pPr>
            <a:endParaRPr lang="en-US" sz="1800" b="1" kern="1200" dirty="0" smtClean="0">
              <a:solidFill>
                <a:srgbClr val="000000"/>
              </a:solidFill>
              <a:latin typeface="Arial"/>
              <a:ea typeface="Calibri"/>
              <a:cs typeface="Arial"/>
            </a:endParaRPr>
          </a:p>
          <a:p>
            <a:pPr marL="357188" indent="-357188" algn="just">
              <a:spcBef>
                <a:spcPts val="312"/>
              </a:spcBef>
              <a:spcAft>
                <a:spcPts val="0"/>
              </a:spcAft>
              <a:buNone/>
              <a:tabLst>
                <a:tab pos="539750" algn="l"/>
              </a:tabLst>
            </a:pPr>
            <a:r>
              <a:rPr lang="en-ZA" sz="1800" dirty="0" smtClean="0">
                <a:solidFill>
                  <a:srgbClr val="000000"/>
                </a:solidFill>
                <a:latin typeface="Arial"/>
                <a:ea typeface="MS PGothic"/>
                <a:cs typeface="Arial"/>
              </a:rPr>
              <a:t>- 	The </a:t>
            </a:r>
            <a:r>
              <a:rPr lang="en-ZA" sz="1800" dirty="0">
                <a:solidFill>
                  <a:srgbClr val="000000"/>
                </a:solidFill>
                <a:latin typeface="Arial"/>
                <a:ea typeface="MS PGothic"/>
                <a:cs typeface="Arial"/>
              </a:rPr>
              <a:t>invoice for the direct charge to the International Oil pollution compensation fund which was supposed to be transferred during the month of December 2021 has been received </a:t>
            </a:r>
            <a:r>
              <a:rPr lang="en-ZA" sz="1800" dirty="0" smtClean="0">
                <a:solidFill>
                  <a:srgbClr val="000000"/>
                </a:solidFill>
                <a:latin typeface="Arial"/>
                <a:ea typeface="MS PGothic"/>
                <a:cs typeface="Arial"/>
              </a:rPr>
              <a:t>and was processed in February 2022. The delay in the processing of the invoice was due technical </a:t>
            </a:r>
            <a:r>
              <a:rPr lang="en-ZA" sz="1800" dirty="0">
                <a:solidFill>
                  <a:srgbClr val="000000"/>
                </a:solidFill>
                <a:latin typeface="Arial"/>
                <a:ea typeface="MS PGothic"/>
                <a:cs typeface="Arial"/>
              </a:rPr>
              <a:t>errors on foreign </a:t>
            </a:r>
            <a:r>
              <a:rPr lang="en-ZA" sz="1800" dirty="0" smtClean="0">
                <a:solidFill>
                  <a:srgbClr val="000000"/>
                </a:solidFill>
                <a:latin typeface="Arial"/>
                <a:ea typeface="MS PGothic"/>
                <a:cs typeface="Arial"/>
              </a:rPr>
              <a:t>payments which rejected the payment on the system.</a:t>
            </a:r>
            <a:endParaRPr lang="en-ZA" sz="1800" dirty="0">
              <a:latin typeface="Arial"/>
            </a:endParaRPr>
          </a:p>
          <a:p>
            <a:pPr algn="just"/>
            <a:endParaRPr lang="en-GB" sz="1800" dirty="0">
              <a:solidFill>
                <a:srgbClr val="000000"/>
              </a:solidFill>
              <a:latin typeface="Arial"/>
              <a:cs typeface="Arial"/>
            </a:endParaRP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16</a:t>
            </a:fld>
            <a:endParaRPr lang="en-GB" altLang="en-US" dirty="0"/>
          </a:p>
        </p:txBody>
      </p:sp>
      <p:sp>
        <p:nvSpPr>
          <p:cNvPr id="6" name="Title 2">
            <a:extLst>
              <a:ext uri="{FF2B5EF4-FFF2-40B4-BE49-F238E27FC236}">
                <a16:creationId xmlns:a16="http://schemas.microsoft.com/office/drawing/2014/main" xmlns="" id="{DAF8F76E-CCCE-436D-93CA-363A0FB36EF3}"/>
              </a:ext>
            </a:extLst>
          </p:cNvPr>
          <p:cNvSpPr>
            <a:spLocks noGrp="1"/>
          </p:cNvSpPr>
          <p:nvPr>
            <p:ph type="title"/>
          </p:nvPr>
        </p:nvSpPr>
        <p:spPr>
          <a:xfrm>
            <a:off x="250825" y="304800"/>
            <a:ext cx="7167563" cy="762000"/>
          </a:xfrm>
        </p:spPr>
        <p:txBody>
          <a:bodyPr/>
          <a:lstStyle/>
          <a:p>
            <a:r>
              <a:rPr lang="en-US" altLang="en-US" sz="2800" b="1" dirty="0">
                <a:latin typeface="Arial" panose="020B0604020202020204" pitchFamily="34" charset="0"/>
              </a:rPr>
              <a:t>Expenditure analysis per </a:t>
            </a:r>
            <a:r>
              <a:rPr lang="en-US" altLang="en-US" sz="2800" b="1" dirty="0" err="1">
                <a:latin typeface="Arial" panose="020B0604020202020204" pitchFamily="34" charset="0"/>
              </a:rPr>
              <a:t>programmes</a:t>
            </a:r>
            <a:r>
              <a:rPr lang="en-US" altLang="en-US" sz="2800" b="1" dirty="0">
                <a:latin typeface="Arial" panose="020B0604020202020204" pitchFamily="34" charset="0"/>
              </a:rPr>
              <a:t> (</a:t>
            </a:r>
            <a:r>
              <a:rPr lang="en-US" altLang="en-US" sz="2800" b="1" dirty="0" err="1">
                <a:latin typeface="Arial" panose="020B0604020202020204" pitchFamily="34" charset="0"/>
              </a:rPr>
              <a:t>cont</a:t>
            </a:r>
            <a:r>
              <a:rPr lang="en-US" altLang="en-US" sz="2800" b="1" dirty="0">
                <a:latin typeface="Arial" panose="020B0604020202020204" pitchFamily="34" charset="0"/>
              </a:rPr>
              <a:t>…)</a:t>
            </a:r>
          </a:p>
        </p:txBody>
      </p:sp>
    </p:spTree>
    <p:extLst>
      <p:ext uri="{BB962C8B-B14F-4D97-AF65-F5344CB8AC3E}">
        <p14:creationId xmlns:p14="http://schemas.microsoft.com/office/powerpoint/2010/main" xmlns="" val="310018642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39837" y="230698"/>
            <a:ext cx="6341964" cy="75247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Expenditure per Economic </a:t>
            </a: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Classification</a:t>
            </a:r>
            <a:endParaRPr lang="en-ZA" altLang="en-US" sz="2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17</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xmlns="" val="1143218717"/>
              </p:ext>
            </p:extLst>
          </p:nvPr>
        </p:nvGraphicFramePr>
        <p:xfrm>
          <a:off x="192776" y="1316734"/>
          <a:ext cx="8742857" cy="4954408"/>
        </p:xfrm>
        <a:graphic>
          <a:graphicData uri="http://schemas.openxmlformats.org/drawingml/2006/table">
            <a:tbl>
              <a:tblPr/>
              <a:tblGrid>
                <a:gridCol w="1135590">
                  <a:extLst>
                    <a:ext uri="{9D8B030D-6E8A-4147-A177-3AD203B41FA5}">
                      <a16:colId xmlns:a16="http://schemas.microsoft.com/office/drawing/2014/main" xmlns="" val="20000"/>
                    </a:ext>
                  </a:extLst>
                </a:gridCol>
                <a:gridCol w="1088001">
                  <a:extLst>
                    <a:ext uri="{9D8B030D-6E8A-4147-A177-3AD203B41FA5}">
                      <a16:colId xmlns:a16="http://schemas.microsoft.com/office/drawing/2014/main" xmlns="" val="20001"/>
                    </a:ext>
                  </a:extLst>
                </a:gridCol>
                <a:gridCol w="893714">
                  <a:extLst>
                    <a:ext uri="{9D8B030D-6E8A-4147-A177-3AD203B41FA5}">
                      <a16:colId xmlns:a16="http://schemas.microsoft.com/office/drawing/2014/main" xmlns="" val="20002"/>
                    </a:ext>
                  </a:extLst>
                </a:gridCol>
                <a:gridCol w="925465">
                  <a:extLst>
                    <a:ext uri="{9D8B030D-6E8A-4147-A177-3AD203B41FA5}">
                      <a16:colId xmlns:a16="http://schemas.microsoft.com/office/drawing/2014/main" xmlns="" val="20003"/>
                    </a:ext>
                  </a:extLst>
                </a:gridCol>
                <a:gridCol w="998928">
                  <a:extLst>
                    <a:ext uri="{9D8B030D-6E8A-4147-A177-3AD203B41FA5}">
                      <a16:colId xmlns:a16="http://schemas.microsoft.com/office/drawing/2014/main" xmlns="" val="20004"/>
                    </a:ext>
                  </a:extLst>
                </a:gridCol>
                <a:gridCol w="504177">
                  <a:extLst>
                    <a:ext uri="{9D8B030D-6E8A-4147-A177-3AD203B41FA5}">
                      <a16:colId xmlns:a16="http://schemas.microsoft.com/office/drawing/2014/main" xmlns="" val="20005"/>
                    </a:ext>
                  </a:extLst>
                </a:gridCol>
                <a:gridCol w="922857">
                  <a:extLst>
                    <a:ext uri="{9D8B030D-6E8A-4147-A177-3AD203B41FA5}">
                      <a16:colId xmlns:a16="http://schemas.microsoft.com/office/drawing/2014/main" xmlns="" val="20006"/>
                    </a:ext>
                  </a:extLst>
                </a:gridCol>
                <a:gridCol w="981143">
                  <a:extLst>
                    <a:ext uri="{9D8B030D-6E8A-4147-A177-3AD203B41FA5}">
                      <a16:colId xmlns:a16="http://schemas.microsoft.com/office/drawing/2014/main" xmlns="" val="20007"/>
                    </a:ext>
                  </a:extLst>
                </a:gridCol>
                <a:gridCol w="825715">
                  <a:extLst>
                    <a:ext uri="{9D8B030D-6E8A-4147-A177-3AD203B41FA5}">
                      <a16:colId xmlns:a16="http://schemas.microsoft.com/office/drawing/2014/main" xmlns="" val="20008"/>
                    </a:ext>
                  </a:extLst>
                </a:gridCol>
                <a:gridCol w="467267">
                  <a:extLst>
                    <a:ext uri="{9D8B030D-6E8A-4147-A177-3AD203B41FA5}">
                      <a16:colId xmlns:a16="http://schemas.microsoft.com/office/drawing/2014/main" xmlns="" val="20009"/>
                    </a:ext>
                  </a:extLst>
                </a:gridCol>
              </a:tblGrid>
              <a:tr h="1155566">
                <a:tc>
                  <a:txBody>
                    <a:bodyPr/>
                    <a:lstStyle/>
                    <a:p>
                      <a:pPr algn="l" rtl="0" fontAlgn="ctr"/>
                      <a:r>
                        <a:rPr lang="en-ZA" sz="900" b="1" i="0" u="none" strike="noStrike" dirty="0">
                          <a:solidFill>
                            <a:srgbClr val="000000"/>
                          </a:solidFill>
                          <a:effectLst/>
                          <a:latin typeface="Arial"/>
                        </a:rPr>
                        <a:t>Per Economic Classification</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CE4D6"/>
                    </a:solidFill>
                  </a:tcPr>
                </a:tc>
                <a:tc>
                  <a:txBody>
                    <a:bodyPr/>
                    <a:lstStyle/>
                    <a:p>
                      <a:pPr algn="ctr" rtl="0" fontAlgn="ctr"/>
                      <a:r>
                        <a:rPr lang="en-ZA" sz="900" b="1" i="0" u="none" strike="noStrike" dirty="0">
                          <a:solidFill>
                            <a:srgbClr val="000000"/>
                          </a:solidFill>
                          <a:effectLst/>
                          <a:latin typeface="Arial"/>
                        </a:rPr>
                        <a:t> Adjusted budget </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Q2 Cash flow projection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Q2 Actual Expenditure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Over/underspent for 2rd  Quarter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ZA" sz="900" b="1" i="0" u="none" strike="noStrike" dirty="0">
                          <a:solidFill>
                            <a:srgbClr val="000000"/>
                          </a:solidFill>
                          <a:effectLst/>
                          <a:latin typeface="Arial"/>
                        </a:rPr>
                        <a:t>% Spent 2nd Quarter </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Q3 Cash flow projection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Q3 Actual Expenditure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Over/underspent for 3rd  Quarter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ZA" sz="900" b="1" i="0" u="none" strike="noStrike">
                          <a:solidFill>
                            <a:srgbClr val="000000"/>
                          </a:solidFill>
                          <a:effectLst/>
                          <a:latin typeface="Arial"/>
                        </a:rPr>
                        <a:t>% Spent 3rd Quarter</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0"/>
                  </a:ext>
                </a:extLst>
              </a:tr>
              <a:tr h="389206">
                <a:tc>
                  <a:txBody>
                    <a:bodyPr/>
                    <a:lstStyle/>
                    <a:p>
                      <a:pPr algn="l" rtl="0" fontAlgn="ctr"/>
                      <a:r>
                        <a:rPr lang="en-ZA" sz="900" b="1" i="0" u="none" strike="noStrike">
                          <a:solidFill>
                            <a:srgbClr val="000000"/>
                          </a:solidFill>
                          <a:effectLst/>
                          <a:latin typeface="Arial"/>
                        </a:rPr>
                        <a:t>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ZA"/>
                    </a:p>
                  </a:txBody>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ZA"/>
                    </a:p>
                  </a:txBody>
                  <a:tcPr/>
                </a:tc>
                <a:extLst>
                  <a:ext uri="{0D108BD9-81ED-4DB2-BD59-A6C34878D82A}">
                    <a16:rowId xmlns:a16="http://schemas.microsoft.com/office/drawing/2014/main" xmlns="" val="10001"/>
                  </a:ext>
                </a:extLst>
              </a:tr>
              <a:tr h="389206">
                <a:tc>
                  <a:txBody>
                    <a:bodyPr/>
                    <a:lstStyle/>
                    <a:p>
                      <a:pPr algn="l" rtl="0" fontAlgn="ctr"/>
                      <a:r>
                        <a:rPr lang="en-ZA" sz="900" b="0" i="0" u="none" strike="noStrike">
                          <a:solidFill>
                            <a:srgbClr val="000000"/>
                          </a:solidFill>
                          <a:effectLst/>
                          <a:latin typeface="Arial"/>
                        </a:rPr>
                        <a:t>Compensation of Employees</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542 578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263 014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236 262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26 752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44%</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396 386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             355 689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40 697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66%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2"/>
                  </a:ext>
                </a:extLst>
              </a:tr>
              <a:tr h="389206">
                <a:tc>
                  <a:txBody>
                    <a:bodyPr/>
                    <a:lstStyle/>
                    <a:p>
                      <a:pPr algn="l" rtl="0" fontAlgn="ctr"/>
                      <a:r>
                        <a:rPr lang="en-ZA" sz="900" b="0" i="0" u="none" strike="noStrike">
                          <a:solidFill>
                            <a:srgbClr val="000000"/>
                          </a:solidFill>
                          <a:effectLst/>
                          <a:latin typeface="Arial"/>
                        </a:rPr>
                        <a:t>Goods and Services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851 371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437 975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220 482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217 493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26%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662 179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337 999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324 180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40%</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3"/>
                  </a:ext>
                </a:extLst>
              </a:tr>
              <a:tr h="389206">
                <a:tc>
                  <a:txBody>
                    <a:bodyPr/>
                    <a:lstStyle/>
                    <a:p>
                      <a:pPr algn="l" rtl="0" fontAlgn="ctr"/>
                      <a:r>
                        <a:rPr lang="en-ZA" sz="900" b="0" i="0" u="none" strike="noStrike">
                          <a:solidFill>
                            <a:srgbClr val="000000"/>
                          </a:solidFill>
                          <a:effectLst/>
                          <a:latin typeface="Arial"/>
                        </a:rPr>
                        <a:t>Transfers &amp; Subsidies</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63 992 180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31 224 696 </a:t>
                      </a:r>
                    </a:p>
                  </a:txBody>
                  <a:tcPr marL="4774" marR="477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a:rPr>
                        <a:t>       28 587 834 </a:t>
                      </a:r>
                    </a:p>
                  </a:txBody>
                  <a:tcPr marL="4774" marR="477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2 636 862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45%</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50 244 836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        48 921 922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1 322 914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76%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4"/>
                  </a:ext>
                </a:extLst>
              </a:tr>
              <a:tr h="389206">
                <a:tc>
                  <a:txBody>
                    <a:bodyPr/>
                    <a:lstStyle/>
                    <a:p>
                      <a:pPr algn="l" rtl="0" fontAlgn="ctr"/>
                      <a:r>
                        <a:rPr lang="en-ZA" sz="900" b="0" i="0" u="none" strike="noStrike">
                          <a:solidFill>
                            <a:srgbClr val="000000"/>
                          </a:solidFill>
                          <a:effectLst/>
                          <a:latin typeface="Arial"/>
                        </a:rPr>
                        <a:t>Payment for capital assets</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39 409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2 551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2 374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dirty="0">
                          <a:solidFill>
                            <a:srgbClr val="000000"/>
                          </a:solidFill>
                          <a:effectLst/>
                          <a:latin typeface="Arial"/>
                        </a:rPr>
                        <a:t>                    177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4 379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                 3 366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1 013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9%</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5"/>
                  </a:ext>
                </a:extLst>
              </a:tr>
              <a:tr h="389206">
                <a:tc>
                  <a:txBody>
                    <a:bodyPr/>
                    <a:lstStyle/>
                    <a:p>
                      <a:pPr algn="l" rtl="0" fontAlgn="ctr"/>
                      <a:r>
                        <a:rPr lang="en-ZA" sz="900" b="0" i="0" u="none" strike="noStrike">
                          <a:solidFill>
                            <a:srgbClr val="000000"/>
                          </a:solidFill>
                          <a:effectLst/>
                          <a:latin typeface="Arial"/>
                        </a:rPr>
                        <a:t>Payment for financial assets</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116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FF0000"/>
                          </a:solidFill>
                          <a:effectLst/>
                          <a:latin typeface="Arial"/>
                        </a:rPr>
                        <a:t>                  (116)</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0%</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                    131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1" i="0" u="none" strike="noStrike" dirty="0">
                          <a:solidFill>
                            <a:srgbClr val="FF0000"/>
                          </a:solidFill>
                          <a:effectLst/>
                          <a:latin typeface="Arial"/>
                        </a:rPr>
                        <a:t>              (131)</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0%</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6"/>
                  </a:ext>
                </a:extLst>
              </a:tr>
              <a:tr h="389206">
                <a:tc>
                  <a:txBody>
                    <a:bodyPr/>
                    <a:lstStyle/>
                    <a:p>
                      <a:pPr algn="l" rtl="0" fontAlgn="ctr"/>
                      <a:r>
                        <a:rPr lang="en-ZA" sz="900" b="1" i="0" u="none" strike="noStrike">
                          <a:solidFill>
                            <a:srgbClr val="000000"/>
                          </a:solidFill>
                          <a:effectLst/>
                          <a:latin typeface="Arial"/>
                        </a:rPr>
                        <a:t>Total Department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65 425 538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31 928 236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29 047 068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2 881 168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44%</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51 307 780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49 619 107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1 688 673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76%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7"/>
                  </a:ext>
                </a:extLst>
              </a:tr>
              <a:tr h="685194">
                <a:tc>
                  <a:txBody>
                    <a:bodyPr/>
                    <a:lstStyle/>
                    <a:p>
                      <a:pPr algn="l" rtl="0" fontAlgn="ctr"/>
                      <a:r>
                        <a:rPr lang="en-ZA" sz="900" b="0" i="0" u="none" strike="noStrike">
                          <a:solidFill>
                            <a:srgbClr val="000000"/>
                          </a:solidFill>
                          <a:effectLst/>
                          <a:latin typeface="Arial"/>
                        </a:rPr>
                        <a:t>Direct charge: International Oil Pollution Compensation Fund</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11 602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   </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900" b="0" i="0" u="none" strike="noStrike">
                          <a:solidFill>
                            <a:srgbClr val="000000"/>
                          </a:solidFill>
                          <a:effectLst/>
                          <a:latin typeface="Arial"/>
                        </a:rPr>
                        <a:t>            11 602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a:solidFill>
                            <a:srgbClr val="000000"/>
                          </a:solidFill>
                          <a:effectLst/>
                          <a:latin typeface="Arial"/>
                        </a:rPr>
                        <a:t>                      -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           11 602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rtl="0" fontAlgn="ctr"/>
                      <a:r>
                        <a:rPr lang="en-ZA" sz="900" b="0" i="0" u="none" strike="noStrike" dirty="0">
                          <a:solidFill>
                            <a:srgbClr val="000000"/>
                          </a:solidFill>
                          <a:effectLst/>
                          <a:latin typeface="Arial"/>
                        </a:rPr>
                        <a:t>0%</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8"/>
                  </a:ext>
                </a:extLst>
              </a:tr>
              <a:tr h="389206">
                <a:tc>
                  <a:txBody>
                    <a:bodyPr/>
                    <a:lstStyle/>
                    <a:p>
                      <a:pPr algn="l" rtl="0" fontAlgn="ctr"/>
                      <a:r>
                        <a:rPr lang="en-ZA" sz="900" b="1" i="0" u="none" strike="noStrike">
                          <a:solidFill>
                            <a:srgbClr val="000000"/>
                          </a:solidFill>
                          <a:effectLst/>
                          <a:latin typeface="Arial"/>
                        </a:rPr>
                        <a:t>Total Department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65 437 140 </a:t>
                      </a:r>
                    </a:p>
                  </a:txBody>
                  <a:tcPr marL="4774" marR="57284" marT="4774"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31 928 236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29 047 068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2 881 168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44%</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51 319 382 </a:t>
                      </a:r>
                    </a:p>
                  </a:txBody>
                  <a:tcPr marL="4774" marR="57284" marT="4774"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49 619 107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1 700 275 </a:t>
                      </a:r>
                    </a:p>
                  </a:txBody>
                  <a:tcPr marL="4774" marR="57284" marT="477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76%</a:t>
                      </a:r>
                    </a:p>
                  </a:txBody>
                  <a:tcPr marL="4774" marR="57284" marT="4774"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412191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2061" y="230698"/>
            <a:ext cx="6229739" cy="752474"/>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Expenditure per Economic </a:t>
            </a: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Classification </a:t>
            </a:r>
            <a:r>
              <a:rPr lang="en-ZA" altLang="en-US" sz="1800" b="1" dirty="0" smtClean="0">
                <a:solidFill>
                  <a:prstClr val="black">
                    <a:lumMod val="85000"/>
                    <a:lumOff val="15000"/>
                  </a:prstClr>
                </a:solidFill>
                <a:latin typeface="Arial" panose="020B0604020202020204" pitchFamily="34" charset="0"/>
                <a:cs typeface="Arial" panose="020B0604020202020204" pitchFamily="34" charset="0"/>
              </a:rPr>
              <a:t>(</a:t>
            </a:r>
            <a:r>
              <a:rPr lang="en-ZA" altLang="en-US" sz="1800" b="1" dirty="0">
                <a:solidFill>
                  <a:prstClr val="black">
                    <a:lumMod val="85000"/>
                    <a:lumOff val="15000"/>
                  </a:prstClr>
                </a:solidFill>
                <a:latin typeface="Arial" panose="020B0604020202020204" pitchFamily="34" charset="0"/>
                <a:cs typeface="Arial" panose="020B0604020202020204" pitchFamily="34" charset="0"/>
              </a:rPr>
              <a:t>Continued)</a:t>
            </a: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18</a:t>
            </a:fld>
            <a:endParaRPr lang="en-US">
              <a:solidFill>
                <a:prstClr val="black">
                  <a:tint val="75000"/>
                </a:prstClr>
              </a:solidFill>
            </a:endParaRPr>
          </a:p>
        </p:txBody>
      </p:sp>
      <p:pic>
        <p:nvPicPr>
          <p:cNvPr id="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3368556468"/>
              </p:ext>
            </p:extLst>
          </p:nvPr>
        </p:nvGraphicFramePr>
        <p:xfrm>
          <a:off x="192774" y="1305662"/>
          <a:ext cx="8754199" cy="4828773"/>
        </p:xfrm>
        <a:graphic>
          <a:graphicData uri="http://schemas.openxmlformats.org/drawingml/2006/table">
            <a:tbl>
              <a:tblPr firstRow="1" firstCol="1" bandRow="1"/>
              <a:tblGrid>
                <a:gridCol w="1508172">
                  <a:extLst>
                    <a:ext uri="{9D8B030D-6E8A-4147-A177-3AD203B41FA5}">
                      <a16:colId xmlns:a16="http://schemas.microsoft.com/office/drawing/2014/main" xmlns="" val="3099726135"/>
                    </a:ext>
                  </a:extLst>
                </a:gridCol>
                <a:gridCol w="7246027">
                  <a:extLst>
                    <a:ext uri="{9D8B030D-6E8A-4147-A177-3AD203B41FA5}">
                      <a16:colId xmlns:a16="http://schemas.microsoft.com/office/drawing/2014/main" xmlns="" val="1588358929"/>
                    </a:ext>
                  </a:extLst>
                </a:gridCol>
              </a:tblGrid>
              <a:tr h="343672">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Compensation of Employees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Underspent</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in the Administration, Integrated Transport Planning, Road Transport and Civil Aviation programme.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3345205"/>
                  </a:ext>
                </a:extLst>
              </a:tr>
              <a:tr h="1857711">
                <a:tc>
                  <a:txBody>
                    <a:bodyPr/>
                    <a:lstStyle/>
                    <a:p>
                      <a:pPr marL="0" marR="0">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Goods and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Underspent</a:t>
                      </a:r>
                      <a:r>
                        <a:rPr lang="en-GB"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due to </a:t>
                      </a:r>
                      <a:r>
                        <a:rPr lang="en-ZA" sz="1100" dirty="0">
                          <a:effectLst/>
                          <a:latin typeface="Arial" panose="020B0604020202020204" pitchFamily="34" charset="0"/>
                          <a:ea typeface="Calibri" panose="020F0502020204030204" pitchFamily="34" charset="0"/>
                          <a:cs typeface="Times New Roman" panose="02020603050405020304" pitchFamily="18" charset="0"/>
                        </a:rPr>
                        <a:t>delayed/non-spending</a:t>
                      </a:r>
                      <a:r>
                        <a:rPr lang="en-ZA"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ZA" sz="1100" dirty="0">
                          <a:effectLst/>
                          <a:latin typeface="Arial" panose="020B0604020202020204" pitchFamily="34" charset="0"/>
                          <a:ea typeface="Calibri" panose="020F0502020204030204" pitchFamily="34" charset="0"/>
                          <a:cs typeface="Times New Roman" panose="02020603050405020304" pitchFamily="18" charset="0"/>
                        </a:rPr>
                        <a:t>on:</a:t>
                      </a: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office accommodation, </a:t>
                      </a: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travel and subsistence due to restriction on travelling across programmes, </a:t>
                      </a: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Programme development for S’hamba S</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onke</a:t>
                      </a:r>
                      <a:r>
                        <a:rPr lang="en-ZA" sz="1100" dirty="0">
                          <a:effectLst/>
                          <a:latin typeface="Arial" panose="020B0604020202020204" pitchFamily="34" charset="0"/>
                          <a:ea typeface="Calibri" panose="020F0502020204030204" pitchFamily="34" charset="0"/>
                          <a:cs typeface="Times New Roman" panose="02020603050405020304" pitchFamily="18" charset="0"/>
                        </a:rPr>
                        <a:t>, </a:t>
                      </a:r>
                    </a:p>
                    <a:p>
                      <a:pPr marL="171450" marR="0" indent="-171450" algn="just">
                        <a:lnSpc>
                          <a:spcPct val="107000"/>
                        </a:lnSpc>
                        <a:spcBef>
                          <a:spcPts val="0"/>
                        </a:spcBef>
                        <a:spcAft>
                          <a:spcPts val="0"/>
                        </a:spcAft>
                        <a:buFont typeface="Arial" pitchFamily="34" charset="0"/>
                        <a:buChar char="•"/>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Road Disaster Management Plan</a:t>
                      </a:r>
                    </a:p>
                    <a:p>
                      <a:pPr marL="171450" marR="0" indent="-171450" algn="just">
                        <a:lnSpc>
                          <a:spcPct val="107000"/>
                        </a:lnSpc>
                        <a:spcBef>
                          <a:spcPts val="0"/>
                        </a:spcBef>
                        <a:spcAft>
                          <a:spcPts val="0"/>
                        </a:spcAft>
                        <a:buFont typeface="Arial" pitchFamily="34" charset="0"/>
                        <a:buChar char="•"/>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Development of the Road Asset Management Tool,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Public Transport grant monitoring, </a:t>
                      </a: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Implementation</a:t>
                      </a:r>
                      <a:r>
                        <a:rPr lang="en-ZA" sz="1100" baseline="0" dirty="0">
                          <a:effectLst/>
                          <a:latin typeface="Arial" panose="020B0604020202020204" pitchFamily="34" charset="0"/>
                          <a:ea typeface="Calibri" panose="020F0502020204030204" pitchFamily="34" charset="0"/>
                          <a:cs typeface="Times New Roman" panose="02020603050405020304" pitchFamily="18" charset="0"/>
                        </a:rPr>
                        <a:t> of the S</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hova </a:t>
                      </a:r>
                      <a:r>
                        <a:rPr lang="en-ZA" sz="1100" baseline="0" dirty="0">
                          <a:effectLst/>
                          <a:latin typeface="Arial" panose="020B0604020202020204" pitchFamily="34" charset="0"/>
                          <a:ea typeface="Calibri" panose="020F0502020204030204" pitchFamily="34" charset="0"/>
                          <a:cs typeface="Times New Roman" panose="02020603050405020304" pitchFamily="18" charset="0"/>
                        </a:rPr>
                        <a:t>K</a:t>
                      </a:r>
                      <a:r>
                        <a:rPr lang="en-ZA" sz="1100" baseline="0" dirty="0" smtClean="0">
                          <a:effectLst/>
                          <a:latin typeface="Arial" panose="020B0604020202020204" pitchFamily="34" charset="0"/>
                          <a:ea typeface="Calibri" panose="020F0502020204030204" pitchFamily="34" charset="0"/>
                          <a:cs typeface="Times New Roman" panose="02020603050405020304" pitchFamily="18" charset="0"/>
                        </a:rPr>
                        <a:t>alula programme,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Implementation of the IPTN in district </a:t>
                      </a: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municipalities, and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indent="-171450" algn="just">
                        <a:lnSpc>
                          <a:spcPct val="107000"/>
                        </a:lnSpc>
                        <a:spcBef>
                          <a:spcPts val="0"/>
                        </a:spcBef>
                        <a:spcAft>
                          <a:spcPts val="0"/>
                        </a:spcAft>
                        <a:buFont typeface="Arial" pitchFamily="34" charset="0"/>
                        <a:buChar char="•"/>
                      </a:pPr>
                      <a:r>
                        <a:rPr lang="en-ZA" sz="1100" dirty="0">
                          <a:effectLst/>
                          <a:latin typeface="Arial" panose="020B0604020202020204" pitchFamily="34" charset="0"/>
                          <a:ea typeface="Calibri" panose="020F0502020204030204" pitchFamily="34" charset="0"/>
                          <a:cs typeface="Times New Roman" panose="02020603050405020304" pitchFamily="18" charset="0"/>
                        </a:rPr>
                        <a:t>Other operational costs across</a:t>
                      </a:r>
                      <a:r>
                        <a:rPr lang="en-ZA" sz="1100" baseline="0" dirty="0">
                          <a:effectLst/>
                          <a:latin typeface="Arial" panose="020B0604020202020204" pitchFamily="34" charset="0"/>
                          <a:ea typeface="Calibri" panose="020F0502020204030204" pitchFamily="34" charset="0"/>
                          <a:cs typeface="Times New Roman" panose="02020603050405020304" pitchFamily="18" charset="0"/>
                        </a:rPr>
                        <a:t> </a:t>
                      </a:r>
                      <a:r>
                        <a:rPr lang="en-ZA" sz="1100" dirty="0">
                          <a:effectLst/>
                          <a:latin typeface="Arial" panose="020B0604020202020204" pitchFamily="34" charset="0"/>
                          <a:ea typeface="Calibri" panose="020F0502020204030204" pitchFamily="34" charset="0"/>
                          <a:cs typeface="Times New Roman" panose="02020603050405020304" pitchFamily="18" charset="0"/>
                        </a:rPr>
                        <a:t>programmes.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1794883"/>
                  </a:ext>
                </a:extLst>
              </a:tr>
              <a:tr h="1819123">
                <a:tc>
                  <a:txBody>
                    <a:bodyPr/>
                    <a:lstStyle/>
                    <a:p>
                      <a:pPr marL="0" marR="0">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Transfers and subsidies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100" dirty="0">
                          <a:effectLst/>
                          <a:latin typeface="Arial" pitchFamily="34" charset="0"/>
                          <a:ea typeface="Calibri" panose="020F0502020204030204" pitchFamily="34" charset="0"/>
                          <a:cs typeface="Arial" pitchFamily="34" charset="0"/>
                        </a:rPr>
                        <a:t>Underspent due to the following:</a:t>
                      </a:r>
                    </a:p>
                    <a:p>
                      <a:pPr marL="171450" marR="0" indent="-171450" algn="just">
                        <a:lnSpc>
                          <a:spcPct val="107000"/>
                        </a:lnSpc>
                        <a:spcBef>
                          <a:spcPts val="0"/>
                        </a:spcBef>
                        <a:spcAft>
                          <a:spcPts val="0"/>
                        </a:spcAft>
                        <a:buFont typeface="Arial" pitchFamily="34" charset="0"/>
                        <a:buChar char="•"/>
                      </a:pPr>
                      <a:r>
                        <a:rPr lang="en-ZA" sz="1100" dirty="0">
                          <a:effectLst/>
                          <a:latin typeface="Arial"/>
                          <a:ea typeface="Times New Roman"/>
                        </a:rPr>
                        <a:t>Non payment of the transfers </a:t>
                      </a:r>
                      <a:r>
                        <a:rPr lang="en-ZA" sz="1100" dirty="0" smtClean="0">
                          <a:effectLst/>
                          <a:latin typeface="Arial"/>
                          <a:ea typeface="Times New Roman"/>
                        </a:rPr>
                        <a:t>for </a:t>
                      </a:r>
                      <a:r>
                        <a:rPr lang="en-ZA" sz="1100" dirty="0">
                          <a:effectLst/>
                          <a:latin typeface="Arial"/>
                          <a:ea typeface="Times New Roman"/>
                        </a:rPr>
                        <a:t>the Public Transport Network Grant </a:t>
                      </a:r>
                      <a:r>
                        <a:rPr lang="en-ZA" sz="1100" dirty="0" smtClean="0">
                          <a:effectLst/>
                          <a:latin typeface="Arial"/>
                          <a:ea typeface="Times New Roman"/>
                        </a:rPr>
                        <a:t>to the City of Cape Town, City of Johannesburg, Nelson Mandela Bay, Polokwane, City of Tshwane,</a:t>
                      </a:r>
                      <a:r>
                        <a:rPr lang="en-ZA" sz="1100" baseline="0" dirty="0" smtClean="0">
                          <a:effectLst/>
                          <a:latin typeface="Arial"/>
                          <a:ea typeface="Times New Roman"/>
                        </a:rPr>
                        <a:t> </a:t>
                      </a:r>
                      <a:r>
                        <a:rPr lang="en-ZA" sz="1100" dirty="0" smtClean="0">
                          <a:effectLst/>
                          <a:latin typeface="Arial"/>
                          <a:ea typeface="Times New Roman"/>
                        </a:rPr>
                        <a:t>and EThekwini as </a:t>
                      </a:r>
                      <a:r>
                        <a:rPr lang="en-ZA" sz="1100" dirty="0">
                          <a:effectLst/>
                          <a:latin typeface="Arial"/>
                          <a:ea typeface="Times New Roman"/>
                        </a:rPr>
                        <a:t>these municipalities have not yet complied with their </a:t>
                      </a:r>
                      <a:r>
                        <a:rPr lang="en-ZA" sz="1100" dirty="0" smtClean="0">
                          <a:effectLst/>
                          <a:latin typeface="Arial"/>
                          <a:ea typeface="Times New Roman"/>
                        </a:rPr>
                        <a:t>milestones,</a:t>
                      </a:r>
                      <a:endParaRPr lang="en-ZA" sz="1100" dirty="0">
                        <a:effectLst/>
                        <a:latin typeface="Arial"/>
                        <a:ea typeface="Times New Roman"/>
                      </a:endParaRPr>
                    </a:p>
                    <a:p>
                      <a:pPr marL="171450" marR="0" indent="-171450" algn="just">
                        <a:lnSpc>
                          <a:spcPct val="107000"/>
                        </a:lnSpc>
                        <a:spcBef>
                          <a:spcPts val="0"/>
                        </a:spcBef>
                        <a:spcAft>
                          <a:spcPts val="0"/>
                        </a:spcAft>
                        <a:buFont typeface="Arial" pitchFamily="34" charset="0"/>
                        <a:buChar char="•"/>
                      </a:pPr>
                      <a:r>
                        <a:rPr lang="en-ZA" sz="1100" dirty="0">
                          <a:effectLst/>
                          <a:latin typeface="Arial"/>
                          <a:ea typeface="Times New Roman"/>
                        </a:rPr>
                        <a:t>less than anticipated </a:t>
                      </a:r>
                      <a:r>
                        <a:rPr lang="en-ZA" sz="1100" dirty="0" smtClean="0">
                          <a:effectLst/>
                          <a:latin typeface="Arial"/>
                          <a:ea typeface="Times New Roman"/>
                        </a:rPr>
                        <a:t>expenditure </a:t>
                      </a:r>
                      <a:r>
                        <a:rPr lang="en-ZA" sz="1100" dirty="0">
                          <a:effectLst/>
                          <a:latin typeface="Arial"/>
                          <a:ea typeface="Times New Roman"/>
                        </a:rPr>
                        <a:t>to the Road Traffic Infringements Agency (RTIA) for the AARTO </a:t>
                      </a:r>
                      <a:r>
                        <a:rPr lang="en-ZA" sz="1100" dirty="0" smtClean="0">
                          <a:effectLst/>
                          <a:latin typeface="Arial"/>
                          <a:ea typeface="Times New Roman"/>
                        </a:rPr>
                        <a:t>roll-out,</a:t>
                      </a:r>
                      <a:endParaRPr lang="en-ZA" sz="1100" dirty="0">
                        <a:effectLst/>
                        <a:latin typeface="Arial"/>
                        <a:ea typeface="Times New Roman"/>
                      </a:endParaRPr>
                    </a:p>
                    <a:p>
                      <a:pPr marL="171450" marR="0" indent="-171450" algn="just">
                        <a:lnSpc>
                          <a:spcPct val="107000"/>
                        </a:lnSpc>
                        <a:spcBef>
                          <a:spcPts val="0"/>
                        </a:spcBef>
                        <a:spcAft>
                          <a:spcPts val="0"/>
                        </a:spcAft>
                        <a:buFont typeface="Arial" pitchFamily="34" charset="0"/>
                        <a:buChar char="•"/>
                      </a:pPr>
                      <a:r>
                        <a:rPr lang="en-ZA" sz="1100" dirty="0">
                          <a:effectLst/>
                          <a:latin typeface="Arial"/>
                          <a:ea typeface="Times New Roman"/>
                        </a:rPr>
                        <a:t>Non-payment to the OR Tambo </a:t>
                      </a:r>
                      <a:r>
                        <a:rPr lang="en-ZA" sz="1100" dirty="0" smtClean="0">
                          <a:effectLst/>
                          <a:latin typeface="Arial"/>
                          <a:ea typeface="Times New Roman"/>
                        </a:rPr>
                        <a:t>District </a:t>
                      </a:r>
                      <a:r>
                        <a:rPr lang="en-ZA" sz="1100" dirty="0">
                          <a:effectLst/>
                          <a:latin typeface="Arial"/>
                          <a:ea typeface="Times New Roman"/>
                        </a:rPr>
                        <a:t>M</a:t>
                      </a:r>
                      <a:r>
                        <a:rPr lang="en-ZA" sz="1100" dirty="0" smtClean="0">
                          <a:effectLst/>
                          <a:latin typeface="Arial"/>
                          <a:ea typeface="Times New Roman"/>
                        </a:rPr>
                        <a:t>unicipality </a:t>
                      </a:r>
                      <a:r>
                        <a:rPr lang="en-ZA" sz="1100" dirty="0">
                          <a:effectLst/>
                          <a:latin typeface="Arial"/>
                          <a:ea typeface="Times New Roman"/>
                        </a:rPr>
                        <a:t>for the Rural Road Asset Management Systems Grant as funds have been stopped as per Section 216(2) of the </a:t>
                      </a:r>
                      <a:r>
                        <a:rPr lang="en-ZA" sz="1100" dirty="0" smtClean="0">
                          <a:effectLst/>
                          <a:latin typeface="Arial"/>
                          <a:ea typeface="Times New Roman"/>
                        </a:rPr>
                        <a:t>Constitution,</a:t>
                      </a:r>
                      <a:endParaRPr lang="en-ZA" sz="1100" dirty="0">
                        <a:effectLst/>
                        <a:latin typeface="Arial"/>
                        <a:ea typeface="Times New Roman"/>
                      </a:endParaRPr>
                    </a:p>
                    <a:p>
                      <a:pPr marL="171450" marR="0" indent="-171450" algn="just">
                        <a:lnSpc>
                          <a:spcPct val="107000"/>
                        </a:lnSpc>
                        <a:spcBef>
                          <a:spcPts val="0"/>
                        </a:spcBef>
                        <a:spcAft>
                          <a:spcPts val="0"/>
                        </a:spcAft>
                        <a:buFont typeface="Arial" pitchFamily="34" charset="0"/>
                        <a:buChar char="•"/>
                      </a:pPr>
                      <a:r>
                        <a:rPr lang="en-GB" sz="1100" dirty="0">
                          <a:effectLst/>
                          <a:latin typeface="Arial"/>
                          <a:ea typeface="Times New Roman"/>
                        </a:rPr>
                        <a:t>slow spending in taxi recapitalisation programme which is demand </a:t>
                      </a:r>
                      <a:r>
                        <a:rPr lang="en-GB" sz="1100" dirty="0" smtClean="0">
                          <a:effectLst/>
                          <a:latin typeface="Arial"/>
                          <a:ea typeface="Times New Roman"/>
                        </a:rPr>
                        <a:t>driven,</a:t>
                      </a:r>
                      <a:r>
                        <a:rPr lang="en-GB" sz="1100" baseline="0" dirty="0" smtClean="0">
                          <a:effectLst/>
                          <a:latin typeface="Arial"/>
                          <a:ea typeface="Times New Roman"/>
                        </a:rPr>
                        <a:t> </a:t>
                      </a:r>
                      <a:endParaRPr lang="en-GB" sz="1100" dirty="0">
                        <a:effectLst/>
                        <a:latin typeface="Arial"/>
                        <a:ea typeface="Times New Roman"/>
                      </a:endParaRPr>
                    </a:p>
                    <a:p>
                      <a:pPr marL="171450" marR="0" indent="-171450" algn="just">
                        <a:lnSpc>
                          <a:spcPct val="107000"/>
                        </a:lnSpc>
                        <a:spcBef>
                          <a:spcPts val="0"/>
                        </a:spcBef>
                        <a:spcAft>
                          <a:spcPts val="0"/>
                        </a:spcAft>
                        <a:buFont typeface="Arial" pitchFamily="34" charset="0"/>
                        <a:buChar char="•"/>
                      </a:pPr>
                      <a:r>
                        <a:rPr lang="en-GB" sz="1100" baseline="0" dirty="0" smtClean="0">
                          <a:effectLst/>
                          <a:latin typeface="Arial"/>
                          <a:ea typeface="Times New Roman"/>
                        </a:rPr>
                        <a:t>Bursaries </a:t>
                      </a:r>
                      <a:r>
                        <a:rPr lang="en-GB" sz="1100" baseline="0" dirty="0">
                          <a:effectLst/>
                          <a:latin typeface="Arial"/>
                          <a:ea typeface="Times New Roman"/>
                        </a:rPr>
                        <a:t>to </a:t>
                      </a:r>
                      <a:r>
                        <a:rPr lang="en-GB" sz="1100" baseline="0" dirty="0" smtClean="0">
                          <a:effectLst/>
                          <a:latin typeface="Arial"/>
                          <a:ea typeface="Times New Roman"/>
                        </a:rPr>
                        <a:t>non-employees, and</a:t>
                      </a:r>
                    </a:p>
                    <a:p>
                      <a:pPr marL="171450" marR="0" indent="-171450" algn="just">
                        <a:lnSpc>
                          <a:spcPct val="107000"/>
                        </a:lnSpc>
                        <a:spcBef>
                          <a:spcPts val="0"/>
                        </a:spcBef>
                        <a:spcAft>
                          <a:spcPts val="0"/>
                        </a:spcAft>
                        <a:buFont typeface="Arial" pitchFamily="34" charset="0"/>
                        <a:buChar char="•"/>
                      </a:pPr>
                      <a:r>
                        <a:rPr lang="en-GB" sz="1100" baseline="0" dirty="0" smtClean="0">
                          <a:effectLst/>
                          <a:latin typeface="Arial"/>
                          <a:ea typeface="Calibri" panose="020F0502020204030204" pitchFamily="34" charset="0"/>
                          <a:cs typeface="Arial" pitchFamily="34" charset="0"/>
                        </a:rPr>
                        <a:t>Misallocation of the transfers to TETA</a:t>
                      </a:r>
                      <a:endParaRPr lang="en-US" sz="1100" dirty="0">
                        <a:effectLst/>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6783979"/>
                  </a:ext>
                </a:extLst>
              </a:tr>
              <a:tr h="409425">
                <a:tc>
                  <a:txBody>
                    <a:bodyPr/>
                    <a:lstStyle/>
                    <a:p>
                      <a:pPr marL="0" marR="0">
                        <a:lnSpc>
                          <a:spcPct val="107000"/>
                        </a:lnSpc>
                        <a:spcBef>
                          <a:spcPts val="0"/>
                        </a:spcBef>
                        <a:spcAft>
                          <a:spcPts val="0"/>
                        </a:spcAft>
                      </a:pPr>
                      <a:r>
                        <a:rPr lang="en-GB" sz="1100" b="1" dirty="0">
                          <a:effectLst/>
                          <a:latin typeface="Arial" pitchFamily="34" charset="0"/>
                          <a:ea typeface="Calibri" panose="020F0502020204030204" pitchFamily="34" charset="0"/>
                          <a:cs typeface="Arial" pitchFamily="34" charset="0"/>
                        </a:rPr>
                        <a:t>Payment</a:t>
                      </a:r>
                      <a:r>
                        <a:rPr lang="en-GB" sz="1100" b="1" baseline="0" dirty="0">
                          <a:effectLst/>
                          <a:latin typeface="Arial" pitchFamily="34" charset="0"/>
                          <a:ea typeface="Calibri" panose="020F0502020204030204" pitchFamily="34" charset="0"/>
                          <a:cs typeface="Arial" pitchFamily="34" charset="0"/>
                        </a:rPr>
                        <a:t> for capital assets</a:t>
                      </a:r>
                      <a:endParaRPr lang="en-US" sz="1100" dirty="0">
                        <a:effectLst/>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dirty="0">
                          <a:effectLst/>
                          <a:latin typeface="Arial" pitchFamily="34" charset="0"/>
                          <a:ea typeface="Calibri" panose="020F0502020204030204" pitchFamily="34" charset="0"/>
                          <a:cs typeface="Arial" pitchFamily="34" charset="0"/>
                        </a:rPr>
                        <a:t>Underspent</a:t>
                      </a:r>
                      <a:r>
                        <a:rPr lang="en-ZA" sz="1100" baseline="0" dirty="0">
                          <a:effectLst/>
                          <a:latin typeface="Arial" pitchFamily="34" charset="0"/>
                          <a:ea typeface="Calibri" panose="020F0502020204030204" pitchFamily="34" charset="0"/>
                          <a:cs typeface="Arial" pitchFamily="34" charset="0"/>
                        </a:rPr>
                        <a:t> </a:t>
                      </a:r>
                      <a:r>
                        <a:rPr lang="en-ZA" sz="1100" baseline="0" dirty="0" smtClean="0">
                          <a:effectLst/>
                          <a:latin typeface="Arial" pitchFamily="34" charset="0"/>
                          <a:ea typeface="Calibri" panose="020F0502020204030204" pitchFamily="34" charset="0"/>
                          <a:cs typeface="Arial" pitchFamily="34" charset="0"/>
                        </a:rPr>
                        <a:t>as the Department is in the process of procuring bulk laptops for remote working officials. Expenditure is expected to escalate in the coming months of the financial year as procurement is being finalised.</a:t>
                      </a:r>
                      <a:endParaRPr lang="en-US" sz="1100" dirty="0">
                        <a:effectLst/>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028159"/>
                  </a:ext>
                </a:extLst>
              </a:tr>
              <a:tr h="383765">
                <a:tc>
                  <a:txBody>
                    <a:bodyPr/>
                    <a:lstStyle/>
                    <a:p>
                      <a:pPr marL="0" marR="0">
                        <a:lnSpc>
                          <a:spcPct val="107000"/>
                        </a:lnSpc>
                        <a:spcBef>
                          <a:spcPts val="0"/>
                        </a:spcBef>
                        <a:spcAft>
                          <a:spcPts val="0"/>
                        </a:spcAft>
                      </a:pPr>
                      <a:r>
                        <a:rPr lang="en-US" sz="1100" b="1" dirty="0" smtClean="0">
                          <a:effectLst/>
                          <a:latin typeface="Arial" pitchFamily="34" charset="0"/>
                          <a:ea typeface="Calibri" panose="020F0502020204030204" pitchFamily="34" charset="0"/>
                          <a:cs typeface="Arial" pitchFamily="34" charset="0"/>
                        </a:rPr>
                        <a:t>Payment for financial</a:t>
                      </a:r>
                      <a:r>
                        <a:rPr lang="en-US" sz="1100" b="1" baseline="0" dirty="0" smtClean="0">
                          <a:effectLst/>
                          <a:latin typeface="Arial" pitchFamily="34" charset="0"/>
                          <a:ea typeface="Calibri" panose="020F0502020204030204" pitchFamily="34" charset="0"/>
                          <a:cs typeface="Arial" pitchFamily="34" charset="0"/>
                        </a:rPr>
                        <a:t> assets</a:t>
                      </a:r>
                      <a:endParaRPr lang="en-US" sz="1100" b="1" dirty="0">
                        <a:effectLst/>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latin typeface="Arial" pitchFamily="34" charset="0"/>
                          <a:ea typeface="Calibri" panose="020F0502020204030204" pitchFamily="34" charset="0"/>
                          <a:cs typeface="Arial" pitchFamily="34" charset="0"/>
                        </a:rPr>
                        <a:t>Debts</a:t>
                      </a:r>
                      <a:r>
                        <a:rPr lang="en-US" sz="1100" baseline="0" dirty="0" smtClean="0">
                          <a:effectLst/>
                          <a:latin typeface="Arial" pitchFamily="34" charset="0"/>
                          <a:ea typeface="Calibri" panose="020F0502020204030204" pitchFamily="34" charset="0"/>
                          <a:cs typeface="Arial" pitchFamily="34" charset="0"/>
                        </a:rPr>
                        <a:t> written off  on travel and subsistence due to no shows and funds paid as an excess on vehicle damage.</a:t>
                      </a:r>
                      <a:endParaRPr lang="en-US" sz="1100" dirty="0">
                        <a:effectLst/>
                        <a:latin typeface="Arial" pitchFamily="34" charset="0"/>
                        <a:ea typeface="Calibri" panose="020F050202020403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52756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230698"/>
            <a:ext cx="6400800" cy="75247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Transfer Payments </a:t>
            </a: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19</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170094" y="5239348"/>
            <a:ext cx="8810898" cy="1235321"/>
          </a:xfrm>
          <a:ln>
            <a:solidFill>
              <a:schemeClr val="tx1">
                <a:lumMod val="65000"/>
                <a:lumOff val="35000"/>
              </a:schemeClr>
            </a:solidFill>
          </a:ln>
        </p:spPr>
        <p:txBody>
          <a:bodyPr>
            <a:normAutofit lnSpcReduction="10000"/>
          </a:bodyPr>
          <a:lstStyle/>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Non payment of the transfers for the Public Transport Network Grant to City of Cape Town (R462 305 million), City of Johannesburg (R215.078 million), Nelson Mandela Bay (R57.587 million), Polokwane (R36.065 million), City of Tshwane (R136.443 million) and EThekwini (R156.087 million)  as these municipalities have not yet complied with their milestones.</a:t>
            </a:r>
          </a:p>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Non-payment to the OR Tambo district municipality for the Rural Road Asset Management Systems Grant as funds have been stopped as per Section 216(2) of the </a:t>
            </a:r>
            <a:r>
              <a:rPr lang="en-ZA" sz="1100" dirty="0" smtClean="0">
                <a:solidFill>
                  <a:prstClr val="black"/>
                </a:solidFill>
                <a:latin typeface="Arial"/>
                <a:ea typeface="Times New Roman"/>
              </a:rPr>
              <a:t>Constitution</a:t>
            </a:r>
            <a:r>
              <a:rPr lang="en-ZA" sz="1100" dirty="0">
                <a:solidFill>
                  <a:prstClr val="black"/>
                </a:solidFill>
                <a:latin typeface="Arial"/>
                <a:ea typeface="Times New Roman"/>
              </a:rPr>
              <a:t>.</a:t>
            </a:r>
            <a:endParaRPr lang="en-ZA" sz="1100" dirty="0" smtClean="0">
              <a:solidFill>
                <a:prstClr val="black"/>
              </a:solidFill>
              <a:latin typeface="Arial"/>
              <a:ea typeface="Times New Roman"/>
            </a:endParaRPr>
          </a:p>
          <a:p>
            <a:pPr marL="171450" lvl="0" indent="-171450" algn="just">
              <a:lnSpc>
                <a:spcPct val="107000"/>
              </a:lnSpc>
              <a:spcBef>
                <a:spcPts val="0"/>
              </a:spcBef>
              <a:buFont typeface="Arial" pitchFamily="34" charset="0"/>
              <a:buChar char="•"/>
            </a:pPr>
            <a:r>
              <a:rPr lang="en-ZA" sz="1100" dirty="0" smtClean="0">
                <a:solidFill>
                  <a:prstClr val="black"/>
                </a:solidFill>
                <a:latin typeface="Arial"/>
                <a:ea typeface="Times New Roman"/>
              </a:rPr>
              <a:t>less </a:t>
            </a:r>
            <a:r>
              <a:rPr lang="en-ZA" sz="1100" dirty="0">
                <a:solidFill>
                  <a:prstClr val="black"/>
                </a:solidFill>
                <a:latin typeface="Arial"/>
                <a:ea typeface="Times New Roman"/>
              </a:rPr>
              <a:t>than anticipated expenditure to the Road Traffic Infringements Agency (RTIA) for the AARTO roll-out. </a:t>
            </a:r>
          </a:p>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Misallocation of the transfers to TETA, a  journal has been compiled to correct the misallocation.</a:t>
            </a:r>
          </a:p>
          <a:p>
            <a:pPr marL="0" lvl="0" indent="0" algn="just">
              <a:lnSpc>
                <a:spcPct val="107000"/>
              </a:lnSpc>
              <a:spcBef>
                <a:spcPts val="0"/>
              </a:spcBef>
              <a:buNone/>
            </a:pPr>
            <a:endParaRPr lang="en-ZA" sz="1100" dirty="0">
              <a:solidFill>
                <a:prstClr val="black"/>
              </a:solidFill>
              <a:latin typeface="Arial"/>
              <a:ea typeface="Times New Roman"/>
            </a:endParaRPr>
          </a:p>
          <a:p>
            <a:pPr marL="171450" lvl="0" indent="-171450" algn="just">
              <a:lnSpc>
                <a:spcPct val="107000"/>
              </a:lnSpc>
              <a:spcBef>
                <a:spcPts val="0"/>
              </a:spcBef>
              <a:buFont typeface="Arial" pitchFamily="34" charset="0"/>
              <a:buChar char="•"/>
            </a:pPr>
            <a:endParaRPr lang="en-ZA" sz="1100" dirty="0">
              <a:solidFill>
                <a:prstClr val="black"/>
              </a:solidFill>
              <a:latin typeface="Arial"/>
              <a:ea typeface="Times New Roman"/>
            </a:endParaRPr>
          </a:p>
          <a:p>
            <a:pPr marL="171450" lvl="0" indent="-171450" algn="just">
              <a:lnSpc>
                <a:spcPct val="107000"/>
              </a:lnSpc>
              <a:spcBef>
                <a:spcPts val="0"/>
              </a:spcBef>
              <a:buFont typeface="Arial" pitchFamily="34" charset="0"/>
              <a:buChar char="•"/>
            </a:pPr>
            <a:endParaRPr lang="en-ZA" sz="1100" dirty="0">
              <a:solidFill>
                <a:prstClr val="black"/>
              </a:solidFill>
              <a:latin typeface="Arial"/>
              <a:ea typeface="Times New Roman"/>
            </a:endParaRPr>
          </a:p>
          <a:p>
            <a:pPr marL="171450" lvl="0" indent="-171450" algn="just">
              <a:lnSpc>
                <a:spcPct val="107000"/>
              </a:lnSpc>
              <a:spcBef>
                <a:spcPts val="0"/>
              </a:spcBef>
              <a:buFont typeface="Arial" pitchFamily="34" charset="0"/>
              <a:buChar char="•"/>
            </a:pPr>
            <a:endParaRPr lang="en-ZA" sz="1100" dirty="0">
              <a:solidFill>
                <a:prstClr val="black"/>
              </a:solidFill>
              <a:latin typeface="Arial"/>
              <a:ea typeface="Times New Roman"/>
            </a:endParaRPr>
          </a:p>
          <a:p>
            <a:endParaRPr lang="en-US" sz="1200" dirty="0">
              <a:solidFill>
                <a:srgbClr val="000000"/>
              </a:solidFill>
              <a:latin typeface="Arial"/>
              <a:ea typeface="MS PGothic" charset="0"/>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 val="955728847"/>
              </p:ext>
            </p:extLst>
          </p:nvPr>
        </p:nvGraphicFramePr>
        <p:xfrm>
          <a:off x="170093" y="1053067"/>
          <a:ext cx="8810899" cy="4047564"/>
        </p:xfrm>
        <a:graphic>
          <a:graphicData uri="http://schemas.openxmlformats.org/drawingml/2006/table">
            <a:tbl>
              <a:tblPr/>
              <a:tblGrid>
                <a:gridCol w="3365297">
                  <a:extLst>
                    <a:ext uri="{9D8B030D-6E8A-4147-A177-3AD203B41FA5}">
                      <a16:colId xmlns:a16="http://schemas.microsoft.com/office/drawing/2014/main" xmlns="" val="20000"/>
                    </a:ext>
                  </a:extLst>
                </a:gridCol>
                <a:gridCol w="1064801">
                  <a:extLst>
                    <a:ext uri="{9D8B030D-6E8A-4147-A177-3AD203B41FA5}">
                      <a16:colId xmlns:a16="http://schemas.microsoft.com/office/drawing/2014/main" xmlns="" val="20001"/>
                    </a:ext>
                  </a:extLst>
                </a:gridCol>
                <a:gridCol w="1051655">
                  <a:extLst>
                    <a:ext uri="{9D8B030D-6E8A-4147-A177-3AD203B41FA5}">
                      <a16:colId xmlns:a16="http://schemas.microsoft.com/office/drawing/2014/main" xmlns="" val="20002"/>
                    </a:ext>
                  </a:extLst>
                </a:gridCol>
                <a:gridCol w="1169966">
                  <a:extLst>
                    <a:ext uri="{9D8B030D-6E8A-4147-A177-3AD203B41FA5}">
                      <a16:colId xmlns:a16="http://schemas.microsoft.com/office/drawing/2014/main" xmlns="" val="20003"/>
                    </a:ext>
                  </a:extLst>
                </a:gridCol>
                <a:gridCol w="1025365">
                  <a:extLst>
                    <a:ext uri="{9D8B030D-6E8A-4147-A177-3AD203B41FA5}">
                      <a16:colId xmlns:a16="http://schemas.microsoft.com/office/drawing/2014/main" xmlns="" val="20004"/>
                    </a:ext>
                  </a:extLst>
                </a:gridCol>
                <a:gridCol w="1133815">
                  <a:extLst>
                    <a:ext uri="{9D8B030D-6E8A-4147-A177-3AD203B41FA5}">
                      <a16:colId xmlns:a16="http://schemas.microsoft.com/office/drawing/2014/main" xmlns="" val="20005"/>
                    </a:ext>
                  </a:extLst>
                </a:gridCol>
              </a:tblGrid>
              <a:tr h="349444">
                <a:tc>
                  <a:txBody>
                    <a:bodyPr/>
                    <a:lstStyle/>
                    <a:p>
                      <a:pPr algn="l" rtl="0" fontAlgn="ctr"/>
                      <a:r>
                        <a:rPr lang="en-ZA" sz="1100" b="1" i="0" u="none" strike="noStrike" dirty="0">
                          <a:solidFill>
                            <a:srgbClr val="000000"/>
                          </a:solidFill>
                          <a:effectLst/>
                          <a:latin typeface="Arial" panose="020B0604020202020204" pitchFamily="34" charset="0"/>
                        </a:rPr>
                        <a:t> Transfer Payments (R'000)</a:t>
                      </a:r>
                    </a:p>
                    <a:p>
                      <a:pPr algn="l" rtl="0" fontAlgn="ctr"/>
                      <a:endParaRPr lang="en-ZA" sz="1100" b="1" i="0" u="none" strike="noStrike" dirty="0">
                        <a:solidFill>
                          <a:srgbClr val="000000"/>
                        </a:solidFill>
                        <a:effectLst/>
                        <a:latin typeface="Arial" panose="020B0604020202020204" pitchFamily="34" charset="0"/>
                      </a:endParaRP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100" b="1" i="0" u="none" strike="noStrike">
                          <a:solidFill>
                            <a:srgbClr val="000000"/>
                          </a:solidFill>
                          <a:effectLst/>
                          <a:latin typeface="Arial" panose="020B0604020202020204" pitchFamily="34" charset="0"/>
                        </a:rPr>
                        <a:t> Revised budget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100" b="1" i="0" u="none" strike="noStrike">
                          <a:solidFill>
                            <a:srgbClr val="000000"/>
                          </a:solidFill>
                          <a:effectLst/>
                          <a:latin typeface="Arial" panose="020B0604020202020204" pitchFamily="34" charset="0"/>
                        </a:rPr>
                        <a:t> Cashflow projection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100" b="1" i="0" u="none" strike="noStrike">
                          <a:solidFill>
                            <a:srgbClr val="000000"/>
                          </a:solidFill>
                          <a:effectLst/>
                          <a:latin typeface="Arial" panose="020B0604020202020204" pitchFamily="34" charset="0"/>
                        </a:rPr>
                        <a:t> Expenditure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100" b="1" i="0" u="none" strike="noStrike">
                          <a:solidFill>
                            <a:srgbClr val="000000"/>
                          </a:solidFill>
                          <a:effectLst/>
                          <a:latin typeface="Arial" panose="020B0604020202020204" pitchFamily="34" charset="0"/>
                        </a:rPr>
                        <a:t>  Available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en-ZA" sz="1100" b="1" i="0" u="none" strike="noStrike">
                          <a:solidFill>
                            <a:srgbClr val="000000"/>
                          </a:solidFill>
                          <a:effectLst/>
                          <a:latin typeface="Arial" panose="020B0604020202020204" pitchFamily="34" charset="0"/>
                        </a:rPr>
                        <a:t> Under / (Over) spent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0"/>
                  </a:ext>
                </a:extLst>
              </a:tr>
              <a:tr h="178135">
                <a:tc>
                  <a:txBody>
                    <a:bodyPr/>
                    <a:lstStyle/>
                    <a:p>
                      <a:pPr algn="l" rtl="0" fontAlgn="ctr"/>
                      <a:r>
                        <a:rPr lang="en-ZA" sz="1100" b="1" i="0" u="none" strike="noStrike">
                          <a:solidFill>
                            <a:srgbClr val="000000"/>
                          </a:solidFill>
                          <a:effectLst/>
                          <a:latin typeface="Arial" panose="020B0604020202020204" pitchFamily="34" charset="0"/>
                        </a:rPr>
                        <a:t>Conditional Grants:</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5">
                  <a:txBody>
                    <a:bodyPr/>
                    <a:lstStyle/>
                    <a:p>
                      <a:pPr algn="l" rtl="0" fontAlgn="t"/>
                      <a:r>
                        <a:rPr lang="en-ZA" sz="1100" b="0" i="0" u="none" strike="noStrike" dirty="0">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8135">
                <a:tc>
                  <a:txBody>
                    <a:bodyPr/>
                    <a:lstStyle/>
                    <a:p>
                      <a:pPr algn="l" rtl="0" fontAlgn="ctr"/>
                      <a:r>
                        <a:rPr lang="en-ZA" sz="1100" b="0" i="0" u="none" strike="noStrike">
                          <a:solidFill>
                            <a:srgbClr val="000000"/>
                          </a:solidFill>
                          <a:effectLst/>
                          <a:latin typeface="Arial" panose="020B0604020202020204" pitchFamily="34" charset="0"/>
                        </a:rPr>
                        <a:t>Provincial Roads Maintenance</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11 936 559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10 393 324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10 393 324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1 543 235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178135">
                <a:tc>
                  <a:txBody>
                    <a:bodyPr/>
                    <a:lstStyle/>
                    <a:p>
                      <a:pPr algn="l" rtl="0" fontAlgn="ctr"/>
                      <a:r>
                        <a:rPr lang="en-ZA" sz="1100" b="0" i="0" u="none" strike="noStrike">
                          <a:solidFill>
                            <a:srgbClr val="000000"/>
                          </a:solidFill>
                          <a:effectLst/>
                          <a:latin typeface="Arial" panose="020B0604020202020204" pitchFamily="34" charset="0"/>
                        </a:rPr>
                        <a:t>Public Transport Operations</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7 120 808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4 982 922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4 982 922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2 137 886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178135">
                <a:tc>
                  <a:txBody>
                    <a:bodyPr/>
                    <a:lstStyle/>
                    <a:p>
                      <a:pPr algn="l" rtl="0" fontAlgn="ctr"/>
                      <a:r>
                        <a:rPr lang="en-ZA" sz="1100" b="0" i="0" u="none" strike="noStrike">
                          <a:solidFill>
                            <a:srgbClr val="000000"/>
                          </a:solidFill>
                          <a:effectLst/>
                          <a:latin typeface="Arial" panose="020B0604020202020204" pitchFamily="34" charset="0"/>
                        </a:rPr>
                        <a:t>Public Transport Network </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5 174 533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3 842 122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2 778 553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2 395 980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1 063 569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347727">
                <a:tc>
                  <a:txBody>
                    <a:bodyPr/>
                    <a:lstStyle/>
                    <a:p>
                      <a:pPr algn="l" rtl="0" fontAlgn="ctr"/>
                      <a:r>
                        <a:rPr lang="en-ZA" sz="1100" b="0" i="0" u="none" strike="noStrike">
                          <a:solidFill>
                            <a:srgbClr val="000000"/>
                          </a:solidFill>
                          <a:effectLst/>
                          <a:latin typeface="Arial" panose="020B0604020202020204" pitchFamily="34" charset="0"/>
                        </a:rPr>
                        <a:t>Rural Road Asset Management</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109 870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76 909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74 810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dirty="0">
                          <a:solidFill>
                            <a:srgbClr val="000000"/>
                          </a:solidFill>
                          <a:effectLst/>
                          <a:latin typeface="Arial" panose="020B0604020202020204" pitchFamily="34" charset="0"/>
                        </a:rPr>
                        <a:t>           35 060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100" b="0" i="0" u="none" strike="noStrike">
                          <a:solidFill>
                            <a:srgbClr val="000000"/>
                          </a:solidFill>
                          <a:effectLst/>
                          <a:latin typeface="Arial" panose="020B0604020202020204" pitchFamily="34" charset="0"/>
                        </a:rPr>
                        <a:t>                2 099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178135">
                <a:tc>
                  <a:txBody>
                    <a:bodyPr/>
                    <a:lstStyle/>
                    <a:p>
                      <a:pPr algn="l" rtl="0" fontAlgn="ctr"/>
                      <a:r>
                        <a:rPr lang="en-ZA" sz="1100" b="1" i="0" u="none" strike="noStrike">
                          <a:solidFill>
                            <a:srgbClr val="000000"/>
                          </a:solidFill>
                          <a:effectLst/>
                          <a:latin typeface="Arial" panose="020B0604020202020204" pitchFamily="34" charset="0"/>
                        </a:rPr>
                        <a:t>Public Corporations:</a:t>
                      </a:r>
                    </a:p>
                  </a:txBody>
                  <a:tcPr marL="9212" marR="9212" marT="9212"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6"/>
                  </a:ext>
                </a:extLst>
              </a:tr>
              <a:tr h="347727">
                <a:tc>
                  <a:txBody>
                    <a:bodyPr/>
                    <a:lstStyle/>
                    <a:p>
                      <a:pPr algn="l" rtl="0" fontAlgn="ctr"/>
                      <a:r>
                        <a:rPr lang="en-ZA" sz="1100" b="0" i="0" u="none" strike="noStrike">
                          <a:solidFill>
                            <a:srgbClr val="000000"/>
                          </a:solidFill>
                          <a:effectLst/>
                          <a:latin typeface="Arial" panose="020B0604020202020204" pitchFamily="34" charset="0"/>
                        </a:rPr>
                        <a:t>Passenger Rail Agency of South Africa (PRASA)</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100" b="0" i="0" u="none" strike="noStrike">
                          <a:solidFill>
                            <a:srgbClr val="000000"/>
                          </a:solidFill>
                          <a:effectLst/>
                          <a:latin typeface="Arial" panose="020B0604020202020204" pitchFamily="34" charset="0"/>
                        </a:rPr>
                        <a:t>    16 669 462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100" b="0" i="0" u="none" strike="noStrike">
                          <a:solidFill>
                            <a:srgbClr val="000000"/>
                          </a:solidFill>
                          <a:effectLst/>
                          <a:latin typeface="Arial" panose="020B0604020202020204" pitchFamily="34" charset="0"/>
                        </a:rPr>
                        <a:t>   13 482 857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100" b="0" i="0" u="none" strike="noStrike">
                          <a:solidFill>
                            <a:srgbClr val="000000"/>
                          </a:solidFill>
                          <a:effectLst/>
                          <a:latin typeface="Arial" panose="020B0604020202020204" pitchFamily="34" charset="0"/>
                        </a:rPr>
                        <a:t>      13 482 857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en-ZA" sz="1100" b="0" i="0" u="none" strike="noStrike">
                          <a:solidFill>
                            <a:srgbClr val="000000"/>
                          </a:solidFill>
                          <a:effectLst/>
                          <a:latin typeface="Arial" panose="020B0604020202020204" pitchFamily="34" charset="0"/>
                        </a:rPr>
                        <a:t>     3 186 605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007"/>
                  </a:ext>
                </a:extLst>
              </a:tr>
              <a:tr h="178135">
                <a:tc>
                  <a:txBody>
                    <a:bodyPr/>
                    <a:lstStyle/>
                    <a:p>
                      <a:pPr algn="l" rtl="0" fontAlgn="ctr"/>
                      <a:r>
                        <a:rPr lang="en-ZA" sz="1100" b="1" i="0" u="none" strike="noStrike">
                          <a:solidFill>
                            <a:srgbClr val="000000"/>
                          </a:solidFill>
                          <a:effectLst/>
                          <a:latin typeface="Arial" panose="020B0604020202020204" pitchFamily="34" charset="0"/>
                        </a:rPr>
                        <a:t>Departmental Agencies &amp; Accounts:</a:t>
                      </a:r>
                    </a:p>
                  </a:txBody>
                  <a:tcPr marL="9212" marR="9212" marT="9212"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t"/>
                      <a:r>
                        <a:rPr lang="en-ZA" sz="1100" b="0" i="0" u="none" strike="noStrike">
                          <a:solidFill>
                            <a:srgbClr val="000000"/>
                          </a:solidFill>
                          <a:effectLst/>
                          <a:latin typeface="Arial" panose="020B0604020202020204" pitchFamily="34" charset="0"/>
                        </a:rPr>
                        <a:t> </a:t>
                      </a:r>
                    </a:p>
                  </a:txBody>
                  <a:tcPr marL="9212" marR="9212" marT="921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8"/>
                  </a:ext>
                </a:extLst>
              </a:tr>
              <a:tr h="178135">
                <a:tc>
                  <a:txBody>
                    <a:bodyPr/>
                    <a:lstStyle/>
                    <a:p>
                      <a:pPr algn="l" rtl="0" fontAlgn="ctr"/>
                      <a:r>
                        <a:rPr lang="en-ZA" sz="1100" b="0" i="0" u="none" strike="noStrike">
                          <a:solidFill>
                            <a:srgbClr val="000000"/>
                          </a:solidFill>
                          <a:effectLst/>
                          <a:latin typeface="Arial" panose="020B0604020202020204" pitchFamily="34" charset="0"/>
                        </a:rPr>
                        <a:t>S.A. National Roads Agency</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21 621 212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16 327 225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16 327 225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dirty="0">
                          <a:solidFill>
                            <a:srgbClr val="000000"/>
                          </a:solidFill>
                          <a:effectLst/>
                          <a:latin typeface="Arial" panose="020B0604020202020204" pitchFamily="34" charset="0"/>
                        </a:rPr>
                        <a:t>     5 293 987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9"/>
                  </a:ext>
                </a:extLst>
              </a:tr>
              <a:tr h="178135">
                <a:tc>
                  <a:txBody>
                    <a:bodyPr/>
                    <a:lstStyle/>
                    <a:p>
                      <a:pPr algn="l" rtl="0" fontAlgn="ctr"/>
                      <a:r>
                        <a:rPr lang="en-ZA" sz="1100" b="0" i="0" u="none" strike="noStrike">
                          <a:solidFill>
                            <a:srgbClr val="000000"/>
                          </a:solidFill>
                          <a:effectLst/>
                          <a:latin typeface="Arial" panose="020B0604020202020204" pitchFamily="34" charset="0"/>
                        </a:rPr>
                        <a:t>Road Traffic Management Corporation</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217 322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162 992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162 992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54 330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0"/>
                  </a:ext>
                </a:extLst>
              </a:tr>
              <a:tr h="347727">
                <a:tc>
                  <a:txBody>
                    <a:bodyPr/>
                    <a:lstStyle/>
                    <a:p>
                      <a:pPr algn="l" rtl="0" fontAlgn="ctr"/>
                      <a:r>
                        <a:rPr lang="en-ZA" sz="1100" b="0" i="0" u="none" strike="noStrike">
                          <a:solidFill>
                            <a:srgbClr val="000000"/>
                          </a:solidFill>
                          <a:effectLst/>
                          <a:latin typeface="Arial" panose="020B0604020202020204" pitchFamily="34" charset="0"/>
                        </a:rPr>
                        <a:t>Railway Safety Regulator</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dirty="0">
                          <a:solidFill>
                            <a:srgbClr val="000000"/>
                          </a:solidFill>
                          <a:effectLst/>
                          <a:latin typeface="Arial" panose="020B0604020202020204" pitchFamily="34" charset="0"/>
                        </a:rPr>
                        <a:t>            69 657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69 657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69 657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1"/>
                  </a:ext>
                </a:extLst>
              </a:tr>
              <a:tr h="347727">
                <a:tc>
                  <a:txBody>
                    <a:bodyPr/>
                    <a:lstStyle/>
                    <a:p>
                      <a:pPr algn="l" rtl="0" fontAlgn="ctr"/>
                      <a:r>
                        <a:rPr lang="en-ZA" sz="1100" b="0" i="0" u="none" strike="noStrike">
                          <a:solidFill>
                            <a:srgbClr val="000000"/>
                          </a:solidFill>
                          <a:effectLst/>
                          <a:latin typeface="Arial" panose="020B0604020202020204" pitchFamily="34" charset="0"/>
                        </a:rPr>
                        <a:t>Ports Regulator of South Africa</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40 966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30 725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30 725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10 241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2"/>
                  </a:ext>
                </a:extLst>
              </a:tr>
              <a:tr h="178135">
                <a:tc>
                  <a:txBody>
                    <a:bodyPr/>
                    <a:lstStyle/>
                    <a:p>
                      <a:pPr algn="l" rtl="0" fontAlgn="ctr"/>
                      <a:r>
                        <a:rPr lang="en-ZA" sz="1100" b="0" i="0" u="none" strike="noStrike">
                          <a:solidFill>
                            <a:srgbClr val="000000"/>
                          </a:solidFill>
                          <a:effectLst/>
                          <a:latin typeface="Arial" panose="020B0604020202020204" pitchFamily="34" charset="0"/>
                        </a:rPr>
                        <a:t>Road Traffic Infringements Agency</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224 402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224 402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159 446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dirty="0">
                          <a:solidFill>
                            <a:srgbClr val="000000"/>
                          </a:solidFill>
                          <a:effectLst/>
                          <a:latin typeface="Arial" panose="020B0604020202020204" pitchFamily="34" charset="0"/>
                        </a:rPr>
                        <a:t>           64 956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64 956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3"/>
                  </a:ext>
                </a:extLst>
              </a:tr>
              <a:tr h="178135">
                <a:tc>
                  <a:txBody>
                    <a:bodyPr/>
                    <a:lstStyle/>
                    <a:p>
                      <a:pPr algn="l" rtl="0" fontAlgn="ctr"/>
                      <a:r>
                        <a:rPr lang="en-ZA" sz="1100" b="0" i="0" u="none" strike="noStrike">
                          <a:solidFill>
                            <a:srgbClr val="000000"/>
                          </a:solidFill>
                          <a:effectLst/>
                          <a:latin typeface="Arial" panose="020B0604020202020204" pitchFamily="34" charset="0"/>
                        </a:rPr>
                        <a:t>South African Civil Aviation Authority</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277 600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205 329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205 329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72 271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4"/>
                  </a:ext>
                </a:extLst>
              </a:tr>
              <a:tr h="347727">
                <a:tc>
                  <a:txBody>
                    <a:bodyPr/>
                    <a:lstStyle/>
                    <a:p>
                      <a:pPr algn="l" rtl="0" fontAlgn="ctr"/>
                      <a:r>
                        <a:rPr lang="en-ZA" sz="1100" b="0" i="0" u="none" strike="noStrike">
                          <a:solidFill>
                            <a:srgbClr val="000000"/>
                          </a:solidFill>
                          <a:effectLst/>
                          <a:latin typeface="Arial" panose="020B0604020202020204" pitchFamily="34" charset="0"/>
                        </a:rPr>
                        <a:t>Transport SETA</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1 443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1 443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a:solidFill>
                            <a:srgbClr val="000000"/>
                          </a:solidFill>
                          <a:effectLst/>
                          <a:latin typeface="Arial" panose="020B0604020202020204" pitchFamily="34" charset="0"/>
                        </a:rPr>
                        <a:t>                       -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100" b="0" i="0" u="none" strike="noStrike" dirty="0">
                          <a:solidFill>
                            <a:srgbClr val="000000"/>
                          </a:solidFill>
                          <a:effectLst/>
                          <a:latin typeface="Arial" panose="020B0604020202020204" pitchFamily="34" charset="0"/>
                        </a:rPr>
                        <a:t>             1 443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1100" b="0" i="0" u="none" strike="noStrike">
                          <a:solidFill>
                            <a:srgbClr val="000000"/>
                          </a:solidFill>
                          <a:effectLst/>
                          <a:latin typeface="Arial" panose="020B0604020202020204" pitchFamily="34" charset="0"/>
                        </a:rPr>
                        <a:t>                1 443 </a:t>
                      </a:r>
                    </a:p>
                  </a:txBody>
                  <a:tcPr marL="9212" marR="9212" marT="921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5"/>
                  </a:ext>
                </a:extLst>
              </a:tr>
              <a:tr h="178135">
                <a:tc>
                  <a:txBody>
                    <a:bodyPr/>
                    <a:lstStyle/>
                    <a:p>
                      <a:pPr algn="l" rtl="0" fontAlgn="ctr"/>
                      <a:r>
                        <a:rPr lang="en-ZA" sz="1100" b="1" i="0" u="none" strike="noStrike">
                          <a:solidFill>
                            <a:srgbClr val="000000"/>
                          </a:solidFill>
                          <a:effectLst/>
                          <a:latin typeface="Arial" panose="020B0604020202020204" pitchFamily="34" charset="0"/>
                        </a:rPr>
                        <a:t>Sub total</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100" b="1" i="0" u="none" strike="noStrike">
                          <a:solidFill>
                            <a:srgbClr val="000000"/>
                          </a:solidFill>
                          <a:effectLst/>
                          <a:latin typeface="Arial" panose="020B0604020202020204" pitchFamily="34" charset="0"/>
                        </a:rPr>
                        <a:t>    63 463 834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100" b="1" i="0" u="none" strike="noStrike">
                          <a:solidFill>
                            <a:srgbClr val="000000"/>
                          </a:solidFill>
                          <a:effectLst/>
                          <a:latin typeface="Arial" panose="020B0604020202020204" pitchFamily="34" charset="0"/>
                        </a:rPr>
                        <a:t>   49 799 907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100" b="1" i="0" u="none" strike="noStrike">
                          <a:solidFill>
                            <a:srgbClr val="000000"/>
                          </a:solidFill>
                          <a:effectLst/>
                          <a:latin typeface="Arial" panose="020B0604020202020204" pitchFamily="34" charset="0"/>
                        </a:rPr>
                        <a:t>      48 667 840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100" b="1" i="0" u="none" strike="noStrike">
                          <a:solidFill>
                            <a:srgbClr val="000000"/>
                          </a:solidFill>
                          <a:effectLst/>
                          <a:latin typeface="Arial" panose="020B0604020202020204" pitchFamily="34" charset="0"/>
                        </a:rPr>
                        <a:t>   14 795 994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b"/>
                      <a:r>
                        <a:rPr lang="en-ZA" sz="1100" b="1" i="0" u="none" strike="noStrike" dirty="0">
                          <a:solidFill>
                            <a:srgbClr val="000000"/>
                          </a:solidFill>
                          <a:effectLst/>
                          <a:latin typeface="Arial" panose="020B0604020202020204" pitchFamily="34" charset="0"/>
                        </a:rPr>
                        <a:t>        1 132 067 </a:t>
                      </a:r>
                    </a:p>
                  </a:txBody>
                  <a:tcPr marL="9212" marR="9212" marT="9212"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172780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415925" y="1143000"/>
            <a:ext cx="8382000" cy="4830763"/>
          </a:xfrm>
          <a:ln>
            <a:solidFill>
              <a:schemeClr val="bg1">
                <a:lumMod val="85000"/>
              </a:schemeClr>
            </a:solidFill>
          </a:ln>
        </p:spPr>
        <p:txBody>
          <a:bodyPr rtlCol="0">
            <a:normAutofit/>
          </a:bodyPr>
          <a:lstStyle/>
          <a:p>
            <a:pPr marL="0" lvl="0" indent="0">
              <a:buNone/>
            </a:pPr>
            <a:endParaRPr lang="en-ZA" sz="2000" dirty="0">
              <a:latin typeface="Arial" charset="0"/>
              <a:ea typeface="MS PGothic" charset="0"/>
            </a:endParaRPr>
          </a:p>
          <a:p>
            <a:r>
              <a:rPr lang="en-GB" sz="2400" dirty="0" smtClean="0">
                <a:solidFill>
                  <a:prstClr val="black"/>
                </a:solidFill>
                <a:latin typeface="Arial" pitchFamily="34" charset="0"/>
                <a:cs typeface="Arial" pitchFamily="34" charset="0"/>
              </a:rPr>
              <a:t>Purpose </a:t>
            </a:r>
            <a:r>
              <a:rPr lang="en-GB" sz="2400" dirty="0">
                <a:solidFill>
                  <a:prstClr val="black"/>
                </a:solidFill>
                <a:latin typeface="Arial" pitchFamily="34" charset="0"/>
                <a:cs typeface="Arial" pitchFamily="34" charset="0"/>
              </a:rPr>
              <a:t>of the </a:t>
            </a:r>
            <a:r>
              <a:rPr lang="en-GB" sz="2400" dirty="0" smtClean="0">
                <a:solidFill>
                  <a:prstClr val="black"/>
                </a:solidFill>
                <a:latin typeface="Arial" pitchFamily="34" charset="0"/>
                <a:cs typeface="Arial" pitchFamily="34" charset="0"/>
              </a:rPr>
              <a:t>Presentation</a:t>
            </a:r>
          </a:p>
          <a:p>
            <a:r>
              <a:rPr lang="en-GB" sz="2400" dirty="0" smtClean="0">
                <a:solidFill>
                  <a:prstClr val="black"/>
                </a:solidFill>
                <a:latin typeface="Arial" pitchFamily="34" charset="0"/>
                <a:cs typeface="Arial" pitchFamily="34" charset="0"/>
              </a:rPr>
              <a:t>Executive Summary</a:t>
            </a:r>
          </a:p>
          <a:p>
            <a:r>
              <a:rPr lang="en-GB" sz="2400" dirty="0" smtClean="0">
                <a:solidFill>
                  <a:prstClr val="black"/>
                </a:solidFill>
                <a:latin typeface="Arial" pitchFamily="34" charset="0"/>
                <a:cs typeface="Arial" pitchFamily="34" charset="0"/>
              </a:rPr>
              <a:t>Expenditure </a:t>
            </a:r>
            <a:r>
              <a:rPr lang="en-GB" sz="2400" dirty="0">
                <a:solidFill>
                  <a:prstClr val="black"/>
                </a:solidFill>
                <a:latin typeface="Arial" pitchFamily="34" charset="0"/>
                <a:cs typeface="Arial" pitchFamily="34" charset="0"/>
              </a:rPr>
              <a:t>per Programme Quarter 2 and  </a:t>
            </a:r>
            <a:r>
              <a:rPr lang="en-GB" sz="2400" dirty="0" smtClean="0">
                <a:solidFill>
                  <a:prstClr val="black"/>
                </a:solidFill>
                <a:latin typeface="Arial" pitchFamily="34" charset="0"/>
                <a:cs typeface="Arial" pitchFamily="34" charset="0"/>
              </a:rPr>
              <a:t>3</a:t>
            </a:r>
          </a:p>
          <a:p>
            <a:r>
              <a:rPr lang="en-GB" sz="2400" dirty="0" smtClean="0">
                <a:solidFill>
                  <a:prstClr val="black"/>
                </a:solidFill>
                <a:latin typeface="Arial" pitchFamily="34" charset="0"/>
                <a:cs typeface="Arial" pitchFamily="34" charset="0"/>
              </a:rPr>
              <a:t>Expenditure </a:t>
            </a:r>
            <a:r>
              <a:rPr lang="en-GB" sz="2400" dirty="0">
                <a:solidFill>
                  <a:prstClr val="black"/>
                </a:solidFill>
                <a:latin typeface="Arial" pitchFamily="34" charset="0"/>
                <a:cs typeface="Arial" pitchFamily="34" charset="0"/>
              </a:rPr>
              <a:t>per Economic Classification Quarter 2 and </a:t>
            </a:r>
            <a:r>
              <a:rPr lang="en-GB" sz="2400" dirty="0" smtClean="0">
                <a:solidFill>
                  <a:prstClr val="black"/>
                </a:solidFill>
                <a:latin typeface="Arial" pitchFamily="34" charset="0"/>
                <a:cs typeface="Arial" pitchFamily="34" charset="0"/>
              </a:rPr>
              <a:t>3</a:t>
            </a:r>
          </a:p>
          <a:p>
            <a:r>
              <a:rPr lang="en-GB" sz="2400" dirty="0" smtClean="0">
                <a:solidFill>
                  <a:prstClr val="black"/>
                </a:solidFill>
                <a:latin typeface="Arial" pitchFamily="34" charset="0"/>
                <a:cs typeface="Arial" pitchFamily="34" charset="0"/>
              </a:rPr>
              <a:t>Transfers </a:t>
            </a:r>
            <a:r>
              <a:rPr lang="en-GB" sz="2400" dirty="0">
                <a:solidFill>
                  <a:prstClr val="black"/>
                </a:solidFill>
                <a:latin typeface="Arial" pitchFamily="34" charset="0"/>
                <a:cs typeface="Arial" pitchFamily="34" charset="0"/>
              </a:rPr>
              <a:t>and S</a:t>
            </a:r>
            <a:r>
              <a:rPr lang="en-GB" sz="2400" dirty="0" smtClean="0">
                <a:solidFill>
                  <a:prstClr val="black"/>
                </a:solidFill>
                <a:latin typeface="Arial" pitchFamily="34" charset="0"/>
                <a:cs typeface="Arial" pitchFamily="34" charset="0"/>
              </a:rPr>
              <a:t>ubsidies</a:t>
            </a:r>
          </a:p>
          <a:p>
            <a:r>
              <a:rPr lang="en-GB" sz="2400" dirty="0" smtClean="0">
                <a:solidFill>
                  <a:prstClr val="black"/>
                </a:solidFill>
                <a:latin typeface="Arial" pitchFamily="34" charset="0"/>
                <a:cs typeface="Arial" pitchFamily="34" charset="0"/>
              </a:rPr>
              <a:t>Conditional Grants</a:t>
            </a:r>
          </a:p>
          <a:p>
            <a:r>
              <a:rPr lang="en-GB" sz="2400" dirty="0" smtClean="0">
                <a:solidFill>
                  <a:prstClr val="black"/>
                </a:solidFill>
                <a:latin typeface="Arial" pitchFamily="34" charset="0"/>
                <a:cs typeface="Arial" pitchFamily="34" charset="0"/>
              </a:rPr>
              <a:t>Adjusted Budget</a:t>
            </a:r>
          </a:p>
          <a:p>
            <a:r>
              <a:rPr lang="en-GB" sz="2400" dirty="0" smtClean="0">
                <a:solidFill>
                  <a:prstClr val="black"/>
                </a:solidFill>
                <a:latin typeface="Arial" pitchFamily="34" charset="0"/>
                <a:ea typeface="MS PGothic" charset="0"/>
                <a:cs typeface="Arial" pitchFamily="34" charset="0"/>
              </a:rPr>
              <a:t>Non-Financial Performance Analysis</a:t>
            </a: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17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1747"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00135" y="5994400"/>
            <a:ext cx="80566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82DC23-2843-E240-9889-9C005FBE80A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 val="59412555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57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Transfer Payments </a:t>
            </a:r>
            <a:r>
              <a:rPr lang="en-ZA" altLang="en-US" sz="1800" b="1" dirty="0">
                <a:solidFill>
                  <a:prstClr val="black">
                    <a:lumMod val="85000"/>
                    <a:lumOff val="15000"/>
                  </a:prstClr>
                </a:solidFill>
                <a:latin typeface="Arial" panose="020B0604020202020204" pitchFamily="34" charset="0"/>
                <a:cs typeface="Arial" panose="020B0604020202020204" pitchFamily="34" charset="0"/>
              </a:rPr>
              <a:t>(Continued)</a:t>
            </a: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20</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204113" y="5163671"/>
            <a:ext cx="8765539" cy="946673"/>
          </a:xfrm>
          <a:ln>
            <a:solidFill>
              <a:schemeClr val="tx1">
                <a:lumMod val="65000"/>
                <a:lumOff val="35000"/>
              </a:schemeClr>
            </a:solidFill>
          </a:ln>
        </p:spPr>
        <p:txBody>
          <a:bodyPr>
            <a:normAutofit/>
          </a:bodyPr>
          <a:lstStyle/>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Taxi recapitalisation programme which is demand driven</a:t>
            </a:r>
          </a:p>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Delayed payments for the bursaries to </a:t>
            </a:r>
            <a:r>
              <a:rPr lang="en-ZA" sz="1100" dirty="0" smtClean="0">
                <a:solidFill>
                  <a:prstClr val="black"/>
                </a:solidFill>
                <a:latin typeface="Arial"/>
                <a:ea typeface="Times New Roman"/>
              </a:rPr>
              <a:t>non-employees.</a:t>
            </a:r>
            <a:endParaRPr lang="en-ZA" sz="1100" dirty="0">
              <a:solidFill>
                <a:prstClr val="black"/>
              </a:solidFill>
              <a:latin typeface="Arial"/>
              <a:ea typeface="Times New Roman"/>
            </a:endParaRPr>
          </a:p>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Savings on foreign membership fees.</a:t>
            </a:r>
          </a:p>
          <a:p>
            <a:pPr marL="171450" lvl="0" indent="-171450" algn="just">
              <a:lnSpc>
                <a:spcPct val="107000"/>
              </a:lnSpc>
              <a:spcBef>
                <a:spcPts val="0"/>
              </a:spcBef>
              <a:buFont typeface="Arial" pitchFamily="34" charset="0"/>
              <a:buChar char="•"/>
            </a:pPr>
            <a:r>
              <a:rPr lang="en-ZA" sz="1100" dirty="0">
                <a:solidFill>
                  <a:prstClr val="black"/>
                </a:solidFill>
                <a:latin typeface="Arial"/>
                <a:ea typeface="Times New Roman"/>
              </a:rPr>
              <a:t>Overspent on social benefits due to resignations and retirements not budgeted for</a:t>
            </a:r>
          </a:p>
          <a:p>
            <a:endParaRPr lang="en-US" sz="1200" dirty="0">
              <a:solidFill>
                <a:srgbClr val="000000"/>
              </a:solidFill>
              <a:latin typeface="Arial"/>
              <a:ea typeface="MS PGothic" charset="0"/>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xmlns="" val="3508435513"/>
              </p:ext>
            </p:extLst>
          </p:nvPr>
        </p:nvGraphicFramePr>
        <p:xfrm>
          <a:off x="204113" y="1273480"/>
          <a:ext cx="8765539" cy="3644186"/>
        </p:xfrm>
        <a:graphic>
          <a:graphicData uri="http://schemas.openxmlformats.org/drawingml/2006/table">
            <a:tbl>
              <a:tblPr/>
              <a:tblGrid>
                <a:gridCol w="2883653">
                  <a:extLst>
                    <a:ext uri="{9D8B030D-6E8A-4147-A177-3AD203B41FA5}">
                      <a16:colId xmlns:a16="http://schemas.microsoft.com/office/drawing/2014/main" xmlns="" val="20000"/>
                    </a:ext>
                  </a:extLst>
                </a:gridCol>
                <a:gridCol w="1274726">
                  <a:extLst>
                    <a:ext uri="{9D8B030D-6E8A-4147-A177-3AD203B41FA5}">
                      <a16:colId xmlns:a16="http://schemas.microsoft.com/office/drawing/2014/main" xmlns="" val="20001"/>
                    </a:ext>
                  </a:extLst>
                </a:gridCol>
                <a:gridCol w="1088532">
                  <a:extLst>
                    <a:ext uri="{9D8B030D-6E8A-4147-A177-3AD203B41FA5}">
                      <a16:colId xmlns:a16="http://schemas.microsoft.com/office/drawing/2014/main" xmlns="" val="20002"/>
                    </a:ext>
                  </a:extLst>
                </a:gridCol>
                <a:gridCol w="1203113">
                  <a:extLst>
                    <a:ext uri="{9D8B030D-6E8A-4147-A177-3AD203B41FA5}">
                      <a16:colId xmlns:a16="http://schemas.microsoft.com/office/drawing/2014/main" xmlns="" val="20003"/>
                    </a:ext>
                  </a:extLst>
                </a:gridCol>
                <a:gridCol w="1059885">
                  <a:extLst>
                    <a:ext uri="{9D8B030D-6E8A-4147-A177-3AD203B41FA5}">
                      <a16:colId xmlns:a16="http://schemas.microsoft.com/office/drawing/2014/main" xmlns="" val="20004"/>
                    </a:ext>
                  </a:extLst>
                </a:gridCol>
                <a:gridCol w="1255630">
                  <a:extLst>
                    <a:ext uri="{9D8B030D-6E8A-4147-A177-3AD203B41FA5}">
                      <a16:colId xmlns:a16="http://schemas.microsoft.com/office/drawing/2014/main" xmlns="" val="20005"/>
                    </a:ext>
                  </a:extLst>
                </a:gridCol>
              </a:tblGrid>
              <a:tr h="463697">
                <a:tc>
                  <a:txBody>
                    <a:bodyPr/>
                    <a:lstStyle/>
                    <a:p>
                      <a:pPr algn="l" rtl="0" fontAlgn="ctr"/>
                      <a:r>
                        <a:rPr lang="en-ZA" sz="1200" b="1" i="0" u="none" strike="noStrike" dirty="0">
                          <a:solidFill>
                            <a:srgbClr val="000000"/>
                          </a:solidFill>
                          <a:effectLst/>
                          <a:latin typeface="Arial" panose="020B0604020202020204" pitchFamily="34" charset="0"/>
                        </a:rPr>
                        <a:t>Transfer Payments (R'000)</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200" b="1" i="0" u="none" strike="noStrike">
                          <a:solidFill>
                            <a:srgbClr val="000000"/>
                          </a:solidFill>
                          <a:effectLst/>
                          <a:latin typeface="Arial" panose="020B0604020202020204" pitchFamily="34" charset="0"/>
                        </a:rPr>
                        <a:t> Revised budget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200" b="1" i="0" u="none" strike="noStrike">
                          <a:solidFill>
                            <a:srgbClr val="000000"/>
                          </a:solidFill>
                          <a:effectLst/>
                          <a:latin typeface="Arial" panose="020B0604020202020204" pitchFamily="34" charset="0"/>
                        </a:rPr>
                        <a:t> Cashflow projection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200" b="1" i="0" u="none" strike="noStrike">
                          <a:solidFill>
                            <a:srgbClr val="000000"/>
                          </a:solidFill>
                          <a:effectLst/>
                          <a:latin typeface="Arial" panose="020B0604020202020204" pitchFamily="34" charset="0"/>
                        </a:rPr>
                        <a:t> Expenditure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200" b="1" i="0" u="none" strike="noStrike">
                          <a:solidFill>
                            <a:srgbClr val="000000"/>
                          </a:solidFill>
                          <a:effectLst/>
                          <a:latin typeface="Arial" panose="020B0604020202020204" pitchFamily="34" charset="0"/>
                        </a:rPr>
                        <a:t>  Available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tc>
                  <a:txBody>
                    <a:bodyPr/>
                    <a:lstStyle/>
                    <a:p>
                      <a:pPr algn="ctr" rtl="0" fontAlgn="ctr"/>
                      <a:r>
                        <a:rPr lang="en-ZA" sz="1200" b="1" i="0" u="none" strike="noStrike">
                          <a:solidFill>
                            <a:srgbClr val="000000"/>
                          </a:solidFill>
                          <a:effectLst/>
                          <a:latin typeface="Arial" panose="020B0604020202020204" pitchFamily="34" charset="0"/>
                        </a:rPr>
                        <a:t> Under / (Over) spent </a:t>
                      </a:r>
                    </a:p>
                  </a:txBody>
                  <a:tcPr marL="9212" marR="9212" marT="92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5D2"/>
                    </a:solidFill>
                  </a:tcPr>
                </a:tc>
                <a:extLst>
                  <a:ext uri="{0D108BD9-81ED-4DB2-BD59-A6C34878D82A}">
                    <a16:rowId xmlns:a16="http://schemas.microsoft.com/office/drawing/2014/main" xmlns="" val="10000"/>
                  </a:ext>
                </a:extLst>
              </a:tr>
              <a:tr h="231848">
                <a:tc>
                  <a:txBody>
                    <a:bodyPr/>
                    <a:lstStyle/>
                    <a:p>
                      <a:pPr algn="l" rtl="0" fontAlgn="ctr"/>
                      <a:r>
                        <a:rPr lang="en-ZA" sz="1200" b="1" i="0" u="none" strike="noStrike">
                          <a:solidFill>
                            <a:srgbClr val="000000"/>
                          </a:solidFill>
                          <a:effectLst/>
                          <a:latin typeface="Arial" panose="020B0604020202020204" pitchFamily="34" charset="0"/>
                        </a:rPr>
                        <a:t>Other:</a:t>
                      </a:r>
                    </a:p>
                  </a:txBody>
                  <a:tcPr marL="9212" marR="9212" marT="921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2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2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2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2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tc>
                  <a:txBody>
                    <a:bodyPr/>
                    <a:lstStyle/>
                    <a:p>
                      <a:pPr algn="r" rtl="0" fontAlgn="t"/>
                      <a:r>
                        <a:rPr lang="en-ZA" sz="1200" b="0" i="0" u="none" strike="noStrike">
                          <a:solidFill>
                            <a:srgbClr val="000000"/>
                          </a:solidFill>
                          <a:effectLst/>
                          <a:latin typeface="Arial" panose="020B0604020202020204" pitchFamily="34" charset="0"/>
                        </a:rPr>
                        <a:t> </a:t>
                      </a:r>
                    </a:p>
                  </a:txBody>
                  <a:tcPr marL="9212" marR="9212" marT="92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4CF"/>
                    </a:solidFill>
                  </a:tcPr>
                </a:tc>
                <a:extLst>
                  <a:ext uri="{0D108BD9-81ED-4DB2-BD59-A6C34878D82A}">
                    <a16:rowId xmlns:a16="http://schemas.microsoft.com/office/drawing/2014/main" xmlns="" val="10001"/>
                  </a:ext>
                </a:extLst>
              </a:tr>
              <a:tr h="340155">
                <a:tc>
                  <a:txBody>
                    <a:bodyPr/>
                    <a:lstStyle/>
                    <a:p>
                      <a:pPr algn="l" rtl="0" fontAlgn="ctr"/>
                      <a:r>
                        <a:rPr lang="en-ZA" sz="1200" b="0" i="0" u="none" strike="noStrike" dirty="0">
                          <a:solidFill>
                            <a:srgbClr val="000000"/>
                          </a:solidFill>
                          <a:effectLst/>
                          <a:latin typeface="Arial" panose="020B0604020202020204" pitchFamily="34" charset="0"/>
                        </a:rPr>
                        <a:t>Taxi scrapping</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464 619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389 619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209 729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254 890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179 890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2"/>
                  </a:ext>
                </a:extLst>
              </a:tr>
              <a:tr h="428958">
                <a:tc>
                  <a:txBody>
                    <a:bodyPr/>
                    <a:lstStyle/>
                    <a:p>
                      <a:pPr algn="l" rtl="0" fontAlgn="ctr"/>
                      <a:r>
                        <a:rPr lang="en-ZA" sz="1200" b="0" i="0" u="none" strike="noStrike">
                          <a:solidFill>
                            <a:srgbClr val="000000"/>
                          </a:solidFill>
                          <a:effectLst/>
                          <a:latin typeface="Arial" panose="020B0604020202020204" pitchFamily="34" charset="0"/>
                        </a:rPr>
                        <a:t>Non Profit Institutions</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3 318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3 318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3 311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7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7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428958">
                <a:tc>
                  <a:txBody>
                    <a:bodyPr/>
                    <a:lstStyle/>
                    <a:p>
                      <a:pPr algn="l" rtl="0" fontAlgn="ctr"/>
                      <a:r>
                        <a:rPr lang="en-ZA" sz="1200" b="0" i="0" u="none" strike="noStrike" dirty="0">
                          <a:solidFill>
                            <a:srgbClr val="000000"/>
                          </a:solidFill>
                          <a:effectLst/>
                          <a:latin typeface="Arial" panose="020B0604020202020204" pitchFamily="34" charset="0"/>
                        </a:rPr>
                        <a:t>South African National Taxi Council</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26 473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22 000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22 000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4 473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428958">
                <a:tc>
                  <a:txBody>
                    <a:bodyPr/>
                    <a:lstStyle/>
                    <a:p>
                      <a:pPr algn="l" rtl="0" fontAlgn="ctr"/>
                      <a:r>
                        <a:rPr lang="en-ZA" sz="1200" b="0" i="0" u="none" strike="noStrike">
                          <a:solidFill>
                            <a:srgbClr val="000000"/>
                          </a:solidFill>
                          <a:effectLst/>
                          <a:latin typeface="Arial" panose="020B0604020202020204" pitchFamily="34" charset="0"/>
                        </a:rPr>
                        <a:t>Bursaries to non-employees</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12 454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10 414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6 994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5 460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3 420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428958">
                <a:tc>
                  <a:txBody>
                    <a:bodyPr/>
                    <a:lstStyle/>
                    <a:p>
                      <a:pPr algn="l" rtl="0" fontAlgn="ctr"/>
                      <a:r>
                        <a:rPr lang="en-ZA" sz="1200" b="0" i="0" u="none" strike="noStrike" dirty="0">
                          <a:solidFill>
                            <a:srgbClr val="000000"/>
                          </a:solidFill>
                          <a:effectLst/>
                          <a:latin typeface="Arial" panose="020B0604020202020204" pitchFamily="34" charset="0"/>
                        </a:rPr>
                        <a:t>International Organisations</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21 248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19 344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10 882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10 366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8 462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428958">
                <a:tc>
                  <a:txBody>
                    <a:bodyPr/>
                    <a:lstStyle/>
                    <a:p>
                      <a:pPr algn="l" rtl="0" fontAlgn="ctr"/>
                      <a:r>
                        <a:rPr lang="en-ZA" sz="1200" b="0" i="0" u="none" strike="noStrike">
                          <a:solidFill>
                            <a:srgbClr val="000000"/>
                          </a:solidFill>
                          <a:effectLst/>
                          <a:latin typeface="Arial" panose="020B0604020202020204" pitchFamily="34" charset="0"/>
                        </a:rPr>
                        <a:t>Social benefits</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234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000000"/>
                          </a:solidFill>
                          <a:effectLst/>
                          <a:latin typeface="Arial" panose="020B0604020202020204" pitchFamily="34" charset="0"/>
                        </a:rPr>
                        <a:t>                 234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000000"/>
                          </a:solidFill>
                          <a:effectLst/>
                          <a:latin typeface="Arial" panose="020B0604020202020204" pitchFamily="34" charset="0"/>
                        </a:rPr>
                        <a:t>                1 166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a:solidFill>
                            <a:srgbClr val="FF0000"/>
                          </a:solidFill>
                          <a:effectLst/>
                          <a:latin typeface="Arial" panose="020B0604020202020204" pitchFamily="34" charset="0"/>
                        </a:rPr>
                        <a:t>               (932)</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n-ZA" sz="1200" b="0" i="0" u="none" strike="noStrike" dirty="0">
                          <a:solidFill>
                            <a:srgbClr val="FF0000"/>
                          </a:solidFill>
                          <a:effectLst/>
                          <a:latin typeface="Arial" panose="020B0604020202020204" pitchFamily="34" charset="0"/>
                        </a:rPr>
                        <a:t>                 (932)</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231848">
                <a:tc>
                  <a:txBody>
                    <a:bodyPr/>
                    <a:lstStyle/>
                    <a:p>
                      <a:pPr algn="l" rtl="0" fontAlgn="ctr"/>
                      <a:r>
                        <a:rPr lang="en-ZA" sz="1200" b="1" i="0" u="none" strike="noStrike">
                          <a:solidFill>
                            <a:srgbClr val="000000"/>
                          </a:solidFill>
                          <a:effectLst/>
                          <a:latin typeface="Arial" panose="020B0604020202020204" pitchFamily="34" charset="0"/>
                        </a:rPr>
                        <a:t>Sub total</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200" b="1" i="0" u="none" strike="noStrike">
                          <a:solidFill>
                            <a:srgbClr val="000000"/>
                          </a:solidFill>
                          <a:effectLst/>
                          <a:latin typeface="Arial" panose="020B0604020202020204" pitchFamily="34" charset="0"/>
                        </a:rPr>
                        <a:t>         528 346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200" b="1" i="0" u="none" strike="noStrike">
                          <a:solidFill>
                            <a:srgbClr val="000000"/>
                          </a:solidFill>
                          <a:effectLst/>
                          <a:latin typeface="Arial" panose="020B0604020202020204" pitchFamily="34" charset="0"/>
                        </a:rPr>
                        <a:t>         444 929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200" b="1" i="0" u="none" strike="noStrike">
                          <a:solidFill>
                            <a:srgbClr val="000000"/>
                          </a:solidFill>
                          <a:effectLst/>
                          <a:latin typeface="Arial" panose="020B0604020202020204" pitchFamily="34" charset="0"/>
                        </a:rPr>
                        <a:t>            254 082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200" b="1" i="0" u="none" strike="noStrike">
                          <a:solidFill>
                            <a:srgbClr val="000000"/>
                          </a:solidFill>
                          <a:effectLst/>
                          <a:latin typeface="Arial" panose="020B0604020202020204" pitchFamily="34" charset="0"/>
                        </a:rPr>
                        <a:t>        274 264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n-ZA" sz="1200" b="1" i="0" u="none" strike="noStrike" dirty="0">
                          <a:solidFill>
                            <a:srgbClr val="000000"/>
                          </a:solidFill>
                          <a:effectLst/>
                          <a:latin typeface="Arial" panose="020B0604020202020204" pitchFamily="34" charset="0"/>
                        </a:rPr>
                        <a:t>           190 847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xmlns="" val="10008"/>
                  </a:ext>
                </a:extLst>
              </a:tr>
              <a:tr h="231848">
                <a:tc>
                  <a:txBody>
                    <a:bodyPr/>
                    <a:lstStyle/>
                    <a:p>
                      <a:pPr algn="l" rtl="0" fontAlgn="ctr"/>
                      <a:r>
                        <a:rPr lang="en-ZA" sz="1200" b="1" i="0" u="none" strike="noStrike">
                          <a:solidFill>
                            <a:srgbClr val="000000"/>
                          </a:solidFill>
                          <a:effectLst/>
                          <a:latin typeface="Arial" panose="020B0604020202020204" pitchFamily="34" charset="0"/>
                        </a:rPr>
                        <a:t>Total</a:t>
                      </a:r>
                    </a:p>
                  </a:txBody>
                  <a:tcPr marL="9212" marR="9212" marT="9212"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200" b="1" i="0" u="none" strike="noStrike">
                          <a:solidFill>
                            <a:srgbClr val="000000"/>
                          </a:solidFill>
                          <a:effectLst/>
                          <a:latin typeface="Arial" panose="020B0604020202020204" pitchFamily="34" charset="0"/>
                        </a:rPr>
                        <a:t>    63 992 180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200" b="1" i="0" u="none" strike="noStrike">
                          <a:solidFill>
                            <a:srgbClr val="000000"/>
                          </a:solidFill>
                          <a:effectLst/>
                          <a:latin typeface="Arial" panose="020B0604020202020204" pitchFamily="34" charset="0"/>
                        </a:rPr>
                        <a:t>   50 244 836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200" b="1" i="0" u="none" strike="noStrike">
                          <a:solidFill>
                            <a:srgbClr val="000000"/>
                          </a:solidFill>
                          <a:effectLst/>
                          <a:latin typeface="Arial" panose="020B0604020202020204" pitchFamily="34" charset="0"/>
                        </a:rPr>
                        <a:t>      48 921 922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200" b="1" i="0" u="none" strike="noStrike">
                          <a:solidFill>
                            <a:srgbClr val="000000"/>
                          </a:solidFill>
                          <a:effectLst/>
                          <a:latin typeface="Arial" panose="020B0604020202020204" pitchFamily="34" charset="0"/>
                        </a:rPr>
                        <a:t>   15 070 258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ZA" sz="1200" b="1" i="0" u="none" strike="noStrike" dirty="0">
                          <a:solidFill>
                            <a:srgbClr val="000000"/>
                          </a:solidFill>
                          <a:effectLst/>
                          <a:latin typeface="Arial" panose="020B0604020202020204" pitchFamily="34" charset="0"/>
                        </a:rPr>
                        <a:t>        1 322 914 </a:t>
                      </a:r>
                    </a:p>
                  </a:txBody>
                  <a:tcPr marL="9212" marR="9212" marT="9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24417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57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Provincial Roads Maintenance Grant </a:t>
            </a:r>
          </a:p>
          <a:p>
            <a:pPr algn="ct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(PRMG)</a:t>
            </a: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21</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xmlns="" val="3921096472"/>
              </p:ext>
            </p:extLst>
          </p:nvPr>
        </p:nvGraphicFramePr>
        <p:xfrm>
          <a:off x="317510" y="1265714"/>
          <a:ext cx="8445490" cy="5090632"/>
        </p:xfrm>
        <a:graphic>
          <a:graphicData uri="http://schemas.openxmlformats.org/drawingml/2006/table">
            <a:tbl>
              <a:tblPr/>
              <a:tblGrid>
                <a:gridCol w="1643301"/>
                <a:gridCol w="1306559"/>
                <a:gridCol w="1387377"/>
                <a:gridCol w="1360438"/>
                <a:gridCol w="1293089"/>
                <a:gridCol w="1454726"/>
              </a:tblGrid>
              <a:tr h="935382">
                <a:tc>
                  <a:txBody>
                    <a:bodyPr/>
                    <a:lstStyle/>
                    <a:p>
                      <a:pPr algn="ctr" fontAlgn="b"/>
                      <a:r>
                        <a:rPr lang="en-ZA" sz="1000" b="1" i="0" u="none" strike="noStrike" dirty="0">
                          <a:solidFill>
                            <a:srgbClr val="000000"/>
                          </a:solidFill>
                          <a:effectLst/>
                          <a:latin typeface="Arial" panose="020B0604020202020204" pitchFamily="34" charset="0"/>
                        </a:rPr>
                        <a:t>PROVINCES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ADJUSTED ALLOCATIONS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TRANSFERRED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SPENT BY THE PROVINCES BY DECEMBER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AVAILABLE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 ON TRANSFERRED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377750">
                <a:tc>
                  <a:txBody>
                    <a:bodyPr/>
                    <a:lstStyle/>
                    <a:p>
                      <a:pPr algn="l" fontAlgn="b"/>
                      <a:r>
                        <a:rPr lang="en-ZA" sz="12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377750">
                <a:tc>
                  <a:txBody>
                    <a:bodyPr/>
                    <a:lstStyle/>
                    <a:p>
                      <a:pPr algn="l" fontAlgn="b"/>
                      <a:r>
                        <a:rPr lang="en-ZA" sz="1200" b="0" i="0" u="none" strike="noStrike">
                          <a:solidFill>
                            <a:srgbClr val="000000"/>
                          </a:solidFill>
                          <a:effectLst/>
                          <a:latin typeface="Arial" panose="020B0604020202020204" pitchFamily="34" charset="0"/>
                        </a:rPr>
                        <a:t>Eastern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1 677 797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1 449 295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1 207 176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228 502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Free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1 490 271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1 293 845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745 191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196 426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767 135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683 128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587 462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84 007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2 138 225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1 846 106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1 611 006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292 119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Limpopo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1 333 213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1 151 902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1 017 968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181 311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Mpumalanga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1 072 941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939 865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709 267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133 076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Northern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1 267 309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1 106 531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1 043 415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160 778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1 090 622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957 099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502 560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133 523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1 099 046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965 553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662 200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133 493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7750">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11 936 559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10 393 324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8 086 245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1 543 235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xmlns="" val="1361556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57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Public Transport Operations Grant </a:t>
            </a:r>
          </a:p>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(PTOG)</a:t>
            </a: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22</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xmlns="" val="2279976760"/>
              </p:ext>
            </p:extLst>
          </p:nvPr>
        </p:nvGraphicFramePr>
        <p:xfrm>
          <a:off x="328848" y="1300956"/>
          <a:ext cx="8434152" cy="5055399"/>
        </p:xfrm>
        <a:graphic>
          <a:graphicData uri="http://schemas.openxmlformats.org/drawingml/2006/table">
            <a:tbl>
              <a:tblPr/>
              <a:tblGrid>
                <a:gridCol w="1449620"/>
                <a:gridCol w="1449620"/>
                <a:gridCol w="1449620"/>
                <a:gridCol w="1449620"/>
                <a:gridCol w="1317836"/>
                <a:gridCol w="1317836"/>
              </a:tblGrid>
              <a:tr h="748245">
                <a:tc rowSpan="2">
                  <a:txBody>
                    <a:bodyPr/>
                    <a:lstStyle/>
                    <a:p>
                      <a:pPr algn="ctr" fontAlgn="ctr"/>
                      <a:r>
                        <a:rPr lang="en-ZA" sz="1100" b="1" i="0" u="none" strike="noStrike" dirty="0">
                          <a:solidFill>
                            <a:srgbClr val="000000"/>
                          </a:solidFill>
                          <a:effectLst/>
                          <a:latin typeface="Arial" panose="020B0604020202020204" pitchFamily="34" charset="0"/>
                        </a:rPr>
                        <a:t>PROVINCES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ALLOCATION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TRANSFERRED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SPENT BY THE PROVINCES BY DECEMBER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AVAILABLE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 ON TRANSFERRED  EXPENDITURE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374534">
                <a:tc vMerge="1">
                  <a:txBody>
                    <a:bodyPr/>
                    <a:lstStyle/>
                    <a:p>
                      <a:endParaRPr lang="en-ZA"/>
                    </a:p>
                  </a:txBody>
                  <a:tcPr/>
                </a:tc>
                <a:tc>
                  <a:txBody>
                    <a:bodyPr/>
                    <a:lstStyle/>
                    <a:p>
                      <a:pPr algn="ctr" fontAlgn="b"/>
                      <a:r>
                        <a:rPr lang="en-ZA" sz="11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1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1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100" b="1" i="0" u="none" strike="noStrike">
                          <a:solidFill>
                            <a:srgbClr val="000000"/>
                          </a:solidFill>
                          <a:effectLst/>
                          <a:latin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100" b="1"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393262">
                <a:tc>
                  <a:txBody>
                    <a:bodyPr/>
                    <a:lstStyle/>
                    <a:p>
                      <a:pPr algn="l" fontAlgn="b"/>
                      <a:r>
                        <a:rPr lang="en-ZA" sz="1200" b="0" i="0" u="none" strike="noStrike">
                          <a:solidFill>
                            <a:srgbClr val="000000"/>
                          </a:solidFill>
                          <a:effectLst/>
                          <a:latin typeface="Arial" panose="020B0604020202020204" pitchFamily="34" charset="0"/>
                        </a:rPr>
                        <a:t>Eastern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283 803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206 403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199 701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77 400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Free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313 768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213 744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207 471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100 024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Gauteng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2 742 249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1 899 066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1 639 004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843 183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KwaZulu-Natal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1 314 912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930 542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dirty="0">
                          <a:solidFill>
                            <a:srgbClr val="000000"/>
                          </a:solidFill>
                          <a:effectLst/>
                          <a:latin typeface="Arial" panose="020B0604020202020204" pitchFamily="34" charset="0"/>
                        </a:rPr>
                        <a:t>917 529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384 370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Limpopo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424 147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283 973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315 274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140 174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Mpumalanga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714 173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489 323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483 475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224 850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Northern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63 854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42 509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36 395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21 345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131 258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88 067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109 922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43 191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0" i="0" u="none" strike="noStrike">
                          <a:solidFill>
                            <a:srgbClr val="000000"/>
                          </a:solidFill>
                          <a:effectLst/>
                          <a:latin typeface="Arial" panose="020B0604020202020204" pitchFamily="34" charset="0"/>
                        </a:rPr>
                        <a:t>Western Cape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1 132 644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a:solidFill>
                            <a:srgbClr val="000000"/>
                          </a:solidFill>
                          <a:effectLst/>
                          <a:latin typeface="Arial" panose="020B0604020202020204" pitchFamily="34" charset="0"/>
                        </a:rPr>
                        <a:t>829 295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819 317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200" b="0" i="0" u="none" strike="noStrike">
                          <a:solidFill>
                            <a:srgbClr val="000000"/>
                          </a:solidFill>
                          <a:effectLst/>
                          <a:latin typeface="Arial" panose="020B0604020202020204" pitchFamily="34" charset="0"/>
                        </a:rPr>
                        <a:t>303 349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200" b="0" i="0" u="none" strike="noStrike" dirty="0">
                          <a:solidFill>
                            <a:srgbClr val="000000"/>
                          </a:solidFill>
                          <a:effectLst/>
                          <a:latin typeface="Arial" panose="020B060402020202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93262">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a:solidFill>
                            <a:srgbClr val="000000"/>
                          </a:solidFill>
                          <a:effectLst/>
                          <a:latin typeface="Arial" panose="020B0604020202020204" pitchFamily="34" charset="0"/>
                        </a:rPr>
                        <a:t>7 120 808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dirty="0">
                          <a:solidFill>
                            <a:srgbClr val="000000"/>
                          </a:solidFill>
                          <a:effectLst/>
                          <a:latin typeface="Arial" panose="020B0604020202020204" pitchFamily="34" charset="0"/>
                        </a:rPr>
                        <a:t>4 982 922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4 728 088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200" b="1" i="0" u="none" strike="noStrike">
                          <a:solidFill>
                            <a:srgbClr val="000000"/>
                          </a:solidFill>
                          <a:effectLst/>
                          <a:latin typeface="Arial" panose="020B0604020202020204" pitchFamily="34" charset="0"/>
                        </a:rPr>
                        <a:t>2 137 886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200" b="1" i="0" u="none" strike="noStrike" dirty="0">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bl>
          </a:graphicData>
        </a:graphic>
      </p:graphicFrame>
    </p:spTree>
    <p:extLst>
      <p:ext uri="{BB962C8B-B14F-4D97-AF65-F5344CB8AC3E}">
        <p14:creationId xmlns:p14="http://schemas.microsoft.com/office/powerpoint/2010/main" xmlns="" val="13360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57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Public Transport Network Grant (PTNG)</a:t>
            </a:r>
          </a:p>
        </p:txBody>
      </p:sp>
      <p:sp>
        <p:nvSpPr>
          <p:cNvPr id="2" name="Slide Number Placeholder 1"/>
          <p:cNvSpPr>
            <a:spLocks noGrp="1"/>
          </p:cNvSpPr>
          <p:nvPr>
            <p:ph type="sldNum" sz="quarter" idx="12"/>
          </p:nvPr>
        </p:nvSpPr>
        <p:spPr>
          <a:xfrm>
            <a:off x="6606539" y="6356350"/>
            <a:ext cx="2133600" cy="365125"/>
          </a:xfrm>
        </p:spPr>
        <p:txBody>
          <a:bodyPr/>
          <a:lstStyle/>
          <a:p>
            <a:fld id="{B682DC23-2843-E240-9889-9C005FBE80A9}" type="slidenum">
              <a:rPr lang="en-US" smtClean="0">
                <a:solidFill>
                  <a:prstClr val="black">
                    <a:tint val="75000"/>
                  </a:prstClr>
                </a:solidFill>
              </a:rPr>
              <a:pPr/>
              <a:t>23</a:t>
            </a:fld>
            <a:endParaRPr lang="en-US">
              <a:solidFill>
                <a:prstClr val="black">
                  <a:tint val="75000"/>
                </a:prstClr>
              </a:solidFill>
            </a:endParaRPr>
          </a:p>
        </p:txBody>
      </p:sp>
      <p:pic>
        <p:nvPicPr>
          <p:cNvPr id="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69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xmlns="" val="1263542719"/>
              </p:ext>
            </p:extLst>
          </p:nvPr>
        </p:nvGraphicFramePr>
        <p:xfrm>
          <a:off x="283492" y="1170431"/>
          <a:ext cx="8479510" cy="4218406"/>
        </p:xfrm>
        <a:graphic>
          <a:graphicData uri="http://schemas.openxmlformats.org/drawingml/2006/table">
            <a:tbl>
              <a:tblPr/>
              <a:tblGrid>
                <a:gridCol w="1941636"/>
                <a:gridCol w="1315189"/>
                <a:gridCol w="1315189"/>
                <a:gridCol w="1273657"/>
                <a:gridCol w="1315189"/>
                <a:gridCol w="1318650"/>
              </a:tblGrid>
              <a:tr h="624678">
                <a:tc rowSpan="2">
                  <a:txBody>
                    <a:bodyPr/>
                    <a:lstStyle/>
                    <a:p>
                      <a:pPr algn="ctr" fontAlgn="ctr"/>
                      <a:r>
                        <a:rPr lang="en-ZA" sz="1000" b="1" i="0" u="none" strike="noStrike" dirty="0">
                          <a:solidFill>
                            <a:srgbClr val="000000"/>
                          </a:solidFill>
                          <a:effectLst/>
                          <a:latin typeface="Arial" panose="020B0604020202020204" pitchFamily="34" charset="0"/>
                        </a:rPr>
                        <a:t>MUNICIPALITY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ADJUSTED ALLOCATIONS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TRANSFERRED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SPENT BY THE MUNICIPALITIES BY DECEMBER 2021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AVAILABLE BUDGET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ON TRANSFERRED  EXPENDITURE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70680">
                <a:tc vMerge="1">
                  <a:txBody>
                    <a:bodyPr/>
                    <a:lstStyle/>
                    <a:p>
                      <a:endParaRPr lang="en-ZA"/>
                    </a:p>
                  </a:txBody>
                  <a:tcPr/>
                </a:tc>
                <a:tc>
                  <a:txBody>
                    <a:bodyPr/>
                    <a:lstStyle/>
                    <a:p>
                      <a:pPr algn="ctr" fontAlgn="ctr"/>
                      <a:r>
                        <a:rPr lang="en-ZA" sz="1000" b="1" i="0" u="none" strike="noStrike">
                          <a:solidFill>
                            <a:srgbClr val="000000"/>
                          </a:solidFill>
                          <a:effectLst/>
                          <a:latin typeface="Arial" panose="020B0604020202020204"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a:solidFill>
                            <a:srgbClr val="000000"/>
                          </a:solidFill>
                          <a:effectLst/>
                          <a:latin typeface="Arial" panose="020B0604020202020204"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1000" b="1" i="0" u="none" strike="noStrike" dirty="0">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70680">
                <a:tc>
                  <a:txBody>
                    <a:bodyPr/>
                    <a:lstStyle/>
                    <a:p>
                      <a:pPr algn="l" fontAlgn="b"/>
                      <a:r>
                        <a:rPr lang="en-ZA" sz="1000" b="0" i="0" u="none" strike="noStrike">
                          <a:solidFill>
                            <a:srgbClr val="000000"/>
                          </a:solidFill>
                          <a:effectLst/>
                          <a:latin typeface="Arial" panose="020B0604020202020204" pitchFamily="34" charset="0"/>
                        </a:rPr>
                        <a:t>EC: Nelson Mandela Bay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285 </a:t>
                      </a:r>
                      <a:r>
                        <a:rPr lang="en-ZA" sz="1000" b="0" i="0" u="none" strike="noStrike" dirty="0">
                          <a:solidFill>
                            <a:srgbClr val="000000"/>
                          </a:solidFill>
                          <a:effectLst/>
                          <a:latin typeface="Arial" panose="020B0604020202020204" pitchFamily="34" charset="0"/>
                        </a:rPr>
                        <a:t>087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96 </a:t>
                      </a:r>
                      <a:r>
                        <a:rPr lang="en-ZA" sz="1000" b="0" i="0" u="none" strike="noStrike" dirty="0">
                          <a:solidFill>
                            <a:srgbClr val="000000"/>
                          </a:solidFill>
                          <a:effectLst/>
                          <a:latin typeface="Arial" panose="020B0604020202020204" pitchFamily="34" charset="0"/>
                        </a:rPr>
                        <a:t>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69 </a:t>
                      </a:r>
                      <a:r>
                        <a:rPr lang="en-ZA" sz="1000" b="0" i="0" u="none" strike="noStrike" dirty="0">
                          <a:solidFill>
                            <a:srgbClr val="000000"/>
                          </a:solidFill>
                          <a:effectLst/>
                          <a:latin typeface="Arial" panose="020B0604020202020204" pitchFamily="34" charset="0"/>
                        </a:rPr>
                        <a:t>602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188 726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FS: Mangaung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223 </a:t>
                      </a:r>
                      <a:r>
                        <a:rPr lang="en-ZA" sz="1000" b="0" i="0" u="none" strike="noStrike" dirty="0">
                          <a:solidFill>
                            <a:srgbClr val="000000"/>
                          </a:solidFill>
                          <a:effectLst/>
                          <a:latin typeface="Arial" panose="020B0604020202020204" pitchFamily="34" charset="0"/>
                        </a:rPr>
                        <a:t>648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180 </a:t>
                      </a:r>
                      <a:r>
                        <a:rPr lang="en-ZA" sz="1000" b="0" i="0" u="none" strike="noStrike" dirty="0">
                          <a:solidFill>
                            <a:srgbClr val="000000"/>
                          </a:solidFill>
                          <a:effectLst/>
                          <a:latin typeface="Arial" panose="020B0604020202020204" pitchFamily="34" charset="0"/>
                        </a:rPr>
                        <a:t>708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137 </a:t>
                      </a:r>
                      <a:r>
                        <a:rPr lang="en-ZA" sz="1000" b="0" i="0" u="none" strike="noStrike" dirty="0">
                          <a:solidFill>
                            <a:srgbClr val="000000"/>
                          </a:solidFill>
                          <a:effectLst/>
                          <a:latin typeface="Arial" panose="020B0604020202020204" pitchFamily="34" charset="0"/>
                        </a:rPr>
                        <a:t>830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42 940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GT: City of Tshwane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675 </a:t>
                      </a:r>
                      <a:r>
                        <a:rPr lang="en-ZA" sz="1000" b="0" i="0" u="none" strike="noStrike" dirty="0">
                          <a:solidFill>
                            <a:srgbClr val="000000"/>
                          </a:solidFill>
                          <a:effectLst/>
                          <a:latin typeface="Arial" panose="020B0604020202020204" pitchFamily="34" charset="0"/>
                        </a:rPr>
                        <a:t>462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228 </a:t>
                      </a:r>
                      <a:r>
                        <a:rPr lang="en-ZA" sz="1000" b="0" i="0" u="none" strike="noStrike" dirty="0">
                          <a:solidFill>
                            <a:srgbClr val="000000"/>
                          </a:solidFill>
                          <a:effectLst/>
                          <a:latin typeface="Arial" panose="020B0604020202020204" pitchFamily="34" charset="0"/>
                        </a:rPr>
                        <a:t>307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354 </a:t>
                      </a:r>
                      <a:r>
                        <a:rPr lang="en-ZA" sz="1000" b="0" i="0" u="none" strike="noStrike" dirty="0">
                          <a:solidFill>
                            <a:srgbClr val="000000"/>
                          </a:solidFill>
                          <a:effectLst/>
                          <a:latin typeface="Arial" panose="020B0604020202020204" pitchFamily="34" charset="0"/>
                        </a:rPr>
                        <a:t>884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447 155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GT: Ekurhuleni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628 </a:t>
                      </a:r>
                      <a:r>
                        <a:rPr lang="en-ZA" sz="1000" b="0" i="0" u="none" strike="noStrike" dirty="0">
                          <a:solidFill>
                            <a:srgbClr val="000000"/>
                          </a:solidFill>
                          <a:effectLst/>
                          <a:latin typeface="Arial" panose="020B0604020202020204" pitchFamily="34" charset="0"/>
                        </a:rPr>
                        <a:t>569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339 </a:t>
                      </a:r>
                      <a:r>
                        <a:rPr lang="en-ZA" sz="1000" b="0" i="0" u="none" strike="noStrike" dirty="0">
                          <a:solidFill>
                            <a:srgbClr val="000000"/>
                          </a:solidFill>
                          <a:effectLst/>
                          <a:latin typeface="Arial" panose="020B0604020202020204" pitchFamily="34" charset="0"/>
                        </a:rPr>
                        <a:t>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329 </a:t>
                      </a:r>
                      <a:r>
                        <a:rPr lang="en-ZA" sz="1000" b="0" i="0" u="none" strike="noStrike" dirty="0">
                          <a:solidFill>
                            <a:srgbClr val="000000"/>
                          </a:solidFill>
                          <a:effectLst/>
                          <a:latin typeface="Arial" panose="020B0604020202020204" pitchFamily="34" charset="0"/>
                        </a:rPr>
                        <a:t>276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289 142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GT: City of Johannesburg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 </a:t>
                      </a:r>
                      <a:r>
                        <a:rPr lang="en-ZA" sz="1000" b="0" i="0" u="none" strike="noStrike" dirty="0">
                          <a:solidFill>
                            <a:srgbClr val="000000"/>
                          </a:solidFill>
                          <a:effectLst/>
                          <a:latin typeface="Arial" panose="020B0604020202020204" pitchFamily="34" charset="0"/>
                        </a:rPr>
                        <a:t>064 843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359 </a:t>
                      </a:r>
                      <a:r>
                        <a:rPr lang="en-ZA" sz="1000" b="0" i="0" u="none" strike="noStrike" dirty="0">
                          <a:solidFill>
                            <a:srgbClr val="000000"/>
                          </a:solidFill>
                          <a:effectLst/>
                          <a:latin typeface="Arial" panose="020B0604020202020204" pitchFamily="34" charset="0"/>
                        </a:rPr>
                        <a:t>918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229 </a:t>
                      </a:r>
                      <a:r>
                        <a:rPr lang="en-ZA" sz="1000" b="0" i="0" u="none" strike="noStrike" dirty="0">
                          <a:solidFill>
                            <a:srgbClr val="000000"/>
                          </a:solidFill>
                          <a:effectLst/>
                          <a:latin typeface="Arial" panose="020B0604020202020204" pitchFamily="34" charset="0"/>
                        </a:rPr>
                        <a:t>967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704 925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KZN: eThekwini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772 </a:t>
                      </a:r>
                      <a:r>
                        <a:rPr lang="en-ZA" sz="1000" b="0" i="0" u="none" strike="noStrike" dirty="0">
                          <a:solidFill>
                            <a:srgbClr val="000000"/>
                          </a:solidFill>
                          <a:effectLst/>
                          <a:latin typeface="Arial" panose="020B0604020202020204" pitchFamily="34" charset="0"/>
                        </a:rPr>
                        <a:t>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468 </a:t>
                      </a:r>
                      <a:r>
                        <a:rPr lang="en-ZA" sz="1000" b="0" i="0" u="none" strike="noStrike" dirty="0">
                          <a:solidFill>
                            <a:srgbClr val="000000"/>
                          </a:solidFill>
                          <a:effectLst/>
                          <a:latin typeface="Arial" panose="020B0604020202020204" pitchFamily="34" charset="0"/>
                        </a:rPr>
                        <a:t>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460 </a:t>
                      </a:r>
                      <a:r>
                        <a:rPr lang="en-ZA" sz="1000" b="0" i="0" u="none" strike="noStrike" dirty="0">
                          <a:solidFill>
                            <a:srgbClr val="000000"/>
                          </a:solidFill>
                          <a:effectLst/>
                          <a:latin typeface="Arial" panose="020B0604020202020204" pitchFamily="34" charset="0"/>
                        </a:rPr>
                        <a:t>553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304 447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61%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KZN: Msunduzi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   </a:t>
                      </a:r>
                      <a:endParaRPr lang="en-ZA" sz="10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47 </a:t>
                      </a:r>
                      <a:r>
                        <a:rPr lang="en-ZA" sz="1000" b="0" i="0" u="none" strike="noStrike" dirty="0">
                          <a:solidFill>
                            <a:srgbClr val="000000"/>
                          </a:solidFill>
                          <a:effectLst/>
                          <a:latin typeface="Arial" panose="020B0604020202020204" pitchFamily="34" charset="0"/>
                        </a:rPr>
                        <a:t>453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LP: Polokwane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178 </a:t>
                      </a:r>
                      <a:r>
                        <a:rPr lang="en-ZA" sz="1000" b="0" i="0" u="none" strike="noStrike" dirty="0">
                          <a:solidFill>
                            <a:srgbClr val="000000"/>
                          </a:solidFill>
                          <a:effectLst/>
                          <a:latin typeface="Arial" panose="020B0604020202020204" pitchFamily="34" charset="0"/>
                        </a:rPr>
                        <a:t>544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60 </a:t>
                      </a:r>
                      <a:r>
                        <a:rPr lang="en-ZA" sz="1000" b="0" i="0" u="none" strike="noStrike" dirty="0">
                          <a:solidFill>
                            <a:srgbClr val="000000"/>
                          </a:solidFill>
                          <a:effectLst/>
                          <a:latin typeface="Arial" panose="020B0604020202020204" pitchFamily="34" charset="0"/>
                        </a:rPr>
                        <a:t>350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64 </a:t>
                      </a:r>
                      <a:r>
                        <a:rPr lang="en-ZA" sz="1000" b="0" i="0" u="none" strike="noStrike" dirty="0">
                          <a:solidFill>
                            <a:srgbClr val="000000"/>
                          </a:solidFill>
                          <a:effectLst/>
                          <a:latin typeface="Arial" panose="020B0604020202020204" pitchFamily="34" charset="0"/>
                        </a:rPr>
                        <a:t>206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118 194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70680">
                <a:tc>
                  <a:txBody>
                    <a:bodyPr/>
                    <a:lstStyle/>
                    <a:p>
                      <a:pPr algn="l" fontAlgn="b"/>
                      <a:r>
                        <a:rPr lang="en-ZA" sz="1000" b="0" i="0" u="none" strike="noStrike">
                          <a:solidFill>
                            <a:srgbClr val="000000"/>
                          </a:solidFill>
                          <a:effectLst/>
                          <a:latin typeface="Arial" panose="020B0604020202020204" pitchFamily="34" charset="0"/>
                        </a:rPr>
                        <a:t>NW: Rustenburg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213 </a:t>
                      </a:r>
                      <a:r>
                        <a:rPr lang="en-ZA" sz="1000" b="0" i="0" u="none" strike="noStrike" dirty="0">
                          <a:solidFill>
                            <a:srgbClr val="000000"/>
                          </a:solidFill>
                          <a:effectLst/>
                          <a:latin typeface="Arial" panose="020B0604020202020204" pitchFamily="34" charset="0"/>
                        </a:rPr>
                        <a:t>649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172 </a:t>
                      </a:r>
                      <a:r>
                        <a:rPr lang="en-ZA" sz="1000" b="0" i="0" u="none" strike="noStrike" dirty="0">
                          <a:solidFill>
                            <a:srgbClr val="000000"/>
                          </a:solidFill>
                          <a:effectLst/>
                          <a:latin typeface="Arial" panose="020B0604020202020204" pitchFamily="34" charset="0"/>
                        </a:rPr>
                        <a:t>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65 </a:t>
                      </a:r>
                      <a:r>
                        <a:rPr lang="en-ZA" sz="1000" b="0" i="0" u="none" strike="noStrike" dirty="0">
                          <a:solidFill>
                            <a:srgbClr val="000000"/>
                          </a:solidFill>
                          <a:effectLst/>
                          <a:latin typeface="Arial" panose="020B0604020202020204" pitchFamily="34" charset="0"/>
                        </a:rPr>
                        <a:t>631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41 020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1357">
                <a:tc>
                  <a:txBody>
                    <a:bodyPr/>
                    <a:lstStyle/>
                    <a:p>
                      <a:pPr algn="l" fontAlgn="b"/>
                      <a:r>
                        <a:rPr lang="en-ZA" sz="1000" b="0" i="0" u="none" strike="noStrike">
                          <a:solidFill>
                            <a:srgbClr val="000000"/>
                          </a:solidFill>
                          <a:effectLst/>
                          <a:latin typeface="Arial" panose="020B0604020202020204" pitchFamily="34" charset="0"/>
                        </a:rPr>
                        <a:t>WC: George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183 </a:t>
                      </a:r>
                      <a:r>
                        <a:rPr lang="en-ZA" sz="1000" b="0" i="0" u="none" strike="noStrike" dirty="0">
                          <a:solidFill>
                            <a:srgbClr val="000000"/>
                          </a:solidFill>
                          <a:effectLst/>
                          <a:latin typeface="Arial" panose="020B0604020202020204" pitchFamily="34" charset="0"/>
                        </a:rPr>
                        <a:t>379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99 </a:t>
                      </a:r>
                      <a:r>
                        <a:rPr lang="en-ZA" sz="1000" b="0" i="0" u="none" strike="noStrike" dirty="0">
                          <a:solidFill>
                            <a:srgbClr val="000000"/>
                          </a:solidFill>
                          <a:effectLst/>
                          <a:latin typeface="Arial" panose="020B0604020202020204" pitchFamily="34" charset="0"/>
                        </a:rPr>
                        <a:t>026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100 </a:t>
                      </a:r>
                      <a:r>
                        <a:rPr lang="en-ZA" sz="1000" b="0" i="0" u="none" strike="noStrike" dirty="0">
                          <a:solidFill>
                            <a:srgbClr val="000000"/>
                          </a:solidFill>
                          <a:effectLst/>
                          <a:latin typeface="Arial" panose="020B0604020202020204" pitchFamily="34" charset="0"/>
                        </a:rPr>
                        <a:t>744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84 353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01357">
                <a:tc>
                  <a:txBody>
                    <a:bodyPr/>
                    <a:lstStyle/>
                    <a:p>
                      <a:pPr algn="l" fontAlgn="b"/>
                      <a:r>
                        <a:rPr lang="en-ZA" sz="1000" b="0" i="0" u="none" strike="noStrike">
                          <a:solidFill>
                            <a:srgbClr val="000000"/>
                          </a:solidFill>
                          <a:effectLst/>
                          <a:latin typeface="Arial" panose="020B0604020202020204" pitchFamily="34" charset="0"/>
                        </a:rPr>
                        <a:t>WC:City of Cape Town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 </a:t>
                      </a:r>
                      <a:r>
                        <a:rPr lang="en-ZA" sz="1000" b="0" i="0" u="none" strike="noStrike" dirty="0">
                          <a:solidFill>
                            <a:srgbClr val="000000"/>
                          </a:solidFill>
                          <a:effectLst/>
                          <a:latin typeface="Arial" panose="020B0604020202020204" pitchFamily="34" charset="0"/>
                        </a:rPr>
                        <a:t>948 640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773 </a:t>
                      </a:r>
                      <a:r>
                        <a:rPr lang="en-ZA" sz="1000" b="0" i="0" u="none" strike="noStrike" dirty="0">
                          <a:solidFill>
                            <a:srgbClr val="000000"/>
                          </a:solidFill>
                          <a:effectLst/>
                          <a:latin typeface="Arial" panose="020B0604020202020204" pitchFamily="34" charset="0"/>
                        </a:rPr>
                        <a:t>562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smtClean="0">
                          <a:solidFill>
                            <a:srgbClr val="000000"/>
                          </a:solidFill>
                          <a:effectLst/>
                          <a:latin typeface="Arial" panose="020B0604020202020204" pitchFamily="34" charset="0"/>
                        </a:rPr>
                        <a:t>477 </a:t>
                      </a:r>
                      <a:r>
                        <a:rPr lang="en-ZA" sz="1000" b="0" i="0" u="none" strike="noStrike" dirty="0">
                          <a:solidFill>
                            <a:srgbClr val="000000"/>
                          </a:solidFill>
                          <a:effectLst/>
                          <a:latin typeface="Arial" panose="020B0604020202020204" pitchFamily="34" charset="0"/>
                        </a:rPr>
                        <a:t>553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175 078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ZA" sz="1000" b="0" i="0" u="none" strike="noStrike" dirty="0">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84214">
                <a:tc>
                  <a:txBody>
                    <a:bodyPr/>
                    <a:lstStyle/>
                    <a:p>
                      <a:pPr algn="l" fontAlgn="b"/>
                      <a:r>
                        <a:rPr lang="en-ZA" sz="1000" b="1" i="0" u="none" strike="noStrike" dirty="0" smtClean="0">
                          <a:solidFill>
                            <a:srgbClr val="000000"/>
                          </a:solidFill>
                          <a:effectLst/>
                          <a:latin typeface="Arial" panose="020B0604020202020204" pitchFamily="34" charset="0"/>
                        </a:rPr>
                        <a:t>Total</a:t>
                      </a:r>
                      <a:endParaRPr lang="en-ZA" sz="1000" b="1" i="0" u="none" strike="noStrike" dirty="0">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smtClean="0">
                          <a:solidFill>
                            <a:srgbClr val="000000"/>
                          </a:solidFill>
                          <a:effectLst/>
                          <a:latin typeface="Arial" panose="020B0604020202020204" pitchFamily="34" charset="0"/>
                        </a:rPr>
                        <a:t>5 </a:t>
                      </a:r>
                      <a:r>
                        <a:rPr lang="en-ZA" sz="1000" b="1" i="0" u="none" strike="noStrike" dirty="0">
                          <a:solidFill>
                            <a:srgbClr val="000000"/>
                          </a:solidFill>
                          <a:effectLst/>
                          <a:latin typeface="Arial" panose="020B0604020202020204" pitchFamily="34" charset="0"/>
                        </a:rPr>
                        <a:t>174 533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smtClean="0">
                          <a:solidFill>
                            <a:srgbClr val="000000"/>
                          </a:solidFill>
                          <a:effectLst/>
                          <a:latin typeface="Arial" panose="020B0604020202020204" pitchFamily="34" charset="0"/>
                        </a:rPr>
                        <a:t>2 </a:t>
                      </a:r>
                      <a:r>
                        <a:rPr lang="en-ZA" sz="1000" b="1" i="0" u="none" strike="noStrike" dirty="0">
                          <a:solidFill>
                            <a:srgbClr val="000000"/>
                          </a:solidFill>
                          <a:effectLst/>
                          <a:latin typeface="Arial" panose="020B0604020202020204" pitchFamily="34" charset="0"/>
                        </a:rPr>
                        <a:t>778 553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smtClean="0">
                          <a:solidFill>
                            <a:srgbClr val="000000"/>
                          </a:solidFill>
                          <a:effectLst/>
                          <a:latin typeface="Arial" panose="020B0604020202020204" pitchFamily="34" charset="0"/>
                        </a:rPr>
                        <a:t>2 </a:t>
                      </a:r>
                      <a:r>
                        <a:rPr lang="en-ZA" sz="1000" b="1" i="0" u="none" strike="noStrike" dirty="0">
                          <a:solidFill>
                            <a:srgbClr val="000000"/>
                          </a:solidFill>
                          <a:effectLst/>
                          <a:latin typeface="Arial" panose="020B0604020202020204" pitchFamily="34" charset="0"/>
                        </a:rPr>
                        <a:t>337 699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a:solidFill>
                            <a:srgbClr val="000000"/>
                          </a:solidFill>
                          <a:effectLst/>
                          <a:latin typeface="Arial" panose="020B0604020202020204" pitchFamily="34" charset="0"/>
                        </a:rPr>
                        <a:t>2 395 980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en-ZA" sz="1000" b="1"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r>
            </a:tbl>
          </a:graphicData>
        </a:graphic>
      </p:graphicFrame>
      <p:sp>
        <p:nvSpPr>
          <p:cNvPr id="7"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283492" y="5562973"/>
            <a:ext cx="8479508" cy="728099"/>
          </a:xfrm>
          <a:ln>
            <a:solidFill>
              <a:schemeClr val="tx1">
                <a:lumMod val="65000"/>
                <a:lumOff val="35000"/>
              </a:schemeClr>
            </a:solidFill>
          </a:ln>
        </p:spPr>
        <p:txBody>
          <a:bodyPr>
            <a:normAutofit/>
          </a:bodyPr>
          <a:lstStyle/>
          <a:p>
            <a:pPr marL="171450" lvl="0" indent="-171450" algn="just">
              <a:lnSpc>
                <a:spcPct val="107000"/>
              </a:lnSpc>
              <a:spcBef>
                <a:spcPts val="0"/>
              </a:spcBef>
              <a:buFont typeface="Arial" pitchFamily="34" charset="0"/>
              <a:buChar char="•"/>
            </a:pPr>
            <a:r>
              <a:rPr lang="en-ZA" sz="1300" dirty="0" smtClean="0">
                <a:solidFill>
                  <a:prstClr val="black"/>
                </a:solidFill>
                <a:latin typeface="Arial"/>
                <a:ea typeface="Times New Roman"/>
              </a:rPr>
              <a:t>It should be noted that the municipalities financial year ends in June each year.</a:t>
            </a:r>
          </a:p>
          <a:p>
            <a:pPr marL="171450" lvl="0" indent="-171450" algn="just">
              <a:lnSpc>
                <a:spcPct val="107000"/>
              </a:lnSpc>
              <a:spcBef>
                <a:spcPts val="0"/>
              </a:spcBef>
              <a:buFont typeface="Arial" pitchFamily="34" charset="0"/>
              <a:buChar char="•"/>
            </a:pPr>
            <a:r>
              <a:rPr lang="en-ZA" sz="1300" dirty="0" smtClean="0">
                <a:solidFill>
                  <a:prstClr val="black"/>
                </a:solidFill>
                <a:latin typeface="Arial"/>
                <a:ea typeface="Times New Roman"/>
              </a:rPr>
              <a:t>For 2021/22 financial year, no funds were budgeted for </a:t>
            </a:r>
            <a:r>
              <a:rPr lang="en-ZA" sz="1300" dirty="0" err="1" smtClean="0">
                <a:solidFill>
                  <a:prstClr val="black"/>
                </a:solidFill>
                <a:latin typeface="Arial"/>
                <a:ea typeface="Times New Roman"/>
              </a:rPr>
              <a:t>Msunduzi</a:t>
            </a:r>
            <a:r>
              <a:rPr lang="en-ZA" sz="1300" dirty="0" smtClean="0">
                <a:solidFill>
                  <a:prstClr val="black"/>
                </a:solidFill>
                <a:latin typeface="Arial"/>
                <a:ea typeface="Times New Roman"/>
              </a:rPr>
              <a:t>.</a:t>
            </a:r>
          </a:p>
          <a:p>
            <a:pPr marL="171450" lvl="0" indent="-171450" algn="just">
              <a:lnSpc>
                <a:spcPct val="107000"/>
              </a:lnSpc>
              <a:spcBef>
                <a:spcPts val="0"/>
              </a:spcBef>
              <a:buFont typeface="Arial" pitchFamily="34" charset="0"/>
              <a:buChar char="•"/>
            </a:pPr>
            <a:r>
              <a:rPr lang="en-ZA" sz="1300" dirty="0" smtClean="0">
                <a:solidFill>
                  <a:prstClr val="black"/>
                </a:solidFill>
                <a:latin typeface="Arial"/>
                <a:ea typeface="Times New Roman"/>
              </a:rPr>
              <a:t>The last trench payments are projected to be transferred by March 2022.</a:t>
            </a:r>
          </a:p>
          <a:p>
            <a:pPr marL="171450" lvl="0" indent="-171450" algn="just">
              <a:lnSpc>
                <a:spcPct val="107000"/>
              </a:lnSpc>
              <a:spcBef>
                <a:spcPts val="0"/>
              </a:spcBef>
              <a:buFont typeface="Arial" pitchFamily="34" charset="0"/>
              <a:buChar char="•"/>
            </a:pPr>
            <a:endParaRPr lang="en-ZA" sz="1300" dirty="0">
              <a:solidFill>
                <a:prstClr val="black"/>
              </a:solidFill>
              <a:latin typeface="Arial"/>
              <a:ea typeface="Times New Roman"/>
            </a:endParaRPr>
          </a:p>
          <a:p>
            <a:endParaRPr lang="en-US" sz="1200" dirty="0">
              <a:solidFill>
                <a:srgbClr val="000000"/>
              </a:solidFill>
              <a:latin typeface="Arial"/>
              <a:ea typeface="MS PGothic" charset="0"/>
              <a:cs typeface="Arial"/>
            </a:endParaRPr>
          </a:p>
        </p:txBody>
      </p:sp>
    </p:spTree>
    <p:extLst>
      <p:ext uri="{BB962C8B-B14F-4D97-AF65-F5344CB8AC3E}">
        <p14:creationId xmlns:p14="http://schemas.microsoft.com/office/powerpoint/2010/main" xmlns="" val="66151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06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Adjusted Budget</a:t>
            </a:r>
          </a:p>
        </p:txBody>
      </p:sp>
      <p:sp>
        <p:nvSpPr>
          <p:cNvPr id="1536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F9C19FE-51AE-4076-BA7D-F7B945E3082D}" type="slidenum">
              <a:rPr lang="en-US" sz="1200" smtClean="0">
                <a:solidFill>
                  <a:srgbClr val="898989"/>
                </a:solidFill>
              </a:rPr>
              <a:pPr>
                <a:spcBef>
                  <a:spcPct val="0"/>
                </a:spcBef>
                <a:buFontTx/>
                <a:buNone/>
              </a:pPr>
              <a:t>24</a:t>
            </a:fld>
            <a:endParaRPr lang="en-US" sz="1200">
              <a:solidFill>
                <a:srgbClr val="898989"/>
              </a:solidFill>
            </a:endParaRPr>
          </a:p>
        </p:txBody>
      </p:sp>
      <p:pic>
        <p:nvPicPr>
          <p:cNvPr id="15364"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3893894914"/>
              </p:ext>
            </p:extLst>
          </p:nvPr>
        </p:nvGraphicFramePr>
        <p:xfrm>
          <a:off x="238131" y="1133854"/>
          <a:ext cx="8524870" cy="5222497"/>
        </p:xfrm>
        <a:graphic>
          <a:graphicData uri="http://schemas.openxmlformats.org/drawingml/2006/table">
            <a:tbl>
              <a:tblPr/>
              <a:tblGrid>
                <a:gridCol w="2935717">
                  <a:extLst>
                    <a:ext uri="{9D8B030D-6E8A-4147-A177-3AD203B41FA5}">
                      <a16:colId xmlns:a16="http://schemas.microsoft.com/office/drawing/2014/main" xmlns="" val="20000"/>
                    </a:ext>
                  </a:extLst>
                </a:gridCol>
                <a:gridCol w="2935717">
                  <a:extLst>
                    <a:ext uri="{9D8B030D-6E8A-4147-A177-3AD203B41FA5}">
                      <a16:colId xmlns:a16="http://schemas.microsoft.com/office/drawing/2014/main" xmlns="" val="20001"/>
                    </a:ext>
                  </a:extLst>
                </a:gridCol>
                <a:gridCol w="2653436">
                  <a:extLst>
                    <a:ext uri="{9D8B030D-6E8A-4147-A177-3AD203B41FA5}">
                      <a16:colId xmlns:a16="http://schemas.microsoft.com/office/drawing/2014/main" xmlns="" val="20002"/>
                    </a:ext>
                  </a:extLst>
                </a:gridCol>
              </a:tblGrid>
              <a:tr h="212783">
                <a:tc>
                  <a:txBody>
                    <a:bodyPr/>
                    <a:lstStyle/>
                    <a:p>
                      <a:pPr algn="l" rtl="0" fontAlgn="ctr"/>
                      <a:r>
                        <a:rPr lang="en-ZA" sz="1200" b="1" i="0" u="none" strike="noStrike" dirty="0">
                          <a:solidFill>
                            <a:srgbClr val="000000"/>
                          </a:solidFill>
                          <a:effectLst/>
                          <a:latin typeface="Arial"/>
                        </a:rPr>
                        <a:t> </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rtl="0" fontAlgn="ctr"/>
                      <a:r>
                        <a:rPr lang="en-ZA" sz="1200" b="1" i="0" u="none" strike="noStrike" dirty="0">
                          <a:solidFill>
                            <a:srgbClr val="000000"/>
                          </a:solidFill>
                          <a:effectLst/>
                          <a:latin typeface="Arial"/>
                        </a:rPr>
                        <a:t> </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ZA" sz="1200" b="1" i="0" u="none" strike="noStrike" dirty="0">
                          <a:solidFill>
                            <a:srgbClr val="000000"/>
                          </a:solidFill>
                          <a:effectLst/>
                          <a:latin typeface="Arial"/>
                        </a:rPr>
                        <a:t>R’000</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0000"/>
                  </a:ext>
                </a:extLst>
              </a:tr>
              <a:tr h="212783">
                <a:tc>
                  <a:txBody>
                    <a:bodyPr/>
                    <a:lstStyle/>
                    <a:p>
                      <a:pPr algn="l" rtl="0" fontAlgn="ctr"/>
                      <a:r>
                        <a:rPr lang="en-ZA" sz="1200" b="1" i="0" u="none" strike="noStrike">
                          <a:solidFill>
                            <a:srgbClr val="000000"/>
                          </a:solidFill>
                          <a:effectLst/>
                          <a:latin typeface="Arial"/>
                        </a:rPr>
                        <a:t>Details</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rtl="0" fontAlgn="ctr"/>
                      <a:r>
                        <a:rPr lang="en-ZA" sz="1200" b="1" i="0" u="none" strike="noStrike">
                          <a:solidFill>
                            <a:srgbClr val="000000"/>
                          </a:solidFill>
                          <a:effectLst/>
                          <a:latin typeface="Arial"/>
                        </a:rPr>
                        <a:t>Purpose</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ctr"/>
                      <a:r>
                        <a:rPr lang="en-ZA" sz="1200" b="1" i="0" u="none" strike="noStrike" dirty="0">
                          <a:solidFill>
                            <a:srgbClr val="000000"/>
                          </a:solidFill>
                          <a:effectLst/>
                          <a:latin typeface="Arial"/>
                        </a:rPr>
                        <a:t>Amount</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0001"/>
                  </a:ext>
                </a:extLst>
              </a:tr>
              <a:tr h="1517524">
                <a:tc>
                  <a:txBody>
                    <a:bodyPr/>
                    <a:lstStyle/>
                    <a:p>
                      <a:pPr algn="just" rtl="0" fontAlgn="ctr"/>
                      <a:r>
                        <a:rPr lang="en-ZA" sz="1200" b="1" i="0" u="none" strike="noStrike" dirty="0">
                          <a:solidFill>
                            <a:srgbClr val="000000"/>
                          </a:solidFill>
                          <a:effectLst/>
                          <a:latin typeface="Arial"/>
                        </a:rPr>
                        <a:t>Unforeseen and unavoidable</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n-ZA" sz="1200" b="0" i="0" u="none" strike="noStrike" dirty="0">
                          <a:solidFill>
                            <a:srgbClr val="000000"/>
                          </a:solidFill>
                          <a:effectLst/>
                          <a:latin typeface="Arial"/>
                        </a:rPr>
                        <a:t>Funds approved for the South African National Roads Agency </a:t>
                      </a:r>
                      <a:r>
                        <a:rPr lang="en-ZA" sz="1200" b="0" i="0" u="none" strike="noStrike" dirty="0" err="1">
                          <a:solidFill>
                            <a:srgbClr val="000000"/>
                          </a:solidFill>
                          <a:effectLst/>
                          <a:latin typeface="Arial"/>
                        </a:rPr>
                        <a:t>Soc</a:t>
                      </a:r>
                      <a:r>
                        <a:rPr lang="en-ZA" sz="1200" b="0" i="0" u="none" strike="noStrike" dirty="0">
                          <a:solidFill>
                            <a:srgbClr val="000000"/>
                          </a:solidFill>
                          <a:effectLst/>
                          <a:latin typeface="Arial"/>
                        </a:rPr>
                        <a:t> Limited (SANRAL) in order to fund revenue loss amounting to R50.5 million and damage to property amounting to R12.1 million as a result of the civil unrest that took place in July 2021 in KwaZulu-Natal and some parts of Gauteng.</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0" i="0" u="none" strike="noStrike" dirty="0">
                          <a:solidFill>
                            <a:srgbClr val="000000"/>
                          </a:solidFill>
                          <a:effectLst/>
                          <a:latin typeface="Arial"/>
                        </a:rPr>
                        <a:t>62 600</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61299">
                <a:tc>
                  <a:txBody>
                    <a:bodyPr/>
                    <a:lstStyle/>
                    <a:p>
                      <a:pPr algn="just" rtl="0" fontAlgn="ctr"/>
                      <a:r>
                        <a:rPr lang="en-ZA" sz="1200" b="1" i="0" u="none" strike="noStrike">
                          <a:solidFill>
                            <a:srgbClr val="000000"/>
                          </a:solidFill>
                          <a:effectLst/>
                          <a:latin typeface="Arial"/>
                        </a:rPr>
                        <a:t>Declared unspent funds</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n-ZA" sz="1200" b="0" i="0" u="none" strike="noStrike" dirty="0" smtClean="0">
                          <a:solidFill>
                            <a:srgbClr val="000000"/>
                          </a:solidFill>
                          <a:effectLst/>
                          <a:latin typeface="Arial"/>
                        </a:rPr>
                        <a:t>Spending  for the phase2A has been running behind schedule at the City of Cape Town and they requested a rescheduling of the funds that were allocated from the Budget Facility</a:t>
                      </a:r>
                      <a:r>
                        <a:rPr lang="en-ZA" sz="1200" b="0" i="0" u="none" strike="noStrike" baseline="0" dirty="0" smtClean="0">
                          <a:solidFill>
                            <a:srgbClr val="000000"/>
                          </a:solidFill>
                          <a:effectLst/>
                          <a:latin typeface="Arial"/>
                        </a:rPr>
                        <a:t> for Infrastructure</a:t>
                      </a:r>
                      <a:r>
                        <a:rPr lang="en-ZA" sz="1200" b="0" i="0" u="none" strike="noStrike" dirty="0" smtClean="0">
                          <a:solidFill>
                            <a:srgbClr val="000000"/>
                          </a:solidFill>
                          <a:effectLst/>
                          <a:latin typeface="Arial"/>
                        </a:rPr>
                        <a:t>. There will not be any service delivery implications as the declared unspent fund was effected to the 2021/22 Public Transport Network Grant allocation of the City of Cape Town, to align the funding to the revised implementation plan of phase 2A of the </a:t>
                      </a:r>
                      <a:r>
                        <a:rPr lang="en-ZA" sz="1200" b="0" i="0" u="none" strike="noStrike" dirty="0" err="1" smtClean="0">
                          <a:solidFill>
                            <a:srgbClr val="000000"/>
                          </a:solidFill>
                          <a:effectLst/>
                          <a:latin typeface="Arial"/>
                        </a:rPr>
                        <a:t>MyCiti</a:t>
                      </a:r>
                      <a:r>
                        <a:rPr lang="en-ZA" sz="1200" b="0" i="0" u="none" strike="noStrike" dirty="0" smtClean="0">
                          <a:solidFill>
                            <a:srgbClr val="000000"/>
                          </a:solidFill>
                          <a:effectLst/>
                          <a:latin typeface="Arial"/>
                        </a:rPr>
                        <a:t> bus rapid transit system.</a:t>
                      </a:r>
                      <a:endParaRPr lang="en-ZA" sz="1200" b="0" i="0" u="none" strike="noStrike" dirty="0">
                        <a:solidFill>
                          <a:srgbClr val="000000"/>
                        </a:solidFill>
                        <a:effectLst/>
                        <a:latin typeface="Arial"/>
                      </a:endParaRP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0" i="0" u="none" strike="noStrike" dirty="0">
                          <a:solidFill>
                            <a:srgbClr val="FF0000"/>
                          </a:solidFill>
                          <a:effectLst/>
                          <a:latin typeface="Arial"/>
                        </a:rPr>
                        <a:t>(1 340 000)</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5325">
                <a:tc>
                  <a:txBody>
                    <a:bodyPr/>
                    <a:lstStyle/>
                    <a:p>
                      <a:pPr algn="just" rtl="0" fontAlgn="ctr"/>
                      <a:r>
                        <a:rPr lang="en-ZA" sz="1200" b="1" i="0" u="none" strike="noStrike" dirty="0">
                          <a:solidFill>
                            <a:srgbClr val="000000"/>
                          </a:solidFill>
                          <a:effectLst/>
                          <a:latin typeface="Arial"/>
                        </a:rPr>
                        <a:t>Significant and unforeseeable economic and financial events</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ZA" sz="1200" b="0" i="0" u="none" strike="noStrike" dirty="0">
                          <a:solidFill>
                            <a:srgbClr val="000000"/>
                          </a:solidFill>
                          <a:effectLst/>
                          <a:latin typeface="Arial"/>
                        </a:rPr>
                        <a:t>Funds allocated under compensation of employees to cover costs related to the improvement on conditions of services.</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0" i="0" u="none" strike="noStrike" dirty="0">
                          <a:solidFill>
                            <a:srgbClr val="000000"/>
                          </a:solidFill>
                          <a:effectLst/>
                          <a:latin typeface="Arial"/>
                        </a:rPr>
                        <a:t>11 172</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2783">
                <a:tc>
                  <a:txBody>
                    <a:bodyPr/>
                    <a:lstStyle/>
                    <a:p>
                      <a:pPr algn="just" rtl="0" fontAlgn="ctr"/>
                      <a:r>
                        <a:rPr lang="en-ZA" sz="1200" b="1" i="0" u="none" strike="noStrike">
                          <a:solidFill>
                            <a:srgbClr val="000000"/>
                          </a:solidFill>
                          <a:effectLst/>
                          <a:latin typeface="Arial"/>
                        </a:rPr>
                        <a:t>Total</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n-ZA" sz="1200" b="1" i="0" u="none" strike="noStrike">
                          <a:solidFill>
                            <a:srgbClr val="000000"/>
                          </a:solidFill>
                          <a:effectLst/>
                          <a:latin typeface="Arial"/>
                        </a:rPr>
                        <a:t> </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200" b="1" i="0" u="none" strike="noStrike" dirty="0">
                          <a:solidFill>
                            <a:srgbClr val="FF0000"/>
                          </a:solidFill>
                          <a:effectLst/>
                          <a:latin typeface="Arial"/>
                        </a:rPr>
                        <a:t>(1 266 228)</a:t>
                      </a:r>
                    </a:p>
                  </a:txBody>
                  <a:tcPr marL="7250" marR="7250" marT="7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61970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6324600" cy="75406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ZA" altLang="en-US" sz="2800" b="1" dirty="0">
                <a:solidFill>
                  <a:srgbClr val="262626"/>
                </a:solidFill>
                <a:latin typeface="Arial" panose="020B0604020202020204" pitchFamily="34" charset="0"/>
                <a:cs typeface="Arial" panose="020B0604020202020204" pitchFamily="34" charset="0"/>
              </a:rPr>
              <a:t>Adjusted Budget </a:t>
            </a:r>
            <a:r>
              <a:rPr lang="en-ZA" altLang="en-US" b="1" dirty="0">
                <a:solidFill>
                  <a:srgbClr val="262626"/>
                </a:solidFill>
                <a:latin typeface="Arial" panose="020B0604020202020204" pitchFamily="34" charset="0"/>
                <a:cs typeface="Arial" panose="020B0604020202020204" pitchFamily="34" charset="0"/>
              </a:rPr>
              <a:t>(</a:t>
            </a:r>
            <a:r>
              <a:rPr lang="en-ZA" altLang="en-US" b="1" dirty="0" err="1">
                <a:solidFill>
                  <a:srgbClr val="262626"/>
                </a:solidFill>
                <a:latin typeface="Arial" panose="020B0604020202020204" pitchFamily="34" charset="0"/>
                <a:cs typeface="Arial" panose="020B0604020202020204" pitchFamily="34" charset="0"/>
              </a:rPr>
              <a:t>cont</a:t>
            </a:r>
            <a:r>
              <a:rPr lang="en-ZA" altLang="en-US" b="1" dirty="0">
                <a:solidFill>
                  <a:srgbClr val="262626"/>
                </a:solidFill>
                <a:latin typeface="Arial" panose="020B0604020202020204" pitchFamily="34" charset="0"/>
                <a:cs typeface="Arial" panose="020B0604020202020204" pitchFamily="34" charset="0"/>
              </a:rPr>
              <a:t>…)</a:t>
            </a:r>
            <a:endParaRPr lang="en-ZA" altLang="en-US" sz="1800" b="1" dirty="0">
              <a:solidFill>
                <a:srgbClr val="262626"/>
              </a:solidFill>
              <a:latin typeface="Arial" panose="020B0604020202020204" pitchFamily="34" charset="0"/>
              <a:cs typeface="Arial" panose="020B0604020202020204" pitchFamily="34" charset="0"/>
            </a:endParaRPr>
          </a:p>
        </p:txBody>
      </p:sp>
      <p:sp>
        <p:nvSpPr>
          <p:cNvPr id="1741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99C7304-FA20-4610-A585-99376BD07C6D}" type="slidenum">
              <a:rPr lang="en-US" sz="1200" smtClean="0">
                <a:solidFill>
                  <a:srgbClr val="898989"/>
                </a:solidFill>
              </a:rPr>
              <a:pPr>
                <a:spcBef>
                  <a:spcPct val="0"/>
                </a:spcBef>
                <a:buFontTx/>
                <a:buNone/>
              </a:pPr>
              <a:t>25</a:t>
            </a:fld>
            <a:endParaRPr lang="en-US" sz="1200">
              <a:solidFill>
                <a:srgbClr val="898989"/>
              </a:solidFill>
            </a:endParaRPr>
          </a:p>
        </p:txBody>
      </p:sp>
      <p:pic>
        <p:nvPicPr>
          <p:cNvPr id="17412"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966512572"/>
              </p:ext>
            </p:extLst>
          </p:nvPr>
        </p:nvGraphicFramePr>
        <p:xfrm>
          <a:off x="393190" y="1198040"/>
          <a:ext cx="8369808" cy="2759697"/>
        </p:xfrm>
        <a:graphic>
          <a:graphicData uri="http://schemas.openxmlformats.org/drawingml/2006/table">
            <a:tbl>
              <a:tblPr/>
              <a:tblGrid>
                <a:gridCol w="1596380">
                  <a:extLst>
                    <a:ext uri="{9D8B030D-6E8A-4147-A177-3AD203B41FA5}">
                      <a16:colId xmlns:a16="http://schemas.microsoft.com/office/drawing/2014/main" xmlns="" val="20000"/>
                    </a:ext>
                  </a:extLst>
                </a:gridCol>
                <a:gridCol w="1283072">
                  <a:extLst>
                    <a:ext uri="{9D8B030D-6E8A-4147-A177-3AD203B41FA5}">
                      <a16:colId xmlns:a16="http://schemas.microsoft.com/office/drawing/2014/main" xmlns="" val="20001"/>
                    </a:ext>
                  </a:extLst>
                </a:gridCol>
                <a:gridCol w="1268153">
                  <a:extLst>
                    <a:ext uri="{9D8B030D-6E8A-4147-A177-3AD203B41FA5}">
                      <a16:colId xmlns:a16="http://schemas.microsoft.com/office/drawing/2014/main" xmlns="" val="20002"/>
                    </a:ext>
                  </a:extLst>
                </a:gridCol>
                <a:gridCol w="1685897">
                  <a:extLst>
                    <a:ext uri="{9D8B030D-6E8A-4147-A177-3AD203B41FA5}">
                      <a16:colId xmlns:a16="http://schemas.microsoft.com/office/drawing/2014/main" xmlns="" val="20003"/>
                    </a:ext>
                  </a:extLst>
                </a:gridCol>
                <a:gridCol w="1268153">
                  <a:extLst>
                    <a:ext uri="{9D8B030D-6E8A-4147-A177-3AD203B41FA5}">
                      <a16:colId xmlns:a16="http://schemas.microsoft.com/office/drawing/2014/main" xmlns="" val="20004"/>
                    </a:ext>
                  </a:extLst>
                </a:gridCol>
                <a:gridCol w="1268153">
                  <a:extLst>
                    <a:ext uri="{9D8B030D-6E8A-4147-A177-3AD203B41FA5}">
                      <a16:colId xmlns:a16="http://schemas.microsoft.com/office/drawing/2014/main" xmlns="" val="20005"/>
                    </a:ext>
                  </a:extLst>
                </a:gridCol>
              </a:tblGrid>
              <a:tr h="297554">
                <a:tc>
                  <a:txBody>
                    <a:bodyPr/>
                    <a:lstStyle/>
                    <a:p>
                      <a:pPr algn="ctr" rtl="0" fontAlgn="t"/>
                      <a:r>
                        <a:rPr lang="en-ZA" sz="1400" b="1" i="0" u="none" strike="noStrike" dirty="0">
                          <a:solidFill>
                            <a:srgbClr val="000000"/>
                          </a:solidFill>
                          <a:effectLst/>
                          <a:latin typeface="Arial"/>
                        </a:rPr>
                        <a:t>FROM:</a:t>
                      </a:r>
                    </a:p>
                  </a:txBody>
                  <a:tcPr marL="7315" marR="7315" marT="73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 </a:t>
                      </a:r>
                    </a:p>
                  </a:txBody>
                  <a:tcPr marL="7315" marR="7315" marT="7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 </a:t>
                      </a:r>
                    </a:p>
                  </a:txBody>
                  <a:tcPr marL="7315" marR="7315" marT="731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TO:</a:t>
                      </a:r>
                    </a:p>
                  </a:txBody>
                  <a:tcPr marL="7315" marR="7315" marT="731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a:solidFill>
                            <a:srgbClr val="000000"/>
                          </a:solidFill>
                          <a:effectLst/>
                          <a:latin typeface="Arial"/>
                        </a:rPr>
                        <a:t> </a:t>
                      </a:r>
                    </a:p>
                  </a:txBody>
                  <a:tcPr marL="7315" marR="7315" marT="73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0" i="0" u="none" strike="noStrike" dirty="0">
                          <a:solidFill>
                            <a:srgbClr val="000000"/>
                          </a:solidFill>
                          <a:effectLst/>
                          <a:latin typeface="Arial"/>
                        </a:rPr>
                        <a:t> </a:t>
                      </a:r>
                    </a:p>
                  </a:txBody>
                  <a:tcPr marL="7315" marR="7315" marT="731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extLst>
                  <a:ext uri="{0D108BD9-81ED-4DB2-BD59-A6C34878D82A}">
                    <a16:rowId xmlns:a16="http://schemas.microsoft.com/office/drawing/2014/main" xmlns="" val="10000"/>
                  </a:ext>
                </a:extLst>
              </a:tr>
              <a:tr h="560395">
                <a:tc>
                  <a:txBody>
                    <a:bodyPr/>
                    <a:lstStyle/>
                    <a:p>
                      <a:pPr algn="ctr" rtl="0" fontAlgn="t"/>
                      <a:r>
                        <a:rPr lang="en-ZA" sz="1400" b="1" i="0" u="none" strike="noStrike">
                          <a:solidFill>
                            <a:srgbClr val="000000"/>
                          </a:solidFill>
                          <a:effectLst/>
                          <a:latin typeface="Arial"/>
                        </a:rPr>
                        <a:t>Detail</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E</a:t>
                      </a:r>
                      <a:r>
                        <a:rPr lang="en-ZA" sz="1400" b="1" i="0" u="none" strike="noStrike" dirty="0" smtClean="0">
                          <a:solidFill>
                            <a:srgbClr val="000000"/>
                          </a:solidFill>
                          <a:effectLst/>
                          <a:latin typeface="Arial"/>
                        </a:rPr>
                        <a:t>conomic </a:t>
                      </a:r>
                      <a:r>
                        <a:rPr lang="en-ZA" sz="1400" b="1" i="0" u="none" strike="noStrike" dirty="0">
                          <a:solidFill>
                            <a:srgbClr val="000000"/>
                          </a:solidFill>
                          <a:effectLst/>
                          <a:latin typeface="Arial"/>
                        </a:rPr>
                        <a:t>C</a:t>
                      </a:r>
                      <a:r>
                        <a:rPr lang="en-ZA" sz="1400" b="1" i="0" u="none" strike="noStrike" dirty="0" smtClean="0">
                          <a:solidFill>
                            <a:srgbClr val="000000"/>
                          </a:solidFill>
                          <a:effectLst/>
                          <a:latin typeface="Arial"/>
                        </a:rPr>
                        <a:t>lassification</a:t>
                      </a:r>
                      <a:endParaRPr lang="en-ZA" sz="1400" b="1" i="0" u="none" strike="noStrike" dirty="0">
                        <a:solidFill>
                          <a:srgbClr val="000000"/>
                        </a:solidFill>
                        <a:effectLst/>
                        <a:latin typeface="Arial"/>
                      </a:endParaRP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R'000</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a:solidFill>
                            <a:srgbClr val="000000"/>
                          </a:solidFill>
                          <a:effectLst/>
                          <a:latin typeface="Arial"/>
                        </a:rPr>
                        <a:t>Details</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E</a:t>
                      </a:r>
                      <a:r>
                        <a:rPr lang="en-ZA" sz="1400" b="1" i="0" u="none" strike="noStrike" dirty="0" smtClean="0">
                          <a:solidFill>
                            <a:srgbClr val="000000"/>
                          </a:solidFill>
                          <a:effectLst/>
                          <a:latin typeface="Arial"/>
                        </a:rPr>
                        <a:t>conomic </a:t>
                      </a:r>
                      <a:r>
                        <a:rPr lang="en-ZA" sz="1400" b="1" i="0" u="none" strike="noStrike" dirty="0">
                          <a:solidFill>
                            <a:srgbClr val="000000"/>
                          </a:solidFill>
                          <a:effectLst/>
                          <a:latin typeface="Arial"/>
                        </a:rPr>
                        <a:t>C</a:t>
                      </a:r>
                      <a:r>
                        <a:rPr lang="en-ZA" sz="1400" b="1" i="0" u="none" strike="noStrike" dirty="0" smtClean="0">
                          <a:solidFill>
                            <a:srgbClr val="000000"/>
                          </a:solidFill>
                          <a:effectLst/>
                          <a:latin typeface="Arial"/>
                        </a:rPr>
                        <a:t>lassification</a:t>
                      </a:r>
                      <a:endParaRPr lang="en-ZA" sz="1400" b="1" i="0" u="none" strike="noStrike" dirty="0">
                        <a:solidFill>
                          <a:srgbClr val="000000"/>
                        </a:solidFill>
                        <a:effectLst/>
                        <a:latin typeface="Arial"/>
                      </a:endParaRP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tc>
                  <a:txBody>
                    <a:bodyPr/>
                    <a:lstStyle/>
                    <a:p>
                      <a:pPr algn="ctr" rtl="0" fontAlgn="t"/>
                      <a:r>
                        <a:rPr lang="en-ZA" sz="1400" b="1" i="0" u="none" strike="noStrike" dirty="0">
                          <a:solidFill>
                            <a:srgbClr val="000000"/>
                          </a:solidFill>
                          <a:effectLst/>
                          <a:latin typeface="Arial"/>
                        </a:rPr>
                        <a:t>R'000</a:t>
                      </a:r>
                    </a:p>
                  </a:txBody>
                  <a:tcPr marL="7315" marR="7315" marT="73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5"/>
                    </a:solidFill>
                  </a:tcPr>
                </a:tc>
                <a:extLst>
                  <a:ext uri="{0D108BD9-81ED-4DB2-BD59-A6C34878D82A}">
                    <a16:rowId xmlns:a16="http://schemas.microsoft.com/office/drawing/2014/main" xmlns="" val="10001"/>
                  </a:ext>
                </a:extLst>
              </a:tr>
              <a:tr h="1901748">
                <a:tc>
                  <a:txBody>
                    <a:bodyPr/>
                    <a:lstStyle/>
                    <a:p>
                      <a:pPr algn="l" rtl="0" fontAlgn="t"/>
                      <a:r>
                        <a:rPr lang="en-ZA" sz="1400" b="0" i="0" u="none" strike="noStrike">
                          <a:solidFill>
                            <a:srgbClr val="000000"/>
                          </a:solidFill>
                          <a:effectLst/>
                          <a:latin typeface="Arial"/>
                        </a:rPr>
                        <a:t>Funds shifted across programmes from savings on non-spending projects, travel and subsistance and other operational costs</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ZA" sz="1400" b="0" i="0" u="none" strike="noStrike">
                          <a:solidFill>
                            <a:srgbClr val="000000"/>
                          </a:solidFill>
                          <a:effectLst/>
                          <a:latin typeface="Arial"/>
                        </a:rPr>
                        <a:t>Goods and services</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400" b="0" i="0" u="none" strike="noStrike" dirty="0">
                          <a:solidFill>
                            <a:srgbClr val="FF0000"/>
                          </a:solidFill>
                          <a:effectLst/>
                          <a:latin typeface="Arial"/>
                        </a:rPr>
                        <a:t>(33 842)</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ZA" sz="1400" b="0" i="0" u="none" strike="noStrike" dirty="0">
                          <a:solidFill>
                            <a:srgbClr val="000000"/>
                          </a:solidFill>
                          <a:effectLst/>
                          <a:latin typeface="Arial"/>
                        </a:rPr>
                        <a:t>Funds shifted to fund hardware refresh, laptop bulk buying and the upgrading of the fibre linkages and switches in the Transport Information Systems. </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ZA" sz="1400" b="0" i="0" u="none" strike="noStrike">
                          <a:solidFill>
                            <a:srgbClr val="000000"/>
                          </a:solidFill>
                          <a:effectLst/>
                          <a:latin typeface="Arial"/>
                        </a:rPr>
                        <a:t>Payment for capital assets</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400" b="0" i="0" u="none" strike="noStrike" dirty="0" smtClean="0">
                          <a:solidFill>
                            <a:srgbClr val="000000"/>
                          </a:solidFill>
                          <a:effectLst/>
                          <a:latin typeface="Arial"/>
                        </a:rPr>
                        <a:t>33 </a:t>
                      </a:r>
                      <a:r>
                        <a:rPr lang="en-ZA" sz="1400" b="0" i="0" u="none" strike="noStrike" dirty="0">
                          <a:solidFill>
                            <a:srgbClr val="000000"/>
                          </a:solidFill>
                          <a:effectLst/>
                          <a:latin typeface="Arial"/>
                        </a:rPr>
                        <a:t>842 </a:t>
                      </a:r>
                    </a:p>
                  </a:txBody>
                  <a:tcPr marL="7315" marR="7315" marT="73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12006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a:xfrm>
            <a:off x="482600" y="1057275"/>
            <a:ext cx="8305800" cy="4608513"/>
          </a:xfrm>
        </p:spPr>
        <p:txBody>
          <a:bodyPr/>
          <a:lstStyle/>
          <a:p>
            <a:pPr marL="0" indent="0" algn="just" eaLnBrk="1" hangingPunct="1">
              <a:lnSpc>
                <a:spcPct val="150000"/>
              </a:lnSpc>
              <a:spcBef>
                <a:spcPct val="0"/>
              </a:spcBef>
              <a:buFont typeface="Arial" charset="0"/>
              <a:buNone/>
              <a:defRPr/>
            </a:pPr>
            <a:endParaRPr lang="en-US" sz="800" dirty="0">
              <a:latin typeface="Arial" charset="0"/>
              <a:ea typeface="MS PGothic" charset="0"/>
              <a:cs typeface="Arial" charset="0"/>
            </a:endParaRPr>
          </a:p>
          <a:p>
            <a:pPr algn="just" eaLnBrk="1" hangingPunct="1">
              <a:lnSpc>
                <a:spcPct val="150000"/>
              </a:lnSpc>
              <a:spcBef>
                <a:spcPct val="0"/>
              </a:spcBef>
              <a:defRPr/>
            </a:pPr>
            <a:r>
              <a:rPr lang="en-US" sz="2400" dirty="0">
                <a:latin typeface="Arial" charset="0"/>
                <a:ea typeface="MS PGothic" charset="0"/>
                <a:cs typeface="Arial" charset="0"/>
              </a:rPr>
              <a:t>Q3 </a:t>
            </a:r>
            <a:r>
              <a:rPr lang="en-US" sz="2400" dirty="0" smtClean="0">
                <a:latin typeface="Arial" charset="0"/>
                <a:ea typeface="MS PGothic" charset="0"/>
                <a:cs typeface="Arial" charset="0"/>
              </a:rPr>
              <a:t>Overview</a:t>
            </a:r>
          </a:p>
          <a:p>
            <a:pPr algn="just" eaLnBrk="1" hangingPunct="1">
              <a:lnSpc>
                <a:spcPct val="150000"/>
              </a:lnSpc>
              <a:spcBef>
                <a:spcPct val="0"/>
              </a:spcBef>
              <a:defRPr/>
            </a:pPr>
            <a:r>
              <a:rPr lang="en-US" sz="2400" dirty="0" smtClean="0">
                <a:latin typeface="Arial" charset="0"/>
                <a:ea typeface="MS PGothic" charset="0"/>
                <a:cs typeface="Arial" charset="0"/>
              </a:rPr>
              <a:t>Quarter 03 </a:t>
            </a:r>
            <a:r>
              <a:rPr lang="en-US" sz="2400" dirty="0">
                <a:latin typeface="Arial" charset="0"/>
                <a:ea typeface="MS PGothic" charset="0"/>
                <a:cs typeface="Arial" charset="0"/>
              </a:rPr>
              <a:t>Analysis Per </a:t>
            </a:r>
            <a:r>
              <a:rPr lang="en-US" sz="2400" dirty="0" smtClean="0">
                <a:latin typeface="Arial" charset="0"/>
                <a:ea typeface="MS PGothic" charset="0"/>
                <a:cs typeface="Arial" charset="0"/>
              </a:rPr>
              <a:t>Programme</a:t>
            </a:r>
          </a:p>
          <a:p>
            <a:pPr algn="just" eaLnBrk="1" hangingPunct="1">
              <a:lnSpc>
                <a:spcPct val="150000"/>
              </a:lnSpc>
              <a:spcBef>
                <a:spcPct val="0"/>
              </a:spcBef>
              <a:defRPr/>
            </a:pPr>
            <a:r>
              <a:rPr lang="it-IT" sz="2400" dirty="0" err="1" smtClean="0">
                <a:solidFill>
                  <a:srgbClr val="000000"/>
                </a:solidFill>
                <a:latin typeface="Arial" charset="0"/>
                <a:ea typeface="MS PGothic" charset="0"/>
                <a:cs typeface="Arial" charset="0"/>
              </a:rPr>
              <a:t>Key</a:t>
            </a:r>
            <a:r>
              <a:rPr lang="it-IT" sz="2400" dirty="0" smtClean="0">
                <a:solidFill>
                  <a:srgbClr val="000000"/>
                </a:solidFill>
                <a:latin typeface="Arial" charset="0"/>
                <a:ea typeface="MS PGothic" charset="0"/>
                <a:cs typeface="Arial" charset="0"/>
              </a:rPr>
              <a:t> </a:t>
            </a:r>
            <a:r>
              <a:rPr lang="it-IT" sz="2400" dirty="0" err="1">
                <a:solidFill>
                  <a:srgbClr val="000000"/>
                </a:solidFill>
                <a:latin typeface="Arial" charset="0"/>
                <a:ea typeface="MS PGothic" charset="0"/>
                <a:cs typeface="Arial" charset="0"/>
              </a:rPr>
              <a:t>Highlights</a:t>
            </a:r>
            <a:r>
              <a:rPr lang="it-IT" sz="2400" dirty="0">
                <a:solidFill>
                  <a:srgbClr val="000000"/>
                </a:solidFill>
                <a:latin typeface="Arial" charset="0"/>
                <a:ea typeface="MS PGothic" charset="0"/>
                <a:cs typeface="Arial" charset="0"/>
              </a:rPr>
              <a:t> For The </a:t>
            </a:r>
            <a:r>
              <a:rPr lang="it-IT" sz="2400" dirty="0" err="1">
                <a:solidFill>
                  <a:srgbClr val="000000"/>
                </a:solidFill>
                <a:latin typeface="Arial" charset="0"/>
                <a:ea typeface="MS PGothic" charset="0"/>
                <a:cs typeface="Arial" charset="0"/>
              </a:rPr>
              <a:t>Quarter</a:t>
            </a:r>
            <a:r>
              <a:rPr lang="it-IT" sz="2400" dirty="0">
                <a:solidFill>
                  <a:srgbClr val="000000"/>
                </a:solidFill>
                <a:latin typeface="Arial" charset="0"/>
                <a:ea typeface="MS PGothic" charset="0"/>
                <a:cs typeface="Arial" charset="0"/>
              </a:rPr>
              <a:t> Under </a:t>
            </a:r>
            <a:r>
              <a:rPr lang="it-IT" sz="2400" dirty="0" err="1" smtClean="0">
                <a:solidFill>
                  <a:srgbClr val="000000"/>
                </a:solidFill>
                <a:latin typeface="Arial" charset="0"/>
                <a:ea typeface="MS PGothic" charset="0"/>
                <a:cs typeface="Arial" charset="0"/>
              </a:rPr>
              <a:t>Review</a:t>
            </a:r>
            <a:endParaRPr lang="it-IT" sz="2400" dirty="0" smtClean="0">
              <a:solidFill>
                <a:srgbClr val="000000"/>
              </a:solidFill>
              <a:latin typeface="Arial" charset="0"/>
              <a:ea typeface="MS PGothic" charset="0"/>
              <a:cs typeface="Arial" charset="0"/>
            </a:endParaRPr>
          </a:p>
          <a:p>
            <a:pPr algn="just" eaLnBrk="1" hangingPunct="1">
              <a:lnSpc>
                <a:spcPct val="150000"/>
              </a:lnSpc>
              <a:spcBef>
                <a:spcPct val="0"/>
              </a:spcBef>
              <a:defRPr/>
            </a:pPr>
            <a:r>
              <a:rPr lang="en-US" sz="2400" dirty="0" smtClean="0">
                <a:latin typeface="Arial" charset="0"/>
                <a:ea typeface="MS PGothic" charset="0"/>
                <a:cs typeface="Arial" charset="0"/>
              </a:rPr>
              <a:t>Consolidated </a:t>
            </a:r>
            <a:r>
              <a:rPr lang="en-US" sz="2400" dirty="0">
                <a:latin typeface="Arial" charset="0"/>
                <a:ea typeface="MS PGothic" charset="0"/>
                <a:cs typeface="Arial" charset="0"/>
              </a:rPr>
              <a:t>Indicators </a:t>
            </a:r>
            <a:endParaRPr lang="en-US" sz="2400" dirty="0" smtClean="0">
              <a:latin typeface="Arial" charset="0"/>
              <a:ea typeface="MS PGothic" charset="0"/>
              <a:cs typeface="Arial" charset="0"/>
            </a:endParaRPr>
          </a:p>
          <a:p>
            <a:pPr algn="just" eaLnBrk="1" hangingPunct="1">
              <a:lnSpc>
                <a:spcPct val="150000"/>
              </a:lnSpc>
              <a:spcBef>
                <a:spcPct val="0"/>
              </a:spcBef>
              <a:defRPr/>
            </a:pPr>
            <a:r>
              <a:rPr lang="en-US" sz="2400" dirty="0" smtClean="0">
                <a:latin typeface="Arial" charset="0"/>
                <a:ea typeface="MS PGothic" charset="0"/>
                <a:cs typeface="Arial" charset="0"/>
              </a:rPr>
              <a:t>DoT </a:t>
            </a:r>
            <a:r>
              <a:rPr lang="en-US" sz="2400" dirty="0">
                <a:latin typeface="Arial" charset="0"/>
                <a:ea typeface="MS PGothic" charset="0"/>
                <a:cs typeface="Arial" charset="0"/>
              </a:rPr>
              <a:t>Responses to COVID-19 – Internal </a:t>
            </a:r>
            <a:r>
              <a:rPr lang="en-US" sz="2400" dirty="0" smtClean="0">
                <a:latin typeface="Arial" charset="0"/>
                <a:ea typeface="MS PGothic" charset="0"/>
                <a:cs typeface="Arial" charset="0"/>
              </a:rPr>
              <a:t>Interventions</a:t>
            </a:r>
          </a:p>
          <a:p>
            <a:pPr algn="just" eaLnBrk="1" hangingPunct="1">
              <a:lnSpc>
                <a:spcPct val="150000"/>
              </a:lnSpc>
              <a:spcBef>
                <a:spcPct val="0"/>
              </a:spcBef>
              <a:defRPr/>
            </a:pPr>
            <a:r>
              <a:rPr lang="en-US" sz="2400" dirty="0" smtClean="0">
                <a:latin typeface="Arial" charset="0"/>
                <a:ea typeface="MS PGothic" charset="0"/>
                <a:cs typeface="Arial" charset="0"/>
              </a:rPr>
              <a:t>Additional Reporting Requirement by the National Assembly</a:t>
            </a:r>
            <a:endParaRPr lang="en-US" sz="2400" dirty="0">
              <a:latin typeface="Arial" charset="0"/>
              <a:ea typeface="MS PGothic" charset="0"/>
              <a:cs typeface="Arial" charset="0"/>
            </a:endParaRPr>
          </a:p>
          <a:p>
            <a:pPr marL="0" indent="0" algn="just" eaLnBrk="1" hangingPunct="1">
              <a:lnSpc>
                <a:spcPct val="150000"/>
              </a:lnSpc>
              <a:spcBef>
                <a:spcPct val="0"/>
              </a:spcBef>
              <a:buFont typeface="Arial" charset="0"/>
              <a:buNone/>
              <a:defRPr/>
            </a:pPr>
            <a:endParaRPr lang="en-US" sz="1000" dirty="0">
              <a:latin typeface="Arial" charset="0"/>
              <a:ea typeface="MS PGothic" charset="0"/>
              <a:cs typeface="Arial" charset="0"/>
            </a:endParaRPr>
          </a:p>
          <a:p>
            <a:pPr marL="0" indent="0" algn="just" eaLnBrk="1" hangingPunct="1">
              <a:buFontTx/>
              <a:buNone/>
              <a:defRPr/>
            </a:pPr>
            <a:endParaRPr lang="en-US" sz="2000" dirty="0">
              <a:latin typeface="Arial" charset="0"/>
              <a:ea typeface="MS PGothic" charset="0"/>
              <a:cs typeface="Arial" charset="0"/>
            </a:endParaRPr>
          </a:p>
          <a:p>
            <a:pPr marL="0" indent="0" algn="just" eaLnBrk="1" hangingPunct="1">
              <a:buFont typeface="Arial" charset="0"/>
              <a:buNone/>
              <a:defRPr/>
            </a:pPr>
            <a:endParaRPr lang="en-US" sz="2000" dirty="0">
              <a:latin typeface="Arial" charset="0"/>
              <a:ea typeface="MS PGothic" charset="0"/>
              <a:cs typeface="Arial" charset="0"/>
            </a:endParaRPr>
          </a:p>
          <a:p>
            <a:pPr marL="0" indent="0" algn="just" eaLnBrk="1" hangingPunct="1">
              <a:buFontTx/>
              <a:buNone/>
              <a:defRPr/>
            </a:pPr>
            <a:endParaRPr lang="en-US" dirty="0">
              <a:latin typeface="Calibri" charset="0"/>
              <a:ea typeface="MS PGothic" charset="0"/>
            </a:endParaRPr>
          </a:p>
          <a:p>
            <a:pPr marL="0" indent="0" eaLnBrk="1" hangingPunct="1">
              <a:buFontTx/>
              <a:buNone/>
              <a:defRPr/>
            </a:pPr>
            <a:endParaRPr lang="en-US" dirty="0">
              <a:latin typeface="Calibri" charset="0"/>
              <a:ea typeface="MS PGothic" charset="0"/>
            </a:endParaRPr>
          </a:p>
          <a:p>
            <a:pPr marL="0" indent="0" eaLnBrk="1" hangingPunct="1">
              <a:defRPr/>
            </a:pPr>
            <a:endParaRPr lang="en-US" dirty="0">
              <a:latin typeface="Calibri" charset="0"/>
              <a:ea typeface="MS PGothic" charset="0"/>
            </a:endParaRPr>
          </a:p>
          <a:p>
            <a:pPr marL="0" indent="0" eaLnBrk="1" hangingPunct="1">
              <a:defRPr/>
            </a:pPr>
            <a:endParaRPr lang="en-US" dirty="0">
              <a:latin typeface="Calibri" charset="0"/>
              <a:ea typeface="MS PGothic" charset="0"/>
            </a:endParaRPr>
          </a:p>
          <a:p>
            <a:pPr marL="0" indent="0" eaLnBrk="1" hangingPunct="1">
              <a:defRPr/>
            </a:pPr>
            <a:endParaRPr lang="en-US" dirty="0">
              <a:latin typeface="Calibri" charset="0"/>
              <a:ea typeface="MS PGothic" charset="0"/>
            </a:endParaRPr>
          </a:p>
          <a:p>
            <a:pPr marL="0" indent="0" eaLnBrk="1" hangingPunct="1">
              <a:defRPr/>
            </a:pPr>
            <a:endParaRPr lang="en-US" dirty="0">
              <a:latin typeface="Calibri" charset="0"/>
              <a:ea typeface="MS PGothic" charset="0"/>
            </a:endParaRPr>
          </a:p>
        </p:txBody>
      </p:sp>
      <p:sp>
        <p:nvSpPr>
          <p:cNvPr id="17410" name="Title 2"/>
          <p:cNvSpPr>
            <a:spLocks noGrp="1"/>
          </p:cNvSpPr>
          <p:nvPr>
            <p:ph type="title"/>
          </p:nvPr>
        </p:nvSpPr>
        <p:spPr>
          <a:xfrm>
            <a:off x="457200" y="152400"/>
            <a:ext cx="6324600" cy="904875"/>
          </a:xfrm>
        </p:spPr>
        <p:txBody>
          <a:bodyPr/>
          <a:lstStyle/>
          <a:p>
            <a:pPr eaLnBrk="1" hangingPunct="1"/>
            <a:r>
              <a:rPr lang="en-US" sz="3200" b="1">
                <a:latin typeface="Arial" charset="0"/>
                <a:ea typeface="MS PGothic" charset="0"/>
              </a:rPr>
              <a:t>Contents</a:t>
            </a:r>
          </a:p>
        </p:txBody>
      </p:sp>
      <p:pic>
        <p:nvPicPr>
          <p:cNvPr id="1741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741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827D1EB-A53D-1945-9AC1-8E63FDD9B09A}" type="slidenum">
              <a:rPr lang="en-US" sz="1200">
                <a:solidFill>
                  <a:srgbClr val="898989"/>
                </a:solidFill>
              </a:rPr>
              <a:pPr/>
              <a:t>26</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13588182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a:extLst/>
          </p:cNvPr>
          <p:cNvSpPr>
            <a:spLocks noGrp="1"/>
          </p:cNvSpPr>
          <p:nvPr>
            <p:ph idx="1"/>
          </p:nvPr>
        </p:nvSpPr>
        <p:spPr>
          <a:xfrm>
            <a:off x="457200" y="1295400"/>
            <a:ext cx="8229600" cy="4830763"/>
          </a:xfrm>
        </p:spPr>
        <p:txBody>
          <a:bodyPr>
            <a:normAutofit/>
          </a:bodyPr>
          <a:lstStyle/>
          <a:p>
            <a:pPr algn="just" eaLnBrk="1" hangingPunct="1">
              <a:lnSpc>
                <a:spcPct val="80000"/>
              </a:lnSpc>
              <a:defRPr/>
            </a:pPr>
            <a:endParaRPr lang="en-US" sz="900">
              <a:latin typeface="Arial" charset="0"/>
              <a:ea typeface="MS PGothic" charset="0"/>
            </a:endParaRPr>
          </a:p>
          <a:p>
            <a:pPr algn="just" eaLnBrk="1" hangingPunct="1">
              <a:lnSpc>
                <a:spcPct val="140000"/>
              </a:lnSpc>
              <a:spcBef>
                <a:spcPct val="0"/>
              </a:spcBef>
              <a:defRPr/>
            </a:pPr>
            <a:r>
              <a:rPr lang="en-US" sz="2200">
                <a:solidFill>
                  <a:srgbClr val="000000"/>
                </a:solidFill>
                <a:effectLst>
                  <a:outerShdw blurRad="38100" dist="38100" dir="2700000" algn="tl">
                    <a:srgbClr val="DDDDDD"/>
                  </a:outerShdw>
                </a:effectLst>
                <a:latin typeface="Arial" charset="0"/>
                <a:ea typeface="MS PGothic" charset="0"/>
              </a:rPr>
              <a:t>Report focuses on the progress made with the implementation of programmes and projects for the period covering 01 October 2021 – 31 December 2021;</a:t>
            </a:r>
          </a:p>
          <a:p>
            <a:pPr algn="just" eaLnBrk="1" hangingPunct="1">
              <a:lnSpc>
                <a:spcPct val="140000"/>
              </a:lnSpc>
              <a:spcBef>
                <a:spcPct val="0"/>
              </a:spcBef>
              <a:defRPr/>
            </a:pPr>
            <a:endParaRPr lang="en-US" sz="2200">
              <a:solidFill>
                <a:srgbClr val="000000"/>
              </a:solidFill>
              <a:latin typeface="Arial" charset="0"/>
              <a:ea typeface="MS PGothic" charset="0"/>
            </a:endParaRPr>
          </a:p>
          <a:p>
            <a:pPr algn="just" eaLnBrk="1" hangingPunct="1">
              <a:lnSpc>
                <a:spcPct val="140000"/>
              </a:lnSpc>
              <a:spcBef>
                <a:spcPct val="0"/>
              </a:spcBef>
              <a:defRPr/>
            </a:pPr>
            <a:r>
              <a:rPr lang="en-US" sz="2200">
                <a:solidFill>
                  <a:srgbClr val="000000"/>
                </a:solidFill>
                <a:effectLst>
                  <a:outerShdw blurRad="38100" dist="38100" dir="2700000" algn="tl">
                    <a:srgbClr val="DDDDDD"/>
                  </a:outerShdw>
                </a:effectLst>
                <a:latin typeface="Arial" charset="0"/>
                <a:ea typeface="MS PGothic" charset="0"/>
              </a:rPr>
              <a:t>Focus of the report is on optimal performance of deliverables in terms of the DoT Strategic Plan 2020 – 2025 and the MTSF 2019 – 2024;</a:t>
            </a:r>
          </a:p>
          <a:p>
            <a:pPr algn="just" eaLnBrk="1" hangingPunct="1">
              <a:lnSpc>
                <a:spcPct val="140000"/>
              </a:lnSpc>
              <a:spcBef>
                <a:spcPct val="0"/>
              </a:spcBef>
              <a:defRPr/>
            </a:pPr>
            <a:endParaRPr lang="en-US" sz="2200">
              <a:solidFill>
                <a:srgbClr val="000000"/>
              </a:solidFill>
              <a:latin typeface="Arial" charset="0"/>
              <a:ea typeface="MS PGothic" charset="0"/>
            </a:endParaRPr>
          </a:p>
          <a:p>
            <a:pPr algn="just" eaLnBrk="1" hangingPunct="1">
              <a:lnSpc>
                <a:spcPct val="140000"/>
              </a:lnSpc>
              <a:spcBef>
                <a:spcPct val="0"/>
              </a:spcBef>
              <a:defRPr/>
            </a:pPr>
            <a:r>
              <a:rPr lang="en-US" sz="2200">
                <a:solidFill>
                  <a:srgbClr val="000000"/>
                </a:solidFill>
                <a:effectLst>
                  <a:outerShdw blurRad="38100" dist="38100" dir="2700000" algn="tl">
                    <a:srgbClr val="DDDDDD"/>
                  </a:outerShdw>
                </a:effectLst>
                <a:latin typeface="Arial" charset="0"/>
                <a:ea typeface="MS PGothic" charset="0"/>
              </a:rPr>
              <a:t>Report is in compliance with relevant statutory requirements.</a:t>
            </a:r>
          </a:p>
          <a:p>
            <a:pPr algn="just" eaLnBrk="1" hangingPunct="1">
              <a:lnSpc>
                <a:spcPct val="130000"/>
              </a:lnSpc>
              <a:spcBef>
                <a:spcPct val="0"/>
              </a:spcBef>
              <a:defRPr/>
            </a:pPr>
            <a:endParaRPr lang="en-US" sz="2200" b="1">
              <a:solidFill>
                <a:srgbClr val="000000"/>
              </a:solidFill>
              <a:latin typeface="Arial" charset="0"/>
              <a:ea typeface="MS PGothic" charset="0"/>
            </a:endParaRPr>
          </a:p>
          <a:p>
            <a:pPr algn="just" eaLnBrk="1" hangingPunct="1">
              <a:lnSpc>
                <a:spcPct val="130000"/>
              </a:lnSpc>
              <a:spcBef>
                <a:spcPct val="0"/>
              </a:spcBef>
              <a:buFont typeface="Arial" charset="0"/>
              <a:buNone/>
              <a:defRPr/>
            </a:pPr>
            <a:endParaRPr lang="en-US" sz="1000">
              <a:solidFill>
                <a:srgbClr val="000000"/>
              </a:solidFill>
              <a:latin typeface="Arial" charset="0"/>
              <a:ea typeface="MS PGothic" charset="0"/>
            </a:endParaRPr>
          </a:p>
          <a:p>
            <a:pPr algn="just" eaLnBrk="1" hangingPunct="1">
              <a:lnSpc>
                <a:spcPct val="130000"/>
              </a:lnSpc>
              <a:buFontTx/>
              <a:buNone/>
              <a:defRPr/>
            </a:pPr>
            <a:endParaRPr lang="en-US" sz="1400">
              <a:latin typeface="Arial" charset="0"/>
              <a:ea typeface="MS PGothic" charset="0"/>
            </a:endParaRPr>
          </a:p>
          <a:p>
            <a:pPr eaLnBrk="1" hangingPunct="1">
              <a:lnSpc>
                <a:spcPct val="130000"/>
              </a:lnSpc>
              <a:buFontTx/>
              <a:buNone/>
              <a:defRPr/>
            </a:pPr>
            <a:endParaRPr lang="en-US" sz="1400">
              <a:latin typeface="Arial" charset="0"/>
              <a:ea typeface="MS PGothic" charset="0"/>
            </a:endParaRPr>
          </a:p>
          <a:p>
            <a:pPr eaLnBrk="1" hangingPunct="1">
              <a:lnSpc>
                <a:spcPct val="80000"/>
              </a:lnSpc>
              <a:defRPr/>
            </a:pPr>
            <a:endParaRPr lang="en-US" sz="1400">
              <a:latin typeface="Arial" charset="0"/>
              <a:ea typeface="MS PGothic" charset="0"/>
            </a:endParaRPr>
          </a:p>
          <a:p>
            <a:pPr eaLnBrk="1" hangingPunct="1">
              <a:lnSpc>
                <a:spcPct val="80000"/>
              </a:lnSpc>
              <a:defRPr/>
            </a:pPr>
            <a:endParaRPr lang="en-US" sz="1400">
              <a:latin typeface="Arial" charset="0"/>
              <a:ea typeface="MS PGothic" charset="0"/>
            </a:endParaRPr>
          </a:p>
          <a:p>
            <a:pPr eaLnBrk="1" hangingPunct="1">
              <a:lnSpc>
                <a:spcPct val="80000"/>
              </a:lnSpc>
              <a:buFontTx/>
              <a:buNone/>
              <a:defRPr/>
            </a:pPr>
            <a:endParaRPr lang="en-US" sz="1400">
              <a:latin typeface="Arial" charset="0"/>
              <a:ea typeface="MS PGothic" charset="0"/>
            </a:endParaRPr>
          </a:p>
          <a:p>
            <a:pPr eaLnBrk="1" hangingPunct="1">
              <a:lnSpc>
                <a:spcPct val="80000"/>
              </a:lnSpc>
              <a:buFontTx/>
              <a:buNone/>
              <a:defRPr/>
            </a:pPr>
            <a:endParaRPr lang="en-US" sz="1400">
              <a:latin typeface="Arial" charset="0"/>
              <a:ea typeface="MS PGothic" charset="0"/>
            </a:endParaRPr>
          </a:p>
        </p:txBody>
      </p:sp>
      <p:sp>
        <p:nvSpPr>
          <p:cNvPr id="17411" name="Title 2">
            <a:extLst/>
          </p:cNvPr>
          <p:cNvSpPr>
            <a:spLocks noGrp="1"/>
          </p:cNvSpPr>
          <p:nvPr>
            <p:ph type="title"/>
          </p:nvPr>
        </p:nvSpPr>
        <p:spPr>
          <a:xfrm>
            <a:off x="457200" y="304800"/>
            <a:ext cx="6324600" cy="762000"/>
          </a:xfrm>
        </p:spPr>
        <p:txBody>
          <a:bodyPr/>
          <a:lstStyle/>
          <a:p>
            <a:pPr eaLnBrk="1" hangingPunct="1">
              <a:defRPr/>
            </a:pPr>
            <a:r>
              <a:rPr lang="en-US" altLang="en-US" sz="3200" b="1" dirty="0" smtClean="0">
                <a:solidFill>
                  <a:schemeClr val="tx1">
                    <a:lumMod val="95000"/>
                    <a:lumOff val="5000"/>
                  </a:schemeClr>
                </a:solidFill>
                <a:latin typeface="Arial" charset="0"/>
              </a:rPr>
              <a:t>Q3</a:t>
            </a:r>
            <a:r>
              <a:rPr lang="en-US" altLang="en-US" sz="3200" b="1" dirty="0" smtClean="0">
                <a:solidFill>
                  <a:srgbClr val="000000"/>
                </a:solidFill>
                <a:latin typeface="Arial" charset="0"/>
              </a:rPr>
              <a:t> </a:t>
            </a:r>
            <a:r>
              <a:rPr lang="en-US" altLang="en-US" sz="3200" b="1" dirty="0">
                <a:solidFill>
                  <a:srgbClr val="000000"/>
                </a:solidFill>
                <a:latin typeface="Arial" charset="0"/>
              </a:rPr>
              <a:t>Performance Overview</a:t>
            </a:r>
            <a:endParaRPr lang="en-US" altLang="en-US" sz="3200" b="1" dirty="0">
              <a:latin typeface="Arial" charset="0"/>
            </a:endParaRPr>
          </a:p>
        </p:txBody>
      </p:sp>
      <p:pic>
        <p:nvPicPr>
          <p:cNvPr id="1843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843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E913265-56C9-0C40-B627-4541BDD1E012}" type="slidenum">
              <a:rPr lang="en-US" sz="1200">
                <a:solidFill>
                  <a:srgbClr val="898989"/>
                </a:solidFill>
              </a:rPr>
              <a:pPr/>
              <a:t>27</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73014067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p:cNvPr>
          <p:cNvSpPr>
            <a:spLocks noGrp="1"/>
          </p:cNvSpPr>
          <p:nvPr>
            <p:ph idx="1"/>
          </p:nvPr>
        </p:nvSpPr>
        <p:spPr>
          <a:xfrm>
            <a:off x="457200" y="1295400"/>
            <a:ext cx="8229600" cy="4830763"/>
          </a:xfrm>
        </p:spPr>
        <p:txBody>
          <a:bodyPr rtlCol="0">
            <a:normAutofit/>
          </a:bodyPr>
          <a:lstStyle/>
          <a:p>
            <a:pPr eaLnBrk="1" fontAlgn="auto" hangingPunct="1">
              <a:spcAft>
                <a:spcPts val="0"/>
              </a:spcAft>
              <a:buFontTx/>
              <a:buNone/>
              <a:defRPr/>
            </a:pPr>
            <a:endParaRPr lang="en-US" sz="2400" dirty="0">
              <a:ea typeface="ＭＳ Ｐゴシック" charset="0"/>
              <a:cs typeface="ＭＳ Ｐゴシック" charset="0"/>
            </a:endParaRPr>
          </a:p>
          <a:p>
            <a:pPr marL="107950" indent="0" eaLnBrk="1" fontAlgn="auto" hangingPunct="1">
              <a:spcAft>
                <a:spcPts val="0"/>
              </a:spcAft>
              <a:buFont typeface="Arial"/>
              <a:buChar char="•"/>
              <a:defRPr/>
            </a:pPr>
            <a:endParaRPr lang="en-US" dirty="0">
              <a:ea typeface="ＭＳ Ｐゴシック" pitchFamily="34" charset="-128"/>
              <a:cs typeface="ＭＳ Ｐゴシック" charset="0"/>
            </a:endParaRPr>
          </a:p>
        </p:txBody>
      </p:sp>
      <p:sp>
        <p:nvSpPr>
          <p:cNvPr id="20482" name="Title 2">
            <a:extLst/>
          </p:cNvPr>
          <p:cNvSpPr>
            <a:spLocks noGrp="1"/>
          </p:cNvSpPr>
          <p:nvPr>
            <p:ph type="title"/>
          </p:nvPr>
        </p:nvSpPr>
        <p:spPr>
          <a:xfrm>
            <a:off x="228600" y="109538"/>
            <a:ext cx="6553200" cy="957262"/>
          </a:xfrm>
        </p:spPr>
        <p:txBody>
          <a:bodyPr rtlCol="0">
            <a:normAutofit fontScale="90000"/>
          </a:bodyPr>
          <a:lstStyle/>
          <a:p>
            <a:pPr eaLnBrk="1" fontAlgn="auto" hangingPunct="1">
              <a:spcAft>
                <a:spcPts val="0"/>
              </a:spcAft>
              <a:defRPr/>
            </a:pPr>
            <a:r>
              <a:rPr lang="en-US" sz="3200" b="1" dirty="0">
                <a:latin typeface="Arial" charset="0"/>
                <a:ea typeface="MS PGothic" charset="0"/>
                <a:cs typeface="+mj-cs"/>
              </a:rPr>
              <a:t>Quarter </a:t>
            </a:r>
            <a:r>
              <a:rPr lang="en-US" sz="3200" b="1" dirty="0">
                <a:solidFill>
                  <a:schemeClr val="tx1">
                    <a:lumMod val="95000"/>
                    <a:lumOff val="5000"/>
                  </a:schemeClr>
                </a:solidFill>
                <a:latin typeface="Arial" charset="0"/>
                <a:ea typeface="MS PGothic" charset="0"/>
                <a:cs typeface="+mj-cs"/>
              </a:rPr>
              <a:t>3</a:t>
            </a:r>
            <a:r>
              <a:rPr lang="en-US" sz="3200" b="1" dirty="0" smtClean="0">
                <a:latin typeface="Arial" charset="0"/>
                <a:ea typeface="MS PGothic" charset="0"/>
                <a:cs typeface="+mj-cs"/>
              </a:rPr>
              <a:t> </a:t>
            </a:r>
            <a:r>
              <a:rPr lang="en-US" sz="3200" b="1" dirty="0">
                <a:latin typeface="Arial" charset="0"/>
                <a:ea typeface="MS PGothic" charset="0"/>
                <a:cs typeface="+mj-cs"/>
              </a:rPr>
              <a:t>Analysis Per Programme</a:t>
            </a:r>
          </a:p>
        </p:txBody>
      </p:sp>
      <p:pic>
        <p:nvPicPr>
          <p:cNvPr id="19459"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946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DD508A0-6736-DD4D-B1C6-8ED56BECD544}" type="slidenum">
              <a:rPr lang="en-US" sz="1200">
                <a:solidFill>
                  <a:srgbClr val="898989"/>
                </a:solidFill>
              </a:rPr>
              <a:pPr/>
              <a:t>28</a:t>
            </a:fld>
            <a:endParaRPr lang="en-US" sz="1200">
              <a:solidFill>
                <a:srgbClr val="898989"/>
              </a:solidFill>
            </a:endParaRPr>
          </a:p>
        </p:txBody>
      </p:sp>
      <p:graphicFrame>
        <p:nvGraphicFramePr>
          <p:cNvPr id="8" name="Table 7">
            <a:extLst/>
          </p:cNvPr>
          <p:cNvGraphicFramePr>
            <a:graphicFrameLocks noGrp="1"/>
          </p:cNvGraphicFramePr>
          <p:nvPr/>
        </p:nvGraphicFramePr>
        <p:xfrm>
          <a:off x="457200" y="1295400"/>
          <a:ext cx="8305800" cy="4776789"/>
        </p:xfrm>
        <a:graphic>
          <a:graphicData uri="http://schemas.openxmlformats.org/drawingml/2006/table">
            <a:tbl>
              <a:tblPr/>
              <a:tblGrid>
                <a:gridCol w="2098675">
                  <a:extLst>
                    <a:ext uri="{9D8B030D-6E8A-4147-A177-3AD203B41FA5}"/>
                  </a:extLst>
                </a:gridCol>
                <a:gridCol w="1279525">
                  <a:extLst>
                    <a:ext uri="{9D8B030D-6E8A-4147-A177-3AD203B41FA5}"/>
                  </a:extLst>
                </a:gridCol>
                <a:gridCol w="1643063">
                  <a:extLst>
                    <a:ext uri="{9D8B030D-6E8A-4147-A177-3AD203B41FA5}"/>
                  </a:extLst>
                </a:gridCol>
                <a:gridCol w="1641475">
                  <a:extLst>
                    <a:ext uri="{9D8B030D-6E8A-4147-A177-3AD203B41FA5}"/>
                  </a:extLst>
                </a:gridCol>
                <a:gridCol w="1643062">
                  <a:extLst>
                    <a:ext uri="{9D8B030D-6E8A-4147-A177-3AD203B41FA5}"/>
                  </a:extLst>
                </a:gridCol>
              </a:tblGrid>
              <a:tr h="8084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PROGRAMME</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TOTAL NUMBER OF </a:t>
                      </a:r>
                      <a:r>
                        <a:rPr kumimoji="0" lang="en-ZA" sz="1200" b="1" i="0" u="none" strike="noStrike" cap="none" normalizeH="0" baseline="0" dirty="0" smtClean="0">
                          <a:ln>
                            <a:noFill/>
                          </a:ln>
                          <a:solidFill>
                            <a:schemeClr val="tx1">
                              <a:lumMod val="95000"/>
                              <a:lumOff val="5000"/>
                            </a:schemeClr>
                          </a:solidFill>
                          <a:effectLst/>
                          <a:latin typeface="Arial" charset="0"/>
                          <a:ea typeface="ＭＳ Ｐゴシック" charset="0"/>
                          <a:cs typeface="Times New Roman" charset="0"/>
                        </a:rPr>
                        <a:t>Q3 </a:t>
                      </a: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TARGETS</a:t>
                      </a:r>
                      <a:endParaRPr kumimoji="0" lang="en-US" sz="1200" b="1" i="0" u="none" strike="noStrike" cap="none" normalizeH="0" baseline="0" dirty="0">
                        <a:ln>
                          <a:noFill/>
                        </a:ln>
                        <a:solidFill>
                          <a:schemeClr val="tx1">
                            <a:lumMod val="95000"/>
                            <a:lumOff val="5000"/>
                          </a:schemeClr>
                        </a:solidFill>
                        <a:effectLst/>
                        <a:latin typeface="Calibri" charset="0"/>
                        <a:ea typeface="Calibri" charset="0"/>
                        <a:cs typeface="Times New Roman"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ACHIEVED</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NOT ACHIEVED</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PERFORMANCE LEVEL</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extLst>
                  <a:ext uri="{0D108BD9-81ED-4DB2-BD59-A6C34878D82A}"/>
                </a:extLst>
              </a:tr>
              <a:tr h="549292">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ADMINISTRATION (ODG, COO, CFO)</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6</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6</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0</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9292">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2"/>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INTEGRATED TRANSPORT PLANNING</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5</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4</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1</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80%</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67028">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3"/>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RAIL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3</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2</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1</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67%</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43359">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4"/>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ROAD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6</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4</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solidFill>
                            <a:srgbClr val="FF0000"/>
                          </a:solidFill>
                          <a:effectLst/>
                          <a:latin typeface="Arial" panose="020B0604020202020204" pitchFamily="34" charset="0"/>
                          <a:ea typeface="Times New Roman" panose="02020603050405020304" pitchFamily="18" charset="0"/>
                        </a:rPr>
                        <a:t>2</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smtClean="0">
                          <a:solidFill>
                            <a:srgbClr val="008000"/>
                          </a:solidFill>
                          <a:effectLst/>
                          <a:latin typeface="Arial" panose="020B0604020202020204" pitchFamily="34" charset="0"/>
                          <a:ea typeface="Times New Roman" panose="02020603050405020304" pitchFamily="18" charset="0"/>
                        </a:rPr>
                        <a:t>67%</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9292">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5"/>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CIVIL AVIATION</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1</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1</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0</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9292">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6"/>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MARITIME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6</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4</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2</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67%</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45091">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7"/>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PUBLIC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10</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10</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solidFill>
                            <a:srgbClr val="FF0000"/>
                          </a:solidFill>
                          <a:effectLst/>
                          <a:latin typeface="Arial" panose="020B0604020202020204" pitchFamily="34" charset="0"/>
                          <a:ea typeface="Times New Roman" panose="02020603050405020304" pitchFamily="18" charset="0"/>
                        </a:rPr>
                        <a:t>0</a:t>
                      </a:r>
                      <a:endParaRPr lang="en-ZA" sz="120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b="1" dirty="0">
                          <a:solidFill>
                            <a:srgbClr val="008000"/>
                          </a:solidFill>
                          <a:effectLst/>
                          <a:latin typeface="Arial" panose="020B0604020202020204" pitchFamily="34" charset="0"/>
                          <a:ea typeface="Times New Roman" panose="02020603050405020304" pitchFamily="18" charset="0"/>
                        </a:rPr>
                        <a:t>100%</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156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pitchFamily="34" charset="0"/>
                          <a:ea typeface="ＭＳ Ｐゴシック" charset="0"/>
                          <a:cs typeface="Arial" pitchFamily="34" charset="0"/>
                        </a:rPr>
                        <a:t>TOTAL </a:t>
                      </a:r>
                      <a:endParaRPr kumimoji="0" lang="en-US" sz="1200" b="0"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0" marR="6858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a:effectLst/>
                          <a:latin typeface="Arial" panose="020B0604020202020204" pitchFamily="34" charset="0"/>
                        </a:rPr>
                        <a:t>37</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smtClean="0">
                          <a:effectLst/>
                          <a:latin typeface="Arial" panose="020B0604020202020204" pitchFamily="34" charset="0"/>
                        </a:rPr>
                        <a:t>31</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a:solidFill>
                            <a:srgbClr val="FF0000"/>
                          </a:solidFill>
                          <a:effectLst/>
                          <a:latin typeface="Arial" panose="020B0604020202020204" pitchFamily="34" charset="0"/>
                          <a:ea typeface="Times New Roman" panose="02020603050405020304" pitchFamily="18" charset="0"/>
                        </a:rPr>
                        <a:t>6</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smtClean="0">
                          <a:solidFill>
                            <a:srgbClr val="008000"/>
                          </a:solidFill>
                          <a:effectLst/>
                          <a:latin typeface="Arial" panose="020B0604020202020204" pitchFamily="34" charset="0"/>
                          <a:ea typeface="Times New Roman" panose="02020603050405020304" pitchFamily="18" charset="0"/>
                        </a:rPr>
                        <a:t>84%</a:t>
                      </a:r>
                      <a:endParaRPr lang="en-ZA" sz="1200" dirty="0">
                        <a:effectLst/>
                        <a:latin typeface="Calibri" panose="020F0502020204030204" pitchFamily="34" charset="0"/>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extLst>
                  <a:ext uri="{0D108BD9-81ED-4DB2-BD59-A6C34878D82A}"/>
                </a:extLst>
              </a:tr>
            </a:tbl>
          </a:graphicData>
        </a:graphic>
      </p:graphicFrame>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78740281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p:cNvPr>
          <p:cNvSpPr>
            <a:spLocks noGrp="1"/>
          </p:cNvSpPr>
          <p:nvPr>
            <p:ph idx="1"/>
          </p:nvPr>
        </p:nvSpPr>
        <p:spPr>
          <a:xfrm>
            <a:off x="457200" y="1273175"/>
            <a:ext cx="8229600" cy="4830763"/>
          </a:xfrm>
        </p:spPr>
        <p:txBody>
          <a:bodyPr rtlCol="0">
            <a:normAutofit/>
          </a:bodyPr>
          <a:lstStyle/>
          <a:p>
            <a:pPr eaLnBrk="1" fontAlgn="auto" hangingPunct="1">
              <a:spcAft>
                <a:spcPts val="0"/>
              </a:spcAft>
              <a:buFontTx/>
              <a:buNone/>
              <a:defRPr/>
            </a:pPr>
            <a:endParaRPr lang="en-US" sz="2400" dirty="0">
              <a:ea typeface="ＭＳ Ｐゴシック" charset="0"/>
              <a:cs typeface="ＭＳ Ｐゴシック" charset="0"/>
            </a:endParaRPr>
          </a:p>
          <a:p>
            <a:pPr marL="107950" indent="0" eaLnBrk="1" fontAlgn="auto" hangingPunct="1">
              <a:spcAft>
                <a:spcPts val="0"/>
              </a:spcAft>
              <a:buFont typeface="Arial"/>
              <a:buChar char="•"/>
              <a:defRPr/>
            </a:pPr>
            <a:endParaRPr lang="en-US" dirty="0">
              <a:ea typeface="ＭＳ Ｐゴシック" pitchFamily="34" charset="-128"/>
              <a:cs typeface="ＭＳ Ｐゴシック" charset="0"/>
            </a:endParaRPr>
          </a:p>
        </p:txBody>
      </p:sp>
      <p:sp>
        <p:nvSpPr>
          <p:cNvPr id="20482" name="Title 2">
            <a:extLst/>
          </p:cNvPr>
          <p:cNvSpPr>
            <a:spLocks noGrp="1"/>
          </p:cNvSpPr>
          <p:nvPr>
            <p:ph type="title"/>
          </p:nvPr>
        </p:nvSpPr>
        <p:spPr>
          <a:xfrm>
            <a:off x="228600" y="109538"/>
            <a:ext cx="6553200" cy="957262"/>
          </a:xfrm>
        </p:spPr>
        <p:txBody>
          <a:bodyPr rtlCol="0">
            <a:normAutofit fontScale="90000"/>
          </a:bodyPr>
          <a:lstStyle/>
          <a:p>
            <a:pPr eaLnBrk="1" fontAlgn="auto" hangingPunct="1">
              <a:spcAft>
                <a:spcPts val="0"/>
              </a:spcAft>
              <a:defRPr/>
            </a:pPr>
            <a:r>
              <a:rPr lang="en-US" sz="3200" b="1" dirty="0" smtClean="0">
                <a:latin typeface="Arial" charset="0"/>
                <a:ea typeface="MS PGothic" charset="0"/>
                <a:cs typeface="+mj-cs"/>
              </a:rPr>
              <a:t>Comparative Analysis: Quarter </a:t>
            </a:r>
            <a:r>
              <a:rPr lang="en-US" sz="3200" b="1" dirty="0" smtClean="0">
                <a:solidFill>
                  <a:schemeClr val="tx1">
                    <a:lumMod val="95000"/>
                    <a:lumOff val="5000"/>
                  </a:schemeClr>
                </a:solidFill>
                <a:latin typeface="Arial" charset="0"/>
                <a:ea typeface="MS PGothic" charset="0"/>
                <a:cs typeface="+mj-cs"/>
              </a:rPr>
              <a:t>One to Quarter Three</a:t>
            </a:r>
            <a:endParaRPr lang="en-US" sz="3200" b="1" dirty="0">
              <a:latin typeface="Arial" charset="0"/>
              <a:ea typeface="MS PGothic" charset="0"/>
              <a:cs typeface="+mj-cs"/>
            </a:endParaRPr>
          </a:p>
        </p:txBody>
      </p:sp>
      <p:pic>
        <p:nvPicPr>
          <p:cNvPr id="21507"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150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A1AB21A-8F5F-D148-BE97-197C33CBFC3A}" type="slidenum">
              <a:rPr lang="en-US" sz="1200">
                <a:solidFill>
                  <a:srgbClr val="898989"/>
                </a:solidFill>
              </a:rPr>
              <a:pPr/>
              <a:t>29</a:t>
            </a:fld>
            <a:endParaRPr lang="en-US" sz="1200">
              <a:solidFill>
                <a:srgbClr val="898989"/>
              </a:solidFill>
            </a:endParaRPr>
          </a:p>
        </p:txBody>
      </p:sp>
      <p:graphicFrame>
        <p:nvGraphicFramePr>
          <p:cNvPr id="8" name="Table 7">
            <a:extLst/>
          </p:cNvPr>
          <p:cNvGraphicFramePr>
            <a:graphicFrameLocks noGrp="1"/>
          </p:cNvGraphicFramePr>
          <p:nvPr/>
        </p:nvGraphicFramePr>
        <p:xfrm>
          <a:off x="430213" y="1308100"/>
          <a:ext cx="8547101" cy="4870452"/>
        </p:xfrm>
        <a:graphic>
          <a:graphicData uri="http://schemas.openxmlformats.org/drawingml/2006/table">
            <a:tbl>
              <a:tblPr/>
              <a:tblGrid>
                <a:gridCol w="1688316">
                  <a:extLst>
                    <a:ext uri="{9D8B030D-6E8A-4147-A177-3AD203B41FA5}"/>
                  </a:extLst>
                </a:gridCol>
                <a:gridCol w="1108251">
                  <a:extLst>
                    <a:ext uri="{9D8B030D-6E8A-4147-A177-3AD203B41FA5}"/>
                  </a:extLst>
                </a:gridCol>
                <a:gridCol w="1180752">
                  <a:extLst>
                    <a:ext uri="{9D8B030D-6E8A-4147-A177-3AD203B41FA5}"/>
                  </a:extLst>
                </a:gridCol>
                <a:gridCol w="1171739">
                  <a:extLst>
                    <a:ext uri="{9D8B030D-6E8A-4147-A177-3AD203B41FA5}"/>
                  </a:extLst>
                </a:gridCol>
                <a:gridCol w="1126672">
                  <a:extLst>
                    <a:ext uri="{9D8B030D-6E8A-4147-A177-3AD203B41FA5}"/>
                  </a:extLst>
                </a:gridCol>
                <a:gridCol w="1137469">
                  <a:extLst>
                    <a:ext uri="{9D8B030D-6E8A-4147-A177-3AD203B41FA5}"/>
                  </a:extLst>
                </a:gridCol>
                <a:gridCol w="1133902">
                  <a:extLst>
                    <a:ext uri="{9D8B030D-6E8A-4147-A177-3AD203B41FA5}"/>
                  </a:extLst>
                </a:gridCol>
              </a:tblGrid>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PROGRAMME</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TOTAL NUMBER OF </a:t>
                      </a:r>
                      <a:r>
                        <a:rPr kumimoji="0" lang="en-ZA" sz="1200" b="1" i="0" u="none" strike="noStrike" cap="none" normalizeH="0" baseline="0" dirty="0" smtClean="0">
                          <a:ln>
                            <a:noFill/>
                          </a:ln>
                          <a:solidFill>
                            <a:schemeClr val="tx1">
                              <a:lumMod val="95000"/>
                              <a:lumOff val="5000"/>
                            </a:schemeClr>
                          </a:solidFill>
                          <a:effectLst/>
                          <a:latin typeface="Arial" charset="0"/>
                          <a:ea typeface="ＭＳ Ｐゴシック" charset="0"/>
                          <a:cs typeface="Times New Roman" charset="0"/>
                        </a:rPr>
                        <a:t>Q1 </a:t>
                      </a: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TARGETS</a:t>
                      </a:r>
                      <a:endParaRPr kumimoji="0" lang="en-US" sz="1200" b="1" i="0" u="none" strike="noStrike" cap="none" normalizeH="0" baseline="0" dirty="0">
                        <a:ln>
                          <a:noFill/>
                        </a:ln>
                        <a:solidFill>
                          <a:schemeClr val="tx1">
                            <a:lumMod val="95000"/>
                            <a:lumOff val="5000"/>
                          </a:schemeClr>
                        </a:solidFill>
                        <a:effectLst/>
                        <a:latin typeface="Calibri" charset="0"/>
                        <a:ea typeface="Calibri" charset="0"/>
                        <a:cs typeface="Times New Roman"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ACHIEVED</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TOTAL NUMBER OF </a:t>
                      </a:r>
                      <a:r>
                        <a:rPr kumimoji="0" lang="en-ZA" sz="1200" b="1" i="0" u="none" strike="noStrike" cap="none" normalizeH="0" baseline="0" dirty="0" smtClean="0">
                          <a:ln>
                            <a:noFill/>
                          </a:ln>
                          <a:solidFill>
                            <a:schemeClr val="tx1">
                              <a:lumMod val="95000"/>
                              <a:lumOff val="5000"/>
                            </a:schemeClr>
                          </a:solidFill>
                          <a:effectLst/>
                          <a:latin typeface="Arial" charset="0"/>
                          <a:ea typeface="ＭＳ Ｐゴシック" charset="0"/>
                          <a:cs typeface="Times New Roman" charset="0"/>
                        </a:rPr>
                        <a:t>Q2 </a:t>
                      </a:r>
                      <a:r>
                        <a:rPr kumimoji="0" lang="en-ZA" sz="1200" b="1" i="0" u="none" strike="noStrike" cap="none" normalizeH="0" baseline="0" dirty="0">
                          <a:ln>
                            <a:noFill/>
                          </a:ln>
                          <a:solidFill>
                            <a:schemeClr val="tx1">
                              <a:lumMod val="95000"/>
                              <a:lumOff val="5000"/>
                            </a:schemeClr>
                          </a:solidFill>
                          <a:effectLst/>
                          <a:latin typeface="Arial" charset="0"/>
                          <a:ea typeface="ＭＳ Ｐゴシック" charset="0"/>
                          <a:cs typeface="Times New Roman" charset="0"/>
                        </a:rPr>
                        <a:t>TARGETS</a:t>
                      </a:r>
                      <a:endParaRPr kumimoji="0" lang="en-US" sz="1200" b="1" i="0" u="none" strike="noStrike" cap="none" normalizeH="0" baseline="0" dirty="0">
                        <a:ln>
                          <a:noFill/>
                        </a:ln>
                        <a:solidFill>
                          <a:schemeClr val="tx1">
                            <a:lumMod val="95000"/>
                            <a:lumOff val="5000"/>
                          </a:schemeClr>
                        </a:solidFill>
                        <a:effectLst/>
                        <a:latin typeface="Calibri" charset="0"/>
                        <a:ea typeface="Calibri" charset="0"/>
                        <a:cs typeface="Times New Roman"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ＭＳ Ｐゴシック" charset="0"/>
                          <a:cs typeface="Times New Roman" charset="0"/>
                        </a:rPr>
                        <a:t>NUMBER OF TARGETS ACHIEVED</a:t>
                      </a:r>
                      <a:endParaRPr kumimoji="0" lang="en-US" sz="1200" b="1" i="0" u="none" strike="noStrike" cap="none" normalizeH="0" baseline="0" dirty="0">
                        <a:ln>
                          <a:noFill/>
                        </a:ln>
                        <a:solidFill>
                          <a:srgbClr val="FFFFFF"/>
                        </a:solidFill>
                        <a:effectLst/>
                        <a:latin typeface="Calibri" charset="0"/>
                        <a:ea typeface="Calibri" charset="0"/>
                        <a:cs typeface="Times New Roman"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ea typeface="Calibri" charset="0"/>
                          <a:cs typeface="Arial" panose="020B0604020202020204" pitchFamily="34" charset="0"/>
                        </a:rPr>
                        <a:t>TOTAL NUMBER OF Q3 TARGETS</a:t>
                      </a:r>
                      <a:endParaRPr kumimoji="0" lang="en-US" sz="1200" b="1"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anose="020B0604020202020204" pitchFamily="34" charset="0"/>
                        <a:ea typeface="Calibri"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ea typeface="Calibri" charset="0"/>
                          <a:cs typeface="Arial" panose="020B0604020202020204" pitchFamily="34" charset="0"/>
                        </a:rPr>
                        <a:t>NUMBER OF TARGETS ACHIEVED</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endParaRPr>
                    </a:p>
                  </a:txBody>
                  <a:tcPr marL="68588" marR="68588"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extLst>
                  <a:ext uri="{0D108BD9-81ED-4DB2-BD59-A6C34878D82A}"/>
                </a:extLst>
              </a:tr>
              <a:tr h="547430">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ADMINISTRATION (ODG, COO, CFO)</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cs typeface="Arial" pitchFamily="34" charset="0"/>
                        </a:rPr>
                        <a:t>3</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2 (67%)</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a:ea typeface="Times New Roman"/>
                        </a:rPr>
                        <a:t>17</a:t>
                      </a:r>
                      <a:endParaRPr lang="en-US" sz="1200" dirty="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17 (100%)</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rPr>
                        <a:t>6</a:t>
                      </a:r>
                      <a:endParaRPr lang="en-ZA" sz="120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6 (100%)</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8640">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2"/>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INTEGRATED TRANSPORT PLANNING</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cs typeface="Arial" pitchFamily="34" charset="0"/>
                        </a:rPr>
                        <a:t>5</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FF0000"/>
                          </a:solidFill>
                          <a:effectLst/>
                          <a:latin typeface="Arial" pitchFamily="34" charset="0"/>
                          <a:cs typeface="Arial" pitchFamily="34" charset="0"/>
                        </a:rPr>
                        <a:t>2 (40%)</a:t>
                      </a:r>
                      <a:endParaRPr lang="en-ZA" sz="1200" dirty="0">
                        <a:solidFill>
                          <a:srgbClr val="FF0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a:ea typeface="Times New Roman"/>
                        </a:rPr>
                        <a:t>6</a:t>
                      </a:r>
                      <a:endParaRPr lang="en-US" sz="1200" dirty="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5 (83%)</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5</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4 (80%)</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65445">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3"/>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RAIL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cs typeface="Arial" pitchFamily="34" charset="0"/>
                        </a:rPr>
                        <a:t>3</a:t>
                      </a:r>
                      <a:endParaRPr lang="en-US" sz="120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2 (67%)</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a:ea typeface="Times New Roman"/>
                        </a:rPr>
                        <a:t>3</a:t>
                      </a:r>
                      <a:endParaRPr lang="en-US" sz="1200" dirty="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3 (100%)</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3</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2 (67%)</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41856">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4"/>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ROAD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cs typeface="Arial" pitchFamily="34" charset="0"/>
                        </a:rPr>
                        <a:t>6</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4 (67%)</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a:ea typeface="Times New Roman"/>
                        </a:rPr>
                        <a:t>8</a:t>
                      </a:r>
                      <a:endParaRPr lang="en-US" sz="1200" dirty="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5 (63%)</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6</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4 (67%)</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7430">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5"/>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CIVIL AVIATION</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cs typeface="Arial" pitchFamily="34" charset="0"/>
                        </a:rPr>
                        <a:t>2</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2 (100%)</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a:ea typeface="Times New Roman"/>
                        </a:rPr>
                        <a:t>4</a:t>
                      </a:r>
                      <a:endParaRPr lang="en-US" sz="120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3 (75%)</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1</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1 (100%)</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547430">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6"/>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MARITIME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panose="020B0604020202020204" pitchFamily="34" charset="0"/>
                          <a:ea typeface="Times New Roman" panose="02020603050405020304" pitchFamily="18" charset="0"/>
                          <a:cs typeface="Arial" pitchFamily="34" charset="0"/>
                        </a:rPr>
                        <a:t>5</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4 (80%)</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a:effectLst/>
                          <a:latin typeface="Arial"/>
                          <a:ea typeface="Times New Roman"/>
                        </a:rPr>
                        <a:t>6</a:t>
                      </a:r>
                      <a:endParaRPr lang="en-US" sz="1200" dirty="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5 (83%)</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6</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4 (67%)</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43581">
                <a:tc>
                  <a:txBody>
                    <a:bodyPr/>
                    <a:lstStyle/>
                    <a:p>
                      <a:pPr marL="228600" marR="0" lvl="0" indent="-228600" algn="l" defTabSz="457200" rtl="0" eaLnBrk="1" fontAlgn="base" latinLnBrk="0" hangingPunct="1">
                        <a:lnSpc>
                          <a:spcPct val="100000"/>
                        </a:lnSpc>
                        <a:spcBef>
                          <a:spcPct val="0"/>
                        </a:spcBef>
                        <a:spcAft>
                          <a:spcPct val="0"/>
                        </a:spcAft>
                        <a:buClrTx/>
                        <a:buSzTx/>
                        <a:buFont typeface="+mj-lt"/>
                        <a:buAutoNum type="arabicPeriod" startAt="7"/>
                        <a:tabLst/>
                      </a:pPr>
                      <a:r>
                        <a:rPr kumimoji="0" lang="en-ZA" sz="1200" b="1" i="0" u="none" strike="noStrike" cap="none" normalizeH="0" baseline="0" dirty="0">
                          <a:ln>
                            <a:noFill/>
                          </a:ln>
                          <a:solidFill>
                            <a:srgbClr val="000000"/>
                          </a:solidFill>
                          <a:effectLst/>
                          <a:latin typeface="Arial" pitchFamily="34" charset="0"/>
                          <a:ea typeface="ＭＳ Ｐゴシック" charset="0"/>
                          <a:cs typeface="Arial" pitchFamily="34" charset="0"/>
                        </a:rPr>
                        <a:t>PUBLIC TRANSPORT</a:t>
                      </a:r>
                      <a:endParaRPr kumimoji="0" lang="en-US" sz="1200" b="1"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effectLst/>
                          <a:latin typeface="Arial" panose="020B0604020202020204" pitchFamily="34" charset="0"/>
                          <a:ea typeface="Times New Roman" panose="02020603050405020304" pitchFamily="18" charset="0"/>
                          <a:cs typeface="Arial" pitchFamily="34" charset="0"/>
                        </a:rPr>
                        <a:t>11</a:t>
                      </a:r>
                      <a:endParaRPr lang="en-US" sz="1200" dirty="0">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pitchFamily="34" charset="0"/>
                          <a:cs typeface="Arial" pitchFamily="34" charset="0"/>
                        </a:rPr>
                        <a:t>10 (91%)</a:t>
                      </a:r>
                      <a:endParaRPr lang="en-ZA" sz="1200"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a:effectLst/>
                          <a:latin typeface="Arial"/>
                          <a:ea typeface="Times New Roman"/>
                        </a:rPr>
                        <a:t>11</a:t>
                      </a:r>
                      <a:endParaRPr lang="en-US" sz="120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2F2F2"/>
                    </a:solidFill>
                  </a:tcPr>
                </a:tc>
                <a:tc>
                  <a:txBody>
                    <a:bodyPr/>
                    <a:lstStyle/>
                    <a:p>
                      <a:pPr algn="ctr">
                        <a:spcAft>
                          <a:spcPts val="0"/>
                        </a:spcAft>
                      </a:pPr>
                      <a:r>
                        <a:rPr lang="en-ZA" sz="1200" dirty="0" smtClean="0">
                          <a:solidFill>
                            <a:srgbClr val="008000"/>
                          </a:solidFill>
                          <a:effectLst/>
                          <a:latin typeface="Arial"/>
                          <a:ea typeface="Times New Roman"/>
                        </a:rPr>
                        <a:t>11 (100%)</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a:effectLst/>
                          <a:latin typeface="Arial" panose="020B0604020202020204" pitchFamily="34" charset="0"/>
                          <a:ea typeface="Times New Roman" panose="02020603050405020304" pitchFamily="18" charset="0"/>
                        </a:rPr>
                        <a:t>10</a:t>
                      </a:r>
                      <a:endParaRPr lang="en-ZA" sz="120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spcAft>
                          <a:spcPts val="0"/>
                        </a:spcAft>
                      </a:pPr>
                      <a:r>
                        <a:rPr lang="en-ZA" sz="1200" b="0" dirty="0" smtClean="0">
                          <a:solidFill>
                            <a:srgbClr val="008000"/>
                          </a:solidFill>
                          <a:effectLst/>
                          <a:latin typeface="Arial" panose="020B0604020202020204" pitchFamily="34" charset="0"/>
                          <a:ea typeface="Times New Roman" panose="02020603050405020304" pitchFamily="18" charset="0"/>
                        </a:rPr>
                        <a:t>10 (100%)</a:t>
                      </a:r>
                      <a:endParaRPr lang="en-ZA" sz="1200" b="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extLst>
              </a:tr>
              <a:tr h="4142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pitchFamily="34" charset="0"/>
                          <a:ea typeface="ＭＳ Ｐゴシック" charset="0"/>
                          <a:cs typeface="Arial" pitchFamily="34" charset="0"/>
                        </a:rPr>
                        <a:t>TOTAL </a:t>
                      </a:r>
                      <a:endParaRPr kumimoji="0" lang="en-US" sz="1200" b="0" i="0" u="none" strike="noStrike" cap="none" normalizeH="0" baseline="0" dirty="0">
                        <a:ln>
                          <a:noFill/>
                        </a:ln>
                        <a:solidFill>
                          <a:srgbClr val="000000"/>
                        </a:solidFill>
                        <a:effectLst/>
                        <a:latin typeface="Arial" pitchFamily="34" charset="0"/>
                        <a:ea typeface="Calibri" charset="0"/>
                        <a:cs typeface="Arial" pitchFamily="34" charset="0"/>
                      </a:endParaRPr>
                    </a:p>
                  </a:txBody>
                  <a:tcPr marL="68588" marR="68588"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smtClean="0">
                          <a:solidFill>
                            <a:schemeClr val="tx1">
                              <a:lumMod val="95000"/>
                              <a:lumOff val="5000"/>
                            </a:schemeClr>
                          </a:solidFill>
                          <a:effectLst/>
                          <a:latin typeface="Arial" pitchFamily="34" charset="0"/>
                          <a:cs typeface="Arial" pitchFamily="34" charset="0"/>
                        </a:rPr>
                        <a:t>35</a:t>
                      </a:r>
                      <a:endParaRPr lang="en-ZA" sz="1200" b="1" dirty="0">
                        <a:solidFill>
                          <a:schemeClr val="tx1">
                            <a:lumMod val="95000"/>
                            <a:lumOff val="5000"/>
                          </a:schemeClr>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smtClean="0">
                          <a:solidFill>
                            <a:srgbClr val="008000"/>
                          </a:solidFill>
                          <a:effectLst/>
                          <a:latin typeface="Arial" pitchFamily="34" charset="0"/>
                          <a:cs typeface="Arial" pitchFamily="34" charset="0"/>
                        </a:rPr>
                        <a:t>26 (74%)</a:t>
                      </a:r>
                      <a:endParaRPr lang="en-ZA" sz="1200" b="1" dirty="0">
                        <a:solidFill>
                          <a:srgbClr val="008000"/>
                        </a:solidFill>
                        <a:effectLst/>
                        <a:latin typeface="Arial" pitchFamily="34" charset="0"/>
                        <a:cs typeface="Arial"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a:effectLst/>
                          <a:latin typeface="Arial"/>
                        </a:rPr>
                        <a:t>55</a:t>
                      </a:r>
                      <a:endParaRPr lang="en-US" sz="1200">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6"/>
                    </a:solidFill>
                  </a:tcPr>
                </a:tc>
                <a:tc>
                  <a:txBody>
                    <a:bodyPr/>
                    <a:lstStyle/>
                    <a:p>
                      <a:pPr algn="ctr">
                        <a:spcAft>
                          <a:spcPts val="0"/>
                        </a:spcAft>
                      </a:pPr>
                      <a:r>
                        <a:rPr lang="en-ZA" sz="1200" b="1" dirty="0" smtClean="0">
                          <a:solidFill>
                            <a:srgbClr val="008000"/>
                          </a:solidFill>
                          <a:effectLst/>
                          <a:latin typeface="Arial"/>
                        </a:rPr>
                        <a:t>49 (89%)</a:t>
                      </a:r>
                      <a:endParaRPr lang="en-US" sz="1200" dirty="0">
                        <a:solidFill>
                          <a:srgbClr val="008000"/>
                        </a:solidFill>
                        <a:effectLst/>
                        <a:latin typeface="Calibri"/>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algn="ctr">
                        <a:spcAft>
                          <a:spcPts val="0"/>
                        </a:spcAft>
                      </a:pPr>
                      <a:r>
                        <a:rPr lang="en-ZA" sz="1200" b="1" dirty="0">
                          <a:effectLst/>
                          <a:latin typeface="Arial" panose="020B0604020202020204" pitchFamily="34" charset="0"/>
                        </a:rPr>
                        <a:t>37</a:t>
                      </a:r>
                      <a:endParaRPr lang="en-ZA" sz="120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tc>
                  <a:txBody>
                    <a:bodyPr/>
                    <a:lstStyle/>
                    <a:p>
                      <a:pPr algn="ctr">
                        <a:spcAft>
                          <a:spcPts val="0"/>
                        </a:spcAft>
                      </a:pPr>
                      <a:r>
                        <a:rPr lang="en-ZA" sz="1200" b="1" dirty="0" smtClean="0">
                          <a:solidFill>
                            <a:srgbClr val="008000"/>
                          </a:solidFill>
                          <a:effectLst/>
                          <a:latin typeface="Arial" panose="020B0604020202020204" pitchFamily="34" charset="0"/>
                          <a:ea typeface="Times New Roman" panose="02020603050405020304" pitchFamily="18" charset="0"/>
                        </a:rPr>
                        <a:t>31 (84%)</a:t>
                      </a:r>
                      <a:endParaRPr lang="en-ZA" sz="1200" dirty="0">
                        <a:effectLst/>
                        <a:latin typeface="Calibri" panose="020F0502020204030204" pitchFamily="34" charset="0"/>
                      </a:endParaRPr>
                    </a:p>
                  </a:txBody>
                  <a:tcPr marL="68588" marR="68588"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79646"/>
                    </a:solidFill>
                  </a:tcPr>
                </a:tc>
                <a:extLst>
                  <a:ext uri="{0D108BD9-81ED-4DB2-BD59-A6C34878D82A}"/>
                </a:extLst>
              </a:tr>
            </a:tbl>
          </a:graphicData>
        </a:graphic>
      </p:graphicFrame>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92345476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415925" y="1143000"/>
            <a:ext cx="8382000" cy="4830763"/>
          </a:xfrm>
          <a:ln>
            <a:solidFill>
              <a:schemeClr val="bg1">
                <a:lumMod val="85000"/>
              </a:schemeClr>
            </a:solidFill>
          </a:ln>
        </p:spPr>
        <p:txBody>
          <a:bodyPr rtlCol="0">
            <a:normAutofit/>
          </a:bodyPr>
          <a:lstStyle/>
          <a:p>
            <a:pPr marL="0" lvl="0" indent="0" algn="just">
              <a:buNone/>
            </a:pPr>
            <a:r>
              <a:rPr lang="en-ZA" sz="2400" b="1" dirty="0">
                <a:solidFill>
                  <a:prstClr val="black"/>
                </a:solidFill>
                <a:latin typeface="Arial" pitchFamily="34" charset="0"/>
                <a:cs typeface="Arial" pitchFamily="34" charset="0"/>
              </a:rPr>
              <a:t> </a:t>
            </a:r>
          </a:p>
          <a:p>
            <a:pPr algn="just"/>
            <a:r>
              <a:rPr lang="en-ZA" sz="2400" dirty="0" smtClean="0">
                <a:solidFill>
                  <a:prstClr val="black"/>
                </a:solidFill>
                <a:latin typeface="Arial" pitchFamily="34" charset="0"/>
                <a:cs typeface="Arial" pitchFamily="34" charset="0"/>
              </a:rPr>
              <a:t>The </a:t>
            </a:r>
            <a:r>
              <a:rPr lang="en-ZA" sz="2400" dirty="0">
                <a:solidFill>
                  <a:prstClr val="black"/>
                </a:solidFill>
                <a:latin typeface="Arial" pitchFamily="34" charset="0"/>
                <a:cs typeface="Arial" pitchFamily="34" charset="0"/>
              </a:rPr>
              <a:t>purpose of the presentation is </a:t>
            </a:r>
            <a:r>
              <a:rPr lang="en-ZA" sz="2400" dirty="0" smtClean="0">
                <a:solidFill>
                  <a:prstClr val="black"/>
                </a:solidFill>
                <a:latin typeface="Arial" pitchFamily="34" charset="0"/>
                <a:cs typeface="Arial" pitchFamily="34" charset="0"/>
              </a:rPr>
              <a:t>to </a:t>
            </a:r>
            <a:r>
              <a:rPr lang="en-ZA" sz="2400" dirty="0">
                <a:solidFill>
                  <a:prstClr val="black"/>
                </a:solidFill>
                <a:latin typeface="Arial" pitchFamily="34" charset="0"/>
                <a:cs typeface="Arial" pitchFamily="34" charset="0"/>
              </a:rPr>
              <a:t>report the expenditure </a:t>
            </a:r>
            <a:r>
              <a:rPr lang="en-ZA" sz="2400" dirty="0" smtClean="0">
                <a:solidFill>
                  <a:prstClr val="black"/>
                </a:solidFill>
                <a:latin typeface="Arial" pitchFamily="34" charset="0"/>
                <a:cs typeface="Arial" pitchFamily="34" charset="0"/>
              </a:rPr>
              <a:t>and performance of the DoT for </a:t>
            </a:r>
            <a:r>
              <a:rPr lang="en-ZA" sz="2400" dirty="0">
                <a:solidFill>
                  <a:prstClr val="black"/>
                </a:solidFill>
                <a:latin typeface="Arial" pitchFamily="34" charset="0"/>
                <a:cs typeface="Arial" pitchFamily="34" charset="0"/>
              </a:rPr>
              <a:t>the second and the third quarter </a:t>
            </a:r>
            <a:r>
              <a:rPr lang="en-ZA" sz="2400" dirty="0" smtClean="0">
                <a:solidFill>
                  <a:prstClr val="black"/>
                </a:solidFill>
                <a:latin typeface="Arial" pitchFamily="34" charset="0"/>
                <a:cs typeface="Arial" pitchFamily="34" charset="0"/>
              </a:rPr>
              <a:t>in the 2021/22 financial year.</a:t>
            </a:r>
            <a:endParaRPr lang="en-GB" sz="2400" dirty="0">
              <a:solidFill>
                <a:prstClr val="black"/>
              </a:solidFill>
              <a:latin typeface="Arial" pitchFamily="34" charset="0"/>
              <a:cs typeface="Arial" pitchFamily="34" charset="0"/>
            </a:endParaRPr>
          </a:p>
          <a:p>
            <a:pPr marL="628650" lvl="0" indent="0">
              <a:buNone/>
            </a:pPr>
            <a:endParaRPr lang="en-GB" sz="2400" dirty="0">
              <a:solidFill>
                <a:prstClr val="black"/>
              </a:solidFill>
              <a:latin typeface="Arial" pitchFamily="34" charset="0"/>
              <a:cs typeface="Arial" pitchFamily="34" charset="0"/>
            </a:endParaRPr>
          </a:p>
          <a:p>
            <a:pPr marL="0" indent="0" algn="just" eaLnBrk="1" fontAlgn="auto" hangingPunct="1">
              <a:spcAft>
                <a:spcPts val="0"/>
              </a:spcAft>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17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1747"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00135" y="5994400"/>
            <a:ext cx="80566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682DC23-2843-E240-9889-9C005FBE80A9}" type="slidenum">
              <a:rPr lang="en-US" smtClean="0">
                <a:solidFill>
                  <a:prstClr val="black">
                    <a:tint val="75000"/>
                  </a:prstClr>
                </a:solidFill>
              </a:rPr>
              <a:pPr/>
              <a:t>3</a:t>
            </a:fld>
            <a:endParaRPr lang="en-US" dirty="0">
              <a:solidFill>
                <a:prstClr val="black">
                  <a:tint val="75000"/>
                </a:prstClr>
              </a:solidFill>
            </a:endParaRPr>
          </a:p>
        </p:txBody>
      </p:sp>
      <p:sp>
        <p:nvSpPr>
          <p:cNvPr id="6" name="Title 1"/>
          <p:cNvSpPr txBox="1">
            <a:spLocks/>
          </p:cNvSpPr>
          <p:nvPr/>
        </p:nvSpPr>
        <p:spPr>
          <a:xfrm>
            <a:off x="439838" y="304799"/>
            <a:ext cx="6341962" cy="75247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Purpose of the Presentation</a:t>
            </a:r>
          </a:p>
        </p:txBody>
      </p:sp>
    </p:spTree>
    <p:extLst>
      <p:ext uri="{BB962C8B-B14F-4D97-AF65-F5344CB8AC3E}">
        <p14:creationId xmlns:p14="http://schemas.microsoft.com/office/powerpoint/2010/main" xmlns="" val="142768223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a:solidFill>
                  <a:srgbClr val="000000"/>
                </a:solidFill>
                <a:latin typeface="Arial" charset="0"/>
                <a:ea typeface="MS PGothic" charset="0"/>
                <a:cs typeface="+mn-cs"/>
              </a:rPr>
              <a:t>KEY </a:t>
            </a:r>
            <a:r>
              <a:rPr lang="en-US" sz="3600" b="1" dirty="0" smtClean="0">
                <a:solidFill>
                  <a:srgbClr val="000000"/>
                </a:solidFill>
                <a:latin typeface="Arial" charset="0"/>
                <a:ea typeface="MS PGothic" charset="0"/>
                <a:cs typeface="+mn-cs"/>
              </a:rPr>
              <a:t>PERFORMANCE HIGHLIGHTS</a:t>
            </a: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2355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8DF2430-8C5D-9B4F-AD70-E7AA570FE3C2}" type="slidenum">
              <a:rPr lang="en-US" sz="1200">
                <a:solidFill>
                  <a:srgbClr val="898989"/>
                </a:solidFill>
              </a:rPr>
              <a:pPr/>
              <a:t>30</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28535035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1: ADMINISTRATION</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2457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457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E34F03E-3514-CA41-917C-1F57ECD46DF0}" type="slidenum">
              <a:rPr lang="en-US" sz="1200">
                <a:solidFill>
                  <a:srgbClr val="898989"/>
                </a:solidFill>
              </a:rPr>
              <a:pPr/>
              <a:t>31</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81003926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p:cNvPr>
          <p:cNvSpPr>
            <a:spLocks noGrp="1"/>
          </p:cNvSpPr>
          <p:nvPr>
            <p:ph idx="1"/>
          </p:nvPr>
        </p:nvSpPr>
        <p:spPr>
          <a:xfrm>
            <a:off x="457200" y="1176338"/>
            <a:ext cx="8305800" cy="5180012"/>
          </a:xfrm>
        </p:spPr>
        <p:txBody>
          <a:bodyPr/>
          <a:lstStyle/>
          <a:p>
            <a:pPr algn="just">
              <a:lnSpc>
                <a:spcPct val="115000"/>
              </a:lnSpc>
              <a:spcAft>
                <a:spcPts val="0"/>
              </a:spcAft>
              <a:defRPr/>
            </a:pPr>
            <a:r>
              <a:rPr lang="en-ZA" sz="2400" b="1" dirty="0" smtClean="0">
                <a:latin typeface="Arial"/>
                <a:ea typeface="MS PGothic" charset="0"/>
                <a:cs typeface="Arial"/>
              </a:rPr>
              <a:t>Annual </a:t>
            </a:r>
            <a:r>
              <a:rPr lang="en-ZA" sz="2400" b="1" dirty="0">
                <a:latin typeface="Arial"/>
                <a:ea typeface="MS PGothic" charset="0"/>
                <a:cs typeface="Arial"/>
              </a:rPr>
              <a:t>Performance Plan (2022/23</a:t>
            </a:r>
            <a:r>
              <a:rPr lang="en-ZA" sz="2400" b="1" dirty="0" smtClean="0">
                <a:latin typeface="Arial"/>
                <a:ea typeface="MS PGothic" charset="0"/>
                <a:cs typeface="Arial"/>
              </a:rPr>
              <a:t>)</a:t>
            </a:r>
            <a:r>
              <a:rPr lang="en-ZA" sz="2400" dirty="0" smtClean="0">
                <a:latin typeface="Arial"/>
                <a:ea typeface="MS PGothic" charset="0"/>
                <a:cs typeface="Arial"/>
              </a:rPr>
              <a:t>: </a:t>
            </a:r>
            <a:r>
              <a:rPr lang="en-US" sz="2400" dirty="0" smtClean="0">
                <a:solidFill>
                  <a:srgbClr val="000000"/>
                </a:solidFill>
                <a:latin typeface="Arial"/>
                <a:ea typeface="Calibri" panose="020F0502020204030204" pitchFamily="34" charset="0"/>
                <a:cs typeface="Arial"/>
              </a:rPr>
              <a:t>Draft DoT Annual Performance Plan (2022/23) was submitted to the Department of Planning, Monitoring and Evaluation (DPME) in October 2021</a:t>
            </a:r>
            <a:r>
              <a:rPr lang="en-US" sz="2000" dirty="0" smtClean="0">
                <a:solidFill>
                  <a:srgbClr val="000000"/>
                </a:solidFill>
                <a:latin typeface="Arial"/>
                <a:ea typeface="Calibri" panose="020F0502020204030204" pitchFamily="34" charset="0"/>
                <a:cs typeface="Arial"/>
              </a:rPr>
              <a:t>.</a:t>
            </a:r>
            <a:endParaRPr lang="en-ZA" sz="2000" dirty="0" smtClean="0">
              <a:latin typeface="Arial"/>
              <a:ea typeface="Calibri" panose="020F0502020204030204" pitchFamily="34" charset="0"/>
              <a:cs typeface="Arial"/>
            </a:endParaRPr>
          </a:p>
          <a:p>
            <a:pPr marL="0" indent="0" algn="just">
              <a:lnSpc>
                <a:spcPct val="120000"/>
              </a:lnSpc>
              <a:spcBef>
                <a:spcPts val="0"/>
              </a:spcBef>
              <a:buFont typeface="Arial" charset="0"/>
              <a:buNone/>
              <a:defRPr/>
            </a:pPr>
            <a:endParaRPr lang="en-ZA" sz="900" dirty="0">
              <a:latin typeface="Arial"/>
              <a:ea typeface="MS PGothic" charset="0"/>
              <a:cs typeface="Arial"/>
            </a:endParaRPr>
          </a:p>
          <a:p>
            <a:pPr algn="just">
              <a:lnSpc>
                <a:spcPct val="115000"/>
              </a:lnSpc>
              <a:spcAft>
                <a:spcPts val="0"/>
              </a:spcAft>
              <a:buFont typeface="Arial" panose="020B0604020202020204" pitchFamily="34" charset="0"/>
              <a:buChar char="•"/>
              <a:defRPr/>
            </a:pPr>
            <a:r>
              <a:rPr lang="en-ZA" sz="2400" b="1" dirty="0" smtClean="0">
                <a:latin typeface="Arial"/>
                <a:ea typeface="MS PGothic" charset="0"/>
                <a:cs typeface="Arial"/>
              </a:rPr>
              <a:t>DoT Annual Report (2020/21)</a:t>
            </a:r>
            <a:r>
              <a:rPr lang="en-ZA" sz="2400" dirty="0" smtClean="0">
                <a:latin typeface="Arial"/>
                <a:ea typeface="MS PGothic" charset="0"/>
                <a:cs typeface="Arial"/>
              </a:rPr>
              <a:t>: </a:t>
            </a:r>
            <a:r>
              <a:rPr lang="en-US" sz="2400" dirty="0" smtClean="0">
                <a:solidFill>
                  <a:srgbClr val="000000"/>
                </a:solidFill>
                <a:latin typeface="Arial"/>
                <a:ea typeface="Calibri" panose="020F0502020204030204" pitchFamily="34" charset="0"/>
                <a:cs typeface="Arial"/>
              </a:rPr>
              <a:t>Draft DoT Annual Report was submitted to Parliament and tabled in September 2021.</a:t>
            </a:r>
            <a:endParaRPr lang="en-ZA" sz="2400" dirty="0" smtClean="0">
              <a:latin typeface="Arial"/>
              <a:ea typeface="Calibri" panose="020F0502020204030204" pitchFamily="34" charset="0"/>
              <a:cs typeface="Arial"/>
            </a:endParaRPr>
          </a:p>
          <a:p>
            <a:pPr marL="0" indent="0" algn="just">
              <a:lnSpc>
                <a:spcPct val="120000"/>
              </a:lnSpc>
              <a:spcBef>
                <a:spcPts val="0"/>
              </a:spcBef>
              <a:buFont typeface="Arial" charset="0"/>
              <a:buNone/>
              <a:defRPr/>
            </a:pPr>
            <a:endParaRPr lang="en-ZA" sz="900" dirty="0" smtClean="0">
              <a:latin typeface="Arial" panose="020B0604020202020204" pitchFamily="34" charset="0"/>
              <a:ea typeface="Calibri" panose="020F0502020204030204" pitchFamily="34" charset="0"/>
            </a:endParaRPr>
          </a:p>
          <a:p>
            <a:pPr lvl="1" algn="just">
              <a:lnSpc>
                <a:spcPct val="120000"/>
              </a:lnSpc>
              <a:spcBef>
                <a:spcPts val="0"/>
              </a:spcBef>
              <a:defRPr/>
            </a:pPr>
            <a:r>
              <a:rPr lang="en-ZA" sz="1900" dirty="0" smtClean="0">
                <a:latin typeface="Arial" panose="020B0604020202020204" pitchFamily="34" charset="0"/>
                <a:ea typeface="Calibri" panose="020F0502020204030204" pitchFamily="34" charset="0"/>
              </a:rPr>
              <a:t>Audit queries and findings responded to during period under review;</a:t>
            </a:r>
          </a:p>
          <a:p>
            <a:pPr marL="457200" lvl="1" indent="0" algn="just">
              <a:lnSpc>
                <a:spcPct val="120000"/>
              </a:lnSpc>
              <a:spcBef>
                <a:spcPts val="0"/>
              </a:spcBef>
              <a:buFont typeface="Arial" charset="0"/>
              <a:buNone/>
              <a:defRPr/>
            </a:pPr>
            <a:endParaRPr lang="en-ZA" sz="800" dirty="0" smtClean="0">
              <a:latin typeface="Arial" panose="020B0604020202020204" pitchFamily="34" charset="0"/>
              <a:ea typeface="Calibri" panose="020F0502020204030204" pitchFamily="34" charset="0"/>
            </a:endParaRPr>
          </a:p>
          <a:p>
            <a:pPr lvl="1" algn="just">
              <a:lnSpc>
                <a:spcPct val="120000"/>
              </a:lnSpc>
              <a:spcBef>
                <a:spcPts val="0"/>
              </a:spcBef>
              <a:defRPr/>
            </a:pPr>
            <a:r>
              <a:rPr lang="en-ZA" sz="1900" dirty="0" smtClean="0">
                <a:latin typeface="Arial" panose="020B0604020202020204" pitchFamily="34" charset="0"/>
                <a:ea typeface="Calibri" panose="020F0502020204030204" pitchFamily="34" charset="0"/>
                <a:cs typeface="Arial" panose="020B0604020202020204" pitchFamily="34" charset="0"/>
              </a:rPr>
              <a:t>Overall unqualified audit report with findings;</a:t>
            </a:r>
          </a:p>
          <a:p>
            <a:pPr marL="457200" lvl="1" indent="0" algn="just">
              <a:lnSpc>
                <a:spcPct val="120000"/>
              </a:lnSpc>
              <a:spcBef>
                <a:spcPts val="0"/>
              </a:spcBef>
              <a:buFont typeface="Arial" charset="0"/>
              <a:buNone/>
              <a:defRPr/>
            </a:pPr>
            <a:endParaRPr lang="en-ZA" sz="800" dirty="0" smtClean="0">
              <a:latin typeface="Arial" panose="020B0604020202020204" pitchFamily="34" charset="0"/>
              <a:ea typeface="Calibri" panose="020F0502020204030204" pitchFamily="34" charset="0"/>
              <a:cs typeface="Arial" panose="020B0604020202020204" pitchFamily="34" charset="0"/>
            </a:endParaRPr>
          </a:p>
          <a:p>
            <a:pPr lvl="1" algn="just">
              <a:lnSpc>
                <a:spcPct val="120000"/>
              </a:lnSpc>
              <a:spcBef>
                <a:spcPts val="0"/>
              </a:spcBef>
              <a:defRPr/>
            </a:pPr>
            <a:r>
              <a:rPr lang="en-ZA" sz="1900" dirty="0">
                <a:latin typeface="Arial" panose="020B0604020202020204" pitchFamily="34" charset="0"/>
                <a:ea typeface="Calibri" panose="020F0502020204030204" pitchFamily="34" charset="0"/>
                <a:cs typeface="Arial" panose="020B0604020202020204" pitchFamily="34" charset="0"/>
              </a:rPr>
              <a:t>A</a:t>
            </a:r>
            <a:r>
              <a:rPr lang="en-ZA" sz="1900" dirty="0" smtClean="0">
                <a:latin typeface="Arial" panose="020B0604020202020204" pitchFamily="34" charset="0"/>
                <a:ea typeface="Calibri" panose="020F0502020204030204" pitchFamily="34" charset="0"/>
                <a:cs typeface="Arial" panose="020B0604020202020204" pitchFamily="34" charset="0"/>
              </a:rPr>
              <a:t>udit of predetermined objectives (AoPO) – unqualified audit with no significant findings (clean).</a:t>
            </a:r>
            <a:endParaRPr lang="en-ZA" sz="1900" dirty="0">
              <a:latin typeface="Arial" panose="020B0604020202020204" pitchFamily="34" charset="0"/>
              <a:ea typeface="MS PGothic" charset="0"/>
              <a:cs typeface="Arial" panose="020B0604020202020204" pitchFamily="34" charset="0"/>
            </a:endParaRPr>
          </a:p>
        </p:txBody>
      </p:sp>
      <p:sp>
        <p:nvSpPr>
          <p:cNvPr id="25602" name="Title 2"/>
          <p:cNvSpPr>
            <a:spLocks noGrp="1"/>
          </p:cNvSpPr>
          <p:nvPr>
            <p:ph type="title"/>
          </p:nvPr>
        </p:nvSpPr>
        <p:spPr>
          <a:xfrm>
            <a:off x="204788" y="304800"/>
            <a:ext cx="6577012" cy="762000"/>
          </a:xfrm>
        </p:spPr>
        <p:txBody>
          <a:bodyPr/>
          <a:lstStyle/>
          <a:p>
            <a:pPr>
              <a:lnSpc>
                <a:spcPct val="120000"/>
              </a:lnSpc>
            </a:pPr>
            <a:r>
              <a:rPr lang="en-ZA" sz="2800" b="1">
                <a:latin typeface="Arial" charset="0"/>
                <a:ea typeface="MS PGothic" charset="0"/>
                <a:cs typeface="Arial" charset="0"/>
              </a:rPr>
              <a:t>Office of the Director-General (DG)</a:t>
            </a:r>
          </a:p>
        </p:txBody>
      </p:sp>
      <p:pic>
        <p:nvPicPr>
          <p:cNvPr id="2560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60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C138D65-048A-6541-96C1-E31F1BE3E7CF}" type="slidenum">
              <a:rPr lang="en-US" sz="1200">
                <a:solidFill>
                  <a:srgbClr val="898989"/>
                </a:solidFill>
              </a:rPr>
              <a:pPr/>
              <a:t>32</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58745180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p:cNvPr>
          <p:cNvSpPr>
            <a:spLocks noGrp="1"/>
          </p:cNvSpPr>
          <p:nvPr>
            <p:ph idx="1"/>
          </p:nvPr>
        </p:nvSpPr>
        <p:spPr>
          <a:xfrm>
            <a:off x="457200" y="1066800"/>
            <a:ext cx="8305800" cy="5289550"/>
          </a:xfrm>
        </p:spPr>
        <p:txBody>
          <a:bodyPr>
            <a:normAutofit/>
          </a:bodyPr>
          <a:lstStyle/>
          <a:p>
            <a:pPr marL="0" indent="0" algn="just">
              <a:lnSpc>
                <a:spcPct val="120000"/>
              </a:lnSpc>
              <a:spcBef>
                <a:spcPts val="0"/>
              </a:spcBef>
              <a:buFont typeface="Arial" charset="0"/>
              <a:buNone/>
              <a:defRPr/>
            </a:pPr>
            <a:endParaRPr lang="en-ZA" sz="900" b="1" dirty="0" smtClean="0">
              <a:latin typeface="Arial" panose="020B0604020202020204" pitchFamily="34" charset="0"/>
              <a:ea typeface="MS PGothic" charset="0"/>
              <a:cs typeface="Arial" panose="020B0604020202020204" pitchFamily="34" charset="0"/>
            </a:endParaRPr>
          </a:p>
          <a:p>
            <a:pPr algn="just">
              <a:lnSpc>
                <a:spcPct val="120000"/>
              </a:lnSpc>
              <a:spcBef>
                <a:spcPts val="0"/>
              </a:spcBef>
              <a:defRPr/>
            </a:pPr>
            <a:r>
              <a:rPr lang="en-ZA" sz="2400" b="1" dirty="0" smtClean="0">
                <a:latin typeface="Arial" panose="020B0604020202020204" pitchFamily="34" charset="0"/>
                <a:ea typeface="MS PGothic" charset="0"/>
                <a:cs typeface="Arial" panose="020B0604020202020204" pitchFamily="34" charset="0"/>
              </a:rPr>
              <a:t>Filling of Vacant Positions</a:t>
            </a:r>
            <a:r>
              <a:rPr lang="en-ZA" sz="2400" dirty="0" smtClean="0">
                <a:latin typeface="Arial" panose="020B0604020202020204" pitchFamily="34" charset="0"/>
                <a:ea typeface="MS PGothic" charset="0"/>
                <a:cs typeface="Arial" panose="020B0604020202020204" pitchFamily="34" charset="0"/>
              </a:rPr>
              <a:t>: 17 vacant positions filled in Q3, bringing total year-to-date positions filled to 47.</a:t>
            </a:r>
          </a:p>
          <a:p>
            <a:pPr marL="457200" lvl="1" indent="0" algn="just">
              <a:lnSpc>
                <a:spcPct val="120000"/>
              </a:lnSpc>
              <a:spcBef>
                <a:spcPts val="0"/>
              </a:spcBef>
              <a:buFont typeface="Arial" charset="0"/>
              <a:buNone/>
              <a:defRPr/>
            </a:pPr>
            <a:endParaRPr lang="en-ZA" sz="1000" dirty="0" smtClean="0">
              <a:latin typeface="Arial" panose="020B0604020202020204" pitchFamily="34" charset="0"/>
              <a:ea typeface="MS PGothic" charset="0"/>
              <a:cs typeface="Arial" panose="020B0604020202020204" pitchFamily="34" charset="0"/>
            </a:endParaRPr>
          </a:p>
          <a:p>
            <a:pPr lvl="1" algn="just">
              <a:lnSpc>
                <a:spcPct val="120000"/>
              </a:lnSpc>
              <a:spcBef>
                <a:spcPts val="0"/>
              </a:spcBef>
              <a:defRPr/>
            </a:pPr>
            <a:r>
              <a:rPr lang="en-ZA" sz="1900" dirty="0" smtClean="0">
                <a:latin typeface="Arial" panose="020B0604020202020204" pitchFamily="34" charset="0"/>
                <a:ea typeface="MS PGothic" charset="0"/>
                <a:cs typeface="Arial" panose="020B0604020202020204" pitchFamily="34" charset="0"/>
              </a:rPr>
              <a:t>Eight (8) </a:t>
            </a:r>
            <a:r>
              <a:rPr lang="en-ZA" sz="1900" dirty="0">
                <a:latin typeface="Arial" panose="020B0604020202020204" pitchFamily="34" charset="0"/>
                <a:ea typeface="MS PGothic" charset="0"/>
                <a:cs typeface="Arial" panose="020B0604020202020204" pitchFamily="34" charset="0"/>
              </a:rPr>
              <a:t>internal promotions and </a:t>
            </a:r>
            <a:r>
              <a:rPr lang="en-ZA" sz="1900" dirty="0" smtClean="0">
                <a:latin typeface="Arial" panose="020B0604020202020204" pitchFamily="34" charset="0"/>
                <a:ea typeface="MS PGothic" charset="0"/>
                <a:cs typeface="Arial" panose="020B0604020202020204" pitchFamily="34" charset="0"/>
              </a:rPr>
              <a:t>nine (9) from external institutions / departments)</a:t>
            </a:r>
          </a:p>
          <a:p>
            <a:pPr lvl="1" algn="just">
              <a:lnSpc>
                <a:spcPct val="120000"/>
              </a:lnSpc>
              <a:spcBef>
                <a:spcPts val="0"/>
              </a:spcBef>
              <a:defRPr/>
            </a:pPr>
            <a:r>
              <a:rPr lang="en-ZA" sz="1900" dirty="0" smtClean="0">
                <a:latin typeface="Arial" panose="020B0604020202020204" pitchFamily="34" charset="0"/>
                <a:ea typeface="MS PGothic" charset="0"/>
                <a:cs typeface="Arial" panose="020B0604020202020204" pitchFamily="34" charset="0"/>
              </a:rPr>
              <a:t>One (1) resignation and one (1) retirement during the period under review</a:t>
            </a:r>
          </a:p>
          <a:p>
            <a:pPr lvl="1" algn="just">
              <a:lnSpc>
                <a:spcPct val="120000"/>
              </a:lnSpc>
              <a:spcBef>
                <a:spcPts val="0"/>
              </a:spcBef>
              <a:defRPr/>
            </a:pPr>
            <a:r>
              <a:rPr lang="en-ZA" sz="1900" dirty="0" smtClean="0">
                <a:latin typeface="Arial" panose="020B0604020202020204" pitchFamily="34" charset="0"/>
                <a:ea typeface="MS PGothic" charset="0"/>
                <a:cs typeface="Arial" panose="020B0604020202020204" pitchFamily="34" charset="0"/>
              </a:rPr>
              <a:t>Vacancy </a:t>
            </a:r>
            <a:r>
              <a:rPr lang="en-ZA" sz="1900" dirty="0">
                <a:latin typeface="Arial" panose="020B0604020202020204" pitchFamily="34" charset="0"/>
                <a:ea typeface="MS PGothic" charset="0"/>
                <a:cs typeface="Arial" panose="020B0604020202020204" pitchFamily="34" charset="0"/>
              </a:rPr>
              <a:t>Rate </a:t>
            </a:r>
            <a:r>
              <a:rPr lang="en-ZA" sz="1900" dirty="0" smtClean="0">
                <a:latin typeface="Arial" panose="020B0604020202020204" pitchFamily="34" charset="0"/>
                <a:ea typeface="MS PGothic" charset="0"/>
                <a:cs typeface="Arial" panose="020B0604020202020204" pitchFamily="34" charset="0"/>
              </a:rPr>
              <a:t>reduced from 25.4% (as at end of Q2) to 24.7% (as </a:t>
            </a:r>
            <a:r>
              <a:rPr lang="en-ZA" sz="1900" dirty="0">
                <a:latin typeface="Arial" panose="020B0604020202020204" pitchFamily="34" charset="0"/>
                <a:ea typeface="MS PGothic" charset="0"/>
                <a:cs typeface="Arial" panose="020B0604020202020204" pitchFamily="34" charset="0"/>
              </a:rPr>
              <a:t>at </a:t>
            </a:r>
            <a:r>
              <a:rPr lang="en-ZA" sz="1900" dirty="0" smtClean="0">
                <a:latin typeface="Arial" panose="020B0604020202020204" pitchFamily="34" charset="0"/>
                <a:ea typeface="MS PGothic" charset="0"/>
                <a:cs typeface="Arial" panose="020B0604020202020204" pitchFamily="34" charset="0"/>
              </a:rPr>
              <a:t>end of Q3).</a:t>
            </a:r>
            <a:endParaRPr lang="en-ZA" sz="1900" dirty="0">
              <a:latin typeface="Arial" panose="020B0604020202020204" pitchFamily="34" charset="0"/>
              <a:ea typeface="MS PGothic" charset="0"/>
              <a:cs typeface="Arial" panose="020B0604020202020204" pitchFamily="34" charset="0"/>
            </a:endParaRPr>
          </a:p>
          <a:p>
            <a:pPr marL="0" indent="0" algn="just">
              <a:lnSpc>
                <a:spcPct val="120000"/>
              </a:lnSpc>
              <a:spcBef>
                <a:spcPts val="0"/>
              </a:spcBef>
              <a:buFont typeface="Arial" charset="0"/>
              <a:buNone/>
              <a:defRPr/>
            </a:pPr>
            <a:endParaRPr lang="en-ZA" sz="1000" b="1" dirty="0" smtClean="0">
              <a:latin typeface="Arial" panose="020B0604020202020204" pitchFamily="34" charset="0"/>
              <a:ea typeface="Calibri" panose="020F0502020204030204" pitchFamily="34" charset="0"/>
            </a:endParaRPr>
          </a:p>
          <a:p>
            <a:pPr algn="just">
              <a:lnSpc>
                <a:spcPct val="120000"/>
              </a:lnSpc>
              <a:spcBef>
                <a:spcPts val="0"/>
              </a:spcBef>
              <a:defRPr/>
            </a:pPr>
            <a:r>
              <a:rPr lang="en-ZA" sz="1800" u="sng" dirty="0" smtClean="0">
                <a:latin typeface="Arial" panose="020B0604020202020204" pitchFamily="34" charset="0"/>
                <a:ea typeface="Calibri" panose="020F0502020204030204" pitchFamily="34" charset="0"/>
              </a:rPr>
              <a:t>Gender Disaggregation of positions filled</a:t>
            </a:r>
          </a:p>
          <a:p>
            <a:pPr algn="just">
              <a:lnSpc>
                <a:spcPct val="120000"/>
              </a:lnSpc>
              <a:spcBef>
                <a:spcPts val="0"/>
              </a:spcBef>
              <a:defRPr/>
            </a:pPr>
            <a:endParaRPr lang="en-ZA" sz="1000" b="1" dirty="0">
              <a:latin typeface="Arial" panose="020B0604020202020204" pitchFamily="34" charset="0"/>
              <a:ea typeface="Calibri" panose="020F0502020204030204" pitchFamily="34" charset="0"/>
            </a:endParaRP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8 women / females</a:t>
            </a: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5 youth</a:t>
            </a: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0 person with disability</a:t>
            </a:r>
          </a:p>
        </p:txBody>
      </p:sp>
      <p:sp>
        <p:nvSpPr>
          <p:cNvPr id="26626" name="Title 2"/>
          <p:cNvSpPr>
            <a:spLocks noGrp="1"/>
          </p:cNvSpPr>
          <p:nvPr>
            <p:ph type="title"/>
          </p:nvPr>
        </p:nvSpPr>
        <p:spPr>
          <a:xfrm>
            <a:off x="204788" y="304800"/>
            <a:ext cx="6577012" cy="762000"/>
          </a:xfrm>
        </p:spPr>
        <p:txBody>
          <a:bodyPr/>
          <a:lstStyle/>
          <a:p>
            <a:pPr>
              <a:lnSpc>
                <a:spcPct val="120000"/>
              </a:lnSpc>
            </a:pPr>
            <a:r>
              <a:rPr lang="en-ZA" sz="2800" b="1">
                <a:latin typeface="Arial" charset="0"/>
                <a:ea typeface="MS PGothic" charset="0"/>
                <a:cs typeface="Arial" charset="0"/>
              </a:rPr>
              <a:t>Office of the Chief Operations Officer</a:t>
            </a:r>
          </a:p>
        </p:txBody>
      </p:sp>
      <p:pic>
        <p:nvPicPr>
          <p:cNvPr id="2662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62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C54A768-B9AD-ED48-988D-9785F4850C86}" type="slidenum">
              <a:rPr lang="en-US" sz="1200">
                <a:solidFill>
                  <a:srgbClr val="898989"/>
                </a:solidFill>
              </a:rPr>
              <a:pPr/>
              <a:t>33</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66576481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p:cNvPr>
          <p:cNvSpPr>
            <a:spLocks noGrp="1"/>
          </p:cNvSpPr>
          <p:nvPr>
            <p:ph idx="1"/>
          </p:nvPr>
        </p:nvSpPr>
        <p:spPr>
          <a:xfrm>
            <a:off x="457200" y="1066800"/>
            <a:ext cx="8305800" cy="5289550"/>
          </a:xfrm>
        </p:spPr>
        <p:txBody>
          <a:bodyPr/>
          <a:lstStyle/>
          <a:p>
            <a:pPr marL="0" indent="0" algn="just">
              <a:lnSpc>
                <a:spcPct val="120000"/>
              </a:lnSpc>
              <a:spcBef>
                <a:spcPts val="0"/>
              </a:spcBef>
              <a:buFont typeface="Arial" charset="0"/>
              <a:buNone/>
              <a:defRPr/>
            </a:pPr>
            <a:endParaRPr lang="en-ZA" sz="900" b="1" dirty="0" smtClean="0">
              <a:latin typeface="Arial" panose="020B0604020202020204" pitchFamily="34" charset="0"/>
              <a:ea typeface="MS PGothic" charset="0"/>
              <a:cs typeface="Arial" panose="020B0604020202020204" pitchFamily="34" charset="0"/>
            </a:endParaRPr>
          </a:p>
          <a:p>
            <a:pPr algn="just">
              <a:lnSpc>
                <a:spcPct val="120000"/>
              </a:lnSpc>
              <a:spcBef>
                <a:spcPts val="0"/>
              </a:spcBef>
              <a:defRPr/>
            </a:pPr>
            <a:r>
              <a:rPr lang="en-ZA" sz="2400" b="1" dirty="0" smtClean="0">
                <a:latin typeface="Arial" panose="020B0604020202020204" pitchFamily="34" charset="0"/>
                <a:ea typeface="MS PGothic" charset="0"/>
                <a:cs typeface="Arial" panose="020B0604020202020204" pitchFamily="34" charset="0"/>
              </a:rPr>
              <a:t>Training Interventions: </a:t>
            </a:r>
            <a:r>
              <a:rPr lang="en-ZA" sz="2400" dirty="0" smtClean="0">
                <a:latin typeface="Arial" panose="020B0604020202020204" pitchFamily="34" charset="0"/>
                <a:ea typeface="MS PGothic" charset="0"/>
                <a:cs typeface="Arial" panose="020B0604020202020204" pitchFamily="34" charset="0"/>
              </a:rPr>
              <a:t>164 training interventions coordinated</a:t>
            </a:r>
          </a:p>
          <a:p>
            <a:pPr marL="0" indent="0" algn="just">
              <a:lnSpc>
                <a:spcPct val="120000"/>
              </a:lnSpc>
              <a:spcBef>
                <a:spcPts val="0"/>
              </a:spcBef>
              <a:buFont typeface="Arial" charset="0"/>
              <a:buNone/>
              <a:defRPr/>
            </a:pPr>
            <a:endParaRPr lang="en-ZA" sz="1000" dirty="0">
              <a:latin typeface="Arial" panose="020B0604020202020204" pitchFamily="34" charset="0"/>
              <a:ea typeface="MS PGothic" charset="0"/>
              <a:cs typeface="Arial" panose="020B0604020202020204" pitchFamily="34" charset="0"/>
            </a:endParaRPr>
          </a:p>
          <a:p>
            <a:pPr lvl="1" algn="just">
              <a:lnSpc>
                <a:spcPct val="120000"/>
              </a:lnSpc>
              <a:spcBef>
                <a:spcPts val="0"/>
              </a:spcBef>
              <a:defRPr/>
            </a:pPr>
            <a:r>
              <a:rPr lang="en-ZA" sz="2000" dirty="0" smtClean="0">
                <a:latin typeface="Arial" panose="020B0604020202020204" pitchFamily="34" charset="0"/>
                <a:ea typeface="MS PGothic" charset="0"/>
                <a:cs typeface="Arial" panose="020B0604020202020204" pitchFamily="34" charset="0"/>
              </a:rPr>
              <a:t>Head count of officials trained of 107</a:t>
            </a:r>
          </a:p>
          <a:p>
            <a:pPr lvl="1" algn="just">
              <a:lnSpc>
                <a:spcPct val="120000"/>
              </a:lnSpc>
              <a:spcBef>
                <a:spcPts val="0"/>
              </a:spcBef>
              <a:defRPr/>
            </a:pPr>
            <a:r>
              <a:rPr lang="en-ZA" sz="2000" dirty="0" smtClean="0">
                <a:latin typeface="Arial" panose="020B0604020202020204" pitchFamily="34" charset="0"/>
                <a:ea typeface="MS PGothic" charset="0"/>
                <a:cs typeface="Arial" panose="020B0604020202020204" pitchFamily="34" charset="0"/>
              </a:rPr>
              <a:t>24% of the establishment</a:t>
            </a:r>
          </a:p>
          <a:p>
            <a:pPr marL="457200" lvl="1" indent="0" algn="just">
              <a:lnSpc>
                <a:spcPct val="120000"/>
              </a:lnSpc>
              <a:spcBef>
                <a:spcPts val="0"/>
              </a:spcBef>
              <a:buFont typeface="Arial" charset="0"/>
              <a:buNone/>
              <a:defRPr/>
            </a:pPr>
            <a:endParaRPr lang="en-ZA" sz="1000" dirty="0">
              <a:latin typeface="Arial" panose="020B0604020202020204" pitchFamily="34" charset="0"/>
              <a:ea typeface="MS PGothic" charset="0"/>
              <a:cs typeface="Arial" panose="020B0604020202020204" pitchFamily="34" charset="0"/>
            </a:endParaRPr>
          </a:p>
          <a:p>
            <a:pPr algn="just">
              <a:lnSpc>
                <a:spcPct val="120000"/>
              </a:lnSpc>
              <a:spcBef>
                <a:spcPts val="0"/>
              </a:spcBef>
              <a:buFont typeface="Arial"/>
              <a:buChar char="•"/>
              <a:defRPr/>
            </a:pPr>
            <a:r>
              <a:rPr lang="en-ZA" sz="2000" u="sng" dirty="0" smtClean="0">
                <a:latin typeface="Arial" panose="020B0604020202020204" pitchFamily="34" charset="0"/>
                <a:ea typeface="MS PGothic" charset="0"/>
                <a:cs typeface="Arial" panose="020B0604020202020204" pitchFamily="34" charset="0"/>
              </a:rPr>
              <a:t>Gender Disaggregation of training beneficiaries</a:t>
            </a:r>
          </a:p>
          <a:p>
            <a:pPr algn="just">
              <a:lnSpc>
                <a:spcPct val="120000"/>
              </a:lnSpc>
              <a:spcBef>
                <a:spcPts val="0"/>
              </a:spcBef>
              <a:buFont typeface="Arial"/>
              <a:buChar char="•"/>
              <a:defRPr/>
            </a:pPr>
            <a:endParaRPr lang="en-ZA" sz="1000" dirty="0">
              <a:latin typeface="Arial" panose="020B0604020202020204" pitchFamily="34" charset="0"/>
              <a:ea typeface="MS PGothic" charset="0"/>
              <a:cs typeface="Arial" panose="020B0604020202020204" pitchFamily="34" charset="0"/>
            </a:endParaRPr>
          </a:p>
          <a:p>
            <a:pPr lvl="1" algn="just">
              <a:lnSpc>
                <a:spcPct val="120000"/>
              </a:lnSpc>
              <a:spcBef>
                <a:spcPts val="0"/>
              </a:spcBef>
              <a:buFontTx/>
              <a:buChar char="-"/>
              <a:defRPr/>
            </a:pPr>
            <a:r>
              <a:rPr lang="en-ZA" sz="1800" dirty="0" smtClean="0">
                <a:latin typeface="Arial"/>
                <a:cs typeface="Arial"/>
              </a:rPr>
              <a:t>96 women / females</a:t>
            </a:r>
          </a:p>
          <a:p>
            <a:pPr lvl="1" algn="just">
              <a:lnSpc>
                <a:spcPct val="120000"/>
              </a:lnSpc>
              <a:spcBef>
                <a:spcPts val="0"/>
              </a:spcBef>
              <a:buFontTx/>
              <a:buChar char="-"/>
              <a:defRPr/>
            </a:pPr>
            <a:r>
              <a:rPr lang="en-ZA" sz="1800" dirty="0" smtClean="0">
                <a:latin typeface="Arial"/>
                <a:cs typeface="Arial"/>
              </a:rPr>
              <a:t>65 </a:t>
            </a:r>
            <a:r>
              <a:rPr lang="en-ZA" sz="1800" dirty="0">
                <a:latin typeface="Arial"/>
                <a:cs typeface="Arial"/>
              </a:rPr>
              <a:t>youth, and </a:t>
            </a:r>
          </a:p>
          <a:p>
            <a:pPr lvl="1" algn="just">
              <a:lnSpc>
                <a:spcPct val="120000"/>
              </a:lnSpc>
              <a:spcBef>
                <a:spcPts val="0"/>
              </a:spcBef>
              <a:buFontTx/>
              <a:buChar char="-"/>
              <a:defRPr/>
            </a:pPr>
            <a:r>
              <a:rPr lang="en-ZA" sz="1800" dirty="0" smtClean="0">
                <a:latin typeface="Arial"/>
                <a:cs typeface="Arial"/>
              </a:rPr>
              <a:t>02 persons </a:t>
            </a:r>
            <a:r>
              <a:rPr lang="en-ZA" sz="1800" dirty="0">
                <a:latin typeface="Arial"/>
                <a:cs typeface="Arial"/>
              </a:rPr>
              <a:t>with disabilities (african males).</a:t>
            </a:r>
            <a:r>
              <a:rPr lang="en-US" sz="1800" dirty="0">
                <a:latin typeface="Arial"/>
                <a:cs typeface="Arial"/>
              </a:rPr>
              <a:t> </a:t>
            </a:r>
            <a:endParaRPr lang="en-ZA" sz="1800" dirty="0" smtClean="0">
              <a:latin typeface="Arial"/>
              <a:ea typeface="MS PGothic" charset="0"/>
              <a:cs typeface="Arial"/>
            </a:endParaRPr>
          </a:p>
        </p:txBody>
      </p:sp>
      <p:sp>
        <p:nvSpPr>
          <p:cNvPr id="27650" name="Title 2"/>
          <p:cNvSpPr>
            <a:spLocks noGrp="1"/>
          </p:cNvSpPr>
          <p:nvPr>
            <p:ph type="title"/>
          </p:nvPr>
        </p:nvSpPr>
        <p:spPr>
          <a:xfrm>
            <a:off x="204788" y="304800"/>
            <a:ext cx="6577012" cy="762000"/>
          </a:xfrm>
        </p:spPr>
        <p:txBody>
          <a:bodyPr/>
          <a:lstStyle/>
          <a:p>
            <a:pPr>
              <a:lnSpc>
                <a:spcPct val="120000"/>
              </a:lnSpc>
            </a:pPr>
            <a:r>
              <a:rPr lang="en-ZA" sz="2800" b="1">
                <a:latin typeface="Arial" charset="0"/>
                <a:ea typeface="MS PGothic" charset="0"/>
                <a:cs typeface="Arial" charset="0"/>
              </a:rPr>
              <a:t>Office of the Chief Operations Officer</a:t>
            </a:r>
          </a:p>
        </p:txBody>
      </p:sp>
      <p:pic>
        <p:nvPicPr>
          <p:cNvPr id="2765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765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49AFA99-B592-7842-9688-757E4E134C49}" type="slidenum">
              <a:rPr lang="en-US" sz="1200">
                <a:solidFill>
                  <a:srgbClr val="898989"/>
                </a:solidFill>
              </a:rPr>
              <a:pPr/>
              <a:t>34</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13961771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p:cNvPr>
          <p:cNvSpPr>
            <a:spLocks noGrp="1"/>
          </p:cNvSpPr>
          <p:nvPr>
            <p:ph idx="1"/>
          </p:nvPr>
        </p:nvSpPr>
        <p:spPr>
          <a:xfrm>
            <a:off x="457200" y="1066800"/>
            <a:ext cx="8305800" cy="5289550"/>
          </a:xfrm>
        </p:spPr>
        <p:txBody>
          <a:bodyPr/>
          <a:lstStyle/>
          <a:p>
            <a:pPr algn="just">
              <a:lnSpc>
                <a:spcPct val="120000"/>
              </a:lnSpc>
              <a:spcBef>
                <a:spcPts val="0"/>
              </a:spcBef>
              <a:defRPr/>
            </a:pPr>
            <a:r>
              <a:rPr lang="en-ZA" sz="2000" b="1" dirty="0" smtClean="0">
                <a:latin typeface="Arial" panose="020B0604020202020204" pitchFamily="34" charset="0"/>
                <a:ea typeface="Calibri" panose="020F0502020204030204" pitchFamily="34" charset="0"/>
              </a:rPr>
              <a:t>Management of Bursaries: </a:t>
            </a:r>
            <a:r>
              <a:rPr lang="en-ZA" sz="2000" dirty="0" smtClean="0">
                <a:latin typeface="Arial" panose="020B0604020202020204" pitchFamily="34" charset="0"/>
                <a:ea typeface="Calibri" panose="020F0502020204030204" pitchFamily="34" charset="0"/>
              </a:rPr>
              <a:t>Second </a:t>
            </a:r>
            <a:r>
              <a:rPr lang="en-ZA" sz="2000" dirty="0">
                <a:latin typeface="Arial" panose="020B0604020202020204" pitchFamily="34" charset="0"/>
                <a:ea typeface="Calibri" panose="020F0502020204030204" pitchFamily="34" charset="0"/>
              </a:rPr>
              <a:t>semester intake </a:t>
            </a:r>
            <a:r>
              <a:rPr lang="en-ZA" sz="2000" dirty="0" smtClean="0">
                <a:latin typeface="Arial" panose="020B0604020202020204" pitchFamily="34" charset="0"/>
                <a:ea typeface="Calibri" panose="020F0502020204030204" pitchFamily="34" charset="0"/>
              </a:rPr>
              <a:t>of bursaries were </a:t>
            </a:r>
            <a:r>
              <a:rPr lang="en-ZA" sz="2000" dirty="0">
                <a:latin typeface="Arial" panose="020B0604020202020204" pitchFamily="34" charset="0"/>
                <a:ea typeface="Calibri" panose="020F0502020204030204" pitchFamily="34" charset="0"/>
              </a:rPr>
              <a:t>advertised and adjudicated by the Human Resource Development </a:t>
            </a:r>
            <a:r>
              <a:rPr lang="en-ZA" sz="2000" dirty="0" smtClean="0">
                <a:latin typeface="Arial" panose="020B0604020202020204" pitchFamily="34" charset="0"/>
                <a:ea typeface="Calibri" panose="020F0502020204030204" pitchFamily="34" charset="0"/>
              </a:rPr>
              <a:t>Committee</a:t>
            </a:r>
            <a:endParaRPr lang="en-ZA" sz="2000" dirty="0">
              <a:latin typeface="Arial" panose="020B0604020202020204" pitchFamily="34" charset="0"/>
              <a:ea typeface="Calibri" panose="020F0502020204030204" pitchFamily="34" charset="0"/>
            </a:endParaRPr>
          </a:p>
          <a:p>
            <a:pPr marL="0" indent="0" algn="just">
              <a:lnSpc>
                <a:spcPct val="120000"/>
              </a:lnSpc>
              <a:spcBef>
                <a:spcPts val="0"/>
              </a:spcBef>
              <a:buFont typeface="Arial" charset="0"/>
              <a:buNone/>
              <a:defRPr/>
            </a:pPr>
            <a:endParaRPr lang="en-ZA" sz="1000" dirty="0">
              <a:latin typeface="Arial" panose="020B0604020202020204" pitchFamily="34" charset="0"/>
              <a:ea typeface="Calibri" panose="020F0502020204030204" pitchFamily="34" charset="0"/>
            </a:endParaRPr>
          </a:p>
          <a:p>
            <a:pPr lvl="1" algn="just">
              <a:lnSpc>
                <a:spcPct val="120000"/>
              </a:lnSpc>
              <a:spcBef>
                <a:spcPts val="0"/>
              </a:spcBef>
              <a:defRPr/>
            </a:pPr>
            <a:r>
              <a:rPr lang="en-ZA" sz="1600" dirty="0">
                <a:latin typeface="Arial" panose="020B0604020202020204" pitchFamily="34" charset="0"/>
                <a:ea typeface="Calibri" panose="020F0502020204030204" pitchFamily="34" charset="0"/>
              </a:rPr>
              <a:t>T</a:t>
            </a:r>
            <a:r>
              <a:rPr lang="en-ZA" sz="1600" dirty="0" smtClean="0">
                <a:latin typeface="Arial" panose="020B0604020202020204" pitchFamily="34" charset="0"/>
                <a:ea typeface="Calibri" panose="020F0502020204030204" pitchFamily="34" charset="0"/>
              </a:rPr>
              <a:t>wenty</a:t>
            </a:r>
            <a:r>
              <a:rPr lang="en-ZA" sz="1600" dirty="0">
                <a:latin typeface="Arial" panose="020B0604020202020204" pitchFamily="34" charset="0"/>
                <a:ea typeface="Calibri" panose="020F0502020204030204" pitchFamily="34" charset="0"/>
              </a:rPr>
              <a:t>-seven (27) bursaries were recommended for approval.</a:t>
            </a:r>
            <a:endParaRPr lang="en-ZA" sz="1600" dirty="0" smtClean="0">
              <a:latin typeface="Arial" panose="020B0604020202020204" pitchFamily="34" charset="0"/>
              <a:ea typeface="Calibri" panose="020F0502020204030204" pitchFamily="34" charset="0"/>
            </a:endParaRPr>
          </a:p>
          <a:p>
            <a:pPr marL="0" indent="0" algn="just">
              <a:lnSpc>
                <a:spcPct val="120000"/>
              </a:lnSpc>
              <a:spcBef>
                <a:spcPts val="0"/>
              </a:spcBef>
              <a:buFont typeface="Arial" charset="0"/>
              <a:buNone/>
              <a:defRPr/>
            </a:pPr>
            <a:endParaRPr lang="en-ZA" sz="1000" b="1" dirty="0">
              <a:latin typeface="Arial" panose="020B0604020202020204" pitchFamily="34" charset="0"/>
              <a:ea typeface="Calibri" panose="020F0502020204030204" pitchFamily="34" charset="0"/>
            </a:endParaRPr>
          </a:p>
          <a:p>
            <a:pPr algn="just">
              <a:lnSpc>
                <a:spcPct val="120000"/>
              </a:lnSpc>
              <a:spcBef>
                <a:spcPts val="0"/>
              </a:spcBef>
              <a:defRPr/>
            </a:pPr>
            <a:r>
              <a:rPr lang="en-ZA" sz="1800" u="sng" dirty="0" smtClean="0">
                <a:latin typeface="Arial" panose="020B0604020202020204" pitchFamily="34" charset="0"/>
                <a:ea typeface="Calibri" panose="020F0502020204030204" pitchFamily="34" charset="0"/>
              </a:rPr>
              <a:t>Gender Disaggregation of Bursary Beneficiaries</a:t>
            </a:r>
          </a:p>
          <a:p>
            <a:pPr marL="0" indent="0" algn="just">
              <a:lnSpc>
                <a:spcPct val="120000"/>
              </a:lnSpc>
              <a:spcBef>
                <a:spcPts val="0"/>
              </a:spcBef>
              <a:buFont typeface="Arial" charset="0"/>
              <a:buNone/>
              <a:defRPr/>
            </a:pPr>
            <a:endParaRPr lang="en-ZA" sz="1000" u="sng" dirty="0">
              <a:latin typeface="Arial" panose="020B0604020202020204" pitchFamily="34" charset="0"/>
              <a:ea typeface="Calibri" panose="020F0502020204030204" pitchFamily="34" charset="0"/>
            </a:endParaRP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16 women / females</a:t>
            </a: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8 youth</a:t>
            </a:r>
          </a:p>
          <a:p>
            <a:pPr lvl="1" algn="just">
              <a:lnSpc>
                <a:spcPct val="120000"/>
              </a:lnSpc>
              <a:spcBef>
                <a:spcPts val="0"/>
              </a:spcBef>
              <a:defRPr/>
            </a:pPr>
            <a:r>
              <a:rPr lang="en-ZA" sz="1600" dirty="0" smtClean="0">
                <a:latin typeface="Arial" panose="020B0604020202020204" pitchFamily="34" charset="0"/>
                <a:ea typeface="Calibri" panose="020F0502020204030204" pitchFamily="34" charset="0"/>
              </a:rPr>
              <a:t>1 person with disability</a:t>
            </a:r>
          </a:p>
          <a:p>
            <a:pPr marL="457200" lvl="1" indent="0" algn="just">
              <a:lnSpc>
                <a:spcPct val="120000"/>
              </a:lnSpc>
              <a:spcBef>
                <a:spcPts val="0"/>
              </a:spcBef>
              <a:buFont typeface="Arial" charset="0"/>
              <a:buNone/>
              <a:defRPr/>
            </a:pPr>
            <a:endParaRPr lang="en-ZA" sz="1000" dirty="0">
              <a:latin typeface="Arial" panose="020B0604020202020204" pitchFamily="34" charset="0"/>
              <a:ea typeface="Calibri" panose="020F0502020204030204" pitchFamily="34" charset="0"/>
            </a:endParaRPr>
          </a:p>
          <a:p>
            <a:pPr algn="just">
              <a:lnSpc>
                <a:spcPct val="120000"/>
              </a:lnSpc>
              <a:spcBef>
                <a:spcPts val="0"/>
              </a:spcBef>
              <a:defRPr/>
            </a:pPr>
            <a:r>
              <a:rPr lang="en-ZA" sz="1800" dirty="0" smtClean="0">
                <a:latin typeface="Arial" panose="020B0604020202020204" pitchFamily="34" charset="0"/>
                <a:ea typeface="Calibri" panose="020F0502020204030204" pitchFamily="34" charset="0"/>
              </a:rPr>
              <a:t>Total bursaries managed by the DoT is 169.</a:t>
            </a:r>
          </a:p>
          <a:p>
            <a:pPr algn="just">
              <a:lnSpc>
                <a:spcPct val="120000"/>
              </a:lnSpc>
              <a:spcBef>
                <a:spcPts val="0"/>
              </a:spcBef>
              <a:defRPr/>
            </a:pPr>
            <a:endParaRPr lang="en-ZA" sz="1000" dirty="0">
              <a:latin typeface="Arial" panose="020B0604020202020204" pitchFamily="34" charset="0"/>
              <a:ea typeface="Calibri" panose="020F0502020204030204" pitchFamily="34" charset="0"/>
            </a:endParaRPr>
          </a:p>
          <a:p>
            <a:pPr lvl="1" algn="just">
              <a:lnSpc>
                <a:spcPct val="120000"/>
              </a:lnSpc>
              <a:spcBef>
                <a:spcPts val="0"/>
              </a:spcBef>
              <a:defRPr/>
            </a:pPr>
            <a:r>
              <a:rPr lang="en-ZA" sz="1800" dirty="0" smtClean="0">
                <a:latin typeface="Arial" panose="020B0604020202020204" pitchFamily="34" charset="0"/>
                <a:ea typeface="Calibri" panose="020F0502020204030204" pitchFamily="34" charset="0"/>
              </a:rPr>
              <a:t>105 women / females</a:t>
            </a:r>
          </a:p>
          <a:p>
            <a:pPr lvl="1" algn="just">
              <a:lnSpc>
                <a:spcPct val="120000"/>
              </a:lnSpc>
              <a:spcBef>
                <a:spcPts val="0"/>
              </a:spcBef>
              <a:defRPr/>
            </a:pPr>
            <a:r>
              <a:rPr lang="en-ZA" sz="1800" dirty="0" smtClean="0">
                <a:latin typeface="Arial" panose="020B0604020202020204" pitchFamily="34" charset="0"/>
                <a:ea typeface="Calibri" panose="020F0502020204030204" pitchFamily="34" charset="0"/>
              </a:rPr>
              <a:t>38 youth</a:t>
            </a:r>
          </a:p>
          <a:p>
            <a:pPr lvl="1" algn="just">
              <a:lnSpc>
                <a:spcPct val="120000"/>
              </a:lnSpc>
              <a:spcBef>
                <a:spcPts val="0"/>
              </a:spcBef>
              <a:defRPr/>
            </a:pPr>
            <a:r>
              <a:rPr lang="en-ZA" sz="1800" dirty="0" smtClean="0">
                <a:latin typeface="Arial" panose="020B0604020202020204" pitchFamily="34" charset="0"/>
                <a:ea typeface="Calibri" panose="020F0502020204030204" pitchFamily="34" charset="0"/>
              </a:rPr>
              <a:t>1 person with disability</a:t>
            </a:r>
          </a:p>
        </p:txBody>
      </p:sp>
      <p:sp>
        <p:nvSpPr>
          <p:cNvPr id="28674" name="Title 2"/>
          <p:cNvSpPr>
            <a:spLocks noGrp="1"/>
          </p:cNvSpPr>
          <p:nvPr>
            <p:ph type="title"/>
          </p:nvPr>
        </p:nvSpPr>
        <p:spPr>
          <a:xfrm>
            <a:off x="204788" y="304800"/>
            <a:ext cx="6577012" cy="762000"/>
          </a:xfrm>
        </p:spPr>
        <p:txBody>
          <a:bodyPr/>
          <a:lstStyle/>
          <a:p>
            <a:pPr>
              <a:lnSpc>
                <a:spcPct val="120000"/>
              </a:lnSpc>
            </a:pPr>
            <a:r>
              <a:rPr lang="en-ZA" sz="2800" b="1">
                <a:latin typeface="Arial" charset="0"/>
                <a:ea typeface="MS PGothic" charset="0"/>
                <a:cs typeface="Arial" charset="0"/>
              </a:rPr>
              <a:t>Office of the Chief Operations Officer</a:t>
            </a:r>
          </a:p>
        </p:txBody>
      </p:sp>
      <p:pic>
        <p:nvPicPr>
          <p:cNvPr id="2867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86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D11C889-934D-404F-BFCB-1C8E471AB56E}" type="slidenum">
              <a:rPr lang="en-US" sz="1200">
                <a:solidFill>
                  <a:srgbClr val="898989"/>
                </a:solidFill>
              </a:rPr>
              <a:pPr/>
              <a:t>35</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38614973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p:cNvPr>
          <p:cNvSpPr>
            <a:spLocks noGrp="1"/>
          </p:cNvSpPr>
          <p:nvPr>
            <p:ph idx="1"/>
          </p:nvPr>
        </p:nvSpPr>
        <p:spPr>
          <a:xfrm>
            <a:off x="457200" y="1204913"/>
            <a:ext cx="8305800" cy="5029200"/>
          </a:xfrm>
        </p:spPr>
        <p:txBody>
          <a:bodyPr/>
          <a:lstStyle/>
          <a:p>
            <a:pPr marL="0" indent="0" algn="just">
              <a:lnSpc>
                <a:spcPct val="120000"/>
              </a:lnSpc>
              <a:spcBef>
                <a:spcPts val="0"/>
              </a:spcBef>
              <a:buFont typeface="Arial" charset="0"/>
              <a:buNone/>
              <a:defRPr/>
            </a:pPr>
            <a:endParaRPr lang="en-ZA" sz="900" b="1" dirty="0" smtClean="0">
              <a:latin typeface="Arial" panose="020B0604020202020204" pitchFamily="34" charset="0"/>
              <a:ea typeface="MS PGothic" charset="0"/>
              <a:cs typeface="Arial" panose="020B0604020202020204" pitchFamily="34" charset="0"/>
            </a:endParaRPr>
          </a:p>
          <a:p>
            <a:pPr algn="just">
              <a:lnSpc>
                <a:spcPct val="120000"/>
              </a:lnSpc>
              <a:spcBef>
                <a:spcPts val="0"/>
              </a:spcBef>
              <a:defRPr/>
            </a:pPr>
            <a:r>
              <a:rPr lang="en-ZA" sz="2000" b="1" dirty="0">
                <a:latin typeface="Arial" panose="020B0604020202020204" pitchFamily="34" charset="0"/>
                <a:ea typeface="MS PGothic" charset="0"/>
                <a:cs typeface="Arial" panose="020B0604020202020204" pitchFamily="34" charset="0"/>
              </a:rPr>
              <a:t>I</a:t>
            </a:r>
            <a:r>
              <a:rPr lang="en-ZA" sz="2000" b="1" dirty="0" smtClean="0">
                <a:latin typeface="Arial" panose="020B0604020202020204" pitchFamily="34" charset="0"/>
                <a:ea typeface="MS PGothic" charset="0"/>
                <a:cs typeface="Arial" panose="020B0604020202020204" pitchFamily="34" charset="0"/>
              </a:rPr>
              <a:t>mplementation </a:t>
            </a:r>
            <a:r>
              <a:rPr lang="en-ZA" sz="2000" b="1" dirty="0">
                <a:latin typeface="Arial" panose="020B0604020202020204" pitchFamily="34" charset="0"/>
                <a:ea typeface="MS PGothic" charset="0"/>
                <a:cs typeface="Arial" panose="020B0604020202020204" pitchFamily="34" charset="0"/>
              </a:rPr>
              <a:t>of A</a:t>
            </a:r>
            <a:r>
              <a:rPr lang="en-ZA" sz="2000" b="1" dirty="0" smtClean="0">
                <a:latin typeface="Arial" panose="020B0604020202020204" pitchFamily="34" charset="0"/>
                <a:ea typeface="MS PGothic" charset="0"/>
                <a:cs typeface="Arial" panose="020B0604020202020204" pitchFamily="34" charset="0"/>
              </a:rPr>
              <a:t>ction Plans </a:t>
            </a:r>
            <a:r>
              <a:rPr lang="en-ZA" sz="2000" b="1" dirty="0">
                <a:latin typeface="Arial" panose="020B0604020202020204" pitchFamily="34" charset="0"/>
                <a:ea typeface="MS PGothic" charset="0"/>
                <a:cs typeface="Arial" panose="020B0604020202020204" pitchFamily="34" charset="0"/>
              </a:rPr>
              <a:t>to </a:t>
            </a:r>
            <a:r>
              <a:rPr lang="en-ZA" sz="2000" b="1" dirty="0" smtClean="0">
                <a:latin typeface="Arial" panose="020B0604020202020204" pitchFamily="34" charset="0"/>
                <a:ea typeface="MS PGothic" charset="0"/>
                <a:cs typeface="Arial" panose="020B0604020202020204" pitchFamily="34" charset="0"/>
              </a:rPr>
              <a:t>Address Audit Findings</a:t>
            </a:r>
            <a:r>
              <a:rPr lang="en-ZA" sz="2000" dirty="0">
                <a:latin typeface="Arial" panose="020B0604020202020204" pitchFamily="34" charset="0"/>
                <a:ea typeface="MS PGothic" charset="0"/>
                <a:cs typeface="Arial" panose="020B0604020202020204" pitchFamily="34" charset="0"/>
              </a:rPr>
              <a:t>: Action plans to address audit findings raised by the AGSA for the 2019/20 financial year were developed as target</a:t>
            </a:r>
            <a:endParaRPr lang="en-ZA" sz="2000" b="1" dirty="0">
              <a:latin typeface="Arial" panose="020B0604020202020204" pitchFamily="34" charset="0"/>
              <a:ea typeface="MS PGothic" charset="0"/>
              <a:cs typeface="Arial" panose="020B0604020202020204" pitchFamily="34" charset="0"/>
            </a:endParaRPr>
          </a:p>
          <a:p>
            <a:pPr marL="0" indent="0" algn="just">
              <a:lnSpc>
                <a:spcPct val="120000"/>
              </a:lnSpc>
              <a:spcBef>
                <a:spcPts val="0"/>
              </a:spcBef>
              <a:buFont typeface="Arial" panose="020B0604020202020204" pitchFamily="34" charset="0"/>
              <a:buNone/>
              <a:defRPr/>
            </a:pPr>
            <a:endParaRPr lang="en-ZA" sz="900" dirty="0" smtClean="0">
              <a:latin typeface="Arial" panose="020B0604020202020204" pitchFamily="34" charset="0"/>
              <a:ea typeface="Calibri" panose="020F0502020204030204" pitchFamily="34" charset="0"/>
            </a:endParaRPr>
          </a:p>
        </p:txBody>
      </p:sp>
      <p:sp>
        <p:nvSpPr>
          <p:cNvPr id="29698" name="Title 2"/>
          <p:cNvSpPr>
            <a:spLocks noGrp="1"/>
          </p:cNvSpPr>
          <p:nvPr>
            <p:ph type="title"/>
          </p:nvPr>
        </p:nvSpPr>
        <p:spPr>
          <a:xfrm>
            <a:off x="204788" y="304800"/>
            <a:ext cx="6577012" cy="762000"/>
          </a:xfrm>
        </p:spPr>
        <p:txBody>
          <a:bodyPr/>
          <a:lstStyle/>
          <a:p>
            <a:pPr>
              <a:lnSpc>
                <a:spcPct val="120000"/>
              </a:lnSpc>
            </a:pPr>
            <a:r>
              <a:rPr lang="en-ZA" sz="2800" b="1">
                <a:latin typeface="Arial" charset="0"/>
                <a:ea typeface="MS PGothic" charset="0"/>
                <a:cs typeface="Arial" charset="0"/>
              </a:rPr>
              <a:t>Office of the Chief Financial Officer</a:t>
            </a:r>
          </a:p>
        </p:txBody>
      </p:sp>
      <p:pic>
        <p:nvPicPr>
          <p:cNvPr id="2969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B849FA3-2589-3C43-95D8-78890AB88EF7}" type="slidenum">
              <a:rPr lang="en-US" sz="1200">
                <a:solidFill>
                  <a:srgbClr val="898989"/>
                </a:solidFill>
              </a:rPr>
              <a:pPr/>
              <a:t>36</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70444798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2: INTEGRATED TRANSPORT PLANNING (ITP)</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072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072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9E7A774-325A-6C49-8B4F-90F3C7BEFF72}" type="slidenum">
              <a:rPr lang="en-US" sz="1200">
                <a:solidFill>
                  <a:srgbClr val="898989"/>
                </a:solidFill>
              </a:rPr>
              <a:pPr/>
              <a:t>37</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02409868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57200" y="1184275"/>
            <a:ext cx="8305800" cy="4471988"/>
          </a:xfrm>
        </p:spPr>
        <p:txBody>
          <a:bodyPr/>
          <a:lstStyle/>
          <a:p>
            <a:pPr marL="0" indent="0" algn="just">
              <a:lnSpc>
                <a:spcPct val="130000"/>
              </a:lnSpc>
              <a:buFont typeface="Arial" charset="0"/>
              <a:buNone/>
              <a:defRPr/>
            </a:pPr>
            <a:endParaRPr lang="en-ZA" sz="900" dirty="0" smtClean="0">
              <a:latin typeface="Arial"/>
              <a:ea typeface="MS PGothic" charset="0"/>
              <a:cs typeface="Arial"/>
            </a:endParaRPr>
          </a:p>
          <a:p>
            <a:pPr algn="just">
              <a:lnSpc>
                <a:spcPct val="130000"/>
              </a:lnSpc>
              <a:defRPr/>
            </a:pPr>
            <a:r>
              <a:rPr lang="en-ZA" sz="2000" b="1" dirty="0" smtClean="0">
                <a:latin typeface="Arial"/>
                <a:cs typeface="Arial"/>
              </a:rPr>
              <a:t>Green Procurement Guidelines for Land Transport</a:t>
            </a:r>
            <a:r>
              <a:rPr lang="en-ZA" sz="2000" dirty="0" smtClean="0">
                <a:latin typeface="Arial"/>
                <a:cs typeface="Arial"/>
              </a:rPr>
              <a:t>: Stakeholder consultations conducted</a:t>
            </a:r>
          </a:p>
          <a:p>
            <a:pPr marL="0" indent="0" algn="just">
              <a:lnSpc>
                <a:spcPct val="130000"/>
              </a:lnSpc>
              <a:buFont typeface="Arial" charset="0"/>
              <a:buNone/>
              <a:defRPr/>
            </a:pPr>
            <a:endParaRPr lang="en-ZA" sz="900" dirty="0" smtClean="0">
              <a:latin typeface="Arial"/>
              <a:cs typeface="Arial"/>
            </a:endParaRPr>
          </a:p>
          <a:p>
            <a:pPr lvl="1" algn="just">
              <a:lnSpc>
                <a:spcPct val="130000"/>
              </a:lnSpc>
              <a:defRPr/>
            </a:pPr>
            <a:r>
              <a:rPr lang="en-ZA" sz="1800" dirty="0" smtClean="0">
                <a:latin typeface="Arial"/>
                <a:cs typeface="Arial"/>
              </a:rPr>
              <a:t>Department </a:t>
            </a:r>
            <a:r>
              <a:rPr lang="en-ZA" sz="1800" dirty="0">
                <a:latin typeface="Arial"/>
                <a:cs typeface="Arial"/>
              </a:rPr>
              <a:t>of Forestry, Fisheries and the Environment (DEFF)</a:t>
            </a:r>
            <a:endParaRPr lang="en-ZA" sz="1800" dirty="0" smtClean="0">
              <a:latin typeface="Arial"/>
              <a:cs typeface="Arial"/>
            </a:endParaRPr>
          </a:p>
          <a:p>
            <a:pPr lvl="1" algn="just">
              <a:lnSpc>
                <a:spcPct val="130000"/>
              </a:lnSpc>
              <a:defRPr/>
            </a:pPr>
            <a:r>
              <a:rPr lang="en-ZA" sz="1800" dirty="0" smtClean="0">
                <a:latin typeface="Arial" panose="020B0604020202020204" pitchFamily="34" charset="0"/>
                <a:ea typeface="Calibri" panose="020F0502020204030204" pitchFamily="34" charset="0"/>
              </a:rPr>
              <a:t>Department </a:t>
            </a:r>
            <a:r>
              <a:rPr lang="en-ZA" sz="1800" dirty="0">
                <a:latin typeface="Arial" panose="020B0604020202020204" pitchFamily="34" charset="0"/>
                <a:ea typeface="Calibri" panose="020F0502020204030204" pitchFamily="34" charset="0"/>
              </a:rPr>
              <a:t>of Trade Industry and </a:t>
            </a:r>
            <a:r>
              <a:rPr lang="en-ZA" sz="1800" dirty="0" smtClean="0">
                <a:latin typeface="Arial" panose="020B0604020202020204" pitchFamily="34" charset="0"/>
                <a:ea typeface="Calibri" panose="020F0502020204030204" pitchFamily="34" charset="0"/>
              </a:rPr>
              <a:t>Competition (DTIC) and</a:t>
            </a:r>
            <a:endParaRPr lang="en-ZA" sz="1800" dirty="0" smtClean="0">
              <a:latin typeface="Arial"/>
              <a:cs typeface="Arial"/>
            </a:endParaRPr>
          </a:p>
          <a:p>
            <a:pPr lvl="1" algn="just">
              <a:lnSpc>
                <a:spcPct val="130000"/>
              </a:lnSpc>
              <a:defRPr/>
            </a:pPr>
            <a:r>
              <a:rPr lang="en-ZA" sz="1800" dirty="0" smtClean="0">
                <a:latin typeface="Arial" panose="020B0604020202020204" pitchFamily="34" charset="0"/>
                <a:ea typeface="Calibri" panose="020F0502020204030204" pitchFamily="34" charset="0"/>
              </a:rPr>
              <a:t>City </a:t>
            </a:r>
            <a:r>
              <a:rPr lang="en-ZA" sz="1800" dirty="0">
                <a:latin typeface="Arial" panose="020B0604020202020204" pitchFamily="34" charset="0"/>
                <a:ea typeface="Calibri" panose="020F0502020204030204" pitchFamily="34" charset="0"/>
              </a:rPr>
              <a:t>of Cape Town (</a:t>
            </a:r>
            <a:r>
              <a:rPr lang="en-ZA" sz="1800" dirty="0" err="1">
                <a:latin typeface="Arial" panose="020B0604020202020204" pitchFamily="34" charset="0"/>
                <a:ea typeface="Calibri" panose="020F0502020204030204" pitchFamily="34" charset="0"/>
              </a:rPr>
              <a:t>CoCT</a:t>
            </a:r>
            <a:r>
              <a:rPr lang="en-ZA" sz="1800" dirty="0" smtClean="0">
                <a:latin typeface="Arial" panose="020B0604020202020204" pitchFamily="34" charset="0"/>
                <a:ea typeface="Calibri" panose="020F0502020204030204" pitchFamily="34" charset="0"/>
              </a:rPr>
              <a:t>).</a:t>
            </a:r>
            <a:endParaRPr lang="en-ZA" sz="1800" dirty="0" smtClean="0">
              <a:latin typeface="Arial"/>
              <a:cs typeface="Arial"/>
            </a:endParaRPr>
          </a:p>
        </p:txBody>
      </p:sp>
      <p:sp>
        <p:nvSpPr>
          <p:cNvPr id="31746" name="Title 2"/>
          <p:cNvSpPr>
            <a:spLocks noGrp="1"/>
          </p:cNvSpPr>
          <p:nvPr>
            <p:ph type="title"/>
          </p:nvPr>
        </p:nvSpPr>
        <p:spPr>
          <a:xfrm>
            <a:off x="204788" y="304800"/>
            <a:ext cx="6577012" cy="762000"/>
          </a:xfrm>
        </p:spPr>
        <p:txBody>
          <a:bodyPr/>
          <a:lstStyle/>
          <a:p>
            <a:pPr eaLnBrk="1" hangingPunct="1"/>
            <a:r>
              <a:rPr lang="en-US" sz="2800" b="1">
                <a:latin typeface="Arial" charset="0"/>
                <a:ea typeface="MS PGothic" charset="0"/>
              </a:rPr>
              <a:t>Research and Innovation</a:t>
            </a:r>
          </a:p>
        </p:txBody>
      </p:sp>
      <p:pic>
        <p:nvPicPr>
          <p:cNvPr id="3174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174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3775130-18B8-EC4E-AB2D-64886F224580}" type="slidenum">
              <a:rPr lang="en-US" sz="1200">
                <a:solidFill>
                  <a:srgbClr val="898989"/>
                </a:solidFill>
              </a:rPr>
              <a:pPr/>
              <a:t>38</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50662529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1184275"/>
            <a:ext cx="8305800" cy="3817938"/>
          </a:xfrm>
        </p:spPr>
        <p:txBody>
          <a:bodyPr/>
          <a:lstStyle/>
          <a:p>
            <a:pPr marL="457200" lvl="1" indent="0">
              <a:spcBef>
                <a:spcPct val="0"/>
              </a:spcBef>
              <a:buFont typeface="Arial" charset="0"/>
              <a:buNone/>
            </a:pPr>
            <a:endParaRPr lang="en-ZA" sz="900">
              <a:latin typeface="Arial" charset="0"/>
              <a:ea typeface="ＭＳ Ｐゴシック" charset="0"/>
              <a:cs typeface="ＭＳ Ｐゴシック" charset="0"/>
            </a:endParaRPr>
          </a:p>
          <a:p>
            <a:pPr algn="just">
              <a:lnSpc>
                <a:spcPct val="130000"/>
              </a:lnSpc>
              <a:spcBef>
                <a:spcPct val="0"/>
              </a:spcBef>
            </a:pPr>
            <a:r>
              <a:rPr lang="en-ZA" sz="2000" b="1">
                <a:latin typeface="Arial" charset="0"/>
                <a:ea typeface="MS PGothic" charset="0"/>
                <a:cs typeface="Arial" charset="0"/>
              </a:rPr>
              <a:t>National Household Travel Survey</a:t>
            </a:r>
            <a:r>
              <a:rPr lang="en-ZA" sz="2000">
                <a:latin typeface="Arial" charset="0"/>
                <a:ea typeface="MS PGothic" charset="0"/>
                <a:cs typeface="Arial" charset="0"/>
              </a:rPr>
              <a:t>: National Household Travel Survey (NHTS) reports were developed for the Gauteng and North West provinces during the period under review.</a:t>
            </a:r>
          </a:p>
        </p:txBody>
      </p:sp>
      <p:sp>
        <p:nvSpPr>
          <p:cNvPr id="32770" name="Title 2"/>
          <p:cNvSpPr>
            <a:spLocks noGrp="1"/>
          </p:cNvSpPr>
          <p:nvPr>
            <p:ph type="title"/>
          </p:nvPr>
        </p:nvSpPr>
        <p:spPr>
          <a:xfrm>
            <a:off x="204788" y="304800"/>
            <a:ext cx="6577012" cy="762000"/>
          </a:xfrm>
        </p:spPr>
        <p:txBody>
          <a:bodyPr/>
          <a:lstStyle/>
          <a:p>
            <a:pPr eaLnBrk="1" hangingPunct="1"/>
            <a:r>
              <a:rPr lang="en-US" sz="2800" b="1">
                <a:latin typeface="Arial" charset="0"/>
                <a:ea typeface="MS PGothic" charset="0"/>
              </a:rPr>
              <a:t>Modeling and Economic Analysis</a:t>
            </a:r>
          </a:p>
        </p:txBody>
      </p:sp>
      <p:pic>
        <p:nvPicPr>
          <p:cNvPr id="3277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8CB329C-6E0C-6C4F-B6C3-010774C3B46E}" type="slidenum">
              <a:rPr lang="en-US" sz="1200">
                <a:solidFill>
                  <a:srgbClr val="898989"/>
                </a:solidFill>
              </a:rPr>
              <a:pPr/>
              <a:t>39</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50707195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361987" y="1160169"/>
            <a:ext cx="8382000" cy="4929531"/>
          </a:xfrm>
          <a:ln>
            <a:solidFill>
              <a:schemeClr val="bg1">
                <a:lumMod val="85000"/>
              </a:schemeClr>
            </a:solidFill>
          </a:ln>
        </p:spPr>
        <p:txBody>
          <a:bodyPr rtlCol="0">
            <a:normAutofit fontScale="92500" lnSpcReduction="10000"/>
          </a:bodyPr>
          <a:lstStyle/>
          <a:p>
            <a:pPr algn="just">
              <a:buFont typeface="Wingdings" pitchFamily="2" charset="2"/>
              <a:buChar char="Ø"/>
            </a:pPr>
            <a:endParaRPr lang="en-ZA" sz="2000" dirty="0" smtClean="0">
              <a:solidFill>
                <a:prstClr val="black"/>
              </a:solidFill>
              <a:latin typeface="Arial" pitchFamily="34" charset="0"/>
              <a:cs typeface="Arial" pitchFamily="34" charset="0"/>
            </a:endParaRPr>
          </a:p>
          <a:p>
            <a:pPr algn="just"/>
            <a:r>
              <a:rPr lang="en-ZA" sz="2000" dirty="0" smtClean="0">
                <a:solidFill>
                  <a:prstClr val="black"/>
                </a:solidFill>
                <a:latin typeface="Arial" pitchFamily="34" charset="0"/>
                <a:cs typeface="Arial" pitchFamily="34" charset="0"/>
              </a:rPr>
              <a:t>The </a:t>
            </a:r>
            <a:r>
              <a:rPr lang="en-ZA" sz="2000" dirty="0">
                <a:solidFill>
                  <a:prstClr val="black"/>
                </a:solidFill>
                <a:latin typeface="Arial" pitchFamily="34" charset="0"/>
                <a:cs typeface="Arial" pitchFamily="34" charset="0"/>
              </a:rPr>
              <a:t>department’s adjusted budget amounts to R65.437 </a:t>
            </a:r>
            <a:r>
              <a:rPr lang="en-ZA" sz="2000" dirty="0" smtClean="0">
                <a:solidFill>
                  <a:prstClr val="black"/>
                </a:solidFill>
                <a:latin typeface="Arial" pitchFamily="34" charset="0"/>
                <a:cs typeface="Arial" pitchFamily="34" charset="0"/>
              </a:rPr>
              <a:t>billion.</a:t>
            </a:r>
          </a:p>
          <a:p>
            <a:pPr algn="just"/>
            <a:endParaRPr lang="en-ZA" sz="2000" dirty="0" smtClean="0">
              <a:solidFill>
                <a:prstClr val="black"/>
              </a:solidFill>
              <a:latin typeface="Arial" pitchFamily="34" charset="0"/>
              <a:cs typeface="Arial" pitchFamily="34" charset="0"/>
            </a:endParaRPr>
          </a:p>
          <a:p>
            <a:pPr algn="just"/>
            <a:r>
              <a:rPr lang="en-ZA" sz="2000" dirty="0" smtClean="0">
                <a:solidFill>
                  <a:prstClr val="black"/>
                </a:solidFill>
                <a:latin typeface="Arial" pitchFamily="34" charset="0"/>
                <a:cs typeface="Arial" pitchFamily="34" charset="0"/>
              </a:rPr>
              <a:t>The </a:t>
            </a:r>
            <a:r>
              <a:rPr lang="en-ZA" sz="2000" dirty="0">
                <a:solidFill>
                  <a:prstClr val="black"/>
                </a:solidFill>
                <a:latin typeface="Arial" pitchFamily="34" charset="0"/>
                <a:cs typeface="Arial" pitchFamily="34" charset="0"/>
              </a:rPr>
              <a:t>department has spend 44 per cent in the second quarter and 76 per cent in the third </a:t>
            </a:r>
            <a:r>
              <a:rPr lang="en-ZA" sz="2000" dirty="0" smtClean="0">
                <a:solidFill>
                  <a:prstClr val="black"/>
                </a:solidFill>
                <a:latin typeface="Arial" pitchFamily="34" charset="0"/>
                <a:cs typeface="Arial" pitchFamily="34" charset="0"/>
              </a:rPr>
              <a:t>quarter.</a:t>
            </a:r>
          </a:p>
          <a:p>
            <a:pPr algn="just"/>
            <a:endParaRPr lang="en-ZA" sz="2000" dirty="0" smtClean="0">
              <a:solidFill>
                <a:prstClr val="black"/>
              </a:solidFill>
              <a:latin typeface="Arial" pitchFamily="34" charset="0"/>
              <a:cs typeface="Arial" pitchFamily="34" charset="0"/>
            </a:endParaRPr>
          </a:p>
          <a:p>
            <a:pPr algn="just"/>
            <a:r>
              <a:rPr lang="en-ZA" sz="2000" dirty="0" smtClean="0">
                <a:solidFill>
                  <a:prstClr val="black"/>
                </a:solidFill>
                <a:latin typeface="Arial" pitchFamily="34" charset="0"/>
                <a:cs typeface="Arial" pitchFamily="34" charset="0"/>
              </a:rPr>
              <a:t>For </a:t>
            </a:r>
            <a:r>
              <a:rPr lang="en-ZA" sz="2000" dirty="0">
                <a:solidFill>
                  <a:prstClr val="black"/>
                </a:solidFill>
                <a:latin typeface="Arial" pitchFamily="34" charset="0"/>
                <a:cs typeface="Arial" pitchFamily="34" charset="0"/>
              </a:rPr>
              <a:t>the second quarter the department had spent R29,047 billion  against the projected expenditure spending of R31.928 billion indicating an underspending of R2.881 </a:t>
            </a:r>
            <a:r>
              <a:rPr lang="en-ZA" sz="2000" dirty="0" smtClean="0">
                <a:solidFill>
                  <a:prstClr val="black"/>
                </a:solidFill>
                <a:latin typeface="Arial" pitchFamily="34" charset="0"/>
                <a:cs typeface="Arial" pitchFamily="34" charset="0"/>
              </a:rPr>
              <a:t>billion.</a:t>
            </a:r>
          </a:p>
          <a:p>
            <a:pPr algn="just"/>
            <a:endParaRPr lang="en-ZA" sz="2000" dirty="0" smtClean="0">
              <a:solidFill>
                <a:prstClr val="black"/>
              </a:solidFill>
              <a:latin typeface="Arial" pitchFamily="34" charset="0"/>
              <a:cs typeface="Arial" pitchFamily="34" charset="0"/>
            </a:endParaRPr>
          </a:p>
          <a:p>
            <a:pPr algn="just"/>
            <a:r>
              <a:rPr lang="en-ZA" sz="2000" dirty="0" smtClean="0">
                <a:solidFill>
                  <a:prstClr val="black"/>
                </a:solidFill>
                <a:latin typeface="Arial" pitchFamily="34" charset="0"/>
                <a:cs typeface="Arial" pitchFamily="34" charset="0"/>
              </a:rPr>
              <a:t>The </a:t>
            </a:r>
            <a:r>
              <a:rPr lang="en-ZA" sz="2000" dirty="0">
                <a:solidFill>
                  <a:prstClr val="black"/>
                </a:solidFill>
                <a:latin typeface="Arial" pitchFamily="34" charset="0"/>
                <a:cs typeface="Arial" pitchFamily="34" charset="0"/>
              </a:rPr>
              <a:t>delay in spending in the second quarter was mainly on transfers and subsidies as a result of funds withheld to the Passenger Rail Agency of South Africa (PRASA) due to non-compliance with the conditions as per the Estimates of National Expenditure 2021 allocations. After deliberations between PRASA and the Department, the entity was able to meet the conditions requested and payment was </a:t>
            </a:r>
            <a:r>
              <a:rPr lang="en-ZA" sz="2000" dirty="0" smtClean="0">
                <a:solidFill>
                  <a:prstClr val="black"/>
                </a:solidFill>
                <a:latin typeface="Arial" pitchFamily="34" charset="0"/>
                <a:cs typeface="Arial" pitchFamily="34" charset="0"/>
              </a:rPr>
              <a:t>made in November 2021. </a:t>
            </a:r>
            <a:endParaRPr lang="en-ZA" sz="2000" dirty="0">
              <a:solidFill>
                <a:prstClr val="black"/>
              </a:solidFill>
              <a:latin typeface="Arial" pitchFamily="34" charset="0"/>
              <a:cs typeface="Arial" pitchFamily="34" charset="0"/>
            </a:endParaRPr>
          </a:p>
          <a:p>
            <a:pPr>
              <a:buFont typeface="Wingdings" panose="05000000000000000000" pitchFamily="2" charset="2"/>
              <a:buChar char="§"/>
            </a:pPr>
            <a:endParaRPr lang="en-ZA" sz="2200" dirty="0">
              <a:latin typeface="Arial" charset="0"/>
              <a:ea typeface="MS PGothic" charset="0"/>
            </a:endParaRPr>
          </a:p>
          <a:p>
            <a:pPr algn="just" eaLnBrk="1" fontAlgn="auto" hangingPunct="1">
              <a:spcAft>
                <a:spcPts val="0"/>
              </a:spcAft>
              <a:buFont typeface="Arial"/>
              <a:buChar char="•"/>
              <a:defRPr/>
            </a:pPr>
            <a:endParaRPr lang="en-ZA" sz="2200" dirty="0">
              <a:latin typeface="Arial" charset="0"/>
              <a:ea typeface="MS PGothic" charset="0"/>
            </a:endParaRPr>
          </a:p>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17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B682DC23-2843-E240-9889-9C005FBE80A9}" type="slidenum">
              <a:rPr lang="en-US" smtClean="0">
                <a:solidFill>
                  <a:prstClr val="black">
                    <a:tint val="75000"/>
                  </a:prstClr>
                </a:solidFill>
              </a:rPr>
              <a:pPr/>
              <a:t>4</a:t>
            </a:fld>
            <a:endParaRPr lang="en-US" dirty="0">
              <a:solidFill>
                <a:prstClr val="black">
                  <a:tint val="75000"/>
                </a:prstClr>
              </a:solidFill>
            </a:endParaRPr>
          </a:p>
        </p:txBody>
      </p:sp>
      <p:sp>
        <p:nvSpPr>
          <p:cNvPr id="6" name="Title 1"/>
          <p:cNvSpPr txBox="1">
            <a:spLocks/>
          </p:cNvSpPr>
          <p:nvPr/>
        </p:nvSpPr>
        <p:spPr>
          <a:xfrm>
            <a:off x="439838" y="304799"/>
            <a:ext cx="6341962" cy="75247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Executive </a:t>
            </a:r>
            <a:r>
              <a:rPr lang="en-ZA" altLang="en-US" sz="2800" b="1" dirty="0">
                <a:solidFill>
                  <a:prstClr val="black">
                    <a:lumMod val="85000"/>
                    <a:lumOff val="15000"/>
                  </a:prstClr>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xmlns="" val="74726562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a:xfrm>
            <a:off x="457200" y="1336675"/>
            <a:ext cx="8305800" cy="3817938"/>
          </a:xfrm>
        </p:spPr>
        <p:txBody>
          <a:bodyPr/>
          <a:lstStyle/>
          <a:p>
            <a:pPr algn="just">
              <a:lnSpc>
                <a:spcPct val="130000"/>
              </a:lnSpc>
              <a:spcBef>
                <a:spcPct val="0"/>
              </a:spcBef>
            </a:pPr>
            <a:r>
              <a:rPr lang="en-ZA" sz="2000" b="1">
                <a:latin typeface="Arial" charset="0"/>
                <a:ea typeface="MS PGothic" charset="0"/>
                <a:cs typeface="Arial" charset="0"/>
              </a:rPr>
              <a:t>Regional Integration Strategy</a:t>
            </a:r>
            <a:r>
              <a:rPr lang="en-ZA" sz="2000">
                <a:latin typeface="Arial" charset="0"/>
                <a:ea typeface="MS PGothic" charset="0"/>
                <a:cs typeface="Arial" charset="0"/>
              </a:rPr>
              <a:t>: Stakeholders Inputs were considered and the draft Regional Integrated Strategy was revised.</a:t>
            </a:r>
          </a:p>
        </p:txBody>
      </p:sp>
      <p:sp>
        <p:nvSpPr>
          <p:cNvPr id="33794" name="Title 2"/>
          <p:cNvSpPr>
            <a:spLocks noGrp="1"/>
          </p:cNvSpPr>
          <p:nvPr>
            <p:ph type="title"/>
          </p:nvPr>
        </p:nvSpPr>
        <p:spPr>
          <a:xfrm>
            <a:off x="204788" y="304800"/>
            <a:ext cx="6577012" cy="762000"/>
          </a:xfrm>
        </p:spPr>
        <p:txBody>
          <a:bodyPr/>
          <a:lstStyle/>
          <a:p>
            <a:pPr eaLnBrk="1" hangingPunct="1"/>
            <a:r>
              <a:rPr lang="en-US" sz="2800" b="1">
                <a:latin typeface="Arial" charset="0"/>
                <a:ea typeface="MS PGothic" charset="0"/>
              </a:rPr>
              <a:t>Regional Integration</a:t>
            </a:r>
          </a:p>
        </p:txBody>
      </p:sp>
      <p:pic>
        <p:nvPicPr>
          <p:cNvPr id="3379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379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C779684-C572-824C-B4B8-FB7F0FA24978}" type="slidenum">
              <a:rPr lang="en-US" sz="1200">
                <a:solidFill>
                  <a:srgbClr val="898989"/>
                </a:solidFill>
              </a:rPr>
              <a:pPr/>
              <a:t>40</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60779408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457200" y="1336675"/>
            <a:ext cx="8305800" cy="3817938"/>
          </a:xfrm>
        </p:spPr>
        <p:txBody>
          <a:bodyPr>
            <a:normAutofit/>
          </a:bodyPr>
          <a:lstStyle/>
          <a:p>
            <a:pPr algn="just">
              <a:lnSpc>
                <a:spcPct val="130000"/>
              </a:lnSpc>
              <a:spcBef>
                <a:spcPct val="0"/>
              </a:spcBef>
            </a:pPr>
            <a:r>
              <a:rPr lang="en-ZA" sz="2000" b="1" dirty="0">
                <a:latin typeface="Arial" charset="0"/>
                <a:ea typeface="MS PGothic" charset="0"/>
                <a:cs typeface="Arial" charset="0"/>
              </a:rPr>
              <a:t>Freight Migration Plan (Road to Rail)</a:t>
            </a:r>
            <a:r>
              <a:rPr lang="en-ZA" sz="2000" dirty="0">
                <a:latin typeface="Arial" charset="0"/>
                <a:ea typeface="MS PGothic" charset="0"/>
                <a:cs typeface="Arial" charset="0"/>
              </a:rPr>
              <a:t>: Draft Freight Migration Plan has been developed during the period under review</a:t>
            </a:r>
            <a:r>
              <a:rPr lang="en-ZA" sz="2000" dirty="0" smtClean="0">
                <a:latin typeface="Arial" charset="0"/>
                <a:ea typeface="MS PGothic" charset="0"/>
                <a:cs typeface="Arial" charset="0"/>
              </a:rPr>
              <a:t>.</a:t>
            </a:r>
          </a:p>
          <a:p>
            <a:pPr marL="0" indent="0" algn="just">
              <a:buNone/>
            </a:pPr>
            <a:endParaRPr lang="en-ZA" sz="1000" dirty="0">
              <a:latin typeface="Arial" charset="0"/>
              <a:ea typeface="MS PGothic" charset="0"/>
              <a:cs typeface="Arial" charset="0"/>
            </a:endParaRPr>
          </a:p>
          <a:p>
            <a:pPr lvl="1" algn="just">
              <a:buFontTx/>
              <a:buChar char="-"/>
            </a:pPr>
            <a:r>
              <a:rPr lang="en-ZA" sz="1600" dirty="0" smtClean="0">
                <a:latin typeface="Arial"/>
                <a:cs typeface="Arial"/>
              </a:rPr>
              <a:t>Ongoing </a:t>
            </a:r>
            <a:r>
              <a:rPr lang="en-ZA" sz="1600" dirty="0">
                <a:latin typeface="Arial"/>
                <a:cs typeface="Arial"/>
              </a:rPr>
              <a:t>negotiations with industry to move commodities to </a:t>
            </a:r>
            <a:r>
              <a:rPr lang="en-ZA" sz="1600" dirty="0" smtClean="0">
                <a:latin typeface="Arial"/>
                <a:cs typeface="Arial"/>
              </a:rPr>
              <a:t>rail</a:t>
            </a:r>
            <a:r>
              <a:rPr lang="en-US" sz="1600" dirty="0" smtClean="0">
                <a:latin typeface="Arial"/>
                <a:cs typeface="Arial"/>
              </a:rPr>
              <a:t>;</a:t>
            </a:r>
          </a:p>
          <a:p>
            <a:pPr marL="457200" lvl="1" indent="0" algn="just">
              <a:buNone/>
            </a:pPr>
            <a:endParaRPr lang="en-US" sz="1000" dirty="0" smtClean="0">
              <a:latin typeface="Arial"/>
              <a:cs typeface="Arial"/>
            </a:endParaRPr>
          </a:p>
          <a:p>
            <a:pPr lvl="1" algn="just">
              <a:buFontTx/>
              <a:buChar char="-"/>
            </a:pPr>
            <a:r>
              <a:rPr lang="en-ZA" sz="1600" dirty="0" smtClean="0">
                <a:latin typeface="Arial"/>
                <a:cs typeface="Arial"/>
              </a:rPr>
              <a:t>3</a:t>
            </a:r>
            <a:r>
              <a:rPr lang="en-ZA" sz="1600" baseline="30000" dirty="0" smtClean="0">
                <a:latin typeface="Arial"/>
                <a:cs typeface="Arial"/>
              </a:rPr>
              <a:t>rd</a:t>
            </a:r>
            <a:r>
              <a:rPr lang="en-ZA" sz="1600" dirty="0" smtClean="0">
                <a:latin typeface="Arial"/>
                <a:cs typeface="Arial"/>
              </a:rPr>
              <a:t> </a:t>
            </a:r>
            <a:r>
              <a:rPr lang="en-ZA" sz="1600" dirty="0">
                <a:latin typeface="Arial"/>
                <a:cs typeface="Arial"/>
              </a:rPr>
              <a:t>party access considerations to increase private sector collaboration and </a:t>
            </a:r>
            <a:r>
              <a:rPr lang="en-ZA" sz="1600" dirty="0" smtClean="0">
                <a:latin typeface="Arial"/>
                <a:cs typeface="Arial"/>
              </a:rPr>
              <a:t>investment;</a:t>
            </a:r>
          </a:p>
          <a:p>
            <a:pPr marL="457200" lvl="1" indent="0" algn="just">
              <a:buNone/>
            </a:pPr>
            <a:endParaRPr lang="en-ZA" sz="1000" dirty="0">
              <a:latin typeface="Arial"/>
              <a:ea typeface="MS PGothic" charset="0"/>
              <a:cs typeface="Arial"/>
            </a:endParaRPr>
          </a:p>
          <a:p>
            <a:pPr lvl="1" algn="just">
              <a:buFontTx/>
              <a:buChar char="-"/>
            </a:pPr>
            <a:r>
              <a:rPr lang="en-ZA" sz="1600" dirty="0" smtClean="0">
                <a:latin typeface="Arial"/>
                <a:ea typeface="MS PGothic" charset="0"/>
                <a:cs typeface="Arial"/>
              </a:rPr>
              <a:t>Key emerging risk is the continued loss of market share (in the road to rail shift) that Transnet has lost in the past two years due to COVID-19. More commodities are now being moved on road than in March 2019.</a:t>
            </a:r>
          </a:p>
          <a:p>
            <a:pPr marL="0" indent="0" algn="just">
              <a:lnSpc>
                <a:spcPct val="130000"/>
              </a:lnSpc>
              <a:spcBef>
                <a:spcPct val="0"/>
              </a:spcBef>
              <a:buNone/>
            </a:pPr>
            <a:endParaRPr lang="en-ZA" sz="2000" dirty="0" smtClean="0">
              <a:latin typeface="Arial" charset="0"/>
              <a:ea typeface="MS PGothic" charset="0"/>
              <a:cs typeface="Arial" charset="0"/>
            </a:endParaRPr>
          </a:p>
          <a:p>
            <a:pPr marL="0" indent="0" algn="just">
              <a:lnSpc>
                <a:spcPct val="130000"/>
              </a:lnSpc>
              <a:spcBef>
                <a:spcPct val="0"/>
              </a:spcBef>
              <a:buNone/>
            </a:pPr>
            <a:endParaRPr lang="en-ZA" sz="2000" dirty="0" smtClean="0">
              <a:latin typeface="Arial" charset="0"/>
              <a:ea typeface="MS PGothic" charset="0"/>
              <a:cs typeface="Arial" charset="0"/>
            </a:endParaRPr>
          </a:p>
          <a:p>
            <a:pPr algn="just">
              <a:lnSpc>
                <a:spcPct val="130000"/>
              </a:lnSpc>
              <a:spcBef>
                <a:spcPct val="0"/>
              </a:spcBef>
            </a:pPr>
            <a:endParaRPr lang="en-ZA" sz="2000" dirty="0">
              <a:latin typeface="Arial" charset="0"/>
              <a:ea typeface="MS PGothic" charset="0"/>
              <a:cs typeface="Arial" charset="0"/>
            </a:endParaRPr>
          </a:p>
          <a:p>
            <a:pPr algn="just">
              <a:lnSpc>
                <a:spcPct val="130000"/>
              </a:lnSpc>
              <a:spcBef>
                <a:spcPct val="0"/>
              </a:spcBef>
            </a:pPr>
            <a:endParaRPr lang="en-ZA" sz="2000" dirty="0">
              <a:latin typeface="Arial" charset="0"/>
              <a:ea typeface="MS PGothic" charset="0"/>
              <a:cs typeface="Arial" charset="0"/>
            </a:endParaRPr>
          </a:p>
        </p:txBody>
      </p:sp>
      <p:sp>
        <p:nvSpPr>
          <p:cNvPr id="34818" name="Title 2"/>
          <p:cNvSpPr>
            <a:spLocks noGrp="1"/>
          </p:cNvSpPr>
          <p:nvPr>
            <p:ph type="title"/>
          </p:nvPr>
        </p:nvSpPr>
        <p:spPr>
          <a:xfrm>
            <a:off x="204788" y="304800"/>
            <a:ext cx="6577012" cy="762000"/>
          </a:xfrm>
        </p:spPr>
        <p:txBody>
          <a:bodyPr/>
          <a:lstStyle/>
          <a:p>
            <a:pPr eaLnBrk="1" hangingPunct="1"/>
            <a:r>
              <a:rPr lang="en-ZA" sz="2800" b="1">
                <a:solidFill>
                  <a:srgbClr val="000000"/>
                </a:solidFill>
                <a:latin typeface="Arial" charset="0"/>
                <a:ea typeface="MS PGothic" charset="0"/>
              </a:rPr>
              <a:t>Freight Logistics</a:t>
            </a:r>
            <a:endParaRPr lang="en-US" sz="2800" b="1">
              <a:latin typeface="Arial" charset="0"/>
              <a:ea typeface="MS PGothic" charset="0"/>
            </a:endParaRPr>
          </a:p>
        </p:txBody>
      </p:sp>
      <p:pic>
        <p:nvPicPr>
          <p:cNvPr id="3481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482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855F2D8-CF97-DD4D-A85A-0329AEDC1B62}" type="slidenum">
              <a:rPr lang="en-US" sz="1200">
                <a:solidFill>
                  <a:srgbClr val="898989"/>
                </a:solidFill>
              </a:rPr>
              <a:pPr/>
              <a:t>41</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27550532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35842" name="Title 2"/>
          <p:cNvSpPr>
            <a:spLocks noGrp="1"/>
          </p:cNvSpPr>
          <p:nvPr>
            <p:ph type="title"/>
          </p:nvPr>
        </p:nvSpPr>
        <p:spPr>
          <a:xfrm>
            <a:off x="228600" y="246063"/>
            <a:ext cx="6553200" cy="762000"/>
          </a:xfrm>
        </p:spPr>
        <p:txBody>
          <a:bodyPr/>
          <a:lstStyle/>
          <a:p>
            <a:pPr eaLnBrk="1" hangingPunct="1"/>
            <a:r>
              <a:rPr lang="en-US" sz="2800" b="1">
                <a:solidFill>
                  <a:srgbClr val="000000"/>
                </a:solidFill>
                <a:latin typeface="Arial" charset="0"/>
                <a:ea typeface="MS PGothic" charset="0"/>
              </a:rPr>
              <a:t>Research and Innovation</a:t>
            </a:r>
            <a:endParaRPr lang="en-US" sz="2800" b="1">
              <a:latin typeface="Arial" charset="0"/>
              <a:ea typeface="MS PGothic" charset="0"/>
            </a:endParaRPr>
          </a:p>
        </p:txBody>
      </p:sp>
      <p:pic>
        <p:nvPicPr>
          <p:cNvPr id="3584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584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88E4801-9464-E742-BE73-06AF453B6D69}" type="slidenum">
              <a:rPr lang="en-US" sz="1200">
                <a:solidFill>
                  <a:srgbClr val="898989"/>
                </a:solidFill>
              </a:rPr>
              <a:pPr/>
              <a:t>42</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graphicFrame>
        <p:nvGraphicFramePr>
          <p:cNvPr id="3" name="Table 2"/>
          <p:cNvGraphicFramePr>
            <a:graphicFrameLocks noGrp="1"/>
          </p:cNvGraphicFramePr>
          <p:nvPr/>
        </p:nvGraphicFramePr>
        <p:xfrm>
          <a:off x="228600" y="1287463"/>
          <a:ext cx="8534400" cy="4694237"/>
        </p:xfrm>
        <a:graphic>
          <a:graphicData uri="http://schemas.openxmlformats.org/drawingml/2006/table">
            <a:tbl>
              <a:tblPr/>
              <a:tblGrid>
                <a:gridCol w="404813"/>
                <a:gridCol w="1271587"/>
                <a:gridCol w="1163638"/>
                <a:gridCol w="1219200"/>
                <a:gridCol w="1757362"/>
                <a:gridCol w="1270000"/>
                <a:gridCol w="1447800"/>
              </a:tblGrid>
              <a:tr h="960185">
                <a:tc gridSpan="2">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OUTPUT INDICATOR</a:t>
                      </a:r>
                      <a:r>
                        <a:rPr kumimoji="0" lang="en-US" sz="1400" b="1" i="0" u="none" strike="noStrike" cap="none" normalizeH="0" baseline="0" dirty="0">
                          <a:ln>
                            <a:noFill/>
                          </a:ln>
                          <a:solidFill>
                            <a:schemeClr val="tx1"/>
                          </a:solidFill>
                          <a:effectLst/>
                          <a:latin typeface="Arial"/>
                          <a:ea typeface="MS PGothic" charset="0"/>
                          <a:cs typeface="Arial"/>
                        </a:rPr>
                        <a:t> </a:t>
                      </a:r>
                    </a:p>
                  </a:txBody>
                  <a:tcPr marT="45959" marB="459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ANNUAL 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2021/22</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ACTUAL OUTPUT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REASON FOR DEVIATION</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CORRECTIVE MEASURE</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r>
              <a:tr h="320062">
                <a:tc gridSpan="7">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Innovation</a:t>
                      </a:r>
                      <a:endParaRPr kumimoji="0" lang="en-US" sz="1400" b="0"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39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a:ln>
                            <a:noFill/>
                          </a:ln>
                          <a:solidFill>
                            <a:schemeClr val="tx1"/>
                          </a:solidFill>
                          <a:effectLst/>
                          <a:latin typeface="Arial" charset="0"/>
                          <a:ea typeface="MS PGothic" charset="0"/>
                          <a:cs typeface="MS PGothic" charset="0"/>
                        </a:rPr>
                        <a:t>2.3</a:t>
                      </a:r>
                      <a:endParaRPr kumimoji="0" lang="en-ZA" sz="1400" b="0" i="0" u="none" strike="noStrike" cap="none" normalizeH="0" baseline="0">
                        <a:ln>
                          <a:noFill/>
                        </a:ln>
                        <a:solidFill>
                          <a:schemeClr val="tx1"/>
                        </a:solidFill>
                        <a:effectLst/>
                        <a:latin typeface="Calibri"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a:ln>
                            <a:noFill/>
                          </a:ln>
                          <a:solidFill>
                            <a:schemeClr val="tx1"/>
                          </a:solidFill>
                          <a:effectLst/>
                          <a:latin typeface="Arial" charset="0"/>
                          <a:ea typeface="MS PGothic" charset="0"/>
                          <a:cs typeface="MS PGothic" charset="0"/>
                        </a:rPr>
                        <a:t> </a:t>
                      </a:r>
                      <a:endParaRPr kumimoji="0" lang="en-ZA" sz="1400" b="0" i="0" u="none" strike="noStrike" cap="none" normalizeH="0" baseline="0">
                        <a:ln>
                          <a:noFill/>
                        </a:ln>
                        <a:solidFill>
                          <a:schemeClr val="tx1"/>
                        </a:solidFill>
                        <a:effectLst/>
                        <a:latin typeface="Calibri"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a:ln>
                            <a:noFill/>
                          </a:ln>
                          <a:solidFill>
                            <a:schemeClr val="tx1"/>
                          </a:solidFill>
                          <a:effectLst/>
                          <a:latin typeface="Arial" charset="0"/>
                          <a:ea typeface="MS PGothic" charset="0"/>
                          <a:cs typeface="MS PGothic" charset="0"/>
                        </a:rPr>
                        <a:t> </a:t>
                      </a:r>
                      <a:endParaRPr kumimoji="0" lang="en-ZA" sz="1400" b="0" i="0" u="none" strike="noStrike" cap="none" normalizeH="0" baseline="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Regulations for Autonomous Vehicle Technology approved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Draft Regulations for Autonomous Vehicle Technology developed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Develop an inception report for the drafting of regulations for autonomous vehicle technology</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Inception report for the drafting of regulations for autonomous vehicle technology </a:t>
                      </a:r>
                      <a:r>
                        <a:rPr kumimoji="0" lang="en-ZA" sz="1400" b="0" i="0" u="none" strike="noStrike" cap="none" normalizeH="0" baseline="0" dirty="0" smtClean="0">
                          <a:ln>
                            <a:noFill/>
                          </a:ln>
                          <a:solidFill>
                            <a:schemeClr val="tx1"/>
                          </a:solidFill>
                          <a:effectLst/>
                          <a:latin typeface="Arial"/>
                          <a:ea typeface="MS PGothic" charset="0"/>
                          <a:cs typeface="Arial"/>
                        </a:rPr>
                        <a:t>developed.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a:ea typeface="MS PGothic" charset="0"/>
                          <a:cs typeface="Arial"/>
                        </a:rPr>
                        <a:t>Furthermore, a Business </a:t>
                      </a:r>
                      <a:r>
                        <a:rPr kumimoji="0" lang="en-ZA" sz="1400" b="0" i="0" u="none" strike="noStrike" cap="none" normalizeH="0" baseline="0" dirty="0">
                          <a:ln>
                            <a:noFill/>
                          </a:ln>
                          <a:solidFill>
                            <a:schemeClr val="tx1"/>
                          </a:solidFill>
                          <a:effectLst/>
                          <a:latin typeface="Arial"/>
                          <a:ea typeface="MS PGothic" charset="0"/>
                          <a:cs typeface="Arial"/>
                        </a:rPr>
                        <a:t>Case and Gap Analysis reports were approved and the Terms of Reference were </a:t>
                      </a:r>
                      <a:r>
                        <a:rPr kumimoji="0" lang="en-ZA" sz="1400" b="0" i="0" u="none" strike="noStrike" cap="none" normalizeH="0" baseline="0" dirty="0" smtClean="0">
                          <a:ln>
                            <a:noFill/>
                          </a:ln>
                          <a:solidFill>
                            <a:schemeClr val="tx1"/>
                          </a:solidFill>
                          <a:effectLst/>
                          <a:latin typeface="Arial"/>
                          <a:ea typeface="MS PGothic" charset="0"/>
                          <a:cs typeface="Arial"/>
                        </a:rPr>
                        <a:t>developed during the quarter under review.</a:t>
                      </a:r>
                      <a:endParaRPr kumimoji="0" lang="en-ZA" sz="1400" b="0"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a:ea typeface="MS PGothic" charset="0"/>
                          <a:cs typeface="Arial"/>
                        </a:rPr>
                        <a:t>Inception report finalised and submitted after reporting deadline </a:t>
                      </a:r>
                      <a:r>
                        <a:rPr kumimoji="0" lang="en-ZA" sz="1000" b="0" i="1" u="none" strike="noStrike" cap="none" normalizeH="0" baseline="0" dirty="0" smtClean="0">
                          <a:ln>
                            <a:noFill/>
                          </a:ln>
                          <a:solidFill>
                            <a:schemeClr val="tx1"/>
                          </a:solidFill>
                          <a:effectLst/>
                          <a:latin typeface="Arial"/>
                          <a:ea typeface="MS PGothic" charset="0"/>
                          <a:cs typeface="Arial"/>
                        </a:rPr>
                        <a:t>(internal reporting standard)</a:t>
                      </a:r>
                      <a:endParaRPr kumimoji="0" lang="en-ZA" sz="1000" b="0" i="1"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400" b="0" i="0" u="none" strike="noStrike" cap="none" normalizeH="0" baseline="0" dirty="0">
                        <a:ln>
                          <a:noFill/>
                        </a:ln>
                        <a:solidFill>
                          <a:schemeClr val="bg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111991380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3: RAIL TRANSPORT</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686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51672D8-B014-B140-8843-050B0B36E074}" type="slidenum">
              <a:rPr lang="en-US" sz="1200">
                <a:solidFill>
                  <a:srgbClr val="898989"/>
                </a:solidFill>
              </a:rPr>
              <a:pPr/>
              <a:t>43</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65915049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457200" y="1384300"/>
            <a:ext cx="8305800" cy="4405313"/>
          </a:xfrm>
        </p:spPr>
        <p:txBody>
          <a:bodyPr/>
          <a:lstStyle/>
          <a:p>
            <a:pPr algn="just">
              <a:lnSpc>
                <a:spcPct val="130000"/>
              </a:lnSpc>
              <a:spcBef>
                <a:spcPts val="0"/>
              </a:spcBef>
              <a:defRPr/>
            </a:pPr>
            <a:r>
              <a:rPr lang="en-ZA" sz="2000" b="1" dirty="0" smtClean="0">
                <a:solidFill>
                  <a:prstClr val="black"/>
                </a:solidFill>
                <a:latin typeface="Arial"/>
                <a:ea typeface="MS PGothic" charset="0"/>
                <a:cs typeface="Arial"/>
              </a:rPr>
              <a:t>Private </a:t>
            </a:r>
            <a:r>
              <a:rPr lang="en-ZA" sz="2000" b="1" dirty="0">
                <a:solidFill>
                  <a:prstClr val="black"/>
                </a:solidFill>
                <a:latin typeface="Arial"/>
                <a:ea typeface="MS PGothic" charset="0"/>
                <a:cs typeface="Arial"/>
              </a:rPr>
              <a:t>Sector Participation (PSP) </a:t>
            </a:r>
            <a:r>
              <a:rPr lang="en-ZA" sz="2000" b="1" dirty="0" smtClean="0">
                <a:solidFill>
                  <a:prstClr val="black"/>
                </a:solidFill>
                <a:latin typeface="Arial"/>
                <a:ea typeface="MS PGothic" charset="0"/>
                <a:cs typeface="Arial"/>
              </a:rPr>
              <a:t>Framework</a:t>
            </a:r>
            <a:r>
              <a:rPr lang="en-ZA" sz="2000" b="1" dirty="0" smtClean="0">
                <a:latin typeface="Arial"/>
                <a:ea typeface="MS PGothic" charset="0"/>
                <a:cs typeface="Arial"/>
              </a:rPr>
              <a:t>: </a:t>
            </a:r>
            <a:r>
              <a:rPr lang="en-ZA" sz="2000" dirty="0" smtClean="0">
                <a:solidFill>
                  <a:prstClr val="black"/>
                </a:solidFill>
                <a:latin typeface="Arial"/>
                <a:ea typeface="Calibri"/>
              </a:rPr>
              <a:t>Draft </a:t>
            </a:r>
            <a:r>
              <a:rPr lang="en-ZA" sz="2000" dirty="0">
                <a:solidFill>
                  <a:prstClr val="black"/>
                </a:solidFill>
                <a:latin typeface="Arial"/>
                <a:ea typeface="Calibri"/>
              </a:rPr>
              <a:t>Private Sector Participation (PSP) Framework was approved for submission to ESIEID Cluster during the period under </a:t>
            </a:r>
            <a:r>
              <a:rPr lang="en-ZA" sz="2000" dirty="0" smtClean="0">
                <a:solidFill>
                  <a:prstClr val="black"/>
                </a:solidFill>
                <a:latin typeface="Arial"/>
                <a:ea typeface="Calibri"/>
              </a:rPr>
              <a:t>review. </a:t>
            </a:r>
            <a:r>
              <a:rPr lang="en-ZA" sz="1400" i="1" dirty="0" smtClean="0">
                <a:solidFill>
                  <a:prstClr val="black"/>
                </a:solidFill>
                <a:latin typeface="Arial"/>
                <a:ea typeface="Calibri"/>
              </a:rPr>
              <a:t>(Framework to be presented to the Cluster meeting of March 2022)</a:t>
            </a:r>
            <a:endParaRPr lang="en-ZA" sz="1400" i="1" dirty="0">
              <a:solidFill>
                <a:prstClr val="black"/>
              </a:solidFill>
              <a:latin typeface="Arial"/>
              <a:cs typeface="Arial"/>
            </a:endParaRPr>
          </a:p>
          <a:p>
            <a:pPr marL="0" indent="0" algn="just">
              <a:lnSpc>
                <a:spcPct val="130000"/>
              </a:lnSpc>
              <a:spcBef>
                <a:spcPts val="0"/>
              </a:spcBef>
              <a:buFont typeface="Arial" charset="0"/>
              <a:buNone/>
              <a:defRPr/>
            </a:pPr>
            <a:endParaRPr lang="en-ZA" sz="2000" b="1" dirty="0">
              <a:latin typeface="Arial" charset="0"/>
              <a:ea typeface="MS PGothic" charset="0"/>
              <a:cs typeface="Arial" charset="0"/>
            </a:endParaRPr>
          </a:p>
          <a:p>
            <a:pPr algn="just">
              <a:defRPr/>
            </a:pPr>
            <a:r>
              <a:rPr lang="en-ZA" sz="2000" b="1" dirty="0" smtClean="0">
                <a:solidFill>
                  <a:prstClr val="black"/>
                </a:solidFill>
                <a:latin typeface="Arial"/>
                <a:ea typeface="MS PGothic" charset="0"/>
                <a:cs typeface="Arial"/>
              </a:rPr>
              <a:t>High-Speed </a:t>
            </a:r>
            <a:r>
              <a:rPr lang="en-ZA" sz="2000" b="1" dirty="0">
                <a:solidFill>
                  <a:prstClr val="black"/>
                </a:solidFill>
                <a:latin typeface="Arial"/>
                <a:ea typeface="MS PGothic" charset="0"/>
                <a:cs typeface="Arial"/>
              </a:rPr>
              <a:t>Rail (HSR) Corridor </a:t>
            </a:r>
            <a:r>
              <a:rPr lang="en-ZA" sz="2000" b="1" dirty="0" smtClean="0">
                <a:solidFill>
                  <a:prstClr val="black"/>
                </a:solidFill>
                <a:latin typeface="Arial"/>
                <a:ea typeface="MS PGothic" charset="0"/>
                <a:cs typeface="Arial"/>
              </a:rPr>
              <a:t>Framework</a:t>
            </a:r>
            <a:r>
              <a:rPr lang="en-ZA" sz="2000" dirty="0" smtClean="0">
                <a:latin typeface="Arial" charset="0"/>
                <a:ea typeface="MS PGothic" charset="0"/>
                <a:cs typeface="Arial" charset="0"/>
              </a:rPr>
              <a:t>: </a:t>
            </a:r>
            <a:r>
              <a:rPr lang="en-US" sz="2000" dirty="0" smtClean="0">
                <a:solidFill>
                  <a:prstClr val="black"/>
                </a:solidFill>
                <a:latin typeface="Arial" charset="0"/>
                <a:ea typeface="MS PGothic" charset="0"/>
              </a:rPr>
              <a:t>Draft </a:t>
            </a:r>
            <a:r>
              <a:rPr lang="en-US" sz="2000" dirty="0">
                <a:solidFill>
                  <a:prstClr val="black"/>
                </a:solidFill>
                <a:latin typeface="Arial" charset="0"/>
                <a:ea typeface="MS PGothic" charset="0"/>
              </a:rPr>
              <a:t>HSR Framework was approved for submission to ESIEID Cluster as targeted during the period under </a:t>
            </a:r>
            <a:r>
              <a:rPr lang="en-US" sz="2000" dirty="0" smtClean="0">
                <a:solidFill>
                  <a:prstClr val="black"/>
                </a:solidFill>
                <a:latin typeface="Arial" charset="0"/>
                <a:ea typeface="MS PGothic" charset="0"/>
              </a:rPr>
              <a:t>review. </a:t>
            </a:r>
            <a:r>
              <a:rPr lang="en-ZA" sz="1400" i="1" dirty="0">
                <a:solidFill>
                  <a:prstClr val="black"/>
                </a:solidFill>
                <a:latin typeface="Arial"/>
                <a:ea typeface="Calibri"/>
              </a:rPr>
              <a:t>(Framework to be presented to the Cluster meeting of March 2022)</a:t>
            </a:r>
            <a:endParaRPr lang="en-ZA" sz="1400" i="1" dirty="0">
              <a:solidFill>
                <a:prstClr val="black"/>
              </a:solidFill>
              <a:latin typeface="Arial"/>
              <a:cs typeface="Arial"/>
            </a:endParaRPr>
          </a:p>
          <a:p>
            <a:pPr algn="just">
              <a:defRPr/>
            </a:pPr>
            <a:endParaRPr lang="en-US" sz="2000" dirty="0">
              <a:solidFill>
                <a:prstClr val="black"/>
              </a:solidFill>
              <a:latin typeface="Arial" charset="0"/>
              <a:ea typeface="MS PGothic" charset="0"/>
            </a:endParaRPr>
          </a:p>
          <a:p>
            <a:pPr algn="just">
              <a:lnSpc>
                <a:spcPct val="130000"/>
              </a:lnSpc>
              <a:spcBef>
                <a:spcPts val="0"/>
              </a:spcBef>
              <a:defRPr/>
            </a:pPr>
            <a:endParaRPr lang="en-ZA" sz="900" dirty="0" smtClean="0">
              <a:latin typeface="Arial" charset="0"/>
              <a:ea typeface="MS PGothic" charset="0"/>
              <a:cs typeface="Calibri" charset="0"/>
            </a:endParaRPr>
          </a:p>
          <a:p>
            <a:pPr marL="0" indent="0" algn="just">
              <a:buFont typeface="Arial" panose="020B0604020202020204" pitchFamily="34" charset="0"/>
              <a:buNone/>
              <a:defRPr/>
            </a:pPr>
            <a:endParaRPr lang="en-ZA" sz="2000" dirty="0">
              <a:latin typeface="Arial" charset="0"/>
              <a:ea typeface="MS PGothic" charset="0"/>
            </a:endParaRPr>
          </a:p>
        </p:txBody>
      </p:sp>
      <p:sp>
        <p:nvSpPr>
          <p:cNvPr id="37890" name="Title 2"/>
          <p:cNvSpPr>
            <a:spLocks noGrp="1"/>
          </p:cNvSpPr>
          <p:nvPr>
            <p:ph type="title"/>
          </p:nvPr>
        </p:nvSpPr>
        <p:spPr>
          <a:xfrm>
            <a:off x="457200" y="304800"/>
            <a:ext cx="6324600" cy="762000"/>
          </a:xfrm>
        </p:spPr>
        <p:txBody>
          <a:bodyPr/>
          <a:lstStyle/>
          <a:p>
            <a:pPr eaLnBrk="1" hangingPunct="1"/>
            <a:r>
              <a:rPr lang="en-US" sz="2800" b="1">
                <a:latin typeface="Arial" charset="0"/>
                <a:ea typeface="MS PGothic" charset="0"/>
              </a:rPr>
              <a:t>Rail </a:t>
            </a:r>
            <a:r>
              <a:rPr lang="en-US" sz="2800" b="1">
                <a:solidFill>
                  <a:srgbClr val="000000"/>
                </a:solidFill>
                <a:latin typeface="Arial" charset="0"/>
                <a:ea typeface="MS PGothic" charset="0"/>
              </a:rPr>
              <a:t>Infrastructure &amp; Industry Devt</a:t>
            </a:r>
            <a:endParaRPr lang="en-US" sz="2800" b="1">
              <a:latin typeface="Arial" charset="0"/>
              <a:ea typeface="MS PGothic" charset="0"/>
            </a:endParaRPr>
          </a:p>
        </p:txBody>
      </p:sp>
      <p:pic>
        <p:nvPicPr>
          <p:cNvPr id="3789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C104C0A-09A2-F146-87FC-916CD2587457}" type="slidenum">
              <a:rPr lang="en-US" sz="1200">
                <a:solidFill>
                  <a:srgbClr val="898989"/>
                </a:solidFill>
              </a:rPr>
              <a:pPr/>
              <a:t>44</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89632035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38914" name="Title 2"/>
          <p:cNvSpPr>
            <a:spLocks noGrp="1"/>
          </p:cNvSpPr>
          <p:nvPr>
            <p:ph type="title"/>
          </p:nvPr>
        </p:nvSpPr>
        <p:spPr>
          <a:xfrm>
            <a:off x="228600" y="295275"/>
            <a:ext cx="6553200" cy="762000"/>
          </a:xfrm>
        </p:spPr>
        <p:txBody>
          <a:bodyPr/>
          <a:lstStyle/>
          <a:p>
            <a:pPr eaLnBrk="1" hangingPunct="1"/>
            <a:r>
              <a:rPr lang="en-US" sz="3200" b="1">
                <a:solidFill>
                  <a:srgbClr val="000000"/>
                </a:solidFill>
                <a:latin typeface="Arial" charset="0"/>
                <a:ea typeface="MS PGothic" charset="0"/>
              </a:rPr>
              <a:t>Rail Regulation</a:t>
            </a:r>
            <a:endParaRPr lang="en-US" sz="2800" b="1">
              <a:latin typeface="Arial" charset="0"/>
              <a:ea typeface="MS PGothic" charset="0"/>
            </a:endParaRPr>
          </a:p>
        </p:txBody>
      </p:sp>
      <p:pic>
        <p:nvPicPr>
          <p:cNvPr id="3891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63D5716-5C18-7945-B2D2-B5FCE9D420DF}" type="slidenum">
              <a:rPr lang="en-US" sz="1200">
                <a:solidFill>
                  <a:srgbClr val="898989"/>
                </a:solidFill>
              </a:rPr>
              <a:pPr/>
              <a:t>45</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graphicFrame>
        <p:nvGraphicFramePr>
          <p:cNvPr id="3" name="Table 2"/>
          <p:cNvGraphicFramePr>
            <a:graphicFrameLocks noGrp="1"/>
          </p:cNvGraphicFramePr>
          <p:nvPr/>
        </p:nvGraphicFramePr>
        <p:xfrm>
          <a:off x="228600" y="1290638"/>
          <a:ext cx="8534400" cy="5032375"/>
        </p:xfrm>
        <a:graphic>
          <a:graphicData uri="http://schemas.openxmlformats.org/drawingml/2006/table">
            <a:tbl>
              <a:tblPr/>
              <a:tblGrid>
                <a:gridCol w="404813"/>
                <a:gridCol w="1271587"/>
                <a:gridCol w="1163638"/>
                <a:gridCol w="1219200"/>
                <a:gridCol w="1757362"/>
                <a:gridCol w="1270000"/>
                <a:gridCol w="1447800"/>
              </a:tblGrid>
              <a:tr h="832174">
                <a:tc gridSpan="2">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OUTPUT INDICATOR</a:t>
                      </a:r>
                      <a:r>
                        <a:rPr kumimoji="0" lang="en-US" sz="1400" b="1" i="0" u="none" strike="noStrike" cap="none" normalizeH="0" baseline="0" dirty="0">
                          <a:ln>
                            <a:noFill/>
                          </a:ln>
                          <a:solidFill>
                            <a:schemeClr val="tx1"/>
                          </a:solidFill>
                          <a:effectLst/>
                          <a:latin typeface="Arial"/>
                          <a:ea typeface="MS PGothic" charset="0"/>
                          <a:cs typeface="Arial"/>
                        </a:rPr>
                        <a:t> </a:t>
                      </a:r>
                    </a:p>
                  </a:txBody>
                  <a:tcPr marT="45961" marB="459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ANNUAL 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2021/22</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ACTUAL OUTPUT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REASON FOR DEVIATION</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CORRECTIVE MEASURE</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r>
              <a:tr h="277391">
                <a:tc gridSpan="7">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a:ea typeface="MS PGothic" charset="0"/>
                          <a:cs typeface="Arial"/>
                        </a:rPr>
                        <a:t>Competitive </a:t>
                      </a:r>
                      <a:r>
                        <a:rPr kumimoji="0" lang="en-ZA" sz="1400" b="1" i="0" u="none" strike="noStrike" cap="none" normalizeH="0" baseline="0" dirty="0">
                          <a:ln>
                            <a:noFill/>
                          </a:ln>
                          <a:solidFill>
                            <a:srgbClr val="000000"/>
                          </a:solidFill>
                          <a:effectLst/>
                          <a:latin typeface="Arial"/>
                          <a:ea typeface="MS PGothic" charset="0"/>
                          <a:cs typeface="Arial"/>
                        </a:rPr>
                        <a:t>and Accessible Markets</a:t>
                      </a:r>
                      <a:endParaRPr kumimoji="0" lang="en-US" sz="1400" b="0" i="0" u="none" strike="noStrike" cap="none" normalizeH="0" baseline="0" dirty="0">
                        <a:ln>
                          <a:noFill/>
                        </a:ln>
                        <a:solidFill>
                          <a:srgbClr val="000000"/>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2810">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3.2</a:t>
                      </a:r>
                    </a:p>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National Rail Bill approved by Parliament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National Rail Bill approved for submission to Cabinet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Submit the National Rail Bill to the ESEID Cluster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National Rail Bill was not submitted to the ESEID Cluster as targeted.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400" b="0" i="0" u="none" strike="noStrike" cap="none" normalizeH="0" baseline="0" dirty="0">
                          <a:ln>
                            <a:noFill/>
                          </a:ln>
                          <a:solidFill>
                            <a:srgbClr val="000000"/>
                          </a:solidFill>
                          <a:effectLst/>
                          <a:latin typeface="Arial"/>
                          <a:ea typeface="MS PGothic" charset="0"/>
                          <a:cs typeface="Arial"/>
                        </a:rPr>
                        <a:t>The progression of the National Rail Bill is dependent on the approval of the National Rail Policy, which is still before Cabinet.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30000"/>
                        </a:lnSpc>
                        <a:spcBef>
                          <a:spcPct val="0"/>
                        </a:spcBef>
                        <a:spcAft>
                          <a:spcPct val="0"/>
                        </a:spcAft>
                        <a:buClrTx/>
                        <a:buSzTx/>
                        <a:buFontTx/>
                        <a:buNone/>
                        <a:tabLst/>
                      </a:pPr>
                      <a:r>
                        <a:rPr kumimoji="0" lang="en-ZA" sz="1300" b="0" i="0" u="none" strike="noStrike" cap="none" normalizeH="0" baseline="0" dirty="0" smtClean="0">
                          <a:ln>
                            <a:noFill/>
                          </a:ln>
                          <a:solidFill>
                            <a:srgbClr val="FFFFFF"/>
                          </a:solidFill>
                          <a:effectLst/>
                          <a:latin typeface="Arial"/>
                          <a:ea typeface="MS PGothic" charset="0"/>
                          <a:cs typeface="Arial"/>
                        </a:rPr>
                        <a:t>Policy presented to the ESIEID Cluster (02 February 2022)</a:t>
                      </a:r>
                    </a:p>
                    <a:p>
                      <a:pPr marL="0" marR="0" lvl="0" indent="0" algn="l" defTabSz="457200" rtl="0" eaLnBrk="1" fontAlgn="base" latinLnBrk="0" hangingPunct="1">
                        <a:lnSpc>
                          <a:spcPct val="130000"/>
                        </a:lnSpc>
                        <a:spcBef>
                          <a:spcPct val="0"/>
                        </a:spcBef>
                        <a:spcAft>
                          <a:spcPct val="0"/>
                        </a:spcAft>
                        <a:buClrTx/>
                        <a:buSzTx/>
                        <a:buFontTx/>
                        <a:buNone/>
                        <a:tabLst/>
                      </a:pPr>
                      <a:endParaRPr kumimoji="0" lang="en-ZA" sz="800" b="0" i="0" u="none" strike="noStrike" cap="none" normalizeH="0" baseline="0" dirty="0" smtClean="0">
                        <a:ln>
                          <a:noFill/>
                        </a:ln>
                        <a:solidFill>
                          <a:srgbClr val="FFFFFF"/>
                        </a:solidFill>
                        <a:effectLst/>
                        <a:latin typeface="Arial"/>
                        <a:ea typeface="MS PGothic" charset="0"/>
                        <a:cs typeface="Arial"/>
                      </a:endParaRPr>
                    </a:p>
                    <a:p>
                      <a:pPr marL="0" marR="0" lvl="0" indent="0" algn="l" defTabSz="457200" rtl="0" eaLnBrk="1" fontAlgn="base" latinLnBrk="0" hangingPunct="1">
                        <a:lnSpc>
                          <a:spcPct val="130000"/>
                        </a:lnSpc>
                        <a:spcBef>
                          <a:spcPct val="0"/>
                        </a:spcBef>
                        <a:spcAft>
                          <a:spcPct val="0"/>
                        </a:spcAft>
                        <a:buClrTx/>
                        <a:buSzTx/>
                        <a:buFontTx/>
                        <a:buNone/>
                        <a:tabLst/>
                      </a:pPr>
                      <a:r>
                        <a:rPr kumimoji="0" lang="en-ZA" sz="1300" b="0" i="0" u="none" strike="noStrike" cap="none" normalizeH="0" baseline="0" dirty="0" smtClean="0">
                          <a:ln>
                            <a:noFill/>
                          </a:ln>
                          <a:solidFill>
                            <a:srgbClr val="FFFFFF"/>
                          </a:solidFill>
                          <a:effectLst/>
                          <a:latin typeface="Arial"/>
                          <a:ea typeface="MS PGothic" charset="0"/>
                          <a:cs typeface="Arial"/>
                        </a:rPr>
                        <a:t>DoT to further consult </a:t>
                      </a:r>
                      <a:r>
                        <a:rPr kumimoji="0" lang="en-ZA" sz="1300" b="0" i="1" u="none" strike="noStrike" cap="none" normalizeH="0" baseline="0" dirty="0" smtClean="0">
                          <a:ln>
                            <a:noFill/>
                          </a:ln>
                          <a:solidFill>
                            <a:srgbClr val="FFFFFF"/>
                          </a:solidFill>
                          <a:effectLst/>
                          <a:latin typeface="Arial"/>
                          <a:ea typeface="MS PGothic" charset="0"/>
                          <a:cs typeface="Arial"/>
                        </a:rPr>
                        <a:t>the dtic </a:t>
                      </a:r>
                      <a:r>
                        <a:rPr kumimoji="0" lang="en-ZA" sz="1300" b="0" i="0" u="none" strike="noStrike" cap="none" normalizeH="0" baseline="0" dirty="0" smtClean="0">
                          <a:ln>
                            <a:noFill/>
                          </a:ln>
                          <a:solidFill>
                            <a:srgbClr val="FFFFFF"/>
                          </a:solidFill>
                          <a:effectLst/>
                          <a:latin typeface="Arial"/>
                          <a:ea typeface="MS PGothic" charset="0"/>
                          <a:cs typeface="Arial"/>
                        </a:rPr>
                        <a:t>and DPE in line with comments of the Cluster.</a:t>
                      </a:r>
                    </a:p>
                    <a:p>
                      <a:pPr marL="0" marR="0" lvl="0" indent="0" algn="l" defTabSz="457200" rtl="0" eaLnBrk="1" fontAlgn="base" latinLnBrk="0" hangingPunct="1">
                        <a:lnSpc>
                          <a:spcPct val="130000"/>
                        </a:lnSpc>
                        <a:spcBef>
                          <a:spcPct val="0"/>
                        </a:spcBef>
                        <a:spcAft>
                          <a:spcPct val="0"/>
                        </a:spcAft>
                        <a:buClrTx/>
                        <a:buSzTx/>
                        <a:buFontTx/>
                        <a:buNone/>
                        <a:tabLst/>
                      </a:pPr>
                      <a:endParaRPr kumimoji="0" lang="en-ZA" sz="800" b="0" i="0" u="none" strike="noStrike" cap="none" normalizeH="0" baseline="0" dirty="0" smtClean="0">
                        <a:ln>
                          <a:noFill/>
                        </a:ln>
                        <a:solidFill>
                          <a:srgbClr val="FFFFFF"/>
                        </a:solidFill>
                        <a:effectLst/>
                        <a:latin typeface="Arial"/>
                        <a:ea typeface="MS PGothic" charset="0"/>
                        <a:cs typeface="Arial"/>
                      </a:endParaRPr>
                    </a:p>
                    <a:p>
                      <a:pPr marL="0" marR="0" lvl="0" indent="0" algn="l" defTabSz="457200" rtl="0" eaLnBrk="1" fontAlgn="base" latinLnBrk="0" hangingPunct="1">
                        <a:lnSpc>
                          <a:spcPct val="130000"/>
                        </a:lnSpc>
                        <a:spcBef>
                          <a:spcPct val="0"/>
                        </a:spcBef>
                        <a:spcAft>
                          <a:spcPct val="0"/>
                        </a:spcAft>
                        <a:buClrTx/>
                        <a:buSzTx/>
                        <a:buFontTx/>
                        <a:buNone/>
                        <a:tabLst/>
                      </a:pPr>
                      <a:r>
                        <a:rPr kumimoji="0" lang="en-ZA" sz="1300" b="0" i="0" u="none" strike="noStrike" cap="none" normalizeH="0" baseline="0" dirty="0" smtClean="0">
                          <a:ln>
                            <a:noFill/>
                          </a:ln>
                          <a:solidFill>
                            <a:srgbClr val="FFFFFF"/>
                          </a:solidFill>
                          <a:effectLst/>
                          <a:latin typeface="Arial"/>
                          <a:ea typeface="MS PGothic" charset="0"/>
                          <a:cs typeface="Arial"/>
                        </a:rPr>
                        <a:t>National </a:t>
                      </a:r>
                      <a:r>
                        <a:rPr kumimoji="0" lang="en-ZA" sz="1300" b="0" i="0" u="none" strike="noStrike" cap="none" normalizeH="0" baseline="0" dirty="0">
                          <a:ln>
                            <a:noFill/>
                          </a:ln>
                          <a:solidFill>
                            <a:srgbClr val="FFFFFF"/>
                          </a:solidFill>
                          <a:effectLst/>
                          <a:latin typeface="Arial"/>
                          <a:ea typeface="MS PGothic" charset="0"/>
                          <a:cs typeface="Arial"/>
                        </a:rPr>
                        <a:t>Rail Policy </a:t>
                      </a:r>
                      <a:r>
                        <a:rPr kumimoji="0" lang="en-ZA" sz="1300" b="0" i="0" u="none" strike="noStrike" cap="none" normalizeH="0" baseline="0" dirty="0" smtClean="0">
                          <a:ln>
                            <a:noFill/>
                          </a:ln>
                          <a:solidFill>
                            <a:srgbClr val="FFFFFF"/>
                          </a:solidFill>
                          <a:effectLst/>
                          <a:latin typeface="Arial"/>
                          <a:ea typeface="MS PGothic" charset="0"/>
                          <a:cs typeface="Arial"/>
                        </a:rPr>
                        <a:t>will be submitted to Cabinet in March 2022.</a:t>
                      </a:r>
                      <a:r>
                        <a:rPr kumimoji="0" lang="en-ZA" sz="1300" b="0" i="0" u="none" strike="noStrike" cap="none" normalizeH="0" baseline="0" dirty="0">
                          <a:ln>
                            <a:noFill/>
                          </a:ln>
                          <a:solidFill>
                            <a:srgbClr val="FFFFFF"/>
                          </a:solidFill>
                          <a:effectLst/>
                          <a:latin typeface="Arial"/>
                          <a:ea typeface="MS PGothic" charset="0"/>
                          <a:cs typeface="Arial"/>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297656897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4: ROAD TRANSPORT</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993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EA30452-86AB-FB44-BAAE-C6EA1B531E17}" type="slidenum">
              <a:rPr lang="en-US" sz="1200">
                <a:solidFill>
                  <a:srgbClr val="898989"/>
                </a:solidFill>
              </a:rPr>
              <a:pPr/>
              <a:t>46</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883875056"/>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598488" y="1168400"/>
            <a:ext cx="8164512" cy="4025900"/>
          </a:xfrm>
        </p:spPr>
        <p:txBody>
          <a:bodyPr/>
          <a:lstStyle/>
          <a:p>
            <a:pPr algn="just">
              <a:lnSpc>
                <a:spcPct val="130000"/>
              </a:lnSpc>
            </a:pPr>
            <a:r>
              <a:rPr lang="en-ZA" sz="2000" b="1">
                <a:latin typeface="Arial" charset="0"/>
                <a:ea typeface="MS PGothic" charset="0"/>
                <a:cs typeface="Arial" charset="0"/>
              </a:rPr>
              <a:t>National Road Safety Strategy (NRSS)</a:t>
            </a:r>
            <a:r>
              <a:rPr lang="en-ZA" sz="2000">
                <a:latin typeface="Arial" charset="0"/>
                <a:ea typeface="MS PGothic" charset="0"/>
                <a:cs typeface="Arial" charset="0"/>
              </a:rPr>
              <a:t>: Implementation of the </a:t>
            </a:r>
            <a:r>
              <a:rPr lang="en-ZA" sz="2000">
                <a:latin typeface="Arial" charset="0"/>
                <a:ea typeface="MS PGothic" charset="0"/>
              </a:rPr>
              <a:t>Strategy monitored.</a:t>
            </a:r>
          </a:p>
          <a:p>
            <a:pPr algn="just">
              <a:lnSpc>
                <a:spcPct val="130000"/>
              </a:lnSpc>
              <a:buFont typeface="Arial" charset="0"/>
              <a:buNone/>
            </a:pPr>
            <a:endParaRPr lang="en-ZA" sz="900">
              <a:latin typeface="Arial" charset="0"/>
              <a:ea typeface="MS PGothic" charset="0"/>
            </a:endParaRPr>
          </a:p>
          <a:p>
            <a:pPr lvl="1" algn="just">
              <a:lnSpc>
                <a:spcPct val="130000"/>
              </a:lnSpc>
            </a:pPr>
            <a:r>
              <a:rPr lang="en-ZA" sz="1800">
                <a:latin typeface="Arial" charset="0"/>
                <a:ea typeface="ＭＳ Ｐゴシック" charset="0"/>
                <a:cs typeface="ＭＳ Ｐゴシック" charset="0"/>
              </a:rPr>
              <a:t>4 150 K78 roadblocks were conducted</a:t>
            </a:r>
          </a:p>
          <a:p>
            <a:pPr lvl="1" algn="just">
              <a:lnSpc>
                <a:spcPct val="130000"/>
              </a:lnSpc>
            </a:pPr>
            <a:r>
              <a:rPr lang="en-ZA" sz="1800">
                <a:latin typeface="Arial" charset="0"/>
                <a:ea typeface="ＭＳ Ｐゴシック" charset="0"/>
                <a:cs typeface="ＭＳ Ｐゴシック" charset="0"/>
              </a:rPr>
              <a:t>1 783 426 vehicles were stopped and checked</a:t>
            </a:r>
          </a:p>
          <a:p>
            <a:pPr lvl="1" algn="just">
              <a:lnSpc>
                <a:spcPct val="130000"/>
              </a:lnSpc>
            </a:pPr>
            <a:r>
              <a:rPr lang="en-ZA" sz="1800">
                <a:latin typeface="Arial" charset="0"/>
                <a:ea typeface="ＭＳ Ｐゴシック" charset="0"/>
                <a:cs typeface="ＭＳ Ｐゴシック" charset="0"/>
              </a:rPr>
              <a:t>412 586 road users were issued with traffic fines</a:t>
            </a:r>
          </a:p>
          <a:p>
            <a:pPr lvl="1" algn="just">
              <a:lnSpc>
                <a:spcPct val="130000"/>
              </a:lnSpc>
            </a:pPr>
            <a:r>
              <a:rPr lang="en-ZA" sz="1800">
                <a:latin typeface="Arial" charset="0"/>
                <a:ea typeface="ＭＳ Ｐゴシック" charset="0"/>
                <a:cs typeface="ＭＳ Ｐゴシック" charset="0"/>
              </a:rPr>
              <a:t>8 361 drivers arrested for various offences</a:t>
            </a:r>
          </a:p>
          <a:p>
            <a:pPr lvl="1" algn="just">
              <a:lnSpc>
                <a:spcPct val="130000"/>
              </a:lnSpc>
            </a:pPr>
            <a:r>
              <a:rPr lang="en-ZA" sz="1800">
                <a:latin typeface="Arial" charset="0"/>
                <a:ea typeface="ＭＳ Ｐゴシック" charset="0"/>
                <a:cs typeface="ＭＳ Ｐゴシック" charset="0"/>
              </a:rPr>
              <a:t>7 735 vehicles were discontinued  </a:t>
            </a:r>
          </a:p>
          <a:p>
            <a:pPr lvl="1" algn="just">
              <a:lnSpc>
                <a:spcPct val="130000"/>
              </a:lnSpc>
            </a:pPr>
            <a:r>
              <a:rPr lang="en-ZA" sz="1800">
                <a:latin typeface="Arial" charset="0"/>
                <a:ea typeface="ＭＳ Ｐゴシック" charset="0"/>
                <a:cs typeface="ＭＳ Ｐゴシック" charset="0"/>
              </a:rPr>
              <a:t>5 461 were impounded</a:t>
            </a:r>
          </a:p>
        </p:txBody>
      </p:sp>
      <p:sp>
        <p:nvSpPr>
          <p:cNvPr id="40962" name="Title 2"/>
          <p:cNvSpPr>
            <a:spLocks noGrp="1"/>
          </p:cNvSpPr>
          <p:nvPr>
            <p:ph type="title"/>
          </p:nvPr>
        </p:nvSpPr>
        <p:spPr>
          <a:xfrm>
            <a:off x="457200" y="304800"/>
            <a:ext cx="6324600" cy="596900"/>
          </a:xfrm>
        </p:spPr>
        <p:txBody>
          <a:bodyPr/>
          <a:lstStyle/>
          <a:p>
            <a:pPr eaLnBrk="1" hangingPunct="1"/>
            <a:r>
              <a:rPr lang="en-US" sz="2800" b="1">
                <a:latin typeface="Arial" charset="0"/>
                <a:ea typeface="MS PGothic" charset="0"/>
              </a:rPr>
              <a:t>Road Transport Regulation </a:t>
            </a:r>
          </a:p>
        </p:txBody>
      </p:sp>
      <p:pic>
        <p:nvPicPr>
          <p:cNvPr id="4096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596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B7A5F5E-EC05-714C-AFA5-A5381748EEDC}" type="slidenum">
              <a:rPr lang="en-US" sz="1200">
                <a:solidFill>
                  <a:srgbClr val="898989"/>
                </a:solidFill>
              </a:rPr>
              <a:pPr/>
              <a:t>47</a:t>
            </a:fld>
            <a:endParaRPr lang="en-US" sz="1200">
              <a:solidFill>
                <a:srgbClr val="898989"/>
              </a:solidFill>
            </a:endParaRPr>
          </a:p>
        </p:txBody>
      </p:sp>
      <p:sp>
        <p:nvSpPr>
          <p:cNvPr id="2" name="Footer Placeholder 1">
            <a:extLst/>
          </p:cNvPr>
          <p:cNvSpPr>
            <a:spLocks noGrp="1"/>
          </p:cNvSpPr>
          <p:nvPr>
            <p:ph type="ftr" sz="quarter" idx="11"/>
          </p:nvPr>
        </p:nvSpPr>
        <p:spPr>
          <a:xfrm>
            <a:off x="3124200" y="6532563"/>
            <a:ext cx="2895600" cy="325437"/>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75035514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a:xfrm>
            <a:off x="598488" y="1168400"/>
            <a:ext cx="8164512" cy="4694238"/>
          </a:xfrm>
        </p:spPr>
        <p:txBody>
          <a:bodyPr/>
          <a:lstStyle/>
          <a:p>
            <a:pPr algn="just">
              <a:lnSpc>
                <a:spcPct val="130000"/>
              </a:lnSpc>
            </a:pPr>
            <a:r>
              <a:rPr lang="en-ZA" sz="2000" b="1">
                <a:latin typeface="Arial" charset="0"/>
                <a:ea typeface="MS PGothic" charset="0"/>
                <a:cs typeface="Arial" charset="0"/>
              </a:rPr>
              <a:t>General Laws Amendment Bill: </a:t>
            </a:r>
          </a:p>
          <a:p>
            <a:pPr algn="just">
              <a:lnSpc>
                <a:spcPct val="130000"/>
              </a:lnSpc>
            </a:pPr>
            <a:endParaRPr lang="en-ZA" sz="1000" b="1">
              <a:latin typeface="Arial" charset="0"/>
              <a:ea typeface="MS PGothic" charset="0"/>
              <a:cs typeface="Arial" charset="0"/>
            </a:endParaRPr>
          </a:p>
          <a:p>
            <a:pPr lvl="1" algn="just"/>
            <a:r>
              <a:rPr lang="en-ZA" sz="1800">
                <a:latin typeface="Arial" charset="0"/>
                <a:ea typeface="ＭＳ Ｐゴシック" charset="0"/>
                <a:cs typeface="ＭＳ Ｐゴシック" charset="0"/>
              </a:rPr>
              <a:t>Formal requests for comments and inputs on the proposed Amendment Bill sent to RTMC, SANRAL, RAF, C-BRTA and RTIA during the period under review. </a:t>
            </a:r>
            <a:endParaRPr lang="en-US" sz="1800">
              <a:latin typeface="Arial" charset="0"/>
              <a:ea typeface="ＭＳ Ｐゴシック" charset="0"/>
              <a:cs typeface="ＭＳ Ｐゴシック" charset="0"/>
            </a:endParaRPr>
          </a:p>
          <a:p>
            <a:pPr algn="just"/>
            <a:endParaRPr lang="en-US" sz="1800">
              <a:latin typeface="Arial" charset="0"/>
              <a:ea typeface="MS PGothic" charset="0"/>
              <a:cs typeface="Arial" charset="0"/>
            </a:endParaRPr>
          </a:p>
          <a:p>
            <a:pPr lvl="1" algn="just"/>
            <a:r>
              <a:rPr lang="en-ZA" sz="1800">
                <a:latin typeface="Arial" charset="0"/>
                <a:ea typeface="ＭＳ Ｐゴシック" charset="0"/>
                <a:cs typeface="ＭＳ Ｐゴシック" charset="0"/>
              </a:rPr>
              <a:t>Furthermore, a due diligence report on the review of road entities legislative mandates was developed, including a draft Transport General Laws Amendment Bill, which seeks to address amongst others, scope creeps and overlapping mandates on the entities.</a:t>
            </a:r>
            <a:endParaRPr lang="en-US" sz="1800">
              <a:latin typeface="Arial" charset="0"/>
              <a:ea typeface="ＭＳ Ｐゴシック" charset="0"/>
              <a:cs typeface="ＭＳ Ｐゴシック" charset="0"/>
            </a:endParaRPr>
          </a:p>
          <a:p>
            <a:pPr algn="just"/>
            <a:endParaRPr lang="en-US" sz="1800">
              <a:latin typeface="Arial" charset="0"/>
              <a:ea typeface="MS PGothic" charset="0"/>
              <a:cs typeface="Arial" charset="0"/>
            </a:endParaRPr>
          </a:p>
          <a:p>
            <a:pPr lvl="1" algn="just"/>
            <a:r>
              <a:rPr lang="en-ZA" sz="1800">
                <a:latin typeface="Arial" charset="0"/>
                <a:ea typeface="ＭＳ Ｐゴシック" charset="0"/>
                <a:cs typeface="ＭＳ Ｐゴシック" charset="0"/>
              </a:rPr>
              <a:t>A copy of the Transport General Laws Amendment Bill was circulated to road entities from the week of 12</a:t>
            </a:r>
            <a:r>
              <a:rPr lang="en-ZA" sz="1800" baseline="30000">
                <a:latin typeface="Arial" charset="0"/>
                <a:ea typeface="ＭＳ Ｐゴシック" charset="0"/>
                <a:cs typeface="ＭＳ Ｐゴシック" charset="0"/>
              </a:rPr>
              <a:t>th</a:t>
            </a:r>
            <a:r>
              <a:rPr lang="en-ZA" sz="1800">
                <a:latin typeface="Arial" charset="0"/>
                <a:ea typeface="ＭＳ Ｐゴシック" charset="0"/>
                <a:cs typeface="ＭＳ Ｐゴシック" charset="0"/>
              </a:rPr>
              <a:t> October 2021 to 20</a:t>
            </a:r>
            <a:r>
              <a:rPr lang="en-ZA" sz="1800" baseline="30000">
                <a:latin typeface="Arial" charset="0"/>
                <a:ea typeface="ＭＳ Ｐゴシック" charset="0"/>
                <a:cs typeface="ＭＳ Ｐゴシック" charset="0"/>
              </a:rPr>
              <a:t>th</a:t>
            </a:r>
            <a:r>
              <a:rPr lang="en-ZA" sz="1800">
                <a:latin typeface="Arial" charset="0"/>
                <a:ea typeface="ＭＳ Ｐゴシック" charset="0"/>
                <a:cs typeface="ＭＳ Ｐゴシック" charset="0"/>
              </a:rPr>
              <a:t> October 2021.</a:t>
            </a:r>
            <a:r>
              <a:rPr lang="en-US" sz="1800">
                <a:latin typeface="Arial" charset="0"/>
                <a:ea typeface="ＭＳ Ｐゴシック" charset="0"/>
                <a:cs typeface="ＭＳ Ｐゴシック" charset="0"/>
              </a:rPr>
              <a:t> </a:t>
            </a:r>
            <a:endParaRPr lang="en-ZA" sz="1800" b="1">
              <a:latin typeface="Arial" charset="0"/>
              <a:ea typeface="ＭＳ Ｐゴシック" charset="0"/>
              <a:cs typeface="ＭＳ Ｐゴシック" charset="0"/>
            </a:endParaRPr>
          </a:p>
        </p:txBody>
      </p:sp>
      <p:sp>
        <p:nvSpPr>
          <p:cNvPr id="41986" name="Title 2"/>
          <p:cNvSpPr>
            <a:spLocks noGrp="1"/>
          </p:cNvSpPr>
          <p:nvPr>
            <p:ph type="title"/>
          </p:nvPr>
        </p:nvSpPr>
        <p:spPr>
          <a:xfrm>
            <a:off x="457200" y="304800"/>
            <a:ext cx="6324600" cy="596900"/>
          </a:xfrm>
        </p:spPr>
        <p:txBody>
          <a:bodyPr/>
          <a:lstStyle/>
          <a:p>
            <a:pPr eaLnBrk="1" hangingPunct="1"/>
            <a:r>
              <a:rPr lang="en-US" sz="2800" b="1">
                <a:latin typeface="Arial" charset="0"/>
                <a:ea typeface="MS PGothic" charset="0"/>
              </a:rPr>
              <a:t>Road Transport Regulation </a:t>
            </a:r>
          </a:p>
        </p:txBody>
      </p:sp>
      <p:pic>
        <p:nvPicPr>
          <p:cNvPr id="4198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596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0503C3C-FB5E-1240-AC50-BF147DC694AF}" type="slidenum">
              <a:rPr lang="en-US" sz="1200">
                <a:solidFill>
                  <a:srgbClr val="898989"/>
                </a:solidFill>
              </a:rPr>
              <a:pPr/>
              <a:t>48</a:t>
            </a:fld>
            <a:endParaRPr lang="en-US" sz="1200">
              <a:solidFill>
                <a:srgbClr val="898989"/>
              </a:solidFill>
            </a:endParaRPr>
          </a:p>
        </p:txBody>
      </p:sp>
      <p:sp>
        <p:nvSpPr>
          <p:cNvPr id="2" name="Footer Placeholder 1">
            <a:extLst/>
          </p:cNvPr>
          <p:cNvSpPr>
            <a:spLocks noGrp="1"/>
          </p:cNvSpPr>
          <p:nvPr>
            <p:ph type="ftr" sz="quarter" idx="11"/>
          </p:nvPr>
        </p:nvSpPr>
        <p:spPr>
          <a:xfrm>
            <a:off x="3124200" y="6532563"/>
            <a:ext cx="2895600" cy="325437"/>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5267874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457200" y="1020763"/>
            <a:ext cx="8305800" cy="5700712"/>
          </a:xfrm>
        </p:spPr>
        <p:txBody>
          <a:bodyPr/>
          <a:lstStyle/>
          <a:p>
            <a:pPr algn="just">
              <a:lnSpc>
                <a:spcPct val="120000"/>
              </a:lnSpc>
              <a:spcBef>
                <a:spcPct val="0"/>
              </a:spcBef>
            </a:pPr>
            <a:r>
              <a:rPr lang="en-ZA" sz="1800" b="1">
                <a:latin typeface="Arial" charset="0"/>
                <a:ea typeface="MS PGothic" charset="0"/>
                <a:cs typeface="Arial" charset="0"/>
              </a:rPr>
              <a:t>S’hamba Sonke Provincial Road Maintenance Programme: </a:t>
            </a:r>
            <a:r>
              <a:rPr lang="en-ZA" sz="1800">
                <a:latin typeface="Arial" charset="0"/>
                <a:ea typeface="MS PGothic" charset="0"/>
                <a:cs typeface="Arial" charset="0"/>
              </a:rPr>
              <a:t>Implementation of the Programme monitored.</a:t>
            </a:r>
          </a:p>
          <a:p>
            <a:pPr algn="just">
              <a:lnSpc>
                <a:spcPct val="120000"/>
              </a:lnSpc>
              <a:spcBef>
                <a:spcPct val="0"/>
              </a:spcBef>
              <a:buFont typeface="Arial" charset="0"/>
              <a:buNone/>
            </a:pPr>
            <a:endParaRPr lang="en-ZA" sz="900" b="1">
              <a:latin typeface="Arial" charset="0"/>
              <a:ea typeface="MS PGothic" charset="0"/>
              <a:cs typeface="Arial" charset="0"/>
            </a:endParaRPr>
          </a:p>
          <a:p>
            <a:pPr lvl="1" algn="just">
              <a:lnSpc>
                <a:spcPct val="130000"/>
              </a:lnSpc>
              <a:spcBef>
                <a:spcPct val="0"/>
              </a:spcBef>
            </a:pPr>
            <a:r>
              <a:rPr lang="en-ZA" sz="1600">
                <a:latin typeface="Arial" charset="0"/>
                <a:ea typeface="ＭＳ Ｐゴシック" charset="0"/>
                <a:cs typeface="ＭＳ Ｐゴシック" charset="0"/>
              </a:rPr>
              <a:t>18 km of gravel roads upgraded to surface road </a:t>
            </a:r>
          </a:p>
          <a:p>
            <a:pPr lvl="1" algn="just">
              <a:lnSpc>
                <a:spcPct val="130000"/>
              </a:lnSpc>
              <a:spcBef>
                <a:spcPct val="0"/>
              </a:spcBef>
            </a:pPr>
            <a:r>
              <a:rPr lang="en-ZA" sz="1600">
                <a:latin typeface="Arial" charset="0"/>
                <a:ea typeface="ＭＳ Ｐゴシック" charset="0"/>
                <a:cs typeface="ＭＳ Ｐゴシック" charset="0"/>
              </a:rPr>
              <a:t>654 112 m² of surface road rehabilitated </a:t>
            </a:r>
          </a:p>
          <a:p>
            <a:pPr lvl="1" algn="just">
              <a:lnSpc>
                <a:spcPct val="130000"/>
              </a:lnSpc>
              <a:spcBef>
                <a:spcPct val="0"/>
              </a:spcBef>
            </a:pPr>
            <a:r>
              <a:rPr lang="en-ZA" sz="1600">
                <a:latin typeface="Arial" charset="0"/>
                <a:ea typeface="ＭＳ Ｐゴシック" charset="0"/>
                <a:cs typeface="ＭＳ Ｐゴシック" charset="0"/>
              </a:rPr>
              <a:t>731 916 m² of surface road resealed</a:t>
            </a:r>
          </a:p>
          <a:p>
            <a:pPr lvl="1" algn="just">
              <a:lnSpc>
                <a:spcPct val="130000"/>
              </a:lnSpc>
              <a:spcBef>
                <a:spcPct val="0"/>
              </a:spcBef>
            </a:pPr>
            <a:r>
              <a:rPr lang="en-ZA" sz="1600">
                <a:latin typeface="Arial" charset="0"/>
                <a:ea typeface="ＭＳ Ｐゴシック" charset="0"/>
                <a:cs typeface="ＭＳ Ｐゴシック" charset="0"/>
              </a:rPr>
              <a:t>948 of gravel road re-gravelled </a:t>
            </a:r>
          </a:p>
          <a:p>
            <a:pPr lvl="1" algn="just">
              <a:lnSpc>
                <a:spcPct val="130000"/>
              </a:lnSpc>
              <a:spcBef>
                <a:spcPct val="0"/>
              </a:spcBef>
            </a:pPr>
            <a:r>
              <a:rPr lang="en-ZA" sz="1600">
                <a:latin typeface="Arial" charset="0"/>
                <a:ea typeface="ＭＳ Ｐゴシック" charset="0"/>
                <a:cs typeface="ＭＳ Ｐゴシック" charset="0"/>
              </a:rPr>
              <a:t>290 291 m² of road blacktop patching</a:t>
            </a:r>
          </a:p>
          <a:p>
            <a:pPr lvl="1" algn="just">
              <a:lnSpc>
                <a:spcPct val="130000"/>
              </a:lnSpc>
              <a:spcBef>
                <a:spcPct val="0"/>
              </a:spcBef>
            </a:pPr>
            <a:r>
              <a:rPr lang="en-ZA" sz="1600">
                <a:latin typeface="Arial" charset="0"/>
                <a:ea typeface="ＭＳ Ｐゴシック" charset="0"/>
                <a:cs typeface="ＭＳ Ｐゴシック" charset="0"/>
              </a:rPr>
              <a:t>79 227m of gravel road bladed</a:t>
            </a:r>
            <a:endParaRPr lang="en-US" sz="1600">
              <a:latin typeface="Arial" charset="0"/>
              <a:ea typeface="ＭＳ Ｐゴシック" charset="0"/>
              <a:cs typeface="ＭＳ Ｐゴシック" charset="0"/>
            </a:endParaRPr>
          </a:p>
          <a:p>
            <a:pPr algn="just">
              <a:lnSpc>
                <a:spcPct val="120000"/>
              </a:lnSpc>
              <a:spcBef>
                <a:spcPct val="0"/>
              </a:spcBef>
            </a:pPr>
            <a:endParaRPr lang="en-ZA" sz="1400" b="1">
              <a:latin typeface="Arial" charset="0"/>
              <a:ea typeface="MS PGothic" charset="0"/>
              <a:cs typeface="Arial" charset="0"/>
            </a:endParaRPr>
          </a:p>
          <a:p>
            <a:pPr algn="just">
              <a:lnSpc>
                <a:spcPct val="120000"/>
              </a:lnSpc>
              <a:spcBef>
                <a:spcPct val="0"/>
              </a:spcBef>
            </a:pPr>
            <a:r>
              <a:rPr lang="en-ZA" sz="1800" b="1">
                <a:latin typeface="Arial" charset="0"/>
                <a:ea typeface="MS PGothic" charset="0"/>
                <a:cs typeface="Arial" charset="0"/>
              </a:rPr>
              <a:t>Jobs created through Provincial Road Maintenance Programme</a:t>
            </a:r>
            <a:r>
              <a:rPr lang="en-ZA" sz="1800">
                <a:latin typeface="Arial" charset="0"/>
                <a:ea typeface="MS PGothic" charset="0"/>
                <a:cs typeface="Arial" charset="0"/>
              </a:rPr>
              <a:t>: </a:t>
            </a:r>
            <a:r>
              <a:rPr lang="en-ZA" sz="1600">
                <a:solidFill>
                  <a:srgbClr val="000000"/>
                </a:solidFill>
                <a:latin typeface="Arial" charset="0"/>
                <a:ea typeface="MS PGothic" charset="0"/>
              </a:rPr>
              <a:t>Monitoring report on jobs created through the Provincial Road Maintenance Programme was completed as at developed.</a:t>
            </a:r>
            <a:endParaRPr lang="en-US" sz="900">
              <a:latin typeface="Arial" charset="0"/>
              <a:ea typeface="MS PGothic" charset="0"/>
              <a:cs typeface="Arial" charset="0"/>
            </a:endParaRPr>
          </a:p>
          <a:p>
            <a:pPr lvl="1" algn="just">
              <a:lnSpc>
                <a:spcPct val="120000"/>
              </a:lnSpc>
              <a:spcBef>
                <a:spcPct val="0"/>
              </a:spcBef>
              <a:buFont typeface="Arial" charset="0"/>
              <a:buNone/>
            </a:pPr>
            <a:endParaRPr lang="en-ZA" sz="900">
              <a:latin typeface="Arial" charset="0"/>
              <a:ea typeface="ＭＳ Ｐゴシック" charset="0"/>
              <a:cs typeface="ＭＳ Ｐゴシック" charset="0"/>
            </a:endParaRPr>
          </a:p>
          <a:p>
            <a:pPr lvl="1" algn="just">
              <a:lnSpc>
                <a:spcPct val="120000"/>
              </a:lnSpc>
              <a:spcBef>
                <a:spcPct val="0"/>
              </a:spcBef>
            </a:pPr>
            <a:r>
              <a:rPr lang="en-ZA" sz="1600">
                <a:latin typeface="Arial" charset="0"/>
                <a:ea typeface="ＭＳ Ｐゴシック" charset="0"/>
                <a:cs typeface="ＭＳ Ｐゴシック" charset="0"/>
              </a:rPr>
              <a:t>51 070 jobs were created</a:t>
            </a:r>
          </a:p>
          <a:p>
            <a:pPr lvl="1" algn="just">
              <a:lnSpc>
                <a:spcPct val="120000"/>
              </a:lnSpc>
              <a:spcBef>
                <a:spcPct val="0"/>
              </a:spcBef>
            </a:pPr>
            <a:r>
              <a:rPr lang="en-ZA" sz="1600">
                <a:latin typeface="Arial" charset="0"/>
                <a:ea typeface="ＭＳ Ｐゴシック" charset="0"/>
                <a:cs typeface="ＭＳ Ｐゴシック" charset="0"/>
              </a:rPr>
              <a:t>11 315 full-time equivalents </a:t>
            </a:r>
          </a:p>
          <a:p>
            <a:pPr lvl="1" algn="just">
              <a:lnSpc>
                <a:spcPct val="120000"/>
              </a:lnSpc>
              <a:spcBef>
                <a:spcPct val="0"/>
              </a:spcBef>
            </a:pPr>
            <a:r>
              <a:rPr lang="en-ZA" sz="1600">
                <a:latin typeface="Arial" charset="0"/>
                <a:ea typeface="ＭＳ Ｐゴシック" charset="0"/>
                <a:cs typeface="ＭＳ Ｐゴシック" charset="0"/>
              </a:rPr>
              <a:t>9 510 youths (18 – 35)</a:t>
            </a:r>
          </a:p>
          <a:p>
            <a:pPr lvl="1" algn="just">
              <a:lnSpc>
                <a:spcPct val="120000"/>
              </a:lnSpc>
              <a:spcBef>
                <a:spcPct val="0"/>
              </a:spcBef>
            </a:pPr>
            <a:r>
              <a:rPr lang="en-ZA" sz="1600">
                <a:latin typeface="Arial" charset="0"/>
                <a:ea typeface="ＭＳ Ｐゴシック" charset="0"/>
                <a:cs typeface="ＭＳ Ｐゴシック" charset="0"/>
              </a:rPr>
              <a:t>35 007 women</a:t>
            </a:r>
          </a:p>
          <a:p>
            <a:pPr lvl="1" algn="just">
              <a:lnSpc>
                <a:spcPct val="120000"/>
              </a:lnSpc>
              <a:spcBef>
                <a:spcPct val="0"/>
              </a:spcBef>
            </a:pPr>
            <a:r>
              <a:rPr lang="en-ZA" sz="1600">
                <a:latin typeface="Arial" charset="0"/>
                <a:ea typeface="ＭＳ Ｐゴシック" charset="0"/>
                <a:cs typeface="ＭＳ Ｐゴシック" charset="0"/>
              </a:rPr>
              <a:t>289 persons with disabilities</a:t>
            </a:r>
          </a:p>
          <a:p>
            <a:pPr lvl="1">
              <a:lnSpc>
                <a:spcPct val="120000"/>
              </a:lnSpc>
              <a:spcBef>
                <a:spcPct val="0"/>
              </a:spcBef>
            </a:pPr>
            <a:endParaRPr lang="en-US" sz="1600">
              <a:latin typeface="Arial" charset="0"/>
              <a:ea typeface="ＭＳ Ｐゴシック" charset="0"/>
              <a:cs typeface="ＭＳ Ｐゴシック" charset="0"/>
            </a:endParaRPr>
          </a:p>
          <a:p>
            <a:pPr>
              <a:spcBef>
                <a:spcPct val="0"/>
              </a:spcBef>
              <a:buFont typeface="Arial" charset="0"/>
              <a:buNone/>
            </a:pPr>
            <a:endParaRPr lang="en-ZA" sz="1000">
              <a:latin typeface="Arial" charset="0"/>
              <a:ea typeface="MS PGothic" charset="0"/>
              <a:cs typeface="Arial" charset="0"/>
            </a:endParaRPr>
          </a:p>
          <a:p>
            <a:pPr algn="just" eaLnBrk="1" hangingPunct="1">
              <a:spcBef>
                <a:spcPct val="0"/>
              </a:spcBef>
            </a:pPr>
            <a:endParaRPr lang="en-ZA" sz="2000">
              <a:latin typeface="Arial" charset="0"/>
              <a:ea typeface="MS PGothic" charset="0"/>
              <a:cs typeface="Arial" charset="0"/>
            </a:endParaRPr>
          </a:p>
          <a:p>
            <a:pPr algn="just" eaLnBrk="1" hangingPunct="1">
              <a:spcBef>
                <a:spcPct val="0"/>
              </a:spcBef>
            </a:pPr>
            <a:endParaRPr lang="en-US" sz="2000">
              <a:latin typeface="Arial" charset="0"/>
              <a:ea typeface="MS PGothic" charset="0"/>
              <a:cs typeface="Arial" charset="0"/>
            </a:endParaRPr>
          </a:p>
          <a:p>
            <a:pPr algn="just" eaLnBrk="1" hangingPunct="1">
              <a:spcBef>
                <a:spcPct val="0"/>
              </a:spcBef>
            </a:pPr>
            <a:endParaRPr lang="en-US" sz="1000">
              <a:solidFill>
                <a:srgbClr val="000000"/>
              </a:solidFill>
              <a:latin typeface="Arial" charset="0"/>
              <a:ea typeface="MS PGothic" charset="0"/>
              <a:cs typeface="Arial" charset="0"/>
            </a:endParaRPr>
          </a:p>
          <a:p>
            <a:pPr algn="just" eaLnBrk="1" hangingPunct="1">
              <a:buFont typeface="Arial" charset="0"/>
              <a:buNone/>
            </a:pPr>
            <a:endParaRPr lang="en-US" sz="1000">
              <a:solidFill>
                <a:srgbClr val="000000"/>
              </a:solidFill>
              <a:latin typeface="Arial" charset="0"/>
              <a:ea typeface="MS PGothic" charset="0"/>
              <a:cs typeface="Arial" charset="0"/>
            </a:endParaRPr>
          </a:p>
          <a:p>
            <a:pPr algn="just" eaLnBrk="1" hangingPunct="1">
              <a:buFont typeface="Arial" charset="0"/>
              <a:buNone/>
            </a:pPr>
            <a:endParaRPr lang="en-ZA" sz="1800">
              <a:solidFill>
                <a:srgbClr val="000000"/>
              </a:solidFill>
              <a:latin typeface="Arial" charset="0"/>
              <a:ea typeface="MS PGothic" charset="0"/>
              <a:cs typeface="Arial" charset="0"/>
            </a:endParaRPr>
          </a:p>
          <a:p>
            <a:pPr algn="just" eaLnBrk="1" hangingPunct="1"/>
            <a:endParaRPr lang="en-ZA" sz="1800">
              <a:latin typeface="Arial" charset="0"/>
              <a:ea typeface="MS PGothic" charset="0"/>
            </a:endParaRPr>
          </a:p>
          <a:p>
            <a:pPr algn="just" eaLnBrk="1" hangingPunct="1">
              <a:buFont typeface="Arial" charset="0"/>
              <a:buNone/>
            </a:pPr>
            <a:endParaRPr lang="en-US" sz="1800">
              <a:latin typeface="Arial" charset="0"/>
              <a:ea typeface="MS PGothic" charset="0"/>
            </a:endParaRPr>
          </a:p>
        </p:txBody>
      </p:sp>
      <p:sp>
        <p:nvSpPr>
          <p:cNvPr id="43010" name="Title 2"/>
          <p:cNvSpPr>
            <a:spLocks noGrp="1"/>
          </p:cNvSpPr>
          <p:nvPr>
            <p:ph type="title"/>
          </p:nvPr>
        </p:nvSpPr>
        <p:spPr>
          <a:xfrm>
            <a:off x="457200" y="304800"/>
            <a:ext cx="6324600" cy="596900"/>
          </a:xfrm>
        </p:spPr>
        <p:txBody>
          <a:bodyPr/>
          <a:lstStyle/>
          <a:p>
            <a:pPr eaLnBrk="1" hangingPunct="1"/>
            <a:r>
              <a:rPr lang="en-US" sz="2800" b="1">
                <a:latin typeface="Arial" charset="0"/>
                <a:ea typeface="MS PGothic" charset="0"/>
              </a:rPr>
              <a:t>Road Infrastructure &amp; Industry Devt </a:t>
            </a:r>
          </a:p>
        </p:txBody>
      </p:sp>
      <p:pic>
        <p:nvPicPr>
          <p:cNvPr id="4301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596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F4B248B-AF19-664A-B192-51B73C483D3C}" type="slidenum">
              <a:rPr lang="en-US" sz="1200">
                <a:solidFill>
                  <a:srgbClr val="898989"/>
                </a:solidFill>
              </a:rPr>
              <a:pPr/>
              <a:t>49</a:t>
            </a:fld>
            <a:endParaRPr lang="en-US" sz="1200">
              <a:solidFill>
                <a:srgbClr val="898989"/>
              </a:solidFill>
            </a:endParaRPr>
          </a:p>
        </p:txBody>
      </p:sp>
      <p:sp>
        <p:nvSpPr>
          <p:cNvPr id="2" name="Footer Placeholder 1">
            <a:extLst/>
          </p:cNvPr>
          <p:cNvSpPr>
            <a:spLocks noGrp="1"/>
          </p:cNvSpPr>
          <p:nvPr>
            <p:ph type="ftr" sz="quarter" idx="11"/>
          </p:nvPr>
        </p:nvSpPr>
        <p:spPr>
          <a:xfrm>
            <a:off x="3124200" y="6721475"/>
            <a:ext cx="2895600" cy="136525"/>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5776650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415925" y="1143000"/>
            <a:ext cx="8382000" cy="5213350"/>
          </a:xfrm>
          <a:ln>
            <a:solidFill>
              <a:schemeClr val="bg1">
                <a:lumMod val="85000"/>
              </a:schemeClr>
            </a:solidFill>
          </a:ln>
        </p:spPr>
        <p:txBody>
          <a:bodyPr rtlCol="0">
            <a:noAutofit/>
          </a:bodyPr>
          <a:lstStyle/>
          <a:p>
            <a:pPr algn="just">
              <a:lnSpc>
                <a:spcPct val="90000"/>
              </a:lnSpc>
            </a:pPr>
            <a:r>
              <a:rPr lang="en-ZA" sz="1600" dirty="0">
                <a:solidFill>
                  <a:prstClr val="black"/>
                </a:solidFill>
                <a:latin typeface="Arial" pitchFamily="34" charset="0"/>
                <a:cs typeface="Arial" pitchFamily="34" charset="0"/>
              </a:rPr>
              <a:t>For the third </a:t>
            </a:r>
            <a:r>
              <a:rPr lang="en-ZA" sz="1600" dirty="0" smtClean="0">
                <a:solidFill>
                  <a:prstClr val="black"/>
                </a:solidFill>
                <a:latin typeface="Arial" pitchFamily="34" charset="0"/>
                <a:cs typeface="Arial" pitchFamily="34" charset="0"/>
              </a:rPr>
              <a:t>quarter, </a:t>
            </a:r>
            <a:r>
              <a:rPr lang="en-ZA" sz="1600" dirty="0">
                <a:solidFill>
                  <a:prstClr val="black"/>
                </a:solidFill>
                <a:latin typeface="Arial" pitchFamily="34" charset="0"/>
                <a:cs typeface="Arial" pitchFamily="34" charset="0"/>
              </a:rPr>
              <a:t>the department had spent R49.619 billion against the projected spending of R51.319 billion </a:t>
            </a:r>
            <a:r>
              <a:rPr lang="en-ZA" sz="1600" dirty="0" smtClean="0">
                <a:solidFill>
                  <a:prstClr val="black"/>
                </a:solidFill>
                <a:latin typeface="Arial" pitchFamily="34" charset="0"/>
                <a:cs typeface="Arial" pitchFamily="34" charset="0"/>
              </a:rPr>
              <a:t>- indicating </a:t>
            </a:r>
            <a:r>
              <a:rPr lang="en-ZA" sz="1600" dirty="0">
                <a:solidFill>
                  <a:prstClr val="black"/>
                </a:solidFill>
                <a:latin typeface="Arial" pitchFamily="34" charset="0"/>
                <a:cs typeface="Arial" pitchFamily="34" charset="0"/>
              </a:rPr>
              <a:t>an underspending of </a:t>
            </a:r>
            <a:r>
              <a:rPr lang="en-ZA" sz="1600" dirty="0" smtClean="0">
                <a:solidFill>
                  <a:prstClr val="black"/>
                </a:solidFill>
                <a:latin typeface="Arial" pitchFamily="34" charset="0"/>
                <a:cs typeface="Arial" pitchFamily="34" charset="0"/>
              </a:rPr>
              <a:t>R1.7 billion.</a:t>
            </a:r>
          </a:p>
          <a:p>
            <a:pPr algn="just">
              <a:lnSpc>
                <a:spcPct val="90000"/>
              </a:lnSpc>
            </a:pPr>
            <a:endParaRPr lang="en-ZA" sz="800" dirty="0" smtClean="0">
              <a:solidFill>
                <a:prstClr val="black"/>
              </a:solidFill>
              <a:latin typeface="Arial" pitchFamily="34" charset="0"/>
              <a:cs typeface="Arial" pitchFamily="34" charset="0"/>
            </a:endParaRPr>
          </a:p>
          <a:p>
            <a:pPr algn="just">
              <a:lnSpc>
                <a:spcPct val="90000"/>
              </a:lnSpc>
            </a:pPr>
            <a:r>
              <a:rPr lang="en-ZA" sz="1600" dirty="0" smtClean="0">
                <a:solidFill>
                  <a:prstClr val="black"/>
                </a:solidFill>
                <a:latin typeface="Arial" pitchFamily="34" charset="0"/>
                <a:cs typeface="Arial" pitchFamily="34" charset="0"/>
              </a:rPr>
              <a:t>The </a:t>
            </a:r>
            <a:r>
              <a:rPr lang="en-ZA" sz="1600" dirty="0">
                <a:solidFill>
                  <a:prstClr val="black"/>
                </a:solidFill>
                <a:latin typeface="Arial" pitchFamily="34" charset="0"/>
                <a:cs typeface="Arial" pitchFamily="34" charset="0"/>
              </a:rPr>
              <a:t>delay in spending in the third quarter was mainly on compensation of employees, goods and services and transfers and </a:t>
            </a:r>
            <a:r>
              <a:rPr lang="en-ZA" sz="1600" dirty="0" smtClean="0">
                <a:solidFill>
                  <a:prstClr val="black"/>
                </a:solidFill>
                <a:latin typeface="Arial" pitchFamily="34" charset="0"/>
                <a:cs typeface="Arial" pitchFamily="34" charset="0"/>
              </a:rPr>
              <a:t>subsidies.</a:t>
            </a:r>
          </a:p>
          <a:p>
            <a:pPr algn="just">
              <a:lnSpc>
                <a:spcPct val="90000"/>
              </a:lnSpc>
            </a:pPr>
            <a:endParaRPr lang="en-ZA" sz="800" dirty="0" smtClean="0">
              <a:solidFill>
                <a:prstClr val="black"/>
              </a:solidFill>
              <a:latin typeface="Arial" pitchFamily="34" charset="0"/>
              <a:cs typeface="Arial" pitchFamily="34" charset="0"/>
            </a:endParaRPr>
          </a:p>
          <a:p>
            <a:pPr algn="just">
              <a:lnSpc>
                <a:spcPct val="90000"/>
              </a:lnSpc>
            </a:pPr>
            <a:r>
              <a:rPr lang="en-ZA" sz="1600" dirty="0" smtClean="0">
                <a:latin typeface="Arial" charset="0"/>
                <a:ea typeface="MS PGothic" charset="0"/>
              </a:rPr>
              <a:t>The </a:t>
            </a:r>
            <a:r>
              <a:rPr lang="en-ZA" sz="1600" dirty="0">
                <a:latin typeface="Arial" charset="0"/>
                <a:ea typeface="MS PGothic" charset="0"/>
              </a:rPr>
              <a:t>department anticipates an underspending on goods and services by the end of the financial </a:t>
            </a:r>
            <a:r>
              <a:rPr lang="en-ZA" sz="1600" dirty="0" smtClean="0">
                <a:latin typeface="Arial" charset="0"/>
                <a:ea typeface="MS PGothic" charset="0"/>
              </a:rPr>
              <a:t>year, </a:t>
            </a:r>
            <a:r>
              <a:rPr lang="en-ZA" sz="1600" dirty="0">
                <a:latin typeface="Arial" charset="0"/>
                <a:ea typeface="MS PGothic" charset="0"/>
              </a:rPr>
              <a:t>however management has resolved to review and revise the procurement plan to improve spending on goods and </a:t>
            </a:r>
            <a:r>
              <a:rPr lang="en-ZA" sz="1600" dirty="0" smtClean="0">
                <a:latin typeface="Arial" charset="0"/>
                <a:ea typeface="MS PGothic" charset="0"/>
              </a:rPr>
              <a:t>services.</a:t>
            </a:r>
          </a:p>
          <a:p>
            <a:pPr algn="just">
              <a:lnSpc>
                <a:spcPct val="90000"/>
              </a:lnSpc>
            </a:pPr>
            <a:endParaRPr lang="en-ZA" sz="800" dirty="0" smtClean="0">
              <a:latin typeface="Arial" charset="0"/>
              <a:ea typeface="MS PGothic" charset="0"/>
            </a:endParaRPr>
          </a:p>
          <a:p>
            <a:pPr algn="just">
              <a:lnSpc>
                <a:spcPct val="90000"/>
              </a:lnSpc>
            </a:pPr>
            <a:r>
              <a:rPr lang="en-ZA" sz="1600" dirty="0" smtClean="0">
                <a:latin typeface="Arial" charset="0"/>
                <a:ea typeface="MS PGothic" charset="0"/>
              </a:rPr>
              <a:t>As </a:t>
            </a:r>
            <a:r>
              <a:rPr lang="en-ZA" sz="1600" dirty="0">
                <a:latin typeface="Arial" charset="0"/>
                <a:ea typeface="MS PGothic" charset="0"/>
              </a:rPr>
              <a:t>part of </a:t>
            </a:r>
            <a:r>
              <a:rPr lang="en-ZA" sz="1600" dirty="0" smtClean="0">
                <a:latin typeface="Arial" charset="0"/>
                <a:ea typeface="MS PGothic" charset="0"/>
              </a:rPr>
              <a:t>the monitoring </a:t>
            </a:r>
            <a:r>
              <a:rPr lang="en-ZA" sz="1600" dirty="0">
                <a:latin typeface="Arial" charset="0"/>
                <a:ea typeface="MS PGothic" charset="0"/>
              </a:rPr>
              <a:t>of </a:t>
            </a:r>
            <a:r>
              <a:rPr lang="en-ZA" sz="1600" dirty="0" smtClean="0">
                <a:latin typeface="Arial" charset="0"/>
                <a:ea typeface="MS PGothic" charset="0"/>
              </a:rPr>
              <a:t>grants</a:t>
            </a:r>
            <a:r>
              <a:rPr lang="en-ZA" sz="1600" dirty="0">
                <a:latin typeface="Arial" charset="0"/>
                <a:ea typeface="MS PGothic" charset="0"/>
              </a:rPr>
              <a:t>, the department has withheld transfers to the </a:t>
            </a:r>
            <a:r>
              <a:rPr lang="en-ZA" sz="1600" dirty="0" smtClean="0">
                <a:latin typeface="Arial" charset="0"/>
                <a:ea typeface="MS PGothic" charset="0"/>
              </a:rPr>
              <a:t>non-complying municipalities for the Public Transport Network Grant and </a:t>
            </a:r>
            <a:r>
              <a:rPr lang="en-ZA" sz="1600" dirty="0">
                <a:latin typeface="Arial" charset="0"/>
                <a:ea typeface="MS PGothic" charset="0"/>
              </a:rPr>
              <a:t>proposed a revised </a:t>
            </a:r>
            <a:r>
              <a:rPr lang="en-ZA" sz="1600" dirty="0" smtClean="0">
                <a:latin typeface="Arial" charset="0"/>
                <a:ea typeface="MS PGothic" charset="0"/>
              </a:rPr>
              <a:t>payment schedule to pay the municipalities once they comply.</a:t>
            </a:r>
          </a:p>
          <a:p>
            <a:pPr algn="just">
              <a:lnSpc>
                <a:spcPct val="90000"/>
              </a:lnSpc>
            </a:pPr>
            <a:endParaRPr lang="en-ZA" sz="800" dirty="0" smtClean="0">
              <a:latin typeface="Arial" charset="0"/>
              <a:ea typeface="MS PGothic" charset="0"/>
            </a:endParaRPr>
          </a:p>
          <a:p>
            <a:pPr algn="just">
              <a:lnSpc>
                <a:spcPct val="90000"/>
              </a:lnSpc>
            </a:pPr>
            <a:r>
              <a:rPr lang="en-ZA" sz="1600" dirty="0" smtClean="0">
                <a:latin typeface="Arial" charset="0"/>
                <a:ea typeface="MS PGothic" charset="0"/>
              </a:rPr>
              <a:t>The department as the </a:t>
            </a:r>
            <a:r>
              <a:rPr lang="en-ZA" sz="1600" dirty="0">
                <a:latin typeface="Arial" charset="0"/>
                <a:ea typeface="MS PGothic" charset="0"/>
              </a:rPr>
              <a:t>Transferring Officer (TO) maintains a milestone tracking system that </a:t>
            </a:r>
            <a:r>
              <a:rPr lang="en-ZA" sz="1600" dirty="0" smtClean="0">
                <a:latin typeface="Arial" charset="0"/>
                <a:ea typeface="MS PGothic" charset="0"/>
              </a:rPr>
              <a:t>requires the </a:t>
            </a:r>
            <a:r>
              <a:rPr lang="en-ZA" sz="1600" dirty="0">
                <a:latin typeface="Arial" charset="0"/>
                <a:ea typeface="MS PGothic" charset="0"/>
              </a:rPr>
              <a:t>Receiving Officers (RO’s) to report; as an annexure to the monthly expenditure report; on the progress of the previously funded milestones. </a:t>
            </a:r>
            <a:endParaRPr lang="en-ZA" sz="1600" dirty="0" smtClean="0">
              <a:latin typeface="Arial" charset="0"/>
              <a:ea typeface="MS PGothic" charset="0"/>
            </a:endParaRPr>
          </a:p>
          <a:p>
            <a:pPr algn="just">
              <a:lnSpc>
                <a:spcPct val="90000"/>
              </a:lnSpc>
            </a:pPr>
            <a:endParaRPr lang="en-ZA" sz="800" dirty="0">
              <a:latin typeface="Arial" charset="0"/>
              <a:ea typeface="MS PGothic" charset="0"/>
            </a:endParaRPr>
          </a:p>
          <a:p>
            <a:pPr algn="just">
              <a:lnSpc>
                <a:spcPct val="90000"/>
              </a:lnSpc>
            </a:pPr>
            <a:r>
              <a:rPr lang="en-ZA" sz="1600" dirty="0" smtClean="0">
                <a:latin typeface="Arial" charset="0"/>
                <a:ea typeface="MS PGothic" charset="0"/>
              </a:rPr>
              <a:t>The withholding of transfers is</a:t>
            </a:r>
            <a:r>
              <a:rPr lang="en-ZA" sz="1600" dirty="0">
                <a:latin typeface="Arial" charset="0"/>
                <a:ea typeface="MS PGothic" charset="0"/>
              </a:rPr>
              <a:t> to ensure that the receiving officers comply with the DoRA Grant Framework through rendering milestones assessments that are required as a qualifier for subsequent transfers. The assessments allow for the repositioning of previously funded milestones with </a:t>
            </a:r>
            <a:r>
              <a:rPr lang="en-ZA" sz="1600" dirty="0" smtClean="0">
                <a:latin typeface="Arial" charset="0"/>
                <a:ea typeface="MS PGothic" charset="0"/>
              </a:rPr>
              <a:t>associated </a:t>
            </a:r>
            <a:r>
              <a:rPr lang="en-ZA" sz="1600" dirty="0">
                <a:latin typeface="Arial" charset="0"/>
                <a:ea typeface="MS PGothic" charset="0"/>
              </a:rPr>
              <a:t>cash flow requirements. The transferring officer regards the withholds as a performance corrective measure and not a punitive one</a:t>
            </a:r>
            <a:r>
              <a:rPr lang="en-ZA" sz="1600" dirty="0" smtClean="0">
                <a:latin typeface="Arial" charset="0"/>
                <a:ea typeface="MS PGothic" charset="0"/>
              </a:rPr>
              <a:t>.</a:t>
            </a:r>
            <a:endParaRPr lang="en-ZA" sz="1600" dirty="0">
              <a:latin typeface="Arial" charset="0"/>
              <a:ea typeface="MS PGothic" charset="0"/>
            </a:endParaRPr>
          </a:p>
        </p:txBody>
      </p:sp>
      <p:pic>
        <p:nvPicPr>
          <p:cNvPr id="317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B682DC23-2843-E240-9889-9C005FBE80A9}" type="slidenum">
              <a:rPr lang="en-US" smtClean="0">
                <a:solidFill>
                  <a:prstClr val="black">
                    <a:tint val="75000"/>
                  </a:prstClr>
                </a:solidFill>
              </a:rPr>
              <a:pPr/>
              <a:t>5</a:t>
            </a:fld>
            <a:endParaRPr lang="en-US" dirty="0">
              <a:solidFill>
                <a:prstClr val="black">
                  <a:tint val="75000"/>
                </a:prstClr>
              </a:solidFill>
            </a:endParaRPr>
          </a:p>
        </p:txBody>
      </p:sp>
      <p:sp>
        <p:nvSpPr>
          <p:cNvPr id="6" name="Title 1"/>
          <p:cNvSpPr txBox="1">
            <a:spLocks/>
          </p:cNvSpPr>
          <p:nvPr/>
        </p:nvSpPr>
        <p:spPr>
          <a:xfrm>
            <a:off x="439838" y="304799"/>
            <a:ext cx="6341962" cy="752475"/>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Executive Summary (</a:t>
            </a:r>
            <a:r>
              <a:rPr lang="en-ZA" altLang="en-US" sz="2800" b="1" dirty="0" err="1" smtClean="0">
                <a:solidFill>
                  <a:prstClr val="black">
                    <a:lumMod val="85000"/>
                    <a:lumOff val="15000"/>
                  </a:prstClr>
                </a:solidFill>
                <a:latin typeface="Arial" panose="020B0604020202020204" pitchFamily="34" charset="0"/>
                <a:cs typeface="Arial" panose="020B0604020202020204" pitchFamily="34" charset="0"/>
              </a:rPr>
              <a:t>cont</a:t>
            </a: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a:t>
            </a:r>
            <a:endParaRPr lang="en-ZA" altLang="en-US" sz="2800" b="1" dirty="0">
              <a:solidFill>
                <a:prstClr val="black">
                  <a:lumMod val="85000"/>
                  <a:lumOff val="1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2983470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44034" name="Title 2"/>
          <p:cNvSpPr>
            <a:spLocks noGrp="1"/>
          </p:cNvSpPr>
          <p:nvPr>
            <p:ph type="title"/>
          </p:nvPr>
        </p:nvSpPr>
        <p:spPr>
          <a:xfrm>
            <a:off x="228600" y="304800"/>
            <a:ext cx="6553200" cy="762000"/>
          </a:xfrm>
        </p:spPr>
        <p:txBody>
          <a:bodyPr/>
          <a:lstStyle/>
          <a:p>
            <a:pPr eaLnBrk="1" hangingPunct="1"/>
            <a:r>
              <a:rPr lang="en-US" sz="2800" b="1">
                <a:solidFill>
                  <a:srgbClr val="000000"/>
                </a:solidFill>
                <a:latin typeface="Arial" charset="0"/>
                <a:ea typeface="MS PGothic" charset="0"/>
              </a:rPr>
              <a:t>Road Transport Regulation</a:t>
            </a:r>
            <a:endParaRPr lang="en-US" sz="2800" b="1">
              <a:latin typeface="Arial" charset="0"/>
              <a:ea typeface="MS PGothic" charset="0"/>
            </a:endParaRPr>
          </a:p>
        </p:txBody>
      </p:sp>
      <p:pic>
        <p:nvPicPr>
          <p:cNvPr id="4403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6554BC4-F7D8-5142-8D90-9C5B4FAAA880}" type="slidenum">
              <a:rPr lang="en-US" sz="1200">
                <a:solidFill>
                  <a:srgbClr val="898989"/>
                </a:solidFill>
              </a:rPr>
              <a:pPr/>
              <a:t>50</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extLst>
              <p:ext uri="{D42A27DB-BD31-4B8C-83A1-F6EECF244321}">
                <p14:modId xmlns:p14="http://schemas.microsoft.com/office/powerpoint/2010/main" xmlns="" val="3404443001"/>
              </p:ext>
            </p:extLst>
          </p:nvPr>
        </p:nvGraphicFramePr>
        <p:xfrm>
          <a:off x="381000" y="1300163"/>
          <a:ext cx="8547100" cy="4017962"/>
        </p:xfrm>
        <a:graphic>
          <a:graphicData uri="http://schemas.openxmlformats.org/drawingml/2006/table">
            <a:tbl>
              <a:tblPr/>
              <a:tblGrid>
                <a:gridCol w="404813"/>
                <a:gridCol w="1166812"/>
                <a:gridCol w="1281113"/>
                <a:gridCol w="1219200"/>
                <a:gridCol w="1757362"/>
                <a:gridCol w="1270000"/>
                <a:gridCol w="1447800"/>
              </a:tblGrid>
              <a:tr h="704124">
                <a:tc gridSpan="2">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OUTPUT INDICATOR</a:t>
                      </a:r>
                      <a:r>
                        <a:rPr kumimoji="0" lang="en-US" sz="1400" b="1" i="0" u="none" strike="noStrike" cap="none" normalizeH="0" baseline="0" dirty="0">
                          <a:ln>
                            <a:noFill/>
                          </a:ln>
                          <a:solidFill>
                            <a:schemeClr val="tx1"/>
                          </a:solidFill>
                          <a:effectLst/>
                          <a:latin typeface="Arial" charset="0"/>
                          <a:ea typeface="MS PGothic" charset="0"/>
                          <a:cs typeface="Arial" charset="0"/>
                        </a:rPr>
                        <a:t> </a:t>
                      </a:r>
                    </a:p>
                  </a:txBody>
                  <a:tcPr marL="91445" marR="91445" marT="45651" marB="456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ANNUAL TARGET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2021/212</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TARGET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QUARTER 3</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ACTUAL OUTPUT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QUARTER 3</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REASON FOR DEVIATION</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CORRECTIVE MEASURE</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26011">
                <a:tc gridSpan="7">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MS PGothic" charset="0"/>
                          <a:cs typeface="Arial" charset="0"/>
                        </a:rPr>
                        <a:t>Safer Transport Systems</a:t>
                      </a:r>
                    </a:p>
                  </a:txBody>
                  <a:tcPr marL="91445" marR="91445" marT="45651" marB="456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7827">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MS PGothic" charset="0"/>
                          <a:cs typeface="Arial" charset="0"/>
                        </a:rPr>
                        <a:t>4.3</a:t>
                      </a: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Road Traffic Law Enforcement Entities integrated into one</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35140" marR="3514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Stakeholder consultations conducted on the integration of RTMC, RTIA and DLCA</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35140" marR="3514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Conduct stakeholder consultations on the integration of road traffic law enforcement entities</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35140" marR="3514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Stakeholder consultations on the integration of road traffic law enforcement entities not conducted </a:t>
                      </a:r>
                      <a:r>
                        <a:rPr kumimoji="0" lang="en-US" sz="1400" b="0" i="0" u="none" strike="noStrike" cap="none" normalizeH="0" baseline="0" dirty="0" smtClean="0">
                          <a:ln>
                            <a:noFill/>
                          </a:ln>
                          <a:solidFill>
                            <a:schemeClr val="tx1"/>
                          </a:solidFill>
                          <a:effectLst/>
                          <a:latin typeface="Arial" charset="0"/>
                          <a:ea typeface="MS PGothic" charset="0"/>
                          <a:cs typeface="MS PGothic" charset="0"/>
                        </a:rPr>
                        <a:t>with all identified stakeholders</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 </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MS PGothic" charset="0"/>
                        </a:rPr>
                        <a:t> </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35140" marR="3514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Arial" charset="0"/>
                          <a:ea typeface="MS PGothic" charset="0"/>
                          <a:cs typeface="MS PGothic" charset="0"/>
                        </a:rPr>
                        <a:t>Ongoing engagements with the National </a:t>
                      </a:r>
                      <a:r>
                        <a:rPr kumimoji="0" lang="en-ZA" sz="1400" b="0" i="0" u="none" strike="noStrike" cap="none" normalizeH="0" baseline="0" dirty="0">
                          <a:ln>
                            <a:noFill/>
                          </a:ln>
                          <a:solidFill>
                            <a:schemeClr val="tx1"/>
                          </a:solidFill>
                          <a:effectLst/>
                          <a:latin typeface="Arial" charset="0"/>
                          <a:ea typeface="MS PGothic" charset="0"/>
                          <a:cs typeface="MS PGothic" charset="0"/>
                        </a:rPr>
                        <a:t>Treasury and DoT on the capacity of RTMC to manage the DLCA and associated  cost implications </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35140" marR="3514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FFFFFF"/>
                          </a:solidFill>
                          <a:effectLst/>
                          <a:latin typeface="Arial" charset="0"/>
                          <a:ea typeface="MS PGothic" charset="0"/>
                          <a:cs typeface="Arial" charset="0"/>
                        </a:rPr>
                        <a:t>Consultations with RTMC, RTIA and DLCA prioritised for Q4</a:t>
                      </a:r>
                      <a:endParaRPr kumimoji="0" lang="en-US" sz="1400" b="0" i="0" u="none" strike="noStrike" cap="none" normalizeH="0" baseline="0" dirty="0">
                        <a:ln>
                          <a:noFill/>
                        </a:ln>
                        <a:solidFill>
                          <a:srgbClr val="FFFFFF"/>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103721777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45058" name="Title 2"/>
          <p:cNvSpPr>
            <a:spLocks noGrp="1"/>
          </p:cNvSpPr>
          <p:nvPr>
            <p:ph type="title"/>
          </p:nvPr>
        </p:nvSpPr>
        <p:spPr>
          <a:xfrm>
            <a:off x="228600" y="304800"/>
            <a:ext cx="6553200" cy="762000"/>
          </a:xfrm>
        </p:spPr>
        <p:txBody>
          <a:bodyPr/>
          <a:lstStyle/>
          <a:p>
            <a:pPr eaLnBrk="1" hangingPunct="1"/>
            <a:r>
              <a:rPr lang="en-US" sz="3200" b="1">
                <a:solidFill>
                  <a:srgbClr val="000000"/>
                </a:solidFill>
                <a:latin typeface="Arial" charset="0"/>
                <a:ea typeface="MS PGothic" charset="0"/>
              </a:rPr>
              <a:t>Road Transport Regulation</a:t>
            </a:r>
            <a:endParaRPr lang="en-US" sz="3200" b="1">
              <a:latin typeface="Arial" charset="0"/>
              <a:ea typeface="MS PGothic" charset="0"/>
            </a:endParaRPr>
          </a:p>
        </p:txBody>
      </p:sp>
      <p:pic>
        <p:nvPicPr>
          <p:cNvPr id="4505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0EADED7-F00E-DB44-B84C-C044FE288DC1}" type="slidenum">
              <a:rPr lang="en-US" sz="1200">
                <a:solidFill>
                  <a:srgbClr val="898989"/>
                </a:solidFill>
              </a:rPr>
              <a:pPr/>
              <a:t>51</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nvGraphicFramePr>
        <p:xfrm>
          <a:off x="381000" y="1096963"/>
          <a:ext cx="8534400" cy="5285092"/>
        </p:xfrm>
        <a:graphic>
          <a:graphicData uri="http://schemas.openxmlformats.org/drawingml/2006/table">
            <a:tbl>
              <a:tblPr/>
              <a:tblGrid>
                <a:gridCol w="404813"/>
                <a:gridCol w="1271587"/>
                <a:gridCol w="1163638"/>
                <a:gridCol w="1219200"/>
                <a:gridCol w="1604962"/>
                <a:gridCol w="1422400"/>
                <a:gridCol w="1447800"/>
              </a:tblGrid>
              <a:tr h="603468">
                <a:tc gridSpan="2">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OUTPUT INDICATOR</a:t>
                      </a:r>
                      <a:r>
                        <a:rPr kumimoji="0" lang="en-US" sz="1200" b="1" i="0" u="none" strike="noStrike" cap="none" normalizeH="0" baseline="0" dirty="0">
                          <a:ln>
                            <a:noFill/>
                          </a:ln>
                          <a:solidFill>
                            <a:schemeClr val="tx1"/>
                          </a:solidFill>
                          <a:effectLst/>
                          <a:latin typeface="Arial"/>
                          <a:ea typeface="MS PGothic" charset="0"/>
                          <a:cs typeface="Arial"/>
                        </a:rPr>
                        <a:t> </a:t>
                      </a:r>
                    </a:p>
                  </a:txBody>
                  <a:tcPr marT="45651" marB="456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a:ea typeface="MS PGothic" charset="0"/>
                          <a:cs typeface="Arial"/>
                        </a:rPr>
                        <a:t>ANNUAL TARGET</a:t>
                      </a:r>
                      <a:endParaRPr kumimoji="0" lang="en-US" sz="1200" b="1" i="0" u="none" strike="noStrike" cap="none" normalizeH="0" baseline="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a:ea typeface="MS PGothic" charset="0"/>
                          <a:cs typeface="Arial"/>
                        </a:rPr>
                        <a:t>2021/212</a:t>
                      </a:r>
                      <a:endParaRPr kumimoji="0" lang="en-US" sz="1200" b="1" i="0" u="none" strike="noStrike" cap="none" normalizeH="0" baseline="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TARGET</a:t>
                      </a:r>
                      <a:endParaRPr kumimoji="0" lang="en-US" sz="1200" b="1"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QUARTER 3</a:t>
                      </a:r>
                      <a:endParaRPr kumimoji="0" lang="en-US" sz="12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ACTUAL OUTPUT</a:t>
                      </a:r>
                      <a:endParaRPr kumimoji="0" lang="en-US" sz="1200" b="1"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QUARTER 3</a:t>
                      </a:r>
                      <a:endParaRPr kumimoji="0" lang="en-US" sz="12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REASON FOR DEVIATION</a:t>
                      </a:r>
                      <a:endParaRPr kumimoji="0" lang="en-US" sz="12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CORRECTIVE MEASURE</a:t>
                      </a:r>
                      <a:endParaRPr kumimoji="0" lang="en-US" sz="12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92459">
                <a:tc gridSpan="7">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Leadership, Governance and Accountability</a:t>
                      </a:r>
                      <a:endParaRPr kumimoji="0" lang="en-US" sz="1200" b="1" i="0" u="none" strike="noStrike" cap="none" normalizeH="0" baseline="0" dirty="0">
                        <a:ln>
                          <a:noFill/>
                        </a:ln>
                        <a:solidFill>
                          <a:schemeClr val="tx1"/>
                        </a:solidFill>
                        <a:effectLst/>
                        <a:latin typeface="Arial"/>
                        <a:ea typeface="MS PGothic" charset="0"/>
                        <a:cs typeface="Arial"/>
                      </a:endParaRPr>
                    </a:p>
                  </a:txBody>
                  <a:tcPr marT="45651" marB="456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88860">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MS PGothic" charset="0"/>
                          <a:cs typeface="Arial"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National Anti-Fraud and Corruption (NAFC) Strategy for the Road Traffic Environment approved by Cabinet</a:t>
                      </a:r>
                      <a:endParaRPr kumimoji="0" lang="en-US" sz="1200" b="0" i="0" u="none" strike="noStrike" cap="none" normalizeH="0" baseline="0" dirty="0">
                        <a:ln>
                          <a:noFill/>
                        </a:ln>
                        <a:solidFill>
                          <a:schemeClr val="tx1"/>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a:ea typeface="MS PGothic" charset="0"/>
                          <a:cs typeface="Arial"/>
                        </a:rPr>
                        <a:t>National Anti-Fraud and Corruption Strategy for the Road Traffic Environment Strategy approved for submission to Cabinet</a:t>
                      </a:r>
                      <a:endParaRPr kumimoji="0" lang="en-US" sz="1200" b="0" i="0" u="none" strike="noStrike" cap="none" normalizeH="0" baseline="0">
                        <a:ln>
                          <a:noFill/>
                        </a:ln>
                        <a:solidFill>
                          <a:schemeClr val="tx1"/>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a:ln>
                            <a:noFill/>
                          </a:ln>
                          <a:solidFill>
                            <a:schemeClr val="tx1"/>
                          </a:solidFill>
                          <a:effectLst/>
                          <a:latin typeface="Arial"/>
                          <a:ea typeface="MS PGothic" charset="0"/>
                          <a:cs typeface="Arial"/>
                        </a:rPr>
                        <a:t>Submit the National Anti-Fraud and Corruption Strategy for the Road Traffic Environment Strategy to the Presidency for socio-economic impact assessment</a:t>
                      </a:r>
                      <a:endParaRPr kumimoji="0" lang="en-US" sz="1200" b="0" i="0" u="none" strike="noStrike" cap="none" normalizeH="0" baseline="0">
                        <a:ln>
                          <a:noFill/>
                        </a:ln>
                        <a:solidFill>
                          <a:schemeClr val="tx1"/>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National Anti-Fraud and Corruption Strategy for the Road Traffic Environment Strategy was not submitted for socio-economic impact assessment as targeted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During the period under review the focus was on the alignment of the NAFCS with the NACS. Progress and the alignment was tabled at the NAFCF held on 25 October 2021.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 </a:t>
                      </a:r>
                      <a:endParaRPr kumimoji="0" lang="en-US" sz="1200" b="0" i="0" u="none" strike="noStrike" cap="none" normalizeH="0" baseline="0" dirty="0">
                        <a:ln>
                          <a:noFill/>
                        </a:ln>
                        <a:solidFill>
                          <a:schemeClr val="tx1"/>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A resolution was adopted to align the NAFCS for the Road Traffic Environment with the Cabinet-approved NAFCS that was published in November 2020.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 </a:t>
                      </a:r>
                      <a:endParaRPr kumimoji="0" lang="en-US" sz="12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chemeClr val="tx1"/>
                          </a:solidFill>
                          <a:effectLst/>
                          <a:latin typeface="Arial"/>
                          <a:ea typeface="MS PGothic" charset="0"/>
                          <a:cs typeface="Arial"/>
                        </a:rPr>
                        <a:t>Following the resolution, it was deemed not be necessary to publish the NACFS, and similarly that the SEIAS certification may not be necessary as the approved national strategy had already undergone those stages.</a:t>
                      </a:r>
                      <a:endParaRPr kumimoji="0" lang="en-US" sz="1200" b="0" i="0" u="none" strike="noStrike" cap="none" normalizeH="0" baseline="0" dirty="0">
                        <a:ln>
                          <a:noFill/>
                        </a:ln>
                        <a:solidFill>
                          <a:schemeClr val="tx1"/>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rgbClr val="FFFFFF"/>
                          </a:solidFill>
                          <a:effectLst/>
                          <a:latin typeface="Arial"/>
                          <a:ea typeface="MS PGothic" charset="0"/>
                          <a:cs typeface="Arial"/>
                        </a:rPr>
                        <a:t>Initiated a process to have the road traffic environment anti-fraud and corruption interventions incorporated into the approved national strategy.</a:t>
                      </a:r>
                      <a:endParaRPr kumimoji="0" lang="en-US" sz="1200" b="0" i="0" u="none" strike="noStrike" cap="none" normalizeH="0" baseline="0" dirty="0">
                        <a:ln>
                          <a:noFill/>
                        </a:ln>
                        <a:solidFill>
                          <a:srgbClr val="FFFFFF"/>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rgbClr val="FFFFFF"/>
                          </a:solidFill>
                          <a:effectLst/>
                          <a:latin typeface="Arial"/>
                          <a:ea typeface="MS PGothic" charset="0"/>
                          <a:cs typeface="Arial"/>
                        </a:rPr>
                        <a:t> </a:t>
                      </a:r>
                      <a:endParaRPr kumimoji="0" lang="en-US" sz="1200" b="0" i="0" u="none" strike="noStrike" cap="none" normalizeH="0" baseline="0" dirty="0">
                        <a:ln>
                          <a:noFill/>
                        </a:ln>
                        <a:solidFill>
                          <a:srgbClr val="FFFFFF"/>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0" i="0" u="none" strike="noStrike" cap="none" normalizeH="0" baseline="0" dirty="0">
                          <a:ln>
                            <a:noFill/>
                          </a:ln>
                          <a:solidFill>
                            <a:srgbClr val="FFFFFF"/>
                          </a:solidFill>
                          <a:effectLst/>
                          <a:latin typeface="Arial"/>
                          <a:ea typeface="MS PGothic" charset="0"/>
                          <a:cs typeface="Arial"/>
                        </a:rPr>
                        <a:t>Generate an internal submission for Ministerial noting of negative reporting on the indicator for Quarter 4 and the Annual Report.</a:t>
                      </a:r>
                      <a:endParaRPr kumimoji="0" lang="en-US" sz="1200" b="0" i="0" u="none" strike="noStrike" cap="none" normalizeH="0" baseline="0" dirty="0">
                        <a:ln>
                          <a:noFill/>
                        </a:ln>
                        <a:solidFill>
                          <a:srgbClr val="FFFFFF"/>
                        </a:solidFill>
                        <a:effectLst/>
                        <a:latin typeface="Arial"/>
                        <a:ea typeface="MS PGothic" charset="0"/>
                        <a:cs typeface="Arial"/>
                      </a:endParaRPr>
                    </a:p>
                  </a:txBody>
                  <a:tcPr marL="68582" marR="6858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298732254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5: CIVIL AVIATION</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4608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608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82DB81E-86D3-3842-8670-FA98B22A53D7}" type="slidenum">
              <a:rPr lang="en-US" sz="1200">
                <a:solidFill>
                  <a:srgbClr val="898989"/>
                </a:solidFill>
              </a:rPr>
              <a:pPr/>
              <a:t>52</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196849462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04800"/>
            <a:ext cx="6443663" cy="752475"/>
          </a:xfrm>
        </p:spPr>
        <p:txBody>
          <a:bodyPr>
            <a:normAutofit fontScale="90000"/>
          </a:bodyPr>
          <a:lstStyle/>
          <a:p>
            <a:pPr marL="1087438" indent="-1087438" eaLnBrk="1" hangingPunct="1">
              <a:tabLst>
                <a:tab pos="233363" algn="l"/>
                <a:tab pos="974725" algn="l"/>
              </a:tabLst>
            </a:pPr>
            <a:r>
              <a:rPr lang="en-ZA" sz="2800" b="1">
                <a:latin typeface="Arial" charset="0"/>
                <a:ea typeface="MS PGothic" charset="0"/>
                <a:cs typeface="Arial" charset="0"/>
              </a:rPr>
              <a:t>Aviation Security, Environment, Search &amp; Rescue </a:t>
            </a:r>
            <a:endParaRPr lang="en-US" sz="2800">
              <a:latin typeface="Calibri" charset="0"/>
              <a:ea typeface="MS PGothic" charset="0"/>
            </a:endParaRPr>
          </a:p>
        </p:txBody>
      </p:sp>
      <p:sp>
        <p:nvSpPr>
          <p:cNvPr id="34819" name="Content Placeholder 2"/>
          <p:cNvSpPr>
            <a:spLocks noGrp="1"/>
          </p:cNvSpPr>
          <p:nvPr>
            <p:ph idx="1"/>
          </p:nvPr>
        </p:nvSpPr>
        <p:spPr>
          <a:xfrm>
            <a:off x="457200" y="1250950"/>
            <a:ext cx="8331200" cy="4845050"/>
          </a:xfrm>
        </p:spPr>
        <p:txBody>
          <a:bodyPr>
            <a:normAutofit lnSpcReduction="10000"/>
          </a:bodyPr>
          <a:lstStyle/>
          <a:p>
            <a:pPr algn="just">
              <a:lnSpc>
                <a:spcPct val="120000"/>
              </a:lnSpc>
              <a:spcBef>
                <a:spcPct val="0"/>
              </a:spcBef>
              <a:buFont typeface="Arial" panose="020B0604020202020204" pitchFamily="34" charset="0"/>
              <a:buChar char="•"/>
              <a:defRPr/>
            </a:pPr>
            <a:r>
              <a:rPr lang="en-ZA" altLang="en-US" sz="1800" b="1" dirty="0" smtClean="0">
                <a:latin typeface="Arial" panose="020B0604020202020204" pitchFamily="34" charset="0"/>
                <a:cs typeface="Arial" panose="020B0604020202020204" pitchFamily="34" charset="0"/>
              </a:rPr>
              <a:t>State of Aviation Safety</a:t>
            </a:r>
            <a:r>
              <a:rPr lang="en-ZA" altLang="en-US" sz="1800" b="1" dirty="0" smtClean="0">
                <a:solidFill>
                  <a:srgbClr val="000000"/>
                </a:solidFill>
                <a:latin typeface="Arial" panose="020B0604020202020204" pitchFamily="34" charset="0"/>
                <a:cs typeface="Arial" panose="020B0604020202020204" pitchFamily="34" charset="0"/>
              </a:rPr>
              <a:t>: </a:t>
            </a:r>
            <a:r>
              <a:rPr lang="en-ZA" sz="1800" dirty="0" smtClean="0">
                <a:latin typeface="Arial" panose="020B0604020202020204" pitchFamily="34" charset="0"/>
                <a:ea typeface="Times New Roman" panose="02020603050405020304" pitchFamily="18" charset="0"/>
              </a:rPr>
              <a:t>An analysis report was developed</a:t>
            </a:r>
            <a:r>
              <a:rPr lang="en-ZA" sz="2000" dirty="0" smtClean="0">
                <a:latin typeface="Arial" panose="020B0604020202020204" pitchFamily="34" charset="0"/>
                <a:ea typeface="Times New Roman" panose="02020603050405020304" pitchFamily="18" charset="0"/>
              </a:rPr>
              <a:t>.</a:t>
            </a:r>
          </a:p>
          <a:p>
            <a:pPr marL="457200" lvl="1" indent="0" algn="just">
              <a:lnSpc>
                <a:spcPct val="120000"/>
              </a:lnSpc>
              <a:spcBef>
                <a:spcPct val="0"/>
              </a:spcBef>
              <a:buFont typeface="Arial" panose="020B0604020202020204" pitchFamily="34" charset="0"/>
              <a:buNone/>
              <a:defRPr/>
            </a:pPr>
            <a:endParaRPr lang="en-ZA" altLang="en-US" sz="1600" dirty="0">
              <a:solidFill>
                <a:prstClr val="black"/>
              </a:solidFill>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smtClean="0">
                <a:solidFill>
                  <a:prstClr val="black"/>
                </a:solidFill>
                <a:latin typeface="Arial" panose="020B0604020202020204" pitchFamily="34" charset="0"/>
                <a:cs typeface="Arial" panose="020B0604020202020204" pitchFamily="34" charset="0"/>
              </a:rPr>
              <a:t>A </a:t>
            </a:r>
            <a:r>
              <a:rPr lang="en-ZA" altLang="en-US" sz="1600" dirty="0">
                <a:solidFill>
                  <a:prstClr val="black"/>
                </a:solidFill>
                <a:latin typeface="Arial" panose="020B0604020202020204" pitchFamily="34" charset="0"/>
                <a:cs typeface="Arial" panose="020B0604020202020204" pitchFamily="34" charset="0"/>
              </a:rPr>
              <a:t>total of one hundred and eighteen (118) accidents reported for the period covering the </a:t>
            </a:r>
            <a:r>
              <a:rPr lang="en-ZA" altLang="en-US" sz="1600" dirty="0" smtClean="0">
                <a:solidFill>
                  <a:prstClr val="black"/>
                </a:solidFill>
                <a:latin typeface="Arial" panose="020B0604020202020204" pitchFamily="34" charset="0"/>
                <a:cs typeface="Arial" panose="020B0604020202020204" pitchFamily="34" charset="0"/>
              </a:rPr>
              <a:t>01</a:t>
            </a:r>
            <a:r>
              <a:rPr lang="en-ZA" altLang="en-US" sz="1600" baseline="30000" dirty="0" smtClean="0">
                <a:solidFill>
                  <a:prstClr val="black"/>
                </a:solidFill>
                <a:latin typeface="Arial" panose="020B0604020202020204" pitchFamily="34" charset="0"/>
                <a:cs typeface="Arial" panose="020B0604020202020204" pitchFamily="34" charset="0"/>
              </a:rPr>
              <a:t>st</a:t>
            </a:r>
            <a:r>
              <a:rPr lang="en-ZA" altLang="en-US" sz="1600" dirty="0" smtClean="0">
                <a:solidFill>
                  <a:prstClr val="black"/>
                </a:solidFill>
                <a:latin typeface="Arial" panose="020B0604020202020204" pitchFamily="34" charset="0"/>
                <a:cs typeface="Arial" panose="020B0604020202020204" pitchFamily="34" charset="0"/>
              </a:rPr>
              <a:t> </a:t>
            </a:r>
            <a:r>
              <a:rPr lang="en-ZA" altLang="en-US" sz="1600" dirty="0">
                <a:solidFill>
                  <a:prstClr val="black"/>
                </a:solidFill>
                <a:latin typeface="Arial" panose="020B0604020202020204" pitchFamily="34" charset="0"/>
                <a:cs typeface="Arial" panose="020B0604020202020204" pitchFamily="34" charset="0"/>
              </a:rPr>
              <a:t>April 2021 and </a:t>
            </a:r>
            <a:r>
              <a:rPr lang="en-ZA" altLang="en-US" sz="1600" dirty="0" smtClean="0">
                <a:solidFill>
                  <a:prstClr val="black"/>
                </a:solidFill>
                <a:latin typeface="Arial" panose="020B0604020202020204" pitchFamily="34" charset="0"/>
                <a:cs typeface="Arial" panose="020B0604020202020204" pitchFamily="34" charset="0"/>
              </a:rPr>
              <a:t>31</a:t>
            </a:r>
            <a:r>
              <a:rPr lang="en-ZA" altLang="en-US" sz="1600" baseline="30000" dirty="0" smtClean="0">
                <a:solidFill>
                  <a:prstClr val="black"/>
                </a:solidFill>
                <a:latin typeface="Arial" panose="020B0604020202020204" pitchFamily="34" charset="0"/>
                <a:cs typeface="Arial" panose="020B0604020202020204" pitchFamily="34" charset="0"/>
              </a:rPr>
              <a:t>st</a:t>
            </a:r>
            <a:r>
              <a:rPr lang="en-ZA" altLang="en-US" sz="1600" dirty="0" smtClean="0">
                <a:solidFill>
                  <a:prstClr val="black"/>
                </a:solidFill>
                <a:latin typeface="Arial" panose="020B0604020202020204" pitchFamily="34" charset="0"/>
                <a:cs typeface="Arial" panose="020B0604020202020204" pitchFamily="34" charset="0"/>
              </a:rPr>
              <a:t> December </a:t>
            </a:r>
            <a:r>
              <a:rPr lang="en-ZA" altLang="en-US" sz="1600" dirty="0">
                <a:solidFill>
                  <a:prstClr val="black"/>
                </a:solidFill>
                <a:latin typeface="Arial" panose="020B0604020202020204" pitchFamily="34" charset="0"/>
                <a:cs typeface="Arial" panose="020B0604020202020204" pitchFamily="34" charset="0"/>
              </a:rPr>
              <a:t>2021, an increase of sixty-two (62) accidents, when compared to the same period in the previous financial year (2020/21).</a:t>
            </a:r>
          </a:p>
          <a:p>
            <a:pPr lvl="1" algn="just">
              <a:lnSpc>
                <a:spcPct val="120000"/>
              </a:lnSpc>
              <a:spcBef>
                <a:spcPct val="0"/>
              </a:spcBef>
              <a:buFont typeface="Arial" panose="020B0604020202020204" pitchFamily="34" charset="0"/>
              <a:buChar char="–"/>
              <a:defRPr/>
            </a:pPr>
            <a:endParaRPr lang="en-ZA" altLang="en-US" sz="1600" dirty="0">
              <a:solidFill>
                <a:prstClr val="black"/>
              </a:solidFill>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a:solidFill>
                  <a:prstClr val="black"/>
                </a:solidFill>
                <a:latin typeface="Arial" panose="020B0604020202020204" pitchFamily="34" charset="0"/>
                <a:cs typeface="Arial" panose="020B0604020202020204" pitchFamily="34" charset="0"/>
              </a:rPr>
              <a:t>Eleven (11) of the accidents were fatal, indicating an increase of three (3) when compared to the same period in the previous financial year.</a:t>
            </a:r>
          </a:p>
          <a:p>
            <a:pPr lvl="1" algn="just">
              <a:lnSpc>
                <a:spcPct val="120000"/>
              </a:lnSpc>
              <a:spcBef>
                <a:spcPct val="0"/>
              </a:spcBef>
              <a:buFont typeface="Arial" panose="020B0604020202020204" pitchFamily="34" charset="0"/>
              <a:buChar char="–"/>
              <a:defRPr/>
            </a:pPr>
            <a:endParaRPr lang="en-ZA" altLang="en-US" sz="1600" dirty="0">
              <a:solidFill>
                <a:prstClr val="black"/>
              </a:solidFill>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smtClean="0">
                <a:solidFill>
                  <a:prstClr val="black"/>
                </a:solidFill>
                <a:latin typeface="Arial" panose="020B0604020202020204" pitchFamily="34" charset="0"/>
                <a:cs typeface="Arial" panose="020B0604020202020204" pitchFamily="34" charset="0"/>
              </a:rPr>
              <a:t>Cumulative </a:t>
            </a:r>
            <a:r>
              <a:rPr lang="en-ZA" altLang="en-US" sz="1600" dirty="0">
                <a:solidFill>
                  <a:prstClr val="black"/>
                </a:solidFill>
                <a:latin typeface="Arial" panose="020B0604020202020204" pitchFamily="34" charset="0"/>
                <a:cs typeface="Arial" panose="020B0604020202020204" pitchFamily="34" charset="0"/>
              </a:rPr>
              <a:t>fatalities reported were sixteen (16), which is an increase of six (6) when compared to the same period in the previous financial year.</a:t>
            </a:r>
          </a:p>
          <a:p>
            <a:pPr lvl="1" algn="just">
              <a:lnSpc>
                <a:spcPct val="120000"/>
              </a:lnSpc>
              <a:spcBef>
                <a:spcPct val="0"/>
              </a:spcBef>
              <a:buFont typeface="Arial" panose="020B0604020202020204" pitchFamily="34" charset="0"/>
              <a:buChar char="–"/>
              <a:defRPr/>
            </a:pPr>
            <a:endParaRPr lang="en-ZA" altLang="en-US" sz="1600" dirty="0">
              <a:solidFill>
                <a:prstClr val="black"/>
              </a:solidFill>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a:solidFill>
                  <a:prstClr val="black"/>
                </a:solidFill>
                <a:latin typeface="Arial" panose="020B0604020202020204" pitchFamily="34" charset="0"/>
                <a:cs typeface="Arial" panose="020B0604020202020204" pitchFamily="34" charset="0"/>
              </a:rPr>
              <a:t>Forty-five (45) serious incidents reported for the period covering the 01st April 2021 and 31th December 2021, an increase of </a:t>
            </a:r>
            <a:r>
              <a:rPr lang="en-ZA" altLang="en-US" sz="1600" dirty="0" smtClean="0">
                <a:solidFill>
                  <a:prstClr val="black"/>
                </a:solidFill>
                <a:latin typeface="Arial" panose="020B0604020202020204" pitchFamily="34" charset="0"/>
                <a:cs typeface="Arial" panose="020B0604020202020204" pitchFamily="34" charset="0"/>
              </a:rPr>
              <a:t>twenty </a:t>
            </a:r>
            <a:r>
              <a:rPr lang="en-ZA" altLang="en-US" sz="1600" dirty="0">
                <a:solidFill>
                  <a:prstClr val="black"/>
                </a:solidFill>
                <a:latin typeface="Arial" panose="020B0604020202020204" pitchFamily="34" charset="0"/>
                <a:cs typeface="Arial" panose="020B0604020202020204" pitchFamily="34" charset="0"/>
              </a:rPr>
              <a:t>(20) accidents, when compared to the same period in the previous financial year (2020/21.</a:t>
            </a:r>
          </a:p>
          <a:p>
            <a:pPr marL="0" indent="0" algn="just">
              <a:lnSpc>
                <a:spcPct val="130000"/>
              </a:lnSpc>
              <a:spcBef>
                <a:spcPct val="0"/>
              </a:spcBef>
              <a:buFont typeface="Arial" panose="020B0604020202020204" pitchFamily="34" charset="0"/>
              <a:buNone/>
              <a:defRPr/>
            </a:pPr>
            <a:endParaRPr lang="en-ZA" altLang="en-US" sz="1800" b="1" dirty="0" smtClean="0">
              <a:latin typeface="Arial" panose="020B0604020202020204" pitchFamily="34" charset="0"/>
              <a:cs typeface="Arial" panose="020B0604020202020204" pitchFamily="34" charset="0"/>
            </a:endParaRPr>
          </a:p>
          <a:p>
            <a:pPr eaLnBrk="1" hangingPunct="1">
              <a:lnSpc>
                <a:spcPct val="105000"/>
              </a:lnSpc>
              <a:spcBef>
                <a:spcPct val="0"/>
              </a:spcBef>
              <a:buFont typeface="Arial" panose="020B0604020202020204" pitchFamily="34" charset="0"/>
              <a:buNone/>
              <a:defRPr/>
            </a:pPr>
            <a:endParaRPr lang="en-US" altLang="en-US" sz="1800" dirty="0" smtClean="0">
              <a:latin typeface="Arial" panose="020B0604020202020204" pitchFamily="34" charset="0"/>
              <a:cs typeface="Arial" panose="020B0604020202020204" pitchFamily="34" charset="0"/>
            </a:endParaRPr>
          </a:p>
          <a:p>
            <a:pPr algn="just" eaLnBrk="1" hangingPunct="1">
              <a:lnSpc>
                <a:spcPct val="90000"/>
              </a:lnSpc>
              <a:spcBef>
                <a:spcPct val="0"/>
              </a:spcBef>
              <a:buFont typeface="Arial" panose="020B0604020202020204" pitchFamily="34" charset="0"/>
              <a:buChar char="•"/>
              <a:defRPr/>
            </a:pPr>
            <a:endParaRPr lang="en-US" altLang="en-US" sz="3000" dirty="0" smtClean="0">
              <a:latin typeface="Arial" panose="020B0604020202020204" pitchFamily="34" charset="0"/>
              <a:cs typeface="Arial" panose="020B0604020202020204" pitchFamily="34" charset="0"/>
            </a:endParaRPr>
          </a:p>
        </p:txBody>
      </p:sp>
      <p:sp>
        <p:nvSpPr>
          <p:cNvPr id="4710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208950F-2AF3-C749-AC58-6EFE88038E52}" type="slidenum">
              <a:rPr lang="en-US" sz="1200">
                <a:solidFill>
                  <a:srgbClr val="898989"/>
                </a:solidFill>
              </a:rPr>
              <a:pPr/>
              <a:t>53</a:t>
            </a:fld>
            <a:endParaRPr lang="en-US" sz="1200">
              <a:solidFill>
                <a:srgbClr val="898989"/>
              </a:solidFill>
            </a:endParaRPr>
          </a:p>
        </p:txBody>
      </p:sp>
      <p:pic>
        <p:nvPicPr>
          <p:cNvPr id="4710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00863" y="304800"/>
            <a:ext cx="1887537"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7932904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304800"/>
            <a:ext cx="6443663" cy="752475"/>
          </a:xfrm>
        </p:spPr>
        <p:txBody>
          <a:bodyPr>
            <a:normAutofit fontScale="90000"/>
          </a:bodyPr>
          <a:lstStyle/>
          <a:p>
            <a:pPr marL="1087438" indent="-1087438" eaLnBrk="1" hangingPunct="1">
              <a:tabLst>
                <a:tab pos="233363" algn="l"/>
                <a:tab pos="974725" algn="l"/>
              </a:tabLst>
            </a:pPr>
            <a:r>
              <a:rPr lang="en-ZA" sz="2800" b="1">
                <a:latin typeface="Arial" charset="0"/>
                <a:ea typeface="MS PGothic" charset="0"/>
                <a:cs typeface="Arial" charset="0"/>
              </a:rPr>
              <a:t>Aviation Security, Environment, Search &amp; Rescue </a:t>
            </a:r>
            <a:endParaRPr lang="en-US" sz="2800">
              <a:latin typeface="Calibri" charset="0"/>
              <a:ea typeface="MS PGothic" charset="0"/>
            </a:endParaRPr>
          </a:p>
        </p:txBody>
      </p:sp>
      <p:sp>
        <p:nvSpPr>
          <p:cNvPr id="34819" name="Content Placeholder 2"/>
          <p:cNvSpPr>
            <a:spLocks noGrp="1"/>
          </p:cNvSpPr>
          <p:nvPr>
            <p:ph idx="1"/>
          </p:nvPr>
        </p:nvSpPr>
        <p:spPr>
          <a:xfrm>
            <a:off x="457200" y="1250950"/>
            <a:ext cx="8331200" cy="4845050"/>
          </a:xfrm>
        </p:spPr>
        <p:txBody>
          <a:bodyPr/>
          <a:lstStyle/>
          <a:p>
            <a:pPr algn="just">
              <a:lnSpc>
                <a:spcPct val="120000"/>
              </a:lnSpc>
              <a:spcBef>
                <a:spcPct val="0"/>
              </a:spcBef>
              <a:buFont typeface="Arial" panose="020B0604020202020204" pitchFamily="34" charset="0"/>
              <a:buChar char="•"/>
              <a:defRPr/>
            </a:pPr>
            <a:r>
              <a:rPr lang="en-ZA" altLang="en-US" sz="2000" b="1" dirty="0" smtClean="0">
                <a:latin typeface="Arial" panose="020B0604020202020204" pitchFamily="34" charset="0"/>
                <a:cs typeface="Arial" panose="020B0604020202020204" pitchFamily="34" charset="0"/>
              </a:rPr>
              <a:t>State of Aviation Safety</a:t>
            </a:r>
            <a:r>
              <a:rPr lang="en-ZA" altLang="en-US" sz="2000" b="1" dirty="0" smtClean="0">
                <a:solidFill>
                  <a:srgbClr val="000000"/>
                </a:solidFill>
                <a:latin typeface="Arial" panose="020B0604020202020204" pitchFamily="34" charset="0"/>
                <a:cs typeface="Arial" panose="020B0604020202020204" pitchFamily="34" charset="0"/>
              </a:rPr>
              <a:t>: </a:t>
            </a:r>
            <a:r>
              <a:rPr lang="en-ZA" sz="2000" dirty="0" smtClean="0">
                <a:latin typeface="Arial" panose="020B0604020202020204" pitchFamily="34" charset="0"/>
                <a:ea typeface="Times New Roman" panose="02020603050405020304" pitchFamily="18" charset="0"/>
              </a:rPr>
              <a:t>Interventions to mitigate fatalities in general aviation.</a:t>
            </a:r>
          </a:p>
          <a:p>
            <a:pPr marL="457200" lvl="1" indent="0" algn="just">
              <a:lnSpc>
                <a:spcPct val="120000"/>
              </a:lnSpc>
              <a:spcBef>
                <a:spcPct val="0"/>
              </a:spcBef>
              <a:buFont typeface="Arial" panose="020B0604020202020204" pitchFamily="34" charset="0"/>
              <a:buNone/>
              <a:defRPr/>
            </a:pPr>
            <a:endParaRPr lang="en-ZA" altLang="en-US" sz="1600" dirty="0">
              <a:solidFill>
                <a:prstClr val="black"/>
              </a:solidFill>
              <a:latin typeface="Arial" panose="020B0604020202020204" pitchFamily="34" charset="0"/>
              <a:cs typeface="Arial" panose="020B0604020202020204" pitchFamily="34" charset="0"/>
            </a:endParaRPr>
          </a:p>
          <a:p>
            <a:pPr lvl="1" algn="just">
              <a:defRPr/>
            </a:pPr>
            <a:r>
              <a:rPr lang="en-ZA" sz="1800" dirty="0">
                <a:latin typeface="Arial"/>
                <a:cs typeface="Arial"/>
              </a:rPr>
              <a:t>A five-year General Aviation Strategy </a:t>
            </a:r>
            <a:r>
              <a:rPr lang="en-ZA" sz="1800" dirty="0" smtClean="0">
                <a:latin typeface="Arial"/>
                <a:cs typeface="Arial"/>
              </a:rPr>
              <a:t>developed </a:t>
            </a:r>
            <a:r>
              <a:rPr lang="en-ZA" sz="1800" dirty="0">
                <a:latin typeface="Arial"/>
                <a:cs typeface="Arial"/>
              </a:rPr>
              <a:t>to reduce incidents and accidents. </a:t>
            </a:r>
            <a:endParaRPr lang="en-US" sz="1800" dirty="0" smtClean="0">
              <a:latin typeface="Arial"/>
              <a:cs typeface="Arial"/>
            </a:endParaRPr>
          </a:p>
          <a:p>
            <a:pPr algn="just">
              <a:defRPr/>
            </a:pPr>
            <a:endParaRPr lang="en-US" sz="1800" dirty="0" smtClean="0">
              <a:latin typeface="Arial"/>
              <a:cs typeface="Arial"/>
            </a:endParaRPr>
          </a:p>
          <a:p>
            <a:pPr lvl="1" algn="just">
              <a:defRPr/>
            </a:pPr>
            <a:r>
              <a:rPr lang="en-ZA" sz="1800" dirty="0">
                <a:latin typeface="Arial"/>
                <a:cs typeface="Arial"/>
              </a:rPr>
              <a:t>A Civil Aviation Safety Plan Implementation Committee (SACP-IC) </a:t>
            </a:r>
            <a:r>
              <a:rPr lang="en-ZA" sz="1800" dirty="0" smtClean="0">
                <a:latin typeface="Arial"/>
                <a:cs typeface="Arial"/>
              </a:rPr>
              <a:t>established </a:t>
            </a:r>
            <a:r>
              <a:rPr lang="en-ZA" sz="1800" dirty="0">
                <a:latin typeface="Arial"/>
                <a:cs typeface="Arial"/>
              </a:rPr>
              <a:t>to look into specific areas of </a:t>
            </a:r>
            <a:r>
              <a:rPr lang="en-ZA" sz="1800" dirty="0" smtClean="0">
                <a:latin typeface="Arial"/>
                <a:cs typeface="Arial"/>
              </a:rPr>
              <a:t>concern</a:t>
            </a:r>
            <a:r>
              <a:rPr lang="en-ZA" sz="1800" dirty="0">
                <a:latin typeface="Arial"/>
                <a:cs typeface="Arial"/>
              </a:rPr>
              <a:t> </a:t>
            </a:r>
            <a:r>
              <a:rPr lang="en-ZA" sz="1800" dirty="0" smtClean="0">
                <a:latin typeface="Arial"/>
                <a:cs typeface="Arial"/>
              </a:rPr>
              <a:t>- </a:t>
            </a:r>
            <a:r>
              <a:rPr lang="en-ZA" sz="1800" dirty="0">
                <a:latin typeface="Arial"/>
                <a:cs typeface="Arial"/>
              </a:rPr>
              <a:t>Airspace Safety Flight Data Analysis (ASFA), Rotocraft (Helicopter), Safety and the human factor in the system (HFIS). </a:t>
            </a:r>
            <a:endParaRPr lang="en-US" sz="1800" dirty="0" smtClean="0">
              <a:latin typeface="Arial"/>
              <a:cs typeface="Arial"/>
            </a:endParaRPr>
          </a:p>
          <a:p>
            <a:pPr algn="just">
              <a:defRPr/>
            </a:pPr>
            <a:endParaRPr lang="en-US" sz="1800" dirty="0" smtClean="0">
              <a:latin typeface="Arial"/>
              <a:cs typeface="Arial"/>
            </a:endParaRPr>
          </a:p>
          <a:p>
            <a:pPr lvl="1" algn="just">
              <a:defRPr/>
            </a:pPr>
            <a:r>
              <a:rPr lang="en-ZA" sz="1800" dirty="0">
                <a:latin typeface="Arial"/>
                <a:cs typeface="Arial"/>
              </a:rPr>
              <a:t>Interventions put in place are still in the initial year of </a:t>
            </a:r>
            <a:r>
              <a:rPr lang="en-ZA" sz="1800" dirty="0" smtClean="0">
                <a:latin typeface="Arial"/>
                <a:cs typeface="Arial"/>
              </a:rPr>
              <a:t>implementation.</a:t>
            </a:r>
            <a:r>
              <a:rPr lang="en-US" sz="1800" dirty="0" smtClean="0">
                <a:latin typeface="Arial"/>
                <a:cs typeface="Arial"/>
              </a:rPr>
              <a:t> </a:t>
            </a:r>
            <a:endParaRPr lang="en-ZA" altLang="en-US" sz="1800" b="1" dirty="0" smtClean="0">
              <a:latin typeface="Arial"/>
              <a:cs typeface="Arial"/>
            </a:endParaRPr>
          </a:p>
          <a:p>
            <a:pPr eaLnBrk="1" hangingPunct="1">
              <a:lnSpc>
                <a:spcPct val="105000"/>
              </a:lnSpc>
              <a:spcBef>
                <a:spcPct val="0"/>
              </a:spcBef>
              <a:buFont typeface="Arial" panose="020B0604020202020204" pitchFamily="34" charset="0"/>
              <a:buNone/>
              <a:defRPr/>
            </a:pPr>
            <a:endParaRPr lang="en-US" altLang="en-US" sz="1800" dirty="0" smtClean="0">
              <a:latin typeface="Arial" panose="020B0604020202020204" pitchFamily="34" charset="0"/>
              <a:cs typeface="Arial" panose="020B0604020202020204" pitchFamily="34" charset="0"/>
            </a:endParaRPr>
          </a:p>
          <a:p>
            <a:pPr algn="just" eaLnBrk="1" hangingPunct="1">
              <a:lnSpc>
                <a:spcPct val="90000"/>
              </a:lnSpc>
              <a:spcBef>
                <a:spcPct val="0"/>
              </a:spcBef>
              <a:buFont typeface="Arial" panose="020B0604020202020204" pitchFamily="34" charset="0"/>
              <a:buChar char="•"/>
              <a:defRPr/>
            </a:pPr>
            <a:endParaRPr lang="en-US" altLang="en-US" sz="3000" dirty="0" smtClean="0">
              <a:latin typeface="Arial" panose="020B0604020202020204" pitchFamily="34" charset="0"/>
              <a:cs typeface="Arial" panose="020B0604020202020204" pitchFamily="34" charset="0"/>
            </a:endParaRPr>
          </a:p>
        </p:txBody>
      </p:sp>
      <p:sp>
        <p:nvSpPr>
          <p:cNvPr id="4813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599D4D9-43BA-2A4E-BD57-1A5B26B1D66D}" type="slidenum">
              <a:rPr lang="en-US" sz="1200">
                <a:solidFill>
                  <a:srgbClr val="898989"/>
                </a:solidFill>
              </a:rPr>
              <a:pPr/>
              <a:t>54</a:t>
            </a:fld>
            <a:endParaRPr lang="en-US" sz="1200">
              <a:solidFill>
                <a:srgbClr val="898989"/>
              </a:solidFill>
            </a:endParaRPr>
          </a:p>
        </p:txBody>
      </p:sp>
      <p:pic>
        <p:nvPicPr>
          <p:cNvPr id="4813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00863" y="304800"/>
            <a:ext cx="1887537"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284377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6: MARITIME TRANSPORT</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4915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915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F724299E-86C7-094A-8A94-A1F9A2BC7C8A}" type="slidenum">
              <a:rPr lang="en-US" sz="1200">
                <a:solidFill>
                  <a:srgbClr val="898989"/>
                </a:solidFill>
              </a:rPr>
              <a:pPr/>
              <a:t>55</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58879474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317500" y="1057275"/>
            <a:ext cx="8445500" cy="5497513"/>
          </a:xfrm>
        </p:spPr>
        <p:txBody>
          <a:bodyPr/>
          <a:lstStyle/>
          <a:p>
            <a:pPr marL="457200" lvl="1" indent="0" algn="just">
              <a:lnSpc>
                <a:spcPct val="130000"/>
              </a:lnSpc>
              <a:spcBef>
                <a:spcPct val="0"/>
              </a:spcBef>
              <a:buFont typeface="Arial" charset="0"/>
              <a:buNone/>
              <a:defRPr/>
            </a:pPr>
            <a:endParaRPr lang="en-US" sz="500" dirty="0">
              <a:latin typeface="Arial" charset="0"/>
              <a:ea typeface="ＭＳ Ｐゴシック" charset="0"/>
              <a:cs typeface="Arial" charset="0"/>
            </a:endParaRPr>
          </a:p>
          <a:p>
            <a:pPr algn="just">
              <a:lnSpc>
                <a:spcPct val="130000"/>
              </a:lnSpc>
              <a:spcBef>
                <a:spcPct val="0"/>
              </a:spcBef>
              <a:defRPr/>
            </a:pPr>
            <a:r>
              <a:rPr lang="en-ZA" sz="1600" b="1" dirty="0">
                <a:latin typeface="Arial" charset="0"/>
                <a:ea typeface="MS PGothic" charset="0"/>
                <a:cs typeface="Arial" charset="0"/>
              </a:rPr>
              <a:t>Corporatisation of the Transnet National Ports Authority (TNPA): </a:t>
            </a:r>
            <a:r>
              <a:rPr lang="en-ZA" sz="1600" dirty="0">
                <a:latin typeface="Arial" charset="0"/>
                <a:ea typeface="MS PGothic" charset="0"/>
                <a:cs typeface="Calibri" charset="0"/>
              </a:rPr>
              <a:t>Stakeholders Inputs were considered and the draft status report on the </a:t>
            </a:r>
            <a:r>
              <a:rPr lang="en-ZA" sz="1600" dirty="0">
                <a:solidFill>
                  <a:srgbClr val="000000"/>
                </a:solidFill>
                <a:latin typeface="Arial" charset="0"/>
                <a:ea typeface="MS PGothic" charset="0"/>
                <a:cs typeface="Calibri" charset="0"/>
              </a:rPr>
              <a:t>Transnet National Ports Authority (TNPA) was developed</a:t>
            </a:r>
            <a:r>
              <a:rPr lang="en-ZA" sz="1600" dirty="0" smtClean="0">
                <a:solidFill>
                  <a:srgbClr val="000000"/>
                </a:solidFill>
                <a:latin typeface="Arial" charset="0"/>
                <a:ea typeface="MS PGothic" charset="0"/>
                <a:cs typeface="Calibri" charset="0"/>
              </a:rPr>
              <a:t>.</a:t>
            </a:r>
          </a:p>
          <a:p>
            <a:pPr marL="0" indent="0" algn="just">
              <a:lnSpc>
                <a:spcPct val="130000"/>
              </a:lnSpc>
              <a:spcBef>
                <a:spcPct val="0"/>
              </a:spcBef>
              <a:buFont typeface="Arial" charset="0"/>
              <a:buNone/>
              <a:defRPr/>
            </a:pPr>
            <a:endParaRPr lang="en-ZA" sz="900" dirty="0">
              <a:solidFill>
                <a:srgbClr val="000000"/>
              </a:solidFill>
              <a:latin typeface="Arial" charset="0"/>
              <a:ea typeface="MS PGothic" charset="0"/>
              <a:cs typeface="Calibri" charset="0"/>
            </a:endParaRPr>
          </a:p>
          <a:p>
            <a:pPr algn="just">
              <a:lnSpc>
                <a:spcPct val="130000"/>
              </a:lnSpc>
              <a:spcBef>
                <a:spcPct val="0"/>
              </a:spcBef>
              <a:defRPr/>
            </a:pPr>
            <a:endParaRPr lang="en-US" sz="500" dirty="0">
              <a:latin typeface="Arial" charset="0"/>
              <a:ea typeface="MS PGothic" charset="0"/>
              <a:cs typeface="Arial" charset="0"/>
            </a:endParaRPr>
          </a:p>
          <a:p>
            <a:pPr marL="457200" lvl="1" indent="0" algn="just">
              <a:lnSpc>
                <a:spcPct val="130000"/>
              </a:lnSpc>
              <a:spcBef>
                <a:spcPct val="0"/>
              </a:spcBef>
              <a:defRPr/>
            </a:pPr>
            <a:r>
              <a:rPr lang="en-ZA" sz="1200" dirty="0">
                <a:latin typeface="Arial" charset="0"/>
                <a:ea typeface="ＭＳ Ｐゴシック" charset="0"/>
                <a:cs typeface="Arial" charset="0"/>
              </a:rPr>
              <a:t>The Department of Public Enterprises (DPE) is continuously working together with TNPA to implement section 3(3)(a) of the National Ports Act, which states that TNPA must be registered with the registrar of companies, with Transnet being the sole member and stakeholder;</a:t>
            </a:r>
          </a:p>
          <a:p>
            <a:pPr marL="457200" lvl="1" indent="0" algn="just">
              <a:lnSpc>
                <a:spcPct val="130000"/>
              </a:lnSpc>
              <a:spcBef>
                <a:spcPct val="0"/>
              </a:spcBef>
              <a:buFont typeface="Arial" charset="0"/>
              <a:buNone/>
              <a:defRPr/>
            </a:pPr>
            <a:endParaRPr lang="en-ZA" sz="1200" dirty="0">
              <a:latin typeface="Arial" charset="0"/>
              <a:ea typeface="ＭＳ Ｐゴシック" charset="0"/>
              <a:cs typeface="Arial" charset="0"/>
            </a:endParaRPr>
          </a:p>
          <a:p>
            <a:pPr marL="457200" lvl="1" indent="0" algn="just">
              <a:lnSpc>
                <a:spcPct val="130000"/>
              </a:lnSpc>
              <a:spcBef>
                <a:spcPct val="0"/>
              </a:spcBef>
              <a:defRPr/>
            </a:pPr>
            <a:r>
              <a:rPr lang="en-ZA" sz="1200" dirty="0">
                <a:latin typeface="Arial" charset="0"/>
                <a:ea typeface="ＭＳ Ｐゴシック" charset="0"/>
                <a:cs typeface="Calibri" charset="0"/>
              </a:rPr>
              <a:t>However, DPE has already gazetted, on 30 July 2021, in gazette number 666 of 44908, that the subsidiary will be National Ports Authority SOC Limited;</a:t>
            </a:r>
          </a:p>
          <a:p>
            <a:pPr marL="457200" lvl="1" indent="0" algn="just">
              <a:lnSpc>
                <a:spcPct val="130000"/>
              </a:lnSpc>
              <a:spcBef>
                <a:spcPct val="0"/>
              </a:spcBef>
              <a:buFont typeface="Arial" charset="0"/>
              <a:buNone/>
              <a:defRPr/>
            </a:pPr>
            <a:endParaRPr lang="en-ZA" sz="1200" dirty="0">
              <a:latin typeface="Arial" charset="0"/>
              <a:ea typeface="ＭＳ Ｐゴシック" charset="0"/>
              <a:cs typeface="Calibri" charset="0"/>
            </a:endParaRPr>
          </a:p>
          <a:p>
            <a:pPr marL="457200" lvl="1" indent="0" algn="just">
              <a:lnSpc>
                <a:spcPct val="130000"/>
              </a:lnSpc>
              <a:spcBef>
                <a:spcPct val="0"/>
              </a:spcBef>
              <a:defRPr/>
            </a:pPr>
            <a:r>
              <a:rPr lang="en-ZA" sz="1200" dirty="0">
                <a:latin typeface="Arial" charset="0"/>
                <a:ea typeface="ＭＳ Ｐゴシック" charset="0"/>
                <a:cs typeface="Calibri" charset="0"/>
              </a:rPr>
              <a:t>Transnet was requested to submit a section 54(2)(a) of the Public Financial Management Act (PFMA) as it is required in the establishment of a company. This was received by the DPE but has given rise to issues that the DPE feels require more information;</a:t>
            </a:r>
          </a:p>
          <a:p>
            <a:pPr marL="457200" lvl="1" indent="0" algn="just">
              <a:lnSpc>
                <a:spcPct val="130000"/>
              </a:lnSpc>
              <a:spcBef>
                <a:spcPct val="0"/>
              </a:spcBef>
              <a:buFont typeface="Arial" charset="0"/>
              <a:buNone/>
              <a:defRPr/>
            </a:pPr>
            <a:endParaRPr lang="en-ZA" sz="1200" dirty="0">
              <a:latin typeface="Arial" charset="0"/>
              <a:ea typeface="ＭＳ Ｐゴシック" charset="0"/>
              <a:cs typeface="Calibri" charset="0"/>
            </a:endParaRPr>
          </a:p>
          <a:p>
            <a:pPr marL="457200" lvl="1" indent="0" algn="just">
              <a:lnSpc>
                <a:spcPct val="130000"/>
              </a:lnSpc>
              <a:spcBef>
                <a:spcPct val="0"/>
              </a:spcBef>
              <a:defRPr/>
            </a:pPr>
            <a:r>
              <a:rPr lang="en-ZA" sz="1200" dirty="0">
                <a:latin typeface="Arial" charset="0"/>
                <a:ea typeface="ＭＳ Ｐゴシック" charset="0"/>
                <a:cs typeface="Calibri" charset="0"/>
              </a:rPr>
              <a:t>Thus, the DPE is in the process of seeking an external legal opinion on how this subsidiary phase of the Ports Act can be implemented in such a way that the Companies Act and the subsidiary financial statements are all aligned;</a:t>
            </a:r>
          </a:p>
          <a:p>
            <a:pPr marL="457200" lvl="1" indent="0" algn="just">
              <a:lnSpc>
                <a:spcPct val="130000"/>
              </a:lnSpc>
              <a:spcBef>
                <a:spcPct val="0"/>
              </a:spcBef>
              <a:defRPr/>
            </a:pPr>
            <a:endParaRPr lang="en-ZA" sz="1200" dirty="0">
              <a:latin typeface="Arial" charset="0"/>
              <a:ea typeface="ＭＳ Ｐゴシック" charset="0"/>
              <a:cs typeface="Calibri" charset="0"/>
            </a:endParaRPr>
          </a:p>
          <a:p>
            <a:pPr marL="457200" lvl="1" indent="0" algn="just">
              <a:lnSpc>
                <a:spcPct val="130000"/>
              </a:lnSpc>
              <a:spcBef>
                <a:spcPct val="0"/>
              </a:spcBef>
              <a:defRPr/>
            </a:pPr>
            <a:r>
              <a:rPr lang="en-ZA" sz="1200" dirty="0">
                <a:latin typeface="Arial" charset="0"/>
                <a:ea typeface="ＭＳ Ｐゴシック" charset="0"/>
                <a:cs typeface="Calibri" charset="0"/>
              </a:rPr>
              <a:t>The DPE has since advertised a call for nominations to establish the TNPA Board on 13 October 2021 and the Department of Transport is awaiting finalisation of that process as part of oversight on the implementation of the National Ports Act.</a:t>
            </a:r>
            <a:endParaRPr lang="en-US" sz="1200" dirty="0">
              <a:latin typeface="Arial" charset="0"/>
              <a:ea typeface="ＭＳ Ｐゴシック" charset="0"/>
              <a:cs typeface="Arial" charset="0"/>
            </a:endParaRPr>
          </a:p>
        </p:txBody>
      </p:sp>
      <p:sp>
        <p:nvSpPr>
          <p:cNvPr id="50178" name="Title 2"/>
          <p:cNvSpPr>
            <a:spLocks noGrp="1"/>
          </p:cNvSpPr>
          <p:nvPr>
            <p:ph type="title"/>
          </p:nvPr>
        </p:nvSpPr>
        <p:spPr>
          <a:xfrm>
            <a:off x="457200" y="304800"/>
            <a:ext cx="6324600" cy="762000"/>
          </a:xfrm>
        </p:spPr>
        <p:txBody>
          <a:bodyPr>
            <a:normAutofit fontScale="90000"/>
          </a:bodyPr>
          <a:lstStyle/>
          <a:p>
            <a:pPr eaLnBrk="1" hangingPunct="1"/>
            <a:r>
              <a:rPr lang="en-ZA" sz="2800" b="1">
                <a:latin typeface="Arial" charset="0"/>
                <a:ea typeface="MS PGothic" charset="0"/>
                <a:cs typeface="Arial" charset="0"/>
              </a:rPr>
              <a:t>Maritime Infrastructure and Industry Development</a:t>
            </a:r>
            <a:r>
              <a:rPr lang="en-US" sz="2800" b="1">
                <a:latin typeface="Arial" charset="0"/>
                <a:ea typeface="MS PGothic" charset="0"/>
                <a:cs typeface="Arial" charset="0"/>
              </a:rPr>
              <a:t> </a:t>
            </a:r>
          </a:p>
        </p:txBody>
      </p:sp>
      <p:pic>
        <p:nvPicPr>
          <p:cNvPr id="50179"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0180" name="Slide Number Placeholder 2"/>
          <p:cNvSpPr>
            <a:spLocks noGrp="1"/>
          </p:cNvSpPr>
          <p:nvPr>
            <p:ph type="sldNum" sz="quarter" idx="12"/>
          </p:nvPr>
        </p:nvSpPr>
        <p:spPr bwMode="auto">
          <a:xfrm>
            <a:off x="6553200" y="63801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7A19BF7-176B-0640-B60D-4F41CD48F031}" type="slidenum">
              <a:rPr lang="en-US" sz="1200">
                <a:solidFill>
                  <a:srgbClr val="898989"/>
                </a:solidFill>
              </a:rPr>
              <a:pPr/>
              <a:t>56</a:t>
            </a:fld>
            <a:endParaRPr lang="en-US" sz="1200">
              <a:solidFill>
                <a:srgbClr val="898989"/>
              </a:solidFill>
            </a:endParaRPr>
          </a:p>
        </p:txBody>
      </p:sp>
      <p:sp>
        <p:nvSpPr>
          <p:cNvPr id="2" name="Footer Placeholder 1">
            <a:extLst/>
          </p:cNvPr>
          <p:cNvSpPr>
            <a:spLocks noGrp="1"/>
          </p:cNvSpPr>
          <p:nvPr>
            <p:ph type="ftr" sz="quarter" idx="11"/>
          </p:nvPr>
        </p:nvSpPr>
        <p:spPr>
          <a:xfrm>
            <a:off x="3124200" y="6554788"/>
            <a:ext cx="2895600" cy="285750"/>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380049923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533400" y="1349375"/>
            <a:ext cx="8229600" cy="4683125"/>
          </a:xfrm>
        </p:spPr>
        <p:txBody>
          <a:bodyPr/>
          <a:lstStyle/>
          <a:p>
            <a:pPr algn="just">
              <a:lnSpc>
                <a:spcPct val="130000"/>
              </a:lnSpc>
              <a:spcBef>
                <a:spcPct val="0"/>
              </a:spcBef>
            </a:pPr>
            <a:r>
              <a:rPr lang="en-ZA" sz="1800" b="1">
                <a:latin typeface="Arial" charset="0"/>
                <a:ea typeface="MS PGothic" charset="0"/>
                <a:cs typeface="Arial" charset="0"/>
              </a:rPr>
              <a:t>Operation Phakisa Oceans Economy Three-Foot Plan: </a:t>
            </a:r>
            <a:r>
              <a:rPr lang="en-ZA" sz="1800">
                <a:latin typeface="Arial" charset="0"/>
                <a:ea typeface="MS PGothic" charset="0"/>
                <a:cs typeface="Arial" charset="0"/>
              </a:rPr>
              <a:t>Status Report on the Boegoebaai Port and Small harbours developed as targeted.</a:t>
            </a:r>
            <a:endParaRPr lang="en-ZA" sz="1800">
              <a:latin typeface="Arial" charset="0"/>
              <a:ea typeface="MS PGothic" charset="0"/>
            </a:endParaRPr>
          </a:p>
          <a:p>
            <a:pPr algn="just">
              <a:lnSpc>
                <a:spcPct val="130000"/>
              </a:lnSpc>
              <a:spcBef>
                <a:spcPct val="0"/>
              </a:spcBef>
              <a:buFont typeface="Arial" charset="0"/>
              <a:buNone/>
            </a:pPr>
            <a:endParaRPr lang="en-US" sz="900">
              <a:latin typeface="Arial" charset="0"/>
              <a:ea typeface="MS PGothic" charset="0"/>
              <a:cs typeface="Arial" charset="0"/>
            </a:endParaRPr>
          </a:p>
          <a:p>
            <a:pPr lvl="1" algn="just">
              <a:lnSpc>
                <a:spcPct val="130000"/>
              </a:lnSpc>
              <a:spcBef>
                <a:spcPct val="0"/>
              </a:spcBef>
            </a:pPr>
            <a:r>
              <a:rPr lang="en-ZA" sz="1200">
                <a:latin typeface="Arial" charset="0"/>
                <a:ea typeface="ＭＳ Ｐゴシック" charset="0"/>
                <a:cs typeface="Calibri" charset="0"/>
              </a:rPr>
              <a:t>South Africa stands to be ready to be a major exporter of green hydrogen and has described the Special Economic Zone (SEZ) proposed for development at Boegoebaai, in the Northern Cape;</a:t>
            </a:r>
          </a:p>
          <a:p>
            <a:pPr lvl="1" algn="just">
              <a:lnSpc>
                <a:spcPct val="130000"/>
              </a:lnSpc>
              <a:spcBef>
                <a:spcPct val="0"/>
              </a:spcBef>
              <a:buFont typeface="Arial" charset="0"/>
              <a:buNone/>
            </a:pPr>
            <a:endParaRPr lang="en-ZA" sz="1200">
              <a:latin typeface="Arial" charset="0"/>
              <a:ea typeface="ＭＳ Ｐゴシック" charset="0"/>
              <a:cs typeface="Calibri" charset="0"/>
            </a:endParaRPr>
          </a:p>
          <a:p>
            <a:pPr lvl="1" algn="just">
              <a:lnSpc>
                <a:spcPct val="130000"/>
              </a:lnSpc>
              <a:spcBef>
                <a:spcPct val="0"/>
              </a:spcBef>
            </a:pPr>
            <a:r>
              <a:rPr lang="en-ZA" sz="1200">
                <a:latin typeface="Arial" charset="0"/>
                <a:ea typeface="ＭＳ Ｐゴシック" charset="0"/>
                <a:cs typeface="Calibri" charset="0"/>
              </a:rPr>
              <a:t>In the second Sustainable Infrastructure Development Symposium of South Africa (SIDSSA21) that was hosted on the 6 – 7 October 2021, </a:t>
            </a:r>
            <a:r>
              <a:rPr lang="en-ZA" sz="1200">
                <a:solidFill>
                  <a:srgbClr val="000000"/>
                </a:solidFill>
                <a:latin typeface="Arial" charset="0"/>
                <a:ea typeface="ＭＳ Ｐゴシック" charset="0"/>
                <a:cs typeface="Calibri" charset="0"/>
              </a:rPr>
              <a:t>the President </a:t>
            </a:r>
            <a:r>
              <a:rPr lang="en-ZA" sz="1200">
                <a:latin typeface="Arial" charset="0"/>
                <a:ea typeface="ＭＳ Ｐゴシック" charset="0"/>
                <a:cs typeface="Calibri" charset="0"/>
              </a:rPr>
              <a:t>mentioned that the Boegoebaai Special Economic Zone (BSEZ) will host mass-scale production, but will also source green hydrogen volumes from the emerging players such as Mahlako, which is setting up the Prieska Power Reserve, and projects across the Northern Cape solar belt;</a:t>
            </a:r>
          </a:p>
          <a:p>
            <a:pPr lvl="1" algn="just">
              <a:lnSpc>
                <a:spcPct val="130000"/>
              </a:lnSpc>
              <a:spcBef>
                <a:spcPct val="0"/>
              </a:spcBef>
              <a:buFont typeface="Arial" charset="0"/>
              <a:buNone/>
            </a:pPr>
            <a:endParaRPr lang="en-ZA" sz="1200">
              <a:latin typeface="Arial" charset="0"/>
              <a:ea typeface="ＭＳ Ｐゴシック" charset="0"/>
              <a:cs typeface="Calibri" charset="0"/>
            </a:endParaRPr>
          </a:p>
          <a:p>
            <a:pPr lvl="1" algn="just">
              <a:lnSpc>
                <a:spcPct val="130000"/>
              </a:lnSpc>
              <a:spcBef>
                <a:spcPct val="0"/>
              </a:spcBef>
            </a:pPr>
            <a:r>
              <a:rPr lang="en-ZA" sz="1200">
                <a:latin typeface="Arial" charset="0"/>
                <a:ea typeface="ＭＳ Ｐゴシック" charset="0"/>
                <a:cs typeface="Calibri" charset="0"/>
              </a:rPr>
              <a:t>Sasol has partnered with the Industrial Development Corporation (IDC) who will provide joint funding for the feasibility study on this development. This study is expected to take 24 months, which the outcomes to determine the next step of the development;</a:t>
            </a:r>
          </a:p>
          <a:p>
            <a:pPr lvl="1" algn="just">
              <a:lnSpc>
                <a:spcPct val="130000"/>
              </a:lnSpc>
              <a:spcBef>
                <a:spcPct val="0"/>
              </a:spcBef>
              <a:buFont typeface="Arial" charset="0"/>
              <a:buNone/>
            </a:pPr>
            <a:endParaRPr lang="en-ZA" sz="1200">
              <a:latin typeface="Arial" charset="0"/>
              <a:ea typeface="ＭＳ Ｐゴシック" charset="0"/>
              <a:cs typeface="Calibri" charset="0"/>
            </a:endParaRPr>
          </a:p>
          <a:p>
            <a:pPr lvl="1" algn="just">
              <a:lnSpc>
                <a:spcPct val="130000"/>
              </a:lnSpc>
              <a:spcBef>
                <a:spcPct val="0"/>
              </a:spcBef>
            </a:pPr>
            <a:r>
              <a:rPr lang="en-ZA" sz="1200">
                <a:latin typeface="Arial" charset="0"/>
                <a:ea typeface="ＭＳ Ｐゴシック" charset="0"/>
                <a:cs typeface="Calibri" charset="0"/>
              </a:rPr>
              <a:t>In addition, the Boegoebaai initiative was designated as a Strategic Integrated Project in South Africa’s National Infrastructure Plan 2050.</a:t>
            </a:r>
            <a:endParaRPr lang="en-US" sz="1200">
              <a:latin typeface="Arial" charset="0"/>
              <a:ea typeface="ＭＳ Ｐゴシック" charset="0"/>
              <a:cs typeface="ＭＳ Ｐゴシック" charset="0"/>
            </a:endParaRPr>
          </a:p>
        </p:txBody>
      </p:sp>
      <p:sp>
        <p:nvSpPr>
          <p:cNvPr id="52226" name="Title 2"/>
          <p:cNvSpPr>
            <a:spLocks noGrp="1"/>
          </p:cNvSpPr>
          <p:nvPr>
            <p:ph type="title"/>
          </p:nvPr>
        </p:nvSpPr>
        <p:spPr>
          <a:xfrm>
            <a:off x="457200" y="304800"/>
            <a:ext cx="6324600" cy="762000"/>
          </a:xfrm>
        </p:spPr>
        <p:txBody>
          <a:bodyPr>
            <a:normAutofit fontScale="90000"/>
          </a:bodyPr>
          <a:lstStyle/>
          <a:p>
            <a:pPr eaLnBrk="1" hangingPunct="1"/>
            <a:r>
              <a:rPr lang="en-ZA" sz="2800" b="1">
                <a:latin typeface="Arial" charset="0"/>
                <a:ea typeface="MS PGothic" charset="0"/>
                <a:cs typeface="Arial" charset="0"/>
              </a:rPr>
              <a:t>Maritime Infrastructure and Industry Development</a:t>
            </a:r>
            <a:r>
              <a:rPr lang="en-US" sz="2800" b="1">
                <a:latin typeface="Arial" charset="0"/>
                <a:ea typeface="MS PGothic" charset="0"/>
                <a:cs typeface="Arial" charset="0"/>
              </a:rPr>
              <a:t> </a:t>
            </a:r>
          </a:p>
        </p:txBody>
      </p:sp>
      <p:pic>
        <p:nvPicPr>
          <p:cNvPr id="5222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222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499958D-D6A6-9A4E-9D6B-0CD5897D8A33}" type="slidenum">
              <a:rPr lang="en-US" sz="1200">
                <a:solidFill>
                  <a:srgbClr val="898989"/>
                </a:solidFill>
              </a:rPr>
              <a:pPr/>
              <a:t>57</a:t>
            </a:fld>
            <a:endParaRPr lang="en-US" sz="1200">
              <a:solidFill>
                <a:srgbClr val="898989"/>
              </a:solidFill>
            </a:endParaRPr>
          </a:p>
        </p:txBody>
      </p:sp>
      <p:sp>
        <p:nvSpPr>
          <p:cNvPr id="2" name="Footer Placeholder 1">
            <a:extLst/>
          </p:cNvPr>
          <p:cNvSpPr>
            <a:spLocks noGrp="1"/>
          </p:cNvSpPr>
          <p:nvPr>
            <p:ph type="ftr" sz="quarter" idx="11"/>
          </p:nvPr>
        </p:nvSpPr>
        <p:spPr>
          <a:xfrm>
            <a:off x="3124200" y="6554788"/>
            <a:ext cx="2895600" cy="285750"/>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215722530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1"/>
          <p:cNvSpPr>
            <a:spLocks noGrp="1"/>
          </p:cNvSpPr>
          <p:nvPr>
            <p:ph idx="1"/>
          </p:nvPr>
        </p:nvSpPr>
        <p:spPr>
          <a:xfrm>
            <a:off x="533400" y="1500188"/>
            <a:ext cx="8229600" cy="1331912"/>
          </a:xfrm>
        </p:spPr>
        <p:txBody>
          <a:bodyPr/>
          <a:lstStyle/>
          <a:p>
            <a:pPr algn="just">
              <a:lnSpc>
                <a:spcPct val="130000"/>
              </a:lnSpc>
              <a:spcBef>
                <a:spcPct val="0"/>
              </a:spcBef>
              <a:defRPr/>
            </a:pPr>
            <a:r>
              <a:rPr lang="en-ZA" sz="2000" b="1" dirty="0" smtClean="0">
                <a:latin typeface="Arial" charset="0"/>
                <a:ea typeface="MS PGothic" charset="0"/>
                <a:cs typeface="Arial" charset="0"/>
              </a:rPr>
              <a:t>Operating </a:t>
            </a:r>
            <a:r>
              <a:rPr lang="en-ZA" sz="2000" b="1" dirty="0">
                <a:latin typeface="Arial" charset="0"/>
                <a:ea typeface="MS PGothic" charset="0"/>
                <a:cs typeface="Arial" charset="0"/>
              </a:rPr>
              <a:t>Model for a National Shipping </a:t>
            </a:r>
            <a:r>
              <a:rPr lang="en-ZA" sz="2000" b="1" dirty="0" smtClean="0">
                <a:latin typeface="Arial" charset="0"/>
                <a:ea typeface="MS PGothic" charset="0"/>
                <a:cs typeface="Arial" charset="0"/>
              </a:rPr>
              <a:t>Company</a:t>
            </a:r>
            <a:r>
              <a:rPr lang="en-ZA" sz="2000" dirty="0" smtClean="0">
                <a:latin typeface="Arial" charset="0"/>
                <a:ea typeface="MS PGothic" charset="0"/>
                <a:cs typeface="Arial" charset="0"/>
              </a:rPr>
              <a:t>: Terms </a:t>
            </a:r>
            <a:r>
              <a:rPr lang="en-ZA" sz="2000" dirty="0">
                <a:latin typeface="Arial" charset="0"/>
                <a:ea typeface="MS PGothic" charset="0"/>
                <a:cs typeface="Arial" charset="0"/>
              </a:rPr>
              <a:t>of reference for the development of the business case for a National Shipping Company was developed as targeted</a:t>
            </a:r>
            <a:r>
              <a:rPr lang="en-ZA" sz="2000" dirty="0" smtClean="0">
                <a:latin typeface="Arial" charset="0"/>
                <a:ea typeface="MS PGothic" charset="0"/>
                <a:cs typeface="Arial" charset="0"/>
              </a:rPr>
              <a:t>.</a:t>
            </a:r>
          </a:p>
          <a:p>
            <a:pPr marL="457200" lvl="1" indent="0" algn="just">
              <a:lnSpc>
                <a:spcPct val="130000"/>
              </a:lnSpc>
              <a:spcBef>
                <a:spcPct val="0"/>
              </a:spcBef>
              <a:buFont typeface="Arial" charset="0"/>
              <a:buNone/>
              <a:defRPr/>
            </a:pPr>
            <a:endParaRPr lang="en-US" sz="900" dirty="0">
              <a:latin typeface="Arial" charset="0"/>
              <a:ea typeface="ＭＳ Ｐゴシック" charset="0"/>
              <a:cs typeface="Arial" charset="0"/>
            </a:endParaRPr>
          </a:p>
          <a:p>
            <a:pPr lvl="1" algn="just">
              <a:lnSpc>
                <a:spcPct val="130000"/>
              </a:lnSpc>
              <a:spcBef>
                <a:spcPct val="0"/>
              </a:spcBef>
              <a:defRPr/>
            </a:pPr>
            <a:endParaRPr lang="en-US" sz="1600" dirty="0">
              <a:latin typeface="Arial" charset="0"/>
              <a:ea typeface="ＭＳ Ｐゴシック" charset="0"/>
              <a:cs typeface="Arial" charset="0"/>
            </a:endParaRPr>
          </a:p>
        </p:txBody>
      </p:sp>
      <p:sp>
        <p:nvSpPr>
          <p:cNvPr id="53250" name="Title 2"/>
          <p:cNvSpPr>
            <a:spLocks noGrp="1"/>
          </p:cNvSpPr>
          <p:nvPr>
            <p:ph type="title"/>
          </p:nvPr>
        </p:nvSpPr>
        <p:spPr>
          <a:xfrm>
            <a:off x="457200" y="304800"/>
            <a:ext cx="6324600" cy="762000"/>
          </a:xfrm>
        </p:spPr>
        <p:txBody>
          <a:bodyPr>
            <a:normAutofit fontScale="90000"/>
          </a:bodyPr>
          <a:lstStyle/>
          <a:p>
            <a:pPr eaLnBrk="1" hangingPunct="1"/>
            <a:r>
              <a:rPr lang="en-ZA" sz="2800" b="1">
                <a:latin typeface="Arial" charset="0"/>
                <a:ea typeface="MS PGothic" charset="0"/>
                <a:cs typeface="Arial" charset="0"/>
              </a:rPr>
              <a:t>Maritime Infrastructure and Industry Development</a:t>
            </a:r>
            <a:r>
              <a:rPr lang="en-US" sz="2800" b="1">
                <a:latin typeface="Arial" charset="0"/>
                <a:ea typeface="MS PGothic" charset="0"/>
                <a:cs typeface="Arial" charset="0"/>
              </a:rPr>
              <a:t> </a:t>
            </a:r>
          </a:p>
        </p:txBody>
      </p:sp>
      <p:pic>
        <p:nvPicPr>
          <p:cNvPr id="53251"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325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1CF5A40-2965-484F-9DED-01B73CBB247D}" type="slidenum">
              <a:rPr lang="en-US" sz="1200">
                <a:solidFill>
                  <a:srgbClr val="898989"/>
                </a:solidFill>
              </a:rPr>
              <a:pPr/>
              <a:t>58</a:t>
            </a:fld>
            <a:endParaRPr lang="en-US" sz="1200">
              <a:solidFill>
                <a:srgbClr val="898989"/>
              </a:solidFill>
            </a:endParaRPr>
          </a:p>
        </p:txBody>
      </p:sp>
      <p:sp>
        <p:nvSpPr>
          <p:cNvPr id="2" name="Footer Placeholder 1">
            <a:extLst/>
          </p:cNvPr>
          <p:cNvSpPr>
            <a:spLocks noGrp="1"/>
          </p:cNvSpPr>
          <p:nvPr>
            <p:ph type="ftr" sz="quarter" idx="11"/>
          </p:nvPr>
        </p:nvSpPr>
        <p:spPr>
          <a:xfrm>
            <a:off x="3124200" y="6554788"/>
            <a:ext cx="2895600" cy="285750"/>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207676766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533400" y="1066800"/>
            <a:ext cx="8229600" cy="5360988"/>
          </a:xfrm>
        </p:spPr>
        <p:txBody>
          <a:bodyPr/>
          <a:lstStyle/>
          <a:p>
            <a:pPr algn="just">
              <a:lnSpc>
                <a:spcPct val="130000"/>
              </a:lnSpc>
              <a:spcBef>
                <a:spcPct val="0"/>
              </a:spcBef>
            </a:pPr>
            <a:endParaRPr lang="en-ZA" sz="800">
              <a:latin typeface="Arial" charset="0"/>
              <a:ea typeface="MS PGothic" charset="0"/>
              <a:cs typeface="Arial" charset="0"/>
            </a:endParaRPr>
          </a:p>
          <a:p>
            <a:pPr algn="just">
              <a:lnSpc>
                <a:spcPct val="130000"/>
              </a:lnSpc>
              <a:spcBef>
                <a:spcPct val="0"/>
              </a:spcBef>
            </a:pPr>
            <a:r>
              <a:rPr lang="en-ZA" sz="2000" b="1">
                <a:latin typeface="Arial" charset="0"/>
                <a:ea typeface="MS PGothic" charset="0"/>
                <a:cs typeface="Arial" charset="0"/>
              </a:rPr>
              <a:t>National Maritime Security Strategy: </a:t>
            </a:r>
            <a:r>
              <a:rPr lang="en-ZA" sz="2000">
                <a:latin typeface="Arial" charset="0"/>
                <a:ea typeface="MS PGothic" charset="0"/>
              </a:rPr>
              <a:t>Stakeholders Inputs were considered and the National Maritime Security Strategy was revised as targeted. </a:t>
            </a:r>
          </a:p>
        </p:txBody>
      </p:sp>
      <p:sp>
        <p:nvSpPr>
          <p:cNvPr id="54274" name="Title 2">
            <a:extLst/>
          </p:cNvPr>
          <p:cNvSpPr>
            <a:spLocks noGrp="1"/>
          </p:cNvSpPr>
          <p:nvPr>
            <p:ph type="title"/>
          </p:nvPr>
        </p:nvSpPr>
        <p:spPr>
          <a:xfrm>
            <a:off x="457200" y="304800"/>
            <a:ext cx="6324600" cy="762000"/>
          </a:xfrm>
        </p:spPr>
        <p:txBody>
          <a:bodyPr rtlCol="0">
            <a:normAutofit/>
          </a:bodyPr>
          <a:lstStyle/>
          <a:p>
            <a:pPr eaLnBrk="1" fontAlgn="auto" hangingPunct="1">
              <a:spcAft>
                <a:spcPts val="0"/>
              </a:spcAft>
              <a:defRPr/>
            </a:pPr>
            <a:r>
              <a:rPr lang="en-US" sz="2800" b="1" dirty="0" smtClean="0">
                <a:latin typeface="Arial" charset="0"/>
                <a:ea typeface="MS PGothic" charset="0"/>
                <a:cs typeface="+mj-cs"/>
              </a:rPr>
              <a:t>Maritime Implementation M&amp;E</a:t>
            </a:r>
            <a:endParaRPr lang="en-US" sz="2800" b="1" dirty="0">
              <a:latin typeface="Arial" charset="0"/>
              <a:ea typeface="MS PGothic" charset="0"/>
              <a:cs typeface="+mj-cs"/>
            </a:endParaRPr>
          </a:p>
        </p:txBody>
      </p:sp>
      <p:pic>
        <p:nvPicPr>
          <p:cNvPr id="5427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427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3E9BA61-2946-DA41-B1F0-BAC0095C223C}" type="slidenum">
              <a:rPr lang="en-US" sz="1200">
                <a:solidFill>
                  <a:srgbClr val="898989"/>
                </a:solidFill>
              </a:rPr>
              <a:pPr/>
              <a:t>59</a:t>
            </a:fld>
            <a:endParaRPr lang="en-US" sz="1200">
              <a:solidFill>
                <a:srgbClr val="898989"/>
              </a:solidFill>
            </a:endParaRPr>
          </a:p>
        </p:txBody>
      </p:sp>
      <p:sp>
        <p:nvSpPr>
          <p:cNvPr id="2" name="Footer Placeholder 1">
            <a:extLst/>
          </p:cNvPr>
          <p:cNvSpPr>
            <a:spLocks noGrp="1"/>
          </p:cNvSpPr>
          <p:nvPr>
            <p:ph type="ftr" sz="quarter" idx="11"/>
          </p:nvPr>
        </p:nvSpPr>
        <p:spPr>
          <a:xfrm>
            <a:off x="3124200" y="6554788"/>
            <a:ext cx="2895600" cy="285750"/>
          </a:xfrm>
        </p:spPr>
        <p:txBody>
          <a:bodyPr/>
          <a:lstStyle/>
          <a:p>
            <a:pPr>
              <a:defRPr/>
            </a:pPr>
            <a:r>
              <a:rPr lang="en-US" dirty="0"/>
              <a:t>DoT </a:t>
            </a:r>
            <a:r>
              <a:rPr lang="en-US" dirty="0" smtClean="0"/>
              <a:t>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35876923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 xmlns:a16="http://schemas.microsoft.com/office/drawing/2014/main" id="{24FFEDA5-27FF-4DD0-91F4-1E32DA8BD81B}"/>
              </a:ext>
            </a:extLst>
          </p:cNvPr>
          <p:cNvSpPr>
            <a:spLocks noGrp="1"/>
          </p:cNvSpPr>
          <p:nvPr>
            <p:ph idx="1"/>
          </p:nvPr>
        </p:nvSpPr>
        <p:spPr>
          <a:xfrm>
            <a:off x="429767" y="1079050"/>
            <a:ext cx="8462989" cy="4977385"/>
          </a:xfrm>
        </p:spPr>
        <p:txBody>
          <a:bodyPr/>
          <a:lstStyle/>
          <a:p>
            <a:pPr marL="0" indent="0" algn="just">
              <a:lnSpc>
                <a:spcPct val="90000"/>
              </a:lnSpc>
              <a:buNone/>
            </a:pPr>
            <a:r>
              <a:rPr lang="en-ZA" sz="2400" b="1" dirty="0">
                <a:solidFill>
                  <a:srgbClr val="000000"/>
                </a:solidFill>
                <a:latin typeface="Arial"/>
                <a:cs typeface="Arial"/>
              </a:rPr>
              <a:t>Compensation of Employees</a:t>
            </a:r>
          </a:p>
          <a:p>
            <a:pPr algn="just">
              <a:lnSpc>
                <a:spcPct val="90000"/>
              </a:lnSpc>
            </a:pPr>
            <a:endParaRPr lang="en-ZA" sz="900" dirty="0" smtClean="0">
              <a:solidFill>
                <a:srgbClr val="000000"/>
              </a:solidFill>
              <a:latin typeface="Arial"/>
              <a:cs typeface="Arial"/>
            </a:endParaRPr>
          </a:p>
          <a:p>
            <a:pPr algn="just">
              <a:lnSpc>
                <a:spcPct val="90000"/>
              </a:lnSpc>
            </a:pPr>
            <a:endParaRPr lang="en-ZA" sz="900" dirty="0">
              <a:solidFill>
                <a:srgbClr val="000000"/>
              </a:solidFill>
              <a:latin typeface="Arial"/>
              <a:cs typeface="Arial"/>
            </a:endParaRPr>
          </a:p>
          <a:p>
            <a:pPr algn="just">
              <a:lnSpc>
                <a:spcPct val="90000"/>
              </a:lnSpc>
            </a:pPr>
            <a:r>
              <a:rPr lang="en-ZA" sz="1600" dirty="0">
                <a:solidFill>
                  <a:srgbClr val="000000"/>
                </a:solidFill>
                <a:latin typeface="Arial"/>
                <a:cs typeface="Arial"/>
              </a:rPr>
              <a:t>As per the Annual Performance plan, the target for the year </a:t>
            </a:r>
            <a:r>
              <a:rPr lang="en-ZA" sz="1600" dirty="0" smtClean="0">
                <a:solidFill>
                  <a:srgbClr val="000000"/>
                </a:solidFill>
                <a:latin typeface="Arial"/>
                <a:cs typeface="Arial"/>
              </a:rPr>
              <a:t>was </a:t>
            </a:r>
            <a:r>
              <a:rPr lang="en-ZA" sz="1600" dirty="0">
                <a:solidFill>
                  <a:srgbClr val="000000"/>
                </a:solidFill>
                <a:latin typeface="Arial"/>
                <a:cs typeface="Arial"/>
              </a:rPr>
              <a:t>to fill 50 </a:t>
            </a:r>
            <a:r>
              <a:rPr lang="en-ZA" sz="1600" dirty="0" smtClean="0">
                <a:solidFill>
                  <a:srgbClr val="000000"/>
                </a:solidFill>
                <a:latin typeface="Arial"/>
                <a:cs typeface="Arial"/>
              </a:rPr>
              <a:t>posts. </a:t>
            </a:r>
          </a:p>
          <a:p>
            <a:pPr algn="just">
              <a:lnSpc>
                <a:spcPct val="90000"/>
              </a:lnSpc>
            </a:pPr>
            <a:endParaRPr lang="en-ZA" sz="900" dirty="0" smtClean="0">
              <a:solidFill>
                <a:srgbClr val="000000"/>
              </a:solidFill>
              <a:latin typeface="Arial"/>
              <a:cs typeface="Arial"/>
            </a:endParaRPr>
          </a:p>
          <a:p>
            <a:pPr algn="just">
              <a:lnSpc>
                <a:spcPct val="90000"/>
              </a:lnSpc>
            </a:pPr>
            <a:r>
              <a:rPr lang="en-ZA" sz="1600" dirty="0" smtClean="0">
                <a:solidFill>
                  <a:srgbClr val="000000"/>
                </a:solidFill>
                <a:latin typeface="Arial"/>
                <a:cs typeface="Arial"/>
              </a:rPr>
              <a:t>To </a:t>
            </a:r>
            <a:r>
              <a:rPr lang="en-ZA" sz="1600" dirty="0">
                <a:solidFill>
                  <a:srgbClr val="000000"/>
                </a:solidFill>
                <a:latin typeface="Arial"/>
                <a:cs typeface="Arial"/>
              </a:rPr>
              <a:t>date of </a:t>
            </a:r>
            <a:r>
              <a:rPr lang="en-ZA" sz="1600" dirty="0" smtClean="0">
                <a:solidFill>
                  <a:srgbClr val="000000"/>
                </a:solidFill>
                <a:latin typeface="Arial"/>
                <a:cs typeface="Arial"/>
              </a:rPr>
              <a:t>reporting which is from 1 April 2021 to 31 December 2021, </a:t>
            </a:r>
            <a:r>
              <a:rPr lang="en-ZA" sz="1600" dirty="0">
                <a:solidFill>
                  <a:srgbClr val="000000"/>
                </a:solidFill>
                <a:latin typeface="Arial"/>
                <a:cs typeface="Arial"/>
              </a:rPr>
              <a:t>the Department has managed to fill a total of </a:t>
            </a:r>
            <a:r>
              <a:rPr lang="en-ZA" sz="1600" dirty="0" smtClean="0">
                <a:solidFill>
                  <a:srgbClr val="000000"/>
                </a:solidFill>
                <a:latin typeface="Arial"/>
                <a:cs typeface="Arial"/>
              </a:rPr>
              <a:t>47 posts. 15 for the first quarter, 15 for the second quarter and 17 for the third quarter. </a:t>
            </a:r>
          </a:p>
          <a:p>
            <a:pPr algn="just">
              <a:lnSpc>
                <a:spcPct val="90000"/>
              </a:lnSpc>
            </a:pPr>
            <a:endParaRPr lang="en-ZA" sz="900" dirty="0" smtClean="0">
              <a:solidFill>
                <a:srgbClr val="000000"/>
              </a:solidFill>
              <a:latin typeface="Arial"/>
              <a:cs typeface="Arial"/>
            </a:endParaRPr>
          </a:p>
          <a:p>
            <a:pPr algn="just">
              <a:lnSpc>
                <a:spcPct val="90000"/>
              </a:lnSpc>
            </a:pPr>
            <a:r>
              <a:rPr lang="en-ZA" sz="1600" dirty="0" smtClean="0">
                <a:solidFill>
                  <a:srgbClr val="000000"/>
                </a:solidFill>
                <a:latin typeface="Arial"/>
                <a:cs typeface="Arial"/>
              </a:rPr>
              <a:t>19 of the positions filled at </a:t>
            </a:r>
            <a:r>
              <a:rPr lang="en-ZA" sz="1600" dirty="0">
                <a:solidFill>
                  <a:srgbClr val="000000"/>
                </a:solidFill>
                <a:latin typeface="Arial"/>
                <a:cs typeface="Arial"/>
              </a:rPr>
              <a:t>senior management </a:t>
            </a:r>
            <a:r>
              <a:rPr lang="en-ZA" sz="1600" dirty="0" smtClean="0">
                <a:solidFill>
                  <a:srgbClr val="000000"/>
                </a:solidFill>
                <a:latin typeface="Arial"/>
                <a:cs typeface="Arial"/>
              </a:rPr>
              <a:t>level, with the remainder being at lower levels.</a:t>
            </a:r>
            <a:endParaRPr lang="en-ZA" sz="900" dirty="0">
              <a:solidFill>
                <a:srgbClr val="000000"/>
              </a:solidFill>
              <a:latin typeface="Arial"/>
              <a:cs typeface="Arial"/>
            </a:endParaRPr>
          </a:p>
          <a:p>
            <a:pPr algn="just">
              <a:lnSpc>
                <a:spcPct val="90000"/>
              </a:lnSpc>
            </a:pPr>
            <a:endParaRPr lang="en-ZA" sz="900" dirty="0">
              <a:solidFill>
                <a:srgbClr val="000000"/>
              </a:solidFill>
              <a:latin typeface="Arial"/>
              <a:cs typeface="Arial"/>
            </a:endParaRPr>
          </a:p>
          <a:p>
            <a:pPr algn="just">
              <a:lnSpc>
                <a:spcPct val="90000"/>
              </a:lnSpc>
            </a:pPr>
            <a:r>
              <a:rPr lang="en-ZA" sz="1600" dirty="0">
                <a:solidFill>
                  <a:srgbClr val="000000"/>
                </a:solidFill>
                <a:latin typeface="Arial"/>
                <a:cs typeface="Arial"/>
              </a:rPr>
              <a:t>It should be noted that 27 of the total posts filled to date has been through internal </a:t>
            </a:r>
            <a:r>
              <a:rPr lang="en-ZA" sz="1600" dirty="0" smtClean="0">
                <a:solidFill>
                  <a:srgbClr val="000000"/>
                </a:solidFill>
                <a:latin typeface="Arial"/>
                <a:cs typeface="Arial"/>
              </a:rPr>
              <a:t>promotions. This, compounded by recorded resignations, retirements and transfers out of the Department, contributes </a:t>
            </a:r>
            <a:r>
              <a:rPr lang="en-ZA" sz="1600" dirty="0">
                <a:solidFill>
                  <a:srgbClr val="000000"/>
                </a:solidFill>
                <a:latin typeface="Arial"/>
                <a:cs typeface="Arial"/>
              </a:rPr>
              <a:t>to the pace of the filling of </a:t>
            </a:r>
            <a:r>
              <a:rPr lang="en-ZA" sz="1600" dirty="0" smtClean="0">
                <a:solidFill>
                  <a:srgbClr val="000000"/>
                </a:solidFill>
                <a:latin typeface="Arial"/>
                <a:cs typeface="Arial"/>
              </a:rPr>
              <a:t> vacant posts.</a:t>
            </a:r>
            <a:endParaRPr lang="en-ZA" sz="1600" dirty="0">
              <a:solidFill>
                <a:srgbClr val="000000"/>
              </a:solidFill>
              <a:latin typeface="Arial"/>
              <a:cs typeface="Arial"/>
            </a:endParaRPr>
          </a:p>
          <a:p>
            <a:pPr algn="just">
              <a:lnSpc>
                <a:spcPct val="90000"/>
              </a:lnSpc>
            </a:pPr>
            <a:endParaRPr lang="en-ZA" sz="900" dirty="0">
              <a:solidFill>
                <a:srgbClr val="000000"/>
              </a:solidFill>
              <a:latin typeface="Arial"/>
              <a:cs typeface="Arial"/>
            </a:endParaRPr>
          </a:p>
          <a:p>
            <a:pPr algn="just">
              <a:lnSpc>
                <a:spcPct val="90000"/>
              </a:lnSpc>
            </a:pPr>
            <a:r>
              <a:rPr lang="en-ZA" sz="1600" dirty="0" smtClean="0">
                <a:solidFill>
                  <a:srgbClr val="000000"/>
                </a:solidFill>
                <a:latin typeface="Arial"/>
                <a:cs typeface="Arial"/>
              </a:rPr>
              <a:t>The </a:t>
            </a:r>
            <a:r>
              <a:rPr lang="en-ZA" sz="1600" dirty="0">
                <a:solidFill>
                  <a:srgbClr val="000000"/>
                </a:solidFill>
                <a:latin typeface="Arial"/>
                <a:cs typeface="Arial"/>
              </a:rPr>
              <a:t>Executive Committee of the </a:t>
            </a:r>
            <a:r>
              <a:rPr lang="en-ZA" sz="1600" dirty="0" smtClean="0">
                <a:solidFill>
                  <a:srgbClr val="000000"/>
                </a:solidFill>
                <a:latin typeface="Arial"/>
                <a:cs typeface="Arial"/>
              </a:rPr>
              <a:t>DoT </a:t>
            </a:r>
            <a:r>
              <a:rPr lang="en-ZA" sz="1600" dirty="0">
                <a:solidFill>
                  <a:srgbClr val="000000"/>
                </a:solidFill>
                <a:latin typeface="Arial"/>
                <a:cs typeface="Arial"/>
              </a:rPr>
              <a:t>has approved a recruitment intervention plan mainly on the senior management level and middle management level, which will ensure that the filling of vacant posts are in line with the targeted objective for the financial year.</a:t>
            </a:r>
          </a:p>
        </p:txBody>
      </p:sp>
      <p:sp>
        <p:nvSpPr>
          <p:cNvPr id="19458" name="Title 2">
            <a:extLst>
              <a:ext uri="{FF2B5EF4-FFF2-40B4-BE49-F238E27FC236}">
                <a16:creationId xmlns="" xmlns:a16="http://schemas.microsoft.com/office/drawing/2014/main" id="{DAF8F76E-CCCE-436D-93CA-363A0FB36EF3}"/>
              </a:ext>
            </a:extLst>
          </p:cNvPr>
          <p:cNvSpPr>
            <a:spLocks noGrp="1"/>
          </p:cNvSpPr>
          <p:nvPr>
            <p:ph type="title"/>
          </p:nvPr>
        </p:nvSpPr>
        <p:spPr>
          <a:xfrm>
            <a:off x="418474" y="304800"/>
            <a:ext cx="6988382" cy="762000"/>
          </a:xfrm>
        </p:spPr>
        <p:txBody>
          <a:bodyPr/>
          <a:lstStyle/>
          <a:p>
            <a:r>
              <a:rPr lang="en-US" altLang="en-US" sz="2800" b="1" dirty="0" smtClean="0">
                <a:latin typeface="Arial" panose="020B0604020202020204" pitchFamily="34" charset="0"/>
              </a:rPr>
              <a:t>Executive </a:t>
            </a:r>
            <a:r>
              <a:rPr lang="en-US" altLang="en-US" sz="2800" b="1" dirty="0">
                <a:latin typeface="Arial" panose="020B0604020202020204" pitchFamily="34" charset="0"/>
              </a:rPr>
              <a:t>Summary (cont..)</a:t>
            </a:r>
            <a:br>
              <a:rPr lang="en-US" altLang="en-US" sz="2800" b="1" dirty="0">
                <a:latin typeface="Arial" panose="020B0604020202020204" pitchFamily="34" charset="0"/>
              </a:rPr>
            </a:br>
            <a:endParaRPr lang="en-US" altLang="en-US" sz="2800" b="1" dirty="0">
              <a:latin typeface="Arial" panose="020B0604020202020204" pitchFamily="34" charset="0"/>
            </a:endParaRPr>
          </a:p>
        </p:txBody>
      </p:sp>
      <p:pic>
        <p:nvPicPr>
          <p:cNvPr id="19461" name="Picture 5">
            <a:hlinkClick r:id="rId3" action="ppaction://hlinksldjump"/>
            <a:extLst>
              <a:ext uri="{FF2B5EF4-FFF2-40B4-BE49-F238E27FC236}">
                <a16:creationId xmlns="" xmlns:a16="http://schemas.microsoft.com/office/drawing/2014/main"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6</a:t>
            </a:fld>
            <a:endParaRPr lang="en-GB" altLang="en-US" dirty="0"/>
          </a:p>
        </p:txBody>
      </p:sp>
    </p:spTree>
    <p:extLst>
      <p:ext uri="{BB962C8B-B14F-4D97-AF65-F5344CB8AC3E}">
        <p14:creationId xmlns:p14="http://schemas.microsoft.com/office/powerpoint/2010/main" xmlns="" val="2002538675"/>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55298" name="Title 2"/>
          <p:cNvSpPr>
            <a:spLocks noGrp="1"/>
          </p:cNvSpPr>
          <p:nvPr>
            <p:ph type="title"/>
          </p:nvPr>
        </p:nvSpPr>
        <p:spPr>
          <a:xfrm>
            <a:off x="228600" y="304800"/>
            <a:ext cx="6553200" cy="762000"/>
          </a:xfrm>
        </p:spPr>
        <p:txBody>
          <a:bodyPr/>
          <a:lstStyle/>
          <a:p>
            <a:pPr eaLnBrk="1" hangingPunct="1"/>
            <a:r>
              <a:rPr lang="en-ZA" sz="2800" b="1">
                <a:latin typeface="Arial" charset="0"/>
                <a:ea typeface="MS PGothic" charset="0"/>
                <a:cs typeface="Arial" charset="0"/>
              </a:rPr>
              <a:t>Maritime Policy and Legislation</a:t>
            </a:r>
            <a:r>
              <a:rPr lang="en-US" sz="2800" b="1">
                <a:latin typeface="Arial" charset="0"/>
                <a:ea typeface="MS PGothic" charset="0"/>
                <a:cs typeface="Arial" charset="0"/>
              </a:rPr>
              <a:t> </a:t>
            </a:r>
          </a:p>
        </p:txBody>
      </p:sp>
      <p:pic>
        <p:nvPicPr>
          <p:cNvPr id="5529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530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431FE567-9E92-9244-813D-614AE2466B83}" type="slidenum">
              <a:rPr lang="en-US" sz="1200">
                <a:solidFill>
                  <a:srgbClr val="898989"/>
                </a:solidFill>
              </a:rPr>
              <a:pPr/>
              <a:t>60</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graphicFrame>
        <p:nvGraphicFramePr>
          <p:cNvPr id="3" name="Table 2"/>
          <p:cNvGraphicFramePr>
            <a:graphicFrameLocks noGrp="1"/>
          </p:cNvGraphicFramePr>
          <p:nvPr/>
        </p:nvGraphicFramePr>
        <p:xfrm>
          <a:off x="228600" y="1308100"/>
          <a:ext cx="8534400" cy="4529138"/>
        </p:xfrm>
        <a:graphic>
          <a:graphicData uri="http://schemas.openxmlformats.org/drawingml/2006/table">
            <a:tbl>
              <a:tblPr/>
              <a:tblGrid>
                <a:gridCol w="404813"/>
                <a:gridCol w="1271587"/>
                <a:gridCol w="1306513"/>
                <a:gridCol w="1352550"/>
                <a:gridCol w="1617662"/>
                <a:gridCol w="1249363"/>
                <a:gridCol w="1331912"/>
              </a:tblGrid>
              <a:tr h="768124">
                <a:tc gridSpan="2">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OUTPUT INDICATOR</a:t>
                      </a:r>
                      <a:r>
                        <a:rPr kumimoji="0" lang="en-US" sz="1400" b="1" i="0" u="none" strike="noStrike" cap="none" normalizeH="0" baseline="0" dirty="0">
                          <a:ln>
                            <a:noFill/>
                          </a:ln>
                          <a:solidFill>
                            <a:schemeClr val="tx1"/>
                          </a:solidFill>
                          <a:effectLst/>
                          <a:latin typeface="Arial"/>
                          <a:ea typeface="MS PGothic" charset="0"/>
                          <a:cs typeface="Arial"/>
                        </a:rPr>
                        <a:t> </a:t>
                      </a:r>
                    </a:p>
                  </a:txBody>
                  <a:tcPr marT="45543" marB="455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ANNUAL 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2021/22</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TARGET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ZA" sz="1400" b="0"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ACTUAL OUTPUT</a:t>
                      </a:r>
                      <a:endParaRPr kumimoji="0" lang="en-US" sz="1400" b="1" i="0" u="none" strike="noStrike" cap="none" normalizeH="0" baseline="0" dirty="0">
                        <a:ln>
                          <a:noFill/>
                        </a:ln>
                        <a:solidFill>
                          <a:schemeClr val="tx1"/>
                        </a:solidFill>
                        <a:effectLst/>
                        <a:latin typeface="Arial"/>
                        <a:ea typeface="MS PGothic" charset="0"/>
                        <a:cs typeface="Arial"/>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QUARTER 3</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REASON FOR DEVIATION</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charset="0"/>
                          <a:cs typeface="Arial"/>
                        </a:rPr>
                        <a:t>CORRECTIVE MEASURE</a:t>
                      </a:r>
                      <a:endParaRPr kumimoji="0" lang="en-US" sz="1400" b="1"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47127">
                <a:tc gridSpan="7">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dirty="0">
                          <a:ln>
                            <a:noFill/>
                          </a:ln>
                          <a:solidFill>
                            <a:srgbClr val="0D0D0D"/>
                          </a:solidFill>
                          <a:effectLst/>
                          <a:latin typeface="Arial"/>
                          <a:ea typeface="MS PGothic" charset="0"/>
                          <a:cs typeface="Arial"/>
                        </a:rPr>
                        <a:t>Competitive and Accessible Markets</a:t>
                      </a:r>
                    </a:p>
                  </a:txBody>
                  <a:tcPr marT="45543" marB="455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38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6.1</a:t>
                      </a:r>
                      <a:endParaRPr kumimoji="0" lang="en-US" sz="1400" b="0" i="0" u="none" strike="noStrike" cap="none" normalizeH="0" baseline="0" dirty="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 </a:t>
                      </a:r>
                      <a:endParaRPr kumimoji="0" lang="en-US" sz="1400" b="0"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Maritime Development Fund Bill approved by Parliament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Maritime Development Fund Bill approved for submission to Cabinet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Submit Maritime Development Fund Bill to the ESIEID Cluster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Maritime Development Fund Bill was not submitted to the ESIEID Cluster as targeted.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During the period under, review comments from the State Law Advisers were incorporated and the draft Bill was re-submitted to the State Law Advisor.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a:ea typeface="MS PGothic" charset="0"/>
                          <a:cs typeface="Arial"/>
                        </a:rPr>
                        <a:t>Awaiting State Law Advisor Certification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FFFFFF"/>
                          </a:solidFill>
                          <a:effectLst/>
                          <a:latin typeface="Arial"/>
                          <a:ea typeface="MS PGothic" charset="0"/>
                          <a:cs typeface="Arial"/>
                        </a:rPr>
                        <a:t>Submission of the Bill to ESIEID cluster will be fast-tracked in the next quarter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239679761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381000" y="949325"/>
            <a:ext cx="8382000" cy="4830763"/>
          </a:xfrm>
        </p:spPr>
        <p:txBody>
          <a:bodyPr/>
          <a:lstStyle/>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buFontTx/>
              <a:buNone/>
            </a:pPr>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ZA" sz="2000">
              <a:latin typeface="Arial" charset="0"/>
              <a:ea typeface="MS PGothic" charset="0"/>
            </a:endParaRPr>
          </a:p>
          <a:p>
            <a:pPr algn="just" eaLnBrk="1" hangingPunct="1"/>
            <a:endParaRPr lang="en-US" sz="2000">
              <a:latin typeface="Arial" charset="0"/>
              <a:ea typeface="MS PGothic" charset="0"/>
            </a:endParaRPr>
          </a:p>
          <a:p>
            <a:pPr eaLnBrk="1" hangingPunct="1"/>
            <a:endParaRPr lang="en-US" sz="2000">
              <a:latin typeface="Arial" charset="0"/>
              <a:ea typeface="MS PGothic" charset="0"/>
            </a:endParaRPr>
          </a:p>
        </p:txBody>
      </p:sp>
      <p:sp>
        <p:nvSpPr>
          <p:cNvPr id="56322" name="Title 2"/>
          <p:cNvSpPr>
            <a:spLocks noGrp="1"/>
          </p:cNvSpPr>
          <p:nvPr>
            <p:ph type="title"/>
          </p:nvPr>
        </p:nvSpPr>
        <p:spPr>
          <a:xfrm>
            <a:off x="228600" y="304800"/>
            <a:ext cx="6553200" cy="762000"/>
          </a:xfrm>
        </p:spPr>
        <p:txBody>
          <a:bodyPr/>
          <a:lstStyle/>
          <a:p>
            <a:pPr eaLnBrk="1" hangingPunct="1"/>
            <a:r>
              <a:rPr lang="en-ZA" sz="2800" b="1">
                <a:latin typeface="Arial" charset="0"/>
                <a:ea typeface="MS PGothic" charset="0"/>
                <a:cs typeface="Arial" charset="0"/>
              </a:rPr>
              <a:t>Maritime Policy and Legislation</a:t>
            </a:r>
            <a:r>
              <a:rPr lang="en-US" sz="2800" b="1">
                <a:latin typeface="Arial" charset="0"/>
                <a:ea typeface="MS PGothic" charset="0"/>
                <a:cs typeface="Arial" charset="0"/>
              </a:rPr>
              <a:t> </a:t>
            </a:r>
          </a:p>
        </p:txBody>
      </p:sp>
      <p:pic>
        <p:nvPicPr>
          <p:cNvPr id="5632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632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49E4696-E334-2B48-8007-7E61AA25C5A5}" type="slidenum">
              <a:rPr lang="en-US" sz="1200">
                <a:solidFill>
                  <a:srgbClr val="898989"/>
                </a:solidFill>
              </a:rPr>
              <a:pPr/>
              <a:t>61</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graphicFrame>
        <p:nvGraphicFramePr>
          <p:cNvPr id="3" name="Table 2"/>
          <p:cNvGraphicFramePr>
            <a:graphicFrameLocks noGrp="1"/>
          </p:cNvGraphicFramePr>
          <p:nvPr/>
        </p:nvGraphicFramePr>
        <p:xfrm>
          <a:off x="228600" y="1231900"/>
          <a:ext cx="8534400" cy="4743450"/>
        </p:xfrm>
        <a:graphic>
          <a:graphicData uri="http://schemas.openxmlformats.org/drawingml/2006/table">
            <a:tbl>
              <a:tblPr/>
              <a:tblGrid>
                <a:gridCol w="404813"/>
                <a:gridCol w="1271587"/>
                <a:gridCol w="1306513"/>
                <a:gridCol w="1352550"/>
                <a:gridCol w="1617662"/>
                <a:gridCol w="1249363"/>
                <a:gridCol w="1331912"/>
              </a:tblGrid>
              <a:tr h="768221">
                <a:tc gridSpan="2">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OUTPUT INDICATOR</a:t>
                      </a:r>
                      <a:r>
                        <a:rPr kumimoji="0" lang="en-US" sz="1400" b="1" i="0" u="none" strike="noStrike" cap="none" normalizeH="0" baseline="0" dirty="0">
                          <a:ln>
                            <a:noFill/>
                          </a:ln>
                          <a:solidFill>
                            <a:schemeClr val="tx1"/>
                          </a:solidFill>
                          <a:effectLst/>
                          <a:latin typeface="Arial" charset="0"/>
                          <a:ea typeface="MS PGothic" charset="0"/>
                          <a:cs typeface="Arial" charset="0"/>
                        </a:rPr>
                        <a:t> </a:t>
                      </a:r>
                    </a:p>
                  </a:txBody>
                  <a:tcPr marT="45563" marB="455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ANNUAL TARGET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2021/22</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TARGET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QUARTER 3</a:t>
                      </a:r>
                      <a:endParaRPr kumimoji="0" lang="en-ZA" sz="1400" b="0"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ACTUAL OUTPUT</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charset="0"/>
                          <a:ea typeface="MS PGothic" charset="0"/>
                          <a:cs typeface="Arial" charset="0"/>
                        </a:rPr>
                        <a:t>QUARTER 3</a:t>
                      </a:r>
                      <a:endParaRPr kumimoji="0" lang="en-US" sz="1400" b="1"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REASON FOR DEVIATION</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CORRECTIVE MEASURE</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47201">
                <a:tc gridSpan="7">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dirty="0">
                          <a:ln>
                            <a:noFill/>
                          </a:ln>
                          <a:solidFill>
                            <a:srgbClr val="0D0D0D"/>
                          </a:solidFill>
                          <a:effectLst/>
                          <a:latin typeface="Arial" charset="0"/>
                          <a:ea typeface="MS PGothic" charset="0"/>
                          <a:cs typeface="Arial" charset="0"/>
                        </a:rPr>
                        <a:t>Competitive and Accessible Markets</a:t>
                      </a:r>
                    </a:p>
                  </a:txBody>
                  <a:tcPr marT="45563" marB="455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80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6.2 </a:t>
                      </a:r>
                      <a:endParaRPr kumimoji="0" lang="en-US" sz="1400" b="0" i="0" u="none" strike="noStrike" cap="none" normalizeH="0" baseline="0" dirty="0">
                        <a:ln>
                          <a:noFill/>
                        </a:ln>
                        <a:solidFill>
                          <a:schemeClr val="tx1"/>
                        </a:solidFill>
                        <a:effectLst/>
                        <a:latin typeface="Calibri" charset="0"/>
                        <a:ea typeface="MS PGothic"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Calibri" charset="0"/>
                          <a:cs typeface="Times New Roman" charset="0"/>
                        </a:rPr>
                        <a:t>Merchant Shipping Bill approved by Parliament</a:t>
                      </a:r>
                      <a:endParaRPr kumimoji="0" lang="en-ZA" sz="1400" b="0" i="0" u="none" strike="noStrike" cap="none" normalizeH="0" baseline="0" dirty="0">
                        <a:ln>
                          <a:noFill/>
                        </a:ln>
                        <a:solidFill>
                          <a:schemeClr val="tx1"/>
                        </a:solidFill>
                        <a:effectLst/>
                        <a:latin typeface="Calibri" charset="0"/>
                        <a:ea typeface="Calibri"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Merchant Shipping Bill approved for submission to Cabinet</a:t>
                      </a:r>
                      <a:endParaRPr kumimoji="0" lang="en-ZA" sz="1400" b="0" i="0" u="none" strike="noStrike" cap="none" normalizeH="0" baseline="0" dirty="0">
                        <a:ln>
                          <a:noFill/>
                        </a:ln>
                        <a:solidFill>
                          <a:schemeClr val="tx1"/>
                        </a:solidFill>
                        <a:effectLst/>
                        <a:latin typeface="Calibri" charset="0"/>
                        <a:ea typeface="MS PGothic"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Submit Maritime Merchant Shipping Bill to the ESIEID Cluster</a:t>
                      </a:r>
                      <a:r>
                        <a:rPr kumimoji="0" lang="en-ZA" sz="1400" b="0" i="0" u="none" strike="noStrike" cap="none" normalizeH="0" baseline="0" dirty="0">
                          <a:ln>
                            <a:noFill/>
                          </a:ln>
                          <a:solidFill>
                            <a:schemeClr val="tx1"/>
                          </a:solidFill>
                          <a:effectLst/>
                          <a:latin typeface="Calibri" charset="0"/>
                          <a:ea typeface="MS PGothic" charset="0"/>
                          <a:cs typeface="Times New Roman"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Maritime Merchant Shipping Bill was not submitted to the ESIEID Cluster as targeted.</a:t>
                      </a:r>
                      <a:endParaRPr kumimoji="0" lang="en-ZA" sz="1400" b="0" i="0" u="none" strike="noStrike" cap="none" normalizeH="0" baseline="0" dirty="0">
                        <a:ln>
                          <a:noFill/>
                        </a:ln>
                        <a:solidFill>
                          <a:schemeClr val="tx1"/>
                        </a:solidFill>
                        <a:effectLst/>
                        <a:latin typeface="Calibri" charset="0"/>
                        <a:ea typeface="MS PGothic"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 </a:t>
                      </a:r>
                      <a:endParaRPr kumimoji="0" lang="en-ZA" sz="1400" b="0" i="0" u="none" strike="noStrike" cap="none" normalizeH="0" baseline="0" dirty="0">
                        <a:ln>
                          <a:noFill/>
                        </a:ln>
                        <a:solidFill>
                          <a:schemeClr val="tx1"/>
                        </a:solidFill>
                        <a:effectLst/>
                        <a:latin typeface="Calibri" charset="0"/>
                        <a:ea typeface="MS PGothic"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State Law Advisers comments were incorporated and the draft Bill was re-submitted to the State Law Advisers during the period under review.</a:t>
                      </a:r>
                      <a:endParaRPr kumimoji="0" lang="en-ZA" sz="1400" b="0" i="0" u="none" strike="noStrike" cap="none" normalizeH="0" baseline="0" dirty="0">
                        <a:ln>
                          <a:noFill/>
                        </a:ln>
                        <a:solidFill>
                          <a:schemeClr val="tx1"/>
                        </a:solidFill>
                        <a:effectLst/>
                        <a:latin typeface="Calibri" charset="0"/>
                        <a:ea typeface="MS PGothic"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chemeClr val="tx1"/>
                          </a:solidFill>
                          <a:effectLst/>
                          <a:latin typeface="Arial" charset="0"/>
                          <a:ea typeface="MS PGothic" charset="0"/>
                          <a:cs typeface="Times New Roman" charset="0"/>
                        </a:rPr>
                        <a:t>Awaiting State Law Advisor Certification</a:t>
                      </a:r>
                      <a:endParaRPr kumimoji="0" lang="en-ZA" sz="1400" b="0" i="0" u="none" strike="noStrike" cap="none" normalizeH="0" baseline="0" dirty="0">
                        <a:ln>
                          <a:noFill/>
                        </a:ln>
                        <a:solidFill>
                          <a:schemeClr val="tx1"/>
                        </a:solidFill>
                        <a:effectLst/>
                        <a:latin typeface="Calibri" charset="0"/>
                        <a:ea typeface="MS PGothic"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a:ln>
                            <a:noFill/>
                          </a:ln>
                          <a:solidFill>
                            <a:srgbClr val="FFFFFF"/>
                          </a:solidFill>
                          <a:effectLst/>
                          <a:latin typeface="Arial" charset="0"/>
                          <a:ea typeface="MS PGothic" charset="0"/>
                          <a:cs typeface="Times New Roman" charset="0"/>
                        </a:rPr>
                        <a:t>Submission of the Bill to ESIEID cluster will be fast-tracked in the next quarter</a:t>
                      </a:r>
                      <a:endParaRPr kumimoji="0" lang="en-ZA" sz="1400" b="0" i="0" u="none" strike="noStrike" cap="none" normalizeH="0" baseline="0" dirty="0">
                        <a:ln>
                          <a:noFill/>
                        </a:ln>
                        <a:solidFill>
                          <a:srgbClr val="FFFFFF"/>
                        </a:solidFill>
                        <a:effectLst/>
                        <a:latin typeface="Calibri" charset="0"/>
                        <a:ea typeface="MS PGothic"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extLst>
      <p:ext uri="{BB962C8B-B14F-4D97-AF65-F5344CB8AC3E}">
        <p14:creationId xmlns:p14="http://schemas.microsoft.com/office/powerpoint/2010/main" xmlns="" val="1493817013"/>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PROGRAMME 7: PUBLIC TRANSPORT</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573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734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A340AB4-4A4C-E847-8C8D-5E99BB9B4755}" type="slidenum">
              <a:rPr lang="en-US" sz="1200">
                <a:solidFill>
                  <a:srgbClr val="898989"/>
                </a:solidFill>
              </a:rPr>
              <a:pPr/>
              <a:t>62</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202215368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p:cNvPr>
          <p:cNvSpPr>
            <a:spLocks noGrp="1"/>
          </p:cNvSpPr>
          <p:nvPr>
            <p:ph idx="1"/>
          </p:nvPr>
        </p:nvSpPr>
        <p:spPr>
          <a:xfrm>
            <a:off x="292100" y="1057275"/>
            <a:ext cx="8661400" cy="4894263"/>
          </a:xfrm>
        </p:spPr>
        <p:txBody>
          <a:bodyPr/>
          <a:lstStyle/>
          <a:p>
            <a:pPr algn="just">
              <a:lnSpc>
                <a:spcPct val="130000"/>
              </a:lnSpc>
              <a:spcBef>
                <a:spcPts val="0"/>
              </a:spcBef>
              <a:defRPr/>
            </a:pPr>
            <a:r>
              <a:rPr lang="en-ZA" sz="2000" b="1" dirty="0">
                <a:latin typeface="Arial"/>
                <a:ea typeface="MS PGothic" charset="0"/>
                <a:cs typeface="Arial"/>
              </a:rPr>
              <a:t>Integrated Single Ticketing </a:t>
            </a:r>
            <a:r>
              <a:rPr lang="en-ZA" sz="2000" b="1" dirty="0" smtClean="0">
                <a:latin typeface="Arial"/>
                <a:ea typeface="MS PGothic" charset="0"/>
                <a:cs typeface="Arial"/>
              </a:rPr>
              <a:t>System: </a:t>
            </a:r>
            <a:r>
              <a:rPr lang="en-ZA" sz="2000" dirty="0" smtClean="0">
                <a:latin typeface="Arial"/>
                <a:cs typeface="Arial"/>
              </a:rPr>
              <a:t>To </a:t>
            </a:r>
            <a:r>
              <a:rPr lang="en-ZA" sz="2000" dirty="0">
                <a:latin typeface="Arial"/>
                <a:cs typeface="Arial"/>
              </a:rPr>
              <a:t>date, there are 3 AFC Vendors that have been compliance-certified in the test </a:t>
            </a:r>
            <a:r>
              <a:rPr lang="en-ZA" sz="2000" dirty="0" smtClean="0">
                <a:latin typeface="Arial"/>
                <a:cs typeface="Arial"/>
              </a:rPr>
              <a:t>environment.</a:t>
            </a:r>
            <a:r>
              <a:rPr lang="en-US" sz="2000" dirty="0" smtClean="0">
                <a:latin typeface="Arial"/>
                <a:cs typeface="Arial"/>
              </a:rPr>
              <a:t> </a:t>
            </a:r>
            <a:r>
              <a:rPr lang="en-ZA" sz="2000" dirty="0" smtClean="0">
                <a:latin typeface="Arial" panose="020B0604020202020204" pitchFamily="34" charset="0"/>
                <a:ea typeface="Calibri" panose="020F0502020204030204" pitchFamily="34" charset="0"/>
              </a:rPr>
              <a:t>Three </a:t>
            </a:r>
            <a:r>
              <a:rPr lang="en-ZA" sz="2000" dirty="0">
                <a:latin typeface="Arial" panose="020B0604020202020204" pitchFamily="34" charset="0"/>
                <a:ea typeface="Calibri" panose="020F0502020204030204" pitchFamily="34" charset="0"/>
              </a:rPr>
              <a:t>AFC Vendors </a:t>
            </a:r>
            <a:r>
              <a:rPr lang="en-ZA" sz="2000" dirty="0" smtClean="0">
                <a:latin typeface="Arial"/>
                <a:cs typeface="Arial"/>
              </a:rPr>
              <a:t>identified: </a:t>
            </a:r>
            <a:endParaRPr lang="en-US" sz="2000" dirty="0" smtClean="0">
              <a:latin typeface="Arial"/>
              <a:cs typeface="Arial"/>
            </a:endParaRPr>
          </a:p>
          <a:p>
            <a:pPr algn="just">
              <a:lnSpc>
                <a:spcPct val="130000"/>
              </a:lnSpc>
              <a:spcBef>
                <a:spcPts val="0"/>
              </a:spcBef>
              <a:defRPr/>
            </a:pPr>
            <a:endParaRPr lang="en-ZA" sz="900" dirty="0" smtClean="0">
              <a:latin typeface="Arial"/>
              <a:cs typeface="Arial"/>
            </a:endParaRPr>
          </a:p>
          <a:p>
            <a:pPr lvl="1" algn="just">
              <a:lnSpc>
                <a:spcPct val="130000"/>
              </a:lnSpc>
              <a:spcBef>
                <a:spcPts val="0"/>
              </a:spcBef>
              <a:buFont typeface="Arial" panose="020B0604020202020204" pitchFamily="34" charset="0"/>
              <a:buChar char="•"/>
              <a:defRPr/>
            </a:pPr>
            <a:r>
              <a:rPr lang="en-ZA" sz="1800" dirty="0" err="1" smtClean="0">
                <a:latin typeface="Arial"/>
                <a:cs typeface="Arial"/>
              </a:rPr>
              <a:t>MobiPay</a:t>
            </a:r>
            <a:r>
              <a:rPr lang="en-ZA" sz="1800" dirty="0" smtClean="0">
                <a:latin typeface="Arial"/>
                <a:cs typeface="Arial"/>
              </a:rPr>
              <a:t> </a:t>
            </a:r>
            <a:r>
              <a:rPr lang="en-ZA" sz="1800" dirty="0">
                <a:latin typeface="Arial"/>
                <a:cs typeface="Arial"/>
              </a:rPr>
              <a:t>(SANTACO</a:t>
            </a:r>
            <a:r>
              <a:rPr lang="en-ZA" sz="1800" dirty="0" smtClean="0">
                <a:latin typeface="Arial"/>
                <a:cs typeface="Arial"/>
              </a:rPr>
              <a:t>);</a:t>
            </a:r>
            <a:endParaRPr lang="en-ZA" sz="1800" dirty="0">
              <a:latin typeface="Arial"/>
              <a:cs typeface="Arial"/>
            </a:endParaRPr>
          </a:p>
          <a:p>
            <a:pPr lvl="1" algn="just">
              <a:lnSpc>
                <a:spcPct val="130000"/>
              </a:lnSpc>
              <a:spcBef>
                <a:spcPts val="0"/>
              </a:spcBef>
              <a:buFont typeface="Arial" panose="020B0604020202020204" pitchFamily="34" charset="0"/>
              <a:buChar char="•"/>
              <a:defRPr/>
            </a:pPr>
            <a:r>
              <a:rPr lang="en-ZA" sz="1800" dirty="0" smtClean="0">
                <a:latin typeface="Arial"/>
                <a:cs typeface="Arial"/>
              </a:rPr>
              <a:t>Waxed </a:t>
            </a:r>
            <a:r>
              <a:rPr lang="en-ZA" sz="1800" dirty="0">
                <a:latin typeface="Arial"/>
                <a:cs typeface="Arial"/>
              </a:rPr>
              <a:t>Mobile (Rustenburg</a:t>
            </a:r>
            <a:r>
              <a:rPr lang="en-ZA" sz="1800" dirty="0" smtClean="0">
                <a:latin typeface="Arial"/>
                <a:cs typeface="Arial"/>
              </a:rPr>
              <a:t>) and</a:t>
            </a:r>
            <a:endParaRPr lang="en-ZA" sz="1800" dirty="0">
              <a:latin typeface="Arial"/>
              <a:cs typeface="Arial"/>
            </a:endParaRPr>
          </a:p>
          <a:p>
            <a:pPr lvl="1" algn="just">
              <a:lnSpc>
                <a:spcPct val="130000"/>
              </a:lnSpc>
              <a:spcBef>
                <a:spcPts val="0"/>
              </a:spcBef>
              <a:buFont typeface="Arial" panose="020B0604020202020204" pitchFamily="34" charset="0"/>
              <a:buChar char="•"/>
              <a:defRPr/>
            </a:pPr>
            <a:r>
              <a:rPr lang="en-ZA" sz="1800" dirty="0" smtClean="0">
                <a:latin typeface="Arial"/>
                <a:cs typeface="Arial"/>
              </a:rPr>
              <a:t>The </a:t>
            </a:r>
            <a:r>
              <a:rPr lang="en-ZA" sz="1800" dirty="0">
                <a:latin typeface="Arial"/>
                <a:cs typeface="Arial"/>
              </a:rPr>
              <a:t>Naked Scientist (Polokwane</a:t>
            </a:r>
            <a:r>
              <a:rPr lang="en-ZA" sz="1800" dirty="0" smtClean="0">
                <a:latin typeface="Arial"/>
                <a:cs typeface="Arial"/>
              </a:rPr>
              <a:t>).</a:t>
            </a:r>
          </a:p>
          <a:p>
            <a:pPr marL="457200" lvl="1" indent="0" algn="just">
              <a:lnSpc>
                <a:spcPct val="130000"/>
              </a:lnSpc>
              <a:spcBef>
                <a:spcPts val="0"/>
              </a:spcBef>
              <a:buFont typeface="Arial" panose="020B0604020202020204" pitchFamily="34" charset="0"/>
              <a:buNone/>
              <a:defRPr/>
            </a:pPr>
            <a:endParaRPr lang="en-ZA" sz="1600" dirty="0" smtClean="0">
              <a:latin typeface="Arial"/>
              <a:cs typeface="Arial"/>
            </a:endParaRPr>
          </a:p>
          <a:p>
            <a:pPr marL="457200" lvl="1" indent="0" algn="just">
              <a:lnSpc>
                <a:spcPct val="130000"/>
              </a:lnSpc>
              <a:spcBef>
                <a:spcPts val="0"/>
              </a:spcBef>
              <a:buFont typeface="Arial" panose="020B0604020202020204" pitchFamily="34" charset="0"/>
              <a:buNone/>
              <a:defRPr/>
            </a:pPr>
            <a:endParaRPr lang="en-ZA" sz="200" dirty="0" smtClean="0">
              <a:latin typeface="Arial"/>
              <a:cs typeface="Arial"/>
            </a:endParaRPr>
          </a:p>
          <a:p>
            <a:pPr lvl="1" algn="just">
              <a:lnSpc>
                <a:spcPct val="130000"/>
              </a:lnSpc>
              <a:spcBef>
                <a:spcPts val="0"/>
              </a:spcBef>
              <a:defRPr/>
            </a:pPr>
            <a:r>
              <a:rPr lang="en-ZA" sz="1800" dirty="0" smtClean="0">
                <a:latin typeface="Arial" panose="020B0604020202020204" pitchFamily="34" charset="0"/>
                <a:ea typeface="Calibri" panose="020F0502020204030204" pitchFamily="34" charset="0"/>
              </a:rPr>
              <a:t>There </a:t>
            </a:r>
            <a:r>
              <a:rPr lang="en-ZA" sz="1800" dirty="0">
                <a:latin typeface="Arial" panose="020B0604020202020204" pitchFamily="34" charset="0"/>
                <a:ea typeface="Calibri" panose="020F0502020204030204" pitchFamily="34" charset="0"/>
              </a:rPr>
              <a:t>are more than 300 test transactions submitted and successfully processed in the Quality Assurance environment at the SANRAL Transaction Clearing House (TCH</a:t>
            </a:r>
            <a:r>
              <a:rPr lang="en-ZA" sz="1800" dirty="0" smtClean="0">
                <a:latin typeface="Arial" panose="020B0604020202020204" pitchFamily="34" charset="0"/>
                <a:ea typeface="Calibri" panose="020F0502020204030204" pitchFamily="34" charset="0"/>
              </a:rPr>
              <a:t>).</a:t>
            </a:r>
            <a:endParaRPr lang="en-ZA" sz="1800" dirty="0">
              <a:latin typeface="Arial"/>
              <a:cs typeface="Arial"/>
            </a:endParaRPr>
          </a:p>
          <a:p>
            <a:pPr marL="457200" lvl="1" indent="0" algn="just">
              <a:lnSpc>
                <a:spcPct val="130000"/>
              </a:lnSpc>
              <a:spcBef>
                <a:spcPts val="0"/>
              </a:spcBef>
              <a:buFont typeface="Arial" panose="020B0604020202020204" pitchFamily="34" charset="0"/>
              <a:buNone/>
              <a:defRPr/>
            </a:pPr>
            <a:endParaRPr lang="en-US" sz="1600" dirty="0">
              <a:latin typeface="Arial"/>
              <a:cs typeface="Arial"/>
            </a:endParaRPr>
          </a:p>
          <a:p>
            <a:pPr marL="457200" lvl="1" indent="0" algn="just">
              <a:lnSpc>
                <a:spcPct val="130000"/>
              </a:lnSpc>
              <a:spcBef>
                <a:spcPts val="0"/>
              </a:spcBef>
              <a:buFont typeface="Arial" panose="020B0604020202020204" pitchFamily="34" charset="0"/>
              <a:buNone/>
              <a:defRPr/>
            </a:pPr>
            <a:endParaRPr lang="en-US" sz="1600" dirty="0" smtClean="0">
              <a:latin typeface="Arial"/>
              <a:cs typeface="Arial"/>
            </a:endParaRPr>
          </a:p>
          <a:p>
            <a:pPr lvl="1" algn="just">
              <a:lnSpc>
                <a:spcPct val="130000"/>
              </a:lnSpc>
              <a:spcBef>
                <a:spcPts val="0"/>
              </a:spcBef>
              <a:defRPr/>
            </a:pPr>
            <a:endParaRPr lang="en-US" sz="1600" dirty="0">
              <a:latin typeface="Arial"/>
              <a:ea typeface="MS PGothic" charset="0"/>
              <a:cs typeface="Arial"/>
            </a:endParaRPr>
          </a:p>
          <a:p>
            <a:pPr lvl="1">
              <a:buFont typeface="Arial" charset="0"/>
              <a:buNone/>
              <a:defRPr/>
            </a:pPr>
            <a:endParaRPr lang="en-ZA" sz="1600" dirty="0">
              <a:ea typeface="MS PGothic" charset="0"/>
            </a:endParaRPr>
          </a:p>
          <a:p>
            <a:pPr algn="just">
              <a:defRPr/>
            </a:pPr>
            <a:endParaRPr lang="en-ZA" sz="2000" dirty="0">
              <a:solidFill>
                <a:srgbClr val="000000"/>
              </a:solidFill>
              <a:latin typeface="Arial" charset="0"/>
              <a:ea typeface="MS PGothic" charset="0"/>
              <a:cs typeface="Calibri" charset="0"/>
            </a:endParaRPr>
          </a:p>
          <a:p>
            <a:pPr algn="just" eaLnBrk="1" hangingPunct="1">
              <a:lnSpc>
                <a:spcPct val="90000"/>
              </a:lnSpc>
              <a:buFont typeface="Arial" charset="0"/>
              <a:buNone/>
              <a:defRPr/>
            </a:pPr>
            <a:endParaRPr lang="en-US" sz="2000" dirty="0">
              <a:latin typeface="Arial" charset="0"/>
              <a:ea typeface="MS PGothic" charset="0"/>
            </a:endParaRPr>
          </a:p>
          <a:p>
            <a:pPr algn="just" eaLnBrk="1" hangingPunct="1">
              <a:lnSpc>
                <a:spcPct val="90000"/>
              </a:lnSpc>
              <a:defRPr/>
            </a:pPr>
            <a:endParaRPr lang="en-US" sz="1800" u="sng" dirty="0">
              <a:latin typeface="Arial" charset="0"/>
              <a:ea typeface="MS PGothic" charset="0"/>
            </a:endParaRPr>
          </a:p>
          <a:p>
            <a:pPr algn="just" eaLnBrk="1" hangingPunct="1">
              <a:lnSpc>
                <a:spcPct val="90000"/>
              </a:lnSpc>
              <a:buFont typeface="Arial" charset="0"/>
              <a:buNone/>
              <a:defRPr/>
            </a:pPr>
            <a:endParaRPr lang="en-ZA" sz="2000" dirty="0">
              <a:latin typeface="Arial" charset="0"/>
              <a:ea typeface="MS PGothic" charset="0"/>
            </a:endParaRPr>
          </a:p>
          <a:p>
            <a:pPr eaLnBrk="1" hangingPunct="1">
              <a:lnSpc>
                <a:spcPct val="105000"/>
              </a:lnSpc>
              <a:defRPr/>
            </a:pPr>
            <a:endParaRPr lang="en-ZA" sz="2800" dirty="0">
              <a:ea typeface="MS PGothic" charset="0"/>
            </a:endParaRPr>
          </a:p>
        </p:txBody>
      </p:sp>
      <p:sp>
        <p:nvSpPr>
          <p:cNvPr id="58370"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Public Transport Network Devt</a:t>
            </a:r>
          </a:p>
        </p:txBody>
      </p:sp>
      <p:pic>
        <p:nvPicPr>
          <p:cNvPr id="58371"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837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5D94C5D-896F-7143-A8F6-C820BE28ED3C}" type="slidenum">
              <a:rPr lang="en-US" sz="1200">
                <a:solidFill>
                  <a:srgbClr val="898989"/>
                </a:solidFill>
              </a:rPr>
              <a:pPr/>
              <a:t>63</a:t>
            </a:fld>
            <a:endParaRPr lang="en-US" sz="1200">
              <a:solidFill>
                <a:srgbClr val="898989"/>
              </a:solidFill>
            </a:endParaRPr>
          </a:p>
        </p:txBody>
      </p:sp>
      <p:sp>
        <p:nvSpPr>
          <p:cNvPr id="2" name="Footer Placeholder 1">
            <a:extLst/>
          </p:cNvPr>
          <p:cNvSpPr>
            <a:spLocks noGrp="1"/>
          </p:cNvSpPr>
          <p:nvPr>
            <p:ph type="ftr" sz="quarter" idx="11"/>
          </p:nvPr>
        </p:nvSpPr>
        <p:spPr>
          <a:xfrm>
            <a:off x="3124200" y="618331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192786243"/>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p:cNvPr>
          <p:cNvSpPr>
            <a:spLocks noGrp="1"/>
          </p:cNvSpPr>
          <p:nvPr>
            <p:ph idx="1"/>
          </p:nvPr>
        </p:nvSpPr>
        <p:spPr>
          <a:xfrm>
            <a:off x="292100" y="1260475"/>
            <a:ext cx="8570913" cy="4606925"/>
          </a:xfrm>
        </p:spPr>
        <p:txBody>
          <a:bodyPr>
            <a:normAutofit lnSpcReduction="10000"/>
          </a:bodyPr>
          <a:lstStyle/>
          <a:p>
            <a:pPr algn="just">
              <a:lnSpc>
                <a:spcPct val="130000"/>
              </a:lnSpc>
              <a:spcBef>
                <a:spcPts val="0"/>
              </a:spcBef>
              <a:defRPr/>
            </a:pPr>
            <a:r>
              <a:rPr lang="en-ZA" sz="1800" b="1" dirty="0" smtClean="0">
                <a:latin typeface="Arial"/>
                <a:ea typeface="MS PGothic" charset="0"/>
                <a:cs typeface="Arial"/>
              </a:rPr>
              <a:t>Integrated </a:t>
            </a:r>
            <a:r>
              <a:rPr lang="en-ZA" sz="1800" b="1" dirty="0">
                <a:latin typeface="Arial"/>
                <a:ea typeface="MS PGothic" charset="0"/>
                <a:cs typeface="Arial"/>
              </a:rPr>
              <a:t>Public Transport Network (IPTN) </a:t>
            </a:r>
            <a:r>
              <a:rPr lang="en-ZA" sz="1800" b="1" dirty="0" smtClean="0">
                <a:latin typeface="Arial"/>
                <a:ea typeface="MS PGothic" charset="0"/>
                <a:cs typeface="Arial"/>
              </a:rPr>
              <a:t>Programme: </a:t>
            </a:r>
            <a:r>
              <a:rPr lang="en-ZA" sz="1800" dirty="0" smtClean="0">
                <a:latin typeface="Arial"/>
                <a:ea typeface="MS PGothic" charset="0"/>
                <a:cs typeface="Arial"/>
              </a:rPr>
              <a:t>Quarterly </a:t>
            </a:r>
            <a:r>
              <a:rPr lang="en-ZA" sz="1800" dirty="0">
                <a:latin typeface="Arial"/>
                <a:ea typeface="MS PGothic" charset="0"/>
                <a:cs typeface="Arial"/>
              </a:rPr>
              <a:t>virtual bilateral meetings were held with the following </a:t>
            </a:r>
            <a:r>
              <a:rPr lang="en-ZA" sz="1800" dirty="0" smtClean="0">
                <a:latin typeface="Arial"/>
                <a:ea typeface="MS PGothic" charset="0"/>
                <a:cs typeface="Arial"/>
              </a:rPr>
              <a:t>municipalities (Nelson </a:t>
            </a:r>
            <a:r>
              <a:rPr lang="en-ZA" sz="1800" dirty="0">
                <a:latin typeface="Arial"/>
                <a:ea typeface="MS PGothic" charset="0"/>
                <a:cs typeface="Arial"/>
              </a:rPr>
              <a:t>Mandela </a:t>
            </a:r>
            <a:r>
              <a:rPr lang="en-ZA" sz="1800" dirty="0" smtClean="0">
                <a:latin typeface="Arial"/>
                <a:ea typeface="MS PGothic" charset="0"/>
                <a:cs typeface="Arial"/>
              </a:rPr>
              <a:t>Bay, Cape Town, Mangaung, Rustenburg and EThekwini).</a:t>
            </a:r>
          </a:p>
          <a:p>
            <a:pPr lvl="1" algn="just">
              <a:lnSpc>
                <a:spcPct val="130000"/>
              </a:lnSpc>
              <a:spcBef>
                <a:spcPts val="0"/>
              </a:spcBef>
              <a:buFont typeface="Arial" charset="0"/>
              <a:buChar char="•"/>
              <a:defRPr/>
            </a:pPr>
            <a:endParaRPr lang="en-US" sz="800" dirty="0">
              <a:latin typeface="Arial"/>
              <a:ea typeface="MS PGothic" charset="0"/>
              <a:cs typeface="Arial"/>
            </a:endParaRPr>
          </a:p>
          <a:p>
            <a:pPr lvl="1" algn="just">
              <a:lnSpc>
                <a:spcPct val="130000"/>
              </a:lnSpc>
              <a:spcBef>
                <a:spcPts val="0"/>
              </a:spcBef>
              <a:defRPr/>
            </a:pPr>
            <a:r>
              <a:rPr lang="en-ZA" sz="1600" dirty="0">
                <a:latin typeface="Arial"/>
                <a:cs typeface="Arial"/>
              </a:rPr>
              <a:t>Six (6) cities (Cape Town, George, Ekurhuleni, Johannesburg, Tshwane, and Nelson Mandela Bay) are operational and working towards expanding current services. </a:t>
            </a:r>
            <a:endParaRPr lang="en-ZA" sz="1600" dirty="0" smtClean="0">
              <a:latin typeface="Arial"/>
              <a:cs typeface="Arial"/>
            </a:endParaRPr>
          </a:p>
          <a:p>
            <a:pPr marL="457200" lvl="1" indent="0" algn="just">
              <a:lnSpc>
                <a:spcPct val="130000"/>
              </a:lnSpc>
              <a:spcBef>
                <a:spcPts val="0"/>
              </a:spcBef>
              <a:buFont typeface="Arial" charset="0"/>
              <a:buNone/>
              <a:defRPr/>
            </a:pPr>
            <a:endParaRPr lang="en-US" sz="1000" dirty="0">
              <a:latin typeface="Arial"/>
              <a:cs typeface="Arial"/>
            </a:endParaRPr>
          </a:p>
          <a:p>
            <a:pPr lvl="1" algn="just">
              <a:lnSpc>
                <a:spcPct val="130000"/>
              </a:lnSpc>
              <a:spcBef>
                <a:spcPts val="0"/>
              </a:spcBef>
              <a:defRPr/>
            </a:pPr>
            <a:r>
              <a:rPr lang="en-ZA" sz="1600" dirty="0" smtClean="0">
                <a:latin typeface="Arial"/>
                <a:cs typeface="Arial"/>
              </a:rPr>
              <a:t>Four </a:t>
            </a:r>
            <a:r>
              <a:rPr lang="en-ZA" sz="1600" dirty="0">
                <a:latin typeface="Arial"/>
                <a:cs typeface="Arial"/>
              </a:rPr>
              <a:t>(4) cities (Polokwane, Mangaung, Rustenburg and eThekwini) </a:t>
            </a:r>
            <a:r>
              <a:rPr lang="en-ZA" sz="1600" dirty="0" smtClean="0">
                <a:latin typeface="Arial"/>
                <a:cs typeface="Arial"/>
              </a:rPr>
              <a:t>working </a:t>
            </a:r>
            <a:r>
              <a:rPr lang="en-ZA" sz="1600" dirty="0">
                <a:latin typeface="Arial"/>
                <a:cs typeface="Arial"/>
              </a:rPr>
              <a:t>towards the launch of new services before end of the financial year.</a:t>
            </a:r>
            <a:r>
              <a:rPr lang="en-US" sz="1600" dirty="0" smtClean="0">
                <a:latin typeface="Arial"/>
                <a:cs typeface="Arial"/>
              </a:rPr>
              <a:t> </a:t>
            </a:r>
          </a:p>
          <a:p>
            <a:pPr marL="457200" lvl="1" indent="0" algn="just">
              <a:lnSpc>
                <a:spcPct val="130000"/>
              </a:lnSpc>
              <a:spcBef>
                <a:spcPts val="0"/>
              </a:spcBef>
              <a:buFont typeface="Arial" panose="020B0604020202020204" pitchFamily="34" charset="0"/>
              <a:buNone/>
              <a:defRPr/>
            </a:pPr>
            <a:endParaRPr lang="en-US" sz="1600" dirty="0" smtClean="0">
              <a:latin typeface="Arial"/>
              <a:cs typeface="Arial"/>
            </a:endParaRPr>
          </a:p>
          <a:p>
            <a:pPr algn="just">
              <a:lnSpc>
                <a:spcPct val="130000"/>
              </a:lnSpc>
              <a:spcBef>
                <a:spcPts val="0"/>
              </a:spcBef>
              <a:buFont typeface="Arial" panose="020B0604020202020204" pitchFamily="34" charset="0"/>
              <a:buChar char="•"/>
              <a:defRPr/>
            </a:pPr>
            <a:r>
              <a:rPr lang="en-ZA" altLang="en-US" sz="1800" b="1" dirty="0">
                <a:solidFill>
                  <a:prstClr val="black"/>
                </a:solidFill>
                <a:latin typeface="Arial" panose="020B0604020202020204" pitchFamily="34" charset="0"/>
                <a:cs typeface="Times New Roman" panose="02020603050405020304" pitchFamily="18" charset="0"/>
              </a:rPr>
              <a:t>Average weekday passenger trips across </a:t>
            </a:r>
            <a:r>
              <a:rPr lang="en-ZA" altLang="en-US" sz="1800" b="1" dirty="0">
                <a:solidFill>
                  <a:prstClr val="black"/>
                </a:solidFill>
                <a:latin typeface="Arial" panose="020B0604020202020204" pitchFamily="34" charset="0"/>
              </a:rPr>
              <a:t>cities operating IPTNs: </a:t>
            </a:r>
            <a:r>
              <a:rPr lang="en-ZA" altLang="en-US" sz="1800" dirty="0">
                <a:solidFill>
                  <a:prstClr val="black"/>
                </a:solidFill>
                <a:latin typeface="Arial" panose="020B0604020202020204" pitchFamily="34" charset="0"/>
                <a:cs typeface="Arial" panose="020B0604020202020204" pitchFamily="34" charset="0"/>
              </a:rPr>
              <a:t>Average weekday passenger trips database was compiled for all six (6) operational municipalities: (City of Cape Town, Johannesburg, Tshwane, Ekurhuleni, Nelson Mandela Bay and George</a:t>
            </a:r>
            <a:r>
              <a:rPr lang="en-ZA" altLang="en-US" sz="1800" dirty="0" smtClean="0">
                <a:solidFill>
                  <a:prstClr val="black"/>
                </a:solidFill>
                <a:latin typeface="Arial" panose="020B0604020202020204" pitchFamily="34" charset="0"/>
                <a:cs typeface="Arial" panose="020B0604020202020204" pitchFamily="34" charset="0"/>
              </a:rPr>
              <a:t>) – (trips decreased to around 107 000 due to decreased demand as areslt of COVID-19).</a:t>
            </a:r>
            <a:endParaRPr lang="en-ZA" sz="1600" dirty="0">
              <a:latin typeface="Arial"/>
              <a:ea typeface="MS PGothic" charset="0"/>
              <a:cs typeface="Arial"/>
            </a:endParaRPr>
          </a:p>
          <a:p>
            <a:pPr lvl="1">
              <a:buFont typeface="Arial" charset="0"/>
              <a:buNone/>
              <a:defRPr/>
            </a:pPr>
            <a:endParaRPr lang="en-ZA" sz="1600" dirty="0">
              <a:ea typeface="MS PGothic" charset="0"/>
            </a:endParaRPr>
          </a:p>
          <a:p>
            <a:pPr algn="just">
              <a:defRPr/>
            </a:pPr>
            <a:endParaRPr lang="en-ZA" sz="2000" dirty="0">
              <a:solidFill>
                <a:srgbClr val="000000"/>
              </a:solidFill>
              <a:latin typeface="Arial" charset="0"/>
              <a:ea typeface="MS PGothic" charset="0"/>
              <a:cs typeface="Calibri" charset="0"/>
            </a:endParaRPr>
          </a:p>
          <a:p>
            <a:pPr algn="just" eaLnBrk="1" hangingPunct="1">
              <a:lnSpc>
                <a:spcPct val="90000"/>
              </a:lnSpc>
              <a:buFont typeface="Arial" charset="0"/>
              <a:buNone/>
              <a:defRPr/>
            </a:pPr>
            <a:endParaRPr lang="en-US" sz="2000" dirty="0">
              <a:latin typeface="Arial" charset="0"/>
              <a:ea typeface="MS PGothic" charset="0"/>
            </a:endParaRPr>
          </a:p>
          <a:p>
            <a:pPr algn="just" eaLnBrk="1" hangingPunct="1">
              <a:lnSpc>
                <a:spcPct val="90000"/>
              </a:lnSpc>
              <a:defRPr/>
            </a:pPr>
            <a:endParaRPr lang="en-US" sz="1800" u="sng" dirty="0">
              <a:latin typeface="Arial" charset="0"/>
              <a:ea typeface="MS PGothic" charset="0"/>
            </a:endParaRPr>
          </a:p>
          <a:p>
            <a:pPr algn="just" eaLnBrk="1" hangingPunct="1">
              <a:lnSpc>
                <a:spcPct val="90000"/>
              </a:lnSpc>
              <a:buFont typeface="Arial" charset="0"/>
              <a:buNone/>
              <a:defRPr/>
            </a:pPr>
            <a:endParaRPr lang="en-ZA" sz="2000" dirty="0">
              <a:latin typeface="Arial" charset="0"/>
              <a:ea typeface="MS PGothic" charset="0"/>
            </a:endParaRPr>
          </a:p>
          <a:p>
            <a:pPr eaLnBrk="1" hangingPunct="1">
              <a:lnSpc>
                <a:spcPct val="105000"/>
              </a:lnSpc>
              <a:defRPr/>
            </a:pPr>
            <a:endParaRPr lang="en-ZA" sz="2800" dirty="0">
              <a:ea typeface="MS PGothic" charset="0"/>
            </a:endParaRPr>
          </a:p>
        </p:txBody>
      </p:sp>
      <p:sp>
        <p:nvSpPr>
          <p:cNvPr id="60418"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Public Transport Network Devt</a:t>
            </a:r>
          </a:p>
        </p:txBody>
      </p:sp>
      <p:pic>
        <p:nvPicPr>
          <p:cNvPr id="60419"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042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22B03A43-AC94-7441-8B1B-8B0687462F43}" type="slidenum">
              <a:rPr lang="en-US" sz="1200">
                <a:solidFill>
                  <a:srgbClr val="898989"/>
                </a:solidFill>
              </a:rPr>
              <a:pPr/>
              <a:t>64</a:t>
            </a:fld>
            <a:endParaRPr lang="en-US" sz="1200">
              <a:solidFill>
                <a:srgbClr val="898989"/>
              </a:solidFill>
            </a:endParaRPr>
          </a:p>
        </p:txBody>
      </p:sp>
      <p:sp>
        <p:nvSpPr>
          <p:cNvPr id="2" name="Footer Placeholder 1">
            <a:extLst/>
          </p:cNvPr>
          <p:cNvSpPr>
            <a:spLocks noGrp="1"/>
          </p:cNvSpPr>
          <p:nvPr>
            <p:ph type="ftr" sz="quarter" idx="11"/>
          </p:nvPr>
        </p:nvSpPr>
        <p:spPr>
          <a:xfrm>
            <a:off x="3124200" y="618331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74617210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a:xfrm>
            <a:off x="415925" y="1335088"/>
            <a:ext cx="8447088" cy="4462462"/>
          </a:xfrm>
        </p:spPr>
        <p:txBody>
          <a:bodyPr/>
          <a:lstStyle/>
          <a:p>
            <a:pPr algn="just">
              <a:lnSpc>
                <a:spcPct val="130000"/>
              </a:lnSpc>
              <a:spcBef>
                <a:spcPct val="0"/>
              </a:spcBef>
            </a:pPr>
            <a:r>
              <a:rPr lang="en-ZA" sz="2000" b="1">
                <a:latin typeface="Arial" charset="0"/>
                <a:ea typeface="MS PGothic" charset="0"/>
                <a:cs typeface="Arial" charset="0"/>
              </a:rPr>
              <a:t>Revised BRT Specifications and Technical Norms and Standards: </a:t>
            </a:r>
            <a:r>
              <a:rPr lang="en-ZA" sz="2000">
                <a:latin typeface="Arial" charset="0"/>
                <a:ea typeface="MS PGothic" charset="0"/>
                <a:cs typeface="Arial" charset="0"/>
              </a:rPr>
              <a:t>Stakeholder consultation on revised IPTN specifications and technical norms and standards were conducted with ten (10) IPTNs cities in December 2021 as targeted. </a:t>
            </a:r>
            <a:endParaRPr lang="en-US" sz="2000">
              <a:latin typeface="Arial" charset="0"/>
              <a:ea typeface="MS PGothic" charset="0"/>
              <a:cs typeface="Arial" charset="0"/>
            </a:endParaRPr>
          </a:p>
          <a:p>
            <a:pPr marL="457200" lvl="1" indent="0" algn="just">
              <a:buFont typeface="Arial" charset="0"/>
              <a:buNone/>
            </a:pPr>
            <a:r>
              <a:rPr lang="en-US" sz="1600">
                <a:latin typeface="Arial" charset="0"/>
                <a:ea typeface="ＭＳ Ｐゴシック" charset="0"/>
                <a:cs typeface="ＭＳ Ｐゴシック" charset="0"/>
              </a:rPr>
              <a:t> </a:t>
            </a:r>
            <a:endParaRPr lang="en-ZA" sz="1600" b="1">
              <a:latin typeface="Arial" charset="0"/>
              <a:ea typeface="MS PGothic" charset="0"/>
            </a:endParaRPr>
          </a:p>
        </p:txBody>
      </p:sp>
      <p:sp>
        <p:nvSpPr>
          <p:cNvPr id="62466" name="Title 2"/>
          <p:cNvSpPr>
            <a:spLocks noGrp="1"/>
          </p:cNvSpPr>
          <p:nvPr>
            <p:ph type="title"/>
          </p:nvPr>
        </p:nvSpPr>
        <p:spPr>
          <a:xfrm>
            <a:off x="457200" y="304800"/>
            <a:ext cx="6424613" cy="762000"/>
          </a:xfrm>
        </p:spPr>
        <p:txBody>
          <a:bodyPr/>
          <a:lstStyle/>
          <a:p>
            <a:pPr eaLnBrk="1" hangingPunct="1"/>
            <a:r>
              <a:rPr lang="en-US" sz="3200" b="1">
                <a:latin typeface="Arial" charset="0"/>
                <a:ea typeface="MS PGothic" charset="0"/>
              </a:rPr>
              <a:t>Public Transport Network Devt</a:t>
            </a:r>
            <a:endParaRPr lang="en-US" sz="2900" b="1">
              <a:latin typeface="Arial" charset="0"/>
              <a:ea typeface="MS PGothic" charset="0"/>
            </a:endParaRPr>
          </a:p>
        </p:txBody>
      </p:sp>
      <p:pic>
        <p:nvPicPr>
          <p:cNvPr id="62467"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246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4689050-2979-C74E-9A67-73BF9D27C927}" type="slidenum">
              <a:rPr lang="en-US" sz="1200">
                <a:solidFill>
                  <a:srgbClr val="898989"/>
                </a:solidFill>
              </a:rPr>
              <a:pPr/>
              <a:t>65</a:t>
            </a:fld>
            <a:endParaRPr lang="en-US" sz="1200">
              <a:solidFill>
                <a:srgbClr val="898989"/>
              </a:solidFill>
            </a:endParaRPr>
          </a:p>
        </p:txBody>
      </p:sp>
      <p:sp>
        <p:nvSpPr>
          <p:cNvPr id="2" name="Footer Placeholder 1">
            <a:extLst/>
          </p:cNvPr>
          <p:cNvSpPr>
            <a:spLocks noGrp="1"/>
          </p:cNvSpPr>
          <p:nvPr>
            <p:ph type="ftr" sz="quarter" idx="11"/>
          </p:nvPr>
        </p:nvSpPr>
        <p:spPr>
          <a:xfrm>
            <a:off x="3124200" y="6532563"/>
            <a:ext cx="2895600" cy="325437"/>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8137172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457200" y="1227138"/>
            <a:ext cx="8405813" cy="5689600"/>
          </a:xfrm>
        </p:spPr>
        <p:txBody>
          <a:bodyPr/>
          <a:lstStyle/>
          <a:p>
            <a:pPr algn="just">
              <a:lnSpc>
                <a:spcPct val="110000"/>
              </a:lnSpc>
            </a:pPr>
            <a:r>
              <a:rPr lang="en-GB" sz="1600" b="1" dirty="0">
                <a:solidFill>
                  <a:srgbClr val="000000"/>
                </a:solidFill>
                <a:latin typeface="Arial"/>
                <a:ea typeface="MS PGothic" charset="0"/>
                <a:cs typeface="Arial"/>
              </a:rPr>
              <a:t>Public Transport Funding Model: </a:t>
            </a:r>
            <a:r>
              <a:rPr lang="en-ZA" sz="1600" dirty="0">
                <a:latin typeface="Arial"/>
                <a:ea typeface="MS PGothic" charset="0"/>
                <a:cs typeface="Arial"/>
              </a:rPr>
              <a:t>Stakeholder consultation on the draft discussion document on the proposed revision of the Public Transport Funding Model were conducted as targeted. </a:t>
            </a:r>
            <a:r>
              <a:rPr lang="en-ZA" sz="1600" dirty="0">
                <a:latin typeface="Arial"/>
                <a:cs typeface="Arial"/>
              </a:rPr>
              <a:t>Issues raised during </a:t>
            </a:r>
            <a:r>
              <a:rPr lang="en-ZA" sz="1600" dirty="0" smtClean="0">
                <a:latin typeface="Arial"/>
                <a:cs typeface="Arial"/>
              </a:rPr>
              <a:t>consultations, included, amongst others: </a:t>
            </a:r>
          </a:p>
          <a:p>
            <a:pPr algn="just">
              <a:lnSpc>
                <a:spcPct val="110000"/>
              </a:lnSpc>
            </a:pPr>
            <a:endParaRPr lang="en-US" sz="1600" dirty="0">
              <a:latin typeface="Arial"/>
              <a:cs typeface="Arial"/>
            </a:endParaRPr>
          </a:p>
          <a:p>
            <a:pPr lvl="1" algn="just">
              <a:lnSpc>
                <a:spcPct val="110000"/>
              </a:lnSpc>
              <a:buFontTx/>
              <a:buChar char="-"/>
            </a:pPr>
            <a:r>
              <a:rPr lang="en-ZA" sz="1400" dirty="0" smtClean="0">
                <a:latin typeface="Arial"/>
                <a:cs typeface="Arial"/>
              </a:rPr>
              <a:t>Legal </a:t>
            </a:r>
            <a:r>
              <a:rPr lang="en-ZA" sz="1400" dirty="0">
                <a:latin typeface="Arial"/>
                <a:cs typeface="Arial"/>
              </a:rPr>
              <a:t>issues on whether the Constitution would allow other spheres to introduce new or additional charges or </a:t>
            </a:r>
            <a:r>
              <a:rPr lang="en-ZA" sz="1400" dirty="0" smtClean="0">
                <a:latin typeface="Arial"/>
                <a:cs typeface="Arial"/>
              </a:rPr>
              <a:t>taxes;</a:t>
            </a:r>
          </a:p>
          <a:p>
            <a:pPr lvl="1" algn="just">
              <a:lnSpc>
                <a:spcPct val="110000"/>
              </a:lnSpc>
              <a:buFontTx/>
              <a:buChar char="-"/>
            </a:pPr>
            <a:r>
              <a:rPr lang="en-ZA" sz="1400" dirty="0" smtClean="0">
                <a:latin typeface="Arial"/>
                <a:cs typeface="Arial"/>
              </a:rPr>
              <a:t>The </a:t>
            </a:r>
            <a:r>
              <a:rPr lang="en-ZA" sz="1400" dirty="0">
                <a:latin typeface="Arial"/>
                <a:cs typeface="Arial"/>
              </a:rPr>
              <a:t>need to get consent from National </a:t>
            </a:r>
            <a:r>
              <a:rPr lang="en-ZA" sz="1400" dirty="0" smtClean="0">
                <a:latin typeface="Arial"/>
                <a:cs typeface="Arial"/>
              </a:rPr>
              <a:t>Treasury with regard to final funding model;</a:t>
            </a:r>
          </a:p>
          <a:p>
            <a:pPr lvl="1" algn="just">
              <a:lnSpc>
                <a:spcPct val="110000"/>
              </a:lnSpc>
              <a:buFontTx/>
              <a:buChar char="-"/>
            </a:pPr>
            <a:r>
              <a:rPr lang="en-ZA" sz="1400" dirty="0" smtClean="0">
                <a:latin typeface="Arial"/>
                <a:cs typeface="Arial"/>
              </a:rPr>
              <a:t>The </a:t>
            </a:r>
            <a:r>
              <a:rPr lang="en-ZA" sz="1400" dirty="0">
                <a:latin typeface="Arial"/>
                <a:cs typeface="Arial"/>
              </a:rPr>
              <a:t>need to streamline all public transport funding sources such as PTOG, PTNG, TRP, Rail and scholar transport </a:t>
            </a:r>
            <a:r>
              <a:rPr lang="en-ZA" sz="1400" dirty="0" smtClean="0">
                <a:latin typeface="Arial"/>
                <a:cs typeface="Arial"/>
              </a:rPr>
              <a:t>budget; and</a:t>
            </a:r>
            <a:endParaRPr lang="en-US" sz="1400" dirty="0" smtClean="0">
              <a:latin typeface="Arial"/>
              <a:cs typeface="Arial"/>
            </a:endParaRPr>
          </a:p>
          <a:p>
            <a:pPr lvl="1" algn="just">
              <a:lnSpc>
                <a:spcPct val="110000"/>
              </a:lnSpc>
              <a:buFontTx/>
              <a:buChar char="-"/>
            </a:pPr>
            <a:r>
              <a:rPr lang="en-ZA" sz="1400" dirty="0">
                <a:latin typeface="Arial"/>
                <a:cs typeface="Arial"/>
              </a:rPr>
              <a:t>C</a:t>
            </a:r>
            <a:r>
              <a:rPr lang="en-ZA" sz="1400" dirty="0" smtClean="0">
                <a:latin typeface="Arial"/>
                <a:cs typeface="Arial"/>
              </a:rPr>
              <a:t>apacity </a:t>
            </a:r>
            <a:r>
              <a:rPr lang="en-ZA" sz="1400" dirty="0">
                <a:latin typeface="Arial"/>
                <a:cs typeface="Arial"/>
              </a:rPr>
              <a:t>challenges of municipalities to effectively manage funds. </a:t>
            </a:r>
            <a:endParaRPr lang="en-US" sz="1400" dirty="0">
              <a:latin typeface="Arial"/>
              <a:cs typeface="Arial"/>
            </a:endParaRPr>
          </a:p>
          <a:p>
            <a:pPr marL="0" indent="0" algn="just">
              <a:lnSpc>
                <a:spcPct val="110000"/>
              </a:lnSpc>
              <a:spcBef>
                <a:spcPct val="0"/>
              </a:spcBef>
              <a:buNone/>
            </a:pPr>
            <a:endParaRPr lang="en-US" sz="1000" dirty="0" smtClean="0">
              <a:latin typeface="Arial" charset="0"/>
              <a:ea typeface="MS PGothic" charset="0"/>
              <a:cs typeface="Arial" charset="0"/>
            </a:endParaRPr>
          </a:p>
          <a:p>
            <a:pPr marL="0" indent="0" algn="just">
              <a:lnSpc>
                <a:spcPct val="110000"/>
              </a:lnSpc>
              <a:spcBef>
                <a:spcPct val="0"/>
              </a:spcBef>
              <a:buNone/>
            </a:pPr>
            <a:endParaRPr lang="en-US" sz="1000" dirty="0">
              <a:latin typeface="Arial" charset="0"/>
              <a:ea typeface="MS PGothic" charset="0"/>
              <a:cs typeface="Arial" charset="0"/>
            </a:endParaRPr>
          </a:p>
          <a:p>
            <a:pPr algn="just">
              <a:lnSpc>
                <a:spcPct val="110000"/>
              </a:lnSpc>
              <a:spcBef>
                <a:spcPct val="0"/>
              </a:spcBef>
            </a:pPr>
            <a:r>
              <a:rPr lang="en-US" sz="1600" b="1" dirty="0">
                <a:solidFill>
                  <a:srgbClr val="000000"/>
                </a:solidFill>
                <a:latin typeface="Arial" charset="0"/>
                <a:ea typeface="MS PGothic" charset="0"/>
              </a:rPr>
              <a:t>Framework for the taxi industry ownership of the Scrapping Entity: </a:t>
            </a:r>
            <a:r>
              <a:rPr lang="en-ZA" sz="1600" dirty="0">
                <a:solidFill>
                  <a:srgbClr val="000000"/>
                </a:solidFill>
                <a:latin typeface="Arial" charset="0"/>
                <a:ea typeface="MS PGothic" charset="0"/>
              </a:rPr>
              <a:t>Consultations conducted with SANTACO as targeted</a:t>
            </a:r>
            <a:r>
              <a:rPr lang="en-ZA" sz="1600" dirty="0" smtClean="0">
                <a:solidFill>
                  <a:srgbClr val="000000"/>
                </a:solidFill>
                <a:latin typeface="Arial" charset="0"/>
                <a:ea typeface="MS PGothic" charset="0"/>
              </a:rPr>
              <a:t>.</a:t>
            </a:r>
          </a:p>
          <a:p>
            <a:pPr algn="just">
              <a:lnSpc>
                <a:spcPct val="110000"/>
              </a:lnSpc>
              <a:spcBef>
                <a:spcPct val="0"/>
              </a:spcBef>
            </a:pPr>
            <a:endParaRPr lang="en-ZA" sz="1000" dirty="0">
              <a:solidFill>
                <a:srgbClr val="000000"/>
              </a:solidFill>
              <a:latin typeface="Arial" charset="0"/>
              <a:ea typeface="MS PGothic" charset="0"/>
            </a:endParaRPr>
          </a:p>
          <a:p>
            <a:pPr lvl="1" algn="just">
              <a:lnSpc>
                <a:spcPct val="110000"/>
              </a:lnSpc>
              <a:spcBef>
                <a:spcPct val="0"/>
              </a:spcBef>
            </a:pPr>
            <a:r>
              <a:rPr lang="en-ZA" sz="1400" dirty="0" smtClean="0">
                <a:latin typeface="Arial"/>
                <a:cs typeface="Arial"/>
              </a:rPr>
              <a:t>Consultations mainly focused on ensuring </a:t>
            </a:r>
            <a:r>
              <a:rPr lang="en-ZA" sz="1400" dirty="0">
                <a:latin typeface="Arial"/>
                <a:cs typeface="Arial"/>
              </a:rPr>
              <a:t>a broad beneficiation of the entire taxi industry membership irrespective of affiliation </a:t>
            </a:r>
            <a:r>
              <a:rPr lang="en-ZA" sz="1400" dirty="0" smtClean="0">
                <a:latin typeface="Arial"/>
                <a:cs typeface="Arial"/>
              </a:rPr>
              <a:t>and and also on ensuring </a:t>
            </a:r>
            <a:r>
              <a:rPr lang="en-ZA" sz="1400" dirty="0">
                <a:latin typeface="Arial"/>
                <a:cs typeface="Arial"/>
              </a:rPr>
              <a:t>good corporate governance in the management of the Scrapping Entity</a:t>
            </a:r>
            <a:r>
              <a:rPr lang="en-US" sz="1400" dirty="0">
                <a:latin typeface="Arial"/>
                <a:cs typeface="Arial"/>
              </a:rPr>
              <a:t> </a:t>
            </a:r>
            <a:endParaRPr lang="en-ZA" sz="1400" dirty="0">
              <a:solidFill>
                <a:srgbClr val="000000"/>
              </a:solidFill>
              <a:latin typeface="Arial"/>
              <a:ea typeface="MS PGothic" charset="0"/>
              <a:cs typeface="Arial"/>
            </a:endParaRPr>
          </a:p>
          <a:p>
            <a:pPr algn="just">
              <a:lnSpc>
                <a:spcPct val="130000"/>
              </a:lnSpc>
              <a:spcBef>
                <a:spcPct val="0"/>
              </a:spcBef>
            </a:pPr>
            <a:endParaRPr lang="en-ZA" sz="1000" b="1" dirty="0">
              <a:solidFill>
                <a:srgbClr val="000000"/>
              </a:solidFill>
              <a:latin typeface="Arial" charset="0"/>
              <a:ea typeface="MS PGothic" charset="0"/>
            </a:endParaRPr>
          </a:p>
          <a:p>
            <a:pPr marL="685800" lvl="2" indent="-285750" algn="just">
              <a:lnSpc>
                <a:spcPct val="130000"/>
              </a:lnSpc>
              <a:spcBef>
                <a:spcPct val="0"/>
              </a:spcBef>
              <a:buFontTx/>
              <a:buChar char="-"/>
            </a:pPr>
            <a:endParaRPr lang="en-ZA" sz="1600" dirty="0">
              <a:latin typeface="Arial" charset="0"/>
              <a:ea typeface="ＭＳ Ｐゴシック" charset="0"/>
              <a:cs typeface="ＭＳ Ｐゴシック" charset="0"/>
            </a:endParaRPr>
          </a:p>
          <a:p>
            <a:pPr marL="685800" lvl="2" indent="-285750" algn="just">
              <a:lnSpc>
                <a:spcPct val="130000"/>
              </a:lnSpc>
              <a:spcBef>
                <a:spcPct val="0"/>
              </a:spcBef>
              <a:buFontTx/>
              <a:buChar char="-"/>
            </a:pPr>
            <a:endParaRPr lang="en-ZA" sz="2000" b="1" dirty="0">
              <a:latin typeface="Arial" charset="0"/>
              <a:ea typeface="MS PGothic" charset="0"/>
            </a:endParaRPr>
          </a:p>
        </p:txBody>
      </p:sp>
      <p:sp>
        <p:nvSpPr>
          <p:cNvPr id="64514"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Public Transport Industry Devt</a:t>
            </a:r>
          </a:p>
        </p:txBody>
      </p:sp>
      <p:pic>
        <p:nvPicPr>
          <p:cNvPr id="64515"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4516" name="Slide Number Placeholder 2"/>
          <p:cNvSpPr>
            <a:spLocks noGrp="1"/>
          </p:cNvSpPr>
          <p:nvPr>
            <p:ph type="sldNum" sz="quarter" idx="12"/>
          </p:nvPr>
        </p:nvSpPr>
        <p:spPr bwMode="auto">
          <a:xfrm>
            <a:off x="7754938" y="6550025"/>
            <a:ext cx="931862" cy="395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C66219D-DB24-4642-89DC-10922DBC7955}" type="slidenum">
              <a:rPr lang="en-US" sz="1200">
                <a:solidFill>
                  <a:srgbClr val="898989"/>
                </a:solidFill>
              </a:rPr>
              <a:pPr/>
              <a:t>66</a:t>
            </a:fld>
            <a:endParaRPr lang="en-US" sz="1200">
              <a:solidFill>
                <a:srgbClr val="898989"/>
              </a:solidFill>
            </a:endParaRPr>
          </a:p>
        </p:txBody>
      </p:sp>
      <p:sp>
        <p:nvSpPr>
          <p:cNvPr id="2" name="Footer Placeholder 1">
            <a:extLst/>
          </p:cNvPr>
          <p:cNvSpPr>
            <a:spLocks noGrp="1"/>
          </p:cNvSpPr>
          <p:nvPr>
            <p:ph type="ftr" sz="quarter" idx="11"/>
          </p:nvPr>
        </p:nvSpPr>
        <p:spPr>
          <a:xfrm>
            <a:off x="3124200" y="6584950"/>
            <a:ext cx="2895600" cy="13652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82711487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457200" y="1227138"/>
            <a:ext cx="8405813" cy="5689600"/>
          </a:xfrm>
        </p:spPr>
        <p:txBody>
          <a:bodyPr/>
          <a:lstStyle/>
          <a:p>
            <a:pPr algn="just">
              <a:lnSpc>
                <a:spcPct val="130000"/>
              </a:lnSpc>
              <a:spcBef>
                <a:spcPct val="0"/>
              </a:spcBef>
            </a:pPr>
            <a:r>
              <a:rPr lang="en-ZA" sz="1800" b="1" dirty="0" smtClean="0">
                <a:latin typeface="Arial" charset="0"/>
                <a:ea typeface="MS PGothic" charset="0"/>
              </a:rPr>
              <a:t>Taxi </a:t>
            </a:r>
            <a:r>
              <a:rPr lang="en-ZA" sz="1800" b="1" dirty="0">
                <a:latin typeface="Arial" charset="0"/>
                <a:ea typeface="MS PGothic" charset="0"/>
              </a:rPr>
              <a:t>Recapitalisation Programme (TRP): </a:t>
            </a:r>
            <a:r>
              <a:rPr lang="en-ZA" sz="1800" dirty="0">
                <a:latin typeface="Arial" charset="0"/>
                <a:ea typeface="MS PGothic" charset="0"/>
              </a:rPr>
              <a:t>561 old taxi vehicles (OTVs) scrapped during the period under review.</a:t>
            </a:r>
          </a:p>
          <a:p>
            <a:pPr algn="just">
              <a:lnSpc>
                <a:spcPct val="130000"/>
              </a:lnSpc>
              <a:spcBef>
                <a:spcPct val="0"/>
              </a:spcBef>
            </a:pPr>
            <a:endParaRPr lang="en-ZA" sz="1000" dirty="0">
              <a:latin typeface="Arial" charset="0"/>
              <a:ea typeface="MS PGothic" charset="0"/>
            </a:endParaRPr>
          </a:p>
          <a:p>
            <a:pPr marL="685800" lvl="2" indent="-285750" algn="just">
              <a:lnSpc>
                <a:spcPct val="130000"/>
              </a:lnSpc>
              <a:spcBef>
                <a:spcPct val="0"/>
              </a:spcBef>
              <a:buFontTx/>
              <a:buChar char="-"/>
            </a:pPr>
            <a:r>
              <a:rPr lang="en-ZA" sz="1600" dirty="0">
                <a:latin typeface="Arial" charset="0"/>
                <a:ea typeface="MS PGothic" charset="0"/>
              </a:rPr>
              <a:t>Total year-to-date – 1 545 OTVs scrapped</a:t>
            </a:r>
          </a:p>
          <a:p>
            <a:pPr marL="685800" lvl="2" indent="-285750" algn="just">
              <a:lnSpc>
                <a:spcPct val="130000"/>
              </a:lnSpc>
              <a:spcBef>
                <a:spcPct val="0"/>
              </a:spcBef>
              <a:buFontTx/>
              <a:buChar char="-"/>
            </a:pPr>
            <a:r>
              <a:rPr lang="en-ZA" sz="1600" dirty="0">
                <a:latin typeface="Arial" charset="0"/>
                <a:ea typeface="MS PGothic" charset="0"/>
              </a:rPr>
              <a:t>Target is demand driven and dependant on uptake by the industry.</a:t>
            </a:r>
          </a:p>
          <a:p>
            <a:pPr marL="685800" lvl="2" indent="-285750" algn="just">
              <a:lnSpc>
                <a:spcPct val="130000"/>
              </a:lnSpc>
              <a:spcBef>
                <a:spcPct val="0"/>
              </a:spcBef>
              <a:buFontTx/>
              <a:buChar char="-"/>
            </a:pPr>
            <a:r>
              <a:rPr lang="en-ZA" sz="1600" dirty="0">
                <a:latin typeface="Arial" charset="0"/>
                <a:ea typeface="ＭＳ Ｐゴシック" charset="0"/>
                <a:cs typeface="ＭＳ Ｐゴシック" charset="0"/>
              </a:rPr>
              <a:t>The other factor is that OTVs submitted for scrapping must meet the specified criteria of the programme.</a:t>
            </a:r>
          </a:p>
          <a:p>
            <a:pPr marL="685800" lvl="2" indent="-285750" algn="just">
              <a:lnSpc>
                <a:spcPct val="130000"/>
              </a:lnSpc>
              <a:spcBef>
                <a:spcPct val="0"/>
              </a:spcBef>
              <a:buFontTx/>
              <a:buChar char="-"/>
            </a:pPr>
            <a:r>
              <a:rPr lang="en-ZA" sz="1600" dirty="0">
                <a:latin typeface="Arial" charset="0"/>
                <a:ea typeface="ＭＳ Ｐゴシック" charset="0"/>
                <a:cs typeface="ＭＳ Ｐゴシック" charset="0"/>
              </a:rPr>
              <a:t>Taxi operators have been encouraged to submit old taxis for scrapping through continuous communications with taxi associations and other forms of marketing.</a:t>
            </a:r>
          </a:p>
          <a:p>
            <a:pPr marL="685800" lvl="2" indent="-285750" algn="just">
              <a:lnSpc>
                <a:spcPct val="130000"/>
              </a:lnSpc>
              <a:spcBef>
                <a:spcPct val="0"/>
              </a:spcBef>
              <a:buFontTx/>
              <a:buChar char="-"/>
            </a:pPr>
            <a:r>
              <a:rPr lang="en-ZA" sz="1600" dirty="0">
                <a:latin typeface="Arial" charset="0"/>
                <a:ea typeface="ＭＳ Ｐゴシック" charset="0"/>
                <a:cs typeface="ＭＳ Ｐゴシック" charset="0"/>
              </a:rPr>
              <a:t>The Department </a:t>
            </a:r>
            <a:r>
              <a:rPr lang="en-ZA" sz="1600" dirty="0" smtClean="0">
                <a:latin typeface="Arial" charset="0"/>
                <a:ea typeface="ＭＳ Ｐゴシック" charset="0"/>
                <a:cs typeface="ＭＳ Ｐゴシック" charset="0"/>
              </a:rPr>
              <a:t>is considering the determination of </a:t>
            </a:r>
            <a:r>
              <a:rPr lang="en-ZA" sz="1600" dirty="0">
                <a:latin typeface="Arial" charset="0"/>
                <a:ea typeface="ＭＳ Ｐゴシック" charset="0"/>
                <a:cs typeface="ＭＳ Ｐゴシック" charset="0"/>
              </a:rPr>
              <a:t>a cut-off date for scrapping</a:t>
            </a:r>
            <a:r>
              <a:rPr lang="en-ZA" sz="1600" dirty="0">
                <a:latin typeface="Arial" charset="0"/>
                <a:ea typeface="MS PGothic" charset="0"/>
              </a:rPr>
              <a:t>, particularly with regard to the illegal panel vans as per determination of the Public Protector.</a:t>
            </a:r>
            <a:endParaRPr lang="en-ZA" sz="1600" dirty="0">
              <a:latin typeface="Arial" charset="0"/>
              <a:ea typeface="ＭＳ Ｐゴシック" charset="0"/>
              <a:cs typeface="ＭＳ Ｐゴシック" charset="0"/>
            </a:endParaRPr>
          </a:p>
          <a:p>
            <a:pPr marL="685800" lvl="2" indent="-285750" algn="just">
              <a:lnSpc>
                <a:spcPct val="130000"/>
              </a:lnSpc>
              <a:spcBef>
                <a:spcPct val="0"/>
              </a:spcBef>
              <a:buFontTx/>
              <a:buChar char="-"/>
            </a:pPr>
            <a:endParaRPr lang="en-ZA" sz="1600" dirty="0">
              <a:latin typeface="Arial" charset="0"/>
              <a:ea typeface="ＭＳ Ｐゴシック" charset="0"/>
              <a:cs typeface="ＭＳ Ｐゴシック" charset="0"/>
            </a:endParaRPr>
          </a:p>
          <a:p>
            <a:pPr marL="685800" lvl="2" indent="-285750" algn="just">
              <a:lnSpc>
                <a:spcPct val="130000"/>
              </a:lnSpc>
              <a:spcBef>
                <a:spcPct val="0"/>
              </a:spcBef>
              <a:buFontTx/>
              <a:buChar char="-"/>
            </a:pPr>
            <a:endParaRPr lang="en-ZA" sz="2000" b="1" dirty="0">
              <a:latin typeface="Arial" charset="0"/>
              <a:ea typeface="MS PGothic" charset="0"/>
            </a:endParaRPr>
          </a:p>
        </p:txBody>
      </p:sp>
      <p:sp>
        <p:nvSpPr>
          <p:cNvPr id="64514"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Public Transport Industry Devt</a:t>
            </a:r>
          </a:p>
        </p:txBody>
      </p:sp>
      <p:pic>
        <p:nvPicPr>
          <p:cNvPr id="64515"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4516" name="Slide Number Placeholder 2"/>
          <p:cNvSpPr>
            <a:spLocks noGrp="1"/>
          </p:cNvSpPr>
          <p:nvPr>
            <p:ph type="sldNum" sz="quarter" idx="12"/>
          </p:nvPr>
        </p:nvSpPr>
        <p:spPr bwMode="auto">
          <a:xfrm>
            <a:off x="7754938" y="6550025"/>
            <a:ext cx="931862" cy="395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C66219D-DB24-4642-89DC-10922DBC7955}" type="slidenum">
              <a:rPr lang="en-US" sz="1200">
                <a:solidFill>
                  <a:srgbClr val="898989"/>
                </a:solidFill>
              </a:rPr>
              <a:pPr/>
              <a:t>67</a:t>
            </a:fld>
            <a:endParaRPr lang="en-US" sz="1200">
              <a:solidFill>
                <a:srgbClr val="898989"/>
              </a:solidFill>
            </a:endParaRPr>
          </a:p>
        </p:txBody>
      </p:sp>
      <p:sp>
        <p:nvSpPr>
          <p:cNvPr id="2" name="Footer Placeholder 1">
            <a:extLst/>
          </p:cNvPr>
          <p:cNvSpPr>
            <a:spLocks noGrp="1"/>
          </p:cNvSpPr>
          <p:nvPr>
            <p:ph type="ftr" sz="quarter" idx="11"/>
          </p:nvPr>
        </p:nvSpPr>
        <p:spPr>
          <a:xfrm>
            <a:off x="3124200" y="6584950"/>
            <a:ext cx="2895600" cy="13652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184737448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a:xfrm>
            <a:off x="457200" y="1238250"/>
            <a:ext cx="8405813" cy="4954588"/>
          </a:xfrm>
        </p:spPr>
        <p:txBody>
          <a:bodyPr>
            <a:normAutofit fontScale="77500" lnSpcReduction="20000"/>
          </a:bodyPr>
          <a:lstStyle/>
          <a:p>
            <a:pPr>
              <a:lnSpc>
                <a:spcPct val="130000"/>
              </a:lnSpc>
              <a:spcBef>
                <a:spcPct val="0"/>
              </a:spcBef>
            </a:pPr>
            <a:r>
              <a:rPr lang="en-GB" sz="2000" b="1" dirty="0">
                <a:solidFill>
                  <a:srgbClr val="000000"/>
                </a:solidFill>
                <a:latin typeface="Arial" charset="0"/>
                <a:ea typeface="MS PGothic" charset="0"/>
              </a:rPr>
              <a:t>Public Transport Operations: </a:t>
            </a:r>
            <a:r>
              <a:rPr lang="en-ZA" sz="2000" dirty="0">
                <a:latin typeface="Arial" charset="0"/>
                <a:ea typeface="MS PGothic" charset="0"/>
                <a:cs typeface="Arial" charset="0"/>
              </a:rPr>
              <a:t>Quarterly Monitoring Report on public transport operations in provinces developed.</a:t>
            </a:r>
          </a:p>
          <a:p>
            <a:pPr>
              <a:lnSpc>
                <a:spcPct val="130000"/>
              </a:lnSpc>
              <a:spcBef>
                <a:spcPct val="0"/>
              </a:spcBef>
            </a:pPr>
            <a:endParaRPr lang="en-US" sz="900" dirty="0">
              <a:latin typeface="Arial" charset="0"/>
              <a:ea typeface="MS PGothic" charset="0"/>
              <a:cs typeface="Arial" charset="0"/>
            </a:endParaRPr>
          </a:p>
          <a:p>
            <a:pPr lvl="1"/>
            <a:r>
              <a:rPr lang="en-ZA" sz="1900" dirty="0">
                <a:latin typeface="Arial" charset="0"/>
                <a:ea typeface="ＭＳ Ｐゴシック" charset="0"/>
                <a:cs typeface="ＭＳ Ｐゴシック" charset="0"/>
              </a:rPr>
              <a:t>17 717 routes subsidised;</a:t>
            </a:r>
          </a:p>
          <a:p>
            <a:pPr lvl="1"/>
            <a:r>
              <a:rPr lang="en-ZA" sz="1900" dirty="0">
                <a:latin typeface="Arial" charset="0"/>
                <a:ea typeface="ＭＳ Ｐゴシック" charset="0"/>
                <a:cs typeface="ＭＳ Ｐゴシック" charset="0"/>
              </a:rPr>
              <a:t>33 964 082 kilometres subsidised; and</a:t>
            </a:r>
          </a:p>
          <a:p>
            <a:pPr lvl="1"/>
            <a:r>
              <a:rPr lang="en-ZA" sz="1900" dirty="0">
                <a:latin typeface="Arial" charset="0"/>
                <a:ea typeface="ＭＳ Ｐゴシック" charset="0"/>
                <a:cs typeface="ＭＳ Ｐゴシック" charset="0"/>
              </a:rPr>
              <a:t>856 486 trips subsidised</a:t>
            </a:r>
            <a:r>
              <a:rPr lang="en-ZA" sz="1900" dirty="0" smtClean="0">
                <a:latin typeface="Arial" charset="0"/>
                <a:ea typeface="ＭＳ Ｐゴシック" charset="0"/>
                <a:cs typeface="ＭＳ Ｐゴシック" charset="0"/>
              </a:rPr>
              <a:t>.</a:t>
            </a:r>
            <a:endParaRPr lang="en-ZA" sz="1900" dirty="0" smtClean="0">
              <a:latin typeface="Arial" charset="0"/>
              <a:ea typeface="MS PGothic" charset="0"/>
            </a:endParaRPr>
          </a:p>
          <a:p>
            <a:endParaRPr lang="en-ZA" sz="2200" dirty="0">
              <a:latin typeface="Arial" charset="0"/>
              <a:ea typeface="MS PGothic" charset="0"/>
              <a:cs typeface="ＭＳ Ｐゴシック" charset="0"/>
            </a:endParaRPr>
          </a:p>
          <a:p>
            <a:pPr algn="just"/>
            <a:r>
              <a:rPr lang="en-ZA" sz="2000" dirty="0">
                <a:latin typeface="Arial"/>
                <a:cs typeface="Arial"/>
              </a:rPr>
              <a:t>Total number of subsidised passengers amounted to 53 896 340 as at end of December 2022 for the financial </a:t>
            </a:r>
            <a:r>
              <a:rPr lang="en-ZA" sz="2000" dirty="0" smtClean="0">
                <a:latin typeface="Arial"/>
                <a:cs typeface="Arial"/>
              </a:rPr>
              <a:t>year.</a:t>
            </a:r>
          </a:p>
          <a:p>
            <a:pPr marL="0" indent="0" algn="just">
              <a:buNone/>
            </a:pPr>
            <a:endParaRPr lang="en-ZA" sz="2000" dirty="0" smtClean="0">
              <a:latin typeface="Arial"/>
              <a:cs typeface="Arial"/>
            </a:endParaRPr>
          </a:p>
          <a:p>
            <a:pPr algn="just"/>
            <a:r>
              <a:rPr lang="en-ZA" sz="2000" dirty="0" smtClean="0">
                <a:latin typeface="Arial"/>
                <a:cs typeface="Arial"/>
              </a:rPr>
              <a:t>Current </a:t>
            </a:r>
            <a:r>
              <a:rPr lang="en-ZA" sz="2000" dirty="0">
                <a:latin typeface="Arial"/>
                <a:cs typeface="Arial"/>
              </a:rPr>
              <a:t>numbers may not give a true reflection of demand due to the impact of COVID-19</a:t>
            </a:r>
            <a:r>
              <a:rPr lang="en-US" sz="2000" dirty="0" smtClean="0">
                <a:latin typeface="Arial"/>
                <a:cs typeface="Arial"/>
              </a:rPr>
              <a:t>.</a:t>
            </a:r>
          </a:p>
          <a:p>
            <a:pPr marL="0" indent="0" algn="just">
              <a:buNone/>
            </a:pPr>
            <a:endParaRPr lang="en-US" sz="2000" dirty="0" smtClean="0">
              <a:latin typeface="Arial"/>
              <a:cs typeface="Arial"/>
            </a:endParaRPr>
          </a:p>
          <a:p>
            <a:pPr algn="just"/>
            <a:r>
              <a:rPr lang="en-ZA" sz="2000" dirty="0" smtClean="0">
                <a:latin typeface="Arial"/>
                <a:cs typeface="Arial"/>
              </a:rPr>
              <a:t>The </a:t>
            </a:r>
            <a:r>
              <a:rPr lang="en-ZA" sz="2000" dirty="0">
                <a:latin typeface="Arial"/>
                <a:cs typeface="Arial"/>
              </a:rPr>
              <a:t>grant is insufficient as most provinces are not supplementing it with the equitable share </a:t>
            </a:r>
            <a:r>
              <a:rPr lang="en-ZA" sz="2000" dirty="0" smtClean="0">
                <a:latin typeface="Arial"/>
                <a:cs typeface="Arial"/>
              </a:rPr>
              <a:t>allocations.</a:t>
            </a:r>
          </a:p>
          <a:p>
            <a:pPr marL="0" indent="0" algn="just">
              <a:buNone/>
            </a:pPr>
            <a:endParaRPr lang="en-US" sz="2000" dirty="0" smtClean="0">
              <a:latin typeface="Arial"/>
              <a:cs typeface="Arial"/>
            </a:endParaRPr>
          </a:p>
          <a:p>
            <a:pPr algn="just"/>
            <a:r>
              <a:rPr lang="en-ZA" sz="2000" dirty="0" smtClean="0">
                <a:latin typeface="Arial"/>
                <a:cs typeface="Arial"/>
              </a:rPr>
              <a:t>There </a:t>
            </a:r>
            <a:r>
              <a:rPr lang="en-ZA" sz="2000" dirty="0">
                <a:latin typeface="Arial"/>
                <a:cs typeface="Arial"/>
              </a:rPr>
              <a:t>is a considerable amount of unsubsidised services due to the unattended backlog in demand for </a:t>
            </a:r>
            <a:r>
              <a:rPr lang="en-ZA" sz="2000" dirty="0" smtClean="0">
                <a:latin typeface="Arial"/>
                <a:cs typeface="Arial"/>
              </a:rPr>
              <a:t>services.</a:t>
            </a:r>
          </a:p>
          <a:p>
            <a:pPr marL="0" indent="0" algn="just">
              <a:buNone/>
            </a:pPr>
            <a:endParaRPr lang="en-ZA" sz="2000" dirty="0" smtClean="0">
              <a:latin typeface="Arial"/>
              <a:cs typeface="Arial"/>
            </a:endParaRPr>
          </a:p>
          <a:p>
            <a:pPr algn="just"/>
            <a:r>
              <a:rPr lang="en-ZA" sz="2000" dirty="0" smtClean="0">
                <a:latin typeface="Arial"/>
                <a:cs typeface="Arial"/>
              </a:rPr>
              <a:t>The </a:t>
            </a:r>
            <a:r>
              <a:rPr lang="en-ZA" sz="2000" dirty="0">
                <a:latin typeface="Arial"/>
                <a:cs typeface="Arial"/>
              </a:rPr>
              <a:t>Grant is therefore restricted within current allocations spent only on old order bus contracts</a:t>
            </a:r>
            <a:r>
              <a:rPr lang="en-US" sz="2000" dirty="0">
                <a:latin typeface="Arial"/>
                <a:cs typeface="Arial"/>
              </a:rPr>
              <a:t>.</a:t>
            </a:r>
          </a:p>
          <a:p>
            <a:endParaRPr lang="en-ZA" sz="2200" dirty="0">
              <a:latin typeface="Arial" charset="0"/>
              <a:ea typeface="ＭＳ Ｐゴシック" charset="0"/>
              <a:cs typeface="ＭＳ Ｐゴシック" charset="0"/>
            </a:endParaRPr>
          </a:p>
        </p:txBody>
      </p:sp>
      <p:sp>
        <p:nvSpPr>
          <p:cNvPr id="66562"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Public Transport Industry Devt</a:t>
            </a:r>
          </a:p>
        </p:txBody>
      </p:sp>
      <p:pic>
        <p:nvPicPr>
          <p:cNvPr id="66563"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2919D80-586A-0246-86D5-536BDEB117B4}" type="slidenum">
              <a:rPr lang="en-US" sz="1200">
                <a:solidFill>
                  <a:srgbClr val="898989"/>
                </a:solidFill>
              </a:rPr>
              <a:pPr/>
              <a:t>68</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t>DoT </a:t>
            </a:r>
            <a:r>
              <a:rPr lang="en-US" dirty="0" smtClean="0"/>
              <a:t>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44046667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1"/>
          <p:cNvSpPr>
            <a:spLocks noGrp="1"/>
          </p:cNvSpPr>
          <p:nvPr>
            <p:ph idx="1"/>
          </p:nvPr>
        </p:nvSpPr>
        <p:spPr>
          <a:xfrm>
            <a:off x="457200" y="1295399"/>
            <a:ext cx="8405813" cy="4771619"/>
          </a:xfrm>
        </p:spPr>
        <p:txBody>
          <a:bodyPr>
            <a:normAutofit fontScale="85000" lnSpcReduction="20000"/>
          </a:bodyPr>
          <a:lstStyle/>
          <a:p>
            <a:pPr marL="342900" lvl="1" indent="-342900" algn="just">
              <a:lnSpc>
                <a:spcPct val="130000"/>
              </a:lnSpc>
              <a:spcBef>
                <a:spcPct val="0"/>
              </a:spcBef>
              <a:buFont typeface="Arial" charset="0"/>
              <a:buChar char="•"/>
            </a:pPr>
            <a:r>
              <a:rPr lang="en-ZA" sz="1800" b="1" dirty="0">
                <a:solidFill>
                  <a:srgbClr val="000000"/>
                </a:solidFill>
                <a:latin typeface="Arial" charset="0"/>
                <a:ea typeface="MS PGothic" charset="0"/>
              </a:rPr>
              <a:t>District Municipalities assisted with IPTN plans: </a:t>
            </a:r>
            <a:r>
              <a:rPr lang="en-ZA" sz="1800" dirty="0">
                <a:latin typeface="Arial" charset="0"/>
                <a:ea typeface="ＭＳ Ｐゴシック" charset="0"/>
                <a:cs typeface="Calibri" charset="0"/>
              </a:rPr>
              <a:t>Technical specifications for the development of IPTN plans </a:t>
            </a:r>
            <a:r>
              <a:rPr lang="en-ZA" sz="1800" dirty="0">
                <a:solidFill>
                  <a:srgbClr val="000000"/>
                </a:solidFill>
                <a:latin typeface="Arial" charset="0"/>
                <a:ea typeface="ＭＳ Ｐゴシック" charset="0"/>
                <a:cs typeface="Calibri" charset="0"/>
              </a:rPr>
              <a:t>for </a:t>
            </a:r>
            <a:r>
              <a:rPr lang="en-ZA" sz="1800" dirty="0">
                <a:solidFill>
                  <a:srgbClr val="000000"/>
                </a:solidFill>
                <a:latin typeface="Arial" charset="0"/>
                <a:ea typeface="MS PGothic" charset="0"/>
              </a:rPr>
              <a:t>Mopani and Gert Sibande District </a:t>
            </a:r>
            <a:r>
              <a:rPr lang="en-ZA" sz="1800" dirty="0">
                <a:solidFill>
                  <a:srgbClr val="000000"/>
                </a:solidFill>
                <a:latin typeface="Arial" charset="0"/>
                <a:ea typeface="ＭＳ Ｐゴシック" charset="0"/>
                <a:cs typeface="ＭＳ Ｐゴシック" charset="0"/>
              </a:rPr>
              <a:t>Municipalities</a:t>
            </a:r>
            <a:r>
              <a:rPr lang="en-ZA" sz="1800" dirty="0">
                <a:latin typeface="Arial" charset="0"/>
                <a:ea typeface="ＭＳ Ｐゴシック" charset="0"/>
                <a:cs typeface="ＭＳ Ｐゴシック" charset="0"/>
              </a:rPr>
              <a:t> were developed. </a:t>
            </a:r>
          </a:p>
          <a:p>
            <a:pPr marL="342900" lvl="1" indent="-342900" algn="just">
              <a:lnSpc>
                <a:spcPct val="130000"/>
              </a:lnSpc>
              <a:spcBef>
                <a:spcPct val="0"/>
              </a:spcBef>
              <a:buFont typeface="Arial" charset="0"/>
              <a:buChar char="•"/>
            </a:pPr>
            <a:endParaRPr lang="en-ZA" sz="900" b="1" dirty="0">
              <a:latin typeface="Arial" charset="0"/>
              <a:ea typeface="MS PGothic" charset="0"/>
            </a:endParaRPr>
          </a:p>
          <a:p>
            <a:pPr algn="just"/>
            <a:r>
              <a:rPr lang="en-ZA" sz="1800" b="1" dirty="0">
                <a:solidFill>
                  <a:srgbClr val="000000"/>
                </a:solidFill>
                <a:latin typeface="Arial" charset="0"/>
                <a:ea typeface="MS PGothic" charset="0"/>
              </a:rPr>
              <a:t>Shova Kalula Bicycle Programme: </a:t>
            </a:r>
            <a:r>
              <a:rPr lang="en-ZA" sz="1800" dirty="0">
                <a:latin typeface="Arial" charset="0"/>
                <a:ea typeface="MS PGothic" charset="0"/>
                <a:cs typeface="Arial" charset="0"/>
              </a:rPr>
              <a:t>A total of 880 bicycles were distributed in Eastern Cape during the period under review.</a:t>
            </a:r>
            <a:endParaRPr lang="en-US" sz="1800" dirty="0">
              <a:latin typeface="Arial" charset="0"/>
              <a:ea typeface="MS PGothic" charset="0"/>
              <a:cs typeface="Arial" charset="0"/>
            </a:endParaRPr>
          </a:p>
          <a:p>
            <a:pPr algn="just">
              <a:buFont typeface="Arial" charset="0"/>
              <a:buNone/>
            </a:pPr>
            <a:endParaRPr lang="en-ZA" sz="1600" dirty="0">
              <a:latin typeface="Arial" charset="0"/>
              <a:ea typeface="MS PGothic" charset="0"/>
              <a:cs typeface="Arial" charset="0"/>
            </a:endParaRPr>
          </a:p>
          <a:p>
            <a:pPr marL="342900" lvl="1" indent="-342900" algn="just">
              <a:lnSpc>
                <a:spcPct val="130000"/>
              </a:lnSpc>
              <a:spcBef>
                <a:spcPct val="0"/>
              </a:spcBef>
            </a:pPr>
            <a:r>
              <a:rPr lang="en-ZA" sz="1600" dirty="0">
                <a:latin typeface="Arial"/>
                <a:ea typeface="ＭＳ Ｐゴシック" charset="0"/>
                <a:cs typeface="Arial"/>
              </a:rPr>
              <a:t>Total year-to-date – 8 633 had been distributed across nine provinces</a:t>
            </a:r>
            <a:r>
              <a:rPr lang="en-ZA" sz="1600" dirty="0" smtClean="0">
                <a:latin typeface="Arial"/>
                <a:ea typeface="ＭＳ Ｐゴシック" charset="0"/>
                <a:cs typeface="Arial"/>
              </a:rPr>
              <a:t>.</a:t>
            </a:r>
          </a:p>
          <a:p>
            <a:pPr marL="0" lvl="1" indent="0" algn="just">
              <a:lnSpc>
                <a:spcPct val="130000"/>
              </a:lnSpc>
              <a:spcBef>
                <a:spcPct val="0"/>
              </a:spcBef>
              <a:buNone/>
            </a:pPr>
            <a:endParaRPr lang="en-ZA" sz="1600" dirty="0">
              <a:latin typeface="Arial"/>
              <a:ea typeface="ＭＳ Ｐゴシック" charset="0"/>
              <a:cs typeface="Arial"/>
            </a:endParaRPr>
          </a:p>
          <a:p>
            <a:pPr marL="342900" lvl="1" indent="-342900" algn="just">
              <a:lnSpc>
                <a:spcPct val="130000"/>
              </a:lnSpc>
              <a:spcBef>
                <a:spcPct val="0"/>
              </a:spcBef>
            </a:pPr>
            <a:r>
              <a:rPr lang="en-ZA" sz="1600" dirty="0">
                <a:latin typeface="Arial"/>
                <a:ea typeface="ＭＳ Ｐゴシック" charset="0"/>
                <a:cs typeface="Arial"/>
              </a:rPr>
              <a:t>Under-performance in Quarter 3 was because some bicycles that were earmarked for distribution in Q3 had already been distributed in Quarter 1 and 2 of the financial year</a:t>
            </a:r>
            <a:r>
              <a:rPr lang="en-ZA" sz="1600" dirty="0" smtClean="0">
                <a:latin typeface="Arial"/>
                <a:ea typeface="ＭＳ Ｐゴシック" charset="0"/>
                <a:cs typeface="Arial"/>
              </a:rPr>
              <a:t>.</a:t>
            </a:r>
          </a:p>
          <a:p>
            <a:pPr marL="0" lvl="1" indent="0" algn="just">
              <a:lnSpc>
                <a:spcPct val="130000"/>
              </a:lnSpc>
              <a:spcBef>
                <a:spcPct val="0"/>
              </a:spcBef>
              <a:buNone/>
            </a:pPr>
            <a:r>
              <a:rPr lang="en-ZA" sz="1600" dirty="0" smtClean="0">
                <a:latin typeface="Arial"/>
                <a:ea typeface="ＭＳ Ｐゴシック" charset="0"/>
                <a:cs typeface="Arial"/>
              </a:rPr>
              <a:t> </a:t>
            </a:r>
          </a:p>
          <a:p>
            <a:pPr marL="342900" lvl="1" indent="-342900" algn="just">
              <a:lnSpc>
                <a:spcPct val="130000"/>
              </a:lnSpc>
              <a:spcBef>
                <a:spcPct val="0"/>
              </a:spcBef>
            </a:pPr>
            <a:r>
              <a:rPr lang="en-ZA" sz="1600" dirty="0">
                <a:latin typeface="Arial"/>
                <a:cs typeface="Arial"/>
              </a:rPr>
              <a:t>Bicycles are distributed to provinces and schools based on the state of readiness of provinces with regard to the submission lists of learners and schools to the Department. </a:t>
            </a:r>
            <a:endParaRPr lang="en-ZA" sz="1600" dirty="0" smtClean="0">
              <a:latin typeface="Arial"/>
              <a:cs typeface="Arial"/>
            </a:endParaRPr>
          </a:p>
          <a:p>
            <a:pPr marL="0" lvl="1" indent="0" algn="just">
              <a:lnSpc>
                <a:spcPct val="130000"/>
              </a:lnSpc>
              <a:spcBef>
                <a:spcPct val="0"/>
              </a:spcBef>
              <a:buNone/>
            </a:pPr>
            <a:endParaRPr lang="en-ZA" sz="1600" dirty="0" smtClean="0">
              <a:latin typeface="Arial"/>
              <a:cs typeface="Arial"/>
            </a:endParaRPr>
          </a:p>
          <a:p>
            <a:pPr marL="342900" lvl="1" indent="-342900" algn="just">
              <a:lnSpc>
                <a:spcPct val="130000"/>
              </a:lnSpc>
              <a:spcBef>
                <a:spcPct val="0"/>
              </a:spcBef>
            </a:pPr>
            <a:r>
              <a:rPr lang="en-ZA" sz="1600" dirty="0" smtClean="0">
                <a:latin typeface="Arial"/>
                <a:cs typeface="Arial"/>
              </a:rPr>
              <a:t>Most </a:t>
            </a:r>
            <a:r>
              <a:rPr lang="en-ZA" sz="1600" dirty="0">
                <a:latin typeface="Arial"/>
                <a:cs typeface="Arial"/>
              </a:rPr>
              <a:t>of </a:t>
            </a:r>
            <a:r>
              <a:rPr lang="en-ZA" sz="1600" dirty="0" smtClean="0">
                <a:latin typeface="Arial"/>
                <a:cs typeface="Arial"/>
              </a:rPr>
              <a:t>provinces </a:t>
            </a:r>
            <a:r>
              <a:rPr lang="en-ZA" sz="1600" dirty="0">
                <a:latin typeface="Arial"/>
                <a:cs typeface="Arial"/>
              </a:rPr>
              <a:t>submitted </a:t>
            </a:r>
            <a:r>
              <a:rPr lang="en-ZA" sz="1600" dirty="0" smtClean="0">
                <a:latin typeface="Arial"/>
                <a:cs typeface="Arial"/>
              </a:rPr>
              <a:t>lists </a:t>
            </a:r>
            <a:r>
              <a:rPr lang="en-ZA" sz="1600" dirty="0">
                <a:latin typeface="Arial"/>
                <a:cs typeface="Arial"/>
              </a:rPr>
              <a:t>of learners and </a:t>
            </a:r>
            <a:r>
              <a:rPr lang="en-ZA" sz="1600" dirty="0" smtClean="0">
                <a:latin typeface="Arial"/>
                <a:cs typeface="Arial"/>
              </a:rPr>
              <a:t>schools on time, resulting in </a:t>
            </a:r>
            <a:r>
              <a:rPr lang="en-ZA" sz="1600" dirty="0">
                <a:latin typeface="Arial"/>
                <a:cs typeface="Arial"/>
              </a:rPr>
              <a:t>the deliveries of bicycles to those provinces.  </a:t>
            </a:r>
            <a:endParaRPr lang="en-ZA" sz="1600" dirty="0" smtClean="0">
              <a:latin typeface="Arial"/>
              <a:cs typeface="Arial"/>
            </a:endParaRPr>
          </a:p>
          <a:p>
            <a:pPr marL="0" lvl="1" indent="0" algn="just">
              <a:lnSpc>
                <a:spcPct val="130000"/>
              </a:lnSpc>
              <a:spcBef>
                <a:spcPct val="0"/>
              </a:spcBef>
              <a:buNone/>
            </a:pPr>
            <a:endParaRPr lang="en-ZA" sz="1600" dirty="0" smtClean="0">
              <a:latin typeface="Arial"/>
              <a:cs typeface="Arial"/>
            </a:endParaRPr>
          </a:p>
          <a:p>
            <a:pPr marL="342900" lvl="1" indent="-342900" algn="just">
              <a:lnSpc>
                <a:spcPct val="130000"/>
              </a:lnSpc>
              <a:spcBef>
                <a:spcPct val="0"/>
              </a:spcBef>
            </a:pPr>
            <a:r>
              <a:rPr lang="en-ZA" sz="1600" dirty="0" smtClean="0">
                <a:latin typeface="Arial"/>
                <a:cs typeface="Arial"/>
              </a:rPr>
              <a:t>KwaZulu </a:t>
            </a:r>
            <a:r>
              <a:rPr lang="en-ZA" sz="1600" dirty="0">
                <a:latin typeface="Arial"/>
                <a:cs typeface="Arial"/>
              </a:rPr>
              <a:t>Natal and Limpopo </a:t>
            </a:r>
            <a:r>
              <a:rPr lang="en-ZA" sz="1600" dirty="0" smtClean="0">
                <a:latin typeface="Arial"/>
                <a:cs typeface="Arial"/>
              </a:rPr>
              <a:t>did not submitted lists </a:t>
            </a:r>
            <a:r>
              <a:rPr lang="en-ZA" sz="1600" dirty="0">
                <a:latin typeface="Arial"/>
                <a:cs typeface="Arial"/>
              </a:rPr>
              <a:t>for the outstanding bicycles which resulted in the delay of deliveries in those provinces.</a:t>
            </a:r>
            <a:endParaRPr lang="en-US" sz="1600" dirty="0">
              <a:latin typeface="Arial"/>
              <a:cs typeface="Arial"/>
            </a:endParaRPr>
          </a:p>
          <a:p>
            <a:pPr marL="342900" lvl="1" indent="-342900">
              <a:lnSpc>
                <a:spcPct val="130000"/>
              </a:lnSpc>
              <a:spcBef>
                <a:spcPct val="0"/>
              </a:spcBef>
            </a:pPr>
            <a:endParaRPr lang="en-ZA" sz="2000" b="1" dirty="0">
              <a:latin typeface="Calibri" charset="0"/>
              <a:ea typeface="MS PGothic" charset="0"/>
            </a:endParaRPr>
          </a:p>
        </p:txBody>
      </p:sp>
      <p:sp>
        <p:nvSpPr>
          <p:cNvPr id="68610" name="Title 2"/>
          <p:cNvSpPr>
            <a:spLocks noGrp="1"/>
          </p:cNvSpPr>
          <p:nvPr>
            <p:ph type="title"/>
          </p:nvPr>
        </p:nvSpPr>
        <p:spPr>
          <a:xfrm>
            <a:off x="457200" y="304800"/>
            <a:ext cx="6424613" cy="762000"/>
          </a:xfrm>
        </p:spPr>
        <p:txBody>
          <a:bodyPr>
            <a:normAutofit fontScale="90000"/>
          </a:bodyPr>
          <a:lstStyle/>
          <a:p>
            <a:pPr eaLnBrk="1" hangingPunct="1"/>
            <a:r>
              <a:rPr lang="en-US" sz="2800" b="1">
                <a:latin typeface="Arial" charset="0"/>
                <a:ea typeface="MS PGothic" charset="0"/>
              </a:rPr>
              <a:t>Rural &amp; Scholar Transport Implementation</a:t>
            </a:r>
          </a:p>
        </p:txBody>
      </p:sp>
      <p:pic>
        <p:nvPicPr>
          <p:cNvPr id="68611"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861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D72F9B1B-141D-C04D-9E09-8FCA1F1421A8}" type="slidenum">
              <a:rPr lang="en-US" sz="1200">
                <a:solidFill>
                  <a:srgbClr val="898989"/>
                </a:solidFill>
              </a:rPr>
              <a:pPr/>
              <a:t>69</a:t>
            </a:fld>
            <a:endParaRPr lang="en-US" sz="1200">
              <a:solidFill>
                <a:srgbClr val="898989"/>
              </a:solidFill>
            </a:endParaRPr>
          </a:p>
        </p:txBody>
      </p:sp>
      <p:sp>
        <p:nvSpPr>
          <p:cNvPr id="2" name="Footer Placeholder 1">
            <a:extLst/>
          </p:cNvPr>
          <p:cNvSpPr>
            <a:spLocks noGrp="1"/>
          </p:cNvSpPr>
          <p:nvPr>
            <p:ph type="ftr" sz="quarter" idx="11"/>
          </p:nvPr>
        </p:nvSpPr>
        <p:spPr>
          <a:xfrm>
            <a:off x="3124200" y="6173788"/>
            <a:ext cx="2895600" cy="36512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20374732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84048" y="1182907"/>
            <a:ext cx="8508707" cy="5144938"/>
          </a:xfrm>
          <a:ln>
            <a:solidFill>
              <a:schemeClr val="bg2"/>
            </a:solidFill>
          </a:ln>
        </p:spPr>
        <p:txBody>
          <a:bodyPr/>
          <a:lstStyle/>
          <a:p>
            <a:pPr marL="0" lvl="0" indent="0" algn="just" defTabSz="457200" eaLnBrk="1" fontAlgn="auto" hangingPunct="1">
              <a:lnSpc>
                <a:spcPct val="90000"/>
              </a:lnSpc>
              <a:spcBef>
                <a:spcPts val="0"/>
              </a:spcBef>
              <a:spcAft>
                <a:spcPts val="0"/>
              </a:spcAft>
              <a:buNone/>
            </a:pPr>
            <a:r>
              <a:rPr lang="en-ZA" sz="1600" b="1" u="sng" kern="1200" dirty="0">
                <a:solidFill>
                  <a:prstClr val="black"/>
                </a:solidFill>
                <a:latin typeface="Arial" pitchFamily="34" charset="0"/>
                <a:ea typeface="MS PGothic" charset="0"/>
                <a:cs typeface="Arial" pitchFamily="34" charset="0"/>
              </a:rPr>
              <a:t>Good and Services and Transfers and Subsidies</a:t>
            </a:r>
          </a:p>
          <a:p>
            <a:pPr marL="0" lvl="0" indent="0" algn="just" defTabSz="457200" eaLnBrk="1" fontAlgn="auto" hangingPunct="1">
              <a:lnSpc>
                <a:spcPct val="90000"/>
              </a:lnSpc>
              <a:spcBef>
                <a:spcPts val="0"/>
              </a:spcBef>
              <a:spcAft>
                <a:spcPts val="0"/>
              </a:spcAft>
              <a:buNone/>
            </a:pPr>
            <a:endParaRPr lang="en-ZA" sz="900" b="1" u="sng" kern="1200" dirty="0">
              <a:solidFill>
                <a:prstClr val="black"/>
              </a:solidFill>
              <a:latin typeface="Arial" pitchFamily="34" charset="0"/>
              <a:ea typeface="MS PGothic" charset="0"/>
              <a:cs typeface="Arial" pitchFamily="34" charset="0"/>
            </a:endParaRPr>
          </a:p>
          <a:p>
            <a:pPr marL="0" lvl="0" indent="0" algn="just" defTabSz="457200" eaLnBrk="1" fontAlgn="auto" hangingPunct="1">
              <a:lnSpc>
                <a:spcPct val="90000"/>
              </a:lnSpc>
              <a:spcBef>
                <a:spcPts val="0"/>
              </a:spcBef>
              <a:spcAft>
                <a:spcPts val="0"/>
              </a:spcAft>
              <a:buNone/>
            </a:pPr>
            <a:endParaRPr lang="en-ZA" sz="900" b="1" kern="1200" dirty="0" smtClean="0">
              <a:solidFill>
                <a:prstClr val="black"/>
              </a:solidFill>
              <a:latin typeface="Arial" pitchFamily="34" charset="0"/>
              <a:ea typeface="MS PGothic" charset="0"/>
              <a:cs typeface="Arial" pitchFamily="34" charset="0"/>
            </a:endParaRPr>
          </a:p>
          <a:p>
            <a:pPr marL="0" lvl="0" indent="0" algn="just" defTabSz="457200" eaLnBrk="1" fontAlgn="auto" hangingPunct="1">
              <a:lnSpc>
                <a:spcPct val="90000"/>
              </a:lnSpc>
              <a:spcBef>
                <a:spcPts val="0"/>
              </a:spcBef>
              <a:spcAft>
                <a:spcPts val="0"/>
              </a:spcAft>
              <a:buNone/>
            </a:pPr>
            <a:r>
              <a:rPr lang="en-ZA" sz="1600" b="1" kern="1200" dirty="0" smtClean="0">
                <a:solidFill>
                  <a:prstClr val="black"/>
                </a:solidFill>
                <a:latin typeface="Arial" pitchFamily="34" charset="0"/>
                <a:ea typeface="MS PGothic" charset="0"/>
                <a:cs typeface="Arial" pitchFamily="34" charset="0"/>
              </a:rPr>
              <a:t>Goods </a:t>
            </a:r>
            <a:r>
              <a:rPr lang="en-ZA" sz="1600" b="1" kern="1200" dirty="0">
                <a:solidFill>
                  <a:prstClr val="black"/>
                </a:solidFill>
                <a:latin typeface="Arial" pitchFamily="34" charset="0"/>
                <a:ea typeface="MS PGothic" charset="0"/>
                <a:cs typeface="Arial" pitchFamily="34" charset="0"/>
              </a:rPr>
              <a:t>and Services </a:t>
            </a:r>
            <a:endParaRPr lang="en-ZA" sz="1600" b="1" kern="1200" dirty="0" smtClean="0">
              <a:solidFill>
                <a:prstClr val="black"/>
              </a:solidFill>
              <a:latin typeface="Arial" pitchFamily="34" charset="0"/>
              <a:ea typeface="MS PGothic" charset="0"/>
              <a:cs typeface="Arial" pitchFamily="34" charset="0"/>
            </a:endParaRPr>
          </a:p>
          <a:p>
            <a:pPr marL="0" lvl="0" indent="0" algn="just" defTabSz="457200" eaLnBrk="1" fontAlgn="auto" hangingPunct="1">
              <a:lnSpc>
                <a:spcPct val="90000"/>
              </a:lnSpc>
              <a:spcBef>
                <a:spcPts val="0"/>
              </a:spcBef>
              <a:spcAft>
                <a:spcPts val="0"/>
              </a:spcAft>
              <a:buNone/>
            </a:pPr>
            <a:endParaRPr lang="en-ZA" sz="900" b="1" kern="1200" dirty="0">
              <a:solidFill>
                <a:prstClr val="black"/>
              </a:solidFill>
              <a:latin typeface="Arial" pitchFamily="34" charset="0"/>
              <a:ea typeface="MS PGothic" charset="0"/>
              <a:cs typeface="Arial" pitchFamily="34" charset="0"/>
            </a:endParaRPr>
          </a:p>
          <a:p>
            <a:pPr marL="447675" indent="-355600" algn="just" defTabSz="457200" eaLnBrk="1" fontAlgn="auto" hangingPunct="1">
              <a:lnSpc>
                <a:spcPct val="90000"/>
              </a:lnSpc>
              <a:spcBef>
                <a:spcPts val="0"/>
              </a:spcBef>
              <a:spcAft>
                <a:spcPts val="0"/>
              </a:spcAft>
              <a:buFont typeface="Wingdings" panose="05000000000000000000" pitchFamily="2" charset="2"/>
              <a:buChar char="§"/>
            </a:pPr>
            <a:r>
              <a:rPr lang="en-ZA" sz="1600" dirty="0">
                <a:solidFill>
                  <a:srgbClr val="000000"/>
                </a:solidFill>
                <a:latin typeface="Arial"/>
                <a:ea typeface="MS PGothic" charset="0"/>
                <a:cs typeface="Arial"/>
              </a:rPr>
              <a:t>In consultation with </a:t>
            </a:r>
            <a:r>
              <a:rPr lang="en-ZA" sz="1600" dirty="0" smtClean="0">
                <a:solidFill>
                  <a:srgbClr val="000000"/>
                </a:solidFill>
                <a:latin typeface="Arial"/>
                <a:ea typeface="MS PGothic" charset="0"/>
                <a:cs typeface="Arial"/>
              </a:rPr>
              <a:t>EXCO</a:t>
            </a:r>
            <a:r>
              <a:rPr lang="en-ZA" sz="1600" dirty="0">
                <a:solidFill>
                  <a:srgbClr val="000000"/>
                </a:solidFill>
                <a:latin typeface="Arial"/>
                <a:ea typeface="MS PGothic" charset="0"/>
                <a:cs typeface="Arial"/>
              </a:rPr>
              <a:t>, the department is reviewing its procurement processes to improve efficiencies and eliminates </a:t>
            </a:r>
            <a:r>
              <a:rPr lang="en-ZA" sz="1600" dirty="0" smtClean="0">
                <a:solidFill>
                  <a:srgbClr val="000000"/>
                </a:solidFill>
                <a:latin typeface="Arial"/>
                <a:ea typeface="MS PGothic" charset="0"/>
                <a:cs typeface="Arial"/>
              </a:rPr>
              <a:t>delays.</a:t>
            </a:r>
            <a:endParaRPr lang="en-ZA" sz="1600" dirty="0">
              <a:solidFill>
                <a:srgbClr val="000000"/>
              </a:solidFill>
              <a:latin typeface="Arial"/>
              <a:ea typeface="MS PGothic" charset="0"/>
              <a:cs typeface="Arial"/>
            </a:endParaRPr>
          </a:p>
          <a:p>
            <a:pPr algn="just" defTabSz="457200" eaLnBrk="1" fontAlgn="auto" hangingPunct="1">
              <a:lnSpc>
                <a:spcPct val="90000"/>
              </a:lnSpc>
              <a:spcBef>
                <a:spcPts val="0"/>
              </a:spcBef>
              <a:spcAft>
                <a:spcPts val="0"/>
              </a:spcAft>
              <a:buFont typeface="Wingdings" panose="05000000000000000000" pitchFamily="2" charset="2"/>
              <a:buChar char="§"/>
            </a:pPr>
            <a:endParaRPr lang="en-US" sz="900" b="1" dirty="0">
              <a:solidFill>
                <a:srgbClr val="000000"/>
              </a:solidFill>
              <a:latin typeface="Arial"/>
              <a:ea typeface="MS PGothic" charset="0"/>
              <a:cs typeface="Arial"/>
            </a:endParaRPr>
          </a:p>
          <a:p>
            <a:pPr marL="0" lvl="0" indent="0" algn="just" defTabSz="457200" eaLnBrk="1" fontAlgn="auto" hangingPunct="1">
              <a:lnSpc>
                <a:spcPct val="90000"/>
              </a:lnSpc>
              <a:spcBef>
                <a:spcPts val="0"/>
              </a:spcBef>
              <a:spcAft>
                <a:spcPts val="0"/>
              </a:spcAft>
              <a:buNone/>
            </a:pPr>
            <a:r>
              <a:rPr lang="en-US" sz="1600" b="1" dirty="0">
                <a:solidFill>
                  <a:srgbClr val="000000"/>
                </a:solidFill>
                <a:latin typeface="Arial"/>
                <a:ea typeface="MS PGothic" charset="0"/>
                <a:cs typeface="Arial"/>
              </a:rPr>
              <a:t>Transfers and </a:t>
            </a:r>
            <a:r>
              <a:rPr lang="en-US" sz="1600" b="1" dirty="0" smtClean="0">
                <a:solidFill>
                  <a:srgbClr val="000000"/>
                </a:solidFill>
                <a:latin typeface="Arial"/>
                <a:ea typeface="MS PGothic" charset="0"/>
                <a:cs typeface="Arial"/>
              </a:rPr>
              <a:t>Subsidies</a:t>
            </a:r>
          </a:p>
          <a:p>
            <a:pPr marL="0" lvl="0" indent="0" algn="just" defTabSz="457200" eaLnBrk="1" fontAlgn="auto" hangingPunct="1">
              <a:lnSpc>
                <a:spcPct val="90000"/>
              </a:lnSpc>
              <a:spcBef>
                <a:spcPts val="0"/>
              </a:spcBef>
              <a:spcAft>
                <a:spcPts val="0"/>
              </a:spcAft>
              <a:buNone/>
            </a:pPr>
            <a:endParaRPr lang="en-US" sz="900" b="1" dirty="0">
              <a:solidFill>
                <a:srgbClr val="000000"/>
              </a:solidFill>
              <a:latin typeface="Arial"/>
              <a:ea typeface="MS PGothic" charset="0"/>
              <a:cs typeface="Arial"/>
            </a:endParaRPr>
          </a:p>
          <a:p>
            <a:pPr marL="447675" lvl="0" indent="-355600" algn="just">
              <a:lnSpc>
                <a:spcPct val="90000"/>
              </a:lnSpc>
              <a:buFont typeface="Arial" panose="020B0604020202020204" pitchFamily="34" charset="0"/>
              <a:buChar char="•"/>
              <a:defRPr/>
            </a:pPr>
            <a:r>
              <a:rPr lang="en-US" sz="1600" b="1" dirty="0">
                <a:solidFill>
                  <a:srgbClr val="000000"/>
                </a:solidFill>
                <a:latin typeface="Arial"/>
                <a:ea typeface="MS PGothic" charset="0"/>
                <a:cs typeface="Arial"/>
              </a:rPr>
              <a:t>AARTO </a:t>
            </a:r>
            <a:r>
              <a:rPr lang="en-US" sz="1600" b="1" dirty="0" smtClean="0">
                <a:solidFill>
                  <a:srgbClr val="000000"/>
                </a:solidFill>
                <a:latin typeface="Arial"/>
                <a:ea typeface="MS PGothic" charset="0"/>
                <a:cs typeface="Arial"/>
              </a:rPr>
              <a:t>rollout </a:t>
            </a:r>
            <a:r>
              <a:rPr lang="en-US" sz="1600" dirty="0" smtClean="0">
                <a:solidFill>
                  <a:srgbClr val="000000"/>
                </a:solidFill>
                <a:latin typeface="Arial"/>
                <a:ea typeface="MS PGothic" charset="0"/>
                <a:cs typeface="Arial"/>
              </a:rPr>
              <a:t>–</a:t>
            </a:r>
            <a:r>
              <a:rPr lang="en-ZA" sz="1600" dirty="0" smtClean="0">
                <a:solidFill>
                  <a:srgbClr val="000000"/>
                </a:solidFill>
                <a:latin typeface="Arial"/>
                <a:cs typeface="Arial"/>
              </a:rPr>
              <a:t> </a:t>
            </a:r>
            <a:r>
              <a:rPr lang="en-ZA" sz="1600" dirty="0">
                <a:solidFill>
                  <a:srgbClr val="000000"/>
                </a:solidFill>
                <a:latin typeface="Arial"/>
                <a:cs typeface="Arial"/>
              </a:rPr>
              <a:t>Due to the court judgement, funds still due for the AARTO roll out has been declared as savings to allow for other processes to unfold</a:t>
            </a:r>
            <a:r>
              <a:rPr lang="en-ZA" sz="1600" dirty="0" smtClean="0">
                <a:solidFill>
                  <a:srgbClr val="000000"/>
                </a:solidFill>
                <a:latin typeface="Arial"/>
                <a:cs typeface="Arial"/>
              </a:rPr>
              <a:t>.</a:t>
            </a:r>
          </a:p>
          <a:p>
            <a:pPr marL="447675" lvl="0" indent="-355600" algn="just">
              <a:lnSpc>
                <a:spcPct val="90000"/>
              </a:lnSpc>
              <a:buFont typeface="Arial" panose="020B0604020202020204" pitchFamily="34" charset="0"/>
              <a:buChar char="•"/>
              <a:defRPr/>
            </a:pPr>
            <a:endParaRPr lang="en-ZA" sz="900" dirty="0">
              <a:solidFill>
                <a:srgbClr val="000000"/>
              </a:solidFill>
              <a:latin typeface="Arial"/>
              <a:cs typeface="Arial"/>
            </a:endParaRPr>
          </a:p>
          <a:p>
            <a:pPr marL="450850" algn="just">
              <a:lnSpc>
                <a:spcPct val="90000"/>
              </a:lnSpc>
              <a:buFont typeface="Wingdings" panose="05000000000000000000" pitchFamily="2" charset="2"/>
              <a:buChar char="§"/>
              <a:defRPr/>
            </a:pPr>
            <a:r>
              <a:rPr lang="en-ZA" sz="1600" dirty="0" smtClean="0">
                <a:solidFill>
                  <a:srgbClr val="000000"/>
                </a:solidFill>
                <a:latin typeface="Arial"/>
                <a:ea typeface="MS PGothic" charset="0"/>
                <a:cs typeface="Arial"/>
              </a:rPr>
              <a:t>OR </a:t>
            </a:r>
            <a:r>
              <a:rPr lang="en-ZA" sz="1600" dirty="0">
                <a:solidFill>
                  <a:srgbClr val="000000"/>
                </a:solidFill>
                <a:latin typeface="Arial"/>
                <a:ea typeface="MS PGothic" charset="0"/>
                <a:cs typeface="Arial"/>
              </a:rPr>
              <a:t>Tambo </a:t>
            </a:r>
            <a:r>
              <a:rPr lang="en-ZA" sz="1600" dirty="0" smtClean="0">
                <a:solidFill>
                  <a:srgbClr val="000000"/>
                </a:solidFill>
                <a:latin typeface="Arial"/>
                <a:ea typeface="MS PGothic" charset="0"/>
                <a:cs typeface="Arial"/>
              </a:rPr>
              <a:t>District </a:t>
            </a:r>
            <a:r>
              <a:rPr lang="en-ZA" sz="1600" dirty="0">
                <a:solidFill>
                  <a:srgbClr val="000000"/>
                </a:solidFill>
                <a:latin typeface="Arial"/>
                <a:ea typeface="MS PGothic" charset="0"/>
                <a:cs typeface="Arial"/>
              </a:rPr>
              <a:t>M</a:t>
            </a:r>
            <a:r>
              <a:rPr lang="en-ZA" sz="1600" dirty="0" smtClean="0">
                <a:solidFill>
                  <a:srgbClr val="000000"/>
                </a:solidFill>
                <a:latin typeface="Arial"/>
                <a:ea typeface="MS PGothic" charset="0"/>
                <a:cs typeface="Arial"/>
              </a:rPr>
              <a:t>unicipality </a:t>
            </a:r>
            <a:r>
              <a:rPr lang="en-ZA" sz="1600" dirty="0">
                <a:solidFill>
                  <a:srgbClr val="000000"/>
                </a:solidFill>
                <a:latin typeface="Arial"/>
                <a:ea typeface="MS PGothic" charset="0"/>
                <a:cs typeface="Arial"/>
              </a:rPr>
              <a:t>for the Rural Road Asset Management Systems Grant – Funds to the </a:t>
            </a:r>
            <a:r>
              <a:rPr lang="en-ZA" sz="1600" dirty="0" smtClean="0">
                <a:solidFill>
                  <a:srgbClr val="000000"/>
                </a:solidFill>
                <a:latin typeface="Arial"/>
                <a:ea typeface="MS PGothic" charset="0"/>
                <a:cs typeface="Arial"/>
              </a:rPr>
              <a:t>municipality </a:t>
            </a:r>
            <a:r>
              <a:rPr lang="en-ZA" sz="1600" dirty="0">
                <a:solidFill>
                  <a:srgbClr val="000000"/>
                </a:solidFill>
                <a:latin typeface="Arial"/>
                <a:ea typeface="MS PGothic" charset="0"/>
                <a:cs typeface="Arial"/>
              </a:rPr>
              <a:t>has been </a:t>
            </a:r>
            <a:r>
              <a:rPr lang="en-ZA" sz="1600" dirty="0" smtClean="0">
                <a:solidFill>
                  <a:srgbClr val="000000"/>
                </a:solidFill>
                <a:latin typeface="Arial"/>
                <a:ea typeface="MS PGothic" charset="0"/>
                <a:cs typeface="Arial"/>
              </a:rPr>
              <a:t>released in January 2022. </a:t>
            </a:r>
          </a:p>
          <a:p>
            <a:pPr marL="450850" algn="just">
              <a:lnSpc>
                <a:spcPct val="90000"/>
              </a:lnSpc>
              <a:buFont typeface="Wingdings" panose="05000000000000000000" pitchFamily="2" charset="2"/>
              <a:buChar char="§"/>
              <a:defRPr/>
            </a:pPr>
            <a:endParaRPr lang="en-ZA" sz="900" dirty="0" smtClean="0">
              <a:solidFill>
                <a:srgbClr val="000000"/>
              </a:solidFill>
              <a:latin typeface="Arial"/>
              <a:ea typeface="MS PGothic" charset="0"/>
              <a:cs typeface="Arial"/>
            </a:endParaRPr>
          </a:p>
          <a:p>
            <a:pPr marL="450850" algn="just">
              <a:lnSpc>
                <a:spcPct val="90000"/>
              </a:lnSpc>
              <a:buFont typeface="Wingdings" panose="05000000000000000000" pitchFamily="2" charset="2"/>
              <a:buChar char="§"/>
              <a:defRPr/>
            </a:pPr>
            <a:r>
              <a:rPr lang="en-ZA" sz="1600" b="1" dirty="0" smtClean="0">
                <a:solidFill>
                  <a:srgbClr val="000000"/>
                </a:solidFill>
                <a:latin typeface="Arial"/>
                <a:ea typeface="MS PGothic" charset="0"/>
                <a:cs typeface="Arial"/>
              </a:rPr>
              <a:t>Public </a:t>
            </a:r>
            <a:r>
              <a:rPr lang="en-ZA" sz="1600" b="1" dirty="0">
                <a:solidFill>
                  <a:srgbClr val="000000"/>
                </a:solidFill>
                <a:latin typeface="Arial"/>
                <a:ea typeface="MS PGothic" charset="0"/>
                <a:cs typeface="Arial"/>
              </a:rPr>
              <a:t>Transport Network Grant</a:t>
            </a:r>
            <a:r>
              <a:rPr lang="en-ZA" sz="1600" dirty="0">
                <a:solidFill>
                  <a:srgbClr val="000000"/>
                </a:solidFill>
                <a:latin typeface="Arial"/>
                <a:ea typeface="MS PGothic" charset="0"/>
                <a:cs typeface="Arial"/>
              </a:rPr>
              <a:t>: The withholding of transfers is to ensure that the receiving officers comply with the </a:t>
            </a:r>
            <a:r>
              <a:rPr lang="en-ZA" sz="1600" dirty="0" err="1">
                <a:solidFill>
                  <a:srgbClr val="000000"/>
                </a:solidFill>
                <a:latin typeface="Arial"/>
                <a:ea typeface="MS PGothic" charset="0"/>
                <a:cs typeface="Arial"/>
              </a:rPr>
              <a:t>DoRA</a:t>
            </a:r>
            <a:r>
              <a:rPr lang="en-ZA" sz="1600" dirty="0">
                <a:solidFill>
                  <a:srgbClr val="000000"/>
                </a:solidFill>
                <a:latin typeface="Arial"/>
                <a:ea typeface="MS PGothic" charset="0"/>
                <a:cs typeface="Arial"/>
              </a:rPr>
              <a:t> Grant Framework through rendering milestones assessments that are required as a qualifier for subsequent transfers. The assessments allow for the repositioning of previously funded milestones with associated cash flow requirements. The transferring officer regards the withholds as a performance corrective measure and not a punitive one</a:t>
            </a:r>
            <a:r>
              <a:rPr lang="en-ZA" sz="1600" dirty="0" smtClean="0">
                <a:solidFill>
                  <a:srgbClr val="000000"/>
                </a:solidFill>
                <a:latin typeface="Arial"/>
                <a:ea typeface="MS PGothic" charset="0"/>
                <a:cs typeface="Arial"/>
              </a:rPr>
              <a:t>. It should be noted that the municipalities’ financial year ends in June each year therefore these municipalities still have time to correct and ensure that funds are spent before their end of the financial year.</a:t>
            </a:r>
            <a:endParaRPr lang="en-ZA" sz="1600" dirty="0">
              <a:solidFill>
                <a:srgbClr val="000000"/>
              </a:solidFill>
              <a:latin typeface="Arial"/>
              <a:ea typeface="MS PGothic" charset="0"/>
              <a:cs typeface="Arial"/>
            </a:endParaRPr>
          </a:p>
        </p:txBody>
      </p:sp>
      <p:sp>
        <p:nvSpPr>
          <p:cNvPr id="19458" name="Title 2">
            <a:extLst>
              <a:ext uri="{FF2B5EF4-FFF2-40B4-BE49-F238E27FC236}">
                <a16:creationId xmlns:a16="http://schemas.microsoft.com/office/drawing/2014/main" xmlns="" id="{DAF8F76E-CCCE-436D-93CA-363A0FB36EF3}"/>
              </a:ext>
            </a:extLst>
          </p:cNvPr>
          <p:cNvSpPr>
            <a:spLocks noGrp="1"/>
          </p:cNvSpPr>
          <p:nvPr>
            <p:ph type="title"/>
          </p:nvPr>
        </p:nvSpPr>
        <p:spPr>
          <a:xfrm>
            <a:off x="251244" y="304800"/>
            <a:ext cx="7166906" cy="762000"/>
          </a:xfrm>
        </p:spPr>
        <p:txBody>
          <a:bodyPr/>
          <a:lstStyle/>
          <a:p>
            <a:r>
              <a:rPr lang="en-US" altLang="en-US" sz="2800" b="1" dirty="0">
                <a:latin typeface="Arial" panose="020B0604020202020204" pitchFamily="34" charset="0"/>
              </a:rPr>
              <a:t>Executive summary (</a:t>
            </a:r>
            <a:r>
              <a:rPr lang="en-US" altLang="en-US" sz="2800" b="1" dirty="0" err="1">
                <a:latin typeface="Arial" panose="020B0604020202020204" pitchFamily="34" charset="0"/>
              </a:rPr>
              <a:t>cont</a:t>
            </a:r>
            <a:r>
              <a:rPr lang="en-US" altLang="en-US" sz="2800" b="1" dirty="0">
                <a:latin typeface="Arial" panose="020B0604020202020204" pitchFamily="34" charset="0"/>
              </a:rPr>
              <a:t>…)</a:t>
            </a: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20647" y="304802"/>
            <a:ext cx="1772109"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7</a:t>
            </a:fld>
            <a:endParaRPr lang="en-GB" altLang="en-US" dirty="0"/>
          </a:p>
        </p:txBody>
      </p:sp>
    </p:spTree>
    <p:extLst>
      <p:ext uri="{BB962C8B-B14F-4D97-AF65-F5344CB8AC3E}">
        <p14:creationId xmlns:p14="http://schemas.microsoft.com/office/powerpoint/2010/main" xmlns="" val="3086827481"/>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CONSOLIDATED INDICATORS</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7065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065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DD1C445-E32D-5447-ADC0-0CA4E867D07A}" type="slidenum">
              <a:rPr lang="en-US" sz="1200">
                <a:solidFill>
                  <a:srgbClr val="898989"/>
                </a:solidFill>
              </a:rPr>
              <a:pPr/>
              <a:t>70</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779869027"/>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74638"/>
            <a:ext cx="6324600" cy="782637"/>
          </a:xfrm>
        </p:spPr>
        <p:txBody>
          <a:bodyPr/>
          <a:lstStyle/>
          <a:p>
            <a:r>
              <a:rPr lang="en-US" sz="2800" b="1">
                <a:solidFill>
                  <a:srgbClr val="000000"/>
                </a:solidFill>
                <a:latin typeface="Arial" charset="0"/>
                <a:ea typeface="MS PGothic" charset="0"/>
              </a:rPr>
              <a:t>Programme 3: Rail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203200" y="1193800"/>
          <a:ext cx="8750300" cy="5346612"/>
        </p:xfrm>
        <a:graphic>
          <a:graphicData uri="http://schemas.openxmlformats.org/drawingml/2006/table">
            <a:tbl>
              <a:tblPr/>
              <a:tblGrid>
                <a:gridCol w="1300163"/>
                <a:gridCol w="1552575"/>
                <a:gridCol w="1198562"/>
                <a:gridCol w="2298700"/>
                <a:gridCol w="2400300"/>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a:ln>
                            <a:noFill/>
                          </a:ln>
                          <a:solidFill>
                            <a:schemeClr val="tx1"/>
                          </a:solidFill>
                          <a:effectLst/>
                          <a:latin typeface="Arial" charset="0"/>
                          <a:ea typeface="MS PGothic" charset="0"/>
                          <a:cs typeface="Arial" charset="0"/>
                        </a:rPr>
                        <a:t>INSTITUTION</a:t>
                      </a:r>
                      <a:endParaRPr kumimoji="0" lang="en-US" sz="11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a:ln>
                            <a:noFill/>
                          </a:ln>
                          <a:solidFill>
                            <a:schemeClr val="tx1"/>
                          </a:solidFill>
                          <a:effectLst/>
                          <a:latin typeface="Arial" charset="0"/>
                          <a:ea typeface="MS PGothic" charset="0"/>
                          <a:cs typeface="Arial" charset="0"/>
                        </a:rPr>
                        <a:t>OUTPUT INDICATOR</a:t>
                      </a:r>
                      <a:endParaRPr kumimoji="0" lang="en-US" sz="11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a:ln>
                            <a:noFill/>
                          </a:ln>
                          <a:solidFill>
                            <a:schemeClr val="tx1"/>
                          </a:solidFill>
                          <a:effectLst/>
                          <a:latin typeface="Arial" charset="0"/>
                          <a:ea typeface="MS PGothic" charset="0"/>
                          <a:cs typeface="Arial" charset="0"/>
                        </a:rPr>
                        <a:t>ANNUAL TARGET</a:t>
                      </a:r>
                      <a:endParaRPr kumimoji="0" lang="en-US" sz="11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a:ln>
                            <a:noFill/>
                          </a:ln>
                          <a:solidFill>
                            <a:schemeClr val="tx1"/>
                          </a:solidFill>
                          <a:effectLst/>
                          <a:latin typeface="Arial" charset="0"/>
                          <a:ea typeface="MS PGothic" charset="0"/>
                          <a:cs typeface="Arial" charset="0"/>
                        </a:rPr>
                        <a:t>PROGRESS AS AT 30 SEPTEMBER 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58763">
                <a:tc gridSpan="4">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ZA" sz="1100" b="1" i="0" u="none" strike="noStrike" cap="none" normalizeH="0" baseline="0">
                          <a:ln>
                            <a:noFill/>
                          </a:ln>
                          <a:solidFill>
                            <a:srgbClr val="000000"/>
                          </a:solidFill>
                          <a:effectLst/>
                          <a:latin typeface="Arial" charset="0"/>
                          <a:ea typeface="MS PGothic" charset="0"/>
                          <a:cs typeface="Arial" charset="0"/>
                        </a:rPr>
                        <a:t> Rail Infrastructure </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T="45210" marB="452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T="45210" marB="452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1357224">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a:ln>
                            <a:noFill/>
                          </a:ln>
                          <a:solidFill>
                            <a:srgbClr val="000000"/>
                          </a:solidFill>
                          <a:effectLst/>
                          <a:latin typeface="Arial" charset="0"/>
                          <a:ea typeface="MS PGothic" charset="0"/>
                          <a:cs typeface="Arial" charset="0"/>
                        </a:rPr>
                        <a:t>Passenger Rail Agency of South Africa (PRASA)</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0"/>
                        <a:buNone/>
                        <a:tabLst/>
                      </a:pPr>
                      <a:r>
                        <a:rPr kumimoji="0" lang="en-ZA" sz="1100" b="0" i="0" u="none" strike="noStrike" cap="none" normalizeH="0" baseline="0">
                          <a:ln>
                            <a:noFill/>
                          </a:ln>
                          <a:solidFill>
                            <a:srgbClr val="000000"/>
                          </a:solidFill>
                          <a:effectLst/>
                          <a:latin typeface="Arial" charset="0"/>
                          <a:ea typeface="MS PGothic" charset="0"/>
                          <a:cs typeface="Arial" charset="0"/>
                        </a:rPr>
                        <a:t>Number of new train sets rolled-out in priority corridors</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0"/>
                        <a:buNone/>
                        <a:tabLst/>
                      </a:pPr>
                      <a:r>
                        <a:rPr kumimoji="0" lang="en-ZA" sz="1100" b="0" i="0" u="none" strike="noStrike" cap="none" normalizeH="0" baseline="0">
                          <a:ln>
                            <a:noFill/>
                          </a:ln>
                          <a:solidFill>
                            <a:srgbClr val="000000"/>
                          </a:solidFill>
                          <a:effectLst/>
                          <a:latin typeface="Arial" charset="0"/>
                          <a:ea typeface="MS PGothic" charset="0"/>
                          <a:cs typeface="Arial" charset="0"/>
                        </a:rPr>
                        <a:t>35 new train sets</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100" b="0" i="0" u="none" strike="noStrike" cap="none" normalizeH="0" baseline="0">
                          <a:ln>
                            <a:noFill/>
                          </a:ln>
                          <a:solidFill>
                            <a:schemeClr val="tx1"/>
                          </a:solidFill>
                          <a:effectLst/>
                          <a:latin typeface="Arial" charset="0"/>
                          <a:ea typeface="MS PGothic" charset="0"/>
                          <a:cs typeface="Arial" charset="0"/>
                        </a:rPr>
                        <a:t>Twelve (12) new trains provisionally accepted for delivery</a:t>
                      </a:r>
                      <a:endParaRPr kumimoji="0" lang="en-US" sz="1100" b="0" i="0" u="none" strike="noStrike" cap="none" normalizeH="0" baseline="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n-US" sz="1100" b="0" i="0" u="none" strike="noStrike" cap="none" normalizeH="0" baseline="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100" b="0" i="0" u="none" strike="noStrike" cap="none" normalizeH="0" baseline="0">
                          <a:ln>
                            <a:noFill/>
                          </a:ln>
                          <a:solidFill>
                            <a:schemeClr val="tx1"/>
                          </a:solidFill>
                          <a:effectLst/>
                          <a:latin typeface="Arial" charset="0"/>
                          <a:ea typeface="MS PGothic" charset="0"/>
                          <a:cs typeface="Arial" charset="0"/>
                        </a:rPr>
                        <a:t>Brings total number of new trains delivered since inception of the programme to 68. </a:t>
                      </a:r>
                      <a:endParaRPr kumimoji="0" lang="en-US" sz="1100" b="0" i="0" u="none" strike="noStrike" cap="none" normalizeH="0" baseline="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609585" rtl="0" eaLnBrk="1" fontAlgn="auto" latinLnBrk="0" hangingPunct="1">
                        <a:lnSpc>
                          <a:spcPct val="107000"/>
                        </a:lnSpc>
                        <a:spcBef>
                          <a:spcPts val="0"/>
                        </a:spcBef>
                        <a:spcAft>
                          <a:spcPts val="800"/>
                        </a:spcAft>
                        <a:buClrTx/>
                        <a:buSzTx/>
                        <a:buFont typeface="Arial"/>
                        <a:buChar char="•"/>
                        <a:tabLst/>
                        <a:defRPr/>
                      </a:pPr>
                      <a:r>
                        <a:rPr kumimoji="0" lang="en-US" sz="1100" b="0" i="0" u="none" strike="noStrike" kern="1200" cap="none" spc="0" normalizeH="0" baseline="0" noProof="0" dirty="0" smtClean="0">
                          <a:ln>
                            <a:noFill/>
                          </a:ln>
                          <a:solidFill>
                            <a:srgbClr val="000000"/>
                          </a:solidFill>
                          <a:effectLst/>
                          <a:uLnTx/>
                          <a:uFillTx/>
                          <a:latin typeface="Arial"/>
                          <a:ea typeface="Batang" panose="02030600000101010101" pitchFamily="18" charset="-127"/>
                          <a:cs typeface="Arial"/>
                        </a:rPr>
                        <a:t>Eleven new trains were provisionally accepted in Q3, bringing the total to 23 for the 2021/22 financial year.</a:t>
                      </a:r>
                    </a:p>
                    <a:p>
                      <a:pPr marL="171450" marR="0" lvl="0" indent="-171450" algn="just" defTabSz="609585" rtl="0" eaLnBrk="1" fontAlgn="auto" latinLnBrk="0" hangingPunct="1">
                        <a:lnSpc>
                          <a:spcPct val="107000"/>
                        </a:lnSpc>
                        <a:spcBef>
                          <a:spcPts val="0"/>
                        </a:spcBef>
                        <a:spcAft>
                          <a:spcPts val="800"/>
                        </a:spcAft>
                        <a:buClrTx/>
                        <a:buSzTx/>
                        <a:buFont typeface="Arial"/>
                        <a:buChar char="•"/>
                        <a:tabLst/>
                        <a:defRPr/>
                      </a:pPr>
                      <a:r>
                        <a:rPr kumimoji="0" lang="en-US" sz="1100" b="0" i="0" u="none" strike="noStrike" kern="1200" cap="none" spc="0" normalizeH="0" baseline="0" noProof="0" dirty="0" smtClean="0">
                          <a:ln>
                            <a:noFill/>
                          </a:ln>
                          <a:solidFill>
                            <a:srgbClr val="000000"/>
                          </a:solidFill>
                          <a:effectLst/>
                          <a:uLnTx/>
                          <a:uFillTx/>
                          <a:latin typeface="Arial"/>
                          <a:ea typeface="Batang" panose="02030600000101010101" pitchFamily="18" charset="-127"/>
                          <a:cs typeface="Arial"/>
                        </a:rPr>
                        <a:t>Total number of new trains delivered since inception of the programme is 79.</a:t>
                      </a:r>
                      <a:endParaRPr kumimoji="0" lang="en-US" sz="1100" b="0" i="0" u="none" strike="sngStrike" kern="1200" cap="none" spc="0" normalizeH="0" baseline="0" noProof="0" dirty="0" smtClean="0">
                        <a:ln>
                          <a:noFill/>
                        </a:ln>
                        <a:solidFill>
                          <a:srgbClr val="000000"/>
                        </a:solidFill>
                        <a:effectLst/>
                        <a:uLnTx/>
                        <a:uFillTx/>
                        <a:latin typeface="Arial"/>
                        <a:ea typeface="Batang" panose="02030600000101010101" pitchFamily="18" charset="-127"/>
                        <a:cs typeface="Arial"/>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57550">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0"/>
                        <a:buNone/>
                        <a:tabLst/>
                      </a:pPr>
                      <a:r>
                        <a:rPr kumimoji="0" lang="en-ZA" sz="1100" b="0" i="0" u="none" strike="noStrike" cap="none" normalizeH="0" baseline="0">
                          <a:ln>
                            <a:noFill/>
                          </a:ln>
                          <a:solidFill>
                            <a:srgbClr val="000000"/>
                          </a:solidFill>
                          <a:effectLst/>
                          <a:latin typeface="Arial" charset="0"/>
                          <a:ea typeface="MS PGothic" charset="0"/>
                          <a:cs typeface="Arial" charset="0"/>
                        </a:rPr>
                        <a:t>Number of stations modernised</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Symbol" charset="0"/>
                        <a:buNone/>
                        <a:tabLst/>
                      </a:pPr>
                      <a:r>
                        <a:rPr kumimoji="0" lang="en-GB" sz="1100" b="0" i="0" u="none" strike="noStrike" cap="none" normalizeH="0" baseline="0">
                          <a:ln>
                            <a:noFill/>
                          </a:ln>
                          <a:solidFill>
                            <a:srgbClr val="000000"/>
                          </a:solidFill>
                          <a:effectLst/>
                          <a:latin typeface="Arial" charset="0"/>
                          <a:ea typeface="MS PGothic" charset="0"/>
                          <a:cs typeface="Arial" charset="0"/>
                        </a:rPr>
                        <a:t>Central Line (WC)</a:t>
                      </a:r>
                      <a:endParaRPr kumimoji="0" lang="en-US" sz="11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GB" sz="1100" b="0" i="0" u="none" strike="noStrike" cap="none" normalizeH="0" baseline="0">
                          <a:ln>
                            <a:noFill/>
                          </a:ln>
                          <a:solidFill>
                            <a:schemeClr val="tx1"/>
                          </a:solidFill>
                          <a:effectLst/>
                          <a:latin typeface="Arial" charset="0"/>
                          <a:ea typeface="MS PGothic" charset="0"/>
                          <a:cs typeface="Arial" charset="0"/>
                        </a:rPr>
                        <a:t>Work on the line remains suspended due to safety issues, encroachment on the rail reserve and theft and vandalism remain a challenge in this project. </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n-US" sz="1100" b="0" i="0" u="none" strike="noStrike" cap="none" normalizeH="0" baseline="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100" b="0" i="0" u="none" strike="noStrike" cap="none" normalizeH="0" baseline="0">
                          <a:ln>
                            <a:noFill/>
                          </a:ln>
                          <a:solidFill>
                            <a:schemeClr val="tx1"/>
                          </a:solidFill>
                          <a:effectLst/>
                          <a:latin typeface="Arial" charset="0"/>
                          <a:ea typeface="MS PGothic" charset="0"/>
                          <a:cs typeface="Arial" charset="0"/>
                        </a:rPr>
                        <a:t>Consultations have been initiated with the City of Cape Town and the Western Cape Government to seek a consolidated approach in addressing illegal occupation of the railway reserve in Langa.</a:t>
                      </a: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endParaRPr kumimoji="0" lang="en-US" sz="1100" b="0" i="0" u="none" strike="noStrike" cap="none" normalizeH="0" baseline="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100" b="0" i="0" u="none" strike="noStrike" cap="none" normalizeH="0" baseline="0">
                          <a:ln>
                            <a:noFill/>
                          </a:ln>
                          <a:solidFill>
                            <a:schemeClr val="tx1"/>
                          </a:solidFill>
                          <a:effectLst/>
                          <a:latin typeface="Arial" charset="0"/>
                          <a:ea typeface="MS PGothic" charset="0"/>
                          <a:cs typeface="Arial" charset="0"/>
                        </a:rPr>
                        <a:t>PRASA have commissioned four (</a:t>
                      </a:r>
                      <a:r>
                        <a:rPr kumimoji="0" lang="en-GB" sz="1100" b="0" i="0" u="none" strike="noStrike" cap="none" normalizeH="0" baseline="0">
                          <a:ln>
                            <a:noFill/>
                          </a:ln>
                          <a:solidFill>
                            <a:schemeClr val="tx1"/>
                          </a:solidFill>
                          <a:effectLst/>
                          <a:latin typeface="Arial" charset="0"/>
                          <a:ea typeface="MS PGothic" charset="0"/>
                          <a:cs typeface="Arial" charset="0"/>
                        </a:rPr>
                        <a:t>4) interlockings for 2021/22 financial year against a target of 10. </a:t>
                      </a:r>
                      <a:endParaRPr kumimoji="0" lang="en-US" sz="1100" b="0" i="0" u="none" strike="noStrike" cap="none" normalizeH="0" baseline="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gn="l">
                        <a:buFont typeface="Arial"/>
                        <a:buChar char="•"/>
                      </a:pPr>
                      <a:r>
                        <a:rPr lang="en-US" sz="1100" b="0" i="0" kern="1200" dirty="0" smtClean="0">
                          <a:solidFill>
                            <a:srgbClr val="000000"/>
                          </a:solidFill>
                          <a:effectLst/>
                          <a:latin typeface="Arial"/>
                          <a:ea typeface="Calibri" panose="020F0502020204030204" pitchFamily="34" charset="0"/>
                          <a:cs typeface="Arial"/>
                        </a:rPr>
                        <a:t>Consultations have been initiated with the City of Cape Town and the Western Cape Government to seek a consolidated approach in addressing illegal occupation of the railway reserve in </a:t>
                      </a:r>
                      <a:r>
                        <a:rPr lang="en-US" sz="1100" b="0" i="0" kern="1200" dirty="0" err="1" smtClean="0">
                          <a:solidFill>
                            <a:srgbClr val="000000"/>
                          </a:solidFill>
                          <a:effectLst/>
                          <a:latin typeface="Arial"/>
                          <a:ea typeface="Calibri" panose="020F0502020204030204" pitchFamily="34" charset="0"/>
                          <a:cs typeface="Arial"/>
                        </a:rPr>
                        <a:t>Langa</a:t>
                      </a:r>
                      <a:r>
                        <a:rPr lang="en-US" sz="1100" b="0" i="0" kern="1200" dirty="0" smtClean="0">
                          <a:solidFill>
                            <a:srgbClr val="000000"/>
                          </a:solidFill>
                          <a:effectLst/>
                          <a:latin typeface="Arial"/>
                          <a:ea typeface="Calibri" panose="020F0502020204030204" pitchFamily="34" charset="0"/>
                          <a:cs typeface="Arial"/>
                        </a:rPr>
                        <a:t>.</a:t>
                      </a:r>
                      <a:endParaRPr lang="en-US" sz="1100" b="0" i="0" kern="1200" dirty="0">
                        <a:solidFill>
                          <a:srgbClr val="000000"/>
                        </a:solidFill>
                        <a:effectLst/>
                        <a:latin typeface="Arial"/>
                        <a:ea typeface="Calibri" panose="020F0502020204030204" pitchFamily="34" charset="0"/>
                        <a:cs typeface="Arial"/>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1684"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6E7A909-8DC1-D94D-8523-5C14018E7DC5}" type="slidenum">
              <a:rPr lang="en-US" sz="1200">
                <a:solidFill>
                  <a:srgbClr val="898989"/>
                </a:solidFill>
              </a:rPr>
              <a:pPr/>
              <a:t>71</a:t>
            </a:fld>
            <a:endParaRPr lang="en-US" sz="1200">
              <a:solidFill>
                <a:srgbClr val="898989"/>
              </a:solidFill>
            </a:endParaRPr>
          </a:p>
        </p:txBody>
      </p:sp>
      <p:pic>
        <p:nvPicPr>
          <p:cNvPr id="7168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480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74638"/>
            <a:ext cx="6324600" cy="782637"/>
          </a:xfrm>
        </p:spPr>
        <p:txBody>
          <a:bodyPr/>
          <a:lstStyle/>
          <a:p>
            <a:r>
              <a:rPr lang="en-US" sz="2800" b="1">
                <a:solidFill>
                  <a:srgbClr val="000000"/>
                </a:solidFill>
                <a:latin typeface="Arial" charset="0"/>
                <a:ea typeface="MS PGothic" charset="0"/>
              </a:rPr>
              <a:t>Programme 3: Rail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196850" y="1293813"/>
          <a:ext cx="8750300" cy="5251450"/>
        </p:xfrm>
        <a:graphic>
          <a:graphicData uri="http://schemas.openxmlformats.org/drawingml/2006/table">
            <a:tbl>
              <a:tblPr/>
              <a:tblGrid>
                <a:gridCol w="1300163"/>
                <a:gridCol w="1552575"/>
                <a:gridCol w="1373187"/>
                <a:gridCol w="2262188"/>
                <a:gridCol w="2262187"/>
              </a:tblGrid>
              <a:tr h="525463">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INSTITUTION</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OUTPUT INDICATOR</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ANNUAL TARGET</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MS PGothic" charset="0"/>
                          <a:cs typeface="Arial" charset="0"/>
                        </a:rPr>
                        <a:t>PROGRESS AS AT 30 SEPTEMBER 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MS PGothic" charset="0"/>
                          <a:cs typeface="Arial" charset="0"/>
                        </a:rPr>
                        <a:t>PROGRESS AS AT 31 DECEMBER 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09876">
                <a:tc gridSpan="4">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Arial" charset="0"/>
                        </a:rPr>
                        <a:t> Rail Infrastructure </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T="45210" marB="452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457200" rtl="0" eaLnBrk="1" fontAlgn="base" latinLnBrk="0" hangingPunct="1">
                        <a:lnSpc>
                          <a:spcPct val="12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T="45210" marB="452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4416111">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0" i="0" u="none" strike="noStrike" cap="none" normalizeH="0" baseline="0">
                          <a:ln>
                            <a:noFill/>
                          </a:ln>
                          <a:solidFill>
                            <a:srgbClr val="000000"/>
                          </a:solidFill>
                          <a:effectLst/>
                          <a:latin typeface="Arial" charset="0"/>
                          <a:ea typeface="MS PGothic" charset="0"/>
                          <a:cs typeface="Arial" charset="0"/>
                        </a:rPr>
                        <a:t>Passenger Rail Agency of South Africa (PRASA)</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stations modernised</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GB" sz="1200" b="0" i="0" u="none" strike="noStrike" cap="none" normalizeH="0" baseline="0">
                          <a:ln>
                            <a:noFill/>
                          </a:ln>
                          <a:solidFill>
                            <a:srgbClr val="000000"/>
                          </a:solidFill>
                          <a:effectLst/>
                          <a:latin typeface="Arial" charset="0"/>
                          <a:ea typeface="MS PGothic" charset="0"/>
                          <a:cs typeface="Arial" charset="0"/>
                        </a:rPr>
                        <a:t>Mabopane-Pretoria Line (GP)</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Corridor was closed for 90 days, from the 15</a:t>
                      </a:r>
                      <a:r>
                        <a:rPr kumimoji="0" lang="en-ZA" sz="1200" b="0" i="0" u="none" strike="noStrike" cap="none" normalizeH="0" baseline="30000" dirty="0">
                          <a:ln>
                            <a:noFill/>
                          </a:ln>
                          <a:solidFill>
                            <a:srgbClr val="000000"/>
                          </a:solidFill>
                          <a:effectLst/>
                          <a:latin typeface="Arial" charset="0"/>
                          <a:ea typeface="MS PGothic" charset="0"/>
                          <a:cs typeface="Arial" charset="0"/>
                        </a:rPr>
                        <a:t>th</a:t>
                      </a:r>
                      <a:r>
                        <a:rPr kumimoji="0" lang="en-ZA" sz="1200" b="0" i="0" u="none" strike="noStrike" cap="none" normalizeH="0" baseline="0" dirty="0">
                          <a:ln>
                            <a:noFill/>
                          </a:ln>
                          <a:solidFill>
                            <a:srgbClr val="000000"/>
                          </a:solidFill>
                          <a:effectLst/>
                          <a:latin typeface="Arial" charset="0"/>
                          <a:ea typeface="MS PGothic" charset="0"/>
                          <a:cs typeface="Arial" charset="0"/>
                        </a:rPr>
                        <a:t> August 2021, for maintenance and upgrades.</a:t>
                      </a:r>
                    </a:p>
                    <a:p>
                      <a:pPr marL="171450" marR="0" lvl="0" indent="-171450" algn="l" defTabSz="457200" rtl="0" eaLnBrk="1" fontAlgn="base" latinLnBrk="0" hangingPunct="1">
                        <a:lnSpc>
                          <a:spcPct val="120000"/>
                        </a:lnSpc>
                        <a:spcBef>
                          <a:spcPct val="0"/>
                        </a:spcBef>
                        <a:spcAft>
                          <a:spcPct val="0"/>
                        </a:spcAft>
                        <a:buClrTx/>
                        <a:buSzTx/>
                        <a:buFont typeface="Arial" charset="0"/>
                        <a:buNone/>
                        <a:tabLst/>
                      </a:pPr>
                      <a:endParaRPr kumimoji="0" lang="en-ZA"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Substation and re-signalling contractors had commenced site works across all sites.</a:t>
                      </a: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ZA"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Substation contractors commenced procurement of electrical components required for the substations. </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For the period April 2021 to September 2021, PRASA have commissioned eight (</a:t>
                      </a:r>
                      <a:r>
                        <a:rPr kumimoji="0" lang="en-GB" sz="1200" b="0" i="0" u="none" strike="noStrike" cap="none" normalizeH="0" baseline="0" dirty="0">
                          <a:ln>
                            <a:noFill/>
                          </a:ln>
                          <a:solidFill>
                            <a:srgbClr val="000000"/>
                          </a:solidFill>
                          <a:effectLst/>
                          <a:latin typeface="Arial" charset="0"/>
                          <a:ea typeface="MS PGothic" charset="0"/>
                          <a:cs typeface="Arial" charset="0"/>
                        </a:rPr>
                        <a:t>8) </a:t>
                      </a:r>
                      <a:r>
                        <a:rPr kumimoji="0" lang="en-GB" sz="1200" b="0" i="0" u="none" strike="noStrike" cap="none" normalizeH="0" baseline="0" dirty="0" smtClean="0">
                          <a:ln>
                            <a:noFill/>
                          </a:ln>
                          <a:solidFill>
                            <a:srgbClr val="000000"/>
                          </a:solidFill>
                          <a:effectLst/>
                          <a:latin typeface="Arial" charset="0"/>
                          <a:ea typeface="MS PGothic" charset="0"/>
                          <a:cs typeface="Arial" charset="0"/>
                        </a:rPr>
                        <a:t>inter-</a:t>
                      </a:r>
                      <a:r>
                        <a:rPr kumimoji="0" lang="en-GB" sz="1200" b="0" i="0" u="none" strike="noStrike" cap="none" normalizeH="0" baseline="0" dirty="0" err="1" smtClean="0">
                          <a:ln>
                            <a:noFill/>
                          </a:ln>
                          <a:solidFill>
                            <a:srgbClr val="000000"/>
                          </a:solidFill>
                          <a:effectLst/>
                          <a:latin typeface="Arial" charset="0"/>
                          <a:ea typeface="MS PGothic" charset="0"/>
                          <a:cs typeface="Arial" charset="0"/>
                        </a:rPr>
                        <a:t>lockings</a:t>
                      </a:r>
                      <a:r>
                        <a:rPr kumimoji="0" lang="en-GB" sz="1200" b="0" i="0" u="none" strike="noStrike" cap="none" normalizeH="0" baseline="0" dirty="0" smtClean="0">
                          <a:ln>
                            <a:noFill/>
                          </a:ln>
                          <a:solidFill>
                            <a:srgbClr val="000000"/>
                          </a:solidFill>
                          <a:effectLst/>
                          <a:latin typeface="Arial" charset="0"/>
                          <a:ea typeface="MS PGothic" charset="0"/>
                          <a:cs typeface="Arial" charset="0"/>
                        </a:rPr>
                        <a:t> </a:t>
                      </a:r>
                      <a:r>
                        <a:rPr kumimoji="0" lang="en-GB" sz="1200" b="0" i="0" u="none" strike="noStrike" cap="none" normalizeH="0" baseline="0" dirty="0">
                          <a:ln>
                            <a:noFill/>
                          </a:ln>
                          <a:solidFill>
                            <a:srgbClr val="000000"/>
                          </a:solidFill>
                          <a:effectLst/>
                          <a:latin typeface="Arial" charset="0"/>
                          <a:ea typeface="MS PGothic" charset="0"/>
                          <a:cs typeface="Arial" charset="0"/>
                        </a:rPr>
                        <a:t>in Gauteng for 2021/22 financial year against a target of 10</a:t>
                      </a:r>
                      <a:r>
                        <a:rPr kumimoji="0" lang="en-ZA" sz="1200" b="0" i="0" u="none" strike="noStrike" cap="none" normalizeH="0" baseline="0" dirty="0" smtClean="0">
                          <a:ln>
                            <a:noFill/>
                          </a:ln>
                          <a:solidFill>
                            <a:srgbClr val="000000"/>
                          </a:solidFill>
                          <a:effectLst/>
                          <a:latin typeface="Arial" charset="0"/>
                          <a:ea typeface="MS PGothic" charset="0"/>
                          <a:cs typeface="Arial" charset="0"/>
                        </a:rPr>
                        <a:t>.</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gn="l">
                        <a:lnSpc>
                          <a:spcPct val="120000"/>
                        </a:lnSpc>
                        <a:buFont typeface="Arial"/>
                        <a:buChar char="•"/>
                      </a:pPr>
                      <a:r>
                        <a:rPr lang="en-US" sz="1200" b="0" i="0" kern="1200" dirty="0" smtClean="0">
                          <a:solidFill>
                            <a:srgbClr val="000000"/>
                          </a:solidFill>
                          <a:effectLst/>
                          <a:latin typeface="Arial"/>
                          <a:ea typeface="Calibri" panose="020F0502020204030204" pitchFamily="34" charset="0"/>
                          <a:cs typeface="Arial"/>
                        </a:rPr>
                        <a:t>Railway lines re-opened and operational.</a:t>
                      </a:r>
                    </a:p>
                    <a:p>
                      <a:pPr marL="171450" marR="0" lvl="0" indent="-171450" algn="l" defTabSz="457200" rtl="0" eaLnBrk="1" fontAlgn="base" latinLnBrk="0" hangingPunct="1">
                        <a:lnSpc>
                          <a:spcPct val="120000"/>
                        </a:lnSpc>
                        <a:spcBef>
                          <a:spcPct val="0"/>
                        </a:spcBef>
                        <a:spcAft>
                          <a:spcPct val="0"/>
                        </a:spcAft>
                        <a:buClrTx/>
                        <a:buSzTx/>
                        <a:buFont typeface="Arial" charset="0"/>
                        <a:buNone/>
                        <a:tabLst/>
                      </a:pP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a:xfrm>
            <a:off x="3124200" y="6611938"/>
            <a:ext cx="2895600" cy="246062"/>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2733" name="Slide Number Placeholder 4"/>
          <p:cNvSpPr>
            <a:spLocks noGrp="1" noChangeArrowheads="1"/>
          </p:cNvSpPr>
          <p:nvPr>
            <p:ph type="sldNum" sz="quarter" idx="12"/>
          </p:nvPr>
        </p:nvSpPr>
        <p:spPr bwMode="auto">
          <a:xfrm>
            <a:off x="6553200" y="6554788"/>
            <a:ext cx="2133600" cy="30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698B600-6A8A-8247-B1A2-BFD053690192}" type="slidenum">
              <a:rPr lang="en-US" sz="1200">
                <a:solidFill>
                  <a:srgbClr val="898989"/>
                </a:solidFill>
              </a:rPr>
              <a:pPr/>
              <a:t>72</a:t>
            </a:fld>
            <a:endParaRPr lang="en-US" sz="1200">
              <a:solidFill>
                <a:srgbClr val="898989"/>
              </a:solidFill>
            </a:endParaRPr>
          </a:p>
        </p:txBody>
      </p:sp>
      <p:pic>
        <p:nvPicPr>
          <p:cNvPr id="7273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3832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274638"/>
            <a:ext cx="6324600" cy="782637"/>
          </a:xfrm>
        </p:spPr>
        <p:txBody>
          <a:bodyPr/>
          <a:lstStyle/>
          <a:p>
            <a:r>
              <a:rPr lang="en-US" sz="2800" b="1">
                <a:solidFill>
                  <a:srgbClr val="000000"/>
                </a:solidFill>
                <a:latin typeface="Arial" charset="0"/>
                <a:ea typeface="MS PGothic" charset="0"/>
              </a:rPr>
              <a:t>Programme 3: Rail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203200" y="1244600"/>
          <a:ext cx="8750300" cy="4359276"/>
        </p:xfrm>
        <a:graphic>
          <a:graphicData uri="http://schemas.openxmlformats.org/drawingml/2006/table">
            <a:tbl>
              <a:tblPr/>
              <a:tblGrid>
                <a:gridCol w="1603375"/>
                <a:gridCol w="2382838"/>
                <a:gridCol w="2147887"/>
                <a:gridCol w="2616200"/>
              </a:tblGrid>
              <a:tr h="641350">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INSTITUTION</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OUTPUT INDICATOR</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ANNUAL TARGET</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MS PGothic" charset="0"/>
                          <a:cs typeface="Arial" charset="0"/>
                        </a:rPr>
                        <a:t>PROGRESS AS AT 31 DECEMBER 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422275">
                <a:tc gridSpan="4">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charset="0"/>
                          <a:ea typeface="MS PGothic" charset="0"/>
                          <a:cs typeface="Arial" charset="0"/>
                        </a:rPr>
                        <a:t> Rail Infrastructure </a:t>
                      </a:r>
                      <a:endParaRPr kumimoji="0" lang="en-US" sz="1400" b="0" i="0" u="none" strike="noStrike" cap="none" normalizeH="0" baseline="0" dirty="0">
                        <a:ln>
                          <a:noFill/>
                        </a:ln>
                        <a:solidFill>
                          <a:srgbClr val="000000"/>
                        </a:solidFill>
                        <a:effectLst/>
                        <a:latin typeface="Arial" charset="0"/>
                        <a:ea typeface="MS PGothic" charset="0"/>
                        <a:cs typeface="Arial" charset="0"/>
                      </a:endParaRPr>
                    </a:p>
                  </a:txBody>
                  <a:tcPr marT="45223" marB="452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1013">
                <a:tc rowSpan="5">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0" i="0" u="none" strike="noStrike" cap="none" normalizeH="0" baseline="0">
                          <a:ln>
                            <a:noFill/>
                          </a:ln>
                          <a:solidFill>
                            <a:srgbClr val="000000"/>
                          </a:solidFill>
                          <a:effectLst/>
                          <a:latin typeface="Arial" charset="0"/>
                          <a:ea typeface="MS PGothic" charset="0"/>
                          <a:cs typeface="Arial" charset="0"/>
                        </a:rPr>
                        <a:t>Passenger Rail Agency of South Africa (PRASA)</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a:ln>
                            <a:noFill/>
                          </a:ln>
                          <a:solidFill>
                            <a:schemeClr val="tx1"/>
                          </a:solidFill>
                          <a:effectLst/>
                          <a:latin typeface="Arial" charset="0"/>
                          <a:ea typeface="Calibri" charset="0"/>
                          <a:cs typeface="Times New Roman" charset="0"/>
                        </a:rPr>
                        <a:t>Number of jobs created</a:t>
                      </a:r>
                      <a:endParaRPr kumimoji="0" lang="en-US" sz="1400" b="0" i="0" u="none" strike="noStrike" cap="none" normalizeH="0" baseline="0" dirty="0">
                        <a:ln>
                          <a:noFill/>
                        </a:ln>
                        <a:solidFill>
                          <a:schemeClr val="tx1"/>
                        </a:solidFill>
                        <a:effectLst/>
                        <a:latin typeface="Calibri" charset="0"/>
                        <a:ea typeface="Calibri" charset="0"/>
                        <a:cs typeface="Times New Roman"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a:ln>
                            <a:noFill/>
                          </a:ln>
                          <a:solidFill>
                            <a:srgbClr val="000000"/>
                          </a:solidFill>
                          <a:effectLst/>
                          <a:latin typeface="Arial" charset="0"/>
                          <a:ea typeface="MS PGothic" charset="0"/>
                          <a:cs typeface="Calibri" charset="0"/>
                        </a:rPr>
                        <a:t>10 000</a:t>
                      </a:r>
                      <a:endParaRPr kumimoji="0" lang="en-US" sz="1400" b="0" i="0" u="none" strike="noStrike" cap="none" normalizeH="0" baseline="0" dirty="0">
                        <a:ln>
                          <a:noFill/>
                        </a:ln>
                        <a:solidFill>
                          <a:srgbClr val="000000"/>
                        </a:solidFill>
                        <a:effectLst/>
                        <a:latin typeface="Verdana" charset="0"/>
                        <a:ea typeface="MS PGothic"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smtClean="0">
                          <a:ln>
                            <a:noFill/>
                          </a:ln>
                          <a:solidFill>
                            <a:schemeClr val="tx1"/>
                          </a:solidFill>
                          <a:effectLst/>
                          <a:latin typeface="Arial" charset="0"/>
                          <a:ea typeface="MS PGothic" charset="0"/>
                          <a:cs typeface="Calibri" charset="0"/>
                        </a:rPr>
                        <a:t>909 jobs</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8213">
                <a:tc vMerge="1">
                  <a:txBody>
                    <a:bodyPr/>
                    <a:lstStyle/>
                    <a:p>
                      <a:endParaRPr lang="en-US"/>
                    </a:p>
                  </a:txBody>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US" sz="1400" b="0" i="0" u="none" strike="noStrike" cap="none" normalizeH="0" baseline="0">
                          <a:ln>
                            <a:noFill/>
                          </a:ln>
                          <a:solidFill>
                            <a:schemeClr val="tx1"/>
                          </a:solidFill>
                          <a:effectLst/>
                          <a:latin typeface="Arial" charset="0"/>
                          <a:ea typeface="MS PGothic" charset="0"/>
                          <a:cs typeface="MS PGothic" charset="0"/>
                        </a:rPr>
                        <a:t>Number of full-time equivalents (FTEs) created</a:t>
                      </a:r>
                      <a:endParaRPr kumimoji="0" lang="en-US" sz="1400" b="0" i="0" u="none" strike="noStrike" cap="none" normalizeH="0" baseline="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a:ln>
                            <a:noFill/>
                          </a:ln>
                          <a:solidFill>
                            <a:srgbClr val="000000"/>
                          </a:solidFill>
                          <a:effectLst/>
                          <a:latin typeface="Arial" charset="0"/>
                          <a:ea typeface="MS PGothic" charset="0"/>
                          <a:cs typeface="Calibri" charset="0"/>
                        </a:rPr>
                        <a:t>0</a:t>
                      </a:r>
                      <a:endParaRPr kumimoji="0" lang="en-US" sz="1400" b="0" i="0" u="none" strike="noStrike" cap="none" normalizeH="0" baseline="0">
                        <a:ln>
                          <a:noFill/>
                        </a:ln>
                        <a:solidFill>
                          <a:srgbClr val="000000"/>
                        </a:solidFill>
                        <a:effectLst/>
                        <a:latin typeface="Verdana" charset="0"/>
                        <a:ea typeface="MS PGothic"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smtClean="0">
                          <a:ln>
                            <a:noFill/>
                          </a:ln>
                          <a:solidFill>
                            <a:schemeClr val="tx1"/>
                          </a:solidFill>
                          <a:effectLst/>
                          <a:latin typeface="Arial" charset="0"/>
                          <a:ea typeface="MS PGothic" charset="0"/>
                          <a:cs typeface="Calibri" charset="0"/>
                        </a:rPr>
                        <a:t>-</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5475">
                <a:tc vMerge="1">
                  <a:txBody>
                    <a:bodyPr/>
                    <a:lstStyle/>
                    <a:p>
                      <a:endParaRPr lang="en-US"/>
                    </a:p>
                  </a:txBody>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US" sz="1400" b="0" i="0" u="none" strike="noStrike" cap="none" normalizeH="0" baseline="0">
                          <a:ln>
                            <a:noFill/>
                          </a:ln>
                          <a:solidFill>
                            <a:schemeClr val="tx1"/>
                          </a:solidFill>
                          <a:effectLst/>
                          <a:latin typeface="Arial" charset="0"/>
                          <a:ea typeface="MS PGothic" charset="0"/>
                          <a:cs typeface="MS PGothic" charset="0"/>
                        </a:rPr>
                        <a:t>Number of youths (18-35) employed </a:t>
                      </a:r>
                      <a:endParaRPr kumimoji="0" lang="en-US" sz="1400" b="0" i="0" u="none" strike="noStrike" cap="none" normalizeH="0" baseline="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a:ln>
                            <a:noFill/>
                          </a:ln>
                          <a:solidFill>
                            <a:srgbClr val="000000"/>
                          </a:solidFill>
                          <a:effectLst/>
                          <a:latin typeface="Arial" charset="0"/>
                          <a:ea typeface="MS PGothic" charset="0"/>
                          <a:cs typeface="Calibri" charset="0"/>
                        </a:rPr>
                        <a:t>6 000</a:t>
                      </a:r>
                      <a:endParaRPr kumimoji="0" lang="en-US" sz="1400" b="0" i="0" u="none" strike="noStrike" cap="none" normalizeH="0" baseline="0">
                        <a:ln>
                          <a:noFill/>
                        </a:ln>
                        <a:solidFill>
                          <a:srgbClr val="000000"/>
                        </a:solidFill>
                        <a:effectLst/>
                        <a:latin typeface="Verdana" charset="0"/>
                        <a:ea typeface="MS PGothic"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smtClean="0">
                          <a:ln>
                            <a:noFill/>
                          </a:ln>
                          <a:solidFill>
                            <a:schemeClr val="tx1"/>
                          </a:solidFill>
                          <a:effectLst/>
                          <a:latin typeface="Arial" charset="0"/>
                          <a:ea typeface="MS PGothic" charset="0"/>
                          <a:cs typeface="Calibri" charset="0"/>
                        </a:rPr>
                        <a:t>730 youth</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5475">
                <a:tc vMerge="1">
                  <a:txBody>
                    <a:bodyPr/>
                    <a:lstStyle/>
                    <a:p>
                      <a:endParaRPr lang="en-US"/>
                    </a:p>
                  </a:txBody>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US" sz="1400" b="0" i="0" u="none" strike="noStrike" cap="none" normalizeH="0" baseline="0">
                          <a:ln>
                            <a:noFill/>
                          </a:ln>
                          <a:solidFill>
                            <a:schemeClr val="tx1"/>
                          </a:solidFill>
                          <a:effectLst/>
                          <a:latin typeface="Arial" charset="0"/>
                          <a:ea typeface="MS PGothic" charset="0"/>
                          <a:cs typeface="MS PGothic" charset="0"/>
                        </a:rPr>
                        <a:t>Number of women employed</a:t>
                      </a:r>
                      <a:endParaRPr kumimoji="0" lang="en-US" sz="1400" b="0" i="0" u="none" strike="noStrike" cap="none" normalizeH="0" baseline="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a:ln>
                            <a:noFill/>
                          </a:ln>
                          <a:solidFill>
                            <a:srgbClr val="000000"/>
                          </a:solidFill>
                          <a:effectLst/>
                          <a:latin typeface="Arial" charset="0"/>
                          <a:ea typeface="MS PGothic" charset="0"/>
                          <a:cs typeface="Calibri" charset="0"/>
                        </a:rPr>
                        <a:t>2 000</a:t>
                      </a:r>
                      <a:endParaRPr kumimoji="0" lang="en-US" sz="1400" b="0" i="0" u="none" strike="noStrike" cap="none" normalizeH="0" baseline="0" dirty="0">
                        <a:ln>
                          <a:noFill/>
                        </a:ln>
                        <a:solidFill>
                          <a:srgbClr val="000000"/>
                        </a:solidFill>
                        <a:effectLst/>
                        <a:latin typeface="Verdana" charset="0"/>
                        <a:ea typeface="MS PGothic"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smtClean="0">
                          <a:ln>
                            <a:noFill/>
                          </a:ln>
                          <a:solidFill>
                            <a:schemeClr val="tx1"/>
                          </a:solidFill>
                          <a:effectLst/>
                          <a:latin typeface="Arial" charset="0"/>
                          <a:ea typeface="MS PGothic" charset="0"/>
                          <a:cs typeface="Calibri" charset="0"/>
                        </a:rPr>
                        <a:t>409 women</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5475">
                <a:tc vMerge="1">
                  <a:txBody>
                    <a:bodyPr/>
                    <a:lstStyle/>
                    <a:p>
                      <a:endParaRPr lang="en-US"/>
                    </a:p>
                  </a:txBody>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US" sz="1400" b="0" i="0" u="none" strike="noStrike" cap="none" normalizeH="0" baseline="0">
                          <a:ln>
                            <a:noFill/>
                          </a:ln>
                          <a:solidFill>
                            <a:schemeClr val="tx1"/>
                          </a:solidFill>
                          <a:effectLst/>
                          <a:latin typeface="Arial" charset="0"/>
                          <a:ea typeface="MS PGothic" charset="0"/>
                          <a:cs typeface="MS PGothic" charset="0"/>
                        </a:rPr>
                        <a:t>Number of persons with disabilities employed</a:t>
                      </a:r>
                      <a:endParaRPr kumimoji="0" lang="en-US" sz="1400" b="0" i="0" u="none" strike="noStrike" cap="none" normalizeH="0" baseline="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a:ln>
                            <a:noFill/>
                          </a:ln>
                          <a:solidFill>
                            <a:srgbClr val="000000"/>
                          </a:solidFill>
                          <a:effectLst/>
                          <a:latin typeface="Arial" charset="0"/>
                          <a:ea typeface="MS PGothic" charset="0"/>
                          <a:cs typeface="Calibri" charset="0"/>
                        </a:rPr>
                        <a:t>50</a:t>
                      </a:r>
                      <a:endParaRPr kumimoji="0" lang="en-US" sz="1400" b="0" i="0" u="none" strike="noStrike" cap="none" normalizeH="0" baseline="0" dirty="0">
                        <a:ln>
                          <a:noFill/>
                        </a:ln>
                        <a:solidFill>
                          <a:srgbClr val="000000"/>
                        </a:solidFill>
                        <a:effectLst/>
                        <a:latin typeface="Verdana" charset="0"/>
                        <a:ea typeface="MS PGothic" charset="0"/>
                        <a:cs typeface="Calibri"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sz="1400" b="0" i="0" u="none" strike="noStrike" cap="none" normalizeH="0" baseline="0" dirty="0" smtClean="0">
                          <a:ln>
                            <a:noFill/>
                          </a:ln>
                          <a:solidFill>
                            <a:schemeClr val="tx1"/>
                          </a:solidFill>
                          <a:effectLst/>
                          <a:latin typeface="Arial" charset="0"/>
                          <a:ea typeface="MS PGothic" charset="0"/>
                          <a:cs typeface="Calibri" charset="0"/>
                        </a:rPr>
                        <a:t>-</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3774"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241AE4C-85C2-7147-807B-1A82070F6F97}" type="slidenum">
              <a:rPr lang="en-US" sz="1200">
                <a:solidFill>
                  <a:srgbClr val="898989"/>
                </a:solidFill>
              </a:rPr>
              <a:pPr/>
              <a:t>73</a:t>
            </a:fld>
            <a:endParaRPr lang="en-US" sz="1200">
              <a:solidFill>
                <a:srgbClr val="898989"/>
              </a:solidFill>
            </a:endParaRPr>
          </a:p>
        </p:txBody>
      </p:sp>
      <p:pic>
        <p:nvPicPr>
          <p:cNvPr id="7377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3507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3: Rail Transport</a:t>
            </a:r>
            <a:endParaRPr lang="en-US" sz="2800">
              <a:latin typeface="Calibri" charset="0"/>
              <a:ea typeface="MS PGothic" charset="0"/>
            </a:endParaRPr>
          </a:p>
        </p:txBody>
      </p:sp>
      <p:graphicFrame>
        <p:nvGraphicFramePr>
          <p:cNvPr id="6" name="Content Placeholder 5">
            <a:extLst/>
          </p:cNvPr>
          <p:cNvGraphicFramePr>
            <a:graphicFrameLocks noGrp="1"/>
          </p:cNvGraphicFramePr>
          <p:nvPr>
            <p:ph idx="1"/>
          </p:nvPr>
        </p:nvGraphicFramePr>
        <p:xfrm>
          <a:off x="457200" y="1106488"/>
          <a:ext cx="8424863" cy="5129457"/>
        </p:xfrm>
        <a:graphic>
          <a:graphicData uri="http://schemas.openxmlformats.org/drawingml/2006/table">
            <a:tbl>
              <a:tblPr firstRow="1" bandRow="1">
                <a:tableStyleId>{5C22544A-7EE6-4342-B048-85BDC9FD1C3A}</a:tableStyleId>
              </a:tblPr>
              <a:tblGrid>
                <a:gridCol w="1645743">
                  <a:extLst>
                    <a:ext uri="{9D8B030D-6E8A-4147-A177-3AD203B41FA5}"/>
                  </a:extLst>
                </a:gridCol>
                <a:gridCol w="1458088">
                  <a:extLst>
                    <a:ext uri="{9D8B030D-6E8A-4147-A177-3AD203B41FA5}"/>
                  </a:extLst>
                </a:gridCol>
                <a:gridCol w="1494449">
                  <a:extLst>
                    <a:ext uri="{9D8B030D-6E8A-4147-A177-3AD203B41FA5}"/>
                  </a:extLst>
                </a:gridCol>
                <a:gridCol w="1718328">
                  <a:extLst>
                    <a:ext uri="{9D8B030D-6E8A-4147-A177-3AD203B41FA5}"/>
                  </a:extLst>
                </a:gridCol>
                <a:gridCol w="2108255">
                  <a:extLst>
                    <a:ext uri="{9D8B030D-6E8A-4147-A177-3AD203B41FA5}"/>
                  </a:extLst>
                </a:gridCol>
              </a:tblGrid>
              <a:tr h="744794">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dirty="0">
                          <a:ln>
                            <a:noFill/>
                          </a:ln>
                          <a:solidFill>
                            <a:schemeClr val="tx1"/>
                          </a:solidFill>
                          <a:effectLst/>
                          <a:latin typeface="Arial" pitchFamily="34" charset="0"/>
                          <a:ea typeface="MS PGothic" pitchFamily="34" charset="-128"/>
                          <a:cs typeface="Arial" pitchFamily="34" charset="0"/>
                        </a:rPr>
                        <a:t>INSTITUTION</a:t>
                      </a:r>
                      <a:endParaRPr kumimoji="0" 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dirty="0">
                          <a:ln>
                            <a:noFill/>
                          </a:ln>
                          <a:solidFill>
                            <a:schemeClr val="tx1"/>
                          </a:solidFill>
                          <a:effectLst/>
                          <a:latin typeface="Arial" pitchFamily="34" charset="0"/>
                          <a:ea typeface="MS PGothic" pitchFamily="34" charset="-128"/>
                          <a:cs typeface="Arial" pitchFamily="34" charset="0"/>
                        </a:rPr>
                        <a:t>OUTPUT INDICATOR</a:t>
                      </a:r>
                      <a:endParaRPr kumimoji="0" 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dirty="0">
                          <a:ln>
                            <a:noFill/>
                          </a:ln>
                          <a:solidFill>
                            <a:schemeClr val="tx1"/>
                          </a:solidFill>
                          <a:effectLst/>
                          <a:latin typeface="Arial" pitchFamily="34" charset="0"/>
                          <a:ea typeface="MS PGothic" pitchFamily="34" charset="-128"/>
                          <a:cs typeface="Arial" pitchFamily="34" charset="0"/>
                        </a:rPr>
                        <a:t>ANNUAL TARGET</a:t>
                      </a:r>
                      <a:endParaRPr kumimoji="0" lang="en-US" sz="13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77" marR="6857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3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PROGRESS </a:t>
                      </a:r>
                      <a:r>
                        <a:rPr kumimoji="0" lang="en-US" sz="1300" b="1" i="0" u="none" strike="noStrike" kern="1200" cap="none" normalizeH="0" baseline="0" dirty="0">
                          <a:ln>
                            <a:noFill/>
                          </a:ln>
                          <a:solidFill>
                            <a:schemeClr val="tx1"/>
                          </a:solidFill>
                          <a:effectLst/>
                          <a:latin typeface="Arial" pitchFamily="34" charset="0"/>
                          <a:ea typeface="MS PGothic" pitchFamily="34" charset="-128"/>
                          <a:cs typeface="Arial" pitchFamily="34" charset="0"/>
                        </a:rPr>
                        <a:t>AS AT 30 </a:t>
                      </a:r>
                      <a:r>
                        <a:rPr kumimoji="0" lang="en-US" sz="13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SEPTEMBER </a:t>
                      </a:r>
                      <a:r>
                        <a:rPr kumimoji="0" lang="en-US" sz="1300" b="1" i="0" u="none" strike="noStrike" kern="1200" cap="none" normalizeH="0" baseline="0" dirty="0">
                          <a:ln>
                            <a:noFill/>
                          </a:ln>
                          <a:solidFill>
                            <a:schemeClr val="tx1"/>
                          </a:solidFill>
                          <a:effectLst/>
                          <a:latin typeface="Arial" pitchFamily="34" charset="0"/>
                          <a:ea typeface="MS PGothic" pitchFamily="34" charset="-128"/>
                          <a:cs typeface="Arial" pitchFamily="34" charset="0"/>
                        </a:rPr>
                        <a:t>2021</a:t>
                      </a:r>
                    </a:p>
                  </a:txBody>
                  <a:tcPr marL="91430" marR="91430" marT="45521" marB="45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defRPr/>
                      </a:pPr>
                      <a:r>
                        <a:rPr kumimoji="0" lang="en-US" sz="13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PROGRESS AS AT 31 DECEMBER 2021</a:t>
                      </a:r>
                    </a:p>
                  </a:txBody>
                  <a:tcPr marL="91430" marR="91430" marT="45521" marB="455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extLst>
              </a:tr>
              <a:tr h="289149">
                <a:tc gridSpan="4">
                  <a:txBody>
                    <a:bodyPr/>
                    <a:lstStyle/>
                    <a:p>
                      <a:r>
                        <a:rPr lang="en-ZA" sz="1300" b="1" dirty="0">
                          <a:effectLst/>
                          <a:latin typeface="Arial" panose="020B0604020202020204" pitchFamily="34" charset="0"/>
                          <a:ea typeface="Calibri" panose="020F0502020204030204" pitchFamily="34" charset="0"/>
                          <a:cs typeface="Arial" panose="020B0604020202020204" pitchFamily="34" charset="0"/>
                        </a:rPr>
                        <a:t>Public Transport</a:t>
                      </a:r>
                      <a:endParaRPr lang="en-US" sz="1300" dirty="0">
                        <a:latin typeface="Arial" panose="020B0604020202020204" pitchFamily="34" charset="0"/>
                        <a:cs typeface="Arial" panose="020B0604020202020204" pitchFamily="34" charset="0"/>
                      </a:endParaRPr>
                    </a:p>
                  </a:txBody>
                  <a:tcPr marL="91430" marR="91430" marT="45521" marB="455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ZA"/>
                    </a:p>
                  </a:txBody>
                  <a:tcPr/>
                </a:tc>
                <a:tc>
                  <a:txBody>
                    <a:bodyPr/>
                    <a:lstStyle/>
                    <a:p>
                      <a:endParaRPr lang="en-US" sz="1300" dirty="0">
                        <a:latin typeface="Arial" panose="020B0604020202020204" pitchFamily="34" charset="0"/>
                        <a:cs typeface="Arial" panose="020B0604020202020204" pitchFamily="34" charset="0"/>
                      </a:endParaRPr>
                    </a:p>
                  </a:txBody>
                  <a:tcPr marL="91430" marR="91430" marT="45521" marB="455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extLst>
              </a:tr>
              <a:tr h="990442">
                <a:tc>
                  <a:txBody>
                    <a:bodyPr/>
                    <a:lstStyle/>
                    <a:p>
                      <a:r>
                        <a:rPr lang="en-ZA" sz="1300" dirty="0">
                          <a:effectLst/>
                          <a:latin typeface="Arial"/>
                          <a:ea typeface="Calibri" panose="020F0502020204030204" pitchFamily="34" charset="0"/>
                          <a:cs typeface="Arial"/>
                        </a:rPr>
                        <a:t>Passenger Rail Agency of South Africa (PRASA)</a:t>
                      </a:r>
                      <a:endParaRPr lang="en-US" sz="1300" dirty="0">
                        <a:latin typeface="Arial"/>
                        <a:cs typeface="Arial"/>
                      </a:endParaRPr>
                    </a:p>
                  </a:txBody>
                  <a:tcPr marL="91430" marR="91430" marT="45521" marB="455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nSpc>
                          <a:spcPct val="115000"/>
                        </a:lnSpc>
                        <a:spcBef>
                          <a:spcPts val="0"/>
                        </a:spcBef>
                        <a:spcAft>
                          <a:spcPts val="0"/>
                        </a:spcAft>
                        <a:buFont typeface="Symbol" panose="05050102010706020507" pitchFamily="18" charset="2"/>
                        <a:buNone/>
                      </a:pPr>
                      <a:r>
                        <a:rPr lang="en-ZA" sz="1300" dirty="0">
                          <a:effectLst/>
                          <a:latin typeface="Arial"/>
                          <a:ea typeface="Calibri" panose="020F0502020204030204" pitchFamily="34" charset="0"/>
                          <a:cs typeface="Arial"/>
                        </a:rPr>
                        <a:t>Number of passenger rail trips</a:t>
                      </a:r>
                      <a:endParaRPr lang="en-US" sz="1300" dirty="0">
                        <a:effectLst/>
                        <a:latin typeface="Arial"/>
                        <a:ea typeface="Calibri" panose="020F0502020204030204" pitchFamily="34" charset="0"/>
                        <a:cs typeface="Arial"/>
                      </a:endParaRPr>
                    </a:p>
                  </a:txBody>
                  <a:tcPr marL="9143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300" dirty="0">
                          <a:solidFill>
                            <a:srgbClr val="000000"/>
                          </a:solidFill>
                          <a:effectLst/>
                          <a:latin typeface="Arial"/>
                          <a:ea typeface="Calibri" panose="020F0502020204030204" pitchFamily="34" charset="0"/>
                          <a:cs typeface="Arial"/>
                        </a:rPr>
                        <a:t>69 million passenger rail trips</a:t>
                      </a:r>
                      <a:endParaRPr lang="en-US" sz="1300" dirty="0">
                        <a:solidFill>
                          <a:srgbClr val="000000"/>
                        </a:solidFill>
                        <a:effectLst/>
                        <a:latin typeface="Arial"/>
                        <a:ea typeface="Calibri" panose="020F0502020204030204" pitchFamily="34" charset="0"/>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r>
                        <a:rPr lang="en-ZA" sz="1300" kern="1200" dirty="0" smtClean="0">
                          <a:solidFill>
                            <a:schemeClr val="dk1"/>
                          </a:solidFill>
                          <a:effectLst/>
                          <a:latin typeface="Arial"/>
                          <a:ea typeface="+mn-ea"/>
                          <a:cs typeface="Arial"/>
                        </a:rPr>
                        <a:t>6.06 million rail passenger trips</a:t>
                      </a:r>
                      <a:r>
                        <a:rPr lang="en-US" sz="1300" dirty="0" smtClean="0">
                          <a:effectLst/>
                          <a:latin typeface="Arial"/>
                          <a:cs typeface="Arial"/>
                        </a:rPr>
                        <a:t> </a:t>
                      </a:r>
                      <a:r>
                        <a:rPr lang="en-US" sz="1100" i="1" dirty="0" smtClean="0">
                          <a:effectLst/>
                          <a:latin typeface="Arial"/>
                          <a:cs typeface="Arial"/>
                        </a:rPr>
                        <a:t>(preliminary)</a:t>
                      </a:r>
                      <a:endParaRPr lang="en-US" sz="1100" i="1" dirty="0" smtClean="0">
                        <a:latin typeface="Arial"/>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endParaRPr lang="en-US" sz="1300" dirty="0">
                        <a:latin typeface="Arial"/>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a:buChar char="•"/>
                      </a:pPr>
                      <a:r>
                        <a:rPr lang="en-ZA" sz="1300" b="1" kern="1200" dirty="0" smtClean="0">
                          <a:solidFill>
                            <a:schemeClr val="dk1"/>
                          </a:solidFill>
                          <a:effectLst/>
                          <a:latin typeface="Arial"/>
                          <a:ea typeface="+mn-ea"/>
                          <a:cs typeface="Arial"/>
                        </a:rPr>
                        <a:t>3.86 million</a:t>
                      </a:r>
                      <a:r>
                        <a:rPr lang="en-ZA" sz="1300" b="0" kern="1200" baseline="0" dirty="0" smtClean="0">
                          <a:solidFill>
                            <a:schemeClr val="dk1"/>
                          </a:solidFill>
                          <a:effectLst/>
                          <a:latin typeface="Arial"/>
                          <a:ea typeface="+mn-ea"/>
                          <a:cs typeface="Arial"/>
                        </a:rPr>
                        <a:t> </a:t>
                      </a:r>
                      <a:r>
                        <a:rPr lang="en-ZA" sz="1100" b="0" kern="1200" baseline="0" dirty="0" smtClean="0">
                          <a:solidFill>
                            <a:schemeClr val="dk1"/>
                          </a:solidFill>
                          <a:effectLst/>
                          <a:latin typeface="Arial"/>
                          <a:ea typeface="+mn-ea"/>
                          <a:cs typeface="Arial"/>
                        </a:rPr>
                        <a:t>(</a:t>
                      </a:r>
                      <a:r>
                        <a:rPr lang="en-ZA" sz="1100" kern="1200" dirty="0" smtClean="0">
                          <a:solidFill>
                            <a:schemeClr val="dk1"/>
                          </a:solidFill>
                          <a:effectLst/>
                          <a:latin typeface="Arial"/>
                          <a:ea typeface="+mn-ea"/>
                          <a:cs typeface="Arial"/>
                        </a:rPr>
                        <a:t>Quarter 3)</a:t>
                      </a:r>
                    </a:p>
                    <a:p>
                      <a:pPr marL="0" indent="0">
                        <a:buFont typeface="Arial"/>
                        <a:buNone/>
                      </a:pPr>
                      <a:endParaRPr lang="en-ZA" sz="1300" kern="1200" dirty="0" smtClean="0">
                        <a:solidFill>
                          <a:schemeClr val="dk1"/>
                        </a:solidFill>
                        <a:effectLst/>
                        <a:latin typeface="Arial"/>
                        <a:ea typeface="+mn-ea"/>
                        <a:cs typeface="Arial"/>
                      </a:endParaRPr>
                    </a:p>
                    <a:p>
                      <a:pPr marL="171450" indent="-171450">
                        <a:buFont typeface="Arial"/>
                        <a:buChar char="•"/>
                      </a:pPr>
                      <a:r>
                        <a:rPr lang="en-ZA" sz="1300" kern="1200" dirty="0" smtClean="0">
                          <a:solidFill>
                            <a:schemeClr val="dk1"/>
                          </a:solidFill>
                          <a:effectLst/>
                          <a:latin typeface="Arial"/>
                          <a:ea typeface="+mn-ea"/>
                          <a:cs typeface="Arial"/>
                        </a:rPr>
                        <a:t>Cumulative year-to-date - </a:t>
                      </a:r>
                      <a:r>
                        <a:rPr lang="en-ZA" sz="1300" b="1" kern="1200" dirty="0" smtClean="0">
                          <a:solidFill>
                            <a:schemeClr val="dk1"/>
                          </a:solidFill>
                          <a:effectLst/>
                          <a:latin typeface="Arial"/>
                          <a:ea typeface="+mn-ea"/>
                          <a:cs typeface="Arial"/>
                        </a:rPr>
                        <a:t>12.5 million</a:t>
                      </a:r>
                      <a:endParaRPr lang="en-US" sz="1300" dirty="0" smtClean="0">
                        <a:effectLst/>
                        <a:latin typeface="Arial"/>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71899">
                <a:tc gridSpan="4">
                  <a:txBody>
                    <a:bodyPr/>
                    <a:lstStyle/>
                    <a:p>
                      <a:pPr marL="0" indent="0">
                        <a:lnSpc>
                          <a:spcPct val="110000"/>
                        </a:lnSpc>
                        <a:buFont typeface="Arial"/>
                        <a:buNone/>
                      </a:pPr>
                      <a:r>
                        <a:rPr lang="en-ZA" sz="1300" b="1" dirty="0">
                          <a:effectLst/>
                          <a:latin typeface="Arial"/>
                          <a:ea typeface="Calibri" panose="020F0502020204030204" pitchFamily="34" charset="0"/>
                          <a:cs typeface="Arial"/>
                        </a:rPr>
                        <a:t>Safer Transport Systems</a:t>
                      </a:r>
                      <a:endParaRPr lang="en-US" sz="1300" dirty="0">
                        <a:latin typeface="Arial"/>
                        <a:cs typeface="Arial"/>
                      </a:endParaRPr>
                    </a:p>
                  </a:txBody>
                  <a:tcPr marL="9143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ZA"/>
                    </a:p>
                  </a:txBody>
                  <a:tcPr/>
                </a:tc>
                <a:tc>
                  <a:txBody>
                    <a:bodyPr/>
                    <a:lstStyle/>
                    <a:p>
                      <a:pPr marL="171450" indent="-171450">
                        <a:lnSpc>
                          <a:spcPct val="110000"/>
                        </a:lnSpc>
                        <a:buFont typeface="Arial"/>
                        <a:buChar char="•"/>
                      </a:pPr>
                      <a:endParaRPr lang="en-US" sz="1300" dirty="0">
                        <a:latin typeface="Arial"/>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extLst>
              </a:tr>
              <a:tr h="2832928">
                <a:tc>
                  <a:txBody>
                    <a:bodyPr/>
                    <a:lstStyle/>
                    <a:p>
                      <a:r>
                        <a:rPr lang="en-ZA" sz="1300" b="1" dirty="0">
                          <a:effectLst/>
                          <a:latin typeface="Arial"/>
                          <a:ea typeface="Calibri" panose="020F0502020204030204" pitchFamily="34" charset="0"/>
                          <a:cs typeface="Arial"/>
                        </a:rPr>
                        <a:t>Passenger Rail Agency of South Africa (PRASA)</a:t>
                      </a:r>
                      <a:endParaRPr lang="en-US" sz="1300" b="1" dirty="0">
                        <a:latin typeface="Arial"/>
                        <a:cs typeface="Arial"/>
                      </a:endParaRPr>
                    </a:p>
                  </a:txBody>
                  <a:tcPr marL="91430" marR="91430" marT="45521" marB="455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15000"/>
                        </a:lnSpc>
                        <a:buFont typeface="Symbol" panose="05050102010706020507" pitchFamily="18" charset="2"/>
                        <a:buNone/>
                      </a:pPr>
                      <a:r>
                        <a:rPr lang="en-ZA" sz="1300" dirty="0">
                          <a:effectLst/>
                          <a:latin typeface="Arial"/>
                          <a:cs typeface="Arial"/>
                        </a:rPr>
                        <a:t>Number of rail safety occurrences reported </a:t>
                      </a:r>
                      <a:endParaRPr lang="en-US" sz="1300" dirty="0">
                        <a:effectLst/>
                        <a:latin typeface="Arial"/>
                        <a:cs typeface="Arial"/>
                      </a:endParaRPr>
                    </a:p>
                  </a:txBody>
                  <a:tcPr marL="9143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300" dirty="0">
                          <a:effectLst/>
                          <a:latin typeface="Arial"/>
                          <a:cs typeface="Arial"/>
                        </a:rPr>
                        <a:t>748 rail safety occurrences</a:t>
                      </a:r>
                      <a:endParaRPr lang="en-US" sz="1300" dirty="0">
                        <a:effectLst/>
                        <a:latin typeface="Arial"/>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r>
                        <a:rPr lang="en-ZA" sz="1300" dirty="0" smtClean="0">
                          <a:effectLst/>
                          <a:latin typeface="Arial"/>
                          <a:cs typeface="Arial"/>
                        </a:rPr>
                        <a:t>133 </a:t>
                      </a:r>
                      <a:r>
                        <a:rPr lang="en-ZA" sz="1300" dirty="0">
                          <a:effectLst/>
                          <a:latin typeface="Arial"/>
                          <a:cs typeface="Arial"/>
                        </a:rPr>
                        <a:t>rail safety </a:t>
                      </a:r>
                      <a:r>
                        <a:rPr lang="en-ZA" sz="1300" dirty="0" smtClean="0">
                          <a:effectLst/>
                          <a:latin typeface="Arial"/>
                          <a:cs typeface="Arial"/>
                        </a:rPr>
                        <a:t>occurrences</a:t>
                      </a:r>
                      <a:endParaRPr lang="en-US" sz="1100" i="1" dirty="0" smtClean="0">
                        <a:latin typeface="Arial"/>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r>
                        <a:rPr lang="en-ZA" sz="1300" b="1" kern="1200" dirty="0" smtClean="0">
                          <a:solidFill>
                            <a:schemeClr val="dk1"/>
                          </a:solidFill>
                          <a:effectLst/>
                          <a:latin typeface="Arial"/>
                          <a:ea typeface="+mn-ea"/>
                          <a:cs typeface="Arial"/>
                        </a:rPr>
                        <a:t>48 occurences</a:t>
                      </a:r>
                      <a:r>
                        <a:rPr lang="en-ZA" sz="1300" kern="1200" dirty="0" smtClean="0">
                          <a:solidFill>
                            <a:schemeClr val="dk1"/>
                          </a:solidFill>
                          <a:effectLst/>
                          <a:latin typeface="Arial"/>
                          <a:ea typeface="+mn-ea"/>
                          <a:cs typeface="Arial"/>
                        </a:rPr>
                        <a:t> (Quarter 3), </a:t>
                      </a:r>
                    </a:p>
                    <a:p>
                      <a:pPr marL="0" marR="0" lvl="0" indent="0" algn="l" defTabSz="457200" rtl="0" eaLnBrk="1" fontAlgn="base" latinLnBrk="0" hangingPunct="1">
                        <a:lnSpc>
                          <a:spcPct val="110000"/>
                        </a:lnSpc>
                        <a:spcBef>
                          <a:spcPct val="0"/>
                        </a:spcBef>
                        <a:spcAft>
                          <a:spcPct val="0"/>
                        </a:spcAft>
                        <a:buClrTx/>
                        <a:buSzTx/>
                        <a:buFont typeface="Arial"/>
                        <a:buNone/>
                        <a:tabLst/>
                        <a:defRPr/>
                      </a:pPr>
                      <a:endParaRPr lang="en-ZA" sz="1300" kern="1200" dirty="0" smtClean="0">
                        <a:solidFill>
                          <a:schemeClr val="dk1"/>
                        </a:solidFill>
                        <a:effectLst/>
                        <a:latin typeface="Arial"/>
                        <a:ea typeface="+mn-ea"/>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r>
                        <a:rPr lang="en-ZA" sz="1300" b="1" kern="1200" dirty="0" smtClean="0">
                          <a:solidFill>
                            <a:schemeClr val="dk1"/>
                          </a:solidFill>
                          <a:effectLst/>
                          <a:latin typeface="Arial"/>
                          <a:ea typeface="+mn-ea"/>
                          <a:cs typeface="Arial"/>
                        </a:rPr>
                        <a:t>Eight (8) major occurrences</a:t>
                      </a:r>
                      <a:r>
                        <a:rPr lang="en-ZA" sz="1300" b="1" kern="1200" baseline="0" dirty="0" smtClean="0">
                          <a:solidFill>
                            <a:schemeClr val="dk1"/>
                          </a:solidFill>
                          <a:effectLst/>
                          <a:latin typeface="Arial"/>
                          <a:ea typeface="+mn-ea"/>
                          <a:cs typeface="Arial"/>
                        </a:rPr>
                        <a:t> </a:t>
                      </a:r>
                      <a:r>
                        <a:rPr lang="en-ZA" sz="1300" kern="1200" baseline="0" dirty="0" smtClean="0">
                          <a:solidFill>
                            <a:schemeClr val="dk1"/>
                          </a:solidFill>
                          <a:effectLst/>
                          <a:latin typeface="Arial"/>
                          <a:ea typeface="+mn-ea"/>
                          <a:cs typeface="Arial"/>
                        </a:rPr>
                        <a:t>- 2</a:t>
                      </a:r>
                      <a:r>
                        <a:rPr lang="en-ZA" sz="1300" kern="1200" dirty="0" smtClean="0">
                          <a:solidFill>
                            <a:schemeClr val="dk1"/>
                          </a:solidFill>
                          <a:effectLst/>
                          <a:latin typeface="Arial"/>
                          <a:ea typeface="+mn-ea"/>
                          <a:cs typeface="Arial"/>
                        </a:rPr>
                        <a:t> SPADs, 1 yard collision, 4 open line derailments and 1 level crossing</a:t>
                      </a:r>
                    </a:p>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endParaRPr lang="en-ZA" sz="1300" kern="1200" dirty="0" smtClean="0">
                        <a:solidFill>
                          <a:schemeClr val="dk1"/>
                        </a:solidFill>
                        <a:effectLst/>
                        <a:latin typeface="Arial"/>
                        <a:ea typeface="+mn-ea"/>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defRPr/>
                      </a:pPr>
                      <a:r>
                        <a:rPr lang="en-ZA" sz="1300" kern="1200" dirty="0" smtClean="0">
                          <a:solidFill>
                            <a:schemeClr val="dk1"/>
                          </a:solidFill>
                          <a:effectLst/>
                          <a:latin typeface="Arial"/>
                          <a:ea typeface="+mn-ea"/>
                          <a:cs typeface="Arial"/>
                        </a:rPr>
                        <a:t>Cumulative</a:t>
                      </a:r>
                      <a:r>
                        <a:rPr lang="en-ZA" sz="1300" kern="1200" baseline="0" dirty="0" smtClean="0">
                          <a:solidFill>
                            <a:schemeClr val="dk1"/>
                          </a:solidFill>
                          <a:effectLst/>
                          <a:latin typeface="Arial"/>
                          <a:ea typeface="+mn-ea"/>
                          <a:cs typeface="Arial"/>
                        </a:rPr>
                        <a:t> year-to-date – </a:t>
                      </a:r>
                      <a:r>
                        <a:rPr lang="en-ZA" sz="1300" b="1" kern="1200" baseline="0" dirty="0" smtClean="0">
                          <a:solidFill>
                            <a:schemeClr val="dk1"/>
                          </a:solidFill>
                          <a:effectLst/>
                          <a:latin typeface="Arial"/>
                          <a:ea typeface="+mn-ea"/>
                          <a:cs typeface="Arial"/>
                        </a:rPr>
                        <a:t>181 occurences</a:t>
                      </a:r>
                      <a:endParaRPr lang="en-ZA" sz="1300" b="1" kern="1200" dirty="0" smtClean="0">
                        <a:solidFill>
                          <a:schemeClr val="dk1"/>
                        </a:solidFill>
                        <a:effectLst/>
                        <a:latin typeface="Arial"/>
                        <a:ea typeface="+mn-ea"/>
                        <a:cs typeface="Arial"/>
                      </a:endParaRPr>
                    </a:p>
                  </a:txBody>
                  <a:tcPr marL="91430" marR="1828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4793"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B65B718-0962-B547-8F97-7BBFFD0820EF}" type="slidenum">
              <a:rPr lang="en-US" sz="1200">
                <a:solidFill>
                  <a:srgbClr val="898989"/>
                </a:solidFill>
              </a:rPr>
              <a:pPr/>
              <a:t>74</a:t>
            </a:fld>
            <a:endParaRPr lang="en-US" sz="1200">
              <a:solidFill>
                <a:srgbClr val="898989"/>
              </a:solidFill>
            </a:endParaRPr>
          </a:p>
        </p:txBody>
      </p:sp>
      <p:pic>
        <p:nvPicPr>
          <p:cNvPr id="7479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26400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3: Rail Transport</a:t>
            </a:r>
            <a:endParaRPr lang="en-US" sz="2800">
              <a:latin typeface="Calibri" charset="0"/>
              <a:ea typeface="MS PGothic" charset="0"/>
            </a:endParaRPr>
          </a:p>
        </p:txBody>
      </p:sp>
      <p:graphicFrame>
        <p:nvGraphicFramePr>
          <p:cNvPr id="6" name="Content Placeholder 5">
            <a:extLst/>
          </p:cNvPr>
          <p:cNvGraphicFramePr>
            <a:graphicFrameLocks noGrp="1"/>
          </p:cNvGraphicFramePr>
          <p:nvPr>
            <p:ph idx="1"/>
          </p:nvPr>
        </p:nvGraphicFramePr>
        <p:xfrm>
          <a:off x="457200" y="1106488"/>
          <a:ext cx="8453437" cy="3386503"/>
        </p:xfrm>
        <a:graphic>
          <a:graphicData uri="http://schemas.openxmlformats.org/drawingml/2006/table">
            <a:tbl>
              <a:tblPr firstRow="1" bandRow="1">
                <a:tableStyleId>{5C22544A-7EE6-4342-B048-85BDC9FD1C3A}</a:tableStyleId>
              </a:tblPr>
              <a:tblGrid>
                <a:gridCol w="1645892">
                  <a:extLst>
                    <a:ext uri="{9D8B030D-6E8A-4147-A177-3AD203B41FA5}"/>
                  </a:extLst>
                </a:gridCol>
                <a:gridCol w="1458220">
                  <a:extLst>
                    <a:ext uri="{9D8B030D-6E8A-4147-A177-3AD203B41FA5}"/>
                  </a:extLst>
                </a:gridCol>
                <a:gridCol w="1611425">
                  <a:extLst>
                    <a:ext uri="{9D8B030D-6E8A-4147-A177-3AD203B41FA5}"/>
                  </a:extLst>
                </a:gridCol>
                <a:gridCol w="1808251"/>
                <a:gridCol w="1929649">
                  <a:extLst>
                    <a:ext uri="{9D8B030D-6E8A-4147-A177-3AD203B41FA5}"/>
                  </a:extLst>
                </a:gridCol>
              </a:tblGrid>
              <a:tr h="1163795">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a:ea typeface="MS PGothic" pitchFamily="34" charset="-128"/>
                          <a:cs typeface="Arial"/>
                        </a:rPr>
                        <a:t>INSTITUTION</a:t>
                      </a:r>
                      <a:endParaRPr kumimoji="0" lang="en-US" sz="1600" b="1" i="0" u="none" strike="noStrike" cap="none" normalizeH="0" baseline="0" dirty="0">
                        <a:ln>
                          <a:noFill/>
                        </a:ln>
                        <a:solidFill>
                          <a:schemeClr val="tx1"/>
                        </a:solidFill>
                        <a:effectLst/>
                        <a:latin typeface="Arial"/>
                        <a:ea typeface="MS PGothic" pitchFamily="34" charset="-128"/>
                        <a:cs typeface="Arial"/>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a:ea typeface="MS PGothic" pitchFamily="34" charset="-128"/>
                          <a:cs typeface="Arial"/>
                        </a:rPr>
                        <a:t>OUTPUT INDICATOR</a:t>
                      </a:r>
                      <a:endParaRPr kumimoji="0" lang="en-US" sz="1600" b="1" i="0" u="none" strike="noStrike" cap="none" normalizeH="0" baseline="0" dirty="0">
                        <a:ln>
                          <a:noFill/>
                        </a:ln>
                        <a:solidFill>
                          <a:schemeClr val="tx1"/>
                        </a:solidFill>
                        <a:effectLst/>
                        <a:latin typeface="Arial"/>
                        <a:ea typeface="MS PGothic" pitchFamily="34" charset="-128"/>
                        <a:cs typeface="Arial"/>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600" b="1" i="0" u="none" strike="noStrike" cap="none" normalizeH="0" baseline="0" dirty="0">
                          <a:ln>
                            <a:noFill/>
                          </a:ln>
                          <a:solidFill>
                            <a:schemeClr val="tx1"/>
                          </a:solidFill>
                          <a:effectLst/>
                          <a:latin typeface="Arial"/>
                          <a:ea typeface="MS PGothic" pitchFamily="34" charset="-128"/>
                          <a:cs typeface="Arial"/>
                        </a:rPr>
                        <a:t>ANNUAL TARGET</a:t>
                      </a:r>
                      <a:endParaRPr kumimoji="0" lang="en-US" sz="1600" b="1" i="0" u="none" strike="noStrike" cap="none" normalizeH="0" baseline="0" dirty="0">
                        <a:ln>
                          <a:noFill/>
                        </a:ln>
                        <a:solidFill>
                          <a:schemeClr val="tx1"/>
                        </a:solidFill>
                        <a:effectLst/>
                        <a:latin typeface="Arial"/>
                        <a:ea typeface="MS PGothic" pitchFamily="34" charset="-128"/>
                        <a:cs typeface="Arial"/>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a:ea typeface="MS PGothic" pitchFamily="34" charset="-128"/>
                          <a:cs typeface="Arial"/>
                        </a:rPr>
                        <a:t>PROGRESS </a:t>
                      </a:r>
                      <a:r>
                        <a:rPr kumimoji="0" lang="en-US" sz="1600" b="1" i="0" u="none" strike="noStrike" kern="1200" cap="none" normalizeH="0" baseline="0" dirty="0">
                          <a:ln>
                            <a:noFill/>
                          </a:ln>
                          <a:solidFill>
                            <a:schemeClr val="tx1"/>
                          </a:solidFill>
                          <a:effectLst/>
                          <a:latin typeface="Arial"/>
                          <a:ea typeface="MS PGothic" pitchFamily="34" charset="-128"/>
                          <a:cs typeface="Arial"/>
                        </a:rPr>
                        <a:t>AS AT 30 </a:t>
                      </a:r>
                      <a:r>
                        <a:rPr kumimoji="0" lang="en-US" sz="1600" b="1" i="0" u="none" strike="noStrike" kern="1200" cap="none" normalizeH="0" baseline="0" dirty="0" smtClean="0">
                          <a:ln>
                            <a:noFill/>
                          </a:ln>
                          <a:solidFill>
                            <a:schemeClr val="tx1"/>
                          </a:solidFill>
                          <a:effectLst/>
                          <a:latin typeface="Arial"/>
                          <a:ea typeface="MS PGothic" pitchFamily="34" charset="-128"/>
                          <a:cs typeface="Arial"/>
                        </a:rPr>
                        <a:t>SEPTEMBER </a:t>
                      </a:r>
                      <a:r>
                        <a:rPr kumimoji="0" lang="en-US" sz="1600" b="1" i="0" u="none" strike="noStrike" kern="1200" cap="none" normalizeH="0" baseline="0" dirty="0">
                          <a:ln>
                            <a:noFill/>
                          </a:ln>
                          <a:solidFill>
                            <a:schemeClr val="tx1"/>
                          </a:solidFill>
                          <a:effectLst/>
                          <a:latin typeface="Arial"/>
                          <a:ea typeface="MS PGothic" pitchFamily="34" charset="-128"/>
                          <a:cs typeface="Arial"/>
                        </a:rPr>
                        <a:t>2021</a:t>
                      </a:r>
                    </a:p>
                  </a:txBody>
                  <a:tcPr marL="91438" marR="91438" marT="45514" marB="455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defRPr/>
                      </a:pPr>
                      <a:r>
                        <a:rPr kumimoji="0" lang="en-US" sz="1600" b="1" i="0" u="none" strike="noStrike" kern="1200" cap="none" normalizeH="0" baseline="0" dirty="0" smtClean="0">
                          <a:ln>
                            <a:noFill/>
                          </a:ln>
                          <a:solidFill>
                            <a:schemeClr val="tx1"/>
                          </a:solidFill>
                          <a:effectLst/>
                          <a:latin typeface="Arial"/>
                          <a:ea typeface="MS PGothic" pitchFamily="34" charset="-128"/>
                          <a:cs typeface="Arial"/>
                        </a:rPr>
                        <a:t>PROGRESS AS AT 31 DECEMBER 2021</a:t>
                      </a:r>
                    </a:p>
                  </a:txBody>
                  <a:tcPr marL="91438" marR="91438" marT="45514" marB="455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extLst>
              </a:tr>
              <a:tr h="271859">
                <a:tc gridSpan="4">
                  <a:txBody>
                    <a:bodyPr/>
                    <a:lstStyle/>
                    <a:p>
                      <a:pPr marL="0" indent="0">
                        <a:lnSpc>
                          <a:spcPct val="110000"/>
                        </a:lnSpc>
                        <a:buFont typeface="Arial"/>
                        <a:buNone/>
                      </a:pPr>
                      <a:r>
                        <a:rPr lang="en-ZA" sz="1600" b="1" dirty="0">
                          <a:effectLst/>
                          <a:latin typeface="Arial"/>
                          <a:ea typeface="Calibri" panose="020F0502020204030204" pitchFamily="34" charset="0"/>
                          <a:cs typeface="Arial"/>
                        </a:rPr>
                        <a:t>Safer Transport Systems</a:t>
                      </a:r>
                      <a:endParaRPr lang="en-US" sz="1600" dirty="0">
                        <a:latin typeface="Arial"/>
                        <a:cs typeface="Arial"/>
                      </a:endParaRPr>
                    </a:p>
                  </a:txBody>
                  <a:tcPr marL="91438"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171450" indent="-171450">
                        <a:lnSpc>
                          <a:spcPct val="110000"/>
                        </a:lnSpc>
                        <a:buFont typeface="Arial"/>
                        <a:buChar char="•"/>
                      </a:pPr>
                      <a:endParaRPr lang="en-US" sz="1600" dirty="0">
                        <a:latin typeface="Arial"/>
                        <a:cs typeface="Arial"/>
                      </a:endParaRPr>
                    </a:p>
                  </a:txBody>
                  <a:tcPr marL="91438" marR="182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extLst>
              </a:tr>
              <a:tr h="1950483">
                <a:tc>
                  <a:txBody>
                    <a:bodyPr/>
                    <a:lstStyle/>
                    <a:p>
                      <a:r>
                        <a:rPr lang="en-ZA" sz="1600" b="1" dirty="0">
                          <a:effectLst/>
                          <a:latin typeface="Arial"/>
                          <a:ea typeface="Calibri" panose="020F0502020204030204" pitchFamily="34" charset="0"/>
                          <a:cs typeface="Arial"/>
                        </a:rPr>
                        <a:t>Passenger Rail Agency of South Africa (PRASA)</a:t>
                      </a:r>
                      <a:endParaRPr lang="en-US" sz="1600" b="1" dirty="0">
                        <a:latin typeface="Arial"/>
                        <a:cs typeface="Arial"/>
                      </a:endParaRPr>
                    </a:p>
                  </a:txBody>
                  <a:tcPr marL="91438" marR="91438" marT="45514" marB="455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15000"/>
                        </a:lnSpc>
                        <a:buFont typeface="Symbol" panose="05050102010706020507" pitchFamily="18" charset="2"/>
                        <a:buNone/>
                      </a:pPr>
                      <a:r>
                        <a:rPr lang="en-ZA" sz="1600" dirty="0">
                          <a:effectLst/>
                          <a:latin typeface="Arial"/>
                          <a:cs typeface="Arial"/>
                        </a:rPr>
                        <a:t>Number of rail security occurrences reported </a:t>
                      </a:r>
                      <a:endParaRPr lang="en-US" sz="1600" dirty="0">
                        <a:effectLst/>
                        <a:latin typeface="Arial"/>
                        <a:cs typeface="Arial"/>
                      </a:endParaRPr>
                    </a:p>
                  </a:txBody>
                  <a:tcPr marL="91438"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600" dirty="0">
                          <a:effectLst/>
                          <a:latin typeface="Arial"/>
                          <a:cs typeface="Arial"/>
                        </a:rPr>
                        <a:t>4 258 rail security occurrences</a:t>
                      </a:r>
                      <a:endParaRPr lang="en-US" sz="1600" dirty="0">
                        <a:effectLst/>
                        <a:latin typeface="Arial"/>
                        <a:cs typeface="Arial"/>
                      </a:endParaRPr>
                    </a:p>
                  </a:txBody>
                  <a:tcPr marL="91438" marR="182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600" dirty="0">
                          <a:effectLst/>
                          <a:latin typeface="Arial"/>
                          <a:cs typeface="Arial"/>
                        </a:rPr>
                        <a:t>894 rail security occurrences</a:t>
                      </a:r>
                      <a:endParaRPr lang="en-US" sz="1600" dirty="0">
                        <a:effectLst/>
                        <a:latin typeface="Arial"/>
                        <a:cs typeface="Arial"/>
                      </a:endParaRPr>
                    </a:p>
                  </a:txBody>
                  <a:tcPr marL="91438" marR="182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ZA" sz="1600" kern="1200" dirty="0" smtClean="0">
                          <a:solidFill>
                            <a:schemeClr val="dk1"/>
                          </a:solidFill>
                          <a:effectLst/>
                          <a:latin typeface="Arial"/>
                          <a:ea typeface="+mn-ea"/>
                          <a:cs typeface="Arial"/>
                        </a:rPr>
                        <a:t>416 occurences (Quarter 3),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ZA" sz="1600" kern="1200" dirty="0" smtClean="0">
                        <a:solidFill>
                          <a:schemeClr val="dk1"/>
                        </a:solidFill>
                        <a:effectLst/>
                        <a:latin typeface="Arial"/>
                        <a:ea typeface="+mn-ea"/>
                        <a:cs typeface="Arial"/>
                      </a:endParaRP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ZA" sz="1600" kern="1200" dirty="0" smtClean="0">
                          <a:solidFill>
                            <a:schemeClr val="dk1"/>
                          </a:solidFill>
                          <a:effectLst/>
                          <a:latin typeface="Arial"/>
                          <a:ea typeface="+mn-ea"/>
                          <a:cs typeface="Arial"/>
                        </a:rPr>
                        <a:t>Cumulative year-to-date -</a:t>
                      </a:r>
                      <a:r>
                        <a:rPr lang="en-ZA" sz="1600" kern="1200" baseline="0" dirty="0" smtClean="0">
                          <a:solidFill>
                            <a:schemeClr val="dk1"/>
                          </a:solidFill>
                          <a:effectLst/>
                          <a:latin typeface="Arial"/>
                          <a:ea typeface="+mn-ea"/>
                          <a:cs typeface="Arial"/>
                        </a:rPr>
                        <a:t> </a:t>
                      </a:r>
                      <a:r>
                        <a:rPr lang="en-ZA" sz="1600" kern="1200" dirty="0" smtClean="0">
                          <a:solidFill>
                            <a:schemeClr val="dk1"/>
                          </a:solidFill>
                          <a:effectLst/>
                          <a:latin typeface="Arial"/>
                          <a:ea typeface="+mn-ea"/>
                          <a:cs typeface="Arial"/>
                        </a:rPr>
                        <a:t>1 310 occurences</a:t>
                      </a:r>
                      <a:endParaRPr lang="en-US" sz="1600" dirty="0" smtClean="0">
                        <a:effectLst/>
                        <a:latin typeface="Arial"/>
                        <a:cs typeface="Arial"/>
                      </a:endParaRPr>
                    </a:p>
                  </a:txBody>
                  <a:tcPr marL="91438" marR="182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5805"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F34FCA6-1743-244C-8002-BFF4197661FF}" type="slidenum">
              <a:rPr lang="en-US" sz="1200">
                <a:solidFill>
                  <a:srgbClr val="898989"/>
                </a:solidFill>
              </a:rPr>
              <a:pPr/>
              <a:t>75</a:t>
            </a:fld>
            <a:endParaRPr lang="en-US" sz="1200">
              <a:solidFill>
                <a:srgbClr val="898989"/>
              </a:solidFill>
            </a:endParaRPr>
          </a:p>
        </p:txBody>
      </p:sp>
      <p:pic>
        <p:nvPicPr>
          <p:cNvPr id="7580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52455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4: Road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152400" y="1308100"/>
          <a:ext cx="8607425" cy="4957762"/>
        </p:xfrm>
        <a:graphic>
          <a:graphicData uri="http://schemas.openxmlformats.org/drawingml/2006/table">
            <a:tbl>
              <a:tblPr/>
              <a:tblGrid>
                <a:gridCol w="1449388"/>
                <a:gridCol w="1698625"/>
                <a:gridCol w="1609725"/>
                <a:gridCol w="1885950"/>
                <a:gridCol w="1963737"/>
              </a:tblGrid>
              <a:tr h="506529">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INSTITUTION</a:t>
                      </a:r>
                      <a:endParaRPr kumimoji="0" lang="en-US" sz="1200" b="1"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OUTPUT INDICATOR</a:t>
                      </a:r>
                      <a:endParaRPr kumimoji="0" lang="en-US" sz="1200" b="1"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ANNUAL TARGET</a:t>
                      </a:r>
                      <a:endParaRPr kumimoji="0" lang="en-US" sz="1200" b="1"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a:ea typeface="MS PGothic" charset="0"/>
                          <a:cs typeface="Arial"/>
                        </a:rPr>
                        <a:t>PROGRESS AS AT 30 SEPTEMBER 2021</a:t>
                      </a: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a:ea typeface="MS PGothic" charset="0"/>
                          <a:cs typeface="Arial"/>
                        </a:rPr>
                        <a:t>PROGRESS AS AT 31 DECEMBER 2021</a:t>
                      </a: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82887">
                <a:tc gridSpan="4">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a:ea typeface="MS PGothic" charset="0"/>
                          <a:cs typeface="Arial"/>
                        </a:rPr>
                        <a:t>Safer Transport Systems</a:t>
                      </a:r>
                      <a:endParaRPr kumimoji="0" lang="en-US" sz="1200" b="0" i="0" u="none" strike="noStrike" cap="none" normalizeH="0" baseline="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1198080">
                <a:tc rowSpan="3">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a:ea typeface="Calibri" charset="0"/>
                          <a:cs typeface="Arial"/>
                        </a:rPr>
                        <a:t>Road Traffic Management Corporation (RTMC) and Provincial Department of Transport</a:t>
                      </a:r>
                      <a:endParaRPr kumimoji="0" lang="en-US" sz="1200" b="1" i="0" u="none" strike="noStrike" cap="none" normalizeH="0" baseline="0">
                        <a:ln>
                          <a:noFill/>
                        </a:ln>
                        <a:solidFill>
                          <a:srgbClr val="000000"/>
                        </a:solidFill>
                        <a:effectLst/>
                        <a:latin typeface="Arial"/>
                        <a:ea typeface="Calibri"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200" b="1" i="0" u="none" strike="noStrike" cap="none" normalizeH="0" baseline="0" dirty="0">
                          <a:ln>
                            <a:noFill/>
                          </a:ln>
                          <a:solidFill>
                            <a:srgbClr val="000000"/>
                          </a:solidFill>
                          <a:effectLst/>
                          <a:latin typeface="Arial"/>
                          <a:ea typeface="Calibri" charset="0"/>
                          <a:cs typeface="Arial"/>
                        </a:rPr>
                        <a:t>Transport Safety and Compliance</a:t>
                      </a:r>
                    </a:p>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rgbClr val="000000"/>
                        </a:solidFill>
                        <a:effectLst/>
                        <a:latin typeface="Arial"/>
                        <a:ea typeface="Calibri"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Calibri" charset="0"/>
                          <a:cs typeface="Arial"/>
                        </a:rPr>
                        <a:t>Number of road users reached</a:t>
                      </a:r>
                      <a:endParaRPr kumimoji="0" lang="en-US" sz="1200" b="0" i="0" u="none" strike="noStrike" cap="none" normalizeH="0" baseline="0" dirty="0">
                        <a:ln>
                          <a:noFill/>
                        </a:ln>
                        <a:solidFill>
                          <a:srgbClr val="000000"/>
                        </a:solidFill>
                        <a:effectLst/>
                        <a:latin typeface="Arial"/>
                        <a:ea typeface="Calibri"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285750" marR="0" lvl="0" indent="-2857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4 608</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smtClean="0">
                        <a:ln>
                          <a:noFill/>
                        </a:ln>
                        <a:solidFill>
                          <a:schemeClr val="tx1"/>
                        </a:solidFill>
                        <a:effectLst/>
                        <a:latin typeface="Arial"/>
                        <a:ea typeface="MS PGothic" charset="0"/>
                        <a:cs typeface="Arial"/>
                      </a:endParaRPr>
                    </a:p>
                    <a:p>
                      <a:pPr marL="285750" marR="0" lvl="0" indent="-285750" algn="l" defTabSz="457200" rtl="0" eaLnBrk="1" fontAlgn="base" latinLnBrk="0" hangingPunct="1">
                        <a:lnSpc>
                          <a:spcPct val="110000"/>
                        </a:lnSpc>
                        <a:spcBef>
                          <a:spcPct val="0"/>
                        </a:spcBef>
                        <a:spcAft>
                          <a:spcPct val="0"/>
                        </a:spcAft>
                        <a:buClrTx/>
                        <a:buSzTx/>
                        <a:buFont typeface="Arial"/>
                        <a:buChar char="•"/>
                        <a:tabLst/>
                      </a:pPr>
                      <a:r>
                        <a:rPr kumimoji="0" lang="en-US" sz="1200" b="0" i="0" u="none" strike="noStrike" cap="none" normalizeH="0" baseline="0" dirty="0" smtClean="0">
                          <a:ln>
                            <a:noFill/>
                          </a:ln>
                          <a:solidFill>
                            <a:schemeClr val="tx1"/>
                          </a:solidFill>
                          <a:effectLst/>
                          <a:latin typeface="Arial"/>
                          <a:ea typeface="MS PGothic" charset="0"/>
                          <a:cs typeface="Arial"/>
                        </a:rPr>
                        <a:t>-</a:t>
                      </a:r>
                      <a:endParaRPr kumimoji="0" lang="en-US" sz="1200" b="0"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58464">
                <a:tc vMerge="1">
                  <a:txBody>
                    <a:bodyPr/>
                    <a:lstStyle/>
                    <a:p>
                      <a:endParaRPr lang="en-US"/>
                    </a:p>
                  </a:txBody>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a:ea typeface="Calibri" charset="0"/>
                          <a:cs typeface="Arial"/>
                        </a:rPr>
                        <a:t>Number of schools involved in road safety education programme</a:t>
                      </a:r>
                      <a:endParaRPr kumimoji="0" lang="en-US" sz="1200" b="0" i="0" u="none" strike="noStrike" cap="none" normalizeH="0" baseline="0">
                        <a:ln>
                          <a:noFill/>
                        </a:ln>
                        <a:solidFill>
                          <a:srgbClr val="000000"/>
                        </a:solidFill>
                        <a:effectLst/>
                        <a:latin typeface="Arial"/>
                        <a:ea typeface="Calibri"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Calibri" charset="0"/>
                          <a:cs typeface="Arial"/>
                        </a:rPr>
                        <a:t>2 564</a:t>
                      </a:r>
                      <a:endParaRPr kumimoji="0" lang="en-US" sz="1200" b="0" i="0" u="none" strike="noStrike" cap="none" normalizeH="0" baseline="0" dirty="0">
                        <a:ln>
                          <a:noFill/>
                        </a:ln>
                        <a:solidFill>
                          <a:srgbClr val="000000"/>
                        </a:solidFill>
                        <a:effectLst/>
                        <a:latin typeface="Arial"/>
                        <a:ea typeface="Calibri"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10000"/>
                        </a:lnSpc>
                        <a:spcBef>
                          <a:spcPct val="0"/>
                        </a:spcBef>
                        <a:spcAft>
                          <a:spcPct val="0"/>
                        </a:spcAft>
                        <a:buClrTx/>
                        <a:buSzTx/>
                        <a:buFont typeface="Arial"/>
                        <a:buChar char="•"/>
                        <a:tabLst/>
                      </a:pPr>
                      <a:r>
                        <a:rPr kumimoji="0" lang="en-US" sz="1200" b="0" i="0" u="none" strike="noStrike" cap="none" normalizeH="0" baseline="0" dirty="0" smtClean="0">
                          <a:ln>
                            <a:noFill/>
                          </a:ln>
                          <a:solidFill>
                            <a:schemeClr val="tx1"/>
                          </a:solidFill>
                          <a:effectLst/>
                          <a:latin typeface="Arial"/>
                          <a:ea typeface="MS PGothic" charset="0"/>
                          <a:cs typeface="Arial"/>
                        </a:rPr>
                        <a:t>-</a:t>
                      </a:r>
                      <a:endParaRPr kumimoji="0" lang="en-US" sz="1200" b="0" i="0" u="none" strike="noStrike" cap="none" normalizeH="0" baseline="0" dirty="0">
                        <a:ln>
                          <a:noFill/>
                        </a:ln>
                        <a:solidFill>
                          <a:schemeClr val="tx1"/>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1802">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200" b="1" i="0" u="none" strike="noStrike" cap="none" normalizeH="0" baseline="0" dirty="0">
                          <a:ln>
                            <a:noFill/>
                          </a:ln>
                          <a:solidFill>
                            <a:srgbClr val="000000"/>
                          </a:solidFill>
                          <a:effectLst/>
                          <a:latin typeface="Arial"/>
                          <a:ea typeface="Calibri" charset="0"/>
                          <a:cs typeface="Arial"/>
                        </a:rPr>
                        <a:t>Transport Administration and Licensing</a:t>
                      </a:r>
                    </a:p>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rgbClr val="000000"/>
                        </a:solidFill>
                        <a:effectLst/>
                        <a:latin typeface="Arial"/>
                        <a:ea typeface="Calibri"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Calibri" charset="0"/>
                          <a:cs typeface="Arial"/>
                        </a:rPr>
                        <a:t>Number of compliance inspections conducted</a:t>
                      </a:r>
                      <a:endParaRPr kumimoji="0" lang="en-US" sz="1200" b="0" i="0" u="none" strike="noStrike" cap="none" normalizeH="0" baseline="0" dirty="0">
                        <a:ln>
                          <a:noFill/>
                        </a:ln>
                        <a:solidFill>
                          <a:srgbClr val="000000"/>
                        </a:solidFill>
                        <a:effectLst/>
                        <a:latin typeface="Arial"/>
                        <a:ea typeface="Calibri"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300 </a:t>
                      </a:r>
                      <a:r>
                        <a:rPr kumimoji="0" lang="en-US" sz="1200" b="0" i="0" u="none" strike="noStrike" cap="none" normalizeH="0" baseline="0" dirty="0" smtClean="0">
                          <a:ln>
                            <a:noFill/>
                          </a:ln>
                          <a:solidFill>
                            <a:srgbClr val="000000"/>
                          </a:solidFill>
                          <a:effectLst/>
                          <a:latin typeface="Arial"/>
                          <a:ea typeface="MS PGothic" charset="0"/>
                          <a:cs typeface="Arial"/>
                        </a:rPr>
                        <a:t>DGOs</a:t>
                      </a:r>
                    </a:p>
                    <a:p>
                      <a:pPr marL="171450" marR="0" lvl="0" indent="-171450" algn="l" defTabSz="457200" rtl="0" eaLnBrk="1" fontAlgn="base" latinLnBrk="0" hangingPunct="1">
                        <a:lnSpc>
                          <a:spcPct val="110000"/>
                        </a:lnSpc>
                        <a:spcBef>
                          <a:spcPct val="0"/>
                        </a:spcBef>
                        <a:spcAft>
                          <a:spcPct val="0"/>
                        </a:spcAft>
                        <a:buClrTx/>
                        <a:buSzTx/>
                        <a:buFont typeface="Arial"/>
                        <a:buChar char="•"/>
                        <a:tabLst/>
                      </a:pP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380 </a:t>
                      </a:r>
                      <a:r>
                        <a:rPr kumimoji="0" lang="en-US" sz="1200" b="0" i="0" u="none" strike="noStrike" cap="none" normalizeH="0" baseline="0" dirty="0" smtClean="0">
                          <a:ln>
                            <a:noFill/>
                          </a:ln>
                          <a:solidFill>
                            <a:srgbClr val="000000"/>
                          </a:solidFill>
                          <a:effectLst/>
                          <a:latin typeface="Arial"/>
                          <a:ea typeface="MS PGothic" charset="0"/>
                          <a:cs typeface="Arial"/>
                        </a:rPr>
                        <a:t>DLTCs</a:t>
                      </a:r>
                    </a:p>
                    <a:p>
                      <a:pPr marL="171450" marR="0" lvl="0" indent="-171450" algn="l" defTabSz="457200" rtl="0" eaLnBrk="1" fontAlgn="base" latinLnBrk="0" hangingPunct="1">
                        <a:lnSpc>
                          <a:spcPct val="110000"/>
                        </a:lnSpc>
                        <a:spcBef>
                          <a:spcPct val="0"/>
                        </a:spcBef>
                        <a:spcAft>
                          <a:spcPct val="0"/>
                        </a:spcAft>
                        <a:buClrTx/>
                        <a:buSzTx/>
                        <a:buFont typeface="Arial"/>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500 VTSs</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200" b="0" i="0" u="none" strike="noStrike" cap="none" normalizeH="0" baseline="0" dirty="0">
                          <a:ln>
                            <a:noFill/>
                          </a:ln>
                          <a:solidFill>
                            <a:schemeClr val="tx1"/>
                          </a:solidFill>
                          <a:effectLst/>
                          <a:latin typeface="Arial"/>
                          <a:ea typeface="MS PGothic" charset="0"/>
                          <a:cs typeface="Arial"/>
                        </a:rPr>
                        <a:t>Inspections by the National Inspectorates:</a:t>
                      </a:r>
                    </a:p>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ZA" sz="12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ZA"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chemeClr val="tx1"/>
                          </a:solidFill>
                          <a:effectLst/>
                          <a:latin typeface="Arial"/>
                          <a:ea typeface="MS PGothic" charset="0"/>
                          <a:cs typeface="Arial"/>
                        </a:rPr>
                        <a:t>41 </a:t>
                      </a:r>
                      <a:r>
                        <a:rPr kumimoji="0" lang="en-ZA" sz="1200" b="0" i="0" u="none" strike="noStrike" cap="none" normalizeH="0" baseline="0" dirty="0" smtClean="0">
                          <a:ln>
                            <a:noFill/>
                          </a:ln>
                          <a:solidFill>
                            <a:schemeClr val="tx1"/>
                          </a:solidFill>
                          <a:effectLst/>
                          <a:latin typeface="Arial"/>
                          <a:ea typeface="MS PGothic" charset="0"/>
                          <a:cs typeface="Arial"/>
                        </a:rPr>
                        <a:t>DGOs</a:t>
                      </a: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chemeClr val="tx1"/>
                          </a:solidFill>
                          <a:effectLst/>
                          <a:latin typeface="Arial"/>
                          <a:ea typeface="MS PGothic" charset="0"/>
                          <a:cs typeface="Arial"/>
                        </a:rPr>
                        <a:t>82 </a:t>
                      </a:r>
                      <a:r>
                        <a:rPr kumimoji="0" lang="en-ZA" sz="1200" b="0" i="0" u="none" strike="noStrike" cap="none" normalizeH="0" baseline="0" dirty="0" smtClean="0">
                          <a:ln>
                            <a:noFill/>
                          </a:ln>
                          <a:solidFill>
                            <a:schemeClr val="tx1"/>
                          </a:solidFill>
                          <a:effectLst/>
                          <a:latin typeface="Arial"/>
                          <a:ea typeface="MS PGothic" charset="0"/>
                          <a:cs typeface="Arial"/>
                        </a:rPr>
                        <a:t>DLTCs</a:t>
                      </a:r>
                    </a:p>
                    <a:p>
                      <a:pPr marL="171450" marR="0" lvl="0" indent="-171450" algn="l" defTabSz="457200" rtl="0" eaLnBrk="1" fontAlgn="base" latinLnBrk="0" hangingPunct="1">
                        <a:lnSpc>
                          <a:spcPct val="110000"/>
                        </a:lnSpc>
                        <a:spcBef>
                          <a:spcPct val="0"/>
                        </a:spcBef>
                        <a:spcAft>
                          <a:spcPct val="0"/>
                        </a:spcAft>
                        <a:buClrTx/>
                        <a:buSzTx/>
                        <a:buFont typeface="Arial"/>
                        <a:buChar char="•"/>
                        <a:tabLst/>
                      </a:pPr>
                      <a:endParaRPr kumimoji="0" lang="en-US"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chemeClr val="tx1"/>
                          </a:solidFill>
                          <a:effectLst/>
                          <a:latin typeface="Arial"/>
                          <a:ea typeface="MS PGothic" charset="0"/>
                          <a:cs typeface="Arial"/>
                        </a:rPr>
                        <a:t>140 VTSs</a:t>
                      </a:r>
                      <a:r>
                        <a:rPr kumimoji="0" lang="en-US" sz="1200" b="0" i="0" u="none" strike="noStrike" cap="none" normalizeH="0" baseline="0" dirty="0">
                          <a:ln>
                            <a:noFill/>
                          </a:ln>
                          <a:solidFill>
                            <a:schemeClr val="tx1"/>
                          </a:solidFill>
                          <a:effectLst/>
                          <a:latin typeface="Arial"/>
                          <a:ea typeface="MS PGothic" charset="0"/>
                          <a:cs typeface="Arial"/>
                        </a:rPr>
                        <a:t> </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ZA"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ZA"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ZA" sz="1200" b="0" i="0" u="none" strike="noStrike" cap="none" normalizeH="0" baseline="0" dirty="0" smtClean="0">
                        <a:ln>
                          <a:noFill/>
                        </a:ln>
                        <a:solidFill>
                          <a:schemeClr val="tx1"/>
                        </a:solidFill>
                        <a:effectLst/>
                        <a:latin typeface="Arial"/>
                        <a:ea typeface="MS PGothic" charset="0"/>
                        <a:cs typeface="Arial"/>
                      </a:endParaRPr>
                    </a:p>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ZA"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200" b="0" i="0" u="none" strike="noStrike" cap="none" normalizeH="0" baseline="0" dirty="0" smtClean="0">
                          <a:ln>
                            <a:noFill/>
                          </a:ln>
                          <a:solidFill>
                            <a:schemeClr val="tx1"/>
                          </a:solidFill>
                          <a:effectLst/>
                          <a:latin typeface="Arial"/>
                          <a:ea typeface="MS PGothic" charset="0"/>
                          <a:cs typeface="Arial"/>
                        </a:rPr>
                        <a:t>12 </a:t>
                      </a:r>
                      <a:r>
                        <a:rPr kumimoji="0" lang="en-ZA" sz="1200" b="0" i="0" u="none" strike="noStrike" cap="none" normalizeH="0" baseline="0" dirty="0">
                          <a:ln>
                            <a:noFill/>
                          </a:ln>
                          <a:solidFill>
                            <a:schemeClr val="tx1"/>
                          </a:solidFill>
                          <a:effectLst/>
                          <a:latin typeface="Arial"/>
                          <a:ea typeface="MS PGothic" charset="0"/>
                          <a:cs typeface="Arial"/>
                        </a:rPr>
                        <a:t>Operators Inspected (only up to November</a:t>
                      </a:r>
                      <a:r>
                        <a:rPr kumimoji="0" lang="en-ZA" sz="1200" b="0" i="0" u="none" strike="noStrike" cap="none" normalizeH="0" baseline="0" dirty="0" smtClean="0">
                          <a:ln>
                            <a:noFill/>
                          </a:ln>
                          <a:solidFill>
                            <a:schemeClr val="tx1"/>
                          </a:solidFill>
                          <a:effectLst/>
                          <a:latin typeface="Arial"/>
                          <a:ea typeface="MS PGothic" charset="0"/>
                          <a:cs typeface="Arial"/>
                        </a:rPr>
                        <a:t>)</a:t>
                      </a: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200" b="0" i="0" u="none" strike="noStrike" cap="none" normalizeH="0" baseline="0" dirty="0">
                          <a:ln>
                            <a:noFill/>
                          </a:ln>
                          <a:solidFill>
                            <a:schemeClr val="tx1"/>
                          </a:solidFill>
                          <a:effectLst/>
                          <a:latin typeface="Arial"/>
                          <a:ea typeface="MS PGothic" charset="0"/>
                          <a:cs typeface="Arial"/>
                        </a:rPr>
                        <a:t>57 DLTCS </a:t>
                      </a:r>
                      <a:r>
                        <a:rPr kumimoji="0" lang="en-ZA" sz="1200" b="0" i="0" u="none" strike="noStrike" cap="none" normalizeH="0" baseline="0" dirty="0" smtClean="0">
                          <a:ln>
                            <a:noFill/>
                          </a:ln>
                          <a:solidFill>
                            <a:schemeClr val="tx1"/>
                          </a:solidFill>
                          <a:effectLst/>
                          <a:latin typeface="Arial"/>
                          <a:ea typeface="MS PGothic" charset="0"/>
                          <a:cs typeface="Arial"/>
                        </a:rPr>
                        <a:t>inspected</a:t>
                      </a: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200" b="0" i="0" u="none" strike="noStrike" cap="none" normalizeH="0" baseline="0" dirty="0">
                          <a:ln>
                            <a:noFill/>
                          </a:ln>
                          <a:solidFill>
                            <a:schemeClr val="tx1"/>
                          </a:solidFill>
                          <a:effectLst/>
                          <a:latin typeface="Arial"/>
                          <a:ea typeface="MS PGothic" charset="0"/>
                          <a:cs typeface="Arial"/>
                        </a:rPr>
                        <a:t>119 VTS inspected</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91445"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6839"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E4D3D03-0E80-5746-B170-AB7A64C567DA}" type="slidenum">
              <a:rPr lang="en-US" sz="1200">
                <a:solidFill>
                  <a:srgbClr val="898989"/>
                </a:solidFill>
              </a:rPr>
              <a:pPr/>
              <a:t>76</a:t>
            </a:fld>
            <a:endParaRPr lang="en-US" sz="1200">
              <a:solidFill>
                <a:srgbClr val="898989"/>
              </a:solidFill>
            </a:endParaRPr>
          </a:p>
        </p:txBody>
      </p:sp>
      <p:pic>
        <p:nvPicPr>
          <p:cNvPr id="76840"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42329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4: Road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457200" y="1377950"/>
          <a:ext cx="8305800" cy="4737101"/>
        </p:xfrm>
        <a:graphic>
          <a:graphicData uri="http://schemas.openxmlformats.org/drawingml/2006/table">
            <a:tbl>
              <a:tblPr/>
              <a:tblGrid>
                <a:gridCol w="1508125"/>
                <a:gridCol w="1624013"/>
                <a:gridCol w="1679575"/>
                <a:gridCol w="1720850"/>
                <a:gridCol w="1773237"/>
              </a:tblGrid>
              <a:tr h="804960">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INSTITUTION</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OUTPUT INDICATOR</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charset="0"/>
                          <a:ea typeface="MS PGothic" charset="0"/>
                          <a:cs typeface="Arial" charset="0"/>
                        </a:rPr>
                        <a:t>ANNUAL TARGET</a:t>
                      </a:r>
                      <a:endParaRPr kumimoji="0" lang="en-US" sz="1200" b="1" i="0" u="none" strike="noStrike" cap="none" normalizeH="0" baseline="0" dirty="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MS PGothic" charset="0"/>
                          <a:cs typeface="Arial" charset="0"/>
                        </a:rPr>
                        <a:t>PROGRESS AS AT 30 SEPTEMBER 2021</a:t>
                      </a:r>
                    </a:p>
                  </a:txBody>
                  <a:tcPr marT="45547" marB="455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MS PGothic" charset="0"/>
                          <a:cs typeface="Arial" charset="0"/>
                        </a:rPr>
                        <a:t>PROGRESS AS AT 31 DECEMBER 2021</a:t>
                      </a:r>
                    </a:p>
                  </a:txBody>
                  <a:tcPr marT="45547" marB="455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28653">
                <a:tc gridSpan="4">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Arial" charset="0"/>
                        </a:rPr>
                        <a:t>Safer Transport Systems</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T="45547" marB="455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T="45547" marB="455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1189181">
                <a:tc rowSpan="4">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Arial" charset="0"/>
                        </a:rPr>
                        <a:t>Road Traffic Management Corporation (RTMC) and Provincial Department of Transport</a:t>
                      </a:r>
                      <a:endParaRPr kumimoji="0" lang="en-US" sz="1200" b="1" i="0" u="none" strike="noStrike" cap="none" normalizeH="0" baseline="0">
                        <a:ln>
                          <a:noFill/>
                        </a:ln>
                        <a:solidFill>
                          <a:srgbClr val="000000"/>
                        </a:solidFill>
                        <a:effectLst/>
                        <a:latin typeface="Arial" charset="0"/>
                        <a:ea typeface="MS PGothic" charset="0"/>
                        <a:cs typeface="Arial" charset="0"/>
                      </a:endParaRPr>
                    </a:p>
                  </a:txBody>
                  <a:tcPr marT="45547" marB="455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MS PGothic" charset="0"/>
                          <a:cs typeface="Arial" charset="0"/>
                        </a:rPr>
                        <a:t>Law Enforcement</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MS PGothic" charset="0"/>
                          <a:cs typeface="Arial" charset="0"/>
                        </a:rPr>
                        <a:t> </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dirty="0">
                          <a:ln>
                            <a:noFill/>
                          </a:ln>
                          <a:solidFill>
                            <a:srgbClr val="000000"/>
                          </a:solidFill>
                          <a:effectLst/>
                          <a:latin typeface="Arial" charset="0"/>
                          <a:ea typeface="MS PGothic" charset="0"/>
                          <a:cs typeface="Arial" charset="0"/>
                        </a:rPr>
                        <a:t>Number of speed operations conducted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Arial" charset="0"/>
                        <a:buNone/>
                        <a:tabLst/>
                      </a:pPr>
                      <a:endParaRPr kumimoji="0" lang="en-ZA" sz="12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None/>
                        <a:tabLst/>
                      </a:pPr>
                      <a:endParaRPr kumimoji="0" lang="en-ZA"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80 580 operations</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a:buChar char="•"/>
                        <a:tabLst/>
                      </a:pPr>
                      <a:r>
                        <a:rPr kumimoji="0" lang="en-US" sz="1200" b="0" i="0" u="none" strike="noStrike" cap="none" normalizeH="0" baseline="0" dirty="0" smtClean="0">
                          <a:ln>
                            <a:noFill/>
                          </a:ln>
                          <a:solidFill>
                            <a:schemeClr val="tx1"/>
                          </a:solidFill>
                          <a:effectLst/>
                          <a:latin typeface="Arial" charset="0"/>
                          <a:ea typeface="MS PGothic" charset="0"/>
                          <a:cs typeface="Arial" charset="0"/>
                        </a:rPr>
                        <a:t>-</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US" sz="1200" b="0" i="0" u="none" strike="noStrike" cap="none" normalizeH="0" baseline="0" dirty="0" smtClean="0">
                          <a:ln>
                            <a:noFill/>
                          </a:ln>
                          <a:solidFill>
                            <a:srgbClr val="000000"/>
                          </a:solidFill>
                          <a:effectLst/>
                          <a:latin typeface="Arial"/>
                          <a:ea typeface="MS PGothic" charset="0"/>
                          <a:cs typeface="Arial"/>
                        </a:rPr>
                        <a:t>19 285 operations</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769">
                <a:tc v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vehicles weighed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3 276 160 vehicles</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US" sz="1200" b="0" i="0" u="none" strike="noStrike" cap="none" normalizeH="0" baseline="0" dirty="0" smtClean="0">
                          <a:ln>
                            <a:noFill/>
                          </a:ln>
                          <a:solidFill>
                            <a:schemeClr val="tx1"/>
                          </a:solidFill>
                          <a:effectLst/>
                          <a:latin typeface="Arial" charset="0"/>
                          <a:ea typeface="MS PGothic" charset="0"/>
                          <a:cs typeface="Arial" charset="0"/>
                        </a:rPr>
                        <a:t>-</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20000"/>
                        </a:lnSpc>
                        <a:buFont typeface="Arial"/>
                        <a:buChar char="•"/>
                      </a:pPr>
                      <a:r>
                        <a:rPr lang="en-US" sz="1200" dirty="0" smtClean="0">
                          <a:latin typeface="Arial"/>
                          <a:cs typeface="Arial"/>
                        </a:rPr>
                        <a:t>616</a:t>
                      </a:r>
                      <a:r>
                        <a:rPr lang="en-US" sz="1200" baseline="0" dirty="0" smtClean="0">
                          <a:latin typeface="Arial"/>
                          <a:cs typeface="Arial"/>
                        </a:rPr>
                        <a:t> 636 vehicles</a:t>
                      </a:r>
                      <a:endParaRPr lang="en-US" sz="1200" dirty="0">
                        <a:latin typeface="Arial"/>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769">
                <a:tc v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drunken driving operations conducted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62 416 operations</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US" sz="1200" b="0" i="0" u="none" strike="noStrike" cap="none" normalizeH="0" baseline="0" dirty="0" smtClean="0">
                          <a:ln>
                            <a:noFill/>
                          </a:ln>
                          <a:solidFill>
                            <a:schemeClr val="tx1"/>
                          </a:solidFill>
                          <a:effectLst/>
                          <a:latin typeface="Arial" charset="0"/>
                          <a:ea typeface="MS PGothic" charset="0"/>
                          <a:cs typeface="Arial" charset="0"/>
                        </a:rPr>
                        <a:t>-</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20000"/>
                        </a:lnSpc>
                        <a:buFont typeface="Arial"/>
                        <a:buChar char="•"/>
                      </a:pPr>
                      <a:r>
                        <a:rPr lang="en-US" sz="1200" dirty="0" smtClean="0">
                          <a:latin typeface="Arial"/>
                          <a:cs typeface="Arial"/>
                        </a:rPr>
                        <a:t>2 774 operations</a:t>
                      </a:r>
                      <a:endParaRPr lang="en-US" sz="1200" dirty="0">
                        <a:latin typeface="Arial"/>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4769">
                <a:tc v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vehicle stopped and checked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10 288 900 vehicles</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dirty="0">
                          <a:ln>
                            <a:noFill/>
                          </a:ln>
                          <a:solidFill>
                            <a:srgbClr val="000000"/>
                          </a:solidFill>
                          <a:effectLst/>
                          <a:latin typeface="Arial" charset="0"/>
                          <a:ea typeface="MS PGothic" charset="0"/>
                          <a:cs typeface="Arial" charset="0"/>
                        </a:rPr>
                        <a:t>1 772 645 vehicles</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20000"/>
                        </a:lnSpc>
                        <a:buFont typeface="Arial"/>
                        <a:buChar char="•"/>
                      </a:pPr>
                      <a:r>
                        <a:rPr lang="en-US" sz="1200" dirty="0" smtClean="0">
                          <a:latin typeface="Arial"/>
                          <a:cs typeface="Arial"/>
                        </a:rPr>
                        <a:t>1 783 426 vehicles</a:t>
                      </a:r>
                      <a:endParaRPr lang="en-US" sz="1200" dirty="0">
                        <a:latin typeface="Arial"/>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7868"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EEBFF3B-09C1-664C-B1E3-24A891703624}" type="slidenum">
              <a:rPr lang="en-US" sz="1200">
                <a:solidFill>
                  <a:srgbClr val="898989"/>
                </a:solidFill>
              </a:rPr>
              <a:pPr/>
              <a:t>77</a:t>
            </a:fld>
            <a:endParaRPr lang="en-US" sz="1200">
              <a:solidFill>
                <a:srgbClr val="898989"/>
              </a:solidFill>
            </a:endParaRPr>
          </a:p>
        </p:txBody>
      </p:sp>
      <p:pic>
        <p:nvPicPr>
          <p:cNvPr id="77869"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38406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4: Road Transport</a:t>
            </a:r>
            <a:endParaRPr lang="en-US" sz="2800">
              <a:latin typeface="Calibri" charset="0"/>
              <a:ea typeface="MS PGothic" charset="0"/>
            </a:endParaRPr>
          </a:p>
        </p:txBody>
      </p:sp>
      <p:graphicFrame>
        <p:nvGraphicFramePr>
          <p:cNvPr id="6" name="Content Placeholder 5">
            <a:extLst/>
          </p:cNvPr>
          <p:cNvGraphicFramePr>
            <a:graphicFrameLocks noGrp="1"/>
          </p:cNvGraphicFramePr>
          <p:nvPr>
            <p:ph idx="1"/>
          </p:nvPr>
        </p:nvGraphicFramePr>
        <p:xfrm>
          <a:off x="457200" y="1125538"/>
          <a:ext cx="8305800" cy="5237283"/>
        </p:xfrm>
        <a:graphic>
          <a:graphicData uri="http://schemas.openxmlformats.org/drawingml/2006/table">
            <a:tbl>
              <a:tblPr firstRow="1" bandRow="1">
                <a:tableStyleId>{5C22544A-7EE6-4342-B048-85BDC9FD1C3A}</a:tableStyleId>
              </a:tblPr>
              <a:tblGrid>
                <a:gridCol w="1348570">
                  <a:extLst>
                    <a:ext uri="{9D8B030D-6E8A-4147-A177-3AD203B41FA5}"/>
                  </a:extLst>
                </a:gridCol>
                <a:gridCol w="1759380">
                  <a:extLst>
                    <a:ext uri="{9D8B030D-6E8A-4147-A177-3AD203B41FA5}"/>
                  </a:extLst>
                </a:gridCol>
                <a:gridCol w="1466393">
                  <a:extLst>
                    <a:ext uri="{9D8B030D-6E8A-4147-A177-3AD203B41FA5}"/>
                  </a:extLst>
                </a:gridCol>
                <a:gridCol w="1823083">
                  <a:extLst>
                    <a:ext uri="{9D8B030D-6E8A-4147-A177-3AD203B41FA5}"/>
                  </a:extLst>
                </a:gridCol>
                <a:gridCol w="1908374">
                  <a:extLst>
                    <a:ext uri="{9D8B030D-6E8A-4147-A177-3AD203B41FA5}"/>
                  </a:extLst>
                </a:gridCol>
              </a:tblGrid>
              <a:tr h="491935">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INSTITUTION</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OUTPUT INDICATOR</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ANNUAL TARGET</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P</a:t>
                      </a:r>
                      <a:r>
                        <a:rPr kumimoji="0" lang="en-US" sz="1200" b="1"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Arial" pitchFamily="34" charset="0"/>
                        </a:rPr>
                        <a:t>ROGRESS AS AT 30 SEPTEMBER 2021</a:t>
                      </a:r>
                      <a:endParaRPr kumimoji="0" lang="en-US" sz="1200" b="1" i="0" u="none" strike="noStrike" kern="1200" cap="none" normalizeH="0" baseline="0" dirty="0">
                        <a:ln>
                          <a:noFill/>
                        </a:ln>
                        <a:solidFill>
                          <a:schemeClr val="tx1"/>
                        </a:solidFill>
                        <a:effectLst/>
                        <a:latin typeface="Arial" pitchFamily="34" charset="0"/>
                        <a:ea typeface="MS PGothic" pitchFamily="34" charset="-128"/>
                        <a:cs typeface="Arial" pitchFamily="34" charset="0"/>
                      </a:endParaRPr>
                    </a:p>
                  </a:txBody>
                  <a:tcPr marT="44807" marB="44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PROGRESS AS AT 31 DECEMBER 2021</a:t>
                      </a:r>
                      <a:endParaRPr kumimoji="0" lang="en-US" sz="1200" b="1" i="0" u="none" strike="noStrike" kern="1200" cap="none" normalizeH="0" baseline="0" dirty="0">
                        <a:ln>
                          <a:noFill/>
                        </a:ln>
                        <a:solidFill>
                          <a:schemeClr val="tx1"/>
                        </a:solidFill>
                        <a:effectLst/>
                        <a:latin typeface="Arial" pitchFamily="34" charset="0"/>
                        <a:ea typeface="MS PGothic" pitchFamily="34" charset="-128"/>
                        <a:cs typeface="Arial" pitchFamily="34" charset="0"/>
                      </a:endParaRPr>
                    </a:p>
                  </a:txBody>
                  <a:tcPr marT="44807" marB="44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extLst>
              </a:tr>
              <a:tr h="237817">
                <a:tc gridSpan="5">
                  <a:txBody>
                    <a:bodyPr/>
                    <a:lstStyle/>
                    <a:p>
                      <a:pPr>
                        <a:lnSpc>
                          <a:spcPct val="110000"/>
                        </a:lnSpc>
                        <a:spcAft>
                          <a:spcPts val="0"/>
                        </a:spcAft>
                      </a:pPr>
                      <a:r>
                        <a:rPr lang="en-ZA" sz="1200" b="1" dirty="0">
                          <a:effectLst/>
                          <a:latin typeface="Arial" panose="020B0604020202020204" pitchFamily="34" charset="0"/>
                          <a:cs typeface="Arial" pitchFamily="34" charset="0"/>
                        </a:rPr>
                        <a:t>Competitive and Accessible Markets</a:t>
                      </a:r>
                      <a:endParaRPr lang="en-US" sz="1200" dirty="0">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spcAft>
                          <a:spcPts val="0"/>
                        </a:spcAft>
                      </a:pPr>
                      <a:endParaRPr lang="en-US" sz="1200" dirty="0">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extLst>
              </a:tr>
              <a:tr h="1005802">
                <a:tc rowSpan="9">
                  <a:txBody>
                    <a:bodyPr/>
                    <a:lstStyle/>
                    <a:p>
                      <a:pPr>
                        <a:lnSpc>
                          <a:spcPct val="110000"/>
                        </a:lnSpc>
                      </a:pPr>
                      <a:r>
                        <a:rPr lang="en-ZA" sz="1200" b="1" dirty="0">
                          <a:effectLst/>
                          <a:latin typeface="Arial" panose="020B0604020202020204" pitchFamily="34" charset="0"/>
                          <a:ea typeface="Calibri" panose="020F0502020204030204" pitchFamily="34" charset="0"/>
                          <a:cs typeface="Arial" panose="020B0604020202020204" pitchFamily="34" charset="0"/>
                        </a:rPr>
                        <a:t>South African National Roads Agency Limited (SANRAL)</a:t>
                      </a:r>
                      <a:endParaRPr lang="en-US" sz="1200" b="1" dirty="0">
                        <a:latin typeface="Arial" panose="020B0604020202020204" pitchFamily="34" charset="0"/>
                        <a:cs typeface="Arial" panose="020B0604020202020204" pitchFamily="34" charset="0"/>
                      </a:endParaRPr>
                    </a:p>
                  </a:txBody>
                  <a:tcPr marT="44807" marB="448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nSpc>
                          <a:spcPct val="110000"/>
                        </a:lnSpc>
                        <a:spcBef>
                          <a:spcPts val="0"/>
                        </a:spcBef>
                        <a:spcAft>
                          <a:spcPts val="0"/>
                        </a:spcAft>
                        <a:buFont typeface="Symbol" panose="05050102010706020507" pitchFamily="18" charset="2"/>
                        <a:buNone/>
                      </a:pPr>
                      <a:r>
                        <a:rPr lang="en-ZA" sz="1200" dirty="0">
                          <a:effectLst/>
                          <a:latin typeface="Arial" panose="020B0604020202020204" pitchFamily="34" charset="0"/>
                          <a:ea typeface="Calibri" panose="020F0502020204030204" pitchFamily="34" charset="0"/>
                          <a:cs typeface="Arial" panose="020B0604020202020204" pitchFamily="34" charset="0"/>
                        </a:rPr>
                        <a:t>Total kilometres of surfaced roads maintained (</a:t>
                      </a:r>
                      <a:r>
                        <a:rPr lang="en-ZA" sz="1200" i="1" dirty="0">
                          <a:effectLst/>
                          <a:latin typeface="Arial" panose="020B0604020202020204" pitchFamily="34" charset="0"/>
                          <a:ea typeface="Calibri" panose="020F0502020204030204" pitchFamily="34" charset="0"/>
                          <a:cs typeface="Arial" panose="020B0604020202020204" pitchFamily="34" charset="0"/>
                        </a:rPr>
                        <a:t>routine maintenance</a:t>
                      </a: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22 253 km</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dirty="0" smtClean="0">
                          <a:effectLst/>
                          <a:latin typeface="Arial"/>
                          <a:cs typeface="Arial"/>
                        </a:rPr>
                        <a:t>22 262 km (</a:t>
                      </a:r>
                      <a:r>
                        <a:rPr lang="en-ZA" sz="1200" kern="1200" dirty="0" smtClean="0">
                          <a:solidFill>
                            <a:schemeClr val="dk1"/>
                          </a:solidFill>
                          <a:effectLst/>
                          <a:latin typeface="Arial"/>
                          <a:ea typeface="+mn-ea"/>
                          <a:cs typeface="Arial"/>
                        </a:rPr>
                        <a:t>latest network proclamations and survey data used)</a:t>
                      </a:r>
                      <a:endParaRPr lang="en-US" sz="1200" dirty="0" smtClean="0">
                        <a:effectLst/>
                        <a:latin typeface="Arial"/>
                        <a:cs typeface="Arial"/>
                      </a:endParaRPr>
                    </a:p>
                    <a:p>
                      <a:pPr marL="171450" marR="0" lvl="0" indent="-171450">
                        <a:lnSpc>
                          <a:spcPct val="110000"/>
                        </a:lnSpc>
                        <a:spcBef>
                          <a:spcPts val="0"/>
                        </a:spcBef>
                        <a:spcAft>
                          <a:spcPts val="0"/>
                        </a:spcAft>
                        <a:buFont typeface="Arial"/>
                        <a:buChar char="•"/>
                      </a:pP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dirty="0" smtClean="0">
                          <a:effectLst/>
                          <a:latin typeface="Arial"/>
                          <a:cs typeface="Arial"/>
                        </a:rPr>
                        <a:t>22 262 km </a:t>
                      </a: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804642">
                <a:tc vMerge="1">
                  <a:txBody>
                    <a:bodyPr/>
                    <a:lstStyle/>
                    <a:p>
                      <a:endParaRPr lang="en-US" dirty="0"/>
                    </a:p>
                  </a:txBody>
                  <a:tcPr/>
                </a:tc>
                <a:tc>
                  <a:txBody>
                    <a:bodyPr/>
                    <a:lstStyle/>
                    <a:p>
                      <a:pPr marL="0" marR="0" lvl="0" indent="0" fontAlgn="base">
                        <a:lnSpc>
                          <a:spcPct val="110000"/>
                        </a:lnSpc>
                        <a:spcBef>
                          <a:spcPts val="0"/>
                        </a:spcBef>
                        <a:spcAft>
                          <a:spcPts val="0"/>
                        </a:spcAft>
                        <a:buFont typeface="Symbol" panose="05050102010706020507" pitchFamily="18" charset="2"/>
                        <a:buNone/>
                      </a:pPr>
                      <a:r>
                        <a:rPr lang="en-ZA" sz="12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Kilometres of roads upgraded (</a:t>
                      </a:r>
                      <a:r>
                        <a:rPr lang="en-ZA" sz="1200" i="1"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strengthened, improved or new</a:t>
                      </a:r>
                      <a:r>
                        <a:rPr lang="en-ZA" sz="12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fontAlgn="base">
                        <a:lnSpc>
                          <a:spcPct val="110000"/>
                        </a:lnSpc>
                        <a:spcBef>
                          <a:spcPts val="0"/>
                        </a:spcBef>
                        <a:spcAft>
                          <a:spcPts val="0"/>
                        </a:spcAft>
                        <a:buFont typeface="Arial"/>
                        <a:buChar char="•"/>
                      </a:pPr>
                      <a:r>
                        <a:rPr lang="en-ZA" sz="12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600 km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indent="-171450">
                        <a:lnSpc>
                          <a:spcPct val="110000"/>
                        </a:lnSpc>
                        <a:spcAft>
                          <a:spcPts val="0"/>
                        </a:spcAft>
                        <a:buFont typeface="Arial"/>
                        <a:buChar char="•"/>
                      </a:pPr>
                      <a:r>
                        <a:rPr lang="en-ZA" sz="1000" i="1" dirty="0">
                          <a:effectLst/>
                          <a:latin typeface="Arial"/>
                        </a:rPr>
                        <a:t>Reporting frequency is annual. Next report at the end of April 2022.</a:t>
                      </a:r>
                      <a:endParaRPr lang="en-US" sz="1000" i="1"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indent="-1714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ZA" sz="1000" i="1" dirty="0" smtClean="0">
                          <a:effectLst/>
                          <a:latin typeface="+mn-lt"/>
                        </a:rPr>
                        <a:t>Reporting frequency is annual. Next report at the end of April 2022.</a:t>
                      </a:r>
                    </a:p>
                    <a:p>
                      <a:pPr marL="0" marR="0" indent="0" algn="l" defTabSz="457200" rtl="0" eaLnBrk="1" fontAlgn="auto" latinLnBrk="0" hangingPunct="1">
                        <a:lnSpc>
                          <a:spcPct val="110000"/>
                        </a:lnSpc>
                        <a:spcBef>
                          <a:spcPts val="0"/>
                        </a:spcBef>
                        <a:spcAft>
                          <a:spcPts val="0"/>
                        </a:spcAft>
                        <a:buClrTx/>
                        <a:buSzTx/>
                        <a:buFont typeface="Arial"/>
                        <a:buNone/>
                        <a:tabLst/>
                        <a:defRPr/>
                      </a:pPr>
                      <a:endParaRPr lang="en-US" sz="1000" i="1" dirty="0" smtClean="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567140">
                <a:tc vMerge="1">
                  <a:txBody>
                    <a:bodyPr/>
                    <a:lstStyle/>
                    <a:p>
                      <a:endParaRPr lang="en-US" dirty="0"/>
                    </a:p>
                  </a:txBody>
                  <a:tcPr/>
                </a:tc>
                <a:tc>
                  <a:txBody>
                    <a:bodyPr/>
                    <a:lstStyle/>
                    <a:p>
                      <a:pPr marL="0" marR="0" lvl="0" indent="0" fontAlgn="base">
                        <a:lnSpc>
                          <a:spcPct val="110000"/>
                        </a:lnSpc>
                        <a:spcBef>
                          <a:spcPts val="0"/>
                        </a:spcBef>
                        <a:spcAft>
                          <a:spcPts val="0"/>
                        </a:spcAft>
                        <a:buFont typeface="Symbol" panose="05050102010706020507" pitchFamily="18" charset="2"/>
                        <a:buNone/>
                      </a:pPr>
                      <a:r>
                        <a:rPr lang="en-ZA" sz="12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Kilometres of roads resurfaced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fontAlgn="base">
                        <a:lnSpc>
                          <a:spcPct val="110000"/>
                        </a:lnSpc>
                        <a:spcBef>
                          <a:spcPts val="0"/>
                        </a:spcBef>
                        <a:spcAft>
                          <a:spcPts val="0"/>
                        </a:spcAft>
                        <a:buFont typeface="Arial"/>
                        <a:buChar char="•"/>
                      </a:pPr>
                      <a:r>
                        <a:rPr lang="en-ZA" sz="1200" kern="12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1 000 km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a:txBody>
                    <a:bodyPr/>
                    <a:lstStyle/>
                    <a:p>
                      <a:pPr marL="171450" marR="0" indent="-1714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ZA" sz="1100" i="1" dirty="0" smtClean="0">
                          <a:effectLst/>
                          <a:latin typeface="+mn-lt"/>
                        </a:rPr>
                        <a:t>Reporting frequency is annual. Next report at the end of April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87226">
                <a:tc vMerge="1">
                  <a:txBody>
                    <a:bodyPr/>
                    <a:lstStyle/>
                    <a:p>
                      <a:endParaRPr lang="en-US" dirty="0"/>
                    </a:p>
                  </a:txBody>
                  <a:tcPr/>
                </a:tc>
                <a:tc>
                  <a:txBody>
                    <a:bodyPr/>
                    <a:lstStyle/>
                    <a:p>
                      <a:pPr marL="0" marR="0" lvl="0" indent="0">
                        <a:lnSpc>
                          <a:spcPct val="110000"/>
                        </a:lnSpc>
                        <a:buFont typeface="Symbol" panose="05050102010706020507" pitchFamily="18" charset="2"/>
                        <a:buNone/>
                      </a:pPr>
                      <a:r>
                        <a:rPr lang="en-ZA" sz="1200" dirty="0">
                          <a:effectLst/>
                          <a:latin typeface="Arial" panose="020B0604020202020204" pitchFamily="34" charset="0"/>
                          <a:ea typeface="Times New Roman" panose="02020603050405020304" pitchFamily="18" charset="0"/>
                          <a:cs typeface="Arial" panose="020B0604020202020204" pitchFamily="34" charset="0"/>
                        </a:rPr>
                        <a:t>Number of jobs created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buFont typeface="Arial"/>
                        <a:buChar char="•"/>
                      </a:pPr>
                      <a:r>
                        <a:rPr lang="en-ZA" sz="1200" dirty="0">
                          <a:effectLst/>
                          <a:latin typeface="Arial"/>
                          <a:ea typeface="Times New Roman" panose="02020603050405020304" pitchFamily="18" charset="0"/>
                          <a:cs typeface="Arial"/>
                        </a:rPr>
                        <a:t>10 000 jobs</a:t>
                      </a:r>
                      <a:endParaRPr lang="en-US" sz="1200" dirty="0">
                        <a:effectLst/>
                        <a:latin typeface="Arial"/>
                        <a:ea typeface="Times New Roman" panose="02020603050405020304" pitchFamily="18" charset="0"/>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ZA" sz="1200" kern="1200" dirty="0" smtClean="0">
                          <a:solidFill>
                            <a:schemeClr val="dk1"/>
                          </a:solidFill>
                          <a:effectLst/>
                          <a:latin typeface="Arial"/>
                          <a:ea typeface="+mn-ea"/>
                          <a:cs typeface="Arial"/>
                        </a:rPr>
                        <a:t>7 271 jobs </a:t>
                      </a:r>
                      <a:endParaRPr lang="en-US" sz="1200" dirty="0" smtClean="0">
                        <a:effectLst/>
                        <a:latin typeface="Arial"/>
                        <a:cs typeface="Arial"/>
                      </a:endParaRPr>
                    </a:p>
                    <a:p>
                      <a:pPr marL="171450" marR="0" lvl="0" indent="-171450">
                        <a:lnSpc>
                          <a:spcPct val="110000"/>
                        </a:lnSpc>
                        <a:spcBef>
                          <a:spcPts val="0"/>
                        </a:spcBef>
                        <a:spcAft>
                          <a:spcPts val="0"/>
                        </a:spcAft>
                        <a:buFont typeface="Arial"/>
                        <a:buChar char="•"/>
                      </a:pP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US" sz="1200" dirty="0" smtClean="0">
                          <a:effectLst/>
                          <a:latin typeface="Arial"/>
                          <a:cs typeface="Arial"/>
                        </a:rPr>
                        <a:t>7 823 jobs</a:t>
                      </a: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603481">
                <a:tc vMerge="1">
                  <a:txBody>
                    <a:bodyPr/>
                    <a:lstStyle/>
                    <a:p>
                      <a:endParaRPr lang="en-US" dirty="0"/>
                    </a:p>
                  </a:txBody>
                  <a:tcPr/>
                </a:tc>
                <a:tc>
                  <a:txBody>
                    <a:bodyPr/>
                    <a:lstStyle/>
                    <a:p>
                      <a:pPr marL="0" marR="0" lvl="0" indent="0">
                        <a:lnSpc>
                          <a:spcPct val="110000"/>
                        </a:lnSpc>
                        <a:spcBef>
                          <a:spcPts val="0"/>
                        </a:spcBef>
                        <a:spcAft>
                          <a:spcPts val="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Number of full-time equivalents (FTEs) created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10 000 FTEs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nSpc>
                          <a:spcPct val="110000"/>
                        </a:lnSpc>
                        <a:spcBef>
                          <a:spcPts val="0"/>
                        </a:spcBef>
                        <a:spcAft>
                          <a:spcPts val="0"/>
                        </a:spcAft>
                        <a:buFont typeface="Arial"/>
                        <a:buChar char="•"/>
                      </a:pP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spcBef>
                          <a:spcPts val="0"/>
                        </a:spcBef>
                        <a:spcAft>
                          <a:spcPts val="0"/>
                        </a:spcAft>
                        <a:buFont typeface="Arial"/>
                        <a:buChar char="•"/>
                      </a:pPr>
                      <a:r>
                        <a:rPr lang="en-US" sz="1200" dirty="0" smtClean="0">
                          <a:effectLst/>
                          <a:latin typeface="Calibri"/>
                        </a:rPr>
                        <a:t>-</a:t>
                      </a: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02321">
                <a:tc vMerge="1">
                  <a:txBody>
                    <a:bodyPr/>
                    <a:lstStyle/>
                    <a:p>
                      <a:endParaRPr lang="en-US" dirty="0"/>
                    </a:p>
                  </a:txBody>
                  <a:tcPr/>
                </a:tc>
                <a:tc>
                  <a:txBody>
                    <a:bodyPr/>
                    <a:lstStyle/>
                    <a:p>
                      <a:pPr marL="0" marR="0" lvl="0" indent="0">
                        <a:lnSpc>
                          <a:spcPct val="110000"/>
                        </a:lnSpc>
                        <a:spcBef>
                          <a:spcPts val="0"/>
                        </a:spcBef>
                        <a:spcAft>
                          <a:spcPts val="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Number of youths (18-35) employed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5 200 </a:t>
                      </a: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youth</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nSpc>
                          <a:spcPct val="110000"/>
                        </a:lnSpc>
                        <a:spcBef>
                          <a:spcPts val="0"/>
                        </a:spcBef>
                        <a:spcAft>
                          <a:spcPts val="0"/>
                        </a:spcAft>
                        <a:buFont typeface="Arial"/>
                        <a:buChar char="•"/>
                      </a:pP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US" sz="1200" dirty="0" smtClean="0">
                          <a:effectLst/>
                          <a:latin typeface="Arial"/>
                          <a:cs typeface="Arial"/>
                        </a:rPr>
                        <a:t>3 877 youth</a:t>
                      </a: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95751">
                <a:tc vMerge="1">
                  <a:txBody>
                    <a:bodyPr/>
                    <a:lstStyle/>
                    <a:p>
                      <a:endParaRPr lang="en-US" dirty="0"/>
                    </a:p>
                  </a:txBody>
                  <a:tcPr/>
                </a:tc>
                <a:tc rowSpan="2">
                  <a:txBody>
                    <a:bodyPr/>
                    <a:lstStyle/>
                    <a:p>
                      <a:pPr marL="0" marR="0" lvl="0" indent="0">
                        <a:lnSpc>
                          <a:spcPct val="110000"/>
                        </a:lnSpc>
                        <a:spcBef>
                          <a:spcPts val="0"/>
                        </a:spcBef>
                        <a:spcAft>
                          <a:spcPts val="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Number of women employed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171450" marR="0" lvl="0" indent="-171450">
                        <a:lnSpc>
                          <a:spcPct val="110000"/>
                        </a:lnSpc>
                        <a:spcBef>
                          <a:spcPts val="0"/>
                        </a:spcBef>
                        <a:spcAft>
                          <a:spcPts val="0"/>
                        </a:spcAft>
                        <a:buFont typeface="Arial"/>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2 600 women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nSpc>
                          <a:spcPct val="110000"/>
                        </a:lnSpc>
                        <a:spcBef>
                          <a:spcPts val="0"/>
                        </a:spcBef>
                        <a:spcAft>
                          <a:spcPts val="0"/>
                        </a:spcAft>
                        <a:buFont typeface="Arial"/>
                        <a:buChar char="•"/>
                      </a:pP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US" sz="1200" dirty="0" smtClean="0">
                          <a:effectLst/>
                          <a:latin typeface="Arial"/>
                          <a:cs typeface="Arial"/>
                        </a:rPr>
                        <a:t>2 145 women</a:t>
                      </a: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171450" marR="0" lvl="0" indent="-171450">
                        <a:lnSpc>
                          <a:spcPct val="110000"/>
                        </a:lnSpc>
                        <a:spcBef>
                          <a:spcPts val="0"/>
                        </a:spcBef>
                        <a:spcAft>
                          <a:spcPts val="0"/>
                        </a:spcAft>
                        <a:buFont typeface="Arial"/>
                        <a:buChar char="•"/>
                      </a:pPr>
                      <a:r>
                        <a:rPr lang="en-US" sz="1200" dirty="0" smtClean="0">
                          <a:effectLst/>
                          <a:latin typeface="Arial"/>
                          <a:cs typeface="Arial"/>
                        </a:rPr>
                        <a:t>51 persons with disabilities</a:t>
                      </a: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5648">
                <a:tc vMerge="1">
                  <a:txBody>
                    <a:bodyPr/>
                    <a:lstStyle/>
                    <a:p>
                      <a:endParaRPr lang="en-US" dirty="0"/>
                    </a:p>
                  </a:txBody>
                  <a:tcPr/>
                </a:tc>
                <a:tc>
                  <a:txBody>
                    <a:bodyPr/>
                    <a:lstStyle/>
                    <a:p>
                      <a:pPr marL="0" marR="0" lvl="0" indent="0">
                        <a:lnSpc>
                          <a:spcPct val="110000"/>
                        </a:lnSpc>
                        <a:spcBef>
                          <a:spcPts val="0"/>
                        </a:spcBef>
                        <a:spcAft>
                          <a:spcPts val="0"/>
                        </a:spcAft>
                        <a:buFont typeface="Symbol" panose="05050102010706020507" pitchFamily="18" charset="2"/>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Number of persons with disabilities employed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nSpc>
                          <a:spcPct val="110000"/>
                        </a:lnSpc>
                        <a:spcBef>
                          <a:spcPts val="0"/>
                        </a:spcBef>
                        <a:spcAft>
                          <a:spcPts val="0"/>
                        </a:spcAft>
                        <a:buFont typeface="Arial"/>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50 persons with disabilities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nSpc>
                          <a:spcPct val="110000"/>
                        </a:lnSpc>
                        <a:spcBef>
                          <a:spcPts val="0"/>
                        </a:spcBef>
                        <a:spcAft>
                          <a:spcPts val="0"/>
                        </a:spcAft>
                        <a:buFont typeface="Arial"/>
                        <a:buChar char="•"/>
                      </a:pPr>
                      <a:endParaRPr lang="en-US" sz="1200" dirty="0">
                        <a:effectLst/>
                        <a:latin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nSpc>
                          <a:spcPct val="110000"/>
                        </a:lnSpc>
                        <a:spcBef>
                          <a:spcPts val="0"/>
                        </a:spcBef>
                        <a:spcAft>
                          <a:spcPts val="0"/>
                        </a:spcAft>
                        <a:buFont typeface="Arial"/>
                        <a:buChar char="•"/>
                      </a:pPr>
                      <a:endParaRPr lang="en-US" sz="1200" dirty="0">
                        <a:effectLst/>
                        <a:latin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8912"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BD528B5-D77A-DC49-8607-CF15F85A75B8}" type="slidenum">
              <a:rPr lang="en-US" sz="1200">
                <a:solidFill>
                  <a:srgbClr val="898989"/>
                </a:solidFill>
              </a:rPr>
              <a:pPr/>
              <a:t>78</a:t>
            </a:fld>
            <a:endParaRPr lang="en-US" sz="1200">
              <a:solidFill>
                <a:srgbClr val="898989"/>
              </a:solidFill>
            </a:endParaRPr>
          </a:p>
        </p:txBody>
      </p:sp>
      <p:pic>
        <p:nvPicPr>
          <p:cNvPr id="78913"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299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4: Road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152400" y="1133475"/>
          <a:ext cx="8607425" cy="5427666"/>
        </p:xfrm>
        <a:graphic>
          <a:graphicData uri="http://schemas.openxmlformats.org/drawingml/2006/table">
            <a:tbl>
              <a:tblPr/>
              <a:tblGrid>
                <a:gridCol w="1206500"/>
                <a:gridCol w="2411413"/>
                <a:gridCol w="1624012"/>
                <a:gridCol w="1636713"/>
                <a:gridCol w="1728787"/>
              </a:tblGrid>
              <a:tr h="695346">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INSTITUTION</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L="68587" marR="685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OUTPUT INDICATOR</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L="68587" marR="685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ANNUAL TARGET</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L="68587" marR="685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ea typeface="MS PGothic" charset="0"/>
                          <a:cs typeface="Arial" charset="0"/>
                        </a:rPr>
                        <a:t>PROGRESS AS AT 30 SEPTEMBER 2021</a:t>
                      </a:r>
                    </a:p>
                  </a:txBody>
                  <a:tcPr marL="91445" marR="91445" marT="45921" marB="459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L="91445" marR="91445" marT="45921" marB="459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49237">
                <a:tc gridSpan="5">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Competitive and Accessible Markets</a:t>
                      </a:r>
                      <a:endParaRPr kumimoji="0" lang="en-US" sz="1200" b="0" i="0" u="none" strike="noStrike" cap="none" normalizeH="0" baseline="0">
                        <a:ln>
                          <a:noFill/>
                        </a:ln>
                        <a:solidFill>
                          <a:schemeClr val="tx1"/>
                        </a:solidFill>
                        <a:effectLst/>
                        <a:latin typeface="Arial" charset="0"/>
                        <a:ea typeface="MS PGothic" charset="0"/>
                        <a:cs typeface="Arial" charset="0"/>
                      </a:endParaRPr>
                    </a:p>
                  </a:txBody>
                  <a:tcPr marL="68587" marR="6858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6447">
                <a:tc rowSpan="8">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MS PGothic" charset="0"/>
                          <a:cs typeface="Arial" charset="0"/>
                        </a:rPr>
                        <a:t>Provincial Department of Transport (PDTs</a:t>
                      </a:r>
                      <a:r>
                        <a:rPr kumimoji="0" lang="en-ZA" sz="1200" b="0" i="0" u="none" strike="noStrike" cap="none" normalizeH="0" baseline="0" dirty="0">
                          <a:ln>
                            <a:noFill/>
                          </a:ln>
                          <a:solidFill>
                            <a:srgbClr val="000000"/>
                          </a:solidFill>
                          <a:effectLst/>
                          <a:latin typeface="Arial" charset="0"/>
                          <a:ea typeface="MS PGothic" charset="0"/>
                          <a:cs typeface="Arial" charset="0"/>
                        </a:rPr>
                        <a:t>)</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L="91445" marR="91445" marT="45921" marB="459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0160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rgbClr val="000000"/>
                          </a:solidFill>
                          <a:effectLst/>
                          <a:latin typeface="Arial" charset="0"/>
                          <a:ea typeface="MS PGothic" charset="0"/>
                          <a:cs typeface="Arial" charset="0"/>
                        </a:rPr>
                        <a:t>Planning</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0" marR="0" lvl="0" indent="-10160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dirty="0">
                          <a:ln>
                            <a:noFill/>
                          </a:ln>
                          <a:solidFill>
                            <a:srgbClr val="000000"/>
                          </a:solidFill>
                          <a:effectLst/>
                          <a:latin typeface="Arial" charset="0"/>
                          <a:ea typeface="MS PGothic" charset="0"/>
                          <a:cs typeface="Arial" charset="0"/>
                        </a:rPr>
                        <a:t>Number of kilometres of surfaced roads visually assessed as per the applicable TMH manual </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chemeClr val="tx1"/>
                        </a:solidFill>
                        <a:effectLst/>
                        <a:latin typeface="Arial" charset="0"/>
                        <a:ea typeface="MS PGothic" charset="0"/>
                        <a:cs typeface="Arial" charset="0"/>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chemeClr val="tx1"/>
                          </a:solidFill>
                          <a:effectLst/>
                          <a:latin typeface="Arial" charset="0"/>
                          <a:ea typeface="MS PGothic" charset="0"/>
                          <a:cs typeface="Arial" charset="0"/>
                        </a:rPr>
                        <a:t>10 000 km</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p>
                      <a:pPr marL="0" marR="0" lvl="0" indent="0" algn="l" defTabSz="457200" rtl="0" eaLnBrk="1" fontAlgn="base" latinLnBrk="0" hangingPunct="1">
                        <a:lnSpc>
                          <a:spcPct val="110000"/>
                        </a:lnSpc>
                        <a:spcBef>
                          <a:spcPct val="0"/>
                        </a:spcBef>
                        <a:spcAft>
                          <a:spcPct val="0"/>
                        </a:spcAft>
                        <a:buClrTx/>
                        <a:buSzTx/>
                        <a:buFont typeface="Arial" charset="0"/>
                        <a:buChar char="•"/>
                        <a:tabLst/>
                      </a:pP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87313"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900" b="0" i="1" u="none" strike="noStrike" cap="none" normalizeH="0" baseline="0" dirty="0" smtClean="0">
                          <a:ln>
                            <a:noFill/>
                          </a:ln>
                          <a:solidFill>
                            <a:srgbClr val="000000"/>
                          </a:solidFill>
                          <a:effectLst/>
                          <a:latin typeface="Arial" charset="0"/>
                          <a:ea typeface="MS PGothic" charset="0"/>
                          <a:cs typeface="Arial" charset="0"/>
                        </a:rPr>
                        <a:t>The </a:t>
                      </a:r>
                      <a:r>
                        <a:rPr kumimoji="0" lang="en-ZA" sz="900" b="0" i="1" u="none" strike="noStrike" cap="none" normalizeH="0" baseline="0" dirty="0">
                          <a:ln>
                            <a:noFill/>
                          </a:ln>
                          <a:solidFill>
                            <a:srgbClr val="000000"/>
                          </a:solidFill>
                          <a:effectLst/>
                          <a:latin typeface="Arial" charset="0"/>
                          <a:ea typeface="MS PGothic" charset="0"/>
                          <a:cs typeface="Arial" charset="0"/>
                        </a:rPr>
                        <a:t>indicators are annual and reported once at the end of the financial year.</a:t>
                      </a:r>
                      <a:r>
                        <a:rPr kumimoji="0" lang="en-US" sz="900" b="0" i="0" u="none" strike="noStrike" cap="none" normalizeH="0" baseline="0" dirty="0">
                          <a:ln>
                            <a:noFill/>
                          </a:ln>
                          <a:solidFill>
                            <a:srgbClr val="000000"/>
                          </a:solidFill>
                          <a:effectLst/>
                          <a:latin typeface="Arial" charset="0"/>
                          <a:ea typeface="MS PGothic" charset="0"/>
                          <a:cs typeface="Arial" charset="0"/>
                        </a:rPr>
                        <a:t> </a:t>
                      </a:r>
                    </a:p>
                    <a:p>
                      <a:pPr marL="87313" marR="0" lvl="0" indent="0" algn="l" defTabSz="457200" rtl="0" eaLnBrk="1" fontAlgn="base" latinLnBrk="0" hangingPunct="1">
                        <a:lnSpc>
                          <a:spcPct val="110000"/>
                        </a:lnSpc>
                        <a:spcBef>
                          <a:spcPct val="0"/>
                        </a:spcBef>
                        <a:spcAft>
                          <a:spcPct val="0"/>
                        </a:spcAft>
                        <a:buClrTx/>
                        <a:buSzTx/>
                        <a:buFont typeface="Arial" charset="0"/>
                        <a:buNone/>
                        <a:tabLst/>
                      </a:pP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87313"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900" b="0" i="1" u="none" strike="noStrike" cap="none" normalizeH="0" baseline="0" dirty="0">
                          <a:ln>
                            <a:noFill/>
                          </a:ln>
                          <a:solidFill>
                            <a:schemeClr val="tx1"/>
                          </a:solidFill>
                          <a:effectLst/>
                          <a:latin typeface="Arial" charset="0"/>
                          <a:ea typeface="MS PGothic" charset="0"/>
                          <a:cs typeface="Arial" charset="0"/>
                        </a:rPr>
                        <a:t>The indicators are annual and reported once at the end of the financial year.</a:t>
                      </a:r>
                      <a:r>
                        <a:rPr kumimoji="0" lang="en-US" sz="900" b="0" i="0" u="none" strike="noStrike" cap="none" normalizeH="0" baseline="0" dirty="0">
                          <a:ln>
                            <a:noFill/>
                          </a:ln>
                          <a:solidFill>
                            <a:schemeClr val="tx1"/>
                          </a:solidFill>
                          <a:effectLst/>
                          <a:latin typeface="Arial" charset="0"/>
                          <a:ea typeface="MS PGothic" charset="0"/>
                          <a:cs typeface="Arial" charset="0"/>
                        </a:rPr>
                        <a:t> </a:t>
                      </a:r>
                    </a:p>
                    <a:p>
                      <a:pPr marL="87313"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200" b="0" i="0" u="none" strike="noStrike" cap="none" normalizeH="0" baseline="0" dirty="0">
                          <a:ln>
                            <a:noFill/>
                          </a:ln>
                          <a:solidFill>
                            <a:schemeClr val="tx1"/>
                          </a:solidFill>
                          <a:effectLst/>
                          <a:latin typeface="Arial" charset="0"/>
                          <a:ea typeface="MS PGothic" charset="0"/>
                          <a:cs typeface="Arial" charset="0"/>
                        </a:rPr>
                        <a:t> </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4836">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kilometres of gravel roads visually assessed as per the applicable TMH Manual</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200" b="0" i="0" u="none" strike="noStrike" cap="none" normalizeH="0" baseline="0" dirty="0">
                          <a:ln>
                            <a:noFill/>
                          </a:ln>
                          <a:solidFill>
                            <a:schemeClr val="tx1"/>
                          </a:solidFill>
                          <a:effectLst/>
                          <a:latin typeface="Arial" charset="0"/>
                          <a:ea typeface="MS PGothic" charset="0"/>
                          <a:cs typeface="Arial" charset="0"/>
                        </a:rPr>
                        <a:t>30 000 km</a:t>
                      </a:r>
                      <a:endParaRPr kumimoji="0" lang="en-US" sz="1200" b="0" i="0" u="none" strike="noStrike" cap="none" normalizeH="0" baseline="0" dirty="0">
                        <a:ln>
                          <a:noFill/>
                        </a:ln>
                        <a:solidFill>
                          <a:schemeClr val="tx1"/>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r h="854072">
                <a:tc vMerge="1">
                  <a:txBody>
                    <a:bodyPr/>
                    <a:lstStyle/>
                    <a:p>
                      <a:endParaRPr lang="en-US"/>
                    </a:p>
                  </a:txBody>
                  <a:tcPr/>
                </a:tc>
                <a:tc>
                  <a:txBody>
                    <a:bodyPr/>
                    <a:lstStyle/>
                    <a:p>
                      <a:pPr marL="0" marR="0" lvl="0" indent="-10160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Arial" charset="0"/>
                        </a:rPr>
                        <a:t>Construction</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10160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kilometres of gravel roads upgraded to surfaced roads</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chemeClr val="tx1"/>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chemeClr val="tx1"/>
                          </a:solidFill>
                          <a:effectLst/>
                          <a:latin typeface="Arial"/>
                          <a:ea typeface="MS PGothic" charset="0"/>
                          <a:cs typeface="Arial"/>
                        </a:rPr>
                        <a:t>200 km</a:t>
                      </a:r>
                      <a:endParaRPr kumimoji="0" lang="en-US" sz="1200" b="0" i="0" u="none" strike="noStrike" cap="none" normalizeH="0" baseline="0" dirty="0">
                        <a:ln>
                          <a:noFill/>
                        </a:ln>
                        <a:solidFill>
                          <a:schemeClr val="tx1"/>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7313"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258763"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7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10000"/>
                        </a:lnSpc>
                        <a:buFont typeface="Arial"/>
                        <a:buChar char="•"/>
                      </a:pPr>
                      <a:endParaRPr lang="en-US" sz="1200" dirty="0" smtClean="0">
                        <a:latin typeface="Arial"/>
                        <a:cs typeface="Arial"/>
                      </a:endParaRPr>
                    </a:p>
                    <a:p>
                      <a:pPr marL="171450" indent="-171450">
                        <a:lnSpc>
                          <a:spcPct val="110000"/>
                        </a:lnSpc>
                        <a:buFont typeface="Arial"/>
                        <a:buChar char="•"/>
                      </a:pPr>
                      <a:r>
                        <a:rPr lang="en-US" sz="1200" dirty="0" smtClean="0">
                          <a:latin typeface="Arial"/>
                          <a:cs typeface="Arial"/>
                        </a:rPr>
                        <a:t>18 km</a:t>
                      </a:r>
                    </a:p>
                    <a:p>
                      <a:pPr marL="171450" indent="-171450">
                        <a:lnSpc>
                          <a:spcPct val="110000"/>
                        </a:lnSpc>
                        <a:buFont typeface="Arial"/>
                        <a:buChar char="•"/>
                      </a:pPr>
                      <a:endParaRPr lang="en-US" sz="1200" dirty="0">
                        <a:latin typeface="Arial"/>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4836">
                <a:tc vMerge="1">
                  <a:txBody>
                    <a:bodyPr/>
                    <a:lstStyle/>
                    <a:p>
                      <a:endParaRPr lang="en-US"/>
                    </a:p>
                  </a:txBody>
                  <a:tcPr/>
                </a:tc>
                <a:tc>
                  <a:txBody>
                    <a:bodyPr/>
                    <a:lstStyle/>
                    <a:p>
                      <a:pPr marL="0" marR="0" lvl="0" indent="-101600" algn="l"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Arial" charset="0"/>
                        </a:rPr>
                        <a:t>Maintenance</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10160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kilometres of surfaced roads rehabilitated</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2 053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a:buNone/>
                        <a:tabLst/>
                      </a:pPr>
                      <a:endParaRPr kumimoji="0" lang="en-US" sz="1200" b="0" i="0" u="none" strike="noStrike" cap="none" normalizeH="0" baseline="0" dirty="0">
                        <a:ln>
                          <a:noFill/>
                        </a:ln>
                        <a:solidFill>
                          <a:srgbClr val="000000"/>
                        </a:solidFill>
                        <a:effectLst/>
                        <a:latin typeface="Arial"/>
                        <a:ea typeface="MS PGothic" charset="0"/>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smtClean="0">
                          <a:ln>
                            <a:noFill/>
                          </a:ln>
                          <a:solidFill>
                            <a:srgbClr val="000000"/>
                          </a:solidFill>
                          <a:effectLst/>
                          <a:latin typeface="Arial"/>
                          <a:ea typeface="MS PGothic" charset="0"/>
                          <a:cs typeface="Arial"/>
                        </a:rPr>
                        <a:t> 191 </a:t>
                      </a:r>
                      <a:r>
                        <a:rPr kumimoji="0" lang="en-ZA" sz="1200" b="0" i="0" u="none" strike="noStrike" cap="none" normalizeH="0" baseline="0" dirty="0">
                          <a:ln>
                            <a:noFill/>
                          </a:ln>
                          <a:solidFill>
                            <a:srgbClr val="000000"/>
                          </a:solidFill>
                          <a:effectLst/>
                          <a:latin typeface="Arial"/>
                          <a:ea typeface="MS PGothic" charset="0"/>
                          <a:cs typeface="Arial"/>
                        </a:rPr>
                        <a:t>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10000"/>
                        </a:lnSpc>
                        <a:buFont typeface="Arial"/>
                        <a:buChar char="•"/>
                      </a:pPr>
                      <a:endParaRPr lang="en-US" sz="1200" dirty="0" smtClean="0">
                        <a:solidFill>
                          <a:srgbClr val="000000"/>
                        </a:solidFill>
                        <a:latin typeface="Arial"/>
                        <a:cs typeface="Arial"/>
                      </a:endParaRPr>
                    </a:p>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lang="en-US" sz="1200" dirty="0" smtClean="0">
                          <a:solidFill>
                            <a:srgbClr val="000000"/>
                          </a:solidFill>
                          <a:latin typeface="Arial"/>
                          <a:cs typeface="Arial"/>
                        </a:rPr>
                        <a:t>654 112 </a:t>
                      </a:r>
                      <a:r>
                        <a:rPr kumimoji="0" lang="en-ZA" sz="1200" b="0" i="0" u="none" strike="noStrike" cap="none" normalizeH="0" baseline="0" dirty="0" smtClean="0">
                          <a:ln>
                            <a:noFill/>
                          </a:ln>
                          <a:solidFill>
                            <a:srgbClr val="000000"/>
                          </a:solidFill>
                          <a:effectLst/>
                          <a:latin typeface="Arial"/>
                          <a:ea typeface="MS PGothic" charset="0"/>
                          <a:cs typeface="Arial"/>
                        </a:rPr>
                        <a:t>m²</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square metres of surfaced roads resealed</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5 429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155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dirty="0" smtClean="0">
                          <a:solidFill>
                            <a:srgbClr val="000000"/>
                          </a:solidFill>
                          <a:latin typeface="Arial"/>
                          <a:cs typeface="Arial"/>
                        </a:rPr>
                        <a:t>731 916 </a:t>
                      </a:r>
                      <a:r>
                        <a:rPr kumimoji="0" lang="en-ZA" sz="1200" b="0" i="0" u="none" strike="noStrike" cap="none" normalizeH="0" baseline="0" dirty="0" smtClean="0">
                          <a:ln>
                            <a:noFill/>
                          </a:ln>
                          <a:solidFill>
                            <a:srgbClr val="000000"/>
                          </a:solidFill>
                          <a:effectLst/>
                          <a:latin typeface="Arial"/>
                          <a:ea typeface="MS PGothic" charset="0"/>
                          <a:cs typeface="Arial"/>
                        </a:rPr>
                        <a:t>m²</a:t>
                      </a: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indent="-171450">
                        <a:lnSpc>
                          <a:spcPct val="110000"/>
                        </a:lnSpc>
                        <a:buFont typeface="Arial"/>
                        <a:buChar char="•"/>
                      </a:pPr>
                      <a:endParaRPr lang="en-US" sz="1200" dirty="0">
                        <a:solidFill>
                          <a:srgbClr val="000000"/>
                        </a:solidFill>
                        <a:latin typeface="Arial"/>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kilometres of gravel roads re-gravelled</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a:ln>
                            <a:noFill/>
                          </a:ln>
                          <a:solidFill>
                            <a:srgbClr val="000000"/>
                          </a:solidFill>
                          <a:effectLst/>
                          <a:latin typeface="Arial"/>
                          <a:ea typeface="MS PGothic" charset="0"/>
                          <a:cs typeface="Arial"/>
                        </a:rPr>
                        <a:t>6 695 km</a:t>
                      </a:r>
                      <a:endParaRPr kumimoji="0" lang="en-US" sz="1200" b="0" i="0" u="none" strike="noStrike" cap="none" normalizeH="0" baseline="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650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indent="-171450">
                        <a:lnSpc>
                          <a:spcPct val="110000"/>
                        </a:lnSpc>
                        <a:buFont typeface="Arial"/>
                        <a:buChar char="•"/>
                      </a:pPr>
                      <a:r>
                        <a:rPr lang="en-US" sz="1200" dirty="0" smtClean="0">
                          <a:solidFill>
                            <a:srgbClr val="000000"/>
                          </a:solidFill>
                          <a:latin typeface="Arial"/>
                          <a:cs typeface="Arial"/>
                        </a:rPr>
                        <a:t>948 km</a:t>
                      </a:r>
                      <a:endParaRPr lang="en-US" sz="1200" dirty="0">
                        <a:solidFill>
                          <a:srgbClr val="000000"/>
                        </a:solidFill>
                        <a:latin typeface="Arial"/>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Arial" charset="0"/>
                        </a:rPr>
                        <a:t>Number of square metres of blacktop patching</a:t>
                      </a: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1 239 500 </a:t>
                      </a:r>
                      <a:r>
                        <a:rPr kumimoji="0" lang="en-ZA" sz="1200" b="0" i="0" u="none" strike="noStrike" cap="none" normalizeH="0" baseline="0" dirty="0" smtClean="0">
                          <a:ln>
                            <a:noFill/>
                          </a:ln>
                          <a:solidFill>
                            <a:srgbClr val="000000"/>
                          </a:solidFill>
                          <a:effectLst/>
                          <a:latin typeface="Arial"/>
                          <a:ea typeface="MS PGothic" charset="0"/>
                          <a:cs typeface="Arial"/>
                        </a:rPr>
                        <a:t>m²</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270 000 m²</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dirty="0" smtClean="0">
                          <a:solidFill>
                            <a:srgbClr val="000000"/>
                          </a:solidFill>
                          <a:latin typeface="Arial"/>
                          <a:cs typeface="Arial"/>
                        </a:rPr>
                        <a:t>290 291 </a:t>
                      </a:r>
                      <a:r>
                        <a:rPr kumimoji="0" lang="en-ZA" sz="1200" b="0" i="0" u="none" strike="noStrike" cap="none" normalizeH="0" baseline="0" dirty="0" smtClean="0">
                          <a:ln>
                            <a:noFill/>
                          </a:ln>
                          <a:solidFill>
                            <a:srgbClr val="000000"/>
                          </a:solidFill>
                          <a:effectLst/>
                          <a:latin typeface="Arial"/>
                          <a:ea typeface="MS PGothic" charset="0"/>
                          <a:cs typeface="Arial"/>
                        </a:rPr>
                        <a:t>m²</a:t>
                      </a: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indent="-171450">
                        <a:lnSpc>
                          <a:spcPct val="110000"/>
                        </a:lnSpc>
                        <a:buFont typeface="Arial"/>
                        <a:buChar char="•"/>
                      </a:pPr>
                      <a:endParaRPr lang="en-US" sz="1200" dirty="0">
                        <a:solidFill>
                          <a:srgbClr val="000000"/>
                        </a:solidFill>
                        <a:latin typeface="Arial"/>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22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Calibri" charset="0"/>
                        </a:rPr>
                        <a:t>Number of kilometres of gravel</a:t>
                      </a:r>
                      <a:r>
                        <a:rPr kumimoji="0" lang="en-ZA" sz="1200" b="0" i="0" u="none" strike="noStrike" cap="none" normalizeH="0" baseline="0">
                          <a:ln>
                            <a:noFill/>
                          </a:ln>
                          <a:solidFill>
                            <a:schemeClr val="tx1"/>
                          </a:solidFill>
                          <a:effectLst/>
                          <a:latin typeface="Arial" charset="0"/>
                          <a:ea typeface="MS PGothic" charset="0"/>
                          <a:cs typeface="Calibri" charset="0"/>
                        </a:rPr>
                        <a:t> roads bladed</a:t>
                      </a:r>
                      <a:endParaRPr kumimoji="0" lang="en-US" sz="1200" b="0" i="0" u="none" strike="noStrike" cap="none" normalizeH="0" baseline="0">
                        <a:ln>
                          <a:noFill/>
                        </a:ln>
                        <a:solidFill>
                          <a:schemeClr val="tx1"/>
                        </a:solidFill>
                        <a:effectLst/>
                        <a:latin typeface="Arial" charset="0"/>
                        <a:ea typeface="MS PGothic" charset="0"/>
                        <a:cs typeface="Calibri" charset="0"/>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a:ln>
                            <a:noFill/>
                          </a:ln>
                          <a:solidFill>
                            <a:srgbClr val="000000"/>
                          </a:solidFill>
                          <a:effectLst/>
                          <a:latin typeface="Arial"/>
                          <a:ea typeface="MS PGothic" charset="0"/>
                          <a:cs typeface="Arial"/>
                        </a:rPr>
                        <a:t>604 250 km</a:t>
                      </a:r>
                      <a:endParaRPr kumimoji="0" lang="en-US" sz="1200" b="0" i="0" u="none" strike="noStrike" cap="none" normalizeH="0" baseline="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a:buChar char="•"/>
                        <a:tabLst/>
                      </a:pPr>
                      <a:r>
                        <a:rPr kumimoji="0" lang="en-ZA" sz="1200" b="0" i="0" u="none" strike="noStrike" cap="none" normalizeH="0" baseline="0" dirty="0">
                          <a:ln>
                            <a:noFill/>
                          </a:ln>
                          <a:solidFill>
                            <a:srgbClr val="000000"/>
                          </a:solidFill>
                          <a:effectLst/>
                          <a:latin typeface="Arial"/>
                          <a:ea typeface="MS PGothic" charset="0"/>
                          <a:cs typeface="Arial"/>
                        </a:rPr>
                        <a:t>52 000 km</a:t>
                      </a:r>
                      <a:endParaRPr kumimoji="0" lang="en-US" sz="1200" b="0" i="0" u="none" strike="noStrike" cap="none" normalizeH="0" baseline="0" dirty="0">
                        <a:ln>
                          <a:noFill/>
                        </a:ln>
                        <a:solidFill>
                          <a:srgbClr val="000000"/>
                        </a:solidFill>
                        <a:effectLst/>
                        <a:latin typeface="Arial"/>
                        <a:ea typeface="MS PGothic" charset="0"/>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dirty="0" smtClean="0">
                          <a:solidFill>
                            <a:srgbClr val="000000"/>
                          </a:solidFill>
                          <a:latin typeface="Arial"/>
                          <a:cs typeface="Arial"/>
                        </a:rPr>
                        <a:t>79 227 </a:t>
                      </a:r>
                      <a:r>
                        <a:rPr kumimoji="0" lang="en-ZA" sz="1200" b="0" i="0" u="none" strike="noStrike" cap="none" normalizeH="0" baseline="0" dirty="0" smtClean="0">
                          <a:ln>
                            <a:noFill/>
                          </a:ln>
                          <a:solidFill>
                            <a:srgbClr val="000000"/>
                          </a:solidFill>
                          <a:effectLst/>
                          <a:latin typeface="Arial"/>
                          <a:ea typeface="MS PGothic" charset="0"/>
                          <a:cs typeface="Arial"/>
                        </a:rPr>
                        <a:t>m²</a:t>
                      </a:r>
                      <a:endParaRPr kumimoji="0" lang="en-US" sz="1200" b="0" i="0" u="none" strike="noStrike" cap="none" normalizeH="0" baseline="0" dirty="0" smtClean="0">
                        <a:ln>
                          <a:noFill/>
                        </a:ln>
                        <a:solidFill>
                          <a:srgbClr val="000000"/>
                        </a:solidFill>
                        <a:effectLst/>
                        <a:latin typeface="Arial"/>
                        <a:ea typeface="MS PGothic" charset="0"/>
                        <a:cs typeface="Arial"/>
                      </a:endParaRPr>
                    </a:p>
                    <a:p>
                      <a:pPr marL="171450" indent="-171450">
                        <a:lnSpc>
                          <a:spcPct val="110000"/>
                        </a:lnSpc>
                        <a:buFont typeface="Arial"/>
                        <a:buChar char="•"/>
                      </a:pPr>
                      <a:endParaRPr lang="en-US" sz="1200" dirty="0">
                        <a:solidFill>
                          <a:srgbClr val="000000"/>
                        </a:solidFill>
                        <a:latin typeface="Arial"/>
                        <a:cs typeface="Arial"/>
                      </a:endParaRPr>
                    </a:p>
                  </a:txBody>
                  <a:tcPr marL="68583" marR="685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79934" name="Slide Number Placeholder 4"/>
          <p:cNvSpPr>
            <a:spLocks noGrp="1" noChangeArrowheads="1"/>
          </p:cNvSpPr>
          <p:nvPr>
            <p:ph type="sldNum" sz="quarter" idx="12"/>
          </p:nvPr>
        </p:nvSpPr>
        <p:spPr bwMode="auto">
          <a:xfrm>
            <a:off x="64516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7E4AE7C-6D13-B74B-BED3-3E62EC1545FE}" type="slidenum">
              <a:rPr lang="en-US" sz="1200">
                <a:solidFill>
                  <a:srgbClr val="898989"/>
                </a:solidFill>
              </a:rPr>
              <a:pPr/>
              <a:t>79</a:t>
            </a:fld>
            <a:endParaRPr lang="en-US" sz="1200">
              <a:solidFill>
                <a:srgbClr val="898989"/>
              </a:solidFill>
            </a:endParaRPr>
          </a:p>
        </p:txBody>
      </p:sp>
      <p:pic>
        <p:nvPicPr>
          <p:cNvPr id="79935"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3597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39837" y="209549"/>
            <a:ext cx="6494363" cy="773623"/>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ZA" altLang="en-US" sz="2800" b="1" dirty="0">
                <a:solidFill>
                  <a:prstClr val="black">
                    <a:lumMod val="85000"/>
                    <a:lumOff val="15000"/>
                  </a:prstClr>
                </a:solidFill>
                <a:latin typeface="Arial" panose="020B0604020202020204" pitchFamily="34" charset="0"/>
                <a:cs typeface="Arial" panose="020B0604020202020204" pitchFamily="34" charset="0"/>
              </a:rPr>
              <a:t>Expenditure per </a:t>
            </a:r>
            <a:r>
              <a:rPr lang="en-ZA" altLang="en-US" sz="2800" b="1" dirty="0" smtClean="0">
                <a:solidFill>
                  <a:prstClr val="black">
                    <a:lumMod val="85000"/>
                    <a:lumOff val="15000"/>
                  </a:prstClr>
                </a:solidFill>
                <a:latin typeface="Arial" panose="020B0604020202020204" pitchFamily="34" charset="0"/>
                <a:cs typeface="Arial" panose="020B0604020202020204" pitchFamily="34" charset="0"/>
              </a:rPr>
              <a:t>Programme</a:t>
            </a:r>
            <a:endParaRPr lang="en-ZA" altLang="en-US" sz="2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82DC23-2843-E240-9889-9C005FBE80A9}" type="slidenum">
              <a:rPr lang="en-US" smtClean="0">
                <a:solidFill>
                  <a:prstClr val="black">
                    <a:tint val="75000"/>
                  </a:prstClr>
                </a:solidFill>
              </a:rPr>
              <a:pPr/>
              <a:t>8</a:t>
            </a:fld>
            <a:endParaRPr lang="en-US">
              <a:solidFill>
                <a:prstClr val="black">
                  <a:tint val="75000"/>
                </a:prstClr>
              </a:solidFill>
            </a:endParaRPr>
          </a:p>
        </p:txBody>
      </p:sp>
      <p:pic>
        <p:nvPicPr>
          <p:cNvPr id="7"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4200" y="230697"/>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xmlns="" val="65186426"/>
              </p:ext>
            </p:extLst>
          </p:nvPr>
        </p:nvGraphicFramePr>
        <p:xfrm>
          <a:off x="457200" y="1289306"/>
          <a:ext cx="8458199" cy="4636001"/>
        </p:xfrm>
        <a:graphic>
          <a:graphicData uri="http://schemas.openxmlformats.org/drawingml/2006/table">
            <a:tbl>
              <a:tblPr/>
              <a:tblGrid>
                <a:gridCol w="1051560">
                  <a:extLst>
                    <a:ext uri="{9D8B030D-6E8A-4147-A177-3AD203B41FA5}">
                      <a16:colId xmlns:a16="http://schemas.microsoft.com/office/drawing/2014/main" xmlns="" val="20000"/>
                    </a:ext>
                  </a:extLst>
                </a:gridCol>
                <a:gridCol w="886968">
                  <a:extLst>
                    <a:ext uri="{9D8B030D-6E8A-4147-A177-3AD203B41FA5}">
                      <a16:colId xmlns:a16="http://schemas.microsoft.com/office/drawing/2014/main" xmlns="" val="20001"/>
                    </a:ext>
                  </a:extLst>
                </a:gridCol>
                <a:gridCol w="960120">
                  <a:extLst>
                    <a:ext uri="{9D8B030D-6E8A-4147-A177-3AD203B41FA5}">
                      <a16:colId xmlns:a16="http://schemas.microsoft.com/office/drawing/2014/main" xmlns="" val="20002"/>
                    </a:ext>
                  </a:extLst>
                </a:gridCol>
                <a:gridCol w="850392">
                  <a:extLst>
                    <a:ext uri="{9D8B030D-6E8A-4147-A177-3AD203B41FA5}">
                      <a16:colId xmlns:a16="http://schemas.microsoft.com/office/drawing/2014/main" xmlns="" val="20003"/>
                    </a:ext>
                  </a:extLst>
                </a:gridCol>
                <a:gridCol w="923544">
                  <a:extLst>
                    <a:ext uri="{9D8B030D-6E8A-4147-A177-3AD203B41FA5}">
                      <a16:colId xmlns:a16="http://schemas.microsoft.com/office/drawing/2014/main" xmlns="" val="20004"/>
                    </a:ext>
                  </a:extLst>
                </a:gridCol>
                <a:gridCol w="576072">
                  <a:extLst>
                    <a:ext uri="{9D8B030D-6E8A-4147-A177-3AD203B41FA5}">
                      <a16:colId xmlns:a16="http://schemas.microsoft.com/office/drawing/2014/main" xmlns="" val="20005"/>
                    </a:ext>
                  </a:extLst>
                </a:gridCol>
                <a:gridCol w="987552">
                  <a:extLst>
                    <a:ext uri="{9D8B030D-6E8A-4147-A177-3AD203B41FA5}">
                      <a16:colId xmlns:a16="http://schemas.microsoft.com/office/drawing/2014/main" xmlns="" val="20006"/>
                    </a:ext>
                  </a:extLst>
                </a:gridCol>
                <a:gridCol w="896112">
                  <a:extLst>
                    <a:ext uri="{9D8B030D-6E8A-4147-A177-3AD203B41FA5}">
                      <a16:colId xmlns:a16="http://schemas.microsoft.com/office/drawing/2014/main" xmlns="" val="20007"/>
                    </a:ext>
                  </a:extLst>
                </a:gridCol>
                <a:gridCol w="777240">
                  <a:extLst>
                    <a:ext uri="{9D8B030D-6E8A-4147-A177-3AD203B41FA5}">
                      <a16:colId xmlns:a16="http://schemas.microsoft.com/office/drawing/2014/main" xmlns="" val="20008"/>
                    </a:ext>
                  </a:extLst>
                </a:gridCol>
                <a:gridCol w="548639">
                  <a:extLst>
                    <a:ext uri="{9D8B030D-6E8A-4147-A177-3AD203B41FA5}">
                      <a16:colId xmlns:a16="http://schemas.microsoft.com/office/drawing/2014/main" xmlns="" val="20009"/>
                    </a:ext>
                  </a:extLst>
                </a:gridCol>
              </a:tblGrid>
              <a:tr h="1107759">
                <a:tc>
                  <a:txBody>
                    <a:bodyPr/>
                    <a:lstStyle/>
                    <a:p>
                      <a:pPr algn="l" rtl="0" fontAlgn="ctr"/>
                      <a:r>
                        <a:rPr lang="en-ZA" sz="900" b="1" i="0" u="none" strike="noStrike" dirty="0">
                          <a:solidFill>
                            <a:srgbClr val="000000"/>
                          </a:solidFill>
                          <a:effectLst/>
                          <a:latin typeface="Arial"/>
                        </a:rPr>
                        <a:t>Programme</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CE4D6"/>
                    </a:solidFill>
                  </a:tcPr>
                </a:tc>
                <a:tc>
                  <a:txBody>
                    <a:bodyPr/>
                    <a:lstStyle/>
                    <a:p>
                      <a:pPr algn="ctr" rtl="0" fontAlgn="ctr"/>
                      <a:r>
                        <a:rPr lang="en-ZA" sz="900" b="1" i="0" u="none" strike="noStrike" dirty="0">
                          <a:solidFill>
                            <a:srgbClr val="000000"/>
                          </a:solidFill>
                          <a:effectLst/>
                          <a:latin typeface="Arial"/>
                        </a:rPr>
                        <a:t> Adjusted budget </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Q2 Cash flow projection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Q2 Actual Expenditure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Over/underspent for 2rd  Quarter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ZA" sz="900" b="1" i="0" u="none" strike="noStrike" dirty="0">
                          <a:solidFill>
                            <a:srgbClr val="000000"/>
                          </a:solidFill>
                          <a:effectLst/>
                          <a:latin typeface="Arial"/>
                        </a:rPr>
                        <a:t>% Spent 2nd Quarter </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dirty="0">
                          <a:solidFill>
                            <a:srgbClr val="000000"/>
                          </a:solidFill>
                          <a:effectLst/>
                          <a:latin typeface="Arial"/>
                        </a:rPr>
                        <a:t>Q3 Cash flow projection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Q3 Actual Expenditure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a:solidFill>
                            <a:srgbClr val="000000"/>
                          </a:solidFill>
                          <a:effectLst/>
                          <a:latin typeface="Arial"/>
                        </a:rPr>
                        <a:t>Over/underspent for 3rd  Quarter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en-ZA" sz="900" b="1" i="0" u="none" strike="noStrike">
                          <a:solidFill>
                            <a:srgbClr val="000000"/>
                          </a:solidFill>
                          <a:effectLst/>
                          <a:latin typeface="Arial"/>
                        </a:rPr>
                        <a:t>% Spent 3rd Quarter</a:t>
                      </a:r>
                    </a:p>
                  </a:txBody>
                  <a:tcPr marL="4774" marR="477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0"/>
                  </a:ext>
                </a:extLst>
              </a:tr>
              <a:tr h="294248">
                <a:tc>
                  <a:txBody>
                    <a:bodyPr/>
                    <a:lstStyle/>
                    <a:p>
                      <a:pPr algn="r" rtl="0" fontAlgn="ctr"/>
                      <a:r>
                        <a:rPr lang="en-ZA" sz="900" b="1" i="0" u="none" strike="noStrike">
                          <a:solidFill>
                            <a:srgbClr val="000000"/>
                          </a:solidFill>
                          <a:effectLst/>
                          <a:latin typeface="Arial"/>
                        </a:rPr>
                        <a:t>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ZA"/>
                    </a:p>
                  </a:txBody>
                  <a:tcPr/>
                </a:tc>
                <a:tc>
                  <a:txBody>
                    <a:bodyPr/>
                    <a:lstStyle/>
                    <a:p>
                      <a:pPr algn="ctr" rtl="0" fontAlgn="ctr"/>
                      <a:r>
                        <a:rPr lang="en-ZA" sz="900" b="1" i="0" u="none" strike="noStrike">
                          <a:solidFill>
                            <a:srgbClr val="000000"/>
                          </a:solidFill>
                          <a:effectLst/>
                          <a:latin typeface="Arial"/>
                        </a:rPr>
                        <a:t> R'000 </a:t>
                      </a:r>
                    </a:p>
                  </a:txBody>
                  <a:tcPr marL="4774" marR="477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rtl="0" fontAlgn="ctr"/>
                      <a:r>
                        <a:rPr lang="en-ZA" sz="900" b="1" i="0" u="none" strike="noStrike" dirty="0">
                          <a:solidFill>
                            <a:srgbClr val="000000"/>
                          </a:solidFill>
                          <a:effectLst/>
                          <a:latin typeface="Arial"/>
                        </a:rPr>
                        <a:t>  R'000  </a:t>
                      </a:r>
                    </a:p>
                  </a:txBody>
                  <a:tcPr marL="4774" marR="477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vMerge="1">
                  <a:txBody>
                    <a:bodyPr/>
                    <a:lstStyle/>
                    <a:p>
                      <a:endParaRPr lang="en-ZA"/>
                    </a:p>
                  </a:txBody>
                  <a:tcPr/>
                </a:tc>
                <a:extLst>
                  <a:ext uri="{0D108BD9-81ED-4DB2-BD59-A6C34878D82A}">
                    <a16:rowId xmlns:a16="http://schemas.microsoft.com/office/drawing/2014/main" xmlns="" val="10001"/>
                  </a:ext>
                </a:extLst>
              </a:tr>
              <a:tr h="302446">
                <a:tc>
                  <a:txBody>
                    <a:bodyPr/>
                    <a:lstStyle/>
                    <a:p>
                      <a:pPr algn="l" rtl="0" fontAlgn="ctr"/>
                      <a:r>
                        <a:rPr lang="en-ZA" sz="900" b="0" i="0" u="none" strike="noStrike">
                          <a:solidFill>
                            <a:srgbClr val="000000"/>
                          </a:solidFill>
                          <a:effectLst/>
                          <a:latin typeface="Arial"/>
                        </a:rPr>
                        <a:t>1. Administration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522 164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246 718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172 993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73 725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33%</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373 612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257 101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116 511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49%</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2"/>
                  </a:ext>
                </a:extLst>
              </a:tr>
              <a:tr h="294248">
                <a:tc>
                  <a:txBody>
                    <a:bodyPr/>
                    <a:lstStyle/>
                    <a:p>
                      <a:pPr algn="l" rtl="0" fontAlgn="ctr"/>
                      <a:r>
                        <a:rPr lang="en-ZA" sz="900" b="0" i="0" u="none" strike="noStrike">
                          <a:solidFill>
                            <a:srgbClr val="000000"/>
                          </a:solidFill>
                          <a:effectLst/>
                          <a:latin typeface="Arial"/>
                        </a:rPr>
                        <a:t>2. Integrated Transport Planning</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90 219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37 888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29 109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8 779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32%</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68 537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45 193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23 344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50%</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3"/>
                  </a:ext>
                </a:extLst>
              </a:tr>
              <a:tr h="294248">
                <a:tc>
                  <a:txBody>
                    <a:bodyPr/>
                    <a:lstStyle/>
                    <a:p>
                      <a:pPr algn="l" rtl="0" fontAlgn="ctr"/>
                      <a:r>
                        <a:rPr lang="en-ZA" sz="900" b="0" i="0" u="none" strike="noStrike">
                          <a:solidFill>
                            <a:srgbClr val="000000"/>
                          </a:solidFill>
                          <a:effectLst/>
                          <a:latin typeface="Arial"/>
                        </a:rPr>
                        <a:t>3. Rail Transport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16 806 402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7 070 872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4 555 257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2 515 615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27%</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13 588 322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13 573 605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14 717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81%</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4"/>
                  </a:ext>
                </a:extLst>
              </a:tr>
              <a:tr h="294248">
                <a:tc>
                  <a:txBody>
                    <a:bodyPr/>
                    <a:lstStyle/>
                    <a:p>
                      <a:pPr algn="l" rtl="0" fontAlgn="ctr"/>
                      <a:r>
                        <a:rPr lang="en-ZA" sz="900" b="0" i="0" u="none" strike="noStrike">
                          <a:solidFill>
                            <a:srgbClr val="000000"/>
                          </a:solidFill>
                          <a:effectLst/>
                          <a:latin typeface="Arial"/>
                        </a:rPr>
                        <a:t>4. Road Transport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34 221 977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18 510 371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18 474 331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36 040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54%</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27 274 668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27 177 184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97 484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79%</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5"/>
                  </a:ext>
                </a:extLst>
              </a:tr>
              <a:tr h="294248">
                <a:tc>
                  <a:txBody>
                    <a:bodyPr/>
                    <a:lstStyle/>
                    <a:p>
                      <a:pPr algn="l" rtl="0" fontAlgn="ctr"/>
                      <a:r>
                        <a:rPr lang="en-ZA" sz="900" b="0" i="0" u="none" strike="noStrike">
                          <a:solidFill>
                            <a:srgbClr val="000000"/>
                          </a:solidFill>
                          <a:effectLst/>
                          <a:latin typeface="Arial"/>
                        </a:rPr>
                        <a:t>5. Civil Aviation</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496 282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262 469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227 080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35 389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46%</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375 175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327 083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48 092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66%</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6"/>
                  </a:ext>
                </a:extLst>
              </a:tr>
              <a:tr h="294248">
                <a:tc>
                  <a:txBody>
                    <a:bodyPr/>
                    <a:lstStyle/>
                    <a:p>
                      <a:pPr algn="l" rtl="0" fontAlgn="ctr"/>
                      <a:r>
                        <a:rPr lang="en-ZA" sz="900" b="0" i="0" u="none" strike="noStrike">
                          <a:solidFill>
                            <a:srgbClr val="000000"/>
                          </a:solidFill>
                          <a:effectLst/>
                          <a:latin typeface="Arial"/>
                        </a:rPr>
                        <a:t>6. Maritime Transport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155 177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82 083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58 173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23 910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37%</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121 848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81 230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40 618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52%</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7"/>
                  </a:ext>
                </a:extLst>
              </a:tr>
              <a:tr h="294248">
                <a:tc>
                  <a:txBody>
                    <a:bodyPr/>
                    <a:lstStyle/>
                    <a:p>
                      <a:pPr algn="l" rtl="0" fontAlgn="ctr"/>
                      <a:r>
                        <a:rPr lang="en-ZA" sz="900" b="0" i="0" u="none" strike="noStrike">
                          <a:solidFill>
                            <a:srgbClr val="000000"/>
                          </a:solidFill>
                          <a:effectLst/>
                          <a:latin typeface="Arial"/>
                        </a:rPr>
                        <a:t>7. Public Transport </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13 133 317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5 717 835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5 530 125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187 710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42%</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9 505 618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8 157 711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1 347 907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62%</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8"/>
                  </a:ext>
                </a:extLst>
              </a:tr>
              <a:tr h="294248">
                <a:tc>
                  <a:txBody>
                    <a:bodyPr/>
                    <a:lstStyle/>
                    <a:p>
                      <a:pPr algn="l" rtl="0" fontAlgn="ctr"/>
                      <a:r>
                        <a:rPr lang="en-ZA" sz="900" b="1" i="0" u="none" strike="noStrike">
                          <a:solidFill>
                            <a:srgbClr val="000000"/>
                          </a:solidFill>
                          <a:effectLst/>
                          <a:latin typeface="Arial"/>
                        </a:rPr>
                        <a:t>Total Department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65 425 538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31 928 236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29 047 068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2 881 168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44%</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51 307 780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49 619 107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dirty="0">
                          <a:solidFill>
                            <a:srgbClr val="000000"/>
                          </a:solidFill>
                          <a:effectLst/>
                          <a:latin typeface="Arial"/>
                        </a:rPr>
                        <a:t>      1 688 673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76%</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9"/>
                  </a:ext>
                </a:extLst>
              </a:tr>
              <a:tr h="577564">
                <a:tc>
                  <a:txBody>
                    <a:bodyPr/>
                    <a:lstStyle/>
                    <a:p>
                      <a:pPr algn="l" rtl="0" fontAlgn="ctr"/>
                      <a:r>
                        <a:rPr lang="en-ZA" sz="900" b="0" i="0" u="none" strike="noStrike">
                          <a:solidFill>
                            <a:srgbClr val="000000"/>
                          </a:solidFill>
                          <a:effectLst/>
                          <a:latin typeface="Arial"/>
                        </a:rPr>
                        <a:t>Direct charge: International Oil Pollution Compensation Fund</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11 602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900" b="0" i="0" u="none" strike="noStrike">
                          <a:solidFill>
                            <a:srgbClr val="000000"/>
                          </a:solidFill>
                          <a:effectLst/>
                          <a:latin typeface="Arial"/>
                        </a:rPr>
                        <a:t>            11 602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                      -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dirty="0">
                          <a:solidFill>
                            <a:srgbClr val="000000"/>
                          </a:solidFill>
                          <a:effectLst/>
                          <a:latin typeface="Arial"/>
                        </a:rPr>
                        <a:t>           11 602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rtl="0" fontAlgn="ctr"/>
                      <a:r>
                        <a:rPr lang="en-ZA" sz="900" b="0" i="0" u="none" strike="noStrike">
                          <a:solidFill>
                            <a:srgbClr val="000000"/>
                          </a:solidFill>
                          <a:effectLst/>
                          <a:latin typeface="Arial"/>
                        </a:rPr>
                        <a:t>0%</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10"/>
                  </a:ext>
                </a:extLst>
              </a:tr>
              <a:tr h="294248">
                <a:tc>
                  <a:txBody>
                    <a:bodyPr/>
                    <a:lstStyle/>
                    <a:p>
                      <a:pPr algn="l" rtl="0" fontAlgn="ctr"/>
                      <a:r>
                        <a:rPr lang="en-ZA" sz="900" b="1" i="0" u="none" strike="noStrike">
                          <a:solidFill>
                            <a:srgbClr val="000000"/>
                          </a:solidFill>
                          <a:effectLst/>
                          <a:latin typeface="Arial"/>
                        </a:rPr>
                        <a:t>Total Department</a:t>
                      </a:r>
                    </a:p>
                  </a:txBody>
                  <a:tcPr marL="4774" marR="477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65 437 140 </a:t>
                      </a:r>
                    </a:p>
                  </a:txBody>
                  <a:tcPr marL="4774" marR="57284" marT="4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31 928 236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29 047 068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2 881 168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44%</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51 319 382 </a:t>
                      </a:r>
                    </a:p>
                  </a:txBody>
                  <a:tcPr marL="4774" marR="57284" marT="4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a:solidFill>
                            <a:srgbClr val="000000"/>
                          </a:solidFill>
                          <a:effectLst/>
                          <a:latin typeface="Arial"/>
                        </a:rPr>
                        <a:t>        49 619 107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dirty="0">
                          <a:solidFill>
                            <a:srgbClr val="000000"/>
                          </a:solidFill>
                          <a:effectLst/>
                          <a:latin typeface="Arial"/>
                        </a:rPr>
                        <a:t>      1 700 275 </a:t>
                      </a:r>
                    </a:p>
                  </a:txBody>
                  <a:tcPr marL="4774" marR="57284" marT="4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tc>
                  <a:txBody>
                    <a:bodyPr/>
                    <a:lstStyle/>
                    <a:p>
                      <a:pPr algn="r" rtl="0" fontAlgn="ctr"/>
                      <a:r>
                        <a:rPr lang="en-ZA" sz="900" b="1" i="0" u="none" strike="noStrike" dirty="0">
                          <a:solidFill>
                            <a:srgbClr val="000000"/>
                          </a:solidFill>
                          <a:effectLst/>
                          <a:latin typeface="Arial"/>
                        </a:rPr>
                        <a:t>76%</a:t>
                      </a:r>
                    </a:p>
                  </a:txBody>
                  <a:tcPr marL="4774" marR="57284" marT="4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8200620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274638"/>
            <a:ext cx="6324600" cy="782637"/>
          </a:xfrm>
        </p:spPr>
        <p:txBody>
          <a:bodyPr/>
          <a:lstStyle/>
          <a:p>
            <a:r>
              <a:rPr lang="en-US" sz="2800" b="1">
                <a:solidFill>
                  <a:srgbClr val="000000"/>
                </a:solidFill>
                <a:latin typeface="Arial" charset="0"/>
                <a:ea typeface="MS PGothic" charset="0"/>
              </a:rPr>
              <a:t>Programme 4: Road Transport</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457200" y="1146175"/>
          <a:ext cx="8305800" cy="5081588"/>
        </p:xfrm>
        <a:graphic>
          <a:graphicData uri="http://schemas.openxmlformats.org/drawingml/2006/table">
            <a:tbl>
              <a:tblPr/>
              <a:tblGrid>
                <a:gridCol w="1660525">
                  <a:extLst>
                    <a:ext uri="{9D8B030D-6E8A-4147-A177-3AD203B41FA5}"/>
                  </a:extLst>
                </a:gridCol>
                <a:gridCol w="1662113">
                  <a:extLst>
                    <a:ext uri="{9D8B030D-6E8A-4147-A177-3AD203B41FA5}"/>
                  </a:extLst>
                </a:gridCol>
                <a:gridCol w="1660525">
                  <a:extLst>
                    <a:ext uri="{9D8B030D-6E8A-4147-A177-3AD203B41FA5}"/>
                  </a:extLst>
                </a:gridCol>
                <a:gridCol w="1662112">
                  <a:extLst>
                    <a:ext uri="{9D8B030D-6E8A-4147-A177-3AD203B41FA5}"/>
                  </a:extLst>
                </a:gridCol>
                <a:gridCol w="1660525">
                  <a:extLst>
                    <a:ext uri="{9D8B030D-6E8A-4147-A177-3AD203B41FA5}"/>
                  </a:extLst>
                </a:gridCol>
              </a:tblGrid>
              <a:tr h="102412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INSTITUTION</a:t>
                      </a:r>
                      <a:endParaRPr kumimoji="0" lang="en-US"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OUTPUT INDICATOR</a:t>
                      </a:r>
                      <a:endParaRPr kumimoji="0" lang="en-US"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ANNUAL TARGET</a:t>
                      </a:r>
                      <a:endParaRPr kumimoji="0" lang="en-US"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endParaRPr kumimoji="0" lang="en-ZA"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PROGRESS AS AT 30 SEPTEMBER 2021</a:t>
                      </a: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2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ctr" defTabSz="457200" rtl="0" eaLnBrk="1" fontAlgn="base" latinLnBrk="0" hangingPunct="1">
                        <a:lnSpc>
                          <a:spcPct val="12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PROGRESS AS AT 31 DECEMBER 2021</a:t>
                      </a: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extLst>
                  <a:ext uri="{0D108BD9-81ED-4DB2-BD59-A6C34878D82A}"/>
                </a:extLst>
              </a:tr>
              <a:tr h="315000">
                <a:tc grid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Competitive and Accessible Markets</a:t>
                      </a:r>
                      <a:endParaRPr kumimoji="0" lang="en-US" altLang="en-US" sz="1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extLst>
              </a:tr>
              <a:tr h="837545">
                <a:tc rowSpan="5">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altLang="en-US" sz="14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Provincial Department of Transport (PDTs)</a:t>
                      </a:r>
                      <a:endParaRPr kumimoji="0" lang="en-US" altLang="en-US" sz="14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endParaRPr>
                    </a:p>
                    <a:p>
                      <a:pPr marL="0" marR="0" lvl="0" indent="0" algn="l" defTabSz="457200" rtl="0" eaLnBrk="1" fontAlgn="base" latinLnBrk="0" hangingPunct="1">
                        <a:lnSpc>
                          <a:spcPct val="12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366" marB="453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 typeface="Symbol" panose="05050102010706020507" pitchFamily="18" charset="2"/>
                        <a:buNone/>
                        <a:tabLst/>
                      </a:pPr>
                      <a:r>
                        <a:rPr kumimoji="0" lang="en-ZA" altLang="en-US" sz="14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job opportunities created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altLang="en-US" sz="1400" b="0" i="0" u="none" strike="noStrike" cap="none" normalizeH="0" baseline="0" dirty="0" smtClean="0">
                          <a:ln>
                            <a:noFill/>
                          </a:ln>
                          <a:solidFill>
                            <a:srgbClr val="000000"/>
                          </a:solidFill>
                          <a:effectLst/>
                          <a:latin typeface="Arial"/>
                          <a:ea typeface="MS PGothic" panose="020B0600070205080204" pitchFamily="34" charset="-128"/>
                          <a:cs typeface="Arial"/>
                        </a:rPr>
                        <a:t>209 904 jobs</a:t>
                      </a:r>
                      <a:endParaRPr kumimoji="0" lang="en-US" altLang="en-US" sz="1400" b="0" i="0" u="none" strike="noStrike" cap="none" normalizeH="0" baseline="0" dirty="0" smtClean="0">
                        <a:ln>
                          <a:noFill/>
                        </a:ln>
                        <a:solidFill>
                          <a:srgbClr val="000000"/>
                        </a:solidFill>
                        <a:effectLst/>
                        <a:latin typeface="Arial"/>
                        <a:ea typeface="MS PGothic" panose="020B0600070205080204" pitchFamily="34" charset="-128"/>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15000"/>
                        </a:lnSpc>
                        <a:spcBef>
                          <a:spcPct val="0"/>
                        </a:spcBef>
                        <a:spcAft>
                          <a:spcPct val="0"/>
                        </a:spcAft>
                        <a:buClrTx/>
                        <a:buSzTx/>
                        <a:buFont typeface="Arial"/>
                        <a:buChar char="•"/>
                        <a:tabLst/>
                      </a:pPr>
                      <a:r>
                        <a:rPr kumimoji="0" lang="en-ZA" altLang="en-US" sz="1400" b="0" i="0" u="none" strike="noStrike" cap="none" normalizeH="0" baseline="0" dirty="0" smtClean="0">
                          <a:ln>
                            <a:noFill/>
                          </a:ln>
                          <a:solidFill>
                            <a:schemeClr val="tx1"/>
                          </a:solidFill>
                          <a:effectLst/>
                          <a:latin typeface="Arial"/>
                          <a:ea typeface="Calibri" panose="020F0502020204030204" pitchFamily="34" charset="0"/>
                          <a:cs typeface="Arial"/>
                        </a:rPr>
                        <a:t>48 000 jobs</a:t>
                      </a:r>
                      <a:endParaRPr kumimoji="0" lang="en-US" altLang="en-US" sz="1400" b="0" i="0" u="none" strike="noStrike" cap="none" normalizeH="0" baseline="0" dirty="0" smtClean="0">
                        <a:ln>
                          <a:noFill/>
                        </a:ln>
                        <a:solidFill>
                          <a:schemeClr val="tx1"/>
                        </a:solidFill>
                        <a:effectLst/>
                        <a:latin typeface="Arial"/>
                        <a:ea typeface="Calibri" panose="020F0502020204030204" pitchFamily="34"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Arial"/>
                          <a:ea typeface="Calibri"/>
                          <a:cs typeface="Arial"/>
                        </a:rPr>
                        <a:t>51 070 jobs</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10000"/>
                        </a:lnSpc>
                        <a:spcBef>
                          <a:spcPts val="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837545">
                <a:tc vMerge="1">
                  <a:txBody>
                    <a:bodyPr/>
                    <a:lstStyle/>
                    <a:p>
                      <a:endParaRPr lang="en-ZA"/>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full-time equivalents (FTEs) created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altLang="en-US" sz="1400" b="0" i="0" u="none" strike="noStrike" cap="none" normalizeH="0" baseline="0" smtClean="0">
                          <a:ln>
                            <a:noFill/>
                          </a:ln>
                          <a:solidFill>
                            <a:srgbClr val="000000"/>
                          </a:solidFill>
                          <a:effectLst/>
                          <a:latin typeface="Arial"/>
                          <a:ea typeface="MS PGothic" panose="020B0600070205080204" pitchFamily="34" charset="-128"/>
                          <a:cs typeface="Arial"/>
                        </a:rPr>
                        <a:t>44 457 FTEs</a:t>
                      </a:r>
                      <a:endParaRPr kumimoji="0" lang="en-US" altLang="en-US" sz="1400" b="0" i="0" u="none" strike="noStrike" cap="none" normalizeH="0" baseline="0" smtClean="0">
                        <a:ln>
                          <a:noFill/>
                        </a:ln>
                        <a:solidFill>
                          <a:srgbClr val="000000"/>
                        </a:solidFill>
                        <a:effectLst/>
                        <a:latin typeface="Arial"/>
                        <a:ea typeface="MS PGothic" panose="020B0600070205080204" pitchFamily="34" charset="-128"/>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base" latinLnBrk="0" hangingPunct="1">
                        <a:lnSpc>
                          <a:spcPct val="115000"/>
                        </a:lnSpc>
                        <a:spcBef>
                          <a:spcPct val="0"/>
                        </a:spcBef>
                        <a:spcAft>
                          <a:spcPct val="0"/>
                        </a:spcAft>
                        <a:buClrTx/>
                        <a:buSzTx/>
                        <a:buFont typeface="Arial"/>
                        <a:buChar char="•"/>
                        <a:tabLst/>
                      </a:pPr>
                      <a:r>
                        <a:rPr kumimoji="0" lang="en-US" altLang="en-US" sz="1400" b="0" i="0" u="none" strike="noStrike" cap="none" normalizeH="0" baseline="0" dirty="0" smtClean="0">
                          <a:ln>
                            <a:noFill/>
                          </a:ln>
                          <a:solidFill>
                            <a:schemeClr val="tx1"/>
                          </a:solidFill>
                          <a:effectLst/>
                          <a:latin typeface="Arial"/>
                          <a:ea typeface="Calibri" panose="020F0502020204030204" pitchFamily="34" charset="0"/>
                          <a:cs typeface="Arial"/>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Arial"/>
                          <a:ea typeface="Calibri"/>
                          <a:cs typeface="Arial"/>
                        </a:rPr>
                        <a:t>11 315</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FTEs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670481">
                <a:tc vMerge="1">
                  <a:txBody>
                    <a:bodyPr/>
                    <a:lstStyle/>
                    <a:p>
                      <a:endParaRPr lang="en-ZA"/>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youths (18-35) employed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altLang="en-US" sz="1400" b="0" i="0" u="none" strike="noStrike" cap="none" normalizeH="0" baseline="0" dirty="0" smtClean="0">
                          <a:ln>
                            <a:noFill/>
                          </a:ln>
                          <a:solidFill>
                            <a:srgbClr val="000000"/>
                          </a:solidFill>
                          <a:effectLst/>
                          <a:latin typeface="Arial"/>
                          <a:ea typeface="MS PGothic" panose="020B0600070205080204" pitchFamily="34" charset="-128"/>
                          <a:cs typeface="Arial"/>
                        </a:rPr>
                        <a:t>12 000 youth</a:t>
                      </a:r>
                      <a:endParaRPr kumimoji="0" lang="en-US" altLang="en-US" sz="1400" b="0" i="0" u="none" strike="noStrike" cap="none" normalizeH="0" baseline="0" dirty="0" smtClean="0">
                        <a:ln>
                          <a:noFill/>
                        </a:ln>
                        <a:solidFill>
                          <a:srgbClr val="000000"/>
                        </a:solidFill>
                        <a:effectLst/>
                        <a:latin typeface="Arial"/>
                        <a:ea typeface="MS PGothic" panose="020B0600070205080204" pitchFamily="34" charset="-128"/>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15000"/>
                        </a:lnSpc>
                        <a:spcBef>
                          <a:spcPct val="0"/>
                        </a:spcBef>
                        <a:spcAft>
                          <a:spcPct val="0"/>
                        </a:spcAft>
                        <a:buClrTx/>
                        <a:buSzTx/>
                        <a:buFont typeface="Arial"/>
                        <a:buChar char="•"/>
                        <a:tabLst/>
                      </a:pPr>
                      <a:r>
                        <a:rPr kumimoji="0" lang="en-ZA" altLang="en-US" sz="1400" b="0" i="0" u="none" strike="noStrike" cap="none" normalizeH="0" baseline="0" dirty="0" smtClean="0">
                          <a:ln>
                            <a:noFill/>
                          </a:ln>
                          <a:solidFill>
                            <a:schemeClr val="tx1"/>
                          </a:solidFill>
                          <a:effectLst/>
                          <a:latin typeface="Arial"/>
                          <a:ea typeface="Calibri" panose="020F0502020204030204" pitchFamily="34" charset="0"/>
                          <a:cs typeface="Arial"/>
                        </a:rPr>
                        <a:t>8 549 youth</a:t>
                      </a:r>
                      <a:endParaRPr kumimoji="0" lang="en-US" altLang="en-US" sz="1400" b="0" i="0" u="none" strike="noStrike" cap="none" normalizeH="0" baseline="0" dirty="0" smtClean="0">
                        <a:ln>
                          <a:noFill/>
                        </a:ln>
                        <a:solidFill>
                          <a:schemeClr val="tx1"/>
                        </a:solidFill>
                        <a:effectLst/>
                        <a:latin typeface="Arial"/>
                        <a:ea typeface="Calibri" panose="020F0502020204030204" pitchFamily="34"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r>
                        <a:rPr kumimoji="0" lang="en-US" sz="1400" b="0" i="0" u="none" strike="noStrike" kern="1200" cap="none" spc="0" normalizeH="0" baseline="0" noProof="0" dirty="0" smtClean="0">
                          <a:ln>
                            <a:noFill/>
                          </a:ln>
                          <a:solidFill>
                            <a:schemeClr val="tx1"/>
                          </a:solidFill>
                          <a:effectLst/>
                          <a:uLnTx/>
                          <a:uFillTx/>
                          <a:latin typeface="Arial"/>
                          <a:ea typeface="Calibri"/>
                          <a:cs typeface="Arial"/>
                        </a:rPr>
                        <a:t>9 510 youth</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l" defTabSz="457200" rtl="0" eaLnBrk="1" fontAlgn="auto" latinLnBrk="0" hangingPunct="1">
                        <a:lnSpc>
                          <a:spcPct val="110000"/>
                        </a:lnSpc>
                        <a:spcBef>
                          <a:spcPts val="0"/>
                        </a:spcBef>
                        <a:spcAft>
                          <a:spcPts val="0"/>
                        </a:spcAft>
                        <a:buClrTx/>
                        <a:buSzTx/>
                        <a:buFont typeface="Arial"/>
                        <a:buNone/>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559344">
                <a:tc vMerge="1">
                  <a:txBody>
                    <a:bodyPr/>
                    <a:lstStyle/>
                    <a:p>
                      <a:endParaRPr lang="en-ZA"/>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women employed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altLang="en-US" sz="1400" b="0" i="0" u="none" strike="noStrike" cap="none" normalizeH="0" baseline="0" smtClean="0">
                          <a:ln>
                            <a:noFill/>
                          </a:ln>
                          <a:solidFill>
                            <a:srgbClr val="000000"/>
                          </a:solidFill>
                          <a:effectLst/>
                          <a:latin typeface="Arial"/>
                          <a:ea typeface="MS PGothic" panose="020B0600070205080204" pitchFamily="34" charset="-128"/>
                          <a:cs typeface="Arial"/>
                        </a:rPr>
                        <a:t>2 000 women</a:t>
                      </a:r>
                      <a:endParaRPr kumimoji="0" lang="en-US" altLang="en-US" sz="1400" b="0" i="0" u="none" strike="noStrike" cap="none" normalizeH="0" baseline="0" smtClean="0">
                        <a:ln>
                          <a:noFill/>
                        </a:ln>
                        <a:solidFill>
                          <a:srgbClr val="000000"/>
                        </a:solidFill>
                        <a:effectLst/>
                        <a:latin typeface="Arial"/>
                        <a:ea typeface="MS PGothic" panose="020B0600070205080204" pitchFamily="34" charset="-128"/>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15000"/>
                        </a:lnSpc>
                        <a:spcBef>
                          <a:spcPct val="0"/>
                        </a:spcBef>
                        <a:spcAft>
                          <a:spcPct val="0"/>
                        </a:spcAft>
                        <a:buClrTx/>
                        <a:buSzTx/>
                        <a:buFont typeface="Arial"/>
                        <a:buChar char="•"/>
                        <a:tabLst/>
                      </a:pPr>
                      <a:r>
                        <a:rPr kumimoji="0" lang="en-ZA" altLang="en-US" sz="1400" b="0" i="0" u="none" strike="noStrike" cap="none" normalizeH="0" baseline="0" smtClean="0">
                          <a:ln>
                            <a:noFill/>
                          </a:ln>
                          <a:solidFill>
                            <a:schemeClr val="tx1"/>
                          </a:solidFill>
                          <a:effectLst/>
                          <a:latin typeface="Arial"/>
                          <a:ea typeface="Calibri" panose="020F0502020204030204" pitchFamily="34" charset="0"/>
                          <a:cs typeface="Arial"/>
                        </a:rPr>
                        <a:t>32 768 women</a:t>
                      </a:r>
                      <a:endParaRPr kumimoji="0" lang="en-US" altLang="en-US" sz="1400" b="0" i="0" u="none" strike="noStrike" cap="none" normalizeH="0" baseline="0" smtClean="0">
                        <a:ln>
                          <a:noFill/>
                        </a:ln>
                        <a:solidFill>
                          <a:schemeClr val="tx1"/>
                        </a:solidFill>
                        <a:effectLst/>
                        <a:latin typeface="Arial"/>
                        <a:ea typeface="Calibri" panose="020F0502020204030204" pitchFamily="34"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r>
                        <a:rPr kumimoji="0" lang="en-ZA" sz="1400" b="0" i="0" u="none" strike="noStrike" kern="1200" cap="none" spc="0" normalizeH="0" baseline="0" noProof="0" dirty="0" smtClean="0">
                          <a:ln>
                            <a:noFill/>
                          </a:ln>
                          <a:solidFill>
                            <a:schemeClr val="tx1"/>
                          </a:solidFill>
                          <a:effectLst/>
                          <a:uLnTx/>
                          <a:uFillTx/>
                          <a:latin typeface="Arial"/>
                          <a:ea typeface="Calibri"/>
                          <a:cs typeface="Arial"/>
                        </a:rPr>
                        <a:t>35 007 women</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r h="837545">
                <a:tc vMerge="1">
                  <a:txBody>
                    <a:bodyPr/>
                    <a:lstStyle/>
                    <a:p>
                      <a:endParaRPr lang="en-ZA"/>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20000"/>
                        </a:lnSpc>
                        <a:spcBef>
                          <a:spcPct val="0"/>
                        </a:spcBef>
                        <a:spcAft>
                          <a:spcPct val="0"/>
                        </a:spcAft>
                        <a:buClrTx/>
                        <a:buSzTx/>
                        <a:buFont typeface="Symbol" panose="05050102010706020507" pitchFamily="18" charset="2"/>
                        <a:buNone/>
                        <a:tabLst/>
                      </a:pPr>
                      <a:r>
                        <a:rPr kumimoji="0" lang="en-US" altLang="en-US" sz="14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Number of persons with disabilities employed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20000"/>
                        </a:lnSpc>
                        <a:spcBef>
                          <a:spcPct val="0"/>
                        </a:spcBef>
                        <a:spcAft>
                          <a:spcPct val="0"/>
                        </a:spcAft>
                        <a:buClrTx/>
                        <a:buSzTx/>
                        <a:buFont typeface="Arial"/>
                        <a:buChar char="•"/>
                        <a:tabLst/>
                      </a:pPr>
                      <a:r>
                        <a:rPr kumimoji="0" lang="en-ZA" altLang="en-US" sz="1400" b="0" i="0" u="none" strike="noStrike" cap="none" normalizeH="0" baseline="0" smtClean="0">
                          <a:ln>
                            <a:noFill/>
                          </a:ln>
                          <a:solidFill>
                            <a:srgbClr val="000000"/>
                          </a:solidFill>
                          <a:effectLst/>
                          <a:latin typeface="Arial"/>
                          <a:ea typeface="MS PGothic" panose="020B0600070205080204" pitchFamily="34" charset="-128"/>
                          <a:cs typeface="Arial"/>
                        </a:rPr>
                        <a:t>50 persons with disabilities</a:t>
                      </a:r>
                      <a:endParaRPr kumimoji="0" lang="en-US" altLang="en-US" sz="1400" b="0" i="0" u="none" strike="noStrike" cap="none" normalizeH="0" baseline="0" smtClean="0">
                        <a:ln>
                          <a:noFill/>
                        </a:ln>
                        <a:solidFill>
                          <a:srgbClr val="000000"/>
                        </a:solidFill>
                        <a:effectLst/>
                        <a:latin typeface="Arial"/>
                        <a:ea typeface="MS PGothic" panose="020B0600070205080204" pitchFamily="34" charset="-128"/>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71450" indent="-1714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15000"/>
                        </a:lnSpc>
                        <a:spcBef>
                          <a:spcPct val="0"/>
                        </a:spcBef>
                        <a:spcAft>
                          <a:spcPct val="0"/>
                        </a:spcAft>
                        <a:buClrTx/>
                        <a:buSzTx/>
                        <a:buFont typeface="Arial"/>
                        <a:buChar char="•"/>
                        <a:tabLst/>
                      </a:pPr>
                      <a:r>
                        <a:rPr kumimoji="0" lang="en-ZA" altLang="en-US" sz="1400" b="0" i="0" u="none" strike="noStrike" cap="none" normalizeH="0" baseline="0" dirty="0" smtClean="0">
                          <a:ln>
                            <a:noFill/>
                          </a:ln>
                          <a:solidFill>
                            <a:schemeClr val="tx1"/>
                          </a:solidFill>
                          <a:effectLst/>
                          <a:latin typeface="Arial"/>
                          <a:ea typeface="Calibri" panose="020F0502020204030204" pitchFamily="34" charset="0"/>
                          <a:cs typeface="Arial"/>
                        </a:rPr>
                        <a:t>283 persons with disabilities</a:t>
                      </a:r>
                      <a:endParaRPr kumimoji="0" lang="en-US" altLang="en-US" sz="1400" b="0" i="0" u="none" strike="noStrike" cap="none" normalizeH="0" baseline="0" dirty="0" smtClean="0">
                        <a:ln>
                          <a:noFill/>
                        </a:ln>
                        <a:solidFill>
                          <a:schemeClr val="tx1"/>
                        </a:solidFill>
                        <a:effectLst/>
                        <a:latin typeface="Arial"/>
                        <a:ea typeface="Calibri" panose="020F0502020204030204" pitchFamily="34"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r>
                        <a:rPr kumimoji="0" lang="en-ZA" sz="1400" b="0" i="0" u="none" strike="noStrike" kern="1200" cap="none" spc="0" normalizeH="0" baseline="0" noProof="0" dirty="0" smtClean="0">
                          <a:ln>
                            <a:noFill/>
                          </a:ln>
                          <a:solidFill>
                            <a:schemeClr val="tx1"/>
                          </a:solidFill>
                          <a:effectLst/>
                          <a:uLnTx/>
                          <a:uFillTx/>
                          <a:latin typeface="Arial"/>
                          <a:ea typeface="Calibri"/>
                          <a:cs typeface="Arial"/>
                        </a:rPr>
                        <a:t>289 persons with disabilities</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0945"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06F57FD-0D9D-5440-BC4C-C24103363C7F}" type="slidenum">
              <a:rPr lang="en-US" sz="1200">
                <a:solidFill>
                  <a:srgbClr val="898989"/>
                </a:solidFill>
              </a:rPr>
              <a:pPr/>
              <a:t>80</a:t>
            </a:fld>
            <a:endParaRPr lang="en-US" sz="1200">
              <a:solidFill>
                <a:srgbClr val="898989"/>
              </a:solidFill>
            </a:endParaRPr>
          </a:p>
        </p:txBody>
      </p:sp>
      <p:pic>
        <p:nvPicPr>
          <p:cNvPr id="8094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50518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5: Civil Aviation</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533400" y="1246188"/>
          <a:ext cx="8229600" cy="4648206"/>
        </p:xfrm>
        <a:graphic>
          <a:graphicData uri="http://schemas.openxmlformats.org/drawingml/2006/table">
            <a:tbl>
              <a:tblPr/>
              <a:tblGrid>
                <a:gridCol w="1414463"/>
                <a:gridCol w="1598612"/>
                <a:gridCol w="1622425"/>
                <a:gridCol w="1797050"/>
                <a:gridCol w="1797050"/>
              </a:tblGrid>
              <a:tr h="795475">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INSTITUTION</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OUTPUT INDICATOR</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ANNUAL TARGET</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68584" marR="6858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MS PGothic" charset="0"/>
                          <a:cs typeface="Arial" charset="0"/>
                        </a:rPr>
                        <a:t>PROGRESS AS AT 30 SEPTEMBER 2021</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04749">
                <a:tc gridSpan="4">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a:ln>
                            <a:noFill/>
                          </a:ln>
                          <a:solidFill>
                            <a:srgbClr val="000000"/>
                          </a:solidFill>
                          <a:effectLst/>
                          <a:latin typeface="Arial" charset="0"/>
                          <a:ea typeface="MS PGothic" charset="0"/>
                          <a:cs typeface="Arial" charset="0"/>
                        </a:rPr>
                        <a:t>Competitive and Accessible Markets</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495176">
                <a:tc rowSpan="5">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a:ln>
                            <a:noFill/>
                          </a:ln>
                          <a:solidFill>
                            <a:srgbClr val="000000"/>
                          </a:solidFill>
                          <a:effectLst/>
                          <a:latin typeface="Arial" charset="0"/>
                          <a:ea typeface="MS PGothic" charset="0"/>
                          <a:cs typeface="Arial" charset="0"/>
                        </a:rPr>
                        <a:t>Airports Company South Africa (ACSA)</a:t>
                      </a:r>
                      <a:endParaRPr kumimoji="0" lang="en-US" sz="1400" b="1"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400" b="0" i="0" u="none" strike="noStrike" cap="none" normalizeH="0" baseline="0">
                          <a:ln>
                            <a:noFill/>
                          </a:ln>
                          <a:solidFill>
                            <a:srgbClr val="000000"/>
                          </a:solidFill>
                          <a:effectLst/>
                          <a:latin typeface="Arial" charset="0"/>
                          <a:ea typeface="MS PGothic" charset="0"/>
                          <a:cs typeface="Arial" charset="0"/>
                        </a:rPr>
                        <a:t>Number of jobs created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18 405</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a:ea typeface="MS PGothic" charset="0"/>
                          <a:cs typeface="Arial"/>
                        </a:rPr>
                        <a:t>9 689 job opportunities (cumulative)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5">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lang="en-ZA" sz="1400" kern="1200" dirty="0" smtClean="0">
                          <a:solidFill>
                            <a:schemeClr val="tx1"/>
                          </a:solidFill>
                          <a:effectLst/>
                          <a:latin typeface="Arial"/>
                          <a:ea typeface="+mn-ea"/>
                          <a:cs typeface="Arial"/>
                        </a:rPr>
                        <a:t>12 522 job opportunities (cumulative)</a:t>
                      </a:r>
                      <a:endParaRPr kumimoji="0" lang="en-US" sz="1400" b="0" i="0" u="none" strike="noStrike" cap="none" normalizeH="0" baseline="0" dirty="0">
                        <a:ln>
                          <a:noFill/>
                        </a:ln>
                        <a:solidFill>
                          <a:schemeClr val="tx1"/>
                        </a:solidFill>
                        <a:effectLst/>
                        <a:latin typeface="Arial"/>
                        <a:ea typeface="MS PGothic" charset="0"/>
                        <a:cs typeface="Arial"/>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467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MS PGothic" charset="0"/>
                          <a:cs typeface="Arial" charset="0"/>
                        </a:rPr>
                        <a:t>Number of full-time equivalents (FTEs) created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2 400</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r h="70467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MS PGothic" charset="0"/>
                          <a:cs typeface="Arial" charset="0"/>
                        </a:rPr>
                        <a:t>Number of youths (18-35) employed </a:t>
                      </a:r>
                    </a:p>
                    <a:p>
                      <a:pPr marL="0" marR="0" lvl="0" indent="0" algn="l" defTabSz="457200" rtl="0" eaLnBrk="1" fontAlgn="base" latinLnBrk="0" hangingPunct="1">
                        <a:lnSpc>
                          <a:spcPct val="110000"/>
                        </a:lnSpc>
                        <a:spcBef>
                          <a:spcPct val="0"/>
                        </a:spcBef>
                        <a:spcAft>
                          <a:spcPct val="0"/>
                        </a:spcAft>
                        <a:buClrTx/>
                        <a:buSzTx/>
                        <a:buFont typeface="Symbol" charset="0"/>
                        <a:buNone/>
                        <a:tabLst/>
                      </a:pP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Baseline - FY2019/20 – 38.6%</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r h="704673">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MS PGothic" charset="0"/>
                          <a:cs typeface="Arial" charset="0"/>
                        </a:rPr>
                        <a:t>Number of women employed</a:t>
                      </a:r>
                    </a:p>
                    <a:p>
                      <a:pPr marL="0" marR="0" lvl="0" indent="0" algn="just" defTabSz="457200" rtl="0" eaLnBrk="1" fontAlgn="base" latinLnBrk="0" hangingPunct="1">
                        <a:lnSpc>
                          <a:spcPct val="110000"/>
                        </a:lnSpc>
                        <a:spcBef>
                          <a:spcPct val="0"/>
                        </a:spcBef>
                        <a:spcAft>
                          <a:spcPct val="0"/>
                        </a:spcAft>
                        <a:buClrTx/>
                        <a:buSzTx/>
                        <a:buFont typeface="Symbol" charset="0"/>
                        <a:buNone/>
                        <a:tabLst/>
                      </a:pP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Baseline - FY2019/20 – 45.5%</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r h="938780">
                <a:tc v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MS PGothic" charset="0"/>
                          <a:cs typeface="Arial" charset="0"/>
                        </a:rPr>
                        <a:t>Number of persons with disabilities employed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charset="0"/>
                          <a:ea typeface="MS PGothic" charset="0"/>
                          <a:cs typeface="Arial" charset="0"/>
                        </a:rPr>
                        <a:t>Baseline - FY2019/20 – 2.5%</a:t>
                      </a:r>
                      <a:endParaRPr kumimoji="0" lang="en-US" sz="1400" b="0" i="0" u="none" strike="noStrike" cap="none" normalizeH="0" baseline="0" dirty="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1961"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E779E06-93F3-8741-8416-902D0BABA2B0}" type="slidenum">
              <a:rPr lang="en-US" sz="1200">
                <a:solidFill>
                  <a:srgbClr val="898989"/>
                </a:solidFill>
              </a:rPr>
              <a:pPr/>
              <a:t>81</a:t>
            </a:fld>
            <a:endParaRPr lang="en-US" sz="1200">
              <a:solidFill>
                <a:srgbClr val="898989"/>
              </a:solidFill>
            </a:endParaRPr>
          </a:p>
        </p:txBody>
      </p:sp>
      <p:pic>
        <p:nvPicPr>
          <p:cNvPr id="8196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02408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5: Civil Aviation</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533400" y="1125538"/>
          <a:ext cx="8250238" cy="5295900"/>
        </p:xfrm>
        <a:graphic>
          <a:graphicData uri="http://schemas.openxmlformats.org/drawingml/2006/table">
            <a:tbl>
              <a:tblPr/>
              <a:tblGrid>
                <a:gridCol w="1362075"/>
                <a:gridCol w="1296988"/>
                <a:gridCol w="1350962"/>
                <a:gridCol w="2622550"/>
                <a:gridCol w="1617663"/>
              </a:tblGrid>
              <a:tr h="438975">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INSTITUTION</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OUTPUT INDICATOR</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chemeClr val="tx1"/>
                          </a:solidFill>
                          <a:effectLst/>
                          <a:latin typeface="Arial" charset="0"/>
                          <a:ea typeface="MS PGothic" charset="0"/>
                          <a:cs typeface="Arial" charset="0"/>
                        </a:rPr>
                        <a:t>ANNUAL TARGET</a:t>
                      </a:r>
                      <a:endParaRPr kumimoji="0" lang="en-US" sz="1200" b="1" i="0" u="none" strike="noStrike" cap="none" normalizeH="0" baseline="0">
                        <a:ln>
                          <a:noFill/>
                        </a:ln>
                        <a:solidFill>
                          <a:schemeClr val="tx1"/>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MS PGothic" charset="0"/>
                          <a:cs typeface="Arial" charset="0"/>
                        </a:rPr>
                        <a:t>PROGRESS AS AT 30 SEPTEMBER 2021</a:t>
                      </a: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47686">
                <a:tc gridSpan="4">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Calibri" charset="0"/>
                        </a:rPr>
                        <a:t>Competitive and Accessible Markets</a:t>
                      </a:r>
                      <a:endParaRPr kumimoji="0" lang="en-US" sz="1200" b="0" i="0" u="none" strike="noStrike" cap="none" normalizeH="0" baseline="0">
                        <a:ln>
                          <a:noFill/>
                        </a:ln>
                        <a:solidFill>
                          <a:srgbClr val="000000"/>
                        </a:solidFill>
                        <a:effectLst/>
                        <a:latin typeface="Arial" charset="0"/>
                        <a:ea typeface="Calibri"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4609239">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1" i="0" u="none" strike="noStrike" cap="none" normalizeH="0" baseline="0">
                          <a:ln>
                            <a:noFill/>
                          </a:ln>
                          <a:solidFill>
                            <a:srgbClr val="000000"/>
                          </a:solidFill>
                          <a:effectLst/>
                          <a:latin typeface="Arial" charset="0"/>
                          <a:ea typeface="MS PGothic" charset="0"/>
                          <a:cs typeface="Calibri" charset="0"/>
                        </a:rPr>
                        <a:t>South African Civil Aviation Authority (SACAA)</a:t>
                      </a:r>
                      <a:endParaRPr kumimoji="0" lang="en-US" sz="1200" b="1" i="0" u="none" strike="noStrike" cap="none" normalizeH="0" baseline="0">
                        <a:ln>
                          <a:noFill/>
                        </a:ln>
                        <a:solidFill>
                          <a:srgbClr val="000000"/>
                        </a:solidFill>
                        <a:effectLst/>
                        <a:latin typeface="Arial" charset="0"/>
                        <a:ea typeface="MS PGothic" charset="0"/>
                        <a:cs typeface="Calibri"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200" b="0" i="0" u="none" strike="noStrike" cap="none" normalizeH="0" baseline="0">
                          <a:ln>
                            <a:noFill/>
                          </a:ln>
                          <a:solidFill>
                            <a:srgbClr val="000000"/>
                          </a:solidFill>
                          <a:effectLst/>
                          <a:latin typeface="Arial" charset="0"/>
                          <a:ea typeface="MS PGothic" charset="0"/>
                          <a:cs typeface="Calibri" charset="0"/>
                        </a:rPr>
                        <a:t>Review Regulations for Remotely-Piloted Aircraft System (RPAS)</a:t>
                      </a:r>
                      <a:endParaRPr kumimoji="0" lang="en-US" sz="1200" b="0" i="0" u="none" strike="noStrike" cap="none" normalizeH="0" baseline="0">
                        <a:ln>
                          <a:noFill/>
                        </a:ln>
                        <a:solidFill>
                          <a:srgbClr val="000000"/>
                        </a:solidFill>
                        <a:effectLst/>
                        <a:latin typeface="Arial" charset="0"/>
                        <a:ea typeface="MS PGothic" charset="0"/>
                        <a:cs typeface="Calibri"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 typeface="Arial" charset="0"/>
                        <a:buNone/>
                        <a:tabLst/>
                      </a:pPr>
                      <a:r>
                        <a:rPr kumimoji="0" lang="en-ZA" sz="1200" b="0" i="0" u="none" strike="noStrike" cap="none" normalizeH="0" baseline="0">
                          <a:ln>
                            <a:noFill/>
                          </a:ln>
                          <a:solidFill>
                            <a:srgbClr val="000000"/>
                          </a:solidFill>
                          <a:effectLst/>
                          <a:latin typeface="Arial" charset="0"/>
                          <a:ea typeface="MS PGothic" charset="0"/>
                          <a:cs typeface="Calibri" charset="0"/>
                        </a:rPr>
                        <a:t>Reviewed Regulations for Remotely-Piloted Aircraft System (RPAS) approved</a:t>
                      </a:r>
                    </a:p>
                    <a:p>
                      <a:pPr marL="0" marR="0" lvl="0" indent="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a:ln>
                          <a:noFill/>
                        </a:ln>
                        <a:solidFill>
                          <a:srgbClr val="000000"/>
                        </a:solidFill>
                        <a:effectLst/>
                        <a:latin typeface="Arial" charset="0"/>
                        <a:ea typeface="MS PGothic" charset="0"/>
                        <a:cs typeface="Calibri"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0" i="0" u="none" strike="noStrike" cap="none" normalizeH="0" baseline="0">
                          <a:ln>
                            <a:noFill/>
                          </a:ln>
                          <a:solidFill>
                            <a:srgbClr val="000000"/>
                          </a:solidFill>
                          <a:effectLst/>
                          <a:latin typeface="Arial" charset="0"/>
                          <a:ea typeface="MS PGothic" charset="0"/>
                          <a:cs typeface="Arial" charset="0"/>
                        </a:rPr>
                        <a:t>Four (4) regulation reviews / proposals have been developed. </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Tx/>
                        <a:buNone/>
                        <a:tabLst/>
                      </a:pPr>
                      <a:r>
                        <a:rPr kumimoji="0" lang="en-ZA" sz="1200" b="0" i="0" u="none" strike="noStrike" cap="none" normalizeH="0" baseline="0">
                          <a:ln>
                            <a:noFill/>
                          </a:ln>
                          <a:solidFill>
                            <a:srgbClr val="000000"/>
                          </a:solidFill>
                          <a:effectLst/>
                          <a:latin typeface="Arial" charset="0"/>
                          <a:ea typeface="MS PGothic" charset="0"/>
                          <a:cs typeface="Arial" charset="0"/>
                        </a:rPr>
                        <a:t> </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 Introduction of regulation for monitoring and management of RPAS to address risks that exist with RPAS operations (accountability and traceability). </a:t>
                      </a:r>
                    </a:p>
                    <a:p>
                      <a:pPr marL="0" marR="0" lvl="0" indent="0" algn="l" defTabSz="457200" rtl="0" eaLnBrk="1" fontAlgn="base" latinLnBrk="0" hangingPunct="1">
                        <a:lnSpc>
                          <a:spcPct val="120000"/>
                        </a:lnSpc>
                        <a:spcBef>
                          <a:spcPct val="0"/>
                        </a:spcBef>
                        <a:spcAft>
                          <a:spcPct val="0"/>
                        </a:spcAft>
                        <a:buClrTx/>
                        <a:buSzTx/>
                        <a:buFont typeface="Arial" charset="0"/>
                        <a:buChar char="•"/>
                        <a:tabLst/>
                      </a:pPr>
                      <a:endParaRPr kumimoji="0" lang="en-ZA"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 Introduction of new RPAS related definitions in Part 1 relating to Regulation Part 21.</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 Amendment of Part 21 introducing new RPAS Regulations following recommendations of the International Civil Aviation Organisation (ICAO). </a:t>
                      </a: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endParaRPr kumimoji="0" lang="en-US" sz="12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r>
                        <a:rPr kumimoji="0" lang="en-ZA" sz="1200" b="0" i="0" u="none" strike="noStrike" cap="none" normalizeH="0" baseline="0">
                          <a:ln>
                            <a:noFill/>
                          </a:ln>
                          <a:solidFill>
                            <a:srgbClr val="000000"/>
                          </a:solidFill>
                          <a:effectLst/>
                          <a:latin typeface="Arial" charset="0"/>
                          <a:ea typeface="MS PGothic" charset="0"/>
                          <a:cs typeface="Arial" charset="0"/>
                        </a:rPr>
                        <a:t> Introduction of regulations for the conveyance of Dangerous Goods.</a:t>
                      </a:r>
                      <a:r>
                        <a:rPr kumimoji="0" lang="en-US" sz="1200" b="0" i="0" u="none" strike="noStrike" cap="none" normalizeH="0" baseline="0">
                          <a:ln>
                            <a:noFill/>
                          </a:ln>
                          <a:solidFill>
                            <a:srgbClr val="000000"/>
                          </a:solidFill>
                          <a:effectLst/>
                          <a:latin typeface="Arial" charset="0"/>
                          <a:ea typeface="MS PGothic" charset="0"/>
                          <a:cs typeface="Arial" charset="0"/>
                        </a:rPr>
                        <a:t> </a:t>
                      </a:r>
                    </a:p>
                    <a:p>
                      <a:pPr marL="0" marR="0" lvl="0" indent="0" algn="l" defTabSz="457200" rtl="0" eaLnBrk="1" fontAlgn="base" latinLnBrk="0" hangingPunct="1">
                        <a:lnSpc>
                          <a:spcPct val="120000"/>
                        </a:lnSpc>
                        <a:spcBef>
                          <a:spcPct val="0"/>
                        </a:spcBef>
                        <a:spcAft>
                          <a:spcPct val="0"/>
                        </a:spcAft>
                        <a:buClrTx/>
                        <a:buSzTx/>
                        <a:buFont typeface="Arial" charset="0"/>
                        <a:buNone/>
                        <a:tabLst/>
                      </a:pPr>
                      <a:endParaRPr kumimoji="0" lang="en-US" sz="1200" b="0" i="0" u="none" strike="noStrike" cap="none" normalizeH="0" baseline="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a:buChar char="•"/>
                        <a:tabLst/>
                      </a:pPr>
                      <a:r>
                        <a:rPr kumimoji="0" lang="en-US" sz="1200" b="0" i="0" u="none" strike="noStrike" cap="none" normalizeH="0" baseline="0" dirty="0" smtClean="0">
                          <a:ln>
                            <a:noFill/>
                          </a:ln>
                          <a:solidFill>
                            <a:srgbClr val="000000"/>
                          </a:solidFill>
                          <a:effectLst/>
                          <a:latin typeface="Arial" charset="0"/>
                          <a:ea typeface="MS PGothic" charset="0"/>
                          <a:cs typeface="Arial" charset="0"/>
                        </a:rPr>
                        <a:t>Reviewed Regulations currently being deliberated at the Civil Aviation Regulatory Committee (CARCOM) </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2973"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A8FCF23-FE2E-944A-A592-5D794ACE8093}" type="slidenum">
              <a:rPr lang="en-US" sz="1200">
                <a:solidFill>
                  <a:srgbClr val="898989"/>
                </a:solidFill>
              </a:rPr>
              <a:pPr/>
              <a:t>82</a:t>
            </a:fld>
            <a:endParaRPr lang="en-US" sz="1200">
              <a:solidFill>
                <a:srgbClr val="898989"/>
              </a:solidFill>
            </a:endParaRPr>
          </a:p>
        </p:txBody>
      </p:sp>
      <p:pic>
        <p:nvPicPr>
          <p:cNvPr id="8297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22334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5: Civil Aviation</a:t>
            </a:r>
            <a:endParaRPr lang="en-US" sz="2800">
              <a:latin typeface="Calibri" charset="0"/>
              <a:ea typeface="MS PGothic" charset="0"/>
            </a:endParaRPr>
          </a:p>
        </p:txBody>
      </p:sp>
      <p:graphicFrame>
        <p:nvGraphicFramePr>
          <p:cNvPr id="6" name="Content Placeholder 5">
            <a:extLst/>
          </p:cNvPr>
          <p:cNvGraphicFramePr>
            <a:graphicFrameLocks noGrp="1"/>
          </p:cNvGraphicFramePr>
          <p:nvPr>
            <p:ph idx="1"/>
          </p:nvPr>
        </p:nvGraphicFramePr>
        <p:xfrm>
          <a:off x="457200" y="1182688"/>
          <a:ext cx="8355014" cy="1992312"/>
        </p:xfrm>
        <a:graphic>
          <a:graphicData uri="http://schemas.openxmlformats.org/drawingml/2006/table">
            <a:tbl>
              <a:tblPr firstRow="1" bandRow="1">
                <a:tableStyleId>{5C22544A-7EE6-4342-B048-85BDC9FD1C3A}</a:tableStyleId>
              </a:tblPr>
              <a:tblGrid>
                <a:gridCol w="1187738">
                  <a:extLst>
                    <a:ext uri="{9D8B030D-6E8A-4147-A177-3AD203B41FA5}"/>
                  </a:extLst>
                </a:gridCol>
                <a:gridCol w="1405993">
                  <a:extLst>
                    <a:ext uri="{9D8B030D-6E8A-4147-A177-3AD203B41FA5}"/>
                  </a:extLst>
                </a:gridCol>
                <a:gridCol w="1459523">
                  <a:extLst>
                    <a:ext uri="{9D8B030D-6E8A-4147-A177-3AD203B41FA5}"/>
                  </a:extLst>
                </a:gridCol>
                <a:gridCol w="1960684">
                  <a:extLst>
                    <a:ext uri="{9D8B030D-6E8A-4147-A177-3AD203B41FA5}"/>
                  </a:extLst>
                </a:gridCol>
                <a:gridCol w="2341076">
                  <a:extLst>
                    <a:ext uri="{9D8B030D-6E8A-4147-A177-3AD203B41FA5}"/>
                  </a:extLst>
                </a:gridCol>
              </a:tblGrid>
              <a:tr h="493106">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INSTITUTION</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OUTPUT INDICATOR</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200" b="1" i="0" u="none" strike="noStrike" cap="none" normalizeH="0" baseline="0" dirty="0">
                          <a:ln>
                            <a:noFill/>
                          </a:ln>
                          <a:solidFill>
                            <a:schemeClr val="tx1"/>
                          </a:solidFill>
                          <a:effectLst/>
                          <a:latin typeface="Arial" pitchFamily="34" charset="0"/>
                          <a:ea typeface="MS PGothic" pitchFamily="34" charset="-128"/>
                          <a:cs typeface="Arial" pitchFamily="34" charset="0"/>
                        </a:rPr>
                        <a:t>ANNUAL TARGET</a:t>
                      </a:r>
                      <a:endParaRPr kumimoji="0" lang="en-US" sz="1200" b="1" i="0" u="none" strike="noStrike" cap="none" normalizeH="0" baseline="0" dirty="0">
                        <a:ln>
                          <a:noFill/>
                        </a:ln>
                        <a:solidFill>
                          <a:schemeClr val="tx1"/>
                        </a:solidFill>
                        <a:effectLst/>
                        <a:latin typeface="Arial" pitchFamily="34" charset="0"/>
                        <a:ea typeface="MS PGothic" pitchFamily="34" charset="-128"/>
                        <a:cs typeface="Arial" pitchFamily="34"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Arial" pitchFamily="34" charset="0"/>
                          <a:ea typeface="MS PGothic" pitchFamily="34" charset="-128"/>
                          <a:cs typeface="Arial" pitchFamily="34" charset="0"/>
                        </a:rPr>
                        <a:t>PROGRESS AS AT </a:t>
                      </a:r>
                      <a:r>
                        <a:rPr kumimoji="0" lang="en-US" sz="12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30 SEPTEMBER </a:t>
                      </a:r>
                      <a:r>
                        <a:rPr kumimoji="0" lang="en-US" sz="1200" b="1" i="0" u="none" strike="noStrike" kern="1200" cap="none" normalizeH="0" baseline="0" dirty="0">
                          <a:ln>
                            <a:noFill/>
                          </a:ln>
                          <a:solidFill>
                            <a:schemeClr val="tx1"/>
                          </a:solidFill>
                          <a:effectLst/>
                          <a:latin typeface="Arial" pitchFamily="34" charset="0"/>
                          <a:ea typeface="MS PGothic" pitchFamily="34" charset="-128"/>
                          <a:cs typeface="Arial" pitchFamily="34" charset="0"/>
                        </a:rPr>
                        <a:t>2021</a:t>
                      </a:r>
                    </a:p>
                  </a:txBody>
                  <a:tcPr marL="91436" marR="91436" marT="45333" marB="45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MS PGothic" pitchFamily="34" charset="-128"/>
                          <a:cs typeface="Arial" pitchFamily="34" charset="0"/>
                        </a:rPr>
                        <a:t>PROGRESS AS AT 31 DECEMBER 2021</a:t>
                      </a:r>
                      <a:endParaRPr kumimoji="0" lang="en-US" sz="1200" b="1" i="0" u="none" strike="noStrike" kern="1200" cap="none" normalizeH="0" baseline="0" dirty="0">
                        <a:ln>
                          <a:noFill/>
                        </a:ln>
                        <a:solidFill>
                          <a:schemeClr val="tx1"/>
                        </a:solidFill>
                        <a:effectLst/>
                        <a:latin typeface="Arial" pitchFamily="34" charset="0"/>
                        <a:ea typeface="MS PGothic" pitchFamily="34" charset="-128"/>
                        <a:cs typeface="Arial" pitchFamily="34" charset="0"/>
                      </a:endParaRPr>
                    </a:p>
                  </a:txBody>
                  <a:tcPr marL="91436" marR="91436" marT="45333" marB="45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extLst>
              </a:tr>
              <a:tr h="291886">
                <a:tc gridSpan="4">
                  <a:txBody>
                    <a:bodyPr/>
                    <a:lstStyle/>
                    <a:p>
                      <a:pPr marL="0">
                        <a:lnSpc>
                          <a:spcPct val="110000"/>
                        </a:lnSpc>
                      </a:pPr>
                      <a:r>
                        <a:rPr lang="en-ZA" sz="1200" b="1" dirty="0">
                          <a:effectLst/>
                          <a:latin typeface="Arial"/>
                          <a:ea typeface="Calibri" panose="020F0502020204030204" pitchFamily="34" charset="0"/>
                          <a:cs typeface="Arial"/>
                        </a:rPr>
                        <a:t>Safer Transport Systems</a:t>
                      </a:r>
                      <a:endParaRPr lang="en-US" sz="1200" dirty="0">
                        <a:latin typeface="Arial"/>
                        <a:cs typeface="Arial"/>
                      </a:endParaRPr>
                    </a:p>
                  </a:txBody>
                  <a:tcPr marL="91436" marR="91436" marT="45333" marB="45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endParaRPr lang="en-ZA"/>
                    </a:p>
                  </a:txBody>
                  <a:tcPr/>
                </a:tc>
                <a:tc hMerge="1">
                  <a:txBody>
                    <a:bodyPr/>
                    <a:lstStyle/>
                    <a:p>
                      <a:endParaRPr lang="en-ZA"/>
                    </a:p>
                  </a:txBody>
                  <a:tcPr/>
                </a:tc>
                <a:tc>
                  <a:txBody>
                    <a:bodyPr/>
                    <a:lstStyle/>
                    <a:p>
                      <a:pPr marL="0">
                        <a:lnSpc>
                          <a:spcPct val="110000"/>
                        </a:lnSpc>
                      </a:pPr>
                      <a:endParaRPr lang="en-US" sz="1200" dirty="0">
                        <a:latin typeface="Arial"/>
                        <a:cs typeface="Arial"/>
                      </a:endParaRPr>
                    </a:p>
                  </a:txBody>
                  <a:tcPr marL="91436" marR="91436" marT="45333" marB="45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extLst>
              </a:tr>
              <a:tr h="1207320">
                <a:tc>
                  <a:txBody>
                    <a:bodyPr/>
                    <a:lstStyle/>
                    <a:p>
                      <a:pPr marL="0" marR="0">
                        <a:lnSpc>
                          <a:spcPct val="110000"/>
                        </a:lnSpc>
                        <a:spcBef>
                          <a:spcPts val="0"/>
                        </a:spcBef>
                        <a:spcAft>
                          <a:spcPts val="0"/>
                        </a:spcAft>
                      </a:pPr>
                      <a:r>
                        <a:rPr lang="en-ZA" sz="1200" b="1" dirty="0">
                          <a:solidFill>
                            <a:srgbClr val="000000"/>
                          </a:solidFill>
                          <a:effectLst/>
                          <a:latin typeface="Arial"/>
                          <a:ea typeface="Calibri" panose="020F0502020204030204" pitchFamily="34" charset="0"/>
                          <a:cs typeface="Arial"/>
                        </a:rPr>
                        <a:t>South African Civil Aviation Authority (SACAA)</a:t>
                      </a:r>
                      <a:endParaRPr lang="en-US" sz="1200" b="1" dirty="0">
                        <a:solidFill>
                          <a:srgbClr val="000000"/>
                        </a:solidFill>
                        <a:effectLst/>
                        <a:latin typeface="Arial"/>
                        <a:ea typeface="Calibri" panose="020F0502020204030204" pitchFamily="34" charset="0"/>
                        <a:cs typeface="Arial"/>
                      </a:endParaRPr>
                    </a:p>
                    <a:p>
                      <a:pPr marL="0">
                        <a:lnSpc>
                          <a:spcPct val="110000"/>
                        </a:lnSpc>
                      </a:pPr>
                      <a:endParaRPr lang="en-US" sz="1200" dirty="0">
                        <a:latin typeface="Arial"/>
                        <a:cs typeface="Arial"/>
                      </a:endParaRPr>
                    </a:p>
                  </a:txBody>
                  <a:tcPr marL="91436" marR="91436" marT="45333" marB="453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10000"/>
                        </a:lnSpc>
                        <a:buFont typeface="Symbol" panose="05050102010706020507" pitchFamily="18" charset="2"/>
                        <a:buNone/>
                      </a:pPr>
                      <a:r>
                        <a:rPr lang="en-ZA" sz="1200" dirty="0" smtClean="0">
                          <a:effectLst/>
                          <a:latin typeface="Arial"/>
                          <a:cs typeface="Arial"/>
                        </a:rPr>
                        <a:t>Number of fatal accidents recorded in scheduled commercial aviation</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200" dirty="0">
                          <a:effectLst/>
                          <a:latin typeface="Arial"/>
                          <a:cs typeface="Arial"/>
                        </a:rPr>
                        <a:t>0</a:t>
                      </a:r>
                      <a:endParaRPr lang="en-US" sz="1200" dirty="0">
                        <a:effectLst/>
                        <a:latin typeface="Arial"/>
                        <a:cs typeface="Arial"/>
                      </a:endParaRPr>
                    </a:p>
                    <a:p>
                      <a:pPr marL="0" lvl="0" indent="0">
                        <a:lnSpc>
                          <a:spcPct val="110000"/>
                        </a:lnSpc>
                        <a:buFont typeface="Arial"/>
                        <a:buNone/>
                      </a:pPr>
                      <a:r>
                        <a:rPr lang="en-ZA" sz="1200" dirty="0" smtClean="0">
                          <a:effectLst/>
                          <a:latin typeface="Arial"/>
                          <a:cs typeface="Arial"/>
                        </a:rPr>
                        <a:t> </a:t>
                      </a:r>
                      <a:endParaRPr lang="en-US" sz="12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nSpc>
                          <a:spcPct val="110000"/>
                        </a:lnSpc>
                        <a:spcAft>
                          <a:spcPts val="0"/>
                        </a:spcAft>
                        <a:buFont typeface="Arial"/>
                        <a:buChar char="•"/>
                      </a:pPr>
                      <a:r>
                        <a:rPr lang="en-US" sz="1200" dirty="0" smtClean="0">
                          <a:solidFill>
                            <a:srgbClr val="000000"/>
                          </a:solidFill>
                          <a:effectLst/>
                          <a:latin typeface="Arial"/>
                          <a:cs typeface="Arial"/>
                        </a:rPr>
                        <a:t>0</a:t>
                      </a:r>
                      <a:endParaRPr lang="en-US" sz="1200" dirty="0">
                        <a:solidFill>
                          <a:srgbClr val="000000"/>
                        </a:solidFill>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a:buChar char="•"/>
                        <a:tabLst/>
                        <a:defRPr/>
                      </a:pPr>
                      <a:r>
                        <a:rPr kumimoji="0" lang="en-US" sz="1200" b="0" i="0" u="none" strike="noStrike" kern="1200" cap="none" spc="0" normalizeH="0" baseline="0" noProof="0" dirty="0" smtClean="0">
                          <a:ln>
                            <a:noFill/>
                          </a:ln>
                          <a:solidFill>
                            <a:srgbClr val="000000"/>
                          </a:solidFill>
                          <a:effectLst/>
                          <a:uLnTx/>
                          <a:uFillTx/>
                          <a:latin typeface="Arial"/>
                          <a:ea typeface="Calibri"/>
                          <a:cs typeface="+mn-cs"/>
                        </a:rPr>
                        <a:t>0</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S PGothic" pitchFamily="34" charset="-128"/>
                        <a:cs typeface="Arial" pitchFamily="34" charset="0"/>
                      </a:endParaRPr>
                    </a:p>
                    <a:p>
                      <a:pPr marL="0" marR="0" lvl="0" indent="0" algn="l" defTabSz="457200" rtl="0" eaLnBrk="1" fontAlgn="base" latinLnBrk="0" hangingPunct="1">
                        <a:lnSpc>
                          <a:spcPct val="12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lvl="0" indent="0" fontAlgn="base">
                        <a:lnSpc>
                          <a:spcPct val="110000"/>
                        </a:lnSpc>
                        <a:buFont typeface="Arial"/>
                        <a:buNone/>
                      </a:pPr>
                      <a:endParaRPr lang="en-US" sz="1400" b="0" i="0" u="none" strike="noStrike" kern="1200" baseline="0" dirty="0" smtClean="0">
                        <a:solidFill>
                          <a:srgbClr val="000000"/>
                        </a:solidFill>
                        <a:latin typeface="Arial"/>
                        <a:ea typeface="+mn-ea"/>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a:xfrm>
            <a:off x="3124200" y="6634163"/>
            <a:ext cx="2895600" cy="87312"/>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3997" name="Slide Number Placeholder 4"/>
          <p:cNvSpPr>
            <a:spLocks noGrp="1" noChangeArrowheads="1"/>
          </p:cNvSpPr>
          <p:nvPr>
            <p:ph type="sldNum" sz="quarter" idx="12"/>
          </p:nvPr>
        </p:nvSpPr>
        <p:spPr bwMode="auto">
          <a:xfrm>
            <a:off x="6553200" y="6634163"/>
            <a:ext cx="2133600" cy="87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8CA6E16-8F71-5946-AAAE-90AA882193D0}" type="slidenum">
              <a:rPr lang="en-US" sz="1200">
                <a:solidFill>
                  <a:srgbClr val="898989"/>
                </a:solidFill>
              </a:rPr>
              <a:pPr/>
              <a:t>83</a:t>
            </a:fld>
            <a:endParaRPr lang="en-US" sz="1200">
              <a:solidFill>
                <a:srgbClr val="898989"/>
              </a:solidFill>
            </a:endParaRPr>
          </a:p>
        </p:txBody>
      </p:sp>
      <p:pic>
        <p:nvPicPr>
          <p:cNvPr id="83998"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92280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304800"/>
            <a:ext cx="6324600" cy="752475"/>
          </a:xfrm>
        </p:spPr>
        <p:txBody>
          <a:bodyPr/>
          <a:lstStyle/>
          <a:p>
            <a:r>
              <a:rPr lang="en-US" sz="2800" b="1">
                <a:solidFill>
                  <a:srgbClr val="000000"/>
                </a:solidFill>
                <a:latin typeface="Arial" charset="0"/>
                <a:ea typeface="MS PGothic" charset="0"/>
              </a:rPr>
              <a:t>Programme 5: Civil Aviation</a:t>
            </a:r>
            <a:endParaRPr lang="en-US" sz="2800">
              <a:latin typeface="Calibri" charset="0"/>
              <a:ea typeface="MS PGothic" charset="0"/>
            </a:endParaRPr>
          </a:p>
        </p:txBody>
      </p:sp>
      <p:graphicFrame>
        <p:nvGraphicFramePr>
          <p:cNvPr id="6" name="Content Placeholder 5"/>
          <p:cNvGraphicFramePr>
            <a:graphicFrameLocks noGrp="1"/>
          </p:cNvGraphicFramePr>
          <p:nvPr>
            <p:ph idx="1"/>
          </p:nvPr>
        </p:nvGraphicFramePr>
        <p:xfrm>
          <a:off x="457200" y="1182688"/>
          <a:ext cx="8355013" cy="5026080"/>
        </p:xfrm>
        <a:graphic>
          <a:graphicData uri="http://schemas.openxmlformats.org/drawingml/2006/table">
            <a:tbl>
              <a:tblPr/>
              <a:tblGrid>
                <a:gridCol w="1187450"/>
                <a:gridCol w="1168400"/>
                <a:gridCol w="1063625"/>
                <a:gridCol w="2593975"/>
                <a:gridCol w="2341563"/>
              </a:tblGrid>
              <a:tr h="526500">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a:ln>
                            <a:noFill/>
                          </a:ln>
                          <a:solidFill>
                            <a:schemeClr val="tx1"/>
                          </a:solidFill>
                          <a:effectLst/>
                          <a:latin typeface="Arial" charset="0"/>
                          <a:ea typeface="MS PGothic" charset="0"/>
                          <a:cs typeface="Arial" charset="0"/>
                        </a:rPr>
                        <a:t>INSTITUTION</a:t>
                      </a:r>
                      <a:endParaRPr kumimoji="0" lang="en-US" sz="1300" b="1" i="0" u="none" strike="noStrike" cap="none" normalizeH="0" baseline="0">
                        <a:ln>
                          <a:noFill/>
                        </a:ln>
                        <a:solidFill>
                          <a:schemeClr val="tx1"/>
                        </a:solidFill>
                        <a:effectLst/>
                        <a:latin typeface="Arial" charset="0"/>
                        <a:ea typeface="MS PGothic" charset="0"/>
                        <a:cs typeface="Arial"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a:ln>
                            <a:noFill/>
                          </a:ln>
                          <a:solidFill>
                            <a:schemeClr val="tx1"/>
                          </a:solidFill>
                          <a:effectLst/>
                          <a:latin typeface="Arial" charset="0"/>
                          <a:ea typeface="MS PGothic" charset="0"/>
                          <a:cs typeface="Arial" charset="0"/>
                        </a:rPr>
                        <a:t>OUTPUT INDICATOR</a:t>
                      </a:r>
                      <a:endParaRPr kumimoji="0" lang="en-US" sz="1300" b="1" i="0" u="none" strike="noStrike" cap="none" normalizeH="0" baseline="0">
                        <a:ln>
                          <a:noFill/>
                        </a:ln>
                        <a:solidFill>
                          <a:schemeClr val="tx1"/>
                        </a:solidFill>
                        <a:effectLst/>
                        <a:latin typeface="Arial" charset="0"/>
                        <a:ea typeface="MS PGothic" charset="0"/>
                        <a:cs typeface="Arial"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a:ln>
                            <a:noFill/>
                          </a:ln>
                          <a:solidFill>
                            <a:schemeClr val="tx1"/>
                          </a:solidFill>
                          <a:effectLst/>
                          <a:latin typeface="Arial" charset="0"/>
                          <a:ea typeface="MS PGothic" charset="0"/>
                          <a:cs typeface="Arial" charset="0"/>
                        </a:rPr>
                        <a:t>ANNUAL TARGET</a:t>
                      </a:r>
                      <a:endParaRPr kumimoji="0" lang="en-US" sz="1300" b="1" i="0" u="none" strike="noStrike" cap="none" normalizeH="0" baseline="0">
                        <a:ln>
                          <a:noFill/>
                        </a:ln>
                        <a:solidFill>
                          <a:schemeClr val="tx1"/>
                        </a:solidFill>
                        <a:effectLst/>
                        <a:latin typeface="Arial" charset="0"/>
                        <a:ea typeface="MS PGothic" charset="0"/>
                        <a:cs typeface="Arial" charset="0"/>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charset="0"/>
                          <a:ea typeface="MS PGothic" charset="0"/>
                          <a:cs typeface="Arial" charset="0"/>
                        </a:rPr>
                        <a:t>PROGRESS AS AT 30 SEPTEMBER 2021</a:t>
                      </a:r>
                    </a:p>
                  </a:txBody>
                  <a:tcPr marL="91436" marR="91436" marT="45321" marB="45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3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L="91436" marR="91436" marT="45321" marB="45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308571">
                <a:tc gridSpan="4">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300" b="1" i="0" u="none" strike="noStrike" cap="none" normalizeH="0" baseline="0">
                          <a:ln>
                            <a:noFill/>
                          </a:ln>
                          <a:solidFill>
                            <a:srgbClr val="000000"/>
                          </a:solidFill>
                          <a:effectLst/>
                          <a:latin typeface="Arial" charset="0"/>
                          <a:ea typeface="Calibri" charset="0"/>
                          <a:cs typeface="Arial" charset="0"/>
                        </a:rPr>
                        <a:t>Safer Transport Systems</a:t>
                      </a:r>
                      <a:endParaRPr kumimoji="0" lang="en-US" sz="1300" b="0" i="0" u="none" strike="noStrike" cap="none" normalizeH="0" baseline="0">
                        <a:ln>
                          <a:noFill/>
                        </a:ln>
                        <a:solidFill>
                          <a:srgbClr val="000000"/>
                        </a:solidFill>
                        <a:effectLst/>
                        <a:latin typeface="Arial" charset="0"/>
                        <a:ea typeface="Calibri" charset="0"/>
                        <a:cs typeface="Arial" charset="0"/>
                      </a:endParaRPr>
                    </a:p>
                  </a:txBody>
                  <a:tcPr marL="91436" marR="91436" marT="45321" marB="45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91436" marR="91436" marT="45321" marB="45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4190954">
                <a:tc>
                  <a:txBody>
                    <a:bodyPr/>
                    <a:lstStyle/>
                    <a:p>
                      <a:pPr marL="0" marR="0" lvl="0" indent="0" algn="l" defTabSz="457200" rtl="0" eaLnBrk="1" fontAlgn="base" latinLnBrk="0" hangingPunct="1">
                        <a:lnSpc>
                          <a:spcPct val="110000"/>
                        </a:lnSpc>
                        <a:spcBef>
                          <a:spcPct val="0"/>
                        </a:spcBef>
                        <a:spcAft>
                          <a:spcPct val="0"/>
                        </a:spcAft>
                        <a:buClrTx/>
                        <a:buSzTx/>
                        <a:buFontTx/>
                        <a:buNone/>
                        <a:tabLst/>
                      </a:pPr>
                      <a:r>
                        <a:rPr kumimoji="0" lang="en-ZA" sz="1000" b="1" i="0" u="none" strike="noStrike" cap="none" normalizeH="0" baseline="0">
                          <a:ln>
                            <a:noFill/>
                          </a:ln>
                          <a:solidFill>
                            <a:srgbClr val="000000"/>
                          </a:solidFill>
                          <a:effectLst/>
                          <a:latin typeface="Arial" charset="0"/>
                          <a:ea typeface="Calibri" charset="0"/>
                          <a:cs typeface="Arial" charset="0"/>
                        </a:rPr>
                        <a:t>South African Civil Aviation Authority (SACAA)</a:t>
                      </a:r>
                      <a:endParaRPr kumimoji="0" lang="en-US" sz="1000" b="1" i="0" u="none" strike="noStrike" cap="none" normalizeH="0" baseline="0">
                        <a:ln>
                          <a:noFill/>
                        </a:ln>
                        <a:solidFill>
                          <a:srgbClr val="000000"/>
                        </a:solidFill>
                        <a:effectLst/>
                        <a:latin typeface="Arial" charset="0"/>
                        <a:ea typeface="Calibri" charset="0"/>
                        <a:cs typeface="Arial" charset="0"/>
                      </a:endParaRPr>
                    </a:p>
                    <a:p>
                      <a:pPr marL="0" marR="0" lvl="0" indent="0" algn="l" defTabSz="457200" rtl="0" eaLnBrk="1" fontAlgn="base" latinLnBrk="0" hangingPunct="1">
                        <a:lnSpc>
                          <a:spcPct val="11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Calibri" charset="0"/>
                        <a:cs typeface="Arial" charset="0"/>
                      </a:endParaRPr>
                    </a:p>
                  </a:txBody>
                  <a:tcPr marL="91436" marR="91436" marT="45321" marB="453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Symbol" charset="0"/>
                        <a:buNone/>
                        <a:tabLst/>
                      </a:pPr>
                      <a:r>
                        <a:rPr kumimoji="0" lang="en-ZA" sz="1000" b="0" i="0" u="none" strike="noStrike" cap="none" normalizeH="0" baseline="0">
                          <a:ln>
                            <a:noFill/>
                          </a:ln>
                          <a:solidFill>
                            <a:srgbClr val="000000"/>
                          </a:solidFill>
                          <a:effectLst/>
                          <a:latin typeface="Arial" charset="0"/>
                          <a:ea typeface="MS PGothic" charset="0"/>
                          <a:cs typeface="Arial" charset="0"/>
                        </a:rPr>
                        <a:t>% reduction in fatal accidents recorded in general aviation </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000" b="0" i="0" u="none" strike="noStrike" cap="none" normalizeH="0" baseline="0">
                          <a:ln>
                            <a:noFill/>
                          </a:ln>
                          <a:solidFill>
                            <a:srgbClr val="000000"/>
                          </a:solidFill>
                          <a:effectLst/>
                          <a:latin typeface="Arial" charset="0"/>
                          <a:ea typeface="MS PGothic" charset="0"/>
                          <a:cs typeface="Arial" charset="0"/>
                        </a:rPr>
                        <a:t>10% reduction </a:t>
                      </a:r>
                      <a:endParaRPr kumimoji="0" lang="en-US" sz="1000" b="0" i="0" u="none" strike="noStrike" cap="none" normalizeH="0" baseline="0">
                        <a:ln>
                          <a:noFill/>
                        </a:ln>
                        <a:solidFill>
                          <a:srgbClr val="000000"/>
                        </a:solidFill>
                        <a:effectLst/>
                        <a:latin typeface="Arial" charset="0"/>
                        <a:ea typeface="MS PGothic" charset="0"/>
                        <a:cs typeface="Arial" charset="0"/>
                      </a:endParaRP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000" b="0" i="0" u="none" strike="noStrike" cap="none" normalizeH="0" baseline="0" dirty="0">
                          <a:ln>
                            <a:noFill/>
                          </a:ln>
                          <a:solidFill>
                            <a:srgbClr val="000000"/>
                          </a:solidFill>
                          <a:effectLst/>
                          <a:latin typeface="Arial" charset="0"/>
                          <a:ea typeface="MS PGothic" charset="0"/>
                          <a:cs typeface="Arial" charset="0"/>
                        </a:rPr>
                        <a:t>68 accidents reported for the period covering the 01</a:t>
                      </a:r>
                      <a:r>
                        <a:rPr kumimoji="0" lang="en-ZA" sz="1000" b="0" i="0" u="none" strike="noStrike" cap="none" normalizeH="0" baseline="30000" dirty="0">
                          <a:ln>
                            <a:noFill/>
                          </a:ln>
                          <a:solidFill>
                            <a:srgbClr val="000000"/>
                          </a:solidFill>
                          <a:effectLst/>
                          <a:latin typeface="Arial" charset="0"/>
                          <a:ea typeface="MS PGothic" charset="0"/>
                          <a:cs typeface="Arial" charset="0"/>
                        </a:rPr>
                        <a:t>st</a:t>
                      </a:r>
                      <a:r>
                        <a:rPr kumimoji="0" lang="en-ZA" sz="1000" b="0" i="0" u="none" strike="noStrike" cap="none" normalizeH="0" baseline="0" dirty="0">
                          <a:ln>
                            <a:noFill/>
                          </a:ln>
                          <a:solidFill>
                            <a:srgbClr val="000000"/>
                          </a:solidFill>
                          <a:effectLst/>
                          <a:latin typeface="Arial" charset="0"/>
                          <a:ea typeface="MS PGothic" charset="0"/>
                          <a:cs typeface="Arial" charset="0"/>
                        </a:rPr>
                        <a:t> April 2021 and 30</a:t>
                      </a:r>
                      <a:r>
                        <a:rPr kumimoji="0" lang="en-ZA" sz="1000" b="0" i="0" u="none" strike="noStrike" cap="none" normalizeH="0" baseline="30000" dirty="0">
                          <a:ln>
                            <a:noFill/>
                          </a:ln>
                          <a:solidFill>
                            <a:srgbClr val="000000"/>
                          </a:solidFill>
                          <a:effectLst/>
                          <a:latin typeface="Arial" charset="0"/>
                          <a:ea typeface="MS PGothic" charset="0"/>
                          <a:cs typeface="Arial" charset="0"/>
                        </a:rPr>
                        <a:t>th</a:t>
                      </a:r>
                      <a:r>
                        <a:rPr kumimoji="0" lang="en-ZA" sz="1000" b="0" i="0" u="none" strike="noStrike" cap="none" normalizeH="0" baseline="0" dirty="0">
                          <a:ln>
                            <a:noFill/>
                          </a:ln>
                          <a:solidFill>
                            <a:srgbClr val="000000"/>
                          </a:solidFill>
                          <a:effectLst/>
                          <a:latin typeface="Arial" charset="0"/>
                          <a:ea typeface="MS PGothic" charset="0"/>
                          <a:cs typeface="Arial" charset="0"/>
                        </a:rPr>
                        <a:t> September 2021 (increase of thirty-one (31) when compared to the same period in the previous financial year (2020/21)</a:t>
                      </a: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endParaRPr kumimoji="0" lang="en-US" sz="10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000" b="0" i="0" u="none" strike="noStrike" cap="none" normalizeH="0" baseline="0" dirty="0">
                          <a:ln>
                            <a:noFill/>
                          </a:ln>
                          <a:solidFill>
                            <a:srgbClr val="000000"/>
                          </a:solidFill>
                          <a:effectLst/>
                          <a:latin typeface="Arial" charset="0"/>
                          <a:ea typeface="MS PGothic" charset="0"/>
                          <a:cs typeface="Arial" charset="0"/>
                        </a:rPr>
                        <a:t>6 fatal accidents (increase of five (5).</a:t>
                      </a:r>
                      <a:endParaRPr kumimoji="0" lang="en-US" sz="10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1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10000"/>
                        </a:lnSpc>
                        <a:spcBef>
                          <a:spcPct val="0"/>
                        </a:spcBef>
                        <a:spcAft>
                          <a:spcPct val="0"/>
                        </a:spcAft>
                        <a:buClrTx/>
                        <a:buSzTx/>
                        <a:buFont typeface="Arial" charset="0"/>
                        <a:buChar char="•"/>
                        <a:tabLst/>
                      </a:pPr>
                      <a:r>
                        <a:rPr kumimoji="0" lang="en-ZA" sz="1000" b="0" i="0" u="none" strike="noStrike" cap="none" normalizeH="0" baseline="0" dirty="0">
                          <a:ln>
                            <a:noFill/>
                          </a:ln>
                          <a:solidFill>
                            <a:srgbClr val="000000"/>
                          </a:solidFill>
                          <a:effectLst/>
                          <a:latin typeface="Arial" charset="0"/>
                          <a:ea typeface="MS PGothic" charset="0"/>
                          <a:cs typeface="Arial" charset="0"/>
                        </a:rPr>
                        <a:t>11 cumulative fatalities (increase of five (5)</a:t>
                      </a:r>
                      <a:endParaRPr kumimoji="0" lang="en-US" sz="1000" b="0" i="0" u="none" strike="noStrike" cap="none" normalizeH="0" baseline="0" dirty="0">
                        <a:ln>
                          <a:noFill/>
                        </a:ln>
                        <a:solidFill>
                          <a:srgbClr val="000000"/>
                        </a:solidFill>
                        <a:effectLst/>
                        <a:latin typeface="Arial" charset="0"/>
                        <a:ea typeface="MS PGothic" charset="0"/>
                        <a:cs typeface="Arial" charset="0"/>
                      </a:endParaRP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0" i="0" u="none" strike="noStrike" cap="none" normalizeH="0" baseline="0" dirty="0">
                          <a:ln>
                            <a:noFill/>
                          </a:ln>
                          <a:solidFill>
                            <a:srgbClr val="000000"/>
                          </a:solidFill>
                          <a:effectLst/>
                          <a:latin typeface="Arial" charset="0"/>
                          <a:ea typeface="MS PGothic" charset="0"/>
                          <a:cs typeface="Arial" charset="0"/>
                        </a:rPr>
                        <a:t>A total of one hundred and eighteen </a:t>
                      </a:r>
                      <a:r>
                        <a:rPr kumimoji="0" lang="en-ZA" sz="1000" b="1" i="0" u="none" strike="noStrike" cap="none" normalizeH="0" baseline="0" dirty="0">
                          <a:ln>
                            <a:noFill/>
                          </a:ln>
                          <a:solidFill>
                            <a:srgbClr val="000000"/>
                          </a:solidFill>
                          <a:effectLst/>
                          <a:latin typeface="Arial" charset="0"/>
                          <a:ea typeface="MS PGothic" charset="0"/>
                          <a:cs typeface="Arial" charset="0"/>
                        </a:rPr>
                        <a:t>(118) accidents </a:t>
                      </a:r>
                      <a:r>
                        <a:rPr kumimoji="0" lang="en-ZA" sz="1000" b="0" i="0" u="none" strike="noStrike" cap="none" normalizeH="0" baseline="0" dirty="0">
                          <a:ln>
                            <a:noFill/>
                          </a:ln>
                          <a:solidFill>
                            <a:srgbClr val="000000"/>
                          </a:solidFill>
                          <a:effectLst/>
                          <a:latin typeface="Arial" charset="0"/>
                          <a:ea typeface="MS PGothic" charset="0"/>
                          <a:cs typeface="Arial" charset="0"/>
                        </a:rPr>
                        <a:t>reported for the period covering the 01st April 2021 and 31th December 2021, an increase of sixty-two (62) accidents, when compared to the same period in the previous financial year (2020/21).</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0" i="0" u="none" strike="noStrike" cap="none" normalizeH="0" baseline="0" dirty="0">
                          <a:ln>
                            <a:noFill/>
                          </a:ln>
                          <a:solidFill>
                            <a:srgbClr val="000000"/>
                          </a:solidFill>
                          <a:effectLst/>
                          <a:latin typeface="Arial" charset="0"/>
                          <a:ea typeface="MS PGothic" charset="0"/>
                          <a:cs typeface="Arial" charset="0"/>
                        </a:rPr>
                        <a:t> </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1" i="0" u="none" strike="noStrike" cap="none" normalizeH="0" baseline="0" dirty="0">
                          <a:ln>
                            <a:noFill/>
                          </a:ln>
                          <a:solidFill>
                            <a:srgbClr val="000000"/>
                          </a:solidFill>
                          <a:effectLst/>
                          <a:latin typeface="Arial" charset="0"/>
                          <a:ea typeface="MS PGothic" charset="0"/>
                          <a:cs typeface="Arial" charset="0"/>
                        </a:rPr>
                        <a:t>Eleven (11) of the accidents were fatal</a:t>
                      </a:r>
                      <a:r>
                        <a:rPr kumimoji="0" lang="en-ZA" sz="1000" b="0" i="0" u="none" strike="noStrike" cap="none" normalizeH="0" baseline="0" dirty="0">
                          <a:ln>
                            <a:noFill/>
                          </a:ln>
                          <a:solidFill>
                            <a:srgbClr val="000000"/>
                          </a:solidFill>
                          <a:effectLst/>
                          <a:latin typeface="Arial" charset="0"/>
                          <a:ea typeface="MS PGothic" charset="0"/>
                          <a:cs typeface="Arial" charset="0"/>
                        </a:rPr>
                        <a:t>, indicating an increase of three (3) when compared to the same period in the previous financial year.</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0" i="0" u="none" strike="noStrike" cap="none" normalizeH="0" baseline="0" dirty="0">
                          <a:ln>
                            <a:noFill/>
                          </a:ln>
                          <a:solidFill>
                            <a:srgbClr val="000000"/>
                          </a:solidFill>
                          <a:effectLst/>
                          <a:latin typeface="Arial" charset="0"/>
                          <a:ea typeface="MS PGothic" charset="0"/>
                          <a:cs typeface="Arial" charset="0"/>
                        </a:rPr>
                        <a:t> </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1" i="0" u="none" strike="noStrike" cap="none" normalizeH="0" baseline="0" dirty="0">
                          <a:ln>
                            <a:noFill/>
                          </a:ln>
                          <a:solidFill>
                            <a:srgbClr val="000000"/>
                          </a:solidFill>
                          <a:effectLst/>
                          <a:latin typeface="Arial" charset="0"/>
                          <a:ea typeface="MS PGothic" charset="0"/>
                          <a:cs typeface="Arial" charset="0"/>
                        </a:rPr>
                        <a:t>Cumulative fatalities reported were sixteen (16</a:t>
                      </a:r>
                      <a:r>
                        <a:rPr kumimoji="0" lang="en-ZA" sz="1000" b="0" i="0" u="none" strike="noStrike" cap="none" normalizeH="0" baseline="0" dirty="0">
                          <a:ln>
                            <a:noFill/>
                          </a:ln>
                          <a:solidFill>
                            <a:srgbClr val="000000"/>
                          </a:solidFill>
                          <a:effectLst/>
                          <a:latin typeface="Arial" charset="0"/>
                          <a:ea typeface="MS PGothic" charset="0"/>
                          <a:cs typeface="Arial" charset="0"/>
                        </a:rPr>
                        <a:t>), which is an increase of six (6) when compared to the same period in the previous financial year.</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0" i="0" u="none" strike="noStrike" cap="none" normalizeH="0" baseline="0" dirty="0">
                          <a:ln>
                            <a:noFill/>
                          </a:ln>
                          <a:solidFill>
                            <a:srgbClr val="000000"/>
                          </a:solidFill>
                          <a:effectLst/>
                          <a:latin typeface="Arial" charset="0"/>
                          <a:ea typeface="MS PGothic" charset="0"/>
                          <a:cs typeface="Arial" charset="0"/>
                        </a:rPr>
                        <a:t> </a:t>
                      </a:r>
                    </a:p>
                    <a:p>
                      <a:pPr marL="0" marR="0" lvl="0" indent="0" algn="l" defTabSz="457200" rtl="0" eaLnBrk="1" fontAlgn="base" latinLnBrk="0" hangingPunct="1">
                        <a:lnSpc>
                          <a:spcPct val="110000"/>
                        </a:lnSpc>
                        <a:spcBef>
                          <a:spcPct val="0"/>
                        </a:spcBef>
                        <a:spcAft>
                          <a:spcPct val="0"/>
                        </a:spcAft>
                        <a:buClrTx/>
                        <a:buSzTx/>
                        <a:buFont typeface="Arial" charset="0"/>
                        <a:buNone/>
                        <a:tabLst/>
                      </a:pPr>
                      <a:r>
                        <a:rPr kumimoji="0" lang="en-ZA" sz="1000" b="1" i="0" u="none" strike="noStrike" cap="none" normalizeH="0" baseline="0" dirty="0">
                          <a:ln>
                            <a:noFill/>
                          </a:ln>
                          <a:solidFill>
                            <a:srgbClr val="000000"/>
                          </a:solidFill>
                          <a:effectLst/>
                          <a:latin typeface="Arial" charset="0"/>
                          <a:ea typeface="MS PGothic" charset="0"/>
                          <a:cs typeface="Arial" charset="0"/>
                        </a:rPr>
                        <a:t>Forty-five (45) serious incidents reported </a:t>
                      </a:r>
                      <a:r>
                        <a:rPr kumimoji="0" lang="en-ZA" sz="1000" b="0" i="0" u="none" strike="noStrike" cap="none" normalizeH="0" baseline="0" dirty="0">
                          <a:ln>
                            <a:noFill/>
                          </a:ln>
                          <a:solidFill>
                            <a:srgbClr val="000000"/>
                          </a:solidFill>
                          <a:effectLst/>
                          <a:latin typeface="Arial" charset="0"/>
                          <a:ea typeface="MS PGothic" charset="0"/>
                          <a:cs typeface="Arial" charset="0"/>
                        </a:rPr>
                        <a:t>for the period covering the 01st April 2021 and 31th December 2021, an increase of twenty  (20) accidents, when compared to the same period in the previous financial year (2020/21</a:t>
                      </a:r>
                    </a:p>
                  </a:txBody>
                  <a:tcPr marL="68577" marR="685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Footer Placeholder 3">
            <a:extLst/>
          </p:cNvPr>
          <p:cNvSpPr>
            <a:spLocks noGrp="1"/>
          </p:cNvSpPr>
          <p:nvPr>
            <p:ph type="ftr" sz="quarter" idx="11"/>
          </p:nvPr>
        </p:nvSpPr>
        <p:spPr>
          <a:xfrm>
            <a:off x="3124200" y="6634163"/>
            <a:ext cx="2895600" cy="223837"/>
          </a:xfrm>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5021" name="Slide Number Placeholder 4"/>
          <p:cNvSpPr>
            <a:spLocks noGrp="1" noChangeArrowheads="1"/>
          </p:cNvSpPr>
          <p:nvPr>
            <p:ph type="sldNum" sz="quarter" idx="12"/>
          </p:nvPr>
        </p:nvSpPr>
        <p:spPr bwMode="auto">
          <a:xfrm>
            <a:off x="6553200" y="6634163"/>
            <a:ext cx="2133600" cy="87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0736FE4D-61F4-A544-9317-E4AB66BC1273}" type="slidenum">
              <a:rPr lang="en-US" sz="1200">
                <a:solidFill>
                  <a:srgbClr val="898989"/>
                </a:solidFill>
              </a:rPr>
              <a:pPr/>
              <a:t>84</a:t>
            </a:fld>
            <a:endParaRPr lang="en-US" sz="1200">
              <a:solidFill>
                <a:srgbClr val="898989"/>
              </a:solidFill>
            </a:endParaRPr>
          </a:p>
        </p:txBody>
      </p:sp>
      <p:pic>
        <p:nvPicPr>
          <p:cNvPr id="85022"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1123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304800"/>
            <a:ext cx="6324600" cy="752475"/>
          </a:xfrm>
        </p:spPr>
        <p:txBody>
          <a:bodyPr/>
          <a:lstStyle/>
          <a:p>
            <a:pPr algn="l"/>
            <a:r>
              <a:rPr lang="en-US" sz="2900" b="1">
                <a:solidFill>
                  <a:srgbClr val="000000"/>
                </a:solidFill>
                <a:latin typeface="Arial" charset="0"/>
                <a:ea typeface="MS PGothic" charset="0"/>
              </a:rPr>
              <a:t>Programme 6: Maritime Transport</a:t>
            </a:r>
            <a:endParaRPr lang="en-US">
              <a:latin typeface="Calibri" charset="0"/>
              <a:ea typeface="MS PGothic" charset="0"/>
            </a:endParaRPr>
          </a:p>
        </p:txBody>
      </p:sp>
      <p:graphicFrame>
        <p:nvGraphicFramePr>
          <p:cNvPr id="6" name="Content Placeholder 5">
            <a:extLst/>
          </p:cNvPr>
          <p:cNvGraphicFramePr>
            <a:graphicFrameLocks noGrp="1"/>
          </p:cNvGraphicFramePr>
          <p:nvPr>
            <p:ph idx="1"/>
          </p:nvPr>
        </p:nvGraphicFramePr>
        <p:xfrm>
          <a:off x="457200" y="1174750"/>
          <a:ext cx="8328024" cy="5076826"/>
        </p:xfrm>
        <a:graphic>
          <a:graphicData uri="http://schemas.openxmlformats.org/drawingml/2006/table">
            <a:tbl>
              <a:tblPr firstRow="1" bandRow="1">
                <a:tableStyleId>{5C22544A-7EE6-4342-B048-85BDC9FD1C3A}</a:tableStyleId>
              </a:tblPr>
              <a:tblGrid>
                <a:gridCol w="1658394">
                  <a:extLst>
                    <a:ext uri="{9D8B030D-6E8A-4147-A177-3AD203B41FA5}"/>
                  </a:extLst>
                </a:gridCol>
                <a:gridCol w="1498013">
                  <a:extLst>
                    <a:ext uri="{9D8B030D-6E8A-4147-A177-3AD203B41FA5}"/>
                  </a:extLst>
                </a:gridCol>
                <a:gridCol w="1818775">
                  <a:extLst>
                    <a:ext uri="{9D8B030D-6E8A-4147-A177-3AD203B41FA5}"/>
                  </a:extLst>
                </a:gridCol>
                <a:gridCol w="1676421">
                  <a:extLst>
                    <a:ext uri="{9D8B030D-6E8A-4147-A177-3AD203B41FA5}"/>
                  </a:extLst>
                </a:gridCol>
                <a:gridCol w="1676421">
                  <a:extLst>
                    <a:ext uri="{9D8B030D-6E8A-4147-A177-3AD203B41FA5}"/>
                  </a:extLst>
                </a:gridCol>
              </a:tblGrid>
              <a:tr h="1029636">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pitchFamily="34" charset="-128"/>
                          <a:cs typeface="Arial"/>
                        </a:rPr>
                        <a:t>INSTITUTION</a:t>
                      </a:r>
                      <a:endParaRPr kumimoji="0" lang="en-US" sz="1400" b="1" i="0" u="none" strike="noStrike" cap="none" normalizeH="0" baseline="0" dirty="0">
                        <a:ln>
                          <a:noFill/>
                        </a:ln>
                        <a:solidFill>
                          <a:schemeClr val="tx1"/>
                        </a:solidFill>
                        <a:effectLst/>
                        <a:latin typeface="Arial"/>
                        <a:ea typeface="MS PGothic" pitchFamily="34" charset="-128"/>
                        <a:cs typeface="Arial"/>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pitchFamily="34" charset="-128"/>
                          <a:cs typeface="Arial"/>
                        </a:rPr>
                        <a:t>OUTPUT INDICATOR</a:t>
                      </a:r>
                      <a:endParaRPr kumimoji="0" lang="en-US" sz="1400" b="1" i="0" u="none" strike="noStrike" cap="none" normalizeH="0" baseline="0" dirty="0">
                        <a:ln>
                          <a:noFill/>
                        </a:ln>
                        <a:solidFill>
                          <a:schemeClr val="tx1"/>
                        </a:solidFill>
                        <a:effectLst/>
                        <a:latin typeface="Arial"/>
                        <a:ea typeface="MS PGothic" pitchFamily="34" charset="-128"/>
                        <a:cs typeface="Arial"/>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cap="none" normalizeH="0" baseline="0" dirty="0">
                          <a:ln>
                            <a:noFill/>
                          </a:ln>
                          <a:solidFill>
                            <a:schemeClr val="tx1"/>
                          </a:solidFill>
                          <a:effectLst/>
                          <a:latin typeface="Arial"/>
                          <a:ea typeface="MS PGothic" pitchFamily="34" charset="-128"/>
                          <a:cs typeface="Arial"/>
                        </a:rPr>
                        <a:t>ANNUAL TARGET</a:t>
                      </a:r>
                      <a:endParaRPr kumimoji="0" lang="en-US" sz="1400" b="1" i="0" u="none" strike="noStrike" cap="none" normalizeH="0" baseline="0" dirty="0">
                        <a:ln>
                          <a:noFill/>
                        </a:ln>
                        <a:solidFill>
                          <a:schemeClr val="tx1"/>
                        </a:solidFill>
                        <a:effectLst/>
                        <a:latin typeface="Arial"/>
                        <a:ea typeface="MS PGothic" pitchFamily="34" charset="-128"/>
                        <a:cs typeface="Arial"/>
                      </a:endParaRP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ZA" sz="1400" b="1" i="0" u="none" strike="noStrike" kern="1200" cap="none" normalizeH="0" baseline="0" dirty="0" smtClean="0">
                          <a:ln>
                            <a:noFill/>
                          </a:ln>
                          <a:solidFill>
                            <a:schemeClr val="tx1"/>
                          </a:solidFill>
                          <a:effectLst/>
                          <a:latin typeface="Arial"/>
                          <a:ea typeface="MS PGothic" pitchFamily="34" charset="-128"/>
                          <a:cs typeface="Arial"/>
                        </a:rPr>
                        <a:t>PROGRESS AS AT 30 SEPTEMBER 2021</a:t>
                      </a:r>
                      <a:endParaRPr kumimoji="0" lang="en-ZA" sz="1400" b="1" i="0" u="none" strike="noStrike" kern="1200" cap="none" normalizeH="0" baseline="0" dirty="0">
                        <a:ln>
                          <a:noFill/>
                        </a:ln>
                        <a:solidFill>
                          <a:schemeClr val="tx1"/>
                        </a:solidFill>
                        <a:effectLst/>
                        <a:latin typeface="Arial"/>
                        <a:ea typeface="MS PGothic" pitchFamily="34" charset="-128"/>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457200" rtl="0" eaLnBrk="1" fontAlgn="base" latinLnBrk="0" hangingPunct="1">
                        <a:lnSpc>
                          <a:spcPct val="11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a:ea typeface="MS PGothic" pitchFamily="34" charset="-128"/>
                          <a:cs typeface="Arial"/>
                        </a:rPr>
                        <a:t>PROGRESS AS AT 31 DECEMBER 2021</a:t>
                      </a:r>
                      <a:endParaRPr kumimoji="0" lang="en-US" sz="1400" b="1" i="0" u="none" strike="noStrike" kern="1200" cap="none" normalizeH="0" baseline="0" dirty="0">
                        <a:ln>
                          <a:noFill/>
                        </a:ln>
                        <a:solidFill>
                          <a:schemeClr val="tx1"/>
                        </a:solidFill>
                        <a:effectLst/>
                        <a:latin typeface="Arial"/>
                        <a:ea typeface="MS PGothic" pitchFamily="34" charset="-128"/>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extLst>
              </a:tr>
              <a:tr h="355454">
                <a:tc gridSpan="4">
                  <a:txBody>
                    <a:bodyPr/>
                    <a:lstStyle/>
                    <a:p>
                      <a:r>
                        <a:rPr lang="en-ZA" sz="1400" b="1" dirty="0">
                          <a:effectLst/>
                          <a:latin typeface="Arial"/>
                          <a:ea typeface="Calibri" panose="020F0502020204030204" pitchFamily="34" charset="0"/>
                          <a:cs typeface="Arial"/>
                        </a:rPr>
                        <a:t>Safer Transport Systems</a:t>
                      </a:r>
                      <a:endParaRPr lang="en-US" sz="1400" dirty="0">
                        <a:latin typeface="Arial"/>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Arial"/>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extLst>
              </a:tr>
              <a:tr h="1338236">
                <a:tc rowSpan="3">
                  <a:txBody>
                    <a:bodyPr/>
                    <a:lstStyle/>
                    <a:p>
                      <a:pPr>
                        <a:lnSpc>
                          <a:spcPct val="110000"/>
                        </a:lnSpc>
                      </a:pPr>
                      <a:r>
                        <a:rPr lang="en-ZA" sz="1400" b="1" dirty="0">
                          <a:effectLst/>
                          <a:latin typeface="Arial"/>
                          <a:ea typeface="Calibri" panose="020F0502020204030204" pitchFamily="34" charset="0"/>
                          <a:cs typeface="Arial"/>
                        </a:rPr>
                        <a:t>South African Maritime Safety Authority (SAMSA)</a:t>
                      </a:r>
                      <a:endParaRPr lang="en-US" sz="1400" b="1" dirty="0">
                        <a:latin typeface="Arial"/>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nSpc>
                          <a:spcPct val="110000"/>
                        </a:lnSpc>
                        <a:buFont typeface="Symbol" panose="05050102010706020507" pitchFamily="18" charset="2"/>
                        <a:buNone/>
                      </a:pPr>
                      <a:r>
                        <a:rPr lang="en-ZA" sz="1400" dirty="0">
                          <a:effectLst/>
                          <a:latin typeface="Arial"/>
                          <a:cs typeface="Arial"/>
                        </a:rPr>
                        <a:t>Reportable maritime safety incident rate recorded for all types of </a:t>
                      </a:r>
                      <a:r>
                        <a:rPr lang="en-ZA" sz="1400" dirty="0" smtClean="0">
                          <a:effectLst/>
                          <a:latin typeface="Arial"/>
                          <a:cs typeface="Arial"/>
                        </a:rPr>
                        <a:t>vessels</a:t>
                      </a:r>
                      <a:endParaRPr lang="en-ZA"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400" dirty="0">
                          <a:effectLst/>
                          <a:latin typeface="Arial"/>
                          <a:cs typeface="Arial"/>
                        </a:rPr>
                        <a:t>Below ten (10) reportable maritime safety incident rate</a:t>
                      </a:r>
                      <a:endParaRPr lang="en-US"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spcBef>
                          <a:spcPts val="0"/>
                        </a:spcBef>
                        <a:spcAft>
                          <a:spcPts val="0"/>
                        </a:spcAft>
                        <a:buFont typeface="Arial"/>
                        <a:buChar char="•"/>
                      </a:pPr>
                      <a:r>
                        <a:rPr lang="en-ZA" sz="1400" dirty="0">
                          <a:effectLst/>
                          <a:latin typeface="Arial"/>
                          <a:cs typeface="Arial"/>
                        </a:rPr>
                        <a:t>2.72 maritime safety incident rate</a:t>
                      </a:r>
                      <a:endParaRPr lang="en-US"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ZA" sz="1400" dirty="0" smtClean="0">
                          <a:latin typeface="Arial"/>
                          <a:cs typeface="Arial"/>
                        </a:rPr>
                        <a:t>4.13 </a:t>
                      </a:r>
                      <a:r>
                        <a:rPr lang="en-ZA" sz="1400" dirty="0" smtClean="0">
                          <a:effectLst/>
                          <a:latin typeface="Arial"/>
                          <a:cs typeface="Arial"/>
                        </a:rPr>
                        <a:t>maritime safety incident rate</a:t>
                      </a:r>
                      <a:endParaRPr lang="en-US" sz="1400" dirty="0" smtClean="0">
                        <a:effectLst/>
                        <a:latin typeface="Arial"/>
                        <a:cs typeface="Arial"/>
                      </a:endParaRPr>
                    </a:p>
                    <a:p>
                      <a:pPr marL="285750" indent="-285750">
                        <a:buFont typeface="Arial"/>
                        <a:buChar char="•"/>
                      </a:pPr>
                      <a:endParaRPr lang="en-ZA" sz="1400" dirty="0">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1256672">
                <a:tc vMerge="1">
                  <a:txBody>
                    <a:bodyPr/>
                    <a:lstStyle/>
                    <a:p>
                      <a:endParaRPr lang="en-US" dirty="0"/>
                    </a:p>
                  </a:txBody>
                  <a:tcPr/>
                </a:tc>
                <a:tc>
                  <a:txBody>
                    <a:bodyPr/>
                    <a:lstStyle/>
                    <a:p>
                      <a:pPr marL="0" lvl="0" indent="0">
                        <a:lnSpc>
                          <a:spcPct val="110000"/>
                        </a:lnSpc>
                        <a:buFont typeface="Symbol" panose="05050102010706020507" pitchFamily="18" charset="2"/>
                        <a:buNone/>
                      </a:pPr>
                      <a:r>
                        <a:rPr lang="en-ZA" sz="1400" dirty="0">
                          <a:effectLst/>
                          <a:latin typeface="Arial"/>
                          <a:cs typeface="Arial"/>
                        </a:rPr>
                        <a:t>Reportable maritime fatality rate recorded for all types of </a:t>
                      </a:r>
                      <a:r>
                        <a:rPr lang="en-ZA" sz="1400" dirty="0" smtClean="0">
                          <a:effectLst/>
                          <a:latin typeface="Arial"/>
                          <a:cs typeface="Arial"/>
                        </a:rPr>
                        <a:t>vessels</a:t>
                      </a:r>
                      <a:endParaRPr lang="en-ZA"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400" dirty="0">
                          <a:effectLst/>
                          <a:latin typeface="Arial"/>
                          <a:cs typeface="Arial"/>
                        </a:rPr>
                        <a:t>Below two (2) reportable maritime fatality rate</a:t>
                      </a:r>
                      <a:endParaRPr lang="en-US"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spcBef>
                          <a:spcPts val="0"/>
                        </a:spcBef>
                        <a:spcAft>
                          <a:spcPts val="0"/>
                        </a:spcAft>
                        <a:buFont typeface="Arial"/>
                        <a:buChar char="•"/>
                      </a:pPr>
                      <a:r>
                        <a:rPr lang="en-ZA" sz="1400" dirty="0">
                          <a:effectLst/>
                          <a:latin typeface="Arial"/>
                          <a:cs typeface="Arial"/>
                        </a:rPr>
                        <a:t>0.47 maritime fatality rate</a:t>
                      </a:r>
                      <a:endParaRPr lang="en-US"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latin typeface="Arial"/>
                          <a:cs typeface="Arial"/>
                        </a:rPr>
                        <a:t>0.84 </a:t>
                      </a:r>
                      <a:r>
                        <a:rPr lang="en-ZA" sz="1400" dirty="0" smtClean="0">
                          <a:effectLst/>
                          <a:latin typeface="Arial"/>
                          <a:cs typeface="Arial"/>
                        </a:rPr>
                        <a:t>maritime fatality rate</a:t>
                      </a:r>
                      <a:endParaRPr lang="en-US" sz="1400" dirty="0" smtClean="0">
                        <a:effectLst/>
                        <a:latin typeface="Arial"/>
                        <a:cs typeface="Arial"/>
                      </a:endParaRPr>
                    </a:p>
                    <a:p>
                      <a:pPr marL="285750" indent="-285750">
                        <a:buFont typeface="Arial"/>
                        <a:buChar char="•"/>
                      </a:pPr>
                      <a:endParaRPr lang="en-US" sz="1400" dirty="0">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1096828">
                <a:tc vMerge="1">
                  <a:txBody>
                    <a:bodyPr/>
                    <a:lstStyle/>
                    <a:p>
                      <a:endParaRPr lang="en-US" dirty="0"/>
                    </a:p>
                  </a:txBody>
                  <a:tcPr/>
                </a:tc>
                <a:tc>
                  <a:txBody>
                    <a:bodyPr/>
                    <a:lstStyle/>
                    <a:p>
                      <a:pPr marL="0" lvl="0" indent="0">
                        <a:lnSpc>
                          <a:spcPct val="110000"/>
                        </a:lnSpc>
                        <a:buFont typeface="Symbol" panose="05050102010706020507" pitchFamily="18" charset="2"/>
                        <a:buNone/>
                      </a:pPr>
                      <a:r>
                        <a:rPr lang="en-ZA" sz="1400" dirty="0">
                          <a:effectLst/>
                          <a:latin typeface="Arial"/>
                          <a:cs typeface="Arial"/>
                        </a:rPr>
                        <a:t>Maritime pollution incident rate for all types of </a:t>
                      </a:r>
                      <a:r>
                        <a:rPr lang="en-ZA" sz="1400" dirty="0" smtClean="0">
                          <a:effectLst/>
                          <a:latin typeface="Arial"/>
                          <a:cs typeface="Arial"/>
                        </a:rPr>
                        <a:t>vessels</a:t>
                      </a:r>
                      <a:endParaRPr lang="en-ZA"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lvl="0" indent="-171450">
                        <a:lnSpc>
                          <a:spcPct val="110000"/>
                        </a:lnSpc>
                        <a:buFont typeface="Arial"/>
                        <a:buChar char="•"/>
                      </a:pPr>
                      <a:r>
                        <a:rPr lang="en-ZA" sz="1400" dirty="0">
                          <a:effectLst/>
                          <a:latin typeface="Arial"/>
                          <a:cs typeface="Arial"/>
                        </a:rPr>
                        <a:t>Below two (2) maritime pollution rate</a:t>
                      </a:r>
                      <a:endParaRPr lang="en-US" sz="1400" dirty="0">
                        <a:effectLst/>
                        <a:latin typeface="Arial"/>
                        <a:cs typeface="Arial"/>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nSpc>
                          <a:spcPct val="110000"/>
                        </a:lnSpc>
                        <a:buFont typeface="Arial"/>
                        <a:buChar char="•"/>
                      </a:pPr>
                      <a:r>
                        <a:rPr lang="en-ZA" sz="1400" kern="1200" dirty="0" smtClean="0">
                          <a:solidFill>
                            <a:schemeClr val="dk1"/>
                          </a:solidFill>
                          <a:effectLst/>
                          <a:latin typeface="Arial"/>
                          <a:ea typeface="+mn-ea"/>
                          <a:cs typeface="Arial"/>
                        </a:rPr>
                        <a:t>0.42 maritime pollution rate</a:t>
                      </a:r>
                      <a:r>
                        <a:rPr lang="en-US" sz="1400" dirty="0" smtClean="0">
                          <a:effectLst/>
                          <a:latin typeface="Arial"/>
                          <a:cs typeface="Arial"/>
                        </a:rPr>
                        <a:t> </a:t>
                      </a:r>
                      <a:endParaRPr lang="en-US" sz="1400" dirty="0">
                        <a:latin typeface="Arial"/>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a:buChar char="•"/>
                      </a:pPr>
                      <a:r>
                        <a:rPr lang="en-US" sz="1400" dirty="0" smtClean="0">
                          <a:latin typeface="Arial"/>
                          <a:cs typeface="Arial"/>
                        </a:rPr>
                        <a:t>0.58 </a:t>
                      </a:r>
                      <a:r>
                        <a:rPr lang="en-ZA" sz="1400" kern="1200" dirty="0" smtClean="0">
                          <a:solidFill>
                            <a:schemeClr val="dk1"/>
                          </a:solidFill>
                          <a:effectLst/>
                          <a:latin typeface="Arial"/>
                          <a:ea typeface="+mn-ea"/>
                          <a:cs typeface="Arial"/>
                        </a:rPr>
                        <a:t>maritime pollution rate</a:t>
                      </a:r>
                      <a:r>
                        <a:rPr lang="en-US" sz="1400" dirty="0" smtClean="0">
                          <a:effectLst/>
                          <a:latin typeface="Arial"/>
                          <a:cs typeface="Arial"/>
                        </a:rPr>
                        <a:t> </a:t>
                      </a:r>
                      <a:endParaRPr lang="en-US" sz="1400" dirty="0">
                        <a:latin typeface="Arial"/>
                        <a:cs typeface="Arial"/>
                      </a:endParaRPr>
                    </a:p>
                  </a:txBody>
                  <a:tcPr marL="91436" marR="91436" marT="45426" marB="454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Footer Placeholder 3">
            <a:extLst/>
          </p:cNvPr>
          <p:cNvSpPr>
            <a:spLocks noGrp="1"/>
          </p:cNvSpPr>
          <p:nvPr>
            <p:ph type="ftr" sz="quarter" idx="11"/>
          </p:nvPr>
        </p:nvSpPr>
        <p:spPr/>
        <p:txBody>
          <a:bodyPr/>
          <a:lstStyle/>
          <a:p>
            <a:pPr>
              <a:defRPr/>
            </a:pPr>
            <a:r>
              <a:rPr lang="en-US" dirty="0">
                <a:solidFill>
                  <a:prstClr val="black">
                    <a:tint val="75000"/>
                  </a:prstClr>
                </a:solidFill>
              </a:rPr>
              <a:t>DoT 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
        <p:nvSpPr>
          <p:cNvPr id="86055"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547AAB6-EC9D-2F41-9F41-B78C98BC88E2}" type="slidenum">
              <a:rPr lang="en-US" sz="1200">
                <a:solidFill>
                  <a:srgbClr val="898989"/>
                </a:solidFill>
              </a:rPr>
              <a:pPr/>
              <a:t>85</a:t>
            </a:fld>
            <a:endParaRPr lang="en-US" sz="1200">
              <a:solidFill>
                <a:srgbClr val="898989"/>
              </a:solidFill>
            </a:endParaRPr>
          </a:p>
        </p:txBody>
      </p:sp>
      <p:pic>
        <p:nvPicPr>
          <p:cNvPr id="8605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02127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274638"/>
            <a:ext cx="6324600" cy="782637"/>
          </a:xfrm>
        </p:spPr>
        <p:txBody>
          <a:bodyPr/>
          <a:lstStyle/>
          <a:p>
            <a:r>
              <a:rPr lang="en-US" sz="2900" b="1">
                <a:solidFill>
                  <a:srgbClr val="000000"/>
                </a:solidFill>
                <a:latin typeface="Arial" charset="0"/>
                <a:ea typeface="MS PGothic" charset="0"/>
              </a:rPr>
              <a:t>Programme 7: Public Transport</a:t>
            </a:r>
            <a:endParaRPr lang="en-US">
              <a:latin typeface="Calibri" charset="0"/>
              <a:ea typeface="MS PGothic" charset="0"/>
            </a:endParaRPr>
          </a:p>
        </p:txBody>
      </p:sp>
      <p:graphicFrame>
        <p:nvGraphicFramePr>
          <p:cNvPr id="6" name="Content Placeholder 5"/>
          <p:cNvGraphicFramePr>
            <a:graphicFrameLocks noGrp="1"/>
          </p:cNvGraphicFramePr>
          <p:nvPr>
            <p:ph idx="1"/>
          </p:nvPr>
        </p:nvGraphicFramePr>
        <p:xfrm>
          <a:off x="533400" y="1187450"/>
          <a:ext cx="8304213" cy="3586164"/>
        </p:xfrm>
        <a:graphic>
          <a:graphicData uri="http://schemas.openxmlformats.org/drawingml/2006/table">
            <a:tbl>
              <a:tblPr/>
              <a:tblGrid>
                <a:gridCol w="1646238"/>
                <a:gridCol w="1497012"/>
                <a:gridCol w="1636713"/>
                <a:gridCol w="1685925"/>
                <a:gridCol w="1838325"/>
              </a:tblGrid>
              <a:tr h="768248">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INSTITUTION</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OUTPUT INDICATOR</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chemeClr val="tx1"/>
                          </a:solidFill>
                          <a:effectLst/>
                          <a:latin typeface="Arial" charset="0"/>
                          <a:ea typeface="MS PGothic" charset="0"/>
                          <a:cs typeface="Arial" charset="0"/>
                        </a:rPr>
                        <a:t>ANNUAL TARGET</a:t>
                      </a:r>
                      <a:endParaRPr kumimoji="0" lang="en-US" sz="1400" b="1" i="0" u="none" strike="noStrike" cap="none" normalizeH="0" baseline="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PROGRESS AS AT 30 SEPTEMBER  2021</a:t>
                      </a: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MS PGothic" charset="0"/>
                          <a:cs typeface="Arial" charset="0"/>
                        </a:rPr>
                        <a:t>PROGRESS AS AT 31 DECEMBER 2021</a:t>
                      </a: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solidFill>
                  </a:tcPr>
                </a:tc>
              </a:tr>
              <a:tr h="256032">
                <a:tc gridSpan="4">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rgbClr val="000000"/>
                          </a:solidFill>
                          <a:effectLst/>
                          <a:latin typeface="Arial" charset="0"/>
                          <a:ea typeface="MS PGothic" charset="0"/>
                          <a:cs typeface="Arial" charset="0"/>
                        </a:rPr>
                        <a:t>Public Transport</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1280942">
                <a:tc rowSpan="3">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dirty="0">
                          <a:ln>
                            <a:noFill/>
                          </a:ln>
                          <a:solidFill>
                            <a:srgbClr val="000000"/>
                          </a:solidFill>
                          <a:effectLst/>
                          <a:latin typeface="Arial" charset="0"/>
                          <a:ea typeface="MS PGothic" charset="0"/>
                          <a:cs typeface="Arial" charset="0"/>
                        </a:rPr>
                        <a:t>Provincial Departments of Transport (PDTs)</a:t>
                      </a:r>
                      <a:endParaRPr kumimoji="0" lang="en-US" sz="1400" b="1" i="0" u="none" strike="noStrike" cap="none" normalizeH="0" baseline="0" dirty="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rgbClr val="000000"/>
                          </a:solidFill>
                          <a:effectLst/>
                          <a:latin typeface="Arial" charset="0"/>
                          <a:ea typeface="MS PGothic" charset="0"/>
                          <a:cs typeface="Arial" charset="0"/>
                        </a:rPr>
                        <a:t>Transport Operations</a:t>
                      </a:r>
                      <a:endParaRPr kumimoji="0" lang="en-US" sz="14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1" i="0" u="none" strike="noStrike" cap="none" normalizeH="0" baseline="0">
                          <a:ln>
                            <a:noFill/>
                          </a:ln>
                          <a:solidFill>
                            <a:srgbClr val="000000"/>
                          </a:solidFill>
                          <a:effectLst/>
                          <a:latin typeface="Arial" charset="0"/>
                          <a:ea typeface="MS PGothic" charset="0"/>
                          <a:cs typeface="Arial" charset="0"/>
                        </a:rPr>
                        <a:t> </a:t>
                      </a:r>
                      <a:endParaRPr kumimoji="0" lang="en-US" sz="1400" b="0" i="0" u="none" strike="noStrike" cap="none" normalizeH="0" baseline="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Symbol" charset="0"/>
                        <a:buNone/>
                        <a:tabLst/>
                      </a:pPr>
                      <a:r>
                        <a:rPr kumimoji="0" lang="en-ZA" sz="1400" b="0" i="0" u="none" strike="noStrike" cap="none" normalizeH="0" baseline="0">
                          <a:ln>
                            <a:noFill/>
                          </a:ln>
                          <a:solidFill>
                            <a:srgbClr val="000000"/>
                          </a:solidFill>
                          <a:effectLst/>
                          <a:latin typeface="Arial" charset="0"/>
                          <a:ea typeface="MS PGothic" charset="0"/>
                          <a:cs typeface="Arial" charset="0"/>
                        </a:rPr>
                        <a:t>Number of routes subsidised</a:t>
                      </a: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None/>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184 616 routes</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None/>
                        <a:tabLst/>
                      </a:pPr>
                      <a:endParaRPr kumimoji="0" lang="en-ZA" sz="14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20 107 routes</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0" i="0" u="none" strike="noStrike" cap="none" normalizeH="0" baseline="0">
                          <a:ln>
                            <a:noFill/>
                          </a:ln>
                          <a:solidFill>
                            <a:schemeClr val="tx1"/>
                          </a:solidFill>
                          <a:effectLst/>
                          <a:latin typeface="Arial" charset="0"/>
                          <a:ea typeface="MS PGothic" charset="0"/>
                          <a:cs typeface="Arial" charset="0"/>
                        </a:rPr>
                        <a:t> </a:t>
                      </a:r>
                      <a:endParaRPr kumimoji="0" lang="en-US" sz="1400" b="0" i="0" u="none" strike="noStrike" cap="none" normalizeH="0" baseline="0">
                        <a:ln>
                          <a:noFill/>
                        </a:ln>
                        <a:solidFill>
                          <a:schemeClr val="tx1"/>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Tx/>
                        <a:buNone/>
                        <a:tabLst/>
                      </a:pPr>
                      <a:r>
                        <a:rPr kumimoji="0" lang="en-ZA" sz="1400" b="0" i="0" u="none" strike="noStrike" cap="none" normalizeH="0" baseline="0">
                          <a:ln>
                            <a:noFill/>
                          </a:ln>
                          <a:solidFill>
                            <a:schemeClr val="tx1"/>
                          </a:solidFill>
                          <a:effectLst/>
                          <a:latin typeface="Arial" charset="0"/>
                          <a:ea typeface="MS PGothic" charset="0"/>
                          <a:cs typeface="Arial" charset="0"/>
                        </a:rPr>
                        <a:t> </a:t>
                      </a:r>
                      <a:endParaRPr kumimoji="0" lang="en-US" sz="1400" b="0" i="0" u="none" strike="noStrike" cap="none" normalizeH="0" baseline="0">
                        <a:ln>
                          <a:noFill/>
                        </a:ln>
                        <a:solidFill>
                          <a:schemeClr val="tx1"/>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Symbol" charset="0"/>
                        <a:buNone/>
                        <a:tabLst/>
                      </a:pPr>
                      <a:endParaRPr kumimoji="0" lang="en-ZA" sz="1400" b="0" i="0" u="none" strike="noStrike" cap="none" normalizeH="0" baseline="0">
                        <a:ln>
                          <a:noFill/>
                        </a:ln>
                        <a:solidFill>
                          <a:schemeClr val="tx1"/>
                        </a:solidFill>
                        <a:effectLst/>
                        <a:latin typeface="Arial" charset="0"/>
                        <a:ea typeface="MS PGothic" charset="0"/>
                        <a:cs typeface="Arial" charset="0"/>
                      </a:endParaRPr>
                    </a:p>
                    <a:p>
                      <a:pPr marL="0" marR="0" lvl="0" indent="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chemeClr val="tx1"/>
                          </a:solidFill>
                          <a:effectLst/>
                          <a:latin typeface="Arial" charset="0"/>
                          <a:ea typeface="MS PGothic" charset="0"/>
                          <a:cs typeface="Arial" charset="0"/>
                        </a:rPr>
                        <a:t>  </a:t>
                      </a:r>
                      <a:r>
                        <a:rPr kumimoji="0" lang="en-ZA" sz="1400" b="0" i="0" u="none" strike="noStrike" cap="none" normalizeH="0" baseline="0">
                          <a:ln>
                            <a:noFill/>
                          </a:ln>
                          <a:solidFill>
                            <a:schemeClr val="tx1"/>
                          </a:solidFill>
                          <a:effectLst/>
                          <a:latin typeface="Arial" charset="0"/>
                          <a:ea typeface="MS PGothic" charset="0"/>
                          <a:cs typeface="Calibri" charset="0"/>
                        </a:rPr>
                        <a:t>17 717 </a:t>
                      </a:r>
                      <a:r>
                        <a:rPr kumimoji="0" lang="en-ZA" sz="1400" b="0" i="0" u="none" strike="noStrike" cap="none" normalizeH="0" baseline="0">
                          <a:ln>
                            <a:noFill/>
                          </a:ln>
                          <a:solidFill>
                            <a:schemeClr val="tx1"/>
                          </a:solidFill>
                          <a:effectLst/>
                          <a:latin typeface="Arial" charset="0"/>
                          <a:ea typeface="MS PGothic" charset="0"/>
                          <a:cs typeface="Arial" charset="0"/>
                        </a:rPr>
                        <a:t>routes</a:t>
                      </a:r>
                      <a:endParaRPr kumimoji="0" lang="en-US" sz="1400" b="0" i="0" u="none" strike="noStrike" cap="none" normalizeH="0" baseline="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8248">
                <a:tc v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tab pos="101600" algn="l"/>
                        </a:tabLst>
                      </a:pPr>
                      <a:r>
                        <a:rPr kumimoji="0" lang="en-ZA" sz="1400" b="0" i="0" u="none" strike="noStrike" cap="none" normalizeH="0" baseline="0">
                          <a:ln>
                            <a:noFill/>
                          </a:ln>
                          <a:solidFill>
                            <a:srgbClr val="000000"/>
                          </a:solidFill>
                          <a:effectLst/>
                          <a:latin typeface="Arial" charset="0"/>
                          <a:ea typeface="MS PGothic" charset="0"/>
                          <a:cs typeface="Arial" charset="0"/>
                        </a:rPr>
                        <a:t>Number of kilometres subsidised</a:t>
                      </a: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dirty="0">
                          <a:ln>
                            <a:noFill/>
                          </a:ln>
                          <a:solidFill>
                            <a:srgbClr val="000000"/>
                          </a:solidFill>
                          <a:effectLst/>
                          <a:latin typeface="Arial" charset="0"/>
                          <a:ea typeface="MS PGothic" charset="0"/>
                          <a:cs typeface="Arial" charset="0"/>
                        </a:rPr>
                        <a:t>183 740 442 km</a:t>
                      </a:r>
                      <a:endParaRPr kumimoji="0" lang="en-US" sz="1400" b="0" i="0" u="none" strike="noStrike" cap="none" normalizeH="0" baseline="0" dirty="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35 632 366 km</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chemeClr val="tx1"/>
                          </a:solidFill>
                          <a:effectLst/>
                          <a:latin typeface="Arial" charset="0"/>
                          <a:ea typeface="MS PGothic" charset="0"/>
                          <a:cs typeface="Calibri" charset="0"/>
                        </a:rPr>
                        <a:t>33 964 082 </a:t>
                      </a:r>
                      <a:r>
                        <a:rPr kumimoji="0" lang="en-ZA" sz="1400" b="0" i="0" u="none" strike="noStrike" cap="none" normalizeH="0" baseline="0">
                          <a:ln>
                            <a:noFill/>
                          </a:ln>
                          <a:solidFill>
                            <a:schemeClr val="tx1"/>
                          </a:solidFill>
                          <a:effectLst/>
                          <a:latin typeface="Arial" charset="0"/>
                          <a:ea typeface="MS PGothic" charset="0"/>
                          <a:cs typeface="Arial" charset="0"/>
                        </a:rPr>
                        <a:t>km</a:t>
                      </a:r>
                      <a:endParaRPr kumimoji="0" lang="en-US" sz="1400" b="0" i="0" u="none" strike="noStrike" cap="none" normalizeH="0" baseline="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2694">
                <a:tc vMerge="1">
                  <a:txBody>
                    <a:bodyPr/>
                    <a:lstStyle/>
                    <a:p>
                      <a:endParaRPr lang="en-US"/>
                    </a:p>
                  </a:txBody>
                  <a:tcPr/>
                </a:tc>
                <a:tc>
                  <a:txBody>
                    <a:bodyPr/>
                    <a:lstStyle/>
                    <a:p>
                      <a:pPr marL="0" marR="0" lvl="0" indent="0" algn="l" defTabSz="457200" rtl="0" eaLnBrk="1" fontAlgn="base" latinLnBrk="0" hangingPunct="1">
                        <a:lnSpc>
                          <a:spcPct val="120000"/>
                        </a:lnSpc>
                        <a:spcBef>
                          <a:spcPct val="0"/>
                        </a:spcBef>
                        <a:spcAft>
                          <a:spcPct val="0"/>
                        </a:spcAft>
                        <a:buClrTx/>
                        <a:buSzTx/>
                        <a:buFont typeface="Symbol" charset="0"/>
                        <a:buNone/>
                        <a:tabLst>
                          <a:tab pos="101600" algn="l"/>
                        </a:tabLst>
                      </a:pPr>
                      <a:r>
                        <a:rPr kumimoji="0" lang="en-ZA" sz="1400" b="0" i="0" u="none" strike="noStrike" cap="none" normalizeH="0" baseline="0">
                          <a:ln>
                            <a:noFill/>
                          </a:ln>
                          <a:solidFill>
                            <a:srgbClr val="000000"/>
                          </a:solidFill>
                          <a:effectLst/>
                          <a:latin typeface="Arial" charset="0"/>
                          <a:ea typeface="MS PGothic" charset="0"/>
                          <a:cs typeface="Arial" charset="0"/>
                        </a:rPr>
                        <a:t>Number of trips subsidised</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4 632 739 trips</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a:ln>
                            <a:noFill/>
                          </a:ln>
                          <a:solidFill>
                            <a:srgbClr val="000000"/>
                          </a:solidFill>
                          <a:effectLst/>
                          <a:latin typeface="Arial" charset="0"/>
                          <a:ea typeface="MS PGothic" charset="0"/>
                          <a:cs typeface="Arial" charset="0"/>
                        </a:rPr>
                        <a:t>898 588 trips</a:t>
                      </a:r>
                      <a:endParaRPr kumimoji="0" lang="en-US" sz="1400" b="0" i="0" u="none" strike="noStrike" cap="none" normalizeH="0" baseline="0">
                        <a:ln>
                          <a:noFill/>
                        </a:ln>
                        <a:solidFill>
                          <a:srgbClr val="000000"/>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base" latinLnBrk="0" hangingPunct="1">
                        <a:lnSpc>
                          <a:spcPct val="120000"/>
                        </a:lnSpc>
                        <a:spcBef>
                          <a:spcPct val="0"/>
                        </a:spcBef>
                        <a:spcAft>
                          <a:spcPct val="0"/>
                        </a:spcAft>
                        <a:buClrTx/>
                        <a:buSzTx/>
                        <a:buFont typeface="Arial" charset="0"/>
                        <a:buChar char="•"/>
                        <a:tabLst/>
                      </a:pPr>
                      <a:r>
                        <a:rPr kumimoji="0" lang="en-ZA" sz="1400" b="0" i="0" u="none" strike="noStrike" cap="none" normalizeH="0" baseline="0" dirty="0">
                          <a:ln>
                            <a:noFill/>
                          </a:ln>
                          <a:solidFill>
                            <a:schemeClr val="tx1"/>
                          </a:solidFill>
                          <a:effectLst/>
                          <a:latin typeface="Arial" charset="0"/>
                          <a:ea typeface="MS PGothic" charset="0"/>
                          <a:cs typeface="Calibri" charset="0"/>
                        </a:rPr>
                        <a:t>856 486 </a:t>
                      </a:r>
                      <a:r>
                        <a:rPr kumimoji="0" lang="en-ZA" sz="1400" b="0" i="0" u="none" strike="noStrike" cap="none" normalizeH="0" baseline="0" dirty="0">
                          <a:ln>
                            <a:noFill/>
                          </a:ln>
                          <a:solidFill>
                            <a:schemeClr val="tx1"/>
                          </a:solidFill>
                          <a:effectLst/>
                          <a:latin typeface="Arial" charset="0"/>
                          <a:ea typeface="MS PGothic" charset="0"/>
                          <a:cs typeface="Arial" charset="0"/>
                        </a:rPr>
                        <a:t>trips</a:t>
                      </a:r>
                      <a:endParaRPr kumimoji="0" lang="en-US" sz="1400" b="0" i="0" u="none" strike="noStrike" cap="none" normalizeH="0" baseline="0" dirty="0">
                        <a:ln>
                          <a:noFill/>
                        </a:ln>
                        <a:solidFill>
                          <a:schemeClr val="tx1"/>
                        </a:solidFill>
                        <a:effectLst/>
                        <a:latin typeface="Arial" charset="0"/>
                        <a:ea typeface="MS PGothic" charset="0"/>
                        <a:cs typeface="Arial" charset="0"/>
                      </a:endParaRPr>
                    </a:p>
                  </a:txBody>
                  <a:tcPr marL="91436"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7079" name="Slide Number Placeholder 4"/>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56148C62-2C91-2C4F-8CB2-90EAA3340028}" type="slidenum">
              <a:rPr lang="en-US" sz="1200">
                <a:solidFill>
                  <a:srgbClr val="898989"/>
                </a:solidFill>
              </a:rPr>
              <a:pPr/>
              <a:t>86</a:t>
            </a:fld>
            <a:endParaRPr lang="en-US" sz="1200">
              <a:solidFill>
                <a:srgbClr val="898989"/>
              </a:solidFill>
            </a:endParaRPr>
          </a:p>
        </p:txBody>
      </p:sp>
      <p:pic>
        <p:nvPicPr>
          <p:cNvPr id="87080"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3400" y="4971355"/>
            <a:ext cx="8304213" cy="1492716"/>
          </a:xfrm>
          <a:prstGeom prst="rect">
            <a:avLst/>
          </a:prstGeom>
        </p:spPr>
        <p:txBody>
          <a:bodyPr wrap="square">
            <a:spAutoFit/>
          </a:bodyPr>
          <a:lstStyle/>
          <a:p>
            <a:pPr marL="171450" indent="-171450" algn="just">
              <a:buFont typeface="Arial"/>
              <a:buChar char="•"/>
            </a:pPr>
            <a:r>
              <a:rPr lang="en-ZA" sz="1300" dirty="0" smtClean="0">
                <a:latin typeface="Arial"/>
                <a:cs typeface="Arial"/>
              </a:rPr>
              <a:t>Total number of subsidised passengers amounted to </a:t>
            </a:r>
            <a:r>
              <a:rPr lang="en-ZA" sz="1300" dirty="0">
                <a:latin typeface="Arial"/>
                <a:cs typeface="Arial"/>
              </a:rPr>
              <a:t>53 896 </a:t>
            </a:r>
            <a:r>
              <a:rPr lang="en-ZA" sz="1300" dirty="0" smtClean="0">
                <a:latin typeface="Arial"/>
                <a:cs typeface="Arial"/>
              </a:rPr>
              <a:t>340 as at end of December 2022 for the financial year.</a:t>
            </a:r>
          </a:p>
          <a:p>
            <a:pPr marL="171450" indent="-171450" algn="just">
              <a:buFont typeface="Arial"/>
              <a:buChar char="•"/>
            </a:pPr>
            <a:r>
              <a:rPr lang="en-ZA" sz="1300" dirty="0">
                <a:latin typeface="Arial"/>
                <a:cs typeface="Arial"/>
              </a:rPr>
              <a:t>Current numbers may not give a true reflection of demand due to the impact of </a:t>
            </a:r>
            <a:r>
              <a:rPr lang="en-ZA" sz="1300" dirty="0" smtClean="0">
                <a:latin typeface="Arial"/>
                <a:cs typeface="Arial"/>
              </a:rPr>
              <a:t>COVID-19</a:t>
            </a:r>
            <a:r>
              <a:rPr lang="en-US" sz="1300" dirty="0">
                <a:latin typeface="Arial"/>
                <a:cs typeface="Arial"/>
              </a:rPr>
              <a:t>.</a:t>
            </a:r>
          </a:p>
          <a:p>
            <a:pPr marL="171450" indent="-171450" algn="just">
              <a:buFont typeface="Arial"/>
              <a:buChar char="•"/>
            </a:pPr>
            <a:r>
              <a:rPr lang="en-ZA" sz="1300" dirty="0" smtClean="0">
                <a:latin typeface="Arial"/>
                <a:cs typeface="Arial"/>
              </a:rPr>
              <a:t>The </a:t>
            </a:r>
            <a:r>
              <a:rPr lang="en-ZA" sz="1300" dirty="0">
                <a:latin typeface="Arial"/>
                <a:cs typeface="Arial"/>
              </a:rPr>
              <a:t>grant is insufficient as most provinces are not supplementing it with the equitable share </a:t>
            </a:r>
            <a:r>
              <a:rPr lang="en-ZA" sz="1300" dirty="0" smtClean="0">
                <a:latin typeface="Arial"/>
                <a:cs typeface="Arial"/>
              </a:rPr>
              <a:t>allocations</a:t>
            </a:r>
            <a:r>
              <a:rPr lang="en-ZA" sz="1300" dirty="0">
                <a:latin typeface="Arial"/>
                <a:cs typeface="Arial"/>
              </a:rPr>
              <a:t>.</a:t>
            </a:r>
            <a:endParaRPr lang="en-US" sz="1300" dirty="0">
              <a:latin typeface="Arial"/>
              <a:cs typeface="Arial"/>
            </a:endParaRPr>
          </a:p>
          <a:p>
            <a:pPr marL="171450" indent="-171450" algn="just">
              <a:buFont typeface="Arial"/>
              <a:buChar char="•"/>
            </a:pPr>
            <a:r>
              <a:rPr lang="en-ZA" sz="1300" dirty="0" smtClean="0">
                <a:latin typeface="Arial"/>
                <a:cs typeface="Arial"/>
              </a:rPr>
              <a:t>There </a:t>
            </a:r>
            <a:r>
              <a:rPr lang="en-ZA" sz="1300" dirty="0">
                <a:latin typeface="Arial"/>
                <a:cs typeface="Arial"/>
              </a:rPr>
              <a:t>is a considerable amount of unsubsidised services due to the unattended backlog in demand for </a:t>
            </a:r>
            <a:r>
              <a:rPr lang="en-ZA" sz="1300" dirty="0" smtClean="0">
                <a:latin typeface="Arial"/>
                <a:cs typeface="Arial"/>
              </a:rPr>
              <a:t>services</a:t>
            </a:r>
            <a:r>
              <a:rPr lang="en-ZA" sz="1300" dirty="0">
                <a:latin typeface="Arial"/>
                <a:cs typeface="Arial"/>
              </a:rPr>
              <a:t>.</a:t>
            </a:r>
            <a:endParaRPr lang="en-ZA" sz="1300" dirty="0" smtClean="0">
              <a:latin typeface="Arial"/>
              <a:cs typeface="Arial"/>
            </a:endParaRPr>
          </a:p>
          <a:p>
            <a:pPr marL="171450" indent="-171450" algn="just">
              <a:buFont typeface="Arial"/>
              <a:buChar char="•"/>
            </a:pPr>
            <a:r>
              <a:rPr lang="en-ZA" sz="1300" dirty="0" smtClean="0">
                <a:latin typeface="Arial"/>
                <a:cs typeface="Arial"/>
              </a:rPr>
              <a:t>The </a:t>
            </a:r>
            <a:r>
              <a:rPr lang="en-ZA" sz="1300" dirty="0">
                <a:latin typeface="Arial"/>
                <a:cs typeface="Arial"/>
              </a:rPr>
              <a:t>Grant is therefore restricted within current allocations spent only on old order bus </a:t>
            </a:r>
            <a:r>
              <a:rPr lang="en-ZA" sz="1300" dirty="0" smtClean="0">
                <a:latin typeface="Arial"/>
                <a:cs typeface="Arial"/>
              </a:rPr>
              <a:t>contracts</a:t>
            </a:r>
            <a:r>
              <a:rPr lang="en-US" sz="1300" dirty="0" smtClean="0">
                <a:latin typeface="Arial"/>
                <a:cs typeface="Arial"/>
              </a:rPr>
              <a:t>.</a:t>
            </a:r>
            <a:endParaRPr lang="en-US" sz="1300" dirty="0">
              <a:latin typeface="Arial"/>
              <a:cs typeface="Arial"/>
            </a:endParaRPr>
          </a:p>
        </p:txBody>
      </p:sp>
    </p:spTree>
    <p:extLst>
      <p:ext uri="{BB962C8B-B14F-4D97-AF65-F5344CB8AC3E}">
        <p14:creationId xmlns:p14="http://schemas.microsoft.com/office/powerpoint/2010/main" xmlns="" val="3381247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RESPONSES TO COVID-19</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88066"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806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344E38A-E773-DD46-BBBA-82276A227DF0}" type="slidenum">
              <a:rPr lang="en-US" sz="1200">
                <a:solidFill>
                  <a:srgbClr val="898989"/>
                </a:solidFill>
              </a:rPr>
              <a:pPr/>
              <a:t>87</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93908715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292100" y="1057275"/>
            <a:ext cx="8570913" cy="5299075"/>
          </a:xfrm>
        </p:spPr>
        <p:txBody>
          <a:bodyPr/>
          <a:lstStyle/>
          <a:p>
            <a:pPr algn="just">
              <a:lnSpc>
                <a:spcPct val="120000"/>
              </a:lnSpc>
              <a:spcBef>
                <a:spcPct val="0"/>
              </a:spcBef>
              <a:buFont typeface="Arial" panose="020B0604020202020204" pitchFamily="34" charset="0"/>
              <a:buNone/>
              <a:defRPr/>
            </a:pPr>
            <a:endParaRPr lang="en-ZA" altLang="en-US" sz="900" dirty="0" smtClean="0">
              <a:latin typeface="Arial" panose="020B0604020202020204" pitchFamily="34" charset="0"/>
              <a:cs typeface="Arial" panose="020B0604020202020204" pitchFamily="34" charset="0"/>
            </a:endParaRPr>
          </a:p>
          <a:p>
            <a:pPr marL="457200" lvl="1" indent="0" algn="just">
              <a:lnSpc>
                <a:spcPct val="120000"/>
              </a:lnSpc>
              <a:spcBef>
                <a:spcPct val="0"/>
              </a:spcBef>
              <a:buFont typeface="Arial" panose="020B0604020202020204" pitchFamily="34" charset="0"/>
              <a:buNone/>
              <a:defRPr/>
            </a:pPr>
            <a:endParaRPr lang="en-ZA" altLang="en-US" sz="1600" dirty="0" smtClean="0">
              <a:latin typeface="Arial" panose="020B0604020202020204" pitchFamily="34" charset="0"/>
            </a:endParaRPr>
          </a:p>
          <a:p>
            <a:pPr lvl="1" algn="just">
              <a:lnSpc>
                <a:spcPct val="120000"/>
              </a:lnSpc>
              <a:spcBef>
                <a:spcPct val="0"/>
              </a:spcBef>
              <a:buFont typeface="Arial" panose="020B0604020202020204" pitchFamily="34" charset="0"/>
              <a:buNone/>
              <a:defRPr/>
            </a:pPr>
            <a:endParaRPr lang="en-ZA" altLang="en-US" sz="1600" dirty="0" smtClean="0">
              <a:latin typeface="Arial" panose="020B0604020202020204" pitchFamily="34" charset="0"/>
              <a:cs typeface="Arial" panose="020B0604020202020204" pitchFamily="34" charset="0"/>
            </a:endParaRPr>
          </a:p>
          <a:p>
            <a:pPr lvl="1">
              <a:buFont typeface="Arial" panose="020B0604020202020204" pitchFamily="34" charset="0"/>
              <a:buNone/>
              <a:defRPr/>
            </a:pPr>
            <a:endParaRPr lang="en-ZA" altLang="en-US" sz="1600" dirty="0" smtClean="0"/>
          </a:p>
          <a:p>
            <a:pPr algn="just">
              <a:buFont typeface="Arial" panose="020B0604020202020204" pitchFamily="34" charset="0"/>
              <a:buChar char="•"/>
              <a:defRPr/>
            </a:pPr>
            <a:endParaRPr lang="en-ZA" altLang="en-US" sz="2000" dirty="0" smtClean="0">
              <a:solidFill>
                <a:srgbClr val="000000"/>
              </a:solidFill>
              <a:latin typeface="Arial" panose="020B0604020202020204" pitchFamily="34" charset="0"/>
            </a:endParaRPr>
          </a:p>
          <a:p>
            <a:pPr algn="just" eaLnBrk="1" hangingPunct="1">
              <a:lnSpc>
                <a:spcPct val="90000"/>
              </a:lnSpc>
              <a:buFont typeface="Arial" panose="020B0604020202020204" pitchFamily="34" charset="0"/>
              <a:buNone/>
              <a:defRPr/>
            </a:pPr>
            <a:endParaRPr lang="en-US" altLang="en-US" sz="2000" dirty="0" smtClean="0">
              <a:latin typeface="Arial" panose="020B0604020202020204" pitchFamily="34" charset="0"/>
            </a:endParaRPr>
          </a:p>
          <a:p>
            <a:pPr algn="just" eaLnBrk="1" hangingPunct="1">
              <a:lnSpc>
                <a:spcPct val="90000"/>
              </a:lnSpc>
              <a:buFont typeface="Arial" panose="020B0604020202020204" pitchFamily="34" charset="0"/>
              <a:buChar char="•"/>
              <a:defRPr/>
            </a:pPr>
            <a:endParaRPr lang="en-US" altLang="en-US" sz="1800" u="sng" dirty="0" smtClean="0">
              <a:latin typeface="Arial" panose="020B0604020202020204" pitchFamily="34" charset="0"/>
            </a:endParaRPr>
          </a:p>
          <a:p>
            <a:pPr algn="just" eaLnBrk="1" hangingPunct="1">
              <a:lnSpc>
                <a:spcPct val="90000"/>
              </a:lnSpc>
              <a:buFont typeface="Arial" panose="020B0604020202020204" pitchFamily="34" charset="0"/>
              <a:buNone/>
              <a:defRPr/>
            </a:pPr>
            <a:endParaRPr lang="en-ZA" altLang="en-US" sz="2000" dirty="0" smtClean="0">
              <a:latin typeface="Arial" panose="020B0604020202020204" pitchFamily="34" charset="0"/>
            </a:endParaRPr>
          </a:p>
          <a:p>
            <a:pPr eaLnBrk="1" hangingPunct="1">
              <a:lnSpc>
                <a:spcPct val="105000"/>
              </a:lnSpc>
              <a:buFont typeface="Arial" panose="020B0604020202020204" pitchFamily="34" charset="0"/>
              <a:buChar char="•"/>
              <a:defRPr/>
            </a:pPr>
            <a:endParaRPr lang="en-ZA" altLang="en-US" sz="2800" dirty="0" smtClean="0"/>
          </a:p>
        </p:txBody>
      </p:sp>
      <p:sp>
        <p:nvSpPr>
          <p:cNvPr id="89090"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Internal Interventions</a:t>
            </a:r>
          </a:p>
        </p:txBody>
      </p:sp>
      <p:pic>
        <p:nvPicPr>
          <p:cNvPr id="89091"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345A17B2-B4E4-C540-8AC2-664B2BDC288C}" type="slidenum">
              <a:rPr lang="en-US" sz="1200">
                <a:solidFill>
                  <a:srgbClr val="898989"/>
                </a:solidFill>
              </a:rPr>
              <a:pPr/>
              <a:t>88</a:t>
            </a:fld>
            <a:endParaRPr lang="en-US" sz="1200">
              <a:solidFill>
                <a:srgbClr val="898989"/>
              </a:solidFill>
            </a:endParaRPr>
          </a:p>
        </p:txBody>
      </p:sp>
      <p:sp>
        <p:nvSpPr>
          <p:cNvPr id="2" name="Footer Placeholder 1">
            <a:extLst/>
          </p:cNvPr>
          <p:cNvSpPr>
            <a:spLocks noGrp="1"/>
          </p:cNvSpPr>
          <p:nvPr>
            <p:ph type="ftr" sz="quarter" idx="11"/>
          </p:nvPr>
        </p:nvSpPr>
        <p:spPr>
          <a:xfrm>
            <a:off x="3124200" y="618331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nvGraphicFramePr>
        <p:xfrm>
          <a:off x="292100" y="1217613"/>
          <a:ext cx="8570913" cy="4695824"/>
        </p:xfrm>
        <a:graphic>
          <a:graphicData uri="http://schemas.openxmlformats.org/drawingml/2006/table">
            <a:tbl>
              <a:tblPr firstRow="1" bandRow="1">
                <a:tableStyleId>{5C22544A-7EE6-4342-B048-85BDC9FD1C3A}</a:tableStyleId>
              </a:tblPr>
              <a:tblGrid>
                <a:gridCol w="3300072"/>
                <a:gridCol w="2413870"/>
                <a:gridCol w="2856971"/>
              </a:tblGrid>
              <a:tr h="1095692">
                <a:tc>
                  <a:txBody>
                    <a:bodyPr/>
                    <a:lstStyle/>
                    <a:p>
                      <a:pPr algn="ctr"/>
                      <a:r>
                        <a:rPr lang="en-US" sz="1900" dirty="0" smtClean="0">
                          <a:solidFill>
                            <a:srgbClr val="000000"/>
                          </a:solidFill>
                          <a:latin typeface="Arial"/>
                          <a:cs typeface="Arial"/>
                        </a:rPr>
                        <a:t>Intervention</a:t>
                      </a:r>
                      <a:endParaRPr lang="en-US" sz="1900" dirty="0">
                        <a:solidFill>
                          <a:srgbClr val="000000"/>
                        </a:solidFill>
                        <a:latin typeface="Arial"/>
                        <a:cs typeface="Arial"/>
                      </a:endParaRPr>
                    </a:p>
                  </a:txBody>
                  <a:tcPr marT="45717" marB="4571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a:txBody>
                    <a:bodyPr/>
                    <a:lstStyle/>
                    <a:p>
                      <a:pPr algn="ctr"/>
                      <a:r>
                        <a:rPr lang="en-US" sz="1900" dirty="0" smtClean="0">
                          <a:solidFill>
                            <a:srgbClr val="000000"/>
                          </a:solidFill>
                          <a:latin typeface="Arial"/>
                          <a:cs typeface="Arial"/>
                        </a:rPr>
                        <a:t>Total Allocated Budget</a:t>
                      </a:r>
                      <a:endParaRPr lang="en-US" sz="1900" dirty="0">
                        <a:solidFill>
                          <a:srgbClr val="000000"/>
                        </a:solidFill>
                        <a:latin typeface="Arial"/>
                        <a:cs typeface="Arial"/>
                      </a:endParaRPr>
                    </a:p>
                  </a:txBody>
                  <a:tcPr marT="45717" marB="4571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c>
                  <a:txBody>
                    <a:bodyPr/>
                    <a:lstStyle/>
                    <a:p>
                      <a:pPr algn="ctr"/>
                      <a:r>
                        <a:rPr lang="en-US" sz="1900" dirty="0" smtClean="0">
                          <a:solidFill>
                            <a:srgbClr val="000000"/>
                          </a:solidFill>
                          <a:latin typeface="Arial"/>
                          <a:cs typeface="Arial"/>
                        </a:rPr>
                        <a:t>Budget Spent Per Intervention </a:t>
                      </a:r>
                      <a:r>
                        <a:rPr lang="en-US" sz="1900" b="0" i="1" dirty="0" smtClean="0">
                          <a:solidFill>
                            <a:srgbClr val="000000"/>
                          </a:solidFill>
                          <a:latin typeface="Arial"/>
                          <a:cs typeface="Arial"/>
                        </a:rPr>
                        <a:t>(April 2021 – January</a:t>
                      </a:r>
                      <a:r>
                        <a:rPr lang="en-US" sz="1900" b="0" i="1" baseline="0" dirty="0" smtClean="0">
                          <a:solidFill>
                            <a:srgbClr val="000000"/>
                          </a:solidFill>
                          <a:latin typeface="Arial"/>
                          <a:cs typeface="Arial"/>
                        </a:rPr>
                        <a:t> 2022)</a:t>
                      </a:r>
                      <a:endParaRPr lang="en-US" sz="1900" b="0" i="1" dirty="0">
                        <a:solidFill>
                          <a:srgbClr val="000000"/>
                        </a:solidFill>
                        <a:latin typeface="Arial"/>
                        <a:cs typeface="Arial"/>
                      </a:endParaRPr>
                    </a:p>
                  </a:txBody>
                  <a:tcPr marT="45717" marB="45717"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solidFill>
                  </a:tcPr>
                </a:tc>
              </a:tr>
              <a:tr h="765245">
                <a:tc>
                  <a:txBody>
                    <a:bodyPr/>
                    <a:lstStyle/>
                    <a:p>
                      <a:r>
                        <a:rPr lang="en-US" sz="1800" dirty="0" smtClean="0">
                          <a:latin typeface="Arial"/>
                          <a:cs typeface="Arial"/>
                        </a:rPr>
                        <a:t>Personal Protective Equipment</a:t>
                      </a:r>
                      <a:endParaRPr lang="en-US" sz="180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rowSpan="5">
                  <a:txBody>
                    <a:bodyPr/>
                    <a:lstStyle/>
                    <a:p>
                      <a:r>
                        <a:rPr lang="en-US" sz="1800" dirty="0" smtClean="0">
                          <a:latin typeface="Arial"/>
                          <a:cs typeface="Arial"/>
                        </a:rPr>
                        <a:t>R 1</a:t>
                      </a:r>
                      <a:r>
                        <a:rPr lang="en-US" sz="1800" baseline="0" dirty="0" smtClean="0">
                          <a:latin typeface="Arial"/>
                          <a:cs typeface="Arial"/>
                        </a:rPr>
                        <a:t> 000 000.00</a:t>
                      </a:r>
                    </a:p>
                    <a:p>
                      <a:endParaRPr lang="en-US" sz="1800" baseline="0" dirty="0" smtClean="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kern="1200" dirty="0" smtClean="0">
                          <a:solidFill>
                            <a:schemeClr val="dk1"/>
                          </a:solidFill>
                          <a:effectLst/>
                          <a:latin typeface="Arial"/>
                          <a:ea typeface="+mn-ea"/>
                          <a:cs typeface="Arial"/>
                        </a:rPr>
                        <a:t>R204 997.00</a:t>
                      </a:r>
                      <a:endParaRPr lang="en-US" sz="1800" b="0" dirty="0" smtClean="0">
                        <a:effectLst/>
                        <a:latin typeface="Arial"/>
                        <a:cs typeface="Arial"/>
                      </a:endParaRPr>
                    </a:p>
                    <a:p>
                      <a:endParaRPr lang="en-US" sz="1800" b="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434799">
                <a:tc>
                  <a:txBody>
                    <a:bodyPr/>
                    <a:lstStyle/>
                    <a:p>
                      <a:r>
                        <a:rPr lang="en-US" sz="1800" dirty="0" smtClean="0">
                          <a:latin typeface="Arial"/>
                          <a:cs typeface="Arial"/>
                        </a:rPr>
                        <a:t>Office Equipment</a:t>
                      </a:r>
                      <a:endParaRPr lang="en-US" sz="180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kern="1200" dirty="0" smtClean="0">
                          <a:solidFill>
                            <a:schemeClr val="dk1"/>
                          </a:solidFill>
                          <a:effectLst/>
                          <a:latin typeface="Arial"/>
                          <a:ea typeface="+mn-ea"/>
                          <a:cs typeface="Arial"/>
                        </a:rPr>
                        <a:t>R30 398.01</a:t>
                      </a:r>
                      <a:endParaRPr lang="en-US" sz="1800" b="0" dirty="0" smtClean="0">
                        <a:effectLst/>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434799">
                <a:tc>
                  <a:txBody>
                    <a:bodyPr/>
                    <a:lstStyle/>
                    <a:p>
                      <a:r>
                        <a:rPr lang="en-US" sz="1800" dirty="0" smtClean="0">
                          <a:latin typeface="Arial"/>
                          <a:cs typeface="Arial"/>
                        </a:rPr>
                        <a:t>Catering (</a:t>
                      </a:r>
                      <a:r>
                        <a:rPr lang="en-US" sz="1800" dirty="0" err="1" smtClean="0">
                          <a:latin typeface="Arial"/>
                          <a:cs typeface="Arial"/>
                        </a:rPr>
                        <a:t>NatJoints</a:t>
                      </a:r>
                      <a:r>
                        <a:rPr lang="en-US" sz="1800" dirty="0" smtClean="0">
                          <a:latin typeface="Arial"/>
                          <a:cs typeface="Arial"/>
                        </a:rPr>
                        <a:t> meetings)</a:t>
                      </a:r>
                      <a:endParaRPr lang="en-US" sz="180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kern="1200" dirty="0" smtClean="0">
                          <a:solidFill>
                            <a:schemeClr val="dk1"/>
                          </a:solidFill>
                          <a:effectLst/>
                          <a:latin typeface="Arial"/>
                          <a:ea typeface="+mn-ea"/>
                          <a:cs typeface="Arial"/>
                        </a:rPr>
                        <a:t>R74 922.50</a:t>
                      </a:r>
                      <a:endParaRPr lang="en-US" sz="1800" b="0" dirty="0" smtClean="0">
                        <a:effectLst/>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765245">
                <a:tc>
                  <a:txBody>
                    <a:bodyPr/>
                    <a:lstStyle/>
                    <a:p>
                      <a:r>
                        <a:rPr lang="en-US" sz="1800" dirty="0" smtClean="0">
                          <a:latin typeface="Arial"/>
                          <a:cs typeface="Arial"/>
                        </a:rPr>
                        <a:t>Decontamination (Pretoria Building)</a:t>
                      </a:r>
                      <a:endParaRPr lang="en-US" sz="180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0" kern="1200" dirty="0" smtClean="0">
                          <a:solidFill>
                            <a:schemeClr val="dk1"/>
                          </a:solidFill>
                          <a:effectLst/>
                          <a:latin typeface="Arial"/>
                          <a:ea typeface="+mn-ea"/>
                          <a:cs typeface="Arial"/>
                        </a:rPr>
                        <a:t>R378 246.71</a:t>
                      </a:r>
                      <a:endParaRPr lang="en-US" sz="1800" b="0" dirty="0" smtClean="0">
                        <a:effectLst/>
                        <a:latin typeface="Arial"/>
                        <a:cs typeface="Arial"/>
                      </a:endParaRPr>
                    </a:p>
                    <a:p>
                      <a:endParaRPr lang="en-US" sz="1800" b="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765245">
                <a:tc>
                  <a:txBody>
                    <a:bodyPr/>
                    <a:lstStyle/>
                    <a:p>
                      <a:r>
                        <a:rPr lang="en-US" sz="1800" dirty="0" smtClean="0">
                          <a:latin typeface="Arial"/>
                          <a:cs typeface="Arial"/>
                        </a:rPr>
                        <a:t>Decontamination (Cape Town Offices)</a:t>
                      </a:r>
                      <a:endParaRPr lang="en-US" sz="180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1800" b="0" dirty="0" smtClean="0">
                          <a:latin typeface="Arial"/>
                          <a:cs typeface="Arial"/>
                        </a:rPr>
                        <a:t>R2</a:t>
                      </a:r>
                      <a:r>
                        <a:rPr lang="en-US" sz="1800" b="0" baseline="0" dirty="0" smtClean="0">
                          <a:latin typeface="Arial"/>
                          <a:cs typeface="Arial"/>
                        </a:rPr>
                        <a:t> 500.00</a:t>
                      </a:r>
                      <a:endParaRPr lang="en-US" sz="1800" b="0"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434799">
                <a:tc>
                  <a:txBody>
                    <a:bodyPr/>
                    <a:lstStyle/>
                    <a:p>
                      <a:r>
                        <a:rPr lang="en-US" sz="1800" b="1" dirty="0" smtClean="0">
                          <a:latin typeface="Arial"/>
                          <a:cs typeface="Arial"/>
                        </a:rPr>
                        <a:t>Total</a:t>
                      </a:r>
                      <a:endParaRPr lang="en-US" sz="1800" b="1"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1800" b="1" baseline="0" dirty="0" smtClean="0">
                          <a:latin typeface="Arial"/>
                          <a:cs typeface="Arial"/>
                        </a:rPr>
                        <a:t>R1 000 000.00</a:t>
                      </a: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1800" b="1" dirty="0" smtClean="0">
                          <a:latin typeface="Arial"/>
                          <a:cs typeface="Arial"/>
                        </a:rPr>
                        <a:t>R691 064.22</a:t>
                      </a:r>
                      <a:endParaRPr lang="en-US" sz="1800" b="1" dirty="0">
                        <a:latin typeface="Arial"/>
                        <a:cs typeface="Arial"/>
                      </a:endParaRPr>
                    </a:p>
                  </a:txBody>
                  <a:tcPr marT="45717" marB="45717">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xmlns="" val="3095562499"/>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292100" y="1057275"/>
            <a:ext cx="8570913" cy="5299075"/>
          </a:xfrm>
        </p:spPr>
        <p:txBody>
          <a:bodyPr/>
          <a:lstStyle/>
          <a:p>
            <a:pPr algn="just">
              <a:lnSpc>
                <a:spcPct val="120000"/>
              </a:lnSpc>
              <a:spcBef>
                <a:spcPct val="0"/>
              </a:spcBef>
              <a:buFont typeface="Arial" panose="020B0604020202020204" pitchFamily="34" charset="0"/>
              <a:buNone/>
              <a:defRPr/>
            </a:pPr>
            <a:endParaRPr lang="en-ZA" altLang="en-US" sz="900" dirty="0" smtClean="0">
              <a:latin typeface="Arial" panose="020B0604020202020204" pitchFamily="34" charset="0"/>
              <a:cs typeface="Arial" panose="020B0604020202020204" pitchFamily="34" charset="0"/>
            </a:endParaRPr>
          </a:p>
          <a:p>
            <a:pPr algn="just">
              <a:lnSpc>
                <a:spcPct val="120000"/>
              </a:lnSpc>
              <a:spcBef>
                <a:spcPct val="0"/>
              </a:spcBef>
              <a:buFont typeface="Arial" panose="020B0604020202020204" pitchFamily="34" charset="0"/>
              <a:buChar char="•"/>
              <a:defRPr/>
            </a:pPr>
            <a:r>
              <a:rPr lang="en-ZA" altLang="en-US" sz="1800" dirty="0" smtClean="0">
                <a:latin typeface="Arial" panose="020B0604020202020204" pitchFamily="34" charset="0"/>
                <a:cs typeface="Arial" panose="020B0604020202020204" pitchFamily="34" charset="0"/>
              </a:rPr>
              <a:t>Interventions facilitated:</a:t>
            </a:r>
          </a:p>
          <a:p>
            <a:pPr algn="just">
              <a:lnSpc>
                <a:spcPct val="120000"/>
              </a:lnSpc>
              <a:spcBef>
                <a:spcPct val="0"/>
              </a:spcBef>
              <a:buFont typeface="Arial" panose="020B0604020202020204" pitchFamily="34" charset="0"/>
              <a:buChar char="•"/>
              <a:defRPr/>
            </a:pPr>
            <a:endParaRPr lang="en-ZA" altLang="en-US" sz="900" dirty="0" smtClean="0">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smtClean="0">
                <a:latin typeface="Arial" panose="020B0604020202020204" pitchFamily="34" charset="0"/>
                <a:cs typeface="Arial" panose="020B0604020202020204" pitchFamily="34" charset="0"/>
              </a:rPr>
              <a:t>Procurement of OHS precautionary equipment / PPE, and decontamination of the building</a:t>
            </a:r>
            <a:r>
              <a:rPr lang="en-US" altLang="en-US" sz="1600" dirty="0" smtClean="0">
                <a:latin typeface="Arial" panose="020B0604020202020204" pitchFamily="34" charset="0"/>
                <a:cs typeface="Arial" panose="020B0604020202020204" pitchFamily="34" charset="0"/>
              </a:rPr>
              <a:t> </a:t>
            </a:r>
          </a:p>
          <a:p>
            <a:pPr lvl="1" algn="just">
              <a:lnSpc>
                <a:spcPct val="120000"/>
              </a:lnSpc>
              <a:spcBef>
                <a:spcPct val="0"/>
              </a:spcBef>
              <a:buFont typeface="Arial" panose="020B0604020202020204" pitchFamily="34" charset="0"/>
              <a:buChar char="–"/>
              <a:defRPr/>
            </a:pPr>
            <a:r>
              <a:rPr lang="en-ZA" sz="1600" dirty="0" smtClean="0">
                <a:latin typeface="Arial" panose="020B0604020202020204" pitchFamily="34" charset="0"/>
                <a:cs typeface="Arial" panose="020B0604020202020204" pitchFamily="34" charset="0"/>
              </a:rPr>
              <a:t>R</a:t>
            </a:r>
            <a:r>
              <a:rPr lang="en-ZA" sz="1600" dirty="0" smtClean="0">
                <a:solidFill>
                  <a:srgbClr val="000000"/>
                </a:solidFill>
                <a:latin typeface="Arial" panose="020B0604020202020204" pitchFamily="34" charset="0"/>
                <a:ea typeface="Calibri" panose="020F0502020204030204" pitchFamily="34" charset="0"/>
              </a:rPr>
              <a:t>isk assessment conducted and the </a:t>
            </a:r>
            <a:r>
              <a:rPr lang="en-ZA" altLang="en-US" sz="1600" dirty="0" smtClean="0">
                <a:latin typeface="Arial" panose="020B0604020202020204" pitchFamily="34" charset="0"/>
                <a:cs typeface="Arial" panose="020B0604020202020204" pitchFamily="34" charset="0"/>
              </a:rPr>
              <a:t>results indicate that the Department has put some measures in place for employees and remote working from home. </a:t>
            </a:r>
            <a:r>
              <a:rPr lang="en-ZA" altLang="en-US" sz="1600" dirty="0">
                <a:latin typeface="Arial" panose="020B0604020202020204" pitchFamily="34" charset="0"/>
                <a:cs typeface="Arial" panose="020B0604020202020204" pitchFamily="34" charset="0"/>
              </a:rPr>
              <a:t>I</a:t>
            </a:r>
            <a:r>
              <a:rPr lang="en-ZA" altLang="en-US" sz="1600" dirty="0" smtClean="0">
                <a:latin typeface="Arial" panose="020B0604020202020204" pitchFamily="34" charset="0"/>
                <a:cs typeface="Arial" panose="020B0604020202020204" pitchFamily="34" charset="0"/>
              </a:rPr>
              <a:t>t is safe at the moment to have a minimum of 75% of staff or less in the building to adhere to social distancing as prescribed.</a:t>
            </a:r>
            <a:endParaRPr lang="en-US" altLang="en-US" sz="1600" dirty="0" smtClean="0">
              <a:latin typeface="Arial" panose="020B0604020202020204" pitchFamily="34" charset="0"/>
              <a:cs typeface="Arial" panose="020B0604020202020204" pitchFamily="34" charset="0"/>
            </a:endParaRPr>
          </a:p>
          <a:p>
            <a:pPr lvl="1" algn="just">
              <a:lnSpc>
                <a:spcPct val="120000"/>
              </a:lnSpc>
              <a:spcBef>
                <a:spcPct val="0"/>
              </a:spcBef>
              <a:buFont typeface="Arial" panose="020B0604020202020204" pitchFamily="34" charset="0"/>
              <a:buChar char="–"/>
              <a:defRPr/>
            </a:pPr>
            <a:r>
              <a:rPr lang="en-ZA" altLang="en-US" sz="1600" dirty="0" smtClean="0">
                <a:latin typeface="Arial" panose="020B0604020202020204" pitchFamily="34" charset="0"/>
                <a:cs typeface="Arial" panose="020B0604020202020204" pitchFamily="34" charset="0"/>
              </a:rPr>
              <a:t>Departmental employees work under Alert Level 1. OHS protocols adhered to and no reported risk incidences.</a:t>
            </a:r>
          </a:p>
          <a:p>
            <a:pPr lvl="1" algn="just">
              <a:lnSpc>
                <a:spcPct val="120000"/>
              </a:lnSpc>
              <a:spcBef>
                <a:spcPct val="0"/>
              </a:spcBef>
              <a:buFont typeface="Arial" panose="020B0604020202020204" pitchFamily="34" charset="0"/>
              <a:buChar char="–"/>
              <a:defRPr/>
            </a:pPr>
            <a:r>
              <a:rPr lang="en-ZA" altLang="en-US" sz="1600" dirty="0" smtClean="0">
                <a:solidFill>
                  <a:prstClr val="black"/>
                </a:solidFill>
                <a:latin typeface="Arial" panose="020B0604020202020204" pitchFamily="34" charset="0"/>
                <a:cs typeface="Arial" panose="020B0604020202020204" pitchFamily="34" charset="0"/>
              </a:rPr>
              <a:t>COVID-19 </a:t>
            </a:r>
            <a:r>
              <a:rPr lang="en-ZA" altLang="en-US" sz="1600" dirty="0">
                <a:solidFill>
                  <a:prstClr val="black"/>
                </a:solidFill>
                <a:latin typeface="Arial" panose="020B0604020202020204" pitchFamily="34" charset="0"/>
                <a:cs typeface="Arial" panose="020B0604020202020204" pitchFamily="34" charset="0"/>
              </a:rPr>
              <a:t>awareness, training, screening, hygiene, cough etiquette, etc. was done </a:t>
            </a:r>
          </a:p>
          <a:p>
            <a:pPr lvl="1" algn="just">
              <a:lnSpc>
                <a:spcPct val="120000"/>
              </a:lnSpc>
              <a:spcBef>
                <a:spcPct val="0"/>
              </a:spcBef>
              <a:buFont typeface="Arial" panose="020B0604020202020204" pitchFamily="34" charset="0"/>
              <a:buChar char="–"/>
              <a:defRPr/>
            </a:pPr>
            <a:r>
              <a:rPr lang="en-ZA" altLang="en-US" sz="1600" dirty="0" smtClean="0">
                <a:solidFill>
                  <a:prstClr val="black"/>
                </a:solidFill>
                <a:latin typeface="Arial" panose="020B0604020202020204" pitchFamily="34" charset="0"/>
                <a:cs typeface="Arial" panose="020B0604020202020204" pitchFamily="34" charset="0"/>
              </a:rPr>
              <a:t> </a:t>
            </a:r>
            <a:r>
              <a:rPr lang="en-ZA" sz="1600" dirty="0" smtClean="0">
                <a:solidFill>
                  <a:srgbClr val="000000"/>
                </a:solidFill>
                <a:latin typeface="Arial" panose="020B0604020202020204" pitchFamily="34" charset="0"/>
                <a:ea typeface="Calibri" panose="020F0502020204030204" pitchFamily="34" charset="0"/>
              </a:rPr>
              <a:t>Monthly DoT Covid-19 Steering Committee are held, consultations with organized labour</a:t>
            </a:r>
          </a:p>
          <a:p>
            <a:pPr lvl="1" algn="just">
              <a:lnSpc>
                <a:spcPct val="120000"/>
              </a:lnSpc>
              <a:spcBef>
                <a:spcPct val="0"/>
              </a:spcBef>
              <a:buFont typeface="Arial" panose="020B0604020202020204" pitchFamily="34" charset="0"/>
              <a:buChar char="–"/>
              <a:defRPr/>
            </a:pPr>
            <a:r>
              <a:rPr lang="en-ZA" altLang="en-US" sz="1600" dirty="0" smtClean="0">
                <a:solidFill>
                  <a:prstClr val="black"/>
                </a:solidFill>
                <a:latin typeface="Arial" panose="020B0604020202020204" pitchFamily="34" charset="0"/>
                <a:cs typeface="Arial" panose="020B0604020202020204" pitchFamily="34" charset="0"/>
              </a:rPr>
              <a:t>An </a:t>
            </a:r>
            <a:r>
              <a:rPr lang="en-ZA" altLang="en-US" sz="1600" dirty="0">
                <a:solidFill>
                  <a:prstClr val="black"/>
                </a:solidFill>
                <a:latin typeface="Arial" panose="020B0604020202020204" pitchFamily="34" charset="0"/>
                <a:cs typeface="Arial" panose="020B0604020202020204" pitchFamily="34" charset="0"/>
              </a:rPr>
              <a:t>electronic register and a screening tool have been developed. Employees, visitors, and contractors are screened everyday as they enter the premises and are required to complete their details to enable contact tracing. </a:t>
            </a:r>
          </a:p>
          <a:p>
            <a:pPr marL="457200" lvl="1" indent="0" algn="just">
              <a:lnSpc>
                <a:spcPct val="120000"/>
              </a:lnSpc>
              <a:spcBef>
                <a:spcPct val="0"/>
              </a:spcBef>
              <a:buFont typeface="Arial" panose="020B0604020202020204" pitchFamily="34" charset="0"/>
              <a:buNone/>
              <a:defRPr/>
            </a:pPr>
            <a:endParaRPr lang="en-ZA" altLang="en-US" sz="1600" dirty="0" smtClean="0">
              <a:latin typeface="Arial" panose="020B0604020202020204" pitchFamily="34" charset="0"/>
            </a:endParaRPr>
          </a:p>
          <a:p>
            <a:pPr lvl="1" algn="just">
              <a:lnSpc>
                <a:spcPct val="120000"/>
              </a:lnSpc>
              <a:spcBef>
                <a:spcPct val="0"/>
              </a:spcBef>
              <a:buFont typeface="Arial" panose="020B0604020202020204" pitchFamily="34" charset="0"/>
              <a:buNone/>
              <a:defRPr/>
            </a:pPr>
            <a:endParaRPr lang="en-ZA" altLang="en-US" sz="1600" dirty="0" smtClean="0">
              <a:latin typeface="Arial" panose="020B0604020202020204" pitchFamily="34" charset="0"/>
              <a:cs typeface="Arial" panose="020B0604020202020204" pitchFamily="34" charset="0"/>
            </a:endParaRPr>
          </a:p>
          <a:p>
            <a:pPr lvl="1">
              <a:buFont typeface="Arial" panose="020B0604020202020204" pitchFamily="34" charset="0"/>
              <a:buNone/>
              <a:defRPr/>
            </a:pPr>
            <a:endParaRPr lang="en-ZA" altLang="en-US" sz="1600" dirty="0" smtClean="0"/>
          </a:p>
          <a:p>
            <a:pPr algn="just">
              <a:buFont typeface="Arial" panose="020B0604020202020204" pitchFamily="34" charset="0"/>
              <a:buChar char="•"/>
              <a:defRPr/>
            </a:pPr>
            <a:endParaRPr lang="en-ZA" altLang="en-US" sz="2000" dirty="0" smtClean="0">
              <a:solidFill>
                <a:srgbClr val="000000"/>
              </a:solidFill>
              <a:latin typeface="Arial" panose="020B0604020202020204" pitchFamily="34" charset="0"/>
            </a:endParaRPr>
          </a:p>
          <a:p>
            <a:pPr algn="just" eaLnBrk="1" hangingPunct="1">
              <a:lnSpc>
                <a:spcPct val="90000"/>
              </a:lnSpc>
              <a:buFont typeface="Arial" panose="020B0604020202020204" pitchFamily="34" charset="0"/>
              <a:buNone/>
              <a:defRPr/>
            </a:pPr>
            <a:endParaRPr lang="en-US" altLang="en-US" sz="2000" dirty="0" smtClean="0">
              <a:latin typeface="Arial" panose="020B0604020202020204" pitchFamily="34" charset="0"/>
            </a:endParaRPr>
          </a:p>
          <a:p>
            <a:pPr algn="just" eaLnBrk="1" hangingPunct="1">
              <a:lnSpc>
                <a:spcPct val="90000"/>
              </a:lnSpc>
              <a:buFont typeface="Arial" panose="020B0604020202020204" pitchFamily="34" charset="0"/>
              <a:buChar char="•"/>
              <a:defRPr/>
            </a:pPr>
            <a:endParaRPr lang="en-US" altLang="en-US" sz="1800" u="sng" dirty="0" smtClean="0">
              <a:latin typeface="Arial" panose="020B0604020202020204" pitchFamily="34" charset="0"/>
            </a:endParaRPr>
          </a:p>
          <a:p>
            <a:pPr algn="just" eaLnBrk="1" hangingPunct="1">
              <a:lnSpc>
                <a:spcPct val="90000"/>
              </a:lnSpc>
              <a:buFont typeface="Arial" panose="020B0604020202020204" pitchFamily="34" charset="0"/>
              <a:buNone/>
              <a:defRPr/>
            </a:pPr>
            <a:endParaRPr lang="en-ZA" altLang="en-US" sz="2000" dirty="0" smtClean="0">
              <a:latin typeface="Arial" panose="020B0604020202020204" pitchFamily="34" charset="0"/>
            </a:endParaRPr>
          </a:p>
          <a:p>
            <a:pPr eaLnBrk="1" hangingPunct="1">
              <a:lnSpc>
                <a:spcPct val="105000"/>
              </a:lnSpc>
              <a:buFont typeface="Arial" panose="020B0604020202020204" pitchFamily="34" charset="0"/>
              <a:buChar char="•"/>
              <a:defRPr/>
            </a:pPr>
            <a:endParaRPr lang="en-ZA" altLang="en-US" sz="2800" dirty="0" smtClean="0"/>
          </a:p>
        </p:txBody>
      </p:sp>
      <p:sp>
        <p:nvSpPr>
          <p:cNvPr id="91138"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Internal Interventions</a:t>
            </a:r>
          </a:p>
        </p:txBody>
      </p:sp>
      <p:pic>
        <p:nvPicPr>
          <p:cNvPr id="91139"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114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6A7C28F-C7E2-8540-807F-6A34495C71D2}" type="slidenum">
              <a:rPr lang="en-US" sz="1200">
                <a:solidFill>
                  <a:srgbClr val="898989"/>
                </a:solidFill>
              </a:rPr>
              <a:pPr/>
              <a:t>89</a:t>
            </a:fld>
            <a:endParaRPr lang="en-US" sz="1200">
              <a:solidFill>
                <a:srgbClr val="898989"/>
              </a:solidFill>
            </a:endParaRPr>
          </a:p>
        </p:txBody>
      </p:sp>
      <p:sp>
        <p:nvSpPr>
          <p:cNvPr id="2" name="Footer Placeholder 1">
            <a:extLst/>
          </p:cNvPr>
          <p:cNvSpPr>
            <a:spLocks noGrp="1"/>
          </p:cNvSpPr>
          <p:nvPr>
            <p:ph type="ftr" sz="quarter" idx="11"/>
          </p:nvPr>
        </p:nvSpPr>
        <p:spPr>
          <a:xfrm>
            <a:off x="3124200" y="618331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80789838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a:extLst>
              <a:ext uri="{FF2B5EF4-FFF2-40B4-BE49-F238E27FC236}">
                <a16:creationId xmlns:a16="http://schemas.microsoft.com/office/drawing/2014/main" xmlns="" id="{24FFEDA5-27FF-4DD0-91F4-1E32DA8BD81B}"/>
              </a:ext>
            </a:extLst>
          </p:cNvPr>
          <p:cNvSpPr>
            <a:spLocks noGrp="1"/>
          </p:cNvSpPr>
          <p:nvPr>
            <p:ph idx="1"/>
          </p:nvPr>
        </p:nvSpPr>
        <p:spPr>
          <a:xfrm>
            <a:off x="323831" y="1367069"/>
            <a:ext cx="8568925" cy="4878814"/>
          </a:xfrm>
          <a:ln>
            <a:solidFill>
              <a:schemeClr val="bg2"/>
            </a:solidFill>
          </a:ln>
        </p:spPr>
        <p:txBody>
          <a:bodyPr/>
          <a:lstStyle/>
          <a:p>
            <a:pPr marL="0" indent="0">
              <a:buNone/>
            </a:pPr>
            <a:r>
              <a:rPr lang="en-US" altLang="en-US" sz="1800" b="1" dirty="0">
                <a:solidFill>
                  <a:srgbClr val="000000"/>
                </a:solidFill>
                <a:latin typeface="Arial" panose="020B0604020202020204" pitchFamily="34" charset="0"/>
              </a:rPr>
              <a:t>Programme </a:t>
            </a:r>
            <a:r>
              <a:rPr lang="en-US" altLang="en-US" sz="1800" b="1" dirty="0" smtClean="0">
                <a:solidFill>
                  <a:srgbClr val="000000"/>
                </a:solidFill>
                <a:latin typeface="Arial" panose="020B0604020202020204" pitchFamily="34" charset="0"/>
              </a:rPr>
              <a:t>1: Administration</a:t>
            </a:r>
          </a:p>
          <a:p>
            <a:pPr marL="0" indent="0">
              <a:buNone/>
            </a:pPr>
            <a:endParaRPr lang="en-GB" sz="1000" dirty="0">
              <a:solidFill>
                <a:srgbClr val="000000"/>
              </a:solidFill>
              <a:latin typeface="Arial"/>
              <a:cs typeface="Arial"/>
            </a:endParaRPr>
          </a:p>
          <a:p>
            <a:pPr algn="just"/>
            <a:r>
              <a:rPr lang="en-ZA" sz="1800" b="1" u="sng" dirty="0" smtClean="0">
                <a:solidFill>
                  <a:srgbClr val="000000"/>
                </a:solidFill>
                <a:latin typeface="Arial"/>
                <a:cs typeface="Arial"/>
              </a:rPr>
              <a:t>Underspent on</a:t>
            </a:r>
            <a:r>
              <a:rPr lang="en-ZA" sz="1800" dirty="0" smtClean="0">
                <a:solidFill>
                  <a:srgbClr val="000000"/>
                </a:solidFill>
                <a:latin typeface="Arial"/>
                <a:cs typeface="Arial"/>
              </a:rPr>
              <a:t>:</a:t>
            </a:r>
          </a:p>
          <a:p>
            <a:pPr marL="0" indent="0" algn="just">
              <a:buNone/>
            </a:pPr>
            <a:endParaRPr lang="en-ZA" sz="1000" dirty="0" smtClean="0">
              <a:solidFill>
                <a:srgbClr val="000000"/>
              </a:solidFill>
              <a:latin typeface="Arial"/>
              <a:cs typeface="Arial"/>
            </a:endParaRPr>
          </a:p>
          <a:p>
            <a:pPr marL="550863" indent="-285750" algn="just">
              <a:buFontTx/>
              <a:buChar char="-"/>
              <a:tabLst>
                <a:tab pos="712788" algn="l"/>
              </a:tabLst>
            </a:pPr>
            <a:r>
              <a:rPr lang="en-ZA" sz="1600" dirty="0" smtClean="0">
                <a:solidFill>
                  <a:srgbClr val="000000"/>
                </a:solidFill>
                <a:latin typeface="Arial"/>
                <a:cs typeface="Arial"/>
              </a:rPr>
              <a:t>Compensation </a:t>
            </a:r>
            <a:r>
              <a:rPr lang="en-ZA" sz="1600" dirty="0">
                <a:solidFill>
                  <a:srgbClr val="000000"/>
                </a:solidFill>
                <a:latin typeface="Arial"/>
                <a:cs typeface="Arial"/>
              </a:rPr>
              <a:t>of </a:t>
            </a:r>
            <a:r>
              <a:rPr lang="en-ZA" sz="1600" dirty="0" smtClean="0">
                <a:solidFill>
                  <a:srgbClr val="000000"/>
                </a:solidFill>
                <a:latin typeface="Arial"/>
                <a:cs typeface="Arial"/>
              </a:rPr>
              <a:t>Employees;</a:t>
            </a:r>
          </a:p>
          <a:p>
            <a:pPr marL="265113" indent="0" algn="just">
              <a:buNone/>
              <a:tabLst>
                <a:tab pos="712788" algn="l"/>
              </a:tabLst>
            </a:pPr>
            <a:endParaRPr lang="en-ZA" sz="1000" dirty="0" smtClean="0">
              <a:solidFill>
                <a:srgbClr val="000000"/>
              </a:solidFill>
              <a:latin typeface="Arial"/>
              <a:cs typeface="Arial"/>
            </a:endParaRPr>
          </a:p>
          <a:p>
            <a:pPr marL="550863" indent="-285750" algn="just">
              <a:buFontTx/>
              <a:buChar char="-"/>
              <a:tabLst>
                <a:tab pos="712788" algn="l"/>
              </a:tabLst>
            </a:pPr>
            <a:r>
              <a:rPr lang="en-ZA" sz="1600" dirty="0" smtClean="0">
                <a:solidFill>
                  <a:srgbClr val="000000"/>
                </a:solidFill>
                <a:latin typeface="Arial"/>
                <a:cs typeface="Arial"/>
              </a:rPr>
              <a:t>Goods </a:t>
            </a:r>
            <a:r>
              <a:rPr lang="en-ZA" sz="1600" dirty="0">
                <a:solidFill>
                  <a:srgbClr val="000000"/>
                </a:solidFill>
                <a:latin typeface="Arial"/>
                <a:cs typeface="Arial"/>
              </a:rPr>
              <a:t>and services due to suspension of payments on office accommodation. Accruals accumulated by the Department on office accommodation as at 31 December 2021 amounts to R88.5 million and will have to be settled as soon as the dispute between the department and the service provider is </a:t>
            </a:r>
            <a:r>
              <a:rPr lang="en-ZA" sz="1600" dirty="0" smtClean="0">
                <a:solidFill>
                  <a:srgbClr val="000000"/>
                </a:solidFill>
                <a:latin typeface="Arial"/>
                <a:cs typeface="Arial"/>
              </a:rPr>
              <a:t>resolved;</a:t>
            </a:r>
          </a:p>
          <a:p>
            <a:pPr marL="265113" indent="0" algn="just">
              <a:buNone/>
              <a:tabLst>
                <a:tab pos="712788" algn="l"/>
              </a:tabLst>
            </a:pPr>
            <a:endParaRPr lang="en-ZA" sz="1000" dirty="0" smtClean="0">
              <a:solidFill>
                <a:srgbClr val="000000"/>
              </a:solidFill>
              <a:latin typeface="Arial"/>
              <a:cs typeface="Arial"/>
            </a:endParaRPr>
          </a:p>
          <a:p>
            <a:pPr marL="550863" indent="-285750" algn="just">
              <a:buFontTx/>
              <a:buChar char="-"/>
              <a:tabLst>
                <a:tab pos="712788" algn="l"/>
              </a:tabLst>
            </a:pPr>
            <a:r>
              <a:rPr lang="en-ZA" sz="1600" dirty="0" smtClean="0">
                <a:solidFill>
                  <a:srgbClr val="000000"/>
                </a:solidFill>
                <a:latin typeface="Arial"/>
                <a:cs typeface="Arial"/>
              </a:rPr>
              <a:t>Transfers </a:t>
            </a:r>
            <a:r>
              <a:rPr lang="en-ZA" sz="1600" dirty="0">
                <a:solidFill>
                  <a:srgbClr val="000000"/>
                </a:solidFill>
                <a:latin typeface="Arial"/>
                <a:cs typeface="Arial"/>
              </a:rPr>
              <a:t>and subsidies due to delayed payments for bursaries to non-employees. Outstanding </a:t>
            </a:r>
            <a:r>
              <a:rPr lang="en-ZA" sz="1600" dirty="0" smtClean="0">
                <a:solidFill>
                  <a:srgbClr val="000000"/>
                </a:solidFill>
                <a:latin typeface="Arial"/>
                <a:cs typeface="Arial"/>
              </a:rPr>
              <a:t>fees for qualifying universities </a:t>
            </a:r>
            <a:r>
              <a:rPr lang="en-ZA" sz="1600" dirty="0">
                <a:solidFill>
                  <a:srgbClr val="000000"/>
                </a:solidFill>
                <a:latin typeface="Arial"/>
                <a:cs typeface="Arial"/>
              </a:rPr>
              <a:t>are </a:t>
            </a:r>
            <a:r>
              <a:rPr lang="en-ZA" sz="1600" dirty="0" smtClean="0">
                <a:solidFill>
                  <a:srgbClr val="000000"/>
                </a:solidFill>
                <a:latin typeface="Arial"/>
                <a:cs typeface="Arial"/>
              </a:rPr>
              <a:t>have been disbursed in February 2022. </a:t>
            </a:r>
          </a:p>
          <a:p>
            <a:pPr marL="265113" indent="0" algn="just">
              <a:buNone/>
            </a:pPr>
            <a:endParaRPr lang="en-ZA" sz="1000" dirty="0">
              <a:solidFill>
                <a:srgbClr val="000000"/>
              </a:solidFill>
              <a:latin typeface="Arial"/>
              <a:cs typeface="Arial"/>
            </a:endParaRPr>
          </a:p>
          <a:p>
            <a:pPr algn="just">
              <a:buFont typeface="Arial"/>
              <a:buChar char="•"/>
            </a:pPr>
            <a:r>
              <a:rPr lang="en-ZA" sz="1800" dirty="0" smtClean="0">
                <a:solidFill>
                  <a:srgbClr val="000000"/>
                </a:solidFill>
                <a:latin typeface="Arial"/>
                <a:cs typeface="Arial"/>
              </a:rPr>
              <a:t>R22.8 </a:t>
            </a:r>
            <a:r>
              <a:rPr lang="en-ZA" sz="1800" dirty="0">
                <a:solidFill>
                  <a:srgbClr val="000000"/>
                </a:solidFill>
                <a:latin typeface="Arial"/>
                <a:cs typeface="Arial"/>
              </a:rPr>
              <a:t>million has been shifted to this programme to fund additional funding request for the Transport Information Systems and the automation tools for Information Technology audits. Funds were shifted across programmes from items such as travel and subsistence and venues and facilities as well as from various projects put on hold.</a:t>
            </a:r>
            <a:endParaRPr lang="en-US" sz="1800" dirty="0">
              <a:solidFill>
                <a:srgbClr val="000000"/>
              </a:solidFill>
              <a:latin typeface="Arial"/>
              <a:ea typeface="MS PGothic" charset="0"/>
              <a:cs typeface="Arial"/>
            </a:endParaRPr>
          </a:p>
          <a:p>
            <a:pPr marL="279400" indent="-279400">
              <a:buFont typeface="Arial" pitchFamily="34" charset="0"/>
              <a:buChar char="•"/>
              <a:defRPr/>
            </a:pPr>
            <a:endParaRPr lang="en-US" sz="1100" dirty="0">
              <a:solidFill>
                <a:schemeClr val="tx2"/>
              </a:solidFill>
              <a:latin typeface="Arial" charset="0"/>
              <a:ea typeface="MS PGothic" charset="0"/>
            </a:endParaRPr>
          </a:p>
        </p:txBody>
      </p:sp>
      <p:sp>
        <p:nvSpPr>
          <p:cNvPr id="19458" name="Title 2">
            <a:extLst>
              <a:ext uri="{FF2B5EF4-FFF2-40B4-BE49-F238E27FC236}">
                <a16:creationId xmlns:a16="http://schemas.microsoft.com/office/drawing/2014/main" xmlns="" id="{DAF8F76E-CCCE-436D-93CA-363A0FB36EF3}"/>
              </a:ext>
            </a:extLst>
          </p:cNvPr>
          <p:cNvSpPr>
            <a:spLocks noGrp="1"/>
          </p:cNvSpPr>
          <p:nvPr>
            <p:ph type="title"/>
          </p:nvPr>
        </p:nvSpPr>
        <p:spPr>
          <a:xfrm>
            <a:off x="251244" y="304800"/>
            <a:ext cx="7166906" cy="762000"/>
          </a:xfrm>
        </p:spPr>
        <p:txBody>
          <a:bodyPr anchor="t"/>
          <a:lstStyle/>
          <a:p>
            <a:r>
              <a:rPr lang="en-US" altLang="en-US" sz="2800" b="1" dirty="0" smtClean="0">
                <a:latin typeface="Arial" panose="020B0604020202020204" pitchFamily="34" charset="0"/>
              </a:rPr>
              <a:t>Expenditure </a:t>
            </a:r>
            <a:r>
              <a:rPr lang="en-US" altLang="en-US" sz="2800" b="1" dirty="0">
                <a:latin typeface="Arial" panose="020B0604020202020204" pitchFamily="34" charset="0"/>
              </a:rPr>
              <a:t>analysis per </a:t>
            </a:r>
            <a:r>
              <a:rPr lang="en-US" altLang="en-US" sz="2800" b="1" dirty="0" err="1">
                <a:latin typeface="Arial" panose="020B0604020202020204" pitchFamily="34" charset="0"/>
              </a:rPr>
              <a:t>programmes</a:t>
            </a:r>
            <a:r>
              <a:rPr lang="en-US" altLang="en-US" sz="2800" b="1" dirty="0">
                <a:latin typeface="Arial" panose="020B0604020202020204" pitchFamily="34" charset="0"/>
              </a:rPr>
              <a:t> (</a:t>
            </a:r>
            <a:r>
              <a:rPr lang="en-US" altLang="en-US" sz="2800" b="1" dirty="0" err="1">
                <a:latin typeface="Arial" panose="020B0604020202020204" pitchFamily="34" charset="0"/>
              </a:rPr>
              <a:t>cont</a:t>
            </a:r>
            <a:r>
              <a:rPr lang="en-US" altLang="en-US" sz="2800" b="1" dirty="0">
                <a:latin typeface="Arial" panose="020B0604020202020204" pitchFamily="34" charset="0"/>
              </a:rPr>
              <a:t>…) </a:t>
            </a:r>
          </a:p>
        </p:txBody>
      </p:sp>
      <p:pic>
        <p:nvPicPr>
          <p:cNvPr id="19461" name="Picture 5">
            <a:hlinkClick r:id="rId3" action="ppaction://hlinksldjump"/>
            <a:extLst>
              <a:ext uri="{FF2B5EF4-FFF2-40B4-BE49-F238E27FC236}">
                <a16:creationId xmlns:a16="http://schemas.microsoft.com/office/drawing/2014/main" xmlns="" id="{5A954434-D964-45FE-A2C7-6121A6B281F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6856" y="304802"/>
            <a:ext cx="14859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138EE94D-66C0-4023-A0D2-39D3B1FC428B}" type="slidenum">
              <a:rPr lang="en-GB" altLang="en-US" smtClean="0"/>
              <a:pPr/>
              <a:t>9</a:t>
            </a:fld>
            <a:endParaRPr lang="en-GB" altLang="en-US" dirty="0"/>
          </a:p>
        </p:txBody>
      </p:sp>
    </p:spTree>
    <p:extLst>
      <p:ext uri="{BB962C8B-B14F-4D97-AF65-F5344CB8AC3E}">
        <p14:creationId xmlns:p14="http://schemas.microsoft.com/office/powerpoint/2010/main" xmlns="" val="2440986586"/>
      </p:ext>
    </p:extLst>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1"/>
          <p:cNvSpPr>
            <a:spLocks noGrp="1"/>
          </p:cNvSpPr>
          <p:nvPr>
            <p:ph idx="1"/>
          </p:nvPr>
        </p:nvSpPr>
        <p:spPr>
          <a:xfrm>
            <a:off x="292100" y="1057275"/>
            <a:ext cx="8570913" cy="5299075"/>
          </a:xfrm>
        </p:spPr>
        <p:txBody>
          <a:bodyPr/>
          <a:lstStyle/>
          <a:p>
            <a:pPr algn="just">
              <a:lnSpc>
                <a:spcPct val="120000"/>
              </a:lnSpc>
              <a:spcBef>
                <a:spcPct val="0"/>
              </a:spcBef>
            </a:pPr>
            <a:r>
              <a:rPr lang="en-ZA" sz="1600">
                <a:latin typeface="Arial" charset="0"/>
                <a:ea typeface="MS PGothic" charset="0"/>
                <a:cs typeface="Arial" charset="0"/>
              </a:rPr>
              <a:t>Interventions</a:t>
            </a:r>
            <a:r>
              <a:rPr lang="en-ZA" sz="1800">
                <a:latin typeface="Arial" charset="0"/>
                <a:ea typeface="MS PGothic" charset="0"/>
                <a:cs typeface="Arial" charset="0"/>
              </a:rPr>
              <a:t> facilitated (continued)</a:t>
            </a:r>
          </a:p>
          <a:p>
            <a:pPr algn="just">
              <a:lnSpc>
                <a:spcPct val="120000"/>
              </a:lnSpc>
              <a:spcBef>
                <a:spcPct val="0"/>
              </a:spcBef>
            </a:pPr>
            <a:endParaRPr lang="en-ZA" sz="900">
              <a:latin typeface="Arial" charset="0"/>
              <a:ea typeface="MS PGothic" charset="0"/>
              <a:cs typeface="Arial" charset="0"/>
            </a:endParaRPr>
          </a:p>
          <a:p>
            <a:pPr lvl="1" algn="just">
              <a:lnSpc>
                <a:spcPct val="120000"/>
              </a:lnSpc>
              <a:spcBef>
                <a:spcPct val="0"/>
              </a:spcBef>
            </a:pPr>
            <a:r>
              <a:rPr lang="en-ZA" sz="1600">
                <a:latin typeface="Arial" charset="0"/>
                <a:ea typeface="MS PGothic" charset="0"/>
              </a:rPr>
              <a:t>All enquiries and concerns received regarding the management and containment of COVID-19 in the Department, are attended to v</a:t>
            </a:r>
            <a:r>
              <a:rPr lang="en-ZA" sz="1600">
                <a:solidFill>
                  <a:srgbClr val="000000"/>
                </a:solidFill>
                <a:latin typeface="Arial" charset="0"/>
                <a:ea typeface="ＭＳ Ｐゴシック" charset="0"/>
                <a:cs typeface="Calibri" charset="0"/>
              </a:rPr>
              <a:t>ulnerable employees to COVID-19 due to age or comorbidities who are eligible for working from home are being supported.</a:t>
            </a:r>
          </a:p>
          <a:p>
            <a:pPr lvl="1">
              <a:lnSpc>
                <a:spcPct val="120000"/>
              </a:lnSpc>
            </a:pPr>
            <a:r>
              <a:rPr lang="en-ZA" sz="1600">
                <a:solidFill>
                  <a:srgbClr val="000000"/>
                </a:solidFill>
                <a:latin typeface="Arial" charset="0"/>
                <a:ea typeface="MS PGothic" charset="0"/>
              </a:rPr>
              <a:t>All employees are provided with all the necessary PPE’s </a:t>
            </a:r>
            <a:endParaRPr lang="en-US" sz="1600">
              <a:solidFill>
                <a:srgbClr val="000000"/>
              </a:solidFill>
              <a:latin typeface="Arial" charset="0"/>
              <a:ea typeface="MS PGothic" charset="0"/>
            </a:endParaRPr>
          </a:p>
          <a:p>
            <a:pPr lvl="1">
              <a:lnSpc>
                <a:spcPct val="120000"/>
              </a:lnSpc>
            </a:pPr>
            <a:r>
              <a:rPr lang="en-ZA" sz="1600">
                <a:solidFill>
                  <a:srgbClr val="000000"/>
                </a:solidFill>
                <a:latin typeface="Arial" charset="0"/>
                <a:ea typeface="MS PGothic" charset="0"/>
              </a:rPr>
              <a:t>Foot operated sanitizers have been installed in strategic places in the Department. </a:t>
            </a:r>
            <a:endParaRPr lang="en-US" sz="1600">
              <a:solidFill>
                <a:srgbClr val="000000"/>
              </a:solidFill>
              <a:latin typeface="Arial" charset="0"/>
              <a:ea typeface="MS PGothic" charset="0"/>
            </a:endParaRPr>
          </a:p>
          <a:p>
            <a:pPr lvl="1">
              <a:lnSpc>
                <a:spcPct val="120000"/>
              </a:lnSpc>
            </a:pPr>
            <a:r>
              <a:rPr lang="en-ZA" sz="1600">
                <a:solidFill>
                  <a:srgbClr val="000000"/>
                </a:solidFill>
                <a:latin typeface="Arial" charset="0"/>
                <a:ea typeface="MS PGothic" charset="0"/>
              </a:rPr>
              <a:t>Employees with allergens to the 70% sanitizers provided with disinfected wipes and gloves. </a:t>
            </a:r>
            <a:endParaRPr lang="en-US" sz="1600">
              <a:solidFill>
                <a:srgbClr val="000000"/>
              </a:solidFill>
              <a:latin typeface="Arial" charset="0"/>
              <a:ea typeface="MS PGothic" charset="0"/>
            </a:endParaRPr>
          </a:p>
          <a:p>
            <a:pPr lvl="1">
              <a:lnSpc>
                <a:spcPct val="120000"/>
              </a:lnSpc>
            </a:pPr>
            <a:r>
              <a:rPr lang="en-ZA" sz="1600">
                <a:solidFill>
                  <a:srgbClr val="000000"/>
                </a:solidFill>
                <a:latin typeface="Arial" charset="0"/>
                <a:ea typeface="MS PGothic" charset="0"/>
              </a:rPr>
              <a:t>Posters and markers placed around the Department to educate and create awareness on the importance of adhering to precautionary measures. </a:t>
            </a:r>
            <a:endParaRPr lang="en-US" sz="1600">
              <a:solidFill>
                <a:srgbClr val="000000"/>
              </a:solidFill>
              <a:latin typeface="Arial" charset="0"/>
              <a:ea typeface="MS PGothic" charset="0"/>
            </a:endParaRPr>
          </a:p>
          <a:p>
            <a:pPr lvl="1">
              <a:lnSpc>
                <a:spcPct val="120000"/>
              </a:lnSpc>
            </a:pPr>
            <a:r>
              <a:rPr lang="en-ZA" sz="1600">
                <a:solidFill>
                  <a:srgbClr val="000000"/>
                </a:solidFill>
                <a:latin typeface="Arial" charset="0"/>
                <a:ea typeface="MS PGothic" charset="0"/>
              </a:rPr>
              <a:t>Weekly communication on health and keeping safe circulated to employees through e-mail. </a:t>
            </a:r>
            <a:endParaRPr lang="en-US" sz="1600">
              <a:solidFill>
                <a:srgbClr val="000000"/>
              </a:solidFill>
              <a:latin typeface="Arial" charset="0"/>
              <a:ea typeface="MS PGothic" charset="0"/>
            </a:endParaRPr>
          </a:p>
          <a:p>
            <a:pPr lvl="1" algn="just">
              <a:lnSpc>
                <a:spcPct val="120000"/>
              </a:lnSpc>
              <a:spcBef>
                <a:spcPct val="0"/>
              </a:spcBef>
              <a:buFont typeface="Arial" charset="0"/>
              <a:buNone/>
            </a:pPr>
            <a:endParaRPr lang="en-ZA" sz="1600">
              <a:latin typeface="Arial" charset="0"/>
              <a:ea typeface="MS PGothic" charset="0"/>
            </a:endParaRPr>
          </a:p>
          <a:p>
            <a:pPr lvl="1">
              <a:lnSpc>
                <a:spcPct val="120000"/>
              </a:lnSpc>
            </a:pPr>
            <a:endParaRPr lang="en-US" sz="1600">
              <a:latin typeface="Arial" charset="0"/>
              <a:ea typeface="MS PGothic" charset="0"/>
            </a:endParaRPr>
          </a:p>
          <a:p>
            <a:pPr lvl="1">
              <a:buFont typeface="Arial" charset="0"/>
              <a:buNone/>
            </a:pPr>
            <a:endParaRPr lang="en-ZA" sz="1600">
              <a:latin typeface="Calibri" charset="0"/>
              <a:ea typeface="MS PGothic" charset="0"/>
            </a:endParaRPr>
          </a:p>
          <a:p>
            <a:pPr algn="just"/>
            <a:endParaRPr lang="en-ZA" sz="2000">
              <a:solidFill>
                <a:srgbClr val="000000"/>
              </a:solidFill>
              <a:latin typeface="Arial" charset="0"/>
              <a:ea typeface="MS PGothic" charset="0"/>
            </a:endParaRPr>
          </a:p>
          <a:p>
            <a:pPr algn="just" eaLnBrk="1" hangingPunct="1">
              <a:lnSpc>
                <a:spcPct val="90000"/>
              </a:lnSpc>
              <a:buFont typeface="Arial" charset="0"/>
              <a:buNone/>
            </a:pPr>
            <a:endParaRPr lang="en-US" sz="2000">
              <a:latin typeface="Arial" charset="0"/>
              <a:ea typeface="MS PGothic" charset="0"/>
            </a:endParaRPr>
          </a:p>
          <a:p>
            <a:pPr algn="just" eaLnBrk="1" hangingPunct="1">
              <a:lnSpc>
                <a:spcPct val="90000"/>
              </a:lnSpc>
            </a:pPr>
            <a:endParaRPr lang="en-US" sz="1800" u="sng">
              <a:latin typeface="Arial" charset="0"/>
              <a:ea typeface="MS PGothic" charset="0"/>
            </a:endParaRPr>
          </a:p>
          <a:p>
            <a:pPr algn="just" eaLnBrk="1" hangingPunct="1">
              <a:lnSpc>
                <a:spcPct val="90000"/>
              </a:lnSpc>
              <a:buFont typeface="Arial" charset="0"/>
              <a:buNone/>
            </a:pPr>
            <a:endParaRPr lang="en-ZA" sz="2000">
              <a:latin typeface="Arial" charset="0"/>
              <a:ea typeface="MS PGothic" charset="0"/>
            </a:endParaRPr>
          </a:p>
          <a:p>
            <a:pPr eaLnBrk="1" hangingPunct="1">
              <a:lnSpc>
                <a:spcPct val="105000"/>
              </a:lnSpc>
            </a:pPr>
            <a:endParaRPr lang="en-ZA" sz="2800">
              <a:latin typeface="Calibri" charset="0"/>
              <a:ea typeface="MS PGothic" charset="0"/>
            </a:endParaRPr>
          </a:p>
        </p:txBody>
      </p:sp>
      <p:sp>
        <p:nvSpPr>
          <p:cNvPr id="93186" name="Title 2"/>
          <p:cNvSpPr>
            <a:spLocks noGrp="1"/>
          </p:cNvSpPr>
          <p:nvPr>
            <p:ph type="title"/>
          </p:nvPr>
        </p:nvSpPr>
        <p:spPr>
          <a:xfrm>
            <a:off x="457200" y="304800"/>
            <a:ext cx="6424613" cy="762000"/>
          </a:xfrm>
        </p:spPr>
        <p:txBody>
          <a:bodyPr/>
          <a:lstStyle/>
          <a:p>
            <a:pPr eaLnBrk="1" hangingPunct="1"/>
            <a:r>
              <a:rPr lang="en-US" sz="2800" b="1">
                <a:latin typeface="Arial" charset="0"/>
                <a:ea typeface="MS PGothic" charset="0"/>
              </a:rPr>
              <a:t>Internal Interventions</a:t>
            </a:r>
          </a:p>
        </p:txBody>
      </p:sp>
      <p:pic>
        <p:nvPicPr>
          <p:cNvPr id="93187"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318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CB793657-C6DF-AC47-845C-B83BE6B7E896}" type="slidenum">
              <a:rPr lang="en-US" sz="1200">
                <a:solidFill>
                  <a:srgbClr val="898989"/>
                </a:solidFill>
              </a:rPr>
              <a:pPr/>
              <a:t>90</a:t>
            </a:fld>
            <a:endParaRPr lang="en-US" sz="1200">
              <a:solidFill>
                <a:srgbClr val="898989"/>
              </a:solidFill>
            </a:endParaRPr>
          </a:p>
        </p:txBody>
      </p:sp>
      <p:sp>
        <p:nvSpPr>
          <p:cNvPr id="2" name="Footer Placeholder 1">
            <a:extLst/>
          </p:cNvPr>
          <p:cNvSpPr>
            <a:spLocks noGrp="1"/>
          </p:cNvSpPr>
          <p:nvPr>
            <p:ph type="ftr" sz="quarter" idx="11"/>
          </p:nvPr>
        </p:nvSpPr>
        <p:spPr>
          <a:xfrm>
            <a:off x="3124200" y="620236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spTree>
    <p:extLst>
      <p:ext uri="{BB962C8B-B14F-4D97-AF65-F5344CB8AC3E}">
        <p14:creationId xmlns:p14="http://schemas.microsoft.com/office/powerpoint/2010/main" xmlns="" val="247500684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smtClean="0">
                <a:solidFill>
                  <a:srgbClr val="000000"/>
                </a:solidFill>
                <a:latin typeface="Arial" charset="0"/>
                <a:ea typeface="MS PGothic" charset="0"/>
                <a:cs typeface="+mn-cs"/>
              </a:rPr>
              <a:t>ADDITIONAL REPORTING REQUESTS BY THE NATIONAL ASSEMBLY</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95234" name="Picture 5">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523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9292AF88-5075-F94C-9C23-ACE0CF0C7317}" type="slidenum">
              <a:rPr lang="en-US" sz="1200">
                <a:solidFill>
                  <a:srgbClr val="898989"/>
                </a:solidFill>
              </a:rPr>
              <a:pPr/>
              <a:t>91</a:t>
            </a:fld>
            <a:endParaRPr lang="en-US" sz="1200">
              <a:solidFill>
                <a:srgbClr val="898989"/>
              </a:solidFill>
            </a:endParaRPr>
          </a:p>
        </p:txBody>
      </p:sp>
      <p:sp>
        <p:nvSpPr>
          <p:cNvPr id="2" name="Footer Placeholder 1">
            <a:extLst/>
          </p:cNvPr>
          <p:cNvSpPr>
            <a:spLocks noGrp="1"/>
          </p:cNvSpPr>
          <p:nvPr>
            <p:ph type="ftr" sz="quarter" idx="11"/>
          </p:nvPr>
        </p:nvSpPr>
        <p:spPr/>
        <p:txBody>
          <a:bodyPr/>
          <a:lstStyle/>
          <a:p>
            <a:pPr>
              <a:defRPr/>
            </a:pPr>
            <a:r>
              <a:rPr lang="en-US" dirty="0">
                <a:solidFill>
                  <a:prstClr val="black">
                    <a:tint val="75000"/>
                  </a:prstClr>
                </a:solidFill>
              </a:rPr>
              <a:t>DoT </a:t>
            </a:r>
            <a:r>
              <a:rPr lang="en-US" dirty="0" smtClean="0">
                <a:solidFill>
                  <a:prstClr val="black">
                    <a:tint val="75000"/>
                  </a:prstClr>
                </a:solidFill>
              </a:rPr>
              <a:t>3</a:t>
            </a:r>
            <a:r>
              <a:rPr lang="en-US" baseline="30000" dirty="0" smtClean="0">
                <a:solidFill>
                  <a:prstClr val="black">
                    <a:tint val="75000"/>
                  </a:prstClr>
                </a:solidFill>
              </a:rPr>
              <a:t>RD</a:t>
            </a:r>
            <a:r>
              <a:rPr lang="en-US" dirty="0" smtClean="0">
                <a:solidFill>
                  <a:prstClr val="black">
                    <a:tint val="75000"/>
                  </a:prstClr>
                </a:solidFill>
              </a:rPr>
              <a:t> Quarter </a:t>
            </a:r>
            <a:r>
              <a:rPr lang="en-US" dirty="0">
                <a:solidFill>
                  <a:prstClr val="black">
                    <a:tint val="75000"/>
                  </a:prstClr>
                </a:solidFill>
              </a:rPr>
              <a:t>Performance Information</a:t>
            </a:r>
          </a:p>
        </p:txBody>
      </p:sp>
    </p:spTree>
    <p:extLst>
      <p:ext uri="{BB962C8B-B14F-4D97-AF65-F5344CB8AC3E}">
        <p14:creationId xmlns:p14="http://schemas.microsoft.com/office/powerpoint/2010/main" xmlns="" val="3933496441"/>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p:cNvSpPr>
            <a:spLocks noGrp="1"/>
          </p:cNvSpPr>
          <p:nvPr>
            <p:ph idx="1"/>
          </p:nvPr>
        </p:nvSpPr>
        <p:spPr>
          <a:xfrm>
            <a:off x="292100" y="1057275"/>
            <a:ext cx="8570913" cy="5299075"/>
          </a:xfrm>
        </p:spPr>
        <p:txBody>
          <a:bodyPr/>
          <a:lstStyle/>
          <a:p>
            <a:pPr lvl="1" algn="just">
              <a:lnSpc>
                <a:spcPct val="120000"/>
              </a:lnSpc>
              <a:spcBef>
                <a:spcPct val="0"/>
              </a:spcBef>
              <a:buFont typeface="Arial" charset="0"/>
              <a:buNone/>
            </a:pPr>
            <a:endParaRPr lang="en-ZA" sz="1600">
              <a:latin typeface="Arial" charset="0"/>
              <a:ea typeface="MS PGothic" charset="0"/>
            </a:endParaRPr>
          </a:p>
          <a:p>
            <a:pPr lvl="1">
              <a:lnSpc>
                <a:spcPct val="120000"/>
              </a:lnSpc>
            </a:pPr>
            <a:endParaRPr lang="en-US" sz="1600">
              <a:latin typeface="Arial" charset="0"/>
              <a:ea typeface="MS PGothic" charset="0"/>
            </a:endParaRPr>
          </a:p>
          <a:p>
            <a:pPr lvl="1">
              <a:buFont typeface="Arial" charset="0"/>
              <a:buNone/>
            </a:pPr>
            <a:endParaRPr lang="en-ZA" sz="1600">
              <a:latin typeface="Calibri" charset="0"/>
              <a:ea typeface="MS PGothic" charset="0"/>
            </a:endParaRPr>
          </a:p>
          <a:p>
            <a:pPr algn="just"/>
            <a:endParaRPr lang="en-ZA" sz="2000">
              <a:solidFill>
                <a:srgbClr val="000000"/>
              </a:solidFill>
              <a:latin typeface="Arial" charset="0"/>
              <a:ea typeface="MS PGothic" charset="0"/>
            </a:endParaRPr>
          </a:p>
          <a:p>
            <a:pPr algn="just" eaLnBrk="1" hangingPunct="1">
              <a:lnSpc>
                <a:spcPct val="90000"/>
              </a:lnSpc>
              <a:buFont typeface="Arial" charset="0"/>
              <a:buNone/>
            </a:pPr>
            <a:endParaRPr lang="en-US" sz="2000">
              <a:latin typeface="Arial" charset="0"/>
              <a:ea typeface="MS PGothic" charset="0"/>
            </a:endParaRPr>
          </a:p>
          <a:p>
            <a:pPr algn="just" eaLnBrk="1" hangingPunct="1">
              <a:lnSpc>
                <a:spcPct val="90000"/>
              </a:lnSpc>
            </a:pPr>
            <a:endParaRPr lang="en-US" sz="1800" u="sng">
              <a:latin typeface="Arial" charset="0"/>
              <a:ea typeface="MS PGothic" charset="0"/>
            </a:endParaRPr>
          </a:p>
          <a:p>
            <a:pPr algn="just" eaLnBrk="1" hangingPunct="1">
              <a:lnSpc>
                <a:spcPct val="90000"/>
              </a:lnSpc>
              <a:buFont typeface="Arial" charset="0"/>
              <a:buNone/>
            </a:pPr>
            <a:endParaRPr lang="en-ZA" sz="2000">
              <a:latin typeface="Arial" charset="0"/>
              <a:ea typeface="MS PGothic" charset="0"/>
            </a:endParaRPr>
          </a:p>
          <a:p>
            <a:pPr eaLnBrk="1" hangingPunct="1">
              <a:lnSpc>
                <a:spcPct val="105000"/>
              </a:lnSpc>
            </a:pPr>
            <a:endParaRPr lang="en-ZA" sz="2800">
              <a:latin typeface="Calibri" charset="0"/>
              <a:ea typeface="MS PGothic" charset="0"/>
            </a:endParaRPr>
          </a:p>
        </p:txBody>
      </p:sp>
      <p:sp>
        <p:nvSpPr>
          <p:cNvPr id="96258" name="Title 2"/>
          <p:cNvSpPr>
            <a:spLocks noGrp="1"/>
          </p:cNvSpPr>
          <p:nvPr>
            <p:ph type="title"/>
          </p:nvPr>
        </p:nvSpPr>
        <p:spPr>
          <a:xfrm>
            <a:off x="457200" y="304800"/>
            <a:ext cx="6424613" cy="762000"/>
          </a:xfrm>
        </p:spPr>
        <p:txBody>
          <a:bodyPr>
            <a:normAutofit fontScale="90000"/>
          </a:bodyPr>
          <a:lstStyle/>
          <a:p>
            <a:pPr eaLnBrk="1" hangingPunct="1"/>
            <a:r>
              <a:rPr lang="en-US" sz="2800" b="1">
                <a:latin typeface="Arial" charset="0"/>
                <a:ea typeface="MS PGothic" charset="0"/>
              </a:rPr>
              <a:t>DoT Responses to NA Reporting Request</a:t>
            </a:r>
          </a:p>
        </p:txBody>
      </p:sp>
      <p:pic>
        <p:nvPicPr>
          <p:cNvPr id="96259"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626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E48E4D2-8336-0243-B26B-ADE8381B1E73}" type="slidenum">
              <a:rPr lang="en-US" sz="1200">
                <a:solidFill>
                  <a:srgbClr val="898989"/>
                </a:solidFill>
              </a:rPr>
              <a:pPr/>
              <a:t>92</a:t>
            </a:fld>
            <a:endParaRPr lang="en-US" sz="1200">
              <a:solidFill>
                <a:srgbClr val="898989"/>
              </a:solidFill>
            </a:endParaRPr>
          </a:p>
        </p:txBody>
      </p:sp>
      <p:sp>
        <p:nvSpPr>
          <p:cNvPr id="2" name="Footer Placeholder 1">
            <a:extLst/>
          </p:cNvPr>
          <p:cNvSpPr>
            <a:spLocks noGrp="1"/>
          </p:cNvSpPr>
          <p:nvPr>
            <p:ph type="ftr" sz="quarter" idx="11"/>
          </p:nvPr>
        </p:nvSpPr>
        <p:spPr>
          <a:xfrm>
            <a:off x="3124200" y="620236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nvGraphicFramePr>
        <p:xfrm>
          <a:off x="292100" y="1166813"/>
          <a:ext cx="8570913" cy="5349240"/>
        </p:xfrm>
        <a:graphic>
          <a:graphicData uri="http://schemas.openxmlformats.org/drawingml/2006/table">
            <a:tbl>
              <a:tblPr/>
              <a:tblGrid>
                <a:gridCol w="2659063"/>
                <a:gridCol w="3656012"/>
                <a:gridCol w="2255838"/>
              </a:tblGrid>
              <a:tr h="392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NATIONAL ASSEMBLY REQUEST</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DoT RESPONSE</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RESPONSIBILITY</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1096963">
                <a:tc>
                  <a:txBody>
                    <a:bodyPr/>
                    <a:lstStyle/>
                    <a:p>
                      <a:pPr marL="342900" marR="0" lvl="0" indent="-342900" algn="l" defTabSz="457200" rtl="0" eaLnBrk="1" fontAlgn="base" latinLnBrk="0" hangingPunct="1">
                        <a:lnSpc>
                          <a:spcPct val="100000"/>
                        </a:lnSpc>
                        <a:spcBef>
                          <a:spcPct val="0"/>
                        </a:spcBef>
                        <a:spcAft>
                          <a:spcPct val="0"/>
                        </a:spcAft>
                        <a:buClrTx/>
                        <a:buSzTx/>
                        <a:buFont typeface="Calibri" charset="0"/>
                        <a:buAutoNum type="alphaLcParenR"/>
                        <a:tabLst/>
                      </a:pPr>
                      <a:r>
                        <a:rPr kumimoji="0" lang="en-ZA" sz="1300" b="0" i="1" u="none" strike="noStrike" cap="none" normalizeH="0" baseline="0">
                          <a:ln>
                            <a:noFill/>
                          </a:ln>
                          <a:solidFill>
                            <a:srgbClr val="000000"/>
                          </a:solidFill>
                          <a:effectLst/>
                          <a:latin typeface="Arial" charset="0"/>
                          <a:ea typeface="MS PGothic" charset="0"/>
                          <a:cs typeface="MS Gothic" charset="0"/>
                        </a:rPr>
                        <a:t>‘SUBMIT QUARTERLY REPORTS ON EXPENDITURE ON TIME…’</a:t>
                      </a:r>
                      <a:endParaRPr kumimoji="0" lang="en-US" altLang="ja-JP" sz="1300" b="0" i="0" u="none" strike="noStrike" cap="none" normalizeH="0" baseline="0">
                        <a:ln>
                          <a:noFill/>
                        </a:ln>
                        <a:solidFill>
                          <a:srgbClr val="000000"/>
                        </a:solidFill>
                        <a:effectLst/>
                        <a:latin typeface="Arial" charset="0"/>
                        <a:ea typeface="MS PGothic" charset="0"/>
                        <a:cs typeface="Arial" charset="0"/>
                      </a:endParaRPr>
                    </a:p>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MS PGothic" charset="0"/>
                          <a:cs typeface="Arial"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300" b="0" i="0" u="none" strike="noStrike" cap="none" normalizeH="0" baseline="0">
                          <a:ln>
                            <a:noFill/>
                          </a:ln>
                          <a:solidFill>
                            <a:srgbClr val="000000"/>
                          </a:solidFill>
                          <a:effectLst/>
                          <a:latin typeface="Arial" charset="0"/>
                          <a:ea typeface="MS PGothic" charset="0"/>
                          <a:cs typeface="Arial" charset="0"/>
                        </a:rPr>
                        <a:t>The Department of Transport will, in consultation with the Portfolio Committee of Transport, agree on a proposed standard to submit, to the Committee secretariat, quarterly expenditure reports and presentations, at the least, seven (7) working days prior to a confirmed scheduled Committee sitting to discuss same.</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US" sz="1300" b="0" i="0" u="none" strike="noStrike" cap="none" normalizeH="0" baseline="0">
                          <a:ln>
                            <a:noFill/>
                          </a:ln>
                          <a:solidFill>
                            <a:srgbClr val="000000"/>
                          </a:solidFill>
                          <a:effectLst/>
                          <a:latin typeface="Arial" charset="0"/>
                          <a:ea typeface="MS PGothic" charset="0"/>
                          <a:cs typeface="MS Gothic" charset="0"/>
                        </a:rPr>
                        <a:t>Office of the Director-General (Strategic Planning, Monitoring and Cluster Coordination)</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None/>
                        <a:tabLst/>
                      </a:pPr>
                      <a:r>
                        <a:rPr kumimoji="0" lang="en-US" sz="1300" b="0" i="0" u="none" strike="noStrike" cap="none" normalizeH="0" baseline="0">
                          <a:ln>
                            <a:noFill/>
                          </a:ln>
                          <a:solidFill>
                            <a:srgbClr val="000000"/>
                          </a:solidFill>
                          <a:effectLst/>
                          <a:latin typeface="Arial" charset="0"/>
                          <a:ea typeface="MS PGothic" charset="0"/>
                          <a:cs typeface="MS Gothic" charset="0"/>
                        </a:rPr>
                        <a:t> </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US" sz="1300" b="0" i="0" u="none" strike="noStrike" cap="none" normalizeH="0" baseline="0">
                          <a:ln>
                            <a:noFill/>
                          </a:ln>
                          <a:solidFill>
                            <a:srgbClr val="000000"/>
                          </a:solidFill>
                          <a:effectLst/>
                          <a:latin typeface="Arial" charset="0"/>
                          <a:ea typeface="MS PGothic" charset="0"/>
                          <a:cs typeface="MS Gothic" charset="0"/>
                        </a:rPr>
                        <a:t>Chief Financial Officer (CFO)</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436813">
                <a:tc>
                  <a:txBody>
                    <a:bodyPr/>
                    <a:lstStyle/>
                    <a:p>
                      <a:pPr marL="342900" marR="0" lvl="0" indent="-342900" algn="l" defTabSz="457200" rtl="0" eaLnBrk="1" fontAlgn="base" latinLnBrk="0" hangingPunct="1">
                        <a:lnSpc>
                          <a:spcPct val="100000"/>
                        </a:lnSpc>
                        <a:spcBef>
                          <a:spcPct val="0"/>
                        </a:spcBef>
                        <a:spcAft>
                          <a:spcPct val="0"/>
                        </a:spcAft>
                        <a:buClrTx/>
                        <a:buSzTx/>
                        <a:buFont typeface="Calibri" charset="0"/>
                        <a:buAutoNum type="alphaLcParenR" startAt="2"/>
                        <a:tabLst/>
                      </a:pPr>
                      <a:r>
                        <a:rPr kumimoji="0" lang="en-ZA" sz="1300" b="0" i="1" u="none" strike="noStrike" cap="none" normalizeH="0" baseline="0">
                          <a:ln>
                            <a:noFill/>
                          </a:ln>
                          <a:solidFill>
                            <a:srgbClr val="000000"/>
                          </a:solidFill>
                          <a:effectLst/>
                          <a:latin typeface="Arial" charset="0"/>
                          <a:ea typeface="MS PGothic" charset="0"/>
                          <a:cs typeface="MS Gothic" charset="0"/>
                        </a:rPr>
                        <a:t>‘PROVIDE CLEAR PLAN TO ADDRESS AREAS OF NON-ACHIEVEMENT…’</a:t>
                      </a:r>
                    </a:p>
                    <a:p>
                      <a:pPr marL="342900" marR="0" lvl="0" indent="-342900" algn="l" defTabSz="457200" rtl="0" eaLnBrk="1" fontAlgn="base" latinLnBrk="0" hangingPunct="1">
                        <a:lnSpc>
                          <a:spcPct val="100000"/>
                        </a:lnSpc>
                        <a:spcBef>
                          <a:spcPct val="0"/>
                        </a:spcBef>
                        <a:spcAft>
                          <a:spcPct val="0"/>
                        </a:spcAft>
                        <a:buClrTx/>
                        <a:buSzTx/>
                        <a:buFont typeface="+mj-lt" charset="0"/>
                        <a:buNone/>
                        <a:tabLst/>
                      </a:pPr>
                      <a:endParaRPr kumimoji="0" lang="en-US" sz="1300" b="0" i="0" u="none" strike="noStrike" cap="none" normalizeH="0" baseline="0">
                        <a:ln>
                          <a:noFill/>
                        </a:ln>
                        <a:solidFill>
                          <a:srgbClr val="000000"/>
                        </a:solidFill>
                        <a:effectLst/>
                        <a:latin typeface="Arial" charset="0"/>
                        <a:ea typeface="MS PGothic" charset="0"/>
                        <a:cs typeface="MS Gothic" charset="0"/>
                      </a:endParaRPr>
                    </a:p>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ZA" sz="1300" b="0" i="1" u="none" strike="noStrike" cap="none" normalizeH="0" baseline="0">
                          <a:ln>
                            <a:noFill/>
                          </a:ln>
                          <a:solidFill>
                            <a:srgbClr val="000000"/>
                          </a:solidFill>
                          <a:effectLst/>
                          <a:latin typeface="Arial" charset="0"/>
                          <a:ea typeface="MS PGothic" charset="0"/>
                          <a:cs typeface="Arial" charset="0"/>
                        </a:rPr>
                        <a:t> </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342900" marR="0" lvl="0" indent="-34290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MS PGothic" charset="0"/>
                          <a:cs typeface="MS Gothic" charset="0"/>
                        </a:rPr>
                        <a:t> </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300" b="0" i="0" u="none" strike="noStrike" cap="none" normalizeH="0" baseline="0">
                          <a:ln>
                            <a:noFill/>
                          </a:ln>
                          <a:solidFill>
                            <a:srgbClr val="000000"/>
                          </a:solidFill>
                          <a:effectLst/>
                          <a:latin typeface="Arial" charset="0"/>
                          <a:ea typeface="MS PGothic" charset="0"/>
                          <a:cs typeface="Arial" charset="0"/>
                        </a:rPr>
                        <a:t>In line with the DoT Internal Guidelines on Planning, Monitoring and Reporting, the DoT has adopted and internalized a ‘red flags’ process to track progress of (and prioritise remedial actions for) reported areas of non-achievement. </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None/>
                        <a:tabLst/>
                      </a:pP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300" b="0" i="0" u="none" strike="noStrike" cap="none" normalizeH="0" baseline="0">
                          <a:ln>
                            <a:noFill/>
                          </a:ln>
                          <a:solidFill>
                            <a:srgbClr val="000000"/>
                          </a:solidFill>
                          <a:effectLst/>
                          <a:latin typeface="Arial" charset="0"/>
                          <a:ea typeface="MS PGothic" charset="0"/>
                          <a:cs typeface="Arial" charset="0"/>
                        </a:rPr>
                        <a:t>The status of red-flagged areas is reported on a monthly basis for the first two quarters of the financial year. </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None/>
                        <a:tabLst/>
                      </a:pP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ZA" sz="1300" b="0" i="0" u="none" strike="noStrike" cap="none" normalizeH="0" baseline="0">
                          <a:ln>
                            <a:noFill/>
                          </a:ln>
                          <a:solidFill>
                            <a:srgbClr val="000000"/>
                          </a:solidFill>
                          <a:effectLst/>
                          <a:latin typeface="Arial" charset="0"/>
                          <a:ea typeface="MS PGothic" charset="0"/>
                          <a:cs typeface="Arial" charset="0"/>
                        </a:rPr>
                        <a:t>Red-flagged areas reported in Quarter 3 are tracked and reported on a weekly basis, with more emphasis put on mitigating the risk of non-achievement of the annual target. The DoT Executive Committee monitors the ‘red flags’ process.</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171450" marR="0" lvl="0" indent="-171450" algn="l" defTabSz="457200" rtl="0" eaLnBrk="1" fontAlgn="base" latinLnBrk="0" hangingPunct="1">
                        <a:lnSpc>
                          <a:spcPct val="100000"/>
                        </a:lnSpc>
                        <a:spcBef>
                          <a:spcPct val="0"/>
                        </a:spcBef>
                        <a:spcAft>
                          <a:spcPct val="0"/>
                        </a:spcAft>
                        <a:buClrTx/>
                        <a:buSzTx/>
                        <a:buFont typeface="Arial" charset="0"/>
                        <a:buChar char="•"/>
                        <a:tabLst/>
                      </a:pPr>
                      <a:r>
                        <a:rPr kumimoji="0" lang="en-US" sz="1300" b="0" i="0" u="none" strike="noStrike" cap="none" normalizeH="0" baseline="0">
                          <a:ln>
                            <a:noFill/>
                          </a:ln>
                          <a:solidFill>
                            <a:srgbClr val="000000"/>
                          </a:solidFill>
                          <a:effectLst/>
                          <a:latin typeface="Arial" charset="0"/>
                          <a:ea typeface="MS PGothic" charset="0"/>
                          <a:cs typeface="MS Gothic" charset="0"/>
                        </a:rPr>
                        <a:t>Office of the Director-General (Strategic Planning, Monitoring and Cluster Coordination)</a:t>
                      </a: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171450" marR="0" lvl="0" indent="-171450" algn="l" defTabSz="457200" rtl="0" eaLnBrk="1" fontAlgn="base" latinLnBrk="0" hangingPunct="1">
                        <a:lnSpc>
                          <a:spcPct val="100000"/>
                        </a:lnSpc>
                        <a:spcBef>
                          <a:spcPct val="0"/>
                        </a:spcBef>
                        <a:spcAft>
                          <a:spcPct val="0"/>
                        </a:spcAft>
                        <a:buClrTx/>
                        <a:buSzTx/>
                        <a:buFont typeface="Arial" charset="0"/>
                        <a:buNone/>
                        <a:tabLst/>
                      </a:pP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xmlns="" val="3582100221"/>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a:xfrm>
            <a:off x="292100" y="1057275"/>
            <a:ext cx="8570913" cy="5299075"/>
          </a:xfrm>
        </p:spPr>
        <p:txBody>
          <a:bodyPr/>
          <a:lstStyle/>
          <a:p>
            <a:pPr lvl="1" algn="just">
              <a:lnSpc>
                <a:spcPct val="120000"/>
              </a:lnSpc>
              <a:spcBef>
                <a:spcPct val="0"/>
              </a:spcBef>
              <a:buFont typeface="Arial" charset="0"/>
              <a:buNone/>
            </a:pPr>
            <a:endParaRPr lang="en-ZA" sz="1600">
              <a:latin typeface="Arial" charset="0"/>
              <a:ea typeface="MS PGothic" charset="0"/>
            </a:endParaRPr>
          </a:p>
          <a:p>
            <a:pPr lvl="1">
              <a:lnSpc>
                <a:spcPct val="120000"/>
              </a:lnSpc>
            </a:pPr>
            <a:endParaRPr lang="en-US" sz="1600">
              <a:latin typeface="Arial" charset="0"/>
              <a:ea typeface="MS PGothic" charset="0"/>
            </a:endParaRPr>
          </a:p>
          <a:p>
            <a:pPr lvl="1">
              <a:buFont typeface="Arial" charset="0"/>
              <a:buNone/>
            </a:pPr>
            <a:endParaRPr lang="en-ZA" sz="1600">
              <a:latin typeface="Calibri" charset="0"/>
              <a:ea typeface="MS PGothic" charset="0"/>
            </a:endParaRPr>
          </a:p>
          <a:p>
            <a:pPr algn="just"/>
            <a:endParaRPr lang="en-ZA" sz="2000">
              <a:solidFill>
                <a:srgbClr val="000000"/>
              </a:solidFill>
              <a:latin typeface="Arial" charset="0"/>
              <a:ea typeface="MS PGothic" charset="0"/>
            </a:endParaRPr>
          </a:p>
          <a:p>
            <a:pPr algn="just" eaLnBrk="1" hangingPunct="1">
              <a:lnSpc>
                <a:spcPct val="90000"/>
              </a:lnSpc>
              <a:buFont typeface="Arial" charset="0"/>
              <a:buNone/>
            </a:pPr>
            <a:endParaRPr lang="en-US" sz="2000">
              <a:latin typeface="Arial" charset="0"/>
              <a:ea typeface="MS PGothic" charset="0"/>
            </a:endParaRPr>
          </a:p>
          <a:p>
            <a:pPr algn="just" eaLnBrk="1" hangingPunct="1">
              <a:lnSpc>
                <a:spcPct val="90000"/>
              </a:lnSpc>
            </a:pPr>
            <a:endParaRPr lang="en-US" sz="1800" u="sng">
              <a:latin typeface="Arial" charset="0"/>
              <a:ea typeface="MS PGothic" charset="0"/>
            </a:endParaRPr>
          </a:p>
          <a:p>
            <a:pPr algn="just" eaLnBrk="1" hangingPunct="1">
              <a:lnSpc>
                <a:spcPct val="90000"/>
              </a:lnSpc>
              <a:buFont typeface="Arial" charset="0"/>
              <a:buNone/>
            </a:pPr>
            <a:endParaRPr lang="en-ZA" sz="2000">
              <a:latin typeface="Arial" charset="0"/>
              <a:ea typeface="MS PGothic" charset="0"/>
            </a:endParaRPr>
          </a:p>
          <a:p>
            <a:pPr eaLnBrk="1" hangingPunct="1">
              <a:lnSpc>
                <a:spcPct val="105000"/>
              </a:lnSpc>
            </a:pPr>
            <a:endParaRPr lang="en-ZA" sz="2800">
              <a:latin typeface="Calibri" charset="0"/>
              <a:ea typeface="MS PGothic" charset="0"/>
            </a:endParaRPr>
          </a:p>
        </p:txBody>
      </p:sp>
      <p:sp>
        <p:nvSpPr>
          <p:cNvPr id="98306" name="Title 2"/>
          <p:cNvSpPr>
            <a:spLocks noGrp="1"/>
          </p:cNvSpPr>
          <p:nvPr>
            <p:ph type="title"/>
          </p:nvPr>
        </p:nvSpPr>
        <p:spPr>
          <a:xfrm>
            <a:off x="457200" y="304800"/>
            <a:ext cx="6424613" cy="762000"/>
          </a:xfrm>
        </p:spPr>
        <p:txBody>
          <a:bodyPr>
            <a:normAutofit fontScale="90000"/>
          </a:bodyPr>
          <a:lstStyle/>
          <a:p>
            <a:pPr eaLnBrk="1" hangingPunct="1"/>
            <a:r>
              <a:rPr lang="en-US" sz="2800" b="1">
                <a:latin typeface="Arial" charset="0"/>
                <a:ea typeface="MS PGothic" charset="0"/>
              </a:rPr>
              <a:t>DoT Responses to NA Reporting Request</a:t>
            </a:r>
          </a:p>
        </p:txBody>
      </p:sp>
      <p:pic>
        <p:nvPicPr>
          <p:cNvPr id="98307"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830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E474B524-95E5-9142-880A-3A83A61A31FB}" type="slidenum">
              <a:rPr lang="en-US" sz="1200">
                <a:solidFill>
                  <a:srgbClr val="898989"/>
                </a:solidFill>
              </a:rPr>
              <a:pPr/>
              <a:t>93</a:t>
            </a:fld>
            <a:endParaRPr lang="en-US" sz="1200">
              <a:solidFill>
                <a:srgbClr val="898989"/>
              </a:solidFill>
            </a:endParaRPr>
          </a:p>
        </p:txBody>
      </p:sp>
      <p:sp>
        <p:nvSpPr>
          <p:cNvPr id="2" name="Footer Placeholder 1">
            <a:extLst/>
          </p:cNvPr>
          <p:cNvSpPr>
            <a:spLocks noGrp="1"/>
          </p:cNvSpPr>
          <p:nvPr>
            <p:ph type="ftr" sz="quarter" idx="11"/>
          </p:nvPr>
        </p:nvSpPr>
        <p:spPr>
          <a:xfrm>
            <a:off x="3124200" y="620236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extLst>
              <p:ext uri="{D42A27DB-BD31-4B8C-83A1-F6EECF244321}">
                <p14:modId xmlns:p14="http://schemas.microsoft.com/office/powerpoint/2010/main" xmlns="" val="1123855616"/>
              </p:ext>
            </p:extLst>
          </p:nvPr>
        </p:nvGraphicFramePr>
        <p:xfrm>
          <a:off x="292100" y="1169988"/>
          <a:ext cx="8570913" cy="5242559"/>
        </p:xfrm>
        <a:graphic>
          <a:graphicData uri="http://schemas.openxmlformats.org/drawingml/2006/table">
            <a:tbl>
              <a:tblPr/>
              <a:tblGrid>
                <a:gridCol w="2659063"/>
                <a:gridCol w="4373562"/>
                <a:gridCol w="1538288"/>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NATIONAL ASSEMBLY REQUEST</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DoT RESPONSE</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FFFFFF"/>
                          </a:solidFill>
                          <a:effectLst/>
                          <a:latin typeface="Arial" charset="0"/>
                          <a:ea typeface="MS PGothic" charset="0"/>
                          <a:cs typeface="MS Gothic" charset="0"/>
                        </a:rPr>
                        <a:t>RESPONSIBILITY</a:t>
                      </a:r>
                      <a:endParaRPr kumimoji="0" lang="en-US" sz="1300" b="1" i="0" u="none" strike="noStrike" cap="none" normalizeH="0" baseline="0">
                        <a:ln>
                          <a:noFill/>
                        </a:ln>
                        <a:solidFill>
                          <a:srgbClr val="FFFFFF"/>
                        </a:solidFill>
                        <a:effectLst/>
                        <a:latin typeface="Arial" charset="0"/>
                        <a:ea typeface="MS PGothic" charset="0"/>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371475">
                <a:tc>
                  <a:txBody>
                    <a:bodyPr/>
                    <a:lstStyle/>
                    <a:p>
                      <a:pPr marL="228600" marR="0" lvl="0" indent="-228600" algn="l" defTabSz="457200" rtl="0" eaLnBrk="1" fontAlgn="base" latinLnBrk="0" hangingPunct="1">
                        <a:lnSpc>
                          <a:spcPct val="100000"/>
                        </a:lnSpc>
                        <a:spcBef>
                          <a:spcPct val="0"/>
                        </a:spcBef>
                        <a:spcAft>
                          <a:spcPct val="0"/>
                        </a:spcAft>
                        <a:buClrTx/>
                        <a:buSzTx/>
                        <a:buFont typeface="Calibri" charset="0"/>
                        <a:buAutoNum type="alphaLcParenR" startAt="3"/>
                        <a:tabLst/>
                      </a:pPr>
                      <a:r>
                        <a:rPr kumimoji="0" lang="en-ZA" sz="1300" b="0" i="1" u="none" strike="noStrike" cap="none" normalizeH="0" baseline="0">
                          <a:ln>
                            <a:noFill/>
                          </a:ln>
                          <a:solidFill>
                            <a:srgbClr val="000000"/>
                          </a:solidFill>
                          <a:effectLst/>
                          <a:latin typeface="Arial" charset="0"/>
                          <a:ea typeface="MS PGothic" charset="0"/>
                          <a:cs typeface="MS Gothic" charset="0"/>
                        </a:rPr>
                        <a:t>‘PROVIDE THE COMMITTEE WITH QUARTERLY REPORTS ON NON-COMPLIANCE BY MUNICIPALITIES LINKED TO THE PUBLIC TRANSPORT NETWORK GRANT, AS WELL AS SUPPORT GIVEN TO MUNICIPALITIES…’</a:t>
                      </a:r>
                      <a:endParaRPr kumimoji="0" lang="en-US" sz="1300" b="0" i="0" u="none" strike="noStrike" cap="none" normalizeH="0" baseline="0">
                        <a:ln>
                          <a:noFill/>
                        </a:ln>
                        <a:solidFill>
                          <a:srgbClr val="000000"/>
                        </a:solidFill>
                        <a:effectLst/>
                        <a:latin typeface="Arial" charset="0"/>
                        <a:ea typeface="MS PGothic" charset="0"/>
                        <a:cs typeface="MS 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ZA" sz="1300" b="0" i="0" u="none" strike="noStrike" cap="none" normalizeH="0" baseline="0">
                          <a:ln>
                            <a:noFill/>
                          </a:ln>
                          <a:solidFill>
                            <a:srgbClr val="000000"/>
                          </a:solidFill>
                          <a:effectLst/>
                          <a:latin typeface="Arial" charset="0"/>
                          <a:ea typeface="MS PGothic" charset="0"/>
                          <a:cs typeface="Arial" charset="0"/>
                        </a:rPr>
                        <a:t>The DoT will submit to the Committee, quarterly reports on the status of the cities’ compliance with the Division of Revenue Act (DoRA) linked to the Public Transport Network Grant (PTNG), as well as support given to municipalities as per the recommendation. </a:t>
                      </a:r>
                    </a:p>
                    <a:p>
                      <a:pPr marL="285750" marR="0" lvl="0" indent="-285750" algn="l" defTabSz="457200" rtl="0" eaLnBrk="1" fontAlgn="base" latinLnBrk="0" hangingPunct="1">
                        <a:lnSpc>
                          <a:spcPct val="100000"/>
                        </a:lnSpc>
                        <a:spcBef>
                          <a:spcPct val="0"/>
                        </a:spcBef>
                        <a:spcAft>
                          <a:spcPct val="0"/>
                        </a:spcAft>
                        <a:buClrTx/>
                        <a:buSzTx/>
                        <a:buFont typeface="Arial" charset="0"/>
                        <a:buNone/>
                        <a:tabLst/>
                      </a:pPr>
                      <a:endParaRPr kumimoji="0" lang="en-US" sz="1300" b="0" i="0" u="none" strike="noStrike" cap="none" normalizeH="0" baseline="0">
                        <a:ln>
                          <a:noFill/>
                        </a:ln>
                        <a:solidFill>
                          <a:srgbClr val="000000"/>
                        </a:solidFill>
                        <a:effectLst/>
                        <a:latin typeface="Arial" charset="0"/>
                        <a:ea typeface="MS PGothic" charset="0"/>
                        <a:cs typeface="Arial" charset="0"/>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ZA" sz="1300" b="1" i="0" u="none" strike="noStrike" cap="none" normalizeH="0" baseline="0">
                          <a:ln>
                            <a:noFill/>
                          </a:ln>
                          <a:solidFill>
                            <a:srgbClr val="000000"/>
                          </a:solidFill>
                          <a:effectLst/>
                          <a:latin typeface="Arial" charset="0"/>
                          <a:ea typeface="MS PGothic" charset="0"/>
                          <a:cs typeface="Arial" charset="0"/>
                        </a:rPr>
                        <a:t>Annexure A attached</a:t>
                      </a:r>
                      <a:r>
                        <a:rPr kumimoji="0" lang="en-ZA" sz="1300" b="0" i="0" u="none" strike="noStrike" cap="none" normalizeH="0" baseline="0">
                          <a:ln>
                            <a:noFill/>
                          </a:ln>
                          <a:solidFill>
                            <a:srgbClr val="000000"/>
                          </a:solidFill>
                          <a:effectLst/>
                          <a:latin typeface="Arial" charset="0"/>
                          <a:ea typeface="MS PGothic" charset="0"/>
                          <a:cs typeface="Arial" charset="0"/>
                        </a:rPr>
                        <a:t>: PTNG Status Report on cities’ DoRA compliance for Q1, Q2 and Q3 of the 2021/22 financial year.</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MS PGothic" charset="0"/>
                          <a:cs typeface="MS Gothic" charset="0"/>
                        </a:rPr>
                        <a:t>Public Transport</a:t>
                      </a:r>
                      <a:endParaRPr kumimoji="0" lang="en-US" sz="1300" b="0" i="0" u="none" strike="noStrike" cap="none" normalizeH="0" baseline="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71475">
                <a:tc>
                  <a:txBody>
                    <a:bodyPr/>
                    <a:lstStyle/>
                    <a:p>
                      <a:pPr marL="228600" marR="0" lvl="0" indent="-228600" algn="l" defTabSz="457200" rtl="0" eaLnBrk="1" fontAlgn="base" latinLnBrk="0" hangingPunct="1">
                        <a:lnSpc>
                          <a:spcPct val="100000"/>
                        </a:lnSpc>
                        <a:spcBef>
                          <a:spcPct val="0"/>
                        </a:spcBef>
                        <a:spcAft>
                          <a:spcPct val="0"/>
                        </a:spcAft>
                        <a:buClrTx/>
                        <a:buSzTx/>
                        <a:buFont typeface="Calibri" charset="0"/>
                        <a:buAutoNum type="alphaLcParenR" startAt="4"/>
                        <a:tabLst/>
                      </a:pPr>
                      <a:r>
                        <a:rPr kumimoji="0" lang="en-ZA" sz="1300" b="0" i="1" u="none" strike="noStrike" cap="none" normalizeH="0" baseline="0">
                          <a:ln>
                            <a:noFill/>
                          </a:ln>
                          <a:solidFill>
                            <a:srgbClr val="000000"/>
                          </a:solidFill>
                          <a:effectLst/>
                          <a:latin typeface="Arial" charset="0"/>
                          <a:ea typeface="MS PGothic" charset="0"/>
                          <a:cs typeface="MS Gothic" charset="0"/>
                        </a:rPr>
                        <a:t>‘QUARTERLY EXPENDITURE REPORTS THAT PROVIDE A BREAKDOWN OF EXPENDITURE FOR SCHOLAR TRANSPORT PER PROVINCE…’</a:t>
                      </a:r>
                      <a:endParaRPr kumimoji="0" lang="en-US" sz="1300" b="0" i="0" u="none" strike="noStrike" cap="none" normalizeH="0" baseline="0">
                        <a:ln>
                          <a:noFill/>
                        </a:ln>
                        <a:solidFill>
                          <a:srgbClr val="000000"/>
                        </a:solidFill>
                        <a:effectLst/>
                        <a:latin typeface="Arial" charset="0"/>
                        <a:ea typeface="MS PGothic" charset="0"/>
                        <a:cs typeface="MS Gothic"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a:ln>
                            <a:noFill/>
                          </a:ln>
                          <a:solidFill>
                            <a:srgbClr val="000000"/>
                          </a:solidFill>
                          <a:effectLst/>
                          <a:latin typeface="Arial" charset="0"/>
                          <a:ea typeface="MS PGothic" charset="0"/>
                          <a:cs typeface="Arial" charset="0"/>
                        </a:rPr>
                        <a:t>The DoT will submit to the Committee, quarterly expenditure reports that provide a breakdown of expenditure for scholar transport per province as per the recommendation.</a:t>
                      </a:r>
                      <a:endParaRPr kumimoji="0" lang="en-US" sz="13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300" b="0" i="0" u="none" strike="noStrike" cap="none" normalizeH="0" baseline="0" dirty="0">
                          <a:ln>
                            <a:noFill/>
                          </a:ln>
                          <a:solidFill>
                            <a:srgbClr val="000000"/>
                          </a:solidFill>
                          <a:effectLst/>
                          <a:latin typeface="Arial" charset="0"/>
                          <a:ea typeface="MS PGothic" charset="0"/>
                          <a:cs typeface="Arial" charset="0"/>
                        </a:rPr>
                        <a:t>Attached find the following: </a:t>
                      </a:r>
                      <a:endParaRPr kumimoji="0" lang="en-US" sz="13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ZA" sz="1200" b="1" i="0" u="none" strike="noStrike" cap="none" normalizeH="0" baseline="0" dirty="0">
                          <a:ln>
                            <a:noFill/>
                          </a:ln>
                          <a:solidFill>
                            <a:srgbClr val="000000"/>
                          </a:solidFill>
                          <a:effectLst/>
                          <a:latin typeface="Arial" charset="0"/>
                          <a:ea typeface="MS PGothic" charset="0"/>
                          <a:cs typeface="Arial" charset="0"/>
                        </a:rPr>
                        <a:t>Annexure B1</a:t>
                      </a:r>
                      <a:r>
                        <a:rPr kumimoji="0" lang="en-ZA" sz="1200" b="0" i="0" u="none" strike="noStrike" cap="none" normalizeH="0" baseline="0" dirty="0">
                          <a:ln>
                            <a:noFill/>
                          </a:ln>
                          <a:solidFill>
                            <a:srgbClr val="000000"/>
                          </a:solidFill>
                          <a:effectLst/>
                          <a:latin typeface="Arial" charset="0"/>
                          <a:ea typeface="MS PGothic" charset="0"/>
                          <a:cs typeface="Arial" charset="0"/>
                        </a:rPr>
                        <a:t> – Scholar Transport Expenditure Breakdown per Province_Q1 and Q2 of the 2021/22 financial year</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8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ZA" sz="1200" b="1" i="0" u="none" strike="noStrike" cap="none" normalizeH="0" baseline="0" dirty="0">
                          <a:ln>
                            <a:noFill/>
                          </a:ln>
                          <a:solidFill>
                            <a:srgbClr val="000000"/>
                          </a:solidFill>
                          <a:effectLst/>
                          <a:latin typeface="Arial" charset="0"/>
                          <a:ea typeface="MS PGothic" charset="0"/>
                          <a:cs typeface="Arial" charset="0"/>
                        </a:rPr>
                        <a:t>Annexure B2</a:t>
                      </a:r>
                      <a:r>
                        <a:rPr kumimoji="0" lang="en-ZA" sz="1200" b="0" i="0" u="none" strike="noStrike" cap="none" normalizeH="0" baseline="0" dirty="0">
                          <a:ln>
                            <a:noFill/>
                          </a:ln>
                          <a:solidFill>
                            <a:srgbClr val="000000"/>
                          </a:solidFill>
                          <a:effectLst/>
                          <a:latin typeface="Arial" charset="0"/>
                          <a:ea typeface="MS PGothic" charset="0"/>
                          <a:cs typeface="Arial" charset="0"/>
                        </a:rPr>
                        <a:t> – Scholar Transport Q1 Report_2021/22 financial year</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800" b="0" i="0" u="none" strike="noStrike" cap="none" normalizeH="0" baseline="0" dirty="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ZA" sz="1200" b="1" i="0" u="none" strike="noStrike" cap="none" normalizeH="0" baseline="0" dirty="0">
                          <a:ln>
                            <a:noFill/>
                          </a:ln>
                          <a:solidFill>
                            <a:srgbClr val="000000"/>
                          </a:solidFill>
                          <a:effectLst/>
                          <a:latin typeface="Arial" charset="0"/>
                          <a:ea typeface="MS PGothic" charset="0"/>
                          <a:cs typeface="Arial" charset="0"/>
                        </a:rPr>
                        <a:t>Annexure B3</a:t>
                      </a:r>
                      <a:r>
                        <a:rPr kumimoji="0" lang="en-ZA" sz="1200" b="0" i="0" u="none" strike="noStrike" cap="none" normalizeH="0" baseline="0" dirty="0">
                          <a:ln>
                            <a:noFill/>
                          </a:ln>
                          <a:solidFill>
                            <a:srgbClr val="000000"/>
                          </a:solidFill>
                          <a:effectLst/>
                          <a:latin typeface="Arial" charset="0"/>
                          <a:ea typeface="MS PGothic" charset="0"/>
                          <a:cs typeface="Arial" charset="0"/>
                        </a:rPr>
                        <a:t> – Scholar Transport Q2 Report_2021/22 financial </a:t>
                      </a:r>
                      <a:r>
                        <a:rPr kumimoji="0" lang="en-ZA" sz="1200" b="0" i="0" u="none" strike="noStrike" cap="none" normalizeH="0" baseline="0" dirty="0" smtClean="0">
                          <a:ln>
                            <a:noFill/>
                          </a:ln>
                          <a:solidFill>
                            <a:srgbClr val="000000"/>
                          </a:solidFill>
                          <a:effectLst/>
                          <a:latin typeface="Arial" charset="0"/>
                          <a:ea typeface="MS PGothic" charset="0"/>
                          <a:cs typeface="Arial" charset="0"/>
                        </a:rPr>
                        <a:t>year</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ZA" sz="800" b="0" i="0" u="none" strike="noStrike" cap="none" normalizeH="0" baseline="0" dirty="0" smtClean="0">
                        <a:ln>
                          <a:noFill/>
                        </a:ln>
                        <a:solidFill>
                          <a:srgbClr val="000000"/>
                        </a:solidFill>
                        <a:effectLst/>
                        <a:latin typeface="Arial" charset="0"/>
                        <a:ea typeface="MS PGothic"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defRPr/>
                      </a:pPr>
                      <a:r>
                        <a:rPr kumimoji="0" lang="en-ZA" sz="1200" b="1" i="0" u="none" strike="noStrike" cap="none" normalizeH="0" baseline="0" dirty="0" smtClean="0">
                          <a:ln>
                            <a:noFill/>
                          </a:ln>
                          <a:solidFill>
                            <a:srgbClr val="000000"/>
                          </a:solidFill>
                          <a:effectLst/>
                          <a:latin typeface="Arial" charset="0"/>
                          <a:ea typeface="MS PGothic" charset="0"/>
                          <a:cs typeface="Arial" charset="0"/>
                        </a:rPr>
                        <a:t>Annexure B4</a:t>
                      </a:r>
                      <a:r>
                        <a:rPr kumimoji="0" lang="en-ZA" sz="1200" b="0" i="0" u="none" strike="noStrike" cap="none" normalizeH="0" baseline="0" dirty="0" smtClean="0">
                          <a:ln>
                            <a:noFill/>
                          </a:ln>
                          <a:solidFill>
                            <a:srgbClr val="000000"/>
                          </a:solidFill>
                          <a:effectLst/>
                          <a:latin typeface="Arial" charset="0"/>
                          <a:ea typeface="MS PGothic" charset="0"/>
                          <a:cs typeface="Arial" charset="0"/>
                        </a:rPr>
                        <a:t> – Scholar Transport Q3 Report_2021/22 financial year </a:t>
                      </a:r>
                      <a:endParaRPr kumimoji="0" lang="en-US" sz="1200" b="0" i="0" u="none" strike="noStrike" cap="none" normalizeH="0" baseline="0" dirty="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ea typeface="MS PGothic" charset="0"/>
                          <a:cs typeface="MS Gothic" charset="0"/>
                        </a:rPr>
                        <a:t>Public Transport</a:t>
                      </a:r>
                      <a:endParaRPr kumimoji="0" lang="en-US" sz="1300" b="0" i="0" u="none" strike="noStrike" cap="none" normalizeH="0" baseline="0" dirty="0">
                        <a:ln>
                          <a:noFill/>
                        </a:ln>
                        <a:solidFill>
                          <a:srgbClr val="000000"/>
                        </a:solidFill>
                        <a:effectLst/>
                        <a:latin typeface="Arial" charset="0"/>
                        <a:ea typeface="MS PGothic" charset="0"/>
                        <a:cs typeface="Arial"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xmlns="" val="2980706110"/>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a:spLocks noGrp="1"/>
          </p:cNvSpPr>
          <p:nvPr>
            <p:ph idx="1"/>
          </p:nvPr>
        </p:nvSpPr>
        <p:spPr>
          <a:xfrm>
            <a:off x="292100" y="1057275"/>
            <a:ext cx="8570913" cy="5299075"/>
          </a:xfrm>
        </p:spPr>
        <p:txBody>
          <a:bodyPr/>
          <a:lstStyle/>
          <a:p>
            <a:pPr lvl="1" algn="just">
              <a:lnSpc>
                <a:spcPct val="120000"/>
              </a:lnSpc>
              <a:spcBef>
                <a:spcPct val="0"/>
              </a:spcBef>
              <a:buFont typeface="Arial" charset="0"/>
              <a:buNone/>
            </a:pPr>
            <a:endParaRPr lang="en-ZA" sz="1600">
              <a:latin typeface="Arial" charset="0"/>
              <a:ea typeface="MS PGothic" charset="0"/>
            </a:endParaRPr>
          </a:p>
          <a:p>
            <a:pPr lvl="1">
              <a:lnSpc>
                <a:spcPct val="120000"/>
              </a:lnSpc>
            </a:pPr>
            <a:endParaRPr lang="en-US" sz="1600">
              <a:latin typeface="Arial" charset="0"/>
              <a:ea typeface="MS PGothic" charset="0"/>
            </a:endParaRPr>
          </a:p>
          <a:p>
            <a:pPr lvl="1">
              <a:buFont typeface="Arial" charset="0"/>
              <a:buNone/>
            </a:pPr>
            <a:endParaRPr lang="en-ZA" sz="1600">
              <a:latin typeface="Calibri" charset="0"/>
              <a:ea typeface="MS PGothic" charset="0"/>
            </a:endParaRPr>
          </a:p>
          <a:p>
            <a:pPr algn="just"/>
            <a:endParaRPr lang="en-ZA" sz="2000">
              <a:solidFill>
                <a:srgbClr val="000000"/>
              </a:solidFill>
              <a:latin typeface="Arial" charset="0"/>
              <a:ea typeface="MS PGothic" charset="0"/>
            </a:endParaRPr>
          </a:p>
          <a:p>
            <a:pPr algn="just" eaLnBrk="1" hangingPunct="1">
              <a:lnSpc>
                <a:spcPct val="90000"/>
              </a:lnSpc>
              <a:buFont typeface="Arial" charset="0"/>
              <a:buNone/>
            </a:pPr>
            <a:endParaRPr lang="en-US" sz="2000">
              <a:latin typeface="Arial" charset="0"/>
              <a:ea typeface="MS PGothic" charset="0"/>
            </a:endParaRPr>
          </a:p>
          <a:p>
            <a:pPr algn="just" eaLnBrk="1" hangingPunct="1">
              <a:lnSpc>
                <a:spcPct val="90000"/>
              </a:lnSpc>
            </a:pPr>
            <a:endParaRPr lang="en-US" sz="1800" u="sng">
              <a:latin typeface="Arial" charset="0"/>
              <a:ea typeface="MS PGothic" charset="0"/>
            </a:endParaRPr>
          </a:p>
          <a:p>
            <a:pPr algn="just" eaLnBrk="1" hangingPunct="1">
              <a:lnSpc>
                <a:spcPct val="90000"/>
              </a:lnSpc>
              <a:buFont typeface="Arial" charset="0"/>
              <a:buNone/>
            </a:pPr>
            <a:endParaRPr lang="en-ZA" sz="2000">
              <a:latin typeface="Arial" charset="0"/>
              <a:ea typeface="MS PGothic" charset="0"/>
            </a:endParaRPr>
          </a:p>
          <a:p>
            <a:pPr eaLnBrk="1" hangingPunct="1">
              <a:lnSpc>
                <a:spcPct val="105000"/>
              </a:lnSpc>
            </a:pPr>
            <a:endParaRPr lang="en-ZA" sz="2800">
              <a:latin typeface="Calibri" charset="0"/>
              <a:ea typeface="MS PGothic" charset="0"/>
            </a:endParaRPr>
          </a:p>
        </p:txBody>
      </p:sp>
      <p:sp>
        <p:nvSpPr>
          <p:cNvPr id="100354" name="Title 2"/>
          <p:cNvSpPr>
            <a:spLocks noGrp="1"/>
          </p:cNvSpPr>
          <p:nvPr>
            <p:ph type="title"/>
          </p:nvPr>
        </p:nvSpPr>
        <p:spPr>
          <a:xfrm>
            <a:off x="457200" y="304800"/>
            <a:ext cx="6424613" cy="762000"/>
          </a:xfrm>
        </p:spPr>
        <p:txBody>
          <a:bodyPr>
            <a:normAutofit fontScale="90000"/>
          </a:bodyPr>
          <a:lstStyle/>
          <a:p>
            <a:pPr eaLnBrk="1" hangingPunct="1"/>
            <a:r>
              <a:rPr lang="en-US" sz="2800" b="1">
                <a:latin typeface="Arial" charset="0"/>
                <a:ea typeface="MS PGothic" charset="0"/>
              </a:rPr>
              <a:t>DoT Responses to NA Reporting Request</a:t>
            </a:r>
          </a:p>
        </p:txBody>
      </p:sp>
      <p:pic>
        <p:nvPicPr>
          <p:cNvPr id="100355" name="Picture 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481FB4C-C03A-754A-9EA8-D32F9415AEBA}" type="slidenum">
              <a:rPr lang="en-US" sz="1200">
                <a:solidFill>
                  <a:srgbClr val="898989"/>
                </a:solidFill>
              </a:rPr>
              <a:pPr/>
              <a:t>94</a:t>
            </a:fld>
            <a:endParaRPr lang="en-US" sz="1200">
              <a:solidFill>
                <a:srgbClr val="898989"/>
              </a:solidFill>
            </a:endParaRPr>
          </a:p>
        </p:txBody>
      </p:sp>
      <p:sp>
        <p:nvSpPr>
          <p:cNvPr id="2" name="Footer Placeholder 1">
            <a:extLst/>
          </p:cNvPr>
          <p:cNvSpPr>
            <a:spLocks noGrp="1"/>
          </p:cNvSpPr>
          <p:nvPr>
            <p:ph type="ftr" sz="quarter" idx="11"/>
          </p:nvPr>
        </p:nvSpPr>
        <p:spPr>
          <a:xfrm>
            <a:off x="3124200" y="6202363"/>
            <a:ext cx="2895600" cy="346075"/>
          </a:xfrm>
        </p:spPr>
        <p:txBody>
          <a:bodyPr/>
          <a:lstStyle/>
          <a:p>
            <a:pPr>
              <a:defRPr/>
            </a:pPr>
            <a:r>
              <a:rPr lang="en-US" dirty="0"/>
              <a:t>DoT 3</a:t>
            </a:r>
            <a:r>
              <a:rPr lang="en-US" baseline="30000" dirty="0" smtClean="0"/>
              <a:t>RD</a:t>
            </a:r>
            <a:r>
              <a:rPr lang="en-US" dirty="0" smtClean="0"/>
              <a:t> Quarter </a:t>
            </a:r>
            <a:r>
              <a:rPr lang="en-US" dirty="0"/>
              <a:t>Performance Information</a:t>
            </a:r>
          </a:p>
        </p:txBody>
      </p:sp>
      <p:graphicFrame>
        <p:nvGraphicFramePr>
          <p:cNvPr id="3" name="Table 2"/>
          <p:cNvGraphicFramePr>
            <a:graphicFrameLocks noGrp="1"/>
          </p:cNvGraphicFramePr>
          <p:nvPr/>
        </p:nvGraphicFramePr>
        <p:xfrm>
          <a:off x="292100" y="1336675"/>
          <a:ext cx="8570913" cy="2203450"/>
        </p:xfrm>
        <a:graphic>
          <a:graphicData uri="http://schemas.openxmlformats.org/drawingml/2006/table">
            <a:tbl>
              <a:tblPr firstRow="1" bandRow="1">
                <a:tableStyleId>{5C22544A-7EE6-4342-B048-85BDC9FD1C3A}</a:tableStyleId>
              </a:tblPr>
              <a:tblGrid>
                <a:gridCol w="2658611"/>
                <a:gridCol w="4220801"/>
                <a:gridCol w="1691501"/>
              </a:tblGrid>
              <a:tr h="550863">
                <a:tc>
                  <a:txBody>
                    <a:bodyPr/>
                    <a:lstStyle/>
                    <a:p>
                      <a:pPr algn="ctr">
                        <a:spcAft>
                          <a:spcPts val="0"/>
                        </a:spcAft>
                      </a:pPr>
                      <a:r>
                        <a:rPr lang="x-none" sz="1400" b="1" dirty="0">
                          <a:effectLst/>
                          <a:latin typeface="Arial"/>
                          <a:ea typeface="MS Gothic"/>
                          <a:cs typeface="Arial"/>
                        </a:rPr>
                        <a:t>NATIONAL ASSEMBLY REQUEST</a:t>
                      </a:r>
                      <a:endParaRPr lang="en-US" sz="1400" dirty="0">
                        <a:effectLst/>
                        <a:latin typeface="Arial"/>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spcAft>
                          <a:spcPts val="0"/>
                        </a:spcAft>
                      </a:pPr>
                      <a:r>
                        <a:rPr lang="x-none" sz="1400" b="1" dirty="0">
                          <a:effectLst/>
                          <a:latin typeface="Arial"/>
                          <a:ea typeface="MS Gothic"/>
                          <a:cs typeface="Arial"/>
                        </a:rPr>
                        <a:t>DoT RESPONSE</a:t>
                      </a:r>
                      <a:endParaRPr lang="en-US" sz="1400" dirty="0">
                        <a:effectLst/>
                        <a:latin typeface="Arial"/>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spcAft>
                          <a:spcPts val="0"/>
                        </a:spcAft>
                      </a:pPr>
                      <a:r>
                        <a:rPr lang="x-none" sz="1400" b="1" dirty="0">
                          <a:effectLst/>
                          <a:latin typeface="Arial"/>
                          <a:ea typeface="MS Gothic"/>
                          <a:cs typeface="Arial"/>
                        </a:rPr>
                        <a:t>RESPONSIBILITY</a:t>
                      </a:r>
                      <a:endParaRPr lang="en-US" sz="1400" dirty="0">
                        <a:effectLst/>
                        <a:latin typeface="Arial"/>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r>
              <a:tr h="1652587">
                <a:tc>
                  <a:txBody>
                    <a:bodyPr/>
                    <a:lstStyle/>
                    <a:p>
                      <a:pPr marL="228600" marR="0" lvl="0" indent="-228600">
                        <a:spcBef>
                          <a:spcPts val="0"/>
                        </a:spcBef>
                        <a:spcAft>
                          <a:spcPts val="0"/>
                        </a:spcAft>
                        <a:buFont typeface="+mj-lt"/>
                        <a:buAutoNum type="alphaLcParenR" startAt="5"/>
                      </a:pPr>
                      <a:r>
                        <a:rPr lang="en-ZA" sz="1400" i="1" dirty="0">
                          <a:effectLst/>
                          <a:latin typeface="Arial"/>
                          <a:ea typeface="MS Gothic"/>
                          <a:cs typeface="Arial"/>
                        </a:rPr>
                        <a:t>‘SUBMIT A REPORT ON THE APPOINTMENT OF SECURITY PERSONNEL TO ASSIST IN SAFEGUARDING PRASA INFRASTRUCTURE</a:t>
                      </a:r>
                      <a:endParaRPr lang="en-US" sz="1400" dirty="0">
                        <a:effectLst/>
                        <a:latin typeface="Arial"/>
                        <a:ea typeface="MS Gothic"/>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marR="0" lvl="0" indent="-285750">
                        <a:spcBef>
                          <a:spcPts val="0"/>
                        </a:spcBef>
                        <a:spcAft>
                          <a:spcPts val="0"/>
                        </a:spcAft>
                        <a:buFont typeface="Arial"/>
                        <a:buChar char="•"/>
                      </a:pPr>
                      <a:r>
                        <a:rPr lang="en-ZA" sz="1400" b="1" dirty="0">
                          <a:effectLst/>
                          <a:latin typeface="Arial"/>
                          <a:cs typeface="Arial"/>
                        </a:rPr>
                        <a:t>Annexure C</a:t>
                      </a:r>
                      <a:r>
                        <a:rPr lang="en-ZA" sz="1400" dirty="0">
                          <a:effectLst/>
                          <a:latin typeface="Arial"/>
                          <a:cs typeface="Arial"/>
                        </a:rPr>
                        <a:t> attached: Report on the appointment of security personnel to assist in safeguarding PRASA infrastructure.</a:t>
                      </a:r>
                      <a:endParaRPr lang="en-US" sz="1400" dirty="0">
                        <a:effectLst/>
                        <a:latin typeface="Arial"/>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285750" marR="0" lvl="0" indent="-285750">
                        <a:spcBef>
                          <a:spcPts val="0"/>
                        </a:spcBef>
                        <a:spcAft>
                          <a:spcPts val="0"/>
                        </a:spcAft>
                        <a:buFont typeface="Arial"/>
                        <a:buChar char="•"/>
                      </a:pPr>
                      <a:r>
                        <a:rPr lang="x-none" sz="1400" dirty="0">
                          <a:effectLst/>
                          <a:latin typeface="Arial"/>
                          <a:ea typeface="MS Gothic"/>
                          <a:cs typeface="Arial"/>
                        </a:rPr>
                        <a:t>Rail </a:t>
                      </a:r>
                      <a:r>
                        <a:rPr lang="x-none" sz="1400" dirty="0" smtClean="0">
                          <a:effectLst/>
                          <a:latin typeface="Arial"/>
                          <a:ea typeface="MS Gothic"/>
                          <a:cs typeface="Arial"/>
                        </a:rPr>
                        <a:t>Transport</a:t>
                      </a:r>
                      <a:endParaRPr lang="en-US" sz="1400" dirty="0" smtClean="0">
                        <a:effectLst/>
                        <a:latin typeface="Arial"/>
                        <a:ea typeface="+mn-ea"/>
                        <a:cs typeface="Arial"/>
                      </a:endParaRPr>
                    </a:p>
                    <a:p>
                      <a:pPr marL="0" marR="0" lvl="0" indent="0">
                        <a:spcBef>
                          <a:spcPts val="0"/>
                        </a:spcBef>
                        <a:spcAft>
                          <a:spcPts val="0"/>
                        </a:spcAft>
                        <a:buFont typeface="Arial"/>
                        <a:buNone/>
                      </a:pPr>
                      <a:endParaRPr lang="en-US" sz="1400" dirty="0">
                        <a:effectLst/>
                        <a:latin typeface="Arial"/>
                        <a:cs typeface="Arial"/>
                      </a:endParaRPr>
                    </a:p>
                    <a:p>
                      <a:pPr marL="285750" marR="0" lvl="0" indent="-285750">
                        <a:spcBef>
                          <a:spcPts val="0"/>
                        </a:spcBef>
                        <a:spcAft>
                          <a:spcPts val="0"/>
                        </a:spcAft>
                        <a:buFont typeface="Arial"/>
                        <a:buChar char="•"/>
                      </a:pPr>
                      <a:r>
                        <a:rPr lang="x-none" sz="1400" dirty="0">
                          <a:effectLst/>
                          <a:latin typeface="Arial"/>
                          <a:ea typeface="MS Gothic"/>
                          <a:cs typeface="Arial"/>
                        </a:rPr>
                        <a:t>Passenger Rail Agency of South Africa (PRASA)</a:t>
                      </a:r>
                      <a:endParaRPr lang="en-US" sz="1400" dirty="0">
                        <a:effectLst/>
                        <a:latin typeface="Arial"/>
                        <a:cs typeface="Arial"/>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xmlns="" val="3586552904"/>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62993"/>
            <a:ext cx="8985260" cy="6345522"/>
          </a:xfrm>
          <a:prstGeom prst="rect">
            <a:avLst/>
          </a:prstGeom>
        </p:spPr>
      </p:pic>
      <p:sp>
        <p:nvSpPr>
          <p:cNvPr id="2" name="Slide Number Placeholder 1"/>
          <p:cNvSpPr>
            <a:spLocks noGrp="1"/>
          </p:cNvSpPr>
          <p:nvPr>
            <p:ph type="sldNum" sz="quarter" idx="12"/>
          </p:nvPr>
        </p:nvSpPr>
        <p:spPr/>
        <p:txBody>
          <a:bodyPr/>
          <a:lstStyle/>
          <a:p>
            <a:fld id="{B682DC23-2843-E240-9889-9C005FBE80A9}" type="slidenum">
              <a:rPr lang="en-US" smtClean="0"/>
              <a:pPr/>
              <a:t>95</a:t>
            </a:fld>
            <a:endParaRPr lang="en-US" dirty="0"/>
          </a:p>
        </p:txBody>
      </p:sp>
      <p:sp>
        <p:nvSpPr>
          <p:cNvPr id="5" name="Rectangle 2"/>
          <p:cNvSpPr>
            <a:spLocks noChangeArrowheads="1"/>
          </p:cNvSpPr>
          <p:nvPr/>
        </p:nvSpPr>
        <p:spPr bwMode="auto">
          <a:xfrm>
            <a:off x="3124200" y="2895600"/>
            <a:ext cx="361315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5400" b="1" dirty="0">
                <a:latin typeface="Arial" panose="020B0604020202020204" pitchFamily="34" charset="0"/>
              </a:rPr>
              <a:t>Thank you</a:t>
            </a:r>
            <a:endParaRPr lang="en-US" altLang="en-US" sz="5400" b="1" dirty="0">
              <a:latin typeface="Arial" panose="020B0604020202020204" pitchFamily="34" charset="0"/>
            </a:endParaRPr>
          </a:p>
        </p:txBody>
      </p:sp>
    </p:spTree>
    <p:extLst>
      <p:ext uri="{BB962C8B-B14F-4D97-AF65-F5344CB8AC3E}">
        <p14:creationId xmlns:p14="http://schemas.microsoft.com/office/powerpoint/2010/main" xmlns="" val="3377947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Custom 1">
      <a:dk1>
        <a:srgbClr val="175D07"/>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6509</TotalTime>
  <Words>10323</Words>
  <Application>Microsoft Office PowerPoint</Application>
  <PresentationFormat>On-screen Show (4:3)</PresentationFormat>
  <Paragraphs>2648</Paragraphs>
  <Slides>95</Slides>
  <Notes>29</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Office Theme</vt:lpstr>
      <vt:lpstr>2_Default Design</vt:lpstr>
      <vt:lpstr>Slide 1</vt:lpstr>
      <vt:lpstr>Slide 2</vt:lpstr>
      <vt:lpstr>Slide 3</vt:lpstr>
      <vt:lpstr>Slide 4</vt:lpstr>
      <vt:lpstr>Slide 5</vt:lpstr>
      <vt:lpstr>Executive Summary (cont..) </vt:lpstr>
      <vt:lpstr>Executive summary (cont…)</vt:lpstr>
      <vt:lpstr>Slide 8</vt:lpstr>
      <vt:lpstr>Expenditure analysis per programmes (cont…) </vt:lpstr>
      <vt:lpstr>Expenditure analysis per programmes (cont…) </vt:lpstr>
      <vt:lpstr>Expenditure analysis per programmes (cont…) </vt:lpstr>
      <vt:lpstr>Expenditure analysis per programmes (cont.…)</vt:lpstr>
      <vt:lpstr>Expenditure analysis per programmes (cont.…)</vt:lpstr>
      <vt:lpstr>Expenditure analysis per programmes (cont.…)</vt:lpstr>
      <vt:lpstr>Expenditure analysis per programmes (cont…)</vt:lpstr>
      <vt:lpstr>Expenditure analysis per programmes (cont…)</vt:lpstr>
      <vt:lpstr>Slide 17</vt:lpstr>
      <vt:lpstr>Slide 18</vt:lpstr>
      <vt:lpstr>Slide 19</vt:lpstr>
      <vt:lpstr>Slide 20</vt:lpstr>
      <vt:lpstr>Slide 21</vt:lpstr>
      <vt:lpstr>Slide 22</vt:lpstr>
      <vt:lpstr>Slide 23</vt:lpstr>
      <vt:lpstr>Slide 24</vt:lpstr>
      <vt:lpstr>Slide 25</vt:lpstr>
      <vt:lpstr>Contents</vt:lpstr>
      <vt:lpstr>Q3 Performance Overview</vt:lpstr>
      <vt:lpstr>Quarter 3 Analysis Per Programme</vt:lpstr>
      <vt:lpstr>Comparative Analysis: Quarter One to Quarter Three</vt:lpstr>
      <vt:lpstr>Slide 30</vt:lpstr>
      <vt:lpstr>Slide 31</vt:lpstr>
      <vt:lpstr>Office of the Director-General (DG)</vt:lpstr>
      <vt:lpstr>Office of the Chief Operations Officer</vt:lpstr>
      <vt:lpstr>Office of the Chief Operations Officer</vt:lpstr>
      <vt:lpstr>Office of the Chief Operations Officer</vt:lpstr>
      <vt:lpstr>Office of the Chief Financial Officer</vt:lpstr>
      <vt:lpstr>Slide 37</vt:lpstr>
      <vt:lpstr>Research and Innovation</vt:lpstr>
      <vt:lpstr>Modeling and Economic Analysis</vt:lpstr>
      <vt:lpstr>Regional Integration</vt:lpstr>
      <vt:lpstr>Freight Logistics</vt:lpstr>
      <vt:lpstr>Research and Innovation</vt:lpstr>
      <vt:lpstr>Slide 43</vt:lpstr>
      <vt:lpstr>Rail Infrastructure &amp; Industry Devt</vt:lpstr>
      <vt:lpstr>Rail Regulation</vt:lpstr>
      <vt:lpstr>Slide 46</vt:lpstr>
      <vt:lpstr>Road Transport Regulation </vt:lpstr>
      <vt:lpstr>Road Transport Regulation </vt:lpstr>
      <vt:lpstr>Road Infrastructure &amp; Industry Devt </vt:lpstr>
      <vt:lpstr>Road Transport Regulation</vt:lpstr>
      <vt:lpstr>Road Transport Regulation</vt:lpstr>
      <vt:lpstr>Slide 52</vt:lpstr>
      <vt:lpstr>Aviation Security, Environment, Search &amp; Rescue </vt:lpstr>
      <vt:lpstr>Aviation Security, Environment, Search &amp; Rescue </vt:lpstr>
      <vt:lpstr>Slide 55</vt:lpstr>
      <vt:lpstr>Maritime Infrastructure and Industry Development </vt:lpstr>
      <vt:lpstr>Maritime Infrastructure and Industry Development </vt:lpstr>
      <vt:lpstr>Maritime Infrastructure and Industry Development </vt:lpstr>
      <vt:lpstr>Maritime Implementation M&amp;E</vt:lpstr>
      <vt:lpstr>Maritime Policy and Legislation </vt:lpstr>
      <vt:lpstr>Maritime Policy and Legislation </vt:lpstr>
      <vt:lpstr>Slide 62</vt:lpstr>
      <vt:lpstr>Public Transport Network Devt</vt:lpstr>
      <vt:lpstr>Public Transport Network Devt</vt:lpstr>
      <vt:lpstr>Public Transport Network Devt</vt:lpstr>
      <vt:lpstr>Public Transport Industry Devt</vt:lpstr>
      <vt:lpstr>Public Transport Industry Devt</vt:lpstr>
      <vt:lpstr>Public Transport Industry Devt</vt:lpstr>
      <vt:lpstr>Rural &amp; Scholar Transport Implementation</vt:lpstr>
      <vt:lpstr>Slide 70</vt:lpstr>
      <vt:lpstr>Programme 3: Rail Transport</vt:lpstr>
      <vt:lpstr>Programme 3: Rail Transport</vt:lpstr>
      <vt:lpstr>Programme 3: Rail Transport</vt:lpstr>
      <vt:lpstr>Programme 3: Rail Transport</vt:lpstr>
      <vt:lpstr>Programme 3: Rail Transport</vt:lpstr>
      <vt:lpstr>Programme 4: Road Transport</vt:lpstr>
      <vt:lpstr>Programme 4: Road Transport</vt:lpstr>
      <vt:lpstr>Programme 4: Road Transport</vt:lpstr>
      <vt:lpstr>Programme 4: Road Transport</vt:lpstr>
      <vt:lpstr>Programme 4: Road Transport</vt:lpstr>
      <vt:lpstr>Programme 5: Civil Aviation</vt:lpstr>
      <vt:lpstr>Programme 5: Civil Aviation</vt:lpstr>
      <vt:lpstr>Programme 5: Civil Aviation</vt:lpstr>
      <vt:lpstr>Programme 5: Civil Aviation</vt:lpstr>
      <vt:lpstr>Programme 6: Maritime Transport</vt:lpstr>
      <vt:lpstr>Programme 7: Public Transport</vt:lpstr>
      <vt:lpstr>Slide 87</vt:lpstr>
      <vt:lpstr>Internal Interventions</vt:lpstr>
      <vt:lpstr>Internal Interventions</vt:lpstr>
      <vt:lpstr>Internal Interventions</vt:lpstr>
      <vt:lpstr>Slide 91</vt:lpstr>
      <vt:lpstr>DoT Responses to NA Reporting Request</vt:lpstr>
      <vt:lpstr>DoT Responses to NA Reporting Request</vt:lpstr>
      <vt:lpstr>DoT Responses to NA Reporting Request</vt:lpstr>
      <vt:lpstr>Slide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Katlego Seabelo</dc:creator>
  <cp:lastModifiedBy>USER</cp:lastModifiedBy>
  <cp:revision>508</cp:revision>
  <cp:lastPrinted>2021-02-19T10:41:41Z</cp:lastPrinted>
  <dcterms:created xsi:type="dcterms:W3CDTF">2015-08-21T09:57:19Z</dcterms:created>
  <dcterms:modified xsi:type="dcterms:W3CDTF">2022-03-08T09:24:33Z</dcterms:modified>
</cp:coreProperties>
</file>