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7">
  <p:sldMasterIdLst>
    <p:sldMasterId id="2147483648" r:id="rId1"/>
  </p:sldMasterIdLst>
  <p:notesMasterIdLst>
    <p:notesMasterId r:id="rId26"/>
  </p:notesMasterIdLst>
  <p:sldIdLst>
    <p:sldId id="271" r:id="rId2"/>
    <p:sldId id="281" r:id="rId3"/>
    <p:sldId id="276" r:id="rId4"/>
    <p:sldId id="297" r:id="rId5"/>
    <p:sldId id="285" r:id="rId6"/>
    <p:sldId id="302" r:id="rId7"/>
    <p:sldId id="303" r:id="rId8"/>
    <p:sldId id="337" r:id="rId9"/>
    <p:sldId id="338" r:id="rId10"/>
    <p:sldId id="340" r:id="rId11"/>
    <p:sldId id="341" r:id="rId12"/>
    <p:sldId id="300" r:id="rId13"/>
    <p:sldId id="294" r:id="rId14"/>
    <p:sldId id="344" r:id="rId15"/>
    <p:sldId id="295" r:id="rId16"/>
    <p:sldId id="328" r:id="rId17"/>
    <p:sldId id="346" r:id="rId18"/>
    <p:sldId id="347" r:id="rId19"/>
    <p:sldId id="330" r:id="rId20"/>
    <p:sldId id="301" r:id="rId21"/>
    <p:sldId id="342" r:id="rId22"/>
    <p:sldId id="345" r:id="rId23"/>
    <p:sldId id="343" r:id="rId24"/>
    <p:sldId id="269" r:id="rId25"/>
  </p:sldIdLst>
  <p:sldSz cx="12192000" cy="6858000"/>
  <p:notesSz cx="6858000" cy="9144000"/>
  <p:embeddedFontLst>
    <p:embeddedFont>
      <p:font typeface="Copperplate Gothic Bold" panose="020E0705020206020404" pitchFamily="34" charset="0"/>
      <p:regular r:id="rId27"/>
    </p:embeddedFont>
    <p:embeddedFont>
      <p:font typeface="Calibri" panose="020F0502020204030204" pitchFamily="34" charset="0"/>
      <p:regular r:id="rId28"/>
      <p:bold r:id="rId29"/>
      <p:italic r:id="rId30"/>
      <p:boldItalic r:id="rId31"/>
    </p:embeddedFont>
    <p:embeddedFont>
      <p:font typeface="Gill Sans MT" panose="020B05020201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B"/>
    <a:srgbClr val="B854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92" autoAdjust="0"/>
  </p:normalViewPr>
  <p:slideViewPr>
    <p:cSldViewPr snapToGrid="0" snapToObjects="1">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241F3-D6C1-406B-8A39-60087F44CE6C}" type="datetimeFigureOut">
              <a:rPr lang="en-ZA" smtClean="0"/>
              <a:t>2022/02/15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30743-3A3E-4DEF-B3C8-6A632F9A7D7D}" type="slidenum">
              <a:rPr lang="en-ZA" smtClean="0"/>
              <a:t>‹#›</a:t>
            </a:fld>
            <a:endParaRPr lang="en-ZA"/>
          </a:p>
        </p:txBody>
      </p:sp>
    </p:spTree>
    <p:extLst>
      <p:ext uri="{BB962C8B-B14F-4D97-AF65-F5344CB8AC3E}">
        <p14:creationId xmlns:p14="http://schemas.microsoft.com/office/powerpoint/2010/main" val="381445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5</a:t>
            </a:fld>
            <a:endParaRPr lang="en-ZA"/>
          </a:p>
        </p:txBody>
      </p:sp>
    </p:spTree>
    <p:extLst>
      <p:ext uri="{BB962C8B-B14F-4D97-AF65-F5344CB8AC3E}">
        <p14:creationId xmlns:p14="http://schemas.microsoft.com/office/powerpoint/2010/main" val="163566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6</a:t>
            </a:fld>
            <a:endParaRPr lang="en-ZA"/>
          </a:p>
        </p:txBody>
      </p:sp>
    </p:spTree>
    <p:extLst>
      <p:ext uri="{BB962C8B-B14F-4D97-AF65-F5344CB8AC3E}">
        <p14:creationId xmlns:p14="http://schemas.microsoft.com/office/powerpoint/2010/main" val="77255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7</a:t>
            </a:fld>
            <a:endParaRPr lang="en-ZA"/>
          </a:p>
        </p:txBody>
      </p:sp>
    </p:spTree>
    <p:extLst>
      <p:ext uri="{BB962C8B-B14F-4D97-AF65-F5344CB8AC3E}">
        <p14:creationId xmlns:p14="http://schemas.microsoft.com/office/powerpoint/2010/main" val="203427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8</a:t>
            </a:fld>
            <a:endParaRPr lang="en-ZA"/>
          </a:p>
        </p:txBody>
      </p:sp>
    </p:spTree>
    <p:extLst>
      <p:ext uri="{BB962C8B-B14F-4D97-AF65-F5344CB8AC3E}">
        <p14:creationId xmlns:p14="http://schemas.microsoft.com/office/powerpoint/2010/main" val="297433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3E30743-3A3E-4DEF-B3C8-6A632F9A7D7D}" type="slidenum">
              <a:rPr lang="en-ZA" smtClean="0"/>
              <a:t>9</a:t>
            </a:fld>
            <a:endParaRPr lang="en-ZA"/>
          </a:p>
        </p:txBody>
      </p:sp>
    </p:spTree>
    <p:extLst>
      <p:ext uri="{BB962C8B-B14F-4D97-AF65-F5344CB8AC3E}">
        <p14:creationId xmlns:p14="http://schemas.microsoft.com/office/powerpoint/2010/main" val="4165766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755445" y="2475571"/>
            <a:ext cx="8681110" cy="2177649"/>
          </a:xfrm>
        </p:spPr>
        <p:txBody>
          <a:bodyPr/>
          <a:lstStyle/>
          <a:p>
            <a:pPr>
              <a:lnSpc>
                <a:spcPct val="150000"/>
              </a:lnSpc>
            </a:pPr>
            <a:r>
              <a:rPr lang="en-ZA" sz="1800" b="1" dirty="0">
                <a:effectLst/>
                <a:latin typeface="Arial" panose="020B0604020202020204" pitchFamily="34" charset="0"/>
                <a:ea typeface="Arial" panose="020B0604020202020204" pitchFamily="34" charset="0"/>
              </a:rPr>
              <a:t>BRIEFING ON THE DEPARTMENT OF COOPERATIVE GOVERNANCE POSITION ON THE D</a:t>
            </a:r>
            <a:r>
              <a:rPr lang="en-ZA" sz="1800" b="1" dirty="0">
                <a:solidFill>
                  <a:srgbClr val="ED7A2B"/>
                </a:solidFill>
                <a:effectLst/>
                <a:latin typeface="Arial" panose="020B0604020202020204" pitchFamily="34" charset="0"/>
                <a:ea typeface="Arial" panose="020B0604020202020204" pitchFamily="34" charset="0"/>
              </a:rPr>
              <a:t>ISAST</a:t>
            </a:r>
            <a:r>
              <a:rPr lang="en-ZA" sz="1800" b="1" dirty="0">
                <a:effectLst/>
                <a:latin typeface="Arial" panose="020B0604020202020204" pitchFamily="34" charset="0"/>
                <a:ea typeface="Arial" panose="020B0604020202020204" pitchFamily="34" charset="0"/>
              </a:rPr>
              <a:t>ER MANAGEMENT AMENDMENT BILL, 2021 (PRIVATE MEMBER’S BILL) TO THE </a:t>
            </a:r>
            <a:r>
              <a:rPr lang="en-ZA" sz="1800" dirty="0">
                <a:latin typeface="Arial" panose="020B0604020202020204" pitchFamily="34" charset="0"/>
              </a:rPr>
              <a:t>COOPERATIVE GOVERNANCE AND TRADITIONAL AFFAIRS PORTFOLIO COMMITTEE</a:t>
            </a:r>
            <a:endParaRPr lang="en-US" sz="1800"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pPr>
              <a:lnSpc>
                <a:spcPct val="107000"/>
              </a:lnSpc>
              <a:spcAft>
                <a:spcPts val="800"/>
              </a:spcAft>
            </a:pPr>
            <a:r>
              <a:rPr lang="fr-FR" dirty="0" err="1">
                <a:latin typeface="Arial" panose="020B0604020202020204" pitchFamily="34" charset="0"/>
              </a:rPr>
              <a:t>Department</a:t>
            </a:r>
            <a:r>
              <a:rPr lang="fr-FR" dirty="0">
                <a:latin typeface="Arial" panose="020B0604020202020204" pitchFamily="34" charset="0"/>
              </a:rPr>
              <a:t> of </a:t>
            </a:r>
            <a:r>
              <a:rPr lang="fr-FR" dirty="0" err="1">
                <a:latin typeface="Arial" panose="020B0604020202020204" pitchFamily="34" charset="0"/>
              </a:rPr>
              <a:t>Cooperative</a:t>
            </a:r>
            <a:r>
              <a:rPr lang="fr-FR" dirty="0">
                <a:latin typeface="Arial" panose="020B0604020202020204" pitchFamily="34" charset="0"/>
              </a:rPr>
              <a:t> </a:t>
            </a:r>
            <a:r>
              <a:rPr lang="fr-FR" dirty="0" err="1">
                <a:latin typeface="Arial" panose="020B0604020202020204" pitchFamily="34" charset="0"/>
              </a:rPr>
              <a:t>Governance</a:t>
            </a:r>
            <a:endParaRPr lang="en-US" dirty="0"/>
          </a:p>
          <a:p>
            <a:pPr algn="just">
              <a:lnSpc>
                <a:spcPct val="107000"/>
              </a:lnSpc>
              <a:spcAft>
                <a:spcPts val="800"/>
              </a:spcAft>
            </a:pPr>
            <a:r>
              <a:rPr lang="fr-FR" dirty="0">
                <a:latin typeface="Arial" panose="020B0604020202020204" pitchFamily="34" charset="0"/>
                <a:ea typeface="Arial" panose="020B0604020202020204" pitchFamily="34" charset="0"/>
                <a:cs typeface="Times New Roman" panose="02020603050405020304" pitchFamily="18" charset="0"/>
              </a:rPr>
              <a:t>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46E5-21C4-4E72-9575-BCF7DC99BE90}"/>
              </a:ext>
            </a:extLst>
          </p:cNvPr>
          <p:cNvSpPr>
            <a:spLocks noGrp="1"/>
          </p:cNvSpPr>
          <p:nvPr>
            <p:ph type="title"/>
          </p:nvPr>
        </p:nvSpPr>
        <p:spPr>
          <a:xfrm>
            <a:off x="498684" y="109452"/>
            <a:ext cx="11205636" cy="426257"/>
          </a:xfrm>
        </p:spPr>
        <p:txBody>
          <a:bodyPr/>
          <a:lstStyle/>
          <a:p>
            <a:pPr algn="ctr"/>
            <a:r>
              <a:rPr lang="en-US" b="1" dirty="0">
                <a:solidFill>
                  <a:srgbClr val="ED7A2B"/>
                </a:solidFill>
              </a:rPr>
              <a:t>DCOG position on clause 2 of the BILL</a:t>
            </a:r>
            <a:endParaRPr lang="en-ZA" dirty="0">
              <a:solidFill>
                <a:srgbClr val="ED7A2B"/>
              </a:solidFill>
            </a:endParaRPr>
          </a:p>
        </p:txBody>
      </p:sp>
      <p:sp>
        <p:nvSpPr>
          <p:cNvPr id="3" name="Content Placeholder 2">
            <a:extLst>
              <a:ext uri="{FF2B5EF4-FFF2-40B4-BE49-F238E27FC236}">
                <a16:creationId xmlns:a16="http://schemas.microsoft.com/office/drawing/2014/main" id="{26D32B70-AE68-430A-AB49-A94EC1C5C4A6}"/>
              </a:ext>
            </a:extLst>
          </p:cNvPr>
          <p:cNvSpPr>
            <a:spLocks noGrp="1"/>
          </p:cNvSpPr>
          <p:nvPr>
            <p:ph sz="half" idx="2"/>
          </p:nvPr>
        </p:nvSpPr>
        <p:spPr>
          <a:xfrm>
            <a:off x="73891" y="796175"/>
            <a:ext cx="12034982" cy="5325681"/>
          </a:xfrm>
        </p:spPr>
        <p:txBody>
          <a:bodyPr/>
          <a:lstStyle/>
          <a:p>
            <a:pPr marL="0" indent="0" algn="just">
              <a:lnSpc>
                <a:spcPct val="115000"/>
              </a:lnSpc>
              <a:spcAft>
                <a:spcPts val="800"/>
              </a:spcAft>
              <a:buNone/>
            </a:pPr>
            <a:r>
              <a:rPr lang="en-ZA" b="1" i="1" dirty="0">
                <a:solidFill>
                  <a:srgbClr val="B85410"/>
                </a:solidFill>
                <a:effectLst/>
                <a:ea typeface="Times-Bold"/>
                <a:cs typeface="Times New Roman" panose="02020603050405020304" pitchFamily="18" charset="0"/>
              </a:rPr>
              <a:t>CLAUSE 2 – </a:t>
            </a:r>
            <a:r>
              <a:rPr lang="en-ZA" i="1" dirty="0">
                <a:solidFill>
                  <a:srgbClr val="B85410"/>
                </a:solidFill>
                <a:effectLst/>
                <a:ea typeface="Times-Bold"/>
                <a:cs typeface="Times New Roman" panose="02020603050405020304" pitchFamily="18" charset="0"/>
              </a:rPr>
              <a:t>seeks to</a:t>
            </a:r>
            <a:r>
              <a:rPr lang="en-ZA" b="1" i="1" dirty="0">
                <a:solidFill>
                  <a:srgbClr val="B85410"/>
                </a:solidFill>
                <a:effectLst/>
                <a:ea typeface="Times-Bold"/>
                <a:cs typeface="Times New Roman" panose="02020603050405020304" pitchFamily="18" charset="0"/>
              </a:rPr>
              <a:t> </a:t>
            </a:r>
            <a:r>
              <a:rPr lang="en-ZA" i="1" dirty="0">
                <a:solidFill>
                  <a:srgbClr val="B85410"/>
                </a:solidFill>
                <a:effectLst/>
                <a:ea typeface="Times New Roman" panose="02020603050405020304" pitchFamily="18" charset="0"/>
                <a:cs typeface="Times New Roman" panose="02020603050405020304" pitchFamily="18" charset="0"/>
              </a:rPr>
              <a:t>insert section 27A into the Act by providing inter alia for –</a:t>
            </a:r>
            <a:endParaRPr lang="en-ZA" dirty="0">
              <a:solidFill>
                <a:srgbClr val="B85410"/>
              </a:solidFill>
              <a:effectLst/>
              <a:ea typeface="Times New Roman" panose="02020603050405020304" pitchFamily="18" charset="0"/>
              <a:cs typeface="Times New Roman" panose="02020603050405020304" pitchFamily="18" charset="0"/>
            </a:endParaRPr>
          </a:p>
          <a:p>
            <a:pPr marL="342900" lvl="0" indent="-342900">
              <a:lnSpc>
                <a:spcPct val="107000"/>
              </a:lnSpc>
              <a:buFont typeface="+mj-lt"/>
              <a:buAutoNum type="romanLcPeriod"/>
            </a:pPr>
            <a:r>
              <a:rPr lang="en-US" sz="1900" i="1" dirty="0">
                <a:solidFill>
                  <a:srgbClr val="B85410"/>
                </a:solidFill>
                <a:effectLst/>
                <a:ea typeface="Calibri" panose="020F0502020204030204" pitchFamily="34" charset="0"/>
                <a:cs typeface="Arial" panose="020B0604020202020204" pitchFamily="34" charset="0"/>
              </a:rPr>
              <a:t>Regulations or directions to cease to be of force once the national state of disaster lapse.</a:t>
            </a:r>
            <a:endParaRPr lang="en-ZA" sz="1900" dirty="0">
              <a:solidFill>
                <a:srgbClr val="B85410"/>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eriod"/>
            </a:pPr>
            <a:r>
              <a:rPr lang="en-US" sz="1900" i="1" dirty="0">
                <a:solidFill>
                  <a:srgbClr val="B85410"/>
                </a:solidFill>
                <a:effectLst/>
                <a:ea typeface="Calibri" panose="020F0502020204030204" pitchFamily="34" charset="0"/>
                <a:cs typeface="Arial" panose="020B0604020202020204" pitchFamily="34" charset="0"/>
              </a:rPr>
              <a:t>the validity of anything done under or by virtue of any regulation or direction from the time of the declaration of the national state of disaster to the time it lapses.</a:t>
            </a: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These amendments are not recommended as it is already implied  by sections 27(3) of the Disaster Management Act, 2002 that once the basis no longer exists on which the decision has been made to declare a national state of disaster, or to extend it,  any regulations or directions made to deal with the disaster is no longer needed and as such would cease to be in force. </a:t>
            </a: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Similarly, any restrictions or powers afforded by the regulations only exist as long as the regulations and directions are in force, prospectively from the date of its publication and to the date the state of disaster lapses or is terminated. </a:t>
            </a: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The reasons put forward above for not supporting the allocation of power to the National Assembly to  d</a:t>
            </a:r>
            <a:r>
              <a:rPr lang="en-ZA" dirty="0">
                <a:effectLst/>
                <a:ea typeface="Times New Roman" panose="02020603050405020304" pitchFamily="18" charset="0"/>
                <a:cs typeface="Times New Roman" panose="02020603050405020304" pitchFamily="18" charset="0"/>
              </a:rPr>
              <a:t>isapprove any of the regulations or directions is also applicable to this clause. </a:t>
            </a:r>
          </a:p>
          <a:p>
            <a:pPr algn="just">
              <a:lnSpc>
                <a:spcPct val="107000"/>
              </a:lnSpc>
              <a:spcAft>
                <a:spcPts val="800"/>
              </a:spcAft>
            </a:pPr>
            <a:endParaRPr lang="en-ZA" dirty="0">
              <a:effectLst/>
              <a:ea typeface="Times New Roman" panose="02020603050405020304" pitchFamily="18" charset="0"/>
              <a:cs typeface="Times New Roman" panose="02020603050405020304" pitchFamily="18" charset="0"/>
            </a:endParaRPr>
          </a:p>
          <a:p>
            <a:pPr lvl="0">
              <a:lnSpc>
                <a:spcPct val="107000"/>
              </a:lnSpc>
              <a:spcAft>
                <a:spcPts val="800"/>
              </a:spcAft>
              <a:buFont typeface="Wingdings" panose="05000000000000000000" pitchFamily="2" charset="2"/>
              <a:buChar char="Ø"/>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49909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59AA-05C0-4FEA-BB76-C53F1815B535}"/>
              </a:ext>
            </a:extLst>
          </p:cNvPr>
          <p:cNvSpPr>
            <a:spLocks noGrp="1"/>
          </p:cNvSpPr>
          <p:nvPr>
            <p:ph type="title"/>
          </p:nvPr>
        </p:nvSpPr>
        <p:spPr>
          <a:xfrm>
            <a:off x="498684" y="109453"/>
            <a:ext cx="11205636" cy="453966"/>
          </a:xfrm>
        </p:spPr>
        <p:txBody>
          <a:bodyPr/>
          <a:lstStyle/>
          <a:p>
            <a:pPr algn="ctr"/>
            <a:r>
              <a:rPr lang="en-US" b="1" dirty="0">
                <a:solidFill>
                  <a:srgbClr val="ED7A2B"/>
                </a:solidFill>
              </a:rPr>
              <a:t>DCOG position on clause 3 of the BILL</a:t>
            </a:r>
            <a:endParaRPr lang="en-US" dirty="0">
              <a:solidFill>
                <a:srgbClr val="ED7A2B"/>
              </a:solidFill>
            </a:endParaRPr>
          </a:p>
        </p:txBody>
      </p:sp>
      <p:sp>
        <p:nvSpPr>
          <p:cNvPr id="3" name="Content Placeholder 2">
            <a:extLst>
              <a:ext uri="{FF2B5EF4-FFF2-40B4-BE49-F238E27FC236}">
                <a16:creationId xmlns:a16="http://schemas.microsoft.com/office/drawing/2014/main" id="{7E04C27A-7838-4BFA-8205-8B1876CE755C}"/>
              </a:ext>
            </a:extLst>
          </p:cNvPr>
          <p:cNvSpPr>
            <a:spLocks noGrp="1"/>
          </p:cNvSpPr>
          <p:nvPr>
            <p:ph sz="half" idx="2"/>
          </p:nvPr>
        </p:nvSpPr>
        <p:spPr>
          <a:xfrm>
            <a:off x="92365" y="786939"/>
            <a:ext cx="11979562" cy="5325681"/>
          </a:xfrm>
        </p:spPr>
        <p:txBody>
          <a:bodyPr/>
          <a:lstStyle/>
          <a:p>
            <a:pPr marL="0" indent="0" algn="just">
              <a:lnSpc>
                <a:spcPct val="115000"/>
              </a:lnSpc>
              <a:spcAft>
                <a:spcPts val="800"/>
              </a:spcAft>
              <a:buNone/>
            </a:pPr>
            <a:r>
              <a:rPr lang="en-ZA" b="1" i="1" dirty="0">
                <a:solidFill>
                  <a:srgbClr val="B85410"/>
                </a:solidFill>
                <a:effectLst/>
                <a:ea typeface="Times-Bold"/>
                <a:cs typeface="Times New Roman" panose="02020603050405020304" pitchFamily="18" charset="0"/>
              </a:rPr>
              <a:t>CLAUSE 3 – </a:t>
            </a:r>
            <a:r>
              <a:rPr lang="en-ZA" i="1" dirty="0">
                <a:solidFill>
                  <a:srgbClr val="B85410"/>
                </a:solidFill>
                <a:effectLst/>
                <a:ea typeface="Times-Bold"/>
                <a:cs typeface="Times New Roman" panose="02020603050405020304" pitchFamily="18" charset="0"/>
              </a:rPr>
              <a:t>seeks to</a:t>
            </a:r>
            <a:r>
              <a:rPr lang="en-ZA" b="1" i="1" dirty="0">
                <a:solidFill>
                  <a:srgbClr val="B85410"/>
                </a:solidFill>
                <a:effectLst/>
                <a:ea typeface="Times-Bold"/>
                <a:cs typeface="Times New Roman" panose="02020603050405020304" pitchFamily="18" charset="0"/>
              </a:rPr>
              <a:t> </a:t>
            </a:r>
            <a:r>
              <a:rPr lang="en-ZA" i="1" dirty="0">
                <a:solidFill>
                  <a:srgbClr val="B85410"/>
                </a:solidFill>
                <a:effectLst/>
                <a:ea typeface="Times New Roman" panose="02020603050405020304" pitchFamily="18" charset="0"/>
                <a:cs typeface="Times New Roman" panose="02020603050405020304" pitchFamily="18" charset="0"/>
              </a:rPr>
              <a:t>amend section 41 of the Act by providing inter alia that </a:t>
            </a:r>
            <a:endParaRPr lang="en-ZA" dirty="0">
              <a:solidFill>
                <a:srgbClr val="B85410"/>
              </a:solidFill>
              <a:effectLst/>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a provincial state of disaster may be effective only prospectively and for no more than 21 days, unless the Provincial Legislature resolves otherwise. </a:t>
            </a:r>
            <a:endParaRPr lang="en-ZA"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a Premier may terminate a provincial state of disaster before it lapses. </a:t>
            </a:r>
            <a:endParaRPr lang="en-ZA"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a copy of the notice declaring a provincial state of disaster must be tabled in the Provincial Legislature. </a:t>
            </a:r>
            <a:endParaRPr lang="en-ZA"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the Provincial Legislature may disapprove of any regulations or directions made under such a declaration or may make recommendations to the Premier pertaining to such regulations and directions.</a:t>
            </a:r>
            <a:endParaRPr lang="en-ZA" dirty="0">
              <a:solidFill>
                <a:srgbClr val="B85410"/>
              </a:solidFill>
              <a:effectLst/>
              <a:ea typeface="Calibri" panose="020F0502020204030204" pitchFamily="34" charset="0"/>
              <a:cs typeface="Times New Roman" panose="02020603050405020304" pitchFamily="18" charset="0"/>
            </a:endParaRPr>
          </a:p>
          <a:p>
            <a:pPr marL="0" indent="0" algn="just">
              <a:buNone/>
              <a:defRPr/>
            </a:pPr>
            <a:r>
              <a:rPr lang="en-ZA" dirty="0">
                <a:effectLst/>
                <a:ea typeface="Arial" panose="020B0604020202020204" pitchFamily="34" charset="0"/>
                <a:cs typeface="Times New Roman" panose="02020603050405020304" pitchFamily="18" charset="0"/>
              </a:rPr>
              <a:t>These amendments are not recommended as it also fundamentally shifts the responsibility to extend a provincial state of disaster and alters the process of making Regulations and Directions.</a:t>
            </a:r>
          </a:p>
          <a:p>
            <a:pPr marL="0" indent="0" algn="just">
              <a:buNone/>
              <a:defRPr/>
            </a:pPr>
            <a:r>
              <a:rPr lang="en-ZA" dirty="0">
                <a:effectLst/>
                <a:ea typeface="Arial" panose="020B0604020202020204" pitchFamily="34" charset="0"/>
                <a:cs typeface="Times New Roman" panose="02020603050405020304" pitchFamily="18" charset="0"/>
              </a:rPr>
              <a:t>The same reasons for not supporting the amendments proposed in Clause 1 are articulated for this clause albeit that it is applicable for the provincial sphere of government.</a:t>
            </a:r>
            <a:endParaRPr lang="en-ZA" dirty="0">
              <a:effectLst/>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dirty="0"/>
          </a:p>
        </p:txBody>
      </p:sp>
    </p:spTree>
    <p:extLst>
      <p:ext uri="{BB962C8B-B14F-4D97-AF65-F5344CB8AC3E}">
        <p14:creationId xmlns:p14="http://schemas.microsoft.com/office/powerpoint/2010/main" val="55235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46E5-21C4-4E72-9575-BCF7DC99BE90}"/>
              </a:ext>
            </a:extLst>
          </p:cNvPr>
          <p:cNvSpPr>
            <a:spLocks noGrp="1"/>
          </p:cNvSpPr>
          <p:nvPr>
            <p:ph type="title"/>
          </p:nvPr>
        </p:nvSpPr>
        <p:spPr>
          <a:xfrm>
            <a:off x="172112" y="146088"/>
            <a:ext cx="11205636" cy="445040"/>
          </a:xfrm>
        </p:spPr>
        <p:txBody>
          <a:bodyPr/>
          <a:lstStyle/>
          <a:p>
            <a:pPr algn="ctr"/>
            <a:r>
              <a:rPr lang="en-US" b="1" dirty="0">
                <a:solidFill>
                  <a:srgbClr val="ED7A2B"/>
                </a:solidFill>
              </a:rPr>
              <a:t>DCOG position on clause 4 of the BILL</a:t>
            </a:r>
            <a:endParaRPr lang="en-ZA" dirty="0">
              <a:solidFill>
                <a:srgbClr val="ED7A2B"/>
              </a:solidFill>
            </a:endParaRPr>
          </a:p>
        </p:txBody>
      </p:sp>
      <p:sp>
        <p:nvSpPr>
          <p:cNvPr id="3" name="Content Placeholder 2">
            <a:extLst>
              <a:ext uri="{FF2B5EF4-FFF2-40B4-BE49-F238E27FC236}">
                <a16:creationId xmlns:a16="http://schemas.microsoft.com/office/drawing/2014/main" id="{26D32B70-AE68-430A-AB49-A94EC1C5C4A6}"/>
              </a:ext>
            </a:extLst>
          </p:cNvPr>
          <p:cNvSpPr>
            <a:spLocks noGrp="1"/>
          </p:cNvSpPr>
          <p:nvPr>
            <p:ph sz="half" idx="2"/>
          </p:nvPr>
        </p:nvSpPr>
        <p:spPr>
          <a:xfrm>
            <a:off x="73891" y="814648"/>
            <a:ext cx="12025745" cy="3489498"/>
          </a:xfrm>
        </p:spPr>
        <p:txBody>
          <a:bodyPr/>
          <a:lstStyle/>
          <a:p>
            <a:pPr marL="0" indent="0" algn="just">
              <a:lnSpc>
                <a:spcPct val="115000"/>
              </a:lnSpc>
              <a:spcAft>
                <a:spcPts val="800"/>
              </a:spcAft>
              <a:buNone/>
            </a:pPr>
            <a:r>
              <a:rPr lang="en-ZA" b="1" i="1" dirty="0">
                <a:solidFill>
                  <a:srgbClr val="B85410"/>
                </a:solidFill>
                <a:effectLst/>
                <a:ea typeface="Times-Bold"/>
                <a:cs typeface="Times New Roman" panose="02020603050405020304" pitchFamily="18" charset="0"/>
              </a:rPr>
              <a:t>CLAUSE 4 – </a:t>
            </a:r>
            <a:r>
              <a:rPr lang="en-ZA" i="1" dirty="0">
                <a:solidFill>
                  <a:srgbClr val="B85410"/>
                </a:solidFill>
                <a:effectLst/>
                <a:ea typeface="Times-Bold"/>
                <a:cs typeface="Times New Roman" panose="02020603050405020304" pitchFamily="18" charset="0"/>
              </a:rPr>
              <a:t>seeks to</a:t>
            </a:r>
            <a:r>
              <a:rPr lang="en-ZA" b="1" i="1" dirty="0">
                <a:solidFill>
                  <a:srgbClr val="B85410"/>
                </a:solidFill>
                <a:effectLst/>
                <a:ea typeface="Times-Bold"/>
                <a:cs typeface="Times New Roman" panose="02020603050405020304" pitchFamily="18" charset="0"/>
              </a:rPr>
              <a:t> </a:t>
            </a:r>
            <a:r>
              <a:rPr lang="en-ZA" i="1" dirty="0">
                <a:solidFill>
                  <a:srgbClr val="B85410"/>
                </a:solidFill>
                <a:effectLst/>
                <a:ea typeface="Times New Roman" panose="02020603050405020304" pitchFamily="18" charset="0"/>
                <a:cs typeface="Times New Roman" panose="02020603050405020304" pitchFamily="18" charset="0"/>
              </a:rPr>
              <a:t>insert section 41A into the Act by providing inter alia for –</a:t>
            </a:r>
            <a:endParaRPr lang="en-ZA" dirty="0">
              <a:solidFill>
                <a:srgbClr val="B85410"/>
              </a:solidFill>
              <a:effectLst/>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Regulations or directions to cease to be of force once the provincial state of disaster lapse.</a:t>
            </a:r>
            <a:endParaRPr lang="en-ZA"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the validity of anything done under or by virtue of any regulation or direction from the time of the declaration of the national state of disaster to the time it lapses.</a:t>
            </a:r>
            <a:endParaRPr lang="en-ZA" dirty="0">
              <a:solidFill>
                <a:srgbClr val="B85410"/>
              </a:solidFill>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ZA" dirty="0">
                <a:effectLst/>
                <a:ea typeface="Arial" panose="020B0604020202020204" pitchFamily="34" charset="0"/>
                <a:cs typeface="Times New Roman" panose="02020603050405020304" pitchFamily="18" charset="0"/>
              </a:rPr>
              <a:t>These amendments are not recommended and the same reasons for not supporting the amendments proposed for Clause 2 are articulated for this clause albeit that it is applicable for the provincial sphere of government.</a:t>
            </a:r>
            <a:endParaRPr lang="en-ZA" dirty="0">
              <a:effectLst/>
              <a:ea typeface="Times New Roman" panose="02020603050405020304" pitchFamily="18" charset="0"/>
              <a:cs typeface="Times New Roman" panose="02020603050405020304" pitchFamily="18" charset="0"/>
            </a:endParaRPr>
          </a:p>
          <a:p>
            <a:pPr algn="just">
              <a:lnSpc>
                <a:spcPct val="107000"/>
              </a:lnSpc>
              <a:spcAft>
                <a:spcPts val="800"/>
              </a:spcAft>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buFont typeface="Wingdings" panose="05000000000000000000" pitchFamily="2" charset="2"/>
              <a:buChar char="Ø"/>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30386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EEBE-547D-46DE-A5B4-BFA4BBD6DD7E}"/>
              </a:ext>
            </a:extLst>
          </p:cNvPr>
          <p:cNvSpPr>
            <a:spLocks noGrp="1"/>
          </p:cNvSpPr>
          <p:nvPr>
            <p:ph type="title"/>
          </p:nvPr>
        </p:nvSpPr>
        <p:spPr>
          <a:xfrm>
            <a:off x="498684" y="109453"/>
            <a:ext cx="11205636" cy="398548"/>
          </a:xfrm>
        </p:spPr>
        <p:txBody>
          <a:bodyPr/>
          <a:lstStyle/>
          <a:p>
            <a:pPr algn="ctr"/>
            <a:r>
              <a:rPr lang="en-US" b="1" dirty="0">
                <a:solidFill>
                  <a:srgbClr val="ED7A2B"/>
                </a:solidFill>
              </a:rPr>
              <a:t>DCOG position on clause 5 of the BILL</a:t>
            </a:r>
            <a:endParaRPr lang="en-ZA" dirty="0">
              <a:solidFill>
                <a:srgbClr val="ED7A2B"/>
              </a:solidFill>
            </a:endParaRPr>
          </a:p>
        </p:txBody>
      </p:sp>
      <p:sp>
        <p:nvSpPr>
          <p:cNvPr id="3" name="Content Placeholder 2">
            <a:extLst>
              <a:ext uri="{FF2B5EF4-FFF2-40B4-BE49-F238E27FC236}">
                <a16:creationId xmlns:a16="http://schemas.microsoft.com/office/drawing/2014/main" id="{C21BDF85-A19C-4759-87E7-796FF60F7BE9}"/>
              </a:ext>
            </a:extLst>
          </p:cNvPr>
          <p:cNvSpPr>
            <a:spLocks noGrp="1"/>
          </p:cNvSpPr>
          <p:nvPr>
            <p:ph sz="half" idx="2"/>
          </p:nvPr>
        </p:nvSpPr>
        <p:spPr>
          <a:xfrm>
            <a:off x="101600" y="823883"/>
            <a:ext cx="11998036" cy="4662517"/>
          </a:xfrm>
        </p:spPr>
        <p:txBody>
          <a:bodyPr/>
          <a:lstStyle/>
          <a:p>
            <a:pPr marL="0" indent="0" algn="just">
              <a:lnSpc>
                <a:spcPct val="115000"/>
              </a:lnSpc>
              <a:spcAft>
                <a:spcPts val="800"/>
              </a:spcAft>
              <a:buNone/>
            </a:pPr>
            <a:r>
              <a:rPr lang="en-ZA" sz="1800" dirty="0">
                <a:effectLst/>
                <a:latin typeface="Calibri" panose="020F0502020204030204" pitchFamily="34" charset="0"/>
                <a:ea typeface="Times New Roman" panose="02020603050405020304" pitchFamily="18" charset="0"/>
                <a:cs typeface="Arial" panose="020B0604020202020204" pitchFamily="34" charset="0"/>
              </a:rPr>
              <a:t> </a:t>
            </a:r>
            <a:r>
              <a:rPr lang="en-ZA" b="1" i="1" dirty="0">
                <a:solidFill>
                  <a:srgbClr val="B85410"/>
                </a:solidFill>
                <a:effectLst/>
                <a:ea typeface="Times-Bold"/>
                <a:cs typeface="Times New Roman" panose="02020603050405020304" pitchFamily="18" charset="0"/>
              </a:rPr>
              <a:t>CLAUSE 5 – </a:t>
            </a:r>
            <a:r>
              <a:rPr lang="en-ZA" i="1" dirty="0">
                <a:solidFill>
                  <a:srgbClr val="B85410"/>
                </a:solidFill>
                <a:effectLst/>
                <a:ea typeface="Times-Bold"/>
                <a:cs typeface="Times New Roman" panose="02020603050405020304" pitchFamily="18" charset="0"/>
              </a:rPr>
              <a:t>seeks to</a:t>
            </a:r>
            <a:r>
              <a:rPr lang="en-ZA" b="1" i="1" dirty="0">
                <a:solidFill>
                  <a:srgbClr val="B85410"/>
                </a:solidFill>
                <a:effectLst/>
                <a:ea typeface="Times-Bold"/>
                <a:cs typeface="Times New Roman" panose="02020603050405020304" pitchFamily="18" charset="0"/>
              </a:rPr>
              <a:t> </a:t>
            </a:r>
            <a:r>
              <a:rPr lang="en-ZA" i="1" dirty="0">
                <a:solidFill>
                  <a:srgbClr val="B85410"/>
                </a:solidFill>
                <a:effectLst/>
                <a:ea typeface="Times New Roman" panose="02020603050405020304" pitchFamily="18" charset="0"/>
                <a:cs typeface="Times New Roman" panose="02020603050405020304" pitchFamily="18" charset="0"/>
              </a:rPr>
              <a:t>amend section 55 of the Act by providing inter alia that –</a:t>
            </a:r>
            <a:endParaRPr lang="en-ZA" dirty="0">
              <a:solidFill>
                <a:srgbClr val="B85410"/>
              </a:solidFill>
              <a:effectLst/>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a local state of disaster may be effective only prospectively and for no more than 21 days, unless the Council resolves otherwise. </a:t>
            </a:r>
            <a:endParaRPr lang="en-ZA"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a Council may terminate a local state of disaster before it lapses. </a:t>
            </a:r>
            <a:endParaRPr lang="en-ZA"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a Council may extend a local state of disaster.</a:t>
            </a:r>
            <a:endParaRPr lang="en-ZA" dirty="0">
              <a:solidFill>
                <a:srgbClr val="B85410"/>
              </a:solidFill>
              <a:effectLst/>
              <a:ea typeface="Times New Roman" panose="02020603050405020304" pitchFamily="18" charset="0"/>
              <a:cs typeface="Times New Roman" panose="02020603050405020304" pitchFamily="18" charset="0"/>
            </a:endParaRPr>
          </a:p>
          <a:p>
            <a:pPr marL="0" indent="0">
              <a:lnSpc>
                <a:spcPct val="100000"/>
              </a:lnSpc>
              <a:spcBef>
                <a:spcPts val="0"/>
              </a:spcBef>
              <a:buNone/>
              <a:defRPr/>
            </a:pPr>
            <a:endParaRPr lang="en-ZA" dirty="0">
              <a:effectLst/>
              <a:ea typeface="Arial" panose="020B0604020202020204" pitchFamily="34" charset="0"/>
              <a:cs typeface="Times New Roman" panose="02020603050405020304" pitchFamily="18" charset="0"/>
            </a:endParaRPr>
          </a:p>
          <a:p>
            <a:pPr marL="0" indent="0">
              <a:lnSpc>
                <a:spcPct val="100000"/>
              </a:lnSpc>
              <a:spcBef>
                <a:spcPts val="0"/>
              </a:spcBef>
              <a:buNone/>
              <a:defRPr/>
            </a:pPr>
            <a:r>
              <a:rPr lang="en-ZA" dirty="0">
                <a:effectLst/>
                <a:ea typeface="Arial" panose="020B0604020202020204" pitchFamily="34" charset="0"/>
                <a:cs typeface="Times New Roman" panose="02020603050405020304" pitchFamily="18" charset="0"/>
              </a:rPr>
              <a:t>These amendments are not recommended as it also fundamentally shifts the responsibility to extend a local state of disaster and alters the process of making Bylaws and Directions.</a:t>
            </a:r>
          </a:p>
          <a:p>
            <a:pPr marL="0" indent="0">
              <a:lnSpc>
                <a:spcPct val="100000"/>
              </a:lnSpc>
              <a:buNone/>
              <a:defRPr/>
            </a:pPr>
            <a:r>
              <a:rPr lang="en-ZA" dirty="0">
                <a:effectLst/>
                <a:ea typeface="Arial" panose="020B0604020202020204" pitchFamily="34" charset="0"/>
                <a:cs typeface="Times New Roman" panose="02020603050405020304" pitchFamily="18" charset="0"/>
              </a:rPr>
              <a:t>The same reasons for not supporting the amendments proposed in Clause 1 and 3 are articulated for this clause albeit that it is applicable for the local sphere of government.</a:t>
            </a:r>
            <a:endParaRPr lang="en-ZA"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7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EEBE-547D-46DE-A5B4-BFA4BBD6DD7E}"/>
              </a:ext>
            </a:extLst>
          </p:cNvPr>
          <p:cNvSpPr>
            <a:spLocks noGrp="1"/>
          </p:cNvSpPr>
          <p:nvPr>
            <p:ph type="title"/>
          </p:nvPr>
        </p:nvSpPr>
        <p:spPr>
          <a:xfrm>
            <a:off x="498684" y="109453"/>
            <a:ext cx="11205636" cy="389312"/>
          </a:xfrm>
        </p:spPr>
        <p:txBody>
          <a:bodyPr/>
          <a:lstStyle/>
          <a:p>
            <a:pPr algn="ctr"/>
            <a:r>
              <a:rPr lang="en-US" b="1" dirty="0">
                <a:solidFill>
                  <a:srgbClr val="ED7A2B"/>
                </a:solidFill>
              </a:rPr>
              <a:t>DCOG position on clause 5 of the BILL (Cont.)</a:t>
            </a:r>
            <a:endParaRPr lang="en-ZA" dirty="0">
              <a:solidFill>
                <a:srgbClr val="ED7A2B"/>
              </a:solidFill>
            </a:endParaRPr>
          </a:p>
        </p:txBody>
      </p:sp>
      <p:sp>
        <p:nvSpPr>
          <p:cNvPr id="3" name="Content Placeholder 2">
            <a:extLst>
              <a:ext uri="{FF2B5EF4-FFF2-40B4-BE49-F238E27FC236}">
                <a16:creationId xmlns:a16="http://schemas.microsoft.com/office/drawing/2014/main" id="{C21BDF85-A19C-4759-87E7-796FF60F7BE9}"/>
              </a:ext>
            </a:extLst>
          </p:cNvPr>
          <p:cNvSpPr>
            <a:spLocks noGrp="1"/>
          </p:cNvSpPr>
          <p:nvPr>
            <p:ph sz="half" idx="2"/>
          </p:nvPr>
        </p:nvSpPr>
        <p:spPr>
          <a:xfrm>
            <a:off x="101600" y="888537"/>
            <a:ext cx="11988800" cy="4191462"/>
          </a:xfrm>
        </p:spPr>
        <p:txBody>
          <a:bodyPr/>
          <a:lstStyle/>
          <a:p>
            <a:pPr marL="0" indent="0" algn="just">
              <a:lnSpc>
                <a:spcPct val="115000"/>
              </a:lnSpc>
              <a:spcAft>
                <a:spcPts val="800"/>
              </a:spcAft>
              <a:buNone/>
            </a:pPr>
            <a:r>
              <a:rPr lang="en-ZA" dirty="0">
                <a:effectLst/>
                <a:ea typeface="Arial" panose="020B0604020202020204" pitchFamily="34" charset="0"/>
                <a:cs typeface="Times New Roman" panose="02020603050405020304" pitchFamily="18" charset="0"/>
              </a:rPr>
              <a:t>In practical terms, a number of Councils have recognised that it is not ideally placed to</a:t>
            </a:r>
            <a:r>
              <a:rPr lang="en-ZA" dirty="0">
                <a:solidFill>
                  <a:srgbClr val="000000"/>
                </a:solidFill>
                <a:effectLst/>
                <a:ea typeface="Times New Roman" panose="02020603050405020304" pitchFamily="18" charset="0"/>
                <a:cs typeface="Times New Roman" panose="02020603050405020304" pitchFamily="18" charset="0"/>
              </a:rPr>
              <a:t> deal rapidly, effectively and comprehensively with a disaster in a way the Executive of a municipality can, especially if the Council is not in session when a disaster strikes. Subsequently Councils have </a:t>
            </a:r>
            <a:r>
              <a:rPr lang="en-ZA" dirty="0">
                <a:effectLst/>
                <a:ea typeface="Arial" panose="020B0604020202020204" pitchFamily="34" charset="0"/>
                <a:cs typeface="Times New Roman" panose="02020603050405020304" pitchFamily="18" charset="0"/>
              </a:rPr>
              <a:t> delegated the power to declare a local state of disaster to the mayor and / or mayoral committee. </a:t>
            </a:r>
          </a:p>
          <a:p>
            <a:pPr marL="0" indent="0" algn="just">
              <a:lnSpc>
                <a:spcPct val="115000"/>
              </a:lnSpc>
              <a:spcAft>
                <a:spcPts val="800"/>
              </a:spcAft>
              <a:buNone/>
            </a:pPr>
            <a:r>
              <a:rPr lang="en-ZA" dirty="0">
                <a:effectLst/>
                <a:latin typeface="Arial" panose="020B0604020202020204" pitchFamily="34" charset="0"/>
                <a:ea typeface="Arial" panose="020B0604020202020204" pitchFamily="34" charset="0"/>
                <a:cs typeface="Arial" panose="020B0604020202020204" pitchFamily="34" charset="0"/>
              </a:rPr>
              <a:t>The DCoG supports the amendment of the term ‘municipal’ disaster to reflect ‘local’ disaster as it brings the term in line with the definition.</a:t>
            </a:r>
            <a:endParaRPr lang="en-ZA"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endParaRPr lang="en-ZA"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993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2244-859D-4982-B06B-E4515FAB8E51}"/>
              </a:ext>
            </a:extLst>
          </p:cNvPr>
          <p:cNvSpPr>
            <a:spLocks noGrp="1"/>
          </p:cNvSpPr>
          <p:nvPr>
            <p:ph type="title"/>
          </p:nvPr>
        </p:nvSpPr>
        <p:spPr>
          <a:xfrm>
            <a:off x="498684" y="109453"/>
            <a:ext cx="11205636" cy="407784"/>
          </a:xfrm>
        </p:spPr>
        <p:txBody>
          <a:bodyPr/>
          <a:lstStyle/>
          <a:p>
            <a:pPr algn="ctr"/>
            <a:r>
              <a:rPr lang="en-US" b="1" dirty="0">
                <a:solidFill>
                  <a:srgbClr val="ED7A2B"/>
                </a:solidFill>
              </a:rPr>
              <a:t>DCOG position on clause 6 of the BILL</a:t>
            </a:r>
            <a:endParaRPr lang="en-ZA" dirty="0">
              <a:solidFill>
                <a:srgbClr val="ED7A2B"/>
              </a:solidFill>
            </a:endParaRPr>
          </a:p>
        </p:txBody>
      </p:sp>
      <p:sp>
        <p:nvSpPr>
          <p:cNvPr id="3" name="Content Placeholder 2">
            <a:extLst>
              <a:ext uri="{FF2B5EF4-FFF2-40B4-BE49-F238E27FC236}">
                <a16:creationId xmlns:a16="http://schemas.microsoft.com/office/drawing/2014/main" id="{208B3158-78F5-4C86-B71A-6E58325D91C1}"/>
              </a:ext>
            </a:extLst>
          </p:cNvPr>
          <p:cNvSpPr>
            <a:spLocks noGrp="1"/>
          </p:cNvSpPr>
          <p:nvPr>
            <p:ph sz="half" idx="2"/>
          </p:nvPr>
        </p:nvSpPr>
        <p:spPr>
          <a:xfrm>
            <a:off x="110835" y="879300"/>
            <a:ext cx="12016509" cy="3591098"/>
          </a:xfrm>
        </p:spPr>
        <p:txBody>
          <a:bodyPr/>
          <a:lstStyle/>
          <a:p>
            <a:pPr marL="0" indent="0" algn="just">
              <a:lnSpc>
                <a:spcPct val="115000"/>
              </a:lnSpc>
              <a:spcAft>
                <a:spcPts val="800"/>
              </a:spcAft>
              <a:buNone/>
            </a:pPr>
            <a:r>
              <a:rPr lang="en-ZA" b="1" i="1" dirty="0">
                <a:solidFill>
                  <a:srgbClr val="B85410"/>
                </a:solidFill>
                <a:effectLst/>
                <a:ea typeface="Times-Bold"/>
                <a:cs typeface="Times New Roman" panose="02020603050405020304" pitchFamily="18" charset="0"/>
              </a:rPr>
              <a:t>CLAUSE 6 – </a:t>
            </a:r>
            <a:r>
              <a:rPr lang="en-ZA" i="1" dirty="0">
                <a:solidFill>
                  <a:srgbClr val="B85410"/>
                </a:solidFill>
                <a:effectLst/>
                <a:ea typeface="Times-Bold"/>
                <a:cs typeface="Times New Roman" panose="02020603050405020304" pitchFamily="18" charset="0"/>
              </a:rPr>
              <a:t>seeks to</a:t>
            </a:r>
            <a:r>
              <a:rPr lang="en-ZA" b="1" i="1" dirty="0">
                <a:solidFill>
                  <a:srgbClr val="B85410"/>
                </a:solidFill>
                <a:effectLst/>
                <a:ea typeface="Times-Bold"/>
                <a:cs typeface="Times New Roman" panose="02020603050405020304" pitchFamily="18" charset="0"/>
              </a:rPr>
              <a:t> </a:t>
            </a:r>
            <a:r>
              <a:rPr lang="en-ZA" i="1" dirty="0">
                <a:solidFill>
                  <a:srgbClr val="B85410"/>
                </a:solidFill>
                <a:effectLst/>
                <a:ea typeface="Times New Roman" panose="02020603050405020304" pitchFamily="18" charset="0"/>
                <a:cs typeface="Times New Roman" panose="02020603050405020304" pitchFamily="18" charset="0"/>
              </a:rPr>
              <a:t>insert section 55A into the Act by providing inter alia for –</a:t>
            </a:r>
            <a:endParaRPr lang="en-ZA" dirty="0">
              <a:solidFill>
                <a:srgbClr val="B85410"/>
              </a:solidFill>
              <a:effectLst/>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Bylaws or directions to cease to be of force once the local state of disaster lapse.</a:t>
            </a:r>
            <a:endParaRPr lang="en-ZA"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i="1" dirty="0">
                <a:solidFill>
                  <a:srgbClr val="B85410"/>
                </a:solidFill>
                <a:effectLst/>
                <a:ea typeface="Calibri" panose="020F0502020204030204" pitchFamily="34" charset="0"/>
                <a:cs typeface="Arial" panose="020B0604020202020204" pitchFamily="34" charset="0"/>
              </a:rPr>
              <a:t>the validity of anything done under or by virtue of any regulation or direction from the time of the declaration of the local state of disaster to the time it lapses.</a:t>
            </a:r>
            <a:endParaRPr lang="en-ZA" dirty="0">
              <a:solidFill>
                <a:srgbClr val="B85410"/>
              </a:solidFill>
              <a:effectLst/>
              <a:ea typeface="Calibri" panose="020F0502020204030204" pitchFamily="34" charset="0"/>
              <a:cs typeface="Times New Roman" panose="02020603050405020304" pitchFamily="18" charset="0"/>
            </a:endParaRPr>
          </a:p>
          <a:p>
            <a:pPr marL="0" indent="0" algn="just">
              <a:lnSpc>
                <a:spcPct val="107000"/>
              </a:lnSpc>
              <a:spcBef>
                <a:spcPts val="0"/>
              </a:spcBef>
              <a:buNone/>
            </a:pPr>
            <a:endParaRPr lang="en-ZA" dirty="0">
              <a:effectLst/>
              <a:ea typeface="Arial" panose="020B0604020202020204" pitchFamily="34" charset="0"/>
              <a:cs typeface="Times New Roman" panose="02020603050405020304" pitchFamily="18" charset="0"/>
            </a:endParaRPr>
          </a:p>
          <a:p>
            <a:pPr marL="0" indent="0" algn="just">
              <a:lnSpc>
                <a:spcPct val="107000"/>
              </a:lnSpc>
              <a:spcBef>
                <a:spcPts val="0"/>
              </a:spcBef>
              <a:buNone/>
            </a:pPr>
            <a:r>
              <a:rPr lang="en-ZA" dirty="0">
                <a:effectLst/>
                <a:ea typeface="Arial" panose="020B0604020202020204" pitchFamily="34" charset="0"/>
                <a:cs typeface="Times New Roman" panose="02020603050405020304" pitchFamily="18" charset="0"/>
              </a:rPr>
              <a:t>These amendments are not recommended and the same reasons for not supporting the amendments proposed for Clause 2 and 4 are articulated for this clause albeit that it is applicable for the local sphere of government.</a:t>
            </a:r>
            <a:endParaRPr lang="en-ZA" dirty="0">
              <a:effectLst/>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05593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118B-A15A-4477-9AB2-49F034AA3A90}"/>
              </a:ext>
            </a:extLst>
          </p:cNvPr>
          <p:cNvSpPr>
            <a:spLocks noGrp="1"/>
          </p:cNvSpPr>
          <p:nvPr>
            <p:ph type="title"/>
          </p:nvPr>
        </p:nvSpPr>
        <p:spPr>
          <a:xfrm>
            <a:off x="498684" y="109453"/>
            <a:ext cx="11205636" cy="389312"/>
          </a:xfrm>
        </p:spPr>
        <p:txBody>
          <a:bodyPr/>
          <a:lstStyle/>
          <a:p>
            <a:r>
              <a:rPr lang="en-US" sz="2400" b="1" dirty="0">
                <a:solidFill>
                  <a:srgbClr val="ED7A2B"/>
                </a:solidFill>
                <a:latin typeface="Arial" panose="020B0604020202020204" pitchFamily="34" charset="0"/>
                <a:cs typeface="Arial" panose="020B0604020202020204" pitchFamily="34" charset="0"/>
              </a:rPr>
              <a:t>Comparison of States of Disaster and states of Emergency </a:t>
            </a:r>
            <a:br>
              <a:rPr lang="en-US" sz="2400" b="1" dirty="0">
                <a:solidFill>
                  <a:srgbClr val="ED7A2B"/>
                </a:solidFill>
                <a:latin typeface="Arial" panose="020B0604020202020204" pitchFamily="34" charset="0"/>
                <a:cs typeface="Arial" panose="020B0604020202020204" pitchFamily="34" charset="0"/>
              </a:rPr>
            </a:br>
            <a:endParaRPr lang="en-ZA" b="1" dirty="0">
              <a:solidFill>
                <a:srgbClr val="ED7A2B"/>
              </a:solidFill>
            </a:endParaRPr>
          </a:p>
        </p:txBody>
      </p:sp>
      <p:graphicFrame>
        <p:nvGraphicFramePr>
          <p:cNvPr id="4" name="Table 3">
            <a:extLst>
              <a:ext uri="{FF2B5EF4-FFF2-40B4-BE49-F238E27FC236}">
                <a16:creationId xmlns:a16="http://schemas.microsoft.com/office/drawing/2014/main" id="{AB0B3068-0418-49B1-A68B-6ACA410BC908}"/>
              </a:ext>
            </a:extLst>
          </p:cNvPr>
          <p:cNvGraphicFramePr>
            <a:graphicFrameLocks noGrp="1"/>
          </p:cNvGraphicFramePr>
          <p:nvPr>
            <p:extLst>
              <p:ext uri="{D42A27DB-BD31-4B8C-83A1-F6EECF244321}">
                <p14:modId xmlns:p14="http://schemas.microsoft.com/office/powerpoint/2010/main" val="2027333629"/>
              </p:ext>
            </p:extLst>
          </p:nvPr>
        </p:nvGraphicFramePr>
        <p:xfrm>
          <a:off x="120073" y="2066028"/>
          <a:ext cx="11961091" cy="3691033"/>
        </p:xfrm>
        <a:graphic>
          <a:graphicData uri="http://schemas.openxmlformats.org/drawingml/2006/table">
            <a:tbl>
              <a:tblPr firstRow="1" firstCol="1" bandRow="1">
                <a:tableStyleId>{5C22544A-7EE6-4342-B048-85BDC9FD1C3A}</a:tableStyleId>
              </a:tblPr>
              <a:tblGrid>
                <a:gridCol w="1745672">
                  <a:extLst>
                    <a:ext uri="{9D8B030D-6E8A-4147-A177-3AD203B41FA5}">
                      <a16:colId xmlns:a16="http://schemas.microsoft.com/office/drawing/2014/main" val="617833639"/>
                    </a:ext>
                  </a:extLst>
                </a:gridCol>
                <a:gridCol w="5440219">
                  <a:extLst>
                    <a:ext uri="{9D8B030D-6E8A-4147-A177-3AD203B41FA5}">
                      <a16:colId xmlns:a16="http://schemas.microsoft.com/office/drawing/2014/main" val="1609116647"/>
                    </a:ext>
                  </a:extLst>
                </a:gridCol>
                <a:gridCol w="4775200">
                  <a:extLst>
                    <a:ext uri="{9D8B030D-6E8A-4147-A177-3AD203B41FA5}">
                      <a16:colId xmlns:a16="http://schemas.microsoft.com/office/drawing/2014/main" val="1763889232"/>
                    </a:ext>
                  </a:extLst>
                </a:gridCol>
              </a:tblGrid>
              <a:tr h="363136">
                <a:tc>
                  <a:txBody>
                    <a:bodyPr/>
                    <a:lstStyle/>
                    <a:p>
                      <a:pPr algn="l">
                        <a:lnSpc>
                          <a:spcPct val="100000"/>
                        </a:lnSpc>
                        <a:spcAft>
                          <a:spcPts val="800"/>
                        </a:spcAft>
                      </a:pPr>
                      <a:r>
                        <a:rPr lang="en-ZA" sz="1400" dirty="0">
                          <a:effectLst/>
                        </a:rPr>
                        <a:t>Context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State of Disaster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State of Emergency</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extLst>
                  <a:ext uri="{0D108BD9-81ED-4DB2-BD59-A6C34878D82A}">
                    <a16:rowId xmlns:a16="http://schemas.microsoft.com/office/drawing/2014/main" val="1399128213"/>
                  </a:ext>
                </a:extLst>
              </a:tr>
              <a:tr h="351633">
                <a:tc>
                  <a:txBody>
                    <a:bodyPr/>
                    <a:lstStyle/>
                    <a:p>
                      <a:pPr algn="l">
                        <a:lnSpc>
                          <a:spcPct val="100000"/>
                        </a:lnSpc>
                        <a:spcAft>
                          <a:spcPts val="800"/>
                        </a:spcAft>
                      </a:pPr>
                      <a:r>
                        <a:rPr lang="en-ZA" sz="1400" dirty="0">
                          <a:effectLst/>
                        </a:rPr>
                        <a:t>Legislation</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Disaster Management Act, 2002</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State of Emergency Act, 1997</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extLst>
                  <a:ext uri="{0D108BD9-81ED-4DB2-BD59-A6C34878D82A}">
                    <a16:rowId xmlns:a16="http://schemas.microsoft.com/office/drawing/2014/main" val="1511768701"/>
                  </a:ext>
                </a:extLst>
              </a:tr>
              <a:tr h="455717">
                <a:tc>
                  <a:txBody>
                    <a:bodyPr/>
                    <a:lstStyle/>
                    <a:p>
                      <a:pPr algn="l">
                        <a:lnSpc>
                          <a:spcPct val="100000"/>
                        </a:lnSpc>
                        <a:spcAft>
                          <a:spcPts val="800"/>
                        </a:spcAft>
                      </a:pPr>
                      <a:r>
                        <a:rPr lang="en-ZA" sz="1400" dirty="0">
                          <a:effectLst/>
                        </a:rPr>
                        <a:t>Constitutional Limitation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Section 36 of the Constitution</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Section 37 of the Constitution</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extLst>
                  <a:ext uri="{0D108BD9-81ED-4DB2-BD59-A6C34878D82A}">
                    <a16:rowId xmlns:a16="http://schemas.microsoft.com/office/drawing/2014/main" val="2638197309"/>
                  </a:ext>
                </a:extLst>
              </a:tr>
              <a:tr h="2520547">
                <a:tc>
                  <a:txBody>
                    <a:bodyPr/>
                    <a:lstStyle/>
                    <a:p>
                      <a:pPr algn="l">
                        <a:lnSpc>
                          <a:spcPct val="100000"/>
                        </a:lnSpc>
                        <a:spcAft>
                          <a:spcPts val="800"/>
                        </a:spcAft>
                      </a:pPr>
                      <a:r>
                        <a:rPr lang="en-ZA" sz="1400" dirty="0">
                          <a:effectLst/>
                        </a:rPr>
                        <a:t>Purpose of the Act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indent="125730" algn="l">
                        <a:lnSpc>
                          <a:spcPct val="100000"/>
                        </a:lnSpc>
                        <a:spcBef>
                          <a:spcPts val="600"/>
                        </a:spcBef>
                      </a:pPr>
                      <a:r>
                        <a:rPr lang="en-GB" sz="1400" dirty="0">
                          <a:effectLst/>
                        </a:rPr>
                        <a:t>To provide for—</a:t>
                      </a:r>
                      <a:endParaRPr lang="en-ZA" sz="1400" dirty="0">
                        <a:effectLst/>
                      </a:endParaRPr>
                    </a:p>
                    <a:p>
                      <a:pPr marL="215900" indent="-215900" algn="l">
                        <a:lnSpc>
                          <a:spcPct val="100000"/>
                        </a:lnSpc>
                        <a:spcBef>
                          <a:spcPts val="300"/>
                        </a:spcBef>
                        <a:tabLst>
                          <a:tab pos="215900" algn="l"/>
                        </a:tabLst>
                      </a:pPr>
                      <a:r>
                        <a:rPr lang="en-GB" sz="1400" dirty="0">
                          <a:effectLst/>
                        </a:rPr>
                        <a:t>•	an integrated and co-ordinated disaster management policy that focuses on preventing or reducing the risk of disasters, mitigating the severity of disasters, emergency  preparedness, rapid and effective response to disasters and post-disaster recovery and rehabilitation;</a:t>
                      </a:r>
                      <a:endParaRPr lang="en-ZA" sz="1400" dirty="0">
                        <a:effectLst/>
                      </a:endParaRPr>
                    </a:p>
                    <a:p>
                      <a:pPr marL="215900" indent="-215900" algn="l">
                        <a:lnSpc>
                          <a:spcPct val="100000"/>
                        </a:lnSpc>
                        <a:spcBef>
                          <a:spcPts val="300"/>
                        </a:spcBef>
                        <a:tabLst>
                          <a:tab pos="215900" algn="l"/>
                        </a:tabLst>
                      </a:pPr>
                      <a:r>
                        <a:rPr lang="en-GB" sz="1400" dirty="0">
                          <a:effectLst/>
                        </a:rPr>
                        <a:t>•	the establishment and functioning of national, provincial and municipal disaster management centres;</a:t>
                      </a:r>
                      <a:endParaRPr lang="en-ZA" sz="1400" dirty="0">
                        <a:effectLst/>
                      </a:endParaRPr>
                    </a:p>
                    <a:p>
                      <a:pPr marL="215900" indent="-215900" algn="l">
                        <a:lnSpc>
                          <a:spcPct val="100000"/>
                        </a:lnSpc>
                        <a:spcBef>
                          <a:spcPts val="300"/>
                        </a:spcBef>
                        <a:tabLst>
                          <a:tab pos="215900" algn="l"/>
                        </a:tabLst>
                      </a:pPr>
                      <a:r>
                        <a:rPr lang="en-GB" sz="1400" dirty="0">
                          <a:effectLst/>
                        </a:rPr>
                        <a:t>•	disaster management volunteers; and</a:t>
                      </a:r>
                      <a:endParaRPr lang="en-ZA" sz="1400" dirty="0">
                        <a:effectLst/>
                      </a:endParaRPr>
                    </a:p>
                    <a:p>
                      <a:pPr marL="215900" indent="-215900" algn="l">
                        <a:lnSpc>
                          <a:spcPct val="100000"/>
                        </a:lnSpc>
                        <a:spcBef>
                          <a:spcPts val="300"/>
                        </a:spcBef>
                        <a:tabLst>
                          <a:tab pos="215900" algn="l"/>
                        </a:tabLst>
                      </a:pPr>
                      <a:r>
                        <a:rPr lang="en-GB" sz="1400" dirty="0">
                          <a:effectLst/>
                        </a:rPr>
                        <a:t>•	matters incidental thereto.</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To provide for —</a:t>
                      </a:r>
                    </a:p>
                    <a:p>
                      <a:pPr marL="342900" lvl="0" indent="-342900" algn="l">
                        <a:lnSpc>
                          <a:spcPct val="100000"/>
                        </a:lnSpc>
                        <a:buFont typeface="Symbol" panose="05050102010706020507" pitchFamily="18" charset="2"/>
                        <a:buChar char=""/>
                      </a:pPr>
                      <a:r>
                        <a:rPr lang="en-ZA" sz="1400" dirty="0">
                          <a:effectLst/>
                        </a:rPr>
                        <a:t>the declaration of a state of emergency; </a:t>
                      </a:r>
                    </a:p>
                    <a:p>
                      <a:pPr marL="342900" lvl="0" indent="-342900" algn="l">
                        <a:lnSpc>
                          <a:spcPct val="100000"/>
                        </a:lnSpc>
                        <a:buFont typeface="Symbol" panose="05050102010706020507" pitchFamily="18" charset="2"/>
                        <a:buChar char=""/>
                      </a:pPr>
                      <a:r>
                        <a:rPr lang="en-ZA" sz="1400" dirty="0">
                          <a:effectLst/>
                        </a:rPr>
                        <a:t>to empower the President to make regulations in pursuance of any such declaration; and </a:t>
                      </a:r>
                    </a:p>
                    <a:p>
                      <a:pPr marL="342900" lvl="0" indent="-342900" algn="l">
                        <a:lnSpc>
                          <a:spcPct val="100000"/>
                        </a:lnSpc>
                        <a:buFont typeface="Symbol" panose="05050102010706020507" pitchFamily="18" charset="2"/>
                        <a:buChar char=""/>
                      </a:pPr>
                      <a:r>
                        <a:rPr lang="en-ZA" sz="1400" dirty="0">
                          <a:effectLst/>
                        </a:rPr>
                        <a:t>to provide for matters</a:t>
                      </a:r>
                    </a:p>
                    <a:p>
                      <a:pPr marL="457200" algn="l">
                        <a:lnSpc>
                          <a:spcPct val="100000"/>
                        </a:lnSpc>
                        <a:spcAft>
                          <a:spcPts val="800"/>
                        </a:spcAft>
                      </a:pPr>
                      <a:r>
                        <a:rPr lang="en-ZA" sz="1400" dirty="0">
                          <a:effectLst/>
                        </a:rPr>
                        <a:t>connected therewith.</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1913392840"/>
                  </a:ext>
                </a:extLst>
              </a:tr>
            </a:tbl>
          </a:graphicData>
        </a:graphic>
      </p:graphicFrame>
      <p:sp>
        <p:nvSpPr>
          <p:cNvPr id="3" name="Content Placeholder 2">
            <a:extLst>
              <a:ext uri="{FF2B5EF4-FFF2-40B4-BE49-F238E27FC236}">
                <a16:creationId xmlns:a16="http://schemas.microsoft.com/office/drawing/2014/main" id="{9C7330D3-D12C-40D4-A77F-3085C6DCAA6A}"/>
              </a:ext>
            </a:extLst>
          </p:cNvPr>
          <p:cNvSpPr>
            <a:spLocks noGrp="1"/>
          </p:cNvSpPr>
          <p:nvPr>
            <p:ph sz="half" idx="2"/>
          </p:nvPr>
        </p:nvSpPr>
        <p:spPr>
          <a:xfrm>
            <a:off x="120073" y="814648"/>
            <a:ext cx="11961091" cy="1198880"/>
          </a:xfrm>
        </p:spPr>
        <p:txBody>
          <a:bodyPr/>
          <a:lstStyle/>
          <a:p>
            <a:pPr algn="just">
              <a:lnSpc>
                <a:spcPct val="100000"/>
              </a:lnSpc>
              <a:buFont typeface="Wingdings" panose="05000000000000000000" pitchFamily="2" charset="2"/>
              <a:buChar char="Ø"/>
            </a:pPr>
            <a:r>
              <a:rPr lang="en-US" sz="1800" dirty="0">
                <a:latin typeface="Arial" panose="020B0604020202020204" pitchFamily="34" charset="0"/>
                <a:cs typeface="Arial" panose="020B0604020202020204" pitchFamily="34" charset="0"/>
              </a:rPr>
              <a:t>In the </a:t>
            </a:r>
            <a:r>
              <a:rPr lang="en-US" sz="1800" b="1" i="1" dirty="0">
                <a:latin typeface="Arial" panose="020B0604020202020204" pitchFamily="34" charset="0"/>
                <a:cs typeface="Arial" panose="020B0604020202020204" pitchFamily="34" charset="0"/>
              </a:rPr>
              <a:t>Freedom Front Plus </a:t>
            </a:r>
            <a:r>
              <a:rPr lang="en-US" sz="1800" dirty="0">
                <a:latin typeface="Arial" panose="020B0604020202020204" pitchFamily="34" charset="0"/>
                <a:cs typeface="Arial" panose="020B0604020202020204" pitchFamily="34" charset="0"/>
              </a:rPr>
              <a:t>and the </a:t>
            </a:r>
            <a:r>
              <a:rPr lang="en-US" sz="1800" b="1" i="1" dirty="0">
                <a:latin typeface="Arial" panose="020B0604020202020204" pitchFamily="34" charset="0"/>
                <a:cs typeface="Arial" panose="020B0604020202020204" pitchFamily="34" charset="0"/>
              </a:rPr>
              <a:t>Democratic Alliance </a:t>
            </a:r>
            <a:r>
              <a:rPr lang="en-US" sz="1800" dirty="0">
                <a:latin typeface="Arial" panose="020B0604020202020204" pitchFamily="34" charset="0"/>
                <a:cs typeface="Arial" panose="020B0604020202020204" pitchFamily="34" charset="0"/>
              </a:rPr>
              <a:t>cases the Courts highlighted that there are fundamental differences between a state of disaster on the one hand and a state of emergency on the other, and once the differences between them is understood the different oversight mechanisms and regulatory mechanisms becomes apparent. The DCoG believes the core differences may be summarised as follows:</a:t>
            </a:r>
          </a:p>
          <a:p>
            <a:pPr marL="0" indent="0" algn="just">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53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118B-A15A-4477-9AB2-49F034AA3A90}"/>
              </a:ext>
            </a:extLst>
          </p:cNvPr>
          <p:cNvSpPr>
            <a:spLocks noGrp="1"/>
          </p:cNvSpPr>
          <p:nvPr>
            <p:ph type="title"/>
          </p:nvPr>
        </p:nvSpPr>
        <p:spPr>
          <a:xfrm>
            <a:off x="147781" y="72508"/>
            <a:ext cx="11970327" cy="684875"/>
          </a:xfrm>
        </p:spPr>
        <p:txBody>
          <a:bodyPr/>
          <a:lstStyle/>
          <a:p>
            <a:pPr algn="ctr"/>
            <a:r>
              <a:rPr lang="en-US" b="1" dirty="0">
                <a:solidFill>
                  <a:srgbClr val="ED7A2B"/>
                </a:solidFill>
              </a:rPr>
              <a:t>DCoG position: </a:t>
            </a:r>
            <a:r>
              <a:rPr lang="en-US" sz="2400" b="1" dirty="0">
                <a:solidFill>
                  <a:srgbClr val="ED7A2B"/>
                </a:solidFill>
                <a:latin typeface="Arial" panose="020B0604020202020204" pitchFamily="34" charset="0"/>
                <a:cs typeface="Arial" panose="020B0604020202020204" pitchFamily="34" charset="0"/>
              </a:rPr>
              <a:t>Comparison of States of Disaster and states of Emergency </a:t>
            </a:r>
            <a:br>
              <a:rPr lang="en-US" sz="2400" b="1" dirty="0">
                <a:solidFill>
                  <a:srgbClr val="ED7A2B"/>
                </a:solidFill>
                <a:latin typeface="Arial" panose="020B0604020202020204" pitchFamily="34" charset="0"/>
                <a:cs typeface="Arial" panose="020B0604020202020204" pitchFamily="34" charset="0"/>
              </a:rPr>
            </a:br>
            <a:endParaRPr lang="en-ZA" b="1" dirty="0">
              <a:solidFill>
                <a:srgbClr val="ED7A2B"/>
              </a:solidFill>
            </a:endParaRPr>
          </a:p>
        </p:txBody>
      </p:sp>
      <p:graphicFrame>
        <p:nvGraphicFramePr>
          <p:cNvPr id="4" name="Table 3">
            <a:extLst>
              <a:ext uri="{FF2B5EF4-FFF2-40B4-BE49-F238E27FC236}">
                <a16:creationId xmlns:a16="http://schemas.microsoft.com/office/drawing/2014/main" id="{AB0B3068-0418-49B1-A68B-6ACA410BC908}"/>
              </a:ext>
            </a:extLst>
          </p:cNvPr>
          <p:cNvGraphicFramePr>
            <a:graphicFrameLocks noGrp="1"/>
          </p:cNvGraphicFramePr>
          <p:nvPr>
            <p:extLst>
              <p:ext uri="{D42A27DB-BD31-4B8C-83A1-F6EECF244321}">
                <p14:modId xmlns:p14="http://schemas.microsoft.com/office/powerpoint/2010/main" val="3565052942"/>
              </p:ext>
            </p:extLst>
          </p:nvPr>
        </p:nvGraphicFramePr>
        <p:xfrm>
          <a:off x="83127" y="941576"/>
          <a:ext cx="12034982" cy="5182134"/>
        </p:xfrm>
        <a:graphic>
          <a:graphicData uri="http://schemas.openxmlformats.org/drawingml/2006/table">
            <a:tbl>
              <a:tblPr firstRow="1" firstCol="1" bandRow="1">
                <a:tableStyleId>{5C22544A-7EE6-4342-B048-85BDC9FD1C3A}</a:tableStyleId>
              </a:tblPr>
              <a:tblGrid>
                <a:gridCol w="1754909">
                  <a:extLst>
                    <a:ext uri="{9D8B030D-6E8A-4147-A177-3AD203B41FA5}">
                      <a16:colId xmlns:a16="http://schemas.microsoft.com/office/drawing/2014/main" val="617833639"/>
                    </a:ext>
                  </a:extLst>
                </a:gridCol>
                <a:gridCol w="5264728">
                  <a:extLst>
                    <a:ext uri="{9D8B030D-6E8A-4147-A177-3AD203B41FA5}">
                      <a16:colId xmlns:a16="http://schemas.microsoft.com/office/drawing/2014/main" val="1609116647"/>
                    </a:ext>
                  </a:extLst>
                </a:gridCol>
                <a:gridCol w="5015345">
                  <a:extLst>
                    <a:ext uri="{9D8B030D-6E8A-4147-A177-3AD203B41FA5}">
                      <a16:colId xmlns:a16="http://schemas.microsoft.com/office/drawing/2014/main" val="1763889232"/>
                    </a:ext>
                  </a:extLst>
                </a:gridCol>
              </a:tblGrid>
              <a:tr h="305334">
                <a:tc>
                  <a:txBody>
                    <a:bodyPr/>
                    <a:lstStyle/>
                    <a:p>
                      <a:pPr algn="l">
                        <a:lnSpc>
                          <a:spcPct val="100000"/>
                        </a:lnSpc>
                        <a:spcAft>
                          <a:spcPts val="800"/>
                        </a:spcAft>
                      </a:pPr>
                      <a:r>
                        <a:rPr lang="en-ZA" sz="1400" dirty="0">
                          <a:effectLst/>
                        </a:rPr>
                        <a:t>Context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State of Disaster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State of Emergency</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extLst>
                  <a:ext uri="{0D108BD9-81ED-4DB2-BD59-A6C34878D82A}">
                    <a16:rowId xmlns:a16="http://schemas.microsoft.com/office/drawing/2014/main" val="1399128213"/>
                  </a:ext>
                </a:extLst>
              </a:tr>
              <a:tr h="447754">
                <a:tc>
                  <a:txBody>
                    <a:bodyPr/>
                    <a:lstStyle/>
                    <a:p>
                      <a:pPr algn="l">
                        <a:lnSpc>
                          <a:spcPct val="100000"/>
                        </a:lnSpc>
                        <a:spcAft>
                          <a:spcPts val="800"/>
                        </a:spcAft>
                      </a:pPr>
                      <a:r>
                        <a:rPr lang="en-ZA" sz="1400">
                          <a:effectLst/>
                        </a:rPr>
                        <a:t>Scale of the declaration</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indent="125730" algn="l">
                        <a:lnSpc>
                          <a:spcPct val="100000"/>
                        </a:lnSpc>
                        <a:spcBef>
                          <a:spcPts val="600"/>
                        </a:spcBef>
                      </a:pPr>
                      <a:r>
                        <a:rPr lang="en-GB" sz="1400" dirty="0">
                          <a:effectLst/>
                        </a:rPr>
                        <a:t>National, provincial or local </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In the republic or any other area</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2428145545"/>
                  </a:ext>
                </a:extLst>
              </a:tr>
              <a:tr h="1503173">
                <a:tc>
                  <a:txBody>
                    <a:bodyPr/>
                    <a:lstStyle/>
                    <a:p>
                      <a:pPr algn="l">
                        <a:lnSpc>
                          <a:spcPct val="100000"/>
                        </a:lnSpc>
                        <a:spcAft>
                          <a:spcPts val="800"/>
                        </a:spcAft>
                      </a:pPr>
                      <a:r>
                        <a:rPr lang="en-ZA" sz="1400" dirty="0">
                          <a:effectLst/>
                        </a:rPr>
                        <a:t>Why is the declaration necessary?</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indent="100965" algn="l">
                        <a:lnSpc>
                          <a:spcPct val="100000"/>
                        </a:lnSpc>
                        <a:spcBef>
                          <a:spcPts val="900"/>
                        </a:spcBef>
                      </a:pPr>
                      <a:r>
                        <a:rPr lang="en-GB" sz="1400" dirty="0">
                          <a:effectLst/>
                        </a:rPr>
                        <a:t>The declaration is necessary where—</a:t>
                      </a:r>
                      <a:endParaRPr lang="en-ZA" sz="1400" dirty="0">
                        <a:effectLst/>
                      </a:endParaRPr>
                    </a:p>
                    <a:p>
                      <a:pPr marL="380365" indent="-380365" algn="l">
                        <a:lnSpc>
                          <a:spcPct val="100000"/>
                        </a:lnSpc>
                        <a:spcBef>
                          <a:spcPts val="600"/>
                        </a:spcBef>
                        <a:tabLst>
                          <a:tab pos="110490" algn="l"/>
                          <a:tab pos="290195" algn="l"/>
                        </a:tabLst>
                      </a:pPr>
                      <a:r>
                        <a:rPr lang="en-GB" sz="1400" dirty="0">
                          <a:effectLst/>
                        </a:rPr>
                        <a:t>	(a)	existing legislation and contingency arrangements do not adequately provide for the national executive to deal effectively with the disaster; or</a:t>
                      </a:r>
                      <a:endParaRPr lang="en-ZA" sz="1400" dirty="0">
                        <a:effectLst/>
                      </a:endParaRPr>
                    </a:p>
                    <a:p>
                      <a:pPr marL="380365" indent="-380365" algn="l">
                        <a:lnSpc>
                          <a:spcPct val="100000"/>
                        </a:lnSpc>
                        <a:spcBef>
                          <a:spcPts val="600"/>
                        </a:spcBef>
                        <a:tabLst>
                          <a:tab pos="110490" algn="l"/>
                          <a:tab pos="290195" algn="l"/>
                        </a:tabLst>
                      </a:pPr>
                      <a:r>
                        <a:rPr lang="en-GB" sz="1400" dirty="0">
                          <a:effectLst/>
                        </a:rPr>
                        <a:t>	(b)	other special circumstances warrant the declaration of a national state of disaster.</a:t>
                      </a:r>
                      <a:endParaRPr lang="en-ZA" sz="1400" dirty="0">
                        <a:effectLst/>
                      </a:endParaRPr>
                    </a:p>
                  </a:txBody>
                  <a:tcPr marL="18828" marR="18828" marT="0" marB="0"/>
                </a:tc>
                <a:tc>
                  <a:txBody>
                    <a:bodyPr/>
                    <a:lstStyle/>
                    <a:p>
                      <a:pPr algn="l">
                        <a:lnSpc>
                          <a:spcPct val="100000"/>
                        </a:lnSpc>
                        <a:spcAft>
                          <a:spcPts val="800"/>
                        </a:spcAft>
                      </a:pPr>
                      <a:r>
                        <a:rPr lang="en-ZA" sz="1400" dirty="0">
                          <a:effectLst/>
                        </a:rPr>
                        <a:t>The declaration is necessary to restore peace and order when the life of the nation is under threat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2906281959"/>
                  </a:ext>
                </a:extLst>
              </a:tr>
              <a:tr h="533655">
                <a:tc>
                  <a:txBody>
                    <a:bodyPr/>
                    <a:lstStyle/>
                    <a:p>
                      <a:pPr algn="l">
                        <a:lnSpc>
                          <a:spcPct val="100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Range of applicability</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marL="0" indent="0" algn="l">
                        <a:lnSpc>
                          <a:spcPct val="100000"/>
                        </a:lnSpc>
                        <a:spcBef>
                          <a:spcPts val="600"/>
                        </a:spcBef>
                        <a:tabLst>
                          <a:tab pos="110490" algn="l"/>
                          <a:tab pos="290195" algn="l"/>
                        </a:tabLst>
                      </a:pPr>
                      <a:r>
                        <a:rPr lang="en-US" sz="1400" dirty="0">
                          <a:effectLst/>
                        </a:rPr>
                        <a:t>Disasters may take many forms and can cover a wide range of circumstance</a:t>
                      </a:r>
                      <a:endParaRPr lang="en-ZA" sz="1400" dirty="0">
                        <a:effectLst/>
                      </a:endParaRPr>
                    </a:p>
                  </a:txBody>
                  <a:tcPr marL="18828" marR="18828" marT="0" marB="0"/>
                </a:tc>
                <a:tc>
                  <a:txBody>
                    <a:bodyPr/>
                    <a:lstStyle/>
                    <a:p>
                      <a:pPr algn="l">
                        <a:lnSpc>
                          <a:spcPct val="100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Limited to direst of circumstance where the life of the nation is under threat and is done to restore peace and order</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1266907493"/>
                  </a:ext>
                </a:extLst>
              </a:tr>
              <a:tr h="563418">
                <a:tc>
                  <a:txBody>
                    <a:bodyPr/>
                    <a:lstStyle/>
                    <a:p>
                      <a:pPr algn="l">
                        <a:lnSpc>
                          <a:spcPct val="100000"/>
                        </a:lnSpc>
                        <a:spcAft>
                          <a:spcPts val="800"/>
                        </a:spcAft>
                      </a:pPr>
                      <a:r>
                        <a:rPr lang="en-ZA" sz="1400">
                          <a:effectLst/>
                        </a:rPr>
                        <a:t>Who may declare?</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Minister to whom the Administration of the Act was designated by the President </a:t>
                      </a:r>
                      <a:r>
                        <a:rPr lang="en-ZA" sz="1400" dirty="0" err="1">
                          <a:effectLst/>
                        </a:rPr>
                        <a:t>ito</a:t>
                      </a:r>
                      <a:r>
                        <a:rPr lang="en-ZA" sz="1400" dirty="0">
                          <a:effectLst/>
                        </a:rPr>
                        <a:t> section 3</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The President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3612100416"/>
                  </a:ext>
                </a:extLst>
              </a:tr>
              <a:tr h="508000">
                <a:tc>
                  <a:txBody>
                    <a:bodyPr/>
                    <a:lstStyle/>
                    <a:p>
                      <a:pPr algn="l">
                        <a:lnSpc>
                          <a:spcPct val="100000"/>
                        </a:lnSpc>
                        <a:spcAft>
                          <a:spcPts val="800"/>
                        </a:spcAft>
                      </a:pPr>
                      <a:r>
                        <a:rPr lang="en-ZA" sz="1400">
                          <a:effectLst/>
                        </a:rPr>
                        <a:t>Regulations issued by whom?</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a:effectLst/>
                        </a:rPr>
                        <a:t>The Minister, a Premier or a Council may issue regulations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President, but persons and bodies  may be empowered to make orders, rules and bylaws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267341159"/>
                  </a:ext>
                </a:extLst>
              </a:tr>
              <a:tr h="323273">
                <a:tc>
                  <a:txBody>
                    <a:bodyPr/>
                    <a:lstStyle/>
                    <a:p>
                      <a:pPr algn="l">
                        <a:lnSpc>
                          <a:spcPct val="100000"/>
                        </a:lnSpc>
                        <a:spcAft>
                          <a:spcPts val="800"/>
                        </a:spcAft>
                      </a:pPr>
                      <a:r>
                        <a:rPr lang="en-ZA" sz="1400">
                          <a:effectLst/>
                        </a:rPr>
                        <a:t>Initial Validity</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a:effectLst/>
                        </a:rPr>
                        <a:t>For three months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a:effectLst/>
                        </a:rPr>
                        <a:t>21 days</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1898384612"/>
                  </a:ext>
                </a:extLst>
              </a:tr>
              <a:tr h="720436">
                <a:tc>
                  <a:txBody>
                    <a:bodyPr/>
                    <a:lstStyle/>
                    <a:p>
                      <a:pPr algn="l">
                        <a:lnSpc>
                          <a:spcPct val="100000"/>
                        </a:lnSpc>
                        <a:spcAft>
                          <a:spcPts val="800"/>
                        </a:spcAft>
                      </a:pPr>
                      <a:r>
                        <a:rPr lang="en-ZA" sz="1400">
                          <a:effectLst/>
                        </a:rPr>
                        <a:t>Extension</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Extended by Minister for one-month at a time by Notice in the Gazette</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May be extended for three months after debate in Parliament and a 50% vote for first extension and next extension(s) requires 60% vote.</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1704966811"/>
                  </a:ext>
                </a:extLst>
              </a:tr>
              <a:tr h="277091">
                <a:tc>
                  <a:txBody>
                    <a:bodyPr/>
                    <a:lstStyle/>
                    <a:p>
                      <a:pPr algn="l">
                        <a:lnSpc>
                          <a:spcPct val="100000"/>
                        </a:lnSpc>
                        <a:spcAft>
                          <a:spcPts val="800"/>
                        </a:spcAft>
                      </a:pPr>
                      <a:r>
                        <a:rPr lang="en-ZA" sz="1400">
                          <a:effectLst/>
                        </a:rPr>
                        <a:t>Termination</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Terminated by Minister at any time by Notice in the Gazette</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President may withdraw proclamation at any time</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2640960662"/>
                  </a:ext>
                </a:extLst>
              </a:tr>
            </a:tbl>
          </a:graphicData>
        </a:graphic>
      </p:graphicFrame>
    </p:spTree>
    <p:extLst>
      <p:ext uri="{BB962C8B-B14F-4D97-AF65-F5344CB8AC3E}">
        <p14:creationId xmlns:p14="http://schemas.microsoft.com/office/powerpoint/2010/main" val="330585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118B-A15A-4477-9AB2-49F034AA3A90}"/>
              </a:ext>
            </a:extLst>
          </p:cNvPr>
          <p:cNvSpPr>
            <a:spLocks noGrp="1"/>
          </p:cNvSpPr>
          <p:nvPr>
            <p:ph type="title"/>
          </p:nvPr>
        </p:nvSpPr>
        <p:spPr>
          <a:xfrm>
            <a:off x="498684" y="72508"/>
            <a:ext cx="11205636" cy="703348"/>
          </a:xfrm>
        </p:spPr>
        <p:txBody>
          <a:bodyPr/>
          <a:lstStyle/>
          <a:p>
            <a:pPr algn="ctr"/>
            <a:r>
              <a:rPr lang="en-US" b="1" dirty="0">
                <a:solidFill>
                  <a:srgbClr val="ED7A2B"/>
                </a:solidFill>
              </a:rPr>
              <a:t>DCoG position: </a:t>
            </a:r>
            <a:r>
              <a:rPr lang="en-US" sz="2400" b="1" dirty="0">
                <a:solidFill>
                  <a:srgbClr val="ED7A2B"/>
                </a:solidFill>
                <a:latin typeface="Arial" panose="020B0604020202020204" pitchFamily="34" charset="0"/>
                <a:cs typeface="Arial" panose="020B0604020202020204" pitchFamily="34" charset="0"/>
              </a:rPr>
              <a:t>Comparison of States of Disaster and states of Emergency </a:t>
            </a:r>
            <a:br>
              <a:rPr lang="en-US" sz="2400" b="1" dirty="0">
                <a:solidFill>
                  <a:srgbClr val="ED7A2B"/>
                </a:solidFill>
                <a:latin typeface="Arial" panose="020B0604020202020204" pitchFamily="34" charset="0"/>
                <a:cs typeface="Arial" panose="020B0604020202020204" pitchFamily="34" charset="0"/>
              </a:rPr>
            </a:br>
            <a:endParaRPr lang="en-ZA" b="1" dirty="0">
              <a:solidFill>
                <a:srgbClr val="ED7A2B"/>
              </a:solidFill>
            </a:endParaRPr>
          </a:p>
        </p:txBody>
      </p:sp>
      <p:graphicFrame>
        <p:nvGraphicFramePr>
          <p:cNvPr id="4" name="Table 3">
            <a:extLst>
              <a:ext uri="{FF2B5EF4-FFF2-40B4-BE49-F238E27FC236}">
                <a16:creationId xmlns:a16="http://schemas.microsoft.com/office/drawing/2014/main" id="{AB0B3068-0418-49B1-A68B-6ACA410BC908}"/>
              </a:ext>
            </a:extLst>
          </p:cNvPr>
          <p:cNvGraphicFramePr>
            <a:graphicFrameLocks noGrp="1"/>
          </p:cNvGraphicFramePr>
          <p:nvPr>
            <p:extLst>
              <p:ext uri="{D42A27DB-BD31-4B8C-83A1-F6EECF244321}">
                <p14:modId xmlns:p14="http://schemas.microsoft.com/office/powerpoint/2010/main" val="1284909625"/>
              </p:ext>
            </p:extLst>
          </p:nvPr>
        </p:nvGraphicFramePr>
        <p:xfrm>
          <a:off x="92365" y="913868"/>
          <a:ext cx="12016508" cy="4432121"/>
        </p:xfrm>
        <a:graphic>
          <a:graphicData uri="http://schemas.openxmlformats.org/drawingml/2006/table">
            <a:tbl>
              <a:tblPr firstRow="1" firstCol="1" bandRow="1">
                <a:tableStyleId>{5C22544A-7EE6-4342-B048-85BDC9FD1C3A}</a:tableStyleId>
              </a:tblPr>
              <a:tblGrid>
                <a:gridCol w="2401453">
                  <a:extLst>
                    <a:ext uri="{9D8B030D-6E8A-4147-A177-3AD203B41FA5}">
                      <a16:colId xmlns:a16="http://schemas.microsoft.com/office/drawing/2014/main" val="617833639"/>
                    </a:ext>
                  </a:extLst>
                </a:gridCol>
                <a:gridCol w="4775200">
                  <a:extLst>
                    <a:ext uri="{9D8B030D-6E8A-4147-A177-3AD203B41FA5}">
                      <a16:colId xmlns:a16="http://schemas.microsoft.com/office/drawing/2014/main" val="1609116647"/>
                    </a:ext>
                  </a:extLst>
                </a:gridCol>
                <a:gridCol w="4839855">
                  <a:extLst>
                    <a:ext uri="{9D8B030D-6E8A-4147-A177-3AD203B41FA5}">
                      <a16:colId xmlns:a16="http://schemas.microsoft.com/office/drawing/2014/main" val="1763889232"/>
                    </a:ext>
                  </a:extLst>
                </a:gridCol>
              </a:tblGrid>
              <a:tr h="305332">
                <a:tc>
                  <a:txBody>
                    <a:bodyPr/>
                    <a:lstStyle/>
                    <a:p>
                      <a:pPr algn="l">
                        <a:lnSpc>
                          <a:spcPct val="100000"/>
                        </a:lnSpc>
                        <a:spcAft>
                          <a:spcPts val="800"/>
                        </a:spcAft>
                      </a:pPr>
                      <a:r>
                        <a:rPr lang="en-ZA" sz="1400" dirty="0">
                          <a:effectLst/>
                        </a:rPr>
                        <a:t>Context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State of Disaster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tc>
                  <a:txBody>
                    <a:bodyPr/>
                    <a:lstStyle/>
                    <a:p>
                      <a:pPr algn="l">
                        <a:lnSpc>
                          <a:spcPct val="100000"/>
                        </a:lnSpc>
                        <a:spcAft>
                          <a:spcPts val="800"/>
                        </a:spcAft>
                      </a:pPr>
                      <a:r>
                        <a:rPr lang="en-ZA" sz="1400" dirty="0">
                          <a:effectLst/>
                        </a:rPr>
                        <a:t>State of Emergency</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nchor="ctr"/>
                </a:tc>
                <a:extLst>
                  <a:ext uri="{0D108BD9-81ED-4DB2-BD59-A6C34878D82A}">
                    <a16:rowId xmlns:a16="http://schemas.microsoft.com/office/drawing/2014/main" val="1399128213"/>
                  </a:ext>
                </a:extLst>
              </a:tr>
              <a:tr h="926609">
                <a:tc>
                  <a:txBody>
                    <a:bodyPr/>
                    <a:lstStyle/>
                    <a:p>
                      <a:pPr algn="l">
                        <a:lnSpc>
                          <a:spcPct val="100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Regulations made for purpose of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r>
                        <a:rPr lang="en-US" sz="1400" b="0" i="1" u="none" strike="noStrike" kern="1200" baseline="0" dirty="0">
                          <a:solidFill>
                            <a:schemeClr val="dk1"/>
                          </a:solidFill>
                          <a:latin typeface="+mn-lt"/>
                          <a:ea typeface="+mn-ea"/>
                          <a:cs typeface="+mn-cs"/>
                        </a:rPr>
                        <a:t>assisting and protecting the public; providing relief to the public; </a:t>
                      </a:r>
                      <a:r>
                        <a:rPr lang="en-ZA" sz="1400" b="0" i="1" u="none" strike="noStrike" kern="1200" baseline="0" dirty="0">
                          <a:solidFill>
                            <a:schemeClr val="dk1"/>
                          </a:solidFill>
                          <a:latin typeface="+mn-lt"/>
                          <a:ea typeface="+mn-ea"/>
                          <a:cs typeface="+mn-cs"/>
                        </a:rPr>
                        <a:t>protecting property; </a:t>
                      </a:r>
                      <a:r>
                        <a:rPr lang="en-US" sz="1400" b="0" i="1" u="none" strike="noStrike" kern="1200" baseline="0" dirty="0">
                          <a:solidFill>
                            <a:schemeClr val="dk1"/>
                          </a:solidFill>
                          <a:latin typeface="+mn-lt"/>
                          <a:ea typeface="+mn-ea"/>
                          <a:cs typeface="+mn-cs"/>
                        </a:rPr>
                        <a:t>preventing or combating disruption; or dealing with the destructive and other effects of the disaster</a:t>
                      </a:r>
                      <a:r>
                        <a:rPr lang="en-US" sz="1400" b="0" i="0" u="none" strike="noStrike" kern="1200" baseline="0" dirty="0">
                          <a:solidFill>
                            <a:schemeClr val="dk1"/>
                          </a:solidFill>
                          <a:latin typeface="+mn-lt"/>
                          <a:ea typeface="+mn-ea"/>
                          <a:cs typeface="+mn-cs"/>
                        </a:rPr>
                        <a: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r>
                        <a:rPr lang="en-US" sz="1400" b="0" i="0" u="none" strike="noStrike" kern="1200" baseline="0" dirty="0">
                          <a:solidFill>
                            <a:schemeClr val="dk1"/>
                          </a:solidFill>
                          <a:latin typeface="+mn-lt"/>
                          <a:ea typeface="+mn-ea"/>
                          <a:cs typeface="+mn-cs"/>
                        </a:rPr>
                        <a:t>restoring peace and order and to make</a:t>
                      </a:r>
                    </a:p>
                    <a:p>
                      <a:r>
                        <a:rPr lang="en-US" sz="1400" b="0" i="0" u="none" strike="noStrike" kern="1200" baseline="0" dirty="0">
                          <a:solidFill>
                            <a:schemeClr val="dk1"/>
                          </a:solidFill>
                          <a:latin typeface="+mn-lt"/>
                          <a:ea typeface="+mn-ea"/>
                          <a:cs typeface="+mn-cs"/>
                        </a:rPr>
                        <a:t>adequate provision for terminating the state of emergency. or to deal with any circumstances which have arisen or are likely to arise as a result of the state of </a:t>
                      </a:r>
                      <a:r>
                        <a:rPr lang="en-ZA" sz="1400" b="0" i="0" u="none" strike="noStrike" kern="1200" baseline="0" dirty="0">
                          <a:solidFill>
                            <a:schemeClr val="dk1"/>
                          </a:solidFill>
                          <a:latin typeface="+mn-lt"/>
                          <a:ea typeface="+mn-ea"/>
                          <a:cs typeface="+mn-cs"/>
                        </a:rPr>
                        <a:t>emergency.</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2160604723"/>
                  </a:ext>
                </a:extLst>
              </a:tr>
              <a:tr h="694957">
                <a:tc>
                  <a:txBody>
                    <a:bodyPr/>
                    <a:lstStyle/>
                    <a:p>
                      <a:pPr algn="l">
                        <a:lnSpc>
                          <a:spcPct val="100000"/>
                        </a:lnSpc>
                        <a:spcAft>
                          <a:spcPts val="800"/>
                        </a:spcAft>
                      </a:pPr>
                      <a:r>
                        <a:rPr lang="en-ZA" sz="1400" dirty="0">
                          <a:effectLst/>
                        </a:rPr>
                        <a:t>Mechanism for disapproval of regulations by Parliament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No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Yes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2761069424"/>
                  </a:ext>
                </a:extLst>
              </a:tr>
              <a:tr h="694957">
                <a:tc>
                  <a:txBody>
                    <a:bodyPr/>
                    <a:lstStyle/>
                    <a:p>
                      <a:pPr algn="l">
                        <a:lnSpc>
                          <a:spcPct val="100000"/>
                        </a:lnSpc>
                        <a:spcAft>
                          <a:spcPts val="800"/>
                        </a:spcAft>
                      </a:pPr>
                      <a:r>
                        <a:rPr lang="en-ZA" sz="1400">
                          <a:effectLst/>
                        </a:rPr>
                        <a:t>Cessation of  Regulations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Upon lapse of the national  state of disaster, or termination of the national state of disaster by Minister</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gn="l">
                        <a:lnSpc>
                          <a:spcPct val="100000"/>
                        </a:lnSpc>
                        <a:spcAft>
                          <a:spcPts val="800"/>
                        </a:spcAft>
                      </a:pPr>
                      <a:r>
                        <a:rPr lang="en-ZA" sz="1400" dirty="0">
                          <a:effectLst/>
                        </a:rPr>
                        <a:t>Upon withdrawal of the proclamation, or resolution by National Assembly to not extent the state of emergency, or disapproval of regulations by national assembly</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3525508607"/>
                  </a:ext>
                </a:extLst>
              </a:tr>
              <a:tr h="652005">
                <a:tc>
                  <a:txBody>
                    <a:bodyPr/>
                    <a:lstStyle/>
                    <a:p>
                      <a:pPr>
                        <a:lnSpc>
                          <a:spcPct val="100000"/>
                        </a:lnSpc>
                        <a:spcAft>
                          <a:spcPts val="800"/>
                        </a:spcAft>
                      </a:pPr>
                      <a:r>
                        <a:rPr lang="en-ZA" sz="1400" dirty="0">
                          <a:effectLst/>
                        </a:rPr>
                        <a:t>Limitation / derogation of rights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nSpc>
                          <a:spcPct val="150000"/>
                        </a:lnSpc>
                        <a:spcAft>
                          <a:spcPts val="800"/>
                        </a:spcAft>
                      </a:pPr>
                      <a:r>
                        <a:rPr lang="en-ZA" sz="1400" dirty="0">
                          <a:effectLst/>
                        </a:rPr>
                        <a:t>Limitation of rights subject to Section 36 of the Constitution</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pPr>
                        <a:lnSpc>
                          <a:spcPct val="150000"/>
                        </a:lnSpc>
                        <a:spcAft>
                          <a:spcPts val="800"/>
                        </a:spcAft>
                      </a:pPr>
                      <a:r>
                        <a:rPr lang="en-ZA" sz="1400" dirty="0">
                          <a:effectLst/>
                        </a:rPr>
                        <a:t>Derogation of rights subject to Section 37 of the Constitution</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448965026"/>
                  </a:ext>
                </a:extLst>
              </a:tr>
              <a:tr h="1158261">
                <a:tc>
                  <a:txBody>
                    <a:bodyPr/>
                    <a:lstStyle/>
                    <a:p>
                      <a:pPr>
                        <a:lnSpc>
                          <a:spcPct val="100000"/>
                        </a:lnSpc>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Recourse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ito</a:t>
                      </a:r>
                      <a:r>
                        <a:rPr lang="en-US" sz="1400" dirty="0">
                          <a:effectLst/>
                          <a:latin typeface="Arial" panose="020B0604020202020204" pitchFamily="34" charset="0"/>
                          <a:ea typeface="Calibri" panose="020F0502020204030204" pitchFamily="34" charset="0"/>
                          <a:cs typeface="Times New Roman" panose="02020603050405020304" pitchFamily="18" charset="0"/>
                        </a:rPr>
                        <a:t> infringement of rights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r>
                        <a:rPr lang="en-ZA" sz="1400" b="0" i="0" u="none" strike="noStrike" kern="1200" baseline="0" dirty="0">
                          <a:solidFill>
                            <a:schemeClr val="dk1"/>
                          </a:solidFill>
                          <a:latin typeface="+mn-lt"/>
                          <a:ea typeface="+mn-ea"/>
                          <a:cs typeface="+mn-cs"/>
                        </a:rPr>
                        <a:t>does not affect anybody’s</a:t>
                      </a:r>
                    </a:p>
                    <a:p>
                      <a:r>
                        <a:rPr lang="en-US" sz="1400" b="0" i="0" u="none" strike="noStrike" kern="1200" baseline="0" dirty="0">
                          <a:solidFill>
                            <a:schemeClr val="dk1"/>
                          </a:solidFill>
                          <a:latin typeface="+mn-lt"/>
                          <a:ea typeface="+mn-ea"/>
                          <a:cs typeface="+mn-cs"/>
                        </a:rPr>
                        <a:t>fundamental human rights entrenched in the Bill of Rights. The victims of</a:t>
                      </a:r>
                    </a:p>
                    <a:p>
                      <a:r>
                        <a:rPr lang="en-US" sz="1400" b="0" i="0" u="none" strike="noStrike" kern="1200" baseline="0" dirty="0">
                          <a:solidFill>
                            <a:schemeClr val="dk1"/>
                          </a:solidFill>
                          <a:latin typeface="+mn-lt"/>
                          <a:ea typeface="+mn-ea"/>
                          <a:cs typeface="+mn-cs"/>
                        </a:rPr>
                        <a:t>infringements of those rights retain all their remedies against the perpetrators.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tc>
                  <a:txBody>
                    <a:bodyPr/>
                    <a:lstStyle/>
                    <a:p>
                      <a:r>
                        <a:rPr lang="en-US" sz="1400" b="0" i="0" u="none" strike="noStrike" kern="1200" baseline="0" dirty="0">
                          <a:solidFill>
                            <a:schemeClr val="dk1"/>
                          </a:solidFill>
                          <a:latin typeface="+mn-lt"/>
                          <a:ea typeface="+mn-ea"/>
                          <a:cs typeface="+mn-cs"/>
                        </a:rPr>
                        <a:t>the state may suspend most of the provisions of the</a:t>
                      </a:r>
                    </a:p>
                    <a:p>
                      <a:r>
                        <a:rPr lang="en-US" sz="1400" b="0" i="0" u="none" strike="noStrike" kern="1200" baseline="0" dirty="0">
                          <a:solidFill>
                            <a:schemeClr val="dk1"/>
                          </a:solidFill>
                          <a:latin typeface="+mn-lt"/>
                          <a:ea typeface="+mn-ea"/>
                          <a:cs typeface="+mn-cs"/>
                        </a:rPr>
                        <a:t>Bill of Rights. The victims of any infringements of the suspended fundamental</a:t>
                      </a:r>
                    </a:p>
                    <a:p>
                      <a:r>
                        <a:rPr lang="en-US" sz="1400" b="0" i="0" u="none" strike="noStrike" kern="1200" baseline="0" dirty="0">
                          <a:solidFill>
                            <a:schemeClr val="dk1"/>
                          </a:solidFill>
                          <a:latin typeface="+mn-lt"/>
                          <a:ea typeface="+mn-ea"/>
                          <a:cs typeface="+mn-cs"/>
                        </a:rPr>
                        <a:t>rights do not have any recourse against the perpetrators.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8828" marR="18828" marT="0" marB="0"/>
                </a:tc>
                <a:extLst>
                  <a:ext uri="{0D108BD9-81ED-4DB2-BD59-A6C34878D82A}">
                    <a16:rowId xmlns:a16="http://schemas.microsoft.com/office/drawing/2014/main" val="894001703"/>
                  </a:ext>
                </a:extLst>
              </a:tr>
            </a:tbl>
          </a:graphicData>
        </a:graphic>
      </p:graphicFrame>
      <p:sp>
        <p:nvSpPr>
          <p:cNvPr id="5" name="Content Placeholder 2">
            <a:extLst>
              <a:ext uri="{FF2B5EF4-FFF2-40B4-BE49-F238E27FC236}">
                <a16:creationId xmlns:a16="http://schemas.microsoft.com/office/drawing/2014/main" id="{446918B6-C4E4-439E-B633-0361B270AD15}"/>
              </a:ext>
            </a:extLst>
          </p:cNvPr>
          <p:cNvSpPr>
            <a:spLocks noGrp="1"/>
          </p:cNvSpPr>
          <p:nvPr>
            <p:ph sz="half" idx="2"/>
          </p:nvPr>
        </p:nvSpPr>
        <p:spPr>
          <a:xfrm>
            <a:off x="92365" y="5456449"/>
            <a:ext cx="12007270" cy="611837"/>
          </a:xfrm>
        </p:spPr>
        <p:txBody>
          <a:bodyPr/>
          <a:lstStyle/>
          <a:p>
            <a:pPr marL="0" indent="0" algn="just">
              <a:buNone/>
            </a:pPr>
            <a:r>
              <a:rPr lang="en-US" sz="1800" dirty="0">
                <a:latin typeface="Arial" panose="020B0604020202020204" pitchFamily="34" charset="0"/>
                <a:cs typeface="Arial" panose="020B0604020202020204" pitchFamily="34" charset="0"/>
              </a:rPr>
              <a:t>Based on these differences, the DCoG is of the view that there is no justification for making States of Disaster subject to the same rules as that of States of Emergency</a:t>
            </a:r>
          </a:p>
          <a:p>
            <a:pPr marL="0" indent="0" algn="just">
              <a:buNone/>
            </a:pPr>
            <a:endParaRPr lang="en-US" sz="1800" dirty="0">
              <a:latin typeface="Arial" panose="020B0604020202020204" pitchFamily="34" charset="0"/>
              <a:cs typeface="Arial" panose="020B0604020202020204" pitchFamily="34" charset="0"/>
            </a:endParaRPr>
          </a:p>
          <a:p>
            <a:pPr marL="0" indent="0" algn="just">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8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1928-7A21-4DE2-BCC3-1CF23FDEF91E}"/>
              </a:ext>
            </a:extLst>
          </p:cNvPr>
          <p:cNvSpPr>
            <a:spLocks noGrp="1"/>
          </p:cNvSpPr>
          <p:nvPr>
            <p:ph type="title"/>
          </p:nvPr>
        </p:nvSpPr>
        <p:spPr>
          <a:xfrm>
            <a:off x="498684" y="155633"/>
            <a:ext cx="11205636" cy="398548"/>
          </a:xfrm>
        </p:spPr>
        <p:txBody>
          <a:bodyPr/>
          <a:lstStyle/>
          <a:p>
            <a:r>
              <a:rPr lang="en-US" b="1" dirty="0">
                <a:solidFill>
                  <a:srgbClr val="ED7A2B"/>
                </a:solidFill>
              </a:rPr>
              <a:t>DCoG position: </a:t>
            </a:r>
            <a:r>
              <a:rPr lang="en-ZA" sz="2400" b="1" dirty="0">
                <a:solidFill>
                  <a:srgbClr val="ED7A2B"/>
                </a:solidFill>
                <a:latin typeface="Arial" panose="020B0604020202020204" pitchFamily="34" charset="0"/>
                <a:cs typeface="Arial" panose="020B0604020202020204" pitchFamily="34" charset="0"/>
              </a:rPr>
              <a:t>Parliamentary oversight </a:t>
            </a:r>
            <a:r>
              <a:rPr lang="en-US" sz="2400" b="1" dirty="0" err="1">
                <a:solidFill>
                  <a:srgbClr val="ED7A2B"/>
                </a:solidFill>
                <a:latin typeface="Arial" panose="020B0604020202020204" pitchFamily="34" charset="0"/>
                <a:cs typeface="Arial" panose="020B0604020202020204" pitchFamily="34" charset="0"/>
              </a:rPr>
              <a:t>ito</a:t>
            </a:r>
            <a:r>
              <a:rPr lang="en-US" sz="2400" b="1" dirty="0">
                <a:solidFill>
                  <a:srgbClr val="ED7A2B"/>
                </a:solidFill>
                <a:latin typeface="Arial" panose="020B0604020202020204" pitchFamily="34" charset="0"/>
                <a:cs typeface="Arial" panose="020B0604020202020204" pitchFamily="34" charset="0"/>
              </a:rPr>
              <a:t> the constitution</a:t>
            </a:r>
            <a:endParaRPr lang="en-ZA" b="1" dirty="0">
              <a:solidFill>
                <a:srgbClr val="ED7A2B"/>
              </a:solidFill>
            </a:endParaRPr>
          </a:p>
        </p:txBody>
      </p:sp>
      <p:sp>
        <p:nvSpPr>
          <p:cNvPr id="3" name="Content Placeholder 2">
            <a:extLst>
              <a:ext uri="{FF2B5EF4-FFF2-40B4-BE49-F238E27FC236}">
                <a16:creationId xmlns:a16="http://schemas.microsoft.com/office/drawing/2014/main" id="{EE3829BF-CC83-48D2-BB36-F1E62C95A4EA}"/>
              </a:ext>
            </a:extLst>
          </p:cNvPr>
          <p:cNvSpPr>
            <a:spLocks noGrp="1"/>
          </p:cNvSpPr>
          <p:nvPr>
            <p:ph sz="half" idx="2"/>
          </p:nvPr>
        </p:nvSpPr>
        <p:spPr>
          <a:xfrm>
            <a:off x="166254" y="879299"/>
            <a:ext cx="11850255" cy="4579389"/>
          </a:xfrm>
        </p:spPr>
        <p:txBody>
          <a:bodyPr/>
          <a:lstStyle/>
          <a:p>
            <a:pPr marL="0" indent="0" algn="just">
              <a:lnSpc>
                <a:spcPct val="100000"/>
              </a:lnSpc>
              <a:spcBef>
                <a:spcPts val="0"/>
              </a:spcBef>
              <a:spcAft>
                <a:spcPts val="1500"/>
              </a:spcAft>
              <a:buNone/>
            </a:pPr>
            <a:r>
              <a:rPr lang="en-US" sz="1800" b="1" i="1" dirty="0">
                <a:latin typeface="Arial" panose="020B0604020202020204" pitchFamily="34" charset="0"/>
                <a:cs typeface="Arial" panose="020B0604020202020204" pitchFamily="34" charset="0"/>
              </a:rPr>
              <a:t>Parliamentary oversight mechanisms in terms of section 55(2)(b)(</a:t>
            </a:r>
            <a:r>
              <a:rPr lang="en-US" sz="1800" b="1" i="1" dirty="0" err="1">
                <a:latin typeface="Arial" panose="020B0604020202020204" pitchFamily="34" charset="0"/>
                <a:cs typeface="Arial" panose="020B0604020202020204" pitchFamily="34" charset="0"/>
              </a:rPr>
              <a:t>i</a:t>
            </a:r>
            <a:r>
              <a:rPr lang="en-US" sz="1800" b="1" i="1" dirty="0">
                <a:latin typeface="Arial" panose="020B0604020202020204" pitchFamily="34" charset="0"/>
                <a:cs typeface="Arial" panose="020B0604020202020204" pitchFamily="34" charset="0"/>
              </a:rPr>
              <a:t>) and section 92(1)(2)(3) of the Constitution with regards to making regulations in relation to section 27 of the Disaster Management Act.</a:t>
            </a:r>
          </a:p>
          <a:p>
            <a:pPr algn="just">
              <a:lnSpc>
                <a:spcPct val="100000"/>
              </a:lnSpc>
              <a:spcBef>
                <a:spcPts val="0"/>
              </a:spcBef>
              <a:spcAft>
                <a:spcPts val="1500"/>
              </a:spcAft>
              <a:buFont typeface="Wingdings" panose="05000000000000000000" pitchFamily="2" charset="2"/>
              <a:buChar char="Ø"/>
            </a:pPr>
            <a:r>
              <a:rPr lang="en-US" sz="1800" dirty="0">
                <a:latin typeface="Arial" panose="020B0604020202020204" pitchFamily="34" charset="0"/>
                <a:cs typeface="Arial" panose="020B0604020202020204" pitchFamily="34" charset="0"/>
              </a:rPr>
              <a:t>Sections 42, 55(2), 92 and 102 of the Constitution provide for parliamentary oversight of the Executive</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No more is required for the exercise of efficient oversight by the National Assembly over the declaration of a state of disaster, regulations made under it and the implementation of those regulations. The efficiency of the parliamentary oversight however depends on the mechanisms created by the rules of the National Assembly and the efficiency of the implementation of those mechanisms. </a:t>
            </a:r>
          </a:p>
          <a:p>
            <a:pPr algn="just">
              <a:lnSpc>
                <a:spcPct val="100000"/>
              </a:lnSpc>
              <a:spcBef>
                <a:spcPts val="0"/>
              </a:spcBef>
              <a:spcAft>
                <a:spcPts val="1500"/>
              </a:spcAft>
              <a:buFont typeface="Wingdings" panose="05000000000000000000" pitchFamily="2" charset="2"/>
              <a:buChar char="Ø"/>
            </a:pPr>
            <a:r>
              <a:rPr lang="en-US" sz="1800" b="1" i="1" dirty="0">
                <a:latin typeface="Arial" panose="020B0604020202020204" pitchFamily="34" charset="0"/>
                <a:cs typeface="Arial" panose="020B0604020202020204" pitchFamily="34" charset="0"/>
              </a:rPr>
              <a:t>The changes proposed in the Bill will affect the efficacy at which the required regulations to deal with a disaster </a:t>
            </a:r>
            <a:r>
              <a:rPr lang="en-US" sz="1800" dirty="0">
                <a:latin typeface="Arial" panose="020B0604020202020204" pitchFamily="34" charset="0"/>
                <a:cs typeface="Arial" panose="020B0604020202020204" pitchFamily="34" charset="0"/>
              </a:rPr>
              <a:t>If the mechanisms for parliamentary oversight, applicable to states of emergency, were to be made applicable to states of disaster, they would impose the following additional burdens on the National Executive: They would have to </a:t>
            </a:r>
            <a:r>
              <a:rPr lang="en-US" sz="1800" dirty="0" err="1">
                <a:latin typeface="Arial" panose="020B0604020202020204" pitchFamily="34" charset="0"/>
                <a:cs typeface="Arial" panose="020B0604020202020204" pitchFamily="34" charset="0"/>
              </a:rPr>
              <a:t>mobilise</a:t>
            </a:r>
            <a:r>
              <a:rPr lang="en-US" sz="1800" dirty="0">
                <a:latin typeface="Arial" panose="020B0604020202020204" pitchFamily="34" charset="0"/>
                <a:cs typeface="Arial" panose="020B0604020202020204" pitchFamily="34" charset="0"/>
              </a:rPr>
              <a:t> National Assembly to approve extensions of the state of disaster within the first 21 days and thereafter every 90 days. The National Assembly may only approve such an extension after a public debate. After the first extension, any further extension may only be approved by a 60% majority. The National Executive would also have to defend disaster regulations, whenever challenged in the National Assembly, to avoid their veto.</a:t>
            </a:r>
            <a:endParaRPr lang="en-ZA"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12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B044-C21A-49FD-AFAB-A917A598815D}"/>
              </a:ext>
            </a:extLst>
          </p:cNvPr>
          <p:cNvSpPr>
            <a:spLocks noGrp="1"/>
          </p:cNvSpPr>
          <p:nvPr>
            <p:ph type="title"/>
          </p:nvPr>
        </p:nvSpPr>
        <p:spPr>
          <a:xfrm>
            <a:off x="498684" y="174104"/>
            <a:ext cx="11205636" cy="463205"/>
          </a:xfrm>
        </p:spPr>
        <p:txBody>
          <a:bodyPr/>
          <a:lstStyle/>
          <a:p>
            <a:r>
              <a:rPr lang="en-US" dirty="0">
                <a:solidFill>
                  <a:srgbClr val="ED7A2B"/>
                </a:solidFill>
              </a:rPr>
              <a:t>			</a:t>
            </a:r>
            <a:r>
              <a:rPr lang="en-US" b="1" dirty="0">
                <a:solidFill>
                  <a:srgbClr val="ED7A2B"/>
                </a:solidFill>
              </a:rPr>
              <a:t>Purpose of the presentation</a:t>
            </a:r>
            <a:endParaRPr lang="en-ZA" b="1" dirty="0">
              <a:solidFill>
                <a:srgbClr val="ED7A2B"/>
              </a:solidFill>
            </a:endParaRPr>
          </a:p>
        </p:txBody>
      </p:sp>
      <p:sp>
        <p:nvSpPr>
          <p:cNvPr id="3" name="Content Placeholder 2">
            <a:extLst>
              <a:ext uri="{FF2B5EF4-FFF2-40B4-BE49-F238E27FC236}">
                <a16:creationId xmlns:a16="http://schemas.microsoft.com/office/drawing/2014/main" id="{4B6000BD-FBBF-46D0-A3EA-26177424587F}"/>
              </a:ext>
            </a:extLst>
          </p:cNvPr>
          <p:cNvSpPr>
            <a:spLocks noGrp="1"/>
          </p:cNvSpPr>
          <p:nvPr>
            <p:ph sz="half" idx="2"/>
          </p:nvPr>
        </p:nvSpPr>
        <p:spPr>
          <a:xfrm>
            <a:off x="498684" y="1203959"/>
            <a:ext cx="11527060" cy="1474585"/>
          </a:xfrm>
        </p:spPr>
        <p:txBody>
          <a:bodyPr/>
          <a:lstStyle/>
          <a:p>
            <a:pPr marL="0" indent="0">
              <a:lnSpc>
                <a:spcPct val="150000"/>
              </a:lnSpc>
              <a:buNone/>
            </a:pPr>
            <a:r>
              <a:rPr lang="en-US" dirty="0">
                <a:latin typeface="Arial" panose="020B0604020202020204" pitchFamily="34" charset="0"/>
                <a:cs typeface="Arial" panose="020B0604020202020204" pitchFamily="34" charset="0"/>
              </a:rPr>
              <a:t>The purpose of this presentation is:</a:t>
            </a:r>
          </a:p>
          <a:p>
            <a:pPr marL="0" indent="0">
              <a:lnSpc>
                <a:spcPct val="150000"/>
              </a:lnSpc>
              <a:buNone/>
            </a:pPr>
            <a:endParaRPr lang="en-US" dirty="0">
              <a:latin typeface="Arial" panose="020B0604020202020204" pitchFamily="34" charset="0"/>
              <a:cs typeface="Arial" panose="020B0604020202020204" pitchFamily="34" charset="0"/>
            </a:endParaRPr>
          </a:p>
          <a:p>
            <a:pPr marL="0" indent="0">
              <a:lnSpc>
                <a:spcPct val="150000"/>
              </a:lnSpc>
              <a:buNone/>
            </a:pPr>
            <a:r>
              <a:rPr lang="en-US" dirty="0">
                <a:latin typeface="Arial" panose="020B0604020202020204" pitchFamily="34" charset="0"/>
                <a:cs typeface="Arial" panose="020B0604020202020204" pitchFamily="34" charset="0"/>
              </a:rPr>
              <a:t>To provide the Department of Cooperative Governance (</a:t>
            </a:r>
            <a:r>
              <a:rPr lang="en-US" dirty="0" err="1">
                <a:latin typeface="Arial" panose="020B0604020202020204" pitchFamily="34" charset="0"/>
                <a:cs typeface="Arial" panose="020B0604020202020204" pitchFamily="34" charset="0"/>
              </a:rPr>
              <a:t>DCoG</a:t>
            </a:r>
            <a:r>
              <a:rPr lang="en-US" dirty="0">
                <a:latin typeface="Arial" panose="020B0604020202020204" pitchFamily="34" charset="0"/>
                <a:cs typeface="Arial" panose="020B0604020202020204" pitchFamily="34" charset="0"/>
              </a:rPr>
              <a:t>)’s position on the Disaster Management Amendment Bill, 2021 introduced in Parliament as a Private Member’s Bill.</a:t>
            </a:r>
          </a:p>
          <a:p>
            <a:pPr marL="0" indent="0">
              <a:lnSpc>
                <a:spcPct val="150000"/>
              </a:lnSpc>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ZA" dirty="0"/>
          </a:p>
        </p:txBody>
      </p:sp>
    </p:spTree>
    <p:extLst>
      <p:ext uri="{BB962C8B-B14F-4D97-AF65-F5344CB8AC3E}">
        <p14:creationId xmlns:p14="http://schemas.microsoft.com/office/powerpoint/2010/main" val="403868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09452"/>
            <a:ext cx="11205636" cy="417021"/>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Conclusions</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83124" y="731523"/>
            <a:ext cx="12034981" cy="5325681"/>
          </a:xfrm>
        </p:spPr>
        <p:txBody>
          <a:bodyPr/>
          <a:lstStyle/>
          <a:p>
            <a:pPr algn="just">
              <a:lnSpc>
                <a:spcPct val="100000"/>
              </a:lnSpc>
              <a:spcBef>
                <a:spcPts val="0"/>
              </a:spcBef>
              <a:spcAft>
                <a:spcPts val="1200"/>
              </a:spcAft>
              <a:buFont typeface="Wingdings" panose="05000000000000000000" pitchFamily="2" charset="2"/>
              <a:buChar char="Ø"/>
            </a:pPr>
            <a:r>
              <a:rPr lang="en-ZA" dirty="0">
                <a:solidFill>
                  <a:srgbClr val="000000"/>
                </a:solidFill>
                <a:effectLst/>
                <a:latin typeface="+mj-lt"/>
                <a:ea typeface="Times New Roman" panose="02020603050405020304" pitchFamily="18" charset="0"/>
                <a:cs typeface="Times New Roman" panose="02020603050405020304" pitchFamily="18" charset="0"/>
              </a:rPr>
              <a:t>The DCOG </a:t>
            </a:r>
            <a:r>
              <a:rPr lang="en-ZA" dirty="0">
                <a:solidFill>
                  <a:srgbClr val="000000"/>
                </a:solidFill>
                <a:latin typeface="+mj-lt"/>
                <a:ea typeface="Times New Roman" panose="02020603050405020304" pitchFamily="18" charset="0"/>
                <a:cs typeface="Times New Roman" panose="02020603050405020304" pitchFamily="18" charset="0"/>
              </a:rPr>
              <a:t>maintains its view that t</a:t>
            </a:r>
            <a:r>
              <a:rPr lang="en-ZA" dirty="0">
                <a:solidFill>
                  <a:srgbClr val="000000"/>
                </a:solidFill>
                <a:effectLst/>
                <a:latin typeface="+mj-lt"/>
                <a:ea typeface="Times New Roman" panose="02020603050405020304" pitchFamily="18" charset="0"/>
                <a:cs typeface="Times New Roman" panose="02020603050405020304" pitchFamily="18" charset="0"/>
              </a:rPr>
              <a:t>he Minister, a Premier and a Council is sufficiently empowered by Sections 27, 41 and 55 of the Disaster Management Act, 2002 respectively to make regulations, bylaws and directions. </a:t>
            </a:r>
            <a:endParaRPr lang="en-ZA" dirty="0">
              <a:effectLst/>
              <a:latin typeface="+mj-lt"/>
              <a:ea typeface="Times New Roman" panose="02020603050405020304" pitchFamily="18" charset="0"/>
              <a:cs typeface="Times New Roman" panose="02020603050405020304" pitchFamily="18" charset="0"/>
            </a:endParaRPr>
          </a:p>
          <a:p>
            <a:pPr algn="just">
              <a:lnSpc>
                <a:spcPct val="100000"/>
              </a:lnSpc>
              <a:spcBef>
                <a:spcPts val="0"/>
              </a:spcBef>
              <a:spcAft>
                <a:spcPts val="1200"/>
              </a:spcAft>
              <a:buFont typeface="Wingdings" panose="05000000000000000000" pitchFamily="2" charset="2"/>
              <a:buChar char="Ø"/>
            </a:pPr>
            <a:r>
              <a:rPr lang="en-ZA" dirty="0">
                <a:solidFill>
                  <a:srgbClr val="000000"/>
                </a:solidFill>
                <a:effectLst/>
                <a:latin typeface="+mj-lt"/>
                <a:ea typeface="Times New Roman" panose="02020603050405020304" pitchFamily="18" charset="0"/>
                <a:cs typeface="Times New Roman" panose="02020603050405020304" pitchFamily="18" charset="0"/>
              </a:rPr>
              <a:t>The Courts have found that the assignment of these functions is constitutional, functional and that sufficient mechanisms exist in the </a:t>
            </a:r>
            <a:r>
              <a:rPr lang="en-ZA" dirty="0">
                <a:solidFill>
                  <a:srgbClr val="000000"/>
                </a:solidFill>
                <a:latin typeface="+mj-lt"/>
                <a:ea typeface="Times New Roman" panose="02020603050405020304" pitchFamily="18" charset="0"/>
                <a:cs typeface="Times New Roman" panose="02020603050405020304" pitchFamily="18" charset="0"/>
              </a:rPr>
              <a:t>Act, the Constitution, within other legislation (e.g., PAIA and PAJA) and within the structures of Parliament, Provincial Legislatures and Councils to perform adequate oversight on the work of the Executive. These structures </a:t>
            </a:r>
            <a:r>
              <a:rPr lang="en-US" dirty="0">
                <a:latin typeface="+mj-lt"/>
              </a:rPr>
              <a:t>should continue with its ordinary functions to </a:t>
            </a:r>
            <a:r>
              <a:rPr lang="en-US" dirty="0" err="1">
                <a:latin typeface="+mj-lt"/>
              </a:rPr>
              <a:t>scrutinise</a:t>
            </a:r>
            <a:r>
              <a:rPr lang="en-US" dirty="0">
                <a:latin typeface="+mj-lt"/>
              </a:rPr>
              <a:t> the Executive’s application of its delegated powers to help ensure that legislative measures implemented are in line with the rule of law.</a:t>
            </a:r>
          </a:p>
          <a:p>
            <a:pPr algn="just">
              <a:lnSpc>
                <a:spcPct val="100000"/>
              </a:lnSpc>
              <a:spcBef>
                <a:spcPts val="0"/>
              </a:spcBef>
              <a:buFont typeface="Wingdings" panose="05000000000000000000" pitchFamily="2" charset="2"/>
              <a:buChar char="Ø"/>
            </a:pPr>
            <a:r>
              <a:rPr lang="en-ZA" dirty="0">
                <a:effectLst/>
                <a:latin typeface="+mj-lt"/>
                <a:ea typeface="Arial" panose="020B0604020202020204" pitchFamily="34" charset="0"/>
              </a:rPr>
              <a:t>The DCoG restates its view that the proposed amendments will significantly hamper the efficiency of taking action when needed expeditiously to advance the objectives listed under section 27 of the Act, which experience has shown is most often required in the initial phases of the disaster to bring about the required interventions. In this regard, the existing three-month initial validity period of a state of disaster enables the Executive and the administration to focus its attention on the immediate relief and rehabilitation efforts, how these aspects are to be augmented using Regulations and Directions and to obtain the information needed to brief Parliament, etc. </a:t>
            </a:r>
            <a:endParaRPr lang="en-ZA" dirty="0">
              <a:latin typeface="+mj-lt"/>
            </a:endParaRPr>
          </a:p>
        </p:txBody>
      </p:sp>
    </p:spTree>
    <p:extLst>
      <p:ext uri="{BB962C8B-B14F-4D97-AF65-F5344CB8AC3E}">
        <p14:creationId xmlns:p14="http://schemas.microsoft.com/office/powerpoint/2010/main" val="248558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37161"/>
            <a:ext cx="11205636" cy="453966"/>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Conclusions (Cont.)</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92364" y="851591"/>
            <a:ext cx="12007272" cy="3905135"/>
          </a:xfrm>
        </p:spPr>
        <p:txBody>
          <a:bodyPr/>
          <a:lstStyle/>
          <a:p>
            <a:pPr marL="285750" marR="50165" lvl="1" indent="-285750" algn="just">
              <a:lnSpc>
                <a:spcPct val="114000"/>
              </a:lnSpc>
              <a:spcBef>
                <a:spcPts val="0"/>
              </a:spcBef>
              <a:spcAft>
                <a:spcPts val="1200"/>
              </a:spcAft>
              <a:buFont typeface="Wingdings" panose="05000000000000000000" pitchFamily="2" charset="2"/>
              <a:buChar char="Ø"/>
            </a:pPr>
            <a:r>
              <a:rPr lang="en-ZA" sz="2000" dirty="0">
                <a:effectLst/>
                <a:latin typeface="Arial" panose="020B0604020202020204" pitchFamily="34" charset="0"/>
                <a:ea typeface="Arial" panose="020B0604020202020204" pitchFamily="34" charset="0"/>
              </a:rPr>
              <a:t>Where this can be achieved within the three month period, the Minister may simply terminate the national state of disaster (or let it lapse) and where a longer period is needed, the Minister may extend the national state of disaster.</a:t>
            </a:r>
            <a:endParaRPr lang="en-GB" sz="2000" dirty="0"/>
          </a:p>
          <a:p>
            <a:pPr marL="285750" marR="50165" lvl="1" indent="-285750" algn="just">
              <a:lnSpc>
                <a:spcPct val="114000"/>
              </a:lnSpc>
              <a:spcBef>
                <a:spcPts val="0"/>
              </a:spcBef>
              <a:spcAft>
                <a:spcPts val="1200"/>
              </a:spcAft>
              <a:buFont typeface="Wingdings" panose="05000000000000000000" pitchFamily="2" charset="2"/>
              <a:buChar char="Ø"/>
            </a:pPr>
            <a:r>
              <a:rPr lang="en-GB" sz="2000" dirty="0"/>
              <a:t>The proposed changes to limit the initial period to less than the current validity period and to reallocate the power to extend a national disaster to the National Assembly, will hamper service delivery, especially if the National Assembly is in recess or divergent views emerge. The concept of  affording the National Assembly the power to extend a national state of disaster, but retain the Ministers’ power to terminate the national state of disaster must also be considered as it is not rational that the one function is allocated to the Executive but the other is allocated to Parliament.</a:t>
            </a:r>
          </a:p>
        </p:txBody>
      </p:sp>
    </p:spTree>
    <p:extLst>
      <p:ext uri="{BB962C8B-B14F-4D97-AF65-F5344CB8AC3E}">
        <p14:creationId xmlns:p14="http://schemas.microsoft.com/office/powerpoint/2010/main" val="286532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64868"/>
            <a:ext cx="11205636" cy="472439"/>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Conclusions (Cont.)</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120073" y="814648"/>
            <a:ext cx="11970327" cy="4597862"/>
          </a:xfrm>
        </p:spPr>
        <p:txBody>
          <a:bodyPr/>
          <a:lstStyle/>
          <a:p>
            <a:pPr marL="285750" marR="50165" lvl="1" indent="-285750" algn="just">
              <a:lnSpc>
                <a:spcPct val="115000"/>
              </a:lnSpc>
              <a:spcBef>
                <a:spcPts val="0"/>
              </a:spcBef>
              <a:spcAft>
                <a:spcPts val="1200"/>
              </a:spcAft>
              <a:buFont typeface="Wingdings" panose="05000000000000000000" pitchFamily="2" charset="2"/>
              <a:buChar char="Ø"/>
            </a:pPr>
            <a:r>
              <a:rPr lang="en-GB" sz="2000" dirty="0"/>
              <a:t>In terms of constitutionality, the various court cases listed above and the legal opinion obtained by the NDMC, indicate clearly that the Courts agree that the Minister, in as far as the Regulations, not only acted within the legal framework set out by the DMA but that the Minister also by enlarge applied these concepts reasonably and rationally to achieve an identifiable purpose, in the least intrusive way and to be functional for the shortest period of time needed. It is also notable that the broad limitations the Minister as the administrator of the DMA imposed as a result of the COVID-19 pandemic, is exceptional and therefore it must be considered that other risks that may lead to a national state of disaster being declared, may not need such broad means to be instituted over such a long period of time.</a:t>
            </a:r>
            <a:endParaRPr lang="en-ZA" sz="2000" dirty="0"/>
          </a:p>
          <a:p>
            <a:pPr marL="285750" marR="50165" lvl="1" indent="-285750" algn="just">
              <a:lnSpc>
                <a:spcPct val="115000"/>
              </a:lnSpc>
              <a:spcBef>
                <a:spcPts val="0"/>
              </a:spcBef>
              <a:spcAft>
                <a:spcPts val="1200"/>
              </a:spcAft>
              <a:buFont typeface="Wingdings" panose="05000000000000000000" pitchFamily="2" charset="2"/>
              <a:buChar char="Ø"/>
            </a:pPr>
            <a:r>
              <a:rPr lang="en-ZA" sz="2000" dirty="0"/>
              <a:t>The Bill in its current format seeks to alter this system in a way that may be counterproductive and hamper the speed and efficiency with which a disaster should be managed.</a:t>
            </a:r>
          </a:p>
        </p:txBody>
      </p:sp>
    </p:spTree>
    <p:extLst>
      <p:ext uri="{BB962C8B-B14F-4D97-AF65-F5344CB8AC3E}">
        <p14:creationId xmlns:p14="http://schemas.microsoft.com/office/powerpoint/2010/main" val="2134409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EE98-D7A0-4557-881C-FE268D4BFEC2}"/>
              </a:ext>
            </a:extLst>
          </p:cNvPr>
          <p:cNvSpPr>
            <a:spLocks noGrp="1"/>
          </p:cNvSpPr>
          <p:nvPr>
            <p:ph type="title"/>
          </p:nvPr>
        </p:nvSpPr>
        <p:spPr>
          <a:xfrm>
            <a:off x="498684" y="109453"/>
            <a:ext cx="11205636" cy="444730"/>
          </a:xfrm>
        </p:spPr>
        <p:txBody>
          <a:bodyPr/>
          <a:lstStyle/>
          <a:p>
            <a:pPr algn="ctr"/>
            <a:r>
              <a:rPr lang="en-ZA" b="1" dirty="0">
                <a:solidFill>
                  <a:srgbClr val="ED7A2B"/>
                </a:solidFill>
                <a:effectLst/>
                <a:latin typeface="Arial" panose="020B0604020202020204" pitchFamily="34" charset="0"/>
                <a:ea typeface="Arial" panose="020B0604020202020204" pitchFamily="34" charset="0"/>
              </a:rPr>
              <a:t>recommendation</a:t>
            </a:r>
            <a:endParaRPr lang="en-ZA" dirty="0">
              <a:solidFill>
                <a:srgbClr val="ED7A2B"/>
              </a:solidFill>
            </a:endParaRPr>
          </a:p>
        </p:txBody>
      </p:sp>
      <p:sp>
        <p:nvSpPr>
          <p:cNvPr id="3" name="Content Placeholder 2">
            <a:extLst>
              <a:ext uri="{FF2B5EF4-FFF2-40B4-BE49-F238E27FC236}">
                <a16:creationId xmlns:a16="http://schemas.microsoft.com/office/drawing/2014/main" id="{ECACF82A-7A9B-4526-B80A-57FA6F5C1C18}"/>
              </a:ext>
            </a:extLst>
          </p:cNvPr>
          <p:cNvSpPr>
            <a:spLocks noGrp="1"/>
          </p:cNvSpPr>
          <p:nvPr>
            <p:ph sz="half" idx="2"/>
          </p:nvPr>
        </p:nvSpPr>
        <p:spPr>
          <a:xfrm>
            <a:off x="120073" y="1221049"/>
            <a:ext cx="12071927" cy="1134226"/>
          </a:xfrm>
        </p:spPr>
        <p:txBody>
          <a:bodyPr/>
          <a:lstStyle/>
          <a:p>
            <a:pPr marL="0" indent="0" algn="just">
              <a:lnSpc>
                <a:spcPct val="100000"/>
              </a:lnSpc>
              <a:spcAft>
                <a:spcPts val="800"/>
              </a:spcAft>
              <a:buNone/>
            </a:pPr>
            <a:r>
              <a:rPr lang="en-ZA" dirty="0"/>
              <a:t>It is recommended that the Portfolio Committee does not support the Bill.</a:t>
            </a:r>
          </a:p>
        </p:txBody>
      </p:sp>
    </p:spTree>
    <p:extLst>
      <p:ext uri="{BB962C8B-B14F-4D97-AF65-F5344CB8AC3E}">
        <p14:creationId xmlns:p14="http://schemas.microsoft.com/office/powerpoint/2010/main" val="193198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64868"/>
            <a:ext cx="11205636" cy="472439"/>
          </a:xfrm>
        </p:spPr>
        <p:txBody>
          <a:bodyPr/>
          <a:lstStyle/>
          <a:p>
            <a:pPr algn="ctr"/>
            <a:r>
              <a:rPr lang="en-ZA" b="1" dirty="0">
                <a:solidFill>
                  <a:srgbClr val="ED7A2B"/>
                </a:solidFill>
              </a:rPr>
              <a:t>introduction</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213360" y="782633"/>
            <a:ext cx="11897360" cy="5258012"/>
          </a:xfrm>
        </p:spPr>
        <p:txBody>
          <a:bodyPr/>
          <a:lstStyle/>
          <a:p>
            <a:pPr marL="0" lvl="0" indent="0" algn="just">
              <a:lnSpc>
                <a:spcPct val="100000"/>
              </a:lnSpc>
              <a:spcAft>
                <a:spcPts val="600"/>
              </a:spcAft>
              <a:buNone/>
            </a:pPr>
            <a:r>
              <a:rPr lang="en-US" sz="1600" dirty="0">
                <a:effectLst/>
                <a:latin typeface="Arial" panose="020B0604020202020204" pitchFamily="34" charset="0"/>
                <a:ea typeface="Calibri" panose="020F0502020204030204" pitchFamily="34" charset="0"/>
                <a:cs typeface="Arial" panose="020B0604020202020204" pitchFamily="34" charset="0"/>
              </a:rPr>
              <a:t>According to the Memorandum on the Objects of the Bill –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Minister responsible for Cooperative Governance and Traditional Affairs declared a national state of disaster in terms of section 27 of the Disaster Management Act, 2002 (Act No. 57 of 2002) following the World Health </a:t>
            </a:r>
            <a:r>
              <a:rPr lang="en-US" sz="1600" dirty="0" err="1">
                <a:effectLst/>
                <a:latin typeface="Arial" panose="020B0604020202020204" pitchFamily="34" charset="0"/>
                <a:ea typeface="Calibri" panose="020F0502020204030204" pitchFamily="34" charset="0"/>
                <a:cs typeface="Arial" panose="020B0604020202020204" pitchFamily="34" charset="0"/>
              </a:rPr>
              <a:t>Organisations’</a:t>
            </a:r>
            <a:r>
              <a:rPr lang="en-US" sz="1600" dirty="0">
                <a:effectLst/>
                <a:latin typeface="Arial" panose="020B0604020202020204" pitchFamily="34" charset="0"/>
                <a:ea typeface="Calibri" panose="020F0502020204030204" pitchFamily="34" charset="0"/>
                <a:cs typeface="Arial" panose="020B0604020202020204" pitchFamily="34" charset="0"/>
              </a:rPr>
              <a:t> declaration of the novel coronavirus (COVID-19) outbreak.</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Various sets of regulations were published following the declaration of the national state of disaster, which imposed a national lockdown.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national state of disaster as well as the accompanying regulations had severe consequences and a negative impact on the lives of every citizen in South Africa.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Citizens’ basic human rights were restricted, and certain behaviors and actions were prohibited.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economic consequences were disastrous, and millions of people lost their jobs.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The Disaster Management Act does not currently provide adequate legislative accountability and oversight over the regulations published in terms of it, the duration of a state of disaster, nor in respect of the extension of a state of disaster.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Aft>
                <a:spcPts val="600"/>
              </a:spcAft>
              <a:buFont typeface="+mj-lt"/>
              <a:buAutoNum type="alphaLcParenR"/>
            </a:pPr>
            <a:r>
              <a:rPr lang="en-US" sz="1600" dirty="0">
                <a:effectLst/>
                <a:latin typeface="Arial" panose="020B0604020202020204" pitchFamily="34" charset="0"/>
                <a:ea typeface="Calibri" panose="020F0502020204030204" pitchFamily="34" charset="0"/>
                <a:cs typeface="Arial" panose="020B0604020202020204" pitchFamily="34" charset="0"/>
              </a:rPr>
              <a:t>It is contended that in a constitutional democracy, any legislation, which has such severe consequences, and which impacts all the citizens and their human rights should be subject to more legislative accountability and oversight. Notable however is that there is no reference to Section 36 of the Constitution in as far as it pertains to matters relating to emergency management. </a:t>
            </a:r>
            <a:endParaRPr lang="en-ZA" sz="2400" dirty="0"/>
          </a:p>
        </p:txBody>
      </p:sp>
    </p:spTree>
    <p:extLst>
      <p:ext uri="{BB962C8B-B14F-4D97-AF65-F5344CB8AC3E}">
        <p14:creationId xmlns:p14="http://schemas.microsoft.com/office/powerpoint/2010/main" val="327362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46396"/>
            <a:ext cx="11205636" cy="435495"/>
          </a:xfrm>
        </p:spPr>
        <p:txBody>
          <a:bodyPr/>
          <a:lstStyle/>
          <a:p>
            <a:pPr algn="ctr"/>
            <a:r>
              <a:rPr lang="en-ZA" b="1" dirty="0">
                <a:solidFill>
                  <a:srgbClr val="ED7A2B"/>
                </a:solidFill>
              </a:rPr>
              <a:t>Introduction (Cont.)</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138545" y="928496"/>
            <a:ext cx="11942619" cy="4216157"/>
          </a:xfrm>
        </p:spPr>
        <p:txBody>
          <a:bodyPr/>
          <a:lstStyle/>
          <a:p>
            <a:pPr marL="0" lvl="0" indent="0" algn="just">
              <a:lnSpc>
                <a:spcPct val="100000"/>
              </a:lnSpc>
              <a:buNone/>
            </a:pPr>
            <a:r>
              <a:rPr lang="en-US" sz="1600" dirty="0">
                <a:effectLst/>
                <a:latin typeface="Arial" panose="020B0604020202020204" pitchFamily="34" charset="0"/>
                <a:ea typeface="Calibri" panose="020F0502020204030204" pitchFamily="34" charset="0"/>
                <a:cs typeface="Arial" panose="020B0604020202020204" pitchFamily="34" charset="0"/>
              </a:rPr>
              <a:t>The Bill subsequently seeks to amend the Disaster Management Act, 2002, so as to:</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amend the duration of a state of disaster;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spcAft>
                <a:spcPts val="800"/>
              </a:spcAft>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to provide that any action/s taken as a result of a declaration of a state of disaster is only effective prospectively; </a:t>
            </a:r>
          </a:p>
          <a:p>
            <a:pPr lvl="0" algn="just">
              <a:lnSpc>
                <a:spcPct val="100000"/>
              </a:lnSpc>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to further provide that only the National Assembly, provincial legislature or council of a municipality may resolve to extend a national, provincial or local state of disaster respectively, and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to provide for the duration of the extension;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to further provide for the requisite majorities required in the National Assembly, provincial legislature and council of a municipality in order to extend a national, provincial or local state of disaster respectively; </a:t>
            </a:r>
          </a:p>
          <a:p>
            <a:pPr lvl="0" algn="just">
              <a:lnSpc>
                <a:spcPct val="100000"/>
              </a:lnSpc>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to amend the provisions dealing with the lapsing of a national, provincial or local state of disaster and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the termination of the regulations and by-laws made in terms of it as the case may be; and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0000"/>
              </a:lnSpc>
              <a:spcAft>
                <a:spcPts val="800"/>
              </a:spcAft>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to provide for matters connected therewith.</a:t>
            </a:r>
          </a:p>
          <a:p>
            <a:pPr lvl="0" algn="just">
              <a:lnSpc>
                <a:spcPct val="100000"/>
              </a:lnSpc>
              <a:buFont typeface="Wingdings" panose="05000000000000000000" pitchFamily="2" charset="2"/>
              <a:buChar char="Ø"/>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en-ZA" sz="2400" dirty="0"/>
          </a:p>
        </p:txBody>
      </p:sp>
    </p:spTree>
    <p:extLst>
      <p:ext uri="{BB962C8B-B14F-4D97-AF65-F5344CB8AC3E}">
        <p14:creationId xmlns:p14="http://schemas.microsoft.com/office/powerpoint/2010/main" val="385532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332509" y="155633"/>
            <a:ext cx="11508509" cy="453968"/>
          </a:xfrm>
        </p:spPr>
        <p:txBody>
          <a:bodyPr/>
          <a:lstStyle/>
          <a:p>
            <a:pPr algn="ctr"/>
            <a:r>
              <a:rPr lang="en-US" b="1" dirty="0">
                <a:solidFill>
                  <a:srgbClr val="ED7A2B"/>
                </a:solidFill>
              </a:rPr>
              <a:t>DCoG position: response in General</a:t>
            </a:r>
            <a:r>
              <a:rPr lang="en-US" dirty="0">
                <a:solidFill>
                  <a:srgbClr val="ED7A2B"/>
                </a:solidFill>
              </a:rPr>
              <a:t/>
            </a:r>
            <a:br>
              <a:rPr lang="en-US" dirty="0">
                <a:solidFill>
                  <a:srgbClr val="ED7A2B"/>
                </a:solidFill>
              </a:rPr>
            </a:br>
            <a:endParaRPr lang="en-ZA" dirty="0">
              <a:solidFill>
                <a:srgbClr val="ED7A2B"/>
              </a:solidFill>
            </a:endParaRP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83127" y="690276"/>
            <a:ext cx="12108873" cy="5488851"/>
          </a:xfrm>
        </p:spPr>
        <p:txBody>
          <a:bodyPr/>
          <a:lstStyle/>
          <a:p>
            <a:pPr marL="0" indent="0" algn="just">
              <a:lnSpc>
                <a:spcPct val="100000"/>
              </a:lnSpc>
              <a:spcAft>
                <a:spcPts val="800"/>
              </a:spcAft>
              <a:buNone/>
            </a:pPr>
            <a:r>
              <a:rPr lang="en-ZA" sz="1800" dirty="0">
                <a:effectLst/>
                <a:latin typeface="Arial" panose="020B0604020202020204" pitchFamily="34" charset="0"/>
                <a:ea typeface="Times New Roman" panose="02020603050405020304" pitchFamily="18" charset="0"/>
                <a:cs typeface="Arial" panose="020B0604020202020204" pitchFamily="34" charset="0"/>
              </a:rPr>
              <a:t>The Courts, during 2020 and 2021, in the De Beer</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ZA" sz="1800" dirty="0">
                <a:effectLst/>
                <a:latin typeface="Arial" panose="020B0604020202020204" pitchFamily="34" charset="0"/>
                <a:ea typeface="Times New Roman" panose="02020603050405020304" pitchFamily="18" charset="0"/>
                <a:cs typeface="Arial" panose="020B0604020202020204" pitchFamily="34" charset="0"/>
              </a:rPr>
              <a:t>, Esau</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ZA" sz="1800" dirty="0">
                <a:effectLst/>
                <a:latin typeface="Arial" panose="020B0604020202020204" pitchFamily="34" charset="0"/>
                <a:ea typeface="Times New Roman" panose="02020603050405020304" pitchFamily="18" charset="0"/>
                <a:cs typeface="Arial" panose="020B0604020202020204" pitchFamily="34" charset="0"/>
              </a:rPr>
              <a:t>, Freedom Front Plus</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3</a:t>
            </a:r>
            <a:r>
              <a:rPr lang="en-ZA" sz="1800" dirty="0">
                <a:effectLst/>
                <a:latin typeface="Arial" panose="020B0604020202020204" pitchFamily="34" charset="0"/>
                <a:ea typeface="Times New Roman" panose="02020603050405020304" pitchFamily="18" charset="0"/>
                <a:cs typeface="Arial" panose="020B0604020202020204" pitchFamily="34" charset="0"/>
              </a:rPr>
              <a:t>, Helen </a:t>
            </a:r>
            <a:r>
              <a:rPr lang="en-ZA" sz="1800" dirty="0" err="1">
                <a:effectLst/>
                <a:latin typeface="Arial" panose="020B0604020202020204" pitchFamily="34" charset="0"/>
                <a:ea typeface="Times New Roman" panose="02020603050405020304" pitchFamily="18" charset="0"/>
                <a:cs typeface="Arial" panose="020B0604020202020204" pitchFamily="34" charset="0"/>
              </a:rPr>
              <a:t>Suzman</a:t>
            </a:r>
            <a:r>
              <a:rPr lang="en-ZA" sz="1800" dirty="0">
                <a:effectLst/>
                <a:latin typeface="Arial" panose="020B0604020202020204" pitchFamily="34" charset="0"/>
                <a:ea typeface="Times New Roman" panose="02020603050405020304" pitchFamily="18" charset="0"/>
                <a:cs typeface="Arial" panose="020B0604020202020204" pitchFamily="34" charset="0"/>
              </a:rPr>
              <a:t> Foundation</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4</a:t>
            </a:r>
            <a:r>
              <a:rPr lang="en-ZA" sz="1800" dirty="0">
                <a:effectLst/>
                <a:latin typeface="Arial" panose="020B0604020202020204" pitchFamily="34" charset="0"/>
                <a:ea typeface="Times New Roman" panose="02020603050405020304" pitchFamily="18" charset="0"/>
                <a:cs typeface="Arial" panose="020B0604020202020204" pitchFamily="34" charset="0"/>
              </a:rPr>
              <a:t> and the Democratic Alliance</a:t>
            </a:r>
            <a:r>
              <a:rPr lang="en-ZA" sz="1800" baseline="30000" dirty="0">
                <a:effectLst/>
                <a:latin typeface="Arial" panose="020B0604020202020204" pitchFamily="34" charset="0"/>
                <a:ea typeface="Times New Roman" panose="02020603050405020304" pitchFamily="18" charset="0"/>
                <a:cs typeface="Arial" panose="020B0604020202020204" pitchFamily="34" charset="0"/>
              </a:rPr>
              <a:t>5</a:t>
            </a:r>
            <a:r>
              <a:rPr lang="en-ZA" sz="1800" dirty="0">
                <a:effectLst/>
                <a:latin typeface="Arial" panose="020B0604020202020204" pitchFamily="34" charset="0"/>
                <a:ea typeface="Times New Roman" panose="02020603050405020304" pitchFamily="18" charset="0"/>
                <a:cs typeface="Arial" panose="020B0604020202020204" pitchFamily="34" charset="0"/>
              </a:rPr>
              <a:t>, amongst others, adjudicated on key aspects regarding the interpretation and implementation of sections 27, 41 and 55 of the Disaster Management Act, 2002, which have detrimental consequences for the proposals put forward by the Bill.</a:t>
            </a:r>
            <a:r>
              <a:rPr lang="en-ZA" sz="1800" dirty="0">
                <a:effectLst/>
                <a:latin typeface="Arial" panose="020B0604020202020204" pitchFamily="34" charset="0"/>
                <a:cs typeface="Arial" panose="020B0604020202020204" pitchFamily="34" charset="0"/>
              </a:rPr>
              <a:t> </a:t>
            </a:r>
          </a:p>
          <a:p>
            <a:pPr marL="442913">
              <a:lnSpc>
                <a:spcPct val="100000"/>
              </a:lnSpc>
              <a:buFont typeface="Arial" panose="020B0604020202020204" pitchFamily="34" charset="0"/>
              <a:buAutoNum type="arabicPeriod"/>
            </a:pPr>
            <a:r>
              <a:rPr lang="en-ZA" sz="1500" dirty="0">
                <a:ea typeface="Times New Roman" panose="02020603050405020304" pitchFamily="18" charset="0"/>
                <a:cs typeface="Times New Roman" panose="02020603050405020304" pitchFamily="18" charset="0"/>
              </a:rPr>
              <a:t>De Beer and Others v Minister of Cooperative Governance and Traditional Affairs (21542/2020) [2020] ZAGPPHC 184; 2020 (11) BCLR 1349 (GP) (2 June 2020</a:t>
            </a:r>
            <a:r>
              <a:rPr lang="en-ZA" sz="1500" dirty="0">
                <a:ea typeface="Times New Roman" panose="02020603050405020304" pitchFamily="18" charset="0"/>
                <a:cs typeface="Calibri" panose="020F0502020204030204" pitchFamily="34" charset="0"/>
              </a:rPr>
              <a:t>)  </a:t>
            </a:r>
            <a:r>
              <a:rPr lang="en-ZA" sz="1500" dirty="0">
                <a:effectLst/>
                <a:ea typeface="Calibri" panose="020F0502020204030204" pitchFamily="34" charset="0"/>
                <a:cs typeface="Calibri" panose="020F0502020204030204" pitchFamily="34" charset="0"/>
              </a:rPr>
              <a:t>including the appeal by the Minister of Cooperative Governance and Traditional Affairs v De Beer and Another (538/2020) [2021] ZASCA 95 (1 July 2021)</a:t>
            </a:r>
            <a:endParaRPr lang="en-ZA" sz="1500" dirty="0">
              <a:ea typeface="Times New Roman" panose="02020603050405020304" pitchFamily="18" charset="0"/>
              <a:cs typeface="Times New Roman" panose="02020603050405020304" pitchFamily="18" charset="0"/>
            </a:endParaRPr>
          </a:p>
          <a:p>
            <a:pPr marL="442913">
              <a:lnSpc>
                <a:spcPct val="100000"/>
              </a:lnSpc>
              <a:buAutoNum type="arabicPeriod"/>
            </a:pPr>
            <a:r>
              <a:rPr lang="en-ZA" sz="1500" dirty="0">
                <a:ea typeface="Times New Roman" panose="02020603050405020304" pitchFamily="18" charset="0"/>
                <a:cs typeface="Times New Roman" panose="02020603050405020304" pitchFamily="18" charset="0"/>
              </a:rPr>
              <a:t>Esau and Others v Minister of Co-operative Governance and Traditional Affairs and Others (5807/2020) [2020] ZAWCHC 56; 2020 (11) BCLR 1371 (WCC) (26 June 2020)</a:t>
            </a:r>
          </a:p>
          <a:p>
            <a:pPr marL="442913">
              <a:lnSpc>
                <a:spcPct val="100000"/>
              </a:lnSpc>
              <a:buAutoNum type="arabicPeriod"/>
            </a:pPr>
            <a:r>
              <a:rPr lang="en-ZA" sz="1500" dirty="0">
                <a:ea typeface="Times New Roman" panose="02020603050405020304" pitchFamily="18" charset="0"/>
                <a:cs typeface="Times New Roman" panose="02020603050405020304" pitchFamily="18" charset="0"/>
              </a:rPr>
              <a:t>Freedom Front Plus v President of the Republic of South Africa and Others (22939/2020) [2020] ZAGPPHC 266; [2020] 3 All SA 762 (GP) (6 July 2020)</a:t>
            </a:r>
          </a:p>
          <a:p>
            <a:pPr marL="442913">
              <a:lnSpc>
                <a:spcPct val="100000"/>
              </a:lnSpc>
              <a:buAutoNum type="arabicPeriod"/>
            </a:pPr>
            <a:r>
              <a:rPr lang="en-ZA" sz="1500" dirty="0">
                <a:ea typeface="Times New Roman" panose="02020603050405020304" pitchFamily="18" charset="0"/>
                <a:cs typeface="Times New Roman" panose="02020603050405020304" pitchFamily="18" charset="0"/>
              </a:rPr>
              <a:t>Helen </a:t>
            </a:r>
            <a:r>
              <a:rPr lang="en-ZA" sz="1500" dirty="0" err="1">
                <a:ea typeface="Times New Roman" panose="02020603050405020304" pitchFamily="18" charset="0"/>
                <a:cs typeface="Times New Roman" panose="02020603050405020304" pitchFamily="18" charset="0"/>
              </a:rPr>
              <a:t>Suzman</a:t>
            </a:r>
            <a:r>
              <a:rPr lang="en-ZA" sz="1500" dirty="0">
                <a:ea typeface="Times New Roman" panose="02020603050405020304" pitchFamily="18" charset="0"/>
                <a:cs typeface="Times New Roman" panose="02020603050405020304" pitchFamily="18" charset="0"/>
              </a:rPr>
              <a:t> Foundation v Speaker of the National Assembly and Others (32858/2020) [2020] ZAGPPHC 574 (5 October 2020)</a:t>
            </a:r>
          </a:p>
          <a:p>
            <a:pPr marL="442913">
              <a:lnSpc>
                <a:spcPct val="100000"/>
              </a:lnSpc>
              <a:spcAft>
                <a:spcPts val="800"/>
              </a:spcAft>
              <a:buAutoNum type="arabicPeriod"/>
            </a:pPr>
            <a:r>
              <a:rPr lang="en-ZA" sz="1500" dirty="0">
                <a:ea typeface="Times New Roman" panose="02020603050405020304" pitchFamily="18" charset="0"/>
                <a:cs typeface="Times New Roman" panose="02020603050405020304" pitchFamily="18" charset="0"/>
              </a:rPr>
              <a:t>Democratic Alliance v Minister of Co-operative Governance and Traditional Affairs and Others (22311/2020) [2021] ZAGPPHC 168 (24 March 2021</a:t>
            </a:r>
            <a:r>
              <a:rPr lang="en-ZA" sz="1500" dirty="0">
                <a:solidFill>
                  <a:srgbClr val="64473A"/>
                </a:solidFill>
                <a:ea typeface="Times New Roman" panose="02020603050405020304" pitchFamily="18" charset="0"/>
                <a:cs typeface="Times New Roman" panose="02020603050405020304" pitchFamily="18" charset="0"/>
              </a:rPr>
              <a:t>)</a:t>
            </a:r>
            <a:endParaRPr lang="en-ZA" sz="1500" dirty="0">
              <a:ea typeface="Times New Roman" panose="02020603050405020304" pitchFamily="18" charset="0"/>
              <a:cs typeface="Times New Roman" panose="02020603050405020304" pitchFamily="18" charset="0"/>
            </a:endParaRPr>
          </a:p>
          <a:p>
            <a:pPr marL="0" indent="0" algn="just">
              <a:lnSpc>
                <a:spcPct val="100000"/>
              </a:lnSpc>
              <a:buNone/>
            </a:pPr>
            <a:r>
              <a:rPr lang="en-ZA" sz="1800" b="1" dirty="0">
                <a:latin typeface="Arial" panose="020B0604020202020204" pitchFamily="34" charset="0"/>
                <a:ea typeface="Times New Roman" panose="02020603050405020304" pitchFamily="18" charset="0"/>
                <a:cs typeface="Arial" panose="020B0604020202020204" pitchFamily="34" charset="0"/>
              </a:rPr>
              <a:t>Helen </a:t>
            </a:r>
            <a:r>
              <a:rPr lang="en-ZA" sz="1800" b="1" dirty="0" err="1">
                <a:latin typeface="Arial" panose="020B0604020202020204" pitchFamily="34" charset="0"/>
                <a:ea typeface="Times New Roman" panose="02020603050405020304" pitchFamily="18" charset="0"/>
                <a:cs typeface="Arial" panose="020B0604020202020204" pitchFamily="34" charset="0"/>
              </a:rPr>
              <a:t>Suzman</a:t>
            </a:r>
            <a:r>
              <a:rPr lang="en-ZA" sz="1800" b="1" dirty="0">
                <a:latin typeface="Arial" panose="020B0604020202020204" pitchFamily="34" charset="0"/>
                <a:ea typeface="Times New Roman" panose="02020603050405020304" pitchFamily="18" charset="0"/>
                <a:cs typeface="Arial" panose="020B0604020202020204" pitchFamily="34" charset="0"/>
              </a:rPr>
              <a:t> Foundation Case:</a:t>
            </a:r>
          </a:p>
          <a:p>
            <a:pPr marL="0" indent="0" algn="just">
              <a:lnSpc>
                <a:spcPct val="100000"/>
              </a:lnSpc>
              <a:buNone/>
            </a:pPr>
            <a:r>
              <a:rPr lang="en-ZA" sz="1800" dirty="0">
                <a:effectLst/>
                <a:latin typeface="Arial" panose="020B0604020202020204" pitchFamily="34" charset="0"/>
                <a:ea typeface="Arial" panose="020B0604020202020204" pitchFamily="34" charset="0"/>
                <a:cs typeface="Arial" panose="020B0604020202020204" pitchFamily="34" charset="0"/>
              </a:rPr>
              <a:t>The court held that Parliament properly delegated the regulation making power in terms of disaster management to the Executive which fits into the broad Constitutional scheme.</a:t>
            </a:r>
            <a:endParaRPr lang="en-ZA" sz="1800" dirty="0"/>
          </a:p>
        </p:txBody>
      </p:sp>
    </p:spTree>
    <p:extLst>
      <p:ext uri="{BB962C8B-B14F-4D97-AF65-F5344CB8AC3E}">
        <p14:creationId xmlns:p14="http://schemas.microsoft.com/office/powerpoint/2010/main" val="53307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498684" y="164868"/>
            <a:ext cx="11205636" cy="361605"/>
          </a:xfrm>
        </p:spPr>
        <p:txBody>
          <a:bodyPr/>
          <a:lstStyle/>
          <a:p>
            <a:pPr algn="ctr"/>
            <a:r>
              <a:rPr lang="en-US" b="1" dirty="0">
                <a:solidFill>
                  <a:srgbClr val="ED7A2B"/>
                </a:solidFill>
              </a:rPr>
              <a:t>DCoG position: response in General</a:t>
            </a: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73891" y="814647"/>
            <a:ext cx="12007273" cy="5124335"/>
          </a:xfrm>
        </p:spPr>
        <p:txBody>
          <a:bodyPr/>
          <a:lstStyle/>
          <a:p>
            <a:pPr marL="0" indent="0" algn="just">
              <a:lnSpc>
                <a:spcPct val="100000"/>
              </a:lnSpc>
              <a:buNone/>
            </a:pPr>
            <a:r>
              <a:rPr lang="en-ZA"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Democratic Alliance Case:</a:t>
            </a:r>
          </a:p>
          <a:p>
            <a:pPr marL="0" indent="0" algn="just">
              <a:lnSpc>
                <a:spcPct val="100000"/>
              </a:lnSpc>
              <a:buNone/>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Z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court held that since it is near impossible for Parliament to legislate, in advance, ways and means to deal with sudden unforeseen calamities, it is best for it to delegate some of its legislative functions. It concluded that the Executive is better placed to deal rapidly, effectively and comprehensively with disasters in a way Parliament cannot do, especially if Parliament is not in session when a disaster strikes. </a:t>
            </a:r>
          </a:p>
          <a:p>
            <a:pPr marL="0" indent="0" algn="just">
              <a:lnSpc>
                <a:spcPct val="100000"/>
              </a:lnSpc>
              <a:buNone/>
            </a:pPr>
            <a:r>
              <a:rPr lang="en-ZA"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court also found that there is sufficient oversight mechanisms for Parliament to ensure that the Minister stays within the restraints imposed by the Disaster Management Act, 2002 both when making regulations and when also considering the extension of the national state of disaster. </a:t>
            </a:r>
          </a:p>
          <a:p>
            <a:pPr marL="0" indent="0" algn="just">
              <a:lnSpc>
                <a:spcPct val="100000"/>
              </a:lnSpc>
              <a:buNone/>
            </a:pPr>
            <a:endParaRPr lang="en-ZA" b="1"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buNone/>
            </a:pPr>
            <a:r>
              <a:rPr lang="en-ZA" b="1" dirty="0">
                <a:effectLst/>
                <a:latin typeface="Arial" panose="020B0604020202020204" pitchFamily="34" charset="0"/>
                <a:ea typeface="Times New Roman" panose="02020603050405020304" pitchFamily="18" charset="0"/>
                <a:cs typeface="Arial" panose="020B0604020202020204" pitchFamily="34" charset="0"/>
              </a:rPr>
              <a:t>Esau Case:</a:t>
            </a:r>
          </a:p>
          <a:p>
            <a:pPr marL="0" indent="0" algn="just">
              <a:lnSpc>
                <a:spcPct val="100000"/>
              </a:lnSpc>
              <a:buNone/>
            </a:pPr>
            <a:r>
              <a:rPr lang="en-ZA" dirty="0">
                <a:latin typeface="Arial" panose="020B0604020202020204" pitchFamily="34" charset="0"/>
                <a:ea typeface="Times New Roman" panose="02020603050405020304" pitchFamily="18" charset="0"/>
                <a:cs typeface="Arial" panose="020B0604020202020204" pitchFamily="34" charset="0"/>
              </a:rPr>
              <a:t>T</a:t>
            </a:r>
            <a:r>
              <a:rPr lang="en-ZA" dirty="0">
                <a:effectLst/>
                <a:latin typeface="Arial" panose="020B0604020202020204" pitchFamily="34" charset="0"/>
                <a:ea typeface="Times New Roman" panose="02020603050405020304" pitchFamily="18" charset="0"/>
                <a:cs typeface="Arial" panose="020B0604020202020204" pitchFamily="34" charset="0"/>
              </a:rPr>
              <a:t>he court indicated that the construction of the Act makes perfect sense because it contemplates a situation of a national disaster, where regulations have to be made to give effect to containment of the harm caused by a national disaster. The implementation thereof would invariably have to be brisk, in circumstances where the declaration is not permanent.</a:t>
            </a:r>
            <a:endParaRPr lang="en-ZA"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879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3722-8897-45B4-BE2C-AB9A447D2FBA}"/>
              </a:ext>
            </a:extLst>
          </p:cNvPr>
          <p:cNvSpPr>
            <a:spLocks noGrp="1"/>
          </p:cNvSpPr>
          <p:nvPr>
            <p:ph type="title"/>
          </p:nvPr>
        </p:nvSpPr>
        <p:spPr>
          <a:xfrm>
            <a:off x="83126" y="53727"/>
            <a:ext cx="12007273" cy="777547"/>
          </a:xfrm>
        </p:spPr>
        <p:txBody>
          <a:bodyPr/>
          <a:lstStyle/>
          <a:p>
            <a:pPr algn="ctr"/>
            <a:r>
              <a:rPr lang="en-US" b="1" dirty="0">
                <a:solidFill>
                  <a:srgbClr val="ED7A2B"/>
                </a:solidFill>
              </a:rPr>
              <a:t>DCoG position: PRECEDENT ON THE DISASTER MANAGEMENT ACT, 57 0f 2002 (Cont.)</a:t>
            </a:r>
            <a:r>
              <a:rPr lang="en-US" dirty="0">
                <a:solidFill>
                  <a:srgbClr val="ED7A2B"/>
                </a:solidFill>
              </a:rPr>
              <a:t/>
            </a:r>
            <a:br>
              <a:rPr lang="en-US" dirty="0">
                <a:solidFill>
                  <a:srgbClr val="ED7A2B"/>
                </a:solidFill>
              </a:rPr>
            </a:br>
            <a:endParaRPr lang="en-ZA" dirty="0">
              <a:solidFill>
                <a:srgbClr val="ED7A2B"/>
              </a:solidFill>
            </a:endParaRPr>
          </a:p>
        </p:txBody>
      </p:sp>
      <p:sp>
        <p:nvSpPr>
          <p:cNvPr id="3" name="Content Placeholder 2">
            <a:extLst>
              <a:ext uri="{FF2B5EF4-FFF2-40B4-BE49-F238E27FC236}">
                <a16:creationId xmlns:a16="http://schemas.microsoft.com/office/drawing/2014/main" id="{CA16C4A7-2307-4049-AAC2-3E8F0C783CDD}"/>
              </a:ext>
            </a:extLst>
          </p:cNvPr>
          <p:cNvSpPr>
            <a:spLocks noGrp="1"/>
          </p:cNvSpPr>
          <p:nvPr>
            <p:ph sz="half" idx="2"/>
          </p:nvPr>
        </p:nvSpPr>
        <p:spPr>
          <a:xfrm>
            <a:off x="83125" y="1073263"/>
            <a:ext cx="12007273" cy="4117571"/>
          </a:xfrm>
        </p:spPr>
        <p:txBody>
          <a:bodyPr/>
          <a:lstStyle/>
          <a:p>
            <a:pPr marL="0" indent="0" algn="just">
              <a:lnSpc>
                <a:spcPct val="100000"/>
              </a:lnSpc>
              <a:spcAft>
                <a:spcPts val="1200"/>
              </a:spcAft>
              <a:buNone/>
            </a:pPr>
            <a:r>
              <a:rPr lang="en-ZA" b="1" dirty="0">
                <a:effectLst/>
                <a:latin typeface="Arial" panose="020B0604020202020204" pitchFamily="34" charset="0"/>
                <a:ea typeface="Times New Roman" panose="02020603050405020304" pitchFamily="18" charset="0"/>
                <a:cs typeface="Arial" panose="020B0604020202020204" pitchFamily="34" charset="0"/>
              </a:rPr>
              <a:t>Freedom Front Plus Case: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dirty="0">
                <a:effectLst/>
                <a:latin typeface="Arial" panose="020B0604020202020204" pitchFamily="34" charset="0"/>
                <a:ea typeface="Arial" panose="020B0604020202020204" pitchFamily="34" charset="0"/>
                <a:cs typeface="Arial" panose="020B0604020202020204" pitchFamily="34" charset="0"/>
              </a:rPr>
              <a:t>The court held that the difference between regulation making, and executive oversight is distinct. One of the roles of the National Assembly is to scrutinize and oversee executive action and that the national state of disaster does not render this provision inoperable. It was also recognized that states of disaster cover a wide range of different circumstances and that the Disaster Management Act, 2002 do not permit deviation from the constitutional order and therefore unlike a state of emergency, do not suspend rights but may temporarily limit rights within the provisions of section 36 of the Constitution when those limitations are a consequence of dealing with the effects of the disaster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latin typeface="Arial" panose="020B0604020202020204" pitchFamily="34" charset="0"/>
              <a:cs typeface="Arial" panose="020B0604020202020204" pitchFamily="34" charset="0"/>
            </a:endParaRPr>
          </a:p>
          <a:p>
            <a:pPr marL="0" indent="0" algn="just">
              <a:lnSpc>
                <a:spcPct val="100000"/>
              </a:lnSpc>
              <a:spcBef>
                <a:spcPts val="0"/>
              </a:spcBef>
              <a:buNone/>
              <a:defRPr/>
            </a:pPr>
            <a:r>
              <a:rPr lang="en-US" sz="2000" dirty="0">
                <a:effectLst/>
                <a:latin typeface="Arial" panose="020B0604020202020204" pitchFamily="34" charset="0"/>
                <a:ea typeface="Calibri" panose="020F0502020204030204" pitchFamily="34" charset="0"/>
                <a:cs typeface="Arial" panose="020B0604020202020204" pitchFamily="34" charset="0"/>
              </a:rPr>
              <a:t>Having considered the proposals and the effect the Bill may have on the disaster management function, having considered the court findings and other affirmative cases and their effect on the Bill, provides the following position and response to the Portfolio Committee tasked to process the Bill: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dirty="0">
              <a:latin typeface="Arial" panose="020B0604020202020204" pitchFamily="34" charset="0"/>
              <a:cs typeface="Arial" panose="020B0604020202020204" pitchFamily="34" charset="0"/>
            </a:endParaRPr>
          </a:p>
          <a:p>
            <a:pPr marL="0" indent="0">
              <a:lnSpc>
                <a:spcPct val="100000"/>
              </a:lnSpc>
              <a:buNone/>
            </a:pPr>
            <a:endParaRPr lang="en-US"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086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67BE-1D0A-4F4D-94FC-CDA5EB39F2A1}"/>
              </a:ext>
            </a:extLst>
          </p:cNvPr>
          <p:cNvSpPr>
            <a:spLocks noGrp="1"/>
          </p:cNvSpPr>
          <p:nvPr>
            <p:ph type="title"/>
          </p:nvPr>
        </p:nvSpPr>
        <p:spPr>
          <a:xfrm>
            <a:off x="498684" y="81745"/>
            <a:ext cx="11205636" cy="444730"/>
          </a:xfrm>
        </p:spPr>
        <p:txBody>
          <a:bodyPr/>
          <a:lstStyle/>
          <a:p>
            <a:pPr algn="ctr">
              <a:lnSpc>
                <a:spcPct val="115000"/>
              </a:lnSpc>
              <a:spcAft>
                <a:spcPts val="800"/>
              </a:spcAft>
            </a:pPr>
            <a:r>
              <a:rPr lang="en-US" b="1" dirty="0">
                <a:solidFill>
                  <a:srgbClr val="ED7A2B"/>
                </a:solidFill>
              </a:rPr>
              <a:t>DCOG position on clause 1 of the BILL</a:t>
            </a:r>
            <a:endParaRPr lang="en-ZA" sz="3200" dirty="0">
              <a:solidFill>
                <a:srgbClr val="ED7A2B"/>
              </a:solidFill>
            </a:endParaRPr>
          </a:p>
        </p:txBody>
      </p:sp>
      <p:sp>
        <p:nvSpPr>
          <p:cNvPr id="3" name="Content Placeholder 2">
            <a:extLst>
              <a:ext uri="{FF2B5EF4-FFF2-40B4-BE49-F238E27FC236}">
                <a16:creationId xmlns:a16="http://schemas.microsoft.com/office/drawing/2014/main" id="{2E9511FA-B359-4AA8-A02D-C4E6E09035DC}"/>
              </a:ext>
            </a:extLst>
          </p:cNvPr>
          <p:cNvSpPr>
            <a:spLocks noGrp="1"/>
          </p:cNvSpPr>
          <p:nvPr>
            <p:ph sz="half" idx="2"/>
          </p:nvPr>
        </p:nvSpPr>
        <p:spPr>
          <a:xfrm>
            <a:off x="101599" y="814647"/>
            <a:ext cx="11951855" cy="5325681"/>
          </a:xfrm>
        </p:spPr>
        <p:txBody>
          <a:bodyPr/>
          <a:lstStyle/>
          <a:p>
            <a:pPr marL="0" indent="0" algn="just">
              <a:lnSpc>
                <a:spcPct val="115000"/>
              </a:lnSpc>
              <a:spcAft>
                <a:spcPts val="800"/>
              </a:spcAft>
              <a:buNone/>
            </a:pPr>
            <a:r>
              <a:rPr lang="en-ZA" sz="1800" b="1" i="1" dirty="0">
                <a:solidFill>
                  <a:srgbClr val="B85410"/>
                </a:solidFill>
                <a:effectLst/>
                <a:ea typeface="Times-Bold"/>
                <a:cs typeface="Times New Roman" panose="02020603050405020304" pitchFamily="18" charset="0"/>
              </a:rPr>
              <a:t>CLAUSE 1 – </a:t>
            </a:r>
            <a:r>
              <a:rPr lang="en-ZA" sz="1800" i="1" dirty="0">
                <a:solidFill>
                  <a:srgbClr val="B85410"/>
                </a:solidFill>
                <a:effectLst/>
                <a:ea typeface="Times-Bold"/>
                <a:cs typeface="Times New Roman" panose="02020603050405020304" pitchFamily="18" charset="0"/>
              </a:rPr>
              <a:t>seeks to</a:t>
            </a:r>
            <a:r>
              <a:rPr lang="en-ZA" sz="1800" b="1" i="1" dirty="0">
                <a:solidFill>
                  <a:srgbClr val="B85410"/>
                </a:solidFill>
                <a:effectLst/>
                <a:ea typeface="Times-Bold"/>
                <a:cs typeface="Times New Roman" panose="02020603050405020304" pitchFamily="18" charset="0"/>
              </a:rPr>
              <a:t> </a:t>
            </a:r>
            <a:r>
              <a:rPr lang="en-ZA" sz="1800" i="1" dirty="0">
                <a:solidFill>
                  <a:srgbClr val="B85410"/>
                </a:solidFill>
                <a:effectLst/>
                <a:ea typeface="Times New Roman" panose="02020603050405020304" pitchFamily="18" charset="0"/>
                <a:cs typeface="Times New Roman" panose="02020603050405020304" pitchFamily="18" charset="0"/>
              </a:rPr>
              <a:t>amend section 27 of the Act by providing inter alia that –</a:t>
            </a:r>
            <a:endParaRPr lang="en-ZA" sz="1800" dirty="0">
              <a:solidFill>
                <a:srgbClr val="B85410"/>
              </a:solidFill>
              <a:effectLst/>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romanLcPeriod"/>
            </a:pPr>
            <a:r>
              <a:rPr lang="en-US" sz="1800" i="1" dirty="0">
                <a:solidFill>
                  <a:srgbClr val="B85410"/>
                </a:solidFill>
                <a:effectLst/>
                <a:ea typeface="Calibri" panose="020F0502020204030204" pitchFamily="34" charset="0"/>
                <a:cs typeface="Arial" panose="020B0604020202020204" pitchFamily="34" charset="0"/>
              </a:rPr>
              <a:t>a national state of disaster may be effective only prospectively and for no more than 21 days, unless the National Assembly resolves otherwise. </a:t>
            </a:r>
            <a:endParaRPr lang="en-ZA" sz="1800"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sz="1800" i="1" dirty="0">
                <a:solidFill>
                  <a:srgbClr val="B85410"/>
                </a:solidFill>
                <a:effectLst/>
                <a:ea typeface="Calibri" panose="020F0502020204030204" pitchFamily="34" charset="0"/>
                <a:cs typeface="Arial" panose="020B0604020202020204" pitchFamily="34" charset="0"/>
              </a:rPr>
              <a:t>a Minister may terminate a national state of disaster before it lapses. </a:t>
            </a:r>
            <a:endParaRPr lang="en-ZA" sz="1800"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sz="1800" i="1" dirty="0">
                <a:solidFill>
                  <a:srgbClr val="B85410"/>
                </a:solidFill>
                <a:effectLst/>
                <a:ea typeface="Calibri" panose="020F0502020204030204" pitchFamily="34" charset="0"/>
                <a:cs typeface="Arial" panose="020B0604020202020204" pitchFamily="34" charset="0"/>
              </a:rPr>
              <a:t>a copy of the notice declaring a national state of disaster must be tabled in the National Assembly. </a:t>
            </a:r>
            <a:endParaRPr lang="en-ZA" sz="1800" dirty="0">
              <a:solidFill>
                <a:srgbClr val="B85410"/>
              </a:solidFill>
              <a:effectLst/>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US" sz="1800" i="1" dirty="0">
                <a:solidFill>
                  <a:srgbClr val="B85410"/>
                </a:solidFill>
                <a:effectLst/>
                <a:ea typeface="Calibri" panose="020F0502020204030204" pitchFamily="34" charset="0"/>
                <a:cs typeface="Arial" panose="020B0604020202020204" pitchFamily="34" charset="0"/>
              </a:rPr>
              <a:t>the National Assembly may disapprove of any regulations or directions made under such a declaration or may make recommendations to the Minister pertaining to such regulations and directions.</a:t>
            </a:r>
            <a:endParaRPr lang="en-ZA" sz="1800" dirty="0">
              <a:solidFill>
                <a:srgbClr val="B85410"/>
              </a:solidFill>
              <a:effectLst/>
              <a:ea typeface="Calibri" panose="020F0502020204030204" pitchFamily="34" charset="0"/>
              <a:cs typeface="Times New Roman" panose="02020603050405020304" pitchFamily="18" charset="0"/>
            </a:endParaRPr>
          </a:p>
          <a:p>
            <a:pPr marL="0" marR="50165" indent="0" algn="just">
              <a:lnSpc>
                <a:spcPct val="115000"/>
              </a:lnSpc>
              <a:spcAft>
                <a:spcPts val="800"/>
              </a:spcAft>
              <a:buNone/>
            </a:pPr>
            <a:r>
              <a:rPr lang="en-ZA" sz="1800" dirty="0">
                <a:effectLst/>
                <a:latin typeface="Arial" panose="020B0604020202020204" pitchFamily="34" charset="0"/>
                <a:ea typeface="Arial" panose="020B0604020202020204" pitchFamily="34" charset="0"/>
                <a:cs typeface="Arial" panose="020B0604020202020204" pitchFamily="34" charset="0"/>
              </a:rPr>
              <a:t>The DCoG believes the proposed amendments will significantly hamper the efficiency of taking action when needed expeditiously to advance the objectives listed under sections 27 of the Act. It is also important to note that a national state of disaster is already effective prospectively and is initially valid for three months, which experience has shown is most often required to bring about the required interventions. Where a shorter period is adequate, the Minister may terminate the national state of disaster and where a longer period is needed, the Minister may extend the national state of disaster. Limiting the initial period to 21 days as proposed in the Bill, would therefore be counterproductive.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276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67BE-1D0A-4F4D-94FC-CDA5EB39F2A1}"/>
              </a:ext>
            </a:extLst>
          </p:cNvPr>
          <p:cNvSpPr>
            <a:spLocks noGrp="1"/>
          </p:cNvSpPr>
          <p:nvPr>
            <p:ph type="title"/>
          </p:nvPr>
        </p:nvSpPr>
        <p:spPr>
          <a:xfrm>
            <a:off x="498684" y="109453"/>
            <a:ext cx="11205636" cy="444730"/>
          </a:xfrm>
        </p:spPr>
        <p:txBody>
          <a:bodyPr/>
          <a:lstStyle/>
          <a:p>
            <a:pPr algn="ctr">
              <a:lnSpc>
                <a:spcPct val="115000"/>
              </a:lnSpc>
              <a:spcAft>
                <a:spcPts val="800"/>
              </a:spcAft>
            </a:pPr>
            <a:r>
              <a:rPr lang="en-US" b="1" dirty="0">
                <a:solidFill>
                  <a:srgbClr val="ED7A2B"/>
                </a:solidFill>
              </a:rPr>
              <a:t>DCOG position on clause 1 of the BILL (Cont.)</a:t>
            </a:r>
            <a:endParaRPr lang="en-ZA" sz="3200" dirty="0">
              <a:solidFill>
                <a:srgbClr val="ED7A2B"/>
              </a:solidFill>
            </a:endParaRPr>
          </a:p>
        </p:txBody>
      </p:sp>
      <p:sp>
        <p:nvSpPr>
          <p:cNvPr id="3" name="Content Placeholder 2">
            <a:extLst>
              <a:ext uri="{FF2B5EF4-FFF2-40B4-BE49-F238E27FC236}">
                <a16:creationId xmlns:a16="http://schemas.microsoft.com/office/drawing/2014/main" id="{2E9511FA-B359-4AA8-A02D-C4E6E09035DC}"/>
              </a:ext>
            </a:extLst>
          </p:cNvPr>
          <p:cNvSpPr>
            <a:spLocks noGrp="1"/>
          </p:cNvSpPr>
          <p:nvPr>
            <p:ph sz="half" idx="2"/>
          </p:nvPr>
        </p:nvSpPr>
        <p:spPr>
          <a:xfrm>
            <a:off x="64655" y="888536"/>
            <a:ext cx="12034981" cy="5050444"/>
          </a:xfrm>
        </p:spPr>
        <p:txBody>
          <a:bodyPr/>
          <a:lstStyle/>
          <a:p>
            <a:pPr marL="0" marR="50165" indent="0" algn="just">
              <a:lnSpc>
                <a:spcPct val="115000"/>
              </a:lnSpc>
              <a:spcAft>
                <a:spcPts val="800"/>
              </a:spcAft>
              <a:buNone/>
            </a:pPr>
            <a:r>
              <a:rPr lang="en-ZA" sz="1800" dirty="0">
                <a:effectLst/>
                <a:latin typeface="Arial" panose="020B0604020202020204" pitchFamily="34" charset="0"/>
                <a:ea typeface="Arial" panose="020B0604020202020204" pitchFamily="34" charset="0"/>
                <a:cs typeface="Arial" panose="020B0604020202020204" pitchFamily="34" charset="0"/>
              </a:rPr>
              <a:t>The proposed change to reallocate this power to the National Assembly will negatively hamper such a decision, especially if the National Assembly is in recess. The Minister, in terms of Section 27(5)(b) of the Disaster Management Act, 2002 </a:t>
            </a:r>
            <a:r>
              <a:rPr lang="en-ZA" sz="1800" dirty="0">
                <a:effectLst/>
                <a:latin typeface="Arial" panose="020B0604020202020204" pitchFamily="34" charset="0"/>
                <a:ea typeface="Calibri" panose="020F0502020204030204" pitchFamily="34" charset="0"/>
                <a:cs typeface="Arial" panose="020B0604020202020204" pitchFamily="34" charset="0"/>
              </a:rPr>
              <a:t>may already terminate a national state of disaster before it lapses. The concept therefore of affording the National Assembly the power to extend a national state of disaster, but retain the Ministers’ power to terminate the national state of disaster is not rational.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0" marR="50165" indent="0" algn="just">
              <a:lnSpc>
                <a:spcPct val="115000"/>
              </a:lnSpc>
              <a:spcAft>
                <a:spcPts val="800"/>
              </a:spcAft>
              <a:buNone/>
            </a:pPr>
            <a:r>
              <a:rPr lang="en-ZA" sz="1800" dirty="0">
                <a:effectLst/>
                <a:latin typeface="Arial" panose="020B0604020202020204" pitchFamily="34" charset="0"/>
                <a:ea typeface="Arial" panose="020B0604020202020204" pitchFamily="34" charset="0"/>
                <a:cs typeface="Arial" panose="020B0604020202020204" pitchFamily="34" charset="0"/>
              </a:rPr>
              <a:t>The proposed tabling of a copy of the </a:t>
            </a:r>
            <a:r>
              <a:rPr lang="en-ZA" sz="1800" dirty="0">
                <a:effectLst/>
                <a:latin typeface="Arial" panose="020B0604020202020204" pitchFamily="34" charset="0"/>
                <a:ea typeface="Calibri" panose="020F0502020204030204" pitchFamily="34" charset="0"/>
                <a:cs typeface="Arial" panose="020B0604020202020204" pitchFamily="34" charset="0"/>
              </a:rPr>
              <a:t>notice declaring a national state of disaster in the National Assembly is supported only to the extent that it serves to promote oversight of the Executive in terms of section 55(2) of the Constitution.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en-ZA" sz="1800" dirty="0">
                <a:effectLst/>
                <a:latin typeface="Arial" panose="020B0604020202020204" pitchFamily="34" charset="0"/>
                <a:ea typeface="Calibri" panose="020F0502020204030204" pitchFamily="34" charset="0"/>
                <a:cs typeface="Arial" panose="020B0604020202020204" pitchFamily="34" charset="0"/>
              </a:rPr>
              <a:t>The amendment proposed to afford the National Assembly the power to disapprove any of the regulations or directions is not supported as it will negatively affect the speed at which the required regulations are to be made. </a:t>
            </a:r>
          </a:p>
          <a:p>
            <a:pPr marL="0" indent="0" algn="just">
              <a:lnSpc>
                <a:spcPct val="115000"/>
              </a:lnSpc>
              <a:spcAft>
                <a:spcPts val="800"/>
              </a:spcAft>
              <a:buNone/>
            </a:pPr>
            <a:r>
              <a:rPr lang="en-ZA" sz="1800" dirty="0">
                <a:effectLst/>
                <a:latin typeface="Arial" panose="020B0604020202020204" pitchFamily="34" charset="0"/>
                <a:ea typeface="Calibri" panose="020F0502020204030204" pitchFamily="34" charset="0"/>
              </a:rPr>
              <a:t>It can be supported that the National Assembly as part of its oversight of the Executive may make recommendations to the Minister on the Regulations or Directions already issued by the Minister, or that may be required whilst performing its oversight functions, but the Minister should not be bound thereto.</a:t>
            </a:r>
            <a:endParaRPr lang="en-ZA" sz="2000" dirty="0">
              <a:effectLst/>
              <a:ea typeface="Times New Roman" panose="02020603050405020304" pitchFamily="18" charset="0"/>
            </a:endParaRPr>
          </a:p>
          <a:p>
            <a:pPr algn="just">
              <a:lnSpc>
                <a:spcPct val="115000"/>
              </a:lnSpc>
              <a:spcAft>
                <a:spcPts val="800"/>
              </a:spcAft>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073457"/>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2</TotalTime>
  <Words>3879</Words>
  <Application>Microsoft Office PowerPoint</Application>
  <PresentationFormat>Widescreen</PresentationFormat>
  <Paragraphs>198</Paragraphs>
  <Slides>24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Symbol</vt:lpstr>
      <vt:lpstr>Copperplate Gothic Bold</vt:lpstr>
      <vt:lpstr>Calibri</vt:lpstr>
      <vt:lpstr>Wingdings</vt:lpstr>
      <vt:lpstr>Times-Bold</vt:lpstr>
      <vt:lpstr>Gill Sans MT</vt:lpstr>
      <vt:lpstr>Arial</vt:lpstr>
      <vt:lpstr>Times New Roman</vt:lpstr>
      <vt:lpstr>Office Theme</vt:lpstr>
      <vt:lpstr>PowerPoint Presentation</vt:lpstr>
      <vt:lpstr>   Purpose of the presentation</vt:lpstr>
      <vt:lpstr>introduction</vt:lpstr>
      <vt:lpstr>Introduction (Cont.)</vt:lpstr>
      <vt:lpstr>DCoG position: response in General </vt:lpstr>
      <vt:lpstr>DCoG position: response in General</vt:lpstr>
      <vt:lpstr>DCoG position: PRECEDENT ON THE DISASTER MANAGEMENT ACT, 57 0f 2002 (Cont.) </vt:lpstr>
      <vt:lpstr>DCOG position on clause 1 of the BILL</vt:lpstr>
      <vt:lpstr>DCOG position on clause 1 of the BILL (Cont.)</vt:lpstr>
      <vt:lpstr>DCOG position on clause 2 of the BILL</vt:lpstr>
      <vt:lpstr>DCOG position on clause 3 of the BILL</vt:lpstr>
      <vt:lpstr>DCOG position on clause 4 of the BILL</vt:lpstr>
      <vt:lpstr>DCOG position on clause 5 of the BILL</vt:lpstr>
      <vt:lpstr>DCOG position on clause 5 of the BILL (Cont.)</vt:lpstr>
      <vt:lpstr>DCOG position on clause 6 of the BILL</vt:lpstr>
      <vt:lpstr>Comparison of States of Disaster and states of Emergency  </vt:lpstr>
      <vt:lpstr>DCoG position: Comparison of States of Disaster and states of Emergency  </vt:lpstr>
      <vt:lpstr>DCoG position: Comparison of States of Disaster and states of Emergency  </vt:lpstr>
      <vt:lpstr>DCoG position: Parliamentary oversight ito the constitution</vt:lpstr>
      <vt:lpstr>Conclusions</vt:lpstr>
      <vt:lpstr>Conclusions (Cont.)</vt:lpstr>
      <vt:lpstr>Conclusions (Cont.)</vt:lpstr>
      <vt:lpstr>recommendation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50</cp:revision>
  <dcterms:created xsi:type="dcterms:W3CDTF">2021-02-13T08:50:29Z</dcterms:created>
  <dcterms:modified xsi:type="dcterms:W3CDTF">2022-02-15T09:15:49Z</dcterms:modified>
</cp:coreProperties>
</file>