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1" r:id="rId2"/>
  </p:sldMasterIdLst>
  <p:notesMasterIdLst>
    <p:notesMasterId r:id="rId21"/>
  </p:notesMasterIdLst>
  <p:handoutMasterIdLst>
    <p:handoutMasterId r:id="rId22"/>
  </p:handoutMasterIdLst>
  <p:sldIdLst>
    <p:sldId id="256" r:id="rId3"/>
    <p:sldId id="262" r:id="rId4"/>
    <p:sldId id="316" r:id="rId5"/>
    <p:sldId id="317" r:id="rId6"/>
    <p:sldId id="367" r:id="rId7"/>
    <p:sldId id="366" r:id="rId8"/>
    <p:sldId id="368" r:id="rId9"/>
    <p:sldId id="370" r:id="rId10"/>
    <p:sldId id="374" r:id="rId11"/>
    <p:sldId id="373" r:id="rId12"/>
    <p:sldId id="359" r:id="rId13"/>
    <p:sldId id="360" r:id="rId14"/>
    <p:sldId id="361" r:id="rId15"/>
    <p:sldId id="372" r:id="rId16"/>
    <p:sldId id="375" r:id="rId17"/>
    <p:sldId id="371" r:id="rId18"/>
    <p:sldId id="358" r:id="rId19"/>
    <p:sldId id="266"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68" y="1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slide" Target="slides/slide11.xml" /><Relationship Id="rId18" Type="http://schemas.openxmlformats.org/officeDocument/2006/relationships/slide" Target="slides/slide16.xml" /><Relationship Id="rId26" Type="http://schemas.openxmlformats.org/officeDocument/2006/relationships/tableStyles" Target="tableStyles.xml" /><Relationship Id="rId3" Type="http://schemas.openxmlformats.org/officeDocument/2006/relationships/slide" Target="slides/slide1.xml" /><Relationship Id="rId21" Type="http://schemas.openxmlformats.org/officeDocument/2006/relationships/notesMaster" Target="notesMasters/notesMaster1.xml" /><Relationship Id="rId7" Type="http://schemas.openxmlformats.org/officeDocument/2006/relationships/slide" Target="slides/slide5.xml" /><Relationship Id="rId12" Type="http://schemas.openxmlformats.org/officeDocument/2006/relationships/slide" Target="slides/slide10.xml" /><Relationship Id="rId17" Type="http://schemas.openxmlformats.org/officeDocument/2006/relationships/slide" Target="slides/slide15.xml" /><Relationship Id="rId25" Type="http://schemas.openxmlformats.org/officeDocument/2006/relationships/theme" Target="theme/theme1.xml" /><Relationship Id="rId2" Type="http://schemas.openxmlformats.org/officeDocument/2006/relationships/slideMaster" Target="slideMasters/slideMaster2.xml" /><Relationship Id="rId16" Type="http://schemas.openxmlformats.org/officeDocument/2006/relationships/slide" Target="slides/slide14.xml" /><Relationship Id="rId20" Type="http://schemas.openxmlformats.org/officeDocument/2006/relationships/slide" Target="slides/slide18.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24" Type="http://schemas.openxmlformats.org/officeDocument/2006/relationships/viewProps" Target="viewProps.xml" /><Relationship Id="rId5" Type="http://schemas.openxmlformats.org/officeDocument/2006/relationships/slide" Target="slides/slide3.xml" /><Relationship Id="rId15" Type="http://schemas.openxmlformats.org/officeDocument/2006/relationships/slide" Target="slides/slide13.xml" /><Relationship Id="rId23" Type="http://schemas.openxmlformats.org/officeDocument/2006/relationships/presProps" Target="presProps.xml" /><Relationship Id="rId10" Type="http://schemas.openxmlformats.org/officeDocument/2006/relationships/slide" Target="slides/slide8.xml" /><Relationship Id="rId19" Type="http://schemas.openxmlformats.org/officeDocument/2006/relationships/slide" Target="slides/slide17.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slide" Target="slides/slide12.xml" /><Relationship Id="rId22" Type="http://schemas.openxmlformats.org/officeDocument/2006/relationships/handoutMaster" Target="handoutMasters/handoutMaster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B5B3E96-510A-4CE8-A11B-31CBD2FA4C0D}" type="datetimeFigureOut">
              <a:rPr lang="en-US" smtClean="0"/>
              <a:pPr/>
              <a:t>2/4/2022</a:t>
            </a:fld>
            <a:endParaRPr lang="en-ZA"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37A12ED-F32A-47F0-AB5B-DA049A49CEC4}" type="slidenum">
              <a:rPr lang="en-ZA" smtClean="0"/>
              <a:pPr/>
              <a:t>‹#›</a:t>
            </a:fld>
            <a:endParaRPr lang="en-ZA"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EB90656-425C-4BD6-8B59-937B71857D80}" type="datetimeFigureOut">
              <a:rPr lang="en-US" smtClean="0"/>
              <a:pPr/>
              <a:t>2/4/2022</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5"/>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4EA3F3-7F60-4372-AD96-0BFBCD79137E}" type="slidenum">
              <a:rPr lang="en-ZA" smtClean="0"/>
              <a:pPr/>
              <a:t>‹#›</a:t>
            </a:fld>
            <a:endParaRPr lang="en-ZA" dirty="0"/>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2/4/2022</a:t>
            </a:fld>
            <a:endParaRPr lang="en-ZA"/>
          </a:p>
        </p:txBody>
      </p:sp>
      <p:sp>
        <p:nvSpPr>
          <p:cNvPr id="6" name="Footer Placeholder 5"/>
          <p:cNvSpPr>
            <a:spLocks noGrp="1"/>
          </p:cNvSpPr>
          <p:nvPr>
            <p:ph type="ftr" sz="quarter" idx="12"/>
          </p:nvPr>
        </p:nvSpPr>
        <p:spPr/>
        <p:txBody>
          <a:bodyPr/>
          <a:lstStyle/>
          <a:p>
            <a:endParaRPr lang="en-Z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11</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2/4/2022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4268918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12</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2/4/2022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1816278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13</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2/4/2022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1947253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14</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2/4/2022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2455459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15</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2/4/2022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787691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16</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2/4/2022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18363992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17</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2/4/2022</a:t>
            </a:fld>
            <a:endParaRPr lang="en-ZA"/>
          </a:p>
        </p:txBody>
      </p:sp>
      <p:sp>
        <p:nvSpPr>
          <p:cNvPr id="6" name="Footer Placeholder 5"/>
          <p:cNvSpPr>
            <a:spLocks noGrp="1"/>
          </p:cNvSpPr>
          <p:nvPr>
            <p:ph type="ftr" sz="quarter" idx="12"/>
          </p:nvPr>
        </p:nvSpPr>
        <p:spPr/>
        <p:txBody>
          <a:bodyPr/>
          <a:lstStyle/>
          <a:p>
            <a:endParaRPr lang="en-Z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18</a:t>
            </a:fld>
            <a:endParaRPr lang="en-ZA" dirty="0"/>
          </a:p>
        </p:txBody>
      </p:sp>
      <p:sp>
        <p:nvSpPr>
          <p:cNvPr id="5" name="Date Placeholder 4"/>
          <p:cNvSpPr>
            <a:spLocks noGrp="1"/>
          </p:cNvSpPr>
          <p:nvPr>
            <p:ph type="dt" idx="11"/>
          </p:nvPr>
        </p:nvSpPr>
        <p:spPr/>
        <p:txBody>
          <a:bodyPr/>
          <a:lstStyle/>
          <a:p>
            <a:fld id="{7503E255-4AEF-4C54-9967-59FBF84C76AC}" type="datetime1">
              <a:rPr lang="en-US" smtClean="0"/>
              <a:pPr/>
              <a:t>2/4/2022</a:t>
            </a:fld>
            <a:endParaRPr lang="en-ZA" dirty="0"/>
          </a:p>
        </p:txBody>
      </p:sp>
      <p:sp>
        <p:nvSpPr>
          <p:cNvPr id="6" name="Footer Placeholder 5"/>
          <p:cNvSpPr>
            <a:spLocks noGrp="1"/>
          </p:cNvSpPr>
          <p:nvPr>
            <p:ph type="ftr" sz="quarter" idx="12"/>
          </p:nvPr>
        </p:nvSpPr>
        <p:spPr/>
        <p:txBody>
          <a:bodyPr/>
          <a:lstStyle/>
          <a:p>
            <a:endParaRPr lang="en-Z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3</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2/4/2022</a:t>
            </a:fld>
            <a:endParaRPr lang="en-ZA"/>
          </a:p>
        </p:txBody>
      </p:sp>
      <p:sp>
        <p:nvSpPr>
          <p:cNvPr id="6" name="Footer Placeholder 5"/>
          <p:cNvSpPr>
            <a:spLocks noGrp="1"/>
          </p:cNvSpPr>
          <p:nvPr>
            <p:ph type="ftr" sz="quarter" idx="12"/>
          </p:nvPr>
        </p:nvSpPr>
        <p:spPr/>
        <p:txBody>
          <a:bodyPr/>
          <a:lstStyle/>
          <a:p>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4</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2/4/2022</a:t>
            </a:fld>
            <a:endParaRPr lang="en-ZA"/>
          </a:p>
        </p:txBody>
      </p:sp>
      <p:sp>
        <p:nvSpPr>
          <p:cNvPr id="6" name="Footer Placeholder 5"/>
          <p:cNvSpPr>
            <a:spLocks noGrp="1"/>
          </p:cNvSpPr>
          <p:nvPr>
            <p:ph type="ftr" sz="quarter" idx="12"/>
          </p:nvPr>
        </p:nvSpPr>
        <p:spPr/>
        <p:txBody>
          <a:bodyPr/>
          <a:lstStyle/>
          <a:p>
            <a:endParaRPr lang="en-Z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5</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2/4/2022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25496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6</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2/4/2022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3239498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7</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2/4/2022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30069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8</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2/4/2022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2530985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9</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2/4/2022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976357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10</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2/4/2022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10611511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Master" Target="../slideMasters/slideMaster1.xml" /><Relationship Id="rId6" Type="http://schemas.openxmlformats.org/officeDocument/2006/relationships/image" Target="../media/image5.png" /><Relationship Id="rId5" Type="http://schemas.openxmlformats.org/officeDocument/2006/relationships/image" Target="../media/image4.jpeg" /><Relationship Id="rId4" Type="http://schemas.openxmlformats.org/officeDocument/2006/relationships/image" Target="../media/image3.jpeg"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theme" Target="../theme/theme2.xml" /><Relationship Id="rId1" Type="http://schemas.openxmlformats.org/officeDocument/2006/relationships/slideLayout" Target="../slideLayouts/slideLayout2.xml" /><Relationship Id="rId5" Type="http://schemas.openxmlformats.org/officeDocument/2006/relationships/image" Target="../media/image5.png" /><Relationship Id="rId4" Type="http://schemas.openxmlformats.org/officeDocument/2006/relationships/image" Target="../media/image1.jpe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9DE21-5DAA-4204-B423-28510684095B}"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NDOH Logo.jpg"/>
          <p:cNvPicPr>
            <a:picLocks noChangeAspect="1"/>
          </p:cNvPicPr>
          <p:nvPr userDrawn="1"/>
        </p:nvPicPr>
        <p:blipFill>
          <a:blip r:embed="rId3"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4"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6" name="Picture 2"/>
          <p:cNvPicPr>
            <a:picLocks noChangeAspect="1" noChangeArrowheads="1"/>
          </p:cNvPicPr>
          <p:nvPr userDrawn="1"/>
        </p:nvPicPr>
        <p:blipFill>
          <a:blip r:embed="rId5" cstate="print"/>
          <a:srcRect/>
          <a:stretch>
            <a:fillRect/>
          </a:stretch>
        </p:blipFill>
        <p:spPr bwMode="auto">
          <a:xfrm>
            <a:off x="8072462" y="5814889"/>
            <a:ext cx="928662" cy="1043111"/>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53"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0"/>
            <a:ext cx="8176992" cy="3416320"/>
          </a:xfrm>
          <a:prstGeom prst="rect">
            <a:avLst/>
          </a:prstGeom>
          <a:noFill/>
        </p:spPr>
        <p:txBody>
          <a:bodyPr wrap="square" rtlCol="0">
            <a:spAutoFit/>
          </a:bodyPr>
          <a:lstStyle/>
          <a:p>
            <a:pPr algn="ctr"/>
            <a:r>
              <a:rPr lang="en-US" sz="2400" dirty="0">
                <a:solidFill>
                  <a:schemeClr val="bg1"/>
                </a:solidFill>
                <a:latin typeface="Arial" pitchFamily="34" charset="0"/>
                <a:cs typeface="Arial" pitchFamily="34" charset="0"/>
              </a:rPr>
              <a:t>PORTFOLIO COMMITTEE ON ENVIRONMENT, FORESTRY AND FISHERIES </a:t>
            </a:r>
          </a:p>
          <a:p>
            <a:pPr algn="ctr"/>
            <a:endParaRPr lang="en-US" sz="2400" dirty="0">
              <a:solidFill>
                <a:schemeClr val="bg1"/>
              </a:solidFill>
              <a:latin typeface="Arial" pitchFamily="34" charset="0"/>
              <a:cs typeface="Arial" pitchFamily="34" charset="0"/>
            </a:endParaRPr>
          </a:p>
          <a:p>
            <a:pPr algn="ctr"/>
            <a:endParaRPr lang="en-US" sz="2400" dirty="0">
              <a:solidFill>
                <a:schemeClr val="bg1"/>
              </a:solidFill>
              <a:latin typeface="Arial" pitchFamily="34" charset="0"/>
              <a:cs typeface="Arial" pitchFamily="34" charset="0"/>
            </a:endParaRPr>
          </a:p>
          <a:p>
            <a:pPr algn="ctr"/>
            <a:r>
              <a:rPr lang="en-US" sz="2400" dirty="0">
                <a:solidFill>
                  <a:schemeClr val="bg1"/>
                </a:solidFill>
                <a:latin typeface="Arial" pitchFamily="34" charset="0"/>
                <a:cs typeface="Arial" pitchFamily="34" charset="0"/>
              </a:rPr>
              <a:t>              </a:t>
            </a:r>
            <a:r>
              <a:rPr lang="en-US" sz="2400" dirty="0">
                <a:latin typeface="Arial" pitchFamily="34" charset="0"/>
                <a:cs typeface="Arial" pitchFamily="34" charset="0"/>
              </a:rPr>
              <a:t>UPDATE  REGARDING THE UPL CORNUMBIA</a:t>
            </a:r>
          </a:p>
          <a:p>
            <a:pPr algn="ctr"/>
            <a:r>
              <a:rPr lang="en-US" sz="2400" dirty="0">
                <a:latin typeface="Arial" pitchFamily="34" charset="0"/>
                <a:cs typeface="Arial" pitchFamily="34" charset="0"/>
              </a:rPr>
              <a:t>WAREHOUSE FIRE INCIDENT </a:t>
            </a:r>
          </a:p>
          <a:p>
            <a:pPr algn="ctr"/>
            <a:endParaRPr lang="en-US" sz="2400" dirty="0">
              <a:solidFill>
                <a:schemeClr val="bg1"/>
              </a:solidFill>
              <a:latin typeface="Arial" pitchFamily="34" charset="0"/>
              <a:cs typeface="Arial" pitchFamily="34" charset="0"/>
            </a:endParaRPr>
          </a:p>
          <a:p>
            <a:endParaRPr lang="en-US" sz="2400" dirty="0">
              <a:solidFill>
                <a:schemeClr val="bg1">
                  <a:lumMod val="50000"/>
                </a:schemeClr>
              </a:solidFill>
              <a:latin typeface="Arial" pitchFamily="34" charset="0"/>
              <a:cs typeface="Arial" pitchFamily="34" charset="0"/>
            </a:endParaRPr>
          </a:p>
          <a:p>
            <a:endParaRPr lang="en-US" sz="2400" dirty="0">
              <a:solidFill>
                <a:schemeClr val="bg1">
                  <a:lumMod val="50000"/>
                </a:schemeClr>
              </a:solidFill>
              <a:latin typeface="Arial" pitchFamily="34" charset="0"/>
              <a:cs typeface="Arial" pitchFamily="34" charset="0"/>
            </a:endParaRPr>
          </a:p>
        </p:txBody>
      </p:sp>
      <p:sp>
        <p:nvSpPr>
          <p:cNvPr id="6" name="TextBox 5"/>
          <p:cNvSpPr txBox="1"/>
          <p:nvPr/>
        </p:nvSpPr>
        <p:spPr>
          <a:xfrm>
            <a:off x="2514600" y="4286256"/>
            <a:ext cx="5791200" cy="830997"/>
          </a:xfrm>
          <a:prstGeom prst="rect">
            <a:avLst/>
          </a:prstGeom>
          <a:noFill/>
        </p:spPr>
        <p:txBody>
          <a:bodyPr wrap="square" rtlCol="0">
            <a:spAutoFit/>
          </a:bodyPr>
          <a:lstStyle/>
          <a:p>
            <a:endParaRPr lang="en-US" sz="2400" dirty="0">
              <a:solidFill>
                <a:schemeClr val="bg1">
                  <a:lumMod val="50000"/>
                </a:schemeClr>
              </a:solidFill>
              <a:latin typeface="Arial" pitchFamily="34" charset="0"/>
              <a:cs typeface="Arial" pitchFamily="34" charset="0"/>
            </a:endParaRPr>
          </a:p>
          <a:p>
            <a:r>
              <a:rPr lang="en-US" sz="2400" dirty="0">
                <a:solidFill>
                  <a:schemeClr val="bg1">
                    <a:lumMod val="50000"/>
                  </a:schemeClr>
                </a:solidFill>
                <a:latin typeface="Arial" pitchFamily="34" charset="0"/>
                <a:cs typeface="Arial" pitchFamily="34" charset="0"/>
              </a:rPr>
              <a:t>8</a:t>
            </a:r>
            <a:r>
              <a:rPr lang="en-US" sz="2400">
                <a:solidFill>
                  <a:schemeClr val="bg1">
                    <a:lumMod val="50000"/>
                  </a:schemeClr>
                </a:solidFill>
                <a:latin typeface="Arial" pitchFamily="34" charset="0"/>
                <a:cs typeface="Arial" pitchFamily="34" charset="0"/>
              </a:rPr>
              <a:t> </a:t>
            </a:r>
            <a:r>
              <a:rPr lang="en-US" sz="2400" dirty="0">
                <a:solidFill>
                  <a:schemeClr val="bg1">
                    <a:lumMod val="50000"/>
                  </a:schemeClr>
                </a:solidFill>
                <a:latin typeface="Arial" pitchFamily="34" charset="0"/>
                <a:cs typeface="Arial" pitchFamily="34" charset="0"/>
              </a:rPr>
              <a:t>February 2022</a:t>
            </a:r>
          </a:p>
        </p:txBody>
      </p:sp>
      <p:sp>
        <p:nvSpPr>
          <p:cNvPr id="7" name="Rectangle 2"/>
          <p:cNvSpPr txBox="1">
            <a:spLocks noChangeArrowheads="1"/>
          </p:cNvSpPr>
          <p:nvPr/>
        </p:nvSpPr>
        <p:spPr>
          <a:xfrm>
            <a:off x="571472" y="0"/>
            <a:ext cx="7277128" cy="838200"/>
          </a:xfrm>
          <a:prstGeom prst="rect">
            <a:avLst/>
          </a:prstGeom>
        </p:spPr>
        <p:txBody>
          <a:bodyPr tIns="45720" rIns="91440" bIns="45720" anchor="b">
            <a:normAutofit/>
          </a:bodyPr>
          <a:lstStyle/>
          <a:p>
            <a:pPr lvl="0"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2800" b="1"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
        <p:nvSpPr>
          <p:cNvPr id="8" name="Rectangle 7"/>
          <p:cNvSpPr/>
          <p:nvPr/>
        </p:nvSpPr>
        <p:spPr>
          <a:xfrm>
            <a:off x="2114168" y="2766689"/>
            <a:ext cx="6567414" cy="1538883"/>
          </a:xfrm>
          <a:prstGeom prst="rect">
            <a:avLst/>
          </a:prstGeom>
        </p:spPr>
        <p:txBody>
          <a:bodyPr wrap="square">
            <a:spAutoFit/>
          </a:bodyPr>
          <a:lstStyle/>
          <a:p>
            <a:r>
              <a:rPr lang="en-GB" sz="2800" b="1">
                <a:effectLst/>
                <a:latin typeface="Arial" panose="020B0604020202020204" pitchFamily="34" charset="0"/>
                <a:ea typeface="Times New Roman" panose="02020603050405020304" pitchFamily="18" charset="0"/>
              </a:rPr>
              <a:t>DR SSS BUTHELEZI</a:t>
            </a:r>
            <a:endParaRPr lang="en-ZA" sz="2800" dirty="0">
              <a:effectLst/>
              <a:latin typeface="Arial" panose="020B0604020202020204" pitchFamily="34" charset="0"/>
              <a:ea typeface="Times New Roman" panose="02020603050405020304" pitchFamily="18" charset="0"/>
            </a:endParaRPr>
          </a:p>
          <a:p>
            <a:pPr marL="342900" marR="153670" indent="-342900" algn="just">
              <a:lnSpc>
                <a:spcPct val="150000"/>
              </a:lnSpc>
              <a:tabLst>
                <a:tab pos="342900" algn="l"/>
              </a:tabLst>
            </a:pPr>
            <a:r>
              <a:rPr lang="en-GB" sz="2800" b="1">
                <a:effectLst/>
                <a:latin typeface="Arial" panose="020B0604020202020204" pitchFamily="34" charset="0"/>
                <a:ea typeface="Times New Roman" panose="02020603050405020304" pitchFamily="18" charset="0"/>
              </a:rPr>
              <a:t>DIRECTOR-GENERAL: HEALTH</a:t>
            </a:r>
            <a:endParaRPr lang="en-ZA" sz="2800" dirty="0">
              <a:effectLst/>
              <a:latin typeface="Arial" panose="020B0604020202020204" pitchFamily="34" charset="0"/>
              <a:ea typeface="Times New Roman" panose="02020603050405020304" pitchFamily="18" charset="0"/>
            </a:endParaRPr>
          </a:p>
          <a:p>
            <a:endParaRPr lang="en-US" sz="2400" dirty="0">
              <a:solidFill>
                <a:schemeClr val="bg1">
                  <a:lumMod val="50000"/>
                </a:schemeClr>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142984"/>
            <a:ext cx="8893652" cy="410881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Department of Health participated in the follow site visit.</a:t>
            </a:r>
          </a:p>
          <a:p>
            <a:pPr marL="285750" indent="-285750">
              <a:lnSpc>
                <a:spcPct val="150000"/>
              </a:lnSpc>
              <a:buFont typeface="Arial" panose="020B0604020202020204" pitchFamily="34" charset="0"/>
              <a:buChar char="•"/>
            </a:pPr>
            <a:r>
              <a:rPr lang="en-US" dirty="0">
                <a:latin typeface="Arial" panose="020B0604020202020204" pitchFamily="34" charset="0"/>
                <a:cs typeface="Arial" panose="020B0604020202020204" pitchFamily="34" charset="0"/>
              </a:rPr>
              <a:t>The NDoH further attended a joint collaboration and engagement session held on 16/08/2021 with officials from the Provincial Department of Health of Kwa-Zulu Natal and eThekwini Metropolitan Municipality.</a:t>
            </a:r>
          </a:p>
          <a:p>
            <a:pPr marL="742950" lvl="1" indent="-285750">
              <a:lnSpc>
                <a:spcPct val="150000"/>
              </a:lnSpc>
              <a:buFont typeface="Arial" panose="020B0604020202020204" pitchFamily="34" charset="0"/>
              <a:buChar char="•"/>
            </a:pPr>
            <a:r>
              <a:rPr lang="en-US" b="1" dirty="0">
                <a:latin typeface="Arial" panose="020B0604020202020204" pitchFamily="34" charset="0"/>
                <a:cs typeface="Arial" panose="020B0604020202020204" pitchFamily="34" charset="0"/>
              </a:rPr>
              <a:t>Legislative requirements in terms of licensing, registration &amp; permitting was discussed during the said session.</a:t>
            </a:r>
          </a:p>
          <a:p>
            <a:pPr marL="285750" indent="-285750">
              <a:lnSpc>
                <a:spcPct val="150000"/>
              </a:lnSpc>
              <a:buFont typeface="Arial" panose="020B0604020202020204" pitchFamily="34" charset="0"/>
              <a:buChar char="•"/>
            </a:pPr>
            <a:r>
              <a:rPr lang="en-US" dirty="0">
                <a:latin typeface="Arial" panose="020B0604020202020204" pitchFamily="34" charset="0"/>
                <a:cs typeface="Arial" panose="020B0604020202020204" pitchFamily="34" charset="0"/>
              </a:rPr>
              <a:t>NDoH brought to the attention of members during the session the </a:t>
            </a:r>
            <a:r>
              <a:rPr lang="en-US" dirty="0">
                <a:solidFill>
                  <a:prstClr val="black"/>
                </a:solidFill>
                <a:latin typeface="Arial" pitchFamily="34" charset="0"/>
                <a:cs typeface="Arial" pitchFamily="34" charset="0"/>
              </a:rPr>
              <a:t>fact that: </a:t>
            </a:r>
          </a:p>
          <a:p>
            <a:pPr marL="742950" lvl="1" indent="-285750">
              <a:lnSpc>
                <a:spcPct val="150000"/>
              </a:lnSpc>
              <a:buFont typeface="Arial" panose="020B0604020202020204" pitchFamily="34" charset="0"/>
              <a:buChar char="•"/>
            </a:pPr>
            <a:r>
              <a:rPr lang="en-US" sz="1600" b="1" dirty="0">
                <a:solidFill>
                  <a:prstClr val="white">
                    <a:lumMod val="50000"/>
                  </a:prstClr>
                </a:solidFill>
                <a:latin typeface="Arial" pitchFamily="34" charset="0"/>
                <a:cs typeface="Arial" pitchFamily="34" charset="0"/>
              </a:rPr>
              <a:t>a</a:t>
            </a:r>
            <a:r>
              <a:rPr lang="en-US" sz="1600" b="1" dirty="0">
                <a:solidFill>
                  <a:prstClr val="black"/>
                </a:solidFill>
                <a:latin typeface="Arial" panose="020B0604020202020204" pitchFamily="34" charset="0"/>
                <a:cs typeface="Arial" panose="020B0604020202020204" pitchFamily="34" charset="0"/>
              </a:rPr>
              <a:t>ll active ingredients or pesticides identified in the list of chemicals must be registered by the Department of Agriculture, Land Reform and Rural Development (DALRRD</a:t>
            </a:r>
            <a:r>
              <a:rPr lang="en-US" sz="1200" b="1" dirty="0">
                <a:solidFill>
                  <a:prstClr val="black"/>
                </a:solidFill>
              </a:rPr>
              <a:t>).</a:t>
            </a:r>
            <a:endParaRPr lang="en-US" sz="2400" dirty="0">
              <a:solidFill>
                <a:schemeClr val="bg1">
                  <a:lumMod val="50000"/>
                </a:schemeClr>
              </a:solidFill>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0" y="0"/>
            <a:ext cx="7236296"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rPr>
              <a:t>Roles Played by </a:t>
            </a:r>
            <a:r>
              <a:rPr lang="en-US" sz="2800" b="1" dirty="0" err="1">
                <a:solidFill>
                  <a:schemeClr val="bg1"/>
                </a:solidFill>
              </a:rPr>
              <a:t>NDoH</a:t>
            </a:r>
            <a:r>
              <a:rPr lang="en-US" sz="2800" b="1" dirty="0">
                <a:solidFill>
                  <a:schemeClr val="bg1"/>
                </a:solidFill>
              </a:rPr>
              <a:t> during the fire incident  </a:t>
            </a:r>
          </a:p>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2800" b="1" dirty="0">
              <a:solidFill>
                <a:schemeClr val="bg1"/>
              </a:solidFill>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4225422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142984"/>
            <a:ext cx="9001156" cy="4524315"/>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It was reported that a Directive was issued by the Provincial Environmental Department to UPL (section 30 under National Environmental Management Act, 1998 (Act No. 107 of 1998) (NEMA) and a response was provided by UPL.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There was a warning letter also issued. </a:t>
            </a:r>
          </a:p>
          <a:p>
            <a:pPr marL="800100" lvl="1"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UPL responded but with certain disputes (</a:t>
            </a:r>
            <a:r>
              <a:rPr lang="en-US" sz="2000" dirty="0" err="1">
                <a:solidFill>
                  <a:prstClr val="black"/>
                </a:solidFill>
                <a:latin typeface="Arial" panose="020B0604020202020204" pitchFamily="34" charset="0"/>
                <a:cs typeface="Arial" panose="020B0604020202020204" pitchFamily="34" charset="0"/>
              </a:rPr>
              <a:t>eg</a:t>
            </a:r>
            <a:r>
              <a:rPr lang="en-US" sz="2000" dirty="0">
                <a:solidFill>
                  <a:prstClr val="black"/>
                </a:solidFill>
                <a:latin typeface="Arial" panose="020B0604020202020204" pitchFamily="34" charset="0"/>
                <a:cs typeface="Arial" panose="020B0604020202020204" pitchFamily="34" charset="0"/>
              </a:rPr>
              <a:t>. Short time periods for compliance with Directive).</a:t>
            </a:r>
            <a:endParaRPr lang="en-ZA" sz="2000" dirty="0">
              <a:solidFill>
                <a:prstClr val="black"/>
              </a:solidFill>
              <a:latin typeface="Arial" panose="020B0604020202020204" pitchFamily="34" charset="0"/>
              <a:cs typeface="Arial" panose="020B0604020202020204" pitchFamily="34" charset="0"/>
            </a:endParaRPr>
          </a:p>
          <a:p>
            <a:pPr>
              <a:buFont typeface="Arial" pitchFamily="34" charset="0"/>
              <a:buChar char="•"/>
            </a:pPr>
            <a:endParaRPr lang="en-US" sz="2400" dirty="0">
              <a:solidFill>
                <a:schemeClr val="bg1">
                  <a:lumMod val="50000"/>
                </a:schemeClr>
              </a:solidFill>
              <a:latin typeface="Arial" pitchFamily="34" charset="0"/>
              <a:cs typeface="Arial" pitchFamily="34" charset="0"/>
            </a:endParaRPr>
          </a:p>
          <a:p>
            <a:r>
              <a:rPr lang="en-US" sz="2400" dirty="0">
                <a:solidFill>
                  <a:schemeClr val="bg1">
                    <a:lumMod val="50000"/>
                  </a:schemeClr>
                </a:solidFill>
                <a:latin typeface="Arial" pitchFamily="34" charset="0"/>
                <a:cs typeface="Arial" pitchFamily="34" charset="0"/>
              </a:rPr>
              <a:t>	</a:t>
            </a:r>
          </a:p>
          <a:p>
            <a:pPr lvl="1"/>
            <a:r>
              <a:rPr lang="en-US" sz="2400" dirty="0">
                <a:solidFill>
                  <a:schemeClr val="bg1">
                    <a:lumMod val="50000"/>
                  </a:schemeClr>
                </a:solidFill>
                <a:latin typeface="Arial" pitchFamily="34" charset="0"/>
                <a:cs typeface="Arial" pitchFamily="34" charset="0"/>
              </a:rPr>
              <a:t> </a:t>
            </a:r>
          </a:p>
          <a:p>
            <a:pPr lvl="2">
              <a:buFont typeface="Arial" pitchFamily="34" charset="0"/>
              <a:buChar char="•"/>
            </a:pPr>
            <a:endParaRPr lang="en-US" sz="2400" dirty="0">
              <a:solidFill>
                <a:schemeClr val="bg1">
                  <a:lumMod val="50000"/>
                </a:schemeClr>
              </a:solidFill>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0" y="0"/>
            <a:ext cx="7236296" cy="764704"/>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rPr>
              <a:t>Roles Played by </a:t>
            </a:r>
            <a:r>
              <a:rPr lang="en-US" sz="2800" b="1" dirty="0" err="1">
                <a:solidFill>
                  <a:schemeClr val="bg1"/>
                </a:solidFill>
              </a:rPr>
              <a:t>NDoH</a:t>
            </a:r>
            <a:r>
              <a:rPr lang="en-US" sz="2800" b="1" dirty="0">
                <a:solidFill>
                  <a:schemeClr val="bg1"/>
                </a:solidFill>
              </a:rPr>
              <a:t> during the fire incident  </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086055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142984"/>
            <a:ext cx="8821644" cy="433965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a:latin typeface="Arial" panose="020B0604020202020204" pitchFamily="34" charset="0"/>
                <a:cs typeface="Arial" panose="020B0604020202020204" pitchFamily="34" charset="0"/>
              </a:rPr>
              <a:t>The Portfolio Committee made the following recommendations:</a:t>
            </a:r>
          </a:p>
          <a:p>
            <a:pPr marL="742950" lvl="1" indent="-285750">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“The Department of Health and the Department of Agriculture, Land Reform and Rural Development should conduct an analysis and legislative review of the Hazardous Substances Act 15 of 1973 as well as the Fertilizers, Farm Feeds, Agricultural Remedies and Stock Remedies Act 36 of 1947 to identify gaps and areas that need urgent updating”.</a:t>
            </a:r>
            <a:endParaRPr lang="en-US" sz="2400" dirty="0">
              <a:solidFill>
                <a:schemeClr val="bg1">
                  <a:lumMod val="50000"/>
                </a:schemeClr>
              </a:solidFill>
              <a:latin typeface="Arial" pitchFamily="34" charset="0"/>
              <a:cs typeface="Arial" pitchFamily="34" charset="0"/>
            </a:endParaRPr>
          </a:p>
          <a:p>
            <a:pPr lvl="2">
              <a:buFont typeface="Arial" pitchFamily="34" charset="0"/>
              <a:buChar char="•"/>
            </a:pPr>
            <a:endParaRPr lang="en-US" sz="2400" dirty="0">
              <a:solidFill>
                <a:schemeClr val="bg1">
                  <a:lumMod val="50000"/>
                </a:schemeClr>
              </a:solidFill>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5562600"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rPr>
              <a:t>Recommendations by the Portfolio Committee</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211353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142984"/>
            <a:ext cx="8821644" cy="4093428"/>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In terms of section 4, subsection (1) of the Act, the Director-General may issue to any person a license subject to the prescribed conditions and </a:t>
            </a:r>
            <a:r>
              <a:rPr lang="en-US" sz="2000" b="1" dirty="0">
                <a:latin typeface="Arial" panose="020B0604020202020204" pitchFamily="34" charset="0"/>
                <a:cs typeface="Arial" panose="020B0604020202020204" pitchFamily="34" charset="0"/>
              </a:rPr>
              <a:t>such further conditions</a:t>
            </a:r>
            <a:r>
              <a:rPr lang="en-US" sz="2000" dirty="0">
                <a:latin typeface="Arial" panose="020B0604020202020204" pitchFamily="34" charset="0"/>
                <a:cs typeface="Arial" panose="020B0604020202020204" pitchFamily="34" charset="0"/>
              </a:rPr>
              <a:t> as the Director-General may in each case determine.  </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schemeClr val="bg1">
                    <a:lumMod val="50000"/>
                  </a:schemeClr>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The Director-General may require an applicant contemplated in subsection (1) to furnish him such information, in addition to any information furnished by the applicant in terms of the said subsection, as the Director-General may deem necessary.</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No Provincial Environmental Health Practitioner is allowed to perform control of hazardous substances unless issued with a Letter of Authority under the Act.</a:t>
            </a:r>
            <a:endParaRPr lang="en-US" sz="2400" dirty="0">
              <a:solidFill>
                <a:schemeClr val="bg1">
                  <a:lumMod val="50000"/>
                </a:schemeClr>
              </a:solidFill>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5562600"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rPr>
              <a:t>Recommendations by the Portfolio Committee (</a:t>
            </a:r>
            <a:r>
              <a:rPr lang="en-US" sz="2800" b="1" dirty="0" err="1">
                <a:solidFill>
                  <a:schemeClr val="bg1"/>
                </a:solidFill>
              </a:rPr>
              <a:t>cont</a:t>
            </a:r>
            <a:r>
              <a:rPr lang="en-US" sz="2800" b="1" dirty="0">
                <a:solidFill>
                  <a:schemeClr val="bg1"/>
                </a:solidFill>
              </a:rPr>
              <a:t>…)</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229953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142984"/>
            <a:ext cx="8893652"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The process of reviewing the Hazardous Substances Act, 1973 (Act No. 15 of 1973) has commenced and its in progress</a:t>
            </a:r>
            <a:r>
              <a:rPr lang="en-US" sz="2000" dirty="0"/>
              <a:t>.</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The fire incident at UPL warehouse does not necessarily warrant or require the review of the Act.</a:t>
            </a:r>
            <a:endParaRPr lang="en-US" sz="2000" dirty="0">
              <a:solidFill>
                <a:schemeClr val="bg1">
                  <a:lumMod val="50000"/>
                </a:schemeClr>
              </a:solidFill>
              <a:latin typeface="Arial" pitchFamily="34" charset="0"/>
              <a:cs typeface="Arial" pitchFamily="34"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Provinces to conduct quality checking and verification of information on all application forms and evaluation tools prior to forwarding to NDoH.</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Provinces use Application form and evaluation tool provided in the Guideline at all times.</a:t>
            </a:r>
          </a:p>
          <a:p>
            <a:pPr lvl="0"/>
            <a:endParaRPr lang="en-US" sz="2000" dirty="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NDoH to randomly monitor the hazardous substances dealers in the Provinces</a:t>
            </a:r>
            <a:r>
              <a:rPr lang="en-US" sz="1600" dirty="0">
                <a:solidFill>
                  <a:prstClr val="black"/>
                </a:solidFill>
                <a:latin typeface="Arial" panose="020B0604020202020204" pitchFamily="34" charset="0"/>
                <a:cs typeface="Arial" panose="020B0604020202020204" pitchFamily="34" charset="0"/>
              </a:rPr>
              <a:t> </a:t>
            </a:r>
            <a:endParaRPr lang="en-US" sz="2400" dirty="0">
              <a:solidFill>
                <a:schemeClr val="bg1">
                  <a:lumMod val="50000"/>
                </a:schemeClr>
              </a:solidFill>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0" y="0"/>
            <a:ext cx="7308304"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rPr>
              <a:t>Identified control measures to address health impacts (</a:t>
            </a:r>
            <a:r>
              <a:rPr lang="en-US" sz="2800" b="1" dirty="0" err="1">
                <a:solidFill>
                  <a:schemeClr val="bg1"/>
                </a:solidFill>
              </a:rPr>
              <a:t>cont</a:t>
            </a:r>
            <a:r>
              <a:rPr lang="en-US" sz="2800" b="1" dirty="0">
                <a:solidFill>
                  <a:schemeClr val="bg1"/>
                </a:solidFill>
              </a:rPr>
              <a:t>…)</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281685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142984"/>
            <a:ext cx="8893652" cy="398538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ZA" sz="1900" b="1" dirty="0">
                <a:latin typeface="Arial" panose="020B0604020202020204" pitchFamily="34" charset="0"/>
                <a:cs typeface="Arial" panose="020B0604020202020204" pitchFamily="34" charset="0"/>
              </a:rPr>
              <a:t>In preparation for the forth coming meeting of 8 February 2022, </a:t>
            </a:r>
            <a:r>
              <a:rPr lang="en-ZA" sz="1900" dirty="0">
                <a:latin typeface="Arial" panose="020B0604020202020204" pitchFamily="34" charset="0"/>
                <a:cs typeface="Arial" panose="020B0604020202020204" pitchFamily="34" charset="0"/>
              </a:rPr>
              <a:t>the National Department of Health would like to respond as follows to the whole incident:</a:t>
            </a:r>
          </a:p>
          <a:p>
            <a:pPr marL="285750" indent="-285750">
              <a:lnSpc>
                <a:spcPct val="150000"/>
              </a:lnSpc>
              <a:buFont typeface="Arial" panose="020B0604020202020204" pitchFamily="34" charset="0"/>
              <a:buChar char="•"/>
            </a:pPr>
            <a:r>
              <a:rPr lang="en-ZA" sz="1900" b="1" dirty="0">
                <a:latin typeface="Arial" panose="020B0604020202020204" pitchFamily="34" charset="0"/>
                <a:cs typeface="Arial" panose="020B0604020202020204" pitchFamily="34" charset="0"/>
              </a:rPr>
              <a:t>T</a:t>
            </a:r>
            <a:r>
              <a:rPr lang="en-ZA" sz="1900" dirty="0">
                <a:latin typeface="Arial" panose="020B0604020202020204" pitchFamily="34" charset="0"/>
                <a:cs typeface="Arial" panose="020B0604020202020204" pitchFamily="34" charset="0"/>
              </a:rPr>
              <a:t>here should be better, improved and strengthened cooperation, coordination and collaboration between the relevant authorities, on chemicals management</a:t>
            </a:r>
          </a:p>
          <a:p>
            <a:pPr marL="285750" indent="-285750">
              <a:lnSpc>
                <a:spcPct val="150000"/>
              </a:lnSpc>
              <a:buFont typeface="Arial" panose="020B0604020202020204" pitchFamily="34" charset="0"/>
              <a:buChar char="•"/>
            </a:pPr>
            <a:r>
              <a:rPr lang="en-ZA" sz="1900" dirty="0">
                <a:latin typeface="Arial" panose="020B0604020202020204" pitchFamily="34" charset="0"/>
                <a:cs typeface="Arial" panose="020B0604020202020204" pitchFamily="34" charset="0"/>
              </a:rPr>
              <a:t>There should be a joint inspections in terms of licensing, Schedule Trade Permitting conditions (where applicable), zoning and any other relevant or applicable by-laws. </a:t>
            </a:r>
          </a:p>
          <a:p>
            <a:pPr marL="285750" lvl="0" indent="-285750">
              <a:lnSpc>
                <a:spcPct val="150000"/>
              </a:lnSpc>
              <a:buFont typeface="Arial" panose="020B0604020202020204" pitchFamily="34" charset="0"/>
              <a:buChar char="•"/>
            </a:pPr>
            <a:r>
              <a:rPr lang="en-ZA" sz="1900" dirty="0">
                <a:latin typeface="Arial" panose="020B0604020202020204" pitchFamily="34" charset="0"/>
                <a:cs typeface="Arial" panose="020B0604020202020204" pitchFamily="34" charset="0"/>
              </a:rPr>
              <a:t>The identified gaps and areas that need urgent updating has been addressed.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0" y="0"/>
            <a:ext cx="7308304"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rPr>
              <a:t>Identified control measures to address health impacts (</a:t>
            </a:r>
            <a:r>
              <a:rPr lang="en-US" sz="2800" b="1" dirty="0" err="1">
                <a:solidFill>
                  <a:schemeClr val="bg1"/>
                </a:solidFill>
              </a:rPr>
              <a:t>cont</a:t>
            </a:r>
            <a:r>
              <a:rPr lang="en-US" sz="2800" b="1" dirty="0">
                <a:solidFill>
                  <a:schemeClr val="bg1"/>
                </a:solidFill>
              </a:rPr>
              <a:t>…)</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853431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142984"/>
            <a:ext cx="8893652" cy="4093428"/>
          </a:xfrm>
          <a:prstGeom prst="rect">
            <a:avLst/>
          </a:prstGeom>
          <a:noFill/>
        </p:spPr>
        <p:txBody>
          <a:bodyPr wrap="square" rtlCol="0">
            <a:spAutoFit/>
          </a:bodyPr>
          <a:lstStyle/>
          <a:p>
            <a:pPr marL="342900" indent="-342900" algn="just">
              <a:buFont typeface="Arial" panose="020B0604020202020204" pitchFamily="34" charset="0"/>
              <a:buChar char="•"/>
            </a:pPr>
            <a:r>
              <a:rPr lang="en-US" sz="2000" dirty="0">
                <a:latin typeface="Arial" panose="020B0604020202020204" pitchFamily="34" charset="0"/>
                <a:cs typeface="Arial" panose="020B0604020202020204" pitchFamily="34" charset="0"/>
              </a:rPr>
              <a:t>NDoH conducted capacity building and training in the Provinces to Provincial EHPs on the uniform and standardized application and implementation of the Guidelines on Licensing of Group I Hazardous Substances in South Africa, 2017</a:t>
            </a:r>
            <a:r>
              <a:rPr lang="en-US" sz="1600" dirty="0"/>
              <a:t>.</a:t>
            </a:r>
          </a:p>
          <a:p>
            <a:pPr marL="342900" indent="-342900" algn="just">
              <a:buFont typeface="Arial" panose="020B0604020202020204" pitchFamily="34" charset="0"/>
              <a:buChar char="•"/>
            </a:pPr>
            <a:endParaRPr lang="en-ZA" sz="1600" dirty="0"/>
          </a:p>
          <a:p>
            <a:pPr marL="342900" lvl="0" indent="-342900" algn="just">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Names of all hazardous substances, Category A and B, must be included on the License issued by NDoH or legislated local authority at all times (this was not done previously)  and the quantities to be noted or recorded (a tool has been developed in this regard).</a:t>
            </a:r>
          </a:p>
          <a:p>
            <a:pPr marL="342900" lvl="0" indent="-342900" algn="just">
              <a:buFont typeface="Arial" panose="020B0604020202020204" pitchFamily="34" charset="0"/>
              <a:buChar char="•"/>
            </a:pPr>
            <a:endParaRPr lang="en-ZA" sz="1600" dirty="0">
              <a:solidFill>
                <a:prstClr val="black"/>
              </a:solidFill>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Updated list of hazardous substances provided to Provinces when conducting inspections</a:t>
            </a:r>
            <a:r>
              <a:rPr lang="en-US" sz="1600" dirty="0">
                <a:solidFill>
                  <a:prstClr val="black"/>
                </a:solidFill>
              </a:rPr>
              <a:t>.</a:t>
            </a:r>
            <a:r>
              <a:rPr lang="en-US" sz="2400" dirty="0">
                <a:solidFill>
                  <a:schemeClr val="bg1">
                    <a:lumMod val="50000"/>
                  </a:schemeClr>
                </a:solidFill>
                <a:latin typeface="Arial" pitchFamily="34" charset="0"/>
                <a:cs typeface="Arial" pitchFamily="34" charset="0"/>
              </a:rPr>
              <a:t> </a:t>
            </a:r>
          </a:p>
          <a:p>
            <a:pPr lvl="2">
              <a:buFont typeface="Arial" pitchFamily="34" charset="0"/>
              <a:buChar char="•"/>
            </a:pPr>
            <a:endParaRPr lang="en-US" sz="2400" dirty="0">
              <a:solidFill>
                <a:schemeClr val="bg1">
                  <a:lumMod val="50000"/>
                </a:schemeClr>
              </a:solidFill>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0" y="0"/>
            <a:ext cx="7236296"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rPr>
              <a:t>Identified control measures to address health impacts (</a:t>
            </a:r>
            <a:r>
              <a:rPr lang="en-US" sz="2800" b="1" dirty="0" err="1">
                <a:solidFill>
                  <a:schemeClr val="bg1"/>
                </a:solidFill>
              </a:rPr>
              <a:t>cont</a:t>
            </a:r>
            <a:r>
              <a:rPr lang="en-US" sz="2800" b="1" dirty="0">
                <a:solidFill>
                  <a:schemeClr val="bg1"/>
                </a:solidFill>
              </a:rPr>
              <a:t>…)</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659377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142984"/>
            <a:ext cx="8821644" cy="5447645"/>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Better, improved and strengthened cooperation, coordination and collaboration between the relevant authorities, in terms of licensing process amongst Provincial Departments of Health and the Municipalities.</a:t>
            </a:r>
          </a:p>
          <a:p>
            <a:pPr marL="342900" indent="-342900" algn="just">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The above collaboration focus on chemicals management and joint inspections, Schedule Trade Permitting conditions (where applicable), zoning and any other relevant or applicable by-laws).</a:t>
            </a:r>
          </a:p>
          <a:p>
            <a:pPr marL="342900" indent="-342900" algn="just">
              <a:lnSpc>
                <a:spcPct val="150000"/>
              </a:lnSpc>
              <a:buFont typeface="Arial" panose="020B0604020202020204" pitchFamily="34" charset="0"/>
              <a:buChar char="•"/>
            </a:pPr>
            <a:r>
              <a:rPr lang="en-US" sz="2000" dirty="0">
                <a:latin typeface="Arial" panose="020B0604020202020204" pitchFamily="34" charset="0"/>
                <a:cs typeface="Arial" panose="020B0604020202020204" pitchFamily="34" charset="0"/>
              </a:rPr>
              <a:t>Addressing the incident that occurred at UPL effectively and efficiently requires an integrated and multi-disciplinary approach by the various national, provincial and local authorities, institutions and organizations. </a:t>
            </a:r>
            <a:endParaRPr lang="en-US" sz="2000" dirty="0">
              <a:solidFill>
                <a:schemeClr val="bg1">
                  <a:lumMod val="50000"/>
                </a:schemeClr>
              </a:solidFill>
              <a:latin typeface="Arial" panose="020B0604020202020204" pitchFamily="34" charset="0"/>
              <a:cs typeface="Arial" pitchFamily="34" charset="0"/>
            </a:endParaRPr>
          </a:p>
          <a:p>
            <a:endParaRPr lang="en-US" sz="2400" dirty="0">
              <a:solidFill>
                <a:schemeClr val="bg1">
                  <a:lumMod val="50000"/>
                </a:schemeClr>
              </a:solidFill>
              <a:latin typeface="Arial" panose="020B0604020202020204" pitchFamily="34" charset="0"/>
              <a:cs typeface="Arial" pitchFamily="34" charset="0"/>
            </a:endParaRPr>
          </a:p>
          <a:p>
            <a:endParaRPr lang="en-US" sz="2400" dirty="0">
              <a:solidFill>
                <a:schemeClr val="bg1">
                  <a:lumMod val="50000"/>
                </a:schemeClr>
              </a:solidFill>
              <a:latin typeface="Arial" panose="020B0604020202020204"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332656"/>
            <a:ext cx="5562600" cy="657944"/>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rPr>
              <a:t>Way Forward</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382000" cy="3539430"/>
          </a:xfrm>
          <a:prstGeom prst="rect">
            <a:avLst/>
          </a:prstGeom>
          <a:noFill/>
        </p:spPr>
        <p:txBody>
          <a:bodyPr wrap="square" rtlCol="0">
            <a:spAutoFit/>
          </a:bodyPr>
          <a:lstStyle/>
          <a:p>
            <a:pPr marL="457200" indent="-457200" algn="ctr"/>
            <a:endParaRPr lang="en-US" sz="4800" dirty="0">
              <a:solidFill>
                <a:schemeClr val="bg1">
                  <a:lumMod val="50000"/>
                </a:schemeClr>
              </a:solidFill>
              <a:latin typeface="Arial" pitchFamily="34" charset="0"/>
              <a:cs typeface="Arial" pitchFamily="34" charset="0"/>
            </a:endParaRPr>
          </a:p>
          <a:p>
            <a:pPr marL="457200" indent="-457200" algn="ctr"/>
            <a:endParaRPr lang="en-US" sz="4800" dirty="0">
              <a:solidFill>
                <a:schemeClr val="bg1">
                  <a:lumMod val="50000"/>
                </a:schemeClr>
              </a:solidFill>
              <a:latin typeface="Arial" pitchFamily="34" charset="0"/>
              <a:cs typeface="Arial" pitchFamily="34" charset="0"/>
            </a:endParaRPr>
          </a:p>
          <a:p>
            <a:pPr marL="457200" indent="-457200" algn="ctr"/>
            <a:r>
              <a:rPr lang="en-US" sz="4800" dirty="0">
                <a:solidFill>
                  <a:schemeClr val="bg1">
                    <a:lumMod val="50000"/>
                  </a:schemeClr>
                </a:solidFill>
                <a:latin typeface="Arial" pitchFamily="34" charset="0"/>
                <a:cs typeface="Arial" pitchFamily="34" charset="0"/>
              </a:rPr>
              <a:t>Thank you</a:t>
            </a:r>
          </a:p>
          <a:p>
            <a:pPr marL="457200" indent="-457200" algn="ctr"/>
            <a:endParaRPr lang="en-US" sz="3200" dirty="0">
              <a:solidFill>
                <a:schemeClr val="bg1">
                  <a:lumMod val="50000"/>
                </a:schemeClr>
              </a:solidFill>
              <a:latin typeface="Arial" pitchFamily="34" charset="0"/>
              <a:cs typeface="Arial" pitchFamily="34" charset="0"/>
            </a:endParaRPr>
          </a:p>
          <a:p>
            <a:pPr marL="457200" indent="-457200" algn="ctr">
              <a:buFont typeface="Wingdings" pitchFamily="2" charset="2"/>
              <a:buChar char="Ø"/>
            </a:pPr>
            <a:endParaRPr lang="en-US" sz="2400" dirty="0">
              <a:solidFill>
                <a:schemeClr val="bg1">
                  <a:lumMod val="50000"/>
                </a:schemeClr>
              </a:solidFill>
              <a:latin typeface="Arial" pitchFamily="34" charset="0"/>
              <a:cs typeface="Arial" pitchFamily="34" charset="0"/>
            </a:endParaRPr>
          </a:p>
          <a:p>
            <a:pPr marL="457200" indent="-457200" algn="ctr">
              <a:buFont typeface="Wingdings" pitchFamily="2" charset="2"/>
              <a:buChar char="Ø"/>
            </a:pPr>
            <a:endParaRPr lang="en-US" sz="2400" dirty="0">
              <a:solidFill>
                <a:schemeClr val="bg1">
                  <a:lumMod val="50000"/>
                </a:schemeClr>
              </a:solidFill>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5562600" cy="990600"/>
          </a:xfrm>
          <a:prstGeom prst="rect">
            <a:avLst/>
          </a:prstGeom>
        </p:spPr>
        <p:txBody>
          <a:bodyPr tIns="45720" rIns="91440" bIns="45720" anchor="b">
            <a:normAutofit/>
          </a:body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rPr>
              <a:t> </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00108"/>
            <a:ext cx="9144000" cy="4370427"/>
          </a:xfrm>
          <a:prstGeom prst="rect">
            <a:avLst/>
          </a:prstGeom>
          <a:noFill/>
        </p:spPr>
        <p:txBody>
          <a:bodyPr wrap="square" rtlCol="0">
            <a:spAutoFit/>
          </a:bodyPr>
          <a:lstStyle/>
          <a:p>
            <a:pPr marL="457200" indent="-457200">
              <a:buAutoNum type="arabicPeriod"/>
            </a:pPr>
            <a:endParaRPr lang="en-US" sz="2400" dirty="0"/>
          </a:p>
          <a:p>
            <a:pPr marL="457200" indent="-457200">
              <a:buAutoNum type="arabicPeriod"/>
            </a:pPr>
            <a:r>
              <a:rPr lang="en-US" sz="2400" b="1" dirty="0"/>
              <a:t>Background</a:t>
            </a:r>
          </a:p>
          <a:p>
            <a:pPr marL="457200" indent="-457200">
              <a:buAutoNum type="arabicPeriod"/>
            </a:pPr>
            <a:endParaRPr lang="en-US" sz="2400" b="1" dirty="0"/>
          </a:p>
          <a:p>
            <a:pPr marL="457200" indent="-457200">
              <a:buAutoNum type="arabicPeriod"/>
            </a:pPr>
            <a:r>
              <a:rPr lang="en-US" sz="2400" b="1" dirty="0"/>
              <a:t>Roles played by </a:t>
            </a:r>
            <a:r>
              <a:rPr lang="en-US" sz="2400" b="1" dirty="0" err="1"/>
              <a:t>NDoH</a:t>
            </a:r>
            <a:r>
              <a:rPr lang="en-US" sz="2400" b="1" dirty="0"/>
              <a:t> during the fire incident</a:t>
            </a:r>
          </a:p>
          <a:p>
            <a:pPr marL="457200" indent="-457200">
              <a:buAutoNum type="arabicPeriod"/>
            </a:pPr>
            <a:endParaRPr lang="en-US" sz="2400" b="1" dirty="0"/>
          </a:p>
          <a:p>
            <a:pPr marL="457200" indent="-457200">
              <a:buAutoNum type="arabicPeriod"/>
            </a:pPr>
            <a:r>
              <a:rPr lang="en-US" sz="2400" b="1" dirty="0"/>
              <a:t>Recommendations by the Portfolio Committee</a:t>
            </a:r>
          </a:p>
          <a:p>
            <a:pPr marL="457200" indent="-457200">
              <a:buAutoNum type="arabicPeriod"/>
            </a:pPr>
            <a:endParaRPr lang="en-US" sz="2400" b="1" dirty="0"/>
          </a:p>
          <a:p>
            <a:pPr marL="457200" indent="-457200">
              <a:buAutoNum type="arabicPeriod"/>
            </a:pPr>
            <a:r>
              <a:rPr lang="en-US" sz="2400" b="1" dirty="0"/>
              <a:t>Identified control measures to address health impacts</a:t>
            </a:r>
          </a:p>
          <a:p>
            <a:pPr marL="457200" indent="-457200">
              <a:buAutoNum type="arabicPeriod"/>
            </a:pPr>
            <a:endParaRPr lang="en-US" sz="2400" b="1" dirty="0"/>
          </a:p>
          <a:p>
            <a:pPr marL="457200" indent="-457200">
              <a:buAutoNum type="arabicPeriod"/>
            </a:pPr>
            <a:r>
              <a:rPr lang="en-US" sz="2400" b="1" dirty="0"/>
              <a:t>Way forward</a:t>
            </a:r>
          </a:p>
          <a:p>
            <a:pPr marL="457200" lvl="0" indent="-457200">
              <a:buAutoNum type="arabicPeriod"/>
            </a:pPr>
            <a:endParaRPr lang="en-US" sz="1900" dirty="0"/>
          </a:p>
          <a:p>
            <a:pPr marL="457200" indent="-457200"/>
            <a:endParaRPr lang="en-US" sz="1900" dirty="0"/>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5562600"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b="1" dirty="0">
                <a:solidFill>
                  <a:schemeClr val="bg1"/>
                </a:solidFill>
                <a:latin typeface="Arial" pitchFamily="34" charset="0"/>
                <a:cs typeface="Arial" pitchFamily="34" charset="0"/>
              </a:rPr>
              <a:t>Overview of Presentation</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142984"/>
            <a:ext cx="9001156" cy="5262979"/>
          </a:xfrm>
          <a:prstGeom prst="rect">
            <a:avLst/>
          </a:prstGeom>
          <a:noFill/>
        </p:spPr>
        <p:txBody>
          <a:bodyPr wrap="square" rtlCol="0">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On  13 July 2021 at United Phosphorus Limited (UPL), </a:t>
            </a:r>
            <a:r>
              <a:rPr lang="en-US" sz="2200" dirty="0" err="1">
                <a:latin typeface="Arial" panose="020B0604020202020204" pitchFamily="34" charset="0"/>
                <a:cs typeface="Arial" panose="020B0604020202020204" pitchFamily="34" charset="0"/>
              </a:rPr>
              <a:t>Cornubia</a:t>
            </a:r>
            <a:r>
              <a:rPr lang="en-US" sz="2200" dirty="0">
                <a:latin typeface="Arial" panose="020B0604020202020204" pitchFamily="34" charset="0"/>
                <a:cs typeface="Arial" panose="020B0604020202020204" pitchFamily="34" charset="0"/>
              </a:rPr>
              <a:t>, Durban, there was fire incident at chemical warehouse.</a:t>
            </a:r>
          </a:p>
          <a:p>
            <a:pPr marL="342900" indent="-3429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This was linked to the unplanned unrest and widespread looting that occurred in Gauteng and Kwa-Zulu Natal Provinces.</a:t>
            </a: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The affected warehouse stored vast quantities of raw materials and pesticides</a:t>
            </a:r>
            <a:r>
              <a:rPr lang="en-US" sz="2200" dirty="0"/>
              <a:t>.</a:t>
            </a:r>
          </a:p>
          <a:p>
            <a:endParaRPr lang="en-US" sz="2200" dirty="0"/>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Both Health Services and Pollution Control Units from eThekwini Metropolitan Municipality responded to incident.</a:t>
            </a:r>
          </a:p>
          <a:p>
            <a:pPr marL="342900" indent="-3429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r>
              <a:rPr lang="en-US" sz="2400" dirty="0"/>
              <a:t> </a:t>
            </a:r>
            <a:endParaRPr lang="en-US" sz="2400" dirty="0">
              <a:solidFill>
                <a:schemeClr val="bg1">
                  <a:lumMod val="50000"/>
                </a:schemeClr>
              </a:solidFill>
              <a:latin typeface="Arial" pitchFamily="34" charset="0"/>
              <a:cs typeface="Arial" pitchFamily="34" charset="0"/>
            </a:endParaRPr>
          </a:p>
          <a:p>
            <a:r>
              <a:rPr lang="en-US" sz="2400" dirty="0">
                <a:solidFill>
                  <a:schemeClr val="bg1">
                    <a:lumMod val="50000"/>
                  </a:schemeClr>
                </a:solidFill>
                <a:latin typeface="Arial" pitchFamily="34" charset="0"/>
                <a:cs typeface="Arial" pitchFamily="34" charset="0"/>
              </a:rPr>
              <a:t>					</a:t>
            </a:r>
          </a:p>
          <a:p>
            <a:r>
              <a:rPr lang="en-US" sz="2400" dirty="0">
                <a:solidFill>
                  <a:schemeClr val="bg1">
                    <a:lumMod val="50000"/>
                  </a:schemeClr>
                </a:solidFill>
                <a:latin typeface="Arial" pitchFamily="34" charset="0"/>
                <a:cs typeface="Arial" pitchFamily="34" charset="0"/>
              </a:rPr>
              <a:t>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5562600"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rPr>
              <a:t>BACKGROUND</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142984"/>
            <a:ext cx="8821644" cy="4524315"/>
          </a:xfrm>
          <a:prstGeom prst="rect">
            <a:avLst/>
          </a:prstGeom>
          <a:noFill/>
        </p:spPr>
        <p:txBody>
          <a:bodyPr wrap="square" rtlCol="0">
            <a:spAutoFit/>
          </a:bodyPr>
          <a:lstStyle/>
          <a:p>
            <a:pPr marL="342900" indent="-342900" algn="just">
              <a:buFont typeface="Arial" panose="020B0604020202020204" pitchFamily="34" charset="0"/>
              <a:buChar char="•"/>
            </a:pPr>
            <a:r>
              <a:rPr lang="en-US" sz="2000" dirty="0">
                <a:latin typeface="Arial" panose="020B0604020202020204" pitchFamily="34" charset="0"/>
                <a:cs typeface="Arial" panose="020B0604020202020204" pitchFamily="34" charset="0"/>
              </a:rPr>
              <a:t>One of the functions of the Environmental Health Services is the management and control of the hazardous substance, in line with Hazardous Substances Act. </a:t>
            </a:r>
          </a:p>
          <a:p>
            <a:pPr algn="just"/>
            <a:endParaRPr lang="en-US" sz="20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2000" dirty="0">
                <a:latin typeface="Arial" panose="020B0604020202020204" pitchFamily="34" charset="0"/>
                <a:cs typeface="Arial" panose="020B0604020202020204" pitchFamily="34" charset="0"/>
              </a:rPr>
              <a:t>N</a:t>
            </a:r>
            <a:r>
              <a:rPr lang="en-ZA" sz="2000" dirty="0">
                <a:latin typeface="Arial" panose="020B0604020202020204" pitchFamily="34" charset="0"/>
                <a:cs typeface="Arial" panose="020B0604020202020204" pitchFamily="34" charset="0"/>
              </a:rPr>
              <a:t>DoH administers or regulates the legal provisions of hazardous substances under the Hazardous Substances Act, 1973 (Act No.15 of 1973) and Regulations (R452 and R453 of 25 March 1977) (“HSA”). </a:t>
            </a:r>
          </a:p>
          <a:p>
            <a:pPr marL="342900" indent="-342900" algn="just">
              <a:buFont typeface="Arial" panose="020B0604020202020204" pitchFamily="34" charset="0"/>
              <a:buChar char="•"/>
            </a:pPr>
            <a:endParaRPr lang="en-ZA" sz="20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ZA" sz="2000" dirty="0">
                <a:latin typeface="Arial" panose="020B0604020202020204" pitchFamily="34" charset="0"/>
                <a:cs typeface="Arial" panose="020B0604020202020204" pitchFamily="34" charset="0"/>
              </a:rPr>
              <a:t>The Act provides for the control of substances which may cause injury or ill-health or death of human beings by means of their toxic, corrosive, irritant, strongly sensitizing or flammable nature or the generation of pressure thereby in certain circumstances, and for the control of certain electronic products;  </a:t>
            </a:r>
            <a:endParaRPr lang="en-US" sz="2400" dirty="0">
              <a:solidFill>
                <a:schemeClr val="bg1">
                  <a:lumMod val="50000"/>
                </a:schemeClr>
              </a:solidFill>
              <a:latin typeface="Arial" pitchFamily="34" charset="0"/>
              <a:cs typeface="Arial" pitchFamily="34" charset="0"/>
            </a:endParaRPr>
          </a:p>
          <a:p>
            <a:pPr lvl="2">
              <a:buFont typeface="Arial" pitchFamily="34" charset="0"/>
              <a:buChar char="•"/>
            </a:pPr>
            <a:endParaRPr lang="en-US" sz="2400" dirty="0">
              <a:solidFill>
                <a:schemeClr val="bg1">
                  <a:lumMod val="50000"/>
                </a:schemeClr>
              </a:solidFill>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0" y="0"/>
            <a:ext cx="7236296"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rPr>
              <a:t>Roles Played by </a:t>
            </a:r>
            <a:r>
              <a:rPr lang="en-US" sz="2800" b="1" dirty="0" err="1">
                <a:solidFill>
                  <a:schemeClr val="bg1"/>
                </a:solidFill>
              </a:rPr>
              <a:t>NDoH</a:t>
            </a:r>
            <a:r>
              <a:rPr lang="en-US" sz="2800" b="1" dirty="0">
                <a:solidFill>
                  <a:schemeClr val="bg1"/>
                </a:solidFill>
              </a:rPr>
              <a:t> during the fire incident  </a:t>
            </a:r>
          </a:p>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2800" b="1" dirty="0">
              <a:solidFill>
                <a:schemeClr val="bg1"/>
              </a:solidFill>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142984"/>
            <a:ext cx="8543956" cy="6455613"/>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ZA" sz="2300" dirty="0">
                <a:latin typeface="Arial" panose="020B0604020202020204" pitchFamily="34" charset="0"/>
                <a:cs typeface="Arial" panose="020B0604020202020204" pitchFamily="34" charset="0"/>
              </a:rPr>
              <a:t>This act further provides for the:  </a:t>
            </a:r>
          </a:p>
          <a:p>
            <a:pPr marL="800100" lvl="1" indent="-342900">
              <a:lnSpc>
                <a:spcPct val="150000"/>
              </a:lnSpc>
              <a:buFont typeface="Arial" panose="020B0604020202020204" pitchFamily="34" charset="0"/>
              <a:buChar char="•"/>
            </a:pPr>
            <a:r>
              <a:rPr lang="en-ZA" sz="2300" dirty="0">
                <a:latin typeface="Arial" panose="020B0604020202020204" pitchFamily="34" charset="0"/>
                <a:cs typeface="Arial" panose="020B0604020202020204" pitchFamily="34" charset="0"/>
              </a:rPr>
              <a:t>Provision for the division of such substances or products into groups in relation to the degree of danger; and</a:t>
            </a:r>
          </a:p>
          <a:p>
            <a:pPr marL="800100" lvl="1" indent="-342900">
              <a:lnSpc>
                <a:spcPct val="150000"/>
              </a:lnSpc>
              <a:buFont typeface="Arial" panose="020B0604020202020204" pitchFamily="34" charset="0"/>
              <a:buChar char="•"/>
            </a:pPr>
            <a:r>
              <a:rPr lang="en-ZA" sz="2300" dirty="0">
                <a:latin typeface="Arial" panose="020B0604020202020204" pitchFamily="34" charset="0"/>
                <a:cs typeface="Arial" panose="020B0604020202020204" pitchFamily="34" charset="0"/>
              </a:rPr>
              <a:t>Provision for the prohibition and control of the importation, manufacture, sale, use, operation, application, modification, disposal or dumping of such substances and products; and to provide for matters connected therewith. </a:t>
            </a:r>
          </a:p>
          <a:p>
            <a:pPr>
              <a:buFont typeface="Arial" pitchFamily="34" charset="0"/>
              <a:buChar char="•"/>
            </a:pPr>
            <a:endParaRPr lang="en-ZA" sz="2400" dirty="0">
              <a:latin typeface="Arial" panose="020B0604020202020204" pitchFamily="34" charset="0"/>
              <a:cs typeface="Arial" panose="020B0604020202020204" pitchFamily="34" charset="0"/>
            </a:endParaRPr>
          </a:p>
          <a:p>
            <a:pPr>
              <a:buFont typeface="Arial" pitchFamily="34" charset="0"/>
              <a:buChar char="•"/>
            </a:pPr>
            <a:endParaRPr lang="en-US" sz="2400" dirty="0">
              <a:solidFill>
                <a:schemeClr val="bg1">
                  <a:lumMod val="50000"/>
                </a:schemeClr>
              </a:solidFill>
              <a:latin typeface="Arial" pitchFamily="34" charset="0"/>
              <a:cs typeface="Arial" pitchFamily="34" charset="0"/>
            </a:endParaRPr>
          </a:p>
          <a:p>
            <a:r>
              <a:rPr lang="en-US" sz="2800" dirty="0">
                <a:solidFill>
                  <a:schemeClr val="bg1">
                    <a:lumMod val="50000"/>
                  </a:schemeClr>
                </a:solidFill>
                <a:latin typeface="Arial" pitchFamily="34" charset="0"/>
                <a:cs typeface="Arial" pitchFamily="34" charset="0"/>
              </a:rPr>
              <a:t>	</a:t>
            </a:r>
            <a:endParaRPr lang="en-US" sz="2800" b="1" u="sng" dirty="0">
              <a:solidFill>
                <a:schemeClr val="bg1">
                  <a:lumMod val="50000"/>
                </a:schemeClr>
              </a:solidFill>
              <a:latin typeface="Arial" panose="020B0604020202020204" pitchFamily="34" charset="0"/>
              <a:cs typeface="Arial" pitchFamily="34" charset="0"/>
            </a:endParaRPr>
          </a:p>
          <a:p>
            <a:r>
              <a:rPr lang="en-US" sz="2400" dirty="0">
                <a:solidFill>
                  <a:schemeClr val="bg1">
                    <a:lumMod val="50000"/>
                  </a:schemeClr>
                </a:solidFill>
                <a:latin typeface="Arial" pitchFamily="34" charset="0"/>
                <a:cs typeface="Arial" pitchFamily="34" charset="0"/>
              </a:rPr>
              <a:t>	 </a:t>
            </a:r>
          </a:p>
          <a:p>
            <a:r>
              <a:rPr lang="en-US" sz="2400" dirty="0">
                <a:solidFill>
                  <a:schemeClr val="bg1">
                    <a:lumMod val="50000"/>
                  </a:schemeClr>
                </a:solidFill>
                <a:latin typeface="Arial" pitchFamily="34" charset="0"/>
                <a:cs typeface="Arial" pitchFamily="34" charset="0"/>
              </a:rPr>
              <a:t>	</a:t>
            </a:r>
          </a:p>
          <a:p>
            <a:pPr lvl="1"/>
            <a:r>
              <a:rPr lang="en-US" sz="2400" dirty="0">
                <a:solidFill>
                  <a:schemeClr val="bg1">
                    <a:lumMod val="50000"/>
                  </a:schemeClr>
                </a:solidFill>
                <a:latin typeface="Arial" pitchFamily="34" charset="0"/>
                <a:cs typeface="Arial" pitchFamily="34" charset="0"/>
              </a:rPr>
              <a:t> </a:t>
            </a:r>
          </a:p>
          <a:p>
            <a:pPr lvl="2">
              <a:buFont typeface="Arial" pitchFamily="34" charset="0"/>
              <a:buChar char="•"/>
            </a:pPr>
            <a:endParaRPr lang="en-US" sz="2400" dirty="0">
              <a:solidFill>
                <a:schemeClr val="bg1">
                  <a:lumMod val="50000"/>
                </a:schemeClr>
              </a:solidFill>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0" y="0"/>
            <a:ext cx="7236296"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rPr>
              <a:t>Roles Played by </a:t>
            </a:r>
            <a:r>
              <a:rPr lang="en-US" sz="2800" b="1" dirty="0" err="1">
                <a:solidFill>
                  <a:schemeClr val="bg1"/>
                </a:solidFill>
              </a:rPr>
              <a:t>NDoH</a:t>
            </a:r>
            <a:r>
              <a:rPr lang="en-US" sz="2800" b="1" dirty="0">
                <a:solidFill>
                  <a:schemeClr val="bg1"/>
                </a:solidFill>
              </a:rPr>
              <a:t> during the fire incident  </a:t>
            </a:r>
          </a:p>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2800" b="1" dirty="0">
              <a:solidFill>
                <a:schemeClr val="bg1"/>
              </a:solidFill>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409292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142984"/>
            <a:ext cx="9001156" cy="7355860"/>
          </a:xfrm>
          <a:prstGeom prst="rect">
            <a:avLst/>
          </a:prstGeom>
          <a:noFill/>
        </p:spPr>
        <p:txBody>
          <a:bodyPr wrap="square" rtlCol="0">
            <a:spAutoFit/>
          </a:bodyPr>
          <a:lstStyle/>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The following are the further provision of the same act for which NDoH is responsible: </a:t>
            </a:r>
            <a:endParaRPr lang="en-ZA"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ZA" sz="2000" dirty="0">
                <a:latin typeface="Arial" panose="020B0604020202020204" pitchFamily="34" charset="0"/>
                <a:cs typeface="Arial" panose="020B0604020202020204" pitchFamily="34" charset="0"/>
              </a:rPr>
              <a:t>There are four (4) groups of hazardous substances under the HAS and Environmental Health at NDoH regulates Groups I &amp; II while the Radiation Control Unit under the South African Health Products Regulatory Authority (SAHPRA) regulates Groups III &amp; IV. </a:t>
            </a:r>
          </a:p>
          <a:p>
            <a:pPr lvl="1"/>
            <a:endParaRPr lang="en-ZA" sz="2000" dirty="0">
              <a:latin typeface="Arial" panose="020B0604020202020204" pitchFamily="34" charset="0"/>
              <a:cs typeface="Arial" panose="020B0604020202020204" pitchFamily="34" charset="0"/>
            </a:endParaRPr>
          </a:p>
          <a:p>
            <a:pPr marL="1200150" lvl="2" indent="-285750">
              <a:buFont typeface="Arial" panose="020B0604020202020204" pitchFamily="34" charset="0"/>
              <a:buChar char="•"/>
            </a:pPr>
            <a:r>
              <a:rPr lang="en-ZA" sz="2000" dirty="0">
                <a:latin typeface="Arial" panose="020B0604020202020204" pitchFamily="34" charset="0"/>
                <a:cs typeface="Arial" panose="020B0604020202020204" pitchFamily="34" charset="0"/>
              </a:rPr>
              <a:t>The Group I hazardous substances are divided into Category A (industrial chemicals) and Category B (active ingredients/pesticides). </a:t>
            </a:r>
          </a:p>
          <a:p>
            <a:pPr marL="742950" lvl="1" indent="-285750">
              <a:buFont typeface="Arial" panose="020B0604020202020204" pitchFamily="34" charset="0"/>
              <a:buChar char="•"/>
            </a:pPr>
            <a:endParaRPr lang="en-ZA"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ZA" sz="2400" dirty="0">
              <a:latin typeface="Arial" panose="020B0604020202020204" pitchFamily="34" charset="0"/>
              <a:cs typeface="Arial" panose="020B0604020202020204" pitchFamily="34" charset="0"/>
            </a:endParaRPr>
          </a:p>
          <a:p>
            <a:r>
              <a:rPr lang="en-ZA" sz="2400" dirty="0">
                <a:latin typeface="Arial" panose="020B0604020202020204" pitchFamily="34" charset="0"/>
                <a:cs typeface="Arial" panose="020B0604020202020204" pitchFamily="34" charset="0"/>
              </a:rPr>
              <a:t> </a:t>
            </a:r>
          </a:p>
          <a:p>
            <a:endParaRPr lang="en-ZA" sz="2400" dirty="0">
              <a:latin typeface="Arial" panose="020B0604020202020204" pitchFamily="34" charset="0"/>
              <a:cs typeface="Arial" panose="020B0604020202020204" pitchFamily="34" charset="0"/>
            </a:endParaRPr>
          </a:p>
          <a:p>
            <a:pPr>
              <a:buFont typeface="Arial" pitchFamily="34" charset="0"/>
              <a:buChar char="•"/>
            </a:pPr>
            <a:endParaRPr lang="en-ZA" sz="2400" dirty="0">
              <a:latin typeface="Arial" panose="020B0604020202020204" pitchFamily="34" charset="0"/>
              <a:cs typeface="Arial" panose="020B0604020202020204" pitchFamily="34" charset="0"/>
            </a:endParaRPr>
          </a:p>
          <a:p>
            <a:pPr>
              <a:buFont typeface="Arial" pitchFamily="34" charset="0"/>
              <a:buChar char="•"/>
            </a:pPr>
            <a:endParaRPr lang="en-US" sz="2400" dirty="0">
              <a:solidFill>
                <a:schemeClr val="bg1">
                  <a:lumMod val="50000"/>
                </a:schemeClr>
              </a:solidFill>
              <a:latin typeface="Arial" pitchFamily="34" charset="0"/>
              <a:cs typeface="Arial" pitchFamily="34" charset="0"/>
            </a:endParaRPr>
          </a:p>
          <a:p>
            <a:r>
              <a:rPr lang="en-US" sz="2800" dirty="0">
                <a:solidFill>
                  <a:schemeClr val="bg1">
                    <a:lumMod val="50000"/>
                  </a:schemeClr>
                </a:solidFill>
                <a:latin typeface="Arial" pitchFamily="34" charset="0"/>
                <a:cs typeface="Arial" pitchFamily="34" charset="0"/>
              </a:rPr>
              <a:t>	</a:t>
            </a:r>
            <a:endParaRPr lang="en-US" sz="2800" b="1" u="sng" dirty="0">
              <a:solidFill>
                <a:schemeClr val="bg1">
                  <a:lumMod val="50000"/>
                </a:schemeClr>
              </a:solidFill>
              <a:latin typeface="Arial" panose="020B0604020202020204" pitchFamily="34" charset="0"/>
              <a:cs typeface="Arial" pitchFamily="34" charset="0"/>
            </a:endParaRPr>
          </a:p>
          <a:p>
            <a:r>
              <a:rPr lang="en-US" sz="2400" dirty="0">
                <a:solidFill>
                  <a:schemeClr val="bg1">
                    <a:lumMod val="50000"/>
                  </a:schemeClr>
                </a:solidFill>
                <a:latin typeface="Arial" pitchFamily="34" charset="0"/>
                <a:cs typeface="Arial" pitchFamily="34" charset="0"/>
              </a:rPr>
              <a:t>	 </a:t>
            </a:r>
          </a:p>
          <a:p>
            <a:r>
              <a:rPr lang="en-US" sz="2400" dirty="0">
                <a:solidFill>
                  <a:schemeClr val="bg1">
                    <a:lumMod val="50000"/>
                  </a:schemeClr>
                </a:solidFill>
                <a:latin typeface="Arial" pitchFamily="34" charset="0"/>
                <a:cs typeface="Arial" pitchFamily="34" charset="0"/>
              </a:rPr>
              <a:t>	</a:t>
            </a:r>
          </a:p>
          <a:p>
            <a:pPr lvl="1"/>
            <a:r>
              <a:rPr lang="en-US" sz="2400" dirty="0">
                <a:solidFill>
                  <a:schemeClr val="bg1">
                    <a:lumMod val="50000"/>
                  </a:schemeClr>
                </a:solidFill>
                <a:latin typeface="Arial" pitchFamily="34" charset="0"/>
                <a:cs typeface="Arial" pitchFamily="34" charset="0"/>
              </a:rPr>
              <a:t> </a:t>
            </a:r>
          </a:p>
          <a:p>
            <a:pPr lvl="2">
              <a:buFont typeface="Arial" pitchFamily="34" charset="0"/>
              <a:buChar char="•"/>
            </a:pPr>
            <a:endParaRPr lang="en-US" sz="2400" dirty="0">
              <a:solidFill>
                <a:schemeClr val="bg1">
                  <a:lumMod val="50000"/>
                </a:schemeClr>
              </a:solidFill>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0" y="0"/>
            <a:ext cx="7236296"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rPr>
              <a:t>Roles Played by </a:t>
            </a:r>
            <a:r>
              <a:rPr lang="en-US" sz="2800" b="1" dirty="0" err="1">
                <a:solidFill>
                  <a:schemeClr val="bg1"/>
                </a:solidFill>
              </a:rPr>
              <a:t>NDoH</a:t>
            </a:r>
            <a:r>
              <a:rPr lang="en-US" sz="2800" b="1" dirty="0">
                <a:solidFill>
                  <a:schemeClr val="bg1"/>
                </a:solidFill>
              </a:rPr>
              <a:t> during the fire incident  </a:t>
            </a:r>
          </a:p>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2800" b="1" dirty="0">
              <a:solidFill>
                <a:schemeClr val="bg1"/>
              </a:solidFill>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670863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126369"/>
            <a:ext cx="8820472" cy="452431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ZA" sz="2400" dirty="0">
                <a:solidFill>
                  <a:prstClr val="black"/>
                </a:solidFill>
                <a:latin typeface="Arial" panose="020B0604020202020204" pitchFamily="34" charset="0"/>
                <a:cs typeface="Arial" panose="020B0604020202020204" pitchFamily="34" charset="0"/>
              </a:rPr>
              <a:t>A section 4 license is required in terms of the Act which is valid for one (1) calendar year </a:t>
            </a:r>
            <a:r>
              <a:rPr lang="en-ZA" sz="2000" i="1" dirty="0">
                <a:solidFill>
                  <a:prstClr val="black"/>
                </a:solidFill>
                <a:latin typeface="Arial" panose="020B0604020202020204" pitchFamily="34" charset="0"/>
                <a:cs typeface="Arial" panose="020B0604020202020204" pitchFamily="34" charset="0"/>
              </a:rPr>
              <a:t>(from January 1 to December 31)</a:t>
            </a:r>
            <a:r>
              <a:rPr lang="en-ZA" sz="2400" i="1" dirty="0">
                <a:solidFill>
                  <a:prstClr val="black"/>
                </a:solidFill>
                <a:latin typeface="Arial" panose="020B0604020202020204" pitchFamily="34" charset="0"/>
                <a:cs typeface="Arial" panose="020B0604020202020204" pitchFamily="34" charset="0"/>
              </a:rPr>
              <a:t>. </a:t>
            </a:r>
            <a:endParaRPr lang="en-ZA" sz="2800" i="1" dirty="0">
              <a:solidFill>
                <a:prstClr val="black"/>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ZA" sz="2400" dirty="0">
                <a:latin typeface="Arial" panose="020B0604020202020204" pitchFamily="34" charset="0"/>
                <a:cs typeface="Arial" panose="020B0604020202020204" pitchFamily="34" charset="0"/>
              </a:rPr>
              <a:t>This license is generally issued by the Director-General for Health but has been delegated to the Chief Director: Environmental Health and Port Health Services in terms of section 26 of the Act. </a:t>
            </a:r>
            <a:endParaRPr lang="en-US" sz="2400" dirty="0">
              <a:solidFill>
                <a:schemeClr val="bg1">
                  <a:lumMod val="50000"/>
                </a:schemeClr>
              </a:solidFill>
              <a:latin typeface="Arial" pitchFamily="34" charset="0"/>
              <a:cs typeface="Arial" pitchFamily="34" charset="0"/>
            </a:endParaRPr>
          </a:p>
          <a:p>
            <a:r>
              <a:rPr lang="en-US" sz="2400" dirty="0">
                <a:solidFill>
                  <a:schemeClr val="bg1">
                    <a:lumMod val="50000"/>
                  </a:schemeClr>
                </a:solidFill>
                <a:latin typeface="Arial" pitchFamily="34" charset="0"/>
                <a:cs typeface="Arial" pitchFamily="34" charset="0"/>
              </a:rPr>
              <a:t>	</a:t>
            </a:r>
          </a:p>
          <a:p>
            <a:pPr lvl="1"/>
            <a:r>
              <a:rPr lang="en-US" sz="2400" dirty="0">
                <a:solidFill>
                  <a:schemeClr val="bg1">
                    <a:lumMod val="50000"/>
                  </a:schemeClr>
                </a:solidFill>
                <a:latin typeface="Arial" pitchFamily="34" charset="0"/>
                <a:cs typeface="Arial" pitchFamily="34" charset="0"/>
              </a:rPr>
              <a:t> </a:t>
            </a:r>
          </a:p>
          <a:p>
            <a:pPr lvl="2">
              <a:buFont typeface="Arial" pitchFamily="34" charset="0"/>
              <a:buChar char="•"/>
            </a:pPr>
            <a:endParaRPr lang="en-US" sz="2400" dirty="0">
              <a:solidFill>
                <a:schemeClr val="bg1">
                  <a:lumMod val="50000"/>
                </a:schemeClr>
              </a:solidFill>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0" y="0"/>
            <a:ext cx="7236296"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rPr>
              <a:t>Roles Played by </a:t>
            </a:r>
            <a:r>
              <a:rPr lang="en-US" sz="2800" b="1" dirty="0" err="1">
                <a:solidFill>
                  <a:schemeClr val="bg1"/>
                </a:solidFill>
              </a:rPr>
              <a:t>NDoH</a:t>
            </a:r>
            <a:r>
              <a:rPr lang="en-US" sz="2800" b="1" dirty="0">
                <a:solidFill>
                  <a:schemeClr val="bg1"/>
                </a:solidFill>
              </a:rPr>
              <a:t> during the fire incident  </a:t>
            </a:r>
          </a:p>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2800" b="1" dirty="0">
              <a:solidFill>
                <a:schemeClr val="bg1"/>
              </a:solidFill>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460031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142984"/>
            <a:ext cx="8821644" cy="443198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Following on the incident, on 11 August 2021, the National Department of Health (NDoH), Chief Directorate: Environmental Health and Port Health Services participated in a Portfolio Committee meeting held in Kwa-Zulu Natal.</a:t>
            </a:r>
          </a:p>
          <a:p>
            <a:pPr marL="285750" lvl="0" indent="-285750">
              <a:lnSpc>
                <a:spcPct val="150000"/>
              </a:lnSpc>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A follow up meeting was convened on 9 and 10 September 2021, with the relevant authorities and the Specialists.</a:t>
            </a:r>
          </a:p>
          <a:p>
            <a:pPr marL="285750" lvl="0" indent="-285750">
              <a:lnSpc>
                <a:spcPct val="150000"/>
              </a:lnSpc>
              <a:buFont typeface="Arial" panose="020B0604020202020204" pitchFamily="34" charset="0"/>
              <a:buChar char="•"/>
            </a:pPr>
            <a:r>
              <a:rPr lang="en-US" sz="2000" dirty="0">
                <a:solidFill>
                  <a:prstClr val="black"/>
                </a:solidFill>
                <a:latin typeface="Arial" panose="020B0604020202020204" pitchFamily="34" charset="0"/>
                <a:cs typeface="Arial" panose="020B0604020202020204" pitchFamily="34" charset="0"/>
              </a:rPr>
              <a:t>The purpose of the meeting was to look at statutory issues and update of the site</a:t>
            </a:r>
          </a:p>
          <a:p>
            <a:pPr marL="285750" indent="-285750">
              <a:buFont typeface="Arial" panose="020B0604020202020204" pitchFamily="34" charset="0"/>
              <a:buChar char="•"/>
            </a:pPr>
            <a:endParaRPr lang="en-US" sz="2000" dirty="0">
              <a:solidFill>
                <a:prstClr val="black"/>
              </a:solidFill>
              <a:latin typeface="Arial" panose="020B0604020202020204" pitchFamily="34" charset="0"/>
              <a:cs typeface="Arial" panose="020B0604020202020204" pitchFamily="34" charset="0"/>
            </a:endParaRPr>
          </a:p>
          <a:p>
            <a:pPr lvl="2">
              <a:buFont typeface="Arial" pitchFamily="34" charset="0"/>
              <a:buChar char="•"/>
            </a:pPr>
            <a:endParaRPr lang="en-US" sz="2400" dirty="0">
              <a:solidFill>
                <a:schemeClr val="bg1">
                  <a:lumMod val="50000"/>
                </a:schemeClr>
              </a:solidFill>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0" y="0"/>
            <a:ext cx="7236296"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rPr>
              <a:t>Roles Played by </a:t>
            </a:r>
            <a:r>
              <a:rPr lang="en-US" sz="2800" b="1" dirty="0" err="1">
                <a:solidFill>
                  <a:schemeClr val="bg1"/>
                </a:solidFill>
              </a:rPr>
              <a:t>NDoH</a:t>
            </a:r>
            <a:r>
              <a:rPr lang="en-US" sz="2800" b="1" dirty="0">
                <a:solidFill>
                  <a:schemeClr val="bg1"/>
                </a:solidFill>
              </a:rPr>
              <a:t> during the fire incident  </a:t>
            </a:r>
          </a:p>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2800" b="1" dirty="0">
              <a:solidFill>
                <a:schemeClr val="bg1"/>
              </a:solidFill>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4267545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142984"/>
            <a:ext cx="8821644" cy="4478149"/>
          </a:xfrm>
          <a:prstGeom prst="rect">
            <a:avLst/>
          </a:prstGeom>
          <a:noFill/>
        </p:spPr>
        <p:txBody>
          <a:bodyPr wrap="square" rtlCol="0">
            <a:spAutoFit/>
          </a:bodyPr>
          <a:lstStyle/>
          <a:p>
            <a:pPr algn="just">
              <a:lnSpc>
                <a:spcPct val="150000"/>
              </a:lnSpc>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At the site (warehouse), experts or specialists were appointed to assess the impact of the incident to human health and environment in terms of ecology, occupational, toxicology, geology air quality and hydrology. </a:t>
            </a:r>
          </a:p>
          <a:p>
            <a:pPr algn="just">
              <a:lnSpc>
                <a:spcPct val="150000"/>
              </a:lnSpc>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In this regard, the specialists included, amongst others, the following:</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50000"/>
              </a:lnSpc>
              <a:spcAft>
                <a:spcPts val="0"/>
              </a:spcAft>
              <a:buFont typeface="Arial" panose="020B0604020202020204" pitchFamily="34" charset="0"/>
              <a:buChar char="•"/>
            </a:pPr>
            <a:r>
              <a:rPr lang="en-US" dirty="0">
                <a:latin typeface="Arial" panose="020B0604020202020204" pitchFamily="34" charset="0"/>
                <a:ea typeface="Calibri" panose="020F0502020204030204" pitchFamily="34" charset="0"/>
                <a:cs typeface="Times New Roman" panose="02020603050405020304" pitchFamily="18" charset="0"/>
              </a:rPr>
              <a:t> Atmospheric Impact Report Dispersion Modelling: </a:t>
            </a:r>
            <a:r>
              <a:rPr lang="en-US" b="1" dirty="0">
                <a:latin typeface="Arial" panose="020B0604020202020204" pitchFamily="34" charset="0"/>
                <a:ea typeface="Calibri" panose="020F0502020204030204" pitchFamily="34" charset="0"/>
                <a:cs typeface="Times New Roman" panose="02020603050405020304" pitchFamily="18" charset="0"/>
              </a:rPr>
              <a:t>AIRSHED</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n-US" dirty="0">
                <a:latin typeface="Arial" panose="020B0604020202020204" pitchFamily="34" charset="0"/>
                <a:ea typeface="Calibri" panose="020F0502020204030204" pitchFamily="34" charset="0"/>
                <a:cs typeface="Times New Roman" panose="02020603050405020304" pitchFamily="18" charset="0"/>
              </a:rPr>
              <a:t>Air Grab Sampling: </a:t>
            </a:r>
            <a:r>
              <a:rPr lang="en-US" b="1" dirty="0">
                <a:latin typeface="Arial" panose="020B0604020202020204" pitchFamily="34" charset="0"/>
                <a:ea typeface="Calibri" panose="020F0502020204030204" pitchFamily="34" charset="0"/>
                <a:cs typeface="Times New Roman" panose="02020603050405020304" pitchFamily="18" charset="0"/>
              </a:rPr>
              <a:t>SKYSIDE</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n-US" dirty="0">
                <a:latin typeface="Arial" panose="020B0604020202020204" pitchFamily="34" charset="0"/>
                <a:ea typeface="Calibri" panose="020F0502020204030204" pitchFamily="34" charset="0"/>
                <a:cs typeface="Times New Roman" panose="02020603050405020304" pitchFamily="18" charset="0"/>
              </a:rPr>
              <a:t>Human, Health, Risk, Occupational &amp; Toxicology Assessment: </a:t>
            </a:r>
            <a:r>
              <a:rPr lang="en-US" b="1" dirty="0">
                <a:latin typeface="Arial" panose="020B0604020202020204" pitchFamily="34" charset="0"/>
                <a:ea typeface="Calibri" panose="020F0502020204030204" pitchFamily="34" charset="0"/>
                <a:cs typeface="Times New Roman" panose="02020603050405020304" pitchFamily="18" charset="0"/>
              </a:rPr>
              <a:t>APEX </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n-US" dirty="0">
                <a:latin typeface="Arial" panose="020B0604020202020204" pitchFamily="34" charset="0"/>
                <a:ea typeface="Calibri" panose="020F0502020204030204" pitchFamily="34" charset="0"/>
                <a:cs typeface="Times New Roman" panose="02020603050405020304" pitchFamily="18" charset="0"/>
              </a:rPr>
              <a:t>Ecological Impact Assessment: </a:t>
            </a:r>
            <a:r>
              <a:rPr lang="en-US" b="1" dirty="0">
                <a:latin typeface="Arial" panose="020B0604020202020204" pitchFamily="34" charset="0"/>
                <a:ea typeface="Calibri" panose="020F0502020204030204" pitchFamily="34" charset="0"/>
                <a:cs typeface="Times New Roman" panose="02020603050405020304" pitchFamily="18" charset="0"/>
              </a:rPr>
              <a:t>GROUND TRUTH</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n-US" dirty="0">
                <a:latin typeface="Arial" panose="020B0604020202020204" pitchFamily="34" charset="0"/>
                <a:ea typeface="Calibri" panose="020F0502020204030204" pitchFamily="34" charset="0"/>
                <a:cs typeface="Times New Roman" panose="02020603050405020304" pitchFamily="18" charset="0"/>
              </a:rPr>
              <a:t>Geological Hydrological Assessment: </a:t>
            </a:r>
            <a:r>
              <a:rPr lang="en-US" b="1" dirty="0">
                <a:latin typeface="Arial" panose="020B0604020202020204" pitchFamily="34" charset="0"/>
                <a:ea typeface="Calibri" panose="020F0502020204030204" pitchFamily="34" charset="0"/>
                <a:cs typeface="Times New Roman" panose="02020603050405020304" pitchFamily="18" charset="0"/>
              </a:rPr>
              <a:t>GEO-MEASURE</a:t>
            </a:r>
            <a:endParaRPr lang="en-ZA"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dirty="0">
              <a:solidFill>
                <a:prstClr val="black"/>
              </a:solidFill>
              <a:latin typeface="Arial" panose="020B0604020202020204" pitchFamily="34" charset="0"/>
              <a:cs typeface="Arial" panose="020B0604020202020204" pitchFamily="34" charset="0"/>
            </a:endParaRPr>
          </a:p>
          <a:p>
            <a:pPr lvl="2">
              <a:buFont typeface="Arial" pitchFamily="34" charset="0"/>
              <a:buChar char="•"/>
            </a:pPr>
            <a:endParaRPr lang="en-US" sz="2400" dirty="0">
              <a:solidFill>
                <a:schemeClr val="bg1">
                  <a:lumMod val="50000"/>
                </a:schemeClr>
              </a:solidFill>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0" y="0"/>
            <a:ext cx="7236296"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800" b="1" dirty="0">
                <a:solidFill>
                  <a:schemeClr val="bg1"/>
                </a:solidFill>
              </a:rPr>
              <a:t>Roles Played by </a:t>
            </a:r>
            <a:r>
              <a:rPr lang="en-US" sz="2800" b="1" dirty="0" err="1">
                <a:solidFill>
                  <a:schemeClr val="bg1"/>
                </a:solidFill>
              </a:rPr>
              <a:t>NDoH</a:t>
            </a:r>
            <a:r>
              <a:rPr lang="en-US" sz="2800" b="1" dirty="0">
                <a:solidFill>
                  <a:schemeClr val="bg1"/>
                </a:solidFill>
              </a:rPr>
              <a:t> during the fire incident  </a:t>
            </a:r>
          </a:p>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2800" b="1" dirty="0">
              <a:solidFill>
                <a:schemeClr val="bg1"/>
              </a:solidFill>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478053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5081</TotalTime>
  <Words>1493</Words>
  <Application>Microsoft Office PowerPoint</Application>
  <PresentationFormat>On-screen Show (4:3)</PresentationFormat>
  <Paragraphs>168</Paragraphs>
  <Slides>18</Slides>
  <Notes>17</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Schmim</dc:creator>
  <cp:lastModifiedBy>Ramphelane Morewane</cp:lastModifiedBy>
  <cp:revision>664</cp:revision>
  <dcterms:created xsi:type="dcterms:W3CDTF">2013-10-17T06:13:57Z</dcterms:created>
  <dcterms:modified xsi:type="dcterms:W3CDTF">2022-02-04T07:49:08Z</dcterms:modified>
</cp:coreProperties>
</file>