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81" r:id="rId2"/>
    <p:sldId id="303" r:id="rId3"/>
    <p:sldId id="282" r:id="rId4"/>
    <p:sldId id="284" r:id="rId5"/>
    <p:sldId id="301" r:id="rId6"/>
    <p:sldId id="296" r:id="rId7"/>
    <p:sldId id="297" r:id="rId8"/>
    <p:sldId id="300" r:id="rId9"/>
    <p:sldId id="285" r:id="rId10"/>
    <p:sldId id="302" r:id="rId11"/>
    <p:sldId id="287" r:id="rId12"/>
    <p:sldId id="292" r:id="rId13"/>
    <p:sldId id="290" r:id="rId14"/>
    <p:sldId id="289" r:id="rId15"/>
    <p:sldId id="294" r:id="rId16"/>
    <p:sldId id="288" r:id="rId17"/>
    <p:sldId id="293" r:id="rId18"/>
    <p:sldId id="295" r:id="rId19"/>
    <p:sldId id="28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08" userDrawn="1">
          <p15:clr>
            <a:srgbClr val="A4A3A4"/>
          </p15:clr>
        </p15:guide>
        <p15:guide id="2" pos="3840" userDrawn="1">
          <p15:clr>
            <a:srgbClr val="A4A3A4"/>
          </p15:clr>
        </p15:guide>
        <p15:guide id="3" orient="horz" pos="480" userDrawn="1">
          <p15:clr>
            <a:srgbClr val="A4A3A4"/>
          </p15:clr>
        </p15:guide>
        <p15:guide id="4" orient="horz" pos="2232" userDrawn="1">
          <p15:clr>
            <a:srgbClr val="A4A3A4"/>
          </p15:clr>
        </p15:guide>
        <p15:guide id="5" pos="7488" userDrawn="1">
          <p15:clr>
            <a:srgbClr val="A4A3A4"/>
          </p15:clr>
        </p15:guide>
        <p15:guide id="6" pos="192" userDrawn="1">
          <p15:clr>
            <a:srgbClr val="A4A3A4"/>
          </p15:clr>
        </p15:guide>
        <p15:guide id="7"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E40"/>
    <a:srgbClr val="993300"/>
    <a:srgbClr val="F00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21" autoAdjust="0"/>
    <p:restoredTop sz="96196" autoAdjust="0"/>
  </p:normalViewPr>
  <p:slideViewPr>
    <p:cSldViewPr snapToGrid="0" showGuides="1">
      <p:cViewPr varScale="1">
        <p:scale>
          <a:sx n="73" d="100"/>
          <a:sy n="73" d="100"/>
        </p:scale>
        <p:origin x="690" y="72"/>
      </p:cViewPr>
      <p:guideLst>
        <p:guide orient="horz" pos="4008"/>
        <p:guide pos="3840"/>
        <p:guide orient="horz" pos="480"/>
        <p:guide orient="horz" pos="2232"/>
        <p:guide pos="7488"/>
        <p:guide pos="192"/>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E5A05A-B1CA-419C-B8FF-1314FC84ED67}"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EC080-DE37-4137-BE0B-B4F0FE837A6E}" type="slidenum">
              <a:rPr lang="en-US" smtClean="0"/>
              <a:t>‹#›</a:t>
            </a:fld>
            <a:endParaRPr lang="en-US"/>
          </a:p>
        </p:txBody>
      </p:sp>
    </p:spTree>
    <p:extLst>
      <p:ext uri="{BB962C8B-B14F-4D97-AF65-F5344CB8AC3E}">
        <p14:creationId xmlns:p14="http://schemas.microsoft.com/office/powerpoint/2010/main" val="2659784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4BEC080-DE37-4137-BE0B-B4F0FE837A6E}" type="slidenum">
              <a:rPr lang="en-US" smtClean="0"/>
              <a:t>4</a:t>
            </a:fld>
            <a:endParaRPr lang="en-US"/>
          </a:p>
        </p:txBody>
      </p:sp>
    </p:spTree>
    <p:extLst>
      <p:ext uri="{BB962C8B-B14F-4D97-AF65-F5344CB8AC3E}">
        <p14:creationId xmlns:p14="http://schemas.microsoft.com/office/powerpoint/2010/main" val="3837637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4BEC080-DE37-4137-BE0B-B4F0FE837A6E}" type="slidenum">
              <a:rPr lang="en-US" smtClean="0"/>
              <a:t>9</a:t>
            </a:fld>
            <a:endParaRPr lang="en-US"/>
          </a:p>
        </p:txBody>
      </p:sp>
    </p:spTree>
    <p:extLst>
      <p:ext uri="{BB962C8B-B14F-4D97-AF65-F5344CB8AC3E}">
        <p14:creationId xmlns:p14="http://schemas.microsoft.com/office/powerpoint/2010/main" val="3997019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4BEC080-DE37-4137-BE0B-B4F0FE837A6E}" type="slidenum">
              <a:rPr lang="en-US" smtClean="0"/>
              <a:t>11</a:t>
            </a:fld>
            <a:endParaRPr lang="en-US"/>
          </a:p>
        </p:txBody>
      </p:sp>
    </p:spTree>
    <p:extLst>
      <p:ext uri="{BB962C8B-B14F-4D97-AF65-F5344CB8AC3E}">
        <p14:creationId xmlns:p14="http://schemas.microsoft.com/office/powerpoint/2010/main" val="411009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This category, i.e. the Applicability of the Bill and Complaints &amp; Appeals Processes is not included in Slide 5. Not too sure why? Or must it be a stand alone </a:t>
            </a:r>
            <a:endParaRPr lang="en-ZA" dirty="0"/>
          </a:p>
        </p:txBody>
      </p:sp>
      <p:sp>
        <p:nvSpPr>
          <p:cNvPr id="4" name="Slide Number Placeholder 3"/>
          <p:cNvSpPr>
            <a:spLocks noGrp="1"/>
          </p:cNvSpPr>
          <p:nvPr>
            <p:ph type="sldNum" sz="quarter" idx="10"/>
          </p:nvPr>
        </p:nvSpPr>
        <p:spPr/>
        <p:txBody>
          <a:bodyPr/>
          <a:lstStyle/>
          <a:p>
            <a:fld id="{24BEC080-DE37-4137-BE0B-B4F0FE837A6E}" type="slidenum">
              <a:rPr lang="en-US" smtClean="0"/>
              <a:t>15</a:t>
            </a:fld>
            <a:endParaRPr lang="en-US"/>
          </a:p>
        </p:txBody>
      </p:sp>
    </p:spTree>
    <p:extLst>
      <p:ext uri="{BB962C8B-B14F-4D97-AF65-F5344CB8AC3E}">
        <p14:creationId xmlns:p14="http://schemas.microsoft.com/office/powerpoint/2010/main" val="254583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4BEC080-DE37-4137-BE0B-B4F0FE837A6E}" type="slidenum">
              <a:rPr lang="en-US" smtClean="0"/>
              <a:t>18</a:t>
            </a:fld>
            <a:endParaRPr lang="en-US"/>
          </a:p>
        </p:txBody>
      </p:sp>
    </p:spTree>
    <p:extLst>
      <p:ext uri="{BB962C8B-B14F-4D97-AF65-F5344CB8AC3E}">
        <p14:creationId xmlns:p14="http://schemas.microsoft.com/office/powerpoint/2010/main" val="2589854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675B8-3092-4577-9585-0E7D7D8FC0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D06FD82-5E88-4485-96FC-1B2E797C3C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2EE1C9-D69A-434A-AC75-A4CF643F5049}"/>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5" name="Footer Placeholder 4">
            <a:extLst>
              <a:ext uri="{FF2B5EF4-FFF2-40B4-BE49-F238E27FC236}">
                <a16:creationId xmlns:a16="http://schemas.microsoft.com/office/drawing/2014/main" id="{5C419D7F-1997-4D41-9219-5D74F33A57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D097DC-AA4E-4380-A9B5-C327C7CF90B8}"/>
              </a:ext>
            </a:extLst>
          </p:cNvPr>
          <p:cNvSpPr>
            <a:spLocks noGrp="1"/>
          </p:cNvSpPr>
          <p:nvPr>
            <p:ph type="sldNum" sz="quarter" idx="12"/>
          </p:nvPr>
        </p:nvSpPr>
        <p:spPr/>
        <p:txBody>
          <a:bodyPr/>
          <a:lstStyle/>
          <a:p>
            <a:fld id="{5C2C9BBF-2E99-48B6-A430-AA19131B85A3}" type="slidenum">
              <a:rPr lang="en-US" smtClean="0"/>
              <a:t>‹#›</a:t>
            </a:fld>
            <a:endParaRPr lang="en-US"/>
          </a:p>
        </p:txBody>
      </p:sp>
    </p:spTree>
    <p:extLst>
      <p:ext uri="{BB962C8B-B14F-4D97-AF65-F5344CB8AC3E}">
        <p14:creationId xmlns:p14="http://schemas.microsoft.com/office/powerpoint/2010/main" val="3201889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7812" b="824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6791CEB-1F2B-4CA1-8CB2-EBB5E29C3F84}"/>
              </a:ext>
            </a:extLst>
          </p:cNvPr>
          <p:cNvSpPr/>
          <p:nvPr userDrawn="1"/>
        </p:nvSpPr>
        <p:spPr>
          <a:xfrm>
            <a:off x="704850" y="396478"/>
            <a:ext cx="10782300" cy="6065044"/>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hape"/>
          <p:cNvSpPr/>
          <p:nvPr userDrawn="1"/>
        </p:nvSpPr>
        <p:spPr>
          <a:xfrm>
            <a:off x="704851" y="390967"/>
            <a:ext cx="3483464" cy="2984396"/>
          </a:xfrm>
          <a:custGeom>
            <a:avLst/>
            <a:gdLst/>
            <a:ahLst/>
            <a:cxnLst>
              <a:cxn ang="0">
                <a:pos x="wd2" y="hd2"/>
              </a:cxn>
              <a:cxn ang="5400000">
                <a:pos x="wd2" y="hd2"/>
              </a:cxn>
              <a:cxn ang="10800000">
                <a:pos x="wd2" y="hd2"/>
              </a:cxn>
              <a:cxn ang="16200000">
                <a:pos x="wd2" y="hd2"/>
              </a:cxn>
            </a:cxnLst>
            <a:rect l="0" t="0" r="r" b="b"/>
            <a:pathLst>
              <a:path w="21600" h="21600" extrusionOk="0">
                <a:moveTo>
                  <a:pt x="13877" y="18"/>
                </a:moveTo>
                <a:lnTo>
                  <a:pt x="21600" y="8941"/>
                </a:lnTo>
                <a:lnTo>
                  <a:pt x="10631" y="21600"/>
                </a:lnTo>
                <a:lnTo>
                  <a:pt x="0" y="9268"/>
                </a:lnTo>
                <a:lnTo>
                  <a:pt x="0" y="0"/>
                </a:lnTo>
                <a:lnTo>
                  <a:pt x="13877" y="18"/>
                </a:lnTo>
                <a:close/>
              </a:path>
            </a:pathLst>
          </a:custGeom>
          <a:solidFill>
            <a:schemeClr val="accent4">
              <a:alpha val="7000"/>
            </a:schemeClr>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dirty="0"/>
          </a:p>
        </p:txBody>
      </p:sp>
      <p:sp>
        <p:nvSpPr>
          <p:cNvPr id="9" name="Shape"/>
          <p:cNvSpPr/>
          <p:nvPr userDrawn="1"/>
        </p:nvSpPr>
        <p:spPr>
          <a:xfrm>
            <a:off x="697582" y="3407217"/>
            <a:ext cx="3517277" cy="3059816"/>
          </a:xfrm>
          <a:custGeom>
            <a:avLst/>
            <a:gdLst/>
            <a:ahLst/>
            <a:cxnLst>
              <a:cxn ang="0">
                <a:pos x="wd2" y="hd2"/>
              </a:cxn>
              <a:cxn ang="5400000">
                <a:pos x="wd2" y="hd2"/>
              </a:cxn>
              <a:cxn ang="10800000">
                <a:pos x="wd2" y="hd2"/>
              </a:cxn>
              <a:cxn ang="16200000">
                <a:pos x="wd2" y="hd2"/>
              </a:cxn>
            </a:cxnLst>
            <a:rect l="0" t="0" r="r" b="b"/>
            <a:pathLst>
              <a:path w="21600" h="21600" extrusionOk="0">
                <a:moveTo>
                  <a:pt x="0" y="12392"/>
                </a:moveTo>
                <a:lnTo>
                  <a:pt x="10635" y="0"/>
                </a:lnTo>
                <a:lnTo>
                  <a:pt x="21600" y="12710"/>
                </a:lnTo>
                <a:lnTo>
                  <a:pt x="13715" y="21600"/>
                </a:lnTo>
                <a:lnTo>
                  <a:pt x="19" y="21600"/>
                </a:lnTo>
                <a:lnTo>
                  <a:pt x="0" y="12392"/>
                </a:lnTo>
                <a:close/>
              </a:path>
            </a:pathLst>
          </a:custGeom>
          <a:solidFill>
            <a:schemeClr val="accent1">
              <a:alpha val="25000"/>
            </a:schemeClr>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dirty="0"/>
          </a:p>
        </p:txBody>
      </p:sp>
      <p:sp>
        <p:nvSpPr>
          <p:cNvPr id="10" name="Triangle"/>
          <p:cNvSpPr/>
          <p:nvPr userDrawn="1"/>
        </p:nvSpPr>
        <p:spPr>
          <a:xfrm>
            <a:off x="2448250" y="1625005"/>
            <a:ext cx="1766609" cy="3564426"/>
          </a:xfrm>
          <a:custGeom>
            <a:avLst/>
            <a:gdLst/>
            <a:ahLst/>
            <a:cxnLst>
              <a:cxn ang="0">
                <a:pos x="wd2" y="hd2"/>
              </a:cxn>
              <a:cxn ang="5400000">
                <a:pos x="wd2" y="hd2"/>
              </a:cxn>
              <a:cxn ang="10800000">
                <a:pos x="wd2" y="hd2"/>
              </a:cxn>
              <a:cxn ang="16200000">
                <a:pos x="wd2" y="hd2"/>
              </a:cxn>
            </a:cxnLst>
            <a:rect l="0" t="0" r="r" b="b"/>
            <a:pathLst>
              <a:path w="21600" h="21600" extrusionOk="0">
                <a:moveTo>
                  <a:pt x="21468" y="0"/>
                </a:moveTo>
                <a:lnTo>
                  <a:pt x="21600" y="21600"/>
                </a:lnTo>
                <a:lnTo>
                  <a:pt x="0" y="10766"/>
                </a:lnTo>
                <a:lnTo>
                  <a:pt x="21468" y="0"/>
                </a:lnTo>
                <a:close/>
              </a:path>
            </a:pathLst>
          </a:custGeom>
          <a:solidFill>
            <a:schemeClr val="bg2">
              <a:lumMod val="40000"/>
              <a:lumOff val="60000"/>
              <a:alpha val="80000"/>
            </a:schemeClr>
          </a:solidFill>
          <a:ln w="12700">
            <a:miter lim="400000"/>
          </a:ln>
        </p:spPr>
        <p:txBody>
          <a:bodyPr lIns="50800" tIns="50800" rIns="50800" bIns="50800" anchor="ctr"/>
          <a:lstStyle/>
          <a:p>
            <a:pPr algn="ctr">
              <a:lnSpc>
                <a:spcPct val="100000"/>
              </a:lnSpc>
              <a:defRPr sz="3200" baseline="0">
                <a:solidFill>
                  <a:srgbClr val="000000"/>
                </a:solidFill>
                <a:latin typeface="Helvetica Light"/>
                <a:ea typeface="Helvetica Light"/>
                <a:cs typeface="Helvetica Light"/>
                <a:sym typeface="Helvetica Light"/>
              </a:defRPr>
            </a:pPr>
            <a:endParaRPr dirty="0"/>
          </a:p>
        </p:txBody>
      </p:sp>
      <p:sp>
        <p:nvSpPr>
          <p:cNvPr id="11" name="Triangle"/>
          <p:cNvSpPr/>
          <p:nvPr userDrawn="1"/>
        </p:nvSpPr>
        <p:spPr>
          <a:xfrm rot="13500000">
            <a:off x="3459811" y="136154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2" name="Triangle"/>
          <p:cNvSpPr/>
          <p:nvPr userDrawn="1"/>
        </p:nvSpPr>
        <p:spPr>
          <a:xfrm rot="13500000">
            <a:off x="3026134" y="17757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3" name="Triangle"/>
          <p:cNvSpPr/>
          <p:nvPr userDrawn="1"/>
        </p:nvSpPr>
        <p:spPr>
          <a:xfrm rot="13500000">
            <a:off x="3026134" y="9506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lumMod val="20000"/>
              <a:lumOff val="80000"/>
              <a:alpha val="69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4" name="Triangle"/>
          <p:cNvSpPr/>
          <p:nvPr userDrawn="1"/>
        </p:nvSpPr>
        <p:spPr>
          <a:xfrm rot="13500000">
            <a:off x="2603336" y="218835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5" name="Triangle"/>
          <p:cNvSpPr/>
          <p:nvPr userDrawn="1"/>
        </p:nvSpPr>
        <p:spPr>
          <a:xfrm rot="13500000">
            <a:off x="2603336" y="136323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6" name="Triangle"/>
          <p:cNvSpPr/>
          <p:nvPr userDrawn="1"/>
        </p:nvSpPr>
        <p:spPr>
          <a:xfrm rot="13500000">
            <a:off x="2603336" y="548934"/>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7" name="Triangle"/>
          <p:cNvSpPr/>
          <p:nvPr userDrawn="1"/>
        </p:nvSpPr>
        <p:spPr>
          <a:xfrm rot="13500000">
            <a:off x="2180537" y="177038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8" name="Triangle"/>
          <p:cNvSpPr/>
          <p:nvPr userDrawn="1"/>
        </p:nvSpPr>
        <p:spPr>
          <a:xfrm rot="13500000">
            <a:off x="2180537" y="95608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9" name="Triangle"/>
          <p:cNvSpPr/>
          <p:nvPr userDrawn="1"/>
        </p:nvSpPr>
        <p:spPr>
          <a:xfrm rot="13500000">
            <a:off x="1746861" y="218294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0" name="Triangle"/>
          <p:cNvSpPr/>
          <p:nvPr userDrawn="1"/>
        </p:nvSpPr>
        <p:spPr>
          <a:xfrm rot="13500000">
            <a:off x="1746861" y="135782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1" name="Triangle"/>
          <p:cNvSpPr/>
          <p:nvPr userDrawn="1"/>
        </p:nvSpPr>
        <p:spPr>
          <a:xfrm rot="13500000">
            <a:off x="1746861" y="54352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2" name="Triangle"/>
          <p:cNvSpPr/>
          <p:nvPr userDrawn="1"/>
        </p:nvSpPr>
        <p:spPr>
          <a:xfrm rot="13500000">
            <a:off x="1313185" y="17757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3" name="Triangle"/>
          <p:cNvSpPr/>
          <p:nvPr userDrawn="1"/>
        </p:nvSpPr>
        <p:spPr>
          <a:xfrm rot="13500000">
            <a:off x="1313185" y="9506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4" name="Triangle"/>
          <p:cNvSpPr/>
          <p:nvPr userDrawn="1"/>
        </p:nvSpPr>
        <p:spPr>
          <a:xfrm rot="13500000">
            <a:off x="889778" y="135746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5" name="Triangle"/>
          <p:cNvSpPr/>
          <p:nvPr userDrawn="1"/>
        </p:nvSpPr>
        <p:spPr>
          <a:xfrm rot="13500000">
            <a:off x="889778" y="532350"/>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6" name="Triangle"/>
          <p:cNvSpPr/>
          <p:nvPr userDrawn="1"/>
        </p:nvSpPr>
        <p:spPr>
          <a:xfrm rot="13500000">
            <a:off x="445831" y="961853"/>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7" name="Triangle"/>
          <p:cNvSpPr/>
          <p:nvPr userDrawn="1"/>
        </p:nvSpPr>
        <p:spPr>
          <a:xfrm rot="13500000">
            <a:off x="2180537" y="259550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pic>
        <p:nvPicPr>
          <p:cNvPr id="28" name="object 24"/>
          <p:cNvPicPr/>
          <p:nvPr userDrawn="1"/>
        </p:nvPicPr>
        <p:blipFill>
          <a:blip r:embed="rId4" cstate="print"/>
          <a:stretch>
            <a:fillRect/>
          </a:stretch>
        </p:blipFill>
        <p:spPr>
          <a:xfrm>
            <a:off x="5113037" y="4737696"/>
            <a:ext cx="346469" cy="1717831"/>
          </a:xfrm>
          <a:prstGeom prst="rect">
            <a:avLst/>
          </a:prstGeom>
        </p:spPr>
      </p:pic>
      <p:sp>
        <p:nvSpPr>
          <p:cNvPr id="30" name="object 20"/>
          <p:cNvSpPr txBox="1"/>
          <p:nvPr userDrawn="1"/>
        </p:nvSpPr>
        <p:spPr>
          <a:xfrm>
            <a:off x="8982954" y="1638452"/>
            <a:ext cx="2323704" cy="383438"/>
          </a:xfrm>
          <a:prstGeom prst="rect">
            <a:avLst/>
          </a:prstGeom>
        </p:spPr>
        <p:txBody>
          <a:bodyPr vert="horz" wrap="square" lIns="0" tIns="13970" rIns="0" bIns="0" rtlCol="0">
            <a:spAutoFit/>
          </a:bodyPr>
          <a:lstStyle/>
          <a:p>
            <a:pPr marL="12700" algn="r">
              <a:lnSpc>
                <a:spcPct val="100000"/>
              </a:lnSpc>
              <a:spcBef>
                <a:spcPts val="110"/>
              </a:spcBef>
            </a:pPr>
            <a:r>
              <a:rPr lang="en-US" sz="1200" spc="600" dirty="0" smtClean="0">
                <a:solidFill>
                  <a:srgbClr val="67C18C"/>
                </a:solidFill>
                <a:latin typeface="Gotham narrow"/>
                <a:cs typeface="Trebuchet MS"/>
              </a:rPr>
              <a:t>HEALTHIER TOGETHER</a:t>
            </a:r>
            <a:endParaRPr lang="en-US" sz="1200" spc="600" dirty="0">
              <a:latin typeface="Gotham narrow"/>
              <a:cs typeface="Trebuchet MS"/>
            </a:endParaRPr>
          </a:p>
        </p:txBody>
      </p:sp>
      <p:grpSp>
        <p:nvGrpSpPr>
          <p:cNvPr id="32" name="Group 31"/>
          <p:cNvGrpSpPr/>
          <p:nvPr userDrawn="1"/>
        </p:nvGrpSpPr>
        <p:grpSpPr>
          <a:xfrm>
            <a:off x="7661457" y="693737"/>
            <a:ext cx="5235393" cy="941959"/>
            <a:chOff x="15501740" y="3763373"/>
            <a:chExt cx="6492306" cy="1379582"/>
          </a:xfrm>
        </p:grpSpPr>
        <p:grpSp>
          <p:nvGrpSpPr>
            <p:cNvPr id="33" name="object 125"/>
            <p:cNvGrpSpPr/>
            <p:nvPr userDrawn="1"/>
          </p:nvGrpSpPr>
          <p:grpSpPr>
            <a:xfrm>
              <a:off x="15501740" y="3763373"/>
              <a:ext cx="1174200" cy="1161088"/>
              <a:chOff x="10524092" y="1909203"/>
              <a:chExt cx="472233" cy="398032"/>
            </a:xfrm>
          </p:grpSpPr>
          <p:sp>
            <p:nvSpPr>
              <p:cNvPr id="35" name="object 131"/>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00AEE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36" name="object 132"/>
              <p:cNvSpPr/>
              <p:nvPr/>
            </p:nvSpPr>
            <p:spPr>
              <a:xfrm>
                <a:off x="10682719" y="1909203"/>
                <a:ext cx="196215" cy="265430"/>
              </a:xfrm>
              <a:custGeom>
                <a:avLst/>
                <a:gdLst/>
                <a:ahLst/>
                <a:cxnLst/>
                <a:rect l="l" t="t" r="r" b="b"/>
                <a:pathLst>
                  <a:path w="196215" h="265430">
                    <a:moveTo>
                      <a:pt x="78409" y="0"/>
                    </a:moveTo>
                    <a:lnTo>
                      <a:pt x="0" y="132600"/>
                    </a:lnTo>
                    <a:lnTo>
                      <a:pt x="78409" y="265188"/>
                    </a:lnTo>
                    <a:lnTo>
                      <a:pt x="156341" y="133388"/>
                    </a:lnTo>
                    <a:lnTo>
                      <a:pt x="1409" y="133388"/>
                    </a:lnTo>
                    <a:lnTo>
                      <a:pt x="1409" y="131825"/>
                    </a:lnTo>
                    <a:lnTo>
                      <a:pt x="156355" y="131825"/>
                    </a:lnTo>
                    <a:lnTo>
                      <a:pt x="78409" y="0"/>
                    </a:lnTo>
                    <a:close/>
                  </a:path>
                  <a:path w="196215" h="265430">
                    <a:moveTo>
                      <a:pt x="156813" y="132600"/>
                    </a:moveTo>
                    <a:lnTo>
                      <a:pt x="196011" y="198894"/>
                    </a:lnTo>
                    <a:lnTo>
                      <a:pt x="156813" y="132600"/>
                    </a:lnTo>
                    <a:close/>
                  </a:path>
                  <a:path w="196215" h="265430">
                    <a:moveTo>
                      <a:pt x="156355" y="131825"/>
                    </a:moveTo>
                    <a:lnTo>
                      <a:pt x="2959" y="131825"/>
                    </a:lnTo>
                    <a:lnTo>
                      <a:pt x="2959" y="133388"/>
                    </a:lnTo>
                    <a:lnTo>
                      <a:pt x="156341" y="133388"/>
                    </a:lnTo>
                    <a:lnTo>
                      <a:pt x="156806" y="132600"/>
                    </a:lnTo>
                    <a:lnTo>
                      <a:pt x="156355" y="131825"/>
                    </a:lnTo>
                    <a:close/>
                  </a:path>
                </a:pathLst>
              </a:custGeom>
              <a:solidFill>
                <a:srgbClr val="FFCB0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37" name="object 133"/>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pic>
            <p:nvPicPr>
              <p:cNvPr id="38" name="object 134"/>
              <p:cNvPicPr/>
              <p:nvPr/>
            </p:nvPicPr>
            <p:blipFill>
              <a:blip r:embed="rId5" cstate="print">
                <a:clrChange>
                  <a:clrFrom>
                    <a:srgbClr val="FFFFFF"/>
                  </a:clrFrom>
                  <a:clrTo>
                    <a:srgbClr val="FFFFFF">
                      <a:alpha val="0"/>
                    </a:srgbClr>
                  </a:clrTo>
                </a:clrChange>
              </a:blip>
              <a:stretch>
                <a:fillRect/>
              </a:stretch>
            </p:blipFill>
            <p:spPr>
              <a:xfrm>
                <a:off x="10761122" y="2041805"/>
                <a:ext cx="235203" cy="265175"/>
              </a:xfrm>
              <a:prstGeom prst="rect">
                <a:avLst/>
              </a:prstGeom>
            </p:spPr>
          </p:pic>
          <p:sp>
            <p:nvSpPr>
              <p:cNvPr id="39" name="object 135"/>
              <p:cNvSpPr/>
              <p:nvPr/>
            </p:nvSpPr>
            <p:spPr>
              <a:xfrm>
                <a:off x="10525923" y="2041805"/>
                <a:ext cx="235585" cy="265430"/>
              </a:xfrm>
              <a:custGeom>
                <a:avLst/>
                <a:gdLst/>
                <a:ahLst/>
                <a:cxnLst/>
                <a:rect l="l" t="t" r="r" b="b"/>
                <a:pathLst>
                  <a:path w="235584" h="265430">
                    <a:moveTo>
                      <a:pt x="156794" y="0"/>
                    </a:moveTo>
                    <a:lnTo>
                      <a:pt x="0" y="265176"/>
                    </a:lnTo>
                    <a:lnTo>
                      <a:pt x="156794" y="265176"/>
                    </a:lnTo>
                    <a:lnTo>
                      <a:pt x="235191" y="132600"/>
                    </a:lnTo>
                    <a:lnTo>
                      <a:pt x="78397" y="132600"/>
                    </a:lnTo>
                    <a:lnTo>
                      <a:pt x="156794"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pic>
            <p:nvPicPr>
              <p:cNvPr id="40" name="object 136"/>
              <p:cNvPicPr/>
              <p:nvPr/>
            </p:nvPicPr>
            <p:blipFill>
              <a:blip r:embed="rId6" cstate="print">
                <a:clrChange>
                  <a:clrFrom>
                    <a:srgbClr val="FFFFFF"/>
                  </a:clrFrom>
                  <a:clrTo>
                    <a:srgbClr val="FFFFFF">
                      <a:alpha val="0"/>
                    </a:srgbClr>
                  </a:clrTo>
                </a:clrChange>
              </a:blip>
              <a:stretch>
                <a:fillRect/>
              </a:stretch>
            </p:blipFill>
            <p:spPr>
              <a:xfrm>
                <a:off x="10604323" y="2041808"/>
                <a:ext cx="235200" cy="265169"/>
              </a:xfrm>
              <a:prstGeom prst="rect">
                <a:avLst/>
              </a:prstGeom>
            </p:spPr>
          </p:pic>
          <p:sp>
            <p:nvSpPr>
              <p:cNvPr id="41" name="object 137"/>
              <p:cNvSpPr/>
              <p:nvPr/>
            </p:nvSpPr>
            <p:spPr>
              <a:xfrm>
                <a:off x="10525635" y="2306508"/>
                <a:ext cx="635" cy="635"/>
              </a:xfrm>
              <a:custGeom>
                <a:avLst/>
                <a:gdLst/>
                <a:ahLst/>
                <a:cxnLst/>
                <a:rect l="l" t="t" r="r" b="b"/>
                <a:pathLst>
                  <a:path w="634" h="635">
                    <a:moveTo>
                      <a:pt x="0" y="0"/>
                    </a:moveTo>
                    <a:lnTo>
                      <a:pt x="0" y="469"/>
                    </a:lnTo>
                    <a:lnTo>
                      <a:pt x="292" y="469"/>
                    </a:lnTo>
                    <a:lnTo>
                      <a:pt x="0" y="0"/>
                    </a:lnTo>
                    <a:close/>
                  </a:path>
                </a:pathLst>
              </a:custGeom>
              <a:solidFill>
                <a:srgbClr val="DADB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42" name="object 138"/>
              <p:cNvSpPr/>
              <p:nvPr/>
            </p:nvSpPr>
            <p:spPr>
              <a:xfrm>
                <a:off x="10524092" y="2303904"/>
                <a:ext cx="1905" cy="3175"/>
              </a:xfrm>
              <a:custGeom>
                <a:avLst/>
                <a:gdLst/>
                <a:ahLst/>
                <a:cxnLst/>
                <a:rect l="l" t="t" r="r" b="b"/>
                <a:pathLst>
                  <a:path w="1904" h="3175">
                    <a:moveTo>
                      <a:pt x="0" y="0"/>
                    </a:moveTo>
                    <a:lnTo>
                      <a:pt x="0" y="3073"/>
                    </a:lnTo>
                    <a:lnTo>
                      <a:pt x="1536" y="3073"/>
                    </a:lnTo>
                    <a:lnTo>
                      <a:pt x="1536" y="2603"/>
                    </a:lnTo>
                    <a:lnTo>
                      <a:pt x="0" y="0"/>
                    </a:lnTo>
                    <a:close/>
                  </a:path>
                </a:pathLst>
              </a:custGeom>
              <a:solidFill>
                <a:srgbClr val="0097D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grpSp>
        <p:sp>
          <p:nvSpPr>
            <p:cNvPr id="34" name="Company Name"/>
            <p:cNvSpPr txBox="1"/>
            <p:nvPr userDrawn="1"/>
          </p:nvSpPr>
          <p:spPr>
            <a:xfrm>
              <a:off x="16578988" y="4181321"/>
              <a:ext cx="5415058" cy="9616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defRPr sz="3600" baseline="33333">
                  <a:solidFill>
                    <a:srgbClr val="717981"/>
                  </a:solidFill>
                  <a:latin typeface="Roboto Medium"/>
                  <a:ea typeface="Roboto Medium"/>
                  <a:cs typeface="Roboto Medium"/>
                  <a:sym typeface="Roboto Medium"/>
                </a:defRPr>
              </a:lvl1pPr>
            </a:lstStyle>
            <a:p>
              <a:r>
                <a:rPr lang="en-US" sz="5400" b="1" dirty="0" smtClean="0">
                  <a:solidFill>
                    <a:schemeClr val="bg1"/>
                  </a:solidFill>
                  <a:latin typeface="GothamNarrow"/>
                </a:rPr>
                <a:t>Medscheme</a:t>
              </a:r>
              <a:endParaRPr sz="6000" b="1" dirty="0">
                <a:solidFill>
                  <a:schemeClr val="bg1"/>
                </a:solidFill>
                <a:latin typeface="GothamNarrow"/>
              </a:endParaRPr>
            </a:p>
          </p:txBody>
        </p:sp>
      </p:grpSp>
    </p:spTree>
    <p:extLst>
      <p:ext uri="{BB962C8B-B14F-4D97-AF65-F5344CB8AC3E}">
        <p14:creationId xmlns:p14="http://schemas.microsoft.com/office/powerpoint/2010/main" val="999147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t="7812" b="824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F6791CEB-1F2B-4CA1-8CB2-EBB5E29C3F84}"/>
              </a:ext>
            </a:extLst>
          </p:cNvPr>
          <p:cNvSpPr/>
          <p:nvPr userDrawn="1"/>
        </p:nvSpPr>
        <p:spPr>
          <a:xfrm>
            <a:off x="704850" y="396478"/>
            <a:ext cx="10782300" cy="6065044"/>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p:cNvSpPr/>
          <p:nvPr userDrawn="1"/>
        </p:nvSpPr>
        <p:spPr>
          <a:xfrm rot="13500000">
            <a:off x="3459811" y="136154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2" name="Triangle"/>
          <p:cNvSpPr/>
          <p:nvPr userDrawn="1"/>
        </p:nvSpPr>
        <p:spPr>
          <a:xfrm rot="13500000">
            <a:off x="3026134" y="17757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3" name="Triangle"/>
          <p:cNvSpPr/>
          <p:nvPr userDrawn="1"/>
        </p:nvSpPr>
        <p:spPr>
          <a:xfrm rot="13500000">
            <a:off x="3026134" y="9506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lumMod val="20000"/>
              <a:lumOff val="80000"/>
              <a:alpha val="69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4" name="Triangle"/>
          <p:cNvSpPr/>
          <p:nvPr userDrawn="1"/>
        </p:nvSpPr>
        <p:spPr>
          <a:xfrm rot="13500000">
            <a:off x="2603336" y="218835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5" name="Triangle"/>
          <p:cNvSpPr/>
          <p:nvPr userDrawn="1"/>
        </p:nvSpPr>
        <p:spPr>
          <a:xfrm rot="13500000">
            <a:off x="2603336" y="136323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6" name="Triangle"/>
          <p:cNvSpPr/>
          <p:nvPr userDrawn="1"/>
        </p:nvSpPr>
        <p:spPr>
          <a:xfrm rot="13500000">
            <a:off x="2603336" y="548934"/>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7" name="Triangle"/>
          <p:cNvSpPr/>
          <p:nvPr userDrawn="1"/>
        </p:nvSpPr>
        <p:spPr>
          <a:xfrm rot="13500000">
            <a:off x="2180537" y="177038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8" name="Triangle"/>
          <p:cNvSpPr/>
          <p:nvPr userDrawn="1"/>
        </p:nvSpPr>
        <p:spPr>
          <a:xfrm rot="13500000">
            <a:off x="2180537" y="95608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19" name="Triangle"/>
          <p:cNvSpPr/>
          <p:nvPr userDrawn="1"/>
        </p:nvSpPr>
        <p:spPr>
          <a:xfrm rot="13500000">
            <a:off x="1746861" y="218294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0" name="Triangle"/>
          <p:cNvSpPr/>
          <p:nvPr userDrawn="1"/>
        </p:nvSpPr>
        <p:spPr>
          <a:xfrm rot="13500000">
            <a:off x="1746861" y="135782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1" name="Triangle"/>
          <p:cNvSpPr/>
          <p:nvPr userDrawn="1"/>
        </p:nvSpPr>
        <p:spPr>
          <a:xfrm rot="13500000">
            <a:off x="1746861" y="54352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2" name="Triangle"/>
          <p:cNvSpPr/>
          <p:nvPr userDrawn="1"/>
        </p:nvSpPr>
        <p:spPr>
          <a:xfrm rot="13500000">
            <a:off x="1313185" y="17757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3" name="Triangle"/>
          <p:cNvSpPr/>
          <p:nvPr userDrawn="1"/>
        </p:nvSpPr>
        <p:spPr>
          <a:xfrm rot="13500000">
            <a:off x="1313185" y="9506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4" name="Triangle"/>
          <p:cNvSpPr/>
          <p:nvPr userDrawn="1"/>
        </p:nvSpPr>
        <p:spPr>
          <a:xfrm rot="13500000">
            <a:off x="889778" y="135746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5" name="Triangle"/>
          <p:cNvSpPr/>
          <p:nvPr userDrawn="1"/>
        </p:nvSpPr>
        <p:spPr>
          <a:xfrm rot="13500000">
            <a:off x="889778" y="532350"/>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6" name="Triangle"/>
          <p:cNvSpPr/>
          <p:nvPr userDrawn="1"/>
        </p:nvSpPr>
        <p:spPr>
          <a:xfrm rot="13500000">
            <a:off x="445831" y="961853"/>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27" name="Triangle"/>
          <p:cNvSpPr/>
          <p:nvPr userDrawn="1"/>
        </p:nvSpPr>
        <p:spPr>
          <a:xfrm rot="13500000">
            <a:off x="2180537" y="259550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30" name="object 20"/>
          <p:cNvSpPr txBox="1"/>
          <p:nvPr userDrawn="1"/>
        </p:nvSpPr>
        <p:spPr>
          <a:xfrm>
            <a:off x="8982954" y="1638452"/>
            <a:ext cx="2323704" cy="383438"/>
          </a:xfrm>
          <a:prstGeom prst="rect">
            <a:avLst/>
          </a:prstGeom>
        </p:spPr>
        <p:txBody>
          <a:bodyPr vert="horz" wrap="square" lIns="0" tIns="13970" rIns="0" bIns="0" rtlCol="0">
            <a:spAutoFit/>
          </a:bodyPr>
          <a:lstStyle/>
          <a:p>
            <a:pPr marL="12700" algn="r">
              <a:lnSpc>
                <a:spcPct val="100000"/>
              </a:lnSpc>
              <a:spcBef>
                <a:spcPts val="110"/>
              </a:spcBef>
            </a:pPr>
            <a:r>
              <a:rPr lang="en-US" sz="1200" spc="600" dirty="0" smtClean="0">
                <a:solidFill>
                  <a:srgbClr val="67C18C"/>
                </a:solidFill>
                <a:latin typeface="Gotham narrow"/>
                <a:cs typeface="Trebuchet MS"/>
              </a:rPr>
              <a:t>HEALTHIER TOGETHER</a:t>
            </a:r>
            <a:endParaRPr lang="en-US" sz="1200" spc="600" dirty="0">
              <a:latin typeface="Gotham narrow"/>
              <a:cs typeface="Trebuchet MS"/>
            </a:endParaRPr>
          </a:p>
        </p:txBody>
      </p:sp>
      <p:grpSp>
        <p:nvGrpSpPr>
          <p:cNvPr id="32" name="Group 31"/>
          <p:cNvGrpSpPr/>
          <p:nvPr userDrawn="1"/>
        </p:nvGrpSpPr>
        <p:grpSpPr>
          <a:xfrm>
            <a:off x="7661457" y="693737"/>
            <a:ext cx="5235393" cy="941959"/>
            <a:chOff x="15501740" y="3763373"/>
            <a:chExt cx="6492306" cy="1379582"/>
          </a:xfrm>
        </p:grpSpPr>
        <p:grpSp>
          <p:nvGrpSpPr>
            <p:cNvPr id="33" name="object 125"/>
            <p:cNvGrpSpPr/>
            <p:nvPr userDrawn="1"/>
          </p:nvGrpSpPr>
          <p:grpSpPr>
            <a:xfrm>
              <a:off x="15501740" y="3763373"/>
              <a:ext cx="1174200" cy="1161088"/>
              <a:chOff x="10524092" y="1909203"/>
              <a:chExt cx="472233" cy="398032"/>
            </a:xfrm>
          </p:grpSpPr>
          <p:sp>
            <p:nvSpPr>
              <p:cNvPr id="35" name="object 131"/>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00AEE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36" name="object 132"/>
              <p:cNvSpPr/>
              <p:nvPr/>
            </p:nvSpPr>
            <p:spPr>
              <a:xfrm>
                <a:off x="10682719" y="1909203"/>
                <a:ext cx="196215" cy="265430"/>
              </a:xfrm>
              <a:custGeom>
                <a:avLst/>
                <a:gdLst/>
                <a:ahLst/>
                <a:cxnLst/>
                <a:rect l="l" t="t" r="r" b="b"/>
                <a:pathLst>
                  <a:path w="196215" h="265430">
                    <a:moveTo>
                      <a:pt x="78409" y="0"/>
                    </a:moveTo>
                    <a:lnTo>
                      <a:pt x="0" y="132600"/>
                    </a:lnTo>
                    <a:lnTo>
                      <a:pt x="78409" y="265188"/>
                    </a:lnTo>
                    <a:lnTo>
                      <a:pt x="156341" y="133388"/>
                    </a:lnTo>
                    <a:lnTo>
                      <a:pt x="1409" y="133388"/>
                    </a:lnTo>
                    <a:lnTo>
                      <a:pt x="1409" y="131825"/>
                    </a:lnTo>
                    <a:lnTo>
                      <a:pt x="156355" y="131825"/>
                    </a:lnTo>
                    <a:lnTo>
                      <a:pt x="78409" y="0"/>
                    </a:lnTo>
                    <a:close/>
                  </a:path>
                  <a:path w="196215" h="265430">
                    <a:moveTo>
                      <a:pt x="156813" y="132600"/>
                    </a:moveTo>
                    <a:lnTo>
                      <a:pt x="196011" y="198894"/>
                    </a:lnTo>
                    <a:lnTo>
                      <a:pt x="156813" y="132600"/>
                    </a:lnTo>
                    <a:close/>
                  </a:path>
                  <a:path w="196215" h="265430">
                    <a:moveTo>
                      <a:pt x="156355" y="131825"/>
                    </a:moveTo>
                    <a:lnTo>
                      <a:pt x="2959" y="131825"/>
                    </a:lnTo>
                    <a:lnTo>
                      <a:pt x="2959" y="133388"/>
                    </a:lnTo>
                    <a:lnTo>
                      <a:pt x="156341" y="133388"/>
                    </a:lnTo>
                    <a:lnTo>
                      <a:pt x="156806" y="132600"/>
                    </a:lnTo>
                    <a:lnTo>
                      <a:pt x="156355" y="131825"/>
                    </a:lnTo>
                    <a:close/>
                  </a:path>
                </a:pathLst>
              </a:custGeom>
              <a:solidFill>
                <a:srgbClr val="FFCB0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37" name="object 133"/>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pic>
            <p:nvPicPr>
              <p:cNvPr id="38" name="object 134"/>
              <p:cNvPicPr/>
              <p:nvPr/>
            </p:nvPicPr>
            <p:blipFill>
              <a:blip r:embed="rId4" cstate="print">
                <a:clrChange>
                  <a:clrFrom>
                    <a:srgbClr val="FFFFFF"/>
                  </a:clrFrom>
                  <a:clrTo>
                    <a:srgbClr val="FFFFFF">
                      <a:alpha val="0"/>
                    </a:srgbClr>
                  </a:clrTo>
                </a:clrChange>
              </a:blip>
              <a:stretch>
                <a:fillRect/>
              </a:stretch>
            </p:blipFill>
            <p:spPr>
              <a:xfrm>
                <a:off x="10761122" y="2041805"/>
                <a:ext cx="235203" cy="265175"/>
              </a:xfrm>
              <a:prstGeom prst="rect">
                <a:avLst/>
              </a:prstGeom>
            </p:spPr>
          </p:pic>
          <p:sp>
            <p:nvSpPr>
              <p:cNvPr id="39" name="object 135"/>
              <p:cNvSpPr/>
              <p:nvPr/>
            </p:nvSpPr>
            <p:spPr>
              <a:xfrm>
                <a:off x="10525923" y="2041805"/>
                <a:ext cx="235585" cy="265430"/>
              </a:xfrm>
              <a:custGeom>
                <a:avLst/>
                <a:gdLst/>
                <a:ahLst/>
                <a:cxnLst/>
                <a:rect l="l" t="t" r="r" b="b"/>
                <a:pathLst>
                  <a:path w="235584" h="265430">
                    <a:moveTo>
                      <a:pt x="156794" y="0"/>
                    </a:moveTo>
                    <a:lnTo>
                      <a:pt x="0" y="265176"/>
                    </a:lnTo>
                    <a:lnTo>
                      <a:pt x="156794" y="265176"/>
                    </a:lnTo>
                    <a:lnTo>
                      <a:pt x="235191" y="132600"/>
                    </a:lnTo>
                    <a:lnTo>
                      <a:pt x="78397" y="132600"/>
                    </a:lnTo>
                    <a:lnTo>
                      <a:pt x="156794"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pic>
            <p:nvPicPr>
              <p:cNvPr id="40" name="object 136"/>
              <p:cNvPicPr/>
              <p:nvPr/>
            </p:nvPicPr>
            <p:blipFill>
              <a:blip r:embed="rId5" cstate="print">
                <a:clrChange>
                  <a:clrFrom>
                    <a:srgbClr val="FFFFFF"/>
                  </a:clrFrom>
                  <a:clrTo>
                    <a:srgbClr val="FFFFFF">
                      <a:alpha val="0"/>
                    </a:srgbClr>
                  </a:clrTo>
                </a:clrChange>
              </a:blip>
              <a:stretch>
                <a:fillRect/>
              </a:stretch>
            </p:blipFill>
            <p:spPr>
              <a:xfrm>
                <a:off x="10604323" y="2041808"/>
                <a:ext cx="235200" cy="265169"/>
              </a:xfrm>
              <a:prstGeom prst="rect">
                <a:avLst/>
              </a:prstGeom>
            </p:spPr>
          </p:pic>
          <p:sp>
            <p:nvSpPr>
              <p:cNvPr id="41" name="object 137"/>
              <p:cNvSpPr/>
              <p:nvPr/>
            </p:nvSpPr>
            <p:spPr>
              <a:xfrm>
                <a:off x="10525635" y="2306508"/>
                <a:ext cx="635" cy="635"/>
              </a:xfrm>
              <a:custGeom>
                <a:avLst/>
                <a:gdLst/>
                <a:ahLst/>
                <a:cxnLst/>
                <a:rect l="l" t="t" r="r" b="b"/>
                <a:pathLst>
                  <a:path w="634" h="635">
                    <a:moveTo>
                      <a:pt x="0" y="0"/>
                    </a:moveTo>
                    <a:lnTo>
                      <a:pt x="0" y="469"/>
                    </a:lnTo>
                    <a:lnTo>
                      <a:pt x="292" y="469"/>
                    </a:lnTo>
                    <a:lnTo>
                      <a:pt x="0" y="0"/>
                    </a:lnTo>
                    <a:close/>
                  </a:path>
                </a:pathLst>
              </a:custGeom>
              <a:solidFill>
                <a:srgbClr val="DADB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sp>
            <p:nvSpPr>
              <p:cNvPr id="42" name="object 138"/>
              <p:cNvSpPr/>
              <p:nvPr/>
            </p:nvSpPr>
            <p:spPr>
              <a:xfrm>
                <a:off x="10524092" y="2303904"/>
                <a:ext cx="1905" cy="3175"/>
              </a:xfrm>
              <a:custGeom>
                <a:avLst/>
                <a:gdLst/>
                <a:ahLst/>
                <a:cxnLst/>
                <a:rect l="l" t="t" r="r" b="b"/>
                <a:pathLst>
                  <a:path w="1904" h="3175">
                    <a:moveTo>
                      <a:pt x="0" y="0"/>
                    </a:moveTo>
                    <a:lnTo>
                      <a:pt x="0" y="3073"/>
                    </a:lnTo>
                    <a:lnTo>
                      <a:pt x="1536" y="3073"/>
                    </a:lnTo>
                    <a:lnTo>
                      <a:pt x="1536" y="2603"/>
                    </a:lnTo>
                    <a:lnTo>
                      <a:pt x="0" y="0"/>
                    </a:lnTo>
                    <a:close/>
                  </a:path>
                </a:pathLst>
              </a:custGeom>
              <a:solidFill>
                <a:srgbClr val="0097D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1200" dirty="0">
                  <a:latin typeface="GothamNarrow"/>
                </a:endParaRPr>
              </a:p>
            </p:txBody>
          </p:sp>
        </p:grpSp>
        <p:sp>
          <p:nvSpPr>
            <p:cNvPr id="34" name="Company Name"/>
            <p:cNvSpPr txBox="1"/>
            <p:nvPr userDrawn="1"/>
          </p:nvSpPr>
          <p:spPr>
            <a:xfrm>
              <a:off x="16578988" y="4181321"/>
              <a:ext cx="5415058" cy="96163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defRPr sz="3600" baseline="33333">
                  <a:solidFill>
                    <a:srgbClr val="717981"/>
                  </a:solidFill>
                  <a:latin typeface="Roboto Medium"/>
                  <a:ea typeface="Roboto Medium"/>
                  <a:cs typeface="Roboto Medium"/>
                  <a:sym typeface="Roboto Medium"/>
                </a:defRPr>
              </a:lvl1pPr>
            </a:lstStyle>
            <a:p>
              <a:r>
                <a:rPr lang="en-US" sz="5400" b="1" dirty="0" smtClean="0">
                  <a:solidFill>
                    <a:schemeClr val="bg1"/>
                  </a:solidFill>
                  <a:latin typeface="GothamNarrow"/>
                </a:rPr>
                <a:t>Medscheme</a:t>
              </a:r>
              <a:endParaRPr sz="6000" b="1" dirty="0">
                <a:solidFill>
                  <a:schemeClr val="bg1"/>
                </a:solidFill>
                <a:latin typeface="GothamNarrow"/>
              </a:endParaRPr>
            </a:p>
          </p:txBody>
        </p:sp>
      </p:grpSp>
      <p:grpSp>
        <p:nvGrpSpPr>
          <p:cNvPr id="2" name="Group 1"/>
          <p:cNvGrpSpPr/>
          <p:nvPr userDrawn="1"/>
        </p:nvGrpSpPr>
        <p:grpSpPr>
          <a:xfrm flipH="1" flipV="1">
            <a:off x="8176235" y="3710140"/>
            <a:ext cx="3588299" cy="2621947"/>
            <a:chOff x="590466" y="692515"/>
            <a:chExt cx="3588299" cy="2621947"/>
          </a:xfrm>
        </p:grpSpPr>
        <p:sp>
          <p:nvSpPr>
            <p:cNvPr id="43" name="Triangle"/>
            <p:cNvSpPr/>
            <p:nvPr userDrawn="1"/>
          </p:nvSpPr>
          <p:spPr>
            <a:xfrm rot="13500000">
              <a:off x="3612211" y="151394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4" name="Triangle"/>
            <p:cNvSpPr/>
            <p:nvPr userDrawn="1"/>
          </p:nvSpPr>
          <p:spPr>
            <a:xfrm rot="13500000">
              <a:off x="3178534" y="19281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5" name="Triangle"/>
            <p:cNvSpPr/>
            <p:nvPr userDrawn="1"/>
          </p:nvSpPr>
          <p:spPr>
            <a:xfrm rot="13500000">
              <a:off x="3178534" y="11030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lumMod val="20000"/>
                <a:lumOff val="80000"/>
                <a:alpha val="69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6" name="Triangle"/>
            <p:cNvSpPr/>
            <p:nvPr userDrawn="1"/>
          </p:nvSpPr>
          <p:spPr>
            <a:xfrm rot="13500000">
              <a:off x="2755736" y="234075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7" name="Triangle"/>
            <p:cNvSpPr/>
            <p:nvPr userDrawn="1"/>
          </p:nvSpPr>
          <p:spPr>
            <a:xfrm rot="13500000">
              <a:off x="2755736" y="151563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8" name="Triangle"/>
            <p:cNvSpPr/>
            <p:nvPr userDrawn="1"/>
          </p:nvSpPr>
          <p:spPr>
            <a:xfrm rot="13500000">
              <a:off x="2755736" y="701334"/>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3"/>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49" name="Triangle"/>
            <p:cNvSpPr/>
            <p:nvPr userDrawn="1"/>
          </p:nvSpPr>
          <p:spPr>
            <a:xfrm rot="13500000">
              <a:off x="2332937" y="192278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0" name="Triangle"/>
            <p:cNvSpPr/>
            <p:nvPr userDrawn="1"/>
          </p:nvSpPr>
          <p:spPr>
            <a:xfrm rot="13500000">
              <a:off x="2332937" y="1108485"/>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1" name="Triangle"/>
            <p:cNvSpPr/>
            <p:nvPr userDrawn="1"/>
          </p:nvSpPr>
          <p:spPr>
            <a:xfrm rot="13500000">
              <a:off x="1899261" y="2335348"/>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2" name="Triangle"/>
            <p:cNvSpPr/>
            <p:nvPr userDrawn="1"/>
          </p:nvSpPr>
          <p:spPr>
            <a:xfrm rot="13500000">
              <a:off x="1899261" y="151022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3" name="Triangle"/>
            <p:cNvSpPr/>
            <p:nvPr userDrawn="1"/>
          </p:nvSpPr>
          <p:spPr>
            <a:xfrm rot="13500000">
              <a:off x="1899261" y="69592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chemeClr val="accent6">
                <a:alpha val="30000"/>
              </a:scheme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4" name="Triangle"/>
            <p:cNvSpPr/>
            <p:nvPr userDrawn="1"/>
          </p:nvSpPr>
          <p:spPr>
            <a:xfrm rot="13500000">
              <a:off x="1465585" y="1928196"/>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5" name="Triangle"/>
            <p:cNvSpPr/>
            <p:nvPr userDrawn="1"/>
          </p:nvSpPr>
          <p:spPr>
            <a:xfrm rot="13500000">
              <a:off x="1465585" y="110307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6" name="Triangle"/>
            <p:cNvSpPr/>
            <p:nvPr userDrawn="1"/>
          </p:nvSpPr>
          <p:spPr>
            <a:xfrm rot="13500000">
              <a:off x="1042178" y="1509869"/>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alpha val="21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7" name="Triangle"/>
            <p:cNvSpPr/>
            <p:nvPr userDrawn="1"/>
          </p:nvSpPr>
          <p:spPr>
            <a:xfrm rot="13500000">
              <a:off x="1042178" y="684750"/>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00B050">
                <a:alpha val="25000"/>
              </a:srgbClr>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8" name="Triangle"/>
            <p:cNvSpPr/>
            <p:nvPr userDrawn="1"/>
          </p:nvSpPr>
          <p:spPr>
            <a:xfrm rot="13500000">
              <a:off x="598231" y="1114253"/>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sp>
          <p:nvSpPr>
            <p:cNvPr id="59" name="Triangle"/>
            <p:cNvSpPr/>
            <p:nvPr userDrawn="1"/>
          </p:nvSpPr>
          <p:spPr>
            <a:xfrm rot="13500000">
              <a:off x="2332937" y="2747907"/>
              <a:ext cx="558790" cy="57431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72364A"/>
            </a:solidFill>
            <a:ln w="12700">
              <a:miter lim="400000"/>
            </a:ln>
          </p:spPr>
          <p:txBody>
            <a:bodyPr lIns="50800" tIns="50800" rIns="50800" bIns="50800" anchor="ctr"/>
            <a:lstStyle/>
            <a:p>
              <a:pPr algn="ctr">
                <a:lnSpc>
                  <a:spcPct val="100000"/>
                </a:lnSpc>
                <a:defRPr sz="3200" baseline="0">
                  <a:solidFill>
                    <a:srgbClr val="FFFFFF"/>
                  </a:solidFill>
                  <a:latin typeface="Helvetica Light"/>
                  <a:ea typeface="Helvetica Light"/>
                  <a:cs typeface="Helvetica Light"/>
                  <a:sym typeface="Helvetica Light"/>
                </a:defRPr>
              </a:pPr>
              <a:endParaRPr dirty="0"/>
            </a:p>
          </p:txBody>
        </p:sp>
      </p:grpSp>
    </p:spTree>
    <p:extLst>
      <p:ext uri="{BB962C8B-B14F-4D97-AF65-F5344CB8AC3E}">
        <p14:creationId xmlns:p14="http://schemas.microsoft.com/office/powerpoint/2010/main" val="1929659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C33B1-A71F-45FC-94B3-A385D29740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DA9EFB-6560-4C84-81A5-98239AEACC06}"/>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4" name="Footer Placeholder 3">
            <a:extLst>
              <a:ext uri="{FF2B5EF4-FFF2-40B4-BE49-F238E27FC236}">
                <a16:creationId xmlns:a16="http://schemas.microsoft.com/office/drawing/2014/main" id="{90E6E67F-1BB4-4BCD-8055-210B4AFBA89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020A11-F473-4DB2-B71A-C0A0F4895460}"/>
              </a:ext>
            </a:extLst>
          </p:cNvPr>
          <p:cNvSpPr>
            <a:spLocks noGrp="1"/>
          </p:cNvSpPr>
          <p:nvPr>
            <p:ph type="sldNum" sz="quarter" idx="12"/>
          </p:nvPr>
        </p:nvSpPr>
        <p:spPr/>
        <p:txBody>
          <a:bodyPr/>
          <a:lstStyle/>
          <a:p>
            <a:fld id="{5C2C9BBF-2E99-48B6-A430-AA19131B85A3}" type="slidenum">
              <a:rPr lang="en-US" smtClean="0"/>
              <a:t>‹#›</a:t>
            </a:fld>
            <a:endParaRPr lang="en-US"/>
          </a:p>
        </p:txBody>
      </p:sp>
    </p:spTree>
    <p:extLst>
      <p:ext uri="{BB962C8B-B14F-4D97-AF65-F5344CB8AC3E}">
        <p14:creationId xmlns:p14="http://schemas.microsoft.com/office/powerpoint/2010/main" val="1443673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spTree>
    <p:extLst>
      <p:ext uri="{BB962C8B-B14F-4D97-AF65-F5344CB8AC3E}">
        <p14:creationId xmlns:p14="http://schemas.microsoft.com/office/powerpoint/2010/main" val="37783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a:ext>
            </a:extLst>
          </a:blip>
          <a:srcRect r="-18416"/>
          <a:stretch/>
        </p:blipFill>
        <p:spPr>
          <a:xfrm>
            <a:off x="0" y="0"/>
            <a:ext cx="4573025" cy="6858000"/>
          </a:xfrm>
          <a:prstGeom prst="rect">
            <a:avLst/>
          </a:prstGeom>
        </p:spPr>
      </p:pic>
      <p:sp>
        <p:nvSpPr>
          <p:cNvPr id="7" name="Rectangle 6"/>
          <p:cNvSpPr/>
          <p:nvPr userDrawn="1"/>
        </p:nvSpPr>
        <p:spPr>
          <a:xfrm>
            <a:off x="0" y="0"/>
            <a:ext cx="3858875"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003533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pic>
        <p:nvPicPr>
          <p:cNvPr id="6" name="Picture 5"/>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0" y="1320800"/>
            <a:ext cx="3835400" cy="5207000"/>
          </a:xfrm>
          <a:prstGeom prst="rect">
            <a:avLst/>
          </a:prstGeom>
        </p:spPr>
      </p:pic>
      <p:sp>
        <p:nvSpPr>
          <p:cNvPr id="7" name="Rectangle 6"/>
          <p:cNvSpPr/>
          <p:nvPr userDrawn="1"/>
        </p:nvSpPr>
        <p:spPr>
          <a:xfrm>
            <a:off x="0" y="1327004"/>
            <a:ext cx="3835399" cy="5204374"/>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664891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a:ext>
            </a:extLst>
          </a:blip>
          <a:srcRect b="-152"/>
          <a:stretch/>
        </p:blipFill>
        <p:spPr>
          <a:xfrm>
            <a:off x="0" y="0"/>
            <a:ext cx="3834245" cy="6858000"/>
          </a:xfrm>
          <a:prstGeom prst="rect">
            <a:avLst/>
          </a:prstGeom>
        </p:spPr>
      </p:pic>
      <p:sp>
        <p:nvSpPr>
          <p:cNvPr id="9" name="Rectangle 8"/>
          <p:cNvSpPr/>
          <p:nvPr userDrawn="1"/>
        </p:nvSpPr>
        <p:spPr>
          <a:xfrm>
            <a:off x="0" y="0"/>
            <a:ext cx="3834245"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96093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flipH="1">
            <a:off x="0" y="0"/>
            <a:ext cx="3858875" cy="6858000"/>
          </a:xfrm>
          <a:prstGeom prst="rect">
            <a:avLst/>
          </a:prstGeom>
        </p:spPr>
      </p:pic>
      <p:sp>
        <p:nvSpPr>
          <p:cNvPr id="7" name="Rectangle 6"/>
          <p:cNvSpPr/>
          <p:nvPr userDrawn="1"/>
        </p:nvSpPr>
        <p:spPr>
          <a:xfrm>
            <a:off x="1" y="0"/>
            <a:ext cx="3858874"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572012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pic>
        <p:nvPicPr>
          <p:cNvPr id="5" name="Picture 4" descr="Graphical user interface, application&#10;&#10;Description automatically generated">
            <a:extLst>
              <a:ext uri="{FF2B5EF4-FFF2-40B4-BE49-F238E27FC236}">
                <a16:creationId xmlns:a16="http://schemas.microsoft.com/office/drawing/2014/main" id="{88FBCA2D-5EB8-9B4B-B1DA-3AAE8E01A92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8075" t="22695" r="6238" b="24309"/>
          <a:stretch/>
        </p:blipFill>
        <p:spPr>
          <a:xfrm>
            <a:off x="9491763" y="178631"/>
            <a:ext cx="2404614" cy="667950"/>
          </a:xfrm>
          <a:prstGeom prst="rect">
            <a:avLst/>
          </a:prstGeom>
        </p:spPr>
      </p:pic>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0"/>
            <a:ext cx="3878631" cy="6858000"/>
          </a:xfrm>
          <a:prstGeom prst="rect">
            <a:avLst/>
          </a:prstGeom>
        </p:spPr>
      </p:pic>
      <p:sp>
        <p:nvSpPr>
          <p:cNvPr id="9" name="Rectangle 8"/>
          <p:cNvSpPr/>
          <p:nvPr userDrawn="1"/>
        </p:nvSpPr>
        <p:spPr>
          <a:xfrm>
            <a:off x="0" y="0"/>
            <a:ext cx="3878629" cy="6858000"/>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3163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0785" cy="3180945"/>
          </a:xfrm>
          <a:prstGeom prst="rect">
            <a:avLst/>
          </a:prstGeom>
        </p:spPr>
      </p:pic>
      <p:sp>
        <p:nvSpPr>
          <p:cNvPr id="7" name="Rectangle 6"/>
          <p:cNvSpPr/>
          <p:nvPr userDrawn="1"/>
        </p:nvSpPr>
        <p:spPr>
          <a:xfrm>
            <a:off x="0" y="1"/>
            <a:ext cx="12192000" cy="3180944"/>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Date Placeholder 1">
            <a:extLst>
              <a:ext uri="{FF2B5EF4-FFF2-40B4-BE49-F238E27FC236}">
                <a16:creationId xmlns:a16="http://schemas.microsoft.com/office/drawing/2014/main" id="{68AF64F1-B309-4E18-AE66-2E7D481E0BA5}"/>
              </a:ext>
            </a:extLst>
          </p:cNvPr>
          <p:cNvSpPr>
            <a:spLocks noGrp="1"/>
          </p:cNvSpPr>
          <p:nvPr>
            <p:ph type="dt" sz="half" idx="10"/>
          </p:nvPr>
        </p:nvSpPr>
        <p:spPr/>
        <p:txBody>
          <a:bodyPr/>
          <a:lstStyle/>
          <a:p>
            <a:fld id="{0006E3C5-79AB-4C7D-9DEF-D76565325574}" type="datetimeFigureOut">
              <a:rPr lang="en-US" smtClean="0"/>
              <a:t>1/24/2022</a:t>
            </a:fld>
            <a:endParaRPr lang="en-US"/>
          </a:p>
        </p:txBody>
      </p:sp>
      <p:sp>
        <p:nvSpPr>
          <p:cNvPr id="3" name="Footer Placeholder 2">
            <a:extLst>
              <a:ext uri="{FF2B5EF4-FFF2-40B4-BE49-F238E27FC236}">
                <a16:creationId xmlns:a16="http://schemas.microsoft.com/office/drawing/2014/main" id="{0FC23160-C8FC-4F6E-8750-33136C5D79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0D2D6A7-45BF-40E4-BB52-33B69204468F}"/>
              </a:ext>
            </a:extLst>
          </p:cNvPr>
          <p:cNvSpPr>
            <a:spLocks noGrp="1"/>
          </p:cNvSpPr>
          <p:nvPr>
            <p:ph type="sldNum" sz="quarter" idx="12"/>
          </p:nvPr>
        </p:nvSpPr>
        <p:spPr/>
        <p:txBody>
          <a:bodyPr/>
          <a:lstStyle/>
          <a:p>
            <a:fld id="{5C2C9BBF-2E99-48B6-A430-AA19131B85A3}" type="slidenum">
              <a:rPr lang="en-US" smtClean="0"/>
              <a:t>‹#›</a:t>
            </a:fld>
            <a:endParaRPr lang="en-US"/>
          </a:p>
        </p:txBody>
      </p:sp>
      <p:grpSp>
        <p:nvGrpSpPr>
          <p:cNvPr id="8" name="Group 7"/>
          <p:cNvGrpSpPr/>
          <p:nvPr userDrawn="1"/>
        </p:nvGrpSpPr>
        <p:grpSpPr>
          <a:xfrm>
            <a:off x="9491763" y="178630"/>
            <a:ext cx="4254717" cy="700721"/>
            <a:chOff x="15501740" y="3763373"/>
            <a:chExt cx="6492306" cy="1280021"/>
          </a:xfrm>
        </p:grpSpPr>
        <p:grpSp>
          <p:nvGrpSpPr>
            <p:cNvPr id="9" name="object 125"/>
            <p:cNvGrpSpPr/>
            <p:nvPr userDrawn="1"/>
          </p:nvGrpSpPr>
          <p:grpSpPr>
            <a:xfrm>
              <a:off x="15501740" y="3763373"/>
              <a:ext cx="1174200" cy="1161088"/>
              <a:chOff x="10524092" y="1909203"/>
              <a:chExt cx="472233" cy="398032"/>
            </a:xfrm>
          </p:grpSpPr>
          <p:sp>
            <p:nvSpPr>
              <p:cNvPr id="11" name="object 131"/>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00AEEF"/>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sp>
            <p:nvSpPr>
              <p:cNvPr id="12" name="object 132"/>
              <p:cNvSpPr/>
              <p:nvPr/>
            </p:nvSpPr>
            <p:spPr>
              <a:xfrm>
                <a:off x="10682719" y="1909203"/>
                <a:ext cx="196215" cy="265430"/>
              </a:xfrm>
              <a:custGeom>
                <a:avLst/>
                <a:gdLst/>
                <a:ahLst/>
                <a:cxnLst/>
                <a:rect l="l" t="t" r="r" b="b"/>
                <a:pathLst>
                  <a:path w="196215" h="265430">
                    <a:moveTo>
                      <a:pt x="78409" y="0"/>
                    </a:moveTo>
                    <a:lnTo>
                      <a:pt x="0" y="132600"/>
                    </a:lnTo>
                    <a:lnTo>
                      <a:pt x="78409" y="265188"/>
                    </a:lnTo>
                    <a:lnTo>
                      <a:pt x="156341" y="133388"/>
                    </a:lnTo>
                    <a:lnTo>
                      <a:pt x="1409" y="133388"/>
                    </a:lnTo>
                    <a:lnTo>
                      <a:pt x="1409" y="131825"/>
                    </a:lnTo>
                    <a:lnTo>
                      <a:pt x="156355" y="131825"/>
                    </a:lnTo>
                    <a:lnTo>
                      <a:pt x="78409" y="0"/>
                    </a:lnTo>
                    <a:close/>
                  </a:path>
                  <a:path w="196215" h="265430">
                    <a:moveTo>
                      <a:pt x="156813" y="132600"/>
                    </a:moveTo>
                    <a:lnTo>
                      <a:pt x="196011" y="198894"/>
                    </a:lnTo>
                    <a:lnTo>
                      <a:pt x="156813" y="132600"/>
                    </a:lnTo>
                    <a:close/>
                  </a:path>
                  <a:path w="196215" h="265430">
                    <a:moveTo>
                      <a:pt x="156355" y="131825"/>
                    </a:moveTo>
                    <a:lnTo>
                      <a:pt x="2959" y="131825"/>
                    </a:lnTo>
                    <a:lnTo>
                      <a:pt x="2959" y="133388"/>
                    </a:lnTo>
                    <a:lnTo>
                      <a:pt x="156341" y="133388"/>
                    </a:lnTo>
                    <a:lnTo>
                      <a:pt x="156806" y="132600"/>
                    </a:lnTo>
                    <a:lnTo>
                      <a:pt x="156355" y="131825"/>
                    </a:lnTo>
                    <a:close/>
                  </a:path>
                </a:pathLst>
              </a:custGeom>
              <a:solidFill>
                <a:srgbClr val="FFCB05"/>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sp>
            <p:nvSpPr>
              <p:cNvPr id="13" name="object 133"/>
              <p:cNvSpPr/>
              <p:nvPr/>
            </p:nvSpPr>
            <p:spPr>
              <a:xfrm>
                <a:off x="10684129" y="2041029"/>
                <a:ext cx="1905" cy="1905"/>
              </a:xfrm>
              <a:custGeom>
                <a:avLst/>
                <a:gdLst/>
                <a:ahLst/>
                <a:cxnLst/>
                <a:rect l="l" t="t" r="r" b="b"/>
                <a:pathLst>
                  <a:path w="1904" h="1905">
                    <a:moveTo>
                      <a:pt x="1549" y="0"/>
                    </a:moveTo>
                    <a:lnTo>
                      <a:pt x="0" y="0"/>
                    </a:lnTo>
                    <a:lnTo>
                      <a:pt x="0" y="1549"/>
                    </a:lnTo>
                    <a:lnTo>
                      <a:pt x="1549" y="1549"/>
                    </a:lnTo>
                    <a:lnTo>
                      <a:pt x="1549"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pic>
            <p:nvPicPr>
              <p:cNvPr id="14" name="object 134"/>
              <p:cNvPicPr/>
              <p:nvPr/>
            </p:nvPicPr>
            <p:blipFill>
              <a:blip r:embed="rId3" cstate="print">
                <a:clrChange>
                  <a:clrFrom>
                    <a:srgbClr val="FFFFFF"/>
                  </a:clrFrom>
                  <a:clrTo>
                    <a:srgbClr val="FFFFFF">
                      <a:alpha val="0"/>
                    </a:srgbClr>
                  </a:clrTo>
                </a:clrChange>
              </a:blip>
              <a:stretch>
                <a:fillRect/>
              </a:stretch>
            </p:blipFill>
            <p:spPr>
              <a:xfrm>
                <a:off x="10761122" y="2041805"/>
                <a:ext cx="235203" cy="265175"/>
              </a:xfrm>
              <a:prstGeom prst="rect">
                <a:avLst/>
              </a:prstGeom>
            </p:spPr>
          </p:pic>
          <p:sp>
            <p:nvSpPr>
              <p:cNvPr id="15" name="object 135"/>
              <p:cNvSpPr/>
              <p:nvPr/>
            </p:nvSpPr>
            <p:spPr>
              <a:xfrm>
                <a:off x="10525923" y="2041805"/>
                <a:ext cx="235585" cy="265430"/>
              </a:xfrm>
              <a:custGeom>
                <a:avLst/>
                <a:gdLst/>
                <a:ahLst/>
                <a:cxnLst/>
                <a:rect l="l" t="t" r="r" b="b"/>
                <a:pathLst>
                  <a:path w="235584" h="265430">
                    <a:moveTo>
                      <a:pt x="156794" y="0"/>
                    </a:moveTo>
                    <a:lnTo>
                      <a:pt x="0" y="265176"/>
                    </a:lnTo>
                    <a:lnTo>
                      <a:pt x="156794" y="265176"/>
                    </a:lnTo>
                    <a:lnTo>
                      <a:pt x="235191" y="132600"/>
                    </a:lnTo>
                    <a:lnTo>
                      <a:pt x="78397" y="132600"/>
                    </a:lnTo>
                    <a:lnTo>
                      <a:pt x="156794" y="0"/>
                    </a:lnTo>
                    <a:close/>
                  </a:path>
                </a:pathLst>
              </a:custGeom>
              <a:solidFill>
                <a:srgbClr val="2BB673"/>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pic>
            <p:nvPicPr>
              <p:cNvPr id="16" name="object 136"/>
              <p:cNvPicPr/>
              <p:nvPr/>
            </p:nvPicPr>
            <p:blipFill>
              <a:blip r:embed="rId4" cstate="print">
                <a:clrChange>
                  <a:clrFrom>
                    <a:srgbClr val="FFFFFF"/>
                  </a:clrFrom>
                  <a:clrTo>
                    <a:srgbClr val="FFFFFF">
                      <a:alpha val="0"/>
                    </a:srgbClr>
                  </a:clrTo>
                </a:clrChange>
              </a:blip>
              <a:stretch>
                <a:fillRect/>
              </a:stretch>
            </p:blipFill>
            <p:spPr>
              <a:xfrm>
                <a:off x="10604323" y="2041808"/>
                <a:ext cx="235200" cy="265169"/>
              </a:xfrm>
              <a:prstGeom prst="rect">
                <a:avLst/>
              </a:prstGeom>
            </p:spPr>
          </p:pic>
          <p:sp>
            <p:nvSpPr>
              <p:cNvPr id="17" name="object 137"/>
              <p:cNvSpPr/>
              <p:nvPr/>
            </p:nvSpPr>
            <p:spPr>
              <a:xfrm>
                <a:off x="10525635" y="2306508"/>
                <a:ext cx="635" cy="635"/>
              </a:xfrm>
              <a:custGeom>
                <a:avLst/>
                <a:gdLst/>
                <a:ahLst/>
                <a:cxnLst/>
                <a:rect l="l" t="t" r="r" b="b"/>
                <a:pathLst>
                  <a:path w="634" h="635">
                    <a:moveTo>
                      <a:pt x="0" y="0"/>
                    </a:moveTo>
                    <a:lnTo>
                      <a:pt x="0" y="469"/>
                    </a:lnTo>
                    <a:lnTo>
                      <a:pt x="292" y="469"/>
                    </a:lnTo>
                    <a:lnTo>
                      <a:pt x="0" y="0"/>
                    </a:lnTo>
                    <a:close/>
                  </a:path>
                </a:pathLst>
              </a:custGeom>
              <a:solidFill>
                <a:srgbClr val="DADBDC"/>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sp>
            <p:nvSpPr>
              <p:cNvPr id="18" name="object 138"/>
              <p:cNvSpPr/>
              <p:nvPr/>
            </p:nvSpPr>
            <p:spPr>
              <a:xfrm>
                <a:off x="10524092" y="2303904"/>
                <a:ext cx="1905" cy="3175"/>
              </a:xfrm>
              <a:custGeom>
                <a:avLst/>
                <a:gdLst/>
                <a:ahLst/>
                <a:cxnLst/>
                <a:rect l="l" t="t" r="r" b="b"/>
                <a:pathLst>
                  <a:path w="1904" h="3175">
                    <a:moveTo>
                      <a:pt x="0" y="0"/>
                    </a:moveTo>
                    <a:lnTo>
                      <a:pt x="0" y="3073"/>
                    </a:lnTo>
                    <a:lnTo>
                      <a:pt x="1536" y="3073"/>
                    </a:lnTo>
                    <a:lnTo>
                      <a:pt x="1536" y="2603"/>
                    </a:lnTo>
                    <a:lnTo>
                      <a:pt x="0" y="0"/>
                    </a:lnTo>
                    <a:close/>
                  </a:path>
                </a:pathLst>
              </a:custGeom>
              <a:solidFill>
                <a:srgbClr val="0097D0"/>
              </a:solidFill>
            </p:spPr>
            <p:txBody>
              <a:bodyPr wrap="square" lIns="0" tIns="0" rIns="0" bIns="0" rtlCol="0"/>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sz="900" dirty="0">
                  <a:solidFill>
                    <a:schemeClr val="bg1"/>
                  </a:solidFill>
                  <a:latin typeface="GothamNarrow"/>
                </a:endParaRPr>
              </a:p>
            </p:txBody>
          </p:sp>
        </p:grpSp>
        <p:sp>
          <p:nvSpPr>
            <p:cNvPr id="10" name="Company Name"/>
            <p:cNvSpPr txBox="1"/>
            <p:nvPr userDrawn="1"/>
          </p:nvSpPr>
          <p:spPr>
            <a:xfrm>
              <a:off x="16578988" y="4181321"/>
              <a:ext cx="5415058" cy="862073"/>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defRPr sz="3600" baseline="33333">
                  <a:solidFill>
                    <a:srgbClr val="717981"/>
                  </a:solidFill>
                  <a:latin typeface="Roboto Medium"/>
                  <a:ea typeface="Roboto Medium"/>
                  <a:cs typeface="Roboto Medium"/>
                  <a:sym typeface="Roboto Medium"/>
                </a:defRPr>
              </a:lvl1pPr>
            </a:lstStyle>
            <a:p>
              <a:r>
                <a:rPr lang="en-US" sz="3600" b="1" dirty="0" smtClean="0">
                  <a:solidFill>
                    <a:schemeClr val="bg1"/>
                  </a:solidFill>
                  <a:latin typeface="GothamNarrow"/>
                </a:rPr>
                <a:t>Medscheme</a:t>
              </a:r>
              <a:endParaRPr sz="4000" b="1" dirty="0">
                <a:solidFill>
                  <a:schemeClr val="bg1"/>
                </a:solidFill>
                <a:latin typeface="GothamNarrow"/>
              </a:endParaRPr>
            </a:p>
          </p:txBody>
        </p:sp>
      </p:grpSp>
    </p:spTree>
    <p:extLst>
      <p:ext uri="{BB962C8B-B14F-4D97-AF65-F5344CB8AC3E}">
        <p14:creationId xmlns:p14="http://schemas.microsoft.com/office/powerpoint/2010/main" val="26392738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95F8F8-56E8-410D-8AB1-5DF917795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6F0D1D-FFAC-4A09-AD2A-E653C169D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151BD0-BE09-4EE6-8990-D0E805F07E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06E3C5-79AB-4C7D-9DEF-D76565325574}" type="datetimeFigureOut">
              <a:rPr lang="en-US" smtClean="0"/>
              <a:t>1/24/2022</a:t>
            </a:fld>
            <a:endParaRPr lang="en-US"/>
          </a:p>
        </p:txBody>
      </p:sp>
      <p:sp>
        <p:nvSpPr>
          <p:cNvPr id="5" name="Footer Placeholder 4">
            <a:extLst>
              <a:ext uri="{FF2B5EF4-FFF2-40B4-BE49-F238E27FC236}">
                <a16:creationId xmlns:a16="http://schemas.microsoft.com/office/drawing/2014/main" id="{C6061F60-140B-474C-A012-88FFC45321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A0B2CC2-4A88-45AE-A2E2-E2E1AA72EE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2C9BBF-2E99-48B6-A430-AA19131B85A3}" type="slidenum">
              <a:rPr lang="en-US" smtClean="0"/>
              <a:t>‹#›</a:t>
            </a:fld>
            <a:endParaRPr lang="en-US"/>
          </a:p>
        </p:txBody>
      </p:sp>
    </p:spTree>
    <p:extLst>
      <p:ext uri="{BB962C8B-B14F-4D97-AF65-F5344CB8AC3E}">
        <p14:creationId xmlns:p14="http://schemas.microsoft.com/office/powerpoint/2010/main" val="486124549"/>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68" r:id="rId4"/>
    <p:sldLayoutId id="2147483666" r:id="rId5"/>
    <p:sldLayoutId id="2147483667" r:id="rId6"/>
    <p:sldLayoutId id="2147483664" r:id="rId7"/>
    <p:sldLayoutId id="2147483665" r:id="rId8"/>
    <p:sldLayoutId id="2147483663" r:id="rId9"/>
    <p:sldLayoutId id="2147483661" r:id="rId10"/>
    <p:sldLayoutId id="214748366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03BED72-926F-4E6C-B97B-1F6DD2254BB3}"/>
              </a:ext>
            </a:extLst>
          </p:cNvPr>
          <p:cNvSpPr txBox="1"/>
          <p:nvPr/>
        </p:nvSpPr>
        <p:spPr>
          <a:xfrm>
            <a:off x="5389124" y="3941066"/>
            <a:ext cx="5787958" cy="1661993"/>
          </a:xfrm>
          <a:prstGeom prst="rect">
            <a:avLst/>
          </a:prstGeom>
          <a:noFill/>
        </p:spPr>
        <p:txBody>
          <a:bodyPr wrap="square" lIns="0" tIns="0" rIns="0" bIns="0" rtlCol="0">
            <a:spAutoFit/>
          </a:bodyPr>
          <a:lstStyle/>
          <a:p>
            <a:pPr algn="r"/>
            <a:r>
              <a:rPr lang="en-US" sz="5400" b="1" dirty="0" smtClean="0">
                <a:ln w="19050">
                  <a:noFill/>
                </a:ln>
                <a:solidFill>
                  <a:schemeClr val="bg1"/>
                </a:solidFill>
                <a:latin typeface="GothamNarrow"/>
              </a:rPr>
              <a:t>PERSPECTIVES ON NHI</a:t>
            </a:r>
            <a:endParaRPr lang="en-US" sz="5400" b="1" dirty="0">
              <a:ln w="19050">
                <a:noFill/>
              </a:ln>
              <a:solidFill>
                <a:schemeClr val="bg1"/>
              </a:solidFill>
              <a:latin typeface="GothamNarrow"/>
            </a:endParaRPr>
          </a:p>
        </p:txBody>
      </p:sp>
      <p:sp>
        <p:nvSpPr>
          <p:cNvPr id="29" name="TextBox 28"/>
          <p:cNvSpPr txBox="1"/>
          <p:nvPr/>
        </p:nvSpPr>
        <p:spPr>
          <a:xfrm>
            <a:off x="7577848" y="5771939"/>
            <a:ext cx="3599234" cy="276999"/>
          </a:xfrm>
          <a:prstGeom prst="rect">
            <a:avLst/>
          </a:prstGeom>
          <a:noFill/>
        </p:spPr>
        <p:txBody>
          <a:bodyPr wrap="square" rtlCol="0">
            <a:spAutoFit/>
          </a:bodyPr>
          <a:lstStyle/>
          <a:p>
            <a:pPr algn="r"/>
            <a:r>
              <a:rPr lang="en-US" sz="1200" dirty="0" smtClean="0">
                <a:solidFill>
                  <a:schemeClr val="bg1"/>
                </a:solidFill>
                <a:latin typeface="GothamNarrow"/>
              </a:rPr>
              <a:t>25</a:t>
            </a:r>
            <a:r>
              <a:rPr lang="en-US" sz="1200" baseline="30000" dirty="0" smtClean="0">
                <a:solidFill>
                  <a:schemeClr val="bg1"/>
                </a:solidFill>
                <a:latin typeface="GothamNarrow"/>
              </a:rPr>
              <a:t>TH</a:t>
            </a:r>
            <a:r>
              <a:rPr lang="en-US" sz="1200" dirty="0" smtClean="0">
                <a:solidFill>
                  <a:schemeClr val="bg1"/>
                </a:solidFill>
                <a:latin typeface="GothamNarrow"/>
              </a:rPr>
              <a:t> JANUARY 2022</a:t>
            </a:r>
            <a:endParaRPr lang="en-ZA" sz="1200" dirty="0">
              <a:solidFill>
                <a:schemeClr val="bg1"/>
              </a:solidFill>
              <a:latin typeface="GothamNarrow"/>
            </a:endParaRPr>
          </a:p>
        </p:txBody>
      </p:sp>
    </p:spTree>
    <p:extLst>
      <p:ext uri="{BB962C8B-B14F-4D97-AF65-F5344CB8AC3E}">
        <p14:creationId xmlns:p14="http://schemas.microsoft.com/office/powerpoint/2010/main" val="880471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0" y="2743200"/>
            <a:ext cx="9880000" cy="2016000"/>
          </a:xfrm>
          <a:custGeom>
            <a:avLst/>
            <a:gdLst>
              <a:gd name="connsiteX0" fmla="*/ 0 w 9880000"/>
              <a:gd name="connsiteY0" fmla="*/ 0 h 2016000"/>
              <a:gd name="connsiteX1" fmla="*/ 8872000 w 9880000"/>
              <a:gd name="connsiteY1" fmla="*/ 0 h 2016000"/>
              <a:gd name="connsiteX2" fmla="*/ 8966200 w 9880000"/>
              <a:gd name="connsiteY2" fmla="*/ 0 h 2016000"/>
              <a:gd name="connsiteX3" fmla="*/ 8966200 w 9880000"/>
              <a:gd name="connsiteY3" fmla="*/ 4757 h 2016000"/>
              <a:gd name="connsiteX4" fmla="*/ 8975062 w 9880000"/>
              <a:gd name="connsiteY4" fmla="*/ 5204 h 2016000"/>
              <a:gd name="connsiteX5" fmla="*/ 9880000 w 9880000"/>
              <a:gd name="connsiteY5" fmla="*/ 1008000 h 2016000"/>
              <a:gd name="connsiteX6" fmla="*/ 8975062 w 9880000"/>
              <a:gd name="connsiteY6" fmla="*/ 2010796 h 2016000"/>
              <a:gd name="connsiteX7" fmla="*/ 8966200 w 9880000"/>
              <a:gd name="connsiteY7" fmla="*/ 2011244 h 2016000"/>
              <a:gd name="connsiteX8" fmla="*/ 8966200 w 9880000"/>
              <a:gd name="connsiteY8" fmla="*/ 2016000 h 2016000"/>
              <a:gd name="connsiteX9" fmla="*/ 8872000 w 9880000"/>
              <a:gd name="connsiteY9" fmla="*/ 2016000 h 2016000"/>
              <a:gd name="connsiteX10" fmla="*/ 0 w 9880000"/>
              <a:gd name="connsiteY10" fmla="*/ 20160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80000" h="2016000">
                <a:moveTo>
                  <a:pt x="0" y="0"/>
                </a:moveTo>
                <a:lnTo>
                  <a:pt x="8872000" y="0"/>
                </a:lnTo>
                <a:lnTo>
                  <a:pt x="8966200" y="0"/>
                </a:lnTo>
                <a:lnTo>
                  <a:pt x="8966200" y="4757"/>
                </a:lnTo>
                <a:lnTo>
                  <a:pt x="8975062" y="5204"/>
                </a:lnTo>
                <a:cubicBezTo>
                  <a:pt x="9483352" y="56824"/>
                  <a:pt x="9880000" y="486091"/>
                  <a:pt x="9880000" y="1008000"/>
                </a:cubicBezTo>
                <a:cubicBezTo>
                  <a:pt x="9880000" y="1529909"/>
                  <a:pt x="9483352" y="1959176"/>
                  <a:pt x="8975062" y="2010796"/>
                </a:cubicBezTo>
                <a:lnTo>
                  <a:pt x="8966200" y="2011244"/>
                </a:lnTo>
                <a:lnTo>
                  <a:pt x="8966200" y="2016000"/>
                </a:lnTo>
                <a:lnTo>
                  <a:pt x="8872000" y="2016000"/>
                </a:lnTo>
                <a:lnTo>
                  <a:pt x="0" y="2016000"/>
                </a:lnTo>
                <a:close/>
              </a:path>
            </a:pathLst>
          </a:custGeom>
        </p:spPr>
      </p:pic>
      <p:sp>
        <p:nvSpPr>
          <p:cNvPr id="2" name="TextBox 1"/>
          <p:cNvSpPr txBox="1"/>
          <p:nvPr/>
        </p:nvSpPr>
        <p:spPr>
          <a:xfrm>
            <a:off x="429768" y="258412"/>
            <a:ext cx="9173602" cy="553998"/>
          </a:xfrm>
          <a:prstGeom prst="rect">
            <a:avLst/>
          </a:prstGeom>
          <a:noFill/>
        </p:spPr>
        <p:txBody>
          <a:bodyPr wrap="none" lIns="0" tIns="0" rIns="0" bIns="0" rtlCol="0">
            <a:spAutoFit/>
          </a:bodyPr>
          <a:lstStyle/>
          <a:p>
            <a:r>
              <a:rPr lang="en-US" sz="3600" dirty="0" smtClean="0">
                <a:latin typeface="GothamNarrow"/>
              </a:rPr>
              <a:t>COMMENTS ON THE NHI BILL - B11 - 2019</a:t>
            </a:r>
            <a:endParaRPr lang="en-US" sz="3600" dirty="0">
              <a:latin typeface="GothamNarrow"/>
            </a:endParaRPr>
          </a:p>
        </p:txBody>
      </p:sp>
      <p:sp>
        <p:nvSpPr>
          <p:cNvPr id="5" name="Freeform 4"/>
          <p:cNvSpPr/>
          <p:nvPr/>
        </p:nvSpPr>
        <p:spPr>
          <a:xfrm>
            <a:off x="0" y="2743200"/>
            <a:ext cx="9880000" cy="2016000"/>
          </a:xfrm>
          <a:custGeom>
            <a:avLst/>
            <a:gdLst>
              <a:gd name="connsiteX0" fmla="*/ 0 w 9880000"/>
              <a:gd name="connsiteY0" fmla="*/ 0 h 2016000"/>
              <a:gd name="connsiteX1" fmla="*/ 8872000 w 9880000"/>
              <a:gd name="connsiteY1" fmla="*/ 0 h 2016000"/>
              <a:gd name="connsiteX2" fmla="*/ 8966200 w 9880000"/>
              <a:gd name="connsiteY2" fmla="*/ 0 h 2016000"/>
              <a:gd name="connsiteX3" fmla="*/ 8966200 w 9880000"/>
              <a:gd name="connsiteY3" fmla="*/ 4757 h 2016000"/>
              <a:gd name="connsiteX4" fmla="*/ 8975062 w 9880000"/>
              <a:gd name="connsiteY4" fmla="*/ 5204 h 2016000"/>
              <a:gd name="connsiteX5" fmla="*/ 9880000 w 9880000"/>
              <a:gd name="connsiteY5" fmla="*/ 1008000 h 2016000"/>
              <a:gd name="connsiteX6" fmla="*/ 8975062 w 9880000"/>
              <a:gd name="connsiteY6" fmla="*/ 2010796 h 2016000"/>
              <a:gd name="connsiteX7" fmla="*/ 8966200 w 9880000"/>
              <a:gd name="connsiteY7" fmla="*/ 2011244 h 2016000"/>
              <a:gd name="connsiteX8" fmla="*/ 8966200 w 9880000"/>
              <a:gd name="connsiteY8" fmla="*/ 2016000 h 2016000"/>
              <a:gd name="connsiteX9" fmla="*/ 8872000 w 9880000"/>
              <a:gd name="connsiteY9" fmla="*/ 2016000 h 2016000"/>
              <a:gd name="connsiteX10" fmla="*/ 0 w 9880000"/>
              <a:gd name="connsiteY10" fmla="*/ 2016000 h 2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880000" h="2016000">
                <a:moveTo>
                  <a:pt x="0" y="0"/>
                </a:moveTo>
                <a:lnTo>
                  <a:pt x="8872000" y="0"/>
                </a:lnTo>
                <a:lnTo>
                  <a:pt x="8966200" y="0"/>
                </a:lnTo>
                <a:lnTo>
                  <a:pt x="8966200" y="4757"/>
                </a:lnTo>
                <a:lnTo>
                  <a:pt x="8975062" y="5204"/>
                </a:lnTo>
                <a:cubicBezTo>
                  <a:pt x="9483352" y="56824"/>
                  <a:pt x="9880000" y="486091"/>
                  <a:pt x="9880000" y="1008000"/>
                </a:cubicBezTo>
                <a:cubicBezTo>
                  <a:pt x="9880000" y="1529909"/>
                  <a:pt x="9483352" y="1959176"/>
                  <a:pt x="8975062" y="2010796"/>
                </a:cubicBezTo>
                <a:lnTo>
                  <a:pt x="8966200" y="2011244"/>
                </a:lnTo>
                <a:lnTo>
                  <a:pt x="8966200" y="2016000"/>
                </a:lnTo>
                <a:lnTo>
                  <a:pt x="8872000" y="2016000"/>
                </a:lnTo>
                <a:lnTo>
                  <a:pt x="0" y="2016000"/>
                </a:lnTo>
                <a:close/>
              </a:path>
            </a:pathLst>
          </a:custGeom>
          <a:solidFill>
            <a:schemeClr val="dk1">
              <a:alpha val="48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ZA" b="1"/>
          </a:p>
        </p:txBody>
      </p:sp>
      <p:sp>
        <p:nvSpPr>
          <p:cNvPr id="9" name="Oval 8"/>
          <p:cNvSpPr/>
          <p:nvPr/>
        </p:nvSpPr>
        <p:spPr>
          <a:xfrm>
            <a:off x="977900" y="2365200"/>
            <a:ext cx="792000" cy="756000"/>
          </a:xfrm>
          <a:prstGeom prst="ellipse">
            <a:avLst/>
          </a:prstGeom>
          <a:gradFill flip="none" rotWithShape="1">
            <a:gsLst>
              <a:gs pos="0">
                <a:srgbClr val="2F9D8D"/>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1</a:t>
            </a:r>
            <a:endParaRPr lang="en-ZA" b="1" dirty="0">
              <a:solidFill>
                <a:schemeClr val="bg1"/>
              </a:solidFill>
              <a:latin typeface="GothamNarrow"/>
            </a:endParaRPr>
          </a:p>
        </p:txBody>
      </p:sp>
      <p:sp>
        <p:nvSpPr>
          <p:cNvPr id="10" name="Oval 9"/>
          <p:cNvSpPr/>
          <p:nvPr/>
        </p:nvSpPr>
        <p:spPr>
          <a:xfrm>
            <a:off x="3924334" y="2365200"/>
            <a:ext cx="792000" cy="756000"/>
          </a:xfrm>
          <a:prstGeom prst="ellipse">
            <a:avLst/>
          </a:prstGeom>
          <a:gradFill flip="none" rotWithShape="1">
            <a:gsLst>
              <a:gs pos="0">
                <a:schemeClr val="accent6"/>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2</a:t>
            </a:r>
            <a:endParaRPr lang="en-ZA" b="1" dirty="0">
              <a:solidFill>
                <a:schemeClr val="bg1"/>
              </a:solidFill>
              <a:latin typeface="GothamNarrow"/>
            </a:endParaRPr>
          </a:p>
        </p:txBody>
      </p:sp>
      <p:sp>
        <p:nvSpPr>
          <p:cNvPr id="11" name="Oval 10"/>
          <p:cNvSpPr/>
          <p:nvPr/>
        </p:nvSpPr>
        <p:spPr>
          <a:xfrm>
            <a:off x="6870769" y="2365200"/>
            <a:ext cx="792000" cy="756000"/>
          </a:xfrm>
          <a:prstGeom prst="ellipse">
            <a:avLst/>
          </a:prstGeom>
          <a:gradFill flip="none" rotWithShape="1">
            <a:gsLst>
              <a:gs pos="0">
                <a:srgbClr val="00B0F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3</a:t>
            </a:r>
            <a:endParaRPr lang="en-ZA" b="1" dirty="0">
              <a:solidFill>
                <a:schemeClr val="bg1"/>
              </a:solidFill>
              <a:latin typeface="GothamNarrow"/>
            </a:endParaRPr>
          </a:p>
        </p:txBody>
      </p:sp>
      <p:sp>
        <p:nvSpPr>
          <p:cNvPr id="12" name="Oval 11"/>
          <p:cNvSpPr/>
          <p:nvPr/>
        </p:nvSpPr>
        <p:spPr>
          <a:xfrm>
            <a:off x="9334534" y="3373200"/>
            <a:ext cx="792000" cy="756000"/>
          </a:xfrm>
          <a:prstGeom prst="ellipse">
            <a:avLst/>
          </a:prstGeom>
          <a:gradFill flip="none" rotWithShape="1">
            <a:gsLst>
              <a:gs pos="0">
                <a:schemeClr val="accent1"/>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4</a:t>
            </a:r>
            <a:endParaRPr lang="en-ZA" b="1" dirty="0">
              <a:solidFill>
                <a:schemeClr val="bg1"/>
              </a:solidFill>
              <a:latin typeface="GothamNarrow"/>
            </a:endParaRPr>
          </a:p>
        </p:txBody>
      </p:sp>
      <p:sp>
        <p:nvSpPr>
          <p:cNvPr id="13" name="Oval 12"/>
          <p:cNvSpPr/>
          <p:nvPr/>
        </p:nvSpPr>
        <p:spPr>
          <a:xfrm>
            <a:off x="977900" y="4343790"/>
            <a:ext cx="792000" cy="756000"/>
          </a:xfrm>
          <a:prstGeom prst="ellipse">
            <a:avLst/>
          </a:prstGeom>
          <a:gradFill flip="none" rotWithShape="1">
            <a:gsLst>
              <a:gs pos="0">
                <a:srgbClr val="99330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7</a:t>
            </a:r>
            <a:endParaRPr lang="en-ZA" b="1" dirty="0">
              <a:solidFill>
                <a:schemeClr val="bg1"/>
              </a:solidFill>
              <a:latin typeface="GothamNarrow"/>
            </a:endParaRPr>
          </a:p>
        </p:txBody>
      </p:sp>
      <p:sp>
        <p:nvSpPr>
          <p:cNvPr id="14" name="Oval 13"/>
          <p:cNvSpPr/>
          <p:nvPr/>
        </p:nvSpPr>
        <p:spPr>
          <a:xfrm>
            <a:off x="3924334" y="4343790"/>
            <a:ext cx="792000" cy="756000"/>
          </a:xfrm>
          <a:prstGeom prst="ellipse">
            <a:avLst/>
          </a:prstGeom>
          <a:gradFill flip="none" rotWithShape="1">
            <a:gsLst>
              <a:gs pos="0">
                <a:srgbClr val="F00EE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6</a:t>
            </a:r>
            <a:endParaRPr lang="en-ZA" b="1" dirty="0">
              <a:solidFill>
                <a:schemeClr val="bg1"/>
              </a:solidFill>
              <a:latin typeface="GothamNarrow"/>
            </a:endParaRPr>
          </a:p>
        </p:txBody>
      </p:sp>
      <p:sp>
        <p:nvSpPr>
          <p:cNvPr id="15" name="Oval 14"/>
          <p:cNvSpPr/>
          <p:nvPr/>
        </p:nvSpPr>
        <p:spPr>
          <a:xfrm>
            <a:off x="6870769" y="4343790"/>
            <a:ext cx="792000" cy="756000"/>
          </a:xfrm>
          <a:prstGeom prst="ellipse">
            <a:avLst/>
          </a:prstGeom>
          <a:gradFill flip="none" rotWithShape="1">
            <a:gsLst>
              <a:gs pos="0">
                <a:schemeClr val="accent4"/>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5</a:t>
            </a:r>
            <a:endParaRPr lang="en-ZA" b="1" dirty="0">
              <a:solidFill>
                <a:schemeClr val="bg1"/>
              </a:solidFill>
              <a:latin typeface="GothamNarrow"/>
            </a:endParaRPr>
          </a:p>
        </p:txBody>
      </p:sp>
      <p:sp>
        <p:nvSpPr>
          <p:cNvPr id="16" name="Subtitle 8">
            <a:extLst>
              <a:ext uri="{FF2B5EF4-FFF2-40B4-BE49-F238E27FC236}">
                <a16:creationId xmlns:a16="http://schemas.microsoft.com/office/drawing/2014/main" id="{21282F52-C9E5-4CA7-924D-221037225126}"/>
              </a:ext>
            </a:extLst>
          </p:cNvPr>
          <p:cNvSpPr txBox="1">
            <a:spLocks/>
          </p:cNvSpPr>
          <p:nvPr/>
        </p:nvSpPr>
        <p:spPr>
          <a:xfrm>
            <a:off x="666190" y="1724902"/>
            <a:ext cx="1415420"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Singularity of the NHI Fund</a:t>
            </a:r>
          </a:p>
        </p:txBody>
      </p:sp>
      <p:sp>
        <p:nvSpPr>
          <p:cNvPr id="17" name="Subtitle 8">
            <a:extLst>
              <a:ext uri="{FF2B5EF4-FFF2-40B4-BE49-F238E27FC236}">
                <a16:creationId xmlns:a16="http://schemas.microsoft.com/office/drawing/2014/main" id="{21282F52-C9E5-4CA7-924D-221037225126}"/>
              </a:ext>
            </a:extLst>
          </p:cNvPr>
          <p:cNvSpPr txBox="1">
            <a:spLocks/>
          </p:cNvSpPr>
          <p:nvPr/>
        </p:nvSpPr>
        <p:spPr>
          <a:xfrm>
            <a:off x="3612624" y="1687403"/>
            <a:ext cx="1415420"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Role of Provinces </a:t>
            </a:r>
          </a:p>
        </p:txBody>
      </p:sp>
      <p:sp>
        <p:nvSpPr>
          <p:cNvPr id="18" name="Subtitle 8">
            <a:extLst>
              <a:ext uri="{FF2B5EF4-FFF2-40B4-BE49-F238E27FC236}">
                <a16:creationId xmlns:a16="http://schemas.microsoft.com/office/drawing/2014/main" id="{21282F52-C9E5-4CA7-924D-221037225126}"/>
              </a:ext>
            </a:extLst>
          </p:cNvPr>
          <p:cNvSpPr txBox="1">
            <a:spLocks/>
          </p:cNvSpPr>
          <p:nvPr/>
        </p:nvSpPr>
        <p:spPr>
          <a:xfrm>
            <a:off x="6559058" y="1733002"/>
            <a:ext cx="1415420"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Role of the private sector </a:t>
            </a:r>
          </a:p>
        </p:txBody>
      </p:sp>
      <p:sp>
        <p:nvSpPr>
          <p:cNvPr id="19" name="Subtitle 8">
            <a:extLst>
              <a:ext uri="{FF2B5EF4-FFF2-40B4-BE49-F238E27FC236}">
                <a16:creationId xmlns:a16="http://schemas.microsoft.com/office/drawing/2014/main" id="{21282F52-C9E5-4CA7-924D-221037225126}"/>
              </a:ext>
            </a:extLst>
          </p:cNvPr>
          <p:cNvSpPr txBox="1">
            <a:spLocks/>
          </p:cNvSpPr>
          <p:nvPr/>
        </p:nvSpPr>
        <p:spPr>
          <a:xfrm>
            <a:off x="10228949" y="3529601"/>
            <a:ext cx="1415420" cy="44319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Funding sources</a:t>
            </a:r>
          </a:p>
        </p:txBody>
      </p:sp>
      <p:sp>
        <p:nvSpPr>
          <p:cNvPr id="20" name="Subtitle 8">
            <a:extLst>
              <a:ext uri="{FF2B5EF4-FFF2-40B4-BE49-F238E27FC236}">
                <a16:creationId xmlns:a16="http://schemas.microsoft.com/office/drawing/2014/main" id="{21282F52-C9E5-4CA7-924D-221037225126}"/>
              </a:ext>
            </a:extLst>
          </p:cNvPr>
          <p:cNvSpPr txBox="1">
            <a:spLocks/>
          </p:cNvSpPr>
          <p:nvPr/>
        </p:nvSpPr>
        <p:spPr>
          <a:xfrm>
            <a:off x="6559059" y="5262700"/>
            <a:ext cx="1415420"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Applicability of Bill and Complaints and appeals processes</a:t>
            </a:r>
          </a:p>
        </p:txBody>
      </p:sp>
      <p:sp>
        <p:nvSpPr>
          <p:cNvPr id="21" name="Subtitle 8">
            <a:extLst>
              <a:ext uri="{FF2B5EF4-FFF2-40B4-BE49-F238E27FC236}">
                <a16:creationId xmlns:a16="http://schemas.microsoft.com/office/drawing/2014/main" id="{21282F52-C9E5-4CA7-924D-221037225126}"/>
              </a:ext>
            </a:extLst>
          </p:cNvPr>
          <p:cNvSpPr txBox="1">
            <a:spLocks/>
          </p:cNvSpPr>
          <p:nvPr/>
        </p:nvSpPr>
        <p:spPr>
          <a:xfrm>
            <a:off x="3548824" y="5300199"/>
            <a:ext cx="1415420" cy="88639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Board and related governance issues </a:t>
            </a:r>
          </a:p>
        </p:txBody>
      </p:sp>
      <p:sp>
        <p:nvSpPr>
          <p:cNvPr id="22" name="Subtitle 8">
            <a:extLst>
              <a:ext uri="{FF2B5EF4-FFF2-40B4-BE49-F238E27FC236}">
                <a16:creationId xmlns:a16="http://schemas.microsoft.com/office/drawing/2014/main" id="{21282F52-C9E5-4CA7-924D-221037225126}"/>
              </a:ext>
            </a:extLst>
          </p:cNvPr>
          <p:cNvSpPr txBox="1">
            <a:spLocks/>
          </p:cNvSpPr>
          <p:nvPr/>
        </p:nvSpPr>
        <p:spPr>
          <a:xfrm>
            <a:off x="666190" y="5359649"/>
            <a:ext cx="1415420" cy="110799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dirty="0">
                <a:latin typeface="GothamNarrow"/>
              </a:rPr>
              <a:t>Duplication of functions (DHMO vs. </a:t>
            </a:r>
            <a:r>
              <a:rPr lang="en-US" sz="1600" dirty="0" err="1">
                <a:latin typeface="GothamNarrow"/>
              </a:rPr>
              <a:t>CuPHC</a:t>
            </a:r>
            <a:r>
              <a:rPr lang="en-US" sz="1600" dirty="0">
                <a:latin typeface="GothamNarrow"/>
              </a:rPr>
              <a:t> vs. Fund)</a:t>
            </a:r>
          </a:p>
        </p:txBody>
      </p:sp>
    </p:spTree>
    <p:extLst>
      <p:ext uri="{BB962C8B-B14F-4D97-AF65-F5344CB8AC3E}">
        <p14:creationId xmlns:p14="http://schemas.microsoft.com/office/powerpoint/2010/main" val="23462619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003" y="2474893"/>
            <a:ext cx="3296867" cy="954107"/>
          </a:xfrm>
          <a:prstGeom prst="rect">
            <a:avLst/>
          </a:prstGeom>
        </p:spPr>
        <p:txBody>
          <a:bodyPr wrap="square">
            <a:spAutoFit/>
          </a:bodyPr>
          <a:lstStyle/>
          <a:p>
            <a:pPr algn="r"/>
            <a:r>
              <a:rPr lang="en-US" sz="2800" dirty="0" smtClean="0">
                <a:solidFill>
                  <a:schemeClr val="bg1"/>
                </a:solidFill>
                <a:latin typeface="GothamNarrow"/>
              </a:rPr>
              <a:t>SINGULARITY OF THE NHI FUND</a:t>
            </a:r>
            <a:endParaRPr lang="en-ZA" sz="2800" dirty="0">
              <a:solidFill>
                <a:schemeClr val="bg1"/>
              </a:solidFill>
              <a:latin typeface="GothamNarrow"/>
            </a:endParaRPr>
          </a:p>
        </p:txBody>
      </p:sp>
      <p:sp>
        <p:nvSpPr>
          <p:cNvPr id="6" name="Rectangle 5"/>
          <p:cNvSpPr/>
          <p:nvPr/>
        </p:nvSpPr>
        <p:spPr>
          <a:xfrm>
            <a:off x="281002" y="3744893"/>
            <a:ext cx="3296867" cy="830997"/>
          </a:xfrm>
          <a:prstGeom prst="rect">
            <a:avLst/>
          </a:prstGeom>
        </p:spPr>
        <p:txBody>
          <a:bodyPr wrap="square">
            <a:spAutoFit/>
          </a:bodyPr>
          <a:lstStyle/>
          <a:p>
            <a:pPr algn="r"/>
            <a:r>
              <a:rPr lang="en-US" sz="1600" dirty="0">
                <a:solidFill>
                  <a:schemeClr val="bg1"/>
                </a:solidFill>
                <a:latin typeface="GothamNarrow"/>
              </a:rPr>
              <a:t>NHI Fund is intended to be the sole purchaser &amp; payer of health care services </a:t>
            </a:r>
          </a:p>
        </p:txBody>
      </p:sp>
      <p:sp>
        <p:nvSpPr>
          <p:cNvPr id="7" name="Rectangle 6"/>
          <p:cNvSpPr/>
          <p:nvPr/>
        </p:nvSpPr>
        <p:spPr>
          <a:xfrm>
            <a:off x="4139877" y="1142706"/>
            <a:ext cx="3638167" cy="5204374"/>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8059046" y="1142706"/>
            <a:ext cx="3638167" cy="520437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310782" y="1343814"/>
            <a:ext cx="3296356" cy="4832092"/>
          </a:xfrm>
          <a:prstGeom prst="rect">
            <a:avLst/>
          </a:prstGeom>
        </p:spPr>
        <p:txBody>
          <a:bodyPr wrap="square">
            <a:spAutoFit/>
          </a:bodyPr>
          <a:lstStyle/>
          <a:p>
            <a:r>
              <a:rPr lang="en-US" sz="1400" b="1" dirty="0">
                <a:latin typeface="GothamNarrow"/>
              </a:rPr>
              <a:t>“Single” implies “the only one” or “not one of several</a:t>
            </a:r>
            <a:r>
              <a:rPr lang="en-US" sz="1400" b="1" dirty="0" smtClean="0">
                <a:latin typeface="GothamNarrow"/>
              </a:rPr>
              <a:t>”</a:t>
            </a:r>
          </a:p>
          <a:p>
            <a:endParaRPr lang="en-US" sz="1400" dirty="0">
              <a:latin typeface="GothamNarrow"/>
            </a:endParaRPr>
          </a:p>
          <a:p>
            <a:pPr marL="285750" indent="-285750">
              <a:buFont typeface="Arial" panose="020B0604020202020204" pitchFamily="34" charset="0"/>
              <a:buChar char="•"/>
            </a:pPr>
            <a:r>
              <a:rPr lang="en-US" sz="1400" dirty="0">
                <a:latin typeface="GothamNarrow"/>
              </a:rPr>
              <a:t>Implies no other entity can duplicate the functions of purchasing and paying for health care services – either in a complementary or duplicative form.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By their nature and as per the provisions of the Medical Schemes Act, schemes are purchasers and payers for health care services on behalf of their members.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Even in the revised definition of a business of a medical scheme that is in the amendment schedule in s.58 medical schemes will remain purchasers and payers of health care services, albeit within a complementary cover environment.</a:t>
            </a:r>
          </a:p>
        </p:txBody>
      </p:sp>
      <p:sp>
        <p:nvSpPr>
          <p:cNvPr id="10" name="Rectangle 9"/>
          <p:cNvSpPr/>
          <p:nvPr/>
        </p:nvSpPr>
        <p:spPr>
          <a:xfrm>
            <a:off x="8195734" y="1320731"/>
            <a:ext cx="3296355" cy="3539430"/>
          </a:xfrm>
          <a:prstGeom prst="rect">
            <a:avLst/>
          </a:prstGeom>
        </p:spPr>
        <p:txBody>
          <a:bodyPr wrap="square">
            <a:spAutoFit/>
          </a:bodyPr>
          <a:lstStyle/>
          <a:p>
            <a:r>
              <a:rPr lang="en-US" sz="1400" b="1" dirty="0" smtClean="0">
                <a:latin typeface="GothamNarrow"/>
              </a:rPr>
              <a:t>Recommendations</a:t>
            </a:r>
          </a:p>
          <a:p>
            <a:endParaRPr lang="en-US" sz="1400" b="1" dirty="0" smtClean="0">
              <a:latin typeface="GothamNarrow"/>
            </a:endParaRPr>
          </a:p>
          <a:p>
            <a:endParaRPr lang="en-US" sz="1400" b="1" dirty="0">
              <a:latin typeface="GothamNarrow"/>
            </a:endParaRPr>
          </a:p>
          <a:p>
            <a:pPr marL="285750" indent="-285750">
              <a:buFont typeface="Arial" panose="020B0604020202020204" pitchFamily="34" charset="0"/>
              <a:buChar char="•"/>
            </a:pPr>
            <a:r>
              <a:rPr lang="en-US" sz="1400" dirty="0">
                <a:latin typeface="GothamNarrow"/>
              </a:rPr>
              <a:t>Amend the definition to exclude the term “single</a:t>
            </a:r>
            <a:r>
              <a:rPr lang="en-US" sz="1400" dirty="0" smtClean="0">
                <a:latin typeface="GothamNarrow"/>
              </a:rPr>
              <a:t>”</a:t>
            </a: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ensures that even in a duplicative cover environment, whether transitional in nature or not, medical schemes will also be able to act as purchasers and payers for health care services on behalf of their beneficiaries without conflicting with the provisions of the NHI Bill and the Fund’s duties, functions and deliverables</a:t>
            </a:r>
            <a:endParaRPr lang="en-ZA" sz="1400" dirty="0">
              <a:latin typeface="GothamNarrow"/>
            </a:endParaRPr>
          </a:p>
        </p:txBody>
      </p:sp>
      <p:sp>
        <p:nvSpPr>
          <p:cNvPr id="11" name="Oval 10"/>
          <p:cNvSpPr/>
          <p:nvPr/>
        </p:nvSpPr>
        <p:spPr>
          <a:xfrm>
            <a:off x="-1192198" y="181899"/>
            <a:ext cx="792000" cy="756000"/>
          </a:xfrm>
          <a:prstGeom prst="ellipse">
            <a:avLst/>
          </a:prstGeom>
          <a:gradFill flip="none" rotWithShape="1">
            <a:gsLst>
              <a:gs pos="0">
                <a:srgbClr val="2F9D8D"/>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1</a:t>
            </a:r>
            <a:endParaRPr lang="en-ZA" b="1" dirty="0">
              <a:solidFill>
                <a:schemeClr val="bg1"/>
              </a:solidFill>
              <a:latin typeface="GothamNarrow"/>
            </a:endParaRPr>
          </a:p>
        </p:txBody>
      </p:sp>
    </p:spTree>
    <p:extLst>
      <p:ext uri="{BB962C8B-B14F-4D97-AF65-F5344CB8AC3E}">
        <p14:creationId xmlns:p14="http://schemas.microsoft.com/office/powerpoint/2010/main" val="13621558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003" y="2474893"/>
            <a:ext cx="3296867" cy="954107"/>
          </a:xfrm>
          <a:prstGeom prst="rect">
            <a:avLst/>
          </a:prstGeom>
        </p:spPr>
        <p:txBody>
          <a:bodyPr wrap="square">
            <a:spAutoFit/>
          </a:bodyPr>
          <a:lstStyle/>
          <a:p>
            <a:pPr algn="r"/>
            <a:r>
              <a:rPr lang="en-US" sz="2800" dirty="0" smtClean="0">
                <a:solidFill>
                  <a:schemeClr val="bg1"/>
                </a:solidFill>
                <a:latin typeface="GothamNarrow"/>
              </a:rPr>
              <a:t>ROLE OF THE PROVINCES</a:t>
            </a:r>
            <a:endParaRPr lang="en-ZA" sz="2800" dirty="0">
              <a:solidFill>
                <a:schemeClr val="bg1"/>
              </a:solidFill>
              <a:latin typeface="GothamNarrow"/>
            </a:endParaRPr>
          </a:p>
        </p:txBody>
      </p:sp>
      <p:sp>
        <p:nvSpPr>
          <p:cNvPr id="6" name="Rectangle 5"/>
          <p:cNvSpPr/>
          <p:nvPr/>
        </p:nvSpPr>
        <p:spPr>
          <a:xfrm>
            <a:off x="281002" y="3744893"/>
            <a:ext cx="3296867" cy="1815882"/>
          </a:xfrm>
          <a:prstGeom prst="rect">
            <a:avLst/>
          </a:prstGeom>
        </p:spPr>
        <p:txBody>
          <a:bodyPr wrap="square">
            <a:spAutoFit/>
          </a:bodyPr>
          <a:lstStyle/>
          <a:p>
            <a:pPr algn="r"/>
            <a:r>
              <a:rPr lang="en-US" sz="1600" dirty="0">
                <a:solidFill>
                  <a:schemeClr val="bg1"/>
                </a:solidFill>
                <a:latin typeface="GothamNarrow"/>
              </a:rPr>
              <a:t>Bill proposes significant and unilateral usurping of powers from Provinces to the NHI Fund which may go against this provision in the Constitution and disputes in this regard places implementation timeframes at risk</a:t>
            </a:r>
          </a:p>
        </p:txBody>
      </p:sp>
      <p:sp>
        <p:nvSpPr>
          <p:cNvPr id="7" name="Rectangle 6"/>
          <p:cNvSpPr/>
          <p:nvPr/>
        </p:nvSpPr>
        <p:spPr>
          <a:xfrm>
            <a:off x="4139877" y="1142706"/>
            <a:ext cx="3638167" cy="5204374"/>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8059046" y="1142706"/>
            <a:ext cx="3638167" cy="520437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4310782" y="1343814"/>
            <a:ext cx="3296356" cy="4616648"/>
          </a:xfrm>
          <a:prstGeom prst="rect">
            <a:avLst/>
          </a:prstGeom>
        </p:spPr>
        <p:txBody>
          <a:bodyPr wrap="square">
            <a:spAutoFit/>
          </a:bodyPr>
          <a:lstStyle/>
          <a:p>
            <a:r>
              <a:rPr lang="en-US" sz="1400" b="1" dirty="0" smtClean="0">
                <a:latin typeface="GothamNarrow"/>
              </a:rPr>
              <a:t>Comments</a:t>
            </a:r>
          </a:p>
          <a:p>
            <a:endParaRPr lang="en-US" sz="1400" dirty="0">
              <a:latin typeface="GothamNarrow"/>
            </a:endParaRPr>
          </a:p>
          <a:p>
            <a:pPr marL="285750" indent="-285750">
              <a:buFont typeface="Arial" panose="020B0604020202020204" pitchFamily="34" charset="0"/>
              <a:buChar char="•"/>
            </a:pPr>
            <a:r>
              <a:rPr lang="en-US" sz="1400" dirty="0">
                <a:latin typeface="GothamNarrow"/>
              </a:rPr>
              <a:t>Bill goes to length in outlining the functions, duties and responsibilities of the NHI Fund, the DHMOs and </a:t>
            </a:r>
            <a:r>
              <a:rPr lang="en-US" sz="1400" dirty="0" err="1">
                <a:latin typeface="GothamNarrow"/>
              </a:rPr>
              <a:t>CuPHC</a:t>
            </a:r>
            <a:r>
              <a:rPr lang="en-US" sz="1400" dirty="0">
                <a:latin typeface="GothamNarrow"/>
              </a:rPr>
              <a:t>, albeit with some duplication, there is very elucidation of exact functions, roles and responsibilities that will be placed upon the PDOHs.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Seems to ignore Chapter 3 s.41 of the Constitution which states that all spheres of government and all organs of state within each sphere must “(g) exercise their powers and perform their functions in a manner that does not encroach on the geographical, functional or institutional integrity of government in another sphere”. </a:t>
            </a:r>
          </a:p>
        </p:txBody>
      </p:sp>
      <p:sp>
        <p:nvSpPr>
          <p:cNvPr id="10" name="Rectangle 9"/>
          <p:cNvSpPr/>
          <p:nvPr/>
        </p:nvSpPr>
        <p:spPr>
          <a:xfrm>
            <a:off x="8195734" y="1320731"/>
            <a:ext cx="3296355" cy="3108543"/>
          </a:xfrm>
          <a:prstGeom prst="rect">
            <a:avLst/>
          </a:prstGeom>
        </p:spPr>
        <p:txBody>
          <a:bodyPr wrap="square">
            <a:spAutoFit/>
          </a:bodyPr>
          <a:lstStyle/>
          <a:p>
            <a:r>
              <a:rPr lang="en-US" sz="1400" b="1" dirty="0" smtClean="0">
                <a:latin typeface="GothamNarrow"/>
              </a:rPr>
              <a:t>Recommendations</a:t>
            </a:r>
          </a:p>
          <a:p>
            <a:endParaRPr lang="en-US" sz="1400" b="1" dirty="0" smtClean="0">
              <a:latin typeface="GothamNarrow"/>
            </a:endParaRPr>
          </a:p>
          <a:p>
            <a:endParaRPr lang="en-US" sz="1400" b="1" dirty="0">
              <a:latin typeface="GothamNarrow"/>
            </a:endParaRPr>
          </a:p>
          <a:p>
            <a:pPr marL="285750" indent="-285750">
              <a:buFont typeface="Arial" panose="020B0604020202020204" pitchFamily="34" charset="0"/>
              <a:buChar char="•"/>
            </a:pPr>
            <a:r>
              <a:rPr lang="en-US" sz="1400" dirty="0">
                <a:latin typeface="GothamNarrow"/>
              </a:rPr>
              <a:t>Institutional, organizational and operational reforms provided for in the Bill must not go against spirit of the Constitutional provisions with regards to a functional and effective fiscal federal system.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Must be resolved by including a separate section in the Bill that clearly outlines the functions of PDOHs</a:t>
            </a:r>
          </a:p>
        </p:txBody>
      </p:sp>
      <p:sp>
        <p:nvSpPr>
          <p:cNvPr id="11" name="Oval 10"/>
          <p:cNvSpPr/>
          <p:nvPr/>
        </p:nvSpPr>
        <p:spPr>
          <a:xfrm>
            <a:off x="-1117566" y="0"/>
            <a:ext cx="792000" cy="756000"/>
          </a:xfrm>
          <a:prstGeom prst="ellipse">
            <a:avLst/>
          </a:prstGeom>
          <a:gradFill flip="none" rotWithShape="1">
            <a:gsLst>
              <a:gs pos="0">
                <a:schemeClr val="accent6"/>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2</a:t>
            </a:r>
            <a:endParaRPr lang="en-ZA" b="1" dirty="0">
              <a:solidFill>
                <a:schemeClr val="bg1"/>
              </a:solidFill>
              <a:latin typeface="GothamNarrow"/>
            </a:endParaRPr>
          </a:p>
        </p:txBody>
      </p:sp>
    </p:spTree>
    <p:extLst>
      <p:ext uri="{BB962C8B-B14F-4D97-AF65-F5344CB8AC3E}">
        <p14:creationId xmlns:p14="http://schemas.microsoft.com/office/powerpoint/2010/main" val="33441960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12">
            <a:extLst>
              <a:ext uri="{FF2B5EF4-FFF2-40B4-BE49-F238E27FC236}">
                <a16:creationId xmlns:a16="http://schemas.microsoft.com/office/drawing/2014/main" id="{D611186A-AB2C-4658-95C3-905D87AAD185}"/>
              </a:ext>
            </a:extLst>
          </p:cNvPr>
          <p:cNvSpPr/>
          <p:nvPr/>
        </p:nvSpPr>
        <p:spPr>
          <a:xfrm>
            <a:off x="5105284" y="2679585"/>
            <a:ext cx="1981430" cy="1981430"/>
          </a:xfrm>
          <a:custGeom>
            <a:avLst/>
            <a:gdLst>
              <a:gd name="connsiteX0" fmla="*/ 0 w 1981430"/>
              <a:gd name="connsiteY0" fmla="*/ 990715 h 1981430"/>
              <a:gd name="connsiteX1" fmla="*/ 990715 w 1981430"/>
              <a:gd name="connsiteY1" fmla="*/ 0 h 1981430"/>
              <a:gd name="connsiteX2" fmla="*/ 1981430 w 1981430"/>
              <a:gd name="connsiteY2" fmla="*/ 990715 h 1981430"/>
              <a:gd name="connsiteX3" fmla="*/ 990715 w 1981430"/>
              <a:gd name="connsiteY3" fmla="*/ 1981430 h 1981430"/>
              <a:gd name="connsiteX4" fmla="*/ 0 w 1981430"/>
              <a:gd name="connsiteY4" fmla="*/ 990715 h 1981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430" h="1981430">
                <a:moveTo>
                  <a:pt x="0" y="990715"/>
                </a:moveTo>
                <a:cubicBezTo>
                  <a:pt x="0" y="443558"/>
                  <a:pt x="443558" y="0"/>
                  <a:pt x="990715" y="0"/>
                </a:cubicBezTo>
                <a:cubicBezTo>
                  <a:pt x="1537872" y="0"/>
                  <a:pt x="1981430" y="443558"/>
                  <a:pt x="1981430" y="990715"/>
                </a:cubicBezTo>
                <a:cubicBezTo>
                  <a:pt x="1981430" y="1537872"/>
                  <a:pt x="1537872" y="1981430"/>
                  <a:pt x="990715" y="1981430"/>
                </a:cubicBezTo>
                <a:cubicBezTo>
                  <a:pt x="443558" y="1981430"/>
                  <a:pt x="0" y="1537872"/>
                  <a:pt x="0" y="990715"/>
                </a:cubicBezTo>
                <a:close/>
              </a:path>
            </a:pathLst>
          </a:custGeom>
          <a:solidFill>
            <a:schemeClr val="bg1">
              <a:lumMod val="95000"/>
            </a:schemeClr>
          </a:solidFill>
          <a:ln w="6350">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7479" tIns="317479" rIns="317479" bIns="317479" numCol="1" spcCol="1270" anchor="ctr" anchorCtr="0">
            <a:noAutofit/>
          </a:bodyPr>
          <a:lstStyle/>
          <a:p>
            <a:pPr marL="0" lvl="0" indent="0" algn="ctr" defTabSz="1911350">
              <a:lnSpc>
                <a:spcPct val="90000"/>
              </a:lnSpc>
              <a:spcBef>
                <a:spcPct val="0"/>
              </a:spcBef>
              <a:spcAft>
                <a:spcPct val="35000"/>
              </a:spcAft>
              <a:buNone/>
            </a:pPr>
            <a:endParaRPr lang="en-US" sz="4300" kern="1200">
              <a:latin typeface="GothamNarrow"/>
            </a:endParaRPr>
          </a:p>
        </p:txBody>
      </p:sp>
      <p:sp>
        <p:nvSpPr>
          <p:cNvPr id="26" name="Freeform: Shape 15">
            <a:extLst>
              <a:ext uri="{FF2B5EF4-FFF2-40B4-BE49-F238E27FC236}">
                <a16:creationId xmlns:a16="http://schemas.microsoft.com/office/drawing/2014/main" id="{BFA3F419-B773-4265-B19C-B3980454C1C5}"/>
              </a:ext>
            </a:extLst>
          </p:cNvPr>
          <p:cNvSpPr/>
          <p:nvPr/>
        </p:nvSpPr>
        <p:spPr>
          <a:xfrm rot="18900000">
            <a:off x="6725470" y="2785794"/>
            <a:ext cx="485303" cy="24769"/>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0" y="13623"/>
                </a:moveTo>
                <a:lnTo>
                  <a:pt x="485303"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9" tIns="1490" rIns="243218" bIns="1490"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27" name="Freeform: Shape 16">
            <a:extLst>
              <a:ext uri="{FF2B5EF4-FFF2-40B4-BE49-F238E27FC236}">
                <a16:creationId xmlns:a16="http://schemas.microsoft.com/office/drawing/2014/main" id="{FD4A79FC-F6E6-46D5-B295-40010AC1B543}"/>
              </a:ext>
            </a:extLst>
          </p:cNvPr>
          <p:cNvSpPr/>
          <p:nvPr/>
        </p:nvSpPr>
        <p:spPr>
          <a:xfrm>
            <a:off x="7091690" y="1683223"/>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320" tIns="197320" rIns="197320" bIns="197320" numCol="1" spcCol="1270" anchor="ctr" anchorCtr="0">
            <a:noAutofit/>
          </a:bodyPr>
          <a:lstStyle/>
          <a:p>
            <a:pPr algn="ctr" defTabSz="1200150">
              <a:lnSpc>
                <a:spcPct val="90000"/>
              </a:lnSpc>
              <a:spcBef>
                <a:spcPct val="0"/>
              </a:spcBef>
              <a:spcAft>
                <a:spcPct val="35000"/>
              </a:spcAft>
            </a:pPr>
            <a:r>
              <a:rPr lang="en-US" sz="2000" b="1" dirty="0" smtClean="0">
                <a:latin typeface="GothamNarrow"/>
              </a:rPr>
              <a:t>A</a:t>
            </a:r>
            <a:endParaRPr lang="en-US" sz="2000" b="1" dirty="0">
              <a:latin typeface="GothamNarrow"/>
            </a:endParaRPr>
          </a:p>
        </p:txBody>
      </p:sp>
      <p:sp>
        <p:nvSpPr>
          <p:cNvPr id="28" name="Freeform: Shape 17">
            <a:extLst>
              <a:ext uri="{FF2B5EF4-FFF2-40B4-BE49-F238E27FC236}">
                <a16:creationId xmlns:a16="http://schemas.microsoft.com/office/drawing/2014/main" id="{F617D368-E064-4DD1-9A30-07D04AD146CB}"/>
              </a:ext>
            </a:extLst>
          </p:cNvPr>
          <p:cNvSpPr/>
          <p:nvPr/>
        </p:nvSpPr>
        <p:spPr>
          <a:xfrm>
            <a:off x="7086715" y="3657916"/>
            <a:ext cx="485303" cy="24769"/>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0" y="13623"/>
                </a:moveTo>
                <a:lnTo>
                  <a:pt x="485303"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9" tIns="1490" rIns="243219" bIns="1491"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29" name="Freeform: Shape 18">
            <a:extLst>
              <a:ext uri="{FF2B5EF4-FFF2-40B4-BE49-F238E27FC236}">
                <a16:creationId xmlns:a16="http://schemas.microsoft.com/office/drawing/2014/main" id="{BA43C247-2218-48E3-A0D3-19D5E1AE86E3}"/>
              </a:ext>
            </a:extLst>
          </p:cNvPr>
          <p:cNvSpPr/>
          <p:nvPr/>
        </p:nvSpPr>
        <p:spPr>
          <a:xfrm>
            <a:off x="7704181" y="3161907"/>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320" tIns="197320" rIns="197320" bIns="197320" numCol="1" spcCol="1270" anchor="ctr" anchorCtr="0">
            <a:noAutofit/>
          </a:bodyPr>
          <a:lstStyle/>
          <a:p>
            <a:pPr algn="ctr" defTabSz="1200150">
              <a:lnSpc>
                <a:spcPct val="90000"/>
              </a:lnSpc>
              <a:spcBef>
                <a:spcPct val="0"/>
              </a:spcBef>
              <a:spcAft>
                <a:spcPct val="35000"/>
              </a:spcAft>
            </a:pPr>
            <a:r>
              <a:rPr lang="en-US" sz="2000" b="1" dirty="0">
                <a:latin typeface="GothamNarrow"/>
              </a:rPr>
              <a:t>B</a:t>
            </a:r>
          </a:p>
        </p:txBody>
      </p:sp>
      <p:sp>
        <p:nvSpPr>
          <p:cNvPr id="30" name="Freeform: Shape 19">
            <a:extLst>
              <a:ext uri="{FF2B5EF4-FFF2-40B4-BE49-F238E27FC236}">
                <a16:creationId xmlns:a16="http://schemas.microsoft.com/office/drawing/2014/main" id="{55798390-9BC3-4B51-9FB6-61A47CE438CD}"/>
              </a:ext>
            </a:extLst>
          </p:cNvPr>
          <p:cNvSpPr/>
          <p:nvPr/>
        </p:nvSpPr>
        <p:spPr>
          <a:xfrm rot="2700000">
            <a:off x="6725470" y="4530038"/>
            <a:ext cx="485303" cy="24769"/>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0" y="13623"/>
                </a:moveTo>
                <a:lnTo>
                  <a:pt x="485303"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8" tIns="1489" rIns="243219" bIns="1491"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31" name="Freeform: Shape 20">
            <a:extLst>
              <a:ext uri="{FF2B5EF4-FFF2-40B4-BE49-F238E27FC236}">
                <a16:creationId xmlns:a16="http://schemas.microsoft.com/office/drawing/2014/main" id="{27DA1E89-0409-4F38-85FD-8ED61AE1F603}"/>
              </a:ext>
            </a:extLst>
          </p:cNvPr>
          <p:cNvSpPr/>
          <p:nvPr/>
        </p:nvSpPr>
        <p:spPr>
          <a:xfrm>
            <a:off x="7091690" y="4640591"/>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7320" tIns="197320" rIns="197320" bIns="197320" numCol="1" spcCol="1270" anchor="ctr" anchorCtr="0">
            <a:noAutofit/>
          </a:bodyPr>
          <a:lstStyle/>
          <a:p>
            <a:pPr algn="ctr" defTabSz="1200150">
              <a:lnSpc>
                <a:spcPct val="90000"/>
              </a:lnSpc>
              <a:spcBef>
                <a:spcPct val="0"/>
              </a:spcBef>
              <a:spcAft>
                <a:spcPct val="35000"/>
              </a:spcAft>
            </a:pPr>
            <a:r>
              <a:rPr lang="en-US" sz="2000" b="1" dirty="0" smtClean="0">
                <a:latin typeface="GothamNarrow"/>
              </a:rPr>
              <a:t>C</a:t>
            </a:r>
            <a:endParaRPr lang="en-US" sz="2000" b="1" dirty="0">
              <a:latin typeface="GothamNarrow"/>
            </a:endParaRPr>
          </a:p>
        </p:txBody>
      </p:sp>
      <p:sp>
        <p:nvSpPr>
          <p:cNvPr id="32" name="Freeform: Shape 23">
            <a:extLst>
              <a:ext uri="{FF2B5EF4-FFF2-40B4-BE49-F238E27FC236}">
                <a16:creationId xmlns:a16="http://schemas.microsoft.com/office/drawing/2014/main" id="{A105CFDF-54A7-4C49-8E52-ACBD0D1874FB}"/>
              </a:ext>
            </a:extLst>
          </p:cNvPr>
          <p:cNvSpPr/>
          <p:nvPr/>
        </p:nvSpPr>
        <p:spPr>
          <a:xfrm rot="18900000">
            <a:off x="4981226" y="4530036"/>
            <a:ext cx="485304" cy="24770"/>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485303" y="13623"/>
                </a:moveTo>
                <a:lnTo>
                  <a:pt x="0"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8" tIns="1490" rIns="243220" bIns="1491"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33" name="Freeform: Shape 24">
            <a:extLst>
              <a:ext uri="{FF2B5EF4-FFF2-40B4-BE49-F238E27FC236}">
                <a16:creationId xmlns:a16="http://schemas.microsoft.com/office/drawing/2014/main" id="{F917B1C3-7765-4254-928C-9F0E2CB66108}"/>
              </a:ext>
            </a:extLst>
          </p:cNvPr>
          <p:cNvSpPr/>
          <p:nvPr/>
        </p:nvSpPr>
        <p:spPr>
          <a:xfrm>
            <a:off x="4083522" y="4640591"/>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275" tIns="218275" rIns="218275" bIns="218275" numCol="1" spcCol="1270" anchor="ctr" anchorCtr="0">
            <a:noAutofit/>
          </a:bodyPr>
          <a:lstStyle/>
          <a:p>
            <a:pPr algn="ctr" defTabSz="2667000">
              <a:lnSpc>
                <a:spcPct val="90000"/>
              </a:lnSpc>
              <a:spcBef>
                <a:spcPct val="0"/>
              </a:spcBef>
              <a:spcAft>
                <a:spcPct val="35000"/>
              </a:spcAft>
            </a:pPr>
            <a:r>
              <a:rPr lang="en-US" sz="2000" b="1" dirty="0">
                <a:latin typeface="GothamNarrow"/>
              </a:rPr>
              <a:t>3</a:t>
            </a:r>
          </a:p>
        </p:txBody>
      </p:sp>
      <p:sp>
        <p:nvSpPr>
          <p:cNvPr id="34" name="Freeform: Shape 25">
            <a:extLst>
              <a:ext uri="{FF2B5EF4-FFF2-40B4-BE49-F238E27FC236}">
                <a16:creationId xmlns:a16="http://schemas.microsoft.com/office/drawing/2014/main" id="{9778071B-3F72-43CF-83BA-475E4C5E54CC}"/>
              </a:ext>
            </a:extLst>
          </p:cNvPr>
          <p:cNvSpPr/>
          <p:nvPr/>
        </p:nvSpPr>
        <p:spPr>
          <a:xfrm>
            <a:off x="4619981" y="3657914"/>
            <a:ext cx="485304" cy="24770"/>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485303" y="13623"/>
                </a:moveTo>
                <a:lnTo>
                  <a:pt x="0"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9" tIns="1491" rIns="243220" bIns="1491"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35" name="Freeform: Shape 26">
            <a:extLst>
              <a:ext uri="{FF2B5EF4-FFF2-40B4-BE49-F238E27FC236}">
                <a16:creationId xmlns:a16="http://schemas.microsoft.com/office/drawing/2014/main" id="{F78DD199-8D3D-41FD-944F-449801AA866B}"/>
              </a:ext>
            </a:extLst>
          </p:cNvPr>
          <p:cNvSpPr/>
          <p:nvPr/>
        </p:nvSpPr>
        <p:spPr>
          <a:xfrm>
            <a:off x="3471032" y="3161907"/>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275" tIns="218275" rIns="218275" bIns="218275" numCol="1" spcCol="1270" anchor="ctr" anchorCtr="0">
            <a:noAutofit/>
          </a:bodyPr>
          <a:lstStyle/>
          <a:p>
            <a:pPr algn="ctr" defTabSz="2667000">
              <a:lnSpc>
                <a:spcPct val="90000"/>
              </a:lnSpc>
              <a:spcBef>
                <a:spcPct val="0"/>
              </a:spcBef>
              <a:spcAft>
                <a:spcPct val="35000"/>
              </a:spcAft>
            </a:pPr>
            <a:r>
              <a:rPr lang="en-US" sz="2000" b="1" dirty="0">
                <a:latin typeface="GothamNarrow"/>
              </a:rPr>
              <a:t>2</a:t>
            </a:r>
          </a:p>
        </p:txBody>
      </p:sp>
      <p:sp>
        <p:nvSpPr>
          <p:cNvPr id="36" name="Freeform: Shape 27">
            <a:extLst>
              <a:ext uri="{FF2B5EF4-FFF2-40B4-BE49-F238E27FC236}">
                <a16:creationId xmlns:a16="http://schemas.microsoft.com/office/drawing/2014/main" id="{87EB8CC4-E549-4A42-85D4-E0D1D2ED7970}"/>
              </a:ext>
            </a:extLst>
          </p:cNvPr>
          <p:cNvSpPr/>
          <p:nvPr/>
        </p:nvSpPr>
        <p:spPr>
          <a:xfrm rot="2700000">
            <a:off x="4981226" y="2785794"/>
            <a:ext cx="485303" cy="24769"/>
          </a:xfrm>
          <a:custGeom>
            <a:avLst/>
            <a:gdLst>
              <a:gd name="connsiteX0" fmla="*/ 0 w 485303"/>
              <a:gd name="connsiteY0" fmla="*/ 13623 h 27246"/>
              <a:gd name="connsiteX1" fmla="*/ 485303 w 485303"/>
              <a:gd name="connsiteY1" fmla="*/ 13623 h 27246"/>
            </a:gdLst>
            <a:ahLst/>
            <a:cxnLst>
              <a:cxn ang="0">
                <a:pos x="connsiteX0" y="connsiteY0"/>
              </a:cxn>
              <a:cxn ang="0">
                <a:pos x="connsiteX1" y="connsiteY1"/>
              </a:cxn>
            </a:cxnLst>
            <a:rect l="l" t="t" r="r" b="b"/>
            <a:pathLst>
              <a:path w="485303" h="27246">
                <a:moveTo>
                  <a:pt x="485303" y="13623"/>
                </a:moveTo>
                <a:lnTo>
                  <a:pt x="0" y="13623"/>
                </a:lnTo>
              </a:path>
            </a:pathLst>
          </a:custGeom>
          <a:noFill/>
          <a:ln>
            <a:solidFill>
              <a:srgbClr val="002060"/>
            </a:solidFill>
            <a:tailEnd type="triangle"/>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spcFirstLastPara="0" vert="horz" wrap="square" lIns="243218" tIns="1489" rIns="243219" bIns="1491" numCol="1" spcCol="1270" anchor="ctr" anchorCtr="0">
            <a:noAutofit/>
          </a:bodyPr>
          <a:lstStyle/>
          <a:p>
            <a:pPr marL="0" lvl="0" indent="0" algn="ctr" defTabSz="222250">
              <a:lnSpc>
                <a:spcPct val="90000"/>
              </a:lnSpc>
              <a:spcBef>
                <a:spcPct val="0"/>
              </a:spcBef>
              <a:spcAft>
                <a:spcPct val="35000"/>
              </a:spcAft>
              <a:buNone/>
            </a:pPr>
            <a:endParaRPr lang="en-US" sz="500" kern="1200">
              <a:latin typeface="GothamNarrow"/>
            </a:endParaRPr>
          </a:p>
        </p:txBody>
      </p:sp>
      <p:sp>
        <p:nvSpPr>
          <p:cNvPr id="37" name="Freeform: Shape 28">
            <a:extLst>
              <a:ext uri="{FF2B5EF4-FFF2-40B4-BE49-F238E27FC236}">
                <a16:creationId xmlns:a16="http://schemas.microsoft.com/office/drawing/2014/main" id="{58F2A06A-E402-4E2B-A5B8-76453ED72B22}"/>
              </a:ext>
            </a:extLst>
          </p:cNvPr>
          <p:cNvSpPr/>
          <p:nvPr/>
        </p:nvSpPr>
        <p:spPr>
          <a:xfrm>
            <a:off x="4083522" y="1683223"/>
            <a:ext cx="1016786" cy="1016786"/>
          </a:xfrm>
          <a:custGeom>
            <a:avLst/>
            <a:gdLst>
              <a:gd name="connsiteX0" fmla="*/ 0 w 1230312"/>
              <a:gd name="connsiteY0" fmla="*/ 615156 h 1230312"/>
              <a:gd name="connsiteX1" fmla="*/ 615156 w 1230312"/>
              <a:gd name="connsiteY1" fmla="*/ 0 h 1230312"/>
              <a:gd name="connsiteX2" fmla="*/ 1230312 w 1230312"/>
              <a:gd name="connsiteY2" fmla="*/ 615156 h 1230312"/>
              <a:gd name="connsiteX3" fmla="*/ 615156 w 1230312"/>
              <a:gd name="connsiteY3" fmla="*/ 1230312 h 1230312"/>
              <a:gd name="connsiteX4" fmla="*/ 0 w 1230312"/>
              <a:gd name="connsiteY4" fmla="*/ 615156 h 1230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0312" h="1230312">
                <a:moveTo>
                  <a:pt x="0" y="615156"/>
                </a:moveTo>
                <a:cubicBezTo>
                  <a:pt x="0" y="275415"/>
                  <a:pt x="275415" y="0"/>
                  <a:pt x="615156" y="0"/>
                </a:cubicBezTo>
                <a:cubicBezTo>
                  <a:pt x="954897" y="0"/>
                  <a:pt x="1230312" y="275415"/>
                  <a:pt x="1230312" y="615156"/>
                </a:cubicBezTo>
                <a:cubicBezTo>
                  <a:pt x="1230312" y="954897"/>
                  <a:pt x="954897" y="1230312"/>
                  <a:pt x="615156" y="1230312"/>
                </a:cubicBezTo>
                <a:cubicBezTo>
                  <a:pt x="275415" y="1230312"/>
                  <a:pt x="0" y="954897"/>
                  <a:pt x="0" y="615156"/>
                </a:cubicBez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8275" tIns="218275" rIns="218275" bIns="218275" numCol="1" spcCol="1270" anchor="ctr" anchorCtr="0">
            <a:noAutofit/>
          </a:bodyPr>
          <a:lstStyle/>
          <a:p>
            <a:pPr marL="0" lvl="0" indent="0" algn="ctr" defTabSz="2667000">
              <a:lnSpc>
                <a:spcPct val="90000"/>
              </a:lnSpc>
              <a:spcBef>
                <a:spcPct val="0"/>
              </a:spcBef>
              <a:spcAft>
                <a:spcPct val="35000"/>
              </a:spcAft>
              <a:buNone/>
            </a:pPr>
            <a:r>
              <a:rPr lang="en-US" sz="2000" b="1" kern="1200" dirty="0" smtClean="0">
                <a:latin typeface="GothamNarrow"/>
              </a:rPr>
              <a:t>1</a:t>
            </a:r>
            <a:endParaRPr lang="en-US" sz="2000" b="1" kern="1200" dirty="0">
              <a:latin typeface="GothamNarrow"/>
            </a:endParaRPr>
          </a:p>
        </p:txBody>
      </p:sp>
      <p:sp>
        <p:nvSpPr>
          <p:cNvPr id="38" name="TextBox 37">
            <a:extLst>
              <a:ext uri="{FF2B5EF4-FFF2-40B4-BE49-F238E27FC236}">
                <a16:creationId xmlns:a16="http://schemas.microsoft.com/office/drawing/2014/main" id="{F2A4C43A-1068-4B9E-9C32-6CB50E2167F6}"/>
              </a:ext>
            </a:extLst>
          </p:cNvPr>
          <p:cNvSpPr txBox="1"/>
          <p:nvPr/>
        </p:nvSpPr>
        <p:spPr>
          <a:xfrm>
            <a:off x="914400" y="1651674"/>
            <a:ext cx="2830269" cy="1079884"/>
          </a:xfrm>
          <a:prstGeom prst="rect">
            <a:avLst/>
          </a:prstGeom>
          <a:noFill/>
        </p:spPr>
        <p:txBody>
          <a:bodyPr wrap="square" lIns="0" tIns="108000" rIns="0" bIns="108000" rtlCol="0" anchor="ctr">
            <a:spAutoFit/>
          </a:bodyPr>
          <a:lstStyle/>
          <a:p>
            <a:pPr algn="r">
              <a:spcAft>
                <a:spcPts val="600"/>
              </a:spcAft>
            </a:pPr>
            <a:r>
              <a:rPr lang="en-US" sz="1400" dirty="0">
                <a:latin typeface="GothamNarrow"/>
              </a:rPr>
              <a:t>s.33 categorically states that medical schemes will eventually play a complementary role in a mature NHI environment</a:t>
            </a:r>
          </a:p>
        </p:txBody>
      </p:sp>
      <p:sp>
        <p:nvSpPr>
          <p:cNvPr id="39" name="TextBox 38">
            <a:extLst>
              <a:ext uri="{FF2B5EF4-FFF2-40B4-BE49-F238E27FC236}">
                <a16:creationId xmlns:a16="http://schemas.microsoft.com/office/drawing/2014/main" id="{CF2C4023-9CF5-4FD1-8433-2C928D7AF1F3}"/>
              </a:ext>
            </a:extLst>
          </p:cNvPr>
          <p:cNvSpPr txBox="1"/>
          <p:nvPr/>
        </p:nvSpPr>
        <p:spPr>
          <a:xfrm>
            <a:off x="8447331" y="1543953"/>
            <a:ext cx="2830269" cy="1295327"/>
          </a:xfrm>
          <a:prstGeom prst="rect">
            <a:avLst/>
          </a:prstGeom>
          <a:noFill/>
        </p:spPr>
        <p:txBody>
          <a:bodyPr wrap="square" lIns="0" tIns="108000" rIns="0" bIns="108000" rtlCol="0" anchor="ctr">
            <a:spAutoFit/>
          </a:bodyPr>
          <a:lstStyle/>
          <a:p>
            <a:pPr>
              <a:spcAft>
                <a:spcPts val="600"/>
              </a:spcAft>
            </a:pPr>
            <a:r>
              <a:rPr lang="en-US" sz="1400" dirty="0">
                <a:latin typeface="GothamNarrow"/>
              </a:rPr>
              <a:t>Allow for a more inclusive path to achieving UHC with greater private sector involvement – not just providers but funders and administrators </a:t>
            </a:r>
          </a:p>
        </p:txBody>
      </p:sp>
      <p:sp>
        <p:nvSpPr>
          <p:cNvPr id="40" name="TextBox 39">
            <a:extLst>
              <a:ext uri="{FF2B5EF4-FFF2-40B4-BE49-F238E27FC236}">
                <a16:creationId xmlns:a16="http://schemas.microsoft.com/office/drawing/2014/main" id="{D5114D26-660A-40E9-8E78-6A96B4BB11F1}"/>
              </a:ext>
            </a:extLst>
          </p:cNvPr>
          <p:cNvSpPr txBox="1"/>
          <p:nvPr/>
        </p:nvSpPr>
        <p:spPr>
          <a:xfrm>
            <a:off x="914400" y="4824485"/>
            <a:ext cx="2830269" cy="648997"/>
          </a:xfrm>
          <a:prstGeom prst="rect">
            <a:avLst/>
          </a:prstGeom>
          <a:noFill/>
        </p:spPr>
        <p:txBody>
          <a:bodyPr wrap="square" lIns="0" tIns="108000" rIns="0" bIns="108000" rtlCol="0" anchor="ctr">
            <a:spAutoFit/>
          </a:bodyPr>
          <a:lstStyle/>
          <a:p>
            <a:pPr algn="r">
              <a:spcAft>
                <a:spcPts val="600"/>
              </a:spcAft>
            </a:pPr>
            <a:r>
              <a:rPr lang="en-US" sz="1400" dirty="0">
                <a:latin typeface="GothamNarrow"/>
              </a:rPr>
              <a:t>Private VHI can be a major catalyst for achieving UHC </a:t>
            </a:r>
          </a:p>
        </p:txBody>
      </p:sp>
      <p:sp>
        <p:nvSpPr>
          <p:cNvPr id="41" name="TextBox 40">
            <a:extLst>
              <a:ext uri="{FF2B5EF4-FFF2-40B4-BE49-F238E27FC236}">
                <a16:creationId xmlns:a16="http://schemas.microsoft.com/office/drawing/2014/main" id="{4DB994A4-7EEA-47FE-8D9C-B35D9B7877B7}"/>
              </a:ext>
            </a:extLst>
          </p:cNvPr>
          <p:cNvSpPr txBox="1"/>
          <p:nvPr/>
        </p:nvSpPr>
        <p:spPr>
          <a:xfrm>
            <a:off x="8447331" y="4609042"/>
            <a:ext cx="2830269" cy="1079884"/>
          </a:xfrm>
          <a:prstGeom prst="rect">
            <a:avLst/>
          </a:prstGeom>
          <a:noFill/>
        </p:spPr>
        <p:txBody>
          <a:bodyPr wrap="square" lIns="0" tIns="108000" rIns="0" bIns="108000" rtlCol="0" anchor="ctr">
            <a:spAutoFit/>
          </a:bodyPr>
          <a:lstStyle/>
          <a:p>
            <a:pPr>
              <a:spcAft>
                <a:spcPts val="600"/>
              </a:spcAft>
            </a:pPr>
            <a:r>
              <a:rPr lang="en-US" sz="1400" dirty="0">
                <a:latin typeface="GothamNarrow"/>
              </a:rPr>
              <a:t>Consider the Netherlands example – State regulates and exercises oversight with involvement of private insurers </a:t>
            </a:r>
          </a:p>
        </p:txBody>
      </p:sp>
      <p:sp>
        <p:nvSpPr>
          <p:cNvPr id="42" name="TextBox 41">
            <a:extLst>
              <a:ext uri="{FF2B5EF4-FFF2-40B4-BE49-F238E27FC236}">
                <a16:creationId xmlns:a16="http://schemas.microsoft.com/office/drawing/2014/main" id="{3395C26C-761C-4332-A4E9-9CC3524D85E9}"/>
              </a:ext>
            </a:extLst>
          </p:cNvPr>
          <p:cNvSpPr txBox="1"/>
          <p:nvPr/>
        </p:nvSpPr>
        <p:spPr>
          <a:xfrm>
            <a:off x="914401" y="3022636"/>
            <a:ext cx="2217420" cy="1295327"/>
          </a:xfrm>
          <a:prstGeom prst="rect">
            <a:avLst/>
          </a:prstGeom>
          <a:noFill/>
        </p:spPr>
        <p:txBody>
          <a:bodyPr wrap="square" lIns="0" tIns="108000" rIns="0" bIns="108000" rtlCol="0" anchor="ctr">
            <a:spAutoFit/>
          </a:bodyPr>
          <a:lstStyle/>
          <a:p>
            <a:pPr algn="r">
              <a:spcAft>
                <a:spcPts val="600"/>
              </a:spcAft>
            </a:pPr>
            <a:r>
              <a:rPr lang="en-US" sz="1400" dirty="0">
                <a:latin typeface="GothamNarrow"/>
              </a:rPr>
              <a:t>s.8 (2) contradicts s.33 as it allows duplicative cover for (</a:t>
            </a:r>
            <a:r>
              <a:rPr lang="en-US" sz="1400" dirty="0" err="1">
                <a:latin typeface="GothamNarrow"/>
              </a:rPr>
              <a:t>i</a:t>
            </a:r>
            <a:r>
              <a:rPr lang="en-US" sz="1400" dirty="0">
                <a:latin typeface="GothamNarrow"/>
              </a:rPr>
              <a:t>) not following the referral pathway or (ii) receiving medically unnecessary care </a:t>
            </a:r>
            <a:endParaRPr lang="id-ID" sz="1400" dirty="0">
              <a:latin typeface="GothamNarrow"/>
            </a:endParaRPr>
          </a:p>
        </p:txBody>
      </p:sp>
      <p:sp>
        <p:nvSpPr>
          <p:cNvPr id="43" name="TextBox 42">
            <a:extLst>
              <a:ext uri="{FF2B5EF4-FFF2-40B4-BE49-F238E27FC236}">
                <a16:creationId xmlns:a16="http://schemas.microsoft.com/office/drawing/2014/main" id="{AB62BD4A-A7D3-4F2C-8B2B-9A7DA6846030}"/>
              </a:ext>
            </a:extLst>
          </p:cNvPr>
          <p:cNvSpPr txBox="1"/>
          <p:nvPr/>
        </p:nvSpPr>
        <p:spPr>
          <a:xfrm>
            <a:off x="9060177" y="3130357"/>
            <a:ext cx="2217423" cy="1079884"/>
          </a:xfrm>
          <a:prstGeom prst="rect">
            <a:avLst/>
          </a:prstGeom>
          <a:noFill/>
        </p:spPr>
        <p:txBody>
          <a:bodyPr wrap="square" lIns="0" tIns="108000" rIns="0" bIns="108000" rtlCol="0" anchor="ctr">
            <a:spAutoFit/>
          </a:bodyPr>
          <a:lstStyle/>
          <a:p>
            <a:pPr>
              <a:spcAft>
                <a:spcPts val="600"/>
              </a:spcAft>
            </a:pPr>
            <a:r>
              <a:rPr lang="en-US" sz="1400" dirty="0">
                <a:latin typeface="GothamNarrow"/>
              </a:rPr>
              <a:t>Take HMI findings into consideration e.g. SBBP can be used as an entry level package for all. </a:t>
            </a:r>
            <a:endParaRPr lang="id-ID" sz="1400" dirty="0">
              <a:latin typeface="GothamNarrow"/>
            </a:endParaRPr>
          </a:p>
        </p:txBody>
      </p:sp>
      <p:grpSp>
        <p:nvGrpSpPr>
          <p:cNvPr id="44" name="Group 43">
            <a:extLst>
              <a:ext uri="{FF2B5EF4-FFF2-40B4-BE49-F238E27FC236}">
                <a16:creationId xmlns:a16="http://schemas.microsoft.com/office/drawing/2014/main" id="{1113D581-5332-433F-A468-DE861CABE7A6}"/>
              </a:ext>
            </a:extLst>
          </p:cNvPr>
          <p:cNvGrpSpPr/>
          <p:nvPr/>
        </p:nvGrpSpPr>
        <p:grpSpPr>
          <a:xfrm>
            <a:off x="5769390" y="3336334"/>
            <a:ext cx="653219" cy="667932"/>
            <a:chOff x="7726363" y="4332288"/>
            <a:chExt cx="352425" cy="360363"/>
          </a:xfrm>
          <a:solidFill>
            <a:srgbClr val="002060"/>
          </a:solidFill>
        </p:grpSpPr>
        <p:sp>
          <p:nvSpPr>
            <p:cNvPr id="45" name="Oval 132">
              <a:extLst>
                <a:ext uri="{FF2B5EF4-FFF2-40B4-BE49-F238E27FC236}">
                  <a16:creationId xmlns:a16="http://schemas.microsoft.com/office/drawing/2014/main" id="{84A75916-07B2-4C39-9EBD-7C9C20A59F08}"/>
                </a:ext>
              </a:extLst>
            </p:cNvPr>
            <p:cNvSpPr>
              <a:spLocks noChangeArrowheads="1"/>
            </p:cNvSpPr>
            <p:nvPr/>
          </p:nvSpPr>
          <p:spPr bwMode="auto">
            <a:xfrm>
              <a:off x="7756525" y="4332288"/>
              <a:ext cx="120650" cy="1206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46" name="Freeform 133">
              <a:extLst>
                <a:ext uri="{FF2B5EF4-FFF2-40B4-BE49-F238E27FC236}">
                  <a16:creationId xmlns:a16="http://schemas.microsoft.com/office/drawing/2014/main" id="{DB241F68-33D5-4607-A0D5-5F92B1EA2488}"/>
                </a:ext>
              </a:extLst>
            </p:cNvPr>
            <p:cNvSpPr>
              <a:spLocks/>
            </p:cNvSpPr>
            <p:nvPr/>
          </p:nvSpPr>
          <p:spPr bwMode="auto">
            <a:xfrm>
              <a:off x="7726363" y="4467226"/>
              <a:ext cx="180975" cy="225425"/>
            </a:xfrm>
            <a:custGeom>
              <a:avLst/>
              <a:gdLst>
                <a:gd name="T0" fmla="*/ 28 w 48"/>
                <a:gd name="T1" fmla="*/ 0 h 60"/>
                <a:gd name="T2" fmla="*/ 30 w 48"/>
                <a:gd name="T3" fmla="*/ 27 h 60"/>
                <a:gd name="T4" fmla="*/ 24 w 48"/>
                <a:gd name="T5" fmla="*/ 33 h 60"/>
                <a:gd name="T6" fmla="*/ 18 w 48"/>
                <a:gd name="T7" fmla="*/ 27 h 60"/>
                <a:gd name="T8" fmla="*/ 20 w 48"/>
                <a:gd name="T9" fmla="*/ 0 h 60"/>
                <a:gd name="T10" fmla="*/ 0 w 48"/>
                <a:gd name="T11" fmla="*/ 0 h 60"/>
                <a:gd name="T12" fmla="*/ 0 w 48"/>
                <a:gd name="T13" fmla="*/ 2 h 60"/>
                <a:gd name="T14" fmla="*/ 14 w 48"/>
                <a:gd name="T15" fmla="*/ 33 h 60"/>
                <a:gd name="T16" fmla="*/ 14 w 48"/>
                <a:gd name="T17" fmla="*/ 60 h 60"/>
                <a:gd name="T18" fmla="*/ 34 w 48"/>
                <a:gd name="T19" fmla="*/ 60 h 60"/>
                <a:gd name="T20" fmla="*/ 34 w 48"/>
                <a:gd name="T21" fmla="*/ 33 h 60"/>
                <a:gd name="T22" fmla="*/ 48 w 48"/>
                <a:gd name="T23" fmla="*/ 2 h 60"/>
                <a:gd name="T24" fmla="*/ 48 w 48"/>
                <a:gd name="T25" fmla="*/ 0 h 60"/>
                <a:gd name="T26" fmla="*/ 28 w 48"/>
                <a:gd name="T2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60">
                  <a:moveTo>
                    <a:pt x="28" y="0"/>
                  </a:moveTo>
                  <a:cubicBezTo>
                    <a:pt x="30" y="27"/>
                    <a:pt x="30" y="27"/>
                    <a:pt x="30" y="27"/>
                  </a:cubicBezTo>
                  <a:cubicBezTo>
                    <a:pt x="24" y="33"/>
                    <a:pt x="24" y="33"/>
                    <a:pt x="24" y="33"/>
                  </a:cubicBezTo>
                  <a:cubicBezTo>
                    <a:pt x="18" y="27"/>
                    <a:pt x="18" y="27"/>
                    <a:pt x="18" y="27"/>
                  </a:cubicBezTo>
                  <a:cubicBezTo>
                    <a:pt x="20" y="0"/>
                    <a:pt x="20" y="0"/>
                    <a:pt x="20" y="0"/>
                  </a:cubicBezTo>
                  <a:cubicBezTo>
                    <a:pt x="0" y="0"/>
                    <a:pt x="0" y="0"/>
                    <a:pt x="0" y="0"/>
                  </a:cubicBezTo>
                  <a:cubicBezTo>
                    <a:pt x="0" y="2"/>
                    <a:pt x="0" y="2"/>
                    <a:pt x="0" y="2"/>
                  </a:cubicBezTo>
                  <a:cubicBezTo>
                    <a:pt x="0" y="16"/>
                    <a:pt x="5" y="27"/>
                    <a:pt x="14" y="33"/>
                  </a:cubicBezTo>
                  <a:cubicBezTo>
                    <a:pt x="14" y="60"/>
                    <a:pt x="14" y="60"/>
                    <a:pt x="14" y="60"/>
                  </a:cubicBezTo>
                  <a:cubicBezTo>
                    <a:pt x="34" y="60"/>
                    <a:pt x="34" y="60"/>
                    <a:pt x="34" y="60"/>
                  </a:cubicBezTo>
                  <a:cubicBezTo>
                    <a:pt x="34" y="33"/>
                    <a:pt x="34" y="33"/>
                    <a:pt x="34" y="33"/>
                  </a:cubicBezTo>
                  <a:cubicBezTo>
                    <a:pt x="43" y="27"/>
                    <a:pt x="48" y="16"/>
                    <a:pt x="48" y="2"/>
                  </a:cubicBezTo>
                  <a:cubicBezTo>
                    <a:pt x="48" y="0"/>
                    <a:pt x="48" y="0"/>
                    <a:pt x="48" y="0"/>
                  </a:cubicBezTo>
                  <a:lnTo>
                    <a:pt x="2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47" name="Freeform 134">
              <a:extLst>
                <a:ext uri="{FF2B5EF4-FFF2-40B4-BE49-F238E27FC236}">
                  <a16:creationId xmlns:a16="http://schemas.microsoft.com/office/drawing/2014/main" id="{6F5AC900-4513-4618-88B2-A516095AFF25}"/>
                </a:ext>
              </a:extLst>
            </p:cNvPr>
            <p:cNvSpPr>
              <a:spLocks noEditPoints="1"/>
            </p:cNvSpPr>
            <p:nvPr/>
          </p:nvSpPr>
          <p:spPr bwMode="auto">
            <a:xfrm>
              <a:off x="7943850" y="4362451"/>
              <a:ext cx="106363" cy="134938"/>
            </a:xfrm>
            <a:custGeom>
              <a:avLst/>
              <a:gdLst>
                <a:gd name="T0" fmla="*/ 28 w 28"/>
                <a:gd name="T1" fmla="*/ 14 h 36"/>
                <a:gd name="T2" fmla="*/ 14 w 28"/>
                <a:gd name="T3" fmla="*/ 0 h 36"/>
                <a:gd name="T4" fmla="*/ 0 w 28"/>
                <a:gd name="T5" fmla="*/ 14 h 36"/>
                <a:gd name="T6" fmla="*/ 8 w 28"/>
                <a:gd name="T7" fmla="*/ 27 h 36"/>
                <a:gd name="T8" fmla="*/ 8 w 28"/>
                <a:gd name="T9" fmla="*/ 34 h 36"/>
                <a:gd name="T10" fmla="*/ 10 w 28"/>
                <a:gd name="T11" fmla="*/ 36 h 36"/>
                <a:gd name="T12" fmla="*/ 18 w 28"/>
                <a:gd name="T13" fmla="*/ 36 h 36"/>
                <a:gd name="T14" fmla="*/ 20 w 28"/>
                <a:gd name="T15" fmla="*/ 34 h 36"/>
                <a:gd name="T16" fmla="*/ 20 w 28"/>
                <a:gd name="T17" fmla="*/ 27 h 36"/>
                <a:gd name="T18" fmla="*/ 28 w 28"/>
                <a:gd name="T19" fmla="*/ 14 h 36"/>
                <a:gd name="T20" fmla="*/ 14 w 28"/>
                <a:gd name="T21" fmla="*/ 24 h 36"/>
                <a:gd name="T22" fmla="*/ 4 w 28"/>
                <a:gd name="T23" fmla="*/ 14 h 36"/>
                <a:gd name="T24" fmla="*/ 14 w 28"/>
                <a:gd name="T25" fmla="*/ 4 h 36"/>
                <a:gd name="T26" fmla="*/ 24 w 28"/>
                <a:gd name="T27" fmla="*/ 14 h 36"/>
                <a:gd name="T28" fmla="*/ 14 w 28"/>
                <a:gd name="T29"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 h="36">
                  <a:moveTo>
                    <a:pt x="28" y="14"/>
                  </a:moveTo>
                  <a:cubicBezTo>
                    <a:pt x="28" y="6"/>
                    <a:pt x="22" y="0"/>
                    <a:pt x="14" y="0"/>
                  </a:cubicBezTo>
                  <a:cubicBezTo>
                    <a:pt x="6" y="0"/>
                    <a:pt x="0" y="6"/>
                    <a:pt x="0" y="14"/>
                  </a:cubicBezTo>
                  <a:cubicBezTo>
                    <a:pt x="0" y="20"/>
                    <a:pt x="3" y="24"/>
                    <a:pt x="8" y="27"/>
                  </a:cubicBezTo>
                  <a:cubicBezTo>
                    <a:pt x="8" y="34"/>
                    <a:pt x="8" y="34"/>
                    <a:pt x="8" y="34"/>
                  </a:cubicBezTo>
                  <a:cubicBezTo>
                    <a:pt x="8" y="35"/>
                    <a:pt x="9" y="36"/>
                    <a:pt x="10" y="36"/>
                  </a:cubicBezTo>
                  <a:cubicBezTo>
                    <a:pt x="18" y="36"/>
                    <a:pt x="18" y="36"/>
                    <a:pt x="18" y="36"/>
                  </a:cubicBezTo>
                  <a:cubicBezTo>
                    <a:pt x="19" y="36"/>
                    <a:pt x="20" y="35"/>
                    <a:pt x="20" y="34"/>
                  </a:cubicBezTo>
                  <a:cubicBezTo>
                    <a:pt x="20" y="27"/>
                    <a:pt x="20" y="27"/>
                    <a:pt x="20" y="27"/>
                  </a:cubicBezTo>
                  <a:cubicBezTo>
                    <a:pt x="25" y="24"/>
                    <a:pt x="28" y="20"/>
                    <a:pt x="28" y="14"/>
                  </a:cubicBezTo>
                  <a:close/>
                  <a:moveTo>
                    <a:pt x="14" y="24"/>
                  </a:moveTo>
                  <a:cubicBezTo>
                    <a:pt x="9" y="24"/>
                    <a:pt x="4" y="20"/>
                    <a:pt x="4" y="14"/>
                  </a:cubicBezTo>
                  <a:cubicBezTo>
                    <a:pt x="4" y="8"/>
                    <a:pt x="9" y="4"/>
                    <a:pt x="14" y="4"/>
                  </a:cubicBezTo>
                  <a:cubicBezTo>
                    <a:pt x="20" y="4"/>
                    <a:pt x="24" y="8"/>
                    <a:pt x="24" y="14"/>
                  </a:cubicBezTo>
                  <a:cubicBezTo>
                    <a:pt x="24" y="20"/>
                    <a:pt x="20" y="24"/>
                    <a:pt x="14"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48" name="Rectangle 135">
              <a:extLst>
                <a:ext uri="{FF2B5EF4-FFF2-40B4-BE49-F238E27FC236}">
                  <a16:creationId xmlns:a16="http://schemas.microsoft.com/office/drawing/2014/main" id="{8CF6500F-6DC8-4C93-9DBE-E8E44F028C78}"/>
                </a:ext>
              </a:extLst>
            </p:cNvPr>
            <p:cNvSpPr>
              <a:spLocks noChangeArrowheads="1"/>
            </p:cNvSpPr>
            <p:nvPr/>
          </p:nvSpPr>
          <p:spPr bwMode="auto">
            <a:xfrm>
              <a:off x="7989888" y="4332288"/>
              <a:ext cx="14288" cy="142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49" name="Freeform 136">
              <a:extLst>
                <a:ext uri="{FF2B5EF4-FFF2-40B4-BE49-F238E27FC236}">
                  <a16:creationId xmlns:a16="http://schemas.microsoft.com/office/drawing/2014/main" id="{ED4AECD9-B401-4541-A9E6-B68E312E7794}"/>
                </a:ext>
              </a:extLst>
            </p:cNvPr>
            <p:cNvSpPr>
              <a:spLocks/>
            </p:cNvSpPr>
            <p:nvPr/>
          </p:nvSpPr>
          <p:spPr bwMode="auto">
            <a:xfrm>
              <a:off x="8037513" y="4351338"/>
              <a:ext cx="23813" cy="22225"/>
            </a:xfrm>
            <a:custGeom>
              <a:avLst/>
              <a:gdLst>
                <a:gd name="T0" fmla="*/ 8 w 15"/>
                <a:gd name="T1" fmla="*/ 14 h 14"/>
                <a:gd name="T2" fmla="*/ 0 w 15"/>
                <a:gd name="T3" fmla="*/ 7 h 14"/>
                <a:gd name="T4" fmla="*/ 8 w 15"/>
                <a:gd name="T5" fmla="*/ 0 h 14"/>
                <a:gd name="T6" fmla="*/ 15 w 15"/>
                <a:gd name="T7" fmla="*/ 7 h 14"/>
                <a:gd name="T8" fmla="*/ 8 w 15"/>
                <a:gd name="T9" fmla="*/ 14 h 14"/>
              </a:gdLst>
              <a:ahLst/>
              <a:cxnLst>
                <a:cxn ang="0">
                  <a:pos x="T0" y="T1"/>
                </a:cxn>
                <a:cxn ang="0">
                  <a:pos x="T2" y="T3"/>
                </a:cxn>
                <a:cxn ang="0">
                  <a:pos x="T4" y="T5"/>
                </a:cxn>
                <a:cxn ang="0">
                  <a:pos x="T6" y="T7"/>
                </a:cxn>
                <a:cxn ang="0">
                  <a:pos x="T8" y="T9"/>
                </a:cxn>
              </a:cxnLst>
              <a:rect l="0" t="0" r="r" b="b"/>
              <a:pathLst>
                <a:path w="15" h="14">
                  <a:moveTo>
                    <a:pt x="8" y="14"/>
                  </a:moveTo>
                  <a:lnTo>
                    <a:pt x="0" y="7"/>
                  </a:lnTo>
                  <a:lnTo>
                    <a:pt x="8" y="0"/>
                  </a:lnTo>
                  <a:lnTo>
                    <a:pt x="15" y="7"/>
                  </a:ln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50" name="Rectangle 137">
              <a:extLst>
                <a:ext uri="{FF2B5EF4-FFF2-40B4-BE49-F238E27FC236}">
                  <a16:creationId xmlns:a16="http://schemas.microsoft.com/office/drawing/2014/main" id="{3A4FBA8D-6A76-4E92-9800-E151F3EB7347}"/>
                </a:ext>
              </a:extLst>
            </p:cNvPr>
            <p:cNvSpPr>
              <a:spLocks noChangeArrowheads="1"/>
            </p:cNvSpPr>
            <p:nvPr/>
          </p:nvSpPr>
          <p:spPr bwMode="auto">
            <a:xfrm>
              <a:off x="8064500" y="4406901"/>
              <a:ext cx="142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51" name="Freeform 138">
              <a:extLst>
                <a:ext uri="{FF2B5EF4-FFF2-40B4-BE49-F238E27FC236}">
                  <a16:creationId xmlns:a16="http://schemas.microsoft.com/office/drawing/2014/main" id="{4E90C252-B353-41AA-A67D-ECCE715EFE6E}"/>
                </a:ext>
              </a:extLst>
            </p:cNvPr>
            <p:cNvSpPr>
              <a:spLocks/>
            </p:cNvSpPr>
            <p:nvPr/>
          </p:nvSpPr>
          <p:spPr bwMode="auto">
            <a:xfrm>
              <a:off x="8037513" y="4456113"/>
              <a:ext cx="23813" cy="22225"/>
            </a:xfrm>
            <a:custGeom>
              <a:avLst/>
              <a:gdLst>
                <a:gd name="T0" fmla="*/ 8 w 15"/>
                <a:gd name="T1" fmla="*/ 14 h 14"/>
                <a:gd name="T2" fmla="*/ 0 w 15"/>
                <a:gd name="T3" fmla="*/ 7 h 14"/>
                <a:gd name="T4" fmla="*/ 8 w 15"/>
                <a:gd name="T5" fmla="*/ 0 h 14"/>
                <a:gd name="T6" fmla="*/ 15 w 15"/>
                <a:gd name="T7" fmla="*/ 7 h 14"/>
                <a:gd name="T8" fmla="*/ 8 w 15"/>
                <a:gd name="T9" fmla="*/ 14 h 14"/>
              </a:gdLst>
              <a:ahLst/>
              <a:cxnLst>
                <a:cxn ang="0">
                  <a:pos x="T0" y="T1"/>
                </a:cxn>
                <a:cxn ang="0">
                  <a:pos x="T2" y="T3"/>
                </a:cxn>
                <a:cxn ang="0">
                  <a:pos x="T4" y="T5"/>
                </a:cxn>
                <a:cxn ang="0">
                  <a:pos x="T6" y="T7"/>
                </a:cxn>
                <a:cxn ang="0">
                  <a:pos x="T8" y="T9"/>
                </a:cxn>
              </a:cxnLst>
              <a:rect l="0" t="0" r="r" b="b"/>
              <a:pathLst>
                <a:path w="15" h="14">
                  <a:moveTo>
                    <a:pt x="8" y="14"/>
                  </a:moveTo>
                  <a:lnTo>
                    <a:pt x="0" y="7"/>
                  </a:lnTo>
                  <a:lnTo>
                    <a:pt x="8" y="0"/>
                  </a:lnTo>
                  <a:lnTo>
                    <a:pt x="15" y="7"/>
                  </a:lnTo>
                  <a:lnTo>
                    <a:pt x="8"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52" name="Freeform 139">
              <a:extLst>
                <a:ext uri="{FF2B5EF4-FFF2-40B4-BE49-F238E27FC236}">
                  <a16:creationId xmlns:a16="http://schemas.microsoft.com/office/drawing/2014/main" id="{6A7FC9B5-66BC-4AAC-AEA3-0AE48FCFBCF9}"/>
                </a:ext>
              </a:extLst>
            </p:cNvPr>
            <p:cNvSpPr>
              <a:spLocks/>
            </p:cNvSpPr>
            <p:nvPr/>
          </p:nvSpPr>
          <p:spPr bwMode="auto">
            <a:xfrm>
              <a:off x="7932738" y="4456113"/>
              <a:ext cx="22225" cy="22225"/>
            </a:xfrm>
            <a:custGeom>
              <a:avLst/>
              <a:gdLst>
                <a:gd name="T0" fmla="*/ 7 w 14"/>
                <a:gd name="T1" fmla="*/ 14 h 14"/>
                <a:gd name="T2" fmla="*/ 0 w 14"/>
                <a:gd name="T3" fmla="*/ 7 h 14"/>
                <a:gd name="T4" fmla="*/ 7 w 14"/>
                <a:gd name="T5" fmla="*/ 0 h 14"/>
                <a:gd name="T6" fmla="*/ 14 w 14"/>
                <a:gd name="T7" fmla="*/ 7 h 14"/>
                <a:gd name="T8" fmla="*/ 7 w 14"/>
                <a:gd name="T9" fmla="*/ 14 h 14"/>
              </a:gdLst>
              <a:ahLst/>
              <a:cxnLst>
                <a:cxn ang="0">
                  <a:pos x="T0" y="T1"/>
                </a:cxn>
                <a:cxn ang="0">
                  <a:pos x="T2" y="T3"/>
                </a:cxn>
                <a:cxn ang="0">
                  <a:pos x="T4" y="T5"/>
                </a:cxn>
                <a:cxn ang="0">
                  <a:pos x="T6" y="T7"/>
                </a:cxn>
                <a:cxn ang="0">
                  <a:pos x="T8" y="T9"/>
                </a:cxn>
              </a:cxnLst>
              <a:rect l="0" t="0" r="r" b="b"/>
              <a:pathLst>
                <a:path w="14" h="14">
                  <a:moveTo>
                    <a:pt x="7" y="14"/>
                  </a:moveTo>
                  <a:lnTo>
                    <a:pt x="0" y="7"/>
                  </a:lnTo>
                  <a:lnTo>
                    <a:pt x="7" y="0"/>
                  </a:lnTo>
                  <a:lnTo>
                    <a:pt x="14" y="7"/>
                  </a:ln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53" name="Rectangle 140">
              <a:extLst>
                <a:ext uri="{FF2B5EF4-FFF2-40B4-BE49-F238E27FC236}">
                  <a16:creationId xmlns:a16="http://schemas.microsoft.com/office/drawing/2014/main" id="{06BFC80C-BD88-4D15-901B-A9366C4516CA}"/>
                </a:ext>
              </a:extLst>
            </p:cNvPr>
            <p:cNvSpPr>
              <a:spLocks noChangeArrowheads="1"/>
            </p:cNvSpPr>
            <p:nvPr/>
          </p:nvSpPr>
          <p:spPr bwMode="auto">
            <a:xfrm>
              <a:off x="7913688" y="4406901"/>
              <a:ext cx="15875"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54" name="Freeform 141">
              <a:extLst>
                <a:ext uri="{FF2B5EF4-FFF2-40B4-BE49-F238E27FC236}">
                  <a16:creationId xmlns:a16="http://schemas.microsoft.com/office/drawing/2014/main" id="{8636BDE3-8A71-4A88-BD81-716032DDEA0C}"/>
                </a:ext>
              </a:extLst>
            </p:cNvPr>
            <p:cNvSpPr>
              <a:spLocks/>
            </p:cNvSpPr>
            <p:nvPr/>
          </p:nvSpPr>
          <p:spPr bwMode="auto">
            <a:xfrm>
              <a:off x="7932738" y="4351338"/>
              <a:ext cx="22225" cy="22225"/>
            </a:xfrm>
            <a:custGeom>
              <a:avLst/>
              <a:gdLst>
                <a:gd name="T0" fmla="*/ 7 w 14"/>
                <a:gd name="T1" fmla="*/ 14 h 14"/>
                <a:gd name="T2" fmla="*/ 0 w 14"/>
                <a:gd name="T3" fmla="*/ 7 h 14"/>
                <a:gd name="T4" fmla="*/ 7 w 14"/>
                <a:gd name="T5" fmla="*/ 0 h 14"/>
                <a:gd name="T6" fmla="*/ 14 w 14"/>
                <a:gd name="T7" fmla="*/ 7 h 14"/>
                <a:gd name="T8" fmla="*/ 7 w 14"/>
                <a:gd name="T9" fmla="*/ 14 h 14"/>
              </a:gdLst>
              <a:ahLst/>
              <a:cxnLst>
                <a:cxn ang="0">
                  <a:pos x="T0" y="T1"/>
                </a:cxn>
                <a:cxn ang="0">
                  <a:pos x="T2" y="T3"/>
                </a:cxn>
                <a:cxn ang="0">
                  <a:pos x="T4" y="T5"/>
                </a:cxn>
                <a:cxn ang="0">
                  <a:pos x="T6" y="T7"/>
                </a:cxn>
                <a:cxn ang="0">
                  <a:pos x="T8" y="T9"/>
                </a:cxn>
              </a:cxnLst>
              <a:rect l="0" t="0" r="r" b="b"/>
              <a:pathLst>
                <a:path w="14" h="14">
                  <a:moveTo>
                    <a:pt x="7" y="14"/>
                  </a:moveTo>
                  <a:lnTo>
                    <a:pt x="0" y="7"/>
                  </a:lnTo>
                  <a:lnTo>
                    <a:pt x="7" y="0"/>
                  </a:lnTo>
                  <a:lnTo>
                    <a:pt x="14" y="7"/>
                  </a:lnTo>
                  <a:lnTo>
                    <a:pt x="7"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grpSp>
      <p:sp>
        <p:nvSpPr>
          <p:cNvPr id="55" name="TextBox 54"/>
          <p:cNvSpPr txBox="1"/>
          <p:nvPr/>
        </p:nvSpPr>
        <p:spPr>
          <a:xfrm>
            <a:off x="429769" y="258412"/>
            <a:ext cx="8980932" cy="523220"/>
          </a:xfrm>
          <a:prstGeom prst="rect">
            <a:avLst/>
          </a:prstGeom>
          <a:noFill/>
        </p:spPr>
        <p:txBody>
          <a:bodyPr wrap="square" lIns="0" tIns="0" rIns="0" bIns="0" rtlCol="0">
            <a:spAutoFit/>
          </a:bodyPr>
          <a:lstStyle/>
          <a:p>
            <a:r>
              <a:rPr lang="en-US" sz="3400" dirty="0" smtClean="0">
                <a:latin typeface="GothamNarrow"/>
              </a:rPr>
              <a:t>ROLE FOR THE PRIVATE SECTOR </a:t>
            </a:r>
            <a:endParaRPr lang="en-US" sz="3400" dirty="0">
              <a:latin typeface="GothamNarrow"/>
            </a:endParaRPr>
          </a:p>
        </p:txBody>
      </p:sp>
      <p:sp>
        <p:nvSpPr>
          <p:cNvPr id="56" name="Rectangle 55"/>
          <p:cNvSpPr/>
          <p:nvPr/>
        </p:nvSpPr>
        <p:spPr>
          <a:xfrm>
            <a:off x="2549494" y="1072710"/>
            <a:ext cx="1377300" cy="369332"/>
          </a:xfrm>
          <a:prstGeom prst="rect">
            <a:avLst/>
          </a:prstGeom>
        </p:spPr>
        <p:txBody>
          <a:bodyPr wrap="none">
            <a:spAutoFit/>
          </a:bodyPr>
          <a:lstStyle/>
          <a:p>
            <a:pPr algn="r"/>
            <a:r>
              <a:rPr lang="en-US" b="1" dirty="0">
                <a:latin typeface="GothamNarrow"/>
              </a:rPr>
              <a:t>Comments</a:t>
            </a:r>
          </a:p>
        </p:txBody>
      </p:sp>
      <p:sp>
        <p:nvSpPr>
          <p:cNvPr id="57" name="Rectangle 56"/>
          <p:cNvSpPr/>
          <p:nvPr/>
        </p:nvSpPr>
        <p:spPr>
          <a:xfrm>
            <a:off x="8286034" y="1047761"/>
            <a:ext cx="2249334" cy="369332"/>
          </a:xfrm>
          <a:prstGeom prst="rect">
            <a:avLst/>
          </a:prstGeom>
        </p:spPr>
        <p:txBody>
          <a:bodyPr wrap="none">
            <a:spAutoFit/>
          </a:bodyPr>
          <a:lstStyle/>
          <a:p>
            <a:pPr algn="r"/>
            <a:r>
              <a:rPr lang="en-US" b="1" dirty="0" smtClean="0">
                <a:latin typeface="GothamNarrow"/>
              </a:rPr>
              <a:t>Recommendations</a:t>
            </a:r>
            <a:endParaRPr lang="en-US" b="1" dirty="0">
              <a:latin typeface="GothamNarrow"/>
            </a:endParaRPr>
          </a:p>
        </p:txBody>
      </p:sp>
      <p:sp>
        <p:nvSpPr>
          <p:cNvPr id="58" name="Oval 57"/>
          <p:cNvSpPr/>
          <p:nvPr/>
        </p:nvSpPr>
        <p:spPr>
          <a:xfrm>
            <a:off x="-1130231" y="258412"/>
            <a:ext cx="792000" cy="756000"/>
          </a:xfrm>
          <a:prstGeom prst="ellipse">
            <a:avLst/>
          </a:prstGeom>
          <a:gradFill flip="none" rotWithShape="1">
            <a:gsLst>
              <a:gs pos="0">
                <a:srgbClr val="00B0F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3</a:t>
            </a:r>
            <a:endParaRPr lang="en-ZA" b="1" dirty="0">
              <a:solidFill>
                <a:schemeClr val="bg1"/>
              </a:solidFill>
              <a:latin typeface="GothamNarrow"/>
            </a:endParaRPr>
          </a:p>
        </p:txBody>
      </p:sp>
    </p:spTree>
    <p:extLst>
      <p:ext uri="{BB962C8B-B14F-4D97-AF65-F5344CB8AC3E}">
        <p14:creationId xmlns:p14="http://schemas.microsoft.com/office/powerpoint/2010/main" val="2213016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749300" y="2593676"/>
            <a:ext cx="5240020" cy="15028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p:cNvSpPr/>
          <p:nvPr/>
        </p:nvSpPr>
        <p:spPr>
          <a:xfrm>
            <a:off x="6117336" y="2590067"/>
            <a:ext cx="5324603" cy="15028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3" name="Rectangle 22"/>
          <p:cNvSpPr/>
          <p:nvPr/>
        </p:nvSpPr>
        <p:spPr>
          <a:xfrm>
            <a:off x="749300" y="4199912"/>
            <a:ext cx="5240020" cy="15028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4" name="Rectangle 23"/>
          <p:cNvSpPr/>
          <p:nvPr/>
        </p:nvSpPr>
        <p:spPr>
          <a:xfrm>
            <a:off x="6117336" y="4196303"/>
            <a:ext cx="5324603" cy="150283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 name="Group 1"/>
          <p:cNvGrpSpPr/>
          <p:nvPr/>
        </p:nvGrpSpPr>
        <p:grpSpPr>
          <a:xfrm flipH="1">
            <a:off x="-440401" y="2185385"/>
            <a:ext cx="2469851" cy="3363049"/>
            <a:chOff x="1579139" y="959568"/>
            <a:chExt cx="2658584" cy="3994382"/>
          </a:xfrm>
          <a:solidFill>
            <a:schemeClr val="accent6">
              <a:lumMod val="20000"/>
              <a:lumOff val="80000"/>
            </a:schemeClr>
          </a:solidFill>
        </p:grpSpPr>
        <p:sp>
          <p:nvSpPr>
            <p:cNvPr id="11" name="Arrow: Pentagon 1">
              <a:extLst>
                <a:ext uri="{FF2B5EF4-FFF2-40B4-BE49-F238E27FC236}">
                  <a16:creationId xmlns:a16="http://schemas.microsoft.com/office/drawing/2014/main" id="{7AC8734C-7364-4FB4-AE64-6F278EBBB54A}"/>
                </a:ext>
              </a:extLst>
            </p:cNvPr>
            <p:cNvSpPr/>
            <p:nvPr/>
          </p:nvSpPr>
          <p:spPr>
            <a:xfrm rot="2700000">
              <a:off x="1579139" y="1630425"/>
              <a:ext cx="2658584" cy="1316869"/>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Pentagon 5">
              <a:extLst>
                <a:ext uri="{FF2B5EF4-FFF2-40B4-BE49-F238E27FC236}">
                  <a16:creationId xmlns:a16="http://schemas.microsoft.com/office/drawing/2014/main" id="{B305AB52-EDF2-4262-B9BC-732802D5FAEA}"/>
                </a:ext>
              </a:extLst>
            </p:cNvPr>
            <p:cNvSpPr/>
            <p:nvPr/>
          </p:nvSpPr>
          <p:spPr>
            <a:xfrm rot="18900000" flipV="1">
              <a:off x="1579139" y="3637081"/>
              <a:ext cx="2658584" cy="1316869"/>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2"/>
          <p:cNvGrpSpPr/>
          <p:nvPr/>
        </p:nvGrpSpPr>
        <p:grpSpPr>
          <a:xfrm>
            <a:off x="10161789" y="2176368"/>
            <a:ext cx="2469851" cy="3363049"/>
            <a:chOff x="3750839" y="1229731"/>
            <a:chExt cx="2658584" cy="3994382"/>
          </a:xfrm>
          <a:solidFill>
            <a:schemeClr val="accent3">
              <a:lumMod val="20000"/>
              <a:lumOff val="80000"/>
            </a:schemeClr>
          </a:solidFill>
        </p:grpSpPr>
        <p:sp>
          <p:nvSpPr>
            <p:cNvPr id="13" name="Arrow: Pentagon 1">
              <a:extLst>
                <a:ext uri="{FF2B5EF4-FFF2-40B4-BE49-F238E27FC236}">
                  <a16:creationId xmlns:a16="http://schemas.microsoft.com/office/drawing/2014/main" id="{7AC8734C-7364-4FB4-AE64-6F278EBBB54A}"/>
                </a:ext>
              </a:extLst>
            </p:cNvPr>
            <p:cNvSpPr/>
            <p:nvPr/>
          </p:nvSpPr>
          <p:spPr>
            <a:xfrm rot="2700000">
              <a:off x="3750839" y="1900588"/>
              <a:ext cx="2658584" cy="1316869"/>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Pentagon 5">
              <a:extLst>
                <a:ext uri="{FF2B5EF4-FFF2-40B4-BE49-F238E27FC236}">
                  <a16:creationId xmlns:a16="http://schemas.microsoft.com/office/drawing/2014/main" id="{B305AB52-EDF2-4262-B9BC-732802D5FAEA}"/>
                </a:ext>
              </a:extLst>
            </p:cNvPr>
            <p:cNvSpPr/>
            <p:nvPr/>
          </p:nvSpPr>
          <p:spPr>
            <a:xfrm rot="18900000" flipV="1">
              <a:off x="3750839" y="3907244"/>
              <a:ext cx="2658584" cy="1316869"/>
            </a:xfrm>
            <a:prstGeom prst="homePlat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29769" y="258412"/>
            <a:ext cx="8980932" cy="1046440"/>
          </a:xfrm>
          <a:prstGeom prst="rect">
            <a:avLst/>
          </a:prstGeom>
          <a:noFill/>
        </p:spPr>
        <p:txBody>
          <a:bodyPr wrap="square" lIns="0" tIns="0" rIns="0" bIns="0" rtlCol="0">
            <a:spAutoFit/>
          </a:bodyPr>
          <a:lstStyle/>
          <a:p>
            <a:r>
              <a:rPr lang="en-US" sz="3400" dirty="0" smtClean="0">
                <a:latin typeface="GothamNarrow"/>
              </a:rPr>
              <a:t>ROLE OF OTHER STATE ENTITIES IN PURCHASING HEALTHCARE SERVICES</a:t>
            </a:r>
            <a:endParaRPr lang="en-US" sz="3400" dirty="0">
              <a:latin typeface="GothamNarrow"/>
            </a:endParaRPr>
          </a:p>
        </p:txBody>
      </p:sp>
      <p:sp>
        <p:nvSpPr>
          <p:cNvPr id="16" name="Rectangle 15"/>
          <p:cNvSpPr/>
          <p:nvPr/>
        </p:nvSpPr>
        <p:spPr>
          <a:xfrm>
            <a:off x="1907784" y="2619347"/>
            <a:ext cx="3893565" cy="1384995"/>
          </a:xfrm>
          <a:prstGeom prst="rect">
            <a:avLst/>
          </a:prstGeom>
        </p:spPr>
        <p:txBody>
          <a:bodyPr wrap="square">
            <a:spAutoFit/>
          </a:bodyPr>
          <a:lstStyle/>
          <a:p>
            <a:pPr lvl="1"/>
            <a:r>
              <a:rPr lang="en-ZA" sz="1400" dirty="0">
                <a:latin typeface="GothamNarrow"/>
              </a:rPr>
              <a:t>Compensation Fund (as provided for under the Compensation for Occupational Injuries and Diseases Act, 1993), and the Road Accident Fund (as provided for under the Road Accident Fund Act, 1996). </a:t>
            </a:r>
          </a:p>
        </p:txBody>
      </p:sp>
      <p:sp>
        <p:nvSpPr>
          <p:cNvPr id="17" name="Rectangle 16"/>
          <p:cNvSpPr/>
          <p:nvPr/>
        </p:nvSpPr>
        <p:spPr>
          <a:xfrm>
            <a:off x="1907783" y="4492823"/>
            <a:ext cx="3893565" cy="954107"/>
          </a:xfrm>
          <a:prstGeom prst="rect">
            <a:avLst/>
          </a:prstGeom>
        </p:spPr>
        <p:txBody>
          <a:bodyPr wrap="square">
            <a:spAutoFit/>
          </a:bodyPr>
          <a:lstStyle/>
          <a:p>
            <a:pPr lvl="1"/>
            <a:r>
              <a:rPr lang="en-US" sz="1400" dirty="0">
                <a:latin typeface="GothamNarrow"/>
              </a:rPr>
              <a:t>Very little detail is provided for in the Bill with regards to their role in the transitional phase and post the creation of the NHI Fund</a:t>
            </a:r>
            <a:endParaRPr lang="en-ZA" sz="1400" dirty="0">
              <a:latin typeface="GothamNarrow"/>
            </a:endParaRPr>
          </a:p>
        </p:txBody>
      </p:sp>
      <p:sp>
        <p:nvSpPr>
          <p:cNvPr id="18" name="Rectangle 17"/>
          <p:cNvSpPr/>
          <p:nvPr/>
        </p:nvSpPr>
        <p:spPr>
          <a:xfrm>
            <a:off x="6006676" y="2947807"/>
            <a:ext cx="3893565" cy="738664"/>
          </a:xfrm>
          <a:prstGeom prst="rect">
            <a:avLst/>
          </a:prstGeom>
        </p:spPr>
        <p:txBody>
          <a:bodyPr wrap="square">
            <a:spAutoFit/>
          </a:bodyPr>
          <a:lstStyle/>
          <a:p>
            <a:pPr lvl="1" algn="r"/>
            <a:r>
              <a:rPr lang="en-US" sz="1400" dirty="0">
                <a:latin typeface="GothamNarrow"/>
              </a:rPr>
              <a:t>Bill should include a chapter or section that addresses this issue, not merely the amendments outlined in Section 58</a:t>
            </a:r>
            <a:endParaRPr lang="en-ZA" sz="1400" dirty="0">
              <a:latin typeface="GothamNarrow"/>
            </a:endParaRPr>
          </a:p>
        </p:txBody>
      </p:sp>
      <p:sp>
        <p:nvSpPr>
          <p:cNvPr id="19" name="Rectangle 18"/>
          <p:cNvSpPr/>
          <p:nvPr/>
        </p:nvSpPr>
        <p:spPr>
          <a:xfrm>
            <a:off x="5963243" y="4553622"/>
            <a:ext cx="3893565" cy="738664"/>
          </a:xfrm>
          <a:prstGeom prst="rect">
            <a:avLst/>
          </a:prstGeom>
        </p:spPr>
        <p:txBody>
          <a:bodyPr wrap="square">
            <a:spAutoFit/>
          </a:bodyPr>
          <a:lstStyle/>
          <a:p>
            <a:pPr lvl="1" algn="r"/>
            <a:r>
              <a:rPr lang="en-US" sz="1400" dirty="0">
                <a:latin typeface="GothamNarrow"/>
              </a:rPr>
              <a:t>Outline a clearer delineation of functions and responsibilities between the Fund and these entities </a:t>
            </a:r>
            <a:endParaRPr lang="en-ZA" sz="1400" dirty="0">
              <a:latin typeface="GothamNarrow"/>
            </a:endParaRPr>
          </a:p>
        </p:txBody>
      </p:sp>
      <p:sp>
        <p:nvSpPr>
          <p:cNvPr id="20" name="Rectangle 19"/>
          <p:cNvSpPr/>
          <p:nvPr/>
        </p:nvSpPr>
        <p:spPr>
          <a:xfrm>
            <a:off x="525654" y="1495881"/>
            <a:ext cx="11139931" cy="523220"/>
          </a:xfrm>
          <a:prstGeom prst="rect">
            <a:avLst/>
          </a:prstGeom>
        </p:spPr>
        <p:txBody>
          <a:bodyPr wrap="square">
            <a:spAutoFit/>
          </a:bodyPr>
          <a:lstStyle/>
          <a:p>
            <a:pPr algn="ctr"/>
            <a:r>
              <a:rPr lang="en-ZA" sz="1400" b="1" dirty="0">
                <a:solidFill>
                  <a:srgbClr val="00B050"/>
                </a:solidFill>
                <a:latin typeface="GothamNarrow"/>
              </a:rPr>
              <a:t>The Bill does not outline the role and functions, or what changes therein, will be performed by other State entities who by their nature and enabling statutes are involved in purchasing and paying for healthcare services. </a:t>
            </a:r>
          </a:p>
        </p:txBody>
      </p:sp>
      <p:sp>
        <p:nvSpPr>
          <p:cNvPr id="25" name="Rectangle 24"/>
          <p:cNvSpPr/>
          <p:nvPr/>
        </p:nvSpPr>
        <p:spPr>
          <a:xfrm>
            <a:off x="6137911" y="2199763"/>
            <a:ext cx="1786066" cy="307777"/>
          </a:xfrm>
          <a:prstGeom prst="rect">
            <a:avLst/>
          </a:prstGeom>
        </p:spPr>
        <p:txBody>
          <a:bodyPr wrap="none">
            <a:spAutoFit/>
          </a:bodyPr>
          <a:lstStyle/>
          <a:p>
            <a:r>
              <a:rPr lang="en-US" sz="1400" b="1" dirty="0">
                <a:latin typeface="GothamNarrow"/>
              </a:rPr>
              <a:t>Recommendations</a:t>
            </a:r>
          </a:p>
        </p:txBody>
      </p:sp>
      <p:sp>
        <p:nvSpPr>
          <p:cNvPr id="26" name="Rectangle 25"/>
          <p:cNvSpPr/>
          <p:nvPr/>
        </p:nvSpPr>
        <p:spPr>
          <a:xfrm>
            <a:off x="4899853" y="2193730"/>
            <a:ext cx="1111202" cy="307777"/>
          </a:xfrm>
          <a:prstGeom prst="rect">
            <a:avLst/>
          </a:prstGeom>
        </p:spPr>
        <p:txBody>
          <a:bodyPr wrap="none">
            <a:spAutoFit/>
          </a:bodyPr>
          <a:lstStyle/>
          <a:p>
            <a:pPr algn="r"/>
            <a:r>
              <a:rPr lang="en-US" sz="1400" b="1" dirty="0" smtClean="0">
                <a:latin typeface="GothamNarrow"/>
              </a:rPr>
              <a:t>Comments</a:t>
            </a:r>
            <a:endParaRPr lang="en-US" sz="1400" b="1" dirty="0">
              <a:latin typeface="GothamNarrow"/>
            </a:endParaRPr>
          </a:p>
        </p:txBody>
      </p:sp>
      <p:grpSp>
        <p:nvGrpSpPr>
          <p:cNvPr id="27" name="Group 26">
            <a:extLst>
              <a:ext uri="{FF2B5EF4-FFF2-40B4-BE49-F238E27FC236}">
                <a16:creationId xmlns:a16="http://schemas.microsoft.com/office/drawing/2014/main" id="{5939BB73-1210-4789-AD19-10ADB2A45693}"/>
              </a:ext>
            </a:extLst>
          </p:cNvPr>
          <p:cNvGrpSpPr/>
          <p:nvPr/>
        </p:nvGrpSpPr>
        <p:grpSpPr>
          <a:xfrm>
            <a:off x="11052226" y="2969408"/>
            <a:ext cx="360000" cy="396000"/>
            <a:chOff x="9169400" y="2532063"/>
            <a:chExt cx="344488" cy="331788"/>
          </a:xfrm>
        </p:grpSpPr>
        <p:sp>
          <p:nvSpPr>
            <p:cNvPr id="28" name="Freeform 27">
              <a:extLst>
                <a:ext uri="{FF2B5EF4-FFF2-40B4-BE49-F238E27FC236}">
                  <a16:creationId xmlns:a16="http://schemas.microsoft.com/office/drawing/2014/main" id="{E625B5D1-3577-400A-855F-0A1E74156C26}"/>
                </a:ext>
              </a:extLst>
            </p:cNvPr>
            <p:cNvSpPr>
              <a:spLocks/>
            </p:cNvSpPr>
            <p:nvPr/>
          </p:nvSpPr>
          <p:spPr bwMode="auto">
            <a:xfrm>
              <a:off x="9169400" y="2532063"/>
              <a:ext cx="344488" cy="331788"/>
            </a:xfrm>
            <a:custGeom>
              <a:avLst/>
              <a:gdLst>
                <a:gd name="T0" fmla="*/ 92 w 92"/>
                <a:gd name="T1" fmla="*/ 84 h 88"/>
                <a:gd name="T2" fmla="*/ 88 w 92"/>
                <a:gd name="T3" fmla="*/ 88 h 88"/>
                <a:gd name="T4" fmla="*/ 4 w 92"/>
                <a:gd name="T5" fmla="*/ 88 h 88"/>
                <a:gd name="T6" fmla="*/ 0 w 92"/>
                <a:gd name="T7" fmla="*/ 84 h 88"/>
                <a:gd name="T8" fmla="*/ 0 w 92"/>
                <a:gd name="T9" fmla="*/ 4 h 88"/>
                <a:gd name="T10" fmla="*/ 4 w 92"/>
                <a:gd name="T11" fmla="*/ 0 h 88"/>
                <a:gd name="T12" fmla="*/ 88 w 92"/>
                <a:gd name="T13" fmla="*/ 0 h 88"/>
                <a:gd name="T14" fmla="*/ 92 w 92"/>
                <a:gd name="T15" fmla="*/ 4 h 88"/>
                <a:gd name="T16" fmla="*/ 92 w 92"/>
                <a:gd name="T17" fmla="*/ 8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88">
                  <a:moveTo>
                    <a:pt x="92" y="84"/>
                  </a:moveTo>
                  <a:cubicBezTo>
                    <a:pt x="92" y="86"/>
                    <a:pt x="90" y="88"/>
                    <a:pt x="88" y="88"/>
                  </a:cubicBezTo>
                  <a:cubicBezTo>
                    <a:pt x="4" y="88"/>
                    <a:pt x="4" y="88"/>
                    <a:pt x="4" y="88"/>
                  </a:cubicBezTo>
                  <a:cubicBezTo>
                    <a:pt x="2" y="88"/>
                    <a:pt x="0" y="86"/>
                    <a:pt x="0" y="84"/>
                  </a:cubicBezTo>
                  <a:cubicBezTo>
                    <a:pt x="0" y="4"/>
                    <a:pt x="0" y="4"/>
                    <a:pt x="0" y="4"/>
                  </a:cubicBezTo>
                  <a:cubicBezTo>
                    <a:pt x="0" y="2"/>
                    <a:pt x="2" y="0"/>
                    <a:pt x="4" y="0"/>
                  </a:cubicBezTo>
                  <a:cubicBezTo>
                    <a:pt x="88" y="0"/>
                    <a:pt x="88" y="0"/>
                    <a:pt x="88" y="0"/>
                  </a:cubicBezTo>
                  <a:cubicBezTo>
                    <a:pt x="90" y="0"/>
                    <a:pt x="92" y="2"/>
                    <a:pt x="92" y="4"/>
                  </a:cubicBezTo>
                  <a:lnTo>
                    <a:pt x="92" y="84"/>
                  </a:lnTo>
                  <a:close/>
                </a:path>
              </a:pathLst>
            </a:cu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29" name="Oval 28">
              <a:extLst>
                <a:ext uri="{FF2B5EF4-FFF2-40B4-BE49-F238E27FC236}">
                  <a16:creationId xmlns:a16="http://schemas.microsoft.com/office/drawing/2014/main" id="{64E7E897-D3A1-4C6B-958F-24FE165F3D4D}"/>
                </a:ext>
              </a:extLst>
            </p:cNvPr>
            <p:cNvSpPr>
              <a:spLocks noChangeArrowheads="1"/>
            </p:cNvSpPr>
            <p:nvPr/>
          </p:nvSpPr>
          <p:spPr bwMode="auto">
            <a:xfrm>
              <a:off x="9312275" y="2576513"/>
              <a:ext cx="58738" cy="60325"/>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0" name="Line 104">
              <a:extLst>
                <a:ext uri="{FF2B5EF4-FFF2-40B4-BE49-F238E27FC236}">
                  <a16:creationId xmlns:a16="http://schemas.microsoft.com/office/drawing/2014/main" id="{00133F1B-E2EC-4D5F-95B2-F891AB037521}"/>
                </a:ext>
              </a:extLst>
            </p:cNvPr>
            <p:cNvSpPr>
              <a:spLocks noChangeShapeType="1"/>
            </p:cNvSpPr>
            <p:nvPr/>
          </p:nvSpPr>
          <p:spPr bwMode="auto">
            <a:xfrm>
              <a:off x="9371013" y="2606675"/>
              <a:ext cx="98425"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1" name="Line 105">
              <a:extLst>
                <a:ext uri="{FF2B5EF4-FFF2-40B4-BE49-F238E27FC236}">
                  <a16:creationId xmlns:a16="http://schemas.microsoft.com/office/drawing/2014/main" id="{AE66809B-6A99-4A71-9F93-CB75EE4C16BF}"/>
                </a:ext>
              </a:extLst>
            </p:cNvPr>
            <p:cNvSpPr>
              <a:spLocks noChangeShapeType="1"/>
            </p:cNvSpPr>
            <p:nvPr/>
          </p:nvSpPr>
          <p:spPr bwMode="auto">
            <a:xfrm>
              <a:off x="9213850" y="2606675"/>
              <a:ext cx="98425"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2" name="Oval 31">
              <a:extLst>
                <a:ext uri="{FF2B5EF4-FFF2-40B4-BE49-F238E27FC236}">
                  <a16:creationId xmlns:a16="http://schemas.microsoft.com/office/drawing/2014/main" id="{98BA74F6-D49A-4B81-A8A1-155662AD0403}"/>
                </a:ext>
              </a:extLst>
            </p:cNvPr>
            <p:cNvSpPr>
              <a:spLocks noChangeArrowheads="1"/>
            </p:cNvSpPr>
            <p:nvPr/>
          </p:nvSpPr>
          <p:spPr bwMode="auto">
            <a:xfrm>
              <a:off x="9251950" y="2667000"/>
              <a:ext cx="60325" cy="60325"/>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3" name="Line 107">
              <a:extLst>
                <a:ext uri="{FF2B5EF4-FFF2-40B4-BE49-F238E27FC236}">
                  <a16:creationId xmlns:a16="http://schemas.microsoft.com/office/drawing/2014/main" id="{70C58FA0-4D1B-496A-AF42-D1898F04F704}"/>
                </a:ext>
              </a:extLst>
            </p:cNvPr>
            <p:cNvSpPr>
              <a:spLocks noChangeShapeType="1"/>
            </p:cNvSpPr>
            <p:nvPr/>
          </p:nvSpPr>
          <p:spPr bwMode="auto">
            <a:xfrm>
              <a:off x="9312275" y="2697163"/>
              <a:ext cx="157163"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4" name="Line 108">
              <a:extLst>
                <a:ext uri="{FF2B5EF4-FFF2-40B4-BE49-F238E27FC236}">
                  <a16:creationId xmlns:a16="http://schemas.microsoft.com/office/drawing/2014/main" id="{8CEAB36A-946A-473D-B832-DE5F31BBE294}"/>
                </a:ext>
              </a:extLst>
            </p:cNvPr>
            <p:cNvSpPr>
              <a:spLocks noChangeShapeType="1"/>
            </p:cNvSpPr>
            <p:nvPr/>
          </p:nvSpPr>
          <p:spPr bwMode="auto">
            <a:xfrm>
              <a:off x="9213850" y="2697163"/>
              <a:ext cx="38100"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5" name="Oval 34">
              <a:extLst>
                <a:ext uri="{FF2B5EF4-FFF2-40B4-BE49-F238E27FC236}">
                  <a16:creationId xmlns:a16="http://schemas.microsoft.com/office/drawing/2014/main" id="{FC2230C0-0929-4F3E-A43C-BD43BF973628}"/>
                </a:ext>
              </a:extLst>
            </p:cNvPr>
            <p:cNvSpPr>
              <a:spLocks noChangeArrowheads="1"/>
            </p:cNvSpPr>
            <p:nvPr/>
          </p:nvSpPr>
          <p:spPr bwMode="auto">
            <a:xfrm>
              <a:off x="9282113" y="2757488"/>
              <a:ext cx="58738" cy="60325"/>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6" name="Line 110">
              <a:extLst>
                <a:ext uri="{FF2B5EF4-FFF2-40B4-BE49-F238E27FC236}">
                  <a16:creationId xmlns:a16="http://schemas.microsoft.com/office/drawing/2014/main" id="{B4123B59-A411-4925-A9BD-401B9AD94CDE}"/>
                </a:ext>
              </a:extLst>
            </p:cNvPr>
            <p:cNvSpPr>
              <a:spLocks noChangeShapeType="1"/>
            </p:cNvSpPr>
            <p:nvPr/>
          </p:nvSpPr>
          <p:spPr bwMode="auto">
            <a:xfrm>
              <a:off x="9340850" y="2787650"/>
              <a:ext cx="128588"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37" name="Line 111">
              <a:extLst>
                <a:ext uri="{FF2B5EF4-FFF2-40B4-BE49-F238E27FC236}">
                  <a16:creationId xmlns:a16="http://schemas.microsoft.com/office/drawing/2014/main" id="{47455A3B-91F4-4531-BB2C-AC494C58372A}"/>
                </a:ext>
              </a:extLst>
            </p:cNvPr>
            <p:cNvSpPr>
              <a:spLocks noChangeShapeType="1"/>
            </p:cNvSpPr>
            <p:nvPr/>
          </p:nvSpPr>
          <p:spPr bwMode="auto">
            <a:xfrm>
              <a:off x="9213850" y="2787650"/>
              <a:ext cx="68263"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38" name="Group 37">
            <a:extLst>
              <a:ext uri="{FF2B5EF4-FFF2-40B4-BE49-F238E27FC236}">
                <a16:creationId xmlns:a16="http://schemas.microsoft.com/office/drawing/2014/main" id="{67CAFED6-8E58-4748-ACC9-4F249BA25DCD}"/>
              </a:ext>
            </a:extLst>
          </p:cNvPr>
          <p:cNvGrpSpPr/>
          <p:nvPr/>
        </p:nvGrpSpPr>
        <p:grpSpPr>
          <a:xfrm>
            <a:off x="11054513" y="4983041"/>
            <a:ext cx="360000" cy="396000"/>
            <a:chOff x="5562600" y="2895601"/>
            <a:chExt cx="346075" cy="346075"/>
          </a:xfrm>
        </p:grpSpPr>
        <p:sp>
          <p:nvSpPr>
            <p:cNvPr id="39" name="Freeform 38">
              <a:extLst>
                <a:ext uri="{FF2B5EF4-FFF2-40B4-BE49-F238E27FC236}">
                  <a16:creationId xmlns:a16="http://schemas.microsoft.com/office/drawing/2014/main" id="{7E9C75F0-3AF3-4480-89C7-32E7B4042964}"/>
                </a:ext>
              </a:extLst>
            </p:cNvPr>
            <p:cNvSpPr>
              <a:spLocks/>
            </p:cNvSpPr>
            <p:nvPr/>
          </p:nvSpPr>
          <p:spPr bwMode="auto">
            <a:xfrm>
              <a:off x="5637213" y="2895601"/>
              <a:ext cx="195263" cy="179388"/>
            </a:xfrm>
            <a:custGeom>
              <a:avLst/>
              <a:gdLst>
                <a:gd name="T0" fmla="*/ 0 w 52"/>
                <a:gd name="T1" fmla="*/ 32 h 48"/>
                <a:gd name="T2" fmla="*/ 4 w 52"/>
                <a:gd name="T3" fmla="*/ 36 h 48"/>
                <a:gd name="T4" fmla="*/ 8 w 52"/>
                <a:gd name="T5" fmla="*/ 36 h 48"/>
                <a:gd name="T6" fmla="*/ 20 w 52"/>
                <a:gd name="T7" fmla="*/ 48 h 48"/>
                <a:gd name="T8" fmla="*/ 20 w 52"/>
                <a:gd name="T9" fmla="*/ 36 h 48"/>
                <a:gd name="T10" fmla="*/ 48 w 52"/>
                <a:gd name="T11" fmla="*/ 36 h 48"/>
                <a:gd name="T12" fmla="*/ 52 w 52"/>
                <a:gd name="T13" fmla="*/ 32 h 48"/>
                <a:gd name="T14" fmla="*/ 52 w 52"/>
                <a:gd name="T15" fmla="*/ 4 h 48"/>
                <a:gd name="T16" fmla="*/ 48 w 52"/>
                <a:gd name="T17" fmla="*/ 0 h 48"/>
                <a:gd name="T18" fmla="*/ 4 w 52"/>
                <a:gd name="T19" fmla="*/ 0 h 48"/>
                <a:gd name="T20" fmla="*/ 0 w 52"/>
                <a:gd name="T21" fmla="*/ 4 h 48"/>
                <a:gd name="T22" fmla="*/ 0 w 52"/>
                <a:gd name="T2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48">
                  <a:moveTo>
                    <a:pt x="0" y="32"/>
                  </a:moveTo>
                  <a:cubicBezTo>
                    <a:pt x="0" y="34"/>
                    <a:pt x="2" y="36"/>
                    <a:pt x="4" y="36"/>
                  </a:cubicBezTo>
                  <a:cubicBezTo>
                    <a:pt x="8" y="36"/>
                    <a:pt x="8" y="36"/>
                    <a:pt x="8" y="36"/>
                  </a:cubicBezTo>
                  <a:cubicBezTo>
                    <a:pt x="20" y="48"/>
                    <a:pt x="20" y="48"/>
                    <a:pt x="20" y="48"/>
                  </a:cubicBezTo>
                  <a:cubicBezTo>
                    <a:pt x="20" y="36"/>
                    <a:pt x="20" y="36"/>
                    <a:pt x="20" y="36"/>
                  </a:cubicBezTo>
                  <a:cubicBezTo>
                    <a:pt x="48" y="36"/>
                    <a:pt x="48" y="36"/>
                    <a:pt x="48" y="36"/>
                  </a:cubicBezTo>
                  <a:cubicBezTo>
                    <a:pt x="50" y="36"/>
                    <a:pt x="52" y="34"/>
                    <a:pt x="52" y="32"/>
                  </a:cubicBezTo>
                  <a:cubicBezTo>
                    <a:pt x="52" y="4"/>
                    <a:pt x="52" y="4"/>
                    <a:pt x="52" y="4"/>
                  </a:cubicBezTo>
                  <a:cubicBezTo>
                    <a:pt x="52" y="2"/>
                    <a:pt x="50" y="0"/>
                    <a:pt x="48" y="0"/>
                  </a:cubicBezTo>
                  <a:cubicBezTo>
                    <a:pt x="4" y="0"/>
                    <a:pt x="4" y="0"/>
                    <a:pt x="4" y="0"/>
                  </a:cubicBezTo>
                  <a:cubicBezTo>
                    <a:pt x="2" y="0"/>
                    <a:pt x="0" y="2"/>
                    <a:pt x="0" y="4"/>
                  </a:cubicBezTo>
                  <a:lnTo>
                    <a:pt x="0" y="32"/>
                  </a:lnTo>
                  <a:close/>
                </a:path>
              </a:pathLst>
            </a:cu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0" name="Oval 39">
              <a:extLst>
                <a:ext uri="{FF2B5EF4-FFF2-40B4-BE49-F238E27FC236}">
                  <a16:creationId xmlns:a16="http://schemas.microsoft.com/office/drawing/2014/main" id="{98CF5232-67D0-4C90-A3F7-C29396855120}"/>
                </a:ext>
              </a:extLst>
            </p:cNvPr>
            <p:cNvSpPr>
              <a:spLocks noChangeArrowheads="1"/>
            </p:cNvSpPr>
            <p:nvPr/>
          </p:nvSpPr>
          <p:spPr bwMode="auto">
            <a:xfrm>
              <a:off x="5810250" y="3060701"/>
              <a:ext cx="76200" cy="74613"/>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1" name="Freeform 40">
              <a:extLst>
                <a:ext uri="{FF2B5EF4-FFF2-40B4-BE49-F238E27FC236}">
                  <a16:creationId xmlns:a16="http://schemas.microsoft.com/office/drawing/2014/main" id="{9DE0B51F-6C56-4195-A73A-3E842E321573}"/>
                </a:ext>
              </a:extLst>
            </p:cNvPr>
            <p:cNvSpPr>
              <a:spLocks/>
            </p:cNvSpPr>
            <p:nvPr/>
          </p:nvSpPr>
          <p:spPr bwMode="auto">
            <a:xfrm>
              <a:off x="5788025"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2" name="Oval 41">
              <a:extLst>
                <a:ext uri="{FF2B5EF4-FFF2-40B4-BE49-F238E27FC236}">
                  <a16:creationId xmlns:a16="http://schemas.microsoft.com/office/drawing/2014/main" id="{5C2A9E1C-D9E7-45E4-9F88-785AB37DD8B2}"/>
                </a:ext>
              </a:extLst>
            </p:cNvPr>
            <p:cNvSpPr>
              <a:spLocks noChangeArrowheads="1"/>
            </p:cNvSpPr>
            <p:nvPr/>
          </p:nvSpPr>
          <p:spPr bwMode="auto">
            <a:xfrm>
              <a:off x="5584825" y="3060701"/>
              <a:ext cx="76200" cy="74613"/>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3" name="Freeform 42">
              <a:extLst>
                <a:ext uri="{FF2B5EF4-FFF2-40B4-BE49-F238E27FC236}">
                  <a16:creationId xmlns:a16="http://schemas.microsoft.com/office/drawing/2014/main" id="{6049188C-6D5E-4129-A9DF-ACE6170D7BA6}"/>
                </a:ext>
              </a:extLst>
            </p:cNvPr>
            <p:cNvSpPr>
              <a:spLocks/>
            </p:cNvSpPr>
            <p:nvPr/>
          </p:nvSpPr>
          <p:spPr bwMode="auto">
            <a:xfrm>
              <a:off x="5562600" y="3135313"/>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4" name="Oval 43">
              <a:extLst>
                <a:ext uri="{FF2B5EF4-FFF2-40B4-BE49-F238E27FC236}">
                  <a16:creationId xmlns:a16="http://schemas.microsoft.com/office/drawing/2014/main" id="{8C7E81DC-2E4B-4F7E-8B84-EB840D1F90E3}"/>
                </a:ext>
              </a:extLst>
            </p:cNvPr>
            <p:cNvSpPr>
              <a:spLocks noChangeArrowheads="1"/>
            </p:cNvSpPr>
            <p:nvPr/>
          </p:nvSpPr>
          <p:spPr bwMode="auto">
            <a:xfrm>
              <a:off x="5697538" y="3105151"/>
              <a:ext cx="76200" cy="76200"/>
            </a:xfrm>
            <a:prstGeom prst="ellipse">
              <a:avLst/>
            </a:pr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5" name="Freeform 44">
              <a:extLst>
                <a:ext uri="{FF2B5EF4-FFF2-40B4-BE49-F238E27FC236}">
                  <a16:creationId xmlns:a16="http://schemas.microsoft.com/office/drawing/2014/main" id="{04D24996-ABE1-4825-9DFD-1AC1536D2D80}"/>
                </a:ext>
              </a:extLst>
            </p:cNvPr>
            <p:cNvSpPr>
              <a:spLocks/>
            </p:cNvSpPr>
            <p:nvPr/>
          </p:nvSpPr>
          <p:spPr bwMode="auto">
            <a:xfrm>
              <a:off x="5675313" y="3181351"/>
              <a:ext cx="120650" cy="60325"/>
            </a:xfrm>
            <a:custGeom>
              <a:avLst/>
              <a:gdLst>
                <a:gd name="T0" fmla="*/ 32 w 32"/>
                <a:gd name="T1" fmla="*/ 16 h 16"/>
                <a:gd name="T2" fmla="*/ 0 w 32"/>
                <a:gd name="T3" fmla="*/ 16 h 16"/>
                <a:gd name="T4" fmla="*/ 16 w 32"/>
                <a:gd name="T5" fmla="*/ 0 h 16"/>
                <a:gd name="T6" fmla="*/ 32 w 32"/>
                <a:gd name="T7" fmla="*/ 16 h 16"/>
              </a:gdLst>
              <a:ahLst/>
              <a:cxnLst>
                <a:cxn ang="0">
                  <a:pos x="T0" y="T1"/>
                </a:cxn>
                <a:cxn ang="0">
                  <a:pos x="T2" y="T3"/>
                </a:cxn>
                <a:cxn ang="0">
                  <a:pos x="T4" y="T5"/>
                </a:cxn>
                <a:cxn ang="0">
                  <a:pos x="T6" y="T7"/>
                </a:cxn>
              </a:cxnLst>
              <a:rect l="0" t="0" r="r" b="b"/>
              <a:pathLst>
                <a:path w="32" h="16">
                  <a:moveTo>
                    <a:pt x="32" y="16"/>
                  </a:moveTo>
                  <a:cubicBezTo>
                    <a:pt x="0" y="16"/>
                    <a:pt x="0" y="16"/>
                    <a:pt x="0" y="16"/>
                  </a:cubicBezTo>
                  <a:cubicBezTo>
                    <a:pt x="0" y="7"/>
                    <a:pt x="7" y="0"/>
                    <a:pt x="16" y="0"/>
                  </a:cubicBezTo>
                  <a:cubicBezTo>
                    <a:pt x="25" y="0"/>
                    <a:pt x="32" y="7"/>
                    <a:pt x="32" y="16"/>
                  </a:cubicBezTo>
                  <a:close/>
                </a:path>
              </a:pathLst>
            </a:custGeom>
            <a:noFill/>
            <a:ln w="14288" cap="rnd">
              <a:solidFill>
                <a:schemeClr val="accent2"/>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6" name="Line 284">
              <a:extLst>
                <a:ext uri="{FF2B5EF4-FFF2-40B4-BE49-F238E27FC236}">
                  <a16:creationId xmlns:a16="http://schemas.microsoft.com/office/drawing/2014/main" id="{EAD986D3-DB19-40D8-8A7B-F2655CFC6BB5}"/>
                </a:ext>
              </a:extLst>
            </p:cNvPr>
            <p:cNvSpPr>
              <a:spLocks noChangeShapeType="1"/>
            </p:cNvSpPr>
            <p:nvPr/>
          </p:nvSpPr>
          <p:spPr bwMode="auto">
            <a:xfrm>
              <a:off x="5683250" y="2925763"/>
              <a:ext cx="104775"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7" name="Line 285">
              <a:extLst>
                <a:ext uri="{FF2B5EF4-FFF2-40B4-BE49-F238E27FC236}">
                  <a16:creationId xmlns:a16="http://schemas.microsoft.com/office/drawing/2014/main" id="{3C7545FC-B969-4A30-8741-D1ADAC3B8674}"/>
                </a:ext>
              </a:extLst>
            </p:cNvPr>
            <p:cNvSpPr>
              <a:spLocks noChangeShapeType="1"/>
            </p:cNvSpPr>
            <p:nvPr/>
          </p:nvSpPr>
          <p:spPr bwMode="auto">
            <a:xfrm>
              <a:off x="5683250" y="2955926"/>
              <a:ext cx="104775"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48" name="Line 286">
              <a:extLst>
                <a:ext uri="{FF2B5EF4-FFF2-40B4-BE49-F238E27FC236}">
                  <a16:creationId xmlns:a16="http://schemas.microsoft.com/office/drawing/2014/main" id="{77057B69-330A-4AC2-AA09-04DB0675F3DC}"/>
                </a:ext>
              </a:extLst>
            </p:cNvPr>
            <p:cNvSpPr>
              <a:spLocks noChangeShapeType="1"/>
            </p:cNvSpPr>
            <p:nvPr/>
          </p:nvSpPr>
          <p:spPr bwMode="auto">
            <a:xfrm>
              <a:off x="5683250" y="2986088"/>
              <a:ext cx="104775" cy="0"/>
            </a:xfrm>
            <a:prstGeom prst="line">
              <a:avLst/>
            </a:prstGeom>
            <a:noFill/>
            <a:ln w="14288" cap="rnd">
              <a:solidFill>
                <a:schemeClr val="accent2"/>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49" name="Group 48">
            <a:extLst>
              <a:ext uri="{FF2B5EF4-FFF2-40B4-BE49-F238E27FC236}">
                <a16:creationId xmlns:a16="http://schemas.microsoft.com/office/drawing/2014/main" id="{B7582171-DC15-4015-8E24-C2CD444D90FB}"/>
              </a:ext>
            </a:extLst>
          </p:cNvPr>
          <p:cNvGrpSpPr/>
          <p:nvPr/>
        </p:nvGrpSpPr>
        <p:grpSpPr>
          <a:xfrm>
            <a:off x="821336" y="5067041"/>
            <a:ext cx="360000" cy="396000"/>
            <a:chOff x="2681288" y="4338638"/>
            <a:chExt cx="338137" cy="346075"/>
          </a:xfrm>
        </p:grpSpPr>
        <p:sp>
          <p:nvSpPr>
            <p:cNvPr id="50" name="Oval 49">
              <a:extLst>
                <a:ext uri="{FF2B5EF4-FFF2-40B4-BE49-F238E27FC236}">
                  <a16:creationId xmlns:a16="http://schemas.microsoft.com/office/drawing/2014/main" id="{F948710D-197B-4AF7-BE5E-7B9B0CDD5263}"/>
                </a:ext>
              </a:extLst>
            </p:cNvPr>
            <p:cNvSpPr>
              <a:spLocks noChangeArrowheads="1"/>
            </p:cNvSpPr>
            <p:nvPr/>
          </p:nvSpPr>
          <p:spPr bwMode="auto">
            <a:xfrm>
              <a:off x="2711450" y="4338638"/>
              <a:ext cx="104775" cy="106363"/>
            </a:xfrm>
            <a:prstGeom prst="ellipse">
              <a:avLst/>
            </a:prstGeom>
            <a:noFill/>
            <a:ln w="14288"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1" name="Freeform 50">
              <a:extLst>
                <a:ext uri="{FF2B5EF4-FFF2-40B4-BE49-F238E27FC236}">
                  <a16:creationId xmlns:a16="http://schemas.microsoft.com/office/drawing/2014/main" id="{35B79E71-AEB7-4308-872E-99D5FFDFA0FC}"/>
                </a:ext>
              </a:extLst>
            </p:cNvPr>
            <p:cNvSpPr>
              <a:spLocks/>
            </p:cNvSpPr>
            <p:nvPr/>
          </p:nvSpPr>
          <p:spPr bwMode="auto">
            <a:xfrm>
              <a:off x="2681288" y="4475163"/>
              <a:ext cx="165100" cy="209550"/>
            </a:xfrm>
            <a:custGeom>
              <a:avLst/>
              <a:gdLst>
                <a:gd name="T0" fmla="*/ 44 w 44"/>
                <a:gd name="T1" fmla="*/ 0 h 56"/>
                <a:gd name="T2" fmla="*/ 0 w 44"/>
                <a:gd name="T3" fmla="*/ 0 h 56"/>
                <a:gd name="T4" fmla="*/ 14 w 44"/>
                <a:gd name="T5" fmla="*/ 30 h 56"/>
                <a:gd name="T6" fmla="*/ 14 w 44"/>
                <a:gd name="T7" fmla="*/ 56 h 56"/>
                <a:gd name="T8" fmla="*/ 30 w 44"/>
                <a:gd name="T9" fmla="*/ 56 h 56"/>
                <a:gd name="T10" fmla="*/ 30 w 44"/>
                <a:gd name="T11" fmla="*/ 30 h 56"/>
                <a:gd name="T12" fmla="*/ 44 w 44"/>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44" h="56">
                  <a:moveTo>
                    <a:pt x="44" y="0"/>
                  </a:moveTo>
                  <a:cubicBezTo>
                    <a:pt x="0" y="0"/>
                    <a:pt x="0" y="0"/>
                    <a:pt x="0" y="0"/>
                  </a:cubicBezTo>
                  <a:cubicBezTo>
                    <a:pt x="0" y="16"/>
                    <a:pt x="7" y="26"/>
                    <a:pt x="14" y="30"/>
                  </a:cubicBezTo>
                  <a:cubicBezTo>
                    <a:pt x="14" y="56"/>
                    <a:pt x="14" y="56"/>
                    <a:pt x="14" y="56"/>
                  </a:cubicBezTo>
                  <a:cubicBezTo>
                    <a:pt x="30" y="56"/>
                    <a:pt x="30" y="56"/>
                    <a:pt x="30" y="56"/>
                  </a:cubicBezTo>
                  <a:cubicBezTo>
                    <a:pt x="30" y="30"/>
                    <a:pt x="30" y="30"/>
                    <a:pt x="30" y="30"/>
                  </a:cubicBezTo>
                  <a:cubicBezTo>
                    <a:pt x="37" y="26"/>
                    <a:pt x="44" y="16"/>
                    <a:pt x="44" y="0"/>
                  </a:cubicBezTo>
                  <a:close/>
                </a:path>
              </a:pathLst>
            </a:custGeom>
            <a:noFill/>
            <a:ln w="14288"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2" name="Freeform 51">
              <a:extLst>
                <a:ext uri="{FF2B5EF4-FFF2-40B4-BE49-F238E27FC236}">
                  <a16:creationId xmlns:a16="http://schemas.microsoft.com/office/drawing/2014/main" id="{C1918AAD-944E-497F-8455-E97A713703E5}"/>
                </a:ext>
              </a:extLst>
            </p:cNvPr>
            <p:cNvSpPr>
              <a:spLocks/>
            </p:cNvSpPr>
            <p:nvPr/>
          </p:nvSpPr>
          <p:spPr bwMode="auto">
            <a:xfrm>
              <a:off x="2749550" y="4475163"/>
              <a:ext cx="30163" cy="104775"/>
            </a:xfrm>
            <a:custGeom>
              <a:avLst/>
              <a:gdLst>
                <a:gd name="T0" fmla="*/ 14 w 19"/>
                <a:gd name="T1" fmla="*/ 0 h 66"/>
                <a:gd name="T2" fmla="*/ 4 w 19"/>
                <a:gd name="T3" fmla="*/ 0 h 66"/>
                <a:gd name="T4" fmla="*/ 0 w 19"/>
                <a:gd name="T5" fmla="*/ 57 h 66"/>
                <a:gd name="T6" fmla="*/ 9 w 19"/>
                <a:gd name="T7" fmla="*/ 66 h 66"/>
                <a:gd name="T8" fmla="*/ 19 w 19"/>
                <a:gd name="T9" fmla="*/ 57 h 66"/>
                <a:gd name="T10" fmla="*/ 14 w 19"/>
                <a:gd name="T11" fmla="*/ 0 h 66"/>
                <a:gd name="T12" fmla="*/ 14 w 19"/>
                <a:gd name="T13" fmla="*/ 0 h 66"/>
              </a:gdLst>
              <a:ahLst/>
              <a:cxnLst>
                <a:cxn ang="0">
                  <a:pos x="T0" y="T1"/>
                </a:cxn>
                <a:cxn ang="0">
                  <a:pos x="T2" y="T3"/>
                </a:cxn>
                <a:cxn ang="0">
                  <a:pos x="T4" y="T5"/>
                </a:cxn>
                <a:cxn ang="0">
                  <a:pos x="T6" y="T7"/>
                </a:cxn>
                <a:cxn ang="0">
                  <a:pos x="T8" y="T9"/>
                </a:cxn>
                <a:cxn ang="0">
                  <a:pos x="T10" y="T11"/>
                </a:cxn>
                <a:cxn ang="0">
                  <a:pos x="T12" y="T13"/>
                </a:cxn>
              </a:cxnLst>
              <a:rect l="0" t="0" r="r" b="b"/>
              <a:pathLst>
                <a:path w="19" h="66">
                  <a:moveTo>
                    <a:pt x="14" y="0"/>
                  </a:moveTo>
                  <a:lnTo>
                    <a:pt x="4" y="0"/>
                  </a:lnTo>
                  <a:lnTo>
                    <a:pt x="0" y="57"/>
                  </a:lnTo>
                  <a:lnTo>
                    <a:pt x="9" y="66"/>
                  </a:lnTo>
                  <a:lnTo>
                    <a:pt x="19" y="57"/>
                  </a:lnTo>
                  <a:lnTo>
                    <a:pt x="14" y="0"/>
                  </a:lnTo>
                  <a:lnTo>
                    <a:pt x="14" y="0"/>
                  </a:lnTo>
                  <a:close/>
                </a:path>
              </a:pathLst>
            </a:custGeom>
            <a:noFill/>
            <a:ln w="14288" cap="flat">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3" name="Freeform 52">
              <a:extLst>
                <a:ext uri="{FF2B5EF4-FFF2-40B4-BE49-F238E27FC236}">
                  <a16:creationId xmlns:a16="http://schemas.microsoft.com/office/drawing/2014/main" id="{C876ABF4-DA44-4665-BC41-70833A5A8213}"/>
                </a:ext>
              </a:extLst>
            </p:cNvPr>
            <p:cNvSpPr>
              <a:spLocks/>
            </p:cNvSpPr>
            <p:nvPr/>
          </p:nvSpPr>
          <p:spPr bwMode="auto">
            <a:xfrm>
              <a:off x="2854325" y="4354513"/>
              <a:ext cx="150813" cy="180975"/>
            </a:xfrm>
            <a:custGeom>
              <a:avLst/>
              <a:gdLst>
                <a:gd name="T0" fmla="*/ 0 w 40"/>
                <a:gd name="T1" fmla="*/ 6 h 48"/>
                <a:gd name="T2" fmla="*/ 16 w 40"/>
                <a:gd name="T3" fmla="*/ 0 h 48"/>
                <a:gd name="T4" fmla="*/ 40 w 40"/>
                <a:gd name="T5" fmla="*/ 24 h 48"/>
                <a:gd name="T6" fmla="*/ 16 w 40"/>
                <a:gd name="T7" fmla="*/ 48 h 48"/>
                <a:gd name="T8" fmla="*/ 7 w 40"/>
                <a:gd name="T9" fmla="*/ 46 h 48"/>
              </a:gdLst>
              <a:ahLst/>
              <a:cxnLst>
                <a:cxn ang="0">
                  <a:pos x="T0" y="T1"/>
                </a:cxn>
                <a:cxn ang="0">
                  <a:pos x="T2" y="T3"/>
                </a:cxn>
                <a:cxn ang="0">
                  <a:pos x="T4" y="T5"/>
                </a:cxn>
                <a:cxn ang="0">
                  <a:pos x="T6" y="T7"/>
                </a:cxn>
                <a:cxn ang="0">
                  <a:pos x="T8" y="T9"/>
                </a:cxn>
              </a:cxnLst>
              <a:rect l="0" t="0" r="r" b="b"/>
              <a:pathLst>
                <a:path w="40" h="48">
                  <a:moveTo>
                    <a:pt x="0" y="6"/>
                  </a:moveTo>
                  <a:cubicBezTo>
                    <a:pt x="5" y="2"/>
                    <a:pt x="10" y="0"/>
                    <a:pt x="16" y="0"/>
                  </a:cubicBezTo>
                  <a:cubicBezTo>
                    <a:pt x="29" y="0"/>
                    <a:pt x="40" y="11"/>
                    <a:pt x="40" y="24"/>
                  </a:cubicBezTo>
                  <a:cubicBezTo>
                    <a:pt x="40" y="37"/>
                    <a:pt x="29" y="48"/>
                    <a:pt x="16" y="48"/>
                  </a:cubicBezTo>
                  <a:cubicBezTo>
                    <a:pt x="13" y="48"/>
                    <a:pt x="9" y="47"/>
                    <a:pt x="7" y="46"/>
                  </a:cubicBezTo>
                </a:path>
              </a:pathLst>
            </a:custGeom>
            <a:noFill/>
            <a:ln w="1428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4" name="Freeform 53">
              <a:extLst>
                <a:ext uri="{FF2B5EF4-FFF2-40B4-BE49-F238E27FC236}">
                  <a16:creationId xmlns:a16="http://schemas.microsoft.com/office/drawing/2014/main" id="{8E3105FF-E4ED-4908-8ED9-28FD31FC216A}"/>
                </a:ext>
              </a:extLst>
            </p:cNvPr>
            <p:cNvSpPr>
              <a:spLocks/>
            </p:cNvSpPr>
            <p:nvPr/>
          </p:nvSpPr>
          <p:spPr bwMode="auto">
            <a:xfrm>
              <a:off x="2876550" y="4338638"/>
              <a:ext cx="142875" cy="139700"/>
            </a:xfrm>
            <a:custGeom>
              <a:avLst/>
              <a:gdLst>
                <a:gd name="T0" fmla="*/ 90 w 90"/>
                <a:gd name="T1" fmla="*/ 0 h 88"/>
                <a:gd name="T2" fmla="*/ 24 w 90"/>
                <a:gd name="T3" fmla="*/ 88 h 88"/>
                <a:gd name="T4" fmla="*/ 0 w 90"/>
                <a:gd name="T5" fmla="*/ 62 h 88"/>
              </a:gdLst>
              <a:ahLst/>
              <a:cxnLst>
                <a:cxn ang="0">
                  <a:pos x="T0" y="T1"/>
                </a:cxn>
                <a:cxn ang="0">
                  <a:pos x="T2" y="T3"/>
                </a:cxn>
                <a:cxn ang="0">
                  <a:pos x="T4" y="T5"/>
                </a:cxn>
              </a:cxnLst>
              <a:rect l="0" t="0" r="r" b="b"/>
              <a:pathLst>
                <a:path w="90" h="88">
                  <a:moveTo>
                    <a:pt x="90" y="0"/>
                  </a:moveTo>
                  <a:lnTo>
                    <a:pt x="24" y="88"/>
                  </a:lnTo>
                  <a:lnTo>
                    <a:pt x="0" y="62"/>
                  </a:lnTo>
                </a:path>
              </a:pathLst>
            </a:custGeom>
            <a:noFill/>
            <a:ln w="1428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grpSp>
        <p:nvGrpSpPr>
          <p:cNvPr id="55" name="Group 54">
            <a:extLst>
              <a:ext uri="{FF2B5EF4-FFF2-40B4-BE49-F238E27FC236}">
                <a16:creationId xmlns:a16="http://schemas.microsoft.com/office/drawing/2014/main" id="{5635E71E-9D4D-4092-AC5B-6432D7926ABD}"/>
              </a:ext>
            </a:extLst>
          </p:cNvPr>
          <p:cNvGrpSpPr/>
          <p:nvPr/>
        </p:nvGrpSpPr>
        <p:grpSpPr>
          <a:xfrm>
            <a:off x="666820" y="3044020"/>
            <a:ext cx="360000" cy="396000"/>
            <a:chOff x="9183688" y="5060951"/>
            <a:chExt cx="300038" cy="346075"/>
          </a:xfrm>
        </p:grpSpPr>
        <p:sp>
          <p:nvSpPr>
            <p:cNvPr id="56" name="Freeform 55">
              <a:extLst>
                <a:ext uri="{FF2B5EF4-FFF2-40B4-BE49-F238E27FC236}">
                  <a16:creationId xmlns:a16="http://schemas.microsoft.com/office/drawing/2014/main" id="{0497D3CF-DC06-4AFF-AD6B-240F8D19E452}"/>
                </a:ext>
              </a:extLst>
            </p:cNvPr>
            <p:cNvSpPr>
              <a:spLocks/>
            </p:cNvSpPr>
            <p:nvPr/>
          </p:nvSpPr>
          <p:spPr bwMode="auto">
            <a:xfrm>
              <a:off x="9183688" y="5060951"/>
              <a:ext cx="300038" cy="346075"/>
            </a:xfrm>
            <a:custGeom>
              <a:avLst/>
              <a:gdLst>
                <a:gd name="T0" fmla="*/ 40 w 80"/>
                <a:gd name="T1" fmla="*/ 0 h 92"/>
                <a:gd name="T2" fmla="*/ 40 w 80"/>
                <a:gd name="T3" fmla="*/ 0 h 92"/>
                <a:gd name="T4" fmla="*/ 0 w 80"/>
                <a:gd name="T5" fmla="*/ 18 h 92"/>
                <a:gd name="T6" fmla="*/ 40 w 80"/>
                <a:gd name="T7" fmla="*/ 92 h 92"/>
                <a:gd name="T8" fmla="*/ 80 w 80"/>
                <a:gd name="T9" fmla="*/ 18 h 92"/>
                <a:gd name="T10" fmla="*/ 40 w 80"/>
                <a:gd name="T11" fmla="*/ 0 h 92"/>
              </a:gdLst>
              <a:ahLst/>
              <a:cxnLst>
                <a:cxn ang="0">
                  <a:pos x="T0" y="T1"/>
                </a:cxn>
                <a:cxn ang="0">
                  <a:pos x="T2" y="T3"/>
                </a:cxn>
                <a:cxn ang="0">
                  <a:pos x="T4" y="T5"/>
                </a:cxn>
                <a:cxn ang="0">
                  <a:pos x="T6" y="T7"/>
                </a:cxn>
                <a:cxn ang="0">
                  <a:pos x="T8" y="T9"/>
                </a:cxn>
                <a:cxn ang="0">
                  <a:pos x="T10" y="T11"/>
                </a:cxn>
              </a:cxnLst>
              <a:rect l="0" t="0" r="r" b="b"/>
              <a:pathLst>
                <a:path w="80" h="92">
                  <a:moveTo>
                    <a:pt x="40" y="0"/>
                  </a:moveTo>
                  <a:cubicBezTo>
                    <a:pt x="40" y="0"/>
                    <a:pt x="40" y="0"/>
                    <a:pt x="40" y="0"/>
                  </a:cubicBezTo>
                  <a:cubicBezTo>
                    <a:pt x="30" y="10"/>
                    <a:pt x="0" y="18"/>
                    <a:pt x="0" y="18"/>
                  </a:cubicBezTo>
                  <a:cubicBezTo>
                    <a:pt x="0" y="50"/>
                    <a:pt x="2" y="78"/>
                    <a:pt x="40" y="92"/>
                  </a:cubicBezTo>
                  <a:cubicBezTo>
                    <a:pt x="78" y="78"/>
                    <a:pt x="80" y="50"/>
                    <a:pt x="80" y="18"/>
                  </a:cubicBezTo>
                  <a:cubicBezTo>
                    <a:pt x="80" y="18"/>
                    <a:pt x="50" y="10"/>
                    <a:pt x="40" y="0"/>
                  </a:cubicBezTo>
                  <a:close/>
                </a:path>
              </a:pathLst>
            </a:custGeom>
            <a:noFill/>
            <a:ln w="1428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7" name="Oval 56">
              <a:extLst>
                <a:ext uri="{FF2B5EF4-FFF2-40B4-BE49-F238E27FC236}">
                  <a16:creationId xmlns:a16="http://schemas.microsoft.com/office/drawing/2014/main" id="{8DD2581E-8ACB-418E-9668-83FC7DC067DD}"/>
                </a:ext>
              </a:extLst>
            </p:cNvPr>
            <p:cNvSpPr>
              <a:spLocks noChangeArrowheads="1"/>
            </p:cNvSpPr>
            <p:nvPr/>
          </p:nvSpPr>
          <p:spPr bwMode="auto">
            <a:xfrm>
              <a:off x="9288463" y="5132388"/>
              <a:ext cx="90488" cy="90488"/>
            </a:xfrm>
            <a:prstGeom prst="ellipse">
              <a:avLst/>
            </a:prstGeom>
            <a:noFill/>
            <a:ln w="1428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sp>
          <p:nvSpPr>
            <p:cNvPr id="58" name="Freeform 57">
              <a:extLst>
                <a:ext uri="{FF2B5EF4-FFF2-40B4-BE49-F238E27FC236}">
                  <a16:creationId xmlns:a16="http://schemas.microsoft.com/office/drawing/2014/main" id="{FCBA17A7-50CF-4F2B-BBE5-B7CC1E91568C}"/>
                </a:ext>
              </a:extLst>
            </p:cNvPr>
            <p:cNvSpPr>
              <a:spLocks/>
            </p:cNvSpPr>
            <p:nvPr/>
          </p:nvSpPr>
          <p:spPr bwMode="auto">
            <a:xfrm>
              <a:off x="9255125" y="5222876"/>
              <a:ext cx="157163" cy="79375"/>
            </a:xfrm>
            <a:custGeom>
              <a:avLst/>
              <a:gdLst>
                <a:gd name="T0" fmla="*/ 42 w 42"/>
                <a:gd name="T1" fmla="*/ 21 h 21"/>
                <a:gd name="T2" fmla="*/ 0 w 42"/>
                <a:gd name="T3" fmla="*/ 21 h 21"/>
                <a:gd name="T4" fmla="*/ 21 w 42"/>
                <a:gd name="T5" fmla="*/ 0 h 21"/>
                <a:gd name="T6" fmla="*/ 42 w 42"/>
                <a:gd name="T7" fmla="*/ 21 h 21"/>
              </a:gdLst>
              <a:ahLst/>
              <a:cxnLst>
                <a:cxn ang="0">
                  <a:pos x="T0" y="T1"/>
                </a:cxn>
                <a:cxn ang="0">
                  <a:pos x="T2" y="T3"/>
                </a:cxn>
                <a:cxn ang="0">
                  <a:pos x="T4" y="T5"/>
                </a:cxn>
                <a:cxn ang="0">
                  <a:pos x="T6" y="T7"/>
                </a:cxn>
              </a:cxnLst>
              <a:rect l="0" t="0" r="r" b="b"/>
              <a:pathLst>
                <a:path w="42" h="21">
                  <a:moveTo>
                    <a:pt x="42" y="21"/>
                  </a:moveTo>
                  <a:cubicBezTo>
                    <a:pt x="0" y="21"/>
                    <a:pt x="0" y="21"/>
                    <a:pt x="0" y="21"/>
                  </a:cubicBezTo>
                  <a:cubicBezTo>
                    <a:pt x="0" y="9"/>
                    <a:pt x="9" y="0"/>
                    <a:pt x="21" y="0"/>
                  </a:cubicBezTo>
                  <a:cubicBezTo>
                    <a:pt x="33" y="0"/>
                    <a:pt x="42" y="9"/>
                    <a:pt x="42" y="21"/>
                  </a:cubicBezTo>
                  <a:close/>
                </a:path>
              </a:pathLst>
            </a:custGeom>
            <a:noFill/>
            <a:ln w="14288" cap="rnd">
              <a:solidFill>
                <a:schemeClr val="accent6"/>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id-ID"/>
            </a:p>
          </p:txBody>
        </p:sp>
      </p:grpSp>
      <p:sp>
        <p:nvSpPr>
          <p:cNvPr id="59" name="Oval 58"/>
          <p:cNvSpPr/>
          <p:nvPr/>
        </p:nvSpPr>
        <p:spPr>
          <a:xfrm>
            <a:off x="-1221395" y="258412"/>
            <a:ext cx="792000" cy="756000"/>
          </a:xfrm>
          <a:prstGeom prst="ellipse">
            <a:avLst/>
          </a:prstGeom>
          <a:gradFill flip="none" rotWithShape="1">
            <a:gsLst>
              <a:gs pos="0">
                <a:schemeClr val="accent1"/>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4</a:t>
            </a:r>
            <a:endParaRPr lang="en-ZA" b="1" dirty="0">
              <a:solidFill>
                <a:schemeClr val="bg1"/>
              </a:solidFill>
              <a:latin typeface="GothamNarrow"/>
            </a:endParaRPr>
          </a:p>
        </p:txBody>
      </p:sp>
    </p:spTree>
    <p:extLst>
      <p:ext uri="{BB962C8B-B14F-4D97-AF65-F5344CB8AC3E}">
        <p14:creationId xmlns:p14="http://schemas.microsoft.com/office/powerpoint/2010/main" val="2151745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69" y="258412"/>
            <a:ext cx="8980932" cy="1046440"/>
          </a:xfrm>
          <a:prstGeom prst="rect">
            <a:avLst/>
          </a:prstGeom>
          <a:noFill/>
        </p:spPr>
        <p:txBody>
          <a:bodyPr wrap="square" lIns="0" tIns="0" rIns="0" bIns="0" rtlCol="0">
            <a:spAutoFit/>
          </a:bodyPr>
          <a:lstStyle/>
          <a:p>
            <a:r>
              <a:rPr lang="en-US" sz="3400" dirty="0" smtClean="0">
                <a:latin typeface="GothamNarrow"/>
              </a:rPr>
              <a:t>APPLICABILITY OF THE BILL AND COMPLAINTS AND APPEALS PROCESSES </a:t>
            </a:r>
            <a:endParaRPr lang="en-US" sz="3400" dirty="0">
              <a:latin typeface="GothamNarrow"/>
            </a:endParaRPr>
          </a:p>
        </p:txBody>
      </p:sp>
      <p:sp>
        <p:nvSpPr>
          <p:cNvPr id="6" name="Rectangle 5"/>
          <p:cNvSpPr/>
          <p:nvPr/>
        </p:nvSpPr>
        <p:spPr>
          <a:xfrm>
            <a:off x="4115247" y="1327004"/>
            <a:ext cx="3638167" cy="5204374"/>
          </a:xfrm>
          <a:prstGeom prst="rect">
            <a:avLst/>
          </a:prstGeom>
          <a:solidFill>
            <a:schemeClr val="tx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8034416" y="1327004"/>
            <a:ext cx="3638167" cy="5204374"/>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4286152" y="1528112"/>
            <a:ext cx="3296356" cy="5047536"/>
          </a:xfrm>
          <a:prstGeom prst="rect">
            <a:avLst/>
          </a:prstGeom>
        </p:spPr>
        <p:txBody>
          <a:bodyPr wrap="square">
            <a:spAutoFit/>
          </a:bodyPr>
          <a:lstStyle/>
          <a:p>
            <a:r>
              <a:rPr lang="en-US" sz="1400" b="1" dirty="0" smtClean="0">
                <a:latin typeface="GothamNarrow"/>
              </a:rPr>
              <a:t>Comments</a:t>
            </a:r>
          </a:p>
          <a:p>
            <a:endParaRPr lang="en-US" sz="1400" dirty="0">
              <a:latin typeface="GothamNarrow"/>
            </a:endParaRPr>
          </a:p>
          <a:p>
            <a:r>
              <a:rPr lang="en-US" sz="1400" b="1" dirty="0">
                <a:latin typeface="GothamNarrow"/>
              </a:rPr>
              <a:t>s.3 (5) states “The Competition Act, 1998 (Act No. 89 of 1998), is not applicable to any transactions concluded in terms of this Act.” </a:t>
            </a:r>
          </a:p>
          <a:p>
            <a:pPr marL="285750" indent="-285750">
              <a:buFont typeface="Arial" panose="020B0604020202020204" pitchFamily="34" charset="0"/>
              <a:buChar char="•"/>
            </a:pPr>
            <a:r>
              <a:rPr lang="en-US" sz="1400" dirty="0">
                <a:latin typeface="GothamNarrow"/>
              </a:rPr>
              <a:t>s.3 (3) it is stated that if any conflict arises between the provisions of the Bill and those of any other law, except the Constitution and the PFMA, the provisions of the NHI Bill will prevail. Why would exemption from the PFMA be required?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r>
              <a:rPr lang="en-US" sz="1400" b="1" dirty="0">
                <a:latin typeface="GothamNarrow"/>
              </a:rPr>
              <a:t>Bill does not </a:t>
            </a:r>
            <a:r>
              <a:rPr lang="en-US" sz="1400" b="1" dirty="0" err="1">
                <a:latin typeface="GothamNarrow"/>
              </a:rPr>
              <a:t>recognise</a:t>
            </a:r>
            <a:r>
              <a:rPr lang="en-US" sz="1400" b="1" dirty="0">
                <a:latin typeface="GothamNarrow"/>
              </a:rPr>
              <a:t> Consumer Protection Act </a:t>
            </a:r>
          </a:p>
          <a:p>
            <a:pPr marL="285750" indent="-285750">
              <a:buFont typeface="Arial" panose="020B0604020202020204" pitchFamily="34" charset="0"/>
              <a:buChar char="•"/>
            </a:pPr>
            <a:r>
              <a:rPr lang="en-US" sz="1400" dirty="0">
                <a:latin typeface="GothamNarrow"/>
              </a:rPr>
              <a:t>However, given the process that is outlined in the Complaints and Appeals section, </a:t>
            </a:r>
          </a:p>
          <a:p>
            <a:pPr marL="285750" indent="-285750">
              <a:buFont typeface="Arial" panose="020B0604020202020204" pitchFamily="34" charset="0"/>
              <a:buChar char="•"/>
            </a:pPr>
            <a:r>
              <a:rPr lang="en-US" sz="1400" dirty="0">
                <a:latin typeface="GothamNarrow"/>
              </a:rPr>
              <a:t>Strong relevance and applicability of the CPA to the provisions of the Bill </a:t>
            </a:r>
          </a:p>
          <a:p>
            <a:endParaRPr lang="en-US" sz="1400" dirty="0">
              <a:latin typeface="GothamNarrow"/>
            </a:endParaRPr>
          </a:p>
        </p:txBody>
      </p:sp>
      <p:sp>
        <p:nvSpPr>
          <p:cNvPr id="9" name="Rectangle 8"/>
          <p:cNvSpPr/>
          <p:nvPr/>
        </p:nvSpPr>
        <p:spPr>
          <a:xfrm>
            <a:off x="8171104" y="1505029"/>
            <a:ext cx="3296355" cy="3108543"/>
          </a:xfrm>
          <a:prstGeom prst="rect">
            <a:avLst/>
          </a:prstGeom>
        </p:spPr>
        <p:txBody>
          <a:bodyPr wrap="square">
            <a:spAutoFit/>
          </a:bodyPr>
          <a:lstStyle/>
          <a:p>
            <a:r>
              <a:rPr lang="en-US" sz="1400" b="1" dirty="0" smtClean="0">
                <a:latin typeface="GothamNarrow"/>
              </a:rPr>
              <a:t>Recommendations</a:t>
            </a:r>
          </a:p>
          <a:p>
            <a:endParaRPr lang="en-US" sz="1400" b="1" dirty="0" smtClean="0">
              <a:latin typeface="GothamNarrow"/>
            </a:endParaRPr>
          </a:p>
          <a:p>
            <a:endParaRPr lang="en-US" sz="1400" b="1" dirty="0">
              <a:latin typeface="GothamNarrow"/>
            </a:endParaRPr>
          </a:p>
          <a:p>
            <a:pPr marL="285750" indent="-285750">
              <a:buFont typeface="Arial" panose="020B0604020202020204" pitchFamily="34" charset="0"/>
              <a:buChar char="•"/>
            </a:pPr>
            <a:r>
              <a:rPr lang="en-US" sz="1400" dirty="0">
                <a:latin typeface="GothamNarrow"/>
              </a:rPr>
              <a:t>Objectives of CPA relevant to the complaints and appeals processes in NHI Bill.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Therefore, there must be greater clarity on the interplay between the provisions of the Bill and those of the CPA.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Consider not making the Fund exempt from competition laws </a:t>
            </a:r>
          </a:p>
        </p:txBody>
      </p:sp>
      <p:sp>
        <p:nvSpPr>
          <p:cNvPr id="10" name="Oval 9"/>
          <p:cNvSpPr/>
          <p:nvPr/>
        </p:nvSpPr>
        <p:spPr>
          <a:xfrm>
            <a:off x="-1231831" y="403632"/>
            <a:ext cx="792000" cy="756000"/>
          </a:xfrm>
          <a:prstGeom prst="ellipse">
            <a:avLst/>
          </a:prstGeom>
          <a:gradFill flip="none" rotWithShape="1">
            <a:gsLst>
              <a:gs pos="0">
                <a:schemeClr val="accent4"/>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5</a:t>
            </a:r>
            <a:endParaRPr lang="en-ZA" b="1" dirty="0">
              <a:solidFill>
                <a:schemeClr val="bg1"/>
              </a:solidFill>
              <a:latin typeface="GothamNarrow"/>
            </a:endParaRPr>
          </a:p>
        </p:txBody>
      </p:sp>
    </p:spTree>
    <p:extLst>
      <p:ext uri="{BB962C8B-B14F-4D97-AF65-F5344CB8AC3E}">
        <p14:creationId xmlns:p14="http://schemas.microsoft.com/office/powerpoint/2010/main" val="1591906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530814" y="1535452"/>
            <a:ext cx="8204065" cy="4094803"/>
            <a:chOff x="1004948" y="1080373"/>
            <a:chExt cx="9959530" cy="5002054"/>
          </a:xfrm>
        </p:grpSpPr>
        <p:sp>
          <p:nvSpPr>
            <p:cNvPr id="11" name="Oval 10">
              <a:extLst>
                <a:ext uri="{FF2B5EF4-FFF2-40B4-BE49-F238E27FC236}">
                  <a16:creationId xmlns:a16="http://schemas.microsoft.com/office/drawing/2014/main" id="{9DBEFFD0-FFCE-46DA-9F65-1E7B86389D8F}"/>
                </a:ext>
              </a:extLst>
            </p:cNvPr>
            <p:cNvSpPr/>
            <p:nvPr/>
          </p:nvSpPr>
          <p:spPr>
            <a:xfrm>
              <a:off x="5129152" y="2923952"/>
              <a:ext cx="514350" cy="51435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Narrow"/>
              </a:endParaRPr>
            </a:p>
          </p:txBody>
        </p:sp>
        <p:sp>
          <p:nvSpPr>
            <p:cNvPr id="12" name="Oval 11">
              <a:extLst>
                <a:ext uri="{FF2B5EF4-FFF2-40B4-BE49-F238E27FC236}">
                  <a16:creationId xmlns:a16="http://schemas.microsoft.com/office/drawing/2014/main" id="{0C427631-1904-4AC8-B844-B688110A9EE2}"/>
                </a:ext>
              </a:extLst>
            </p:cNvPr>
            <p:cNvSpPr/>
            <p:nvPr/>
          </p:nvSpPr>
          <p:spPr>
            <a:xfrm>
              <a:off x="5129152" y="1162050"/>
              <a:ext cx="514350" cy="51435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Narrow"/>
              </a:endParaRPr>
            </a:p>
          </p:txBody>
        </p:sp>
        <p:sp>
          <p:nvSpPr>
            <p:cNvPr id="13" name="Oval 12">
              <a:extLst>
                <a:ext uri="{FF2B5EF4-FFF2-40B4-BE49-F238E27FC236}">
                  <a16:creationId xmlns:a16="http://schemas.microsoft.com/office/drawing/2014/main" id="{D8B513EC-65D8-4CD4-8740-5FDB9FD84029}"/>
                </a:ext>
              </a:extLst>
            </p:cNvPr>
            <p:cNvSpPr/>
            <p:nvPr/>
          </p:nvSpPr>
          <p:spPr>
            <a:xfrm>
              <a:off x="5129152" y="4685854"/>
              <a:ext cx="514350" cy="51435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GothamNarrow"/>
              </a:endParaRPr>
            </a:p>
          </p:txBody>
        </p:sp>
        <p:sp>
          <p:nvSpPr>
            <p:cNvPr id="14" name="Oval 13">
              <a:extLst>
                <a:ext uri="{FF2B5EF4-FFF2-40B4-BE49-F238E27FC236}">
                  <a16:creationId xmlns:a16="http://schemas.microsoft.com/office/drawing/2014/main" id="{94373ACD-5378-47FC-B4FB-AD6EB7BAF97C}"/>
                </a:ext>
              </a:extLst>
            </p:cNvPr>
            <p:cNvSpPr/>
            <p:nvPr/>
          </p:nvSpPr>
          <p:spPr>
            <a:xfrm>
              <a:off x="7129078" y="1256103"/>
              <a:ext cx="2736850" cy="2736850"/>
            </a:xfrm>
            <a:prstGeom prst="ellipse">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solidFill>
                    <a:schemeClr val="tx1"/>
                  </a:solidFill>
                  <a:latin typeface="GothamNarrow"/>
                </a:rPr>
                <a:t>MDTs </a:t>
              </a:r>
            </a:p>
          </p:txBody>
        </p:sp>
        <p:sp>
          <p:nvSpPr>
            <p:cNvPr id="15" name="Oval 14">
              <a:extLst>
                <a:ext uri="{FF2B5EF4-FFF2-40B4-BE49-F238E27FC236}">
                  <a16:creationId xmlns:a16="http://schemas.microsoft.com/office/drawing/2014/main" id="{D61AE823-6E9C-4C5B-988B-BB6BB6AD5EA3}"/>
                </a:ext>
              </a:extLst>
            </p:cNvPr>
            <p:cNvSpPr/>
            <p:nvPr/>
          </p:nvSpPr>
          <p:spPr>
            <a:xfrm>
              <a:off x="6030528" y="3169846"/>
              <a:ext cx="2736850" cy="2736850"/>
            </a:xfrm>
            <a:prstGeom prst="ellipse">
              <a:avLst/>
            </a:prstGeom>
            <a:solidFill>
              <a:schemeClr val="accent6">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latin typeface="GothamNarrow"/>
                </a:rPr>
                <a:t>PATIENTS</a:t>
              </a:r>
              <a:endParaRPr lang="en-US" b="1" dirty="0">
                <a:solidFill>
                  <a:schemeClr val="tx1"/>
                </a:solidFill>
                <a:latin typeface="GothamNarrow"/>
              </a:endParaRPr>
            </a:p>
          </p:txBody>
        </p:sp>
        <p:sp>
          <p:nvSpPr>
            <p:cNvPr id="16" name="Oval 15">
              <a:extLst>
                <a:ext uri="{FF2B5EF4-FFF2-40B4-BE49-F238E27FC236}">
                  <a16:creationId xmlns:a16="http://schemas.microsoft.com/office/drawing/2014/main" id="{6658E66F-7C6B-4363-8313-B4A5916C1FF9}"/>
                </a:ext>
              </a:extLst>
            </p:cNvPr>
            <p:cNvSpPr/>
            <p:nvPr/>
          </p:nvSpPr>
          <p:spPr>
            <a:xfrm>
              <a:off x="8227628" y="3169846"/>
              <a:ext cx="2736850" cy="2736850"/>
            </a:xfrm>
            <a:prstGeom prst="ellipse">
              <a:avLst/>
            </a:prstGeom>
            <a:solidFill>
              <a:srgbClr val="00B0F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smtClean="0">
                  <a:solidFill>
                    <a:schemeClr val="tx1"/>
                  </a:solidFill>
                  <a:latin typeface="GothamNarrow"/>
                </a:rPr>
                <a:t>PROVIDERS</a:t>
              </a:r>
              <a:endParaRPr lang="en-US" b="1" dirty="0">
                <a:solidFill>
                  <a:schemeClr val="tx1"/>
                </a:solidFill>
                <a:latin typeface="GothamNarrow"/>
              </a:endParaRPr>
            </a:p>
          </p:txBody>
        </p:sp>
        <p:sp>
          <p:nvSpPr>
            <p:cNvPr id="17" name="TextBox 16">
              <a:extLst>
                <a:ext uri="{FF2B5EF4-FFF2-40B4-BE49-F238E27FC236}">
                  <a16:creationId xmlns:a16="http://schemas.microsoft.com/office/drawing/2014/main" id="{24978EF9-C47D-44C3-9251-44F6043E3263}"/>
                </a:ext>
              </a:extLst>
            </p:cNvPr>
            <p:cNvSpPr txBox="1"/>
            <p:nvPr/>
          </p:nvSpPr>
          <p:spPr>
            <a:xfrm>
              <a:off x="1004948" y="1080373"/>
              <a:ext cx="4375661" cy="1428678"/>
            </a:xfrm>
            <a:prstGeom prst="rect">
              <a:avLst/>
            </a:prstGeom>
            <a:noFill/>
          </p:spPr>
          <p:txBody>
            <a:bodyPr wrap="square" lIns="0" tIns="0" rIns="0" bIns="0" rtlCol="0" anchor="ctr">
              <a:spAutoFit/>
            </a:bodyPr>
            <a:lstStyle/>
            <a:p>
              <a:pPr algn="r"/>
              <a:r>
                <a:rPr lang="en-US" sz="1400" b="1" dirty="0">
                  <a:solidFill>
                    <a:srgbClr val="232A33"/>
                  </a:solidFill>
                  <a:latin typeface="GothamNarrow"/>
                  <a:cs typeface="Calibri" panose="020F0502020204030204" pitchFamily="34" charset="0"/>
                </a:rPr>
                <a:t>PHC is defined to include multidisciplinary teams</a:t>
              </a:r>
              <a:r>
                <a:rPr lang="en-US" sz="1400" dirty="0">
                  <a:solidFill>
                    <a:srgbClr val="232A33"/>
                  </a:solidFill>
                  <a:latin typeface="GothamNarrow"/>
                  <a:cs typeface="Calibri" panose="020F0502020204030204" pitchFamily="34" charset="0"/>
                </a:rPr>
                <a:t> </a:t>
              </a:r>
              <a:endParaRPr lang="en-US" sz="1400" dirty="0" smtClean="0">
                <a:solidFill>
                  <a:srgbClr val="232A33"/>
                </a:solidFill>
                <a:latin typeface="GothamNarrow"/>
                <a:cs typeface="Calibri" panose="020F0502020204030204" pitchFamily="34" charset="0"/>
              </a:endParaRPr>
            </a:p>
            <a:p>
              <a:pPr algn="r"/>
              <a:r>
                <a:rPr lang="en-US" sz="1200" dirty="0" smtClean="0">
                  <a:solidFill>
                    <a:srgbClr val="232A33"/>
                  </a:solidFill>
                  <a:latin typeface="GothamNarrow"/>
                  <a:cs typeface="Calibri" panose="020F0502020204030204" pitchFamily="34" charset="0"/>
                </a:rPr>
                <a:t>Bill </a:t>
              </a:r>
              <a:r>
                <a:rPr lang="en-US" sz="1200" dirty="0">
                  <a:solidFill>
                    <a:srgbClr val="232A33"/>
                  </a:solidFill>
                  <a:latin typeface="GothamNarrow"/>
                  <a:cs typeface="Calibri" panose="020F0502020204030204" pitchFamily="34" charset="0"/>
                </a:rPr>
                <a:t>does not define MDTs thus unclear whether the said practices should consist of all the named types of healthcare professionals (virtual or physical or both?)</a:t>
              </a:r>
            </a:p>
          </p:txBody>
        </p:sp>
        <p:sp>
          <p:nvSpPr>
            <p:cNvPr id="18" name="TextBox 17">
              <a:extLst>
                <a:ext uri="{FF2B5EF4-FFF2-40B4-BE49-F238E27FC236}">
                  <a16:creationId xmlns:a16="http://schemas.microsoft.com/office/drawing/2014/main" id="{998474B6-6B81-42AF-9FD7-3E7EB9B178EB}"/>
                </a:ext>
              </a:extLst>
            </p:cNvPr>
            <p:cNvSpPr txBox="1"/>
            <p:nvPr/>
          </p:nvSpPr>
          <p:spPr>
            <a:xfrm>
              <a:off x="1004948" y="2979850"/>
              <a:ext cx="4375661" cy="1203098"/>
            </a:xfrm>
            <a:prstGeom prst="rect">
              <a:avLst/>
            </a:prstGeom>
            <a:noFill/>
          </p:spPr>
          <p:txBody>
            <a:bodyPr wrap="square" lIns="0" tIns="0" rIns="0" bIns="0" rtlCol="0" anchor="ctr">
              <a:spAutoFit/>
            </a:bodyPr>
            <a:lstStyle/>
            <a:p>
              <a:pPr algn="r"/>
              <a:r>
                <a:rPr lang="en-US" sz="1400" b="1" dirty="0">
                  <a:solidFill>
                    <a:srgbClr val="232A33"/>
                  </a:solidFill>
                  <a:latin typeface="GothamNarrow"/>
                  <a:cs typeface="Calibri" panose="020F0502020204030204" pitchFamily="34" charset="0"/>
                </a:rPr>
                <a:t>s.5 (5) provides for documentary evidence to be used for registration purposes </a:t>
              </a:r>
            </a:p>
            <a:p>
              <a:pPr algn="r"/>
              <a:r>
                <a:rPr lang="en-US" sz="1200" dirty="0">
                  <a:solidFill>
                    <a:srgbClr val="232A33"/>
                  </a:solidFill>
                  <a:latin typeface="GothamNarrow"/>
                  <a:cs typeface="Calibri" panose="020F0502020204030204" pitchFamily="34" charset="0"/>
                </a:rPr>
                <a:t>Sub-sections (a) and (b) seem to imply that users will be expected to provide both an identify card and an original birth certificate prior to registration.</a:t>
              </a:r>
            </a:p>
          </p:txBody>
        </p:sp>
        <p:sp>
          <p:nvSpPr>
            <p:cNvPr id="19" name="TextBox 18">
              <a:extLst>
                <a:ext uri="{FF2B5EF4-FFF2-40B4-BE49-F238E27FC236}">
                  <a16:creationId xmlns:a16="http://schemas.microsoft.com/office/drawing/2014/main" id="{C2BC248A-A3F9-42E6-873F-DC96BC4D9A7E}"/>
                </a:ext>
              </a:extLst>
            </p:cNvPr>
            <p:cNvSpPr txBox="1"/>
            <p:nvPr/>
          </p:nvSpPr>
          <p:spPr>
            <a:xfrm>
              <a:off x="1004948" y="4653749"/>
              <a:ext cx="4375661" cy="1428678"/>
            </a:xfrm>
            <a:prstGeom prst="rect">
              <a:avLst/>
            </a:prstGeom>
            <a:noFill/>
          </p:spPr>
          <p:txBody>
            <a:bodyPr wrap="square" lIns="0" tIns="0" rIns="0" bIns="0" rtlCol="0" anchor="ctr">
              <a:spAutoFit/>
            </a:bodyPr>
            <a:lstStyle/>
            <a:p>
              <a:pPr algn="r"/>
              <a:r>
                <a:rPr lang="en-US" sz="1400" b="1" dirty="0">
                  <a:solidFill>
                    <a:srgbClr val="232A33"/>
                  </a:solidFill>
                  <a:latin typeface="GothamNarrow"/>
                  <a:cs typeface="Calibri" panose="020F0502020204030204" pitchFamily="34" charset="0"/>
                </a:rPr>
                <a:t>s.39 (5) provides for provider </a:t>
              </a:r>
              <a:r>
                <a:rPr lang="en-US" sz="1400" b="1" dirty="0" smtClean="0">
                  <a:solidFill>
                    <a:srgbClr val="232A33"/>
                  </a:solidFill>
                  <a:latin typeface="GothamNarrow"/>
                  <a:cs typeface="Calibri" panose="020F0502020204030204" pitchFamily="34" charset="0"/>
                </a:rPr>
                <a:t>accreditation and </a:t>
              </a:r>
              <a:r>
                <a:rPr lang="en-US" sz="1400" b="1" dirty="0">
                  <a:solidFill>
                    <a:srgbClr val="232A33"/>
                  </a:solidFill>
                  <a:latin typeface="GothamNarrow"/>
                  <a:cs typeface="Calibri" panose="020F0502020204030204" pitchFamily="34" charset="0"/>
                </a:rPr>
                <a:t>the HPRS </a:t>
              </a:r>
            </a:p>
            <a:p>
              <a:pPr algn="r"/>
              <a:r>
                <a:rPr lang="en-US" sz="1200" dirty="0">
                  <a:solidFill>
                    <a:srgbClr val="232A33"/>
                  </a:solidFill>
                  <a:latin typeface="GothamNarrow"/>
                  <a:cs typeface="Calibri" panose="020F0502020204030204" pitchFamily="34" charset="0"/>
                </a:rPr>
                <a:t>Bill does not clearly outline how the required biometric information systems will be made available at accredited and contracted provider facilities, and how these will be paid for, managed and maintained</a:t>
              </a:r>
            </a:p>
          </p:txBody>
        </p:sp>
      </p:grpSp>
      <p:grpSp>
        <p:nvGrpSpPr>
          <p:cNvPr id="21" name="Group 20"/>
          <p:cNvGrpSpPr/>
          <p:nvPr/>
        </p:nvGrpSpPr>
        <p:grpSpPr>
          <a:xfrm flipH="1">
            <a:off x="9053689" y="1814118"/>
            <a:ext cx="3138311" cy="1086203"/>
            <a:chOff x="0" y="1103173"/>
            <a:chExt cx="6842479" cy="692731"/>
          </a:xfrm>
        </p:grpSpPr>
        <p:sp>
          <p:nvSpPr>
            <p:cNvPr id="22" name="Rectangle 21">
              <a:extLst>
                <a:ext uri="{FF2B5EF4-FFF2-40B4-BE49-F238E27FC236}">
                  <a16:creationId xmlns:a16="http://schemas.microsoft.com/office/drawing/2014/main" id="{9F7FC603-CFF5-4BF1-B780-C6EEB5E2C035}"/>
                </a:ext>
              </a:extLst>
            </p:cNvPr>
            <p:cNvSpPr/>
            <p:nvPr/>
          </p:nvSpPr>
          <p:spPr>
            <a:xfrm>
              <a:off x="0" y="1169082"/>
              <a:ext cx="5350933" cy="5726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BBFF8F6-CC89-4D06-A91D-74CC48633EF1}"/>
                </a:ext>
              </a:extLst>
            </p:cNvPr>
            <p:cNvSpPr/>
            <p:nvPr/>
          </p:nvSpPr>
          <p:spPr>
            <a:xfrm>
              <a:off x="392695" y="1103173"/>
              <a:ext cx="6449784" cy="692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flipH="1">
            <a:off x="9053689" y="3108058"/>
            <a:ext cx="3138311" cy="1086203"/>
            <a:chOff x="0" y="1103173"/>
            <a:chExt cx="6842479" cy="692731"/>
          </a:xfrm>
        </p:grpSpPr>
        <p:sp>
          <p:nvSpPr>
            <p:cNvPr id="28" name="Rectangle 27">
              <a:extLst>
                <a:ext uri="{FF2B5EF4-FFF2-40B4-BE49-F238E27FC236}">
                  <a16:creationId xmlns:a16="http://schemas.microsoft.com/office/drawing/2014/main" id="{9F7FC603-CFF5-4BF1-B780-C6EEB5E2C035}"/>
                </a:ext>
              </a:extLst>
            </p:cNvPr>
            <p:cNvSpPr/>
            <p:nvPr/>
          </p:nvSpPr>
          <p:spPr>
            <a:xfrm>
              <a:off x="0" y="1169082"/>
              <a:ext cx="5350933" cy="5726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BBFF8F6-CC89-4D06-A91D-74CC48633EF1}"/>
                </a:ext>
              </a:extLst>
            </p:cNvPr>
            <p:cNvSpPr/>
            <p:nvPr/>
          </p:nvSpPr>
          <p:spPr>
            <a:xfrm>
              <a:off x="392695" y="1103173"/>
              <a:ext cx="6449784" cy="692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p:cNvGrpSpPr/>
          <p:nvPr/>
        </p:nvGrpSpPr>
        <p:grpSpPr>
          <a:xfrm flipH="1">
            <a:off x="9053689" y="4400194"/>
            <a:ext cx="3138311" cy="1086203"/>
            <a:chOff x="0" y="1103173"/>
            <a:chExt cx="6842479" cy="692731"/>
          </a:xfrm>
        </p:grpSpPr>
        <p:sp>
          <p:nvSpPr>
            <p:cNvPr id="32" name="Rectangle 31">
              <a:extLst>
                <a:ext uri="{FF2B5EF4-FFF2-40B4-BE49-F238E27FC236}">
                  <a16:creationId xmlns:a16="http://schemas.microsoft.com/office/drawing/2014/main" id="{9F7FC603-CFF5-4BF1-B780-C6EEB5E2C035}"/>
                </a:ext>
              </a:extLst>
            </p:cNvPr>
            <p:cNvSpPr/>
            <p:nvPr/>
          </p:nvSpPr>
          <p:spPr>
            <a:xfrm>
              <a:off x="0" y="1169082"/>
              <a:ext cx="5350933" cy="57265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BBFF8F6-CC89-4D06-A91D-74CC48633EF1}"/>
                </a:ext>
              </a:extLst>
            </p:cNvPr>
            <p:cNvSpPr/>
            <p:nvPr/>
          </p:nvSpPr>
          <p:spPr>
            <a:xfrm>
              <a:off x="392695" y="1103173"/>
              <a:ext cx="6449784" cy="69273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p:cNvSpPr/>
          <p:nvPr/>
        </p:nvSpPr>
        <p:spPr>
          <a:xfrm>
            <a:off x="9122759" y="1981669"/>
            <a:ext cx="2714538" cy="738664"/>
          </a:xfrm>
          <a:prstGeom prst="rect">
            <a:avLst/>
          </a:prstGeom>
        </p:spPr>
        <p:txBody>
          <a:bodyPr wrap="square">
            <a:spAutoFit/>
          </a:bodyPr>
          <a:lstStyle/>
          <a:p>
            <a:r>
              <a:rPr lang="en-US" sz="1400" dirty="0">
                <a:solidFill>
                  <a:schemeClr val="bg1"/>
                </a:solidFill>
                <a:latin typeface="GothamNarrow"/>
              </a:rPr>
              <a:t>Provide definition of MDTs – can use the definition provided by HMI panel </a:t>
            </a:r>
          </a:p>
        </p:txBody>
      </p:sp>
      <p:sp>
        <p:nvSpPr>
          <p:cNvPr id="37" name="Rectangle 36"/>
          <p:cNvSpPr/>
          <p:nvPr/>
        </p:nvSpPr>
        <p:spPr>
          <a:xfrm>
            <a:off x="9097914" y="3282775"/>
            <a:ext cx="2714538" cy="738664"/>
          </a:xfrm>
          <a:prstGeom prst="rect">
            <a:avLst/>
          </a:prstGeom>
        </p:spPr>
        <p:txBody>
          <a:bodyPr wrap="square">
            <a:spAutoFit/>
          </a:bodyPr>
          <a:lstStyle/>
          <a:p>
            <a:r>
              <a:rPr lang="en-US" sz="1400" dirty="0">
                <a:solidFill>
                  <a:schemeClr val="bg1"/>
                </a:solidFill>
                <a:latin typeface="GothamNarrow"/>
              </a:rPr>
              <a:t>Clarify documentary evidence to be utilized for registration (“or” rather than “and”)</a:t>
            </a:r>
          </a:p>
        </p:txBody>
      </p:sp>
      <p:sp>
        <p:nvSpPr>
          <p:cNvPr id="38" name="Rectangle 37"/>
          <p:cNvSpPr/>
          <p:nvPr/>
        </p:nvSpPr>
        <p:spPr>
          <a:xfrm>
            <a:off x="9097912" y="4476131"/>
            <a:ext cx="2913977" cy="954107"/>
          </a:xfrm>
          <a:prstGeom prst="rect">
            <a:avLst/>
          </a:prstGeom>
        </p:spPr>
        <p:txBody>
          <a:bodyPr wrap="square">
            <a:spAutoFit/>
          </a:bodyPr>
          <a:lstStyle/>
          <a:p>
            <a:r>
              <a:rPr lang="en-US" sz="1400" dirty="0">
                <a:solidFill>
                  <a:schemeClr val="bg1"/>
                </a:solidFill>
                <a:latin typeface="GothamNarrow"/>
              </a:rPr>
              <a:t>Clarify principles on how the biometric system will be rolled out and maintained for all providers, not just public facilities </a:t>
            </a:r>
          </a:p>
        </p:txBody>
      </p:sp>
      <p:sp>
        <p:nvSpPr>
          <p:cNvPr id="39" name="Rectangle 38"/>
          <p:cNvSpPr/>
          <p:nvPr/>
        </p:nvSpPr>
        <p:spPr>
          <a:xfrm>
            <a:off x="9097913" y="1360269"/>
            <a:ext cx="2249334" cy="369332"/>
          </a:xfrm>
          <a:prstGeom prst="rect">
            <a:avLst/>
          </a:prstGeom>
        </p:spPr>
        <p:txBody>
          <a:bodyPr wrap="none">
            <a:spAutoFit/>
          </a:bodyPr>
          <a:lstStyle/>
          <a:p>
            <a:r>
              <a:rPr lang="en-US" b="1" dirty="0">
                <a:latin typeface="GothamNarrow"/>
              </a:rPr>
              <a:t>Recommendations</a:t>
            </a:r>
          </a:p>
        </p:txBody>
      </p:sp>
      <p:sp>
        <p:nvSpPr>
          <p:cNvPr id="40" name="TextBox 39"/>
          <p:cNvSpPr txBox="1"/>
          <p:nvPr/>
        </p:nvSpPr>
        <p:spPr>
          <a:xfrm>
            <a:off x="429768" y="258412"/>
            <a:ext cx="9115957" cy="523220"/>
          </a:xfrm>
          <a:prstGeom prst="rect">
            <a:avLst/>
          </a:prstGeom>
          <a:noFill/>
        </p:spPr>
        <p:txBody>
          <a:bodyPr wrap="none" lIns="0" tIns="0" rIns="0" bIns="0" rtlCol="0">
            <a:spAutoFit/>
          </a:bodyPr>
          <a:lstStyle/>
          <a:p>
            <a:r>
              <a:rPr lang="en-US" sz="3400" dirty="0" smtClean="0">
                <a:latin typeface="GothamNarrow"/>
              </a:rPr>
              <a:t>BOARD &amp; RELATED GOVERNANCE ISSUES </a:t>
            </a:r>
            <a:endParaRPr lang="en-US" sz="3400" dirty="0">
              <a:latin typeface="GothamNarrow"/>
            </a:endParaRPr>
          </a:p>
        </p:txBody>
      </p:sp>
      <p:sp>
        <p:nvSpPr>
          <p:cNvPr id="26" name="Oval 25"/>
          <p:cNvSpPr/>
          <p:nvPr/>
        </p:nvSpPr>
        <p:spPr>
          <a:xfrm>
            <a:off x="-1117566" y="403632"/>
            <a:ext cx="792000" cy="756000"/>
          </a:xfrm>
          <a:prstGeom prst="ellipse">
            <a:avLst/>
          </a:prstGeom>
          <a:gradFill flip="none" rotWithShape="1">
            <a:gsLst>
              <a:gs pos="0">
                <a:srgbClr val="F00EE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6</a:t>
            </a:r>
            <a:endParaRPr lang="en-ZA" b="1" dirty="0">
              <a:solidFill>
                <a:schemeClr val="bg1"/>
              </a:solidFill>
              <a:latin typeface="GothamNarrow"/>
            </a:endParaRPr>
          </a:p>
        </p:txBody>
      </p:sp>
    </p:spTree>
    <p:extLst>
      <p:ext uri="{BB962C8B-B14F-4D97-AF65-F5344CB8AC3E}">
        <p14:creationId xmlns:p14="http://schemas.microsoft.com/office/powerpoint/2010/main" val="7458720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429769" y="258412"/>
            <a:ext cx="8980932" cy="1046440"/>
          </a:xfrm>
          <a:prstGeom prst="rect">
            <a:avLst/>
          </a:prstGeom>
          <a:noFill/>
        </p:spPr>
        <p:txBody>
          <a:bodyPr wrap="square" lIns="0" tIns="0" rIns="0" bIns="0" rtlCol="0">
            <a:spAutoFit/>
          </a:bodyPr>
          <a:lstStyle/>
          <a:p>
            <a:r>
              <a:rPr lang="en-US" sz="3400" dirty="0" smtClean="0">
                <a:latin typeface="GothamNarrow"/>
              </a:rPr>
              <a:t>DUPLICATION OF FUNCTIONS (DHMO VS. CUPHC VS. FUND)</a:t>
            </a:r>
            <a:endParaRPr lang="en-US" sz="3400" dirty="0">
              <a:latin typeface="GothamNarrow"/>
            </a:endParaRPr>
          </a:p>
        </p:txBody>
      </p:sp>
      <p:sp>
        <p:nvSpPr>
          <p:cNvPr id="92" name="Hexagon 91">
            <a:extLst>
              <a:ext uri="{FF2B5EF4-FFF2-40B4-BE49-F238E27FC236}">
                <a16:creationId xmlns:a16="http://schemas.microsoft.com/office/drawing/2014/main" id="{F8C4B616-BECF-4832-ABD7-E7CBCC7D63CB}"/>
              </a:ext>
            </a:extLst>
          </p:cNvPr>
          <p:cNvSpPr/>
          <p:nvPr/>
        </p:nvSpPr>
        <p:spPr>
          <a:xfrm rot="5400000">
            <a:off x="500712" y="1749098"/>
            <a:ext cx="962024" cy="829330"/>
          </a:xfrm>
          <a:prstGeom prst="hexagon">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Hexagon 92">
            <a:extLst>
              <a:ext uri="{FF2B5EF4-FFF2-40B4-BE49-F238E27FC236}">
                <a16:creationId xmlns:a16="http://schemas.microsoft.com/office/drawing/2014/main" id="{C153688B-DFAE-449C-B350-612929592521}"/>
              </a:ext>
            </a:extLst>
          </p:cNvPr>
          <p:cNvSpPr/>
          <p:nvPr/>
        </p:nvSpPr>
        <p:spPr>
          <a:xfrm rot="5400000">
            <a:off x="633591" y="1863649"/>
            <a:ext cx="696266" cy="600228"/>
          </a:xfrm>
          <a:prstGeom prst="hexagon">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latin typeface="Bahnschrift Light" panose="020B0502040204020203" pitchFamily="34" charset="0"/>
              </a:rPr>
              <a:t>A</a:t>
            </a:r>
          </a:p>
        </p:txBody>
      </p:sp>
      <p:sp>
        <p:nvSpPr>
          <p:cNvPr id="94" name="Hexagon 93">
            <a:extLst>
              <a:ext uri="{FF2B5EF4-FFF2-40B4-BE49-F238E27FC236}">
                <a16:creationId xmlns:a16="http://schemas.microsoft.com/office/drawing/2014/main" id="{F8C4B616-BECF-4832-ABD7-E7CBCC7D63CB}"/>
              </a:ext>
            </a:extLst>
          </p:cNvPr>
          <p:cNvSpPr/>
          <p:nvPr/>
        </p:nvSpPr>
        <p:spPr>
          <a:xfrm rot="5400000">
            <a:off x="538201" y="2974721"/>
            <a:ext cx="962024" cy="829330"/>
          </a:xfrm>
          <a:prstGeom prst="hexagon">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a:extLst>
              <a:ext uri="{FF2B5EF4-FFF2-40B4-BE49-F238E27FC236}">
                <a16:creationId xmlns:a16="http://schemas.microsoft.com/office/drawing/2014/main" id="{C153688B-DFAE-449C-B350-612929592521}"/>
              </a:ext>
            </a:extLst>
          </p:cNvPr>
          <p:cNvSpPr/>
          <p:nvPr/>
        </p:nvSpPr>
        <p:spPr>
          <a:xfrm rot="5400000">
            <a:off x="671080" y="3089272"/>
            <a:ext cx="696266" cy="600228"/>
          </a:xfrm>
          <a:prstGeom prst="hexagon">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latin typeface="Bahnschrift Light" panose="020B0502040204020203" pitchFamily="34" charset="0"/>
              </a:rPr>
              <a:t>B</a:t>
            </a:r>
          </a:p>
        </p:txBody>
      </p:sp>
      <p:sp>
        <p:nvSpPr>
          <p:cNvPr id="96" name="Hexagon 95">
            <a:extLst>
              <a:ext uri="{FF2B5EF4-FFF2-40B4-BE49-F238E27FC236}">
                <a16:creationId xmlns:a16="http://schemas.microsoft.com/office/drawing/2014/main" id="{F8C4B616-BECF-4832-ABD7-E7CBCC7D63CB}"/>
              </a:ext>
            </a:extLst>
          </p:cNvPr>
          <p:cNvSpPr/>
          <p:nvPr/>
        </p:nvSpPr>
        <p:spPr>
          <a:xfrm rot="5400000">
            <a:off x="500712" y="4254863"/>
            <a:ext cx="962024" cy="829330"/>
          </a:xfrm>
          <a:prstGeom prst="hexagon">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a:extLst>
              <a:ext uri="{FF2B5EF4-FFF2-40B4-BE49-F238E27FC236}">
                <a16:creationId xmlns:a16="http://schemas.microsoft.com/office/drawing/2014/main" id="{C153688B-DFAE-449C-B350-612929592521}"/>
              </a:ext>
            </a:extLst>
          </p:cNvPr>
          <p:cNvSpPr/>
          <p:nvPr/>
        </p:nvSpPr>
        <p:spPr>
          <a:xfrm rot="5400000">
            <a:off x="633591" y="4369414"/>
            <a:ext cx="696266" cy="600228"/>
          </a:xfrm>
          <a:prstGeom prst="hexagon">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latin typeface="Bahnschrift Light" panose="020B0502040204020203" pitchFamily="34" charset="0"/>
              </a:rPr>
              <a:t>C</a:t>
            </a:r>
          </a:p>
        </p:txBody>
      </p:sp>
      <p:sp>
        <p:nvSpPr>
          <p:cNvPr id="98" name="Hexagon 97">
            <a:extLst>
              <a:ext uri="{FF2B5EF4-FFF2-40B4-BE49-F238E27FC236}">
                <a16:creationId xmlns:a16="http://schemas.microsoft.com/office/drawing/2014/main" id="{F8C4B616-BECF-4832-ABD7-E7CBCC7D63CB}"/>
              </a:ext>
            </a:extLst>
          </p:cNvPr>
          <p:cNvSpPr/>
          <p:nvPr/>
        </p:nvSpPr>
        <p:spPr>
          <a:xfrm rot="5400000">
            <a:off x="538201" y="5480486"/>
            <a:ext cx="962024" cy="829330"/>
          </a:xfrm>
          <a:prstGeom prst="hexagon">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Hexagon 98">
            <a:extLst>
              <a:ext uri="{FF2B5EF4-FFF2-40B4-BE49-F238E27FC236}">
                <a16:creationId xmlns:a16="http://schemas.microsoft.com/office/drawing/2014/main" id="{C153688B-DFAE-449C-B350-612929592521}"/>
              </a:ext>
            </a:extLst>
          </p:cNvPr>
          <p:cNvSpPr/>
          <p:nvPr/>
        </p:nvSpPr>
        <p:spPr>
          <a:xfrm rot="5400000">
            <a:off x="671080" y="5595037"/>
            <a:ext cx="696266" cy="600228"/>
          </a:xfrm>
          <a:prstGeom prst="hexagon">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800" dirty="0">
                <a:latin typeface="Bahnschrift Light" panose="020B0502040204020203" pitchFamily="34" charset="0"/>
              </a:rPr>
              <a:t>D</a:t>
            </a:r>
          </a:p>
        </p:txBody>
      </p:sp>
      <p:sp>
        <p:nvSpPr>
          <p:cNvPr id="6" name="Rectangle 5"/>
          <p:cNvSpPr/>
          <p:nvPr/>
        </p:nvSpPr>
        <p:spPr>
          <a:xfrm>
            <a:off x="1510940" y="1682751"/>
            <a:ext cx="7265371" cy="1169551"/>
          </a:xfrm>
          <a:prstGeom prst="rect">
            <a:avLst/>
          </a:prstGeom>
        </p:spPr>
        <p:txBody>
          <a:bodyPr wrap="square">
            <a:spAutoFit/>
          </a:bodyPr>
          <a:lstStyle/>
          <a:p>
            <a:r>
              <a:rPr lang="en-US" sz="1400" dirty="0">
                <a:latin typeface="GothamNarrow"/>
              </a:rPr>
              <a:t>Roles of the DHMO &amp; </a:t>
            </a:r>
            <a:r>
              <a:rPr lang="en-US" sz="1400" dirty="0" err="1">
                <a:latin typeface="GothamNarrow"/>
              </a:rPr>
              <a:t>CuPHC</a:t>
            </a:r>
            <a:r>
              <a:rPr lang="en-US" sz="1400" dirty="0">
                <a:latin typeface="GothamNarrow"/>
              </a:rPr>
              <a:t> re NHI Fund is unclear – this is particularly so when one considers the planned amendments to the National Health Act 2003 as outlined in the </a:t>
            </a:r>
            <a:r>
              <a:rPr lang="en-US" sz="1400" dirty="0" smtClean="0">
                <a:latin typeface="GothamNarrow"/>
              </a:rPr>
              <a:t>Bill</a:t>
            </a:r>
          </a:p>
          <a:p>
            <a:endParaRPr lang="en-US" sz="1400" dirty="0">
              <a:latin typeface="GothamNarrow"/>
            </a:endParaRPr>
          </a:p>
          <a:p>
            <a:pPr marL="285750" indent="-285750">
              <a:buFont typeface="Arial" panose="020B0604020202020204" pitchFamily="34" charset="0"/>
              <a:buChar char="•"/>
            </a:pPr>
            <a:r>
              <a:rPr lang="en-US" sz="1400" dirty="0">
                <a:latin typeface="GothamNarrow"/>
              </a:rPr>
              <a:t>Flow of funds from NHI Fund to DHMOs and/or </a:t>
            </a:r>
            <a:r>
              <a:rPr lang="en-US" sz="1400" dirty="0" err="1">
                <a:latin typeface="GothamNarrow"/>
              </a:rPr>
              <a:t>CuPHCs</a:t>
            </a:r>
            <a:r>
              <a:rPr lang="en-US" sz="1400" dirty="0">
                <a:latin typeface="GothamNarrow"/>
              </a:rPr>
              <a:t> unclear</a:t>
            </a:r>
          </a:p>
          <a:p>
            <a:pPr marL="285750" indent="-285750">
              <a:buFont typeface="Arial" panose="020B0604020202020204" pitchFamily="34" charset="0"/>
              <a:buChar char="•"/>
            </a:pPr>
            <a:r>
              <a:rPr lang="en-US" sz="1400" dirty="0">
                <a:latin typeface="GothamNarrow"/>
              </a:rPr>
              <a:t>Governance and accountability framework not outlined clearly </a:t>
            </a:r>
          </a:p>
        </p:txBody>
      </p:sp>
      <p:sp>
        <p:nvSpPr>
          <p:cNvPr id="100" name="Rectangle 99"/>
          <p:cNvSpPr/>
          <p:nvPr/>
        </p:nvSpPr>
        <p:spPr>
          <a:xfrm>
            <a:off x="1548429" y="3127776"/>
            <a:ext cx="7265371" cy="523220"/>
          </a:xfrm>
          <a:prstGeom prst="rect">
            <a:avLst/>
          </a:prstGeom>
        </p:spPr>
        <p:txBody>
          <a:bodyPr wrap="square">
            <a:spAutoFit/>
          </a:bodyPr>
          <a:lstStyle/>
          <a:p>
            <a:r>
              <a:rPr lang="en-US" sz="1400" dirty="0">
                <a:latin typeface="GothamNarrow"/>
              </a:rPr>
              <a:t>Creation of the two does not minimise associated duplication and administrative costs</a:t>
            </a:r>
          </a:p>
          <a:p>
            <a:pPr marL="285750" indent="-285750">
              <a:buFont typeface="Arial" panose="020B0604020202020204" pitchFamily="34" charset="0"/>
              <a:buChar char="•"/>
            </a:pPr>
            <a:r>
              <a:rPr lang="en-US" sz="1400" dirty="0">
                <a:latin typeface="GothamNarrow"/>
              </a:rPr>
              <a:t>Implies that there will be an estimated 252 </a:t>
            </a:r>
            <a:r>
              <a:rPr lang="en-US" sz="1400" dirty="0" err="1">
                <a:latin typeface="GothamNarrow"/>
              </a:rPr>
              <a:t>CuPHC’s</a:t>
            </a:r>
            <a:r>
              <a:rPr lang="en-US" sz="1400" dirty="0">
                <a:latin typeface="GothamNarrow"/>
              </a:rPr>
              <a:t> across the country </a:t>
            </a:r>
          </a:p>
        </p:txBody>
      </p:sp>
      <p:sp>
        <p:nvSpPr>
          <p:cNvPr id="101" name="Rectangle 100"/>
          <p:cNvSpPr/>
          <p:nvPr/>
        </p:nvSpPr>
        <p:spPr>
          <a:xfrm>
            <a:off x="1510939" y="4407918"/>
            <a:ext cx="7265371" cy="523220"/>
          </a:xfrm>
          <a:prstGeom prst="rect">
            <a:avLst/>
          </a:prstGeom>
        </p:spPr>
        <p:txBody>
          <a:bodyPr wrap="square">
            <a:spAutoFit/>
          </a:bodyPr>
          <a:lstStyle/>
          <a:p>
            <a:r>
              <a:rPr lang="en-US" sz="1400" dirty="0">
                <a:latin typeface="GothamNarrow"/>
              </a:rPr>
              <a:t>Duplicated investigating powers in NHI Fund e.g. Investigating Unit s.20 (2) (e)  vs. Risk &amp; Fraud Prevention Unit s.20 (3)(</a:t>
            </a:r>
            <a:r>
              <a:rPr lang="en-US" sz="1400" dirty="0" err="1">
                <a:latin typeface="GothamNarrow"/>
              </a:rPr>
              <a:t>i</a:t>
            </a:r>
            <a:r>
              <a:rPr lang="en-US" sz="1400" dirty="0">
                <a:latin typeface="GothamNarrow"/>
              </a:rPr>
              <a:t>) </a:t>
            </a:r>
          </a:p>
        </p:txBody>
      </p:sp>
      <p:sp>
        <p:nvSpPr>
          <p:cNvPr id="102" name="Rectangle 101"/>
          <p:cNvSpPr/>
          <p:nvPr/>
        </p:nvSpPr>
        <p:spPr>
          <a:xfrm>
            <a:off x="1548429" y="5547018"/>
            <a:ext cx="7265371" cy="738664"/>
          </a:xfrm>
          <a:prstGeom prst="rect">
            <a:avLst/>
          </a:prstGeom>
        </p:spPr>
        <p:txBody>
          <a:bodyPr wrap="square">
            <a:spAutoFit/>
          </a:bodyPr>
          <a:lstStyle/>
          <a:p>
            <a:r>
              <a:rPr lang="en-US" sz="1400" dirty="0">
                <a:latin typeface="GothamNarrow"/>
              </a:rPr>
              <a:t>OHPP functions vs. NHI Fund and its units and others e.g. SAHPRA, OHSC</a:t>
            </a:r>
          </a:p>
          <a:p>
            <a:pPr marL="285750" indent="-285750">
              <a:buFont typeface="Arial" panose="020B0604020202020204" pitchFamily="34" charset="0"/>
              <a:buChar char="•"/>
            </a:pPr>
            <a:r>
              <a:rPr lang="en-US" sz="1400" dirty="0">
                <a:latin typeface="GothamNarrow"/>
              </a:rPr>
              <a:t>Is the OHPP a new structure altogether or falls under NHI Fund’s proposed units? If yes, why is it not provided for in s.20 (3)?</a:t>
            </a:r>
          </a:p>
        </p:txBody>
      </p:sp>
      <p:sp>
        <p:nvSpPr>
          <p:cNvPr id="103" name="Rectangle 102"/>
          <p:cNvSpPr/>
          <p:nvPr/>
        </p:nvSpPr>
        <p:spPr>
          <a:xfrm>
            <a:off x="9029700" y="1682751"/>
            <a:ext cx="3162300" cy="4693412"/>
          </a:xfrm>
          <a:prstGeom prst="rect">
            <a:avLst/>
          </a:prstGeom>
          <a:solidFill>
            <a:srgbClr val="0070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9232900" y="1910105"/>
            <a:ext cx="2755900" cy="3754874"/>
          </a:xfrm>
          <a:prstGeom prst="rect">
            <a:avLst/>
          </a:prstGeom>
        </p:spPr>
        <p:txBody>
          <a:bodyPr wrap="square">
            <a:spAutoFit/>
          </a:bodyPr>
          <a:lstStyle/>
          <a:p>
            <a:r>
              <a:rPr lang="en-US" sz="1400" b="1" dirty="0" smtClean="0">
                <a:latin typeface="GothamNarrow"/>
              </a:rPr>
              <a:t>Recommendations</a:t>
            </a:r>
          </a:p>
          <a:p>
            <a:pPr marL="285750" indent="-285750">
              <a:buFont typeface="Arial" panose="020B0604020202020204" pitchFamily="34" charset="0"/>
              <a:buChar char="•"/>
            </a:pPr>
            <a:endParaRPr lang="en-US" sz="1400" dirty="0" smtClean="0">
              <a:latin typeface="GothamNarrow"/>
            </a:endParaRPr>
          </a:p>
          <a:p>
            <a:pPr marL="285750" indent="-285750">
              <a:buFont typeface="Arial" panose="020B0604020202020204" pitchFamily="34" charset="0"/>
              <a:buChar char="•"/>
            </a:pPr>
            <a:endParaRPr lang="en-US" sz="1400" dirty="0" smtClean="0">
              <a:latin typeface="GothamNarrow"/>
            </a:endParaRPr>
          </a:p>
          <a:p>
            <a:pPr marL="285750" indent="-285750">
              <a:buFont typeface="Arial" panose="020B0604020202020204" pitchFamily="34" charset="0"/>
              <a:buChar char="•"/>
            </a:pPr>
            <a:r>
              <a:rPr lang="en-US" sz="1400" dirty="0" smtClean="0">
                <a:latin typeface="GothamNarrow"/>
              </a:rPr>
              <a:t>Streamline </a:t>
            </a:r>
            <a:r>
              <a:rPr lang="en-US" sz="1400" dirty="0">
                <a:latin typeface="GothamNarrow"/>
              </a:rPr>
              <a:t>structures to minimize duplication and administrative costs </a:t>
            </a:r>
            <a:endParaRPr lang="en-US" sz="1400" dirty="0" smtClean="0">
              <a:latin typeface="GothamNarrow"/>
            </a:endParaRPr>
          </a:p>
          <a:p>
            <a:pPr marL="285750" indent="-285750">
              <a:buFont typeface="Arial" panose="020B0604020202020204" pitchFamily="34" charset="0"/>
              <a:buChar char="•"/>
            </a:pPr>
            <a:endParaRPr lang="en-US" sz="1400" dirty="0">
              <a:latin typeface="GothamNarrow"/>
            </a:endParaRPr>
          </a:p>
          <a:p>
            <a:pPr marL="285750" indent="-285750">
              <a:buFont typeface="Arial" panose="020B0604020202020204" pitchFamily="34" charset="0"/>
              <a:buChar char="•"/>
            </a:pPr>
            <a:r>
              <a:rPr lang="en-US" sz="1400" dirty="0">
                <a:latin typeface="GothamNarrow"/>
              </a:rPr>
              <a:t>Integrate functions of DHMOs with </a:t>
            </a:r>
            <a:r>
              <a:rPr lang="en-US" sz="1400" dirty="0" err="1">
                <a:latin typeface="GothamNarrow"/>
              </a:rPr>
              <a:t>CuPHCs</a:t>
            </a:r>
            <a:r>
              <a:rPr lang="en-US" sz="1400" dirty="0">
                <a:latin typeface="GothamNarrow"/>
              </a:rPr>
              <a:t> to better utilize </a:t>
            </a:r>
            <a:r>
              <a:rPr lang="en-US" sz="1400" dirty="0" smtClean="0">
                <a:latin typeface="GothamNarrow"/>
              </a:rPr>
              <a:t>resources</a:t>
            </a:r>
          </a:p>
          <a:p>
            <a:r>
              <a:rPr lang="en-US" sz="1400" dirty="0" smtClean="0">
                <a:latin typeface="GothamNarrow"/>
              </a:rPr>
              <a:t> </a:t>
            </a:r>
            <a:endParaRPr lang="en-US" sz="1400" dirty="0">
              <a:latin typeface="GothamNarrow"/>
            </a:endParaRPr>
          </a:p>
          <a:p>
            <a:pPr marL="285750" indent="-285750">
              <a:buFont typeface="Arial" panose="020B0604020202020204" pitchFamily="34" charset="0"/>
              <a:buChar char="•"/>
            </a:pPr>
            <a:r>
              <a:rPr lang="en-US" sz="1400" dirty="0">
                <a:latin typeface="GothamNarrow"/>
              </a:rPr>
              <a:t>Improve governance and accountability of newly proposed structures by linking to PDOHs based on envisaged purchaser-provider split </a:t>
            </a:r>
          </a:p>
        </p:txBody>
      </p:sp>
      <p:sp>
        <p:nvSpPr>
          <p:cNvPr id="17" name="Oval 16"/>
          <p:cNvSpPr/>
          <p:nvPr/>
        </p:nvSpPr>
        <p:spPr>
          <a:xfrm>
            <a:off x="-1130300" y="258412"/>
            <a:ext cx="792000" cy="756000"/>
          </a:xfrm>
          <a:prstGeom prst="ellipse">
            <a:avLst/>
          </a:prstGeom>
          <a:gradFill flip="none" rotWithShape="1">
            <a:gsLst>
              <a:gs pos="0">
                <a:srgbClr val="993300"/>
              </a:gs>
              <a:gs pos="100000">
                <a:schemeClr val="tx1"/>
              </a:gs>
            </a:gsLst>
            <a:lin ang="0" scaled="1"/>
            <a:tileRect/>
          </a:gra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latin typeface="GothamNarrow"/>
              </a:rPr>
              <a:t>7</a:t>
            </a:r>
            <a:endParaRPr lang="en-ZA" b="1" dirty="0">
              <a:solidFill>
                <a:schemeClr val="bg1"/>
              </a:solidFill>
              <a:latin typeface="GothamNarrow"/>
            </a:endParaRPr>
          </a:p>
        </p:txBody>
      </p:sp>
    </p:spTree>
    <p:extLst>
      <p:ext uri="{BB962C8B-B14F-4D97-AF65-F5344CB8AC3E}">
        <p14:creationId xmlns:p14="http://schemas.microsoft.com/office/powerpoint/2010/main" val="259781657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69" y="258412"/>
            <a:ext cx="8980932" cy="523220"/>
          </a:xfrm>
          <a:prstGeom prst="rect">
            <a:avLst/>
          </a:prstGeom>
          <a:noFill/>
        </p:spPr>
        <p:txBody>
          <a:bodyPr wrap="square" lIns="0" tIns="0" rIns="0" bIns="0" rtlCol="0">
            <a:spAutoFit/>
          </a:bodyPr>
          <a:lstStyle/>
          <a:p>
            <a:r>
              <a:rPr lang="en-US" sz="3400" dirty="0" smtClean="0">
                <a:latin typeface="GothamNarrow"/>
              </a:rPr>
              <a:t>CONCLUSION</a:t>
            </a:r>
            <a:endParaRPr lang="en-US" sz="3400" dirty="0">
              <a:latin typeface="GothamNarrow"/>
            </a:endParaRPr>
          </a:p>
        </p:txBody>
      </p:sp>
      <p:sp>
        <p:nvSpPr>
          <p:cNvPr id="3" name="Arrow: Chevron 2">
            <a:extLst>
              <a:ext uri="{FF2B5EF4-FFF2-40B4-BE49-F238E27FC236}">
                <a16:creationId xmlns:a16="http://schemas.microsoft.com/office/drawing/2014/main" id="{F4DECABF-DFC3-4D4E-87ED-673F75BC38C9}"/>
              </a:ext>
            </a:extLst>
          </p:cNvPr>
          <p:cNvSpPr/>
          <p:nvPr/>
        </p:nvSpPr>
        <p:spPr>
          <a:xfrm>
            <a:off x="838200" y="1295400"/>
            <a:ext cx="2057400" cy="2362200"/>
          </a:xfrm>
          <a:prstGeom prst="chevron">
            <a:avLst>
              <a:gd name="adj" fmla="val 26543"/>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4" name="Arrow: Chevron 58">
            <a:extLst>
              <a:ext uri="{FF2B5EF4-FFF2-40B4-BE49-F238E27FC236}">
                <a16:creationId xmlns:a16="http://schemas.microsoft.com/office/drawing/2014/main" id="{CAC155C5-DC95-4811-9883-6F3CAC27AB5A}"/>
              </a:ext>
            </a:extLst>
          </p:cNvPr>
          <p:cNvSpPr/>
          <p:nvPr/>
        </p:nvSpPr>
        <p:spPr>
          <a:xfrm>
            <a:off x="2952750" y="1295400"/>
            <a:ext cx="2057400" cy="2362200"/>
          </a:xfrm>
          <a:prstGeom prst="chevron">
            <a:avLst>
              <a:gd name="adj" fmla="val 2654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5" name="Arrow: Chevron 63">
            <a:extLst>
              <a:ext uri="{FF2B5EF4-FFF2-40B4-BE49-F238E27FC236}">
                <a16:creationId xmlns:a16="http://schemas.microsoft.com/office/drawing/2014/main" id="{5A966B5A-9CA7-49DD-844B-1949AC2BBD71}"/>
              </a:ext>
            </a:extLst>
          </p:cNvPr>
          <p:cNvSpPr/>
          <p:nvPr/>
        </p:nvSpPr>
        <p:spPr>
          <a:xfrm>
            <a:off x="5067300" y="1295400"/>
            <a:ext cx="2057400" cy="2362200"/>
          </a:xfrm>
          <a:prstGeom prst="chevron">
            <a:avLst>
              <a:gd name="adj" fmla="val 26543"/>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6" name="Arrow: Chevron 67">
            <a:extLst>
              <a:ext uri="{FF2B5EF4-FFF2-40B4-BE49-F238E27FC236}">
                <a16:creationId xmlns:a16="http://schemas.microsoft.com/office/drawing/2014/main" id="{2B88154E-8A21-4A95-9180-B29B3770F1F0}"/>
              </a:ext>
            </a:extLst>
          </p:cNvPr>
          <p:cNvSpPr/>
          <p:nvPr/>
        </p:nvSpPr>
        <p:spPr>
          <a:xfrm>
            <a:off x="9296400" y="1295400"/>
            <a:ext cx="2057400" cy="2362200"/>
          </a:xfrm>
          <a:prstGeom prst="chevron">
            <a:avLst>
              <a:gd name="adj" fmla="val 26543"/>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7" name="Arrow: Chevron 71">
            <a:extLst>
              <a:ext uri="{FF2B5EF4-FFF2-40B4-BE49-F238E27FC236}">
                <a16:creationId xmlns:a16="http://schemas.microsoft.com/office/drawing/2014/main" id="{1350E815-78D1-42F3-BBFB-7BC2326520B7}"/>
              </a:ext>
            </a:extLst>
          </p:cNvPr>
          <p:cNvSpPr/>
          <p:nvPr/>
        </p:nvSpPr>
        <p:spPr>
          <a:xfrm>
            <a:off x="7181850" y="1295400"/>
            <a:ext cx="2057400" cy="2362200"/>
          </a:xfrm>
          <a:prstGeom prst="chevron">
            <a:avLst>
              <a:gd name="adj" fmla="val 26543"/>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grpSp>
        <p:nvGrpSpPr>
          <p:cNvPr id="40" name="Group 39"/>
          <p:cNvGrpSpPr/>
          <p:nvPr/>
        </p:nvGrpSpPr>
        <p:grpSpPr>
          <a:xfrm>
            <a:off x="838200" y="3962031"/>
            <a:ext cx="1727200" cy="1953878"/>
            <a:chOff x="838200" y="4170451"/>
            <a:chExt cx="1727200" cy="1953878"/>
          </a:xfrm>
        </p:grpSpPr>
        <p:sp>
          <p:nvSpPr>
            <p:cNvPr id="8" name="Subtitle 8">
              <a:extLst>
                <a:ext uri="{FF2B5EF4-FFF2-40B4-BE49-F238E27FC236}">
                  <a16:creationId xmlns:a16="http://schemas.microsoft.com/office/drawing/2014/main" id="{7B03B4C8-22EE-4809-B4ED-1B98F0B814BB}"/>
                </a:ext>
              </a:extLst>
            </p:cNvPr>
            <p:cNvSpPr txBox="1">
              <a:spLocks/>
            </p:cNvSpPr>
            <p:nvPr/>
          </p:nvSpPr>
          <p:spPr>
            <a:xfrm>
              <a:off x="838200" y="4960934"/>
              <a:ext cx="1727200" cy="1163395"/>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GothamNarrow"/>
                </a:rPr>
                <a:t>Use Public-Private-Partnership to leverage the experience of the private sector and drive</a:t>
              </a:r>
              <a:endParaRPr lang="en-US" sz="1400" dirty="0">
                <a:latin typeface="GothamNarrow"/>
              </a:endParaRPr>
            </a:p>
          </p:txBody>
        </p:sp>
        <p:sp>
          <p:nvSpPr>
            <p:cNvPr id="13" name="Subtitle 8">
              <a:extLst>
                <a:ext uri="{FF2B5EF4-FFF2-40B4-BE49-F238E27FC236}">
                  <a16:creationId xmlns:a16="http://schemas.microsoft.com/office/drawing/2014/main" id="{3AE7AE21-A781-40F4-B33D-047D4EA36F21}"/>
                </a:ext>
              </a:extLst>
            </p:cNvPr>
            <p:cNvSpPr txBox="1">
              <a:spLocks/>
            </p:cNvSpPr>
            <p:nvPr/>
          </p:nvSpPr>
          <p:spPr>
            <a:xfrm>
              <a:off x="838200" y="4170451"/>
              <a:ext cx="1727200" cy="66479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rgbClr val="008E40"/>
                  </a:solidFill>
                  <a:latin typeface="GothamNarrow"/>
                </a:rPr>
                <a:t>Contracting model</a:t>
              </a:r>
              <a:endParaRPr lang="en-US" sz="2400" i="1" dirty="0">
                <a:solidFill>
                  <a:srgbClr val="008E40"/>
                </a:solidFill>
                <a:latin typeface="GothamNarrow"/>
              </a:endParaRPr>
            </a:p>
          </p:txBody>
        </p:sp>
      </p:grpSp>
      <p:grpSp>
        <p:nvGrpSpPr>
          <p:cNvPr id="41" name="Group 40"/>
          <p:cNvGrpSpPr/>
          <p:nvPr/>
        </p:nvGrpSpPr>
        <p:grpSpPr>
          <a:xfrm>
            <a:off x="5067300" y="3966223"/>
            <a:ext cx="1741251" cy="1755788"/>
            <a:chOff x="5067300" y="4070433"/>
            <a:chExt cx="1741251" cy="1755788"/>
          </a:xfrm>
        </p:grpSpPr>
        <p:sp>
          <p:nvSpPr>
            <p:cNvPr id="10" name="Subtitle 8">
              <a:extLst>
                <a:ext uri="{FF2B5EF4-FFF2-40B4-BE49-F238E27FC236}">
                  <a16:creationId xmlns:a16="http://schemas.microsoft.com/office/drawing/2014/main" id="{ED7931E4-1D63-4F23-8C27-D2E231C6343E}"/>
                </a:ext>
              </a:extLst>
            </p:cNvPr>
            <p:cNvSpPr txBox="1">
              <a:spLocks/>
            </p:cNvSpPr>
            <p:nvPr/>
          </p:nvSpPr>
          <p:spPr>
            <a:xfrm>
              <a:off x="5081351" y="4856725"/>
              <a:ext cx="1727200" cy="96949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GothamNarrow"/>
                </a:rPr>
                <a:t>The proven track record of the private sector will allow the use of best practice through experience </a:t>
              </a:r>
              <a:endParaRPr lang="en-US" sz="1400" dirty="0">
                <a:latin typeface="GothamNarrow"/>
              </a:endParaRPr>
            </a:p>
          </p:txBody>
        </p:sp>
        <p:sp>
          <p:nvSpPr>
            <p:cNvPr id="14" name="Subtitle 8">
              <a:extLst>
                <a:ext uri="{FF2B5EF4-FFF2-40B4-BE49-F238E27FC236}">
                  <a16:creationId xmlns:a16="http://schemas.microsoft.com/office/drawing/2014/main" id="{118225B5-684C-4500-A3FC-857CAA9B785E}"/>
                </a:ext>
              </a:extLst>
            </p:cNvPr>
            <p:cNvSpPr txBox="1">
              <a:spLocks/>
            </p:cNvSpPr>
            <p:nvPr/>
          </p:nvSpPr>
          <p:spPr>
            <a:xfrm>
              <a:off x="5067300" y="4070433"/>
              <a:ext cx="1727200" cy="3323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rgbClr val="008E40"/>
                  </a:solidFill>
                  <a:latin typeface="GothamNarrow"/>
                </a:rPr>
                <a:t>Reliability</a:t>
              </a:r>
              <a:endParaRPr lang="en-US" sz="2400" i="1" dirty="0">
                <a:solidFill>
                  <a:srgbClr val="008E40"/>
                </a:solidFill>
                <a:latin typeface="GothamNarrow"/>
              </a:endParaRPr>
            </a:p>
          </p:txBody>
        </p:sp>
      </p:grpSp>
      <p:grpSp>
        <p:nvGrpSpPr>
          <p:cNvPr id="42" name="Group 41"/>
          <p:cNvGrpSpPr/>
          <p:nvPr/>
        </p:nvGrpSpPr>
        <p:grpSpPr>
          <a:xfrm>
            <a:off x="9296400" y="3962030"/>
            <a:ext cx="1739900" cy="2147779"/>
            <a:chOff x="9296400" y="3962030"/>
            <a:chExt cx="1739900" cy="2147779"/>
          </a:xfrm>
        </p:grpSpPr>
        <p:sp>
          <p:nvSpPr>
            <p:cNvPr id="12" name="Subtitle 8">
              <a:extLst>
                <a:ext uri="{FF2B5EF4-FFF2-40B4-BE49-F238E27FC236}">
                  <a16:creationId xmlns:a16="http://schemas.microsoft.com/office/drawing/2014/main" id="{2D2DEBB5-25DA-4360-B349-2D55F6C5BC93}"/>
                </a:ext>
              </a:extLst>
            </p:cNvPr>
            <p:cNvSpPr txBox="1">
              <a:spLocks/>
            </p:cNvSpPr>
            <p:nvPr/>
          </p:nvSpPr>
          <p:spPr>
            <a:xfrm>
              <a:off x="9309100" y="4752514"/>
              <a:ext cx="1727200" cy="1357295"/>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GothamNarrow"/>
                </a:rPr>
                <a:t>Integrated solutions will allow for the maximum benefit per rand through, administration, wellness and health risk management </a:t>
              </a:r>
              <a:endParaRPr lang="en-US" sz="1400" dirty="0">
                <a:latin typeface="GothamNarrow"/>
              </a:endParaRPr>
            </a:p>
          </p:txBody>
        </p:sp>
        <p:sp>
          <p:nvSpPr>
            <p:cNvPr id="15" name="Subtitle 8">
              <a:extLst>
                <a:ext uri="{FF2B5EF4-FFF2-40B4-BE49-F238E27FC236}">
                  <a16:creationId xmlns:a16="http://schemas.microsoft.com/office/drawing/2014/main" id="{41BCD639-058F-482A-ABA5-6C4B5C7FB87E}"/>
                </a:ext>
              </a:extLst>
            </p:cNvPr>
            <p:cNvSpPr txBox="1">
              <a:spLocks/>
            </p:cNvSpPr>
            <p:nvPr/>
          </p:nvSpPr>
          <p:spPr>
            <a:xfrm>
              <a:off x="9296400" y="3962030"/>
              <a:ext cx="1727200" cy="66479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rgbClr val="008E40"/>
                  </a:solidFill>
                  <a:latin typeface="GothamNarrow"/>
                </a:rPr>
                <a:t>Integrated products</a:t>
              </a:r>
              <a:endParaRPr lang="en-US" sz="2400" i="1" dirty="0">
                <a:solidFill>
                  <a:srgbClr val="008E40"/>
                </a:solidFill>
                <a:latin typeface="GothamNarrow"/>
              </a:endParaRPr>
            </a:p>
          </p:txBody>
        </p:sp>
      </p:grpSp>
      <p:grpSp>
        <p:nvGrpSpPr>
          <p:cNvPr id="44" name="Group 43"/>
          <p:cNvGrpSpPr/>
          <p:nvPr/>
        </p:nvGrpSpPr>
        <p:grpSpPr>
          <a:xfrm>
            <a:off x="2952750" y="3962030"/>
            <a:ext cx="1766881" cy="1759981"/>
            <a:chOff x="2952750" y="3962030"/>
            <a:chExt cx="1766881" cy="1759981"/>
          </a:xfrm>
        </p:grpSpPr>
        <p:sp>
          <p:nvSpPr>
            <p:cNvPr id="9" name="Subtitle 8">
              <a:extLst>
                <a:ext uri="{FF2B5EF4-FFF2-40B4-BE49-F238E27FC236}">
                  <a16:creationId xmlns:a16="http://schemas.microsoft.com/office/drawing/2014/main" id="{A90034AD-7870-403A-B1D7-728758A73FC9}"/>
                </a:ext>
              </a:extLst>
            </p:cNvPr>
            <p:cNvSpPr txBox="1">
              <a:spLocks/>
            </p:cNvSpPr>
            <p:nvPr/>
          </p:nvSpPr>
          <p:spPr>
            <a:xfrm>
              <a:off x="2992431" y="4752515"/>
              <a:ext cx="1727200" cy="96949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GothamNarrow"/>
                </a:rPr>
                <a:t>Scalability of the solutions supported by robust operations, systems and processes </a:t>
              </a:r>
              <a:endParaRPr lang="en-US" sz="1400" dirty="0">
                <a:latin typeface="GothamNarrow"/>
              </a:endParaRPr>
            </a:p>
          </p:txBody>
        </p:sp>
        <p:sp>
          <p:nvSpPr>
            <p:cNvPr id="16" name="Subtitle 8">
              <a:extLst>
                <a:ext uri="{FF2B5EF4-FFF2-40B4-BE49-F238E27FC236}">
                  <a16:creationId xmlns:a16="http://schemas.microsoft.com/office/drawing/2014/main" id="{BFF773D7-C7EE-4A93-8677-E244E325611D}"/>
                </a:ext>
              </a:extLst>
            </p:cNvPr>
            <p:cNvSpPr txBox="1">
              <a:spLocks/>
            </p:cNvSpPr>
            <p:nvPr/>
          </p:nvSpPr>
          <p:spPr>
            <a:xfrm>
              <a:off x="2952750" y="3962030"/>
              <a:ext cx="1727200" cy="3323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rgbClr val="0070C0"/>
                  </a:solidFill>
                  <a:latin typeface="GothamNarrow"/>
                </a:rPr>
                <a:t>Scalability</a:t>
              </a:r>
              <a:endParaRPr lang="en-US" sz="2400" i="1" dirty="0">
                <a:solidFill>
                  <a:srgbClr val="0070C0"/>
                </a:solidFill>
                <a:latin typeface="GothamNarrow"/>
              </a:endParaRPr>
            </a:p>
          </p:txBody>
        </p:sp>
      </p:grpSp>
      <p:grpSp>
        <p:nvGrpSpPr>
          <p:cNvPr id="43" name="Group 42"/>
          <p:cNvGrpSpPr/>
          <p:nvPr/>
        </p:nvGrpSpPr>
        <p:grpSpPr>
          <a:xfrm>
            <a:off x="7181850" y="3962030"/>
            <a:ext cx="1752830" cy="1759981"/>
            <a:chOff x="7181850" y="3857820"/>
            <a:chExt cx="1752830" cy="1759981"/>
          </a:xfrm>
        </p:grpSpPr>
        <p:sp>
          <p:nvSpPr>
            <p:cNvPr id="11" name="Subtitle 8">
              <a:extLst>
                <a:ext uri="{FF2B5EF4-FFF2-40B4-BE49-F238E27FC236}">
                  <a16:creationId xmlns:a16="http://schemas.microsoft.com/office/drawing/2014/main" id="{0E009633-D02C-407A-8C25-B62E1A851B78}"/>
                </a:ext>
              </a:extLst>
            </p:cNvPr>
            <p:cNvSpPr txBox="1">
              <a:spLocks/>
            </p:cNvSpPr>
            <p:nvPr/>
          </p:nvSpPr>
          <p:spPr>
            <a:xfrm>
              <a:off x="7207480" y="4648305"/>
              <a:ext cx="1727200" cy="96949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dirty="0" smtClean="0">
                  <a:latin typeface="GothamNarrow"/>
                </a:rPr>
                <a:t>Technology is the ‘magic link’ between all stakeholders, and to additionally drive and showcase value </a:t>
              </a:r>
              <a:endParaRPr lang="en-US" sz="1400" dirty="0">
                <a:latin typeface="GothamNarrow"/>
              </a:endParaRPr>
            </a:p>
          </p:txBody>
        </p:sp>
        <p:sp>
          <p:nvSpPr>
            <p:cNvPr id="17" name="Subtitle 8">
              <a:extLst>
                <a:ext uri="{FF2B5EF4-FFF2-40B4-BE49-F238E27FC236}">
                  <a16:creationId xmlns:a16="http://schemas.microsoft.com/office/drawing/2014/main" id="{05DF46DD-5077-45E1-8BF8-2EC7520D0BFF}"/>
                </a:ext>
              </a:extLst>
            </p:cNvPr>
            <p:cNvSpPr txBox="1">
              <a:spLocks/>
            </p:cNvSpPr>
            <p:nvPr/>
          </p:nvSpPr>
          <p:spPr>
            <a:xfrm>
              <a:off x="7181850" y="3857820"/>
              <a:ext cx="1727200" cy="332399"/>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i="1" dirty="0" smtClean="0">
                  <a:solidFill>
                    <a:srgbClr val="0070C0"/>
                  </a:solidFill>
                  <a:latin typeface="GothamNarrow"/>
                </a:rPr>
                <a:t>Technology</a:t>
              </a:r>
              <a:endParaRPr lang="en-US" sz="2400" i="1" dirty="0">
                <a:solidFill>
                  <a:srgbClr val="0070C0"/>
                </a:solidFill>
                <a:latin typeface="GothamNarrow"/>
              </a:endParaRPr>
            </a:p>
          </p:txBody>
        </p:sp>
      </p:grpSp>
      <p:grpSp>
        <p:nvGrpSpPr>
          <p:cNvPr id="18" name="Group 17">
            <a:extLst>
              <a:ext uri="{FF2B5EF4-FFF2-40B4-BE49-F238E27FC236}">
                <a16:creationId xmlns:a16="http://schemas.microsoft.com/office/drawing/2014/main" id="{9EC7155B-416C-461B-A9F7-7ABAD2275A75}"/>
              </a:ext>
            </a:extLst>
          </p:cNvPr>
          <p:cNvGrpSpPr/>
          <p:nvPr/>
        </p:nvGrpSpPr>
        <p:grpSpPr>
          <a:xfrm>
            <a:off x="10160000" y="2123900"/>
            <a:ext cx="661354" cy="661354"/>
            <a:chOff x="8736013" y="1925638"/>
            <a:chExt cx="287338" cy="287338"/>
          </a:xfrm>
          <a:solidFill>
            <a:schemeClr val="bg1"/>
          </a:solidFill>
        </p:grpSpPr>
        <p:sp>
          <p:nvSpPr>
            <p:cNvPr id="19" name="Freeform 97">
              <a:extLst>
                <a:ext uri="{FF2B5EF4-FFF2-40B4-BE49-F238E27FC236}">
                  <a16:creationId xmlns:a16="http://schemas.microsoft.com/office/drawing/2014/main" id="{C60499A2-B17E-4851-9BE7-22FED6457BE7}"/>
                </a:ext>
              </a:extLst>
            </p:cNvPr>
            <p:cNvSpPr>
              <a:spLocks noEditPoints="1"/>
            </p:cNvSpPr>
            <p:nvPr/>
          </p:nvSpPr>
          <p:spPr bwMode="auto">
            <a:xfrm>
              <a:off x="8736013" y="1925638"/>
              <a:ext cx="287338" cy="287338"/>
            </a:xfrm>
            <a:custGeom>
              <a:avLst/>
              <a:gdLst>
                <a:gd name="T0" fmla="*/ 481 w 902"/>
                <a:gd name="T1" fmla="*/ 863 h 902"/>
                <a:gd name="T2" fmla="*/ 872 w 902"/>
                <a:gd name="T3" fmla="*/ 219 h 902"/>
                <a:gd name="T4" fmla="*/ 30 w 902"/>
                <a:gd name="T5" fmla="*/ 219 h 902"/>
                <a:gd name="T6" fmla="*/ 451 w 902"/>
                <a:gd name="T7" fmla="*/ 864 h 902"/>
                <a:gd name="T8" fmla="*/ 30 w 902"/>
                <a:gd name="T9" fmla="*/ 219 h 902"/>
                <a:gd name="T10" fmla="*/ 54 w 902"/>
                <a:gd name="T11" fmla="*/ 197 h 902"/>
                <a:gd name="T12" fmla="*/ 648 w 902"/>
                <a:gd name="T13" fmla="*/ 290 h 902"/>
                <a:gd name="T14" fmla="*/ 466 w 902"/>
                <a:gd name="T15" fmla="*/ 32 h 902"/>
                <a:gd name="T16" fmla="*/ 683 w 902"/>
                <a:gd name="T17" fmla="*/ 274 h 902"/>
                <a:gd name="T18" fmla="*/ 466 w 902"/>
                <a:gd name="T19" fmla="*/ 32 h 902"/>
                <a:gd name="T20" fmla="*/ 902 w 902"/>
                <a:gd name="T21" fmla="*/ 195 h 902"/>
                <a:gd name="T22" fmla="*/ 901 w 902"/>
                <a:gd name="T23" fmla="*/ 191 h 902"/>
                <a:gd name="T24" fmla="*/ 901 w 902"/>
                <a:gd name="T25" fmla="*/ 190 h 902"/>
                <a:gd name="T26" fmla="*/ 898 w 902"/>
                <a:gd name="T27" fmla="*/ 186 h 902"/>
                <a:gd name="T28" fmla="*/ 898 w 902"/>
                <a:gd name="T29" fmla="*/ 185 h 902"/>
                <a:gd name="T30" fmla="*/ 896 w 902"/>
                <a:gd name="T31" fmla="*/ 184 h 902"/>
                <a:gd name="T32" fmla="*/ 893 w 902"/>
                <a:gd name="T33" fmla="*/ 183 h 902"/>
                <a:gd name="T34" fmla="*/ 892 w 902"/>
                <a:gd name="T35" fmla="*/ 182 h 902"/>
                <a:gd name="T36" fmla="*/ 469 w 902"/>
                <a:gd name="T37" fmla="*/ 0 h 902"/>
                <a:gd name="T38" fmla="*/ 463 w 902"/>
                <a:gd name="T39" fmla="*/ 0 h 902"/>
                <a:gd name="T40" fmla="*/ 10 w 902"/>
                <a:gd name="T41" fmla="*/ 182 h 902"/>
                <a:gd name="T42" fmla="*/ 9 w 902"/>
                <a:gd name="T43" fmla="*/ 183 h 902"/>
                <a:gd name="T44" fmla="*/ 6 w 902"/>
                <a:gd name="T45" fmla="*/ 184 h 902"/>
                <a:gd name="T46" fmla="*/ 4 w 902"/>
                <a:gd name="T47" fmla="*/ 185 h 902"/>
                <a:gd name="T48" fmla="*/ 4 w 902"/>
                <a:gd name="T49" fmla="*/ 186 h 902"/>
                <a:gd name="T50" fmla="*/ 1 w 902"/>
                <a:gd name="T51" fmla="*/ 189 h 902"/>
                <a:gd name="T52" fmla="*/ 1 w 902"/>
                <a:gd name="T53" fmla="*/ 190 h 902"/>
                <a:gd name="T54" fmla="*/ 0 w 902"/>
                <a:gd name="T55" fmla="*/ 195 h 902"/>
                <a:gd name="T56" fmla="*/ 0 w 902"/>
                <a:gd name="T57" fmla="*/ 195 h 902"/>
                <a:gd name="T58" fmla="*/ 0 w 902"/>
                <a:gd name="T59" fmla="*/ 195 h 902"/>
                <a:gd name="T60" fmla="*/ 0 w 902"/>
                <a:gd name="T61" fmla="*/ 681 h 902"/>
                <a:gd name="T62" fmla="*/ 5 w 902"/>
                <a:gd name="T63" fmla="*/ 688 h 902"/>
                <a:gd name="T64" fmla="*/ 460 w 902"/>
                <a:gd name="T65" fmla="*/ 901 h 902"/>
                <a:gd name="T66" fmla="*/ 461 w 902"/>
                <a:gd name="T67" fmla="*/ 901 h 902"/>
                <a:gd name="T68" fmla="*/ 466 w 902"/>
                <a:gd name="T69" fmla="*/ 902 h 902"/>
                <a:gd name="T70" fmla="*/ 472 w 902"/>
                <a:gd name="T71" fmla="*/ 901 h 902"/>
                <a:gd name="T72" fmla="*/ 472 w 902"/>
                <a:gd name="T73" fmla="*/ 900 h 902"/>
                <a:gd name="T74" fmla="*/ 897 w 902"/>
                <a:gd name="T75" fmla="*/ 688 h 902"/>
                <a:gd name="T76" fmla="*/ 901 w 902"/>
                <a:gd name="T77" fmla="*/ 681 h 902"/>
                <a:gd name="T78" fmla="*/ 902 w 902"/>
                <a:gd name="T79" fmla="*/ 195 h 902"/>
                <a:gd name="T80" fmla="*/ 902 w 902"/>
                <a:gd name="T81" fmla="*/ 195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2" h="902">
                  <a:moveTo>
                    <a:pt x="872" y="668"/>
                  </a:moveTo>
                  <a:lnTo>
                    <a:pt x="481" y="863"/>
                  </a:lnTo>
                  <a:lnTo>
                    <a:pt x="481" y="401"/>
                  </a:lnTo>
                  <a:lnTo>
                    <a:pt x="872" y="219"/>
                  </a:lnTo>
                  <a:lnTo>
                    <a:pt x="872" y="668"/>
                  </a:lnTo>
                  <a:close/>
                  <a:moveTo>
                    <a:pt x="30" y="219"/>
                  </a:moveTo>
                  <a:lnTo>
                    <a:pt x="451" y="401"/>
                  </a:lnTo>
                  <a:lnTo>
                    <a:pt x="451" y="864"/>
                  </a:lnTo>
                  <a:lnTo>
                    <a:pt x="30" y="667"/>
                  </a:lnTo>
                  <a:lnTo>
                    <a:pt x="30" y="219"/>
                  </a:lnTo>
                  <a:close/>
                  <a:moveTo>
                    <a:pt x="466" y="374"/>
                  </a:moveTo>
                  <a:lnTo>
                    <a:pt x="54" y="197"/>
                  </a:lnTo>
                  <a:lnTo>
                    <a:pt x="266" y="112"/>
                  </a:lnTo>
                  <a:lnTo>
                    <a:pt x="648" y="290"/>
                  </a:lnTo>
                  <a:lnTo>
                    <a:pt x="466" y="374"/>
                  </a:lnTo>
                  <a:close/>
                  <a:moveTo>
                    <a:pt x="466" y="32"/>
                  </a:moveTo>
                  <a:lnTo>
                    <a:pt x="851" y="197"/>
                  </a:lnTo>
                  <a:lnTo>
                    <a:pt x="683" y="274"/>
                  </a:lnTo>
                  <a:lnTo>
                    <a:pt x="304" y="97"/>
                  </a:lnTo>
                  <a:lnTo>
                    <a:pt x="466" y="32"/>
                  </a:lnTo>
                  <a:close/>
                  <a:moveTo>
                    <a:pt x="902" y="195"/>
                  </a:moveTo>
                  <a:lnTo>
                    <a:pt x="902" y="195"/>
                  </a:lnTo>
                  <a:lnTo>
                    <a:pt x="902" y="193"/>
                  </a:lnTo>
                  <a:lnTo>
                    <a:pt x="901" y="191"/>
                  </a:lnTo>
                  <a:lnTo>
                    <a:pt x="901" y="190"/>
                  </a:lnTo>
                  <a:lnTo>
                    <a:pt x="901" y="190"/>
                  </a:lnTo>
                  <a:lnTo>
                    <a:pt x="900" y="188"/>
                  </a:lnTo>
                  <a:lnTo>
                    <a:pt x="898" y="186"/>
                  </a:lnTo>
                  <a:lnTo>
                    <a:pt x="898" y="186"/>
                  </a:lnTo>
                  <a:lnTo>
                    <a:pt x="898" y="185"/>
                  </a:lnTo>
                  <a:lnTo>
                    <a:pt x="897" y="184"/>
                  </a:lnTo>
                  <a:lnTo>
                    <a:pt x="896" y="184"/>
                  </a:lnTo>
                  <a:lnTo>
                    <a:pt x="895" y="183"/>
                  </a:lnTo>
                  <a:lnTo>
                    <a:pt x="893" y="183"/>
                  </a:lnTo>
                  <a:lnTo>
                    <a:pt x="893" y="183"/>
                  </a:lnTo>
                  <a:lnTo>
                    <a:pt x="892" y="182"/>
                  </a:lnTo>
                  <a:lnTo>
                    <a:pt x="471" y="2"/>
                  </a:lnTo>
                  <a:lnTo>
                    <a:pt x="469" y="0"/>
                  </a:lnTo>
                  <a:lnTo>
                    <a:pt x="466" y="0"/>
                  </a:lnTo>
                  <a:lnTo>
                    <a:pt x="463" y="0"/>
                  </a:lnTo>
                  <a:lnTo>
                    <a:pt x="461" y="2"/>
                  </a:lnTo>
                  <a:lnTo>
                    <a:pt x="10" y="182"/>
                  </a:lnTo>
                  <a:lnTo>
                    <a:pt x="9" y="182"/>
                  </a:lnTo>
                  <a:lnTo>
                    <a:pt x="9" y="183"/>
                  </a:lnTo>
                  <a:lnTo>
                    <a:pt x="8" y="183"/>
                  </a:lnTo>
                  <a:lnTo>
                    <a:pt x="6" y="184"/>
                  </a:lnTo>
                  <a:lnTo>
                    <a:pt x="5" y="184"/>
                  </a:lnTo>
                  <a:lnTo>
                    <a:pt x="4" y="185"/>
                  </a:lnTo>
                  <a:lnTo>
                    <a:pt x="4" y="185"/>
                  </a:lnTo>
                  <a:lnTo>
                    <a:pt x="4" y="186"/>
                  </a:lnTo>
                  <a:lnTo>
                    <a:pt x="2" y="187"/>
                  </a:lnTo>
                  <a:lnTo>
                    <a:pt x="1" y="189"/>
                  </a:lnTo>
                  <a:lnTo>
                    <a:pt x="1" y="190"/>
                  </a:lnTo>
                  <a:lnTo>
                    <a:pt x="1" y="190"/>
                  </a:lnTo>
                  <a:lnTo>
                    <a:pt x="0" y="192"/>
                  </a:lnTo>
                  <a:lnTo>
                    <a:pt x="0" y="195"/>
                  </a:lnTo>
                  <a:lnTo>
                    <a:pt x="0" y="195"/>
                  </a:lnTo>
                  <a:lnTo>
                    <a:pt x="0" y="195"/>
                  </a:lnTo>
                  <a:lnTo>
                    <a:pt x="0" y="195"/>
                  </a:lnTo>
                  <a:lnTo>
                    <a:pt x="0" y="195"/>
                  </a:lnTo>
                  <a:lnTo>
                    <a:pt x="0" y="676"/>
                  </a:lnTo>
                  <a:lnTo>
                    <a:pt x="0" y="681"/>
                  </a:lnTo>
                  <a:lnTo>
                    <a:pt x="2" y="685"/>
                  </a:lnTo>
                  <a:lnTo>
                    <a:pt x="5" y="688"/>
                  </a:lnTo>
                  <a:lnTo>
                    <a:pt x="9" y="690"/>
                  </a:lnTo>
                  <a:lnTo>
                    <a:pt x="460" y="901"/>
                  </a:lnTo>
                  <a:lnTo>
                    <a:pt x="460" y="901"/>
                  </a:lnTo>
                  <a:lnTo>
                    <a:pt x="461" y="901"/>
                  </a:lnTo>
                  <a:lnTo>
                    <a:pt x="463" y="902"/>
                  </a:lnTo>
                  <a:lnTo>
                    <a:pt x="466" y="902"/>
                  </a:lnTo>
                  <a:lnTo>
                    <a:pt x="469" y="902"/>
                  </a:lnTo>
                  <a:lnTo>
                    <a:pt x="472" y="901"/>
                  </a:lnTo>
                  <a:lnTo>
                    <a:pt x="472" y="901"/>
                  </a:lnTo>
                  <a:lnTo>
                    <a:pt x="472" y="900"/>
                  </a:lnTo>
                  <a:lnTo>
                    <a:pt x="893" y="690"/>
                  </a:lnTo>
                  <a:lnTo>
                    <a:pt x="897" y="688"/>
                  </a:lnTo>
                  <a:lnTo>
                    <a:pt x="900" y="685"/>
                  </a:lnTo>
                  <a:lnTo>
                    <a:pt x="901" y="681"/>
                  </a:lnTo>
                  <a:lnTo>
                    <a:pt x="902" y="676"/>
                  </a:lnTo>
                  <a:lnTo>
                    <a:pt x="902" y="195"/>
                  </a:lnTo>
                  <a:lnTo>
                    <a:pt x="902" y="195"/>
                  </a:lnTo>
                  <a:lnTo>
                    <a:pt x="902"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0" name="Freeform 98">
              <a:extLst>
                <a:ext uri="{FF2B5EF4-FFF2-40B4-BE49-F238E27FC236}">
                  <a16:creationId xmlns:a16="http://schemas.microsoft.com/office/drawing/2014/main" id="{5E98504D-8D55-48DE-BD81-FEEAC7744B2D}"/>
                </a:ext>
              </a:extLst>
            </p:cNvPr>
            <p:cNvSpPr>
              <a:spLocks noEditPoints="1"/>
            </p:cNvSpPr>
            <p:nvPr/>
          </p:nvSpPr>
          <p:spPr bwMode="auto">
            <a:xfrm>
              <a:off x="8774113" y="2041525"/>
              <a:ext cx="77788" cy="100013"/>
            </a:xfrm>
            <a:custGeom>
              <a:avLst/>
              <a:gdLst>
                <a:gd name="T0" fmla="*/ 211 w 241"/>
                <a:gd name="T1" fmla="*/ 278 h 315"/>
                <a:gd name="T2" fmla="*/ 30 w 241"/>
                <a:gd name="T3" fmla="*/ 201 h 315"/>
                <a:gd name="T4" fmla="*/ 30 w 241"/>
                <a:gd name="T5" fmla="*/ 38 h 315"/>
                <a:gd name="T6" fmla="*/ 211 w 241"/>
                <a:gd name="T7" fmla="*/ 115 h 315"/>
                <a:gd name="T8" fmla="*/ 211 w 241"/>
                <a:gd name="T9" fmla="*/ 278 h 315"/>
                <a:gd name="T10" fmla="*/ 231 w 241"/>
                <a:gd name="T11" fmla="*/ 92 h 315"/>
                <a:gd name="T12" fmla="*/ 21 w 241"/>
                <a:gd name="T13" fmla="*/ 2 h 315"/>
                <a:gd name="T14" fmla="*/ 17 w 241"/>
                <a:gd name="T15" fmla="*/ 0 h 315"/>
                <a:gd name="T16" fmla="*/ 14 w 241"/>
                <a:gd name="T17" fmla="*/ 0 h 315"/>
                <a:gd name="T18" fmla="*/ 11 w 241"/>
                <a:gd name="T19" fmla="*/ 0 h 315"/>
                <a:gd name="T20" fmla="*/ 6 w 241"/>
                <a:gd name="T21" fmla="*/ 3 h 315"/>
                <a:gd name="T22" fmla="*/ 4 w 241"/>
                <a:gd name="T23" fmla="*/ 5 h 315"/>
                <a:gd name="T24" fmla="*/ 2 w 241"/>
                <a:gd name="T25" fmla="*/ 8 h 315"/>
                <a:gd name="T26" fmla="*/ 1 w 241"/>
                <a:gd name="T27" fmla="*/ 11 h 315"/>
                <a:gd name="T28" fmla="*/ 0 w 241"/>
                <a:gd name="T29" fmla="*/ 15 h 315"/>
                <a:gd name="T30" fmla="*/ 0 w 241"/>
                <a:gd name="T31" fmla="*/ 210 h 315"/>
                <a:gd name="T32" fmla="*/ 1 w 241"/>
                <a:gd name="T33" fmla="*/ 215 h 315"/>
                <a:gd name="T34" fmla="*/ 2 w 241"/>
                <a:gd name="T35" fmla="*/ 219 h 315"/>
                <a:gd name="T36" fmla="*/ 5 w 241"/>
                <a:gd name="T37" fmla="*/ 222 h 315"/>
                <a:gd name="T38" fmla="*/ 10 w 241"/>
                <a:gd name="T39" fmla="*/ 224 h 315"/>
                <a:gd name="T40" fmla="*/ 220 w 241"/>
                <a:gd name="T41" fmla="*/ 314 h 315"/>
                <a:gd name="T42" fmla="*/ 223 w 241"/>
                <a:gd name="T43" fmla="*/ 315 h 315"/>
                <a:gd name="T44" fmla="*/ 226 w 241"/>
                <a:gd name="T45" fmla="*/ 315 h 315"/>
                <a:gd name="T46" fmla="*/ 230 w 241"/>
                <a:gd name="T47" fmla="*/ 315 h 315"/>
                <a:gd name="T48" fmla="*/ 234 w 241"/>
                <a:gd name="T49" fmla="*/ 313 h 315"/>
                <a:gd name="T50" fmla="*/ 237 w 241"/>
                <a:gd name="T51" fmla="*/ 311 h 315"/>
                <a:gd name="T52" fmla="*/ 239 w 241"/>
                <a:gd name="T53" fmla="*/ 308 h 315"/>
                <a:gd name="T54" fmla="*/ 240 w 241"/>
                <a:gd name="T55" fmla="*/ 305 h 315"/>
                <a:gd name="T56" fmla="*/ 241 w 241"/>
                <a:gd name="T57" fmla="*/ 300 h 315"/>
                <a:gd name="T58" fmla="*/ 241 w 241"/>
                <a:gd name="T59" fmla="*/ 105 h 315"/>
                <a:gd name="T60" fmla="*/ 240 w 241"/>
                <a:gd name="T61" fmla="*/ 101 h 315"/>
                <a:gd name="T62" fmla="*/ 238 w 241"/>
                <a:gd name="T63" fmla="*/ 97 h 315"/>
                <a:gd name="T64" fmla="*/ 236 w 241"/>
                <a:gd name="T65" fmla="*/ 94 h 315"/>
                <a:gd name="T66" fmla="*/ 231 w 241"/>
                <a:gd name="T67" fmla="*/ 92 h 315"/>
                <a:gd name="T68" fmla="*/ 231 w 241"/>
                <a:gd name="T69" fmla="*/ 9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1" h="315">
                  <a:moveTo>
                    <a:pt x="211" y="278"/>
                  </a:moveTo>
                  <a:lnTo>
                    <a:pt x="30" y="201"/>
                  </a:lnTo>
                  <a:lnTo>
                    <a:pt x="30" y="38"/>
                  </a:lnTo>
                  <a:lnTo>
                    <a:pt x="211" y="115"/>
                  </a:lnTo>
                  <a:lnTo>
                    <a:pt x="211" y="278"/>
                  </a:lnTo>
                  <a:close/>
                  <a:moveTo>
                    <a:pt x="231" y="92"/>
                  </a:moveTo>
                  <a:lnTo>
                    <a:pt x="21" y="2"/>
                  </a:lnTo>
                  <a:lnTo>
                    <a:pt x="17" y="0"/>
                  </a:lnTo>
                  <a:lnTo>
                    <a:pt x="14" y="0"/>
                  </a:lnTo>
                  <a:lnTo>
                    <a:pt x="11" y="0"/>
                  </a:lnTo>
                  <a:lnTo>
                    <a:pt x="6" y="3"/>
                  </a:lnTo>
                  <a:lnTo>
                    <a:pt x="4" y="5"/>
                  </a:lnTo>
                  <a:lnTo>
                    <a:pt x="2" y="8"/>
                  </a:lnTo>
                  <a:lnTo>
                    <a:pt x="1" y="11"/>
                  </a:lnTo>
                  <a:lnTo>
                    <a:pt x="0" y="15"/>
                  </a:lnTo>
                  <a:lnTo>
                    <a:pt x="0" y="210"/>
                  </a:lnTo>
                  <a:lnTo>
                    <a:pt x="1" y="215"/>
                  </a:lnTo>
                  <a:lnTo>
                    <a:pt x="2" y="219"/>
                  </a:lnTo>
                  <a:lnTo>
                    <a:pt x="5" y="222"/>
                  </a:lnTo>
                  <a:lnTo>
                    <a:pt x="10" y="224"/>
                  </a:lnTo>
                  <a:lnTo>
                    <a:pt x="220" y="314"/>
                  </a:lnTo>
                  <a:lnTo>
                    <a:pt x="223" y="315"/>
                  </a:lnTo>
                  <a:lnTo>
                    <a:pt x="226" y="315"/>
                  </a:lnTo>
                  <a:lnTo>
                    <a:pt x="230" y="315"/>
                  </a:lnTo>
                  <a:lnTo>
                    <a:pt x="234" y="313"/>
                  </a:lnTo>
                  <a:lnTo>
                    <a:pt x="237" y="311"/>
                  </a:lnTo>
                  <a:lnTo>
                    <a:pt x="239" y="308"/>
                  </a:lnTo>
                  <a:lnTo>
                    <a:pt x="240" y="305"/>
                  </a:lnTo>
                  <a:lnTo>
                    <a:pt x="241" y="300"/>
                  </a:lnTo>
                  <a:lnTo>
                    <a:pt x="241" y="105"/>
                  </a:lnTo>
                  <a:lnTo>
                    <a:pt x="240" y="101"/>
                  </a:lnTo>
                  <a:lnTo>
                    <a:pt x="238" y="97"/>
                  </a:lnTo>
                  <a:lnTo>
                    <a:pt x="236" y="94"/>
                  </a:lnTo>
                  <a:lnTo>
                    <a:pt x="231" y="92"/>
                  </a:lnTo>
                  <a:lnTo>
                    <a:pt x="231" y="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grpSp>
      <p:grpSp>
        <p:nvGrpSpPr>
          <p:cNvPr id="45" name="Group 44">
            <a:extLst>
              <a:ext uri="{FF2B5EF4-FFF2-40B4-BE49-F238E27FC236}">
                <a16:creationId xmlns:a16="http://schemas.microsoft.com/office/drawing/2014/main" id="{27751614-8EC4-4F8C-9E8A-9239FBA18083}"/>
              </a:ext>
            </a:extLst>
          </p:cNvPr>
          <p:cNvGrpSpPr/>
          <p:nvPr/>
        </p:nvGrpSpPr>
        <p:grpSpPr>
          <a:xfrm>
            <a:off x="3892549" y="2240505"/>
            <a:ext cx="540000" cy="504000"/>
            <a:chOff x="11028363" y="2508250"/>
            <a:chExt cx="285750" cy="277813"/>
          </a:xfrm>
          <a:solidFill>
            <a:schemeClr val="bg1"/>
          </a:solidFill>
        </p:grpSpPr>
        <p:sp>
          <p:nvSpPr>
            <p:cNvPr id="46" name="Freeform 70">
              <a:extLst>
                <a:ext uri="{FF2B5EF4-FFF2-40B4-BE49-F238E27FC236}">
                  <a16:creationId xmlns:a16="http://schemas.microsoft.com/office/drawing/2014/main" id="{4AC0F507-C471-404B-9A13-43FF2173CB89}"/>
                </a:ext>
              </a:extLst>
            </p:cNvPr>
            <p:cNvSpPr>
              <a:spLocks/>
            </p:cNvSpPr>
            <p:nvPr/>
          </p:nvSpPr>
          <p:spPr bwMode="auto">
            <a:xfrm>
              <a:off x="11060113" y="2508250"/>
              <a:ext cx="225425" cy="157163"/>
            </a:xfrm>
            <a:custGeom>
              <a:avLst/>
              <a:gdLst>
                <a:gd name="T0" fmla="*/ 19 w 711"/>
                <a:gd name="T1" fmla="*/ 494 h 494"/>
                <a:gd name="T2" fmla="*/ 678 w 711"/>
                <a:gd name="T3" fmla="*/ 60 h 494"/>
                <a:gd name="T4" fmla="*/ 667 w 711"/>
                <a:gd name="T5" fmla="*/ 167 h 494"/>
                <a:gd name="T6" fmla="*/ 668 w 711"/>
                <a:gd name="T7" fmla="*/ 173 h 494"/>
                <a:gd name="T8" fmla="*/ 671 w 711"/>
                <a:gd name="T9" fmla="*/ 177 h 494"/>
                <a:gd name="T10" fmla="*/ 677 w 711"/>
                <a:gd name="T11" fmla="*/ 180 h 494"/>
                <a:gd name="T12" fmla="*/ 681 w 711"/>
                <a:gd name="T13" fmla="*/ 181 h 494"/>
                <a:gd name="T14" fmla="*/ 687 w 711"/>
                <a:gd name="T15" fmla="*/ 180 h 494"/>
                <a:gd name="T16" fmla="*/ 695 w 711"/>
                <a:gd name="T17" fmla="*/ 173 h 494"/>
                <a:gd name="T18" fmla="*/ 711 w 711"/>
                <a:gd name="T19" fmla="*/ 33 h 494"/>
                <a:gd name="T20" fmla="*/ 711 w 711"/>
                <a:gd name="T21" fmla="*/ 30 h 494"/>
                <a:gd name="T22" fmla="*/ 711 w 711"/>
                <a:gd name="T23" fmla="*/ 27 h 494"/>
                <a:gd name="T24" fmla="*/ 710 w 711"/>
                <a:gd name="T25" fmla="*/ 24 h 494"/>
                <a:gd name="T26" fmla="*/ 709 w 711"/>
                <a:gd name="T27" fmla="*/ 22 h 494"/>
                <a:gd name="T28" fmla="*/ 709 w 711"/>
                <a:gd name="T29" fmla="*/ 22 h 494"/>
                <a:gd name="T30" fmla="*/ 707 w 711"/>
                <a:gd name="T31" fmla="*/ 20 h 494"/>
                <a:gd name="T32" fmla="*/ 705 w 711"/>
                <a:gd name="T33" fmla="*/ 18 h 494"/>
                <a:gd name="T34" fmla="*/ 701 w 711"/>
                <a:gd name="T35" fmla="*/ 16 h 494"/>
                <a:gd name="T36" fmla="*/ 699 w 711"/>
                <a:gd name="T37" fmla="*/ 15 h 494"/>
                <a:gd name="T38" fmla="*/ 698 w 711"/>
                <a:gd name="T39" fmla="*/ 15 h 494"/>
                <a:gd name="T40" fmla="*/ 560 w 711"/>
                <a:gd name="T41" fmla="*/ 0 h 494"/>
                <a:gd name="T42" fmla="*/ 555 w 711"/>
                <a:gd name="T43" fmla="*/ 3 h 494"/>
                <a:gd name="T44" fmla="*/ 550 w 711"/>
                <a:gd name="T45" fmla="*/ 6 h 494"/>
                <a:gd name="T46" fmla="*/ 547 w 711"/>
                <a:gd name="T47" fmla="*/ 11 h 494"/>
                <a:gd name="T48" fmla="*/ 546 w 711"/>
                <a:gd name="T49" fmla="*/ 16 h 494"/>
                <a:gd name="T50" fmla="*/ 548 w 711"/>
                <a:gd name="T51" fmla="*/ 23 h 494"/>
                <a:gd name="T52" fmla="*/ 551 w 711"/>
                <a:gd name="T53" fmla="*/ 27 h 494"/>
                <a:gd name="T54" fmla="*/ 557 w 711"/>
                <a:gd name="T55" fmla="*/ 30 h 494"/>
                <a:gd name="T56" fmla="*/ 653 w 711"/>
                <a:gd name="T57" fmla="*/ 41 h 494"/>
                <a:gd name="T58" fmla="*/ 4 w 711"/>
                <a:gd name="T59" fmla="*/ 468 h 494"/>
                <a:gd name="T60" fmla="*/ 1 w 711"/>
                <a:gd name="T61" fmla="*/ 474 h 494"/>
                <a:gd name="T62" fmla="*/ 0 w 711"/>
                <a:gd name="T63" fmla="*/ 479 h 494"/>
                <a:gd name="T64" fmla="*/ 1 w 711"/>
                <a:gd name="T65" fmla="*/ 485 h 494"/>
                <a:gd name="T66" fmla="*/ 5 w 711"/>
                <a:gd name="T67" fmla="*/ 490 h 494"/>
                <a:gd name="T68" fmla="*/ 11 w 711"/>
                <a:gd name="T6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11" h="494">
                  <a:moveTo>
                    <a:pt x="15" y="494"/>
                  </a:moveTo>
                  <a:lnTo>
                    <a:pt x="19" y="494"/>
                  </a:lnTo>
                  <a:lnTo>
                    <a:pt x="23" y="492"/>
                  </a:lnTo>
                  <a:lnTo>
                    <a:pt x="678" y="60"/>
                  </a:lnTo>
                  <a:lnTo>
                    <a:pt x="667" y="164"/>
                  </a:lnTo>
                  <a:lnTo>
                    <a:pt x="667" y="167"/>
                  </a:lnTo>
                  <a:lnTo>
                    <a:pt x="667" y="170"/>
                  </a:lnTo>
                  <a:lnTo>
                    <a:pt x="668" y="173"/>
                  </a:lnTo>
                  <a:lnTo>
                    <a:pt x="670" y="175"/>
                  </a:lnTo>
                  <a:lnTo>
                    <a:pt x="671" y="177"/>
                  </a:lnTo>
                  <a:lnTo>
                    <a:pt x="675" y="179"/>
                  </a:lnTo>
                  <a:lnTo>
                    <a:pt x="677" y="180"/>
                  </a:lnTo>
                  <a:lnTo>
                    <a:pt x="680" y="180"/>
                  </a:lnTo>
                  <a:lnTo>
                    <a:pt x="681" y="181"/>
                  </a:lnTo>
                  <a:lnTo>
                    <a:pt x="682" y="181"/>
                  </a:lnTo>
                  <a:lnTo>
                    <a:pt x="687" y="180"/>
                  </a:lnTo>
                  <a:lnTo>
                    <a:pt x="692" y="177"/>
                  </a:lnTo>
                  <a:lnTo>
                    <a:pt x="695" y="173"/>
                  </a:lnTo>
                  <a:lnTo>
                    <a:pt x="696" y="167"/>
                  </a:lnTo>
                  <a:lnTo>
                    <a:pt x="711" y="33"/>
                  </a:lnTo>
                  <a:lnTo>
                    <a:pt x="711" y="31"/>
                  </a:lnTo>
                  <a:lnTo>
                    <a:pt x="711" y="30"/>
                  </a:lnTo>
                  <a:lnTo>
                    <a:pt x="711" y="28"/>
                  </a:lnTo>
                  <a:lnTo>
                    <a:pt x="711" y="27"/>
                  </a:lnTo>
                  <a:lnTo>
                    <a:pt x="711" y="26"/>
                  </a:lnTo>
                  <a:lnTo>
                    <a:pt x="710" y="24"/>
                  </a:lnTo>
                  <a:lnTo>
                    <a:pt x="710" y="23"/>
                  </a:lnTo>
                  <a:lnTo>
                    <a:pt x="709" y="22"/>
                  </a:lnTo>
                  <a:lnTo>
                    <a:pt x="709" y="22"/>
                  </a:lnTo>
                  <a:lnTo>
                    <a:pt x="709" y="22"/>
                  </a:lnTo>
                  <a:lnTo>
                    <a:pt x="708" y="21"/>
                  </a:lnTo>
                  <a:lnTo>
                    <a:pt x="707" y="20"/>
                  </a:lnTo>
                  <a:lnTo>
                    <a:pt x="706" y="19"/>
                  </a:lnTo>
                  <a:lnTo>
                    <a:pt x="705" y="18"/>
                  </a:lnTo>
                  <a:lnTo>
                    <a:pt x="703" y="18"/>
                  </a:lnTo>
                  <a:lnTo>
                    <a:pt x="701" y="16"/>
                  </a:lnTo>
                  <a:lnTo>
                    <a:pt x="700" y="16"/>
                  </a:lnTo>
                  <a:lnTo>
                    <a:pt x="699" y="15"/>
                  </a:lnTo>
                  <a:lnTo>
                    <a:pt x="698" y="15"/>
                  </a:lnTo>
                  <a:lnTo>
                    <a:pt x="698" y="15"/>
                  </a:lnTo>
                  <a:lnTo>
                    <a:pt x="563" y="0"/>
                  </a:lnTo>
                  <a:lnTo>
                    <a:pt x="560" y="0"/>
                  </a:lnTo>
                  <a:lnTo>
                    <a:pt x="557" y="1"/>
                  </a:lnTo>
                  <a:lnTo>
                    <a:pt x="555" y="3"/>
                  </a:lnTo>
                  <a:lnTo>
                    <a:pt x="552" y="4"/>
                  </a:lnTo>
                  <a:lnTo>
                    <a:pt x="550" y="6"/>
                  </a:lnTo>
                  <a:lnTo>
                    <a:pt x="548" y="8"/>
                  </a:lnTo>
                  <a:lnTo>
                    <a:pt x="547" y="11"/>
                  </a:lnTo>
                  <a:lnTo>
                    <a:pt x="546" y="14"/>
                  </a:lnTo>
                  <a:lnTo>
                    <a:pt x="546" y="16"/>
                  </a:lnTo>
                  <a:lnTo>
                    <a:pt x="547" y="20"/>
                  </a:lnTo>
                  <a:lnTo>
                    <a:pt x="548" y="23"/>
                  </a:lnTo>
                  <a:lnTo>
                    <a:pt x="549" y="25"/>
                  </a:lnTo>
                  <a:lnTo>
                    <a:pt x="551" y="27"/>
                  </a:lnTo>
                  <a:lnTo>
                    <a:pt x="553" y="28"/>
                  </a:lnTo>
                  <a:lnTo>
                    <a:pt x="557" y="30"/>
                  </a:lnTo>
                  <a:lnTo>
                    <a:pt x="560" y="30"/>
                  </a:lnTo>
                  <a:lnTo>
                    <a:pt x="653" y="41"/>
                  </a:lnTo>
                  <a:lnTo>
                    <a:pt x="6" y="466"/>
                  </a:lnTo>
                  <a:lnTo>
                    <a:pt x="4" y="468"/>
                  </a:lnTo>
                  <a:lnTo>
                    <a:pt x="2" y="471"/>
                  </a:lnTo>
                  <a:lnTo>
                    <a:pt x="1" y="474"/>
                  </a:lnTo>
                  <a:lnTo>
                    <a:pt x="0" y="476"/>
                  </a:lnTo>
                  <a:lnTo>
                    <a:pt x="0" y="479"/>
                  </a:lnTo>
                  <a:lnTo>
                    <a:pt x="0" y="482"/>
                  </a:lnTo>
                  <a:lnTo>
                    <a:pt x="1" y="485"/>
                  </a:lnTo>
                  <a:lnTo>
                    <a:pt x="2" y="488"/>
                  </a:lnTo>
                  <a:lnTo>
                    <a:pt x="5" y="490"/>
                  </a:lnTo>
                  <a:lnTo>
                    <a:pt x="8" y="492"/>
                  </a:lnTo>
                  <a:lnTo>
                    <a:pt x="11" y="494"/>
                  </a:lnTo>
                  <a:lnTo>
                    <a:pt x="15" y="4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71">
              <a:extLst>
                <a:ext uri="{FF2B5EF4-FFF2-40B4-BE49-F238E27FC236}">
                  <a16:creationId xmlns:a16="http://schemas.microsoft.com/office/drawing/2014/main" id="{2CA2422E-185F-42D1-8CD5-A5FCDAB241BA}"/>
                </a:ext>
              </a:extLst>
            </p:cNvPr>
            <p:cNvSpPr>
              <a:spLocks noEditPoints="1"/>
            </p:cNvSpPr>
            <p:nvPr/>
          </p:nvSpPr>
          <p:spPr bwMode="auto">
            <a:xfrm>
              <a:off x="11028363" y="2593975"/>
              <a:ext cx="285750" cy="192088"/>
            </a:xfrm>
            <a:custGeom>
              <a:avLst/>
              <a:gdLst>
                <a:gd name="T0" fmla="*/ 812 w 902"/>
                <a:gd name="T1" fmla="*/ 30 h 601"/>
                <a:gd name="T2" fmla="*/ 511 w 902"/>
                <a:gd name="T3" fmla="*/ 571 h 601"/>
                <a:gd name="T4" fmla="*/ 601 w 902"/>
                <a:gd name="T5" fmla="*/ 571 h 601"/>
                <a:gd name="T6" fmla="*/ 300 w 902"/>
                <a:gd name="T7" fmla="*/ 330 h 601"/>
                <a:gd name="T8" fmla="*/ 300 w 902"/>
                <a:gd name="T9" fmla="*/ 571 h 601"/>
                <a:gd name="T10" fmla="*/ 180 w 902"/>
                <a:gd name="T11" fmla="*/ 481 h 601"/>
                <a:gd name="T12" fmla="*/ 887 w 902"/>
                <a:gd name="T13" fmla="*/ 571 h 601"/>
                <a:gd name="T14" fmla="*/ 841 w 902"/>
                <a:gd name="T15" fmla="*/ 12 h 601"/>
                <a:gd name="T16" fmla="*/ 838 w 902"/>
                <a:gd name="T17" fmla="*/ 5 h 601"/>
                <a:gd name="T18" fmla="*/ 829 w 902"/>
                <a:gd name="T19" fmla="*/ 0 h 601"/>
                <a:gd name="T20" fmla="*/ 704 w 902"/>
                <a:gd name="T21" fmla="*/ 0 h 601"/>
                <a:gd name="T22" fmla="*/ 695 w 902"/>
                <a:gd name="T23" fmla="*/ 5 h 601"/>
                <a:gd name="T24" fmla="*/ 692 w 902"/>
                <a:gd name="T25" fmla="*/ 12 h 601"/>
                <a:gd name="T26" fmla="*/ 631 w 902"/>
                <a:gd name="T27" fmla="*/ 571 h 601"/>
                <a:gd name="T28" fmla="*/ 630 w 902"/>
                <a:gd name="T29" fmla="*/ 160 h 601"/>
                <a:gd name="T30" fmla="*/ 625 w 902"/>
                <a:gd name="T31" fmla="*/ 152 h 601"/>
                <a:gd name="T32" fmla="*/ 616 w 902"/>
                <a:gd name="T33" fmla="*/ 150 h 601"/>
                <a:gd name="T34" fmla="*/ 490 w 902"/>
                <a:gd name="T35" fmla="*/ 151 h 601"/>
                <a:gd name="T36" fmla="*/ 483 w 902"/>
                <a:gd name="T37" fmla="*/ 157 h 601"/>
                <a:gd name="T38" fmla="*/ 481 w 902"/>
                <a:gd name="T39" fmla="*/ 165 h 601"/>
                <a:gd name="T40" fmla="*/ 421 w 902"/>
                <a:gd name="T41" fmla="*/ 315 h 601"/>
                <a:gd name="T42" fmla="*/ 418 w 902"/>
                <a:gd name="T43" fmla="*/ 308 h 601"/>
                <a:gd name="T44" fmla="*/ 411 w 902"/>
                <a:gd name="T45" fmla="*/ 302 h 601"/>
                <a:gd name="T46" fmla="*/ 285 w 902"/>
                <a:gd name="T47" fmla="*/ 300 h 601"/>
                <a:gd name="T48" fmla="*/ 277 w 902"/>
                <a:gd name="T49" fmla="*/ 304 h 601"/>
                <a:gd name="T50" fmla="*/ 271 w 902"/>
                <a:gd name="T51" fmla="*/ 310 h 601"/>
                <a:gd name="T52" fmla="*/ 270 w 902"/>
                <a:gd name="T53" fmla="*/ 571 h 601"/>
                <a:gd name="T54" fmla="*/ 210 w 902"/>
                <a:gd name="T55" fmla="*/ 463 h 601"/>
                <a:gd name="T56" fmla="*/ 206 w 902"/>
                <a:gd name="T57" fmla="*/ 456 h 601"/>
                <a:gd name="T58" fmla="*/ 198 w 902"/>
                <a:gd name="T59" fmla="*/ 451 h 601"/>
                <a:gd name="T60" fmla="*/ 72 w 902"/>
                <a:gd name="T61" fmla="*/ 451 h 601"/>
                <a:gd name="T62" fmla="*/ 64 w 902"/>
                <a:gd name="T63" fmla="*/ 456 h 601"/>
                <a:gd name="T64" fmla="*/ 60 w 902"/>
                <a:gd name="T65" fmla="*/ 463 h 601"/>
                <a:gd name="T66" fmla="*/ 15 w 902"/>
                <a:gd name="T67" fmla="*/ 571 h 601"/>
                <a:gd name="T68" fmla="*/ 6 w 902"/>
                <a:gd name="T69" fmla="*/ 573 h 601"/>
                <a:gd name="T70" fmla="*/ 1 w 902"/>
                <a:gd name="T71" fmla="*/ 581 h 601"/>
                <a:gd name="T72" fmla="*/ 0 w 902"/>
                <a:gd name="T73" fmla="*/ 590 h 601"/>
                <a:gd name="T74" fmla="*/ 4 w 902"/>
                <a:gd name="T75" fmla="*/ 597 h 601"/>
                <a:gd name="T76" fmla="*/ 12 w 902"/>
                <a:gd name="T77" fmla="*/ 601 h 601"/>
                <a:gd name="T78" fmla="*/ 195 w 902"/>
                <a:gd name="T79" fmla="*/ 601 h 601"/>
                <a:gd name="T80" fmla="*/ 496 w 902"/>
                <a:gd name="T81" fmla="*/ 601 h 601"/>
                <a:gd name="T82" fmla="*/ 827 w 902"/>
                <a:gd name="T83" fmla="*/ 601 h 601"/>
                <a:gd name="T84" fmla="*/ 892 w 902"/>
                <a:gd name="T85" fmla="*/ 600 h 601"/>
                <a:gd name="T86" fmla="*/ 899 w 902"/>
                <a:gd name="T87" fmla="*/ 595 h 601"/>
                <a:gd name="T88" fmla="*/ 902 w 902"/>
                <a:gd name="T89" fmla="*/ 586 h 601"/>
                <a:gd name="T90" fmla="*/ 899 w 902"/>
                <a:gd name="T91" fmla="*/ 578 h 601"/>
                <a:gd name="T92" fmla="*/ 892 w 902"/>
                <a:gd name="T93" fmla="*/ 572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2" h="601">
                  <a:moveTo>
                    <a:pt x="721" y="571"/>
                  </a:moveTo>
                  <a:lnTo>
                    <a:pt x="721" y="30"/>
                  </a:lnTo>
                  <a:lnTo>
                    <a:pt x="812" y="30"/>
                  </a:lnTo>
                  <a:lnTo>
                    <a:pt x="812" y="571"/>
                  </a:lnTo>
                  <a:lnTo>
                    <a:pt x="721" y="571"/>
                  </a:lnTo>
                  <a:close/>
                  <a:moveTo>
                    <a:pt x="511" y="571"/>
                  </a:moveTo>
                  <a:lnTo>
                    <a:pt x="511" y="180"/>
                  </a:lnTo>
                  <a:lnTo>
                    <a:pt x="601" y="180"/>
                  </a:lnTo>
                  <a:lnTo>
                    <a:pt x="601" y="571"/>
                  </a:lnTo>
                  <a:lnTo>
                    <a:pt x="511" y="571"/>
                  </a:lnTo>
                  <a:close/>
                  <a:moveTo>
                    <a:pt x="300" y="571"/>
                  </a:moveTo>
                  <a:lnTo>
                    <a:pt x="300" y="330"/>
                  </a:lnTo>
                  <a:lnTo>
                    <a:pt x="391" y="330"/>
                  </a:lnTo>
                  <a:lnTo>
                    <a:pt x="391" y="571"/>
                  </a:lnTo>
                  <a:lnTo>
                    <a:pt x="300" y="571"/>
                  </a:lnTo>
                  <a:close/>
                  <a:moveTo>
                    <a:pt x="90" y="571"/>
                  </a:moveTo>
                  <a:lnTo>
                    <a:pt x="90" y="481"/>
                  </a:lnTo>
                  <a:lnTo>
                    <a:pt x="180" y="481"/>
                  </a:lnTo>
                  <a:lnTo>
                    <a:pt x="180" y="571"/>
                  </a:lnTo>
                  <a:lnTo>
                    <a:pt x="90" y="571"/>
                  </a:lnTo>
                  <a:close/>
                  <a:moveTo>
                    <a:pt x="887" y="571"/>
                  </a:moveTo>
                  <a:lnTo>
                    <a:pt x="842" y="571"/>
                  </a:lnTo>
                  <a:lnTo>
                    <a:pt x="842" y="15"/>
                  </a:lnTo>
                  <a:lnTo>
                    <a:pt x="841" y="12"/>
                  </a:lnTo>
                  <a:lnTo>
                    <a:pt x="841" y="9"/>
                  </a:lnTo>
                  <a:lnTo>
                    <a:pt x="839" y="7"/>
                  </a:lnTo>
                  <a:lnTo>
                    <a:pt x="838" y="5"/>
                  </a:lnTo>
                  <a:lnTo>
                    <a:pt x="835" y="3"/>
                  </a:lnTo>
                  <a:lnTo>
                    <a:pt x="832" y="1"/>
                  </a:lnTo>
                  <a:lnTo>
                    <a:pt x="829" y="0"/>
                  </a:lnTo>
                  <a:lnTo>
                    <a:pt x="827" y="0"/>
                  </a:lnTo>
                  <a:lnTo>
                    <a:pt x="706" y="0"/>
                  </a:lnTo>
                  <a:lnTo>
                    <a:pt x="704" y="0"/>
                  </a:lnTo>
                  <a:lnTo>
                    <a:pt x="701" y="1"/>
                  </a:lnTo>
                  <a:lnTo>
                    <a:pt x="698" y="3"/>
                  </a:lnTo>
                  <a:lnTo>
                    <a:pt x="695" y="5"/>
                  </a:lnTo>
                  <a:lnTo>
                    <a:pt x="694" y="7"/>
                  </a:lnTo>
                  <a:lnTo>
                    <a:pt x="692" y="9"/>
                  </a:lnTo>
                  <a:lnTo>
                    <a:pt x="692" y="12"/>
                  </a:lnTo>
                  <a:lnTo>
                    <a:pt x="691" y="15"/>
                  </a:lnTo>
                  <a:lnTo>
                    <a:pt x="691" y="571"/>
                  </a:lnTo>
                  <a:lnTo>
                    <a:pt x="631" y="571"/>
                  </a:lnTo>
                  <a:lnTo>
                    <a:pt x="631" y="165"/>
                  </a:lnTo>
                  <a:lnTo>
                    <a:pt x="631" y="162"/>
                  </a:lnTo>
                  <a:lnTo>
                    <a:pt x="630" y="160"/>
                  </a:lnTo>
                  <a:lnTo>
                    <a:pt x="629" y="157"/>
                  </a:lnTo>
                  <a:lnTo>
                    <a:pt x="627" y="155"/>
                  </a:lnTo>
                  <a:lnTo>
                    <a:pt x="625" y="152"/>
                  </a:lnTo>
                  <a:lnTo>
                    <a:pt x="622" y="151"/>
                  </a:lnTo>
                  <a:lnTo>
                    <a:pt x="619" y="150"/>
                  </a:lnTo>
                  <a:lnTo>
                    <a:pt x="616" y="150"/>
                  </a:lnTo>
                  <a:lnTo>
                    <a:pt x="496" y="150"/>
                  </a:lnTo>
                  <a:lnTo>
                    <a:pt x="493" y="150"/>
                  </a:lnTo>
                  <a:lnTo>
                    <a:pt x="490" y="151"/>
                  </a:lnTo>
                  <a:lnTo>
                    <a:pt x="487" y="154"/>
                  </a:lnTo>
                  <a:lnTo>
                    <a:pt x="485" y="155"/>
                  </a:lnTo>
                  <a:lnTo>
                    <a:pt x="483" y="157"/>
                  </a:lnTo>
                  <a:lnTo>
                    <a:pt x="482" y="160"/>
                  </a:lnTo>
                  <a:lnTo>
                    <a:pt x="481" y="162"/>
                  </a:lnTo>
                  <a:lnTo>
                    <a:pt x="481" y="165"/>
                  </a:lnTo>
                  <a:lnTo>
                    <a:pt x="481" y="571"/>
                  </a:lnTo>
                  <a:lnTo>
                    <a:pt x="421" y="571"/>
                  </a:lnTo>
                  <a:lnTo>
                    <a:pt x="421" y="315"/>
                  </a:lnTo>
                  <a:lnTo>
                    <a:pt x="420" y="313"/>
                  </a:lnTo>
                  <a:lnTo>
                    <a:pt x="420" y="310"/>
                  </a:lnTo>
                  <a:lnTo>
                    <a:pt x="418" y="308"/>
                  </a:lnTo>
                  <a:lnTo>
                    <a:pt x="417" y="306"/>
                  </a:lnTo>
                  <a:lnTo>
                    <a:pt x="414" y="304"/>
                  </a:lnTo>
                  <a:lnTo>
                    <a:pt x="411" y="302"/>
                  </a:lnTo>
                  <a:lnTo>
                    <a:pt x="408" y="301"/>
                  </a:lnTo>
                  <a:lnTo>
                    <a:pt x="406" y="300"/>
                  </a:lnTo>
                  <a:lnTo>
                    <a:pt x="285" y="300"/>
                  </a:lnTo>
                  <a:lnTo>
                    <a:pt x="283" y="301"/>
                  </a:lnTo>
                  <a:lnTo>
                    <a:pt x="280" y="302"/>
                  </a:lnTo>
                  <a:lnTo>
                    <a:pt x="277" y="304"/>
                  </a:lnTo>
                  <a:lnTo>
                    <a:pt x="274" y="306"/>
                  </a:lnTo>
                  <a:lnTo>
                    <a:pt x="273" y="308"/>
                  </a:lnTo>
                  <a:lnTo>
                    <a:pt x="271" y="310"/>
                  </a:lnTo>
                  <a:lnTo>
                    <a:pt x="271" y="313"/>
                  </a:lnTo>
                  <a:lnTo>
                    <a:pt x="270" y="316"/>
                  </a:lnTo>
                  <a:lnTo>
                    <a:pt x="270" y="571"/>
                  </a:lnTo>
                  <a:lnTo>
                    <a:pt x="210" y="571"/>
                  </a:lnTo>
                  <a:lnTo>
                    <a:pt x="210" y="466"/>
                  </a:lnTo>
                  <a:lnTo>
                    <a:pt x="210" y="463"/>
                  </a:lnTo>
                  <a:lnTo>
                    <a:pt x="209" y="460"/>
                  </a:lnTo>
                  <a:lnTo>
                    <a:pt x="208" y="458"/>
                  </a:lnTo>
                  <a:lnTo>
                    <a:pt x="206" y="456"/>
                  </a:lnTo>
                  <a:lnTo>
                    <a:pt x="204" y="454"/>
                  </a:lnTo>
                  <a:lnTo>
                    <a:pt x="201" y="452"/>
                  </a:lnTo>
                  <a:lnTo>
                    <a:pt x="198" y="451"/>
                  </a:lnTo>
                  <a:lnTo>
                    <a:pt x="195" y="451"/>
                  </a:lnTo>
                  <a:lnTo>
                    <a:pt x="75" y="451"/>
                  </a:lnTo>
                  <a:lnTo>
                    <a:pt x="72" y="451"/>
                  </a:lnTo>
                  <a:lnTo>
                    <a:pt x="69" y="452"/>
                  </a:lnTo>
                  <a:lnTo>
                    <a:pt x="66" y="454"/>
                  </a:lnTo>
                  <a:lnTo>
                    <a:pt x="64" y="456"/>
                  </a:lnTo>
                  <a:lnTo>
                    <a:pt x="62" y="458"/>
                  </a:lnTo>
                  <a:lnTo>
                    <a:pt x="61" y="460"/>
                  </a:lnTo>
                  <a:lnTo>
                    <a:pt x="60" y="463"/>
                  </a:lnTo>
                  <a:lnTo>
                    <a:pt x="60" y="466"/>
                  </a:lnTo>
                  <a:lnTo>
                    <a:pt x="60" y="571"/>
                  </a:lnTo>
                  <a:lnTo>
                    <a:pt x="15" y="571"/>
                  </a:lnTo>
                  <a:lnTo>
                    <a:pt x="12" y="571"/>
                  </a:lnTo>
                  <a:lnTo>
                    <a:pt x="9" y="572"/>
                  </a:lnTo>
                  <a:lnTo>
                    <a:pt x="6" y="573"/>
                  </a:lnTo>
                  <a:lnTo>
                    <a:pt x="4" y="576"/>
                  </a:lnTo>
                  <a:lnTo>
                    <a:pt x="2" y="578"/>
                  </a:lnTo>
                  <a:lnTo>
                    <a:pt x="1" y="581"/>
                  </a:lnTo>
                  <a:lnTo>
                    <a:pt x="0" y="583"/>
                  </a:lnTo>
                  <a:lnTo>
                    <a:pt x="0" y="586"/>
                  </a:lnTo>
                  <a:lnTo>
                    <a:pt x="0" y="590"/>
                  </a:lnTo>
                  <a:lnTo>
                    <a:pt x="1" y="593"/>
                  </a:lnTo>
                  <a:lnTo>
                    <a:pt x="2" y="595"/>
                  </a:lnTo>
                  <a:lnTo>
                    <a:pt x="4" y="597"/>
                  </a:lnTo>
                  <a:lnTo>
                    <a:pt x="6" y="599"/>
                  </a:lnTo>
                  <a:lnTo>
                    <a:pt x="9" y="600"/>
                  </a:lnTo>
                  <a:lnTo>
                    <a:pt x="12" y="601"/>
                  </a:lnTo>
                  <a:lnTo>
                    <a:pt x="15" y="601"/>
                  </a:lnTo>
                  <a:lnTo>
                    <a:pt x="75" y="601"/>
                  </a:lnTo>
                  <a:lnTo>
                    <a:pt x="195" y="601"/>
                  </a:lnTo>
                  <a:lnTo>
                    <a:pt x="285" y="601"/>
                  </a:lnTo>
                  <a:lnTo>
                    <a:pt x="406" y="601"/>
                  </a:lnTo>
                  <a:lnTo>
                    <a:pt x="496" y="601"/>
                  </a:lnTo>
                  <a:lnTo>
                    <a:pt x="616" y="601"/>
                  </a:lnTo>
                  <a:lnTo>
                    <a:pt x="706" y="601"/>
                  </a:lnTo>
                  <a:lnTo>
                    <a:pt x="827" y="601"/>
                  </a:lnTo>
                  <a:lnTo>
                    <a:pt x="887" y="601"/>
                  </a:lnTo>
                  <a:lnTo>
                    <a:pt x="890" y="601"/>
                  </a:lnTo>
                  <a:lnTo>
                    <a:pt x="892" y="600"/>
                  </a:lnTo>
                  <a:lnTo>
                    <a:pt x="896" y="599"/>
                  </a:lnTo>
                  <a:lnTo>
                    <a:pt x="898" y="597"/>
                  </a:lnTo>
                  <a:lnTo>
                    <a:pt x="899" y="595"/>
                  </a:lnTo>
                  <a:lnTo>
                    <a:pt x="901" y="593"/>
                  </a:lnTo>
                  <a:lnTo>
                    <a:pt x="901" y="590"/>
                  </a:lnTo>
                  <a:lnTo>
                    <a:pt x="902" y="586"/>
                  </a:lnTo>
                  <a:lnTo>
                    <a:pt x="902" y="583"/>
                  </a:lnTo>
                  <a:lnTo>
                    <a:pt x="901" y="581"/>
                  </a:lnTo>
                  <a:lnTo>
                    <a:pt x="899" y="578"/>
                  </a:lnTo>
                  <a:lnTo>
                    <a:pt x="898" y="576"/>
                  </a:lnTo>
                  <a:lnTo>
                    <a:pt x="896" y="573"/>
                  </a:lnTo>
                  <a:lnTo>
                    <a:pt x="892" y="572"/>
                  </a:lnTo>
                  <a:lnTo>
                    <a:pt x="890" y="571"/>
                  </a:lnTo>
                  <a:lnTo>
                    <a:pt x="887" y="57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1" name="Freeform 228">
            <a:extLst>
              <a:ext uri="{FF2B5EF4-FFF2-40B4-BE49-F238E27FC236}">
                <a16:creationId xmlns:a16="http://schemas.microsoft.com/office/drawing/2014/main" id="{6154DAF1-4015-49C0-BC2E-7D9FF460920B}"/>
              </a:ext>
            </a:extLst>
          </p:cNvPr>
          <p:cNvSpPr>
            <a:spLocks noEditPoints="1"/>
          </p:cNvSpPr>
          <p:nvPr/>
        </p:nvSpPr>
        <p:spPr bwMode="auto">
          <a:xfrm>
            <a:off x="1752600" y="2240505"/>
            <a:ext cx="513137" cy="514933"/>
          </a:xfrm>
          <a:custGeom>
            <a:avLst/>
            <a:gdLst>
              <a:gd name="T0" fmla="*/ 776 w 872"/>
              <a:gd name="T1" fmla="*/ 252 h 871"/>
              <a:gd name="T2" fmla="*/ 670 w 872"/>
              <a:gd name="T3" fmla="*/ 43 h 871"/>
              <a:gd name="T4" fmla="*/ 685 w 872"/>
              <a:gd name="T5" fmla="*/ 33 h 871"/>
              <a:gd name="T6" fmla="*/ 703 w 872"/>
              <a:gd name="T7" fmla="*/ 30 h 871"/>
              <a:gd name="T8" fmla="*/ 720 w 872"/>
              <a:gd name="T9" fmla="*/ 33 h 871"/>
              <a:gd name="T10" fmla="*/ 734 w 872"/>
              <a:gd name="T11" fmla="*/ 43 h 871"/>
              <a:gd name="T12" fmla="*/ 834 w 872"/>
              <a:gd name="T13" fmla="*/ 144 h 871"/>
              <a:gd name="T14" fmla="*/ 841 w 872"/>
              <a:gd name="T15" fmla="*/ 160 h 871"/>
              <a:gd name="T16" fmla="*/ 841 w 872"/>
              <a:gd name="T17" fmla="*/ 177 h 871"/>
              <a:gd name="T18" fmla="*/ 834 w 872"/>
              <a:gd name="T19" fmla="*/ 194 h 871"/>
              <a:gd name="T20" fmla="*/ 829 w 872"/>
              <a:gd name="T21" fmla="*/ 201 h 871"/>
              <a:gd name="T22" fmla="*/ 559 w 872"/>
              <a:gd name="T23" fmla="*/ 154 h 871"/>
              <a:gd name="T24" fmla="*/ 756 w 872"/>
              <a:gd name="T25" fmla="*/ 274 h 871"/>
              <a:gd name="T26" fmla="*/ 267 w 872"/>
              <a:gd name="T27" fmla="*/ 762 h 871"/>
              <a:gd name="T28" fmla="*/ 239 w 872"/>
              <a:gd name="T29" fmla="*/ 653 h 871"/>
              <a:gd name="T30" fmla="*/ 696 w 872"/>
              <a:gd name="T31" fmla="*/ 333 h 871"/>
              <a:gd name="T32" fmla="*/ 146 w 872"/>
              <a:gd name="T33" fmla="*/ 802 h 871"/>
              <a:gd name="T34" fmla="*/ 95 w 872"/>
              <a:gd name="T35" fmla="*/ 637 h 871"/>
              <a:gd name="T36" fmla="*/ 109 w 872"/>
              <a:gd name="T37" fmla="*/ 658 h 871"/>
              <a:gd name="T38" fmla="*/ 115 w 872"/>
              <a:gd name="T39" fmla="*/ 662 h 871"/>
              <a:gd name="T40" fmla="*/ 209 w 872"/>
              <a:gd name="T41" fmla="*/ 662 h 871"/>
              <a:gd name="T42" fmla="*/ 209 w 872"/>
              <a:gd name="T43" fmla="*/ 756 h 871"/>
              <a:gd name="T44" fmla="*/ 213 w 872"/>
              <a:gd name="T45" fmla="*/ 762 h 871"/>
              <a:gd name="T46" fmla="*/ 234 w 872"/>
              <a:gd name="T47" fmla="*/ 776 h 871"/>
              <a:gd name="T48" fmla="*/ 37 w 872"/>
              <a:gd name="T49" fmla="*/ 835 h 871"/>
              <a:gd name="T50" fmla="*/ 113 w 872"/>
              <a:gd name="T51" fmla="*/ 811 h 871"/>
              <a:gd name="T52" fmla="*/ 538 w 872"/>
              <a:gd name="T53" fmla="*/ 175 h 871"/>
              <a:gd name="T54" fmla="*/ 218 w 872"/>
              <a:gd name="T55" fmla="*/ 633 h 871"/>
              <a:gd name="T56" fmla="*/ 109 w 872"/>
              <a:gd name="T57" fmla="*/ 604 h 871"/>
              <a:gd name="T58" fmla="*/ 850 w 872"/>
              <a:gd name="T59" fmla="*/ 116 h 871"/>
              <a:gd name="T60" fmla="*/ 750 w 872"/>
              <a:gd name="T61" fmla="*/ 17 h 871"/>
              <a:gd name="T62" fmla="*/ 738 w 872"/>
              <a:gd name="T63" fmla="*/ 8 h 871"/>
              <a:gd name="T64" fmla="*/ 724 w 872"/>
              <a:gd name="T65" fmla="*/ 3 h 871"/>
              <a:gd name="T66" fmla="*/ 710 w 872"/>
              <a:gd name="T67" fmla="*/ 0 h 871"/>
              <a:gd name="T68" fmla="*/ 695 w 872"/>
              <a:gd name="T69" fmla="*/ 0 h 871"/>
              <a:gd name="T70" fmla="*/ 680 w 872"/>
              <a:gd name="T71" fmla="*/ 3 h 871"/>
              <a:gd name="T72" fmla="*/ 667 w 872"/>
              <a:gd name="T73" fmla="*/ 8 h 871"/>
              <a:gd name="T74" fmla="*/ 654 w 872"/>
              <a:gd name="T75" fmla="*/ 17 h 871"/>
              <a:gd name="T76" fmla="*/ 527 w 872"/>
              <a:gd name="T77" fmla="*/ 144 h 871"/>
              <a:gd name="T78" fmla="*/ 77 w 872"/>
              <a:gd name="T79" fmla="*/ 594 h 871"/>
              <a:gd name="T80" fmla="*/ 1 w 872"/>
              <a:gd name="T81" fmla="*/ 852 h 871"/>
              <a:gd name="T82" fmla="*/ 0 w 872"/>
              <a:gd name="T83" fmla="*/ 861 h 871"/>
              <a:gd name="T84" fmla="*/ 4 w 872"/>
              <a:gd name="T85" fmla="*/ 867 h 871"/>
              <a:gd name="T86" fmla="*/ 9 w 872"/>
              <a:gd name="T87" fmla="*/ 870 h 871"/>
              <a:gd name="T88" fmla="*/ 15 w 872"/>
              <a:gd name="T89" fmla="*/ 871 h 871"/>
              <a:gd name="T90" fmla="*/ 19 w 872"/>
              <a:gd name="T91" fmla="*/ 871 h 871"/>
              <a:gd name="T92" fmla="*/ 277 w 872"/>
              <a:gd name="T93" fmla="*/ 794 h 871"/>
              <a:gd name="T94" fmla="*/ 727 w 872"/>
              <a:gd name="T95" fmla="*/ 344 h 871"/>
              <a:gd name="T96" fmla="*/ 854 w 872"/>
              <a:gd name="T97" fmla="*/ 217 h 871"/>
              <a:gd name="T98" fmla="*/ 863 w 872"/>
              <a:gd name="T99" fmla="*/ 204 h 871"/>
              <a:gd name="T100" fmla="*/ 868 w 872"/>
              <a:gd name="T101" fmla="*/ 190 h 871"/>
              <a:gd name="T102" fmla="*/ 872 w 872"/>
              <a:gd name="T103" fmla="*/ 176 h 871"/>
              <a:gd name="T104" fmla="*/ 872 w 872"/>
              <a:gd name="T105" fmla="*/ 162 h 871"/>
              <a:gd name="T106" fmla="*/ 868 w 872"/>
              <a:gd name="T107" fmla="*/ 148 h 871"/>
              <a:gd name="T108" fmla="*/ 863 w 872"/>
              <a:gd name="T109" fmla="*/ 135 h 871"/>
              <a:gd name="T110" fmla="*/ 854 w 872"/>
              <a:gd name="T111" fmla="*/ 122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2" h="871">
                <a:moveTo>
                  <a:pt x="829" y="201"/>
                </a:moveTo>
                <a:lnTo>
                  <a:pt x="776" y="252"/>
                </a:lnTo>
                <a:lnTo>
                  <a:pt x="619" y="95"/>
                </a:lnTo>
                <a:lnTo>
                  <a:pt x="670" y="43"/>
                </a:lnTo>
                <a:lnTo>
                  <a:pt x="677" y="37"/>
                </a:lnTo>
                <a:lnTo>
                  <a:pt x="685" y="33"/>
                </a:lnTo>
                <a:lnTo>
                  <a:pt x="694" y="31"/>
                </a:lnTo>
                <a:lnTo>
                  <a:pt x="703" y="30"/>
                </a:lnTo>
                <a:lnTo>
                  <a:pt x="711" y="31"/>
                </a:lnTo>
                <a:lnTo>
                  <a:pt x="720" y="33"/>
                </a:lnTo>
                <a:lnTo>
                  <a:pt x="727" y="37"/>
                </a:lnTo>
                <a:lnTo>
                  <a:pt x="734" y="43"/>
                </a:lnTo>
                <a:lnTo>
                  <a:pt x="829" y="138"/>
                </a:lnTo>
                <a:lnTo>
                  <a:pt x="834" y="144"/>
                </a:lnTo>
                <a:lnTo>
                  <a:pt x="838" y="153"/>
                </a:lnTo>
                <a:lnTo>
                  <a:pt x="841" y="160"/>
                </a:lnTo>
                <a:lnTo>
                  <a:pt x="842" y="169"/>
                </a:lnTo>
                <a:lnTo>
                  <a:pt x="841" y="177"/>
                </a:lnTo>
                <a:lnTo>
                  <a:pt x="838" y="186"/>
                </a:lnTo>
                <a:lnTo>
                  <a:pt x="834" y="194"/>
                </a:lnTo>
                <a:lnTo>
                  <a:pt x="829" y="201"/>
                </a:lnTo>
                <a:lnTo>
                  <a:pt x="829" y="201"/>
                </a:lnTo>
                <a:close/>
                <a:moveTo>
                  <a:pt x="718" y="312"/>
                </a:moveTo>
                <a:lnTo>
                  <a:pt x="559" y="154"/>
                </a:lnTo>
                <a:lnTo>
                  <a:pt x="598" y="115"/>
                </a:lnTo>
                <a:lnTo>
                  <a:pt x="756" y="274"/>
                </a:lnTo>
                <a:lnTo>
                  <a:pt x="718" y="312"/>
                </a:lnTo>
                <a:close/>
                <a:moveTo>
                  <a:pt x="267" y="762"/>
                </a:moveTo>
                <a:lnTo>
                  <a:pt x="239" y="744"/>
                </a:lnTo>
                <a:lnTo>
                  <a:pt x="239" y="653"/>
                </a:lnTo>
                <a:lnTo>
                  <a:pt x="628" y="265"/>
                </a:lnTo>
                <a:lnTo>
                  <a:pt x="696" y="333"/>
                </a:lnTo>
                <a:lnTo>
                  <a:pt x="267" y="762"/>
                </a:lnTo>
                <a:close/>
                <a:moveTo>
                  <a:pt x="146" y="802"/>
                </a:moveTo>
                <a:lnTo>
                  <a:pt x="69" y="725"/>
                </a:lnTo>
                <a:lnTo>
                  <a:pt x="95" y="637"/>
                </a:lnTo>
                <a:lnTo>
                  <a:pt x="107" y="655"/>
                </a:lnTo>
                <a:lnTo>
                  <a:pt x="109" y="658"/>
                </a:lnTo>
                <a:lnTo>
                  <a:pt x="112" y="661"/>
                </a:lnTo>
                <a:lnTo>
                  <a:pt x="115" y="662"/>
                </a:lnTo>
                <a:lnTo>
                  <a:pt x="120" y="663"/>
                </a:lnTo>
                <a:lnTo>
                  <a:pt x="209" y="662"/>
                </a:lnTo>
                <a:lnTo>
                  <a:pt x="209" y="752"/>
                </a:lnTo>
                <a:lnTo>
                  <a:pt x="209" y="756"/>
                </a:lnTo>
                <a:lnTo>
                  <a:pt x="210" y="759"/>
                </a:lnTo>
                <a:lnTo>
                  <a:pt x="213" y="762"/>
                </a:lnTo>
                <a:lnTo>
                  <a:pt x="216" y="764"/>
                </a:lnTo>
                <a:lnTo>
                  <a:pt x="234" y="776"/>
                </a:lnTo>
                <a:lnTo>
                  <a:pt x="146" y="802"/>
                </a:lnTo>
                <a:close/>
                <a:moveTo>
                  <a:pt x="37" y="835"/>
                </a:moveTo>
                <a:lnTo>
                  <a:pt x="60" y="758"/>
                </a:lnTo>
                <a:lnTo>
                  <a:pt x="113" y="811"/>
                </a:lnTo>
                <a:lnTo>
                  <a:pt x="37" y="835"/>
                </a:lnTo>
                <a:close/>
                <a:moveTo>
                  <a:pt x="538" y="175"/>
                </a:moveTo>
                <a:lnTo>
                  <a:pt x="606" y="244"/>
                </a:lnTo>
                <a:lnTo>
                  <a:pt x="218" y="633"/>
                </a:lnTo>
                <a:lnTo>
                  <a:pt x="127" y="633"/>
                </a:lnTo>
                <a:lnTo>
                  <a:pt x="109" y="604"/>
                </a:lnTo>
                <a:lnTo>
                  <a:pt x="538" y="175"/>
                </a:lnTo>
                <a:close/>
                <a:moveTo>
                  <a:pt x="850" y="116"/>
                </a:moveTo>
                <a:lnTo>
                  <a:pt x="755" y="21"/>
                </a:lnTo>
                <a:lnTo>
                  <a:pt x="750" y="17"/>
                </a:lnTo>
                <a:lnTo>
                  <a:pt x="743" y="13"/>
                </a:lnTo>
                <a:lnTo>
                  <a:pt x="738" y="8"/>
                </a:lnTo>
                <a:lnTo>
                  <a:pt x="730" y="5"/>
                </a:lnTo>
                <a:lnTo>
                  <a:pt x="724" y="3"/>
                </a:lnTo>
                <a:lnTo>
                  <a:pt x="716" y="1"/>
                </a:lnTo>
                <a:lnTo>
                  <a:pt x="710" y="0"/>
                </a:lnTo>
                <a:lnTo>
                  <a:pt x="703" y="0"/>
                </a:lnTo>
                <a:lnTo>
                  <a:pt x="695" y="0"/>
                </a:lnTo>
                <a:lnTo>
                  <a:pt x="688" y="1"/>
                </a:lnTo>
                <a:lnTo>
                  <a:pt x="680" y="3"/>
                </a:lnTo>
                <a:lnTo>
                  <a:pt x="674" y="5"/>
                </a:lnTo>
                <a:lnTo>
                  <a:pt x="667" y="8"/>
                </a:lnTo>
                <a:lnTo>
                  <a:pt x="661" y="13"/>
                </a:lnTo>
                <a:lnTo>
                  <a:pt x="654" y="17"/>
                </a:lnTo>
                <a:lnTo>
                  <a:pt x="649" y="21"/>
                </a:lnTo>
                <a:lnTo>
                  <a:pt x="527" y="144"/>
                </a:lnTo>
                <a:lnTo>
                  <a:pt x="79" y="592"/>
                </a:lnTo>
                <a:lnTo>
                  <a:pt x="77" y="594"/>
                </a:lnTo>
                <a:lnTo>
                  <a:pt x="75" y="599"/>
                </a:lnTo>
                <a:lnTo>
                  <a:pt x="1" y="852"/>
                </a:lnTo>
                <a:lnTo>
                  <a:pt x="0" y="856"/>
                </a:lnTo>
                <a:lnTo>
                  <a:pt x="0" y="861"/>
                </a:lnTo>
                <a:lnTo>
                  <a:pt x="2" y="864"/>
                </a:lnTo>
                <a:lnTo>
                  <a:pt x="4" y="867"/>
                </a:lnTo>
                <a:lnTo>
                  <a:pt x="6" y="869"/>
                </a:lnTo>
                <a:lnTo>
                  <a:pt x="9" y="870"/>
                </a:lnTo>
                <a:lnTo>
                  <a:pt x="12" y="871"/>
                </a:lnTo>
                <a:lnTo>
                  <a:pt x="15" y="871"/>
                </a:lnTo>
                <a:lnTo>
                  <a:pt x="17" y="871"/>
                </a:lnTo>
                <a:lnTo>
                  <a:pt x="19" y="871"/>
                </a:lnTo>
                <a:lnTo>
                  <a:pt x="273" y="796"/>
                </a:lnTo>
                <a:lnTo>
                  <a:pt x="277" y="794"/>
                </a:lnTo>
                <a:lnTo>
                  <a:pt x="279" y="792"/>
                </a:lnTo>
                <a:lnTo>
                  <a:pt x="727" y="344"/>
                </a:lnTo>
                <a:lnTo>
                  <a:pt x="850" y="222"/>
                </a:lnTo>
                <a:lnTo>
                  <a:pt x="854" y="217"/>
                </a:lnTo>
                <a:lnTo>
                  <a:pt x="860" y="210"/>
                </a:lnTo>
                <a:lnTo>
                  <a:pt x="863" y="204"/>
                </a:lnTo>
                <a:lnTo>
                  <a:pt x="866" y="198"/>
                </a:lnTo>
                <a:lnTo>
                  <a:pt x="868" y="190"/>
                </a:lnTo>
                <a:lnTo>
                  <a:pt x="870" y="184"/>
                </a:lnTo>
                <a:lnTo>
                  <a:pt x="872" y="176"/>
                </a:lnTo>
                <a:lnTo>
                  <a:pt x="872" y="169"/>
                </a:lnTo>
                <a:lnTo>
                  <a:pt x="872" y="162"/>
                </a:lnTo>
                <a:lnTo>
                  <a:pt x="870" y="155"/>
                </a:lnTo>
                <a:lnTo>
                  <a:pt x="868" y="148"/>
                </a:lnTo>
                <a:lnTo>
                  <a:pt x="866" y="141"/>
                </a:lnTo>
                <a:lnTo>
                  <a:pt x="863" y="135"/>
                </a:lnTo>
                <a:lnTo>
                  <a:pt x="860" y="128"/>
                </a:lnTo>
                <a:lnTo>
                  <a:pt x="854" y="122"/>
                </a:lnTo>
                <a:lnTo>
                  <a:pt x="850" y="11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52" name="Group 51">
            <a:extLst>
              <a:ext uri="{FF2B5EF4-FFF2-40B4-BE49-F238E27FC236}">
                <a16:creationId xmlns:a16="http://schemas.microsoft.com/office/drawing/2014/main" id="{E0433048-858D-4EEB-B65C-33ABCDCF7D77}"/>
              </a:ext>
            </a:extLst>
          </p:cNvPr>
          <p:cNvGrpSpPr/>
          <p:nvPr/>
        </p:nvGrpSpPr>
        <p:grpSpPr>
          <a:xfrm>
            <a:off x="6035348" y="2189704"/>
            <a:ext cx="540000" cy="612000"/>
            <a:chOff x="7750176" y="3625850"/>
            <a:chExt cx="315912" cy="334963"/>
          </a:xfrm>
          <a:solidFill>
            <a:schemeClr val="bg1"/>
          </a:solidFill>
          <a:effectLst>
            <a:outerShdw blurRad="50800" dist="38100" dir="5400000" algn="t" rotWithShape="0">
              <a:prstClr val="black">
                <a:alpha val="17000"/>
              </a:prstClr>
            </a:outerShdw>
          </a:effectLst>
        </p:grpSpPr>
        <p:sp>
          <p:nvSpPr>
            <p:cNvPr id="53" name="Freeform 5">
              <a:extLst>
                <a:ext uri="{FF2B5EF4-FFF2-40B4-BE49-F238E27FC236}">
                  <a16:creationId xmlns:a16="http://schemas.microsoft.com/office/drawing/2014/main" id="{613718FC-B563-4BD7-B93E-7AB8004DEAE7}"/>
                </a:ext>
              </a:extLst>
            </p:cNvPr>
            <p:cNvSpPr>
              <a:spLocks/>
            </p:cNvSpPr>
            <p:nvPr/>
          </p:nvSpPr>
          <p:spPr bwMode="auto">
            <a:xfrm>
              <a:off x="7810501" y="3687763"/>
              <a:ext cx="195263" cy="211138"/>
            </a:xfrm>
            <a:custGeom>
              <a:avLst/>
              <a:gdLst>
                <a:gd name="T0" fmla="*/ 26 w 52"/>
                <a:gd name="T1" fmla="*/ 0 h 56"/>
                <a:gd name="T2" fmla="*/ 0 w 52"/>
                <a:gd name="T3" fmla="*/ 26 h 56"/>
                <a:gd name="T4" fmla="*/ 18 w 52"/>
                <a:gd name="T5" fmla="*/ 51 h 56"/>
                <a:gd name="T6" fmla="*/ 18 w 52"/>
                <a:gd name="T7" fmla="*/ 54 h 56"/>
                <a:gd name="T8" fmla="*/ 20 w 52"/>
                <a:gd name="T9" fmla="*/ 56 h 56"/>
                <a:gd name="T10" fmla="*/ 32 w 52"/>
                <a:gd name="T11" fmla="*/ 56 h 56"/>
                <a:gd name="T12" fmla="*/ 34 w 52"/>
                <a:gd name="T13" fmla="*/ 54 h 56"/>
                <a:gd name="T14" fmla="*/ 34 w 52"/>
                <a:gd name="T15" fmla="*/ 51 h 56"/>
                <a:gd name="T16" fmla="*/ 52 w 52"/>
                <a:gd name="T17" fmla="*/ 26 h 56"/>
                <a:gd name="T18" fmla="*/ 26 w 52"/>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6">
                  <a:moveTo>
                    <a:pt x="26" y="0"/>
                  </a:moveTo>
                  <a:cubicBezTo>
                    <a:pt x="12" y="0"/>
                    <a:pt x="0" y="12"/>
                    <a:pt x="0" y="26"/>
                  </a:cubicBezTo>
                  <a:cubicBezTo>
                    <a:pt x="0" y="37"/>
                    <a:pt x="7" y="47"/>
                    <a:pt x="18" y="51"/>
                  </a:cubicBezTo>
                  <a:cubicBezTo>
                    <a:pt x="18" y="54"/>
                    <a:pt x="18" y="54"/>
                    <a:pt x="18" y="54"/>
                  </a:cubicBezTo>
                  <a:cubicBezTo>
                    <a:pt x="18" y="55"/>
                    <a:pt x="19" y="56"/>
                    <a:pt x="20" y="56"/>
                  </a:cubicBezTo>
                  <a:cubicBezTo>
                    <a:pt x="32" y="56"/>
                    <a:pt x="32" y="56"/>
                    <a:pt x="32" y="56"/>
                  </a:cubicBezTo>
                  <a:cubicBezTo>
                    <a:pt x="33" y="56"/>
                    <a:pt x="34" y="55"/>
                    <a:pt x="34" y="54"/>
                  </a:cubicBezTo>
                  <a:cubicBezTo>
                    <a:pt x="34" y="51"/>
                    <a:pt x="34" y="51"/>
                    <a:pt x="34" y="51"/>
                  </a:cubicBezTo>
                  <a:cubicBezTo>
                    <a:pt x="45" y="47"/>
                    <a:pt x="52" y="37"/>
                    <a:pt x="52" y="26"/>
                  </a:cubicBezTo>
                  <a:cubicBezTo>
                    <a:pt x="52" y="12"/>
                    <a:pt x="40" y="0"/>
                    <a:pt x="2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4" name="Freeform 6">
              <a:extLst>
                <a:ext uri="{FF2B5EF4-FFF2-40B4-BE49-F238E27FC236}">
                  <a16:creationId xmlns:a16="http://schemas.microsoft.com/office/drawing/2014/main" id="{D0618D8F-15D1-4540-8493-AA005995148C}"/>
                </a:ext>
              </a:extLst>
            </p:cNvPr>
            <p:cNvSpPr>
              <a:spLocks/>
            </p:cNvSpPr>
            <p:nvPr/>
          </p:nvSpPr>
          <p:spPr bwMode="auto">
            <a:xfrm>
              <a:off x="7893051" y="3944938"/>
              <a:ext cx="30163" cy="15875"/>
            </a:xfrm>
            <a:custGeom>
              <a:avLst/>
              <a:gdLst>
                <a:gd name="T0" fmla="*/ 6 w 8"/>
                <a:gd name="T1" fmla="*/ 0 h 4"/>
                <a:gd name="T2" fmla="*/ 2 w 8"/>
                <a:gd name="T3" fmla="*/ 0 h 4"/>
                <a:gd name="T4" fmla="*/ 0 w 8"/>
                <a:gd name="T5" fmla="*/ 2 h 4"/>
                <a:gd name="T6" fmla="*/ 2 w 8"/>
                <a:gd name="T7" fmla="*/ 4 h 4"/>
                <a:gd name="T8" fmla="*/ 6 w 8"/>
                <a:gd name="T9" fmla="*/ 4 h 4"/>
                <a:gd name="T10" fmla="*/ 8 w 8"/>
                <a:gd name="T11" fmla="*/ 2 h 4"/>
                <a:gd name="T12" fmla="*/ 6 w 8"/>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8" h="4">
                  <a:moveTo>
                    <a:pt x="6" y="0"/>
                  </a:moveTo>
                  <a:cubicBezTo>
                    <a:pt x="2" y="0"/>
                    <a:pt x="2" y="0"/>
                    <a:pt x="2" y="0"/>
                  </a:cubicBezTo>
                  <a:cubicBezTo>
                    <a:pt x="1" y="0"/>
                    <a:pt x="0" y="1"/>
                    <a:pt x="0" y="2"/>
                  </a:cubicBezTo>
                  <a:cubicBezTo>
                    <a:pt x="0" y="3"/>
                    <a:pt x="1" y="4"/>
                    <a:pt x="2" y="4"/>
                  </a:cubicBezTo>
                  <a:cubicBezTo>
                    <a:pt x="6" y="4"/>
                    <a:pt x="6" y="4"/>
                    <a:pt x="6" y="4"/>
                  </a:cubicBezTo>
                  <a:cubicBezTo>
                    <a:pt x="7" y="4"/>
                    <a:pt x="8" y="3"/>
                    <a:pt x="8" y="2"/>
                  </a:cubicBezTo>
                  <a:cubicBezTo>
                    <a:pt x="8" y="1"/>
                    <a:pt x="7" y="0"/>
                    <a:pt x="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5" name="Freeform 7">
              <a:extLst>
                <a:ext uri="{FF2B5EF4-FFF2-40B4-BE49-F238E27FC236}">
                  <a16:creationId xmlns:a16="http://schemas.microsoft.com/office/drawing/2014/main" id="{64499FCC-E157-4F94-88C8-4487FD67A04F}"/>
                </a:ext>
              </a:extLst>
            </p:cNvPr>
            <p:cNvSpPr>
              <a:spLocks/>
            </p:cNvSpPr>
            <p:nvPr/>
          </p:nvSpPr>
          <p:spPr bwMode="auto">
            <a:xfrm>
              <a:off x="7878763" y="3914775"/>
              <a:ext cx="60325" cy="14288"/>
            </a:xfrm>
            <a:custGeom>
              <a:avLst/>
              <a:gdLst>
                <a:gd name="T0" fmla="*/ 14 w 16"/>
                <a:gd name="T1" fmla="*/ 0 h 4"/>
                <a:gd name="T2" fmla="*/ 2 w 16"/>
                <a:gd name="T3" fmla="*/ 0 h 4"/>
                <a:gd name="T4" fmla="*/ 0 w 16"/>
                <a:gd name="T5" fmla="*/ 2 h 4"/>
                <a:gd name="T6" fmla="*/ 2 w 16"/>
                <a:gd name="T7" fmla="*/ 4 h 4"/>
                <a:gd name="T8" fmla="*/ 14 w 16"/>
                <a:gd name="T9" fmla="*/ 4 h 4"/>
                <a:gd name="T10" fmla="*/ 16 w 16"/>
                <a:gd name="T11" fmla="*/ 2 h 4"/>
                <a:gd name="T12" fmla="*/ 14 w 16"/>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6" h="4">
                  <a:moveTo>
                    <a:pt x="14" y="0"/>
                  </a:moveTo>
                  <a:cubicBezTo>
                    <a:pt x="2" y="0"/>
                    <a:pt x="2" y="0"/>
                    <a:pt x="2" y="0"/>
                  </a:cubicBezTo>
                  <a:cubicBezTo>
                    <a:pt x="1" y="0"/>
                    <a:pt x="0" y="1"/>
                    <a:pt x="0" y="2"/>
                  </a:cubicBezTo>
                  <a:cubicBezTo>
                    <a:pt x="0" y="3"/>
                    <a:pt x="1" y="4"/>
                    <a:pt x="2" y="4"/>
                  </a:cubicBezTo>
                  <a:cubicBezTo>
                    <a:pt x="14" y="4"/>
                    <a:pt x="14" y="4"/>
                    <a:pt x="14" y="4"/>
                  </a:cubicBezTo>
                  <a:cubicBezTo>
                    <a:pt x="15" y="4"/>
                    <a:pt x="16" y="3"/>
                    <a:pt x="16" y="2"/>
                  </a:cubicBezTo>
                  <a:cubicBezTo>
                    <a:pt x="16" y="1"/>
                    <a:pt x="15" y="0"/>
                    <a:pt x="14"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6" name="Freeform 8">
              <a:extLst>
                <a:ext uri="{FF2B5EF4-FFF2-40B4-BE49-F238E27FC236}">
                  <a16:creationId xmlns:a16="http://schemas.microsoft.com/office/drawing/2014/main" id="{7697C3AD-53CC-496E-8306-E6CDB00653CA}"/>
                </a:ext>
              </a:extLst>
            </p:cNvPr>
            <p:cNvSpPr>
              <a:spLocks/>
            </p:cNvSpPr>
            <p:nvPr/>
          </p:nvSpPr>
          <p:spPr bwMode="auto">
            <a:xfrm>
              <a:off x="7900988" y="3625850"/>
              <a:ext cx="14288" cy="46038"/>
            </a:xfrm>
            <a:custGeom>
              <a:avLst/>
              <a:gdLst>
                <a:gd name="T0" fmla="*/ 2 w 4"/>
                <a:gd name="T1" fmla="*/ 12 h 12"/>
                <a:gd name="T2" fmla="*/ 4 w 4"/>
                <a:gd name="T3" fmla="*/ 10 h 12"/>
                <a:gd name="T4" fmla="*/ 4 w 4"/>
                <a:gd name="T5" fmla="*/ 2 h 12"/>
                <a:gd name="T6" fmla="*/ 2 w 4"/>
                <a:gd name="T7" fmla="*/ 0 h 12"/>
                <a:gd name="T8" fmla="*/ 0 w 4"/>
                <a:gd name="T9" fmla="*/ 2 h 12"/>
                <a:gd name="T10" fmla="*/ 0 w 4"/>
                <a:gd name="T11" fmla="*/ 10 h 12"/>
                <a:gd name="T12" fmla="*/ 2 w 4"/>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2" y="12"/>
                  </a:moveTo>
                  <a:cubicBezTo>
                    <a:pt x="3" y="12"/>
                    <a:pt x="4" y="11"/>
                    <a:pt x="4" y="10"/>
                  </a:cubicBezTo>
                  <a:cubicBezTo>
                    <a:pt x="4" y="2"/>
                    <a:pt x="4" y="2"/>
                    <a:pt x="4" y="2"/>
                  </a:cubicBezTo>
                  <a:cubicBezTo>
                    <a:pt x="4" y="1"/>
                    <a:pt x="3" y="0"/>
                    <a:pt x="2" y="0"/>
                  </a:cubicBezTo>
                  <a:cubicBezTo>
                    <a:pt x="1" y="0"/>
                    <a:pt x="0" y="1"/>
                    <a:pt x="0" y="2"/>
                  </a:cubicBezTo>
                  <a:cubicBezTo>
                    <a:pt x="0" y="10"/>
                    <a:pt x="0" y="10"/>
                    <a:pt x="0" y="10"/>
                  </a:cubicBezTo>
                  <a:cubicBezTo>
                    <a:pt x="0" y="11"/>
                    <a:pt x="1" y="12"/>
                    <a:pt x="2"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7" name="Freeform 9">
              <a:extLst>
                <a:ext uri="{FF2B5EF4-FFF2-40B4-BE49-F238E27FC236}">
                  <a16:creationId xmlns:a16="http://schemas.microsoft.com/office/drawing/2014/main" id="{6A88A344-2DCD-4841-8630-6A30E9BCA012}"/>
                </a:ext>
              </a:extLst>
            </p:cNvPr>
            <p:cNvSpPr>
              <a:spLocks/>
            </p:cNvSpPr>
            <p:nvPr/>
          </p:nvSpPr>
          <p:spPr bwMode="auto">
            <a:xfrm>
              <a:off x="8021638" y="3778250"/>
              <a:ext cx="44450" cy="14288"/>
            </a:xfrm>
            <a:custGeom>
              <a:avLst/>
              <a:gdLst>
                <a:gd name="T0" fmla="*/ 10 w 12"/>
                <a:gd name="T1" fmla="*/ 0 h 4"/>
                <a:gd name="T2" fmla="*/ 2 w 12"/>
                <a:gd name="T3" fmla="*/ 0 h 4"/>
                <a:gd name="T4" fmla="*/ 0 w 12"/>
                <a:gd name="T5" fmla="*/ 2 h 4"/>
                <a:gd name="T6" fmla="*/ 2 w 12"/>
                <a:gd name="T7" fmla="*/ 4 h 4"/>
                <a:gd name="T8" fmla="*/ 10 w 12"/>
                <a:gd name="T9" fmla="*/ 4 h 4"/>
                <a:gd name="T10" fmla="*/ 12 w 12"/>
                <a:gd name="T11" fmla="*/ 2 h 4"/>
                <a:gd name="T12" fmla="*/ 10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0"/>
                  </a:moveTo>
                  <a:cubicBezTo>
                    <a:pt x="2" y="0"/>
                    <a:pt x="2" y="0"/>
                    <a:pt x="2" y="0"/>
                  </a:cubicBezTo>
                  <a:cubicBezTo>
                    <a:pt x="1" y="0"/>
                    <a:pt x="0" y="1"/>
                    <a:pt x="0" y="2"/>
                  </a:cubicBezTo>
                  <a:cubicBezTo>
                    <a:pt x="0" y="3"/>
                    <a:pt x="1" y="4"/>
                    <a:pt x="2" y="4"/>
                  </a:cubicBezTo>
                  <a:cubicBezTo>
                    <a:pt x="10" y="4"/>
                    <a:pt x="10" y="4"/>
                    <a:pt x="10" y="4"/>
                  </a:cubicBezTo>
                  <a:cubicBezTo>
                    <a:pt x="11" y="4"/>
                    <a:pt x="12" y="3"/>
                    <a:pt x="12" y="2"/>
                  </a:cubicBezTo>
                  <a:cubicBezTo>
                    <a:pt x="12" y="1"/>
                    <a:pt x="11"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8" name="Freeform 10">
              <a:extLst>
                <a:ext uri="{FF2B5EF4-FFF2-40B4-BE49-F238E27FC236}">
                  <a16:creationId xmlns:a16="http://schemas.microsoft.com/office/drawing/2014/main" id="{3802DF22-BF6F-4248-9498-A8BE325E20AD}"/>
                </a:ext>
              </a:extLst>
            </p:cNvPr>
            <p:cNvSpPr>
              <a:spLocks/>
            </p:cNvSpPr>
            <p:nvPr/>
          </p:nvSpPr>
          <p:spPr bwMode="auto">
            <a:xfrm>
              <a:off x="7750176" y="3778250"/>
              <a:ext cx="46038" cy="14288"/>
            </a:xfrm>
            <a:custGeom>
              <a:avLst/>
              <a:gdLst>
                <a:gd name="T0" fmla="*/ 10 w 12"/>
                <a:gd name="T1" fmla="*/ 0 h 4"/>
                <a:gd name="T2" fmla="*/ 2 w 12"/>
                <a:gd name="T3" fmla="*/ 0 h 4"/>
                <a:gd name="T4" fmla="*/ 0 w 12"/>
                <a:gd name="T5" fmla="*/ 2 h 4"/>
                <a:gd name="T6" fmla="*/ 2 w 12"/>
                <a:gd name="T7" fmla="*/ 4 h 4"/>
                <a:gd name="T8" fmla="*/ 10 w 12"/>
                <a:gd name="T9" fmla="*/ 4 h 4"/>
                <a:gd name="T10" fmla="*/ 12 w 12"/>
                <a:gd name="T11" fmla="*/ 2 h 4"/>
                <a:gd name="T12" fmla="*/ 10 w 1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12" h="4">
                  <a:moveTo>
                    <a:pt x="10" y="0"/>
                  </a:moveTo>
                  <a:cubicBezTo>
                    <a:pt x="2" y="0"/>
                    <a:pt x="2" y="0"/>
                    <a:pt x="2" y="0"/>
                  </a:cubicBezTo>
                  <a:cubicBezTo>
                    <a:pt x="1" y="0"/>
                    <a:pt x="0" y="1"/>
                    <a:pt x="0" y="2"/>
                  </a:cubicBezTo>
                  <a:cubicBezTo>
                    <a:pt x="0" y="3"/>
                    <a:pt x="1" y="4"/>
                    <a:pt x="2" y="4"/>
                  </a:cubicBezTo>
                  <a:cubicBezTo>
                    <a:pt x="10" y="4"/>
                    <a:pt x="10" y="4"/>
                    <a:pt x="10" y="4"/>
                  </a:cubicBezTo>
                  <a:cubicBezTo>
                    <a:pt x="11" y="4"/>
                    <a:pt x="12" y="3"/>
                    <a:pt x="12" y="2"/>
                  </a:cubicBezTo>
                  <a:cubicBezTo>
                    <a:pt x="12" y="1"/>
                    <a:pt x="11" y="0"/>
                    <a:pt x="1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59" name="Freeform 11">
              <a:extLst>
                <a:ext uri="{FF2B5EF4-FFF2-40B4-BE49-F238E27FC236}">
                  <a16:creationId xmlns:a16="http://schemas.microsoft.com/office/drawing/2014/main" id="{408312D3-BB39-4954-9C60-57B310779B3F}"/>
                </a:ext>
              </a:extLst>
            </p:cNvPr>
            <p:cNvSpPr>
              <a:spLocks/>
            </p:cNvSpPr>
            <p:nvPr/>
          </p:nvSpPr>
          <p:spPr bwMode="auto">
            <a:xfrm>
              <a:off x="7785101" y="3660775"/>
              <a:ext cx="47625" cy="44450"/>
            </a:xfrm>
            <a:custGeom>
              <a:avLst/>
              <a:gdLst>
                <a:gd name="T0" fmla="*/ 9 w 13"/>
                <a:gd name="T1" fmla="*/ 12 h 12"/>
                <a:gd name="T2" fmla="*/ 10 w 13"/>
                <a:gd name="T3" fmla="*/ 12 h 12"/>
                <a:gd name="T4" fmla="*/ 12 w 13"/>
                <a:gd name="T5" fmla="*/ 12 h 12"/>
                <a:gd name="T6" fmla="*/ 12 w 13"/>
                <a:gd name="T7" fmla="*/ 9 h 12"/>
                <a:gd name="T8" fmla="*/ 3 w 13"/>
                <a:gd name="T9" fmla="*/ 1 h 12"/>
                <a:gd name="T10" fmla="*/ 0 w 13"/>
                <a:gd name="T11" fmla="*/ 1 h 12"/>
                <a:gd name="T12" fmla="*/ 0 w 13"/>
                <a:gd name="T13" fmla="*/ 3 h 12"/>
                <a:gd name="T14" fmla="*/ 9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9" y="12"/>
                  </a:moveTo>
                  <a:cubicBezTo>
                    <a:pt x="9" y="12"/>
                    <a:pt x="10" y="12"/>
                    <a:pt x="10" y="12"/>
                  </a:cubicBezTo>
                  <a:cubicBezTo>
                    <a:pt x="11" y="12"/>
                    <a:pt x="11" y="12"/>
                    <a:pt x="12" y="12"/>
                  </a:cubicBezTo>
                  <a:cubicBezTo>
                    <a:pt x="13" y="11"/>
                    <a:pt x="13" y="10"/>
                    <a:pt x="12" y="9"/>
                  </a:cubicBezTo>
                  <a:cubicBezTo>
                    <a:pt x="3" y="1"/>
                    <a:pt x="3" y="1"/>
                    <a:pt x="3" y="1"/>
                  </a:cubicBezTo>
                  <a:cubicBezTo>
                    <a:pt x="3" y="0"/>
                    <a:pt x="1" y="0"/>
                    <a:pt x="0" y="1"/>
                  </a:cubicBezTo>
                  <a:cubicBezTo>
                    <a:pt x="0" y="1"/>
                    <a:pt x="0" y="3"/>
                    <a:pt x="0" y="3"/>
                  </a:cubicBezTo>
                  <a:lnTo>
                    <a:pt x="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60" name="Freeform 12">
              <a:extLst>
                <a:ext uri="{FF2B5EF4-FFF2-40B4-BE49-F238E27FC236}">
                  <a16:creationId xmlns:a16="http://schemas.microsoft.com/office/drawing/2014/main" id="{425D2286-017F-4ABF-982B-F196106570EA}"/>
                </a:ext>
              </a:extLst>
            </p:cNvPr>
            <p:cNvSpPr>
              <a:spLocks/>
            </p:cNvSpPr>
            <p:nvPr/>
          </p:nvSpPr>
          <p:spPr bwMode="auto">
            <a:xfrm>
              <a:off x="7983538" y="3660775"/>
              <a:ext cx="49213" cy="44450"/>
            </a:xfrm>
            <a:custGeom>
              <a:avLst/>
              <a:gdLst>
                <a:gd name="T0" fmla="*/ 3 w 13"/>
                <a:gd name="T1" fmla="*/ 12 h 12"/>
                <a:gd name="T2" fmla="*/ 4 w 13"/>
                <a:gd name="T3" fmla="*/ 12 h 12"/>
                <a:gd name="T4" fmla="*/ 13 w 13"/>
                <a:gd name="T5" fmla="*/ 3 h 12"/>
                <a:gd name="T6" fmla="*/ 13 w 13"/>
                <a:gd name="T7" fmla="*/ 1 h 12"/>
                <a:gd name="T8" fmla="*/ 10 w 13"/>
                <a:gd name="T9" fmla="*/ 1 h 12"/>
                <a:gd name="T10" fmla="*/ 1 w 13"/>
                <a:gd name="T11" fmla="*/ 9 h 12"/>
                <a:gd name="T12" fmla="*/ 1 w 13"/>
                <a:gd name="T13" fmla="*/ 12 h 12"/>
                <a:gd name="T14" fmla="*/ 3 w 13"/>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12">
                  <a:moveTo>
                    <a:pt x="3" y="12"/>
                  </a:moveTo>
                  <a:cubicBezTo>
                    <a:pt x="3" y="12"/>
                    <a:pt x="4" y="12"/>
                    <a:pt x="4" y="12"/>
                  </a:cubicBezTo>
                  <a:cubicBezTo>
                    <a:pt x="13" y="3"/>
                    <a:pt x="13" y="3"/>
                    <a:pt x="13" y="3"/>
                  </a:cubicBezTo>
                  <a:cubicBezTo>
                    <a:pt x="13" y="3"/>
                    <a:pt x="13" y="1"/>
                    <a:pt x="13" y="1"/>
                  </a:cubicBezTo>
                  <a:cubicBezTo>
                    <a:pt x="12" y="0"/>
                    <a:pt x="10" y="0"/>
                    <a:pt x="10" y="1"/>
                  </a:cubicBezTo>
                  <a:cubicBezTo>
                    <a:pt x="1" y="9"/>
                    <a:pt x="1" y="9"/>
                    <a:pt x="1" y="9"/>
                  </a:cubicBezTo>
                  <a:cubicBezTo>
                    <a:pt x="0" y="10"/>
                    <a:pt x="0" y="11"/>
                    <a:pt x="1" y="12"/>
                  </a:cubicBezTo>
                  <a:cubicBezTo>
                    <a:pt x="2" y="12"/>
                    <a:pt x="2" y="12"/>
                    <a:pt x="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61" name="Group 60">
            <a:extLst>
              <a:ext uri="{FF2B5EF4-FFF2-40B4-BE49-F238E27FC236}">
                <a16:creationId xmlns:a16="http://schemas.microsoft.com/office/drawing/2014/main" id="{09298A52-FA0B-46C8-9D91-FA7557E5D54D}"/>
              </a:ext>
            </a:extLst>
          </p:cNvPr>
          <p:cNvGrpSpPr/>
          <p:nvPr/>
        </p:nvGrpSpPr>
        <p:grpSpPr>
          <a:xfrm>
            <a:off x="8107320" y="2123900"/>
            <a:ext cx="656634" cy="661354"/>
            <a:chOff x="5562600" y="3979863"/>
            <a:chExt cx="346076" cy="346075"/>
          </a:xfrm>
        </p:grpSpPr>
        <p:sp>
          <p:nvSpPr>
            <p:cNvPr id="62" name="Oval 61">
              <a:extLst>
                <a:ext uri="{FF2B5EF4-FFF2-40B4-BE49-F238E27FC236}">
                  <a16:creationId xmlns:a16="http://schemas.microsoft.com/office/drawing/2014/main" id="{917067AE-8385-45FD-95E4-28C4A5DCCBFA}"/>
                </a:ext>
              </a:extLst>
            </p:cNvPr>
            <p:cNvSpPr>
              <a:spLocks noChangeArrowheads="1"/>
            </p:cNvSpPr>
            <p:nvPr/>
          </p:nvSpPr>
          <p:spPr bwMode="auto">
            <a:xfrm>
              <a:off x="5637213" y="4160838"/>
              <a:ext cx="90488" cy="90488"/>
            </a:xfrm>
            <a:prstGeom prst="ellipse">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sz="1400">
                <a:latin typeface="GothamNarrow"/>
              </a:endParaRPr>
            </a:p>
          </p:txBody>
        </p:sp>
        <p:sp>
          <p:nvSpPr>
            <p:cNvPr id="63" name="Oval 62">
              <a:extLst>
                <a:ext uri="{FF2B5EF4-FFF2-40B4-BE49-F238E27FC236}">
                  <a16:creationId xmlns:a16="http://schemas.microsoft.com/office/drawing/2014/main" id="{C7CE2A6F-C18D-438B-8731-DFFC53CDF6A4}"/>
                </a:ext>
              </a:extLst>
            </p:cNvPr>
            <p:cNvSpPr>
              <a:spLocks noChangeArrowheads="1"/>
            </p:cNvSpPr>
            <p:nvPr/>
          </p:nvSpPr>
          <p:spPr bwMode="auto">
            <a:xfrm>
              <a:off x="5818188" y="4024313"/>
              <a:ext cx="44450" cy="46038"/>
            </a:xfrm>
            <a:prstGeom prst="ellipse">
              <a:avLst/>
            </a:pr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sz="1400">
                <a:latin typeface="GothamNarrow"/>
              </a:endParaRPr>
            </a:p>
          </p:txBody>
        </p:sp>
        <p:sp>
          <p:nvSpPr>
            <p:cNvPr id="64" name="Freeform 66">
              <a:extLst>
                <a:ext uri="{FF2B5EF4-FFF2-40B4-BE49-F238E27FC236}">
                  <a16:creationId xmlns:a16="http://schemas.microsoft.com/office/drawing/2014/main" id="{1DD2524D-A48A-4647-95C8-8C553B1AA3BE}"/>
                </a:ext>
              </a:extLst>
            </p:cNvPr>
            <p:cNvSpPr>
              <a:spLocks/>
            </p:cNvSpPr>
            <p:nvPr/>
          </p:nvSpPr>
          <p:spPr bwMode="auto">
            <a:xfrm>
              <a:off x="5562600" y="4084638"/>
              <a:ext cx="241300" cy="241300"/>
            </a:xfrm>
            <a:custGeom>
              <a:avLst/>
              <a:gdLst>
                <a:gd name="T0" fmla="*/ 58 w 64"/>
                <a:gd name="T1" fmla="*/ 32 h 64"/>
                <a:gd name="T2" fmla="*/ 57 w 64"/>
                <a:gd name="T3" fmla="*/ 27 h 64"/>
                <a:gd name="T4" fmla="*/ 64 w 64"/>
                <a:gd name="T5" fmla="*/ 23 h 64"/>
                <a:gd name="T6" fmla="*/ 56 w 64"/>
                <a:gd name="T7" fmla="*/ 9 h 64"/>
                <a:gd name="T8" fmla="*/ 50 w 64"/>
                <a:gd name="T9" fmla="*/ 13 h 64"/>
                <a:gd name="T10" fmla="*/ 40 w 64"/>
                <a:gd name="T11" fmla="*/ 7 h 64"/>
                <a:gd name="T12" fmla="*/ 40 w 64"/>
                <a:gd name="T13" fmla="*/ 0 h 64"/>
                <a:gd name="T14" fmla="*/ 24 w 64"/>
                <a:gd name="T15" fmla="*/ 0 h 64"/>
                <a:gd name="T16" fmla="*/ 24 w 64"/>
                <a:gd name="T17" fmla="*/ 7 h 64"/>
                <a:gd name="T18" fmla="*/ 15 w 64"/>
                <a:gd name="T19" fmla="*/ 13 h 64"/>
                <a:gd name="T20" fmla="*/ 8 w 64"/>
                <a:gd name="T21" fmla="*/ 9 h 64"/>
                <a:gd name="T22" fmla="*/ 0 w 64"/>
                <a:gd name="T23" fmla="*/ 23 h 64"/>
                <a:gd name="T24" fmla="*/ 7 w 64"/>
                <a:gd name="T25" fmla="*/ 27 h 64"/>
                <a:gd name="T26" fmla="*/ 6 w 64"/>
                <a:gd name="T27" fmla="*/ 32 h 64"/>
                <a:gd name="T28" fmla="*/ 7 w 64"/>
                <a:gd name="T29" fmla="*/ 37 h 64"/>
                <a:gd name="T30" fmla="*/ 0 w 64"/>
                <a:gd name="T31" fmla="*/ 41 h 64"/>
                <a:gd name="T32" fmla="*/ 8 w 64"/>
                <a:gd name="T33" fmla="*/ 55 h 64"/>
                <a:gd name="T34" fmla="*/ 15 w 64"/>
                <a:gd name="T35" fmla="*/ 51 h 64"/>
                <a:gd name="T36" fmla="*/ 24 w 64"/>
                <a:gd name="T37" fmla="*/ 57 h 64"/>
                <a:gd name="T38" fmla="*/ 24 w 64"/>
                <a:gd name="T39" fmla="*/ 64 h 64"/>
                <a:gd name="T40" fmla="*/ 40 w 64"/>
                <a:gd name="T41" fmla="*/ 64 h 64"/>
                <a:gd name="T42" fmla="*/ 40 w 64"/>
                <a:gd name="T43" fmla="*/ 57 h 64"/>
                <a:gd name="T44" fmla="*/ 50 w 64"/>
                <a:gd name="T45" fmla="*/ 51 h 64"/>
                <a:gd name="T46" fmla="*/ 56 w 64"/>
                <a:gd name="T47" fmla="*/ 55 h 64"/>
                <a:gd name="T48" fmla="*/ 64 w 64"/>
                <a:gd name="T49" fmla="*/ 41 h 64"/>
                <a:gd name="T50" fmla="*/ 57 w 64"/>
                <a:gd name="T51" fmla="*/ 37 h 64"/>
                <a:gd name="T52" fmla="*/ 58 w 64"/>
                <a:gd name="T53"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4" h="64">
                  <a:moveTo>
                    <a:pt x="58" y="32"/>
                  </a:moveTo>
                  <a:cubicBezTo>
                    <a:pt x="58" y="30"/>
                    <a:pt x="58" y="28"/>
                    <a:pt x="57" y="27"/>
                  </a:cubicBezTo>
                  <a:cubicBezTo>
                    <a:pt x="64" y="23"/>
                    <a:pt x="64" y="23"/>
                    <a:pt x="64" y="23"/>
                  </a:cubicBezTo>
                  <a:cubicBezTo>
                    <a:pt x="56" y="9"/>
                    <a:pt x="56" y="9"/>
                    <a:pt x="56" y="9"/>
                  </a:cubicBezTo>
                  <a:cubicBezTo>
                    <a:pt x="50" y="13"/>
                    <a:pt x="50" y="13"/>
                    <a:pt x="50" y="13"/>
                  </a:cubicBezTo>
                  <a:cubicBezTo>
                    <a:pt x="47" y="10"/>
                    <a:pt x="44" y="8"/>
                    <a:pt x="40" y="7"/>
                  </a:cubicBezTo>
                  <a:cubicBezTo>
                    <a:pt x="40" y="0"/>
                    <a:pt x="40" y="0"/>
                    <a:pt x="40" y="0"/>
                  </a:cubicBezTo>
                  <a:cubicBezTo>
                    <a:pt x="24" y="0"/>
                    <a:pt x="24" y="0"/>
                    <a:pt x="24" y="0"/>
                  </a:cubicBezTo>
                  <a:cubicBezTo>
                    <a:pt x="24" y="7"/>
                    <a:pt x="24" y="7"/>
                    <a:pt x="24" y="7"/>
                  </a:cubicBezTo>
                  <a:cubicBezTo>
                    <a:pt x="20" y="8"/>
                    <a:pt x="17" y="10"/>
                    <a:pt x="15" y="13"/>
                  </a:cubicBezTo>
                  <a:cubicBezTo>
                    <a:pt x="8" y="9"/>
                    <a:pt x="8" y="9"/>
                    <a:pt x="8" y="9"/>
                  </a:cubicBezTo>
                  <a:cubicBezTo>
                    <a:pt x="0" y="23"/>
                    <a:pt x="0" y="23"/>
                    <a:pt x="0" y="23"/>
                  </a:cubicBezTo>
                  <a:cubicBezTo>
                    <a:pt x="7" y="27"/>
                    <a:pt x="7" y="27"/>
                    <a:pt x="7" y="27"/>
                  </a:cubicBezTo>
                  <a:cubicBezTo>
                    <a:pt x="6" y="28"/>
                    <a:pt x="6" y="30"/>
                    <a:pt x="6" y="32"/>
                  </a:cubicBezTo>
                  <a:cubicBezTo>
                    <a:pt x="6" y="34"/>
                    <a:pt x="6" y="36"/>
                    <a:pt x="7" y="37"/>
                  </a:cubicBezTo>
                  <a:cubicBezTo>
                    <a:pt x="0" y="41"/>
                    <a:pt x="0" y="41"/>
                    <a:pt x="0" y="41"/>
                  </a:cubicBezTo>
                  <a:cubicBezTo>
                    <a:pt x="8" y="55"/>
                    <a:pt x="8" y="55"/>
                    <a:pt x="8" y="55"/>
                  </a:cubicBezTo>
                  <a:cubicBezTo>
                    <a:pt x="15" y="51"/>
                    <a:pt x="15" y="51"/>
                    <a:pt x="15" y="51"/>
                  </a:cubicBezTo>
                  <a:cubicBezTo>
                    <a:pt x="17" y="54"/>
                    <a:pt x="20" y="56"/>
                    <a:pt x="24" y="57"/>
                  </a:cubicBezTo>
                  <a:cubicBezTo>
                    <a:pt x="24" y="64"/>
                    <a:pt x="24" y="64"/>
                    <a:pt x="24" y="64"/>
                  </a:cubicBezTo>
                  <a:cubicBezTo>
                    <a:pt x="40" y="64"/>
                    <a:pt x="40" y="64"/>
                    <a:pt x="40" y="64"/>
                  </a:cubicBezTo>
                  <a:cubicBezTo>
                    <a:pt x="40" y="57"/>
                    <a:pt x="40" y="57"/>
                    <a:pt x="40" y="57"/>
                  </a:cubicBezTo>
                  <a:cubicBezTo>
                    <a:pt x="44" y="56"/>
                    <a:pt x="47" y="54"/>
                    <a:pt x="50" y="51"/>
                  </a:cubicBezTo>
                  <a:cubicBezTo>
                    <a:pt x="56" y="55"/>
                    <a:pt x="56" y="55"/>
                    <a:pt x="56" y="55"/>
                  </a:cubicBezTo>
                  <a:cubicBezTo>
                    <a:pt x="64" y="41"/>
                    <a:pt x="64" y="41"/>
                    <a:pt x="64" y="41"/>
                  </a:cubicBezTo>
                  <a:cubicBezTo>
                    <a:pt x="57" y="37"/>
                    <a:pt x="57" y="37"/>
                    <a:pt x="57" y="37"/>
                  </a:cubicBezTo>
                  <a:cubicBezTo>
                    <a:pt x="58" y="36"/>
                    <a:pt x="58" y="34"/>
                    <a:pt x="58" y="32"/>
                  </a:cubicBez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sz="1400">
                <a:latin typeface="GothamNarrow"/>
              </a:endParaRPr>
            </a:p>
          </p:txBody>
        </p:sp>
        <p:sp>
          <p:nvSpPr>
            <p:cNvPr id="65" name="Freeform 67">
              <a:extLst>
                <a:ext uri="{FF2B5EF4-FFF2-40B4-BE49-F238E27FC236}">
                  <a16:creationId xmlns:a16="http://schemas.microsoft.com/office/drawing/2014/main" id="{90A1FA87-1E00-4647-ADE9-DC461E5C736F}"/>
                </a:ext>
              </a:extLst>
            </p:cNvPr>
            <p:cNvSpPr>
              <a:spLocks/>
            </p:cNvSpPr>
            <p:nvPr/>
          </p:nvSpPr>
          <p:spPr bwMode="auto">
            <a:xfrm>
              <a:off x="5773738" y="3979863"/>
              <a:ext cx="134938" cy="134938"/>
            </a:xfrm>
            <a:custGeom>
              <a:avLst/>
              <a:gdLst>
                <a:gd name="T0" fmla="*/ 32 w 36"/>
                <a:gd name="T1" fmla="*/ 18 h 36"/>
                <a:gd name="T2" fmla="*/ 32 w 36"/>
                <a:gd name="T3" fmla="*/ 15 h 36"/>
                <a:gd name="T4" fmla="*/ 36 w 36"/>
                <a:gd name="T5" fmla="*/ 12 h 36"/>
                <a:gd name="T6" fmla="*/ 32 w 36"/>
                <a:gd name="T7" fmla="*/ 6 h 36"/>
                <a:gd name="T8" fmla="*/ 28 w 36"/>
                <a:gd name="T9" fmla="*/ 8 h 36"/>
                <a:gd name="T10" fmla="*/ 22 w 36"/>
                <a:gd name="T11" fmla="*/ 5 h 36"/>
                <a:gd name="T12" fmla="*/ 22 w 36"/>
                <a:gd name="T13" fmla="*/ 0 h 36"/>
                <a:gd name="T14" fmla="*/ 14 w 36"/>
                <a:gd name="T15" fmla="*/ 0 h 36"/>
                <a:gd name="T16" fmla="*/ 14 w 36"/>
                <a:gd name="T17" fmla="*/ 5 h 36"/>
                <a:gd name="T18" fmla="*/ 9 w 36"/>
                <a:gd name="T19" fmla="*/ 8 h 36"/>
                <a:gd name="T20" fmla="*/ 5 w 36"/>
                <a:gd name="T21" fmla="*/ 6 h 36"/>
                <a:gd name="T22" fmla="*/ 0 w 36"/>
                <a:gd name="T23" fmla="*/ 12 h 36"/>
                <a:gd name="T24" fmla="*/ 4 w 36"/>
                <a:gd name="T25" fmla="*/ 15 h 36"/>
                <a:gd name="T26" fmla="*/ 4 w 36"/>
                <a:gd name="T27" fmla="*/ 18 h 36"/>
                <a:gd name="T28" fmla="*/ 4 w 36"/>
                <a:gd name="T29" fmla="*/ 21 h 36"/>
                <a:gd name="T30" fmla="*/ 0 w 36"/>
                <a:gd name="T31" fmla="*/ 24 h 36"/>
                <a:gd name="T32" fmla="*/ 4 w 36"/>
                <a:gd name="T33" fmla="*/ 30 h 36"/>
                <a:gd name="T34" fmla="*/ 9 w 36"/>
                <a:gd name="T35" fmla="*/ 28 h 36"/>
                <a:gd name="T36" fmla="*/ 14 w 36"/>
                <a:gd name="T37" fmla="*/ 31 h 36"/>
                <a:gd name="T38" fmla="*/ 14 w 36"/>
                <a:gd name="T39" fmla="*/ 36 h 36"/>
                <a:gd name="T40" fmla="*/ 22 w 36"/>
                <a:gd name="T41" fmla="*/ 36 h 36"/>
                <a:gd name="T42" fmla="*/ 22 w 36"/>
                <a:gd name="T43" fmla="*/ 31 h 36"/>
                <a:gd name="T44" fmla="*/ 28 w 36"/>
                <a:gd name="T45" fmla="*/ 28 h 36"/>
                <a:gd name="T46" fmla="*/ 32 w 36"/>
                <a:gd name="T47" fmla="*/ 30 h 36"/>
                <a:gd name="T48" fmla="*/ 36 w 36"/>
                <a:gd name="T49" fmla="*/ 24 h 36"/>
                <a:gd name="T50" fmla="*/ 32 w 36"/>
                <a:gd name="T51" fmla="*/ 21 h 36"/>
                <a:gd name="T52" fmla="*/ 32 w 36"/>
                <a:gd name="T53"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 h="36">
                  <a:moveTo>
                    <a:pt x="32" y="18"/>
                  </a:moveTo>
                  <a:cubicBezTo>
                    <a:pt x="32" y="17"/>
                    <a:pt x="32" y="16"/>
                    <a:pt x="32" y="15"/>
                  </a:cubicBezTo>
                  <a:cubicBezTo>
                    <a:pt x="36" y="12"/>
                    <a:pt x="36" y="12"/>
                    <a:pt x="36" y="12"/>
                  </a:cubicBezTo>
                  <a:cubicBezTo>
                    <a:pt x="32" y="6"/>
                    <a:pt x="32" y="6"/>
                    <a:pt x="32" y="6"/>
                  </a:cubicBezTo>
                  <a:cubicBezTo>
                    <a:pt x="28" y="8"/>
                    <a:pt x="28" y="8"/>
                    <a:pt x="28" y="8"/>
                  </a:cubicBezTo>
                  <a:cubicBezTo>
                    <a:pt x="26" y="6"/>
                    <a:pt x="24" y="5"/>
                    <a:pt x="22" y="5"/>
                  </a:cubicBezTo>
                  <a:cubicBezTo>
                    <a:pt x="22" y="0"/>
                    <a:pt x="22" y="0"/>
                    <a:pt x="22" y="0"/>
                  </a:cubicBezTo>
                  <a:cubicBezTo>
                    <a:pt x="14" y="0"/>
                    <a:pt x="14" y="0"/>
                    <a:pt x="14" y="0"/>
                  </a:cubicBezTo>
                  <a:cubicBezTo>
                    <a:pt x="14" y="5"/>
                    <a:pt x="14" y="5"/>
                    <a:pt x="14" y="5"/>
                  </a:cubicBezTo>
                  <a:cubicBezTo>
                    <a:pt x="12" y="5"/>
                    <a:pt x="10" y="6"/>
                    <a:pt x="9" y="8"/>
                  </a:cubicBezTo>
                  <a:cubicBezTo>
                    <a:pt x="5" y="6"/>
                    <a:pt x="5" y="6"/>
                    <a:pt x="5" y="6"/>
                  </a:cubicBezTo>
                  <a:cubicBezTo>
                    <a:pt x="0" y="12"/>
                    <a:pt x="0" y="12"/>
                    <a:pt x="0" y="12"/>
                  </a:cubicBezTo>
                  <a:cubicBezTo>
                    <a:pt x="4" y="15"/>
                    <a:pt x="4" y="15"/>
                    <a:pt x="4" y="15"/>
                  </a:cubicBezTo>
                  <a:cubicBezTo>
                    <a:pt x="4" y="16"/>
                    <a:pt x="4" y="17"/>
                    <a:pt x="4" y="18"/>
                  </a:cubicBezTo>
                  <a:cubicBezTo>
                    <a:pt x="4" y="19"/>
                    <a:pt x="4" y="20"/>
                    <a:pt x="4" y="21"/>
                  </a:cubicBezTo>
                  <a:cubicBezTo>
                    <a:pt x="0" y="24"/>
                    <a:pt x="0" y="24"/>
                    <a:pt x="0" y="24"/>
                  </a:cubicBezTo>
                  <a:cubicBezTo>
                    <a:pt x="4" y="30"/>
                    <a:pt x="4" y="30"/>
                    <a:pt x="4" y="30"/>
                  </a:cubicBezTo>
                  <a:cubicBezTo>
                    <a:pt x="9" y="28"/>
                    <a:pt x="9" y="28"/>
                    <a:pt x="9" y="28"/>
                  </a:cubicBezTo>
                  <a:cubicBezTo>
                    <a:pt x="10" y="30"/>
                    <a:pt x="12" y="31"/>
                    <a:pt x="14" y="31"/>
                  </a:cubicBezTo>
                  <a:cubicBezTo>
                    <a:pt x="14" y="36"/>
                    <a:pt x="14" y="36"/>
                    <a:pt x="14" y="36"/>
                  </a:cubicBezTo>
                  <a:cubicBezTo>
                    <a:pt x="22" y="36"/>
                    <a:pt x="22" y="36"/>
                    <a:pt x="22" y="36"/>
                  </a:cubicBezTo>
                  <a:cubicBezTo>
                    <a:pt x="22" y="31"/>
                    <a:pt x="22" y="31"/>
                    <a:pt x="22" y="31"/>
                  </a:cubicBezTo>
                  <a:cubicBezTo>
                    <a:pt x="24" y="31"/>
                    <a:pt x="26" y="30"/>
                    <a:pt x="28" y="28"/>
                  </a:cubicBezTo>
                  <a:cubicBezTo>
                    <a:pt x="32" y="30"/>
                    <a:pt x="32" y="30"/>
                    <a:pt x="32" y="30"/>
                  </a:cubicBezTo>
                  <a:cubicBezTo>
                    <a:pt x="36" y="24"/>
                    <a:pt x="36" y="24"/>
                    <a:pt x="36" y="24"/>
                  </a:cubicBezTo>
                  <a:cubicBezTo>
                    <a:pt x="32" y="21"/>
                    <a:pt x="32" y="21"/>
                    <a:pt x="32" y="21"/>
                  </a:cubicBezTo>
                  <a:cubicBezTo>
                    <a:pt x="32" y="20"/>
                    <a:pt x="32" y="19"/>
                    <a:pt x="32" y="18"/>
                  </a:cubicBezTo>
                  <a:close/>
                </a:path>
              </a:pathLst>
            </a:custGeom>
            <a:noFill/>
            <a:ln w="190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sz="1400">
                <a:latin typeface="GothamNarrow"/>
              </a:endParaRPr>
            </a:p>
          </p:txBody>
        </p:sp>
      </p:grpSp>
    </p:spTree>
    <p:extLst>
      <p:ext uri="{BB962C8B-B14F-4D97-AF65-F5344CB8AC3E}">
        <p14:creationId xmlns:p14="http://schemas.microsoft.com/office/powerpoint/2010/main" val="875626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303BED72-926F-4E6C-B97B-1F6DD2254BB3}"/>
              </a:ext>
            </a:extLst>
          </p:cNvPr>
          <p:cNvSpPr txBox="1"/>
          <p:nvPr/>
        </p:nvSpPr>
        <p:spPr>
          <a:xfrm>
            <a:off x="2879386" y="3055849"/>
            <a:ext cx="6439711" cy="830997"/>
          </a:xfrm>
          <a:prstGeom prst="rect">
            <a:avLst/>
          </a:prstGeom>
          <a:noFill/>
        </p:spPr>
        <p:txBody>
          <a:bodyPr wrap="square" lIns="0" tIns="0" rIns="0" bIns="0" rtlCol="0">
            <a:spAutoFit/>
          </a:bodyPr>
          <a:lstStyle/>
          <a:p>
            <a:pPr algn="ctr"/>
            <a:r>
              <a:rPr lang="en-US" sz="5400" b="1" dirty="0" smtClean="0">
                <a:ln w="19050">
                  <a:noFill/>
                </a:ln>
                <a:solidFill>
                  <a:schemeClr val="bg1"/>
                </a:solidFill>
                <a:latin typeface="GothamNarrow"/>
              </a:rPr>
              <a:t>THANK YOU</a:t>
            </a:r>
            <a:endParaRPr lang="en-US" sz="5400" b="1" dirty="0">
              <a:ln w="19050">
                <a:noFill/>
              </a:ln>
              <a:solidFill>
                <a:schemeClr val="bg1"/>
              </a:solidFill>
              <a:latin typeface="GothamNarrow"/>
            </a:endParaRPr>
          </a:p>
        </p:txBody>
      </p:sp>
    </p:spTree>
    <p:extLst>
      <p:ext uri="{BB962C8B-B14F-4D97-AF65-F5344CB8AC3E}">
        <p14:creationId xmlns:p14="http://schemas.microsoft.com/office/powerpoint/2010/main" val="26908375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rotWithShape="1">
          <a:blip r:embed="rId2"/>
          <a:srcRect l="7880" r="39030"/>
          <a:stretch/>
        </p:blipFill>
        <p:spPr>
          <a:xfrm>
            <a:off x="6032501" y="3738644"/>
            <a:ext cx="2781300" cy="2783126"/>
          </a:xfrm>
          <a:prstGeom prst="rect">
            <a:avLst/>
          </a:prstGeom>
        </p:spPr>
      </p:pic>
      <p:pic>
        <p:nvPicPr>
          <p:cNvPr id="41" name="Picture 40"/>
          <p:cNvPicPr>
            <a:picLocks noChangeAspect="1"/>
          </p:cNvPicPr>
          <p:nvPr/>
        </p:nvPicPr>
        <p:blipFill rotWithShape="1">
          <a:blip r:embed="rId3"/>
          <a:srcRect l="29056" r="3951"/>
          <a:stretch/>
        </p:blipFill>
        <p:spPr>
          <a:xfrm>
            <a:off x="8813799" y="950568"/>
            <a:ext cx="2794001" cy="2780366"/>
          </a:xfrm>
          <a:prstGeom prst="rect">
            <a:avLst/>
          </a:prstGeom>
        </p:spPr>
      </p:pic>
      <p:pic>
        <p:nvPicPr>
          <p:cNvPr id="40" name="Picture 39"/>
          <p:cNvPicPr>
            <a:picLocks noChangeAspect="1"/>
          </p:cNvPicPr>
          <p:nvPr/>
        </p:nvPicPr>
        <p:blipFill rotWithShape="1">
          <a:blip r:embed="rId4"/>
          <a:srcRect l="14862" t="1299" r="19108"/>
          <a:stretch/>
        </p:blipFill>
        <p:spPr>
          <a:xfrm>
            <a:off x="3246808" y="960119"/>
            <a:ext cx="2788232" cy="2778525"/>
          </a:xfrm>
          <a:prstGeom prst="rect">
            <a:avLst/>
          </a:prstGeom>
        </p:spPr>
      </p:pic>
      <p:pic>
        <p:nvPicPr>
          <p:cNvPr id="39" name="Picture 38"/>
          <p:cNvPicPr>
            <a:picLocks noChangeAspect="1"/>
          </p:cNvPicPr>
          <p:nvPr/>
        </p:nvPicPr>
        <p:blipFill rotWithShape="1">
          <a:blip r:embed="rId5"/>
          <a:srcRect l="33478"/>
          <a:stretch/>
        </p:blipFill>
        <p:spPr>
          <a:xfrm>
            <a:off x="466725" y="3736910"/>
            <a:ext cx="2785256" cy="2786232"/>
          </a:xfrm>
          <a:prstGeom prst="rect">
            <a:avLst/>
          </a:prstGeom>
        </p:spPr>
      </p:pic>
      <p:sp>
        <p:nvSpPr>
          <p:cNvPr id="2" name="TextBox 1"/>
          <p:cNvSpPr txBox="1"/>
          <p:nvPr/>
        </p:nvSpPr>
        <p:spPr>
          <a:xfrm>
            <a:off x="429768" y="258412"/>
            <a:ext cx="1949252" cy="553998"/>
          </a:xfrm>
          <a:prstGeom prst="rect">
            <a:avLst/>
          </a:prstGeom>
          <a:noFill/>
        </p:spPr>
        <p:txBody>
          <a:bodyPr wrap="none" lIns="0" tIns="0" rIns="0" bIns="0" rtlCol="0">
            <a:spAutoFit/>
          </a:bodyPr>
          <a:lstStyle/>
          <a:p>
            <a:r>
              <a:rPr lang="en-US" sz="3600" dirty="0" smtClean="0">
                <a:latin typeface="GothamNarrow"/>
              </a:rPr>
              <a:t>AGENDA</a:t>
            </a:r>
            <a:endParaRPr lang="en-US" sz="3600" dirty="0">
              <a:latin typeface="GothamNarrow"/>
            </a:endParaRPr>
          </a:p>
        </p:txBody>
      </p:sp>
      <p:sp>
        <p:nvSpPr>
          <p:cNvPr id="4" name="Rectangle 3"/>
          <p:cNvSpPr/>
          <p:nvPr/>
        </p:nvSpPr>
        <p:spPr>
          <a:xfrm>
            <a:off x="465753" y="957402"/>
            <a:ext cx="2786233" cy="278623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3251986" y="3736910"/>
            <a:ext cx="2786233" cy="2786232"/>
          </a:xfrm>
          <a:prstGeom prst="rect">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6038220" y="950678"/>
            <a:ext cx="2786233" cy="278623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8824454" y="3736910"/>
            <a:ext cx="2786233" cy="2786232"/>
          </a:xfrm>
          <a:prstGeom prst="rect">
            <a:avLst/>
          </a:prstGeom>
          <a:solidFill>
            <a:srgbClr val="593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11">
            <a:extLst>
              <a:ext uri="{FF2B5EF4-FFF2-40B4-BE49-F238E27FC236}">
                <a16:creationId xmlns:a16="http://schemas.microsoft.com/office/drawing/2014/main" id="{0A321C2F-51D1-4C0C-9429-FBD3C8DF897A}"/>
              </a:ext>
            </a:extLst>
          </p:cNvPr>
          <p:cNvSpPr>
            <a:spLocks noEditPoints="1"/>
          </p:cNvSpPr>
          <p:nvPr/>
        </p:nvSpPr>
        <p:spPr bwMode="auto">
          <a:xfrm>
            <a:off x="6786933" y="1699391"/>
            <a:ext cx="1288806" cy="1288806"/>
          </a:xfrm>
          <a:custGeom>
            <a:avLst/>
            <a:gdLst>
              <a:gd name="T0" fmla="*/ 873 w 904"/>
              <a:gd name="T1" fmla="*/ 573 h 903"/>
              <a:gd name="T2" fmla="*/ 873 w 904"/>
              <a:gd name="T3" fmla="*/ 873 h 903"/>
              <a:gd name="T4" fmla="*/ 873 w 904"/>
              <a:gd name="T5" fmla="*/ 783 h 903"/>
              <a:gd name="T6" fmla="*/ 513 w 904"/>
              <a:gd name="T7" fmla="*/ 30 h 903"/>
              <a:gd name="T8" fmla="*/ 31 w 904"/>
              <a:gd name="T9" fmla="*/ 30 h 903"/>
              <a:gd name="T10" fmla="*/ 895 w 904"/>
              <a:gd name="T11" fmla="*/ 602 h 903"/>
              <a:gd name="T12" fmla="*/ 901 w 904"/>
              <a:gd name="T13" fmla="*/ 596 h 903"/>
              <a:gd name="T14" fmla="*/ 904 w 904"/>
              <a:gd name="T15" fmla="*/ 588 h 903"/>
              <a:gd name="T16" fmla="*/ 902 w 904"/>
              <a:gd name="T17" fmla="*/ 461 h 903"/>
              <a:gd name="T18" fmla="*/ 897 w 904"/>
              <a:gd name="T19" fmla="*/ 455 h 903"/>
              <a:gd name="T20" fmla="*/ 888 w 904"/>
              <a:gd name="T21" fmla="*/ 452 h 903"/>
              <a:gd name="T22" fmla="*/ 663 w 904"/>
              <a:gd name="T23" fmla="*/ 370 h 903"/>
              <a:gd name="T24" fmla="*/ 657 w 904"/>
              <a:gd name="T25" fmla="*/ 349 h 903"/>
              <a:gd name="T26" fmla="*/ 645 w 904"/>
              <a:gd name="T27" fmla="*/ 331 h 903"/>
              <a:gd name="T28" fmla="*/ 629 w 904"/>
              <a:gd name="T29" fmla="*/ 315 h 903"/>
              <a:gd name="T30" fmla="*/ 609 w 904"/>
              <a:gd name="T31" fmla="*/ 305 h 903"/>
              <a:gd name="T32" fmla="*/ 588 w 904"/>
              <a:gd name="T33" fmla="*/ 302 h 903"/>
              <a:gd name="T34" fmla="*/ 300 w 904"/>
              <a:gd name="T35" fmla="*/ 297 h 903"/>
              <a:gd name="T36" fmla="*/ 280 w 904"/>
              <a:gd name="T37" fmla="*/ 280 h 903"/>
              <a:gd name="T38" fmla="*/ 272 w 904"/>
              <a:gd name="T39" fmla="*/ 257 h 903"/>
              <a:gd name="T40" fmla="*/ 530 w 904"/>
              <a:gd name="T41" fmla="*/ 150 h 903"/>
              <a:gd name="T42" fmla="*/ 539 w 904"/>
              <a:gd name="T43" fmla="*/ 147 h 903"/>
              <a:gd name="T44" fmla="*/ 542 w 904"/>
              <a:gd name="T45" fmla="*/ 140 h 903"/>
              <a:gd name="T46" fmla="*/ 542 w 904"/>
              <a:gd name="T47" fmla="*/ 13 h 903"/>
              <a:gd name="T48" fmla="*/ 539 w 904"/>
              <a:gd name="T49" fmla="*/ 5 h 903"/>
              <a:gd name="T50" fmla="*/ 530 w 904"/>
              <a:gd name="T51" fmla="*/ 1 h 903"/>
              <a:gd name="T52" fmla="*/ 13 w 904"/>
              <a:gd name="T53" fmla="*/ 1 h 903"/>
              <a:gd name="T54" fmla="*/ 6 w 904"/>
              <a:gd name="T55" fmla="*/ 5 h 903"/>
              <a:gd name="T56" fmla="*/ 1 w 904"/>
              <a:gd name="T57" fmla="*/ 13 h 903"/>
              <a:gd name="T58" fmla="*/ 1 w 904"/>
              <a:gd name="T59" fmla="*/ 139 h 903"/>
              <a:gd name="T60" fmla="*/ 6 w 904"/>
              <a:gd name="T61" fmla="*/ 147 h 903"/>
              <a:gd name="T62" fmla="*/ 13 w 904"/>
              <a:gd name="T63" fmla="*/ 150 h 903"/>
              <a:gd name="T64" fmla="*/ 241 w 904"/>
              <a:gd name="T65" fmla="*/ 257 h 903"/>
              <a:gd name="T66" fmla="*/ 245 w 904"/>
              <a:gd name="T67" fmla="*/ 278 h 903"/>
              <a:gd name="T68" fmla="*/ 255 w 904"/>
              <a:gd name="T69" fmla="*/ 297 h 903"/>
              <a:gd name="T70" fmla="*/ 270 w 904"/>
              <a:gd name="T71" fmla="*/ 313 h 903"/>
              <a:gd name="T72" fmla="*/ 289 w 904"/>
              <a:gd name="T73" fmla="*/ 325 h 903"/>
              <a:gd name="T74" fmla="*/ 309 w 904"/>
              <a:gd name="T75" fmla="*/ 332 h 903"/>
              <a:gd name="T76" fmla="*/ 595 w 904"/>
              <a:gd name="T77" fmla="*/ 333 h 903"/>
              <a:gd name="T78" fmla="*/ 619 w 904"/>
              <a:gd name="T79" fmla="*/ 347 h 903"/>
              <a:gd name="T80" fmla="*/ 632 w 904"/>
              <a:gd name="T81" fmla="*/ 369 h 903"/>
              <a:gd name="T82" fmla="*/ 377 w 904"/>
              <a:gd name="T83" fmla="*/ 452 h 903"/>
              <a:gd name="T84" fmla="*/ 368 w 904"/>
              <a:gd name="T85" fmla="*/ 455 h 903"/>
              <a:gd name="T86" fmla="*/ 363 w 904"/>
              <a:gd name="T87" fmla="*/ 461 h 903"/>
              <a:gd name="T88" fmla="*/ 362 w 904"/>
              <a:gd name="T89" fmla="*/ 588 h 903"/>
              <a:gd name="T90" fmla="*/ 365 w 904"/>
              <a:gd name="T91" fmla="*/ 596 h 903"/>
              <a:gd name="T92" fmla="*/ 371 w 904"/>
              <a:gd name="T93" fmla="*/ 602 h 903"/>
              <a:gd name="T94" fmla="*/ 633 w 904"/>
              <a:gd name="T95" fmla="*/ 603 h 903"/>
              <a:gd name="T96" fmla="*/ 373 w 904"/>
              <a:gd name="T97" fmla="*/ 753 h 903"/>
              <a:gd name="T98" fmla="*/ 366 w 904"/>
              <a:gd name="T99" fmla="*/ 757 h 903"/>
              <a:gd name="T100" fmla="*/ 363 w 904"/>
              <a:gd name="T101" fmla="*/ 765 h 903"/>
              <a:gd name="T102" fmla="*/ 363 w 904"/>
              <a:gd name="T103" fmla="*/ 891 h 903"/>
              <a:gd name="T104" fmla="*/ 366 w 904"/>
              <a:gd name="T105" fmla="*/ 899 h 903"/>
              <a:gd name="T106" fmla="*/ 373 w 904"/>
              <a:gd name="T107" fmla="*/ 903 h 903"/>
              <a:gd name="T108" fmla="*/ 891 w 904"/>
              <a:gd name="T109" fmla="*/ 903 h 903"/>
              <a:gd name="T110" fmla="*/ 899 w 904"/>
              <a:gd name="T111" fmla="*/ 899 h 903"/>
              <a:gd name="T112" fmla="*/ 903 w 904"/>
              <a:gd name="T113" fmla="*/ 891 h 903"/>
              <a:gd name="T114" fmla="*/ 903 w 904"/>
              <a:gd name="T115" fmla="*/ 765 h 903"/>
              <a:gd name="T116" fmla="*/ 899 w 904"/>
              <a:gd name="T117" fmla="*/ 757 h 903"/>
              <a:gd name="T118" fmla="*/ 891 w 904"/>
              <a:gd name="T119" fmla="*/ 753 h 903"/>
              <a:gd name="T120" fmla="*/ 663 w 904"/>
              <a:gd name="T121" fmla="*/ 60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903">
                <a:moveTo>
                  <a:pt x="392" y="482"/>
                </a:moveTo>
                <a:lnTo>
                  <a:pt x="873" y="482"/>
                </a:lnTo>
                <a:lnTo>
                  <a:pt x="873" y="573"/>
                </a:lnTo>
                <a:lnTo>
                  <a:pt x="392" y="573"/>
                </a:lnTo>
                <a:lnTo>
                  <a:pt x="392" y="482"/>
                </a:lnTo>
                <a:close/>
                <a:moveTo>
                  <a:pt x="873" y="873"/>
                </a:moveTo>
                <a:lnTo>
                  <a:pt x="392" y="873"/>
                </a:lnTo>
                <a:lnTo>
                  <a:pt x="392" y="783"/>
                </a:lnTo>
                <a:lnTo>
                  <a:pt x="873" y="783"/>
                </a:lnTo>
                <a:lnTo>
                  <a:pt x="873" y="873"/>
                </a:lnTo>
                <a:close/>
                <a:moveTo>
                  <a:pt x="31" y="30"/>
                </a:moveTo>
                <a:lnTo>
                  <a:pt x="513" y="30"/>
                </a:lnTo>
                <a:lnTo>
                  <a:pt x="513" y="121"/>
                </a:lnTo>
                <a:lnTo>
                  <a:pt x="31" y="121"/>
                </a:lnTo>
                <a:lnTo>
                  <a:pt x="31" y="30"/>
                </a:lnTo>
                <a:close/>
                <a:moveTo>
                  <a:pt x="888" y="603"/>
                </a:moveTo>
                <a:lnTo>
                  <a:pt x="891" y="602"/>
                </a:lnTo>
                <a:lnTo>
                  <a:pt x="895" y="602"/>
                </a:lnTo>
                <a:lnTo>
                  <a:pt x="897" y="600"/>
                </a:lnTo>
                <a:lnTo>
                  <a:pt x="899" y="599"/>
                </a:lnTo>
                <a:lnTo>
                  <a:pt x="901" y="596"/>
                </a:lnTo>
                <a:lnTo>
                  <a:pt x="902" y="593"/>
                </a:lnTo>
                <a:lnTo>
                  <a:pt x="903" y="591"/>
                </a:lnTo>
                <a:lnTo>
                  <a:pt x="904" y="588"/>
                </a:lnTo>
                <a:lnTo>
                  <a:pt x="904" y="467"/>
                </a:lnTo>
                <a:lnTo>
                  <a:pt x="903" y="465"/>
                </a:lnTo>
                <a:lnTo>
                  <a:pt x="902" y="461"/>
                </a:lnTo>
                <a:lnTo>
                  <a:pt x="901" y="459"/>
                </a:lnTo>
                <a:lnTo>
                  <a:pt x="899" y="457"/>
                </a:lnTo>
                <a:lnTo>
                  <a:pt x="897" y="455"/>
                </a:lnTo>
                <a:lnTo>
                  <a:pt x="895" y="454"/>
                </a:lnTo>
                <a:lnTo>
                  <a:pt x="891" y="453"/>
                </a:lnTo>
                <a:lnTo>
                  <a:pt x="888" y="452"/>
                </a:lnTo>
                <a:lnTo>
                  <a:pt x="663" y="452"/>
                </a:lnTo>
                <a:lnTo>
                  <a:pt x="663" y="377"/>
                </a:lnTo>
                <a:lnTo>
                  <a:pt x="663" y="370"/>
                </a:lnTo>
                <a:lnTo>
                  <a:pt x="661" y="363"/>
                </a:lnTo>
                <a:lnTo>
                  <a:pt x="660" y="355"/>
                </a:lnTo>
                <a:lnTo>
                  <a:pt x="657" y="349"/>
                </a:lnTo>
                <a:lnTo>
                  <a:pt x="653" y="342"/>
                </a:lnTo>
                <a:lnTo>
                  <a:pt x="649" y="336"/>
                </a:lnTo>
                <a:lnTo>
                  <a:pt x="645" y="331"/>
                </a:lnTo>
                <a:lnTo>
                  <a:pt x="639" y="325"/>
                </a:lnTo>
                <a:lnTo>
                  <a:pt x="634" y="320"/>
                </a:lnTo>
                <a:lnTo>
                  <a:pt x="629" y="315"/>
                </a:lnTo>
                <a:lnTo>
                  <a:pt x="622" y="311"/>
                </a:lnTo>
                <a:lnTo>
                  <a:pt x="616" y="308"/>
                </a:lnTo>
                <a:lnTo>
                  <a:pt x="609" y="305"/>
                </a:lnTo>
                <a:lnTo>
                  <a:pt x="602" y="304"/>
                </a:lnTo>
                <a:lnTo>
                  <a:pt x="595" y="302"/>
                </a:lnTo>
                <a:lnTo>
                  <a:pt x="588" y="302"/>
                </a:lnTo>
                <a:lnTo>
                  <a:pt x="317" y="302"/>
                </a:lnTo>
                <a:lnTo>
                  <a:pt x="308" y="300"/>
                </a:lnTo>
                <a:lnTo>
                  <a:pt x="300" y="297"/>
                </a:lnTo>
                <a:lnTo>
                  <a:pt x="293" y="293"/>
                </a:lnTo>
                <a:lnTo>
                  <a:pt x="285" y="288"/>
                </a:lnTo>
                <a:lnTo>
                  <a:pt x="280" y="280"/>
                </a:lnTo>
                <a:lnTo>
                  <a:pt x="276" y="273"/>
                </a:lnTo>
                <a:lnTo>
                  <a:pt x="273" y="265"/>
                </a:lnTo>
                <a:lnTo>
                  <a:pt x="272" y="257"/>
                </a:lnTo>
                <a:lnTo>
                  <a:pt x="272" y="151"/>
                </a:lnTo>
                <a:lnTo>
                  <a:pt x="528" y="151"/>
                </a:lnTo>
                <a:lnTo>
                  <a:pt x="530" y="150"/>
                </a:lnTo>
                <a:lnTo>
                  <a:pt x="533" y="150"/>
                </a:lnTo>
                <a:lnTo>
                  <a:pt x="535" y="148"/>
                </a:lnTo>
                <a:lnTo>
                  <a:pt x="539" y="147"/>
                </a:lnTo>
                <a:lnTo>
                  <a:pt x="540" y="145"/>
                </a:lnTo>
                <a:lnTo>
                  <a:pt x="542" y="142"/>
                </a:lnTo>
                <a:lnTo>
                  <a:pt x="542" y="140"/>
                </a:lnTo>
                <a:lnTo>
                  <a:pt x="543" y="136"/>
                </a:lnTo>
                <a:lnTo>
                  <a:pt x="543" y="15"/>
                </a:lnTo>
                <a:lnTo>
                  <a:pt x="542" y="13"/>
                </a:lnTo>
                <a:lnTo>
                  <a:pt x="542" y="10"/>
                </a:lnTo>
                <a:lnTo>
                  <a:pt x="540" y="8"/>
                </a:lnTo>
                <a:lnTo>
                  <a:pt x="539" y="5"/>
                </a:lnTo>
                <a:lnTo>
                  <a:pt x="535" y="3"/>
                </a:lnTo>
                <a:lnTo>
                  <a:pt x="533" y="1"/>
                </a:lnTo>
                <a:lnTo>
                  <a:pt x="530" y="1"/>
                </a:lnTo>
                <a:lnTo>
                  <a:pt x="528" y="0"/>
                </a:lnTo>
                <a:lnTo>
                  <a:pt x="15" y="0"/>
                </a:lnTo>
                <a:lnTo>
                  <a:pt x="13" y="1"/>
                </a:lnTo>
                <a:lnTo>
                  <a:pt x="10" y="1"/>
                </a:lnTo>
                <a:lnTo>
                  <a:pt x="8" y="3"/>
                </a:lnTo>
                <a:lnTo>
                  <a:pt x="6" y="5"/>
                </a:lnTo>
                <a:lnTo>
                  <a:pt x="3" y="8"/>
                </a:lnTo>
                <a:lnTo>
                  <a:pt x="2" y="10"/>
                </a:lnTo>
                <a:lnTo>
                  <a:pt x="1" y="13"/>
                </a:lnTo>
                <a:lnTo>
                  <a:pt x="0" y="15"/>
                </a:lnTo>
                <a:lnTo>
                  <a:pt x="0" y="136"/>
                </a:lnTo>
                <a:lnTo>
                  <a:pt x="1" y="139"/>
                </a:lnTo>
                <a:lnTo>
                  <a:pt x="2" y="142"/>
                </a:lnTo>
                <a:lnTo>
                  <a:pt x="3" y="145"/>
                </a:lnTo>
                <a:lnTo>
                  <a:pt x="6" y="147"/>
                </a:lnTo>
                <a:lnTo>
                  <a:pt x="8" y="148"/>
                </a:lnTo>
                <a:lnTo>
                  <a:pt x="10" y="150"/>
                </a:lnTo>
                <a:lnTo>
                  <a:pt x="13" y="150"/>
                </a:lnTo>
                <a:lnTo>
                  <a:pt x="15" y="151"/>
                </a:lnTo>
                <a:lnTo>
                  <a:pt x="241" y="151"/>
                </a:lnTo>
                <a:lnTo>
                  <a:pt x="241" y="257"/>
                </a:lnTo>
                <a:lnTo>
                  <a:pt x="241" y="264"/>
                </a:lnTo>
                <a:lnTo>
                  <a:pt x="244" y="270"/>
                </a:lnTo>
                <a:lnTo>
                  <a:pt x="245" y="278"/>
                </a:lnTo>
                <a:lnTo>
                  <a:pt x="248" y="284"/>
                </a:lnTo>
                <a:lnTo>
                  <a:pt x="251" y="291"/>
                </a:lnTo>
                <a:lnTo>
                  <a:pt x="255" y="297"/>
                </a:lnTo>
                <a:lnTo>
                  <a:pt x="260" y="303"/>
                </a:lnTo>
                <a:lnTo>
                  <a:pt x="265" y="309"/>
                </a:lnTo>
                <a:lnTo>
                  <a:pt x="270" y="313"/>
                </a:lnTo>
                <a:lnTo>
                  <a:pt x="276" y="318"/>
                </a:lnTo>
                <a:lnTo>
                  <a:pt x="282" y="322"/>
                </a:lnTo>
                <a:lnTo>
                  <a:pt x="289" y="325"/>
                </a:lnTo>
                <a:lnTo>
                  <a:pt x="295" y="328"/>
                </a:lnTo>
                <a:lnTo>
                  <a:pt x="303" y="331"/>
                </a:lnTo>
                <a:lnTo>
                  <a:pt x="309" y="332"/>
                </a:lnTo>
                <a:lnTo>
                  <a:pt x="317" y="332"/>
                </a:lnTo>
                <a:lnTo>
                  <a:pt x="588" y="332"/>
                </a:lnTo>
                <a:lnTo>
                  <a:pt x="595" y="333"/>
                </a:lnTo>
                <a:lnTo>
                  <a:pt x="604" y="336"/>
                </a:lnTo>
                <a:lnTo>
                  <a:pt x="612" y="340"/>
                </a:lnTo>
                <a:lnTo>
                  <a:pt x="619" y="347"/>
                </a:lnTo>
                <a:lnTo>
                  <a:pt x="624" y="353"/>
                </a:lnTo>
                <a:lnTo>
                  <a:pt x="629" y="361"/>
                </a:lnTo>
                <a:lnTo>
                  <a:pt x="632" y="369"/>
                </a:lnTo>
                <a:lnTo>
                  <a:pt x="633" y="377"/>
                </a:lnTo>
                <a:lnTo>
                  <a:pt x="633" y="452"/>
                </a:lnTo>
                <a:lnTo>
                  <a:pt x="377" y="452"/>
                </a:lnTo>
                <a:lnTo>
                  <a:pt x="373" y="453"/>
                </a:lnTo>
                <a:lnTo>
                  <a:pt x="371" y="454"/>
                </a:lnTo>
                <a:lnTo>
                  <a:pt x="368" y="455"/>
                </a:lnTo>
                <a:lnTo>
                  <a:pt x="366" y="457"/>
                </a:lnTo>
                <a:lnTo>
                  <a:pt x="365" y="459"/>
                </a:lnTo>
                <a:lnTo>
                  <a:pt x="363" y="461"/>
                </a:lnTo>
                <a:lnTo>
                  <a:pt x="363" y="465"/>
                </a:lnTo>
                <a:lnTo>
                  <a:pt x="362" y="467"/>
                </a:lnTo>
                <a:lnTo>
                  <a:pt x="362" y="588"/>
                </a:lnTo>
                <a:lnTo>
                  <a:pt x="363" y="591"/>
                </a:lnTo>
                <a:lnTo>
                  <a:pt x="363" y="593"/>
                </a:lnTo>
                <a:lnTo>
                  <a:pt x="365" y="596"/>
                </a:lnTo>
                <a:lnTo>
                  <a:pt x="366" y="599"/>
                </a:lnTo>
                <a:lnTo>
                  <a:pt x="368" y="600"/>
                </a:lnTo>
                <a:lnTo>
                  <a:pt x="371" y="602"/>
                </a:lnTo>
                <a:lnTo>
                  <a:pt x="373" y="602"/>
                </a:lnTo>
                <a:lnTo>
                  <a:pt x="377" y="603"/>
                </a:lnTo>
                <a:lnTo>
                  <a:pt x="633" y="603"/>
                </a:lnTo>
                <a:lnTo>
                  <a:pt x="633" y="753"/>
                </a:lnTo>
                <a:lnTo>
                  <a:pt x="377" y="753"/>
                </a:lnTo>
                <a:lnTo>
                  <a:pt x="373" y="753"/>
                </a:lnTo>
                <a:lnTo>
                  <a:pt x="371" y="754"/>
                </a:lnTo>
                <a:lnTo>
                  <a:pt x="368" y="756"/>
                </a:lnTo>
                <a:lnTo>
                  <a:pt x="366" y="757"/>
                </a:lnTo>
                <a:lnTo>
                  <a:pt x="365" y="759"/>
                </a:lnTo>
                <a:lnTo>
                  <a:pt x="363" y="763"/>
                </a:lnTo>
                <a:lnTo>
                  <a:pt x="363" y="765"/>
                </a:lnTo>
                <a:lnTo>
                  <a:pt x="362" y="768"/>
                </a:lnTo>
                <a:lnTo>
                  <a:pt x="362" y="888"/>
                </a:lnTo>
                <a:lnTo>
                  <a:pt x="363" y="891"/>
                </a:lnTo>
                <a:lnTo>
                  <a:pt x="363" y="895"/>
                </a:lnTo>
                <a:lnTo>
                  <a:pt x="365" y="897"/>
                </a:lnTo>
                <a:lnTo>
                  <a:pt x="366" y="899"/>
                </a:lnTo>
                <a:lnTo>
                  <a:pt x="368" y="901"/>
                </a:lnTo>
                <a:lnTo>
                  <a:pt x="371" y="902"/>
                </a:lnTo>
                <a:lnTo>
                  <a:pt x="373" y="903"/>
                </a:lnTo>
                <a:lnTo>
                  <a:pt x="377" y="903"/>
                </a:lnTo>
                <a:lnTo>
                  <a:pt x="888" y="903"/>
                </a:lnTo>
                <a:lnTo>
                  <a:pt x="891" y="903"/>
                </a:lnTo>
                <a:lnTo>
                  <a:pt x="895" y="902"/>
                </a:lnTo>
                <a:lnTo>
                  <a:pt x="897" y="901"/>
                </a:lnTo>
                <a:lnTo>
                  <a:pt x="899" y="899"/>
                </a:lnTo>
                <a:lnTo>
                  <a:pt x="901" y="897"/>
                </a:lnTo>
                <a:lnTo>
                  <a:pt x="902" y="895"/>
                </a:lnTo>
                <a:lnTo>
                  <a:pt x="903" y="891"/>
                </a:lnTo>
                <a:lnTo>
                  <a:pt x="904" y="888"/>
                </a:lnTo>
                <a:lnTo>
                  <a:pt x="904" y="768"/>
                </a:lnTo>
                <a:lnTo>
                  <a:pt x="903" y="765"/>
                </a:lnTo>
                <a:lnTo>
                  <a:pt x="902" y="763"/>
                </a:lnTo>
                <a:lnTo>
                  <a:pt x="901" y="759"/>
                </a:lnTo>
                <a:lnTo>
                  <a:pt x="899" y="757"/>
                </a:lnTo>
                <a:lnTo>
                  <a:pt x="897" y="756"/>
                </a:lnTo>
                <a:lnTo>
                  <a:pt x="895" y="754"/>
                </a:lnTo>
                <a:lnTo>
                  <a:pt x="891" y="753"/>
                </a:lnTo>
                <a:lnTo>
                  <a:pt x="888" y="753"/>
                </a:lnTo>
                <a:lnTo>
                  <a:pt x="663" y="753"/>
                </a:lnTo>
                <a:lnTo>
                  <a:pt x="663" y="603"/>
                </a:lnTo>
                <a:lnTo>
                  <a:pt x="888" y="603"/>
                </a:lnTo>
                <a:close/>
              </a:path>
            </a:pathLst>
          </a:custGeom>
          <a:solidFill>
            <a:schemeClr val="bg1">
              <a:alpha val="11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othamNarrow"/>
            </a:endParaRPr>
          </a:p>
        </p:txBody>
      </p:sp>
      <p:sp>
        <p:nvSpPr>
          <p:cNvPr id="12" name="Freeform 112">
            <a:extLst>
              <a:ext uri="{FF2B5EF4-FFF2-40B4-BE49-F238E27FC236}">
                <a16:creationId xmlns:a16="http://schemas.microsoft.com/office/drawing/2014/main" id="{7D01549A-4E97-467A-9601-FBD575E096F7}"/>
              </a:ext>
            </a:extLst>
          </p:cNvPr>
          <p:cNvSpPr>
            <a:spLocks noEditPoints="1"/>
          </p:cNvSpPr>
          <p:nvPr/>
        </p:nvSpPr>
        <p:spPr bwMode="auto">
          <a:xfrm>
            <a:off x="9797644" y="4404309"/>
            <a:ext cx="1281683" cy="1288806"/>
          </a:xfrm>
          <a:custGeom>
            <a:avLst/>
            <a:gdLst>
              <a:gd name="T0" fmla="*/ 873 w 903"/>
              <a:gd name="T1" fmla="*/ 452 h 903"/>
              <a:gd name="T2" fmla="*/ 30 w 903"/>
              <a:gd name="T3" fmla="*/ 783 h 903"/>
              <a:gd name="T4" fmla="*/ 512 w 903"/>
              <a:gd name="T5" fmla="*/ 30 h 903"/>
              <a:gd name="T6" fmla="*/ 888 w 903"/>
              <a:gd name="T7" fmla="*/ 422 h 903"/>
              <a:gd name="T8" fmla="*/ 540 w 903"/>
              <a:gd name="T9" fmla="*/ 333 h 903"/>
              <a:gd name="T10" fmla="*/ 528 w 903"/>
              <a:gd name="T11" fmla="*/ 306 h 903"/>
              <a:gd name="T12" fmla="*/ 508 w 903"/>
              <a:gd name="T13" fmla="*/ 285 h 903"/>
              <a:gd name="T14" fmla="*/ 481 w 903"/>
              <a:gd name="T15" fmla="*/ 274 h 903"/>
              <a:gd name="T16" fmla="*/ 338 w 903"/>
              <a:gd name="T17" fmla="*/ 270 h 903"/>
              <a:gd name="T18" fmla="*/ 309 w 903"/>
              <a:gd name="T19" fmla="*/ 250 h 903"/>
              <a:gd name="T20" fmla="*/ 301 w 903"/>
              <a:gd name="T21" fmla="*/ 151 h 903"/>
              <a:gd name="T22" fmla="*/ 536 w 903"/>
              <a:gd name="T23" fmla="*/ 148 h 903"/>
              <a:gd name="T24" fmla="*/ 542 w 903"/>
              <a:gd name="T25" fmla="*/ 140 h 903"/>
              <a:gd name="T26" fmla="*/ 541 w 903"/>
              <a:gd name="T27" fmla="*/ 10 h 903"/>
              <a:gd name="T28" fmla="*/ 532 w 903"/>
              <a:gd name="T29" fmla="*/ 1 h 903"/>
              <a:gd name="T30" fmla="*/ 12 w 903"/>
              <a:gd name="T31" fmla="*/ 1 h 903"/>
              <a:gd name="T32" fmla="*/ 2 w 903"/>
              <a:gd name="T33" fmla="*/ 8 h 903"/>
              <a:gd name="T34" fmla="*/ 0 w 903"/>
              <a:gd name="T35" fmla="*/ 136 h 903"/>
              <a:gd name="T36" fmla="*/ 5 w 903"/>
              <a:gd name="T37" fmla="*/ 147 h 903"/>
              <a:gd name="T38" fmla="*/ 15 w 903"/>
              <a:gd name="T39" fmla="*/ 151 h 903"/>
              <a:gd name="T40" fmla="*/ 273 w 903"/>
              <a:gd name="T41" fmla="*/ 240 h 903"/>
              <a:gd name="T42" fmla="*/ 285 w 903"/>
              <a:gd name="T43" fmla="*/ 267 h 903"/>
              <a:gd name="T44" fmla="*/ 305 w 903"/>
              <a:gd name="T45" fmla="*/ 288 h 903"/>
              <a:gd name="T46" fmla="*/ 332 w 903"/>
              <a:gd name="T47" fmla="*/ 300 h 903"/>
              <a:gd name="T48" fmla="*/ 474 w 903"/>
              <a:gd name="T49" fmla="*/ 303 h 903"/>
              <a:gd name="T50" fmla="*/ 503 w 903"/>
              <a:gd name="T51" fmla="*/ 323 h 903"/>
              <a:gd name="T52" fmla="*/ 512 w 903"/>
              <a:gd name="T53" fmla="*/ 422 h 903"/>
              <a:gd name="T54" fmla="*/ 368 w 903"/>
              <a:gd name="T55" fmla="*/ 425 h 903"/>
              <a:gd name="T56" fmla="*/ 362 w 903"/>
              <a:gd name="T57" fmla="*/ 435 h 903"/>
              <a:gd name="T58" fmla="*/ 363 w 903"/>
              <a:gd name="T59" fmla="*/ 563 h 903"/>
              <a:gd name="T60" fmla="*/ 370 w 903"/>
              <a:gd name="T61" fmla="*/ 572 h 903"/>
              <a:gd name="T62" fmla="*/ 692 w 903"/>
              <a:gd name="T63" fmla="*/ 768 h 903"/>
              <a:gd name="T64" fmla="*/ 678 w 903"/>
              <a:gd name="T65" fmla="*/ 799 h 903"/>
              <a:gd name="T66" fmla="*/ 647 w 903"/>
              <a:gd name="T67" fmla="*/ 813 h 903"/>
              <a:gd name="T68" fmla="*/ 541 w 903"/>
              <a:gd name="T69" fmla="*/ 763 h 903"/>
              <a:gd name="T70" fmla="*/ 532 w 903"/>
              <a:gd name="T71" fmla="*/ 754 h 903"/>
              <a:gd name="T72" fmla="*/ 12 w 903"/>
              <a:gd name="T73" fmla="*/ 753 h 903"/>
              <a:gd name="T74" fmla="*/ 2 w 903"/>
              <a:gd name="T75" fmla="*/ 759 h 903"/>
              <a:gd name="T76" fmla="*/ 0 w 903"/>
              <a:gd name="T77" fmla="*/ 888 h 903"/>
              <a:gd name="T78" fmla="*/ 5 w 903"/>
              <a:gd name="T79" fmla="*/ 899 h 903"/>
              <a:gd name="T80" fmla="*/ 15 w 903"/>
              <a:gd name="T81" fmla="*/ 903 h 903"/>
              <a:gd name="T82" fmla="*/ 536 w 903"/>
              <a:gd name="T83" fmla="*/ 901 h 903"/>
              <a:gd name="T84" fmla="*/ 542 w 903"/>
              <a:gd name="T85" fmla="*/ 891 h 903"/>
              <a:gd name="T86" fmla="*/ 655 w 903"/>
              <a:gd name="T87" fmla="*/ 843 h 903"/>
              <a:gd name="T88" fmla="*/ 681 w 903"/>
              <a:gd name="T89" fmla="*/ 833 h 903"/>
              <a:gd name="T90" fmla="*/ 704 w 903"/>
              <a:gd name="T91" fmla="*/ 815 h 903"/>
              <a:gd name="T92" fmla="*/ 719 w 903"/>
              <a:gd name="T93" fmla="*/ 789 h 903"/>
              <a:gd name="T94" fmla="*/ 722 w 903"/>
              <a:gd name="T95" fmla="*/ 573 h 903"/>
              <a:gd name="T96" fmla="*/ 897 w 903"/>
              <a:gd name="T97" fmla="*/ 570 h 903"/>
              <a:gd name="T98" fmla="*/ 902 w 903"/>
              <a:gd name="T99" fmla="*/ 560 h 903"/>
              <a:gd name="T100" fmla="*/ 902 w 903"/>
              <a:gd name="T101" fmla="*/ 431 h 903"/>
              <a:gd name="T102" fmla="*/ 894 w 903"/>
              <a:gd name="T103" fmla="*/ 423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3" h="903">
                <a:moveTo>
                  <a:pt x="873" y="543"/>
                </a:moveTo>
                <a:lnTo>
                  <a:pt x="392" y="543"/>
                </a:lnTo>
                <a:lnTo>
                  <a:pt x="392" y="452"/>
                </a:lnTo>
                <a:lnTo>
                  <a:pt x="873" y="452"/>
                </a:lnTo>
                <a:lnTo>
                  <a:pt x="873" y="543"/>
                </a:lnTo>
                <a:close/>
                <a:moveTo>
                  <a:pt x="512" y="873"/>
                </a:moveTo>
                <a:lnTo>
                  <a:pt x="30" y="873"/>
                </a:lnTo>
                <a:lnTo>
                  <a:pt x="30" y="783"/>
                </a:lnTo>
                <a:lnTo>
                  <a:pt x="512" y="783"/>
                </a:lnTo>
                <a:lnTo>
                  <a:pt x="512" y="873"/>
                </a:lnTo>
                <a:close/>
                <a:moveTo>
                  <a:pt x="30" y="30"/>
                </a:moveTo>
                <a:lnTo>
                  <a:pt x="512" y="30"/>
                </a:lnTo>
                <a:lnTo>
                  <a:pt x="512" y="121"/>
                </a:lnTo>
                <a:lnTo>
                  <a:pt x="30" y="121"/>
                </a:lnTo>
                <a:lnTo>
                  <a:pt x="30" y="30"/>
                </a:lnTo>
                <a:close/>
                <a:moveTo>
                  <a:pt x="888" y="422"/>
                </a:moveTo>
                <a:lnTo>
                  <a:pt x="542" y="422"/>
                </a:lnTo>
                <a:lnTo>
                  <a:pt x="542" y="347"/>
                </a:lnTo>
                <a:lnTo>
                  <a:pt x="542" y="339"/>
                </a:lnTo>
                <a:lnTo>
                  <a:pt x="540" y="333"/>
                </a:lnTo>
                <a:lnTo>
                  <a:pt x="539" y="325"/>
                </a:lnTo>
                <a:lnTo>
                  <a:pt x="536" y="319"/>
                </a:lnTo>
                <a:lnTo>
                  <a:pt x="532" y="312"/>
                </a:lnTo>
                <a:lnTo>
                  <a:pt x="528" y="306"/>
                </a:lnTo>
                <a:lnTo>
                  <a:pt x="524" y="300"/>
                </a:lnTo>
                <a:lnTo>
                  <a:pt x="518" y="295"/>
                </a:lnTo>
                <a:lnTo>
                  <a:pt x="513" y="290"/>
                </a:lnTo>
                <a:lnTo>
                  <a:pt x="508" y="285"/>
                </a:lnTo>
                <a:lnTo>
                  <a:pt x="501" y="281"/>
                </a:lnTo>
                <a:lnTo>
                  <a:pt x="495" y="278"/>
                </a:lnTo>
                <a:lnTo>
                  <a:pt x="488" y="275"/>
                </a:lnTo>
                <a:lnTo>
                  <a:pt x="481" y="274"/>
                </a:lnTo>
                <a:lnTo>
                  <a:pt x="473" y="272"/>
                </a:lnTo>
                <a:lnTo>
                  <a:pt x="467" y="272"/>
                </a:lnTo>
                <a:lnTo>
                  <a:pt x="346" y="272"/>
                </a:lnTo>
                <a:lnTo>
                  <a:pt x="338" y="270"/>
                </a:lnTo>
                <a:lnTo>
                  <a:pt x="330" y="267"/>
                </a:lnTo>
                <a:lnTo>
                  <a:pt x="322" y="263"/>
                </a:lnTo>
                <a:lnTo>
                  <a:pt x="316" y="258"/>
                </a:lnTo>
                <a:lnTo>
                  <a:pt x="309" y="250"/>
                </a:lnTo>
                <a:lnTo>
                  <a:pt x="305" y="243"/>
                </a:lnTo>
                <a:lnTo>
                  <a:pt x="302" y="235"/>
                </a:lnTo>
                <a:lnTo>
                  <a:pt x="301" y="226"/>
                </a:lnTo>
                <a:lnTo>
                  <a:pt x="301" y="151"/>
                </a:lnTo>
                <a:lnTo>
                  <a:pt x="527" y="151"/>
                </a:lnTo>
                <a:lnTo>
                  <a:pt x="530" y="150"/>
                </a:lnTo>
                <a:lnTo>
                  <a:pt x="532" y="150"/>
                </a:lnTo>
                <a:lnTo>
                  <a:pt x="536" y="148"/>
                </a:lnTo>
                <a:lnTo>
                  <a:pt x="538" y="147"/>
                </a:lnTo>
                <a:lnTo>
                  <a:pt x="539" y="145"/>
                </a:lnTo>
                <a:lnTo>
                  <a:pt x="541" y="142"/>
                </a:lnTo>
                <a:lnTo>
                  <a:pt x="542" y="140"/>
                </a:lnTo>
                <a:lnTo>
                  <a:pt x="542" y="136"/>
                </a:lnTo>
                <a:lnTo>
                  <a:pt x="542" y="15"/>
                </a:lnTo>
                <a:lnTo>
                  <a:pt x="542" y="13"/>
                </a:lnTo>
                <a:lnTo>
                  <a:pt x="541" y="10"/>
                </a:lnTo>
                <a:lnTo>
                  <a:pt x="539" y="8"/>
                </a:lnTo>
                <a:lnTo>
                  <a:pt x="538" y="5"/>
                </a:lnTo>
                <a:lnTo>
                  <a:pt x="536" y="3"/>
                </a:lnTo>
                <a:lnTo>
                  <a:pt x="532" y="1"/>
                </a:lnTo>
                <a:lnTo>
                  <a:pt x="530" y="1"/>
                </a:lnTo>
                <a:lnTo>
                  <a:pt x="527" y="0"/>
                </a:lnTo>
                <a:lnTo>
                  <a:pt x="15" y="0"/>
                </a:lnTo>
                <a:lnTo>
                  <a:pt x="12" y="1"/>
                </a:lnTo>
                <a:lnTo>
                  <a:pt x="9" y="1"/>
                </a:lnTo>
                <a:lnTo>
                  <a:pt x="7" y="3"/>
                </a:lnTo>
                <a:lnTo>
                  <a:pt x="5" y="5"/>
                </a:lnTo>
                <a:lnTo>
                  <a:pt x="2" y="8"/>
                </a:lnTo>
                <a:lnTo>
                  <a:pt x="1" y="10"/>
                </a:lnTo>
                <a:lnTo>
                  <a:pt x="0" y="13"/>
                </a:lnTo>
                <a:lnTo>
                  <a:pt x="0" y="15"/>
                </a:lnTo>
                <a:lnTo>
                  <a:pt x="0" y="136"/>
                </a:lnTo>
                <a:lnTo>
                  <a:pt x="0" y="139"/>
                </a:lnTo>
                <a:lnTo>
                  <a:pt x="1" y="142"/>
                </a:lnTo>
                <a:lnTo>
                  <a:pt x="2" y="145"/>
                </a:lnTo>
                <a:lnTo>
                  <a:pt x="5" y="147"/>
                </a:lnTo>
                <a:lnTo>
                  <a:pt x="7" y="148"/>
                </a:lnTo>
                <a:lnTo>
                  <a:pt x="9" y="150"/>
                </a:lnTo>
                <a:lnTo>
                  <a:pt x="12" y="150"/>
                </a:lnTo>
                <a:lnTo>
                  <a:pt x="15" y="151"/>
                </a:lnTo>
                <a:lnTo>
                  <a:pt x="271" y="151"/>
                </a:lnTo>
                <a:lnTo>
                  <a:pt x="271" y="226"/>
                </a:lnTo>
                <a:lnTo>
                  <a:pt x="272" y="234"/>
                </a:lnTo>
                <a:lnTo>
                  <a:pt x="273" y="240"/>
                </a:lnTo>
                <a:lnTo>
                  <a:pt x="275" y="248"/>
                </a:lnTo>
                <a:lnTo>
                  <a:pt x="277" y="254"/>
                </a:lnTo>
                <a:lnTo>
                  <a:pt x="280" y="261"/>
                </a:lnTo>
                <a:lnTo>
                  <a:pt x="285" y="267"/>
                </a:lnTo>
                <a:lnTo>
                  <a:pt x="289" y="273"/>
                </a:lnTo>
                <a:lnTo>
                  <a:pt x="294" y="278"/>
                </a:lnTo>
                <a:lnTo>
                  <a:pt x="300" y="283"/>
                </a:lnTo>
                <a:lnTo>
                  <a:pt x="305" y="288"/>
                </a:lnTo>
                <a:lnTo>
                  <a:pt x="311" y="292"/>
                </a:lnTo>
                <a:lnTo>
                  <a:pt x="318" y="295"/>
                </a:lnTo>
                <a:lnTo>
                  <a:pt x="325" y="298"/>
                </a:lnTo>
                <a:lnTo>
                  <a:pt x="332" y="300"/>
                </a:lnTo>
                <a:lnTo>
                  <a:pt x="339" y="302"/>
                </a:lnTo>
                <a:lnTo>
                  <a:pt x="346" y="302"/>
                </a:lnTo>
                <a:lnTo>
                  <a:pt x="467" y="302"/>
                </a:lnTo>
                <a:lnTo>
                  <a:pt x="474" y="303"/>
                </a:lnTo>
                <a:lnTo>
                  <a:pt x="483" y="306"/>
                </a:lnTo>
                <a:lnTo>
                  <a:pt x="490" y="310"/>
                </a:lnTo>
                <a:lnTo>
                  <a:pt x="497" y="315"/>
                </a:lnTo>
                <a:lnTo>
                  <a:pt x="503" y="323"/>
                </a:lnTo>
                <a:lnTo>
                  <a:pt x="508" y="331"/>
                </a:lnTo>
                <a:lnTo>
                  <a:pt x="511" y="338"/>
                </a:lnTo>
                <a:lnTo>
                  <a:pt x="512" y="347"/>
                </a:lnTo>
                <a:lnTo>
                  <a:pt x="512" y="422"/>
                </a:lnTo>
                <a:lnTo>
                  <a:pt x="377" y="422"/>
                </a:lnTo>
                <a:lnTo>
                  <a:pt x="374" y="423"/>
                </a:lnTo>
                <a:lnTo>
                  <a:pt x="370" y="423"/>
                </a:lnTo>
                <a:lnTo>
                  <a:pt x="368" y="425"/>
                </a:lnTo>
                <a:lnTo>
                  <a:pt x="366" y="426"/>
                </a:lnTo>
                <a:lnTo>
                  <a:pt x="364" y="429"/>
                </a:lnTo>
                <a:lnTo>
                  <a:pt x="363" y="431"/>
                </a:lnTo>
                <a:lnTo>
                  <a:pt x="362" y="435"/>
                </a:lnTo>
                <a:lnTo>
                  <a:pt x="361" y="437"/>
                </a:lnTo>
                <a:lnTo>
                  <a:pt x="361" y="558"/>
                </a:lnTo>
                <a:lnTo>
                  <a:pt x="362" y="560"/>
                </a:lnTo>
                <a:lnTo>
                  <a:pt x="363" y="563"/>
                </a:lnTo>
                <a:lnTo>
                  <a:pt x="364" y="565"/>
                </a:lnTo>
                <a:lnTo>
                  <a:pt x="366" y="569"/>
                </a:lnTo>
                <a:lnTo>
                  <a:pt x="368" y="570"/>
                </a:lnTo>
                <a:lnTo>
                  <a:pt x="370" y="572"/>
                </a:lnTo>
                <a:lnTo>
                  <a:pt x="374" y="572"/>
                </a:lnTo>
                <a:lnTo>
                  <a:pt x="377" y="573"/>
                </a:lnTo>
                <a:lnTo>
                  <a:pt x="692" y="573"/>
                </a:lnTo>
                <a:lnTo>
                  <a:pt x="692" y="768"/>
                </a:lnTo>
                <a:lnTo>
                  <a:pt x="691" y="777"/>
                </a:lnTo>
                <a:lnTo>
                  <a:pt x="689" y="784"/>
                </a:lnTo>
                <a:lnTo>
                  <a:pt x="684" y="792"/>
                </a:lnTo>
                <a:lnTo>
                  <a:pt x="678" y="799"/>
                </a:lnTo>
                <a:lnTo>
                  <a:pt x="671" y="804"/>
                </a:lnTo>
                <a:lnTo>
                  <a:pt x="663" y="810"/>
                </a:lnTo>
                <a:lnTo>
                  <a:pt x="656" y="812"/>
                </a:lnTo>
                <a:lnTo>
                  <a:pt x="647" y="813"/>
                </a:lnTo>
                <a:lnTo>
                  <a:pt x="542" y="813"/>
                </a:lnTo>
                <a:lnTo>
                  <a:pt x="542" y="768"/>
                </a:lnTo>
                <a:lnTo>
                  <a:pt x="542" y="765"/>
                </a:lnTo>
                <a:lnTo>
                  <a:pt x="541" y="763"/>
                </a:lnTo>
                <a:lnTo>
                  <a:pt x="539" y="759"/>
                </a:lnTo>
                <a:lnTo>
                  <a:pt x="538" y="757"/>
                </a:lnTo>
                <a:lnTo>
                  <a:pt x="536" y="756"/>
                </a:lnTo>
                <a:lnTo>
                  <a:pt x="532" y="754"/>
                </a:lnTo>
                <a:lnTo>
                  <a:pt x="530" y="753"/>
                </a:lnTo>
                <a:lnTo>
                  <a:pt x="527" y="753"/>
                </a:lnTo>
                <a:lnTo>
                  <a:pt x="15" y="753"/>
                </a:lnTo>
                <a:lnTo>
                  <a:pt x="12" y="753"/>
                </a:lnTo>
                <a:lnTo>
                  <a:pt x="9" y="754"/>
                </a:lnTo>
                <a:lnTo>
                  <a:pt x="7" y="756"/>
                </a:lnTo>
                <a:lnTo>
                  <a:pt x="5" y="757"/>
                </a:lnTo>
                <a:lnTo>
                  <a:pt x="2" y="759"/>
                </a:lnTo>
                <a:lnTo>
                  <a:pt x="1" y="763"/>
                </a:lnTo>
                <a:lnTo>
                  <a:pt x="0" y="765"/>
                </a:lnTo>
                <a:lnTo>
                  <a:pt x="0" y="768"/>
                </a:lnTo>
                <a:lnTo>
                  <a:pt x="0" y="888"/>
                </a:lnTo>
                <a:lnTo>
                  <a:pt x="0" y="891"/>
                </a:lnTo>
                <a:lnTo>
                  <a:pt x="1" y="895"/>
                </a:lnTo>
                <a:lnTo>
                  <a:pt x="2" y="897"/>
                </a:lnTo>
                <a:lnTo>
                  <a:pt x="5" y="899"/>
                </a:lnTo>
                <a:lnTo>
                  <a:pt x="7" y="901"/>
                </a:lnTo>
                <a:lnTo>
                  <a:pt x="9" y="902"/>
                </a:lnTo>
                <a:lnTo>
                  <a:pt x="12" y="903"/>
                </a:lnTo>
                <a:lnTo>
                  <a:pt x="15" y="903"/>
                </a:lnTo>
                <a:lnTo>
                  <a:pt x="527" y="903"/>
                </a:lnTo>
                <a:lnTo>
                  <a:pt x="530" y="903"/>
                </a:lnTo>
                <a:lnTo>
                  <a:pt x="532" y="902"/>
                </a:lnTo>
                <a:lnTo>
                  <a:pt x="536" y="901"/>
                </a:lnTo>
                <a:lnTo>
                  <a:pt x="538" y="899"/>
                </a:lnTo>
                <a:lnTo>
                  <a:pt x="539" y="897"/>
                </a:lnTo>
                <a:lnTo>
                  <a:pt x="541" y="895"/>
                </a:lnTo>
                <a:lnTo>
                  <a:pt x="542" y="891"/>
                </a:lnTo>
                <a:lnTo>
                  <a:pt x="542" y="888"/>
                </a:lnTo>
                <a:lnTo>
                  <a:pt x="542" y="843"/>
                </a:lnTo>
                <a:lnTo>
                  <a:pt x="647" y="843"/>
                </a:lnTo>
                <a:lnTo>
                  <a:pt x="655" y="843"/>
                </a:lnTo>
                <a:lnTo>
                  <a:pt x="662" y="842"/>
                </a:lnTo>
                <a:lnTo>
                  <a:pt x="669" y="840"/>
                </a:lnTo>
                <a:lnTo>
                  <a:pt x="675" y="837"/>
                </a:lnTo>
                <a:lnTo>
                  <a:pt x="681" y="833"/>
                </a:lnTo>
                <a:lnTo>
                  <a:pt x="688" y="830"/>
                </a:lnTo>
                <a:lnTo>
                  <a:pt x="694" y="825"/>
                </a:lnTo>
                <a:lnTo>
                  <a:pt x="700" y="821"/>
                </a:lnTo>
                <a:lnTo>
                  <a:pt x="704" y="815"/>
                </a:lnTo>
                <a:lnTo>
                  <a:pt x="709" y="809"/>
                </a:lnTo>
                <a:lnTo>
                  <a:pt x="712" y="802"/>
                </a:lnTo>
                <a:lnTo>
                  <a:pt x="716" y="796"/>
                </a:lnTo>
                <a:lnTo>
                  <a:pt x="719" y="789"/>
                </a:lnTo>
                <a:lnTo>
                  <a:pt x="721" y="783"/>
                </a:lnTo>
                <a:lnTo>
                  <a:pt x="722" y="776"/>
                </a:lnTo>
                <a:lnTo>
                  <a:pt x="722" y="768"/>
                </a:lnTo>
                <a:lnTo>
                  <a:pt x="722" y="573"/>
                </a:lnTo>
                <a:lnTo>
                  <a:pt x="888" y="573"/>
                </a:lnTo>
                <a:lnTo>
                  <a:pt x="892" y="572"/>
                </a:lnTo>
                <a:lnTo>
                  <a:pt x="894" y="572"/>
                </a:lnTo>
                <a:lnTo>
                  <a:pt x="897" y="570"/>
                </a:lnTo>
                <a:lnTo>
                  <a:pt x="899" y="569"/>
                </a:lnTo>
                <a:lnTo>
                  <a:pt x="900" y="565"/>
                </a:lnTo>
                <a:lnTo>
                  <a:pt x="902" y="563"/>
                </a:lnTo>
                <a:lnTo>
                  <a:pt x="902" y="560"/>
                </a:lnTo>
                <a:lnTo>
                  <a:pt x="903" y="558"/>
                </a:lnTo>
                <a:lnTo>
                  <a:pt x="903" y="437"/>
                </a:lnTo>
                <a:lnTo>
                  <a:pt x="902" y="435"/>
                </a:lnTo>
                <a:lnTo>
                  <a:pt x="902" y="431"/>
                </a:lnTo>
                <a:lnTo>
                  <a:pt x="900" y="429"/>
                </a:lnTo>
                <a:lnTo>
                  <a:pt x="899" y="426"/>
                </a:lnTo>
                <a:lnTo>
                  <a:pt x="897" y="425"/>
                </a:lnTo>
                <a:lnTo>
                  <a:pt x="894" y="423"/>
                </a:lnTo>
                <a:lnTo>
                  <a:pt x="892" y="423"/>
                </a:lnTo>
                <a:lnTo>
                  <a:pt x="888" y="422"/>
                </a:lnTo>
                <a:close/>
              </a:path>
            </a:pathLst>
          </a:custGeom>
          <a:solidFill>
            <a:schemeClr val="bg1">
              <a:alpha val="11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othamNarrow"/>
            </a:endParaRPr>
          </a:p>
        </p:txBody>
      </p:sp>
      <p:sp>
        <p:nvSpPr>
          <p:cNvPr id="13" name="Freeform 132">
            <a:extLst>
              <a:ext uri="{FF2B5EF4-FFF2-40B4-BE49-F238E27FC236}">
                <a16:creationId xmlns:a16="http://schemas.microsoft.com/office/drawing/2014/main" id="{6CBBEDC8-DE1F-453A-A9C2-A3D9DA5B3045}"/>
              </a:ext>
            </a:extLst>
          </p:cNvPr>
          <p:cNvSpPr>
            <a:spLocks noEditPoints="1"/>
          </p:cNvSpPr>
          <p:nvPr/>
        </p:nvSpPr>
        <p:spPr bwMode="auto">
          <a:xfrm>
            <a:off x="1235828" y="1699391"/>
            <a:ext cx="1246083" cy="1288806"/>
          </a:xfrm>
          <a:custGeom>
            <a:avLst/>
            <a:gdLst>
              <a:gd name="T0" fmla="*/ 710 w 873"/>
              <a:gd name="T1" fmla="*/ 846 h 903"/>
              <a:gd name="T2" fmla="*/ 696 w 873"/>
              <a:gd name="T3" fmla="*/ 776 h 903"/>
              <a:gd name="T4" fmla="*/ 745 w 873"/>
              <a:gd name="T5" fmla="*/ 726 h 903"/>
              <a:gd name="T6" fmla="*/ 815 w 873"/>
              <a:gd name="T7" fmla="*/ 740 h 903"/>
              <a:gd name="T8" fmla="*/ 843 w 873"/>
              <a:gd name="T9" fmla="*/ 806 h 903"/>
              <a:gd name="T10" fmla="*/ 803 w 873"/>
              <a:gd name="T11" fmla="*/ 865 h 903"/>
              <a:gd name="T12" fmla="*/ 506 w 873"/>
              <a:gd name="T13" fmla="*/ 827 h 903"/>
              <a:gd name="T14" fmla="*/ 452 w 873"/>
              <a:gd name="T15" fmla="*/ 872 h 903"/>
              <a:gd name="T16" fmla="*/ 383 w 873"/>
              <a:gd name="T17" fmla="*/ 852 h 903"/>
              <a:gd name="T18" fmla="*/ 363 w 873"/>
              <a:gd name="T19" fmla="*/ 783 h 903"/>
              <a:gd name="T20" fmla="*/ 408 w 873"/>
              <a:gd name="T21" fmla="*/ 729 h 903"/>
              <a:gd name="T22" fmla="*/ 478 w 873"/>
              <a:gd name="T23" fmla="*/ 736 h 903"/>
              <a:gd name="T24" fmla="*/ 512 w 873"/>
              <a:gd name="T25" fmla="*/ 798 h 903"/>
              <a:gd name="T26" fmla="*/ 153 w 873"/>
              <a:gd name="T27" fmla="*/ 856 h 903"/>
              <a:gd name="T28" fmla="*/ 83 w 873"/>
              <a:gd name="T29" fmla="*/ 870 h 903"/>
              <a:gd name="T30" fmla="*/ 33 w 873"/>
              <a:gd name="T31" fmla="*/ 821 h 903"/>
              <a:gd name="T32" fmla="*/ 47 w 873"/>
              <a:gd name="T33" fmla="*/ 751 h 903"/>
              <a:gd name="T34" fmla="*/ 113 w 873"/>
              <a:gd name="T35" fmla="*/ 723 h 903"/>
              <a:gd name="T36" fmla="*/ 172 w 873"/>
              <a:gd name="T37" fmla="*/ 763 h 903"/>
              <a:gd name="T38" fmla="*/ 367 w 873"/>
              <a:gd name="T39" fmla="*/ 76 h 903"/>
              <a:gd name="T40" fmla="*/ 421 w 873"/>
              <a:gd name="T41" fmla="*/ 32 h 903"/>
              <a:gd name="T42" fmla="*/ 490 w 873"/>
              <a:gd name="T43" fmla="*/ 53 h 903"/>
              <a:gd name="T44" fmla="*/ 511 w 873"/>
              <a:gd name="T45" fmla="*/ 121 h 903"/>
              <a:gd name="T46" fmla="*/ 465 w 873"/>
              <a:gd name="T47" fmla="*/ 175 h 903"/>
              <a:gd name="T48" fmla="*/ 395 w 873"/>
              <a:gd name="T49" fmla="*/ 169 h 903"/>
              <a:gd name="T50" fmla="*/ 361 w 873"/>
              <a:gd name="T51" fmla="*/ 106 h 903"/>
              <a:gd name="T52" fmla="*/ 715 w 873"/>
              <a:gd name="T53" fmla="*/ 547 h 903"/>
              <a:gd name="T54" fmla="*/ 607 w 873"/>
              <a:gd name="T55" fmla="*/ 490 h 903"/>
              <a:gd name="T56" fmla="*/ 479 w 873"/>
              <a:gd name="T57" fmla="*/ 202 h 903"/>
              <a:gd name="T58" fmla="*/ 538 w 873"/>
              <a:gd name="T59" fmla="*/ 134 h 903"/>
              <a:gd name="T60" fmla="*/ 518 w 873"/>
              <a:gd name="T61" fmla="*/ 39 h 903"/>
              <a:gd name="T62" fmla="*/ 426 w 873"/>
              <a:gd name="T63" fmla="*/ 1 h 903"/>
              <a:gd name="T64" fmla="*/ 344 w 873"/>
              <a:gd name="T65" fmla="*/ 56 h 903"/>
              <a:gd name="T66" fmla="*/ 342 w 873"/>
              <a:gd name="T67" fmla="*/ 152 h 903"/>
              <a:gd name="T68" fmla="*/ 412 w 873"/>
              <a:gd name="T69" fmla="*/ 208 h 903"/>
              <a:gd name="T70" fmla="*/ 180 w 873"/>
              <a:gd name="T71" fmla="*/ 529 h 903"/>
              <a:gd name="T72" fmla="*/ 95 w 873"/>
              <a:gd name="T73" fmla="*/ 661 h 903"/>
              <a:gd name="T74" fmla="*/ 32 w 873"/>
              <a:gd name="T75" fmla="*/ 722 h 903"/>
              <a:gd name="T76" fmla="*/ 1 w 873"/>
              <a:gd name="T77" fmla="*/ 809 h 903"/>
              <a:gd name="T78" fmla="*/ 55 w 873"/>
              <a:gd name="T79" fmla="*/ 891 h 903"/>
              <a:gd name="T80" fmla="*/ 156 w 873"/>
              <a:gd name="T81" fmla="*/ 891 h 903"/>
              <a:gd name="T82" fmla="*/ 210 w 873"/>
              <a:gd name="T83" fmla="*/ 809 h 903"/>
              <a:gd name="T84" fmla="*/ 179 w 873"/>
              <a:gd name="T85" fmla="*/ 723 h 903"/>
              <a:gd name="T86" fmla="*/ 133 w 873"/>
              <a:gd name="T87" fmla="*/ 637 h 903"/>
              <a:gd name="T88" fmla="*/ 268 w 873"/>
              <a:gd name="T89" fmla="*/ 520 h 903"/>
              <a:gd name="T90" fmla="*/ 378 w 873"/>
              <a:gd name="T91" fmla="*/ 711 h 903"/>
              <a:gd name="T92" fmla="*/ 331 w 873"/>
              <a:gd name="T93" fmla="*/ 788 h 903"/>
              <a:gd name="T94" fmla="*/ 370 w 873"/>
              <a:gd name="T95" fmla="*/ 880 h 903"/>
              <a:gd name="T96" fmla="*/ 468 w 873"/>
              <a:gd name="T97" fmla="*/ 899 h 903"/>
              <a:gd name="T98" fmla="*/ 537 w 873"/>
              <a:gd name="T99" fmla="*/ 829 h 903"/>
              <a:gd name="T100" fmla="*/ 521 w 873"/>
              <a:gd name="T101" fmla="*/ 736 h 903"/>
              <a:gd name="T102" fmla="*/ 452 w 873"/>
              <a:gd name="T103" fmla="*/ 513 h 903"/>
              <a:gd name="T104" fmla="*/ 640 w 873"/>
              <a:gd name="T105" fmla="*/ 533 h 903"/>
              <a:gd name="T106" fmla="*/ 731 w 873"/>
              <a:gd name="T107" fmla="*/ 617 h 903"/>
              <a:gd name="T108" fmla="*/ 709 w 873"/>
              <a:gd name="T109" fmla="*/ 711 h 903"/>
              <a:gd name="T110" fmla="*/ 663 w 873"/>
              <a:gd name="T111" fmla="*/ 788 h 903"/>
              <a:gd name="T112" fmla="*/ 700 w 873"/>
              <a:gd name="T113" fmla="*/ 880 h 903"/>
              <a:gd name="T114" fmla="*/ 799 w 873"/>
              <a:gd name="T115" fmla="*/ 899 h 903"/>
              <a:gd name="T116" fmla="*/ 869 w 873"/>
              <a:gd name="T117" fmla="*/ 829 h 903"/>
              <a:gd name="T118" fmla="*/ 853 w 873"/>
              <a:gd name="T119" fmla="*/ 73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3" h="903">
                <a:moveTo>
                  <a:pt x="768" y="873"/>
                </a:moveTo>
                <a:lnTo>
                  <a:pt x="760" y="873"/>
                </a:lnTo>
                <a:lnTo>
                  <a:pt x="753" y="872"/>
                </a:lnTo>
                <a:lnTo>
                  <a:pt x="745" y="870"/>
                </a:lnTo>
                <a:lnTo>
                  <a:pt x="738" y="868"/>
                </a:lnTo>
                <a:lnTo>
                  <a:pt x="731" y="865"/>
                </a:lnTo>
                <a:lnTo>
                  <a:pt x="726" y="860"/>
                </a:lnTo>
                <a:lnTo>
                  <a:pt x="720" y="856"/>
                </a:lnTo>
                <a:lnTo>
                  <a:pt x="714" y="852"/>
                </a:lnTo>
                <a:lnTo>
                  <a:pt x="710" y="846"/>
                </a:lnTo>
                <a:lnTo>
                  <a:pt x="706" y="840"/>
                </a:lnTo>
                <a:lnTo>
                  <a:pt x="701" y="835"/>
                </a:lnTo>
                <a:lnTo>
                  <a:pt x="698" y="827"/>
                </a:lnTo>
                <a:lnTo>
                  <a:pt x="696" y="821"/>
                </a:lnTo>
                <a:lnTo>
                  <a:pt x="694" y="813"/>
                </a:lnTo>
                <a:lnTo>
                  <a:pt x="693" y="806"/>
                </a:lnTo>
                <a:lnTo>
                  <a:pt x="693" y="798"/>
                </a:lnTo>
                <a:lnTo>
                  <a:pt x="693" y="791"/>
                </a:lnTo>
                <a:lnTo>
                  <a:pt x="694" y="783"/>
                </a:lnTo>
                <a:lnTo>
                  <a:pt x="696" y="776"/>
                </a:lnTo>
                <a:lnTo>
                  <a:pt x="698" y="769"/>
                </a:lnTo>
                <a:lnTo>
                  <a:pt x="701" y="763"/>
                </a:lnTo>
                <a:lnTo>
                  <a:pt x="706" y="756"/>
                </a:lnTo>
                <a:lnTo>
                  <a:pt x="710" y="751"/>
                </a:lnTo>
                <a:lnTo>
                  <a:pt x="714" y="745"/>
                </a:lnTo>
                <a:lnTo>
                  <a:pt x="720" y="740"/>
                </a:lnTo>
                <a:lnTo>
                  <a:pt x="726" y="736"/>
                </a:lnTo>
                <a:lnTo>
                  <a:pt x="731" y="733"/>
                </a:lnTo>
                <a:lnTo>
                  <a:pt x="738" y="729"/>
                </a:lnTo>
                <a:lnTo>
                  <a:pt x="745" y="726"/>
                </a:lnTo>
                <a:lnTo>
                  <a:pt x="753" y="724"/>
                </a:lnTo>
                <a:lnTo>
                  <a:pt x="760" y="723"/>
                </a:lnTo>
                <a:lnTo>
                  <a:pt x="768" y="723"/>
                </a:lnTo>
                <a:lnTo>
                  <a:pt x="775" y="723"/>
                </a:lnTo>
                <a:lnTo>
                  <a:pt x="783" y="724"/>
                </a:lnTo>
                <a:lnTo>
                  <a:pt x="790" y="726"/>
                </a:lnTo>
                <a:lnTo>
                  <a:pt x="797" y="729"/>
                </a:lnTo>
                <a:lnTo>
                  <a:pt x="803" y="733"/>
                </a:lnTo>
                <a:lnTo>
                  <a:pt x="810" y="736"/>
                </a:lnTo>
                <a:lnTo>
                  <a:pt x="815" y="740"/>
                </a:lnTo>
                <a:lnTo>
                  <a:pt x="820" y="745"/>
                </a:lnTo>
                <a:lnTo>
                  <a:pt x="826" y="751"/>
                </a:lnTo>
                <a:lnTo>
                  <a:pt x="830" y="756"/>
                </a:lnTo>
                <a:lnTo>
                  <a:pt x="833" y="763"/>
                </a:lnTo>
                <a:lnTo>
                  <a:pt x="837" y="769"/>
                </a:lnTo>
                <a:lnTo>
                  <a:pt x="840" y="776"/>
                </a:lnTo>
                <a:lnTo>
                  <a:pt x="842" y="783"/>
                </a:lnTo>
                <a:lnTo>
                  <a:pt x="843" y="791"/>
                </a:lnTo>
                <a:lnTo>
                  <a:pt x="843" y="798"/>
                </a:lnTo>
                <a:lnTo>
                  <a:pt x="843" y="806"/>
                </a:lnTo>
                <a:lnTo>
                  <a:pt x="842" y="813"/>
                </a:lnTo>
                <a:lnTo>
                  <a:pt x="840" y="821"/>
                </a:lnTo>
                <a:lnTo>
                  <a:pt x="837" y="827"/>
                </a:lnTo>
                <a:lnTo>
                  <a:pt x="833" y="835"/>
                </a:lnTo>
                <a:lnTo>
                  <a:pt x="830" y="840"/>
                </a:lnTo>
                <a:lnTo>
                  <a:pt x="826" y="846"/>
                </a:lnTo>
                <a:lnTo>
                  <a:pt x="820" y="852"/>
                </a:lnTo>
                <a:lnTo>
                  <a:pt x="815" y="856"/>
                </a:lnTo>
                <a:lnTo>
                  <a:pt x="810" y="860"/>
                </a:lnTo>
                <a:lnTo>
                  <a:pt x="803" y="865"/>
                </a:lnTo>
                <a:lnTo>
                  <a:pt x="797" y="868"/>
                </a:lnTo>
                <a:lnTo>
                  <a:pt x="790" y="870"/>
                </a:lnTo>
                <a:lnTo>
                  <a:pt x="783" y="872"/>
                </a:lnTo>
                <a:lnTo>
                  <a:pt x="775" y="873"/>
                </a:lnTo>
                <a:lnTo>
                  <a:pt x="768" y="873"/>
                </a:lnTo>
                <a:close/>
                <a:moveTo>
                  <a:pt x="512" y="798"/>
                </a:moveTo>
                <a:lnTo>
                  <a:pt x="512" y="806"/>
                </a:lnTo>
                <a:lnTo>
                  <a:pt x="511" y="813"/>
                </a:lnTo>
                <a:lnTo>
                  <a:pt x="508" y="821"/>
                </a:lnTo>
                <a:lnTo>
                  <a:pt x="506" y="827"/>
                </a:lnTo>
                <a:lnTo>
                  <a:pt x="503" y="835"/>
                </a:lnTo>
                <a:lnTo>
                  <a:pt x="499" y="840"/>
                </a:lnTo>
                <a:lnTo>
                  <a:pt x="494" y="846"/>
                </a:lnTo>
                <a:lnTo>
                  <a:pt x="490" y="852"/>
                </a:lnTo>
                <a:lnTo>
                  <a:pt x="485" y="856"/>
                </a:lnTo>
                <a:lnTo>
                  <a:pt x="478" y="860"/>
                </a:lnTo>
                <a:lnTo>
                  <a:pt x="472" y="865"/>
                </a:lnTo>
                <a:lnTo>
                  <a:pt x="465" y="868"/>
                </a:lnTo>
                <a:lnTo>
                  <a:pt x="459" y="870"/>
                </a:lnTo>
                <a:lnTo>
                  <a:pt x="452" y="872"/>
                </a:lnTo>
                <a:lnTo>
                  <a:pt x="444" y="873"/>
                </a:lnTo>
                <a:lnTo>
                  <a:pt x="437" y="873"/>
                </a:lnTo>
                <a:lnTo>
                  <a:pt x="429" y="873"/>
                </a:lnTo>
                <a:lnTo>
                  <a:pt x="421" y="872"/>
                </a:lnTo>
                <a:lnTo>
                  <a:pt x="414" y="870"/>
                </a:lnTo>
                <a:lnTo>
                  <a:pt x="408" y="868"/>
                </a:lnTo>
                <a:lnTo>
                  <a:pt x="401" y="865"/>
                </a:lnTo>
                <a:lnTo>
                  <a:pt x="395" y="860"/>
                </a:lnTo>
                <a:lnTo>
                  <a:pt x="388" y="856"/>
                </a:lnTo>
                <a:lnTo>
                  <a:pt x="383" y="852"/>
                </a:lnTo>
                <a:lnTo>
                  <a:pt x="379" y="846"/>
                </a:lnTo>
                <a:lnTo>
                  <a:pt x="374" y="840"/>
                </a:lnTo>
                <a:lnTo>
                  <a:pt x="370" y="835"/>
                </a:lnTo>
                <a:lnTo>
                  <a:pt x="367" y="827"/>
                </a:lnTo>
                <a:lnTo>
                  <a:pt x="365" y="821"/>
                </a:lnTo>
                <a:lnTo>
                  <a:pt x="363" y="813"/>
                </a:lnTo>
                <a:lnTo>
                  <a:pt x="361" y="806"/>
                </a:lnTo>
                <a:lnTo>
                  <a:pt x="361" y="798"/>
                </a:lnTo>
                <a:lnTo>
                  <a:pt x="361" y="791"/>
                </a:lnTo>
                <a:lnTo>
                  <a:pt x="363" y="783"/>
                </a:lnTo>
                <a:lnTo>
                  <a:pt x="365" y="776"/>
                </a:lnTo>
                <a:lnTo>
                  <a:pt x="367" y="769"/>
                </a:lnTo>
                <a:lnTo>
                  <a:pt x="370" y="763"/>
                </a:lnTo>
                <a:lnTo>
                  <a:pt x="374" y="756"/>
                </a:lnTo>
                <a:lnTo>
                  <a:pt x="379" y="751"/>
                </a:lnTo>
                <a:lnTo>
                  <a:pt x="383" y="745"/>
                </a:lnTo>
                <a:lnTo>
                  <a:pt x="388" y="740"/>
                </a:lnTo>
                <a:lnTo>
                  <a:pt x="395" y="736"/>
                </a:lnTo>
                <a:lnTo>
                  <a:pt x="401" y="733"/>
                </a:lnTo>
                <a:lnTo>
                  <a:pt x="408" y="729"/>
                </a:lnTo>
                <a:lnTo>
                  <a:pt x="414" y="726"/>
                </a:lnTo>
                <a:lnTo>
                  <a:pt x="421" y="724"/>
                </a:lnTo>
                <a:lnTo>
                  <a:pt x="429" y="723"/>
                </a:lnTo>
                <a:lnTo>
                  <a:pt x="437" y="723"/>
                </a:lnTo>
                <a:lnTo>
                  <a:pt x="444" y="723"/>
                </a:lnTo>
                <a:lnTo>
                  <a:pt x="452" y="724"/>
                </a:lnTo>
                <a:lnTo>
                  <a:pt x="459" y="726"/>
                </a:lnTo>
                <a:lnTo>
                  <a:pt x="465" y="729"/>
                </a:lnTo>
                <a:lnTo>
                  <a:pt x="472" y="733"/>
                </a:lnTo>
                <a:lnTo>
                  <a:pt x="478" y="736"/>
                </a:lnTo>
                <a:lnTo>
                  <a:pt x="485" y="740"/>
                </a:lnTo>
                <a:lnTo>
                  <a:pt x="490" y="745"/>
                </a:lnTo>
                <a:lnTo>
                  <a:pt x="494" y="751"/>
                </a:lnTo>
                <a:lnTo>
                  <a:pt x="499" y="756"/>
                </a:lnTo>
                <a:lnTo>
                  <a:pt x="503" y="763"/>
                </a:lnTo>
                <a:lnTo>
                  <a:pt x="506" y="769"/>
                </a:lnTo>
                <a:lnTo>
                  <a:pt x="508" y="776"/>
                </a:lnTo>
                <a:lnTo>
                  <a:pt x="511" y="783"/>
                </a:lnTo>
                <a:lnTo>
                  <a:pt x="512" y="791"/>
                </a:lnTo>
                <a:lnTo>
                  <a:pt x="512" y="798"/>
                </a:lnTo>
                <a:close/>
                <a:moveTo>
                  <a:pt x="180" y="798"/>
                </a:moveTo>
                <a:lnTo>
                  <a:pt x="180" y="806"/>
                </a:lnTo>
                <a:lnTo>
                  <a:pt x="179" y="813"/>
                </a:lnTo>
                <a:lnTo>
                  <a:pt x="177" y="821"/>
                </a:lnTo>
                <a:lnTo>
                  <a:pt x="175" y="827"/>
                </a:lnTo>
                <a:lnTo>
                  <a:pt x="172" y="835"/>
                </a:lnTo>
                <a:lnTo>
                  <a:pt x="167" y="840"/>
                </a:lnTo>
                <a:lnTo>
                  <a:pt x="163" y="846"/>
                </a:lnTo>
                <a:lnTo>
                  <a:pt x="159" y="852"/>
                </a:lnTo>
                <a:lnTo>
                  <a:pt x="153" y="856"/>
                </a:lnTo>
                <a:lnTo>
                  <a:pt x="147" y="860"/>
                </a:lnTo>
                <a:lnTo>
                  <a:pt x="142" y="865"/>
                </a:lnTo>
                <a:lnTo>
                  <a:pt x="135" y="868"/>
                </a:lnTo>
                <a:lnTo>
                  <a:pt x="128" y="870"/>
                </a:lnTo>
                <a:lnTo>
                  <a:pt x="120" y="872"/>
                </a:lnTo>
                <a:lnTo>
                  <a:pt x="113" y="873"/>
                </a:lnTo>
                <a:lnTo>
                  <a:pt x="105" y="873"/>
                </a:lnTo>
                <a:lnTo>
                  <a:pt x="98" y="873"/>
                </a:lnTo>
                <a:lnTo>
                  <a:pt x="90" y="872"/>
                </a:lnTo>
                <a:lnTo>
                  <a:pt x="83" y="870"/>
                </a:lnTo>
                <a:lnTo>
                  <a:pt x="76" y="868"/>
                </a:lnTo>
                <a:lnTo>
                  <a:pt x="70" y="865"/>
                </a:lnTo>
                <a:lnTo>
                  <a:pt x="63" y="860"/>
                </a:lnTo>
                <a:lnTo>
                  <a:pt x="58" y="856"/>
                </a:lnTo>
                <a:lnTo>
                  <a:pt x="53" y="852"/>
                </a:lnTo>
                <a:lnTo>
                  <a:pt x="47" y="846"/>
                </a:lnTo>
                <a:lnTo>
                  <a:pt x="43" y="840"/>
                </a:lnTo>
                <a:lnTo>
                  <a:pt x="40" y="835"/>
                </a:lnTo>
                <a:lnTo>
                  <a:pt x="36" y="827"/>
                </a:lnTo>
                <a:lnTo>
                  <a:pt x="33" y="821"/>
                </a:lnTo>
                <a:lnTo>
                  <a:pt x="32" y="813"/>
                </a:lnTo>
                <a:lnTo>
                  <a:pt x="30" y="806"/>
                </a:lnTo>
                <a:lnTo>
                  <a:pt x="30" y="798"/>
                </a:lnTo>
                <a:lnTo>
                  <a:pt x="30" y="791"/>
                </a:lnTo>
                <a:lnTo>
                  <a:pt x="32" y="783"/>
                </a:lnTo>
                <a:lnTo>
                  <a:pt x="33" y="776"/>
                </a:lnTo>
                <a:lnTo>
                  <a:pt x="36" y="769"/>
                </a:lnTo>
                <a:lnTo>
                  <a:pt x="40" y="763"/>
                </a:lnTo>
                <a:lnTo>
                  <a:pt x="43" y="756"/>
                </a:lnTo>
                <a:lnTo>
                  <a:pt x="47" y="751"/>
                </a:lnTo>
                <a:lnTo>
                  <a:pt x="53" y="745"/>
                </a:lnTo>
                <a:lnTo>
                  <a:pt x="58" y="740"/>
                </a:lnTo>
                <a:lnTo>
                  <a:pt x="63" y="736"/>
                </a:lnTo>
                <a:lnTo>
                  <a:pt x="70" y="733"/>
                </a:lnTo>
                <a:lnTo>
                  <a:pt x="76" y="729"/>
                </a:lnTo>
                <a:lnTo>
                  <a:pt x="83" y="726"/>
                </a:lnTo>
                <a:lnTo>
                  <a:pt x="90" y="724"/>
                </a:lnTo>
                <a:lnTo>
                  <a:pt x="98" y="723"/>
                </a:lnTo>
                <a:lnTo>
                  <a:pt x="105" y="723"/>
                </a:lnTo>
                <a:lnTo>
                  <a:pt x="113" y="723"/>
                </a:lnTo>
                <a:lnTo>
                  <a:pt x="120" y="724"/>
                </a:lnTo>
                <a:lnTo>
                  <a:pt x="128" y="726"/>
                </a:lnTo>
                <a:lnTo>
                  <a:pt x="135" y="729"/>
                </a:lnTo>
                <a:lnTo>
                  <a:pt x="142" y="733"/>
                </a:lnTo>
                <a:lnTo>
                  <a:pt x="147" y="736"/>
                </a:lnTo>
                <a:lnTo>
                  <a:pt x="153" y="740"/>
                </a:lnTo>
                <a:lnTo>
                  <a:pt x="159" y="745"/>
                </a:lnTo>
                <a:lnTo>
                  <a:pt x="163" y="751"/>
                </a:lnTo>
                <a:lnTo>
                  <a:pt x="167" y="756"/>
                </a:lnTo>
                <a:lnTo>
                  <a:pt x="172" y="763"/>
                </a:lnTo>
                <a:lnTo>
                  <a:pt x="175" y="769"/>
                </a:lnTo>
                <a:lnTo>
                  <a:pt x="177" y="776"/>
                </a:lnTo>
                <a:lnTo>
                  <a:pt x="179" y="783"/>
                </a:lnTo>
                <a:lnTo>
                  <a:pt x="180" y="791"/>
                </a:lnTo>
                <a:lnTo>
                  <a:pt x="180" y="798"/>
                </a:lnTo>
                <a:close/>
                <a:moveTo>
                  <a:pt x="361" y="106"/>
                </a:moveTo>
                <a:lnTo>
                  <a:pt x="361" y="98"/>
                </a:lnTo>
                <a:lnTo>
                  <a:pt x="363" y="90"/>
                </a:lnTo>
                <a:lnTo>
                  <a:pt x="365" y="84"/>
                </a:lnTo>
                <a:lnTo>
                  <a:pt x="367" y="76"/>
                </a:lnTo>
                <a:lnTo>
                  <a:pt x="370" y="70"/>
                </a:lnTo>
                <a:lnTo>
                  <a:pt x="374" y="63"/>
                </a:lnTo>
                <a:lnTo>
                  <a:pt x="379" y="58"/>
                </a:lnTo>
                <a:lnTo>
                  <a:pt x="383" y="53"/>
                </a:lnTo>
                <a:lnTo>
                  <a:pt x="388" y="47"/>
                </a:lnTo>
                <a:lnTo>
                  <a:pt x="395" y="43"/>
                </a:lnTo>
                <a:lnTo>
                  <a:pt x="401" y="40"/>
                </a:lnTo>
                <a:lnTo>
                  <a:pt x="408" y="37"/>
                </a:lnTo>
                <a:lnTo>
                  <a:pt x="414" y="35"/>
                </a:lnTo>
                <a:lnTo>
                  <a:pt x="421" y="32"/>
                </a:lnTo>
                <a:lnTo>
                  <a:pt x="429" y="31"/>
                </a:lnTo>
                <a:lnTo>
                  <a:pt x="437" y="30"/>
                </a:lnTo>
                <a:lnTo>
                  <a:pt x="444" y="31"/>
                </a:lnTo>
                <a:lnTo>
                  <a:pt x="452" y="32"/>
                </a:lnTo>
                <a:lnTo>
                  <a:pt x="459" y="35"/>
                </a:lnTo>
                <a:lnTo>
                  <a:pt x="465" y="37"/>
                </a:lnTo>
                <a:lnTo>
                  <a:pt x="472" y="40"/>
                </a:lnTo>
                <a:lnTo>
                  <a:pt x="478" y="43"/>
                </a:lnTo>
                <a:lnTo>
                  <a:pt x="485" y="47"/>
                </a:lnTo>
                <a:lnTo>
                  <a:pt x="490" y="53"/>
                </a:lnTo>
                <a:lnTo>
                  <a:pt x="494" y="58"/>
                </a:lnTo>
                <a:lnTo>
                  <a:pt x="499" y="63"/>
                </a:lnTo>
                <a:lnTo>
                  <a:pt x="503" y="70"/>
                </a:lnTo>
                <a:lnTo>
                  <a:pt x="506" y="76"/>
                </a:lnTo>
                <a:lnTo>
                  <a:pt x="508" y="84"/>
                </a:lnTo>
                <a:lnTo>
                  <a:pt x="511" y="90"/>
                </a:lnTo>
                <a:lnTo>
                  <a:pt x="512" y="98"/>
                </a:lnTo>
                <a:lnTo>
                  <a:pt x="512" y="106"/>
                </a:lnTo>
                <a:lnTo>
                  <a:pt x="512" y="114"/>
                </a:lnTo>
                <a:lnTo>
                  <a:pt x="511" y="121"/>
                </a:lnTo>
                <a:lnTo>
                  <a:pt x="508" y="128"/>
                </a:lnTo>
                <a:lnTo>
                  <a:pt x="506" y="135"/>
                </a:lnTo>
                <a:lnTo>
                  <a:pt x="503" y="142"/>
                </a:lnTo>
                <a:lnTo>
                  <a:pt x="499" y="148"/>
                </a:lnTo>
                <a:lnTo>
                  <a:pt x="494" y="154"/>
                </a:lnTo>
                <a:lnTo>
                  <a:pt x="490" y="159"/>
                </a:lnTo>
                <a:lnTo>
                  <a:pt x="485" y="164"/>
                </a:lnTo>
                <a:lnTo>
                  <a:pt x="478" y="169"/>
                </a:lnTo>
                <a:lnTo>
                  <a:pt x="472" y="172"/>
                </a:lnTo>
                <a:lnTo>
                  <a:pt x="465" y="175"/>
                </a:lnTo>
                <a:lnTo>
                  <a:pt x="459" y="178"/>
                </a:lnTo>
                <a:lnTo>
                  <a:pt x="452" y="179"/>
                </a:lnTo>
                <a:lnTo>
                  <a:pt x="444" y="180"/>
                </a:lnTo>
                <a:lnTo>
                  <a:pt x="437" y="181"/>
                </a:lnTo>
                <a:lnTo>
                  <a:pt x="429" y="180"/>
                </a:lnTo>
                <a:lnTo>
                  <a:pt x="421" y="179"/>
                </a:lnTo>
                <a:lnTo>
                  <a:pt x="414" y="178"/>
                </a:lnTo>
                <a:lnTo>
                  <a:pt x="408" y="175"/>
                </a:lnTo>
                <a:lnTo>
                  <a:pt x="401" y="172"/>
                </a:lnTo>
                <a:lnTo>
                  <a:pt x="395" y="169"/>
                </a:lnTo>
                <a:lnTo>
                  <a:pt x="388" y="164"/>
                </a:lnTo>
                <a:lnTo>
                  <a:pt x="383" y="159"/>
                </a:lnTo>
                <a:lnTo>
                  <a:pt x="379" y="154"/>
                </a:lnTo>
                <a:lnTo>
                  <a:pt x="374" y="148"/>
                </a:lnTo>
                <a:lnTo>
                  <a:pt x="370" y="142"/>
                </a:lnTo>
                <a:lnTo>
                  <a:pt x="367" y="135"/>
                </a:lnTo>
                <a:lnTo>
                  <a:pt x="365" y="128"/>
                </a:lnTo>
                <a:lnTo>
                  <a:pt x="363" y="121"/>
                </a:lnTo>
                <a:lnTo>
                  <a:pt x="361" y="114"/>
                </a:lnTo>
                <a:lnTo>
                  <a:pt x="361" y="106"/>
                </a:lnTo>
                <a:close/>
                <a:moveTo>
                  <a:pt x="783" y="694"/>
                </a:moveTo>
                <a:lnTo>
                  <a:pt x="781" y="675"/>
                </a:lnTo>
                <a:lnTo>
                  <a:pt x="778" y="656"/>
                </a:lnTo>
                <a:lnTo>
                  <a:pt x="773" y="638"/>
                </a:lnTo>
                <a:lnTo>
                  <a:pt x="767" y="620"/>
                </a:lnTo>
                <a:lnTo>
                  <a:pt x="758" y="603"/>
                </a:lnTo>
                <a:lnTo>
                  <a:pt x="749" y="587"/>
                </a:lnTo>
                <a:lnTo>
                  <a:pt x="737" y="571"/>
                </a:lnTo>
                <a:lnTo>
                  <a:pt x="724" y="556"/>
                </a:lnTo>
                <a:lnTo>
                  <a:pt x="715" y="547"/>
                </a:lnTo>
                <a:lnTo>
                  <a:pt x="706" y="540"/>
                </a:lnTo>
                <a:lnTo>
                  <a:pt x="696" y="531"/>
                </a:lnTo>
                <a:lnTo>
                  <a:pt x="686" y="525"/>
                </a:lnTo>
                <a:lnTo>
                  <a:pt x="676" y="518"/>
                </a:lnTo>
                <a:lnTo>
                  <a:pt x="665" y="512"/>
                </a:lnTo>
                <a:lnTo>
                  <a:pt x="654" y="506"/>
                </a:lnTo>
                <a:lnTo>
                  <a:pt x="642" y="501"/>
                </a:lnTo>
                <a:lnTo>
                  <a:pt x="631" y="497"/>
                </a:lnTo>
                <a:lnTo>
                  <a:pt x="619" y="493"/>
                </a:lnTo>
                <a:lnTo>
                  <a:pt x="607" y="490"/>
                </a:lnTo>
                <a:lnTo>
                  <a:pt x="594" y="487"/>
                </a:lnTo>
                <a:lnTo>
                  <a:pt x="581" y="485"/>
                </a:lnTo>
                <a:lnTo>
                  <a:pt x="568" y="484"/>
                </a:lnTo>
                <a:lnTo>
                  <a:pt x="556" y="483"/>
                </a:lnTo>
                <a:lnTo>
                  <a:pt x="542" y="483"/>
                </a:lnTo>
                <a:lnTo>
                  <a:pt x="452" y="482"/>
                </a:lnTo>
                <a:lnTo>
                  <a:pt x="452" y="210"/>
                </a:lnTo>
                <a:lnTo>
                  <a:pt x="461" y="208"/>
                </a:lnTo>
                <a:lnTo>
                  <a:pt x="470" y="206"/>
                </a:lnTo>
                <a:lnTo>
                  <a:pt x="479" y="202"/>
                </a:lnTo>
                <a:lnTo>
                  <a:pt x="487" y="199"/>
                </a:lnTo>
                <a:lnTo>
                  <a:pt x="495" y="193"/>
                </a:lnTo>
                <a:lnTo>
                  <a:pt x="503" y="188"/>
                </a:lnTo>
                <a:lnTo>
                  <a:pt x="509" y="181"/>
                </a:lnTo>
                <a:lnTo>
                  <a:pt x="516" y="175"/>
                </a:lnTo>
                <a:lnTo>
                  <a:pt x="521" y="168"/>
                </a:lnTo>
                <a:lnTo>
                  <a:pt x="527" y="160"/>
                </a:lnTo>
                <a:lnTo>
                  <a:pt x="531" y="152"/>
                </a:lnTo>
                <a:lnTo>
                  <a:pt x="535" y="144"/>
                </a:lnTo>
                <a:lnTo>
                  <a:pt x="538" y="134"/>
                </a:lnTo>
                <a:lnTo>
                  <a:pt x="541" y="126"/>
                </a:lnTo>
                <a:lnTo>
                  <a:pt x="542" y="116"/>
                </a:lnTo>
                <a:lnTo>
                  <a:pt x="542" y="106"/>
                </a:lnTo>
                <a:lnTo>
                  <a:pt x="542" y="96"/>
                </a:lnTo>
                <a:lnTo>
                  <a:pt x="539" y="85"/>
                </a:lnTo>
                <a:lnTo>
                  <a:pt x="537" y="74"/>
                </a:lnTo>
                <a:lnTo>
                  <a:pt x="534" y="65"/>
                </a:lnTo>
                <a:lnTo>
                  <a:pt x="529" y="56"/>
                </a:lnTo>
                <a:lnTo>
                  <a:pt x="523" y="47"/>
                </a:lnTo>
                <a:lnTo>
                  <a:pt x="518" y="39"/>
                </a:lnTo>
                <a:lnTo>
                  <a:pt x="511" y="31"/>
                </a:lnTo>
                <a:lnTo>
                  <a:pt x="503" y="25"/>
                </a:lnTo>
                <a:lnTo>
                  <a:pt x="495" y="18"/>
                </a:lnTo>
                <a:lnTo>
                  <a:pt x="487" y="13"/>
                </a:lnTo>
                <a:lnTo>
                  <a:pt x="477" y="9"/>
                </a:lnTo>
                <a:lnTo>
                  <a:pt x="468" y="6"/>
                </a:lnTo>
                <a:lnTo>
                  <a:pt x="458" y="2"/>
                </a:lnTo>
                <a:lnTo>
                  <a:pt x="447" y="1"/>
                </a:lnTo>
                <a:lnTo>
                  <a:pt x="437" y="0"/>
                </a:lnTo>
                <a:lnTo>
                  <a:pt x="426" y="1"/>
                </a:lnTo>
                <a:lnTo>
                  <a:pt x="415" y="2"/>
                </a:lnTo>
                <a:lnTo>
                  <a:pt x="405" y="6"/>
                </a:lnTo>
                <a:lnTo>
                  <a:pt x="396" y="9"/>
                </a:lnTo>
                <a:lnTo>
                  <a:pt x="386" y="13"/>
                </a:lnTo>
                <a:lnTo>
                  <a:pt x="378" y="18"/>
                </a:lnTo>
                <a:lnTo>
                  <a:pt x="370" y="25"/>
                </a:lnTo>
                <a:lnTo>
                  <a:pt x="363" y="31"/>
                </a:lnTo>
                <a:lnTo>
                  <a:pt x="355" y="39"/>
                </a:lnTo>
                <a:lnTo>
                  <a:pt x="350" y="47"/>
                </a:lnTo>
                <a:lnTo>
                  <a:pt x="344" y="56"/>
                </a:lnTo>
                <a:lnTo>
                  <a:pt x="340" y="65"/>
                </a:lnTo>
                <a:lnTo>
                  <a:pt x="336" y="74"/>
                </a:lnTo>
                <a:lnTo>
                  <a:pt x="334" y="85"/>
                </a:lnTo>
                <a:lnTo>
                  <a:pt x="331" y="96"/>
                </a:lnTo>
                <a:lnTo>
                  <a:pt x="331" y="106"/>
                </a:lnTo>
                <a:lnTo>
                  <a:pt x="331" y="116"/>
                </a:lnTo>
                <a:lnTo>
                  <a:pt x="332" y="126"/>
                </a:lnTo>
                <a:lnTo>
                  <a:pt x="335" y="134"/>
                </a:lnTo>
                <a:lnTo>
                  <a:pt x="338" y="144"/>
                </a:lnTo>
                <a:lnTo>
                  <a:pt x="342" y="152"/>
                </a:lnTo>
                <a:lnTo>
                  <a:pt x="346" y="160"/>
                </a:lnTo>
                <a:lnTo>
                  <a:pt x="352" y="168"/>
                </a:lnTo>
                <a:lnTo>
                  <a:pt x="357" y="175"/>
                </a:lnTo>
                <a:lnTo>
                  <a:pt x="364" y="181"/>
                </a:lnTo>
                <a:lnTo>
                  <a:pt x="370" y="188"/>
                </a:lnTo>
                <a:lnTo>
                  <a:pt x="378" y="193"/>
                </a:lnTo>
                <a:lnTo>
                  <a:pt x="386" y="199"/>
                </a:lnTo>
                <a:lnTo>
                  <a:pt x="395" y="202"/>
                </a:lnTo>
                <a:lnTo>
                  <a:pt x="403" y="206"/>
                </a:lnTo>
                <a:lnTo>
                  <a:pt x="412" y="208"/>
                </a:lnTo>
                <a:lnTo>
                  <a:pt x="421" y="210"/>
                </a:lnTo>
                <a:lnTo>
                  <a:pt x="421" y="482"/>
                </a:lnTo>
                <a:lnTo>
                  <a:pt x="331" y="482"/>
                </a:lnTo>
                <a:lnTo>
                  <a:pt x="307" y="483"/>
                </a:lnTo>
                <a:lnTo>
                  <a:pt x="282" y="486"/>
                </a:lnTo>
                <a:lnTo>
                  <a:pt x="260" y="491"/>
                </a:lnTo>
                <a:lnTo>
                  <a:pt x="238" y="498"/>
                </a:lnTo>
                <a:lnTo>
                  <a:pt x="218" y="506"/>
                </a:lnTo>
                <a:lnTo>
                  <a:pt x="198" y="517"/>
                </a:lnTo>
                <a:lnTo>
                  <a:pt x="180" y="529"/>
                </a:lnTo>
                <a:lnTo>
                  <a:pt x="163" y="542"/>
                </a:lnTo>
                <a:lnTo>
                  <a:pt x="148" y="557"/>
                </a:lnTo>
                <a:lnTo>
                  <a:pt x="134" y="573"/>
                </a:lnTo>
                <a:lnTo>
                  <a:pt x="122" y="590"/>
                </a:lnTo>
                <a:lnTo>
                  <a:pt x="113" y="609"/>
                </a:lnTo>
                <a:lnTo>
                  <a:pt x="108" y="619"/>
                </a:lnTo>
                <a:lnTo>
                  <a:pt x="104" y="629"/>
                </a:lnTo>
                <a:lnTo>
                  <a:pt x="101" y="639"/>
                </a:lnTo>
                <a:lnTo>
                  <a:pt x="98" y="649"/>
                </a:lnTo>
                <a:lnTo>
                  <a:pt x="95" y="661"/>
                </a:lnTo>
                <a:lnTo>
                  <a:pt x="93" y="672"/>
                </a:lnTo>
                <a:lnTo>
                  <a:pt x="92" y="682"/>
                </a:lnTo>
                <a:lnTo>
                  <a:pt x="91" y="694"/>
                </a:lnTo>
                <a:lnTo>
                  <a:pt x="82" y="696"/>
                </a:lnTo>
                <a:lnTo>
                  <a:pt x="72" y="698"/>
                </a:lnTo>
                <a:lnTo>
                  <a:pt x="63" y="702"/>
                </a:lnTo>
                <a:lnTo>
                  <a:pt x="55" y="706"/>
                </a:lnTo>
                <a:lnTo>
                  <a:pt x="47" y="710"/>
                </a:lnTo>
                <a:lnTo>
                  <a:pt x="40" y="717"/>
                </a:lnTo>
                <a:lnTo>
                  <a:pt x="32" y="722"/>
                </a:lnTo>
                <a:lnTo>
                  <a:pt x="26" y="728"/>
                </a:lnTo>
                <a:lnTo>
                  <a:pt x="20" y="736"/>
                </a:lnTo>
                <a:lnTo>
                  <a:pt x="15" y="743"/>
                </a:lnTo>
                <a:lnTo>
                  <a:pt x="11" y="752"/>
                </a:lnTo>
                <a:lnTo>
                  <a:pt x="8" y="761"/>
                </a:lnTo>
                <a:lnTo>
                  <a:pt x="4" y="769"/>
                </a:lnTo>
                <a:lnTo>
                  <a:pt x="2" y="779"/>
                </a:lnTo>
                <a:lnTo>
                  <a:pt x="0" y="788"/>
                </a:lnTo>
                <a:lnTo>
                  <a:pt x="0" y="798"/>
                </a:lnTo>
                <a:lnTo>
                  <a:pt x="1" y="809"/>
                </a:lnTo>
                <a:lnTo>
                  <a:pt x="2" y="819"/>
                </a:lnTo>
                <a:lnTo>
                  <a:pt x="4" y="829"/>
                </a:lnTo>
                <a:lnTo>
                  <a:pt x="9" y="839"/>
                </a:lnTo>
                <a:lnTo>
                  <a:pt x="13" y="848"/>
                </a:lnTo>
                <a:lnTo>
                  <a:pt x="18" y="857"/>
                </a:lnTo>
                <a:lnTo>
                  <a:pt x="24" y="866"/>
                </a:lnTo>
                <a:lnTo>
                  <a:pt x="31" y="873"/>
                </a:lnTo>
                <a:lnTo>
                  <a:pt x="39" y="880"/>
                </a:lnTo>
                <a:lnTo>
                  <a:pt x="46" y="886"/>
                </a:lnTo>
                <a:lnTo>
                  <a:pt x="55" y="891"/>
                </a:lnTo>
                <a:lnTo>
                  <a:pt x="64" y="896"/>
                </a:lnTo>
                <a:lnTo>
                  <a:pt x="74" y="899"/>
                </a:lnTo>
                <a:lnTo>
                  <a:pt x="84" y="901"/>
                </a:lnTo>
                <a:lnTo>
                  <a:pt x="94" y="903"/>
                </a:lnTo>
                <a:lnTo>
                  <a:pt x="105" y="903"/>
                </a:lnTo>
                <a:lnTo>
                  <a:pt x="116" y="903"/>
                </a:lnTo>
                <a:lnTo>
                  <a:pt x="127" y="901"/>
                </a:lnTo>
                <a:lnTo>
                  <a:pt x="136" y="899"/>
                </a:lnTo>
                <a:lnTo>
                  <a:pt x="146" y="896"/>
                </a:lnTo>
                <a:lnTo>
                  <a:pt x="156" y="891"/>
                </a:lnTo>
                <a:lnTo>
                  <a:pt x="164" y="886"/>
                </a:lnTo>
                <a:lnTo>
                  <a:pt x="173" y="880"/>
                </a:lnTo>
                <a:lnTo>
                  <a:pt x="180" y="873"/>
                </a:lnTo>
                <a:lnTo>
                  <a:pt x="187" y="866"/>
                </a:lnTo>
                <a:lnTo>
                  <a:pt x="193" y="857"/>
                </a:lnTo>
                <a:lnTo>
                  <a:pt x="198" y="848"/>
                </a:lnTo>
                <a:lnTo>
                  <a:pt x="203" y="839"/>
                </a:lnTo>
                <a:lnTo>
                  <a:pt x="206" y="829"/>
                </a:lnTo>
                <a:lnTo>
                  <a:pt x="208" y="819"/>
                </a:lnTo>
                <a:lnTo>
                  <a:pt x="210" y="809"/>
                </a:lnTo>
                <a:lnTo>
                  <a:pt x="210" y="798"/>
                </a:lnTo>
                <a:lnTo>
                  <a:pt x="210" y="788"/>
                </a:lnTo>
                <a:lnTo>
                  <a:pt x="209" y="779"/>
                </a:lnTo>
                <a:lnTo>
                  <a:pt x="207" y="770"/>
                </a:lnTo>
                <a:lnTo>
                  <a:pt x="204" y="761"/>
                </a:lnTo>
                <a:lnTo>
                  <a:pt x="201" y="752"/>
                </a:lnTo>
                <a:lnTo>
                  <a:pt x="196" y="744"/>
                </a:lnTo>
                <a:lnTo>
                  <a:pt x="191" y="737"/>
                </a:lnTo>
                <a:lnTo>
                  <a:pt x="184" y="729"/>
                </a:lnTo>
                <a:lnTo>
                  <a:pt x="179" y="723"/>
                </a:lnTo>
                <a:lnTo>
                  <a:pt x="172" y="717"/>
                </a:lnTo>
                <a:lnTo>
                  <a:pt x="164" y="711"/>
                </a:lnTo>
                <a:lnTo>
                  <a:pt x="157" y="706"/>
                </a:lnTo>
                <a:lnTo>
                  <a:pt x="148" y="703"/>
                </a:lnTo>
                <a:lnTo>
                  <a:pt x="139" y="698"/>
                </a:lnTo>
                <a:lnTo>
                  <a:pt x="131" y="696"/>
                </a:lnTo>
                <a:lnTo>
                  <a:pt x="121" y="694"/>
                </a:lnTo>
                <a:lnTo>
                  <a:pt x="123" y="675"/>
                </a:lnTo>
                <a:lnTo>
                  <a:pt x="128" y="655"/>
                </a:lnTo>
                <a:lnTo>
                  <a:pt x="133" y="637"/>
                </a:lnTo>
                <a:lnTo>
                  <a:pt x="140" y="620"/>
                </a:lnTo>
                <a:lnTo>
                  <a:pt x="149" y="604"/>
                </a:lnTo>
                <a:lnTo>
                  <a:pt x="159" y="589"/>
                </a:lnTo>
                <a:lnTo>
                  <a:pt x="171" y="575"/>
                </a:lnTo>
                <a:lnTo>
                  <a:pt x="184" y="563"/>
                </a:lnTo>
                <a:lnTo>
                  <a:pt x="198" y="551"/>
                </a:lnTo>
                <a:lnTo>
                  <a:pt x="215" y="542"/>
                </a:lnTo>
                <a:lnTo>
                  <a:pt x="231" y="533"/>
                </a:lnTo>
                <a:lnTo>
                  <a:pt x="249" y="526"/>
                </a:lnTo>
                <a:lnTo>
                  <a:pt x="268" y="520"/>
                </a:lnTo>
                <a:lnTo>
                  <a:pt x="289" y="516"/>
                </a:lnTo>
                <a:lnTo>
                  <a:pt x="309" y="513"/>
                </a:lnTo>
                <a:lnTo>
                  <a:pt x="331" y="513"/>
                </a:lnTo>
                <a:lnTo>
                  <a:pt x="421" y="513"/>
                </a:lnTo>
                <a:lnTo>
                  <a:pt x="421" y="694"/>
                </a:lnTo>
                <a:lnTo>
                  <a:pt x="412" y="696"/>
                </a:lnTo>
                <a:lnTo>
                  <a:pt x="403" y="698"/>
                </a:lnTo>
                <a:lnTo>
                  <a:pt x="395" y="702"/>
                </a:lnTo>
                <a:lnTo>
                  <a:pt x="386" y="706"/>
                </a:lnTo>
                <a:lnTo>
                  <a:pt x="378" y="711"/>
                </a:lnTo>
                <a:lnTo>
                  <a:pt x="370" y="717"/>
                </a:lnTo>
                <a:lnTo>
                  <a:pt x="364" y="722"/>
                </a:lnTo>
                <a:lnTo>
                  <a:pt x="357" y="729"/>
                </a:lnTo>
                <a:lnTo>
                  <a:pt x="352" y="736"/>
                </a:lnTo>
                <a:lnTo>
                  <a:pt x="346" y="744"/>
                </a:lnTo>
                <a:lnTo>
                  <a:pt x="342" y="752"/>
                </a:lnTo>
                <a:lnTo>
                  <a:pt x="338" y="761"/>
                </a:lnTo>
                <a:lnTo>
                  <a:pt x="335" y="770"/>
                </a:lnTo>
                <a:lnTo>
                  <a:pt x="332" y="779"/>
                </a:lnTo>
                <a:lnTo>
                  <a:pt x="331" y="788"/>
                </a:lnTo>
                <a:lnTo>
                  <a:pt x="331" y="798"/>
                </a:lnTo>
                <a:lnTo>
                  <a:pt x="331" y="809"/>
                </a:lnTo>
                <a:lnTo>
                  <a:pt x="334" y="819"/>
                </a:lnTo>
                <a:lnTo>
                  <a:pt x="336" y="829"/>
                </a:lnTo>
                <a:lnTo>
                  <a:pt x="340" y="839"/>
                </a:lnTo>
                <a:lnTo>
                  <a:pt x="344" y="848"/>
                </a:lnTo>
                <a:lnTo>
                  <a:pt x="350" y="857"/>
                </a:lnTo>
                <a:lnTo>
                  <a:pt x="355" y="866"/>
                </a:lnTo>
                <a:lnTo>
                  <a:pt x="363" y="873"/>
                </a:lnTo>
                <a:lnTo>
                  <a:pt x="370" y="880"/>
                </a:lnTo>
                <a:lnTo>
                  <a:pt x="378" y="886"/>
                </a:lnTo>
                <a:lnTo>
                  <a:pt x="386" y="891"/>
                </a:lnTo>
                <a:lnTo>
                  <a:pt x="396" y="896"/>
                </a:lnTo>
                <a:lnTo>
                  <a:pt x="405" y="899"/>
                </a:lnTo>
                <a:lnTo>
                  <a:pt x="415" y="901"/>
                </a:lnTo>
                <a:lnTo>
                  <a:pt x="426" y="903"/>
                </a:lnTo>
                <a:lnTo>
                  <a:pt x="437" y="903"/>
                </a:lnTo>
                <a:lnTo>
                  <a:pt x="447" y="903"/>
                </a:lnTo>
                <a:lnTo>
                  <a:pt x="458" y="901"/>
                </a:lnTo>
                <a:lnTo>
                  <a:pt x="468" y="899"/>
                </a:lnTo>
                <a:lnTo>
                  <a:pt x="477" y="896"/>
                </a:lnTo>
                <a:lnTo>
                  <a:pt x="487" y="891"/>
                </a:lnTo>
                <a:lnTo>
                  <a:pt x="495" y="886"/>
                </a:lnTo>
                <a:lnTo>
                  <a:pt x="503" y="880"/>
                </a:lnTo>
                <a:lnTo>
                  <a:pt x="511" y="873"/>
                </a:lnTo>
                <a:lnTo>
                  <a:pt x="518" y="866"/>
                </a:lnTo>
                <a:lnTo>
                  <a:pt x="523" y="857"/>
                </a:lnTo>
                <a:lnTo>
                  <a:pt x="529" y="848"/>
                </a:lnTo>
                <a:lnTo>
                  <a:pt x="534" y="839"/>
                </a:lnTo>
                <a:lnTo>
                  <a:pt x="537" y="829"/>
                </a:lnTo>
                <a:lnTo>
                  <a:pt x="539" y="819"/>
                </a:lnTo>
                <a:lnTo>
                  <a:pt x="542" y="809"/>
                </a:lnTo>
                <a:lnTo>
                  <a:pt x="542" y="798"/>
                </a:lnTo>
                <a:lnTo>
                  <a:pt x="542" y="788"/>
                </a:lnTo>
                <a:lnTo>
                  <a:pt x="541" y="779"/>
                </a:lnTo>
                <a:lnTo>
                  <a:pt x="538" y="770"/>
                </a:lnTo>
                <a:lnTo>
                  <a:pt x="535" y="761"/>
                </a:lnTo>
                <a:lnTo>
                  <a:pt x="531" y="752"/>
                </a:lnTo>
                <a:lnTo>
                  <a:pt x="527" y="744"/>
                </a:lnTo>
                <a:lnTo>
                  <a:pt x="521" y="736"/>
                </a:lnTo>
                <a:lnTo>
                  <a:pt x="516" y="729"/>
                </a:lnTo>
                <a:lnTo>
                  <a:pt x="509" y="723"/>
                </a:lnTo>
                <a:lnTo>
                  <a:pt x="503" y="717"/>
                </a:lnTo>
                <a:lnTo>
                  <a:pt x="495" y="711"/>
                </a:lnTo>
                <a:lnTo>
                  <a:pt x="487" y="706"/>
                </a:lnTo>
                <a:lnTo>
                  <a:pt x="478" y="702"/>
                </a:lnTo>
                <a:lnTo>
                  <a:pt x="470" y="698"/>
                </a:lnTo>
                <a:lnTo>
                  <a:pt x="461" y="696"/>
                </a:lnTo>
                <a:lnTo>
                  <a:pt x="452" y="694"/>
                </a:lnTo>
                <a:lnTo>
                  <a:pt x="452" y="513"/>
                </a:lnTo>
                <a:lnTo>
                  <a:pt x="542" y="513"/>
                </a:lnTo>
                <a:lnTo>
                  <a:pt x="553" y="513"/>
                </a:lnTo>
                <a:lnTo>
                  <a:pt x="565" y="514"/>
                </a:lnTo>
                <a:lnTo>
                  <a:pt x="577" y="515"/>
                </a:lnTo>
                <a:lnTo>
                  <a:pt x="588" y="517"/>
                </a:lnTo>
                <a:lnTo>
                  <a:pt x="600" y="519"/>
                </a:lnTo>
                <a:lnTo>
                  <a:pt x="610" y="521"/>
                </a:lnTo>
                <a:lnTo>
                  <a:pt x="620" y="526"/>
                </a:lnTo>
                <a:lnTo>
                  <a:pt x="631" y="529"/>
                </a:lnTo>
                <a:lnTo>
                  <a:pt x="640" y="533"/>
                </a:lnTo>
                <a:lnTo>
                  <a:pt x="650" y="539"/>
                </a:lnTo>
                <a:lnTo>
                  <a:pt x="660" y="544"/>
                </a:lnTo>
                <a:lnTo>
                  <a:pt x="669" y="549"/>
                </a:lnTo>
                <a:lnTo>
                  <a:pt x="678" y="556"/>
                </a:lnTo>
                <a:lnTo>
                  <a:pt x="686" y="562"/>
                </a:lnTo>
                <a:lnTo>
                  <a:pt x="694" y="570"/>
                </a:lnTo>
                <a:lnTo>
                  <a:pt x="701" y="577"/>
                </a:lnTo>
                <a:lnTo>
                  <a:pt x="713" y="590"/>
                </a:lnTo>
                <a:lnTo>
                  <a:pt x="723" y="603"/>
                </a:lnTo>
                <a:lnTo>
                  <a:pt x="731" y="617"/>
                </a:lnTo>
                <a:lnTo>
                  <a:pt x="739" y="632"/>
                </a:lnTo>
                <a:lnTo>
                  <a:pt x="744" y="647"/>
                </a:lnTo>
                <a:lnTo>
                  <a:pt x="749" y="662"/>
                </a:lnTo>
                <a:lnTo>
                  <a:pt x="751" y="678"/>
                </a:lnTo>
                <a:lnTo>
                  <a:pt x="753" y="694"/>
                </a:lnTo>
                <a:lnTo>
                  <a:pt x="743" y="696"/>
                </a:lnTo>
                <a:lnTo>
                  <a:pt x="734" y="698"/>
                </a:lnTo>
                <a:lnTo>
                  <a:pt x="725" y="702"/>
                </a:lnTo>
                <a:lnTo>
                  <a:pt x="716" y="706"/>
                </a:lnTo>
                <a:lnTo>
                  <a:pt x="709" y="711"/>
                </a:lnTo>
                <a:lnTo>
                  <a:pt x="701" y="717"/>
                </a:lnTo>
                <a:lnTo>
                  <a:pt x="695" y="723"/>
                </a:lnTo>
                <a:lnTo>
                  <a:pt x="689" y="729"/>
                </a:lnTo>
                <a:lnTo>
                  <a:pt x="682" y="736"/>
                </a:lnTo>
                <a:lnTo>
                  <a:pt x="678" y="744"/>
                </a:lnTo>
                <a:lnTo>
                  <a:pt x="672" y="752"/>
                </a:lnTo>
                <a:lnTo>
                  <a:pt x="669" y="761"/>
                </a:lnTo>
                <a:lnTo>
                  <a:pt x="666" y="770"/>
                </a:lnTo>
                <a:lnTo>
                  <a:pt x="664" y="779"/>
                </a:lnTo>
                <a:lnTo>
                  <a:pt x="663" y="788"/>
                </a:lnTo>
                <a:lnTo>
                  <a:pt x="663" y="798"/>
                </a:lnTo>
                <a:lnTo>
                  <a:pt x="663" y="809"/>
                </a:lnTo>
                <a:lnTo>
                  <a:pt x="665" y="819"/>
                </a:lnTo>
                <a:lnTo>
                  <a:pt x="667" y="829"/>
                </a:lnTo>
                <a:lnTo>
                  <a:pt x="670" y="839"/>
                </a:lnTo>
                <a:lnTo>
                  <a:pt x="675" y="848"/>
                </a:lnTo>
                <a:lnTo>
                  <a:pt x="680" y="857"/>
                </a:lnTo>
                <a:lnTo>
                  <a:pt x="686" y="866"/>
                </a:lnTo>
                <a:lnTo>
                  <a:pt x="693" y="873"/>
                </a:lnTo>
                <a:lnTo>
                  <a:pt x="700" y="880"/>
                </a:lnTo>
                <a:lnTo>
                  <a:pt x="709" y="886"/>
                </a:lnTo>
                <a:lnTo>
                  <a:pt x="718" y="891"/>
                </a:lnTo>
                <a:lnTo>
                  <a:pt x="727" y="896"/>
                </a:lnTo>
                <a:lnTo>
                  <a:pt x="737" y="899"/>
                </a:lnTo>
                <a:lnTo>
                  <a:pt x="746" y="901"/>
                </a:lnTo>
                <a:lnTo>
                  <a:pt x="757" y="903"/>
                </a:lnTo>
                <a:lnTo>
                  <a:pt x="768" y="903"/>
                </a:lnTo>
                <a:lnTo>
                  <a:pt x="779" y="903"/>
                </a:lnTo>
                <a:lnTo>
                  <a:pt x="789" y="901"/>
                </a:lnTo>
                <a:lnTo>
                  <a:pt x="799" y="899"/>
                </a:lnTo>
                <a:lnTo>
                  <a:pt x="809" y="896"/>
                </a:lnTo>
                <a:lnTo>
                  <a:pt x="818" y="891"/>
                </a:lnTo>
                <a:lnTo>
                  <a:pt x="827" y="886"/>
                </a:lnTo>
                <a:lnTo>
                  <a:pt x="834" y="880"/>
                </a:lnTo>
                <a:lnTo>
                  <a:pt x="842" y="873"/>
                </a:lnTo>
                <a:lnTo>
                  <a:pt x="849" y="866"/>
                </a:lnTo>
                <a:lnTo>
                  <a:pt x="855" y="857"/>
                </a:lnTo>
                <a:lnTo>
                  <a:pt x="860" y="848"/>
                </a:lnTo>
                <a:lnTo>
                  <a:pt x="864" y="839"/>
                </a:lnTo>
                <a:lnTo>
                  <a:pt x="869" y="829"/>
                </a:lnTo>
                <a:lnTo>
                  <a:pt x="871" y="819"/>
                </a:lnTo>
                <a:lnTo>
                  <a:pt x="873" y="809"/>
                </a:lnTo>
                <a:lnTo>
                  <a:pt x="873" y="798"/>
                </a:lnTo>
                <a:lnTo>
                  <a:pt x="873" y="788"/>
                </a:lnTo>
                <a:lnTo>
                  <a:pt x="871" y="779"/>
                </a:lnTo>
                <a:lnTo>
                  <a:pt x="869" y="770"/>
                </a:lnTo>
                <a:lnTo>
                  <a:pt x="867" y="761"/>
                </a:lnTo>
                <a:lnTo>
                  <a:pt x="862" y="752"/>
                </a:lnTo>
                <a:lnTo>
                  <a:pt x="858" y="744"/>
                </a:lnTo>
                <a:lnTo>
                  <a:pt x="853" y="736"/>
                </a:lnTo>
                <a:lnTo>
                  <a:pt x="847" y="729"/>
                </a:lnTo>
                <a:lnTo>
                  <a:pt x="841" y="722"/>
                </a:lnTo>
                <a:lnTo>
                  <a:pt x="833" y="717"/>
                </a:lnTo>
                <a:lnTo>
                  <a:pt x="826" y="711"/>
                </a:lnTo>
                <a:lnTo>
                  <a:pt x="818" y="706"/>
                </a:lnTo>
                <a:lnTo>
                  <a:pt x="810" y="702"/>
                </a:lnTo>
                <a:lnTo>
                  <a:pt x="801" y="698"/>
                </a:lnTo>
                <a:lnTo>
                  <a:pt x="792" y="696"/>
                </a:lnTo>
                <a:lnTo>
                  <a:pt x="783" y="694"/>
                </a:lnTo>
                <a:close/>
              </a:path>
            </a:pathLst>
          </a:custGeom>
          <a:solidFill>
            <a:schemeClr val="bg1">
              <a:alpha val="11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othamNarrow"/>
            </a:endParaRPr>
          </a:p>
        </p:txBody>
      </p:sp>
      <p:sp>
        <p:nvSpPr>
          <p:cNvPr id="14" name="Freeform 133">
            <a:extLst>
              <a:ext uri="{FF2B5EF4-FFF2-40B4-BE49-F238E27FC236}">
                <a16:creationId xmlns:a16="http://schemas.microsoft.com/office/drawing/2014/main" id="{9A7F68FC-D9F0-480B-B7B4-E6E89EBC2BD4}"/>
              </a:ext>
            </a:extLst>
          </p:cNvPr>
          <p:cNvSpPr>
            <a:spLocks noEditPoints="1"/>
          </p:cNvSpPr>
          <p:nvPr/>
        </p:nvSpPr>
        <p:spPr bwMode="auto">
          <a:xfrm>
            <a:off x="4000699" y="4485623"/>
            <a:ext cx="1288806" cy="1288806"/>
          </a:xfrm>
          <a:custGeom>
            <a:avLst/>
            <a:gdLst>
              <a:gd name="T0" fmla="*/ 720 w 903"/>
              <a:gd name="T1" fmla="*/ 185 h 903"/>
              <a:gd name="T2" fmla="*/ 693 w 903"/>
              <a:gd name="T3" fmla="*/ 112 h 903"/>
              <a:gd name="T4" fmla="*/ 733 w 903"/>
              <a:gd name="T5" fmla="*/ 46 h 903"/>
              <a:gd name="T6" fmla="*/ 810 w 903"/>
              <a:gd name="T7" fmla="*/ 35 h 903"/>
              <a:gd name="T8" fmla="*/ 867 w 903"/>
              <a:gd name="T9" fmla="*/ 86 h 903"/>
              <a:gd name="T10" fmla="*/ 862 w 903"/>
              <a:gd name="T11" fmla="*/ 164 h 903"/>
              <a:gd name="T12" fmla="*/ 801 w 903"/>
              <a:gd name="T13" fmla="*/ 209 h 903"/>
              <a:gd name="T14" fmla="*/ 708 w 903"/>
              <a:gd name="T15" fmla="*/ 623 h 903"/>
              <a:gd name="T16" fmla="*/ 641 w 903"/>
              <a:gd name="T17" fmla="*/ 662 h 903"/>
              <a:gd name="T18" fmla="*/ 569 w 903"/>
              <a:gd name="T19" fmla="*/ 636 h 903"/>
              <a:gd name="T20" fmla="*/ 543 w 903"/>
              <a:gd name="T21" fmla="*/ 563 h 903"/>
              <a:gd name="T22" fmla="*/ 582 w 903"/>
              <a:gd name="T23" fmla="*/ 498 h 903"/>
              <a:gd name="T24" fmla="*/ 660 w 903"/>
              <a:gd name="T25" fmla="*/ 486 h 903"/>
              <a:gd name="T26" fmla="*/ 715 w 903"/>
              <a:gd name="T27" fmla="*/ 537 h 903"/>
              <a:gd name="T28" fmla="*/ 305 w 903"/>
              <a:gd name="T29" fmla="*/ 448 h 903"/>
              <a:gd name="T30" fmla="*/ 248 w 903"/>
              <a:gd name="T31" fmla="*/ 397 h 903"/>
              <a:gd name="T32" fmla="*/ 252 w 903"/>
              <a:gd name="T33" fmla="*/ 319 h 903"/>
              <a:gd name="T34" fmla="*/ 313 w 903"/>
              <a:gd name="T35" fmla="*/ 274 h 903"/>
              <a:gd name="T36" fmla="*/ 389 w 903"/>
              <a:gd name="T37" fmla="*/ 292 h 903"/>
              <a:gd name="T38" fmla="*/ 422 w 903"/>
              <a:gd name="T39" fmla="*/ 362 h 903"/>
              <a:gd name="T40" fmla="*/ 389 w 903"/>
              <a:gd name="T41" fmla="*/ 431 h 903"/>
              <a:gd name="T42" fmla="*/ 210 w 903"/>
              <a:gd name="T43" fmla="*/ 793 h 903"/>
              <a:gd name="T44" fmla="*/ 172 w 903"/>
              <a:gd name="T45" fmla="*/ 858 h 903"/>
              <a:gd name="T46" fmla="*/ 93 w 903"/>
              <a:gd name="T47" fmla="*/ 870 h 903"/>
              <a:gd name="T48" fmla="*/ 38 w 903"/>
              <a:gd name="T49" fmla="*/ 818 h 903"/>
              <a:gd name="T50" fmla="*/ 41 w 903"/>
              <a:gd name="T51" fmla="*/ 740 h 903"/>
              <a:gd name="T52" fmla="*/ 103 w 903"/>
              <a:gd name="T53" fmla="*/ 695 h 903"/>
              <a:gd name="T54" fmla="*/ 178 w 903"/>
              <a:gd name="T55" fmla="*/ 713 h 903"/>
              <a:gd name="T56" fmla="*/ 211 w 903"/>
              <a:gd name="T57" fmla="*/ 783 h 903"/>
              <a:gd name="T58" fmla="*/ 698 w 903"/>
              <a:gd name="T59" fmla="*/ 36 h 903"/>
              <a:gd name="T60" fmla="*/ 663 w 903"/>
              <a:gd name="T61" fmla="*/ 130 h 903"/>
              <a:gd name="T62" fmla="*/ 692 w 903"/>
              <a:gd name="T63" fmla="*/ 200 h 903"/>
              <a:gd name="T64" fmla="*/ 633 w 903"/>
              <a:gd name="T65" fmla="*/ 452 h 903"/>
              <a:gd name="T66" fmla="*/ 438 w 903"/>
              <a:gd name="T67" fmla="*/ 418 h 903"/>
              <a:gd name="T68" fmla="*/ 438 w 903"/>
              <a:gd name="T69" fmla="*/ 305 h 903"/>
              <a:gd name="T70" fmla="*/ 356 w 903"/>
              <a:gd name="T71" fmla="*/ 244 h 903"/>
              <a:gd name="T72" fmla="*/ 255 w 903"/>
              <a:gd name="T73" fmla="*/ 269 h 903"/>
              <a:gd name="T74" fmla="*/ 211 w 903"/>
              <a:gd name="T75" fmla="*/ 362 h 903"/>
              <a:gd name="T76" fmla="*/ 161 w 903"/>
              <a:gd name="T77" fmla="*/ 669 h 903"/>
              <a:gd name="T78" fmla="*/ 63 w 903"/>
              <a:gd name="T79" fmla="*/ 677 h 903"/>
              <a:gd name="T80" fmla="*/ 2 w 903"/>
              <a:gd name="T81" fmla="*/ 759 h 903"/>
              <a:gd name="T82" fmla="*/ 28 w 903"/>
              <a:gd name="T83" fmla="*/ 860 h 903"/>
              <a:gd name="T84" fmla="*/ 120 w 903"/>
              <a:gd name="T85" fmla="*/ 903 h 903"/>
              <a:gd name="T86" fmla="*/ 214 w 903"/>
              <a:gd name="T87" fmla="*/ 860 h 903"/>
              <a:gd name="T88" fmla="*/ 237 w 903"/>
              <a:gd name="T89" fmla="*/ 753 h 903"/>
              <a:gd name="T90" fmla="*/ 311 w 903"/>
              <a:gd name="T91" fmla="*/ 481 h 903"/>
              <a:gd name="T92" fmla="*/ 412 w 903"/>
              <a:gd name="T93" fmla="*/ 452 h 903"/>
              <a:gd name="T94" fmla="*/ 517 w 903"/>
              <a:gd name="T95" fmla="*/ 608 h 903"/>
              <a:gd name="T96" fmla="*/ 586 w 903"/>
              <a:gd name="T97" fmla="*/ 683 h 903"/>
              <a:gd name="T98" fmla="*/ 690 w 903"/>
              <a:gd name="T99" fmla="*/ 678 h 903"/>
              <a:gd name="T100" fmla="*/ 751 w 903"/>
              <a:gd name="T101" fmla="*/ 596 h 903"/>
              <a:gd name="T102" fmla="*/ 738 w 903"/>
              <a:gd name="T103" fmla="*/ 515 h 903"/>
              <a:gd name="T104" fmla="*/ 684 w 903"/>
              <a:gd name="T105" fmla="*/ 465 h 903"/>
              <a:gd name="T106" fmla="*/ 851 w 903"/>
              <a:gd name="T107" fmla="*/ 221 h 903"/>
              <a:gd name="T108" fmla="*/ 903 w 903"/>
              <a:gd name="T109" fmla="*/ 133 h 903"/>
              <a:gd name="T110" fmla="*/ 868 w 903"/>
              <a:gd name="T111" fmla="*/ 36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03" h="903">
                <a:moveTo>
                  <a:pt x="783" y="211"/>
                </a:moveTo>
                <a:lnTo>
                  <a:pt x="773" y="210"/>
                </a:lnTo>
                <a:lnTo>
                  <a:pt x="765" y="209"/>
                </a:lnTo>
                <a:lnTo>
                  <a:pt x="756" y="207"/>
                </a:lnTo>
                <a:lnTo>
                  <a:pt x="748" y="204"/>
                </a:lnTo>
                <a:lnTo>
                  <a:pt x="740" y="201"/>
                </a:lnTo>
                <a:lnTo>
                  <a:pt x="733" y="195"/>
                </a:lnTo>
                <a:lnTo>
                  <a:pt x="725" y="191"/>
                </a:lnTo>
                <a:lnTo>
                  <a:pt x="720" y="185"/>
                </a:lnTo>
                <a:lnTo>
                  <a:pt x="713" y="178"/>
                </a:lnTo>
                <a:lnTo>
                  <a:pt x="708" y="172"/>
                </a:lnTo>
                <a:lnTo>
                  <a:pt x="704" y="164"/>
                </a:lnTo>
                <a:lnTo>
                  <a:pt x="699" y="156"/>
                </a:lnTo>
                <a:lnTo>
                  <a:pt x="697" y="148"/>
                </a:lnTo>
                <a:lnTo>
                  <a:pt x="695" y="140"/>
                </a:lnTo>
                <a:lnTo>
                  <a:pt x="693" y="130"/>
                </a:lnTo>
                <a:lnTo>
                  <a:pt x="693" y="121"/>
                </a:lnTo>
                <a:lnTo>
                  <a:pt x="693" y="112"/>
                </a:lnTo>
                <a:lnTo>
                  <a:pt x="695" y="103"/>
                </a:lnTo>
                <a:lnTo>
                  <a:pt x="697" y="95"/>
                </a:lnTo>
                <a:lnTo>
                  <a:pt x="699" y="86"/>
                </a:lnTo>
                <a:lnTo>
                  <a:pt x="704" y="79"/>
                </a:lnTo>
                <a:lnTo>
                  <a:pt x="708" y="71"/>
                </a:lnTo>
                <a:lnTo>
                  <a:pt x="713" y="63"/>
                </a:lnTo>
                <a:lnTo>
                  <a:pt x="720" y="57"/>
                </a:lnTo>
                <a:lnTo>
                  <a:pt x="725" y="52"/>
                </a:lnTo>
                <a:lnTo>
                  <a:pt x="733" y="46"/>
                </a:lnTo>
                <a:lnTo>
                  <a:pt x="740" y="42"/>
                </a:lnTo>
                <a:lnTo>
                  <a:pt x="748" y="38"/>
                </a:lnTo>
                <a:lnTo>
                  <a:pt x="756" y="35"/>
                </a:lnTo>
                <a:lnTo>
                  <a:pt x="765" y="32"/>
                </a:lnTo>
                <a:lnTo>
                  <a:pt x="773" y="31"/>
                </a:lnTo>
                <a:lnTo>
                  <a:pt x="783" y="30"/>
                </a:lnTo>
                <a:lnTo>
                  <a:pt x="793" y="31"/>
                </a:lnTo>
                <a:lnTo>
                  <a:pt x="801" y="32"/>
                </a:lnTo>
                <a:lnTo>
                  <a:pt x="810" y="35"/>
                </a:lnTo>
                <a:lnTo>
                  <a:pt x="818" y="38"/>
                </a:lnTo>
                <a:lnTo>
                  <a:pt x="826" y="42"/>
                </a:lnTo>
                <a:lnTo>
                  <a:pt x="833" y="46"/>
                </a:lnTo>
                <a:lnTo>
                  <a:pt x="841" y="52"/>
                </a:lnTo>
                <a:lnTo>
                  <a:pt x="847" y="57"/>
                </a:lnTo>
                <a:lnTo>
                  <a:pt x="853" y="63"/>
                </a:lnTo>
                <a:lnTo>
                  <a:pt x="858" y="71"/>
                </a:lnTo>
                <a:lnTo>
                  <a:pt x="862" y="79"/>
                </a:lnTo>
                <a:lnTo>
                  <a:pt x="867" y="86"/>
                </a:lnTo>
                <a:lnTo>
                  <a:pt x="869" y="95"/>
                </a:lnTo>
                <a:lnTo>
                  <a:pt x="872" y="103"/>
                </a:lnTo>
                <a:lnTo>
                  <a:pt x="873" y="112"/>
                </a:lnTo>
                <a:lnTo>
                  <a:pt x="873" y="121"/>
                </a:lnTo>
                <a:lnTo>
                  <a:pt x="873" y="130"/>
                </a:lnTo>
                <a:lnTo>
                  <a:pt x="872" y="140"/>
                </a:lnTo>
                <a:lnTo>
                  <a:pt x="869" y="148"/>
                </a:lnTo>
                <a:lnTo>
                  <a:pt x="867" y="156"/>
                </a:lnTo>
                <a:lnTo>
                  <a:pt x="862" y="164"/>
                </a:lnTo>
                <a:lnTo>
                  <a:pt x="858" y="172"/>
                </a:lnTo>
                <a:lnTo>
                  <a:pt x="853" y="178"/>
                </a:lnTo>
                <a:lnTo>
                  <a:pt x="847" y="185"/>
                </a:lnTo>
                <a:lnTo>
                  <a:pt x="841" y="191"/>
                </a:lnTo>
                <a:lnTo>
                  <a:pt x="833" y="195"/>
                </a:lnTo>
                <a:lnTo>
                  <a:pt x="826" y="201"/>
                </a:lnTo>
                <a:lnTo>
                  <a:pt x="818" y="204"/>
                </a:lnTo>
                <a:lnTo>
                  <a:pt x="810" y="207"/>
                </a:lnTo>
                <a:lnTo>
                  <a:pt x="801" y="209"/>
                </a:lnTo>
                <a:lnTo>
                  <a:pt x="793" y="210"/>
                </a:lnTo>
                <a:lnTo>
                  <a:pt x="783" y="211"/>
                </a:lnTo>
                <a:close/>
                <a:moveTo>
                  <a:pt x="723" y="573"/>
                </a:moveTo>
                <a:lnTo>
                  <a:pt x="722" y="581"/>
                </a:lnTo>
                <a:lnTo>
                  <a:pt x="721" y="591"/>
                </a:lnTo>
                <a:lnTo>
                  <a:pt x="719" y="600"/>
                </a:lnTo>
                <a:lnTo>
                  <a:pt x="715" y="607"/>
                </a:lnTo>
                <a:lnTo>
                  <a:pt x="712" y="616"/>
                </a:lnTo>
                <a:lnTo>
                  <a:pt x="708" y="623"/>
                </a:lnTo>
                <a:lnTo>
                  <a:pt x="703" y="630"/>
                </a:lnTo>
                <a:lnTo>
                  <a:pt x="696" y="636"/>
                </a:lnTo>
                <a:lnTo>
                  <a:pt x="690" y="643"/>
                </a:lnTo>
                <a:lnTo>
                  <a:pt x="683" y="648"/>
                </a:lnTo>
                <a:lnTo>
                  <a:pt x="676" y="652"/>
                </a:lnTo>
                <a:lnTo>
                  <a:pt x="667" y="655"/>
                </a:lnTo>
                <a:lnTo>
                  <a:pt x="660" y="659"/>
                </a:lnTo>
                <a:lnTo>
                  <a:pt x="651" y="661"/>
                </a:lnTo>
                <a:lnTo>
                  <a:pt x="641" y="662"/>
                </a:lnTo>
                <a:lnTo>
                  <a:pt x="633" y="663"/>
                </a:lnTo>
                <a:lnTo>
                  <a:pt x="623" y="662"/>
                </a:lnTo>
                <a:lnTo>
                  <a:pt x="615" y="661"/>
                </a:lnTo>
                <a:lnTo>
                  <a:pt x="606" y="659"/>
                </a:lnTo>
                <a:lnTo>
                  <a:pt x="597" y="655"/>
                </a:lnTo>
                <a:lnTo>
                  <a:pt x="590" y="652"/>
                </a:lnTo>
                <a:lnTo>
                  <a:pt x="582" y="648"/>
                </a:lnTo>
                <a:lnTo>
                  <a:pt x="575" y="643"/>
                </a:lnTo>
                <a:lnTo>
                  <a:pt x="569" y="636"/>
                </a:lnTo>
                <a:lnTo>
                  <a:pt x="563" y="630"/>
                </a:lnTo>
                <a:lnTo>
                  <a:pt x="558" y="623"/>
                </a:lnTo>
                <a:lnTo>
                  <a:pt x="554" y="616"/>
                </a:lnTo>
                <a:lnTo>
                  <a:pt x="549" y="607"/>
                </a:lnTo>
                <a:lnTo>
                  <a:pt x="546" y="600"/>
                </a:lnTo>
                <a:lnTo>
                  <a:pt x="544" y="591"/>
                </a:lnTo>
                <a:lnTo>
                  <a:pt x="543" y="581"/>
                </a:lnTo>
                <a:lnTo>
                  <a:pt x="542" y="573"/>
                </a:lnTo>
                <a:lnTo>
                  <a:pt x="543" y="563"/>
                </a:lnTo>
                <a:lnTo>
                  <a:pt x="544" y="555"/>
                </a:lnTo>
                <a:lnTo>
                  <a:pt x="546" y="546"/>
                </a:lnTo>
                <a:lnTo>
                  <a:pt x="549" y="537"/>
                </a:lnTo>
                <a:lnTo>
                  <a:pt x="554" y="530"/>
                </a:lnTo>
                <a:lnTo>
                  <a:pt x="558" y="522"/>
                </a:lnTo>
                <a:lnTo>
                  <a:pt x="563" y="515"/>
                </a:lnTo>
                <a:lnTo>
                  <a:pt x="569" y="509"/>
                </a:lnTo>
                <a:lnTo>
                  <a:pt x="575" y="503"/>
                </a:lnTo>
                <a:lnTo>
                  <a:pt x="582" y="498"/>
                </a:lnTo>
                <a:lnTo>
                  <a:pt x="590" y="493"/>
                </a:lnTo>
                <a:lnTo>
                  <a:pt x="597" y="489"/>
                </a:lnTo>
                <a:lnTo>
                  <a:pt x="606" y="486"/>
                </a:lnTo>
                <a:lnTo>
                  <a:pt x="615" y="484"/>
                </a:lnTo>
                <a:lnTo>
                  <a:pt x="623" y="483"/>
                </a:lnTo>
                <a:lnTo>
                  <a:pt x="633" y="483"/>
                </a:lnTo>
                <a:lnTo>
                  <a:pt x="641" y="483"/>
                </a:lnTo>
                <a:lnTo>
                  <a:pt x="651" y="484"/>
                </a:lnTo>
                <a:lnTo>
                  <a:pt x="660" y="486"/>
                </a:lnTo>
                <a:lnTo>
                  <a:pt x="667" y="489"/>
                </a:lnTo>
                <a:lnTo>
                  <a:pt x="676" y="493"/>
                </a:lnTo>
                <a:lnTo>
                  <a:pt x="683" y="498"/>
                </a:lnTo>
                <a:lnTo>
                  <a:pt x="690" y="503"/>
                </a:lnTo>
                <a:lnTo>
                  <a:pt x="696" y="509"/>
                </a:lnTo>
                <a:lnTo>
                  <a:pt x="703" y="515"/>
                </a:lnTo>
                <a:lnTo>
                  <a:pt x="708" y="522"/>
                </a:lnTo>
                <a:lnTo>
                  <a:pt x="712" y="530"/>
                </a:lnTo>
                <a:lnTo>
                  <a:pt x="715" y="537"/>
                </a:lnTo>
                <a:lnTo>
                  <a:pt x="719" y="546"/>
                </a:lnTo>
                <a:lnTo>
                  <a:pt x="721" y="555"/>
                </a:lnTo>
                <a:lnTo>
                  <a:pt x="722" y="563"/>
                </a:lnTo>
                <a:lnTo>
                  <a:pt x="723" y="573"/>
                </a:lnTo>
                <a:lnTo>
                  <a:pt x="723" y="573"/>
                </a:lnTo>
                <a:close/>
                <a:moveTo>
                  <a:pt x="331" y="452"/>
                </a:moveTo>
                <a:lnTo>
                  <a:pt x="322" y="452"/>
                </a:lnTo>
                <a:lnTo>
                  <a:pt x="313" y="451"/>
                </a:lnTo>
                <a:lnTo>
                  <a:pt x="305" y="448"/>
                </a:lnTo>
                <a:lnTo>
                  <a:pt x="296" y="445"/>
                </a:lnTo>
                <a:lnTo>
                  <a:pt x="289" y="441"/>
                </a:lnTo>
                <a:lnTo>
                  <a:pt x="281" y="437"/>
                </a:lnTo>
                <a:lnTo>
                  <a:pt x="274" y="431"/>
                </a:lnTo>
                <a:lnTo>
                  <a:pt x="267" y="426"/>
                </a:lnTo>
                <a:lnTo>
                  <a:pt x="262" y="420"/>
                </a:lnTo>
                <a:lnTo>
                  <a:pt x="256" y="412"/>
                </a:lnTo>
                <a:lnTo>
                  <a:pt x="252" y="404"/>
                </a:lnTo>
                <a:lnTo>
                  <a:pt x="248" y="397"/>
                </a:lnTo>
                <a:lnTo>
                  <a:pt x="246" y="388"/>
                </a:lnTo>
                <a:lnTo>
                  <a:pt x="242" y="380"/>
                </a:lnTo>
                <a:lnTo>
                  <a:pt x="241" y="371"/>
                </a:lnTo>
                <a:lnTo>
                  <a:pt x="241" y="362"/>
                </a:lnTo>
                <a:lnTo>
                  <a:pt x="241" y="353"/>
                </a:lnTo>
                <a:lnTo>
                  <a:pt x="242" y="343"/>
                </a:lnTo>
                <a:lnTo>
                  <a:pt x="246" y="335"/>
                </a:lnTo>
                <a:lnTo>
                  <a:pt x="248" y="326"/>
                </a:lnTo>
                <a:lnTo>
                  <a:pt x="252" y="319"/>
                </a:lnTo>
                <a:lnTo>
                  <a:pt x="256" y="311"/>
                </a:lnTo>
                <a:lnTo>
                  <a:pt x="262" y="305"/>
                </a:lnTo>
                <a:lnTo>
                  <a:pt x="267" y="298"/>
                </a:lnTo>
                <a:lnTo>
                  <a:pt x="274" y="292"/>
                </a:lnTo>
                <a:lnTo>
                  <a:pt x="281" y="287"/>
                </a:lnTo>
                <a:lnTo>
                  <a:pt x="289" y="282"/>
                </a:lnTo>
                <a:lnTo>
                  <a:pt x="296" y="279"/>
                </a:lnTo>
                <a:lnTo>
                  <a:pt x="305" y="276"/>
                </a:lnTo>
                <a:lnTo>
                  <a:pt x="313" y="274"/>
                </a:lnTo>
                <a:lnTo>
                  <a:pt x="322" y="272"/>
                </a:lnTo>
                <a:lnTo>
                  <a:pt x="331" y="272"/>
                </a:lnTo>
                <a:lnTo>
                  <a:pt x="341" y="272"/>
                </a:lnTo>
                <a:lnTo>
                  <a:pt x="350" y="274"/>
                </a:lnTo>
                <a:lnTo>
                  <a:pt x="358" y="276"/>
                </a:lnTo>
                <a:lnTo>
                  <a:pt x="367" y="279"/>
                </a:lnTo>
                <a:lnTo>
                  <a:pt x="374" y="282"/>
                </a:lnTo>
                <a:lnTo>
                  <a:pt x="382" y="287"/>
                </a:lnTo>
                <a:lnTo>
                  <a:pt x="389" y="292"/>
                </a:lnTo>
                <a:lnTo>
                  <a:pt x="396" y="298"/>
                </a:lnTo>
                <a:lnTo>
                  <a:pt x="401" y="305"/>
                </a:lnTo>
                <a:lnTo>
                  <a:pt x="407" y="311"/>
                </a:lnTo>
                <a:lnTo>
                  <a:pt x="411" y="319"/>
                </a:lnTo>
                <a:lnTo>
                  <a:pt x="415" y="326"/>
                </a:lnTo>
                <a:lnTo>
                  <a:pt x="417" y="335"/>
                </a:lnTo>
                <a:lnTo>
                  <a:pt x="419" y="343"/>
                </a:lnTo>
                <a:lnTo>
                  <a:pt x="422" y="353"/>
                </a:lnTo>
                <a:lnTo>
                  <a:pt x="422" y="362"/>
                </a:lnTo>
                <a:lnTo>
                  <a:pt x="422" y="371"/>
                </a:lnTo>
                <a:lnTo>
                  <a:pt x="419" y="380"/>
                </a:lnTo>
                <a:lnTo>
                  <a:pt x="417" y="388"/>
                </a:lnTo>
                <a:lnTo>
                  <a:pt x="415" y="397"/>
                </a:lnTo>
                <a:lnTo>
                  <a:pt x="411" y="404"/>
                </a:lnTo>
                <a:lnTo>
                  <a:pt x="407" y="412"/>
                </a:lnTo>
                <a:lnTo>
                  <a:pt x="401" y="420"/>
                </a:lnTo>
                <a:lnTo>
                  <a:pt x="396" y="426"/>
                </a:lnTo>
                <a:lnTo>
                  <a:pt x="389" y="431"/>
                </a:lnTo>
                <a:lnTo>
                  <a:pt x="382" y="437"/>
                </a:lnTo>
                <a:lnTo>
                  <a:pt x="374" y="441"/>
                </a:lnTo>
                <a:lnTo>
                  <a:pt x="367" y="445"/>
                </a:lnTo>
                <a:lnTo>
                  <a:pt x="358" y="448"/>
                </a:lnTo>
                <a:lnTo>
                  <a:pt x="350" y="451"/>
                </a:lnTo>
                <a:lnTo>
                  <a:pt x="341" y="452"/>
                </a:lnTo>
                <a:lnTo>
                  <a:pt x="331" y="452"/>
                </a:lnTo>
                <a:close/>
                <a:moveTo>
                  <a:pt x="211" y="783"/>
                </a:moveTo>
                <a:lnTo>
                  <a:pt x="210" y="793"/>
                </a:lnTo>
                <a:lnTo>
                  <a:pt x="209" y="801"/>
                </a:lnTo>
                <a:lnTo>
                  <a:pt x="207" y="810"/>
                </a:lnTo>
                <a:lnTo>
                  <a:pt x="204" y="818"/>
                </a:lnTo>
                <a:lnTo>
                  <a:pt x="201" y="826"/>
                </a:lnTo>
                <a:lnTo>
                  <a:pt x="195" y="833"/>
                </a:lnTo>
                <a:lnTo>
                  <a:pt x="190" y="841"/>
                </a:lnTo>
                <a:lnTo>
                  <a:pt x="185" y="847"/>
                </a:lnTo>
                <a:lnTo>
                  <a:pt x="178" y="853"/>
                </a:lnTo>
                <a:lnTo>
                  <a:pt x="172" y="858"/>
                </a:lnTo>
                <a:lnTo>
                  <a:pt x="164" y="862"/>
                </a:lnTo>
                <a:lnTo>
                  <a:pt x="156" y="867"/>
                </a:lnTo>
                <a:lnTo>
                  <a:pt x="148" y="870"/>
                </a:lnTo>
                <a:lnTo>
                  <a:pt x="138" y="872"/>
                </a:lnTo>
                <a:lnTo>
                  <a:pt x="130" y="873"/>
                </a:lnTo>
                <a:lnTo>
                  <a:pt x="120" y="873"/>
                </a:lnTo>
                <a:lnTo>
                  <a:pt x="112" y="873"/>
                </a:lnTo>
                <a:lnTo>
                  <a:pt x="103" y="872"/>
                </a:lnTo>
                <a:lnTo>
                  <a:pt x="93" y="870"/>
                </a:lnTo>
                <a:lnTo>
                  <a:pt x="86" y="867"/>
                </a:lnTo>
                <a:lnTo>
                  <a:pt x="77" y="862"/>
                </a:lnTo>
                <a:lnTo>
                  <a:pt x="70" y="858"/>
                </a:lnTo>
                <a:lnTo>
                  <a:pt x="63" y="853"/>
                </a:lnTo>
                <a:lnTo>
                  <a:pt x="57" y="847"/>
                </a:lnTo>
                <a:lnTo>
                  <a:pt x="52" y="841"/>
                </a:lnTo>
                <a:lnTo>
                  <a:pt x="46" y="833"/>
                </a:lnTo>
                <a:lnTo>
                  <a:pt x="41" y="826"/>
                </a:lnTo>
                <a:lnTo>
                  <a:pt x="38" y="818"/>
                </a:lnTo>
                <a:lnTo>
                  <a:pt x="34" y="810"/>
                </a:lnTo>
                <a:lnTo>
                  <a:pt x="32" y="801"/>
                </a:lnTo>
                <a:lnTo>
                  <a:pt x="31" y="793"/>
                </a:lnTo>
                <a:lnTo>
                  <a:pt x="30" y="783"/>
                </a:lnTo>
                <a:lnTo>
                  <a:pt x="31" y="774"/>
                </a:lnTo>
                <a:lnTo>
                  <a:pt x="32" y="765"/>
                </a:lnTo>
                <a:lnTo>
                  <a:pt x="34" y="756"/>
                </a:lnTo>
                <a:lnTo>
                  <a:pt x="38" y="748"/>
                </a:lnTo>
                <a:lnTo>
                  <a:pt x="41" y="740"/>
                </a:lnTo>
                <a:lnTo>
                  <a:pt x="46" y="733"/>
                </a:lnTo>
                <a:lnTo>
                  <a:pt x="52" y="726"/>
                </a:lnTo>
                <a:lnTo>
                  <a:pt x="57" y="720"/>
                </a:lnTo>
                <a:lnTo>
                  <a:pt x="63" y="713"/>
                </a:lnTo>
                <a:lnTo>
                  <a:pt x="70" y="708"/>
                </a:lnTo>
                <a:lnTo>
                  <a:pt x="77" y="704"/>
                </a:lnTo>
                <a:lnTo>
                  <a:pt x="86" y="700"/>
                </a:lnTo>
                <a:lnTo>
                  <a:pt x="93" y="697"/>
                </a:lnTo>
                <a:lnTo>
                  <a:pt x="103" y="695"/>
                </a:lnTo>
                <a:lnTo>
                  <a:pt x="112" y="693"/>
                </a:lnTo>
                <a:lnTo>
                  <a:pt x="120" y="693"/>
                </a:lnTo>
                <a:lnTo>
                  <a:pt x="130" y="693"/>
                </a:lnTo>
                <a:lnTo>
                  <a:pt x="138" y="695"/>
                </a:lnTo>
                <a:lnTo>
                  <a:pt x="148" y="697"/>
                </a:lnTo>
                <a:lnTo>
                  <a:pt x="156" y="700"/>
                </a:lnTo>
                <a:lnTo>
                  <a:pt x="164" y="704"/>
                </a:lnTo>
                <a:lnTo>
                  <a:pt x="172" y="708"/>
                </a:lnTo>
                <a:lnTo>
                  <a:pt x="178" y="713"/>
                </a:lnTo>
                <a:lnTo>
                  <a:pt x="185" y="720"/>
                </a:lnTo>
                <a:lnTo>
                  <a:pt x="190" y="726"/>
                </a:lnTo>
                <a:lnTo>
                  <a:pt x="195" y="733"/>
                </a:lnTo>
                <a:lnTo>
                  <a:pt x="201" y="740"/>
                </a:lnTo>
                <a:lnTo>
                  <a:pt x="204" y="748"/>
                </a:lnTo>
                <a:lnTo>
                  <a:pt x="207" y="756"/>
                </a:lnTo>
                <a:lnTo>
                  <a:pt x="209" y="765"/>
                </a:lnTo>
                <a:lnTo>
                  <a:pt x="210" y="774"/>
                </a:lnTo>
                <a:lnTo>
                  <a:pt x="211" y="783"/>
                </a:lnTo>
                <a:close/>
                <a:moveTo>
                  <a:pt x="783" y="0"/>
                </a:moveTo>
                <a:lnTo>
                  <a:pt x="771" y="1"/>
                </a:lnTo>
                <a:lnTo>
                  <a:pt x="758" y="3"/>
                </a:lnTo>
                <a:lnTo>
                  <a:pt x="748" y="6"/>
                </a:lnTo>
                <a:lnTo>
                  <a:pt x="736" y="10"/>
                </a:lnTo>
                <a:lnTo>
                  <a:pt x="726" y="15"/>
                </a:lnTo>
                <a:lnTo>
                  <a:pt x="715" y="22"/>
                </a:lnTo>
                <a:lnTo>
                  <a:pt x="707" y="28"/>
                </a:lnTo>
                <a:lnTo>
                  <a:pt x="698" y="36"/>
                </a:lnTo>
                <a:lnTo>
                  <a:pt x="690" y="44"/>
                </a:lnTo>
                <a:lnTo>
                  <a:pt x="683" y="54"/>
                </a:lnTo>
                <a:lnTo>
                  <a:pt x="677" y="63"/>
                </a:lnTo>
                <a:lnTo>
                  <a:pt x="673" y="74"/>
                </a:lnTo>
                <a:lnTo>
                  <a:pt x="668" y="85"/>
                </a:lnTo>
                <a:lnTo>
                  <a:pt x="665" y="97"/>
                </a:lnTo>
                <a:lnTo>
                  <a:pt x="663" y="109"/>
                </a:lnTo>
                <a:lnTo>
                  <a:pt x="663" y="121"/>
                </a:lnTo>
                <a:lnTo>
                  <a:pt x="663" y="130"/>
                </a:lnTo>
                <a:lnTo>
                  <a:pt x="664" y="139"/>
                </a:lnTo>
                <a:lnTo>
                  <a:pt x="665" y="147"/>
                </a:lnTo>
                <a:lnTo>
                  <a:pt x="667" y="156"/>
                </a:lnTo>
                <a:lnTo>
                  <a:pt x="670" y="163"/>
                </a:lnTo>
                <a:lnTo>
                  <a:pt x="674" y="171"/>
                </a:lnTo>
                <a:lnTo>
                  <a:pt x="678" y="178"/>
                </a:lnTo>
                <a:lnTo>
                  <a:pt x="682" y="186"/>
                </a:lnTo>
                <a:lnTo>
                  <a:pt x="686" y="192"/>
                </a:lnTo>
                <a:lnTo>
                  <a:pt x="692" y="200"/>
                </a:lnTo>
                <a:lnTo>
                  <a:pt x="697" y="205"/>
                </a:lnTo>
                <a:lnTo>
                  <a:pt x="704" y="211"/>
                </a:lnTo>
                <a:lnTo>
                  <a:pt x="710" y="216"/>
                </a:lnTo>
                <a:lnTo>
                  <a:pt x="717" y="221"/>
                </a:lnTo>
                <a:lnTo>
                  <a:pt x="724" y="225"/>
                </a:lnTo>
                <a:lnTo>
                  <a:pt x="730" y="230"/>
                </a:lnTo>
                <a:lnTo>
                  <a:pt x="656" y="455"/>
                </a:lnTo>
                <a:lnTo>
                  <a:pt x="645" y="453"/>
                </a:lnTo>
                <a:lnTo>
                  <a:pt x="633" y="452"/>
                </a:lnTo>
                <a:lnTo>
                  <a:pt x="619" y="453"/>
                </a:lnTo>
                <a:lnTo>
                  <a:pt x="607" y="455"/>
                </a:lnTo>
                <a:lnTo>
                  <a:pt x="594" y="458"/>
                </a:lnTo>
                <a:lnTo>
                  <a:pt x="584" y="462"/>
                </a:lnTo>
                <a:lnTo>
                  <a:pt x="572" y="469"/>
                </a:lnTo>
                <a:lnTo>
                  <a:pt x="562" y="475"/>
                </a:lnTo>
                <a:lnTo>
                  <a:pt x="552" y="483"/>
                </a:lnTo>
                <a:lnTo>
                  <a:pt x="544" y="491"/>
                </a:lnTo>
                <a:lnTo>
                  <a:pt x="438" y="418"/>
                </a:lnTo>
                <a:lnTo>
                  <a:pt x="444" y="404"/>
                </a:lnTo>
                <a:lnTo>
                  <a:pt x="448" y="392"/>
                </a:lnTo>
                <a:lnTo>
                  <a:pt x="451" y="377"/>
                </a:lnTo>
                <a:lnTo>
                  <a:pt x="452" y="362"/>
                </a:lnTo>
                <a:lnTo>
                  <a:pt x="452" y="350"/>
                </a:lnTo>
                <a:lnTo>
                  <a:pt x="449" y="338"/>
                </a:lnTo>
                <a:lnTo>
                  <a:pt x="446" y="326"/>
                </a:lnTo>
                <a:lnTo>
                  <a:pt x="442" y="315"/>
                </a:lnTo>
                <a:lnTo>
                  <a:pt x="438" y="305"/>
                </a:lnTo>
                <a:lnTo>
                  <a:pt x="431" y="294"/>
                </a:lnTo>
                <a:lnTo>
                  <a:pt x="425" y="285"/>
                </a:lnTo>
                <a:lnTo>
                  <a:pt x="416" y="277"/>
                </a:lnTo>
                <a:lnTo>
                  <a:pt x="408" y="269"/>
                </a:lnTo>
                <a:lnTo>
                  <a:pt x="399" y="262"/>
                </a:lnTo>
                <a:lnTo>
                  <a:pt x="388" y="257"/>
                </a:lnTo>
                <a:lnTo>
                  <a:pt x="379" y="251"/>
                </a:lnTo>
                <a:lnTo>
                  <a:pt x="367" y="247"/>
                </a:lnTo>
                <a:lnTo>
                  <a:pt x="356" y="244"/>
                </a:lnTo>
                <a:lnTo>
                  <a:pt x="343" y="243"/>
                </a:lnTo>
                <a:lnTo>
                  <a:pt x="331" y="241"/>
                </a:lnTo>
                <a:lnTo>
                  <a:pt x="320" y="243"/>
                </a:lnTo>
                <a:lnTo>
                  <a:pt x="307" y="244"/>
                </a:lnTo>
                <a:lnTo>
                  <a:pt x="296" y="247"/>
                </a:lnTo>
                <a:lnTo>
                  <a:pt x="284" y="251"/>
                </a:lnTo>
                <a:lnTo>
                  <a:pt x="275" y="257"/>
                </a:lnTo>
                <a:lnTo>
                  <a:pt x="264" y="262"/>
                </a:lnTo>
                <a:lnTo>
                  <a:pt x="255" y="269"/>
                </a:lnTo>
                <a:lnTo>
                  <a:pt x="247" y="277"/>
                </a:lnTo>
                <a:lnTo>
                  <a:pt x="238" y="285"/>
                </a:lnTo>
                <a:lnTo>
                  <a:pt x="232" y="294"/>
                </a:lnTo>
                <a:lnTo>
                  <a:pt x="225" y="305"/>
                </a:lnTo>
                <a:lnTo>
                  <a:pt x="221" y="315"/>
                </a:lnTo>
                <a:lnTo>
                  <a:pt x="217" y="326"/>
                </a:lnTo>
                <a:lnTo>
                  <a:pt x="214" y="338"/>
                </a:lnTo>
                <a:lnTo>
                  <a:pt x="211" y="350"/>
                </a:lnTo>
                <a:lnTo>
                  <a:pt x="211" y="362"/>
                </a:lnTo>
                <a:lnTo>
                  <a:pt x="212" y="378"/>
                </a:lnTo>
                <a:lnTo>
                  <a:pt x="215" y="392"/>
                </a:lnTo>
                <a:lnTo>
                  <a:pt x="220" y="406"/>
                </a:lnTo>
                <a:lnTo>
                  <a:pt x="225" y="420"/>
                </a:lnTo>
                <a:lnTo>
                  <a:pt x="234" y="431"/>
                </a:lnTo>
                <a:lnTo>
                  <a:pt x="242" y="443"/>
                </a:lnTo>
                <a:lnTo>
                  <a:pt x="253" y="453"/>
                </a:lnTo>
                <a:lnTo>
                  <a:pt x="265" y="462"/>
                </a:lnTo>
                <a:lnTo>
                  <a:pt x="161" y="669"/>
                </a:lnTo>
                <a:lnTo>
                  <a:pt x="151" y="667"/>
                </a:lnTo>
                <a:lnTo>
                  <a:pt x="142" y="665"/>
                </a:lnTo>
                <a:lnTo>
                  <a:pt x="131" y="663"/>
                </a:lnTo>
                <a:lnTo>
                  <a:pt x="120" y="663"/>
                </a:lnTo>
                <a:lnTo>
                  <a:pt x="108" y="663"/>
                </a:lnTo>
                <a:lnTo>
                  <a:pt x="97" y="665"/>
                </a:lnTo>
                <a:lnTo>
                  <a:pt x="85" y="668"/>
                </a:lnTo>
                <a:lnTo>
                  <a:pt x="74" y="673"/>
                </a:lnTo>
                <a:lnTo>
                  <a:pt x="63" y="677"/>
                </a:lnTo>
                <a:lnTo>
                  <a:pt x="54" y="683"/>
                </a:lnTo>
                <a:lnTo>
                  <a:pt x="44" y="691"/>
                </a:lnTo>
                <a:lnTo>
                  <a:pt x="35" y="698"/>
                </a:lnTo>
                <a:lnTo>
                  <a:pt x="28" y="707"/>
                </a:lnTo>
                <a:lnTo>
                  <a:pt x="20" y="715"/>
                </a:lnTo>
                <a:lnTo>
                  <a:pt x="15" y="726"/>
                </a:lnTo>
                <a:lnTo>
                  <a:pt x="10" y="737"/>
                </a:lnTo>
                <a:lnTo>
                  <a:pt x="5" y="748"/>
                </a:lnTo>
                <a:lnTo>
                  <a:pt x="2" y="759"/>
                </a:lnTo>
                <a:lnTo>
                  <a:pt x="1" y="771"/>
                </a:lnTo>
                <a:lnTo>
                  <a:pt x="0" y="783"/>
                </a:lnTo>
                <a:lnTo>
                  <a:pt x="1" y="796"/>
                </a:lnTo>
                <a:lnTo>
                  <a:pt x="2" y="808"/>
                </a:lnTo>
                <a:lnTo>
                  <a:pt x="5" y="819"/>
                </a:lnTo>
                <a:lnTo>
                  <a:pt x="10" y="830"/>
                </a:lnTo>
                <a:lnTo>
                  <a:pt x="15" y="841"/>
                </a:lnTo>
                <a:lnTo>
                  <a:pt x="20" y="851"/>
                </a:lnTo>
                <a:lnTo>
                  <a:pt x="28" y="860"/>
                </a:lnTo>
                <a:lnTo>
                  <a:pt x="35" y="869"/>
                </a:lnTo>
                <a:lnTo>
                  <a:pt x="44" y="876"/>
                </a:lnTo>
                <a:lnTo>
                  <a:pt x="54" y="883"/>
                </a:lnTo>
                <a:lnTo>
                  <a:pt x="63" y="889"/>
                </a:lnTo>
                <a:lnTo>
                  <a:pt x="74" y="895"/>
                </a:lnTo>
                <a:lnTo>
                  <a:pt x="85" y="898"/>
                </a:lnTo>
                <a:lnTo>
                  <a:pt x="97" y="901"/>
                </a:lnTo>
                <a:lnTo>
                  <a:pt x="108" y="903"/>
                </a:lnTo>
                <a:lnTo>
                  <a:pt x="120" y="903"/>
                </a:lnTo>
                <a:lnTo>
                  <a:pt x="133" y="903"/>
                </a:lnTo>
                <a:lnTo>
                  <a:pt x="145" y="901"/>
                </a:lnTo>
                <a:lnTo>
                  <a:pt x="157" y="898"/>
                </a:lnTo>
                <a:lnTo>
                  <a:pt x="167" y="895"/>
                </a:lnTo>
                <a:lnTo>
                  <a:pt x="178" y="889"/>
                </a:lnTo>
                <a:lnTo>
                  <a:pt x="188" y="883"/>
                </a:lnTo>
                <a:lnTo>
                  <a:pt x="197" y="876"/>
                </a:lnTo>
                <a:lnTo>
                  <a:pt x="206" y="869"/>
                </a:lnTo>
                <a:lnTo>
                  <a:pt x="214" y="860"/>
                </a:lnTo>
                <a:lnTo>
                  <a:pt x="221" y="851"/>
                </a:lnTo>
                <a:lnTo>
                  <a:pt x="226" y="841"/>
                </a:lnTo>
                <a:lnTo>
                  <a:pt x="232" y="830"/>
                </a:lnTo>
                <a:lnTo>
                  <a:pt x="236" y="819"/>
                </a:lnTo>
                <a:lnTo>
                  <a:pt x="238" y="808"/>
                </a:lnTo>
                <a:lnTo>
                  <a:pt x="240" y="796"/>
                </a:lnTo>
                <a:lnTo>
                  <a:pt x="241" y="783"/>
                </a:lnTo>
                <a:lnTo>
                  <a:pt x="240" y="768"/>
                </a:lnTo>
                <a:lnTo>
                  <a:pt x="237" y="753"/>
                </a:lnTo>
                <a:lnTo>
                  <a:pt x="233" y="739"/>
                </a:lnTo>
                <a:lnTo>
                  <a:pt x="226" y="726"/>
                </a:lnTo>
                <a:lnTo>
                  <a:pt x="219" y="713"/>
                </a:lnTo>
                <a:lnTo>
                  <a:pt x="209" y="703"/>
                </a:lnTo>
                <a:lnTo>
                  <a:pt x="200" y="692"/>
                </a:lnTo>
                <a:lnTo>
                  <a:pt x="188" y="683"/>
                </a:lnTo>
                <a:lnTo>
                  <a:pt x="292" y="475"/>
                </a:lnTo>
                <a:lnTo>
                  <a:pt x="301" y="478"/>
                </a:lnTo>
                <a:lnTo>
                  <a:pt x="311" y="481"/>
                </a:lnTo>
                <a:lnTo>
                  <a:pt x="321" y="482"/>
                </a:lnTo>
                <a:lnTo>
                  <a:pt x="331" y="483"/>
                </a:lnTo>
                <a:lnTo>
                  <a:pt x="344" y="482"/>
                </a:lnTo>
                <a:lnTo>
                  <a:pt x="357" y="480"/>
                </a:lnTo>
                <a:lnTo>
                  <a:pt x="369" y="476"/>
                </a:lnTo>
                <a:lnTo>
                  <a:pt x="381" y="471"/>
                </a:lnTo>
                <a:lnTo>
                  <a:pt x="392" y="466"/>
                </a:lnTo>
                <a:lnTo>
                  <a:pt x="402" y="459"/>
                </a:lnTo>
                <a:lnTo>
                  <a:pt x="412" y="452"/>
                </a:lnTo>
                <a:lnTo>
                  <a:pt x="421" y="442"/>
                </a:lnTo>
                <a:lnTo>
                  <a:pt x="526" y="516"/>
                </a:lnTo>
                <a:lnTo>
                  <a:pt x="520" y="529"/>
                </a:lnTo>
                <a:lnTo>
                  <a:pt x="516" y="543"/>
                </a:lnTo>
                <a:lnTo>
                  <a:pt x="513" y="558"/>
                </a:lnTo>
                <a:lnTo>
                  <a:pt x="512" y="573"/>
                </a:lnTo>
                <a:lnTo>
                  <a:pt x="513" y="585"/>
                </a:lnTo>
                <a:lnTo>
                  <a:pt x="515" y="596"/>
                </a:lnTo>
                <a:lnTo>
                  <a:pt x="517" y="608"/>
                </a:lnTo>
                <a:lnTo>
                  <a:pt x="521" y="619"/>
                </a:lnTo>
                <a:lnTo>
                  <a:pt x="527" y="630"/>
                </a:lnTo>
                <a:lnTo>
                  <a:pt x="533" y="639"/>
                </a:lnTo>
                <a:lnTo>
                  <a:pt x="540" y="649"/>
                </a:lnTo>
                <a:lnTo>
                  <a:pt x="547" y="658"/>
                </a:lnTo>
                <a:lnTo>
                  <a:pt x="556" y="665"/>
                </a:lnTo>
                <a:lnTo>
                  <a:pt x="565" y="673"/>
                </a:lnTo>
                <a:lnTo>
                  <a:pt x="575" y="678"/>
                </a:lnTo>
                <a:lnTo>
                  <a:pt x="586" y="683"/>
                </a:lnTo>
                <a:lnTo>
                  <a:pt x="596" y="688"/>
                </a:lnTo>
                <a:lnTo>
                  <a:pt x="608" y="691"/>
                </a:lnTo>
                <a:lnTo>
                  <a:pt x="620" y="692"/>
                </a:lnTo>
                <a:lnTo>
                  <a:pt x="633" y="693"/>
                </a:lnTo>
                <a:lnTo>
                  <a:pt x="645" y="692"/>
                </a:lnTo>
                <a:lnTo>
                  <a:pt x="656" y="691"/>
                </a:lnTo>
                <a:lnTo>
                  <a:pt x="668" y="688"/>
                </a:lnTo>
                <a:lnTo>
                  <a:pt x="679" y="683"/>
                </a:lnTo>
                <a:lnTo>
                  <a:pt x="690" y="678"/>
                </a:lnTo>
                <a:lnTo>
                  <a:pt x="699" y="673"/>
                </a:lnTo>
                <a:lnTo>
                  <a:pt x="709" y="665"/>
                </a:lnTo>
                <a:lnTo>
                  <a:pt x="718" y="658"/>
                </a:lnTo>
                <a:lnTo>
                  <a:pt x="725" y="649"/>
                </a:lnTo>
                <a:lnTo>
                  <a:pt x="733" y="639"/>
                </a:lnTo>
                <a:lnTo>
                  <a:pt x="738" y="630"/>
                </a:lnTo>
                <a:lnTo>
                  <a:pt x="743" y="619"/>
                </a:lnTo>
                <a:lnTo>
                  <a:pt x="748" y="608"/>
                </a:lnTo>
                <a:lnTo>
                  <a:pt x="751" y="596"/>
                </a:lnTo>
                <a:lnTo>
                  <a:pt x="752" y="585"/>
                </a:lnTo>
                <a:lnTo>
                  <a:pt x="753" y="573"/>
                </a:lnTo>
                <a:lnTo>
                  <a:pt x="753" y="563"/>
                </a:lnTo>
                <a:lnTo>
                  <a:pt x="752" y="555"/>
                </a:lnTo>
                <a:lnTo>
                  <a:pt x="750" y="546"/>
                </a:lnTo>
                <a:lnTo>
                  <a:pt x="748" y="539"/>
                </a:lnTo>
                <a:lnTo>
                  <a:pt x="745" y="530"/>
                </a:lnTo>
                <a:lnTo>
                  <a:pt x="742" y="522"/>
                </a:lnTo>
                <a:lnTo>
                  <a:pt x="738" y="515"/>
                </a:lnTo>
                <a:lnTo>
                  <a:pt x="734" y="507"/>
                </a:lnTo>
                <a:lnTo>
                  <a:pt x="729" y="501"/>
                </a:lnTo>
                <a:lnTo>
                  <a:pt x="724" y="495"/>
                </a:lnTo>
                <a:lnTo>
                  <a:pt x="719" y="488"/>
                </a:lnTo>
                <a:lnTo>
                  <a:pt x="712" y="483"/>
                </a:lnTo>
                <a:lnTo>
                  <a:pt x="706" y="477"/>
                </a:lnTo>
                <a:lnTo>
                  <a:pt x="699" y="472"/>
                </a:lnTo>
                <a:lnTo>
                  <a:pt x="692" y="468"/>
                </a:lnTo>
                <a:lnTo>
                  <a:pt x="684" y="465"/>
                </a:lnTo>
                <a:lnTo>
                  <a:pt x="759" y="239"/>
                </a:lnTo>
                <a:lnTo>
                  <a:pt x="771" y="240"/>
                </a:lnTo>
                <a:lnTo>
                  <a:pt x="783" y="241"/>
                </a:lnTo>
                <a:lnTo>
                  <a:pt x="795" y="240"/>
                </a:lnTo>
                <a:lnTo>
                  <a:pt x="808" y="239"/>
                </a:lnTo>
                <a:lnTo>
                  <a:pt x="818" y="236"/>
                </a:lnTo>
                <a:lnTo>
                  <a:pt x="830" y="232"/>
                </a:lnTo>
                <a:lnTo>
                  <a:pt x="841" y="226"/>
                </a:lnTo>
                <a:lnTo>
                  <a:pt x="851" y="221"/>
                </a:lnTo>
                <a:lnTo>
                  <a:pt x="859" y="214"/>
                </a:lnTo>
                <a:lnTo>
                  <a:pt x="868" y="206"/>
                </a:lnTo>
                <a:lnTo>
                  <a:pt x="876" y="198"/>
                </a:lnTo>
                <a:lnTo>
                  <a:pt x="883" y="188"/>
                </a:lnTo>
                <a:lnTo>
                  <a:pt x="889" y="178"/>
                </a:lnTo>
                <a:lnTo>
                  <a:pt x="893" y="168"/>
                </a:lnTo>
                <a:lnTo>
                  <a:pt x="898" y="157"/>
                </a:lnTo>
                <a:lnTo>
                  <a:pt x="901" y="145"/>
                </a:lnTo>
                <a:lnTo>
                  <a:pt x="903" y="133"/>
                </a:lnTo>
                <a:lnTo>
                  <a:pt x="903" y="121"/>
                </a:lnTo>
                <a:lnTo>
                  <a:pt x="903" y="109"/>
                </a:lnTo>
                <a:lnTo>
                  <a:pt x="901" y="97"/>
                </a:lnTo>
                <a:lnTo>
                  <a:pt x="898" y="85"/>
                </a:lnTo>
                <a:lnTo>
                  <a:pt x="893" y="74"/>
                </a:lnTo>
                <a:lnTo>
                  <a:pt x="889" y="63"/>
                </a:lnTo>
                <a:lnTo>
                  <a:pt x="883" y="54"/>
                </a:lnTo>
                <a:lnTo>
                  <a:pt x="876" y="44"/>
                </a:lnTo>
                <a:lnTo>
                  <a:pt x="868" y="36"/>
                </a:lnTo>
                <a:lnTo>
                  <a:pt x="859" y="28"/>
                </a:lnTo>
                <a:lnTo>
                  <a:pt x="851" y="22"/>
                </a:lnTo>
                <a:lnTo>
                  <a:pt x="841" y="15"/>
                </a:lnTo>
                <a:lnTo>
                  <a:pt x="830" y="10"/>
                </a:lnTo>
                <a:lnTo>
                  <a:pt x="818" y="6"/>
                </a:lnTo>
                <a:lnTo>
                  <a:pt x="808" y="3"/>
                </a:lnTo>
                <a:lnTo>
                  <a:pt x="795" y="1"/>
                </a:lnTo>
                <a:lnTo>
                  <a:pt x="783" y="0"/>
                </a:lnTo>
                <a:close/>
              </a:path>
            </a:pathLst>
          </a:custGeom>
          <a:solidFill>
            <a:schemeClr val="bg1">
              <a:alpha val="11000"/>
            </a:schemeClr>
          </a:solidFill>
          <a:ln>
            <a:noFill/>
          </a:ln>
          <a:extLst/>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latin typeface="GothamNarrow"/>
            </a:endParaRPr>
          </a:p>
        </p:txBody>
      </p:sp>
      <p:sp>
        <p:nvSpPr>
          <p:cNvPr id="15" name="Rectangle 14">
            <a:extLst>
              <a:ext uri="{FF2B5EF4-FFF2-40B4-BE49-F238E27FC236}">
                <a16:creationId xmlns:a16="http://schemas.microsoft.com/office/drawing/2014/main" id="{D650CA33-D7A3-469D-88D5-F98ECEA53517}"/>
              </a:ext>
            </a:extLst>
          </p:cNvPr>
          <p:cNvSpPr/>
          <p:nvPr/>
        </p:nvSpPr>
        <p:spPr>
          <a:xfrm>
            <a:off x="3251984" y="960119"/>
            <a:ext cx="2786233" cy="2776791"/>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8A91E25-91BD-47BA-97DC-784F849DFFDD}"/>
              </a:ext>
            </a:extLst>
          </p:cNvPr>
          <p:cNvSpPr/>
          <p:nvPr/>
        </p:nvSpPr>
        <p:spPr>
          <a:xfrm>
            <a:off x="465754" y="3736910"/>
            <a:ext cx="2786234" cy="27862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8D60F24-2F30-4B0E-BA6A-EBC68572CF09}"/>
              </a:ext>
            </a:extLst>
          </p:cNvPr>
          <p:cNvSpPr/>
          <p:nvPr/>
        </p:nvSpPr>
        <p:spPr>
          <a:xfrm>
            <a:off x="6038220" y="3736909"/>
            <a:ext cx="2786233" cy="2770815"/>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223F20D-44EB-4A90-B972-48527DBEDBA6}"/>
              </a:ext>
            </a:extLst>
          </p:cNvPr>
          <p:cNvSpPr/>
          <p:nvPr/>
        </p:nvSpPr>
        <p:spPr>
          <a:xfrm>
            <a:off x="8824456" y="950678"/>
            <a:ext cx="2783344" cy="2786232"/>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a:extLst>
              <a:ext uri="{FF2B5EF4-FFF2-40B4-BE49-F238E27FC236}">
                <a16:creationId xmlns:a16="http://schemas.microsoft.com/office/drawing/2014/main" id="{7A9EF69B-5272-4352-A39A-EA451CE92135}"/>
              </a:ext>
            </a:extLst>
          </p:cNvPr>
          <p:cNvSpPr/>
          <p:nvPr/>
        </p:nvSpPr>
        <p:spPr>
          <a:xfrm rot="16200000">
            <a:off x="5328325" y="3789496"/>
            <a:ext cx="762479" cy="657309"/>
          </a:xfrm>
          <a:prstGeom prst="triangle">
            <a:avLst>
              <a:gd name="adj" fmla="val 100000"/>
            </a:avLst>
          </a:prstGeom>
          <a:solidFill>
            <a:srgbClr val="0070C0"/>
          </a:solidFill>
          <a:ln>
            <a:noFill/>
          </a:ln>
          <a:effectLst>
            <a:outerShdw blurRad="50800" dist="38100" dir="8100000" algn="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Narrow"/>
            </a:endParaRPr>
          </a:p>
        </p:txBody>
      </p:sp>
      <p:grpSp>
        <p:nvGrpSpPr>
          <p:cNvPr id="20" name="Group 19">
            <a:extLst>
              <a:ext uri="{FF2B5EF4-FFF2-40B4-BE49-F238E27FC236}">
                <a16:creationId xmlns:a16="http://schemas.microsoft.com/office/drawing/2014/main" id="{7D7638DE-7801-4412-BE91-55888958A3EE}"/>
              </a:ext>
            </a:extLst>
          </p:cNvPr>
          <p:cNvGrpSpPr/>
          <p:nvPr/>
        </p:nvGrpSpPr>
        <p:grpSpPr>
          <a:xfrm>
            <a:off x="1598196" y="1912628"/>
            <a:ext cx="3307578" cy="826506"/>
            <a:chOff x="1137257" y="2750002"/>
            <a:chExt cx="2832471" cy="707785"/>
          </a:xfrm>
        </p:grpSpPr>
        <p:sp>
          <p:nvSpPr>
            <p:cNvPr id="21" name="TextBox 20">
              <a:extLst>
                <a:ext uri="{FF2B5EF4-FFF2-40B4-BE49-F238E27FC236}">
                  <a16:creationId xmlns:a16="http://schemas.microsoft.com/office/drawing/2014/main" id="{5C7F9CC3-C3D8-4B04-A5FE-228F675382AD}"/>
                </a:ext>
              </a:extLst>
            </p:cNvPr>
            <p:cNvSpPr txBox="1"/>
            <p:nvPr/>
          </p:nvSpPr>
          <p:spPr>
            <a:xfrm>
              <a:off x="1137257" y="2826895"/>
              <a:ext cx="537358" cy="474421"/>
            </a:xfrm>
            <a:prstGeom prst="rect">
              <a:avLst/>
            </a:prstGeom>
            <a:noFill/>
          </p:spPr>
          <p:txBody>
            <a:bodyPr wrap="square" lIns="0" tIns="0" rIns="0" bIns="0" rtlCol="0">
              <a:spAutoFit/>
            </a:bodyPr>
            <a:lstStyle/>
            <a:p>
              <a:r>
                <a:rPr lang="en-US" sz="3600" b="1" dirty="0">
                  <a:solidFill>
                    <a:schemeClr val="bg1"/>
                  </a:solidFill>
                  <a:latin typeface="GothamNarrow"/>
                </a:rPr>
                <a:t>01</a:t>
              </a:r>
            </a:p>
          </p:txBody>
        </p:sp>
        <p:sp>
          <p:nvSpPr>
            <p:cNvPr id="22" name="Rectangle 21">
              <a:extLst>
                <a:ext uri="{FF2B5EF4-FFF2-40B4-BE49-F238E27FC236}">
                  <a16:creationId xmlns:a16="http://schemas.microsoft.com/office/drawing/2014/main" id="{FC387FD2-4117-4AE1-B7C9-5AB257A70589}"/>
                </a:ext>
              </a:extLst>
            </p:cNvPr>
            <p:cNvSpPr/>
            <p:nvPr/>
          </p:nvSpPr>
          <p:spPr>
            <a:xfrm>
              <a:off x="1793688" y="2919144"/>
              <a:ext cx="2176040" cy="289923"/>
            </a:xfrm>
            <a:prstGeom prst="rect">
              <a:avLst/>
            </a:prstGeom>
          </p:spPr>
          <p:txBody>
            <a:bodyPr wrap="square">
              <a:spAutoFit/>
            </a:bodyPr>
            <a:lstStyle/>
            <a:p>
              <a:r>
                <a:rPr lang="en-US" sz="1600" dirty="0" smtClean="0">
                  <a:solidFill>
                    <a:schemeClr val="bg1"/>
                  </a:solidFill>
                  <a:effectLst/>
                  <a:latin typeface="GothamNarrow"/>
                  <a:ea typeface="Verdana" panose="020B0604030504040204" pitchFamily="34" charset="0"/>
                </a:rPr>
                <a:t>About us as Medscheme</a:t>
              </a:r>
              <a:endParaRPr lang="en-US" sz="1600" dirty="0">
                <a:solidFill>
                  <a:schemeClr val="bg1"/>
                </a:solidFill>
                <a:latin typeface="GothamNarrow"/>
                <a:ea typeface="Verdana" panose="020B0604030504040204" pitchFamily="34" charset="0"/>
              </a:endParaRPr>
            </a:p>
          </p:txBody>
        </p:sp>
        <p:cxnSp>
          <p:nvCxnSpPr>
            <p:cNvPr id="23" name="Straight Connector 22">
              <a:extLst>
                <a:ext uri="{FF2B5EF4-FFF2-40B4-BE49-F238E27FC236}">
                  <a16:creationId xmlns:a16="http://schemas.microsoft.com/office/drawing/2014/main" id="{37179541-52BD-45C3-94CF-67203F185483}"/>
                </a:ext>
              </a:extLst>
            </p:cNvPr>
            <p:cNvCxnSpPr/>
            <p:nvPr/>
          </p:nvCxnSpPr>
          <p:spPr>
            <a:xfrm>
              <a:off x="1734151" y="2750002"/>
              <a:ext cx="0" cy="70778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3A5E3EDE-03C0-43F1-95B8-D1F2D66F480A}"/>
              </a:ext>
            </a:extLst>
          </p:cNvPr>
          <p:cNvGrpSpPr/>
          <p:nvPr/>
        </p:nvGrpSpPr>
        <p:grpSpPr>
          <a:xfrm>
            <a:off x="2099855" y="4769239"/>
            <a:ext cx="3307579" cy="826506"/>
            <a:chOff x="5956511" y="2750002"/>
            <a:chExt cx="2832472" cy="707785"/>
          </a:xfrm>
        </p:grpSpPr>
        <p:sp>
          <p:nvSpPr>
            <p:cNvPr id="25" name="TextBox 24">
              <a:extLst>
                <a:ext uri="{FF2B5EF4-FFF2-40B4-BE49-F238E27FC236}">
                  <a16:creationId xmlns:a16="http://schemas.microsoft.com/office/drawing/2014/main" id="{4EEE0632-9E7B-4DB6-B730-EB0AE0B97D20}"/>
                </a:ext>
              </a:extLst>
            </p:cNvPr>
            <p:cNvSpPr txBox="1"/>
            <p:nvPr/>
          </p:nvSpPr>
          <p:spPr>
            <a:xfrm>
              <a:off x="5956511" y="2826895"/>
              <a:ext cx="537358" cy="474421"/>
            </a:xfrm>
            <a:prstGeom prst="rect">
              <a:avLst/>
            </a:prstGeom>
            <a:noFill/>
          </p:spPr>
          <p:txBody>
            <a:bodyPr wrap="square" lIns="0" tIns="0" rIns="0" bIns="0" rtlCol="0">
              <a:spAutoFit/>
            </a:bodyPr>
            <a:lstStyle/>
            <a:p>
              <a:r>
                <a:rPr lang="id-ID" sz="3600" b="1" dirty="0" smtClean="0">
                  <a:solidFill>
                    <a:schemeClr val="bg1"/>
                  </a:solidFill>
                  <a:latin typeface="GothamNarrow"/>
                </a:rPr>
                <a:t>0</a:t>
              </a:r>
              <a:r>
                <a:rPr lang="en-US" sz="3600" b="1" dirty="0" smtClean="0">
                  <a:solidFill>
                    <a:schemeClr val="bg1"/>
                  </a:solidFill>
                  <a:latin typeface="GothamNarrow"/>
                </a:rPr>
                <a:t>3</a:t>
              </a:r>
              <a:endParaRPr lang="en-US" sz="3600" b="1" dirty="0">
                <a:solidFill>
                  <a:schemeClr val="bg1"/>
                </a:solidFill>
                <a:latin typeface="GothamNarrow"/>
              </a:endParaRPr>
            </a:p>
          </p:txBody>
        </p:sp>
        <p:sp>
          <p:nvSpPr>
            <p:cNvPr id="26" name="Rectangle 25">
              <a:extLst>
                <a:ext uri="{FF2B5EF4-FFF2-40B4-BE49-F238E27FC236}">
                  <a16:creationId xmlns:a16="http://schemas.microsoft.com/office/drawing/2014/main" id="{32C9D2F2-547C-4F5A-9BE7-9E5EA0B271F4}"/>
                </a:ext>
              </a:extLst>
            </p:cNvPr>
            <p:cNvSpPr/>
            <p:nvPr/>
          </p:nvSpPr>
          <p:spPr>
            <a:xfrm>
              <a:off x="6612943" y="2926365"/>
              <a:ext cx="2176040" cy="289923"/>
            </a:xfrm>
            <a:prstGeom prst="rect">
              <a:avLst/>
            </a:prstGeom>
          </p:spPr>
          <p:txBody>
            <a:bodyPr wrap="square">
              <a:spAutoFit/>
            </a:bodyPr>
            <a:lstStyle/>
            <a:p>
              <a:r>
                <a:rPr lang="en-US" sz="1600" dirty="0" smtClean="0">
                  <a:solidFill>
                    <a:schemeClr val="bg1"/>
                  </a:solidFill>
                  <a:latin typeface="GothamNarrow"/>
                  <a:ea typeface="Verdana" panose="020B0604030504040204" pitchFamily="34" charset="0"/>
                </a:rPr>
                <a:t>NHI Bill views</a:t>
              </a:r>
              <a:endParaRPr lang="en-US" sz="1600" dirty="0">
                <a:solidFill>
                  <a:schemeClr val="bg1"/>
                </a:solidFill>
                <a:latin typeface="GothamNarrow"/>
                <a:ea typeface="Verdana" panose="020B0604030504040204" pitchFamily="34" charset="0"/>
              </a:endParaRPr>
            </a:p>
          </p:txBody>
        </p:sp>
        <p:cxnSp>
          <p:nvCxnSpPr>
            <p:cNvPr id="27" name="Straight Connector 26">
              <a:extLst>
                <a:ext uri="{FF2B5EF4-FFF2-40B4-BE49-F238E27FC236}">
                  <a16:creationId xmlns:a16="http://schemas.microsoft.com/office/drawing/2014/main" id="{E26C265D-277F-4FA7-8BBA-ED23BF579108}"/>
                </a:ext>
              </a:extLst>
            </p:cNvPr>
            <p:cNvCxnSpPr/>
            <p:nvPr/>
          </p:nvCxnSpPr>
          <p:spPr>
            <a:xfrm>
              <a:off x="6553405" y="2750002"/>
              <a:ext cx="0" cy="70778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57A9B3EE-43C6-4E52-B25E-A7012BA5FDF5}"/>
              </a:ext>
            </a:extLst>
          </p:cNvPr>
          <p:cNvGrpSpPr/>
          <p:nvPr/>
        </p:nvGrpSpPr>
        <p:grpSpPr>
          <a:xfrm>
            <a:off x="7130907" y="1912628"/>
            <a:ext cx="3357086" cy="826506"/>
            <a:chOff x="5956511" y="2750002"/>
            <a:chExt cx="2874868" cy="707785"/>
          </a:xfrm>
        </p:grpSpPr>
        <p:sp>
          <p:nvSpPr>
            <p:cNvPr id="29" name="TextBox 28">
              <a:extLst>
                <a:ext uri="{FF2B5EF4-FFF2-40B4-BE49-F238E27FC236}">
                  <a16:creationId xmlns:a16="http://schemas.microsoft.com/office/drawing/2014/main" id="{487EB663-2717-4F8C-B0AE-8C87143F4C55}"/>
                </a:ext>
              </a:extLst>
            </p:cNvPr>
            <p:cNvSpPr txBox="1"/>
            <p:nvPr/>
          </p:nvSpPr>
          <p:spPr>
            <a:xfrm>
              <a:off x="5956511" y="2826895"/>
              <a:ext cx="537358" cy="474421"/>
            </a:xfrm>
            <a:prstGeom prst="rect">
              <a:avLst/>
            </a:prstGeom>
            <a:noFill/>
          </p:spPr>
          <p:txBody>
            <a:bodyPr wrap="square" lIns="0" tIns="0" rIns="0" bIns="0" rtlCol="0">
              <a:spAutoFit/>
            </a:bodyPr>
            <a:lstStyle/>
            <a:p>
              <a:r>
                <a:rPr lang="id-ID" sz="3600" b="1" dirty="0" smtClean="0">
                  <a:solidFill>
                    <a:schemeClr val="bg1"/>
                  </a:solidFill>
                  <a:latin typeface="GothamNarrow"/>
                </a:rPr>
                <a:t>0</a:t>
              </a:r>
              <a:r>
                <a:rPr lang="en-US" sz="3600" b="1" dirty="0" smtClean="0">
                  <a:solidFill>
                    <a:schemeClr val="bg1"/>
                  </a:solidFill>
                  <a:latin typeface="GothamNarrow"/>
                </a:rPr>
                <a:t>2</a:t>
              </a:r>
              <a:endParaRPr lang="en-US" sz="3600" b="1" dirty="0">
                <a:solidFill>
                  <a:schemeClr val="bg1"/>
                </a:solidFill>
                <a:latin typeface="GothamNarrow"/>
              </a:endParaRPr>
            </a:p>
          </p:txBody>
        </p:sp>
        <p:sp>
          <p:nvSpPr>
            <p:cNvPr id="30" name="Rectangle 29">
              <a:extLst>
                <a:ext uri="{FF2B5EF4-FFF2-40B4-BE49-F238E27FC236}">
                  <a16:creationId xmlns:a16="http://schemas.microsoft.com/office/drawing/2014/main" id="{B96C3C8D-76B2-4CAF-98E7-B59747DB6DC2}"/>
                </a:ext>
              </a:extLst>
            </p:cNvPr>
            <p:cNvSpPr/>
            <p:nvPr/>
          </p:nvSpPr>
          <p:spPr>
            <a:xfrm>
              <a:off x="6655339" y="2934679"/>
              <a:ext cx="2176040" cy="289923"/>
            </a:xfrm>
            <a:prstGeom prst="rect">
              <a:avLst/>
            </a:prstGeom>
          </p:spPr>
          <p:txBody>
            <a:bodyPr wrap="square">
              <a:spAutoFit/>
            </a:bodyPr>
            <a:lstStyle/>
            <a:p>
              <a:r>
                <a:rPr lang="en-US" sz="1600" dirty="0" smtClean="0">
                  <a:solidFill>
                    <a:schemeClr val="bg1"/>
                  </a:solidFill>
                  <a:latin typeface="GothamNarrow"/>
                  <a:ea typeface="Verdana" panose="020B0604030504040204" pitchFamily="34" charset="0"/>
                </a:rPr>
                <a:t>Universal care  </a:t>
              </a:r>
              <a:endParaRPr lang="en-US" sz="1600" dirty="0">
                <a:solidFill>
                  <a:schemeClr val="bg1"/>
                </a:solidFill>
                <a:latin typeface="GothamNarrow"/>
                <a:ea typeface="Verdana" panose="020B0604030504040204" pitchFamily="34" charset="0"/>
              </a:endParaRPr>
            </a:p>
          </p:txBody>
        </p:sp>
        <p:cxnSp>
          <p:nvCxnSpPr>
            <p:cNvPr id="31" name="Straight Connector 30">
              <a:extLst>
                <a:ext uri="{FF2B5EF4-FFF2-40B4-BE49-F238E27FC236}">
                  <a16:creationId xmlns:a16="http://schemas.microsoft.com/office/drawing/2014/main" id="{C602BE6A-9F11-48E5-A5B6-F3437B3907D2}"/>
                </a:ext>
              </a:extLst>
            </p:cNvPr>
            <p:cNvCxnSpPr/>
            <p:nvPr/>
          </p:nvCxnSpPr>
          <p:spPr>
            <a:xfrm>
              <a:off x="6553405" y="2750002"/>
              <a:ext cx="0" cy="70778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254DA236-FAB9-462A-B0D1-F60EB3DA6BFD}"/>
              </a:ext>
            </a:extLst>
          </p:cNvPr>
          <p:cNvGrpSpPr/>
          <p:nvPr/>
        </p:nvGrpSpPr>
        <p:grpSpPr>
          <a:xfrm>
            <a:off x="7444655" y="4753061"/>
            <a:ext cx="3307578" cy="826506"/>
            <a:chOff x="5956512" y="2848915"/>
            <a:chExt cx="2832471" cy="707785"/>
          </a:xfrm>
        </p:grpSpPr>
        <p:sp>
          <p:nvSpPr>
            <p:cNvPr id="33" name="TextBox 32">
              <a:extLst>
                <a:ext uri="{FF2B5EF4-FFF2-40B4-BE49-F238E27FC236}">
                  <a16:creationId xmlns:a16="http://schemas.microsoft.com/office/drawing/2014/main" id="{07238F22-6EE6-46FF-A184-07C79FA45AEE}"/>
                </a:ext>
              </a:extLst>
            </p:cNvPr>
            <p:cNvSpPr txBox="1"/>
            <p:nvPr/>
          </p:nvSpPr>
          <p:spPr>
            <a:xfrm>
              <a:off x="5956512" y="2925808"/>
              <a:ext cx="537358" cy="474421"/>
            </a:xfrm>
            <a:prstGeom prst="rect">
              <a:avLst/>
            </a:prstGeom>
            <a:noFill/>
          </p:spPr>
          <p:txBody>
            <a:bodyPr wrap="square" lIns="0" tIns="0" rIns="0" bIns="0" rtlCol="0">
              <a:spAutoFit/>
            </a:bodyPr>
            <a:lstStyle/>
            <a:p>
              <a:r>
                <a:rPr lang="id-ID" sz="3600" b="1" dirty="0">
                  <a:solidFill>
                    <a:schemeClr val="bg1"/>
                  </a:solidFill>
                  <a:latin typeface="GothamNarrow"/>
                </a:rPr>
                <a:t>04</a:t>
              </a:r>
              <a:endParaRPr lang="en-US" sz="3600" b="1" dirty="0">
                <a:solidFill>
                  <a:schemeClr val="bg1"/>
                </a:solidFill>
                <a:latin typeface="GothamNarrow"/>
              </a:endParaRPr>
            </a:p>
          </p:txBody>
        </p:sp>
        <p:sp>
          <p:nvSpPr>
            <p:cNvPr id="34" name="Rectangle 33">
              <a:extLst>
                <a:ext uri="{FF2B5EF4-FFF2-40B4-BE49-F238E27FC236}">
                  <a16:creationId xmlns:a16="http://schemas.microsoft.com/office/drawing/2014/main" id="{D4DDF2FC-2553-4C95-AFE0-7ADDB65BCBF0}"/>
                </a:ext>
              </a:extLst>
            </p:cNvPr>
            <p:cNvSpPr/>
            <p:nvPr/>
          </p:nvSpPr>
          <p:spPr>
            <a:xfrm>
              <a:off x="6612943" y="3026579"/>
              <a:ext cx="2176040" cy="289923"/>
            </a:xfrm>
            <a:prstGeom prst="rect">
              <a:avLst/>
            </a:prstGeom>
          </p:spPr>
          <p:txBody>
            <a:bodyPr wrap="square">
              <a:spAutoFit/>
            </a:bodyPr>
            <a:lstStyle/>
            <a:p>
              <a:r>
                <a:rPr lang="en-US" sz="1600" dirty="0" smtClean="0">
                  <a:solidFill>
                    <a:schemeClr val="bg1"/>
                  </a:solidFill>
                  <a:latin typeface="GothamNarrow"/>
                  <a:ea typeface="Verdana" panose="020B0604030504040204" pitchFamily="34" charset="0"/>
                </a:rPr>
                <a:t>Conclusion</a:t>
              </a:r>
              <a:endParaRPr lang="en-US" sz="1600" dirty="0">
                <a:solidFill>
                  <a:schemeClr val="bg1"/>
                </a:solidFill>
                <a:latin typeface="GothamNarrow"/>
                <a:ea typeface="Verdana" panose="020B0604030504040204" pitchFamily="34" charset="0"/>
              </a:endParaRPr>
            </a:p>
          </p:txBody>
        </p:sp>
        <p:cxnSp>
          <p:nvCxnSpPr>
            <p:cNvPr id="35" name="Straight Connector 34">
              <a:extLst>
                <a:ext uri="{FF2B5EF4-FFF2-40B4-BE49-F238E27FC236}">
                  <a16:creationId xmlns:a16="http://schemas.microsoft.com/office/drawing/2014/main" id="{ADB1D1DE-869F-48C4-A4D5-2EC2E2D84D20}"/>
                </a:ext>
              </a:extLst>
            </p:cNvPr>
            <p:cNvCxnSpPr/>
            <p:nvPr/>
          </p:nvCxnSpPr>
          <p:spPr>
            <a:xfrm>
              <a:off x="6553406" y="2848915"/>
              <a:ext cx="0" cy="707785"/>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sp>
        <p:nvSpPr>
          <p:cNvPr id="36" name="Isosceles Triangle 35">
            <a:extLst>
              <a:ext uri="{FF2B5EF4-FFF2-40B4-BE49-F238E27FC236}">
                <a16:creationId xmlns:a16="http://schemas.microsoft.com/office/drawing/2014/main" id="{F9D24036-E2B1-45C0-A11B-BE2E44AFA85B}"/>
              </a:ext>
            </a:extLst>
          </p:cNvPr>
          <p:cNvSpPr/>
          <p:nvPr/>
        </p:nvSpPr>
        <p:spPr>
          <a:xfrm>
            <a:off x="2489507" y="3079601"/>
            <a:ext cx="762479" cy="657309"/>
          </a:xfrm>
          <a:prstGeom prst="triangle">
            <a:avLst>
              <a:gd name="adj" fmla="val 100000"/>
            </a:avLst>
          </a:prstGeom>
          <a:solidFill>
            <a:srgbClr val="008E40"/>
          </a:solidFill>
          <a:ln>
            <a:noFill/>
          </a:ln>
          <a:effectLst>
            <a:outerShdw blurRad="50800" dist="38100" dir="13500000" algn="b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Narrow"/>
            </a:endParaRPr>
          </a:p>
        </p:txBody>
      </p:sp>
      <p:sp>
        <p:nvSpPr>
          <p:cNvPr id="37" name="Isosceles Triangle 36">
            <a:extLst>
              <a:ext uri="{FF2B5EF4-FFF2-40B4-BE49-F238E27FC236}">
                <a16:creationId xmlns:a16="http://schemas.microsoft.com/office/drawing/2014/main" id="{4FB599B3-5DB1-4E42-9699-BAF21C94D823}"/>
              </a:ext>
            </a:extLst>
          </p:cNvPr>
          <p:cNvSpPr/>
          <p:nvPr/>
        </p:nvSpPr>
        <p:spPr>
          <a:xfrm>
            <a:off x="8061974" y="3079601"/>
            <a:ext cx="762479" cy="657309"/>
          </a:xfrm>
          <a:prstGeom prst="triangle">
            <a:avLst>
              <a:gd name="adj" fmla="val 100000"/>
            </a:avLst>
          </a:prstGeom>
          <a:solidFill>
            <a:srgbClr val="593941"/>
          </a:solidFill>
          <a:ln>
            <a:noFill/>
          </a:ln>
          <a:effectLst>
            <a:outerShdw blurRad="50800" dist="38100" dir="13500000" algn="b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Narrow"/>
            </a:endParaRPr>
          </a:p>
        </p:txBody>
      </p:sp>
    </p:spTree>
    <p:extLst>
      <p:ext uri="{BB962C8B-B14F-4D97-AF65-F5344CB8AC3E}">
        <p14:creationId xmlns:p14="http://schemas.microsoft.com/office/powerpoint/2010/main" val="33256703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014415" y="1768651"/>
            <a:ext cx="2806859" cy="3464773"/>
            <a:chOff x="1602366" y="2108928"/>
            <a:chExt cx="2806859" cy="3464773"/>
          </a:xfrm>
        </p:grpSpPr>
        <p:sp>
          <p:nvSpPr>
            <p:cNvPr id="3" name="Donut 2"/>
            <p:cNvSpPr/>
            <p:nvPr/>
          </p:nvSpPr>
          <p:spPr>
            <a:xfrm>
              <a:off x="1761989" y="2108928"/>
              <a:ext cx="2487614" cy="2487612"/>
            </a:xfrm>
            <a:prstGeom prst="donut">
              <a:avLst>
                <a:gd name="adj" fmla="val 29153"/>
              </a:avLst>
            </a:prstGeom>
            <a:gradFill flip="none" rotWithShape="1">
              <a:gsLst>
                <a:gs pos="0">
                  <a:srgbClr val="2F9D8D"/>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4" name="TextBox 3"/>
            <p:cNvSpPr txBox="1"/>
            <p:nvPr/>
          </p:nvSpPr>
          <p:spPr>
            <a:xfrm>
              <a:off x="1776291" y="5142814"/>
              <a:ext cx="2311388" cy="430887"/>
            </a:xfrm>
            <a:prstGeom prst="rect">
              <a:avLst/>
            </a:prstGeom>
            <a:noFill/>
          </p:spPr>
          <p:txBody>
            <a:bodyPr wrap="square" lIns="0" tIns="0" rIns="0" bIns="0" rtlCol="0">
              <a:spAutoFit/>
            </a:bodyPr>
            <a:lstStyle/>
            <a:p>
              <a:pPr algn="ctr"/>
              <a:r>
                <a:rPr lang="en-US" sz="1400" dirty="0">
                  <a:latin typeface="GothamNarrow"/>
                </a:rPr>
                <a:t>Managing Executive: Clinical Risk &amp; Advisory </a:t>
              </a:r>
            </a:p>
          </p:txBody>
        </p:sp>
        <p:sp>
          <p:nvSpPr>
            <p:cNvPr id="5" name="TextBox 4"/>
            <p:cNvSpPr txBox="1"/>
            <p:nvPr/>
          </p:nvSpPr>
          <p:spPr>
            <a:xfrm>
              <a:off x="1602366" y="4729800"/>
              <a:ext cx="2806859" cy="307777"/>
            </a:xfrm>
            <a:prstGeom prst="rect">
              <a:avLst/>
            </a:prstGeom>
            <a:noFill/>
          </p:spPr>
          <p:txBody>
            <a:bodyPr wrap="none" lIns="0" tIns="0" rIns="0" bIns="0" rtlCol="0">
              <a:spAutoFit/>
            </a:bodyPr>
            <a:lstStyle/>
            <a:p>
              <a:r>
                <a:rPr lang="en-US" sz="2000" b="1" dirty="0" smtClean="0">
                  <a:latin typeface="GothamNarrow"/>
                </a:rPr>
                <a:t>Ms. Fezeka Nompumza</a:t>
              </a:r>
              <a:endParaRPr lang="en-US" sz="2000" b="1" dirty="0">
                <a:latin typeface="GothamNarrow"/>
              </a:endParaRPr>
            </a:p>
          </p:txBody>
        </p:sp>
      </p:grpSp>
      <p:grpSp>
        <p:nvGrpSpPr>
          <p:cNvPr id="8" name="Group 7"/>
          <p:cNvGrpSpPr/>
          <p:nvPr/>
        </p:nvGrpSpPr>
        <p:grpSpPr>
          <a:xfrm>
            <a:off x="4791075" y="1768651"/>
            <a:ext cx="2487614" cy="3680217"/>
            <a:chOff x="1761989" y="2108928"/>
            <a:chExt cx="2487614" cy="3680217"/>
          </a:xfrm>
        </p:grpSpPr>
        <p:sp>
          <p:nvSpPr>
            <p:cNvPr id="9" name="Donut 8"/>
            <p:cNvSpPr/>
            <p:nvPr/>
          </p:nvSpPr>
          <p:spPr>
            <a:xfrm>
              <a:off x="1761989" y="2108928"/>
              <a:ext cx="2487614" cy="2487612"/>
            </a:xfrm>
            <a:prstGeom prst="donut">
              <a:avLst>
                <a:gd name="adj" fmla="val 29153"/>
              </a:avLst>
            </a:prstGeom>
            <a:gradFill flip="none" rotWithShape="1">
              <a:gsLst>
                <a:gs pos="0">
                  <a:srgbClr val="2F9D8D"/>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10" name="TextBox 9"/>
            <p:cNvSpPr txBox="1"/>
            <p:nvPr/>
          </p:nvSpPr>
          <p:spPr>
            <a:xfrm>
              <a:off x="1776291" y="5142814"/>
              <a:ext cx="2311388" cy="646331"/>
            </a:xfrm>
            <a:prstGeom prst="rect">
              <a:avLst/>
            </a:prstGeom>
            <a:noFill/>
          </p:spPr>
          <p:txBody>
            <a:bodyPr wrap="square" lIns="0" tIns="0" rIns="0" bIns="0" rtlCol="0">
              <a:spAutoFit/>
            </a:bodyPr>
            <a:lstStyle/>
            <a:p>
              <a:pPr algn="ctr"/>
              <a:r>
                <a:rPr lang="en-US" sz="1400" dirty="0">
                  <a:latin typeface="GothamNarrow"/>
                </a:rPr>
                <a:t>Executive Manager: Research and Product </a:t>
              </a:r>
              <a:r>
                <a:rPr lang="en-US" sz="1400" dirty="0" smtClean="0">
                  <a:latin typeface="GothamNarrow"/>
                </a:rPr>
                <a:t>Development</a:t>
              </a:r>
              <a:endParaRPr lang="en-US" sz="1400" dirty="0">
                <a:latin typeface="GothamNarrow"/>
              </a:endParaRPr>
            </a:p>
          </p:txBody>
        </p:sp>
        <p:sp>
          <p:nvSpPr>
            <p:cNvPr id="11" name="TextBox 10"/>
            <p:cNvSpPr txBox="1"/>
            <p:nvPr/>
          </p:nvSpPr>
          <p:spPr>
            <a:xfrm>
              <a:off x="1971657" y="4729681"/>
              <a:ext cx="2090572" cy="307777"/>
            </a:xfrm>
            <a:prstGeom prst="rect">
              <a:avLst/>
            </a:prstGeom>
            <a:noFill/>
          </p:spPr>
          <p:txBody>
            <a:bodyPr wrap="none" lIns="0" tIns="0" rIns="0" bIns="0" rtlCol="0">
              <a:spAutoFit/>
            </a:bodyPr>
            <a:lstStyle/>
            <a:p>
              <a:r>
                <a:rPr lang="en-US" sz="2000" b="1" dirty="0" smtClean="0">
                  <a:latin typeface="GothamNarrow"/>
                </a:rPr>
                <a:t>Dr. Mike Marshall</a:t>
              </a:r>
              <a:endParaRPr lang="en-US" sz="2000" b="1" dirty="0">
                <a:latin typeface="GothamNarrow"/>
              </a:endParaRPr>
            </a:p>
          </p:txBody>
        </p:sp>
      </p:grpSp>
      <p:grpSp>
        <p:nvGrpSpPr>
          <p:cNvPr id="13" name="Group 12"/>
          <p:cNvGrpSpPr/>
          <p:nvPr/>
        </p:nvGrpSpPr>
        <p:grpSpPr>
          <a:xfrm>
            <a:off x="8408112" y="1768651"/>
            <a:ext cx="2564937" cy="3680217"/>
            <a:chOff x="1761989" y="2108928"/>
            <a:chExt cx="2564937" cy="3680217"/>
          </a:xfrm>
        </p:grpSpPr>
        <p:sp>
          <p:nvSpPr>
            <p:cNvPr id="14" name="Donut 13"/>
            <p:cNvSpPr/>
            <p:nvPr/>
          </p:nvSpPr>
          <p:spPr>
            <a:xfrm>
              <a:off x="1761989" y="2108928"/>
              <a:ext cx="2487614" cy="2487612"/>
            </a:xfrm>
            <a:prstGeom prst="donut">
              <a:avLst>
                <a:gd name="adj" fmla="val 29153"/>
              </a:avLst>
            </a:prstGeom>
            <a:gradFill flip="none" rotWithShape="1">
              <a:gsLst>
                <a:gs pos="0">
                  <a:srgbClr val="2F9D8D"/>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GothamNarrow"/>
              </a:endParaRPr>
            </a:p>
          </p:txBody>
        </p:sp>
        <p:sp>
          <p:nvSpPr>
            <p:cNvPr id="15" name="TextBox 14"/>
            <p:cNvSpPr txBox="1"/>
            <p:nvPr/>
          </p:nvSpPr>
          <p:spPr>
            <a:xfrm>
              <a:off x="1776291" y="5142814"/>
              <a:ext cx="2311388" cy="646331"/>
            </a:xfrm>
            <a:prstGeom prst="rect">
              <a:avLst/>
            </a:prstGeom>
            <a:noFill/>
          </p:spPr>
          <p:txBody>
            <a:bodyPr wrap="square" lIns="0" tIns="0" rIns="0" bIns="0" rtlCol="0">
              <a:spAutoFit/>
            </a:bodyPr>
            <a:lstStyle/>
            <a:p>
              <a:pPr algn="ctr"/>
              <a:r>
                <a:rPr lang="en-US" sz="1400" dirty="0">
                  <a:latin typeface="GothamNarrow"/>
                </a:rPr>
                <a:t>Group Functional Professional Specialist: Health Policy Unit</a:t>
              </a:r>
            </a:p>
          </p:txBody>
        </p:sp>
        <p:sp>
          <p:nvSpPr>
            <p:cNvPr id="16" name="TextBox 15"/>
            <p:cNvSpPr txBox="1"/>
            <p:nvPr/>
          </p:nvSpPr>
          <p:spPr>
            <a:xfrm>
              <a:off x="1776291" y="4729681"/>
              <a:ext cx="2550635" cy="307777"/>
            </a:xfrm>
            <a:prstGeom prst="rect">
              <a:avLst/>
            </a:prstGeom>
            <a:noFill/>
          </p:spPr>
          <p:txBody>
            <a:bodyPr wrap="none" lIns="0" tIns="0" rIns="0" bIns="0" rtlCol="0">
              <a:spAutoFit/>
            </a:bodyPr>
            <a:lstStyle/>
            <a:p>
              <a:r>
                <a:rPr lang="en-US" sz="2000" b="1" dirty="0" smtClean="0">
                  <a:latin typeface="GothamNarrow"/>
                </a:rPr>
                <a:t>Dr. Samukeliso Dube</a:t>
              </a:r>
              <a:endParaRPr lang="en-US" sz="2000" b="1" dirty="0">
                <a:latin typeface="GothamNarrow"/>
              </a:endParaRPr>
            </a:p>
          </p:txBody>
        </p:sp>
      </p:grpSp>
      <p:pic>
        <p:nvPicPr>
          <p:cNvPr id="26" name="Picture 25"/>
          <p:cNvPicPr>
            <a:picLocks noChangeAspect="1"/>
          </p:cNvPicPr>
          <p:nvPr/>
        </p:nvPicPr>
        <p:blipFill>
          <a:blip r:embed="rId2"/>
          <a:srcRect l="1205" r="3423" b="73"/>
          <a:stretch>
            <a:fillRect/>
          </a:stretch>
        </p:blipFill>
        <p:spPr>
          <a:xfrm>
            <a:off x="5225053" y="2163953"/>
            <a:ext cx="1619658" cy="1697008"/>
          </a:xfrm>
          <a:custGeom>
            <a:avLst/>
            <a:gdLst>
              <a:gd name="connsiteX0" fmla="*/ 721184 w 1619658"/>
              <a:gd name="connsiteY0" fmla="*/ 0 h 1697008"/>
              <a:gd name="connsiteX1" fmla="*/ 898474 w 1619658"/>
              <a:gd name="connsiteY1" fmla="*/ 0 h 1697008"/>
              <a:gd name="connsiteX2" fmla="*/ 973038 w 1619658"/>
              <a:gd name="connsiteY2" fmla="*/ 11961 h 1697008"/>
              <a:gd name="connsiteX3" fmla="*/ 1619658 w 1619658"/>
              <a:gd name="connsiteY3" fmla="*/ 845838 h 1697008"/>
              <a:gd name="connsiteX4" fmla="*/ 809829 w 1619658"/>
              <a:gd name="connsiteY4" fmla="*/ 1697008 h 1697008"/>
              <a:gd name="connsiteX5" fmla="*/ 0 w 1619658"/>
              <a:gd name="connsiteY5" fmla="*/ 845838 h 1697008"/>
              <a:gd name="connsiteX6" fmla="*/ 646621 w 1619658"/>
              <a:gd name="connsiteY6" fmla="*/ 11961 h 1697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658" h="1697008">
                <a:moveTo>
                  <a:pt x="721184" y="0"/>
                </a:moveTo>
                <a:lnTo>
                  <a:pt x="898474" y="0"/>
                </a:lnTo>
                <a:lnTo>
                  <a:pt x="973038" y="11961"/>
                </a:lnTo>
                <a:cubicBezTo>
                  <a:pt x="1342063" y="91329"/>
                  <a:pt x="1619658" y="434511"/>
                  <a:pt x="1619658" y="845838"/>
                </a:cubicBezTo>
                <a:cubicBezTo>
                  <a:pt x="1619658" y="1315926"/>
                  <a:pt x="1257085" y="1697008"/>
                  <a:pt x="809829" y="1697008"/>
                </a:cubicBezTo>
                <a:cubicBezTo>
                  <a:pt x="362573" y="1697008"/>
                  <a:pt x="0" y="1315926"/>
                  <a:pt x="0" y="845838"/>
                </a:cubicBezTo>
                <a:cubicBezTo>
                  <a:pt x="0" y="434511"/>
                  <a:pt x="277595" y="91329"/>
                  <a:pt x="646621" y="11961"/>
                </a:cubicBezTo>
                <a:close/>
              </a:path>
            </a:pathLst>
          </a:custGeom>
          <a:effectLst>
            <a:outerShdw blurRad="50800" dist="38100" dir="2700000" algn="tl" rotWithShape="0">
              <a:prstClr val="black">
                <a:alpha val="40000"/>
              </a:prstClr>
            </a:outerShdw>
          </a:effectLst>
        </p:spPr>
      </p:pic>
      <p:pic>
        <p:nvPicPr>
          <p:cNvPr id="31" name="Picture 30"/>
          <p:cNvPicPr>
            <a:picLocks noChangeAspect="1"/>
          </p:cNvPicPr>
          <p:nvPr/>
        </p:nvPicPr>
        <p:blipFill>
          <a:blip r:embed="rId3"/>
          <a:srcRect l="6075" t="10089" r="8381"/>
          <a:stretch>
            <a:fillRect/>
          </a:stretch>
        </p:blipFill>
        <p:spPr>
          <a:xfrm>
            <a:off x="8842090" y="2163953"/>
            <a:ext cx="1619658" cy="1702340"/>
          </a:xfrm>
          <a:custGeom>
            <a:avLst/>
            <a:gdLst>
              <a:gd name="connsiteX0" fmla="*/ 809829 w 1619658"/>
              <a:gd name="connsiteY0" fmla="*/ 0 h 1702340"/>
              <a:gd name="connsiteX1" fmla="*/ 1619658 w 1619658"/>
              <a:gd name="connsiteY1" fmla="*/ 851170 h 1702340"/>
              <a:gd name="connsiteX2" fmla="*/ 809829 w 1619658"/>
              <a:gd name="connsiteY2" fmla="*/ 1702340 h 1702340"/>
              <a:gd name="connsiteX3" fmla="*/ 0 w 1619658"/>
              <a:gd name="connsiteY3" fmla="*/ 851170 h 1702340"/>
              <a:gd name="connsiteX4" fmla="*/ 809829 w 1619658"/>
              <a:gd name="connsiteY4" fmla="*/ 0 h 1702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658" h="1702340">
                <a:moveTo>
                  <a:pt x="809829" y="0"/>
                </a:moveTo>
                <a:cubicBezTo>
                  <a:pt x="1257085" y="0"/>
                  <a:pt x="1619658" y="381082"/>
                  <a:pt x="1619658" y="851170"/>
                </a:cubicBezTo>
                <a:cubicBezTo>
                  <a:pt x="1619658" y="1321258"/>
                  <a:pt x="1257085" y="1702340"/>
                  <a:pt x="809829" y="1702340"/>
                </a:cubicBezTo>
                <a:cubicBezTo>
                  <a:pt x="362573" y="1702340"/>
                  <a:pt x="0" y="1321258"/>
                  <a:pt x="0" y="851170"/>
                </a:cubicBezTo>
                <a:cubicBezTo>
                  <a:pt x="0" y="381082"/>
                  <a:pt x="362573" y="0"/>
                  <a:pt x="809829" y="0"/>
                </a:cubicBezTo>
                <a:close/>
              </a:path>
            </a:pathLst>
          </a:custGeom>
          <a:effectLst>
            <a:outerShdw blurRad="50800" dist="38100" dir="2700000" algn="tl" rotWithShape="0">
              <a:prstClr val="black">
                <a:alpha val="40000"/>
              </a:prstClr>
            </a:outerShdw>
          </a:effectLst>
        </p:spPr>
      </p:pic>
      <p:pic>
        <p:nvPicPr>
          <p:cNvPr id="35" name="Picture 34"/>
          <p:cNvPicPr>
            <a:picLocks noChangeAspect="1"/>
          </p:cNvPicPr>
          <p:nvPr/>
        </p:nvPicPr>
        <p:blipFill>
          <a:blip r:embed="rId4"/>
          <a:srcRect r="5472" b="1143"/>
          <a:stretch>
            <a:fillRect/>
          </a:stretch>
        </p:blipFill>
        <p:spPr>
          <a:xfrm>
            <a:off x="1608015" y="2161287"/>
            <a:ext cx="1619657" cy="1702340"/>
          </a:xfrm>
          <a:custGeom>
            <a:avLst/>
            <a:gdLst>
              <a:gd name="connsiteX0" fmla="*/ 809828 w 1619657"/>
              <a:gd name="connsiteY0" fmla="*/ 0 h 1702340"/>
              <a:gd name="connsiteX1" fmla="*/ 1619657 w 1619657"/>
              <a:gd name="connsiteY1" fmla="*/ 851170 h 1702340"/>
              <a:gd name="connsiteX2" fmla="*/ 809828 w 1619657"/>
              <a:gd name="connsiteY2" fmla="*/ 1702340 h 1702340"/>
              <a:gd name="connsiteX3" fmla="*/ 4180 w 1619657"/>
              <a:gd name="connsiteY3" fmla="*/ 938197 h 1702340"/>
              <a:gd name="connsiteX4" fmla="*/ 0 w 1619657"/>
              <a:gd name="connsiteY4" fmla="*/ 851191 h 1702340"/>
              <a:gd name="connsiteX5" fmla="*/ 0 w 1619657"/>
              <a:gd name="connsiteY5" fmla="*/ 851149 h 1702340"/>
              <a:gd name="connsiteX6" fmla="*/ 4180 w 1619657"/>
              <a:gd name="connsiteY6" fmla="*/ 764143 h 1702340"/>
              <a:gd name="connsiteX7" fmla="*/ 809828 w 1619657"/>
              <a:gd name="connsiteY7" fmla="*/ 0 h 1702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9657" h="1702340">
                <a:moveTo>
                  <a:pt x="809828" y="0"/>
                </a:moveTo>
                <a:cubicBezTo>
                  <a:pt x="1257084" y="0"/>
                  <a:pt x="1619657" y="381082"/>
                  <a:pt x="1619657" y="851170"/>
                </a:cubicBezTo>
                <a:cubicBezTo>
                  <a:pt x="1619657" y="1321258"/>
                  <a:pt x="1257084" y="1702340"/>
                  <a:pt x="809828" y="1702340"/>
                </a:cubicBezTo>
                <a:cubicBezTo>
                  <a:pt x="390526" y="1702340"/>
                  <a:pt x="45652" y="1367405"/>
                  <a:pt x="4180" y="938197"/>
                </a:cubicBezTo>
                <a:lnTo>
                  <a:pt x="0" y="851191"/>
                </a:lnTo>
                <a:lnTo>
                  <a:pt x="0" y="851149"/>
                </a:lnTo>
                <a:lnTo>
                  <a:pt x="4180" y="764143"/>
                </a:lnTo>
                <a:cubicBezTo>
                  <a:pt x="45652" y="334935"/>
                  <a:pt x="390526" y="0"/>
                  <a:pt x="809828" y="0"/>
                </a:cubicBezTo>
                <a:close/>
              </a:path>
            </a:pathLst>
          </a:custGeom>
          <a:effectLst>
            <a:outerShdw blurRad="50800" dist="38100" dir="2700000" algn="tl" rotWithShape="0">
              <a:prstClr val="black">
                <a:alpha val="40000"/>
              </a:prstClr>
            </a:outerShdw>
          </a:effectLst>
        </p:spPr>
      </p:pic>
      <p:sp>
        <p:nvSpPr>
          <p:cNvPr id="38" name="TextBox 37"/>
          <p:cNvSpPr txBox="1"/>
          <p:nvPr/>
        </p:nvSpPr>
        <p:spPr>
          <a:xfrm>
            <a:off x="4746956" y="819351"/>
            <a:ext cx="2428229" cy="553998"/>
          </a:xfrm>
          <a:prstGeom prst="rect">
            <a:avLst/>
          </a:prstGeom>
          <a:noFill/>
        </p:spPr>
        <p:txBody>
          <a:bodyPr wrap="none" lIns="0" tIns="0" rIns="0" bIns="0" rtlCol="0">
            <a:spAutoFit/>
          </a:bodyPr>
          <a:lstStyle/>
          <a:p>
            <a:r>
              <a:rPr lang="en-US" sz="3600" dirty="0" smtClean="0">
                <a:solidFill>
                  <a:schemeClr val="bg1"/>
                </a:solidFill>
                <a:latin typeface="GothamNarrow"/>
              </a:rPr>
              <a:t>OUR TEAM</a:t>
            </a:r>
            <a:endParaRPr lang="en-US" sz="3600" dirty="0">
              <a:solidFill>
                <a:schemeClr val="bg1"/>
              </a:solidFill>
              <a:latin typeface="GothamNarrow"/>
            </a:endParaRPr>
          </a:p>
        </p:txBody>
      </p:sp>
    </p:spTree>
    <p:extLst>
      <p:ext uri="{BB962C8B-B14F-4D97-AF65-F5344CB8AC3E}">
        <p14:creationId xmlns:p14="http://schemas.microsoft.com/office/powerpoint/2010/main" val="66615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6959" y="2981130"/>
            <a:ext cx="2351285" cy="553998"/>
          </a:xfrm>
          <a:prstGeom prst="rect">
            <a:avLst/>
          </a:prstGeom>
          <a:noFill/>
        </p:spPr>
        <p:txBody>
          <a:bodyPr wrap="none" lIns="0" tIns="0" rIns="0" bIns="0" rtlCol="0">
            <a:spAutoFit/>
          </a:bodyPr>
          <a:lstStyle/>
          <a:p>
            <a:r>
              <a:rPr lang="en-US" sz="3600" dirty="0" smtClean="0">
                <a:solidFill>
                  <a:schemeClr val="bg1"/>
                </a:solidFill>
                <a:latin typeface="GothamNarrow"/>
              </a:rPr>
              <a:t>ABOUT US</a:t>
            </a:r>
            <a:endParaRPr lang="en-US" sz="3600" dirty="0">
              <a:solidFill>
                <a:schemeClr val="bg1"/>
              </a:solidFill>
              <a:latin typeface="GothamNarrow"/>
            </a:endParaRPr>
          </a:p>
        </p:txBody>
      </p:sp>
      <p:sp>
        <p:nvSpPr>
          <p:cNvPr id="5" name="TextBox 4"/>
          <p:cNvSpPr txBox="1"/>
          <p:nvPr/>
        </p:nvSpPr>
        <p:spPr>
          <a:xfrm>
            <a:off x="396959" y="3814248"/>
            <a:ext cx="3064955" cy="2585323"/>
          </a:xfrm>
          <a:prstGeom prst="rect">
            <a:avLst/>
          </a:prstGeom>
          <a:noFill/>
        </p:spPr>
        <p:txBody>
          <a:bodyPr wrap="square" lIns="0" tIns="0" rIns="0" bIns="0" rtlCol="0">
            <a:spAutoFit/>
          </a:bodyPr>
          <a:lstStyle/>
          <a:p>
            <a:r>
              <a:rPr lang="en-US" sz="1400" dirty="0">
                <a:solidFill>
                  <a:schemeClr val="bg1"/>
                </a:solidFill>
                <a:latin typeface="GothamNarrow"/>
              </a:rPr>
              <a:t>Medscheme is South Africa’s largest health risk management services provider and second largest medical aid administrator. We reach over </a:t>
            </a:r>
            <a:r>
              <a:rPr lang="en-US" sz="1400" dirty="0" smtClean="0">
                <a:solidFill>
                  <a:schemeClr val="bg1"/>
                </a:solidFill>
                <a:latin typeface="GothamNarrow"/>
              </a:rPr>
              <a:t>3.9 </a:t>
            </a:r>
            <a:r>
              <a:rPr lang="en-US" sz="1400" dirty="0">
                <a:solidFill>
                  <a:schemeClr val="bg1"/>
                </a:solidFill>
                <a:latin typeface="GothamNarrow"/>
              </a:rPr>
              <a:t>million people </a:t>
            </a:r>
            <a:r>
              <a:rPr lang="en-US" sz="1400" dirty="0" smtClean="0">
                <a:solidFill>
                  <a:schemeClr val="bg1"/>
                </a:solidFill>
                <a:latin typeface="GothamNarrow"/>
              </a:rPr>
              <a:t>in South </a:t>
            </a:r>
            <a:r>
              <a:rPr lang="en-US" sz="1400" dirty="0">
                <a:solidFill>
                  <a:schemeClr val="bg1"/>
                </a:solidFill>
                <a:latin typeface="GothamNarrow"/>
              </a:rPr>
              <a:t>Africa, as well as Botswana, </a:t>
            </a:r>
            <a:r>
              <a:rPr lang="en-US" sz="1400" dirty="0" smtClean="0">
                <a:solidFill>
                  <a:schemeClr val="bg1"/>
                </a:solidFill>
                <a:latin typeface="GothamNarrow"/>
              </a:rPr>
              <a:t>Namibia</a:t>
            </a:r>
            <a:r>
              <a:rPr lang="en-US" sz="1400" dirty="0">
                <a:solidFill>
                  <a:schemeClr val="bg1"/>
                </a:solidFill>
                <a:latin typeface="GothamNarrow"/>
              </a:rPr>
              <a:t> </a:t>
            </a:r>
            <a:r>
              <a:rPr lang="en-US" sz="1400" dirty="0" smtClean="0">
                <a:solidFill>
                  <a:schemeClr val="bg1"/>
                </a:solidFill>
                <a:latin typeface="GothamNarrow"/>
              </a:rPr>
              <a:t>and Mauritius.</a:t>
            </a:r>
          </a:p>
          <a:p>
            <a:endParaRPr lang="en-US" sz="1400" dirty="0" smtClean="0">
              <a:solidFill>
                <a:schemeClr val="bg1"/>
              </a:solidFill>
              <a:latin typeface="GothamNarrow"/>
            </a:endParaRPr>
          </a:p>
          <a:p>
            <a:r>
              <a:rPr lang="en-US" sz="1400" dirty="0" smtClean="0">
                <a:solidFill>
                  <a:schemeClr val="bg1"/>
                </a:solidFill>
                <a:latin typeface="GothamNarrow"/>
              </a:rPr>
              <a:t>Medscheme is part of AfroCentric which is </a:t>
            </a:r>
            <a:r>
              <a:rPr lang="en-US" sz="1400" dirty="0">
                <a:solidFill>
                  <a:schemeClr val="bg1"/>
                </a:solidFill>
                <a:latin typeface="GothamNarrow"/>
              </a:rPr>
              <a:t>a black-owned JSE-listed investment holding company providing services and products to the healthcare sector</a:t>
            </a:r>
          </a:p>
        </p:txBody>
      </p:sp>
      <p:grpSp>
        <p:nvGrpSpPr>
          <p:cNvPr id="11" name="Group 10"/>
          <p:cNvGrpSpPr/>
          <p:nvPr/>
        </p:nvGrpSpPr>
        <p:grpSpPr>
          <a:xfrm>
            <a:off x="4255834" y="3872272"/>
            <a:ext cx="6564566" cy="2697861"/>
            <a:chOff x="4255834" y="3872272"/>
            <a:chExt cx="6564566" cy="2697861"/>
          </a:xfrm>
        </p:grpSpPr>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255834" y="3872272"/>
              <a:ext cx="6513766" cy="2697861"/>
            </a:xfrm>
            <a:prstGeom prst="rect">
              <a:avLst/>
            </a:prstGeom>
            <a:noFill/>
            <a:ln>
              <a:noFill/>
            </a:ln>
          </p:spPr>
        </p:pic>
        <p:sp>
          <p:nvSpPr>
            <p:cNvPr id="9" name="Rectangle 8"/>
            <p:cNvSpPr/>
            <p:nvPr/>
          </p:nvSpPr>
          <p:spPr>
            <a:xfrm>
              <a:off x="9505244" y="3982998"/>
              <a:ext cx="1275645" cy="2248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0" name="Picture 9"/>
            <p:cNvPicPr/>
            <p:nvPr/>
          </p:nvPicPr>
          <p:blipFill rotWithShape="1">
            <a:blip r:embed="rId3">
              <a:extLst>
                <a:ext uri="{28A0092B-C50C-407E-A947-70E740481C1C}">
                  <a14:useLocalDpi xmlns:a14="http://schemas.microsoft.com/office/drawing/2010/main" val="0"/>
                </a:ext>
              </a:extLst>
            </a:blip>
            <a:srcRect l="79810" t="66313" b="17786"/>
            <a:stretch/>
          </p:blipFill>
          <p:spPr bwMode="auto">
            <a:xfrm>
              <a:off x="9505244" y="4047629"/>
              <a:ext cx="1315156" cy="428978"/>
            </a:xfrm>
            <a:prstGeom prst="rect">
              <a:avLst/>
            </a:prstGeom>
            <a:noFill/>
            <a:ln>
              <a:noFill/>
            </a:ln>
          </p:spPr>
        </p:pic>
      </p:grpSp>
      <p:sp>
        <p:nvSpPr>
          <p:cNvPr id="12" name="Rectangle 11"/>
          <p:cNvSpPr/>
          <p:nvPr/>
        </p:nvSpPr>
        <p:spPr>
          <a:xfrm>
            <a:off x="3858875" y="3177205"/>
            <a:ext cx="8333125" cy="576000"/>
          </a:xfrm>
          <a:prstGeom prst="rect">
            <a:avLst/>
          </a:prstGeom>
          <a:gradFill flip="none" rotWithShape="1">
            <a:gsLst>
              <a:gs pos="0">
                <a:srgbClr val="2F9D8D"/>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latin typeface="GothamNarrow"/>
            </a:endParaRPr>
          </a:p>
        </p:txBody>
      </p:sp>
      <p:sp>
        <p:nvSpPr>
          <p:cNvPr id="13" name="Rectangle 12"/>
          <p:cNvSpPr/>
          <p:nvPr/>
        </p:nvSpPr>
        <p:spPr>
          <a:xfrm>
            <a:off x="3858874" y="825192"/>
            <a:ext cx="8333125" cy="576000"/>
          </a:xfrm>
          <a:prstGeom prst="rect">
            <a:avLst/>
          </a:prstGeom>
          <a:gradFill flip="none" rotWithShape="1">
            <a:gsLst>
              <a:gs pos="0">
                <a:srgbClr val="2F9D8D"/>
              </a:gs>
              <a:gs pos="100000">
                <a:schemeClr val="tx1"/>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solidFill>
                <a:schemeClr val="tx1"/>
              </a:solidFill>
              <a:latin typeface="GothamNarrow"/>
            </a:endParaRPr>
          </a:p>
        </p:txBody>
      </p:sp>
      <p:sp>
        <p:nvSpPr>
          <p:cNvPr id="14" name="TextBox 13"/>
          <p:cNvSpPr txBox="1"/>
          <p:nvPr/>
        </p:nvSpPr>
        <p:spPr>
          <a:xfrm>
            <a:off x="4255833" y="969073"/>
            <a:ext cx="2881238" cy="276999"/>
          </a:xfrm>
          <a:prstGeom prst="rect">
            <a:avLst/>
          </a:prstGeom>
          <a:noFill/>
        </p:spPr>
        <p:txBody>
          <a:bodyPr wrap="none" lIns="0" tIns="0" rIns="0" bIns="0" rtlCol="0">
            <a:spAutoFit/>
          </a:bodyPr>
          <a:lstStyle/>
          <a:p>
            <a:r>
              <a:rPr lang="en-US" dirty="0" smtClean="0">
                <a:solidFill>
                  <a:schemeClr val="bg1"/>
                </a:solidFill>
                <a:latin typeface="GothamNarrow"/>
              </a:rPr>
              <a:t>PROVEN TRACK RECORD</a:t>
            </a:r>
            <a:endParaRPr lang="en-US" dirty="0">
              <a:solidFill>
                <a:schemeClr val="bg1"/>
              </a:solidFill>
              <a:latin typeface="GothamNarrow"/>
            </a:endParaRPr>
          </a:p>
        </p:txBody>
      </p:sp>
      <p:sp>
        <p:nvSpPr>
          <p:cNvPr id="15" name="TextBox 14"/>
          <p:cNvSpPr txBox="1"/>
          <p:nvPr/>
        </p:nvSpPr>
        <p:spPr>
          <a:xfrm>
            <a:off x="4255833" y="3332326"/>
            <a:ext cx="1551707" cy="276999"/>
          </a:xfrm>
          <a:prstGeom prst="rect">
            <a:avLst/>
          </a:prstGeom>
          <a:noFill/>
        </p:spPr>
        <p:txBody>
          <a:bodyPr wrap="none" lIns="0" tIns="0" rIns="0" bIns="0" rtlCol="0">
            <a:spAutoFit/>
          </a:bodyPr>
          <a:lstStyle/>
          <a:p>
            <a:r>
              <a:rPr lang="en-US" dirty="0" smtClean="0">
                <a:solidFill>
                  <a:schemeClr val="bg1"/>
                </a:solidFill>
                <a:latin typeface="GothamNarrow"/>
              </a:rPr>
              <a:t>OUR CLIENTS</a:t>
            </a:r>
            <a:endParaRPr lang="en-US" dirty="0">
              <a:solidFill>
                <a:schemeClr val="bg1"/>
              </a:solidFill>
              <a:latin typeface="GothamNarrow"/>
            </a:endParaRPr>
          </a:p>
        </p:txBody>
      </p:sp>
      <p:grpSp>
        <p:nvGrpSpPr>
          <p:cNvPr id="68" name="Group 67"/>
          <p:cNvGrpSpPr/>
          <p:nvPr/>
        </p:nvGrpSpPr>
        <p:grpSpPr>
          <a:xfrm>
            <a:off x="4255834" y="1588098"/>
            <a:ext cx="7574922" cy="1384676"/>
            <a:chOff x="4255834" y="1588098"/>
            <a:chExt cx="7095580" cy="1384676"/>
          </a:xfrm>
        </p:grpSpPr>
        <p:grpSp>
          <p:nvGrpSpPr>
            <p:cNvPr id="49" name="Group 48"/>
            <p:cNvGrpSpPr/>
            <p:nvPr/>
          </p:nvGrpSpPr>
          <p:grpSpPr>
            <a:xfrm>
              <a:off x="4255834" y="1591334"/>
              <a:ext cx="2234586" cy="623664"/>
              <a:chOff x="4255834" y="1463814"/>
              <a:chExt cx="2404610" cy="623664"/>
            </a:xfrm>
          </p:grpSpPr>
          <p:sp>
            <p:nvSpPr>
              <p:cNvPr id="47" name="Rectangle 46"/>
              <p:cNvSpPr/>
              <p:nvPr/>
            </p:nvSpPr>
            <p:spPr>
              <a:xfrm>
                <a:off x="4255834" y="1463814"/>
                <a:ext cx="2404610" cy="623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48" name="TextBox 47"/>
              <p:cNvSpPr txBox="1"/>
              <p:nvPr/>
            </p:nvSpPr>
            <p:spPr>
              <a:xfrm>
                <a:off x="4466654" y="1555087"/>
                <a:ext cx="1982968" cy="430887"/>
              </a:xfrm>
              <a:prstGeom prst="rect">
                <a:avLst/>
              </a:prstGeom>
              <a:noFill/>
            </p:spPr>
            <p:txBody>
              <a:bodyPr wrap="square" lIns="0" tIns="0" rIns="0" bIns="0" rtlCol="0">
                <a:spAutoFit/>
              </a:bodyPr>
              <a:lstStyle/>
              <a:p>
                <a:pPr algn="ctr"/>
                <a:r>
                  <a:rPr lang="en-US" sz="1400" dirty="0" smtClean="0">
                    <a:solidFill>
                      <a:schemeClr val="bg1"/>
                    </a:solidFill>
                    <a:latin typeface="GothamNarrow"/>
                  </a:rPr>
                  <a:t>Over 48 years experience</a:t>
                </a:r>
                <a:endParaRPr lang="en-US" sz="1400" dirty="0">
                  <a:solidFill>
                    <a:schemeClr val="bg1"/>
                  </a:solidFill>
                  <a:latin typeface="GothamNarrow"/>
                </a:endParaRPr>
              </a:p>
            </p:txBody>
          </p:sp>
        </p:grpSp>
        <p:grpSp>
          <p:nvGrpSpPr>
            <p:cNvPr id="50" name="Group 49"/>
            <p:cNvGrpSpPr/>
            <p:nvPr/>
          </p:nvGrpSpPr>
          <p:grpSpPr>
            <a:xfrm>
              <a:off x="4255834" y="2349110"/>
              <a:ext cx="2234586" cy="623664"/>
              <a:chOff x="4255834" y="1463814"/>
              <a:chExt cx="2404610" cy="623664"/>
            </a:xfrm>
          </p:grpSpPr>
          <p:sp>
            <p:nvSpPr>
              <p:cNvPr id="51" name="Rectangle 50"/>
              <p:cNvSpPr/>
              <p:nvPr/>
            </p:nvSpPr>
            <p:spPr>
              <a:xfrm>
                <a:off x="4255834" y="1463814"/>
                <a:ext cx="2404610" cy="6236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52" name="TextBox 51"/>
              <p:cNvSpPr txBox="1"/>
              <p:nvPr/>
            </p:nvSpPr>
            <p:spPr>
              <a:xfrm>
                <a:off x="4466654" y="1569214"/>
                <a:ext cx="1982968" cy="430887"/>
              </a:xfrm>
              <a:prstGeom prst="rect">
                <a:avLst/>
              </a:prstGeom>
              <a:noFill/>
            </p:spPr>
            <p:txBody>
              <a:bodyPr wrap="square" lIns="0" tIns="0" rIns="0" bIns="0" rtlCol="0">
                <a:spAutoFit/>
              </a:bodyPr>
              <a:lstStyle/>
              <a:p>
                <a:pPr algn="ctr"/>
                <a:r>
                  <a:rPr lang="en-US" sz="1400" dirty="0" smtClean="0">
                    <a:latin typeface="GothamNarrow"/>
                  </a:rPr>
                  <a:t>Built </a:t>
                </a:r>
                <a:r>
                  <a:rPr lang="en-US" sz="1400" dirty="0">
                    <a:latin typeface="GothamNarrow"/>
                  </a:rPr>
                  <a:t>on data informed decisions</a:t>
                </a:r>
              </a:p>
            </p:txBody>
          </p:sp>
        </p:grpSp>
        <p:grpSp>
          <p:nvGrpSpPr>
            <p:cNvPr id="53" name="Group 52"/>
            <p:cNvGrpSpPr/>
            <p:nvPr/>
          </p:nvGrpSpPr>
          <p:grpSpPr>
            <a:xfrm>
              <a:off x="6686333" y="2349110"/>
              <a:ext cx="2234586" cy="623664"/>
              <a:chOff x="4255834" y="1463814"/>
              <a:chExt cx="2404610" cy="623664"/>
            </a:xfrm>
          </p:grpSpPr>
          <p:sp>
            <p:nvSpPr>
              <p:cNvPr id="54" name="Rectangle 53"/>
              <p:cNvSpPr/>
              <p:nvPr/>
            </p:nvSpPr>
            <p:spPr>
              <a:xfrm>
                <a:off x="4255834" y="1463814"/>
                <a:ext cx="2404610" cy="6236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55" name="TextBox 54"/>
              <p:cNvSpPr txBox="1"/>
              <p:nvPr/>
            </p:nvSpPr>
            <p:spPr>
              <a:xfrm>
                <a:off x="4466654" y="1671740"/>
                <a:ext cx="1982968" cy="215444"/>
              </a:xfrm>
              <a:prstGeom prst="rect">
                <a:avLst/>
              </a:prstGeom>
              <a:noFill/>
            </p:spPr>
            <p:txBody>
              <a:bodyPr wrap="square" lIns="0" tIns="0" rIns="0" bIns="0" rtlCol="0">
                <a:spAutoFit/>
              </a:bodyPr>
              <a:lstStyle/>
              <a:p>
                <a:pPr algn="ctr"/>
                <a:r>
                  <a:rPr lang="en-US" sz="1400" dirty="0" smtClean="0">
                    <a:latin typeface="GothamNarrow"/>
                  </a:rPr>
                  <a:t>Service Excellence</a:t>
                </a:r>
                <a:endParaRPr lang="en-US" sz="1400" dirty="0">
                  <a:latin typeface="GothamNarrow"/>
                </a:endParaRPr>
              </a:p>
            </p:txBody>
          </p:sp>
        </p:grpSp>
        <p:grpSp>
          <p:nvGrpSpPr>
            <p:cNvPr id="59" name="Group 58"/>
            <p:cNvGrpSpPr/>
            <p:nvPr/>
          </p:nvGrpSpPr>
          <p:grpSpPr>
            <a:xfrm>
              <a:off x="6686331" y="1588098"/>
              <a:ext cx="2234586" cy="623664"/>
              <a:chOff x="4255834" y="1463814"/>
              <a:chExt cx="2404610" cy="623664"/>
            </a:xfrm>
          </p:grpSpPr>
          <p:sp>
            <p:nvSpPr>
              <p:cNvPr id="60" name="Rectangle 59"/>
              <p:cNvSpPr/>
              <p:nvPr/>
            </p:nvSpPr>
            <p:spPr>
              <a:xfrm>
                <a:off x="4255834" y="1463814"/>
                <a:ext cx="2404610" cy="6236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61" name="TextBox 60"/>
              <p:cNvSpPr txBox="1"/>
              <p:nvPr/>
            </p:nvSpPr>
            <p:spPr>
              <a:xfrm>
                <a:off x="4466654" y="1591965"/>
                <a:ext cx="1982968" cy="430887"/>
              </a:xfrm>
              <a:prstGeom prst="rect">
                <a:avLst/>
              </a:prstGeom>
              <a:noFill/>
            </p:spPr>
            <p:txBody>
              <a:bodyPr wrap="square" lIns="0" tIns="0" rIns="0" bIns="0" rtlCol="0">
                <a:spAutoFit/>
              </a:bodyPr>
              <a:lstStyle/>
              <a:p>
                <a:pPr algn="ctr"/>
                <a:r>
                  <a:rPr lang="en-US" sz="1400" dirty="0">
                    <a:latin typeface="GothamNarrow"/>
                  </a:rPr>
                  <a:t>Driving to affordable healthcare</a:t>
                </a:r>
              </a:p>
            </p:txBody>
          </p:sp>
        </p:grpSp>
        <p:grpSp>
          <p:nvGrpSpPr>
            <p:cNvPr id="62" name="Group 61"/>
            <p:cNvGrpSpPr/>
            <p:nvPr/>
          </p:nvGrpSpPr>
          <p:grpSpPr>
            <a:xfrm>
              <a:off x="9116828" y="2349110"/>
              <a:ext cx="2234586" cy="623664"/>
              <a:chOff x="4255834" y="1463814"/>
              <a:chExt cx="2404610" cy="623664"/>
            </a:xfrm>
          </p:grpSpPr>
          <p:sp>
            <p:nvSpPr>
              <p:cNvPr id="63" name="Rectangle 62"/>
              <p:cNvSpPr/>
              <p:nvPr/>
            </p:nvSpPr>
            <p:spPr>
              <a:xfrm>
                <a:off x="4255834" y="1463814"/>
                <a:ext cx="2404610" cy="6236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64" name="TextBox 63"/>
              <p:cNvSpPr txBox="1"/>
              <p:nvPr/>
            </p:nvSpPr>
            <p:spPr>
              <a:xfrm>
                <a:off x="4466652" y="1560202"/>
                <a:ext cx="1982968" cy="430887"/>
              </a:xfrm>
              <a:prstGeom prst="rect">
                <a:avLst/>
              </a:prstGeom>
              <a:noFill/>
            </p:spPr>
            <p:txBody>
              <a:bodyPr wrap="square" lIns="0" tIns="0" rIns="0" bIns="0" rtlCol="0">
                <a:spAutoFit/>
              </a:bodyPr>
              <a:lstStyle/>
              <a:p>
                <a:pPr algn="ctr"/>
                <a:r>
                  <a:rPr lang="en-US" sz="1400" dirty="0" smtClean="0">
                    <a:latin typeface="GothamNarrow"/>
                  </a:rPr>
                  <a:t>Managing members back to health</a:t>
                </a:r>
                <a:endParaRPr lang="en-US" sz="1400" dirty="0">
                  <a:latin typeface="GothamNarrow"/>
                </a:endParaRPr>
              </a:p>
            </p:txBody>
          </p:sp>
        </p:grpSp>
        <p:grpSp>
          <p:nvGrpSpPr>
            <p:cNvPr id="65" name="Group 64"/>
            <p:cNvGrpSpPr/>
            <p:nvPr/>
          </p:nvGrpSpPr>
          <p:grpSpPr>
            <a:xfrm>
              <a:off x="9116826" y="1588098"/>
              <a:ext cx="2234586" cy="623664"/>
              <a:chOff x="4255834" y="1463814"/>
              <a:chExt cx="2404610" cy="623664"/>
            </a:xfrm>
          </p:grpSpPr>
          <p:sp>
            <p:nvSpPr>
              <p:cNvPr id="66" name="Rectangle 65"/>
              <p:cNvSpPr/>
              <p:nvPr/>
            </p:nvSpPr>
            <p:spPr>
              <a:xfrm>
                <a:off x="4255834" y="1463814"/>
                <a:ext cx="2404610" cy="62366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solidFill>
                    <a:schemeClr val="bg1"/>
                  </a:solidFill>
                </a:endParaRPr>
              </a:p>
            </p:txBody>
          </p:sp>
          <p:sp>
            <p:nvSpPr>
              <p:cNvPr id="67" name="TextBox 66"/>
              <p:cNvSpPr txBox="1"/>
              <p:nvPr/>
            </p:nvSpPr>
            <p:spPr>
              <a:xfrm>
                <a:off x="4466655" y="1591965"/>
                <a:ext cx="1982968" cy="430887"/>
              </a:xfrm>
              <a:prstGeom prst="rect">
                <a:avLst/>
              </a:prstGeom>
              <a:noFill/>
            </p:spPr>
            <p:txBody>
              <a:bodyPr wrap="square" lIns="0" tIns="0" rIns="0" bIns="0" rtlCol="0">
                <a:spAutoFit/>
              </a:bodyPr>
              <a:lstStyle/>
              <a:p>
                <a:pPr algn="ctr"/>
                <a:r>
                  <a:rPr lang="en-US" sz="1400" dirty="0">
                    <a:latin typeface="GothamNarrow"/>
                  </a:rPr>
                  <a:t>Partnership with healthcare providers</a:t>
                </a:r>
              </a:p>
            </p:txBody>
          </p:sp>
        </p:grpSp>
      </p:grpSp>
    </p:spTree>
    <p:extLst>
      <p:ext uri="{BB962C8B-B14F-4D97-AF65-F5344CB8AC3E}">
        <p14:creationId xmlns:p14="http://schemas.microsoft.com/office/powerpoint/2010/main" val="2644595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529" y="0"/>
            <a:ext cx="9526057" cy="6858000"/>
          </a:xfrm>
          <a:custGeom>
            <a:avLst/>
            <a:gdLst>
              <a:gd name="connsiteX0" fmla="*/ 0 w 9526057"/>
              <a:gd name="connsiteY0" fmla="*/ 0 h 6345238"/>
              <a:gd name="connsiteX1" fmla="*/ 9526057 w 9526057"/>
              <a:gd name="connsiteY1" fmla="*/ 0 h 6345238"/>
              <a:gd name="connsiteX2" fmla="*/ 5128998 w 9526057"/>
              <a:gd name="connsiteY2" fmla="*/ 6345238 h 6345238"/>
              <a:gd name="connsiteX3" fmla="*/ 0 w 9526057"/>
              <a:gd name="connsiteY3" fmla="*/ 6345238 h 6345238"/>
            </a:gdLst>
            <a:ahLst/>
            <a:cxnLst>
              <a:cxn ang="0">
                <a:pos x="connsiteX0" y="connsiteY0"/>
              </a:cxn>
              <a:cxn ang="0">
                <a:pos x="connsiteX1" y="connsiteY1"/>
              </a:cxn>
              <a:cxn ang="0">
                <a:pos x="connsiteX2" y="connsiteY2"/>
              </a:cxn>
              <a:cxn ang="0">
                <a:pos x="connsiteX3" y="connsiteY3"/>
              </a:cxn>
            </a:cxnLst>
            <a:rect l="l" t="t" r="r" b="b"/>
            <a:pathLst>
              <a:path w="9526057" h="6345238">
                <a:moveTo>
                  <a:pt x="0" y="0"/>
                </a:moveTo>
                <a:lnTo>
                  <a:pt x="9526057" y="0"/>
                </a:lnTo>
                <a:lnTo>
                  <a:pt x="5128998" y="6345238"/>
                </a:lnTo>
                <a:lnTo>
                  <a:pt x="0" y="6345238"/>
                </a:lnTo>
                <a:close/>
              </a:path>
            </a:pathLst>
          </a:custGeom>
          <a:noFill/>
          <a:ln>
            <a:noFill/>
          </a:ln>
        </p:spPr>
      </p:pic>
      <p:sp>
        <p:nvSpPr>
          <p:cNvPr id="3" name="Freeform: Shape 10">
            <a:extLst>
              <a:ext uri="{FF2B5EF4-FFF2-40B4-BE49-F238E27FC236}">
                <a16:creationId xmlns:a16="http://schemas.microsoft.com/office/drawing/2014/main" id="{7EC18B9D-571D-4E38-91C5-51FFC7C03ADC}"/>
              </a:ext>
            </a:extLst>
          </p:cNvPr>
          <p:cNvSpPr/>
          <p:nvPr/>
        </p:nvSpPr>
        <p:spPr>
          <a:xfrm>
            <a:off x="0" y="0"/>
            <a:ext cx="9525528" cy="6858000"/>
          </a:xfrm>
          <a:custGeom>
            <a:avLst/>
            <a:gdLst>
              <a:gd name="connsiteX0" fmla="*/ 0 w 7910287"/>
              <a:gd name="connsiteY0" fmla="*/ 0 h 6345238"/>
              <a:gd name="connsiteX1" fmla="*/ 7910287 w 7910287"/>
              <a:gd name="connsiteY1" fmla="*/ 0 h 6345238"/>
              <a:gd name="connsiteX2" fmla="*/ 4260316 w 7910287"/>
              <a:gd name="connsiteY2" fmla="*/ 6345238 h 6345238"/>
              <a:gd name="connsiteX3" fmla="*/ 0 w 7910287"/>
              <a:gd name="connsiteY3" fmla="*/ 6345238 h 6345238"/>
            </a:gdLst>
            <a:ahLst/>
            <a:cxnLst>
              <a:cxn ang="0">
                <a:pos x="connsiteX0" y="connsiteY0"/>
              </a:cxn>
              <a:cxn ang="0">
                <a:pos x="connsiteX1" y="connsiteY1"/>
              </a:cxn>
              <a:cxn ang="0">
                <a:pos x="connsiteX2" y="connsiteY2"/>
              </a:cxn>
              <a:cxn ang="0">
                <a:pos x="connsiteX3" y="connsiteY3"/>
              </a:cxn>
            </a:cxnLst>
            <a:rect l="l" t="t" r="r" b="b"/>
            <a:pathLst>
              <a:path w="7910287" h="6345238">
                <a:moveTo>
                  <a:pt x="0" y="0"/>
                </a:moveTo>
                <a:lnTo>
                  <a:pt x="7910287" y="0"/>
                </a:lnTo>
                <a:lnTo>
                  <a:pt x="4260316" y="6345238"/>
                </a:lnTo>
                <a:lnTo>
                  <a:pt x="0" y="6345238"/>
                </a:lnTo>
                <a:close/>
              </a:path>
            </a:pathLst>
          </a:custGeom>
          <a:solidFill>
            <a:schemeClr val="tx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othamNarrow"/>
            </a:endParaRPr>
          </a:p>
        </p:txBody>
      </p:sp>
      <p:sp>
        <p:nvSpPr>
          <p:cNvPr id="4" name="Title 1">
            <a:extLst>
              <a:ext uri="{FF2B5EF4-FFF2-40B4-BE49-F238E27FC236}">
                <a16:creationId xmlns:a16="http://schemas.microsoft.com/office/drawing/2014/main" id="{6011BA9D-6688-4D12-8941-8F3541E56023}"/>
              </a:ext>
            </a:extLst>
          </p:cNvPr>
          <p:cNvSpPr txBox="1">
            <a:spLocks/>
          </p:cNvSpPr>
          <p:nvPr/>
        </p:nvSpPr>
        <p:spPr>
          <a:xfrm>
            <a:off x="515937" y="1393903"/>
            <a:ext cx="4553338" cy="2031222"/>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smtClean="0">
                <a:ln w="0"/>
                <a:solidFill>
                  <a:schemeClr val="bg1"/>
                </a:solidFill>
                <a:effectLst>
                  <a:outerShdw blurRad="38100" dist="25400" dir="5400000" algn="ctr" rotWithShape="0">
                    <a:srgbClr val="6E747A">
                      <a:alpha val="43000"/>
                    </a:srgbClr>
                  </a:outerShdw>
                </a:effectLst>
                <a:latin typeface="GothamNarrow"/>
              </a:rPr>
              <a:t>CREATING </a:t>
            </a:r>
          </a:p>
          <a:p>
            <a:r>
              <a:rPr lang="en-US" sz="5400" dirty="0" smtClean="0">
                <a:ln w="0"/>
                <a:solidFill>
                  <a:schemeClr val="bg1"/>
                </a:solidFill>
                <a:effectLst>
                  <a:outerShdw blurRad="38100" dist="25400" dir="5400000" algn="ctr" rotWithShape="0">
                    <a:srgbClr val="6E747A">
                      <a:alpha val="43000"/>
                    </a:srgbClr>
                  </a:outerShdw>
                </a:effectLst>
                <a:latin typeface="GothamNarrow"/>
              </a:rPr>
              <a:t>VALUE </a:t>
            </a:r>
            <a:r>
              <a:rPr lang="en-US" sz="3200" dirty="0" smtClean="0">
                <a:ln w="0"/>
                <a:solidFill>
                  <a:schemeClr val="bg1"/>
                </a:solidFill>
                <a:effectLst>
                  <a:outerShdw blurRad="38100" dist="25400" dir="5400000" algn="ctr" rotWithShape="0">
                    <a:srgbClr val="6E747A">
                      <a:alpha val="43000"/>
                    </a:srgbClr>
                  </a:outerShdw>
                </a:effectLst>
                <a:latin typeface="GothamNarrow"/>
              </a:rPr>
              <a:t>THROUGH </a:t>
            </a:r>
            <a:r>
              <a:rPr lang="en-US" sz="5400" dirty="0" smtClean="0">
                <a:ln w="0"/>
                <a:solidFill>
                  <a:schemeClr val="bg1"/>
                </a:solidFill>
                <a:effectLst>
                  <a:outerShdw blurRad="38100" dist="25400" dir="5400000" algn="ctr" rotWithShape="0">
                    <a:srgbClr val="6E747A">
                      <a:alpha val="43000"/>
                    </a:srgbClr>
                  </a:outerShdw>
                </a:effectLst>
                <a:latin typeface="GothamNarrow"/>
              </a:rPr>
              <a:t>PURPOSE</a:t>
            </a:r>
            <a:endParaRPr lang="en-US" sz="3200" dirty="0">
              <a:ln w="0"/>
              <a:solidFill>
                <a:schemeClr val="bg1"/>
              </a:solidFill>
              <a:effectLst>
                <a:outerShdw blurRad="38100" dist="25400" dir="5400000" algn="ctr" rotWithShape="0">
                  <a:srgbClr val="6E747A">
                    <a:alpha val="43000"/>
                  </a:srgbClr>
                </a:outerShdw>
              </a:effectLst>
              <a:latin typeface="GothamNarrow"/>
            </a:endParaRPr>
          </a:p>
        </p:txBody>
      </p:sp>
      <p:sp>
        <p:nvSpPr>
          <p:cNvPr id="5" name="Freeform: Shape 12">
            <a:extLst>
              <a:ext uri="{FF2B5EF4-FFF2-40B4-BE49-F238E27FC236}">
                <a16:creationId xmlns:a16="http://schemas.microsoft.com/office/drawing/2014/main" id="{AEE3A0A7-F0BD-4CC9-8CDC-BA513901E5E4}"/>
              </a:ext>
            </a:extLst>
          </p:cNvPr>
          <p:cNvSpPr/>
          <p:nvPr/>
        </p:nvSpPr>
        <p:spPr>
          <a:xfrm>
            <a:off x="3586316" y="1908253"/>
            <a:ext cx="8605684" cy="3557433"/>
          </a:xfrm>
          <a:custGeom>
            <a:avLst/>
            <a:gdLst>
              <a:gd name="connsiteX0" fmla="*/ 2182433 w 8605684"/>
              <a:gd name="connsiteY0" fmla="*/ 0 h 3557433"/>
              <a:gd name="connsiteX1" fmla="*/ 8605684 w 8605684"/>
              <a:gd name="connsiteY1" fmla="*/ 0 h 3557433"/>
              <a:gd name="connsiteX2" fmla="*/ 8605684 w 8605684"/>
              <a:gd name="connsiteY2" fmla="*/ 3557433 h 3557433"/>
              <a:gd name="connsiteX3" fmla="*/ 0 w 8605684"/>
              <a:gd name="connsiteY3" fmla="*/ 3557433 h 3557433"/>
            </a:gdLst>
            <a:ahLst/>
            <a:cxnLst>
              <a:cxn ang="0">
                <a:pos x="connsiteX0" y="connsiteY0"/>
              </a:cxn>
              <a:cxn ang="0">
                <a:pos x="connsiteX1" y="connsiteY1"/>
              </a:cxn>
              <a:cxn ang="0">
                <a:pos x="connsiteX2" y="connsiteY2"/>
              </a:cxn>
              <a:cxn ang="0">
                <a:pos x="connsiteX3" y="connsiteY3"/>
              </a:cxn>
            </a:cxnLst>
            <a:rect l="l" t="t" r="r" b="b"/>
            <a:pathLst>
              <a:path w="8605684" h="3557433">
                <a:moveTo>
                  <a:pt x="2182433" y="0"/>
                </a:moveTo>
                <a:lnTo>
                  <a:pt x="8605684" y="0"/>
                </a:lnTo>
                <a:lnTo>
                  <a:pt x="8605684" y="3557433"/>
                </a:lnTo>
                <a:lnTo>
                  <a:pt x="0" y="3557433"/>
                </a:lnTo>
                <a:close/>
              </a:path>
            </a:pathLst>
          </a:custGeom>
          <a:gradFill flip="none" rotWithShape="1">
            <a:gsLst>
              <a:gs pos="72000">
                <a:schemeClr val="bg1">
                  <a:lumMod val="95000"/>
                </a:schemeClr>
              </a:gs>
              <a:gs pos="98000">
                <a:schemeClr val="tx2">
                  <a:alpha val="58000"/>
                  <a:lumMod val="31000"/>
                  <a:lumOff val="6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GothamNarrow"/>
            </a:endParaRPr>
          </a:p>
        </p:txBody>
      </p:sp>
      <p:cxnSp>
        <p:nvCxnSpPr>
          <p:cNvPr id="6" name="Straight Connector 5">
            <a:extLst>
              <a:ext uri="{FF2B5EF4-FFF2-40B4-BE49-F238E27FC236}">
                <a16:creationId xmlns:a16="http://schemas.microsoft.com/office/drawing/2014/main" id="{FDDCB1DF-AB7E-4220-9C07-5A95CD99AED5}"/>
              </a:ext>
            </a:extLst>
          </p:cNvPr>
          <p:cNvCxnSpPr>
            <a:cxnSpLocks/>
          </p:cNvCxnSpPr>
          <p:nvPr/>
        </p:nvCxnSpPr>
        <p:spPr>
          <a:xfrm flipH="1">
            <a:off x="352336" y="5549673"/>
            <a:ext cx="950017" cy="131804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20544301-48A2-4C9C-9CBF-01A720F732C0}"/>
              </a:ext>
            </a:extLst>
          </p:cNvPr>
          <p:cNvCxnSpPr>
            <a:cxnSpLocks/>
          </p:cNvCxnSpPr>
          <p:nvPr/>
        </p:nvCxnSpPr>
        <p:spPr>
          <a:xfrm flipH="1">
            <a:off x="967890" y="0"/>
            <a:ext cx="668925" cy="9280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2EE72FF-1540-4B32-9A9F-576194C5D675}"/>
              </a:ext>
            </a:extLst>
          </p:cNvPr>
          <p:cNvGrpSpPr/>
          <p:nvPr/>
        </p:nvGrpSpPr>
        <p:grpSpPr>
          <a:xfrm>
            <a:off x="916485" y="3770120"/>
            <a:ext cx="1506534" cy="1513474"/>
            <a:chOff x="4841875" y="2895601"/>
            <a:chExt cx="344488" cy="346075"/>
          </a:xfrm>
        </p:grpSpPr>
        <p:sp>
          <p:nvSpPr>
            <p:cNvPr id="9" name="Freeform 258">
              <a:extLst>
                <a:ext uri="{FF2B5EF4-FFF2-40B4-BE49-F238E27FC236}">
                  <a16:creationId xmlns:a16="http://schemas.microsoft.com/office/drawing/2014/main" id="{F35C41F3-ED82-45A0-AA25-791F6F56FF3C}"/>
                </a:ext>
              </a:extLst>
            </p:cNvPr>
            <p:cNvSpPr>
              <a:spLocks/>
            </p:cNvSpPr>
            <p:nvPr/>
          </p:nvSpPr>
          <p:spPr bwMode="auto">
            <a:xfrm>
              <a:off x="4916488" y="2895601"/>
              <a:ext cx="195263" cy="195263"/>
            </a:xfrm>
            <a:custGeom>
              <a:avLst/>
              <a:gdLst>
                <a:gd name="T0" fmla="*/ 52 w 52"/>
                <a:gd name="T1" fmla="*/ 26 h 52"/>
                <a:gd name="T2" fmla="*/ 26 w 52"/>
                <a:gd name="T3" fmla="*/ 52 h 52"/>
                <a:gd name="T4" fmla="*/ 0 w 52"/>
                <a:gd name="T5" fmla="*/ 25 h 52"/>
                <a:gd name="T6" fmla="*/ 25 w 52"/>
                <a:gd name="T7" fmla="*/ 0 h 52"/>
                <a:gd name="T8" fmla="*/ 26 w 52"/>
                <a:gd name="T9" fmla="*/ 0 h 52"/>
                <a:gd name="T10" fmla="*/ 52 w 52"/>
                <a:gd name="T11" fmla="*/ 26 h 52"/>
              </a:gdLst>
              <a:ahLst/>
              <a:cxnLst>
                <a:cxn ang="0">
                  <a:pos x="T0" y="T1"/>
                </a:cxn>
                <a:cxn ang="0">
                  <a:pos x="T2" y="T3"/>
                </a:cxn>
                <a:cxn ang="0">
                  <a:pos x="T4" y="T5"/>
                </a:cxn>
                <a:cxn ang="0">
                  <a:pos x="T6" y="T7"/>
                </a:cxn>
                <a:cxn ang="0">
                  <a:pos x="T8" y="T9"/>
                </a:cxn>
                <a:cxn ang="0">
                  <a:pos x="T10" y="T11"/>
                </a:cxn>
              </a:cxnLst>
              <a:rect l="0" t="0" r="r" b="b"/>
              <a:pathLst>
                <a:path w="52" h="52">
                  <a:moveTo>
                    <a:pt x="52" y="26"/>
                  </a:moveTo>
                  <a:cubicBezTo>
                    <a:pt x="52" y="40"/>
                    <a:pt x="40" y="52"/>
                    <a:pt x="26" y="52"/>
                  </a:cubicBezTo>
                  <a:cubicBezTo>
                    <a:pt x="12" y="52"/>
                    <a:pt x="0" y="40"/>
                    <a:pt x="0" y="25"/>
                  </a:cubicBezTo>
                  <a:cubicBezTo>
                    <a:pt x="0" y="11"/>
                    <a:pt x="11" y="1"/>
                    <a:pt x="25" y="0"/>
                  </a:cubicBezTo>
                  <a:cubicBezTo>
                    <a:pt x="25" y="0"/>
                    <a:pt x="26" y="0"/>
                    <a:pt x="26" y="0"/>
                  </a:cubicBezTo>
                  <a:cubicBezTo>
                    <a:pt x="40" y="0"/>
                    <a:pt x="52" y="11"/>
                    <a:pt x="52" y="26"/>
                  </a:cubicBezTo>
                  <a:close/>
                </a:path>
              </a:pathLst>
            </a:custGeom>
            <a:noFill/>
            <a:ln w="317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0" name="Freeform 259">
              <a:extLst>
                <a:ext uri="{FF2B5EF4-FFF2-40B4-BE49-F238E27FC236}">
                  <a16:creationId xmlns:a16="http://schemas.microsoft.com/office/drawing/2014/main" id="{8978A4D6-CC38-4035-BEDD-81EE34F6D139}"/>
                </a:ext>
              </a:extLst>
            </p:cNvPr>
            <p:cNvSpPr>
              <a:spLocks/>
            </p:cNvSpPr>
            <p:nvPr/>
          </p:nvSpPr>
          <p:spPr bwMode="auto">
            <a:xfrm>
              <a:off x="4957763" y="2895601"/>
              <a:ext cx="52388" cy="195263"/>
            </a:xfrm>
            <a:custGeom>
              <a:avLst/>
              <a:gdLst>
                <a:gd name="T0" fmla="*/ 14 w 14"/>
                <a:gd name="T1" fmla="*/ 0 h 52"/>
                <a:gd name="T2" fmla="*/ 14 w 14"/>
                <a:gd name="T3" fmla="*/ 52 h 52"/>
              </a:gdLst>
              <a:ahLst/>
              <a:cxnLst>
                <a:cxn ang="0">
                  <a:pos x="T0" y="T1"/>
                </a:cxn>
                <a:cxn ang="0">
                  <a:pos x="T2" y="T3"/>
                </a:cxn>
              </a:cxnLst>
              <a:rect l="0" t="0" r="r" b="b"/>
              <a:pathLst>
                <a:path w="14" h="52">
                  <a:moveTo>
                    <a:pt x="14" y="0"/>
                  </a:moveTo>
                  <a:cubicBezTo>
                    <a:pt x="0" y="15"/>
                    <a:pt x="0" y="34"/>
                    <a:pt x="14" y="52"/>
                  </a:cubicBezTo>
                </a:path>
              </a:pathLst>
            </a:custGeom>
            <a:noFill/>
            <a:ln w="317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1" name="Freeform 260">
              <a:extLst>
                <a:ext uri="{FF2B5EF4-FFF2-40B4-BE49-F238E27FC236}">
                  <a16:creationId xmlns:a16="http://schemas.microsoft.com/office/drawing/2014/main" id="{CE5ADC75-4C1D-46E3-82DC-B8FC15CDE11C}"/>
                </a:ext>
              </a:extLst>
            </p:cNvPr>
            <p:cNvSpPr>
              <a:spLocks/>
            </p:cNvSpPr>
            <p:nvPr/>
          </p:nvSpPr>
          <p:spPr bwMode="auto">
            <a:xfrm>
              <a:off x="5018088" y="2895601"/>
              <a:ext cx="52388" cy="195263"/>
            </a:xfrm>
            <a:custGeom>
              <a:avLst/>
              <a:gdLst>
                <a:gd name="T0" fmla="*/ 0 w 14"/>
                <a:gd name="T1" fmla="*/ 0 h 52"/>
                <a:gd name="T2" fmla="*/ 0 w 14"/>
                <a:gd name="T3" fmla="*/ 52 h 52"/>
              </a:gdLst>
              <a:ahLst/>
              <a:cxnLst>
                <a:cxn ang="0">
                  <a:pos x="T0" y="T1"/>
                </a:cxn>
                <a:cxn ang="0">
                  <a:pos x="T2" y="T3"/>
                </a:cxn>
              </a:cxnLst>
              <a:rect l="0" t="0" r="r" b="b"/>
              <a:pathLst>
                <a:path w="14" h="52">
                  <a:moveTo>
                    <a:pt x="0" y="0"/>
                  </a:moveTo>
                  <a:cubicBezTo>
                    <a:pt x="14" y="15"/>
                    <a:pt x="14" y="34"/>
                    <a:pt x="0" y="52"/>
                  </a:cubicBezTo>
                </a:path>
              </a:pathLst>
            </a:custGeom>
            <a:noFill/>
            <a:ln w="31750" cap="flat">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2" name="Line 261">
              <a:extLst>
                <a:ext uri="{FF2B5EF4-FFF2-40B4-BE49-F238E27FC236}">
                  <a16:creationId xmlns:a16="http://schemas.microsoft.com/office/drawing/2014/main" id="{D964EAD4-587F-494C-AF2A-2CDA07D07A98}"/>
                </a:ext>
              </a:extLst>
            </p:cNvPr>
            <p:cNvSpPr>
              <a:spLocks noChangeShapeType="1"/>
            </p:cNvSpPr>
            <p:nvPr/>
          </p:nvSpPr>
          <p:spPr bwMode="auto">
            <a:xfrm>
              <a:off x="4932363" y="3044826"/>
              <a:ext cx="165100" cy="0"/>
            </a:xfrm>
            <a:prstGeom prst="line">
              <a:avLst/>
            </a:prstGeom>
            <a:noFill/>
            <a:ln w="317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3" name="Line 262">
              <a:extLst>
                <a:ext uri="{FF2B5EF4-FFF2-40B4-BE49-F238E27FC236}">
                  <a16:creationId xmlns:a16="http://schemas.microsoft.com/office/drawing/2014/main" id="{A62B70A2-0F90-4236-A971-2CA1DE41814F}"/>
                </a:ext>
              </a:extLst>
            </p:cNvPr>
            <p:cNvSpPr>
              <a:spLocks noChangeShapeType="1"/>
            </p:cNvSpPr>
            <p:nvPr/>
          </p:nvSpPr>
          <p:spPr bwMode="auto">
            <a:xfrm>
              <a:off x="4932363" y="2940051"/>
              <a:ext cx="165100" cy="0"/>
            </a:xfrm>
            <a:prstGeom prst="line">
              <a:avLst/>
            </a:prstGeom>
            <a:noFill/>
            <a:ln w="317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4" name="Line 263">
              <a:extLst>
                <a:ext uri="{FF2B5EF4-FFF2-40B4-BE49-F238E27FC236}">
                  <a16:creationId xmlns:a16="http://schemas.microsoft.com/office/drawing/2014/main" id="{757DDC25-6E66-4D43-AB39-3EAF984A9907}"/>
                </a:ext>
              </a:extLst>
            </p:cNvPr>
            <p:cNvSpPr>
              <a:spLocks noChangeShapeType="1"/>
            </p:cNvSpPr>
            <p:nvPr/>
          </p:nvSpPr>
          <p:spPr bwMode="auto">
            <a:xfrm>
              <a:off x="4916488" y="2992438"/>
              <a:ext cx="195263" cy="0"/>
            </a:xfrm>
            <a:prstGeom prst="line">
              <a:avLst/>
            </a:prstGeom>
            <a:noFill/>
            <a:ln w="31750" cap="flat">
              <a:solidFill>
                <a:schemeClr val="bg1"/>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5" name="Oval 264">
              <a:extLst>
                <a:ext uri="{FF2B5EF4-FFF2-40B4-BE49-F238E27FC236}">
                  <a16:creationId xmlns:a16="http://schemas.microsoft.com/office/drawing/2014/main" id="{0A4C088F-FA14-4C3E-940D-6A600447C6D3}"/>
                </a:ext>
              </a:extLst>
            </p:cNvPr>
            <p:cNvSpPr>
              <a:spLocks noChangeArrowheads="1"/>
            </p:cNvSpPr>
            <p:nvPr/>
          </p:nvSpPr>
          <p:spPr bwMode="auto">
            <a:xfrm>
              <a:off x="4864100" y="3105151"/>
              <a:ext cx="74613" cy="76200"/>
            </a:xfrm>
            <a:prstGeom prst="ellipse">
              <a:avLst/>
            </a:pr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6" name="Oval 265">
              <a:extLst>
                <a:ext uri="{FF2B5EF4-FFF2-40B4-BE49-F238E27FC236}">
                  <a16:creationId xmlns:a16="http://schemas.microsoft.com/office/drawing/2014/main" id="{05E931D5-7599-482A-BD8B-48593F9AB8B3}"/>
                </a:ext>
              </a:extLst>
            </p:cNvPr>
            <p:cNvSpPr>
              <a:spLocks noChangeArrowheads="1"/>
            </p:cNvSpPr>
            <p:nvPr/>
          </p:nvSpPr>
          <p:spPr bwMode="auto">
            <a:xfrm>
              <a:off x="4976813" y="3105151"/>
              <a:ext cx="74613" cy="76200"/>
            </a:xfrm>
            <a:prstGeom prst="ellipse">
              <a:avLst/>
            </a:pr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7" name="Oval 266">
              <a:extLst>
                <a:ext uri="{FF2B5EF4-FFF2-40B4-BE49-F238E27FC236}">
                  <a16:creationId xmlns:a16="http://schemas.microsoft.com/office/drawing/2014/main" id="{7F1CB5C0-2D85-4B91-B731-02B0DBA7CC0C}"/>
                </a:ext>
              </a:extLst>
            </p:cNvPr>
            <p:cNvSpPr>
              <a:spLocks noChangeArrowheads="1"/>
            </p:cNvSpPr>
            <p:nvPr/>
          </p:nvSpPr>
          <p:spPr bwMode="auto">
            <a:xfrm>
              <a:off x="5089525" y="3105151"/>
              <a:ext cx="74613" cy="76200"/>
            </a:xfrm>
            <a:prstGeom prst="ellipse">
              <a:avLst/>
            </a:pr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sp>
          <p:nvSpPr>
            <p:cNvPr id="18" name="Freeform 267">
              <a:extLst>
                <a:ext uri="{FF2B5EF4-FFF2-40B4-BE49-F238E27FC236}">
                  <a16:creationId xmlns:a16="http://schemas.microsoft.com/office/drawing/2014/main" id="{B83933C5-7518-4E26-AD4A-B4BF5A0044B0}"/>
                </a:ext>
              </a:extLst>
            </p:cNvPr>
            <p:cNvSpPr>
              <a:spLocks/>
            </p:cNvSpPr>
            <p:nvPr/>
          </p:nvSpPr>
          <p:spPr bwMode="auto">
            <a:xfrm>
              <a:off x="4841875" y="3181351"/>
              <a:ext cx="344488" cy="60325"/>
            </a:xfrm>
            <a:custGeom>
              <a:avLst/>
              <a:gdLst>
                <a:gd name="T0" fmla="*/ 76 w 92"/>
                <a:gd name="T1" fmla="*/ 0 h 16"/>
                <a:gd name="T2" fmla="*/ 61 w 92"/>
                <a:gd name="T3" fmla="*/ 11 h 16"/>
                <a:gd name="T4" fmla="*/ 46 w 92"/>
                <a:gd name="T5" fmla="*/ 0 h 16"/>
                <a:gd name="T6" fmla="*/ 31 w 92"/>
                <a:gd name="T7" fmla="*/ 11 h 16"/>
                <a:gd name="T8" fmla="*/ 16 w 92"/>
                <a:gd name="T9" fmla="*/ 0 h 16"/>
                <a:gd name="T10" fmla="*/ 0 w 92"/>
                <a:gd name="T11" fmla="*/ 16 h 16"/>
                <a:gd name="T12" fmla="*/ 92 w 92"/>
                <a:gd name="T13" fmla="*/ 16 h 16"/>
                <a:gd name="T14" fmla="*/ 76 w 92"/>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2" h="16">
                  <a:moveTo>
                    <a:pt x="76" y="0"/>
                  </a:moveTo>
                  <a:cubicBezTo>
                    <a:pt x="69" y="0"/>
                    <a:pt x="63" y="4"/>
                    <a:pt x="61" y="11"/>
                  </a:cubicBezTo>
                  <a:cubicBezTo>
                    <a:pt x="59" y="4"/>
                    <a:pt x="53" y="0"/>
                    <a:pt x="46" y="0"/>
                  </a:cubicBezTo>
                  <a:cubicBezTo>
                    <a:pt x="39" y="0"/>
                    <a:pt x="33" y="4"/>
                    <a:pt x="31" y="11"/>
                  </a:cubicBezTo>
                  <a:cubicBezTo>
                    <a:pt x="29" y="4"/>
                    <a:pt x="23" y="0"/>
                    <a:pt x="16" y="0"/>
                  </a:cubicBezTo>
                  <a:cubicBezTo>
                    <a:pt x="7" y="0"/>
                    <a:pt x="0" y="8"/>
                    <a:pt x="0" y="16"/>
                  </a:cubicBezTo>
                  <a:cubicBezTo>
                    <a:pt x="92" y="16"/>
                    <a:pt x="92" y="16"/>
                    <a:pt x="92" y="16"/>
                  </a:cubicBezTo>
                  <a:cubicBezTo>
                    <a:pt x="92" y="8"/>
                    <a:pt x="85" y="0"/>
                    <a:pt x="76" y="0"/>
                  </a:cubicBezTo>
                  <a:close/>
                </a:path>
              </a:pathLst>
            </a:custGeom>
            <a:noFill/>
            <a:ln w="31750" cap="rnd">
              <a:solidFill>
                <a:schemeClr val="bg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d-ID">
                <a:latin typeface="GothamNarrow"/>
              </a:endParaRPr>
            </a:p>
          </p:txBody>
        </p:sp>
      </p:grpSp>
      <p:sp>
        <p:nvSpPr>
          <p:cNvPr id="19" name="TextBox 18">
            <a:extLst>
              <a:ext uri="{FF2B5EF4-FFF2-40B4-BE49-F238E27FC236}">
                <a16:creationId xmlns:a16="http://schemas.microsoft.com/office/drawing/2014/main" id="{D7F4000E-EA86-9346-8DE3-DFC71E6D077A}"/>
              </a:ext>
            </a:extLst>
          </p:cNvPr>
          <p:cNvSpPr txBox="1"/>
          <p:nvPr/>
        </p:nvSpPr>
        <p:spPr>
          <a:xfrm>
            <a:off x="6739967" y="2366085"/>
            <a:ext cx="4693953" cy="584775"/>
          </a:xfrm>
          <a:prstGeom prst="rect">
            <a:avLst/>
          </a:prstGeom>
          <a:noFill/>
        </p:spPr>
        <p:txBody>
          <a:bodyPr wrap="square" rtlCol="0">
            <a:spAutoFit/>
          </a:bodyPr>
          <a:lstStyle/>
          <a:p>
            <a:r>
              <a:rPr lang="en-US" b="1" dirty="0" smtClean="0">
                <a:solidFill>
                  <a:srgbClr val="008E40"/>
                </a:solidFill>
                <a:latin typeface="GothamNarrow"/>
                <a:ea typeface="Verdana" panose="020B0604030504040204" pitchFamily="34" charset="0"/>
                <a:cs typeface="Arial" panose="020B0604020202020204" pitchFamily="34" charset="0"/>
              </a:rPr>
              <a:t>OUR </a:t>
            </a:r>
            <a:r>
              <a:rPr lang="en-US" b="1" dirty="0">
                <a:solidFill>
                  <a:srgbClr val="008E40"/>
                </a:solidFill>
                <a:latin typeface="GothamNarrow"/>
                <a:ea typeface="Verdana" panose="020B0604030504040204" pitchFamily="34" charset="0"/>
                <a:cs typeface="Arial" panose="020B0604020202020204" pitchFamily="34" charset="0"/>
              </a:rPr>
              <a:t>PURPOSE</a:t>
            </a:r>
          </a:p>
          <a:p>
            <a:r>
              <a:rPr lang="en-US" sz="1400" dirty="0">
                <a:solidFill>
                  <a:schemeClr val="tx2"/>
                </a:solidFill>
                <a:latin typeface="GothamNarrow"/>
                <a:ea typeface="Verdana" panose="020B0604030504040204" pitchFamily="34" charset="0"/>
                <a:cs typeface="Arial" panose="020B0604020202020204" pitchFamily="34" charset="0"/>
              </a:rPr>
              <a:t>Enhancing quality of life</a:t>
            </a:r>
          </a:p>
        </p:txBody>
      </p:sp>
      <p:sp>
        <p:nvSpPr>
          <p:cNvPr id="20" name="TextBox 19">
            <a:extLst>
              <a:ext uri="{FF2B5EF4-FFF2-40B4-BE49-F238E27FC236}">
                <a16:creationId xmlns:a16="http://schemas.microsoft.com/office/drawing/2014/main" id="{5C7E1CED-1CA9-CD44-987D-751DCB8E90BB}"/>
              </a:ext>
            </a:extLst>
          </p:cNvPr>
          <p:cNvSpPr txBox="1"/>
          <p:nvPr/>
        </p:nvSpPr>
        <p:spPr>
          <a:xfrm>
            <a:off x="6167703" y="3474161"/>
            <a:ext cx="3216024" cy="584775"/>
          </a:xfrm>
          <a:prstGeom prst="rect">
            <a:avLst/>
          </a:prstGeom>
          <a:noFill/>
        </p:spPr>
        <p:txBody>
          <a:bodyPr wrap="square" rtlCol="0">
            <a:spAutoFit/>
          </a:bodyPr>
          <a:lstStyle/>
          <a:p>
            <a:r>
              <a:rPr lang="en-US" b="1" dirty="0" smtClean="0">
                <a:solidFill>
                  <a:schemeClr val="accent6"/>
                </a:solidFill>
                <a:latin typeface="GothamNarrow"/>
                <a:ea typeface="Verdana" panose="020B0604030504040204" pitchFamily="34" charset="0"/>
                <a:cs typeface="Arial" panose="020B0604020202020204" pitchFamily="34" charset="0"/>
              </a:rPr>
              <a:t>OUR </a:t>
            </a:r>
            <a:r>
              <a:rPr lang="en-US" b="1" dirty="0">
                <a:solidFill>
                  <a:schemeClr val="accent6"/>
                </a:solidFill>
                <a:latin typeface="GothamNarrow"/>
                <a:ea typeface="Verdana" panose="020B0604030504040204" pitchFamily="34" charset="0"/>
                <a:cs typeface="Arial" panose="020B0604020202020204" pitchFamily="34" charset="0"/>
              </a:rPr>
              <a:t>VISION</a:t>
            </a:r>
          </a:p>
          <a:p>
            <a:r>
              <a:rPr lang="en-US" sz="1400" dirty="0">
                <a:solidFill>
                  <a:schemeClr val="tx2"/>
                </a:solidFill>
                <a:latin typeface="GothamNarrow"/>
                <a:ea typeface="Verdana" panose="020B0604030504040204" pitchFamily="34" charset="0"/>
                <a:cs typeface="Arial" panose="020B0604020202020204" pitchFamily="34" charset="0"/>
              </a:rPr>
              <a:t>Transforming </a:t>
            </a:r>
            <a:r>
              <a:rPr lang="en-US" sz="1400" dirty="0" smtClean="0">
                <a:solidFill>
                  <a:schemeClr val="tx2"/>
                </a:solidFill>
                <a:latin typeface="GothamNarrow"/>
                <a:ea typeface="Verdana" panose="020B0604030504040204" pitchFamily="34" charset="0"/>
                <a:cs typeface="Arial" panose="020B0604020202020204" pitchFamily="34" charset="0"/>
              </a:rPr>
              <a:t>healthcare</a:t>
            </a:r>
            <a:endParaRPr lang="en-US" sz="1400" dirty="0">
              <a:solidFill>
                <a:schemeClr val="tx2"/>
              </a:solidFill>
              <a:latin typeface="GothamNarrow"/>
              <a:ea typeface="Verdana" panose="020B0604030504040204" pitchFamily="34" charset="0"/>
              <a:cs typeface="Arial" panose="020B0604020202020204" pitchFamily="34" charset="0"/>
            </a:endParaRPr>
          </a:p>
        </p:txBody>
      </p:sp>
      <p:sp>
        <p:nvSpPr>
          <p:cNvPr id="21" name="Oval 20">
            <a:extLst>
              <a:ext uri="{FF2B5EF4-FFF2-40B4-BE49-F238E27FC236}">
                <a16:creationId xmlns:a16="http://schemas.microsoft.com/office/drawing/2014/main" id="{24DBD533-A527-4F97-908C-034A3E240108}"/>
              </a:ext>
            </a:extLst>
          </p:cNvPr>
          <p:cNvSpPr/>
          <p:nvPr/>
        </p:nvSpPr>
        <p:spPr>
          <a:xfrm>
            <a:off x="5636882" y="2224990"/>
            <a:ext cx="845830" cy="892364"/>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othamNarrow"/>
              <a:ea typeface="Verdana" panose="020B0604030504040204" pitchFamily="34" charset="0"/>
            </a:endParaRPr>
          </a:p>
        </p:txBody>
      </p:sp>
      <p:sp>
        <p:nvSpPr>
          <p:cNvPr id="22" name="TextBox 21">
            <a:extLst>
              <a:ext uri="{FF2B5EF4-FFF2-40B4-BE49-F238E27FC236}">
                <a16:creationId xmlns:a16="http://schemas.microsoft.com/office/drawing/2014/main" id="{CF29D4EE-76AA-394A-8EE7-8E85D1F06BEA}"/>
              </a:ext>
            </a:extLst>
          </p:cNvPr>
          <p:cNvSpPr txBox="1"/>
          <p:nvPr/>
        </p:nvSpPr>
        <p:spPr>
          <a:xfrm>
            <a:off x="5515611" y="4396214"/>
            <a:ext cx="6497453" cy="800219"/>
          </a:xfrm>
          <a:prstGeom prst="rect">
            <a:avLst/>
          </a:prstGeom>
          <a:noFill/>
        </p:spPr>
        <p:txBody>
          <a:bodyPr wrap="square" rtlCol="0">
            <a:spAutoFit/>
          </a:bodyPr>
          <a:lstStyle/>
          <a:p>
            <a:r>
              <a:rPr lang="en-US" b="1" dirty="0" smtClean="0">
                <a:solidFill>
                  <a:srgbClr val="0070C0"/>
                </a:solidFill>
                <a:latin typeface="GothamNarrow"/>
                <a:ea typeface="Verdana" panose="020B0604030504040204" pitchFamily="34" charset="0"/>
                <a:cs typeface="Arial" panose="020B0604020202020204" pitchFamily="34" charset="0"/>
              </a:rPr>
              <a:t>OUR MISSION</a:t>
            </a:r>
          </a:p>
          <a:p>
            <a:r>
              <a:rPr lang="en-US" sz="1400" dirty="0">
                <a:solidFill>
                  <a:schemeClr val="tx2"/>
                </a:solidFill>
                <a:latin typeface="GothamNarrow"/>
                <a:ea typeface="Verdana" panose="020B0604030504040204" pitchFamily="34" charset="0"/>
                <a:cs typeface="Arial" panose="020B0604020202020204" pitchFamily="34" charset="0"/>
              </a:rPr>
              <a:t>To innovate a new integrated model of sustainable healthcare that measurably improves access to quality </a:t>
            </a:r>
            <a:r>
              <a:rPr lang="en-US" sz="1400" dirty="0" smtClean="0">
                <a:solidFill>
                  <a:schemeClr val="tx2"/>
                </a:solidFill>
                <a:latin typeface="GothamNarrow"/>
                <a:ea typeface="Verdana" panose="020B0604030504040204" pitchFamily="34" charset="0"/>
                <a:cs typeface="Arial" panose="020B0604020202020204" pitchFamily="34" charset="0"/>
              </a:rPr>
              <a:t>healthcare</a:t>
            </a:r>
            <a:endParaRPr lang="en-US" sz="1100" b="1" dirty="0">
              <a:solidFill>
                <a:schemeClr val="tx2"/>
              </a:solidFill>
              <a:latin typeface="GothamNarrow"/>
              <a:ea typeface="Verdana" panose="020B0604030504040204" pitchFamily="34" charset="0"/>
              <a:cs typeface="Arial" panose="020B0604020202020204" pitchFamily="34" charset="0"/>
            </a:endParaRPr>
          </a:p>
        </p:txBody>
      </p:sp>
      <p:sp>
        <p:nvSpPr>
          <p:cNvPr id="23" name="Oval 22">
            <a:extLst>
              <a:ext uri="{FF2B5EF4-FFF2-40B4-BE49-F238E27FC236}">
                <a16:creationId xmlns:a16="http://schemas.microsoft.com/office/drawing/2014/main" id="{58EE40D0-0F5D-4D9F-89D7-C7A9D9A5FCE7}"/>
              </a:ext>
            </a:extLst>
          </p:cNvPr>
          <p:cNvSpPr/>
          <p:nvPr/>
        </p:nvSpPr>
        <p:spPr>
          <a:xfrm>
            <a:off x="5707825" y="2295159"/>
            <a:ext cx="720000" cy="756000"/>
          </a:xfrm>
          <a:prstGeom prst="ellipse">
            <a:avLst/>
          </a:prstGeom>
          <a:solidFill>
            <a:srgbClr val="008E40"/>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ID" dirty="0">
              <a:solidFill>
                <a:prstClr val="black"/>
              </a:solidFill>
              <a:latin typeface="GothamNarrow"/>
            </a:endParaRPr>
          </a:p>
        </p:txBody>
      </p:sp>
      <p:pic>
        <p:nvPicPr>
          <p:cNvPr id="24" name="Picture 23">
            <a:extLst>
              <a:ext uri="{FF2B5EF4-FFF2-40B4-BE49-F238E27FC236}">
                <a16:creationId xmlns:a16="http://schemas.microsoft.com/office/drawing/2014/main" id="{650167BC-C795-9547-AA41-247A99436450}"/>
              </a:ext>
            </a:extLst>
          </p:cNvPr>
          <p:cNvPicPr>
            <a:picLocks noChangeAspect="1"/>
          </p:cNvPicPr>
          <p:nvPr/>
        </p:nvPicPr>
        <p:blipFill>
          <a:blip r:embed="rId3"/>
          <a:stretch>
            <a:fillRect/>
          </a:stretch>
        </p:blipFill>
        <p:spPr>
          <a:xfrm>
            <a:off x="5689400" y="2280388"/>
            <a:ext cx="781568" cy="781568"/>
          </a:xfrm>
          <a:prstGeom prst="rect">
            <a:avLst/>
          </a:prstGeom>
        </p:spPr>
      </p:pic>
      <p:sp>
        <p:nvSpPr>
          <p:cNvPr id="25" name="Oval 24">
            <a:extLst>
              <a:ext uri="{FF2B5EF4-FFF2-40B4-BE49-F238E27FC236}">
                <a16:creationId xmlns:a16="http://schemas.microsoft.com/office/drawing/2014/main" id="{24DBD533-A527-4F97-908C-034A3E240108}"/>
              </a:ext>
            </a:extLst>
          </p:cNvPr>
          <p:cNvSpPr/>
          <p:nvPr/>
        </p:nvSpPr>
        <p:spPr>
          <a:xfrm>
            <a:off x="5002857" y="3311238"/>
            <a:ext cx="845830" cy="892364"/>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othamNarrow"/>
              <a:ea typeface="Verdana" panose="020B0604030504040204" pitchFamily="34" charset="0"/>
            </a:endParaRPr>
          </a:p>
        </p:txBody>
      </p:sp>
      <p:sp>
        <p:nvSpPr>
          <p:cNvPr id="26" name="Oval 25">
            <a:extLst>
              <a:ext uri="{FF2B5EF4-FFF2-40B4-BE49-F238E27FC236}">
                <a16:creationId xmlns:a16="http://schemas.microsoft.com/office/drawing/2014/main" id="{24DBD533-A527-4F97-908C-034A3E240108}"/>
              </a:ext>
            </a:extLst>
          </p:cNvPr>
          <p:cNvSpPr/>
          <p:nvPr/>
        </p:nvSpPr>
        <p:spPr>
          <a:xfrm>
            <a:off x="4406548" y="4341125"/>
            <a:ext cx="845830" cy="892364"/>
          </a:xfrm>
          <a:prstGeom prst="ellipse">
            <a:avLst/>
          </a:prstGeom>
          <a:solidFill>
            <a:schemeClr val="bg1"/>
          </a:solidFill>
          <a:ln>
            <a:noFill/>
          </a:ln>
          <a:effectLst>
            <a:outerShdw blurRad="50800" dist="381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latin typeface="GothamNarrow"/>
              <a:ea typeface="Verdana" panose="020B0604030504040204" pitchFamily="34" charset="0"/>
            </a:endParaRPr>
          </a:p>
        </p:txBody>
      </p:sp>
      <p:sp>
        <p:nvSpPr>
          <p:cNvPr id="27" name="Oval 26">
            <a:extLst>
              <a:ext uri="{FF2B5EF4-FFF2-40B4-BE49-F238E27FC236}">
                <a16:creationId xmlns:a16="http://schemas.microsoft.com/office/drawing/2014/main" id="{58EE40D0-0F5D-4D9F-89D7-C7A9D9A5FCE7}"/>
              </a:ext>
            </a:extLst>
          </p:cNvPr>
          <p:cNvSpPr/>
          <p:nvPr/>
        </p:nvSpPr>
        <p:spPr>
          <a:xfrm>
            <a:off x="5076882" y="3388358"/>
            <a:ext cx="720000" cy="756000"/>
          </a:xfrm>
          <a:prstGeom prst="ellipse">
            <a:avLst/>
          </a:prstGeom>
          <a:solidFill>
            <a:schemeClr val="accent6"/>
          </a:solidFill>
          <a:ln w="15875" cap="flat">
            <a:noFill/>
            <a:prstDash val="solid"/>
            <a:miter lim="800000"/>
            <a:headEnd/>
            <a:tailEnd/>
          </a:ln>
        </p:spPr>
        <p:txBody>
          <a:bodyPr vert="horz" wrap="square" lIns="91440" tIns="45720" rIns="91440" bIns="45720" numCol="1" anchor="t" anchorCtr="0" compatLnSpc="1">
            <a:prstTxWarp prst="textNoShape">
              <a:avLst/>
            </a:prstTxWarp>
          </a:bodyPr>
          <a:lstStyle/>
          <a:p>
            <a:endParaRPr lang="en-ID" dirty="0">
              <a:solidFill>
                <a:prstClr val="black"/>
              </a:solidFill>
              <a:latin typeface="GothamNarrow"/>
            </a:endParaRPr>
          </a:p>
        </p:txBody>
      </p:sp>
      <p:pic>
        <p:nvPicPr>
          <p:cNvPr id="28" name="Picture 27">
            <a:extLst>
              <a:ext uri="{FF2B5EF4-FFF2-40B4-BE49-F238E27FC236}">
                <a16:creationId xmlns:a16="http://schemas.microsoft.com/office/drawing/2014/main" id="{96F0B989-810D-F04E-B9EC-EBF0E7F3D96C}"/>
              </a:ext>
            </a:extLst>
          </p:cNvPr>
          <p:cNvPicPr>
            <a:picLocks noChangeAspect="1"/>
          </p:cNvPicPr>
          <p:nvPr/>
        </p:nvPicPr>
        <p:blipFill>
          <a:blip r:embed="rId4"/>
          <a:stretch>
            <a:fillRect/>
          </a:stretch>
        </p:blipFill>
        <p:spPr>
          <a:xfrm>
            <a:off x="5078423" y="3425125"/>
            <a:ext cx="665748" cy="665748"/>
          </a:xfrm>
          <a:prstGeom prst="rect">
            <a:avLst/>
          </a:prstGeom>
        </p:spPr>
      </p:pic>
      <p:sp>
        <p:nvSpPr>
          <p:cNvPr id="29" name="Oval 28">
            <a:extLst>
              <a:ext uri="{FF2B5EF4-FFF2-40B4-BE49-F238E27FC236}">
                <a16:creationId xmlns:a16="http://schemas.microsoft.com/office/drawing/2014/main" id="{58EE40D0-0F5D-4D9F-89D7-C7A9D9A5FCE7}"/>
              </a:ext>
            </a:extLst>
          </p:cNvPr>
          <p:cNvSpPr/>
          <p:nvPr/>
        </p:nvSpPr>
        <p:spPr>
          <a:xfrm>
            <a:off x="4457493" y="4405545"/>
            <a:ext cx="720000" cy="756000"/>
          </a:xfrm>
          <a:prstGeom prst="ellipse">
            <a:avLst/>
          </a:prstGeom>
          <a:solidFill>
            <a:srgbClr val="0070C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ID" sz="1200" dirty="0">
              <a:solidFill>
                <a:schemeClr val="tx1">
                  <a:lumMod val="75000"/>
                  <a:lumOff val="25000"/>
                </a:schemeClr>
              </a:solidFill>
              <a:latin typeface="GothamNarrow"/>
              <a:cs typeface="Arial" panose="020B0604020202020204" pitchFamily="34" charset="0"/>
            </a:endParaRPr>
          </a:p>
        </p:txBody>
      </p:sp>
      <p:pic>
        <p:nvPicPr>
          <p:cNvPr id="30" name="Picture 29">
            <a:extLst>
              <a:ext uri="{FF2B5EF4-FFF2-40B4-BE49-F238E27FC236}">
                <a16:creationId xmlns:a16="http://schemas.microsoft.com/office/drawing/2014/main" id="{5B656D31-B2BF-3247-A19D-E77DEBF8DE7C}"/>
              </a:ext>
            </a:extLst>
          </p:cNvPr>
          <p:cNvPicPr>
            <a:picLocks noChangeAspect="1"/>
          </p:cNvPicPr>
          <p:nvPr/>
        </p:nvPicPr>
        <p:blipFill>
          <a:blip r:embed="rId5"/>
          <a:stretch>
            <a:fillRect/>
          </a:stretch>
        </p:blipFill>
        <p:spPr>
          <a:xfrm>
            <a:off x="4482456" y="4481145"/>
            <a:ext cx="647753" cy="647753"/>
          </a:xfrm>
          <a:prstGeom prst="rect">
            <a:avLst/>
          </a:prstGeom>
        </p:spPr>
      </p:pic>
    </p:spTree>
    <p:extLst>
      <p:ext uri="{BB962C8B-B14F-4D97-AF65-F5344CB8AC3E}">
        <p14:creationId xmlns:p14="http://schemas.microsoft.com/office/powerpoint/2010/main" val="13650218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769" y="258412"/>
            <a:ext cx="9034272" cy="984885"/>
          </a:xfrm>
          <a:prstGeom prst="rect">
            <a:avLst/>
          </a:prstGeom>
          <a:noFill/>
        </p:spPr>
        <p:txBody>
          <a:bodyPr wrap="square" lIns="0" tIns="0" rIns="0" bIns="0" rtlCol="0">
            <a:spAutoFit/>
          </a:bodyPr>
          <a:lstStyle/>
          <a:p>
            <a:r>
              <a:rPr lang="en-US" sz="3200" dirty="0" smtClean="0">
                <a:latin typeface="GothamNarrow"/>
              </a:rPr>
              <a:t>HEALTH SECTOR COLLABORATION FOR THE GREATER GOOD OF SOCIETY</a:t>
            </a:r>
            <a:endParaRPr lang="en-US" sz="3200" dirty="0">
              <a:latin typeface="GothamNarrow"/>
            </a:endParaRPr>
          </a:p>
        </p:txBody>
      </p:sp>
      <p:grpSp>
        <p:nvGrpSpPr>
          <p:cNvPr id="28" name="Group 27"/>
          <p:cNvGrpSpPr/>
          <p:nvPr/>
        </p:nvGrpSpPr>
        <p:grpSpPr>
          <a:xfrm>
            <a:off x="429769" y="1390718"/>
            <a:ext cx="11625010" cy="4688567"/>
            <a:chOff x="350680" y="1299278"/>
            <a:chExt cx="18519487" cy="7100865"/>
          </a:xfrm>
        </p:grpSpPr>
        <p:grpSp>
          <p:nvGrpSpPr>
            <p:cNvPr id="3" name="Group 2"/>
            <p:cNvGrpSpPr/>
            <p:nvPr/>
          </p:nvGrpSpPr>
          <p:grpSpPr>
            <a:xfrm>
              <a:off x="512278" y="2823028"/>
              <a:ext cx="18357889" cy="5407841"/>
              <a:chOff x="453036" y="2382000"/>
              <a:chExt cx="11234174" cy="4070420"/>
            </a:xfrm>
          </p:grpSpPr>
          <p:sp>
            <p:nvSpPr>
              <p:cNvPr id="4" name="TextBox 3">
                <a:extLst>
                  <a:ext uri="{FF2B5EF4-FFF2-40B4-BE49-F238E27FC236}">
                    <a16:creationId xmlns:a16="http://schemas.microsoft.com/office/drawing/2014/main" id="{2C98E580-55B9-454C-8325-F0EB56E3FD2F}"/>
                  </a:ext>
                </a:extLst>
              </p:cNvPr>
              <p:cNvSpPr txBox="1"/>
              <p:nvPr/>
            </p:nvSpPr>
            <p:spPr>
              <a:xfrm>
                <a:off x="465612" y="2388828"/>
                <a:ext cx="2422235" cy="55258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latin typeface="GothamNarrow"/>
                    <a:ea typeface="Arial" charset="0"/>
                    <a:cs typeface="Arial" charset="0"/>
                  </a:rPr>
                  <a:t>Providing access to credible information through multiple interventions for ongoing support</a:t>
                </a:r>
                <a:endParaRPr lang="en-US" sz="1050" dirty="0">
                  <a:latin typeface="GothamNarrow"/>
                  <a:ea typeface="Arial" charset="0"/>
                  <a:cs typeface="Arial" charset="0"/>
                </a:endParaRPr>
              </a:p>
            </p:txBody>
          </p:sp>
          <p:sp>
            <p:nvSpPr>
              <p:cNvPr id="5" name="TextBox 3">
                <a:extLst>
                  <a:ext uri="{FF2B5EF4-FFF2-40B4-BE49-F238E27FC236}">
                    <a16:creationId xmlns:a16="http://schemas.microsoft.com/office/drawing/2014/main" id="{2C98E580-55B9-454C-8325-F0EB56E3FD2F}"/>
                  </a:ext>
                </a:extLst>
              </p:cNvPr>
              <p:cNvSpPr txBox="1"/>
              <p:nvPr/>
            </p:nvSpPr>
            <p:spPr>
              <a:xfrm>
                <a:off x="3367068" y="2388828"/>
                <a:ext cx="2422235" cy="552589"/>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latin typeface="GothamNarrow"/>
                    <a:ea typeface="Arial" charset="0"/>
                    <a:cs typeface="Arial" charset="0"/>
                  </a:rPr>
                  <a:t>Targeted engagement to mitigate infection risk and nudge members to be vaccinated </a:t>
                </a:r>
                <a:endParaRPr lang="en-US" sz="1050" dirty="0">
                  <a:latin typeface="GothamNarrow"/>
                  <a:ea typeface="Arial" charset="0"/>
                  <a:cs typeface="Arial" charset="0"/>
                </a:endParaRPr>
              </a:p>
            </p:txBody>
          </p:sp>
          <p:sp>
            <p:nvSpPr>
              <p:cNvPr id="6" name="TextBox 3">
                <a:extLst>
                  <a:ext uri="{FF2B5EF4-FFF2-40B4-BE49-F238E27FC236}">
                    <a16:creationId xmlns:a16="http://schemas.microsoft.com/office/drawing/2014/main" id="{2C98E580-55B9-454C-8325-F0EB56E3FD2F}"/>
                  </a:ext>
                </a:extLst>
              </p:cNvPr>
              <p:cNvSpPr txBox="1"/>
              <p:nvPr/>
            </p:nvSpPr>
            <p:spPr>
              <a:xfrm>
                <a:off x="6298657" y="2382000"/>
                <a:ext cx="2422235" cy="736786"/>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latin typeface="GothamNarrow"/>
                    <a:ea typeface="Arial" charset="0"/>
                    <a:cs typeface="Arial" charset="0"/>
                  </a:rPr>
                  <a:t>Collaboration with healthcare practitioners to facilitate access to care through new mediums and funding models </a:t>
                </a:r>
                <a:endParaRPr lang="en-US" sz="1050" dirty="0">
                  <a:latin typeface="GothamNarrow"/>
                  <a:ea typeface="Arial" charset="0"/>
                  <a:cs typeface="Arial" charset="0"/>
                </a:endParaRPr>
              </a:p>
            </p:txBody>
          </p:sp>
          <p:sp>
            <p:nvSpPr>
              <p:cNvPr id="7" name="TextBox 3">
                <a:extLst>
                  <a:ext uri="{FF2B5EF4-FFF2-40B4-BE49-F238E27FC236}">
                    <a16:creationId xmlns:a16="http://schemas.microsoft.com/office/drawing/2014/main" id="{2C98E580-55B9-454C-8325-F0EB56E3FD2F}"/>
                  </a:ext>
                </a:extLst>
              </p:cNvPr>
              <p:cNvSpPr txBox="1"/>
              <p:nvPr/>
            </p:nvSpPr>
            <p:spPr>
              <a:xfrm>
                <a:off x="9169980" y="2388828"/>
                <a:ext cx="2422235" cy="368392"/>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50" dirty="0" smtClean="0">
                    <a:latin typeface="GothamNarrow"/>
                    <a:ea typeface="Arial" charset="0"/>
                    <a:cs typeface="Arial" charset="0"/>
                  </a:rPr>
                  <a:t>Engaging industry players to play a bigger role within society and a key player</a:t>
                </a:r>
                <a:endParaRPr lang="en-US" sz="1050" dirty="0">
                  <a:latin typeface="GothamNarrow"/>
                  <a:ea typeface="Arial" charset="0"/>
                  <a:cs typeface="Arial" charset="0"/>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58587" y="3284353"/>
                <a:ext cx="2441239" cy="1513379"/>
              </a:xfrm>
              <a:prstGeom prst="rect">
                <a:avLst/>
              </a:prstGeom>
            </p:spPr>
          </p:pic>
          <p:pic>
            <p:nvPicPr>
              <p:cNvPr id="9" name="Picture 4" descr="Burnout and fatigue haunt Covid-19 front line healthcare workers"/>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260419" y="3268134"/>
                <a:ext cx="2409881" cy="15295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45929" y="3244732"/>
                <a:ext cx="2403276" cy="1553000"/>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b="21999"/>
              <a:stretch/>
            </p:blipFill>
            <p:spPr>
              <a:xfrm>
                <a:off x="3323008" y="3280108"/>
                <a:ext cx="2420997" cy="1517625"/>
              </a:xfrm>
              <a:prstGeom prst="rect">
                <a:avLst/>
              </a:prstGeom>
            </p:spPr>
          </p:pic>
          <p:sp>
            <p:nvSpPr>
              <p:cNvPr id="12" name="Rectangle 11"/>
              <p:cNvSpPr/>
              <p:nvPr/>
            </p:nvSpPr>
            <p:spPr>
              <a:xfrm>
                <a:off x="453036" y="4878379"/>
                <a:ext cx="2523517" cy="842041"/>
              </a:xfrm>
              <a:prstGeom prst="rect">
                <a:avLst/>
              </a:prstGeom>
            </p:spPr>
            <p:txBody>
              <a:bodyPr wrap="square">
                <a:spAutoFit/>
              </a:bodyPr>
              <a:lstStyle/>
              <a:p>
                <a:pPr marL="171450" indent="-171450">
                  <a:buFont typeface="Arial" panose="020B0604020202020204" pitchFamily="34" charset="0"/>
                  <a:buChar char="•"/>
                </a:pPr>
                <a:r>
                  <a:rPr lang="en-US" sz="1050" dirty="0" smtClean="0">
                    <a:latin typeface="GothamNarrow"/>
                  </a:rPr>
                  <a:t>Creation of a COVID-19 Resource Hub</a:t>
                </a:r>
              </a:p>
              <a:p>
                <a:pPr marL="171450" indent="-171450">
                  <a:buFont typeface="Arial" panose="020B0604020202020204" pitchFamily="34" charset="0"/>
                  <a:buChar char="•"/>
                </a:pPr>
                <a:r>
                  <a:rPr lang="en-US" sz="1050" dirty="0" smtClean="0">
                    <a:latin typeface="GothamNarrow"/>
                  </a:rPr>
                  <a:t>Direct advice to infected members </a:t>
                </a:r>
              </a:p>
              <a:p>
                <a:pPr marL="171450" indent="-171450">
                  <a:buFont typeface="Arial" panose="020B0604020202020204" pitchFamily="34" charset="0"/>
                  <a:buChar char="•"/>
                </a:pPr>
                <a:r>
                  <a:rPr lang="en-US" sz="1050" dirty="0" smtClean="0">
                    <a:latin typeface="GothamNarrow"/>
                  </a:rPr>
                  <a:t>Dedicated COVID-19 call center </a:t>
                </a:r>
                <a:endParaRPr lang="en-US" sz="1050" dirty="0">
                  <a:latin typeface="GothamNarrow"/>
                </a:endParaRPr>
              </a:p>
            </p:txBody>
          </p:sp>
          <p:sp>
            <p:nvSpPr>
              <p:cNvPr id="13" name="Rectangle 12"/>
              <p:cNvSpPr/>
              <p:nvPr/>
            </p:nvSpPr>
            <p:spPr>
              <a:xfrm>
                <a:off x="3367068" y="4875987"/>
                <a:ext cx="2523517" cy="1210434"/>
              </a:xfrm>
              <a:prstGeom prst="rect">
                <a:avLst/>
              </a:prstGeom>
            </p:spPr>
            <p:txBody>
              <a:bodyPr wrap="square">
                <a:spAutoFit/>
              </a:bodyPr>
              <a:lstStyle/>
              <a:p>
                <a:pPr marL="171450" indent="-171450">
                  <a:buFont typeface="Arial" panose="020B0604020202020204" pitchFamily="34" charset="0"/>
                  <a:buChar char="•"/>
                </a:pPr>
                <a:r>
                  <a:rPr lang="en-US" sz="1050" dirty="0" smtClean="0">
                    <a:latin typeface="GothamNarrow"/>
                  </a:rPr>
                  <a:t>COVID screening at corporate</a:t>
                </a:r>
              </a:p>
              <a:p>
                <a:pPr marL="171450" indent="-171450">
                  <a:buFont typeface="Arial" panose="020B0604020202020204" pitchFamily="34" charset="0"/>
                  <a:buChar char="•"/>
                </a:pPr>
                <a:r>
                  <a:rPr lang="en-ZA" sz="1050" dirty="0">
                    <a:latin typeface="GothamNarrow"/>
                  </a:rPr>
                  <a:t>Invitations sent to members to visit our vaccination </a:t>
                </a:r>
                <a:r>
                  <a:rPr lang="en-ZA" sz="1050" dirty="0" smtClean="0">
                    <a:latin typeface="GothamNarrow"/>
                  </a:rPr>
                  <a:t>sites</a:t>
                </a:r>
                <a:endParaRPr lang="en-US" sz="1050" dirty="0" smtClean="0">
                  <a:latin typeface="GothamNarrow"/>
                </a:endParaRPr>
              </a:p>
              <a:p>
                <a:pPr marL="171450" indent="-171450">
                  <a:buFont typeface="Arial" panose="020B0604020202020204" pitchFamily="34" charset="0"/>
                  <a:buChar char="•"/>
                </a:pPr>
                <a:r>
                  <a:rPr lang="en-US" sz="1050" dirty="0" smtClean="0">
                    <a:latin typeface="GothamNarrow"/>
                  </a:rPr>
                  <a:t>6 AfroCentric vaccination sites  </a:t>
                </a:r>
              </a:p>
              <a:p>
                <a:pPr marL="171450" indent="-171450">
                  <a:buFont typeface="Arial" panose="020B0604020202020204" pitchFamily="34" charset="0"/>
                  <a:buChar char="•"/>
                </a:pPr>
                <a:r>
                  <a:rPr lang="en-US" sz="1050" dirty="0" smtClean="0">
                    <a:latin typeface="GothamNarrow"/>
                  </a:rPr>
                  <a:t>More than 150k jabs administered by AfroCentric</a:t>
                </a:r>
              </a:p>
            </p:txBody>
          </p:sp>
          <p:sp>
            <p:nvSpPr>
              <p:cNvPr id="14" name="Rectangle 13"/>
              <p:cNvSpPr/>
              <p:nvPr/>
            </p:nvSpPr>
            <p:spPr>
              <a:xfrm>
                <a:off x="6249661" y="4875987"/>
                <a:ext cx="2523517" cy="1210434"/>
              </a:xfrm>
              <a:prstGeom prst="rect">
                <a:avLst/>
              </a:prstGeom>
            </p:spPr>
            <p:txBody>
              <a:bodyPr wrap="square">
                <a:spAutoFit/>
              </a:bodyPr>
              <a:lstStyle/>
              <a:p>
                <a:pPr marL="171450" indent="-171450">
                  <a:buFont typeface="Arial" panose="020B0604020202020204" pitchFamily="34" charset="0"/>
                  <a:buChar char="•"/>
                </a:pPr>
                <a:r>
                  <a:rPr lang="en-US" sz="1050" dirty="0" smtClean="0">
                    <a:latin typeface="GothamNarrow"/>
                  </a:rPr>
                  <a:t>PPE provision and lower tariffs negotiated </a:t>
                </a:r>
              </a:p>
              <a:p>
                <a:pPr marL="171450" indent="-171450">
                  <a:buFont typeface="Arial" panose="020B0604020202020204" pitchFamily="34" charset="0"/>
                  <a:buChar char="•"/>
                </a:pPr>
                <a:r>
                  <a:rPr lang="en-US" sz="1050" dirty="0" smtClean="0">
                    <a:latin typeface="GothamNarrow"/>
                  </a:rPr>
                  <a:t>Setting up of telemedicine and virtual consultations</a:t>
                </a:r>
              </a:p>
              <a:p>
                <a:pPr marL="171450" indent="-171450">
                  <a:buFont typeface="Arial" panose="020B0604020202020204" pitchFamily="34" charset="0"/>
                  <a:buChar char="•"/>
                </a:pPr>
                <a:r>
                  <a:rPr lang="en-US" sz="1050" dirty="0" smtClean="0">
                    <a:latin typeface="GothamNarrow"/>
                  </a:rPr>
                  <a:t>Laboratory negotiations in terms of COVID-19 test prices</a:t>
                </a:r>
                <a:endParaRPr lang="en-US" sz="1050" dirty="0">
                  <a:latin typeface="GothamNarrow"/>
                </a:endParaRPr>
              </a:p>
            </p:txBody>
          </p:sp>
          <p:sp>
            <p:nvSpPr>
              <p:cNvPr id="15" name="Rectangle 14"/>
              <p:cNvSpPr/>
              <p:nvPr/>
            </p:nvSpPr>
            <p:spPr>
              <a:xfrm>
                <a:off x="9163693" y="4873593"/>
                <a:ext cx="2523517" cy="1578827"/>
              </a:xfrm>
              <a:prstGeom prst="rect">
                <a:avLst/>
              </a:prstGeom>
            </p:spPr>
            <p:txBody>
              <a:bodyPr wrap="square">
                <a:spAutoFit/>
              </a:bodyPr>
              <a:lstStyle/>
              <a:p>
                <a:pPr marL="171450" indent="-171450">
                  <a:buFont typeface="Arial" panose="020B0604020202020204" pitchFamily="34" charset="0"/>
                  <a:buChar char="•"/>
                </a:pPr>
                <a:r>
                  <a:rPr lang="en-US" sz="1050" dirty="0">
                    <a:latin typeface="GothamNarrow"/>
                  </a:rPr>
                  <a:t>Collaboration with public and private sector for greater good of </a:t>
                </a:r>
                <a:r>
                  <a:rPr lang="en-US" sz="1050" dirty="0" smtClean="0">
                    <a:latin typeface="GothamNarrow"/>
                  </a:rPr>
                  <a:t>society</a:t>
                </a:r>
              </a:p>
              <a:p>
                <a:pPr marL="171450" indent="-171450">
                  <a:buFont typeface="Arial" panose="020B0604020202020204" pitchFamily="34" charset="0"/>
                  <a:buChar char="•"/>
                </a:pPr>
                <a:r>
                  <a:rPr lang="en-US" sz="1050" dirty="0">
                    <a:latin typeface="GothamNarrow"/>
                  </a:rPr>
                  <a:t>Creation of additional vaccination sites for members and non-members (walk-ins) to improve </a:t>
                </a:r>
                <a:r>
                  <a:rPr lang="en-US" sz="1050" dirty="0" smtClean="0">
                    <a:latin typeface="GothamNarrow"/>
                  </a:rPr>
                  <a:t>access (100 affiliated sites)</a:t>
                </a:r>
              </a:p>
              <a:p>
                <a:pPr marL="171450" indent="-171450">
                  <a:buFont typeface="Arial" panose="020B0604020202020204" pitchFamily="34" charset="0"/>
                  <a:buChar char="•"/>
                </a:pPr>
                <a:r>
                  <a:rPr lang="en-US" sz="1050" dirty="0">
                    <a:latin typeface="GothamNarrow"/>
                  </a:rPr>
                  <a:t>Collaboration with CMS in terms of PMB legislation</a:t>
                </a:r>
              </a:p>
            </p:txBody>
          </p:sp>
        </p:grpSp>
        <p:sp>
          <p:nvSpPr>
            <p:cNvPr id="16" name="object 62"/>
            <p:cNvSpPr/>
            <p:nvPr/>
          </p:nvSpPr>
          <p:spPr>
            <a:xfrm>
              <a:off x="1054821" y="1330121"/>
              <a:ext cx="1375565" cy="1368000"/>
            </a:xfrm>
            <a:custGeom>
              <a:avLst/>
              <a:gdLst/>
              <a:ahLst/>
              <a:cxnLst/>
              <a:rect l="l" t="t" r="r" b="b"/>
              <a:pathLst>
                <a:path w="1430020" h="1430020">
                  <a:moveTo>
                    <a:pt x="714946" y="0"/>
                  </a:moveTo>
                  <a:lnTo>
                    <a:pt x="665996" y="1649"/>
                  </a:lnTo>
                  <a:lnTo>
                    <a:pt x="617932" y="6526"/>
                  </a:lnTo>
                  <a:lnTo>
                    <a:pt x="570859" y="14525"/>
                  </a:lnTo>
                  <a:lnTo>
                    <a:pt x="524884" y="25538"/>
                  </a:lnTo>
                  <a:lnTo>
                    <a:pt x="480114" y="39460"/>
                  </a:lnTo>
                  <a:lnTo>
                    <a:pt x="436656" y="56183"/>
                  </a:lnTo>
                  <a:lnTo>
                    <a:pt x="394615" y="75602"/>
                  </a:lnTo>
                  <a:lnTo>
                    <a:pt x="354098" y="97610"/>
                  </a:lnTo>
                  <a:lnTo>
                    <a:pt x="315212" y="122101"/>
                  </a:lnTo>
                  <a:lnTo>
                    <a:pt x="278063" y="148967"/>
                  </a:lnTo>
                  <a:lnTo>
                    <a:pt x="242757" y="178103"/>
                  </a:lnTo>
                  <a:lnTo>
                    <a:pt x="209402" y="209402"/>
                  </a:lnTo>
                  <a:lnTo>
                    <a:pt x="178103" y="242757"/>
                  </a:lnTo>
                  <a:lnTo>
                    <a:pt x="148967" y="278063"/>
                  </a:lnTo>
                  <a:lnTo>
                    <a:pt x="122101" y="315212"/>
                  </a:lnTo>
                  <a:lnTo>
                    <a:pt x="97610" y="354098"/>
                  </a:lnTo>
                  <a:lnTo>
                    <a:pt x="75602" y="394615"/>
                  </a:lnTo>
                  <a:lnTo>
                    <a:pt x="56183" y="436656"/>
                  </a:lnTo>
                  <a:lnTo>
                    <a:pt x="39460" y="480114"/>
                  </a:lnTo>
                  <a:lnTo>
                    <a:pt x="25538" y="524884"/>
                  </a:lnTo>
                  <a:lnTo>
                    <a:pt x="14525" y="570859"/>
                  </a:lnTo>
                  <a:lnTo>
                    <a:pt x="6526" y="617932"/>
                  </a:lnTo>
                  <a:lnTo>
                    <a:pt x="1649" y="665996"/>
                  </a:lnTo>
                  <a:lnTo>
                    <a:pt x="0" y="714946"/>
                  </a:lnTo>
                  <a:lnTo>
                    <a:pt x="1649" y="763896"/>
                  </a:lnTo>
                  <a:lnTo>
                    <a:pt x="6526" y="811960"/>
                  </a:lnTo>
                  <a:lnTo>
                    <a:pt x="14525" y="859033"/>
                  </a:lnTo>
                  <a:lnTo>
                    <a:pt x="25538" y="905008"/>
                  </a:lnTo>
                  <a:lnTo>
                    <a:pt x="39460" y="949778"/>
                  </a:lnTo>
                  <a:lnTo>
                    <a:pt x="56183" y="993236"/>
                  </a:lnTo>
                  <a:lnTo>
                    <a:pt x="75602" y="1035277"/>
                  </a:lnTo>
                  <a:lnTo>
                    <a:pt x="97610" y="1075794"/>
                  </a:lnTo>
                  <a:lnTo>
                    <a:pt x="122101" y="1114680"/>
                  </a:lnTo>
                  <a:lnTo>
                    <a:pt x="148967" y="1151829"/>
                  </a:lnTo>
                  <a:lnTo>
                    <a:pt x="178103" y="1187135"/>
                  </a:lnTo>
                  <a:lnTo>
                    <a:pt x="209402" y="1220490"/>
                  </a:lnTo>
                  <a:lnTo>
                    <a:pt x="242757" y="1251789"/>
                  </a:lnTo>
                  <a:lnTo>
                    <a:pt x="278063" y="1280925"/>
                  </a:lnTo>
                  <a:lnTo>
                    <a:pt x="315212" y="1307791"/>
                  </a:lnTo>
                  <a:lnTo>
                    <a:pt x="354098" y="1332282"/>
                  </a:lnTo>
                  <a:lnTo>
                    <a:pt x="394615" y="1354290"/>
                  </a:lnTo>
                  <a:lnTo>
                    <a:pt x="436656" y="1373709"/>
                  </a:lnTo>
                  <a:lnTo>
                    <a:pt x="480114" y="1390432"/>
                  </a:lnTo>
                  <a:lnTo>
                    <a:pt x="524884" y="1404354"/>
                  </a:lnTo>
                  <a:lnTo>
                    <a:pt x="570859" y="1415367"/>
                  </a:lnTo>
                  <a:lnTo>
                    <a:pt x="617932" y="1423366"/>
                  </a:lnTo>
                  <a:lnTo>
                    <a:pt x="665996" y="1428243"/>
                  </a:lnTo>
                  <a:lnTo>
                    <a:pt x="714946" y="1429893"/>
                  </a:lnTo>
                  <a:lnTo>
                    <a:pt x="763896" y="1428243"/>
                  </a:lnTo>
                  <a:lnTo>
                    <a:pt x="811960" y="1423366"/>
                  </a:lnTo>
                  <a:lnTo>
                    <a:pt x="859033" y="1415367"/>
                  </a:lnTo>
                  <a:lnTo>
                    <a:pt x="905008" y="1404354"/>
                  </a:lnTo>
                  <a:lnTo>
                    <a:pt x="949778" y="1390432"/>
                  </a:lnTo>
                  <a:lnTo>
                    <a:pt x="993236" y="1373709"/>
                  </a:lnTo>
                  <a:lnTo>
                    <a:pt x="1035277" y="1354290"/>
                  </a:lnTo>
                  <a:lnTo>
                    <a:pt x="1075794" y="1332282"/>
                  </a:lnTo>
                  <a:lnTo>
                    <a:pt x="1114680" y="1307791"/>
                  </a:lnTo>
                  <a:lnTo>
                    <a:pt x="1151829" y="1280925"/>
                  </a:lnTo>
                  <a:lnTo>
                    <a:pt x="1187135" y="1251789"/>
                  </a:lnTo>
                  <a:lnTo>
                    <a:pt x="1220490" y="1220490"/>
                  </a:lnTo>
                  <a:lnTo>
                    <a:pt x="1251789" y="1187135"/>
                  </a:lnTo>
                  <a:lnTo>
                    <a:pt x="1280925" y="1151829"/>
                  </a:lnTo>
                  <a:lnTo>
                    <a:pt x="1307791" y="1114680"/>
                  </a:lnTo>
                  <a:lnTo>
                    <a:pt x="1332282" y="1075794"/>
                  </a:lnTo>
                  <a:lnTo>
                    <a:pt x="1354290" y="1035277"/>
                  </a:lnTo>
                  <a:lnTo>
                    <a:pt x="1373709" y="993236"/>
                  </a:lnTo>
                  <a:lnTo>
                    <a:pt x="1390432" y="949778"/>
                  </a:lnTo>
                  <a:lnTo>
                    <a:pt x="1404354" y="905008"/>
                  </a:lnTo>
                  <a:lnTo>
                    <a:pt x="1415367" y="859033"/>
                  </a:lnTo>
                  <a:lnTo>
                    <a:pt x="1423366" y="811960"/>
                  </a:lnTo>
                  <a:lnTo>
                    <a:pt x="1428243" y="763896"/>
                  </a:lnTo>
                  <a:lnTo>
                    <a:pt x="1429893" y="714946"/>
                  </a:lnTo>
                  <a:lnTo>
                    <a:pt x="1428243" y="665996"/>
                  </a:lnTo>
                  <a:lnTo>
                    <a:pt x="1423366" y="617932"/>
                  </a:lnTo>
                  <a:lnTo>
                    <a:pt x="1415367" y="570859"/>
                  </a:lnTo>
                  <a:lnTo>
                    <a:pt x="1404354" y="524884"/>
                  </a:lnTo>
                  <a:lnTo>
                    <a:pt x="1390432" y="480114"/>
                  </a:lnTo>
                  <a:lnTo>
                    <a:pt x="1373709" y="436656"/>
                  </a:lnTo>
                  <a:lnTo>
                    <a:pt x="1354290" y="394615"/>
                  </a:lnTo>
                  <a:lnTo>
                    <a:pt x="1332282" y="354098"/>
                  </a:lnTo>
                  <a:lnTo>
                    <a:pt x="1307791" y="315212"/>
                  </a:lnTo>
                  <a:lnTo>
                    <a:pt x="1280925" y="278063"/>
                  </a:lnTo>
                  <a:lnTo>
                    <a:pt x="1251789" y="242757"/>
                  </a:lnTo>
                  <a:lnTo>
                    <a:pt x="1220490" y="209402"/>
                  </a:lnTo>
                  <a:lnTo>
                    <a:pt x="1187135" y="178103"/>
                  </a:lnTo>
                  <a:lnTo>
                    <a:pt x="1151829" y="148967"/>
                  </a:lnTo>
                  <a:lnTo>
                    <a:pt x="1114680" y="122101"/>
                  </a:lnTo>
                  <a:lnTo>
                    <a:pt x="1075794" y="97610"/>
                  </a:lnTo>
                  <a:lnTo>
                    <a:pt x="1035277" y="75602"/>
                  </a:lnTo>
                  <a:lnTo>
                    <a:pt x="993236" y="56183"/>
                  </a:lnTo>
                  <a:lnTo>
                    <a:pt x="949778" y="39460"/>
                  </a:lnTo>
                  <a:lnTo>
                    <a:pt x="905008" y="25538"/>
                  </a:lnTo>
                  <a:lnTo>
                    <a:pt x="859033" y="14525"/>
                  </a:lnTo>
                  <a:lnTo>
                    <a:pt x="811960" y="6526"/>
                  </a:lnTo>
                  <a:lnTo>
                    <a:pt x="763896" y="1649"/>
                  </a:lnTo>
                  <a:lnTo>
                    <a:pt x="714946" y="0"/>
                  </a:lnTo>
                  <a:close/>
                </a:path>
              </a:pathLst>
            </a:custGeom>
            <a:solidFill>
              <a:srgbClr val="2BB673">
                <a:alpha val="38000"/>
              </a:srgbClr>
            </a:solidFill>
          </p:spPr>
          <p:txBody>
            <a:bodyPr wrap="square" lIns="0" tIns="0" rIns="0" bIns="0" rtlCol="0"/>
            <a:lstStyle/>
            <a:p>
              <a:endParaRPr sz="1050" dirty="0">
                <a:latin typeface="GothamNarrow"/>
                <a:ea typeface="Tahoma" panose="020B0604030504040204" pitchFamily="34" charset="0"/>
                <a:cs typeface="Tahoma" panose="020B0604030504040204" pitchFamily="34" charset="0"/>
              </a:endParaRPr>
            </a:p>
          </p:txBody>
        </p:sp>
        <p:sp>
          <p:nvSpPr>
            <p:cNvPr id="17" name="object 10"/>
            <p:cNvSpPr/>
            <p:nvPr/>
          </p:nvSpPr>
          <p:spPr>
            <a:xfrm>
              <a:off x="350680" y="2041847"/>
              <a:ext cx="4354825" cy="6352853"/>
            </a:xfrm>
            <a:custGeom>
              <a:avLst/>
              <a:gdLst/>
              <a:ahLst/>
              <a:cxnLst/>
              <a:rect l="l" t="t" r="r" b="b"/>
              <a:pathLst>
                <a:path w="6395719" h="3620770">
                  <a:moveTo>
                    <a:pt x="955598" y="0"/>
                  </a:moveTo>
                  <a:lnTo>
                    <a:pt x="0" y="0"/>
                  </a:lnTo>
                  <a:lnTo>
                    <a:pt x="0" y="3620490"/>
                  </a:lnTo>
                  <a:lnTo>
                    <a:pt x="6395300" y="3620490"/>
                  </a:lnTo>
                  <a:lnTo>
                    <a:pt x="6395300" y="0"/>
                  </a:lnTo>
                  <a:lnTo>
                    <a:pt x="5249659" y="0"/>
                  </a:lnTo>
                </a:path>
              </a:pathLst>
            </a:custGeom>
            <a:ln w="12700">
              <a:solidFill>
                <a:srgbClr val="939598"/>
              </a:solidFill>
            </a:ln>
          </p:spPr>
          <p:txBody>
            <a:bodyPr wrap="square" lIns="0" tIns="0" rIns="0" bIns="0" rtlCol="0"/>
            <a:lstStyle/>
            <a:p>
              <a:endParaRPr sz="1100" dirty="0">
                <a:latin typeface="GothamNarrow"/>
              </a:endParaRPr>
            </a:p>
          </p:txBody>
        </p:sp>
        <p:sp>
          <p:nvSpPr>
            <p:cNvPr id="18" name="object 93"/>
            <p:cNvSpPr txBox="1"/>
            <p:nvPr/>
          </p:nvSpPr>
          <p:spPr>
            <a:xfrm>
              <a:off x="1442943" y="1584095"/>
              <a:ext cx="2393756" cy="691425"/>
            </a:xfrm>
            <a:prstGeom prst="rect">
              <a:avLst/>
            </a:prstGeom>
          </p:spPr>
          <p:txBody>
            <a:bodyPr vert="horz" wrap="square" lIns="0" tIns="25400" rIns="0" bIns="0" rtlCol="0">
              <a:spAutoFit/>
            </a:bodyPr>
            <a:lstStyle/>
            <a:p>
              <a:pPr marL="12700" marR="5080">
                <a:spcBef>
                  <a:spcPts val="200"/>
                </a:spcBef>
              </a:pPr>
              <a:r>
                <a:rPr lang="en-US" sz="1400" b="1" dirty="0">
                  <a:latin typeface="GothamNarrow"/>
                  <a:cs typeface="Tahoma"/>
                </a:rPr>
                <a:t>Supporting members</a:t>
              </a:r>
            </a:p>
          </p:txBody>
        </p:sp>
        <p:sp>
          <p:nvSpPr>
            <p:cNvPr id="19" name="object 62"/>
            <p:cNvSpPr/>
            <p:nvPr/>
          </p:nvSpPr>
          <p:spPr>
            <a:xfrm>
              <a:off x="5720110" y="1335564"/>
              <a:ext cx="1375565" cy="1368000"/>
            </a:xfrm>
            <a:custGeom>
              <a:avLst/>
              <a:gdLst/>
              <a:ahLst/>
              <a:cxnLst/>
              <a:rect l="l" t="t" r="r" b="b"/>
              <a:pathLst>
                <a:path w="1430020" h="1430020">
                  <a:moveTo>
                    <a:pt x="714946" y="0"/>
                  </a:moveTo>
                  <a:lnTo>
                    <a:pt x="665996" y="1649"/>
                  </a:lnTo>
                  <a:lnTo>
                    <a:pt x="617932" y="6526"/>
                  </a:lnTo>
                  <a:lnTo>
                    <a:pt x="570859" y="14525"/>
                  </a:lnTo>
                  <a:lnTo>
                    <a:pt x="524884" y="25538"/>
                  </a:lnTo>
                  <a:lnTo>
                    <a:pt x="480114" y="39460"/>
                  </a:lnTo>
                  <a:lnTo>
                    <a:pt x="436656" y="56183"/>
                  </a:lnTo>
                  <a:lnTo>
                    <a:pt x="394615" y="75602"/>
                  </a:lnTo>
                  <a:lnTo>
                    <a:pt x="354098" y="97610"/>
                  </a:lnTo>
                  <a:lnTo>
                    <a:pt x="315212" y="122101"/>
                  </a:lnTo>
                  <a:lnTo>
                    <a:pt x="278063" y="148967"/>
                  </a:lnTo>
                  <a:lnTo>
                    <a:pt x="242757" y="178103"/>
                  </a:lnTo>
                  <a:lnTo>
                    <a:pt x="209402" y="209402"/>
                  </a:lnTo>
                  <a:lnTo>
                    <a:pt x="178103" y="242757"/>
                  </a:lnTo>
                  <a:lnTo>
                    <a:pt x="148967" y="278063"/>
                  </a:lnTo>
                  <a:lnTo>
                    <a:pt x="122101" y="315212"/>
                  </a:lnTo>
                  <a:lnTo>
                    <a:pt x="97610" y="354098"/>
                  </a:lnTo>
                  <a:lnTo>
                    <a:pt x="75602" y="394615"/>
                  </a:lnTo>
                  <a:lnTo>
                    <a:pt x="56183" y="436656"/>
                  </a:lnTo>
                  <a:lnTo>
                    <a:pt x="39460" y="480114"/>
                  </a:lnTo>
                  <a:lnTo>
                    <a:pt x="25538" y="524884"/>
                  </a:lnTo>
                  <a:lnTo>
                    <a:pt x="14525" y="570859"/>
                  </a:lnTo>
                  <a:lnTo>
                    <a:pt x="6526" y="617932"/>
                  </a:lnTo>
                  <a:lnTo>
                    <a:pt x="1649" y="665996"/>
                  </a:lnTo>
                  <a:lnTo>
                    <a:pt x="0" y="714946"/>
                  </a:lnTo>
                  <a:lnTo>
                    <a:pt x="1649" y="763896"/>
                  </a:lnTo>
                  <a:lnTo>
                    <a:pt x="6526" y="811960"/>
                  </a:lnTo>
                  <a:lnTo>
                    <a:pt x="14525" y="859033"/>
                  </a:lnTo>
                  <a:lnTo>
                    <a:pt x="25538" y="905008"/>
                  </a:lnTo>
                  <a:lnTo>
                    <a:pt x="39460" y="949778"/>
                  </a:lnTo>
                  <a:lnTo>
                    <a:pt x="56183" y="993236"/>
                  </a:lnTo>
                  <a:lnTo>
                    <a:pt x="75602" y="1035277"/>
                  </a:lnTo>
                  <a:lnTo>
                    <a:pt x="97610" y="1075794"/>
                  </a:lnTo>
                  <a:lnTo>
                    <a:pt x="122101" y="1114680"/>
                  </a:lnTo>
                  <a:lnTo>
                    <a:pt x="148967" y="1151829"/>
                  </a:lnTo>
                  <a:lnTo>
                    <a:pt x="178103" y="1187135"/>
                  </a:lnTo>
                  <a:lnTo>
                    <a:pt x="209402" y="1220490"/>
                  </a:lnTo>
                  <a:lnTo>
                    <a:pt x="242757" y="1251789"/>
                  </a:lnTo>
                  <a:lnTo>
                    <a:pt x="278063" y="1280925"/>
                  </a:lnTo>
                  <a:lnTo>
                    <a:pt x="315212" y="1307791"/>
                  </a:lnTo>
                  <a:lnTo>
                    <a:pt x="354098" y="1332282"/>
                  </a:lnTo>
                  <a:lnTo>
                    <a:pt x="394615" y="1354290"/>
                  </a:lnTo>
                  <a:lnTo>
                    <a:pt x="436656" y="1373709"/>
                  </a:lnTo>
                  <a:lnTo>
                    <a:pt x="480114" y="1390432"/>
                  </a:lnTo>
                  <a:lnTo>
                    <a:pt x="524884" y="1404354"/>
                  </a:lnTo>
                  <a:lnTo>
                    <a:pt x="570859" y="1415367"/>
                  </a:lnTo>
                  <a:lnTo>
                    <a:pt x="617932" y="1423366"/>
                  </a:lnTo>
                  <a:lnTo>
                    <a:pt x="665996" y="1428243"/>
                  </a:lnTo>
                  <a:lnTo>
                    <a:pt x="714946" y="1429893"/>
                  </a:lnTo>
                  <a:lnTo>
                    <a:pt x="763896" y="1428243"/>
                  </a:lnTo>
                  <a:lnTo>
                    <a:pt x="811960" y="1423366"/>
                  </a:lnTo>
                  <a:lnTo>
                    <a:pt x="859033" y="1415367"/>
                  </a:lnTo>
                  <a:lnTo>
                    <a:pt x="905008" y="1404354"/>
                  </a:lnTo>
                  <a:lnTo>
                    <a:pt x="949778" y="1390432"/>
                  </a:lnTo>
                  <a:lnTo>
                    <a:pt x="993236" y="1373709"/>
                  </a:lnTo>
                  <a:lnTo>
                    <a:pt x="1035277" y="1354290"/>
                  </a:lnTo>
                  <a:lnTo>
                    <a:pt x="1075794" y="1332282"/>
                  </a:lnTo>
                  <a:lnTo>
                    <a:pt x="1114680" y="1307791"/>
                  </a:lnTo>
                  <a:lnTo>
                    <a:pt x="1151829" y="1280925"/>
                  </a:lnTo>
                  <a:lnTo>
                    <a:pt x="1187135" y="1251789"/>
                  </a:lnTo>
                  <a:lnTo>
                    <a:pt x="1220490" y="1220490"/>
                  </a:lnTo>
                  <a:lnTo>
                    <a:pt x="1251789" y="1187135"/>
                  </a:lnTo>
                  <a:lnTo>
                    <a:pt x="1280925" y="1151829"/>
                  </a:lnTo>
                  <a:lnTo>
                    <a:pt x="1307791" y="1114680"/>
                  </a:lnTo>
                  <a:lnTo>
                    <a:pt x="1332282" y="1075794"/>
                  </a:lnTo>
                  <a:lnTo>
                    <a:pt x="1354290" y="1035277"/>
                  </a:lnTo>
                  <a:lnTo>
                    <a:pt x="1373709" y="993236"/>
                  </a:lnTo>
                  <a:lnTo>
                    <a:pt x="1390432" y="949778"/>
                  </a:lnTo>
                  <a:lnTo>
                    <a:pt x="1404354" y="905008"/>
                  </a:lnTo>
                  <a:lnTo>
                    <a:pt x="1415367" y="859033"/>
                  </a:lnTo>
                  <a:lnTo>
                    <a:pt x="1423366" y="811960"/>
                  </a:lnTo>
                  <a:lnTo>
                    <a:pt x="1428243" y="763896"/>
                  </a:lnTo>
                  <a:lnTo>
                    <a:pt x="1429893" y="714946"/>
                  </a:lnTo>
                  <a:lnTo>
                    <a:pt x="1428243" y="665996"/>
                  </a:lnTo>
                  <a:lnTo>
                    <a:pt x="1423366" y="617932"/>
                  </a:lnTo>
                  <a:lnTo>
                    <a:pt x="1415367" y="570859"/>
                  </a:lnTo>
                  <a:lnTo>
                    <a:pt x="1404354" y="524884"/>
                  </a:lnTo>
                  <a:lnTo>
                    <a:pt x="1390432" y="480114"/>
                  </a:lnTo>
                  <a:lnTo>
                    <a:pt x="1373709" y="436656"/>
                  </a:lnTo>
                  <a:lnTo>
                    <a:pt x="1354290" y="394615"/>
                  </a:lnTo>
                  <a:lnTo>
                    <a:pt x="1332282" y="354098"/>
                  </a:lnTo>
                  <a:lnTo>
                    <a:pt x="1307791" y="315212"/>
                  </a:lnTo>
                  <a:lnTo>
                    <a:pt x="1280925" y="278063"/>
                  </a:lnTo>
                  <a:lnTo>
                    <a:pt x="1251789" y="242757"/>
                  </a:lnTo>
                  <a:lnTo>
                    <a:pt x="1220490" y="209402"/>
                  </a:lnTo>
                  <a:lnTo>
                    <a:pt x="1187135" y="178103"/>
                  </a:lnTo>
                  <a:lnTo>
                    <a:pt x="1151829" y="148967"/>
                  </a:lnTo>
                  <a:lnTo>
                    <a:pt x="1114680" y="122101"/>
                  </a:lnTo>
                  <a:lnTo>
                    <a:pt x="1075794" y="97610"/>
                  </a:lnTo>
                  <a:lnTo>
                    <a:pt x="1035277" y="75602"/>
                  </a:lnTo>
                  <a:lnTo>
                    <a:pt x="993236" y="56183"/>
                  </a:lnTo>
                  <a:lnTo>
                    <a:pt x="949778" y="39460"/>
                  </a:lnTo>
                  <a:lnTo>
                    <a:pt x="905008" y="25538"/>
                  </a:lnTo>
                  <a:lnTo>
                    <a:pt x="859033" y="14525"/>
                  </a:lnTo>
                  <a:lnTo>
                    <a:pt x="811960" y="6526"/>
                  </a:lnTo>
                  <a:lnTo>
                    <a:pt x="763896" y="1649"/>
                  </a:lnTo>
                  <a:lnTo>
                    <a:pt x="714946" y="0"/>
                  </a:lnTo>
                  <a:close/>
                </a:path>
              </a:pathLst>
            </a:custGeom>
            <a:solidFill>
              <a:srgbClr val="0086EA">
                <a:alpha val="38000"/>
              </a:srgbClr>
            </a:solidFill>
          </p:spPr>
          <p:txBody>
            <a:bodyPr wrap="square" lIns="0" tIns="0" rIns="0" bIns="0" rtlCol="0"/>
            <a:lstStyle/>
            <a:p>
              <a:endParaRPr sz="1050" dirty="0">
                <a:latin typeface="GothamNarrow"/>
                <a:ea typeface="Tahoma" panose="020B0604030504040204" pitchFamily="34" charset="0"/>
                <a:cs typeface="Tahoma" panose="020B0604030504040204" pitchFamily="34" charset="0"/>
              </a:endParaRPr>
            </a:p>
          </p:txBody>
        </p:sp>
        <p:sp>
          <p:nvSpPr>
            <p:cNvPr id="20" name="object 10"/>
            <p:cNvSpPr/>
            <p:nvPr/>
          </p:nvSpPr>
          <p:spPr>
            <a:xfrm>
              <a:off x="5015969" y="2047290"/>
              <a:ext cx="4354825" cy="6352853"/>
            </a:xfrm>
            <a:custGeom>
              <a:avLst/>
              <a:gdLst/>
              <a:ahLst/>
              <a:cxnLst/>
              <a:rect l="l" t="t" r="r" b="b"/>
              <a:pathLst>
                <a:path w="6395719" h="3620770">
                  <a:moveTo>
                    <a:pt x="955598" y="0"/>
                  </a:moveTo>
                  <a:lnTo>
                    <a:pt x="0" y="0"/>
                  </a:lnTo>
                  <a:lnTo>
                    <a:pt x="0" y="3620490"/>
                  </a:lnTo>
                  <a:lnTo>
                    <a:pt x="6395300" y="3620490"/>
                  </a:lnTo>
                  <a:lnTo>
                    <a:pt x="6395300" y="0"/>
                  </a:lnTo>
                  <a:lnTo>
                    <a:pt x="5249659" y="0"/>
                  </a:lnTo>
                </a:path>
              </a:pathLst>
            </a:custGeom>
            <a:ln w="12700">
              <a:solidFill>
                <a:srgbClr val="939598"/>
              </a:solidFill>
            </a:ln>
          </p:spPr>
          <p:txBody>
            <a:bodyPr wrap="square" lIns="0" tIns="0" rIns="0" bIns="0" rtlCol="0"/>
            <a:lstStyle/>
            <a:p>
              <a:endParaRPr sz="1100" dirty="0">
                <a:latin typeface="GothamNarrow"/>
              </a:endParaRPr>
            </a:p>
          </p:txBody>
        </p:sp>
        <p:sp>
          <p:nvSpPr>
            <p:cNvPr id="21" name="object 93"/>
            <p:cNvSpPr txBox="1"/>
            <p:nvPr/>
          </p:nvSpPr>
          <p:spPr>
            <a:xfrm>
              <a:off x="6137138" y="1568080"/>
              <a:ext cx="2393756" cy="691425"/>
            </a:xfrm>
            <a:prstGeom prst="rect">
              <a:avLst/>
            </a:prstGeom>
          </p:spPr>
          <p:txBody>
            <a:bodyPr vert="horz" wrap="square" lIns="0" tIns="25400" rIns="0" bIns="0" rtlCol="0">
              <a:spAutoFit/>
            </a:bodyPr>
            <a:lstStyle/>
            <a:p>
              <a:pPr marL="12700" marR="5080">
                <a:spcBef>
                  <a:spcPts val="200"/>
                </a:spcBef>
              </a:pPr>
              <a:r>
                <a:rPr lang="en-US" sz="1400" b="1" dirty="0">
                  <a:latin typeface="GothamNarrow"/>
                  <a:cs typeface="Tahoma"/>
                </a:rPr>
                <a:t>Protecting members</a:t>
              </a:r>
            </a:p>
          </p:txBody>
        </p:sp>
        <p:sp>
          <p:nvSpPr>
            <p:cNvPr id="22" name="object 62"/>
            <p:cNvSpPr/>
            <p:nvPr/>
          </p:nvSpPr>
          <p:spPr>
            <a:xfrm>
              <a:off x="10497923" y="1299278"/>
              <a:ext cx="1375565" cy="1368000"/>
            </a:xfrm>
            <a:custGeom>
              <a:avLst/>
              <a:gdLst/>
              <a:ahLst/>
              <a:cxnLst/>
              <a:rect l="l" t="t" r="r" b="b"/>
              <a:pathLst>
                <a:path w="1430020" h="1430020">
                  <a:moveTo>
                    <a:pt x="714946" y="0"/>
                  </a:moveTo>
                  <a:lnTo>
                    <a:pt x="665996" y="1649"/>
                  </a:lnTo>
                  <a:lnTo>
                    <a:pt x="617932" y="6526"/>
                  </a:lnTo>
                  <a:lnTo>
                    <a:pt x="570859" y="14525"/>
                  </a:lnTo>
                  <a:lnTo>
                    <a:pt x="524884" y="25538"/>
                  </a:lnTo>
                  <a:lnTo>
                    <a:pt x="480114" y="39460"/>
                  </a:lnTo>
                  <a:lnTo>
                    <a:pt x="436656" y="56183"/>
                  </a:lnTo>
                  <a:lnTo>
                    <a:pt x="394615" y="75602"/>
                  </a:lnTo>
                  <a:lnTo>
                    <a:pt x="354098" y="97610"/>
                  </a:lnTo>
                  <a:lnTo>
                    <a:pt x="315212" y="122101"/>
                  </a:lnTo>
                  <a:lnTo>
                    <a:pt x="278063" y="148967"/>
                  </a:lnTo>
                  <a:lnTo>
                    <a:pt x="242757" y="178103"/>
                  </a:lnTo>
                  <a:lnTo>
                    <a:pt x="209402" y="209402"/>
                  </a:lnTo>
                  <a:lnTo>
                    <a:pt x="178103" y="242757"/>
                  </a:lnTo>
                  <a:lnTo>
                    <a:pt x="148967" y="278063"/>
                  </a:lnTo>
                  <a:lnTo>
                    <a:pt x="122101" y="315212"/>
                  </a:lnTo>
                  <a:lnTo>
                    <a:pt x="97610" y="354098"/>
                  </a:lnTo>
                  <a:lnTo>
                    <a:pt x="75602" y="394615"/>
                  </a:lnTo>
                  <a:lnTo>
                    <a:pt x="56183" y="436656"/>
                  </a:lnTo>
                  <a:lnTo>
                    <a:pt x="39460" y="480114"/>
                  </a:lnTo>
                  <a:lnTo>
                    <a:pt x="25538" y="524884"/>
                  </a:lnTo>
                  <a:lnTo>
                    <a:pt x="14525" y="570859"/>
                  </a:lnTo>
                  <a:lnTo>
                    <a:pt x="6526" y="617932"/>
                  </a:lnTo>
                  <a:lnTo>
                    <a:pt x="1649" y="665996"/>
                  </a:lnTo>
                  <a:lnTo>
                    <a:pt x="0" y="714946"/>
                  </a:lnTo>
                  <a:lnTo>
                    <a:pt x="1649" y="763896"/>
                  </a:lnTo>
                  <a:lnTo>
                    <a:pt x="6526" y="811960"/>
                  </a:lnTo>
                  <a:lnTo>
                    <a:pt x="14525" y="859033"/>
                  </a:lnTo>
                  <a:lnTo>
                    <a:pt x="25538" y="905008"/>
                  </a:lnTo>
                  <a:lnTo>
                    <a:pt x="39460" y="949778"/>
                  </a:lnTo>
                  <a:lnTo>
                    <a:pt x="56183" y="993236"/>
                  </a:lnTo>
                  <a:lnTo>
                    <a:pt x="75602" y="1035277"/>
                  </a:lnTo>
                  <a:lnTo>
                    <a:pt x="97610" y="1075794"/>
                  </a:lnTo>
                  <a:lnTo>
                    <a:pt x="122101" y="1114680"/>
                  </a:lnTo>
                  <a:lnTo>
                    <a:pt x="148967" y="1151829"/>
                  </a:lnTo>
                  <a:lnTo>
                    <a:pt x="178103" y="1187135"/>
                  </a:lnTo>
                  <a:lnTo>
                    <a:pt x="209402" y="1220490"/>
                  </a:lnTo>
                  <a:lnTo>
                    <a:pt x="242757" y="1251789"/>
                  </a:lnTo>
                  <a:lnTo>
                    <a:pt x="278063" y="1280925"/>
                  </a:lnTo>
                  <a:lnTo>
                    <a:pt x="315212" y="1307791"/>
                  </a:lnTo>
                  <a:lnTo>
                    <a:pt x="354098" y="1332282"/>
                  </a:lnTo>
                  <a:lnTo>
                    <a:pt x="394615" y="1354290"/>
                  </a:lnTo>
                  <a:lnTo>
                    <a:pt x="436656" y="1373709"/>
                  </a:lnTo>
                  <a:lnTo>
                    <a:pt x="480114" y="1390432"/>
                  </a:lnTo>
                  <a:lnTo>
                    <a:pt x="524884" y="1404354"/>
                  </a:lnTo>
                  <a:lnTo>
                    <a:pt x="570859" y="1415367"/>
                  </a:lnTo>
                  <a:lnTo>
                    <a:pt x="617932" y="1423366"/>
                  </a:lnTo>
                  <a:lnTo>
                    <a:pt x="665996" y="1428243"/>
                  </a:lnTo>
                  <a:lnTo>
                    <a:pt x="714946" y="1429893"/>
                  </a:lnTo>
                  <a:lnTo>
                    <a:pt x="763896" y="1428243"/>
                  </a:lnTo>
                  <a:lnTo>
                    <a:pt x="811960" y="1423366"/>
                  </a:lnTo>
                  <a:lnTo>
                    <a:pt x="859033" y="1415367"/>
                  </a:lnTo>
                  <a:lnTo>
                    <a:pt x="905008" y="1404354"/>
                  </a:lnTo>
                  <a:lnTo>
                    <a:pt x="949778" y="1390432"/>
                  </a:lnTo>
                  <a:lnTo>
                    <a:pt x="993236" y="1373709"/>
                  </a:lnTo>
                  <a:lnTo>
                    <a:pt x="1035277" y="1354290"/>
                  </a:lnTo>
                  <a:lnTo>
                    <a:pt x="1075794" y="1332282"/>
                  </a:lnTo>
                  <a:lnTo>
                    <a:pt x="1114680" y="1307791"/>
                  </a:lnTo>
                  <a:lnTo>
                    <a:pt x="1151829" y="1280925"/>
                  </a:lnTo>
                  <a:lnTo>
                    <a:pt x="1187135" y="1251789"/>
                  </a:lnTo>
                  <a:lnTo>
                    <a:pt x="1220490" y="1220490"/>
                  </a:lnTo>
                  <a:lnTo>
                    <a:pt x="1251789" y="1187135"/>
                  </a:lnTo>
                  <a:lnTo>
                    <a:pt x="1280925" y="1151829"/>
                  </a:lnTo>
                  <a:lnTo>
                    <a:pt x="1307791" y="1114680"/>
                  </a:lnTo>
                  <a:lnTo>
                    <a:pt x="1332282" y="1075794"/>
                  </a:lnTo>
                  <a:lnTo>
                    <a:pt x="1354290" y="1035277"/>
                  </a:lnTo>
                  <a:lnTo>
                    <a:pt x="1373709" y="993236"/>
                  </a:lnTo>
                  <a:lnTo>
                    <a:pt x="1390432" y="949778"/>
                  </a:lnTo>
                  <a:lnTo>
                    <a:pt x="1404354" y="905008"/>
                  </a:lnTo>
                  <a:lnTo>
                    <a:pt x="1415367" y="859033"/>
                  </a:lnTo>
                  <a:lnTo>
                    <a:pt x="1423366" y="811960"/>
                  </a:lnTo>
                  <a:lnTo>
                    <a:pt x="1428243" y="763896"/>
                  </a:lnTo>
                  <a:lnTo>
                    <a:pt x="1429893" y="714946"/>
                  </a:lnTo>
                  <a:lnTo>
                    <a:pt x="1428243" y="665996"/>
                  </a:lnTo>
                  <a:lnTo>
                    <a:pt x="1423366" y="617932"/>
                  </a:lnTo>
                  <a:lnTo>
                    <a:pt x="1415367" y="570859"/>
                  </a:lnTo>
                  <a:lnTo>
                    <a:pt x="1404354" y="524884"/>
                  </a:lnTo>
                  <a:lnTo>
                    <a:pt x="1390432" y="480114"/>
                  </a:lnTo>
                  <a:lnTo>
                    <a:pt x="1373709" y="436656"/>
                  </a:lnTo>
                  <a:lnTo>
                    <a:pt x="1354290" y="394615"/>
                  </a:lnTo>
                  <a:lnTo>
                    <a:pt x="1332282" y="354098"/>
                  </a:lnTo>
                  <a:lnTo>
                    <a:pt x="1307791" y="315212"/>
                  </a:lnTo>
                  <a:lnTo>
                    <a:pt x="1280925" y="278063"/>
                  </a:lnTo>
                  <a:lnTo>
                    <a:pt x="1251789" y="242757"/>
                  </a:lnTo>
                  <a:lnTo>
                    <a:pt x="1220490" y="209402"/>
                  </a:lnTo>
                  <a:lnTo>
                    <a:pt x="1187135" y="178103"/>
                  </a:lnTo>
                  <a:lnTo>
                    <a:pt x="1151829" y="148967"/>
                  </a:lnTo>
                  <a:lnTo>
                    <a:pt x="1114680" y="122101"/>
                  </a:lnTo>
                  <a:lnTo>
                    <a:pt x="1075794" y="97610"/>
                  </a:lnTo>
                  <a:lnTo>
                    <a:pt x="1035277" y="75602"/>
                  </a:lnTo>
                  <a:lnTo>
                    <a:pt x="993236" y="56183"/>
                  </a:lnTo>
                  <a:lnTo>
                    <a:pt x="949778" y="39460"/>
                  </a:lnTo>
                  <a:lnTo>
                    <a:pt x="905008" y="25538"/>
                  </a:lnTo>
                  <a:lnTo>
                    <a:pt x="859033" y="14525"/>
                  </a:lnTo>
                  <a:lnTo>
                    <a:pt x="811960" y="6526"/>
                  </a:lnTo>
                  <a:lnTo>
                    <a:pt x="763896" y="1649"/>
                  </a:lnTo>
                  <a:lnTo>
                    <a:pt x="714946" y="0"/>
                  </a:lnTo>
                  <a:close/>
                </a:path>
              </a:pathLst>
            </a:custGeom>
            <a:solidFill>
              <a:srgbClr val="ED145B">
                <a:alpha val="38000"/>
              </a:srgbClr>
            </a:solidFill>
          </p:spPr>
          <p:txBody>
            <a:bodyPr wrap="square" lIns="0" tIns="0" rIns="0" bIns="0" rtlCol="0"/>
            <a:lstStyle/>
            <a:p>
              <a:endParaRPr sz="1050" dirty="0">
                <a:latin typeface="GothamNarrow"/>
                <a:ea typeface="Tahoma" panose="020B0604030504040204" pitchFamily="34" charset="0"/>
                <a:cs typeface="Tahoma" panose="020B0604030504040204" pitchFamily="34" charset="0"/>
              </a:endParaRPr>
            </a:p>
          </p:txBody>
        </p:sp>
        <p:sp>
          <p:nvSpPr>
            <p:cNvPr id="23" name="object 10"/>
            <p:cNvSpPr/>
            <p:nvPr/>
          </p:nvSpPr>
          <p:spPr>
            <a:xfrm>
              <a:off x="9793782" y="2011004"/>
              <a:ext cx="4354825" cy="6352853"/>
            </a:xfrm>
            <a:custGeom>
              <a:avLst/>
              <a:gdLst/>
              <a:ahLst/>
              <a:cxnLst/>
              <a:rect l="l" t="t" r="r" b="b"/>
              <a:pathLst>
                <a:path w="6395719" h="3620770">
                  <a:moveTo>
                    <a:pt x="955598" y="0"/>
                  </a:moveTo>
                  <a:lnTo>
                    <a:pt x="0" y="0"/>
                  </a:lnTo>
                  <a:lnTo>
                    <a:pt x="0" y="3620490"/>
                  </a:lnTo>
                  <a:lnTo>
                    <a:pt x="6395300" y="3620490"/>
                  </a:lnTo>
                  <a:lnTo>
                    <a:pt x="6395300" y="0"/>
                  </a:lnTo>
                  <a:lnTo>
                    <a:pt x="5249659" y="0"/>
                  </a:lnTo>
                </a:path>
              </a:pathLst>
            </a:custGeom>
            <a:ln w="12700">
              <a:solidFill>
                <a:srgbClr val="939598"/>
              </a:solidFill>
            </a:ln>
          </p:spPr>
          <p:txBody>
            <a:bodyPr wrap="square" lIns="0" tIns="0" rIns="0" bIns="0" rtlCol="0"/>
            <a:lstStyle/>
            <a:p>
              <a:endParaRPr sz="1100" dirty="0">
                <a:latin typeface="GothamNarrow"/>
              </a:endParaRPr>
            </a:p>
          </p:txBody>
        </p:sp>
        <p:sp>
          <p:nvSpPr>
            <p:cNvPr id="24" name="object 93"/>
            <p:cNvSpPr txBox="1"/>
            <p:nvPr/>
          </p:nvSpPr>
          <p:spPr>
            <a:xfrm>
              <a:off x="10887359" y="1568080"/>
              <a:ext cx="2393756" cy="691425"/>
            </a:xfrm>
            <a:prstGeom prst="rect">
              <a:avLst/>
            </a:prstGeom>
          </p:spPr>
          <p:txBody>
            <a:bodyPr vert="horz" wrap="square" lIns="0" tIns="25400" rIns="0" bIns="0" rtlCol="0">
              <a:spAutoFit/>
            </a:bodyPr>
            <a:lstStyle/>
            <a:p>
              <a:pPr marL="12700" marR="5080">
                <a:spcBef>
                  <a:spcPts val="200"/>
                </a:spcBef>
              </a:pPr>
              <a:r>
                <a:rPr lang="en-US" sz="1400" b="1" dirty="0">
                  <a:latin typeface="GothamNarrow"/>
                  <a:cs typeface="Tahoma"/>
                </a:rPr>
                <a:t>Supporting providers</a:t>
              </a:r>
            </a:p>
          </p:txBody>
        </p:sp>
        <p:sp>
          <p:nvSpPr>
            <p:cNvPr id="25" name="object 62"/>
            <p:cNvSpPr/>
            <p:nvPr/>
          </p:nvSpPr>
          <p:spPr>
            <a:xfrm>
              <a:off x="15189996" y="1330121"/>
              <a:ext cx="1375565" cy="1368000"/>
            </a:xfrm>
            <a:custGeom>
              <a:avLst/>
              <a:gdLst/>
              <a:ahLst/>
              <a:cxnLst/>
              <a:rect l="l" t="t" r="r" b="b"/>
              <a:pathLst>
                <a:path w="1430020" h="1430020">
                  <a:moveTo>
                    <a:pt x="714946" y="0"/>
                  </a:moveTo>
                  <a:lnTo>
                    <a:pt x="665996" y="1649"/>
                  </a:lnTo>
                  <a:lnTo>
                    <a:pt x="617932" y="6526"/>
                  </a:lnTo>
                  <a:lnTo>
                    <a:pt x="570859" y="14525"/>
                  </a:lnTo>
                  <a:lnTo>
                    <a:pt x="524884" y="25538"/>
                  </a:lnTo>
                  <a:lnTo>
                    <a:pt x="480114" y="39460"/>
                  </a:lnTo>
                  <a:lnTo>
                    <a:pt x="436656" y="56183"/>
                  </a:lnTo>
                  <a:lnTo>
                    <a:pt x="394615" y="75602"/>
                  </a:lnTo>
                  <a:lnTo>
                    <a:pt x="354098" y="97610"/>
                  </a:lnTo>
                  <a:lnTo>
                    <a:pt x="315212" y="122101"/>
                  </a:lnTo>
                  <a:lnTo>
                    <a:pt x="278063" y="148967"/>
                  </a:lnTo>
                  <a:lnTo>
                    <a:pt x="242757" y="178103"/>
                  </a:lnTo>
                  <a:lnTo>
                    <a:pt x="209402" y="209402"/>
                  </a:lnTo>
                  <a:lnTo>
                    <a:pt x="178103" y="242757"/>
                  </a:lnTo>
                  <a:lnTo>
                    <a:pt x="148967" y="278063"/>
                  </a:lnTo>
                  <a:lnTo>
                    <a:pt x="122101" y="315212"/>
                  </a:lnTo>
                  <a:lnTo>
                    <a:pt x="97610" y="354098"/>
                  </a:lnTo>
                  <a:lnTo>
                    <a:pt x="75602" y="394615"/>
                  </a:lnTo>
                  <a:lnTo>
                    <a:pt x="56183" y="436656"/>
                  </a:lnTo>
                  <a:lnTo>
                    <a:pt x="39460" y="480114"/>
                  </a:lnTo>
                  <a:lnTo>
                    <a:pt x="25538" y="524884"/>
                  </a:lnTo>
                  <a:lnTo>
                    <a:pt x="14525" y="570859"/>
                  </a:lnTo>
                  <a:lnTo>
                    <a:pt x="6526" y="617932"/>
                  </a:lnTo>
                  <a:lnTo>
                    <a:pt x="1649" y="665996"/>
                  </a:lnTo>
                  <a:lnTo>
                    <a:pt x="0" y="714946"/>
                  </a:lnTo>
                  <a:lnTo>
                    <a:pt x="1649" y="763896"/>
                  </a:lnTo>
                  <a:lnTo>
                    <a:pt x="6526" y="811960"/>
                  </a:lnTo>
                  <a:lnTo>
                    <a:pt x="14525" y="859033"/>
                  </a:lnTo>
                  <a:lnTo>
                    <a:pt x="25538" y="905008"/>
                  </a:lnTo>
                  <a:lnTo>
                    <a:pt x="39460" y="949778"/>
                  </a:lnTo>
                  <a:lnTo>
                    <a:pt x="56183" y="993236"/>
                  </a:lnTo>
                  <a:lnTo>
                    <a:pt x="75602" y="1035277"/>
                  </a:lnTo>
                  <a:lnTo>
                    <a:pt x="97610" y="1075794"/>
                  </a:lnTo>
                  <a:lnTo>
                    <a:pt x="122101" y="1114680"/>
                  </a:lnTo>
                  <a:lnTo>
                    <a:pt x="148967" y="1151829"/>
                  </a:lnTo>
                  <a:lnTo>
                    <a:pt x="178103" y="1187135"/>
                  </a:lnTo>
                  <a:lnTo>
                    <a:pt x="209402" y="1220490"/>
                  </a:lnTo>
                  <a:lnTo>
                    <a:pt x="242757" y="1251789"/>
                  </a:lnTo>
                  <a:lnTo>
                    <a:pt x="278063" y="1280925"/>
                  </a:lnTo>
                  <a:lnTo>
                    <a:pt x="315212" y="1307791"/>
                  </a:lnTo>
                  <a:lnTo>
                    <a:pt x="354098" y="1332282"/>
                  </a:lnTo>
                  <a:lnTo>
                    <a:pt x="394615" y="1354290"/>
                  </a:lnTo>
                  <a:lnTo>
                    <a:pt x="436656" y="1373709"/>
                  </a:lnTo>
                  <a:lnTo>
                    <a:pt x="480114" y="1390432"/>
                  </a:lnTo>
                  <a:lnTo>
                    <a:pt x="524884" y="1404354"/>
                  </a:lnTo>
                  <a:lnTo>
                    <a:pt x="570859" y="1415367"/>
                  </a:lnTo>
                  <a:lnTo>
                    <a:pt x="617932" y="1423366"/>
                  </a:lnTo>
                  <a:lnTo>
                    <a:pt x="665996" y="1428243"/>
                  </a:lnTo>
                  <a:lnTo>
                    <a:pt x="714946" y="1429893"/>
                  </a:lnTo>
                  <a:lnTo>
                    <a:pt x="763896" y="1428243"/>
                  </a:lnTo>
                  <a:lnTo>
                    <a:pt x="811960" y="1423366"/>
                  </a:lnTo>
                  <a:lnTo>
                    <a:pt x="859033" y="1415367"/>
                  </a:lnTo>
                  <a:lnTo>
                    <a:pt x="905008" y="1404354"/>
                  </a:lnTo>
                  <a:lnTo>
                    <a:pt x="949778" y="1390432"/>
                  </a:lnTo>
                  <a:lnTo>
                    <a:pt x="993236" y="1373709"/>
                  </a:lnTo>
                  <a:lnTo>
                    <a:pt x="1035277" y="1354290"/>
                  </a:lnTo>
                  <a:lnTo>
                    <a:pt x="1075794" y="1332282"/>
                  </a:lnTo>
                  <a:lnTo>
                    <a:pt x="1114680" y="1307791"/>
                  </a:lnTo>
                  <a:lnTo>
                    <a:pt x="1151829" y="1280925"/>
                  </a:lnTo>
                  <a:lnTo>
                    <a:pt x="1187135" y="1251789"/>
                  </a:lnTo>
                  <a:lnTo>
                    <a:pt x="1220490" y="1220490"/>
                  </a:lnTo>
                  <a:lnTo>
                    <a:pt x="1251789" y="1187135"/>
                  </a:lnTo>
                  <a:lnTo>
                    <a:pt x="1280925" y="1151829"/>
                  </a:lnTo>
                  <a:lnTo>
                    <a:pt x="1307791" y="1114680"/>
                  </a:lnTo>
                  <a:lnTo>
                    <a:pt x="1332282" y="1075794"/>
                  </a:lnTo>
                  <a:lnTo>
                    <a:pt x="1354290" y="1035277"/>
                  </a:lnTo>
                  <a:lnTo>
                    <a:pt x="1373709" y="993236"/>
                  </a:lnTo>
                  <a:lnTo>
                    <a:pt x="1390432" y="949778"/>
                  </a:lnTo>
                  <a:lnTo>
                    <a:pt x="1404354" y="905008"/>
                  </a:lnTo>
                  <a:lnTo>
                    <a:pt x="1415367" y="859033"/>
                  </a:lnTo>
                  <a:lnTo>
                    <a:pt x="1423366" y="811960"/>
                  </a:lnTo>
                  <a:lnTo>
                    <a:pt x="1428243" y="763896"/>
                  </a:lnTo>
                  <a:lnTo>
                    <a:pt x="1429893" y="714946"/>
                  </a:lnTo>
                  <a:lnTo>
                    <a:pt x="1428243" y="665996"/>
                  </a:lnTo>
                  <a:lnTo>
                    <a:pt x="1423366" y="617932"/>
                  </a:lnTo>
                  <a:lnTo>
                    <a:pt x="1415367" y="570859"/>
                  </a:lnTo>
                  <a:lnTo>
                    <a:pt x="1404354" y="524884"/>
                  </a:lnTo>
                  <a:lnTo>
                    <a:pt x="1390432" y="480114"/>
                  </a:lnTo>
                  <a:lnTo>
                    <a:pt x="1373709" y="436656"/>
                  </a:lnTo>
                  <a:lnTo>
                    <a:pt x="1354290" y="394615"/>
                  </a:lnTo>
                  <a:lnTo>
                    <a:pt x="1332282" y="354098"/>
                  </a:lnTo>
                  <a:lnTo>
                    <a:pt x="1307791" y="315212"/>
                  </a:lnTo>
                  <a:lnTo>
                    <a:pt x="1280925" y="278063"/>
                  </a:lnTo>
                  <a:lnTo>
                    <a:pt x="1251789" y="242757"/>
                  </a:lnTo>
                  <a:lnTo>
                    <a:pt x="1220490" y="209402"/>
                  </a:lnTo>
                  <a:lnTo>
                    <a:pt x="1187135" y="178103"/>
                  </a:lnTo>
                  <a:lnTo>
                    <a:pt x="1151829" y="148967"/>
                  </a:lnTo>
                  <a:lnTo>
                    <a:pt x="1114680" y="122101"/>
                  </a:lnTo>
                  <a:lnTo>
                    <a:pt x="1075794" y="97610"/>
                  </a:lnTo>
                  <a:lnTo>
                    <a:pt x="1035277" y="75602"/>
                  </a:lnTo>
                  <a:lnTo>
                    <a:pt x="993236" y="56183"/>
                  </a:lnTo>
                  <a:lnTo>
                    <a:pt x="949778" y="39460"/>
                  </a:lnTo>
                  <a:lnTo>
                    <a:pt x="905008" y="25538"/>
                  </a:lnTo>
                  <a:lnTo>
                    <a:pt x="859033" y="14525"/>
                  </a:lnTo>
                  <a:lnTo>
                    <a:pt x="811960" y="6526"/>
                  </a:lnTo>
                  <a:lnTo>
                    <a:pt x="763896" y="1649"/>
                  </a:lnTo>
                  <a:lnTo>
                    <a:pt x="714946" y="0"/>
                  </a:lnTo>
                  <a:close/>
                </a:path>
              </a:pathLst>
            </a:custGeom>
            <a:solidFill>
              <a:srgbClr val="FFCB05">
                <a:alpha val="38000"/>
              </a:srgbClr>
            </a:solidFill>
          </p:spPr>
          <p:txBody>
            <a:bodyPr wrap="square" lIns="0" tIns="0" rIns="0" bIns="0" rtlCol="0"/>
            <a:lstStyle/>
            <a:p>
              <a:endParaRPr sz="1050" dirty="0">
                <a:latin typeface="GothamNarrow"/>
                <a:ea typeface="Tahoma" panose="020B0604030504040204" pitchFamily="34" charset="0"/>
                <a:cs typeface="Tahoma" panose="020B0604030504040204" pitchFamily="34" charset="0"/>
              </a:endParaRPr>
            </a:p>
          </p:txBody>
        </p:sp>
        <p:sp>
          <p:nvSpPr>
            <p:cNvPr id="26" name="object 10"/>
            <p:cNvSpPr/>
            <p:nvPr/>
          </p:nvSpPr>
          <p:spPr>
            <a:xfrm>
              <a:off x="14485855" y="2041847"/>
              <a:ext cx="4354825" cy="6352853"/>
            </a:xfrm>
            <a:custGeom>
              <a:avLst/>
              <a:gdLst/>
              <a:ahLst/>
              <a:cxnLst/>
              <a:rect l="l" t="t" r="r" b="b"/>
              <a:pathLst>
                <a:path w="6395719" h="3620770">
                  <a:moveTo>
                    <a:pt x="955598" y="0"/>
                  </a:moveTo>
                  <a:lnTo>
                    <a:pt x="0" y="0"/>
                  </a:lnTo>
                  <a:lnTo>
                    <a:pt x="0" y="3620490"/>
                  </a:lnTo>
                  <a:lnTo>
                    <a:pt x="6395300" y="3620490"/>
                  </a:lnTo>
                  <a:lnTo>
                    <a:pt x="6395300" y="0"/>
                  </a:lnTo>
                  <a:lnTo>
                    <a:pt x="5249659" y="0"/>
                  </a:lnTo>
                </a:path>
              </a:pathLst>
            </a:custGeom>
            <a:ln w="12700">
              <a:solidFill>
                <a:srgbClr val="939598"/>
              </a:solidFill>
            </a:ln>
          </p:spPr>
          <p:txBody>
            <a:bodyPr wrap="square" lIns="0" tIns="0" rIns="0" bIns="0" rtlCol="0"/>
            <a:lstStyle/>
            <a:p>
              <a:endParaRPr sz="1100" dirty="0">
                <a:latin typeface="GothamNarrow"/>
              </a:endParaRPr>
            </a:p>
          </p:txBody>
        </p:sp>
        <p:sp>
          <p:nvSpPr>
            <p:cNvPr id="27" name="object 93"/>
            <p:cNvSpPr txBox="1"/>
            <p:nvPr/>
          </p:nvSpPr>
          <p:spPr>
            <a:xfrm>
              <a:off x="15549372" y="1568080"/>
              <a:ext cx="1981241" cy="691425"/>
            </a:xfrm>
            <a:prstGeom prst="rect">
              <a:avLst/>
            </a:prstGeom>
          </p:spPr>
          <p:txBody>
            <a:bodyPr vert="horz" wrap="square" lIns="0" tIns="25400" rIns="0" bIns="0" rtlCol="0">
              <a:spAutoFit/>
            </a:bodyPr>
            <a:lstStyle/>
            <a:p>
              <a:pPr marL="12700" marR="5080">
                <a:spcBef>
                  <a:spcPts val="200"/>
                </a:spcBef>
              </a:pPr>
              <a:r>
                <a:rPr lang="en-US" sz="1400" b="1" dirty="0">
                  <a:latin typeface="GothamNarrow"/>
                  <a:cs typeface="Tahoma"/>
                </a:rPr>
                <a:t>Supporting society</a:t>
              </a:r>
            </a:p>
          </p:txBody>
        </p:sp>
      </p:grpSp>
    </p:spTree>
    <p:extLst>
      <p:ext uri="{BB962C8B-B14F-4D97-AF65-F5344CB8AC3E}">
        <p14:creationId xmlns:p14="http://schemas.microsoft.com/office/powerpoint/2010/main" val="36319677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b="6251"/>
          <a:stretch/>
        </p:blipFill>
        <p:spPr>
          <a:xfrm>
            <a:off x="472167" y="1317820"/>
            <a:ext cx="3801401" cy="5073836"/>
          </a:xfrm>
          <a:prstGeom prst="rect">
            <a:avLst/>
          </a:prstGeom>
        </p:spPr>
      </p:pic>
      <p:sp>
        <p:nvSpPr>
          <p:cNvPr id="2" name="TextBox 1"/>
          <p:cNvSpPr txBox="1"/>
          <p:nvPr/>
        </p:nvSpPr>
        <p:spPr>
          <a:xfrm>
            <a:off x="389657" y="55786"/>
            <a:ext cx="9482082" cy="707886"/>
          </a:xfrm>
          <a:prstGeom prst="rect">
            <a:avLst/>
          </a:prstGeom>
          <a:noFill/>
        </p:spPr>
        <p:txBody>
          <a:bodyPr wrap="square" lIns="0" tIns="0" rIns="0" bIns="0" rtlCol="0">
            <a:spAutoFit/>
          </a:bodyPr>
          <a:lstStyle/>
          <a:p>
            <a:r>
              <a:rPr lang="en-US" sz="2800" dirty="0" smtClean="0">
                <a:latin typeface="GothamNarrow"/>
              </a:rPr>
              <a:t>AN INFORMED TRANSITION – AREAS OF EMPHASIS</a:t>
            </a:r>
          </a:p>
          <a:p>
            <a:r>
              <a:rPr lang="en-US" dirty="0" smtClean="0">
                <a:latin typeface="GothamNarrow"/>
              </a:rPr>
              <a:t>1.  ALTERNATIVE REIMBURSEMENT MODELS</a:t>
            </a:r>
          </a:p>
        </p:txBody>
      </p:sp>
      <p:sp>
        <p:nvSpPr>
          <p:cNvPr id="7" name="Rectangle 6"/>
          <p:cNvSpPr/>
          <p:nvPr/>
        </p:nvSpPr>
        <p:spPr>
          <a:xfrm>
            <a:off x="429769" y="1317820"/>
            <a:ext cx="3843799" cy="5092124"/>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03505" y="2651557"/>
            <a:ext cx="3456431" cy="1200329"/>
          </a:xfrm>
          <a:prstGeom prst="rect">
            <a:avLst/>
          </a:prstGeom>
        </p:spPr>
        <p:txBody>
          <a:bodyPr wrap="square">
            <a:spAutoFit/>
          </a:bodyPr>
          <a:lstStyle/>
          <a:p>
            <a:r>
              <a:rPr lang="en-US" sz="1200" dirty="0">
                <a:latin typeface="GothamNarrow"/>
              </a:rPr>
              <a:t>The South African healthcare market has</a:t>
            </a:r>
          </a:p>
          <a:p>
            <a:r>
              <a:rPr lang="en-US" sz="1200" dirty="0">
                <a:latin typeface="GothamNarrow"/>
              </a:rPr>
              <a:t>generally been exhibiting a trend towards</a:t>
            </a:r>
          </a:p>
          <a:p>
            <a:r>
              <a:rPr lang="en-US" sz="1200" dirty="0">
                <a:latin typeface="GothamNarrow"/>
              </a:rPr>
              <a:t>a greater acceptance and implementation</a:t>
            </a:r>
          </a:p>
          <a:p>
            <a:r>
              <a:rPr lang="en-US" sz="1200" dirty="0">
                <a:latin typeface="GothamNarrow"/>
              </a:rPr>
              <a:t>of ARMs though the efficacy thereof has</a:t>
            </a:r>
          </a:p>
          <a:p>
            <a:r>
              <a:rPr lang="en-US" sz="1200" dirty="0">
                <a:latin typeface="GothamNarrow"/>
              </a:rPr>
              <a:t>been questioned, as discussed further in</a:t>
            </a:r>
          </a:p>
          <a:p>
            <a:r>
              <a:rPr lang="en-US" sz="1200" dirty="0">
                <a:latin typeface="GothamNarrow"/>
              </a:rPr>
              <a:t>the chapter that assesses facilities. </a:t>
            </a:r>
            <a:endParaRPr lang="en-ZA" sz="1200" dirty="0">
              <a:latin typeface="GothamNarrow"/>
            </a:endParaRPr>
          </a:p>
        </p:txBody>
      </p:sp>
      <p:sp>
        <p:nvSpPr>
          <p:cNvPr id="9" name="Rectangle 8"/>
          <p:cNvSpPr/>
          <p:nvPr/>
        </p:nvSpPr>
        <p:spPr>
          <a:xfrm>
            <a:off x="603504" y="4336941"/>
            <a:ext cx="3456431" cy="1569660"/>
          </a:xfrm>
          <a:prstGeom prst="rect">
            <a:avLst/>
          </a:prstGeom>
        </p:spPr>
        <p:txBody>
          <a:bodyPr wrap="square">
            <a:spAutoFit/>
          </a:bodyPr>
          <a:lstStyle/>
          <a:p>
            <a:r>
              <a:rPr lang="en-US" sz="1200" dirty="0">
                <a:latin typeface="GothamNarrow"/>
              </a:rPr>
              <a:t>Both funders and practitioners have</a:t>
            </a:r>
          </a:p>
          <a:p>
            <a:r>
              <a:rPr lang="en-US" sz="1200" dirty="0">
                <a:latin typeface="GothamNarrow"/>
              </a:rPr>
              <a:t>indicated their willingness to adopt new</a:t>
            </a:r>
          </a:p>
          <a:p>
            <a:r>
              <a:rPr lang="en-US" sz="1200" dirty="0">
                <a:latin typeface="GothamNarrow"/>
              </a:rPr>
              <a:t>reimbursement models, however there</a:t>
            </a:r>
          </a:p>
          <a:p>
            <a:r>
              <a:rPr lang="en-US" sz="1200" dirty="0">
                <a:latin typeface="GothamNarrow"/>
              </a:rPr>
              <a:t>have been legal restrictions to doing so</a:t>
            </a:r>
          </a:p>
          <a:p>
            <a:r>
              <a:rPr lang="en-US" sz="1200" dirty="0">
                <a:latin typeface="GothamNarrow"/>
              </a:rPr>
              <a:t>given the HPCSA’s interpretation of the</a:t>
            </a:r>
          </a:p>
          <a:p>
            <a:r>
              <a:rPr lang="en-US" sz="1200" dirty="0">
                <a:latin typeface="GothamNarrow"/>
              </a:rPr>
              <a:t>ethical rules on sharing of fees (ethical rule</a:t>
            </a:r>
          </a:p>
          <a:p>
            <a:r>
              <a:rPr lang="en-US" sz="1200" dirty="0">
                <a:latin typeface="GothamNarrow"/>
              </a:rPr>
              <a:t>7), business models (ethical rule 8) and subcontracting (ethical rule 18). </a:t>
            </a:r>
            <a:endParaRPr lang="en-ZA" sz="1200" dirty="0">
              <a:latin typeface="GothamNarrow"/>
            </a:endParaRPr>
          </a:p>
        </p:txBody>
      </p:sp>
      <p:sp>
        <p:nvSpPr>
          <p:cNvPr id="10" name="Rectangle 9"/>
          <p:cNvSpPr/>
          <p:nvPr/>
        </p:nvSpPr>
        <p:spPr>
          <a:xfrm>
            <a:off x="603505" y="1692301"/>
            <a:ext cx="3456431" cy="646331"/>
          </a:xfrm>
          <a:prstGeom prst="rect">
            <a:avLst/>
          </a:prstGeom>
        </p:spPr>
        <p:txBody>
          <a:bodyPr wrap="square">
            <a:spAutoFit/>
          </a:bodyPr>
          <a:lstStyle/>
          <a:p>
            <a:r>
              <a:rPr lang="en-US" b="1" dirty="0" smtClean="0">
                <a:latin typeface="GothamNarrow"/>
              </a:rPr>
              <a:t>HEALTH MARKET INQUIRY HIGHLIGHTS</a:t>
            </a:r>
            <a:endParaRPr lang="en-ZA" b="1" dirty="0">
              <a:latin typeface="GothamNarrow"/>
            </a:endParaRPr>
          </a:p>
        </p:txBody>
      </p:sp>
      <p:grpSp>
        <p:nvGrpSpPr>
          <p:cNvPr id="84" name="Group 83"/>
          <p:cNvGrpSpPr/>
          <p:nvPr/>
        </p:nvGrpSpPr>
        <p:grpSpPr>
          <a:xfrm>
            <a:off x="4690872" y="1646166"/>
            <a:ext cx="7104888" cy="4158131"/>
            <a:chOff x="4768632" y="2232072"/>
            <a:chExt cx="6199200" cy="3653640"/>
          </a:xfrm>
        </p:grpSpPr>
        <p:sp>
          <p:nvSpPr>
            <p:cNvPr id="13" name="Freeform 36"/>
            <p:cNvSpPr/>
            <p:nvPr/>
          </p:nvSpPr>
          <p:spPr>
            <a:xfrm>
              <a:off x="5075352" y="2921472"/>
              <a:ext cx="3306240" cy="2693880"/>
            </a:xfrm>
            <a:custGeom>
              <a:avLst/>
              <a:gdLst/>
              <a:ahLst/>
              <a:cxnLst/>
              <a:rect l="0" t="0" r="r" b="b"/>
              <a:pathLst>
                <a:path w="9184" h="7483">
                  <a:moveTo>
                    <a:pt x="6" y="164"/>
                  </a:moveTo>
                  <a:cubicBezTo>
                    <a:pt x="103" y="161"/>
                    <a:pt x="202" y="160"/>
                    <a:pt x="300" y="160"/>
                  </a:cubicBezTo>
                  <a:cubicBezTo>
                    <a:pt x="334" y="160"/>
                    <a:pt x="368" y="160"/>
                    <a:pt x="401" y="160"/>
                  </a:cubicBezTo>
                  <a:lnTo>
                    <a:pt x="403" y="1"/>
                  </a:lnTo>
                  <a:cubicBezTo>
                    <a:pt x="369" y="0"/>
                    <a:pt x="335" y="0"/>
                    <a:pt x="300" y="0"/>
                  </a:cubicBezTo>
                  <a:cubicBezTo>
                    <a:pt x="200" y="0"/>
                    <a:pt x="100" y="2"/>
                    <a:pt x="0" y="5"/>
                  </a:cubicBezTo>
                  <a:lnTo>
                    <a:pt x="6" y="164"/>
                  </a:lnTo>
                  <a:moveTo>
                    <a:pt x="533" y="163"/>
                  </a:moveTo>
                  <a:cubicBezTo>
                    <a:pt x="666" y="166"/>
                    <a:pt x="798" y="172"/>
                    <a:pt x="929" y="181"/>
                  </a:cubicBezTo>
                  <a:lnTo>
                    <a:pt x="940" y="22"/>
                  </a:lnTo>
                  <a:cubicBezTo>
                    <a:pt x="806" y="13"/>
                    <a:pt x="672" y="6"/>
                    <a:pt x="537" y="3"/>
                  </a:cubicBezTo>
                  <a:lnTo>
                    <a:pt x="533" y="163"/>
                  </a:lnTo>
                  <a:moveTo>
                    <a:pt x="1060" y="191"/>
                  </a:moveTo>
                  <a:cubicBezTo>
                    <a:pt x="1192" y="202"/>
                    <a:pt x="1323" y="216"/>
                    <a:pt x="1454" y="232"/>
                  </a:cubicBezTo>
                  <a:lnTo>
                    <a:pt x="1474" y="74"/>
                  </a:lnTo>
                  <a:cubicBezTo>
                    <a:pt x="1341" y="57"/>
                    <a:pt x="1208" y="43"/>
                    <a:pt x="1073" y="32"/>
                  </a:cubicBezTo>
                  <a:lnTo>
                    <a:pt x="1060" y="191"/>
                  </a:lnTo>
                  <a:moveTo>
                    <a:pt x="1586" y="250"/>
                  </a:moveTo>
                  <a:cubicBezTo>
                    <a:pt x="1717" y="268"/>
                    <a:pt x="1847" y="290"/>
                    <a:pt x="1976" y="314"/>
                  </a:cubicBezTo>
                  <a:lnTo>
                    <a:pt x="2005" y="157"/>
                  </a:lnTo>
                  <a:cubicBezTo>
                    <a:pt x="1874" y="132"/>
                    <a:pt x="1741" y="110"/>
                    <a:pt x="1608" y="92"/>
                  </a:cubicBezTo>
                  <a:lnTo>
                    <a:pt x="1586" y="250"/>
                  </a:lnTo>
                  <a:moveTo>
                    <a:pt x="2106" y="339"/>
                  </a:moveTo>
                  <a:cubicBezTo>
                    <a:pt x="2235" y="365"/>
                    <a:pt x="2364" y="394"/>
                    <a:pt x="2492" y="425"/>
                  </a:cubicBezTo>
                  <a:lnTo>
                    <a:pt x="2530" y="270"/>
                  </a:lnTo>
                  <a:cubicBezTo>
                    <a:pt x="2400" y="238"/>
                    <a:pt x="2269" y="209"/>
                    <a:pt x="2137" y="182"/>
                  </a:cubicBezTo>
                  <a:lnTo>
                    <a:pt x="2106" y="339"/>
                  </a:lnTo>
                  <a:moveTo>
                    <a:pt x="2619" y="458"/>
                  </a:moveTo>
                  <a:cubicBezTo>
                    <a:pt x="2747" y="492"/>
                    <a:pt x="2874" y="528"/>
                    <a:pt x="3000" y="567"/>
                  </a:cubicBezTo>
                  <a:lnTo>
                    <a:pt x="3047" y="415"/>
                  </a:lnTo>
                  <a:cubicBezTo>
                    <a:pt x="2919" y="375"/>
                    <a:pt x="2790" y="338"/>
                    <a:pt x="2660" y="304"/>
                  </a:cubicBezTo>
                  <a:lnTo>
                    <a:pt x="2619" y="458"/>
                  </a:lnTo>
                  <a:moveTo>
                    <a:pt x="3125" y="607"/>
                  </a:moveTo>
                  <a:cubicBezTo>
                    <a:pt x="3251" y="648"/>
                    <a:pt x="3376" y="692"/>
                    <a:pt x="3499" y="739"/>
                  </a:cubicBezTo>
                  <a:lnTo>
                    <a:pt x="3555" y="589"/>
                  </a:lnTo>
                  <a:cubicBezTo>
                    <a:pt x="3430" y="542"/>
                    <a:pt x="3303" y="497"/>
                    <a:pt x="3175" y="456"/>
                  </a:cubicBezTo>
                  <a:lnTo>
                    <a:pt x="3125" y="607"/>
                  </a:lnTo>
                  <a:moveTo>
                    <a:pt x="3622" y="786"/>
                  </a:moveTo>
                  <a:cubicBezTo>
                    <a:pt x="3746" y="835"/>
                    <a:pt x="3867" y="886"/>
                    <a:pt x="3988" y="940"/>
                  </a:cubicBezTo>
                  <a:lnTo>
                    <a:pt x="4053" y="794"/>
                  </a:lnTo>
                  <a:cubicBezTo>
                    <a:pt x="3930" y="739"/>
                    <a:pt x="3806" y="687"/>
                    <a:pt x="3681" y="638"/>
                  </a:cubicBezTo>
                  <a:lnTo>
                    <a:pt x="3622" y="786"/>
                  </a:lnTo>
                  <a:moveTo>
                    <a:pt x="4108" y="995"/>
                  </a:moveTo>
                  <a:cubicBezTo>
                    <a:pt x="4228" y="1051"/>
                    <a:pt x="4347" y="1109"/>
                    <a:pt x="4464" y="1170"/>
                  </a:cubicBezTo>
                  <a:lnTo>
                    <a:pt x="4538" y="1028"/>
                  </a:lnTo>
                  <a:cubicBezTo>
                    <a:pt x="4419" y="966"/>
                    <a:pt x="4298" y="907"/>
                    <a:pt x="4176" y="850"/>
                  </a:cubicBezTo>
                  <a:lnTo>
                    <a:pt x="4108" y="995"/>
                  </a:lnTo>
                  <a:moveTo>
                    <a:pt x="4581" y="1232"/>
                  </a:moveTo>
                  <a:cubicBezTo>
                    <a:pt x="4697" y="1294"/>
                    <a:pt x="4812" y="1360"/>
                    <a:pt x="4925" y="1427"/>
                  </a:cubicBezTo>
                  <a:lnTo>
                    <a:pt x="5007" y="1290"/>
                  </a:lnTo>
                  <a:cubicBezTo>
                    <a:pt x="4892" y="1221"/>
                    <a:pt x="4775" y="1155"/>
                    <a:pt x="4657" y="1091"/>
                  </a:cubicBezTo>
                  <a:lnTo>
                    <a:pt x="4581" y="1232"/>
                  </a:lnTo>
                  <a:moveTo>
                    <a:pt x="5038" y="1496"/>
                  </a:moveTo>
                  <a:cubicBezTo>
                    <a:pt x="5151" y="1566"/>
                    <a:pt x="5262" y="1638"/>
                    <a:pt x="5371" y="1712"/>
                  </a:cubicBezTo>
                  <a:lnTo>
                    <a:pt x="5461" y="1580"/>
                  </a:lnTo>
                  <a:cubicBezTo>
                    <a:pt x="5350" y="1504"/>
                    <a:pt x="5237" y="1431"/>
                    <a:pt x="5122" y="1360"/>
                  </a:cubicBezTo>
                  <a:lnTo>
                    <a:pt x="5038" y="1496"/>
                  </a:lnTo>
                  <a:moveTo>
                    <a:pt x="5479" y="1787"/>
                  </a:moveTo>
                  <a:cubicBezTo>
                    <a:pt x="5587" y="1863"/>
                    <a:pt x="5694" y="1942"/>
                    <a:pt x="5798" y="2023"/>
                  </a:cubicBezTo>
                  <a:lnTo>
                    <a:pt x="5896" y="1896"/>
                  </a:lnTo>
                  <a:cubicBezTo>
                    <a:pt x="5789" y="1814"/>
                    <a:pt x="5681" y="1734"/>
                    <a:pt x="5571" y="1657"/>
                  </a:cubicBezTo>
                  <a:lnTo>
                    <a:pt x="5479" y="1787"/>
                  </a:lnTo>
                  <a:moveTo>
                    <a:pt x="5902" y="2104"/>
                  </a:moveTo>
                  <a:cubicBezTo>
                    <a:pt x="6005" y="2187"/>
                    <a:pt x="6106" y="2271"/>
                    <a:pt x="6206" y="2358"/>
                  </a:cubicBezTo>
                  <a:lnTo>
                    <a:pt x="6311" y="2238"/>
                  </a:lnTo>
                  <a:cubicBezTo>
                    <a:pt x="6210" y="2150"/>
                    <a:pt x="6107" y="2063"/>
                    <a:pt x="6001" y="1979"/>
                  </a:cubicBezTo>
                  <a:lnTo>
                    <a:pt x="5902" y="2104"/>
                  </a:lnTo>
                  <a:moveTo>
                    <a:pt x="6304" y="2446"/>
                  </a:moveTo>
                  <a:cubicBezTo>
                    <a:pt x="6403" y="2534"/>
                    <a:pt x="6499" y="2625"/>
                    <a:pt x="6592" y="2717"/>
                  </a:cubicBezTo>
                  <a:lnTo>
                    <a:pt x="6705" y="2604"/>
                  </a:lnTo>
                  <a:cubicBezTo>
                    <a:pt x="6609" y="2509"/>
                    <a:pt x="6511" y="2417"/>
                    <a:pt x="6411" y="2327"/>
                  </a:cubicBezTo>
                  <a:lnTo>
                    <a:pt x="6304" y="2446"/>
                  </a:lnTo>
                  <a:moveTo>
                    <a:pt x="6686" y="2811"/>
                  </a:moveTo>
                  <a:cubicBezTo>
                    <a:pt x="6778" y="2905"/>
                    <a:pt x="6869" y="3001"/>
                    <a:pt x="6957" y="3099"/>
                  </a:cubicBezTo>
                  <a:lnTo>
                    <a:pt x="7075" y="2993"/>
                  </a:lnTo>
                  <a:cubicBezTo>
                    <a:pt x="6986" y="2893"/>
                    <a:pt x="6894" y="2795"/>
                    <a:pt x="6800" y="2699"/>
                  </a:cubicBezTo>
                  <a:lnTo>
                    <a:pt x="6686" y="2811"/>
                  </a:lnTo>
                  <a:moveTo>
                    <a:pt x="7044" y="3198"/>
                  </a:moveTo>
                  <a:cubicBezTo>
                    <a:pt x="7131" y="3298"/>
                    <a:pt x="7215" y="3399"/>
                    <a:pt x="7297" y="3503"/>
                  </a:cubicBezTo>
                  <a:lnTo>
                    <a:pt x="7422" y="3403"/>
                  </a:lnTo>
                  <a:cubicBezTo>
                    <a:pt x="7338" y="3298"/>
                    <a:pt x="7253" y="3195"/>
                    <a:pt x="7164" y="3093"/>
                  </a:cubicBezTo>
                  <a:lnTo>
                    <a:pt x="7044" y="3198"/>
                  </a:lnTo>
                  <a:moveTo>
                    <a:pt x="7378" y="3607"/>
                  </a:moveTo>
                  <a:cubicBezTo>
                    <a:pt x="7458" y="3711"/>
                    <a:pt x="7536" y="3818"/>
                    <a:pt x="7611" y="3926"/>
                  </a:cubicBezTo>
                  <a:lnTo>
                    <a:pt x="7742" y="3834"/>
                  </a:lnTo>
                  <a:cubicBezTo>
                    <a:pt x="7666" y="3724"/>
                    <a:pt x="7586" y="3616"/>
                    <a:pt x="7504" y="3509"/>
                  </a:cubicBezTo>
                  <a:lnTo>
                    <a:pt x="7378" y="3607"/>
                  </a:lnTo>
                  <a:moveTo>
                    <a:pt x="7686" y="4034"/>
                  </a:moveTo>
                  <a:cubicBezTo>
                    <a:pt x="7759" y="4144"/>
                    <a:pt x="7831" y="4255"/>
                    <a:pt x="7899" y="4367"/>
                  </a:cubicBezTo>
                  <a:lnTo>
                    <a:pt x="8036" y="4284"/>
                  </a:lnTo>
                  <a:cubicBezTo>
                    <a:pt x="7966" y="4169"/>
                    <a:pt x="7893" y="4056"/>
                    <a:pt x="7818" y="3945"/>
                  </a:cubicBezTo>
                  <a:lnTo>
                    <a:pt x="7686" y="4034"/>
                  </a:lnTo>
                  <a:moveTo>
                    <a:pt x="7967" y="4480"/>
                  </a:moveTo>
                  <a:cubicBezTo>
                    <a:pt x="8033" y="4594"/>
                    <a:pt x="8097" y="4709"/>
                    <a:pt x="8159" y="4826"/>
                  </a:cubicBezTo>
                  <a:lnTo>
                    <a:pt x="8300" y="4751"/>
                  </a:lnTo>
                  <a:cubicBezTo>
                    <a:pt x="8238" y="4632"/>
                    <a:pt x="8172" y="4515"/>
                    <a:pt x="8104" y="4399"/>
                  </a:cubicBezTo>
                  <a:lnTo>
                    <a:pt x="7967" y="4480"/>
                  </a:lnTo>
                  <a:moveTo>
                    <a:pt x="8219" y="4943"/>
                  </a:moveTo>
                  <a:cubicBezTo>
                    <a:pt x="8278" y="5060"/>
                    <a:pt x="8335" y="5179"/>
                    <a:pt x="8389" y="5299"/>
                  </a:cubicBezTo>
                  <a:lnTo>
                    <a:pt x="8535" y="5234"/>
                  </a:lnTo>
                  <a:cubicBezTo>
                    <a:pt x="8480" y="5111"/>
                    <a:pt x="8422" y="4990"/>
                    <a:pt x="8362" y="4870"/>
                  </a:cubicBezTo>
                  <a:lnTo>
                    <a:pt x="8219" y="4943"/>
                  </a:lnTo>
                  <a:moveTo>
                    <a:pt x="8442" y="5419"/>
                  </a:moveTo>
                  <a:cubicBezTo>
                    <a:pt x="8494" y="5540"/>
                    <a:pt x="8543" y="5662"/>
                    <a:pt x="8589" y="5786"/>
                  </a:cubicBezTo>
                  <a:lnTo>
                    <a:pt x="8738" y="5730"/>
                  </a:lnTo>
                  <a:cubicBezTo>
                    <a:pt x="8691" y="5604"/>
                    <a:pt x="8641" y="5479"/>
                    <a:pt x="8589" y="5356"/>
                  </a:cubicBezTo>
                  <a:lnTo>
                    <a:pt x="8442" y="5419"/>
                  </a:lnTo>
                  <a:moveTo>
                    <a:pt x="8634" y="5910"/>
                  </a:moveTo>
                  <a:cubicBezTo>
                    <a:pt x="8678" y="6034"/>
                    <a:pt x="8719" y="6159"/>
                    <a:pt x="8757" y="6285"/>
                  </a:cubicBezTo>
                  <a:lnTo>
                    <a:pt x="8910" y="6238"/>
                  </a:lnTo>
                  <a:cubicBezTo>
                    <a:pt x="8871" y="6110"/>
                    <a:pt x="8829" y="5983"/>
                    <a:pt x="8784" y="5857"/>
                  </a:cubicBezTo>
                  <a:lnTo>
                    <a:pt x="8634" y="5910"/>
                  </a:lnTo>
                  <a:moveTo>
                    <a:pt x="8795" y="6411"/>
                  </a:moveTo>
                  <a:cubicBezTo>
                    <a:pt x="8831" y="6538"/>
                    <a:pt x="8864" y="6665"/>
                    <a:pt x="8894" y="6794"/>
                  </a:cubicBezTo>
                  <a:lnTo>
                    <a:pt x="9050" y="6757"/>
                  </a:lnTo>
                  <a:cubicBezTo>
                    <a:pt x="9019" y="6626"/>
                    <a:pt x="8985" y="6496"/>
                    <a:pt x="8948" y="6367"/>
                  </a:cubicBezTo>
                  <a:lnTo>
                    <a:pt x="8795" y="6411"/>
                  </a:lnTo>
                  <a:moveTo>
                    <a:pt x="8923" y="6922"/>
                  </a:moveTo>
                  <a:cubicBezTo>
                    <a:pt x="8951" y="7051"/>
                    <a:pt x="8976" y="7180"/>
                    <a:pt x="8998" y="7310"/>
                  </a:cubicBezTo>
                  <a:lnTo>
                    <a:pt x="9155" y="7284"/>
                  </a:lnTo>
                  <a:cubicBezTo>
                    <a:pt x="9133" y="7151"/>
                    <a:pt x="9108" y="7019"/>
                    <a:pt x="9079" y="6888"/>
                  </a:cubicBezTo>
                  <a:lnTo>
                    <a:pt x="8923" y="6922"/>
                  </a:lnTo>
                  <a:moveTo>
                    <a:pt x="9019" y="7440"/>
                  </a:moveTo>
                  <a:cubicBezTo>
                    <a:pt x="9021" y="7454"/>
                    <a:pt x="9023" y="7468"/>
                    <a:pt x="9025" y="7482"/>
                  </a:cubicBezTo>
                  <a:lnTo>
                    <a:pt x="9183" y="7459"/>
                  </a:lnTo>
                  <a:cubicBezTo>
                    <a:pt x="9181" y="7444"/>
                    <a:pt x="9179" y="7430"/>
                    <a:pt x="9177" y="7416"/>
                  </a:cubicBezTo>
                  <a:lnTo>
                    <a:pt x="9019" y="7440"/>
                  </a:lnTo>
                  <a:close/>
                </a:path>
              </a:pathLst>
            </a:custGeom>
            <a:solidFill>
              <a:srgbClr val="70BFE8"/>
            </a:solidFill>
            <a:ln>
              <a:noFill/>
            </a:ln>
          </p:spPr>
        </p:sp>
        <p:pic>
          <p:nvPicPr>
            <p:cNvPr id="15" name="Picture 14"/>
            <p:cNvPicPr/>
            <p:nvPr/>
          </p:nvPicPr>
          <p:blipFill>
            <a:blip r:embed="rId3"/>
            <a:stretch/>
          </p:blipFill>
          <p:spPr>
            <a:xfrm>
              <a:off x="6115348" y="3626532"/>
              <a:ext cx="580680" cy="199440"/>
            </a:xfrm>
            <a:prstGeom prst="rect">
              <a:avLst/>
            </a:prstGeom>
            <a:ln>
              <a:noFill/>
            </a:ln>
          </p:spPr>
        </p:pic>
        <p:pic>
          <p:nvPicPr>
            <p:cNvPr id="16" name="Picture 15"/>
            <p:cNvPicPr/>
            <p:nvPr/>
          </p:nvPicPr>
          <p:blipFill>
            <a:blip r:embed="rId4"/>
            <a:stretch/>
          </p:blipFill>
          <p:spPr>
            <a:xfrm>
              <a:off x="6148044" y="3747453"/>
              <a:ext cx="580680" cy="199440"/>
            </a:xfrm>
            <a:prstGeom prst="rect">
              <a:avLst/>
            </a:prstGeom>
            <a:ln>
              <a:noFill/>
            </a:ln>
          </p:spPr>
        </p:pic>
        <p:pic>
          <p:nvPicPr>
            <p:cNvPr id="21" name="Picture 20"/>
            <p:cNvPicPr/>
            <p:nvPr/>
          </p:nvPicPr>
          <p:blipFill>
            <a:blip r:embed="rId5"/>
            <a:stretch/>
          </p:blipFill>
          <p:spPr>
            <a:xfrm>
              <a:off x="8000712" y="4640472"/>
              <a:ext cx="101880" cy="65520"/>
            </a:xfrm>
            <a:prstGeom prst="rect">
              <a:avLst/>
            </a:prstGeom>
            <a:ln>
              <a:noFill/>
            </a:ln>
          </p:spPr>
        </p:pic>
        <p:pic>
          <p:nvPicPr>
            <p:cNvPr id="22" name="Picture 21"/>
            <p:cNvPicPr/>
            <p:nvPr/>
          </p:nvPicPr>
          <p:blipFill>
            <a:blip r:embed="rId6"/>
            <a:stretch/>
          </p:blipFill>
          <p:spPr>
            <a:xfrm>
              <a:off x="8000712" y="4640472"/>
              <a:ext cx="101880" cy="65520"/>
            </a:xfrm>
            <a:prstGeom prst="rect">
              <a:avLst/>
            </a:prstGeom>
            <a:ln>
              <a:noFill/>
            </a:ln>
          </p:spPr>
        </p:pic>
        <p:pic>
          <p:nvPicPr>
            <p:cNvPr id="27" name="Picture 26"/>
            <p:cNvPicPr/>
            <p:nvPr/>
          </p:nvPicPr>
          <p:blipFill>
            <a:blip r:embed="rId7"/>
            <a:stretch/>
          </p:blipFill>
          <p:spPr>
            <a:xfrm>
              <a:off x="7421472" y="3064392"/>
              <a:ext cx="446400" cy="410040"/>
            </a:xfrm>
            <a:prstGeom prst="rect">
              <a:avLst/>
            </a:prstGeom>
            <a:ln>
              <a:noFill/>
            </a:ln>
          </p:spPr>
        </p:pic>
        <p:sp>
          <p:nvSpPr>
            <p:cNvPr id="38" name="Freeform 37"/>
            <p:cNvSpPr/>
            <p:nvPr/>
          </p:nvSpPr>
          <p:spPr>
            <a:xfrm>
              <a:off x="5068512" y="2282112"/>
              <a:ext cx="5266800" cy="3357720"/>
            </a:xfrm>
            <a:custGeom>
              <a:avLst/>
              <a:gdLst/>
              <a:ahLst/>
              <a:cxnLst/>
              <a:rect l="0" t="0" r="r" b="b"/>
              <a:pathLst>
                <a:path w="14630" h="9327">
                  <a:moveTo>
                    <a:pt x="0" y="0"/>
                  </a:moveTo>
                  <a:lnTo>
                    <a:pt x="0" y="9326"/>
                  </a:lnTo>
                  <a:lnTo>
                    <a:pt x="14629" y="9326"/>
                  </a:lnTo>
                  <a:lnTo>
                    <a:pt x="14629" y="9272"/>
                  </a:lnTo>
                  <a:lnTo>
                    <a:pt x="53" y="9272"/>
                  </a:lnTo>
                  <a:lnTo>
                    <a:pt x="53" y="0"/>
                  </a:lnTo>
                  <a:lnTo>
                    <a:pt x="0" y="0"/>
                  </a:lnTo>
                  <a:close/>
                </a:path>
              </a:pathLst>
            </a:custGeom>
            <a:solidFill>
              <a:srgbClr val="7B7979"/>
            </a:solidFill>
            <a:ln>
              <a:noFill/>
            </a:ln>
          </p:spPr>
        </p:sp>
        <p:sp>
          <p:nvSpPr>
            <p:cNvPr id="39" name="Freeform 38"/>
            <p:cNvSpPr/>
            <p:nvPr/>
          </p:nvSpPr>
          <p:spPr>
            <a:xfrm>
              <a:off x="5078232" y="3859272"/>
              <a:ext cx="5223600" cy="19800"/>
            </a:xfrm>
            <a:custGeom>
              <a:avLst/>
              <a:gdLst/>
              <a:ahLst/>
              <a:cxnLst/>
              <a:rect l="0" t="0" r="r" b="b"/>
              <a:pathLst>
                <a:path w="14510" h="55">
                  <a:moveTo>
                    <a:pt x="0" y="54"/>
                  </a:moveTo>
                  <a:lnTo>
                    <a:pt x="133" y="54"/>
                  </a:lnTo>
                  <a:lnTo>
                    <a:pt x="133" y="0"/>
                  </a:lnTo>
                  <a:lnTo>
                    <a:pt x="0" y="0"/>
                  </a:lnTo>
                  <a:lnTo>
                    <a:pt x="0" y="54"/>
                  </a:lnTo>
                  <a:moveTo>
                    <a:pt x="266" y="54"/>
                  </a:moveTo>
                  <a:lnTo>
                    <a:pt x="399" y="54"/>
                  </a:lnTo>
                  <a:lnTo>
                    <a:pt x="399" y="0"/>
                  </a:lnTo>
                  <a:lnTo>
                    <a:pt x="266" y="0"/>
                  </a:lnTo>
                  <a:lnTo>
                    <a:pt x="266" y="54"/>
                  </a:lnTo>
                  <a:moveTo>
                    <a:pt x="532" y="54"/>
                  </a:moveTo>
                  <a:lnTo>
                    <a:pt x="665" y="54"/>
                  </a:lnTo>
                  <a:lnTo>
                    <a:pt x="665" y="0"/>
                  </a:lnTo>
                  <a:lnTo>
                    <a:pt x="532" y="0"/>
                  </a:lnTo>
                  <a:lnTo>
                    <a:pt x="532" y="54"/>
                  </a:lnTo>
                  <a:moveTo>
                    <a:pt x="798" y="54"/>
                  </a:moveTo>
                  <a:lnTo>
                    <a:pt x="931" y="54"/>
                  </a:lnTo>
                  <a:lnTo>
                    <a:pt x="931" y="0"/>
                  </a:lnTo>
                  <a:lnTo>
                    <a:pt x="798" y="0"/>
                  </a:lnTo>
                  <a:lnTo>
                    <a:pt x="798" y="54"/>
                  </a:lnTo>
                  <a:moveTo>
                    <a:pt x="1064" y="54"/>
                  </a:moveTo>
                  <a:lnTo>
                    <a:pt x="1198" y="54"/>
                  </a:lnTo>
                  <a:lnTo>
                    <a:pt x="1198" y="0"/>
                  </a:lnTo>
                  <a:lnTo>
                    <a:pt x="1064" y="0"/>
                  </a:lnTo>
                  <a:lnTo>
                    <a:pt x="1064" y="54"/>
                  </a:lnTo>
                  <a:moveTo>
                    <a:pt x="1331" y="54"/>
                  </a:moveTo>
                  <a:lnTo>
                    <a:pt x="1464" y="54"/>
                  </a:lnTo>
                  <a:lnTo>
                    <a:pt x="1464" y="0"/>
                  </a:lnTo>
                  <a:lnTo>
                    <a:pt x="1331" y="0"/>
                  </a:lnTo>
                  <a:lnTo>
                    <a:pt x="1331" y="54"/>
                  </a:lnTo>
                  <a:moveTo>
                    <a:pt x="1597" y="54"/>
                  </a:moveTo>
                  <a:lnTo>
                    <a:pt x="1730" y="54"/>
                  </a:lnTo>
                  <a:lnTo>
                    <a:pt x="1730" y="0"/>
                  </a:lnTo>
                  <a:lnTo>
                    <a:pt x="1597" y="0"/>
                  </a:lnTo>
                  <a:lnTo>
                    <a:pt x="1597" y="54"/>
                  </a:lnTo>
                  <a:moveTo>
                    <a:pt x="1863" y="54"/>
                  </a:moveTo>
                  <a:lnTo>
                    <a:pt x="1996" y="54"/>
                  </a:lnTo>
                  <a:lnTo>
                    <a:pt x="1996" y="0"/>
                  </a:lnTo>
                  <a:lnTo>
                    <a:pt x="1863" y="0"/>
                  </a:lnTo>
                  <a:lnTo>
                    <a:pt x="1863" y="54"/>
                  </a:lnTo>
                  <a:moveTo>
                    <a:pt x="2129" y="54"/>
                  </a:moveTo>
                  <a:lnTo>
                    <a:pt x="2262" y="54"/>
                  </a:lnTo>
                  <a:lnTo>
                    <a:pt x="2262" y="0"/>
                  </a:lnTo>
                  <a:lnTo>
                    <a:pt x="2129" y="0"/>
                  </a:lnTo>
                  <a:lnTo>
                    <a:pt x="2129" y="54"/>
                  </a:lnTo>
                  <a:moveTo>
                    <a:pt x="2395" y="54"/>
                  </a:moveTo>
                  <a:lnTo>
                    <a:pt x="2529" y="54"/>
                  </a:lnTo>
                  <a:lnTo>
                    <a:pt x="2529" y="0"/>
                  </a:lnTo>
                  <a:lnTo>
                    <a:pt x="2395" y="0"/>
                  </a:lnTo>
                  <a:lnTo>
                    <a:pt x="2395" y="54"/>
                  </a:lnTo>
                  <a:moveTo>
                    <a:pt x="2662" y="54"/>
                  </a:moveTo>
                  <a:lnTo>
                    <a:pt x="2795" y="54"/>
                  </a:lnTo>
                  <a:lnTo>
                    <a:pt x="2795" y="0"/>
                  </a:lnTo>
                  <a:lnTo>
                    <a:pt x="2662" y="0"/>
                  </a:lnTo>
                  <a:lnTo>
                    <a:pt x="2662" y="54"/>
                  </a:lnTo>
                  <a:moveTo>
                    <a:pt x="2928" y="54"/>
                  </a:moveTo>
                  <a:lnTo>
                    <a:pt x="3061" y="54"/>
                  </a:lnTo>
                  <a:lnTo>
                    <a:pt x="3061" y="0"/>
                  </a:lnTo>
                  <a:lnTo>
                    <a:pt x="2928" y="0"/>
                  </a:lnTo>
                  <a:lnTo>
                    <a:pt x="2928" y="54"/>
                  </a:lnTo>
                  <a:moveTo>
                    <a:pt x="3194" y="54"/>
                  </a:moveTo>
                  <a:lnTo>
                    <a:pt x="3327" y="54"/>
                  </a:lnTo>
                  <a:lnTo>
                    <a:pt x="3327" y="0"/>
                  </a:lnTo>
                  <a:lnTo>
                    <a:pt x="3194" y="0"/>
                  </a:lnTo>
                  <a:lnTo>
                    <a:pt x="3194" y="54"/>
                  </a:lnTo>
                  <a:moveTo>
                    <a:pt x="3460" y="54"/>
                  </a:moveTo>
                  <a:lnTo>
                    <a:pt x="3593" y="54"/>
                  </a:lnTo>
                  <a:lnTo>
                    <a:pt x="3593" y="0"/>
                  </a:lnTo>
                  <a:lnTo>
                    <a:pt x="3460" y="0"/>
                  </a:lnTo>
                  <a:lnTo>
                    <a:pt x="3460" y="54"/>
                  </a:lnTo>
                  <a:moveTo>
                    <a:pt x="3727" y="54"/>
                  </a:moveTo>
                  <a:lnTo>
                    <a:pt x="3860" y="54"/>
                  </a:lnTo>
                  <a:lnTo>
                    <a:pt x="3860" y="0"/>
                  </a:lnTo>
                  <a:lnTo>
                    <a:pt x="3727" y="0"/>
                  </a:lnTo>
                  <a:lnTo>
                    <a:pt x="3727" y="54"/>
                  </a:lnTo>
                  <a:moveTo>
                    <a:pt x="3993" y="54"/>
                  </a:moveTo>
                  <a:lnTo>
                    <a:pt x="4126" y="54"/>
                  </a:lnTo>
                  <a:lnTo>
                    <a:pt x="4126" y="0"/>
                  </a:lnTo>
                  <a:lnTo>
                    <a:pt x="3993" y="0"/>
                  </a:lnTo>
                  <a:lnTo>
                    <a:pt x="3993" y="54"/>
                  </a:lnTo>
                  <a:moveTo>
                    <a:pt x="4260" y="54"/>
                  </a:moveTo>
                  <a:lnTo>
                    <a:pt x="4393" y="54"/>
                  </a:lnTo>
                  <a:lnTo>
                    <a:pt x="4393" y="0"/>
                  </a:lnTo>
                  <a:lnTo>
                    <a:pt x="4260" y="0"/>
                  </a:lnTo>
                  <a:lnTo>
                    <a:pt x="4260" y="54"/>
                  </a:lnTo>
                  <a:moveTo>
                    <a:pt x="4526" y="54"/>
                  </a:moveTo>
                  <a:lnTo>
                    <a:pt x="4659" y="54"/>
                  </a:lnTo>
                  <a:lnTo>
                    <a:pt x="4659" y="0"/>
                  </a:lnTo>
                  <a:lnTo>
                    <a:pt x="4526" y="0"/>
                  </a:lnTo>
                  <a:lnTo>
                    <a:pt x="4526" y="54"/>
                  </a:lnTo>
                  <a:moveTo>
                    <a:pt x="4792" y="54"/>
                  </a:moveTo>
                  <a:lnTo>
                    <a:pt x="4925" y="54"/>
                  </a:lnTo>
                  <a:lnTo>
                    <a:pt x="4925" y="0"/>
                  </a:lnTo>
                  <a:lnTo>
                    <a:pt x="4792" y="0"/>
                  </a:lnTo>
                  <a:lnTo>
                    <a:pt x="4792" y="54"/>
                  </a:lnTo>
                  <a:moveTo>
                    <a:pt x="5059" y="54"/>
                  </a:moveTo>
                  <a:lnTo>
                    <a:pt x="5192" y="54"/>
                  </a:lnTo>
                  <a:lnTo>
                    <a:pt x="5192" y="0"/>
                  </a:lnTo>
                  <a:lnTo>
                    <a:pt x="5059" y="0"/>
                  </a:lnTo>
                  <a:lnTo>
                    <a:pt x="5059" y="54"/>
                  </a:lnTo>
                  <a:moveTo>
                    <a:pt x="5325" y="54"/>
                  </a:moveTo>
                  <a:lnTo>
                    <a:pt x="5458" y="54"/>
                  </a:lnTo>
                  <a:lnTo>
                    <a:pt x="5458" y="0"/>
                  </a:lnTo>
                  <a:lnTo>
                    <a:pt x="5325" y="0"/>
                  </a:lnTo>
                  <a:lnTo>
                    <a:pt x="5325" y="54"/>
                  </a:lnTo>
                  <a:moveTo>
                    <a:pt x="5591" y="54"/>
                  </a:moveTo>
                  <a:lnTo>
                    <a:pt x="5724" y="54"/>
                  </a:lnTo>
                  <a:lnTo>
                    <a:pt x="5724" y="0"/>
                  </a:lnTo>
                  <a:lnTo>
                    <a:pt x="5591" y="0"/>
                  </a:lnTo>
                  <a:lnTo>
                    <a:pt x="5591" y="54"/>
                  </a:lnTo>
                  <a:moveTo>
                    <a:pt x="5857" y="54"/>
                  </a:moveTo>
                  <a:lnTo>
                    <a:pt x="5990" y="54"/>
                  </a:lnTo>
                  <a:lnTo>
                    <a:pt x="5990" y="0"/>
                  </a:lnTo>
                  <a:lnTo>
                    <a:pt x="5857" y="0"/>
                  </a:lnTo>
                  <a:lnTo>
                    <a:pt x="5857" y="54"/>
                  </a:lnTo>
                  <a:moveTo>
                    <a:pt x="6123" y="54"/>
                  </a:moveTo>
                  <a:lnTo>
                    <a:pt x="6257" y="54"/>
                  </a:lnTo>
                  <a:lnTo>
                    <a:pt x="6257" y="0"/>
                  </a:lnTo>
                  <a:lnTo>
                    <a:pt x="6123" y="0"/>
                  </a:lnTo>
                  <a:lnTo>
                    <a:pt x="6123" y="54"/>
                  </a:lnTo>
                  <a:moveTo>
                    <a:pt x="6390" y="54"/>
                  </a:moveTo>
                  <a:lnTo>
                    <a:pt x="6523" y="54"/>
                  </a:lnTo>
                  <a:lnTo>
                    <a:pt x="6523" y="0"/>
                  </a:lnTo>
                  <a:lnTo>
                    <a:pt x="6390" y="0"/>
                  </a:lnTo>
                  <a:lnTo>
                    <a:pt x="6390" y="54"/>
                  </a:lnTo>
                  <a:moveTo>
                    <a:pt x="6656" y="54"/>
                  </a:moveTo>
                  <a:lnTo>
                    <a:pt x="6789" y="54"/>
                  </a:lnTo>
                  <a:lnTo>
                    <a:pt x="6789" y="0"/>
                  </a:lnTo>
                  <a:lnTo>
                    <a:pt x="6656" y="0"/>
                  </a:lnTo>
                  <a:lnTo>
                    <a:pt x="6656" y="54"/>
                  </a:lnTo>
                  <a:moveTo>
                    <a:pt x="6922" y="54"/>
                  </a:moveTo>
                  <a:lnTo>
                    <a:pt x="7055" y="54"/>
                  </a:lnTo>
                  <a:lnTo>
                    <a:pt x="7055" y="0"/>
                  </a:lnTo>
                  <a:lnTo>
                    <a:pt x="6922" y="0"/>
                  </a:lnTo>
                  <a:lnTo>
                    <a:pt x="6922" y="54"/>
                  </a:lnTo>
                  <a:moveTo>
                    <a:pt x="7188" y="54"/>
                  </a:moveTo>
                  <a:lnTo>
                    <a:pt x="7321" y="54"/>
                  </a:lnTo>
                  <a:lnTo>
                    <a:pt x="7321" y="0"/>
                  </a:lnTo>
                  <a:lnTo>
                    <a:pt x="7188" y="0"/>
                  </a:lnTo>
                  <a:lnTo>
                    <a:pt x="7188" y="54"/>
                  </a:lnTo>
                  <a:moveTo>
                    <a:pt x="7454" y="54"/>
                  </a:moveTo>
                  <a:lnTo>
                    <a:pt x="7588" y="54"/>
                  </a:lnTo>
                  <a:lnTo>
                    <a:pt x="7588" y="0"/>
                  </a:lnTo>
                  <a:lnTo>
                    <a:pt x="7454" y="0"/>
                  </a:lnTo>
                  <a:lnTo>
                    <a:pt x="7454" y="54"/>
                  </a:lnTo>
                  <a:moveTo>
                    <a:pt x="7721" y="54"/>
                  </a:moveTo>
                  <a:lnTo>
                    <a:pt x="7854" y="54"/>
                  </a:lnTo>
                  <a:lnTo>
                    <a:pt x="7854" y="0"/>
                  </a:lnTo>
                  <a:lnTo>
                    <a:pt x="7721" y="0"/>
                  </a:lnTo>
                  <a:lnTo>
                    <a:pt x="7721" y="54"/>
                  </a:lnTo>
                  <a:moveTo>
                    <a:pt x="7987" y="54"/>
                  </a:moveTo>
                  <a:lnTo>
                    <a:pt x="8120" y="54"/>
                  </a:lnTo>
                  <a:lnTo>
                    <a:pt x="8120" y="0"/>
                  </a:lnTo>
                  <a:lnTo>
                    <a:pt x="7987" y="0"/>
                  </a:lnTo>
                  <a:lnTo>
                    <a:pt x="7987" y="54"/>
                  </a:lnTo>
                  <a:moveTo>
                    <a:pt x="8253" y="54"/>
                  </a:moveTo>
                  <a:lnTo>
                    <a:pt x="8386" y="54"/>
                  </a:lnTo>
                  <a:lnTo>
                    <a:pt x="8386" y="0"/>
                  </a:lnTo>
                  <a:lnTo>
                    <a:pt x="8253" y="0"/>
                  </a:lnTo>
                  <a:lnTo>
                    <a:pt x="8253" y="54"/>
                  </a:lnTo>
                  <a:moveTo>
                    <a:pt x="8519" y="54"/>
                  </a:moveTo>
                  <a:lnTo>
                    <a:pt x="8652" y="54"/>
                  </a:lnTo>
                  <a:lnTo>
                    <a:pt x="8652" y="0"/>
                  </a:lnTo>
                  <a:lnTo>
                    <a:pt x="8519" y="0"/>
                  </a:lnTo>
                  <a:lnTo>
                    <a:pt x="8519" y="54"/>
                  </a:lnTo>
                  <a:moveTo>
                    <a:pt x="8786" y="54"/>
                  </a:moveTo>
                  <a:lnTo>
                    <a:pt x="8919" y="54"/>
                  </a:lnTo>
                  <a:lnTo>
                    <a:pt x="8919" y="0"/>
                  </a:lnTo>
                  <a:lnTo>
                    <a:pt x="8786" y="0"/>
                  </a:lnTo>
                  <a:lnTo>
                    <a:pt x="8786" y="54"/>
                  </a:lnTo>
                  <a:moveTo>
                    <a:pt x="9052" y="54"/>
                  </a:moveTo>
                  <a:lnTo>
                    <a:pt x="9185" y="54"/>
                  </a:lnTo>
                  <a:lnTo>
                    <a:pt x="9185" y="0"/>
                  </a:lnTo>
                  <a:lnTo>
                    <a:pt x="9052" y="0"/>
                  </a:lnTo>
                  <a:lnTo>
                    <a:pt x="9052" y="54"/>
                  </a:lnTo>
                  <a:moveTo>
                    <a:pt x="9318" y="54"/>
                  </a:moveTo>
                  <a:lnTo>
                    <a:pt x="9451" y="54"/>
                  </a:lnTo>
                  <a:lnTo>
                    <a:pt x="9451" y="0"/>
                  </a:lnTo>
                  <a:lnTo>
                    <a:pt x="9318" y="0"/>
                  </a:lnTo>
                  <a:lnTo>
                    <a:pt x="9318" y="54"/>
                  </a:lnTo>
                  <a:moveTo>
                    <a:pt x="9584" y="54"/>
                  </a:moveTo>
                  <a:lnTo>
                    <a:pt x="9717" y="54"/>
                  </a:lnTo>
                  <a:lnTo>
                    <a:pt x="9717" y="0"/>
                  </a:lnTo>
                  <a:lnTo>
                    <a:pt x="9584" y="0"/>
                  </a:lnTo>
                  <a:lnTo>
                    <a:pt x="9584" y="54"/>
                  </a:lnTo>
                  <a:moveTo>
                    <a:pt x="9850" y="54"/>
                  </a:moveTo>
                  <a:lnTo>
                    <a:pt x="9984" y="54"/>
                  </a:lnTo>
                  <a:lnTo>
                    <a:pt x="9984" y="0"/>
                  </a:lnTo>
                  <a:lnTo>
                    <a:pt x="9850" y="0"/>
                  </a:lnTo>
                  <a:lnTo>
                    <a:pt x="9850" y="54"/>
                  </a:lnTo>
                  <a:moveTo>
                    <a:pt x="10117" y="54"/>
                  </a:moveTo>
                  <a:lnTo>
                    <a:pt x="10250" y="54"/>
                  </a:lnTo>
                  <a:lnTo>
                    <a:pt x="10250" y="0"/>
                  </a:lnTo>
                  <a:lnTo>
                    <a:pt x="10117" y="0"/>
                  </a:lnTo>
                  <a:lnTo>
                    <a:pt x="10117" y="54"/>
                  </a:lnTo>
                  <a:moveTo>
                    <a:pt x="10383" y="54"/>
                  </a:moveTo>
                  <a:lnTo>
                    <a:pt x="10516" y="54"/>
                  </a:lnTo>
                  <a:lnTo>
                    <a:pt x="10516" y="0"/>
                  </a:lnTo>
                  <a:lnTo>
                    <a:pt x="10383" y="0"/>
                  </a:lnTo>
                  <a:lnTo>
                    <a:pt x="10383" y="54"/>
                  </a:lnTo>
                  <a:moveTo>
                    <a:pt x="10649" y="54"/>
                  </a:moveTo>
                  <a:lnTo>
                    <a:pt x="10782" y="54"/>
                  </a:lnTo>
                  <a:lnTo>
                    <a:pt x="10782" y="0"/>
                  </a:lnTo>
                  <a:lnTo>
                    <a:pt x="10649" y="0"/>
                  </a:lnTo>
                  <a:lnTo>
                    <a:pt x="10649" y="54"/>
                  </a:lnTo>
                  <a:moveTo>
                    <a:pt x="10915" y="54"/>
                  </a:moveTo>
                  <a:lnTo>
                    <a:pt x="11048" y="54"/>
                  </a:lnTo>
                  <a:lnTo>
                    <a:pt x="11048" y="0"/>
                  </a:lnTo>
                  <a:lnTo>
                    <a:pt x="10915" y="0"/>
                  </a:lnTo>
                  <a:lnTo>
                    <a:pt x="10915" y="54"/>
                  </a:lnTo>
                  <a:moveTo>
                    <a:pt x="11181" y="54"/>
                  </a:moveTo>
                  <a:lnTo>
                    <a:pt x="11315" y="54"/>
                  </a:lnTo>
                  <a:lnTo>
                    <a:pt x="11315" y="0"/>
                  </a:lnTo>
                  <a:lnTo>
                    <a:pt x="11181" y="0"/>
                  </a:lnTo>
                  <a:lnTo>
                    <a:pt x="11181" y="54"/>
                  </a:lnTo>
                  <a:moveTo>
                    <a:pt x="11448" y="54"/>
                  </a:moveTo>
                  <a:lnTo>
                    <a:pt x="11581" y="54"/>
                  </a:lnTo>
                  <a:lnTo>
                    <a:pt x="11581" y="0"/>
                  </a:lnTo>
                  <a:lnTo>
                    <a:pt x="11448" y="0"/>
                  </a:lnTo>
                  <a:lnTo>
                    <a:pt x="11448" y="54"/>
                  </a:lnTo>
                  <a:moveTo>
                    <a:pt x="11714" y="54"/>
                  </a:moveTo>
                  <a:lnTo>
                    <a:pt x="11847" y="54"/>
                  </a:lnTo>
                  <a:lnTo>
                    <a:pt x="11847" y="0"/>
                  </a:lnTo>
                  <a:lnTo>
                    <a:pt x="11714" y="0"/>
                  </a:lnTo>
                  <a:lnTo>
                    <a:pt x="11714" y="54"/>
                  </a:lnTo>
                  <a:moveTo>
                    <a:pt x="11980" y="54"/>
                  </a:moveTo>
                  <a:lnTo>
                    <a:pt x="12113" y="54"/>
                  </a:lnTo>
                  <a:lnTo>
                    <a:pt x="12113" y="0"/>
                  </a:lnTo>
                  <a:lnTo>
                    <a:pt x="11980" y="0"/>
                  </a:lnTo>
                  <a:lnTo>
                    <a:pt x="11980" y="54"/>
                  </a:lnTo>
                  <a:moveTo>
                    <a:pt x="12246" y="54"/>
                  </a:moveTo>
                  <a:lnTo>
                    <a:pt x="12379" y="54"/>
                  </a:lnTo>
                  <a:lnTo>
                    <a:pt x="12379" y="0"/>
                  </a:lnTo>
                  <a:lnTo>
                    <a:pt x="12246" y="0"/>
                  </a:lnTo>
                  <a:lnTo>
                    <a:pt x="12246" y="54"/>
                  </a:lnTo>
                  <a:moveTo>
                    <a:pt x="12513" y="54"/>
                  </a:moveTo>
                  <a:lnTo>
                    <a:pt x="12646" y="54"/>
                  </a:lnTo>
                  <a:lnTo>
                    <a:pt x="12646" y="0"/>
                  </a:lnTo>
                  <a:lnTo>
                    <a:pt x="12513" y="0"/>
                  </a:lnTo>
                  <a:lnTo>
                    <a:pt x="12513" y="54"/>
                  </a:lnTo>
                  <a:moveTo>
                    <a:pt x="12779" y="54"/>
                  </a:moveTo>
                  <a:lnTo>
                    <a:pt x="12912" y="54"/>
                  </a:lnTo>
                  <a:lnTo>
                    <a:pt x="12912" y="0"/>
                  </a:lnTo>
                  <a:lnTo>
                    <a:pt x="12779" y="0"/>
                  </a:lnTo>
                  <a:lnTo>
                    <a:pt x="12779" y="54"/>
                  </a:lnTo>
                  <a:moveTo>
                    <a:pt x="13045" y="54"/>
                  </a:moveTo>
                  <a:lnTo>
                    <a:pt x="13178" y="54"/>
                  </a:lnTo>
                  <a:lnTo>
                    <a:pt x="13178" y="0"/>
                  </a:lnTo>
                  <a:lnTo>
                    <a:pt x="13045" y="0"/>
                  </a:lnTo>
                  <a:lnTo>
                    <a:pt x="13045" y="54"/>
                  </a:lnTo>
                  <a:moveTo>
                    <a:pt x="13311" y="54"/>
                  </a:moveTo>
                  <a:lnTo>
                    <a:pt x="13444" y="54"/>
                  </a:lnTo>
                  <a:lnTo>
                    <a:pt x="13444" y="0"/>
                  </a:lnTo>
                  <a:lnTo>
                    <a:pt x="13311" y="0"/>
                  </a:lnTo>
                  <a:lnTo>
                    <a:pt x="13311" y="54"/>
                  </a:lnTo>
                  <a:moveTo>
                    <a:pt x="13577" y="54"/>
                  </a:moveTo>
                  <a:lnTo>
                    <a:pt x="13710" y="54"/>
                  </a:lnTo>
                  <a:lnTo>
                    <a:pt x="13710" y="0"/>
                  </a:lnTo>
                  <a:lnTo>
                    <a:pt x="13577" y="0"/>
                  </a:lnTo>
                  <a:lnTo>
                    <a:pt x="13577" y="54"/>
                  </a:lnTo>
                  <a:moveTo>
                    <a:pt x="13844" y="54"/>
                  </a:moveTo>
                  <a:lnTo>
                    <a:pt x="13977" y="54"/>
                  </a:lnTo>
                  <a:lnTo>
                    <a:pt x="13977" y="0"/>
                  </a:lnTo>
                  <a:lnTo>
                    <a:pt x="13844" y="0"/>
                  </a:lnTo>
                  <a:lnTo>
                    <a:pt x="13844" y="54"/>
                  </a:lnTo>
                  <a:moveTo>
                    <a:pt x="14110" y="54"/>
                  </a:moveTo>
                  <a:lnTo>
                    <a:pt x="14243" y="54"/>
                  </a:lnTo>
                  <a:lnTo>
                    <a:pt x="14243" y="0"/>
                  </a:lnTo>
                  <a:lnTo>
                    <a:pt x="14110" y="0"/>
                  </a:lnTo>
                  <a:lnTo>
                    <a:pt x="14110" y="54"/>
                  </a:lnTo>
                  <a:moveTo>
                    <a:pt x="14376" y="54"/>
                  </a:moveTo>
                  <a:lnTo>
                    <a:pt x="14509" y="54"/>
                  </a:lnTo>
                  <a:lnTo>
                    <a:pt x="14509" y="0"/>
                  </a:lnTo>
                  <a:lnTo>
                    <a:pt x="14376" y="0"/>
                  </a:lnTo>
                  <a:lnTo>
                    <a:pt x="14376" y="54"/>
                  </a:lnTo>
                  <a:close/>
                </a:path>
              </a:pathLst>
            </a:custGeom>
            <a:solidFill>
              <a:srgbClr val="BDBCBC"/>
            </a:solidFill>
            <a:ln>
              <a:noFill/>
            </a:ln>
          </p:spPr>
        </p:sp>
        <p:sp>
          <p:nvSpPr>
            <p:cNvPr id="40" name="Freeform 39"/>
            <p:cNvSpPr/>
            <p:nvPr/>
          </p:nvSpPr>
          <p:spPr>
            <a:xfrm>
              <a:off x="7800192" y="2253312"/>
              <a:ext cx="19800" cy="623520"/>
            </a:xfrm>
            <a:custGeom>
              <a:avLst/>
              <a:gdLst/>
              <a:ahLst/>
              <a:cxnLst/>
              <a:rect l="0" t="0" r="r" b="b"/>
              <a:pathLst>
                <a:path w="55" h="1732">
                  <a:moveTo>
                    <a:pt x="0" y="133"/>
                  </a:moveTo>
                  <a:lnTo>
                    <a:pt x="54" y="133"/>
                  </a:lnTo>
                  <a:lnTo>
                    <a:pt x="54" y="0"/>
                  </a:lnTo>
                  <a:lnTo>
                    <a:pt x="0" y="0"/>
                  </a:lnTo>
                  <a:lnTo>
                    <a:pt x="0" y="133"/>
                  </a:lnTo>
                  <a:moveTo>
                    <a:pt x="0" y="399"/>
                  </a:moveTo>
                  <a:lnTo>
                    <a:pt x="54" y="399"/>
                  </a:lnTo>
                  <a:lnTo>
                    <a:pt x="54" y="266"/>
                  </a:lnTo>
                  <a:lnTo>
                    <a:pt x="0" y="266"/>
                  </a:lnTo>
                  <a:lnTo>
                    <a:pt x="0" y="399"/>
                  </a:lnTo>
                  <a:moveTo>
                    <a:pt x="0" y="665"/>
                  </a:moveTo>
                  <a:lnTo>
                    <a:pt x="54" y="665"/>
                  </a:lnTo>
                  <a:lnTo>
                    <a:pt x="54" y="532"/>
                  </a:lnTo>
                  <a:lnTo>
                    <a:pt x="0" y="532"/>
                  </a:lnTo>
                  <a:lnTo>
                    <a:pt x="0" y="665"/>
                  </a:lnTo>
                  <a:moveTo>
                    <a:pt x="0" y="932"/>
                  </a:moveTo>
                  <a:lnTo>
                    <a:pt x="54" y="932"/>
                  </a:lnTo>
                  <a:lnTo>
                    <a:pt x="54" y="799"/>
                  </a:lnTo>
                  <a:lnTo>
                    <a:pt x="0" y="799"/>
                  </a:lnTo>
                  <a:lnTo>
                    <a:pt x="0" y="932"/>
                  </a:lnTo>
                  <a:moveTo>
                    <a:pt x="0" y="1198"/>
                  </a:moveTo>
                  <a:lnTo>
                    <a:pt x="54" y="1198"/>
                  </a:lnTo>
                  <a:lnTo>
                    <a:pt x="54" y="1065"/>
                  </a:lnTo>
                  <a:lnTo>
                    <a:pt x="0" y="1065"/>
                  </a:lnTo>
                  <a:lnTo>
                    <a:pt x="0" y="1198"/>
                  </a:lnTo>
                  <a:moveTo>
                    <a:pt x="0" y="1465"/>
                  </a:moveTo>
                  <a:lnTo>
                    <a:pt x="54" y="1465"/>
                  </a:lnTo>
                  <a:lnTo>
                    <a:pt x="54" y="1332"/>
                  </a:lnTo>
                  <a:lnTo>
                    <a:pt x="0" y="1332"/>
                  </a:lnTo>
                  <a:lnTo>
                    <a:pt x="0" y="1465"/>
                  </a:lnTo>
                  <a:moveTo>
                    <a:pt x="0" y="1731"/>
                  </a:moveTo>
                  <a:lnTo>
                    <a:pt x="54" y="1731"/>
                  </a:lnTo>
                  <a:lnTo>
                    <a:pt x="54" y="1598"/>
                  </a:lnTo>
                  <a:lnTo>
                    <a:pt x="0" y="1598"/>
                  </a:lnTo>
                  <a:lnTo>
                    <a:pt x="0" y="1731"/>
                  </a:lnTo>
                  <a:close/>
                </a:path>
              </a:pathLst>
            </a:custGeom>
            <a:solidFill>
              <a:srgbClr val="BDBCBC"/>
            </a:solidFill>
            <a:ln>
              <a:noFill/>
            </a:ln>
          </p:spPr>
        </p:sp>
        <p:sp>
          <p:nvSpPr>
            <p:cNvPr id="41" name="Freeform 40"/>
            <p:cNvSpPr/>
            <p:nvPr/>
          </p:nvSpPr>
          <p:spPr>
            <a:xfrm>
              <a:off x="7800192" y="3235392"/>
              <a:ext cx="19800" cy="2348640"/>
            </a:xfrm>
            <a:custGeom>
              <a:avLst/>
              <a:gdLst/>
              <a:ahLst/>
              <a:cxnLst/>
              <a:rect l="0" t="0" r="r" b="b"/>
              <a:pathLst>
                <a:path w="55" h="6524">
                  <a:moveTo>
                    <a:pt x="0" y="133"/>
                  </a:moveTo>
                  <a:lnTo>
                    <a:pt x="54" y="133"/>
                  </a:lnTo>
                  <a:lnTo>
                    <a:pt x="54" y="0"/>
                  </a:lnTo>
                  <a:lnTo>
                    <a:pt x="0" y="0"/>
                  </a:lnTo>
                  <a:lnTo>
                    <a:pt x="0" y="133"/>
                  </a:lnTo>
                  <a:moveTo>
                    <a:pt x="0" y="399"/>
                  </a:moveTo>
                  <a:lnTo>
                    <a:pt x="54" y="399"/>
                  </a:lnTo>
                  <a:lnTo>
                    <a:pt x="54" y="266"/>
                  </a:lnTo>
                  <a:lnTo>
                    <a:pt x="0" y="266"/>
                  </a:lnTo>
                  <a:lnTo>
                    <a:pt x="0" y="399"/>
                  </a:lnTo>
                  <a:moveTo>
                    <a:pt x="0" y="665"/>
                  </a:moveTo>
                  <a:lnTo>
                    <a:pt x="54" y="665"/>
                  </a:lnTo>
                  <a:lnTo>
                    <a:pt x="54" y="532"/>
                  </a:lnTo>
                  <a:lnTo>
                    <a:pt x="0" y="532"/>
                  </a:lnTo>
                  <a:lnTo>
                    <a:pt x="0" y="665"/>
                  </a:lnTo>
                  <a:moveTo>
                    <a:pt x="0" y="932"/>
                  </a:moveTo>
                  <a:lnTo>
                    <a:pt x="54" y="932"/>
                  </a:lnTo>
                  <a:lnTo>
                    <a:pt x="54" y="799"/>
                  </a:lnTo>
                  <a:lnTo>
                    <a:pt x="0" y="799"/>
                  </a:lnTo>
                  <a:lnTo>
                    <a:pt x="0" y="932"/>
                  </a:lnTo>
                  <a:moveTo>
                    <a:pt x="0" y="1198"/>
                  </a:moveTo>
                  <a:lnTo>
                    <a:pt x="54" y="1198"/>
                  </a:lnTo>
                  <a:lnTo>
                    <a:pt x="54" y="1065"/>
                  </a:lnTo>
                  <a:lnTo>
                    <a:pt x="0" y="1065"/>
                  </a:lnTo>
                  <a:lnTo>
                    <a:pt x="0" y="1198"/>
                  </a:lnTo>
                  <a:moveTo>
                    <a:pt x="0" y="1464"/>
                  </a:moveTo>
                  <a:lnTo>
                    <a:pt x="54" y="1464"/>
                  </a:lnTo>
                  <a:lnTo>
                    <a:pt x="54" y="1331"/>
                  </a:lnTo>
                  <a:lnTo>
                    <a:pt x="0" y="1331"/>
                  </a:lnTo>
                  <a:lnTo>
                    <a:pt x="0" y="1464"/>
                  </a:lnTo>
                  <a:moveTo>
                    <a:pt x="0" y="1730"/>
                  </a:moveTo>
                  <a:lnTo>
                    <a:pt x="54" y="1730"/>
                  </a:lnTo>
                  <a:lnTo>
                    <a:pt x="54" y="1597"/>
                  </a:lnTo>
                  <a:lnTo>
                    <a:pt x="0" y="1597"/>
                  </a:lnTo>
                  <a:lnTo>
                    <a:pt x="0" y="1730"/>
                  </a:lnTo>
                  <a:moveTo>
                    <a:pt x="0" y="1996"/>
                  </a:moveTo>
                  <a:lnTo>
                    <a:pt x="54" y="1996"/>
                  </a:lnTo>
                  <a:lnTo>
                    <a:pt x="54" y="1863"/>
                  </a:lnTo>
                  <a:lnTo>
                    <a:pt x="0" y="1863"/>
                  </a:lnTo>
                  <a:lnTo>
                    <a:pt x="0" y="1996"/>
                  </a:lnTo>
                  <a:moveTo>
                    <a:pt x="0" y="2263"/>
                  </a:moveTo>
                  <a:lnTo>
                    <a:pt x="54" y="2263"/>
                  </a:lnTo>
                  <a:lnTo>
                    <a:pt x="54" y="2130"/>
                  </a:lnTo>
                  <a:lnTo>
                    <a:pt x="0" y="2130"/>
                  </a:lnTo>
                  <a:lnTo>
                    <a:pt x="0" y="2263"/>
                  </a:lnTo>
                  <a:moveTo>
                    <a:pt x="0" y="2529"/>
                  </a:moveTo>
                  <a:lnTo>
                    <a:pt x="54" y="2529"/>
                  </a:lnTo>
                  <a:lnTo>
                    <a:pt x="54" y="2396"/>
                  </a:lnTo>
                  <a:lnTo>
                    <a:pt x="0" y="2396"/>
                  </a:lnTo>
                  <a:lnTo>
                    <a:pt x="0" y="2529"/>
                  </a:lnTo>
                  <a:moveTo>
                    <a:pt x="0" y="2795"/>
                  </a:moveTo>
                  <a:lnTo>
                    <a:pt x="54" y="2795"/>
                  </a:lnTo>
                  <a:lnTo>
                    <a:pt x="54" y="2662"/>
                  </a:lnTo>
                  <a:lnTo>
                    <a:pt x="0" y="2662"/>
                  </a:lnTo>
                  <a:lnTo>
                    <a:pt x="0" y="2795"/>
                  </a:lnTo>
                  <a:moveTo>
                    <a:pt x="0" y="3061"/>
                  </a:moveTo>
                  <a:lnTo>
                    <a:pt x="54" y="3061"/>
                  </a:lnTo>
                  <a:lnTo>
                    <a:pt x="54" y="2928"/>
                  </a:lnTo>
                  <a:lnTo>
                    <a:pt x="0" y="2928"/>
                  </a:lnTo>
                  <a:lnTo>
                    <a:pt x="0" y="3061"/>
                  </a:lnTo>
                  <a:moveTo>
                    <a:pt x="0" y="3328"/>
                  </a:moveTo>
                  <a:lnTo>
                    <a:pt x="54" y="3328"/>
                  </a:lnTo>
                  <a:lnTo>
                    <a:pt x="54" y="3194"/>
                  </a:lnTo>
                  <a:lnTo>
                    <a:pt x="0" y="3194"/>
                  </a:lnTo>
                  <a:lnTo>
                    <a:pt x="0" y="3328"/>
                  </a:lnTo>
                  <a:moveTo>
                    <a:pt x="0" y="3595"/>
                  </a:moveTo>
                  <a:lnTo>
                    <a:pt x="54" y="3595"/>
                  </a:lnTo>
                  <a:lnTo>
                    <a:pt x="54" y="3461"/>
                  </a:lnTo>
                  <a:lnTo>
                    <a:pt x="0" y="3461"/>
                  </a:lnTo>
                  <a:lnTo>
                    <a:pt x="0" y="3595"/>
                  </a:lnTo>
                  <a:moveTo>
                    <a:pt x="0" y="3861"/>
                  </a:moveTo>
                  <a:lnTo>
                    <a:pt x="54" y="3861"/>
                  </a:lnTo>
                  <a:lnTo>
                    <a:pt x="54" y="3728"/>
                  </a:lnTo>
                  <a:lnTo>
                    <a:pt x="0" y="3728"/>
                  </a:lnTo>
                  <a:lnTo>
                    <a:pt x="0" y="3861"/>
                  </a:lnTo>
                  <a:moveTo>
                    <a:pt x="0" y="4127"/>
                  </a:moveTo>
                  <a:lnTo>
                    <a:pt x="54" y="4127"/>
                  </a:lnTo>
                  <a:lnTo>
                    <a:pt x="54" y="3994"/>
                  </a:lnTo>
                  <a:lnTo>
                    <a:pt x="0" y="3994"/>
                  </a:lnTo>
                  <a:lnTo>
                    <a:pt x="0" y="4127"/>
                  </a:lnTo>
                  <a:moveTo>
                    <a:pt x="0" y="4393"/>
                  </a:moveTo>
                  <a:lnTo>
                    <a:pt x="54" y="4393"/>
                  </a:lnTo>
                  <a:lnTo>
                    <a:pt x="54" y="4260"/>
                  </a:lnTo>
                  <a:lnTo>
                    <a:pt x="0" y="4260"/>
                  </a:lnTo>
                  <a:lnTo>
                    <a:pt x="0" y="4393"/>
                  </a:lnTo>
                  <a:moveTo>
                    <a:pt x="0" y="4660"/>
                  </a:moveTo>
                  <a:lnTo>
                    <a:pt x="54" y="4660"/>
                  </a:lnTo>
                  <a:lnTo>
                    <a:pt x="54" y="4527"/>
                  </a:lnTo>
                  <a:lnTo>
                    <a:pt x="0" y="4527"/>
                  </a:lnTo>
                  <a:lnTo>
                    <a:pt x="0" y="4660"/>
                  </a:lnTo>
                  <a:moveTo>
                    <a:pt x="0" y="4926"/>
                  </a:moveTo>
                  <a:lnTo>
                    <a:pt x="54" y="4926"/>
                  </a:lnTo>
                  <a:lnTo>
                    <a:pt x="54" y="4793"/>
                  </a:lnTo>
                  <a:lnTo>
                    <a:pt x="0" y="4793"/>
                  </a:lnTo>
                  <a:lnTo>
                    <a:pt x="0" y="4926"/>
                  </a:lnTo>
                  <a:moveTo>
                    <a:pt x="0" y="5192"/>
                  </a:moveTo>
                  <a:lnTo>
                    <a:pt x="54" y="5192"/>
                  </a:lnTo>
                  <a:lnTo>
                    <a:pt x="54" y="5059"/>
                  </a:lnTo>
                  <a:lnTo>
                    <a:pt x="0" y="5059"/>
                  </a:lnTo>
                  <a:lnTo>
                    <a:pt x="0" y="5192"/>
                  </a:lnTo>
                  <a:moveTo>
                    <a:pt x="0" y="5458"/>
                  </a:moveTo>
                  <a:lnTo>
                    <a:pt x="54" y="5458"/>
                  </a:lnTo>
                  <a:lnTo>
                    <a:pt x="54" y="5325"/>
                  </a:lnTo>
                  <a:lnTo>
                    <a:pt x="0" y="5325"/>
                  </a:lnTo>
                  <a:lnTo>
                    <a:pt x="0" y="5458"/>
                  </a:lnTo>
                  <a:moveTo>
                    <a:pt x="0" y="5724"/>
                  </a:moveTo>
                  <a:lnTo>
                    <a:pt x="54" y="5724"/>
                  </a:lnTo>
                  <a:lnTo>
                    <a:pt x="54" y="5591"/>
                  </a:lnTo>
                  <a:lnTo>
                    <a:pt x="0" y="5591"/>
                  </a:lnTo>
                  <a:lnTo>
                    <a:pt x="0" y="5724"/>
                  </a:lnTo>
                  <a:moveTo>
                    <a:pt x="0" y="5991"/>
                  </a:moveTo>
                  <a:lnTo>
                    <a:pt x="54" y="5991"/>
                  </a:lnTo>
                  <a:lnTo>
                    <a:pt x="54" y="5858"/>
                  </a:lnTo>
                  <a:lnTo>
                    <a:pt x="0" y="5858"/>
                  </a:lnTo>
                  <a:lnTo>
                    <a:pt x="0" y="5991"/>
                  </a:lnTo>
                  <a:moveTo>
                    <a:pt x="0" y="6257"/>
                  </a:moveTo>
                  <a:lnTo>
                    <a:pt x="54" y="6257"/>
                  </a:lnTo>
                  <a:lnTo>
                    <a:pt x="54" y="6124"/>
                  </a:lnTo>
                  <a:lnTo>
                    <a:pt x="0" y="6124"/>
                  </a:lnTo>
                  <a:lnTo>
                    <a:pt x="0" y="6257"/>
                  </a:lnTo>
                  <a:moveTo>
                    <a:pt x="0" y="6523"/>
                  </a:moveTo>
                  <a:lnTo>
                    <a:pt x="54" y="6523"/>
                  </a:lnTo>
                  <a:lnTo>
                    <a:pt x="54" y="6390"/>
                  </a:lnTo>
                  <a:lnTo>
                    <a:pt x="0" y="6390"/>
                  </a:lnTo>
                  <a:lnTo>
                    <a:pt x="0" y="6523"/>
                  </a:lnTo>
                  <a:close/>
                </a:path>
              </a:pathLst>
            </a:custGeom>
            <a:solidFill>
              <a:srgbClr val="BDBCBC"/>
            </a:solidFill>
            <a:ln>
              <a:noFill/>
            </a:ln>
          </p:spPr>
        </p:sp>
        <p:sp>
          <p:nvSpPr>
            <p:cNvPr id="42" name="Freeform 41"/>
            <p:cNvSpPr/>
            <p:nvPr/>
          </p:nvSpPr>
          <p:spPr>
            <a:xfrm>
              <a:off x="5699232" y="3475872"/>
              <a:ext cx="317160" cy="316800"/>
            </a:xfrm>
            <a:custGeom>
              <a:avLst/>
              <a:gdLst/>
              <a:ahLst/>
              <a:cxnLst/>
              <a:rect l="0" t="0" r="r" b="b"/>
              <a:pathLst>
                <a:path w="881" h="880">
                  <a:moveTo>
                    <a:pt x="880" y="439"/>
                  </a:moveTo>
                  <a:cubicBezTo>
                    <a:pt x="880" y="683"/>
                    <a:pt x="682" y="879"/>
                    <a:pt x="440" y="879"/>
                  </a:cubicBezTo>
                  <a:cubicBezTo>
                    <a:pt x="197" y="879"/>
                    <a:pt x="0" y="683"/>
                    <a:pt x="0" y="439"/>
                  </a:cubicBezTo>
                  <a:cubicBezTo>
                    <a:pt x="0" y="196"/>
                    <a:pt x="197" y="0"/>
                    <a:pt x="440" y="0"/>
                  </a:cubicBezTo>
                  <a:cubicBezTo>
                    <a:pt x="682" y="0"/>
                    <a:pt x="880" y="196"/>
                    <a:pt x="880" y="439"/>
                  </a:cubicBezTo>
                  <a:close/>
                </a:path>
              </a:pathLst>
            </a:custGeom>
            <a:solidFill>
              <a:srgbClr val="91D100"/>
            </a:solidFill>
            <a:ln>
              <a:noFill/>
            </a:ln>
          </p:spPr>
        </p:sp>
        <p:sp>
          <p:nvSpPr>
            <p:cNvPr id="43" name="Freeform 42"/>
            <p:cNvSpPr/>
            <p:nvPr/>
          </p:nvSpPr>
          <p:spPr>
            <a:xfrm>
              <a:off x="7045992" y="3475872"/>
              <a:ext cx="316800" cy="316800"/>
            </a:xfrm>
            <a:custGeom>
              <a:avLst/>
              <a:gdLst/>
              <a:ahLst/>
              <a:cxnLst/>
              <a:rect l="0" t="0" r="r" b="b"/>
              <a:pathLst>
                <a:path w="880" h="880">
                  <a:moveTo>
                    <a:pt x="879" y="439"/>
                  </a:moveTo>
                  <a:cubicBezTo>
                    <a:pt x="879" y="683"/>
                    <a:pt x="682" y="879"/>
                    <a:pt x="439" y="879"/>
                  </a:cubicBezTo>
                  <a:cubicBezTo>
                    <a:pt x="196" y="879"/>
                    <a:pt x="0" y="683"/>
                    <a:pt x="0" y="439"/>
                  </a:cubicBezTo>
                  <a:cubicBezTo>
                    <a:pt x="0" y="196"/>
                    <a:pt x="196" y="0"/>
                    <a:pt x="439" y="0"/>
                  </a:cubicBezTo>
                  <a:cubicBezTo>
                    <a:pt x="682" y="0"/>
                    <a:pt x="879" y="196"/>
                    <a:pt x="879" y="439"/>
                  </a:cubicBezTo>
                  <a:close/>
                </a:path>
              </a:pathLst>
            </a:custGeom>
            <a:solidFill>
              <a:srgbClr val="91D100"/>
            </a:solidFill>
            <a:ln>
              <a:noFill/>
            </a:ln>
          </p:spPr>
        </p:sp>
        <p:sp>
          <p:nvSpPr>
            <p:cNvPr id="44" name="Freeform 43"/>
            <p:cNvSpPr/>
            <p:nvPr/>
          </p:nvSpPr>
          <p:spPr>
            <a:xfrm>
              <a:off x="7424352" y="3878352"/>
              <a:ext cx="317160" cy="316800"/>
            </a:xfrm>
            <a:custGeom>
              <a:avLst/>
              <a:gdLst/>
              <a:ahLst/>
              <a:cxnLst/>
              <a:rect l="0" t="0" r="r" b="b"/>
              <a:pathLst>
                <a:path w="881" h="880">
                  <a:moveTo>
                    <a:pt x="880" y="440"/>
                  </a:moveTo>
                  <a:cubicBezTo>
                    <a:pt x="880" y="683"/>
                    <a:pt x="683" y="879"/>
                    <a:pt x="439" y="879"/>
                  </a:cubicBezTo>
                  <a:cubicBezTo>
                    <a:pt x="197" y="879"/>
                    <a:pt x="0" y="683"/>
                    <a:pt x="0" y="440"/>
                  </a:cubicBezTo>
                  <a:cubicBezTo>
                    <a:pt x="0" y="197"/>
                    <a:pt x="197" y="0"/>
                    <a:pt x="439" y="0"/>
                  </a:cubicBezTo>
                  <a:cubicBezTo>
                    <a:pt x="683" y="0"/>
                    <a:pt x="880" y="197"/>
                    <a:pt x="880" y="440"/>
                  </a:cubicBezTo>
                  <a:close/>
                </a:path>
              </a:pathLst>
            </a:custGeom>
            <a:solidFill>
              <a:srgbClr val="91D100"/>
            </a:solidFill>
            <a:ln>
              <a:noFill/>
            </a:ln>
          </p:spPr>
        </p:sp>
        <p:sp>
          <p:nvSpPr>
            <p:cNvPr id="45" name="Freeform 44"/>
            <p:cNvSpPr/>
            <p:nvPr/>
          </p:nvSpPr>
          <p:spPr>
            <a:xfrm>
              <a:off x="7837992" y="3437352"/>
              <a:ext cx="698760" cy="698760"/>
            </a:xfrm>
            <a:custGeom>
              <a:avLst/>
              <a:gdLst/>
              <a:ahLst/>
              <a:cxnLst/>
              <a:rect l="0" t="0" r="r" b="b"/>
              <a:pathLst>
                <a:path w="1941" h="1941">
                  <a:moveTo>
                    <a:pt x="1940" y="970"/>
                  </a:moveTo>
                  <a:cubicBezTo>
                    <a:pt x="1940" y="1505"/>
                    <a:pt x="1505" y="1940"/>
                    <a:pt x="970" y="1940"/>
                  </a:cubicBezTo>
                  <a:cubicBezTo>
                    <a:pt x="434" y="1940"/>
                    <a:pt x="0" y="1505"/>
                    <a:pt x="0" y="970"/>
                  </a:cubicBezTo>
                  <a:cubicBezTo>
                    <a:pt x="0" y="434"/>
                    <a:pt x="434" y="0"/>
                    <a:pt x="970" y="0"/>
                  </a:cubicBezTo>
                  <a:cubicBezTo>
                    <a:pt x="1505" y="0"/>
                    <a:pt x="1940" y="434"/>
                    <a:pt x="1940" y="970"/>
                  </a:cubicBezTo>
                  <a:close/>
                </a:path>
              </a:pathLst>
            </a:custGeom>
            <a:solidFill>
              <a:srgbClr val="91D100"/>
            </a:solidFill>
            <a:ln>
              <a:noFill/>
            </a:ln>
          </p:spPr>
        </p:sp>
        <p:sp>
          <p:nvSpPr>
            <p:cNvPr id="46" name="Freeform 45"/>
            <p:cNvSpPr/>
            <p:nvPr/>
          </p:nvSpPr>
          <p:spPr>
            <a:xfrm>
              <a:off x="8752392" y="2619792"/>
              <a:ext cx="833040" cy="832680"/>
            </a:xfrm>
            <a:custGeom>
              <a:avLst/>
              <a:gdLst/>
              <a:ahLst/>
              <a:cxnLst/>
              <a:rect l="0" t="0" r="r" b="b"/>
              <a:pathLst>
                <a:path w="2314" h="2313">
                  <a:moveTo>
                    <a:pt x="2313" y="1155"/>
                  </a:moveTo>
                  <a:cubicBezTo>
                    <a:pt x="2313" y="1795"/>
                    <a:pt x="1796" y="2312"/>
                    <a:pt x="1156" y="2312"/>
                  </a:cubicBezTo>
                  <a:cubicBezTo>
                    <a:pt x="518" y="2312"/>
                    <a:pt x="0" y="1795"/>
                    <a:pt x="0" y="1155"/>
                  </a:cubicBezTo>
                  <a:cubicBezTo>
                    <a:pt x="0" y="517"/>
                    <a:pt x="518" y="0"/>
                    <a:pt x="1156" y="0"/>
                  </a:cubicBezTo>
                  <a:cubicBezTo>
                    <a:pt x="1796" y="0"/>
                    <a:pt x="2313" y="517"/>
                    <a:pt x="2313" y="1155"/>
                  </a:cubicBezTo>
                  <a:close/>
                </a:path>
              </a:pathLst>
            </a:custGeom>
            <a:solidFill>
              <a:srgbClr val="91D100"/>
            </a:solidFill>
            <a:ln>
              <a:noFill/>
            </a:ln>
          </p:spPr>
        </p:sp>
        <p:sp>
          <p:nvSpPr>
            <p:cNvPr id="47" name="Freeform 46"/>
            <p:cNvSpPr/>
            <p:nvPr/>
          </p:nvSpPr>
          <p:spPr>
            <a:xfrm>
              <a:off x="9662832" y="2338632"/>
              <a:ext cx="986400" cy="986040"/>
            </a:xfrm>
            <a:custGeom>
              <a:avLst/>
              <a:gdLst/>
              <a:ahLst/>
              <a:cxnLst/>
              <a:rect l="0" t="0" r="r" b="b"/>
              <a:pathLst>
                <a:path w="2740" h="2739">
                  <a:moveTo>
                    <a:pt x="2739" y="1370"/>
                  </a:moveTo>
                  <a:cubicBezTo>
                    <a:pt x="2739" y="2126"/>
                    <a:pt x="2126" y="2738"/>
                    <a:pt x="1369" y="2738"/>
                  </a:cubicBezTo>
                  <a:cubicBezTo>
                    <a:pt x="613" y="2738"/>
                    <a:pt x="0" y="2126"/>
                    <a:pt x="0" y="1370"/>
                  </a:cubicBezTo>
                  <a:cubicBezTo>
                    <a:pt x="0" y="614"/>
                    <a:pt x="613" y="0"/>
                    <a:pt x="1369" y="0"/>
                  </a:cubicBezTo>
                  <a:cubicBezTo>
                    <a:pt x="2126" y="0"/>
                    <a:pt x="2739" y="614"/>
                    <a:pt x="2739" y="1370"/>
                  </a:cubicBezTo>
                  <a:close/>
                </a:path>
              </a:pathLst>
            </a:custGeom>
            <a:solidFill>
              <a:srgbClr val="91D100"/>
            </a:solidFill>
            <a:ln>
              <a:noFill/>
            </a:ln>
          </p:spPr>
        </p:sp>
        <p:sp>
          <p:nvSpPr>
            <p:cNvPr id="48" name="Freeform 47"/>
            <p:cNvSpPr/>
            <p:nvPr/>
          </p:nvSpPr>
          <p:spPr>
            <a:xfrm>
              <a:off x="5383152" y="4970952"/>
              <a:ext cx="231840" cy="231840"/>
            </a:xfrm>
            <a:custGeom>
              <a:avLst/>
              <a:gdLst/>
              <a:ahLst/>
              <a:cxnLst/>
              <a:rect l="0" t="0" r="r" b="b"/>
              <a:pathLst>
                <a:path w="644" h="644">
                  <a:moveTo>
                    <a:pt x="643" y="322"/>
                  </a:moveTo>
                  <a:cubicBezTo>
                    <a:pt x="643" y="499"/>
                    <a:pt x="499" y="643"/>
                    <a:pt x="322" y="643"/>
                  </a:cubicBezTo>
                  <a:cubicBezTo>
                    <a:pt x="143" y="643"/>
                    <a:pt x="0" y="499"/>
                    <a:pt x="0" y="322"/>
                  </a:cubicBezTo>
                  <a:cubicBezTo>
                    <a:pt x="0" y="144"/>
                    <a:pt x="143" y="0"/>
                    <a:pt x="322" y="0"/>
                  </a:cubicBezTo>
                  <a:cubicBezTo>
                    <a:pt x="499" y="0"/>
                    <a:pt x="643" y="144"/>
                    <a:pt x="643" y="322"/>
                  </a:cubicBezTo>
                  <a:close/>
                </a:path>
              </a:pathLst>
            </a:custGeom>
            <a:solidFill>
              <a:srgbClr val="91D100"/>
            </a:solidFill>
            <a:ln>
              <a:noFill/>
            </a:ln>
          </p:spPr>
        </p:sp>
        <p:sp>
          <p:nvSpPr>
            <p:cNvPr id="49" name="TextShape 49"/>
            <p:cNvSpPr txBox="1"/>
            <p:nvPr/>
          </p:nvSpPr>
          <p:spPr>
            <a:xfrm>
              <a:off x="7970472" y="3676032"/>
              <a:ext cx="498960" cy="134640"/>
            </a:xfrm>
            <a:prstGeom prst="rect">
              <a:avLst/>
            </a:prstGeom>
            <a:noFill/>
            <a:ln>
              <a:noFill/>
            </a:ln>
          </p:spPr>
          <p:txBody>
            <a:bodyPr lIns="0" tIns="0" rIns="0" bIns="0">
              <a:noAutofit/>
            </a:bodyPr>
            <a:lstStyle/>
            <a:p>
              <a:r>
                <a:rPr lang="en-US" sz="910" b="1" strike="noStrike" spc="-1">
                  <a:solidFill>
                    <a:srgbClr val="231F20"/>
                  </a:solidFill>
                  <a:latin typeface="GothamNarrow"/>
                </a:rPr>
                <a:t>Medical</a:t>
              </a:r>
              <a:endParaRPr lang="en-US" sz="910" b="0" strike="noStrike" spc="-1">
                <a:latin typeface="GothamNarrow"/>
              </a:endParaRPr>
            </a:p>
          </p:txBody>
        </p:sp>
        <p:sp>
          <p:nvSpPr>
            <p:cNvPr id="50" name="TextShape 50"/>
            <p:cNvSpPr txBox="1"/>
            <p:nvPr/>
          </p:nvSpPr>
          <p:spPr>
            <a:xfrm>
              <a:off x="8032752" y="3813912"/>
              <a:ext cx="357480" cy="134640"/>
            </a:xfrm>
            <a:prstGeom prst="rect">
              <a:avLst/>
            </a:prstGeom>
            <a:noFill/>
            <a:ln>
              <a:noFill/>
            </a:ln>
          </p:spPr>
          <p:txBody>
            <a:bodyPr lIns="0" tIns="0" rIns="0" bIns="0">
              <a:noAutofit/>
            </a:bodyPr>
            <a:lstStyle/>
            <a:p>
              <a:r>
                <a:rPr lang="en-US" sz="910" b="1" strike="noStrike" spc="-1">
                  <a:solidFill>
                    <a:srgbClr val="231F20"/>
                  </a:solidFill>
                  <a:latin typeface="GothamNarrow"/>
                </a:rPr>
                <a:t>home</a:t>
              </a:r>
              <a:endParaRPr lang="en-US" sz="910" b="0" strike="noStrike" spc="-1">
                <a:latin typeface="GothamNarrow"/>
              </a:endParaRPr>
            </a:p>
          </p:txBody>
        </p:sp>
        <p:sp>
          <p:nvSpPr>
            <p:cNvPr id="51" name="TextShape 51"/>
            <p:cNvSpPr txBox="1"/>
            <p:nvPr/>
          </p:nvSpPr>
          <p:spPr>
            <a:xfrm>
              <a:off x="9985752" y="2717712"/>
              <a:ext cx="413640" cy="134640"/>
            </a:xfrm>
            <a:prstGeom prst="rect">
              <a:avLst/>
            </a:prstGeom>
            <a:noFill/>
            <a:ln>
              <a:noFill/>
            </a:ln>
          </p:spPr>
          <p:txBody>
            <a:bodyPr lIns="0" tIns="0" rIns="0" bIns="0">
              <a:noAutofit/>
            </a:bodyPr>
            <a:lstStyle/>
            <a:p>
              <a:r>
                <a:rPr lang="en-US" sz="910" b="1" strike="noStrike" spc="-1">
                  <a:solidFill>
                    <a:srgbClr val="231F20"/>
                  </a:solidFill>
                  <a:latin typeface="GothamNarrow"/>
                </a:rPr>
                <a:t>Global</a:t>
              </a:r>
              <a:endParaRPr lang="en-US" sz="910" b="0" strike="noStrike" spc="-1">
                <a:latin typeface="GothamNarrow"/>
              </a:endParaRPr>
            </a:p>
          </p:txBody>
        </p:sp>
        <p:sp>
          <p:nvSpPr>
            <p:cNvPr id="52" name="TextShape 52"/>
            <p:cNvSpPr txBox="1"/>
            <p:nvPr/>
          </p:nvSpPr>
          <p:spPr>
            <a:xfrm>
              <a:off x="10040832" y="2855592"/>
              <a:ext cx="270360" cy="134640"/>
            </a:xfrm>
            <a:prstGeom prst="rect">
              <a:avLst/>
            </a:prstGeom>
            <a:noFill/>
            <a:ln>
              <a:noFill/>
            </a:ln>
          </p:spPr>
          <p:txBody>
            <a:bodyPr lIns="0" tIns="0" rIns="0" bIns="0">
              <a:noAutofit/>
            </a:bodyPr>
            <a:lstStyle/>
            <a:p>
              <a:r>
                <a:rPr lang="en-US" sz="910" b="1" strike="noStrike" spc="-1">
                  <a:solidFill>
                    <a:srgbClr val="231F20"/>
                  </a:solidFill>
                  <a:latin typeface="GothamNarrow"/>
                </a:rPr>
                <a:t>ACO</a:t>
              </a:r>
              <a:endParaRPr lang="en-US" sz="910" b="0" strike="noStrike" spc="-1">
                <a:latin typeface="GothamNarrow"/>
              </a:endParaRPr>
            </a:p>
          </p:txBody>
        </p:sp>
        <p:sp>
          <p:nvSpPr>
            <p:cNvPr id="53" name="TextShape 53"/>
            <p:cNvSpPr txBox="1"/>
            <p:nvPr/>
          </p:nvSpPr>
          <p:spPr>
            <a:xfrm>
              <a:off x="8835912" y="2814192"/>
              <a:ext cx="796320" cy="134640"/>
            </a:xfrm>
            <a:prstGeom prst="rect">
              <a:avLst/>
            </a:prstGeom>
            <a:noFill/>
            <a:ln>
              <a:noFill/>
            </a:ln>
          </p:spPr>
          <p:txBody>
            <a:bodyPr lIns="0" tIns="0" rIns="0" bIns="0">
              <a:noAutofit/>
            </a:bodyPr>
            <a:lstStyle/>
            <a:p>
              <a:r>
                <a:rPr lang="en-US" sz="910" b="1" strike="noStrike" spc="-1">
                  <a:solidFill>
                    <a:srgbClr val="231F20"/>
                  </a:solidFill>
                  <a:latin typeface="GothamNarrow"/>
                </a:rPr>
                <a:t>Condition or</a:t>
              </a:r>
              <a:endParaRPr lang="en-US" sz="910" b="0" strike="noStrike" spc="-1">
                <a:latin typeface="GothamNarrow"/>
              </a:endParaRPr>
            </a:p>
          </p:txBody>
        </p:sp>
        <p:sp>
          <p:nvSpPr>
            <p:cNvPr id="54" name="TextShape 54"/>
            <p:cNvSpPr txBox="1"/>
            <p:nvPr/>
          </p:nvSpPr>
          <p:spPr>
            <a:xfrm>
              <a:off x="8862552" y="2952072"/>
              <a:ext cx="744480" cy="134640"/>
            </a:xfrm>
            <a:prstGeom prst="rect">
              <a:avLst/>
            </a:prstGeom>
            <a:noFill/>
            <a:ln>
              <a:noFill/>
            </a:ln>
          </p:spPr>
          <p:txBody>
            <a:bodyPr lIns="0" tIns="0" rIns="0" bIns="0">
              <a:noAutofit/>
            </a:bodyPr>
            <a:lstStyle/>
            <a:p>
              <a:r>
                <a:rPr lang="en-US" sz="910" b="1" strike="noStrike" spc="-1">
                  <a:solidFill>
                    <a:srgbClr val="231F20"/>
                  </a:solidFill>
                  <a:latin typeface="GothamNarrow"/>
                </a:rPr>
                <a:t>population-</a:t>
              </a:r>
              <a:endParaRPr lang="en-US" sz="910" b="0" strike="noStrike" spc="-1">
                <a:latin typeface="GothamNarrow"/>
              </a:endParaRPr>
            </a:p>
          </p:txBody>
        </p:sp>
        <p:sp>
          <p:nvSpPr>
            <p:cNvPr id="55" name="TextShape 55"/>
            <p:cNvSpPr txBox="1"/>
            <p:nvPr/>
          </p:nvSpPr>
          <p:spPr>
            <a:xfrm>
              <a:off x="8962272" y="3089952"/>
              <a:ext cx="506520" cy="134640"/>
            </a:xfrm>
            <a:prstGeom prst="rect">
              <a:avLst/>
            </a:prstGeom>
            <a:noFill/>
            <a:ln>
              <a:noFill/>
            </a:ln>
          </p:spPr>
          <p:txBody>
            <a:bodyPr lIns="0" tIns="0" rIns="0" bIns="0">
              <a:noAutofit/>
            </a:bodyPr>
            <a:lstStyle/>
            <a:p>
              <a:r>
                <a:rPr lang="en-US" sz="910" b="1" strike="noStrike" spc="-1">
                  <a:solidFill>
                    <a:srgbClr val="231F20"/>
                  </a:solidFill>
                  <a:latin typeface="GothamNarrow"/>
                </a:rPr>
                <a:t>focused</a:t>
              </a:r>
              <a:endParaRPr lang="en-US" sz="910" b="0" strike="noStrike" spc="-1">
                <a:latin typeface="GothamNarrow"/>
              </a:endParaRPr>
            </a:p>
          </p:txBody>
        </p:sp>
        <p:sp>
          <p:nvSpPr>
            <p:cNvPr id="56" name="TextShape 56"/>
            <p:cNvSpPr txBox="1"/>
            <p:nvPr/>
          </p:nvSpPr>
          <p:spPr>
            <a:xfrm>
              <a:off x="9053712" y="3228192"/>
              <a:ext cx="270360" cy="134640"/>
            </a:xfrm>
            <a:prstGeom prst="rect">
              <a:avLst/>
            </a:prstGeom>
            <a:noFill/>
            <a:ln>
              <a:noFill/>
            </a:ln>
          </p:spPr>
          <p:txBody>
            <a:bodyPr lIns="0" tIns="0" rIns="0" bIns="0">
              <a:noAutofit/>
            </a:bodyPr>
            <a:lstStyle/>
            <a:p>
              <a:r>
                <a:rPr lang="en-US" sz="910" b="1" strike="noStrike" spc="-1">
                  <a:solidFill>
                    <a:srgbClr val="231F20"/>
                  </a:solidFill>
                  <a:latin typeface="GothamNarrow"/>
                </a:rPr>
                <a:t>ACO</a:t>
              </a:r>
              <a:endParaRPr lang="en-US" sz="910" b="0" strike="noStrike" spc="-1">
                <a:latin typeface="GothamNarrow"/>
              </a:endParaRPr>
            </a:p>
          </p:txBody>
        </p:sp>
        <p:sp>
          <p:nvSpPr>
            <p:cNvPr id="57" name="TextShape 57"/>
            <p:cNvSpPr txBox="1"/>
            <p:nvPr/>
          </p:nvSpPr>
          <p:spPr>
            <a:xfrm>
              <a:off x="7472232" y="3969792"/>
              <a:ext cx="261360" cy="134640"/>
            </a:xfrm>
            <a:prstGeom prst="rect">
              <a:avLst/>
            </a:prstGeom>
            <a:noFill/>
            <a:ln>
              <a:noFill/>
            </a:ln>
          </p:spPr>
          <p:txBody>
            <a:bodyPr lIns="0" tIns="0" rIns="0" bIns="0">
              <a:noAutofit/>
            </a:bodyPr>
            <a:lstStyle/>
            <a:p>
              <a:r>
                <a:rPr lang="en-US" sz="910" b="1" strike="noStrike" spc="-1">
                  <a:solidFill>
                    <a:srgbClr val="231F20"/>
                  </a:solidFill>
                  <a:latin typeface="GothamNarrow"/>
                </a:rPr>
                <a:t>P4Q</a:t>
              </a:r>
              <a:endParaRPr lang="en-US" sz="910" b="0" strike="noStrike" spc="-1">
                <a:latin typeface="GothamNarrow"/>
              </a:endParaRPr>
            </a:p>
          </p:txBody>
        </p:sp>
        <p:sp>
          <p:nvSpPr>
            <p:cNvPr id="58" name="TextShape 58"/>
            <p:cNvSpPr txBox="1"/>
            <p:nvPr/>
          </p:nvSpPr>
          <p:spPr>
            <a:xfrm>
              <a:off x="7076232" y="3567312"/>
              <a:ext cx="307080" cy="134640"/>
            </a:xfrm>
            <a:prstGeom prst="rect">
              <a:avLst/>
            </a:prstGeom>
            <a:noFill/>
            <a:ln>
              <a:noFill/>
            </a:ln>
          </p:spPr>
          <p:txBody>
            <a:bodyPr lIns="0" tIns="0" rIns="0" bIns="0">
              <a:noAutofit/>
            </a:bodyPr>
            <a:lstStyle/>
            <a:p>
              <a:r>
                <a:rPr lang="en-US" sz="910" b="1" strike="noStrike" spc="-1">
                  <a:solidFill>
                    <a:srgbClr val="231F20"/>
                  </a:solidFill>
                  <a:latin typeface="GothamNarrow"/>
                </a:rPr>
                <a:t>P4P*</a:t>
              </a:r>
              <a:endParaRPr lang="en-US" sz="910" b="0" strike="noStrike" spc="-1">
                <a:latin typeface="GothamNarrow"/>
              </a:endParaRPr>
            </a:p>
          </p:txBody>
        </p:sp>
        <p:sp>
          <p:nvSpPr>
            <p:cNvPr id="59" name="TextShape 59"/>
            <p:cNvSpPr txBox="1"/>
            <p:nvPr/>
          </p:nvSpPr>
          <p:spPr>
            <a:xfrm>
              <a:off x="5737392" y="3103632"/>
              <a:ext cx="293400" cy="134640"/>
            </a:xfrm>
            <a:prstGeom prst="rect">
              <a:avLst/>
            </a:prstGeom>
            <a:noFill/>
            <a:ln>
              <a:noFill/>
            </a:ln>
          </p:spPr>
          <p:txBody>
            <a:bodyPr lIns="0" tIns="0" rIns="0" bIns="0">
              <a:noAutofit/>
            </a:bodyPr>
            <a:lstStyle/>
            <a:p>
              <a:r>
                <a:rPr lang="en-US" sz="910" b="1" strike="noStrike" spc="-1">
                  <a:solidFill>
                    <a:srgbClr val="231F20"/>
                  </a:solidFill>
                  <a:latin typeface="GothamNarrow"/>
                </a:rPr>
                <a:t>Gain</a:t>
              </a:r>
              <a:endParaRPr lang="en-US" sz="910" b="0" strike="noStrike" spc="-1">
                <a:latin typeface="GothamNarrow"/>
              </a:endParaRPr>
            </a:p>
          </p:txBody>
        </p:sp>
        <p:sp>
          <p:nvSpPr>
            <p:cNvPr id="60" name="TextShape 60"/>
            <p:cNvSpPr txBox="1"/>
            <p:nvPr/>
          </p:nvSpPr>
          <p:spPr>
            <a:xfrm>
              <a:off x="5661792" y="3241512"/>
              <a:ext cx="486720" cy="134640"/>
            </a:xfrm>
            <a:prstGeom prst="rect">
              <a:avLst/>
            </a:prstGeom>
            <a:noFill/>
            <a:ln>
              <a:noFill/>
            </a:ln>
          </p:spPr>
          <p:txBody>
            <a:bodyPr lIns="0" tIns="0" rIns="0" bIns="0">
              <a:noAutofit/>
            </a:bodyPr>
            <a:lstStyle/>
            <a:p>
              <a:r>
                <a:rPr lang="en-US" sz="910" b="1" strike="noStrike" spc="-1">
                  <a:solidFill>
                    <a:srgbClr val="231F20"/>
                  </a:solidFill>
                  <a:latin typeface="GothamNarrow"/>
                </a:rPr>
                <a:t>sharing</a:t>
              </a:r>
              <a:endParaRPr lang="en-US" sz="910" b="0" strike="noStrike" spc="-1">
                <a:latin typeface="GothamNarrow"/>
              </a:endParaRPr>
            </a:p>
          </p:txBody>
        </p:sp>
        <p:sp>
          <p:nvSpPr>
            <p:cNvPr id="61" name="TextShape 61"/>
            <p:cNvSpPr txBox="1"/>
            <p:nvPr/>
          </p:nvSpPr>
          <p:spPr>
            <a:xfrm rot="16200000">
              <a:off x="4226472" y="3658752"/>
              <a:ext cx="1346400" cy="157320"/>
            </a:xfrm>
            <a:prstGeom prst="rect">
              <a:avLst/>
            </a:prstGeom>
            <a:noFill/>
            <a:ln>
              <a:noFill/>
            </a:ln>
          </p:spPr>
          <p:txBody>
            <a:bodyPr lIns="0" tIns="0" rIns="0" bIns="0">
              <a:noAutofit/>
            </a:bodyPr>
            <a:lstStyle/>
            <a:p>
              <a:r>
                <a:rPr lang="en-US" sz="1060" b="1" strike="noStrike" spc="-1">
                  <a:solidFill>
                    <a:srgbClr val="0C2162"/>
                  </a:solidFill>
                  <a:latin typeface="GothamNarrow"/>
                </a:rPr>
                <a:t>Care coordination</a:t>
              </a:r>
              <a:endParaRPr lang="en-US" sz="1060" b="0" strike="noStrike" spc="-1">
                <a:latin typeface="GothamNarrow"/>
              </a:endParaRPr>
            </a:p>
          </p:txBody>
        </p:sp>
        <p:sp>
          <p:nvSpPr>
            <p:cNvPr id="62" name="TextShape 62"/>
            <p:cNvSpPr txBox="1"/>
            <p:nvPr/>
          </p:nvSpPr>
          <p:spPr>
            <a:xfrm>
              <a:off x="6953832" y="5728392"/>
              <a:ext cx="2186280" cy="157320"/>
            </a:xfrm>
            <a:prstGeom prst="rect">
              <a:avLst/>
            </a:prstGeom>
            <a:noFill/>
            <a:ln>
              <a:noFill/>
            </a:ln>
          </p:spPr>
          <p:txBody>
            <a:bodyPr lIns="0" tIns="0" rIns="0" bIns="0">
              <a:noAutofit/>
            </a:bodyPr>
            <a:lstStyle/>
            <a:p>
              <a:r>
                <a:rPr lang="en-US" sz="1060" b="1" strike="noStrike" spc="-1">
                  <a:solidFill>
                    <a:srgbClr val="0C2162"/>
                  </a:solidFill>
                  <a:latin typeface="GothamNarrow"/>
                </a:rPr>
                <a:t>Physician/hospital alignment</a:t>
              </a:r>
              <a:endParaRPr lang="en-US" sz="1060" b="0" strike="noStrike" spc="-1">
                <a:latin typeface="GothamNarrow"/>
              </a:endParaRPr>
            </a:p>
          </p:txBody>
        </p:sp>
        <p:sp>
          <p:nvSpPr>
            <p:cNvPr id="63" name="TextShape 63"/>
            <p:cNvSpPr txBox="1"/>
            <p:nvPr/>
          </p:nvSpPr>
          <p:spPr>
            <a:xfrm>
              <a:off x="4779432" y="5691672"/>
              <a:ext cx="227880" cy="134640"/>
            </a:xfrm>
            <a:prstGeom prst="rect">
              <a:avLst/>
            </a:prstGeom>
            <a:noFill/>
            <a:ln>
              <a:noFill/>
            </a:ln>
          </p:spPr>
          <p:txBody>
            <a:bodyPr lIns="0" tIns="0" rIns="0" bIns="0">
              <a:noAutofit/>
            </a:bodyPr>
            <a:lstStyle/>
            <a:p>
              <a:r>
                <a:rPr lang="en-US" sz="910" b="0" strike="noStrike" spc="-1">
                  <a:solidFill>
                    <a:srgbClr val="0C2162"/>
                  </a:solidFill>
                  <a:latin typeface="GothamNarrow"/>
                </a:rPr>
                <a:t>Low</a:t>
              </a:r>
              <a:endParaRPr lang="en-US" sz="910" b="0" strike="noStrike" spc="-1">
                <a:latin typeface="GothamNarrow"/>
              </a:endParaRPr>
            </a:p>
          </p:txBody>
        </p:sp>
        <p:sp>
          <p:nvSpPr>
            <p:cNvPr id="64" name="TextShape 64"/>
            <p:cNvSpPr txBox="1"/>
            <p:nvPr/>
          </p:nvSpPr>
          <p:spPr>
            <a:xfrm>
              <a:off x="10250352" y="5691672"/>
              <a:ext cx="264240" cy="134640"/>
            </a:xfrm>
            <a:prstGeom prst="rect">
              <a:avLst/>
            </a:prstGeom>
            <a:noFill/>
            <a:ln>
              <a:noFill/>
            </a:ln>
          </p:spPr>
          <p:txBody>
            <a:bodyPr lIns="0" tIns="0" rIns="0" bIns="0">
              <a:noAutofit/>
            </a:bodyPr>
            <a:lstStyle/>
            <a:p>
              <a:r>
                <a:rPr lang="en-US" sz="910" b="0" strike="noStrike" spc="-1">
                  <a:solidFill>
                    <a:srgbClr val="0C2162"/>
                  </a:solidFill>
                  <a:latin typeface="GothamNarrow"/>
                </a:rPr>
                <a:t>High</a:t>
              </a:r>
              <a:endParaRPr lang="en-US" sz="910" b="0" strike="noStrike" spc="-1">
                <a:latin typeface="GothamNarrow"/>
              </a:endParaRPr>
            </a:p>
          </p:txBody>
        </p:sp>
        <p:sp>
          <p:nvSpPr>
            <p:cNvPr id="65" name="TextShape 65"/>
            <p:cNvSpPr txBox="1"/>
            <p:nvPr/>
          </p:nvSpPr>
          <p:spPr>
            <a:xfrm>
              <a:off x="4768632" y="2232072"/>
              <a:ext cx="264240" cy="134640"/>
            </a:xfrm>
            <a:prstGeom prst="rect">
              <a:avLst/>
            </a:prstGeom>
            <a:noFill/>
            <a:ln>
              <a:noFill/>
            </a:ln>
          </p:spPr>
          <p:txBody>
            <a:bodyPr lIns="0" tIns="0" rIns="0" bIns="0">
              <a:noAutofit/>
            </a:bodyPr>
            <a:lstStyle/>
            <a:p>
              <a:r>
                <a:rPr lang="en-US" sz="910" b="0" strike="noStrike" spc="-1">
                  <a:solidFill>
                    <a:srgbClr val="0C2162"/>
                  </a:solidFill>
                  <a:latin typeface="GothamNarrow"/>
                </a:rPr>
                <a:t>High</a:t>
              </a:r>
              <a:endParaRPr lang="en-US" sz="910" b="0" strike="noStrike" spc="-1">
                <a:latin typeface="GothamNarrow"/>
              </a:endParaRPr>
            </a:p>
          </p:txBody>
        </p:sp>
        <p:sp>
          <p:nvSpPr>
            <p:cNvPr id="66" name="TextShape 66"/>
            <p:cNvSpPr txBox="1"/>
            <p:nvPr/>
          </p:nvSpPr>
          <p:spPr>
            <a:xfrm>
              <a:off x="5152392" y="2281392"/>
              <a:ext cx="2395080" cy="134640"/>
            </a:xfrm>
            <a:prstGeom prst="rect">
              <a:avLst/>
            </a:prstGeom>
            <a:noFill/>
            <a:ln>
              <a:noFill/>
            </a:ln>
          </p:spPr>
          <p:txBody>
            <a:bodyPr lIns="0" tIns="0" rIns="0" bIns="0">
              <a:noAutofit/>
            </a:bodyPr>
            <a:lstStyle/>
            <a:p>
              <a:r>
                <a:rPr lang="en-US" sz="910" b="1" strike="noStrike" spc="-1">
                  <a:solidFill>
                    <a:srgbClr val="0C2162"/>
                  </a:solidFill>
                  <a:latin typeface="GothamNarrow"/>
                </a:rPr>
                <a:t>Market pressure—Dominant provider</a:t>
              </a:r>
              <a:endParaRPr lang="en-US" sz="910" b="0" strike="noStrike" spc="-1">
                <a:latin typeface="GothamNarrow"/>
              </a:endParaRPr>
            </a:p>
          </p:txBody>
        </p:sp>
        <p:sp>
          <p:nvSpPr>
            <p:cNvPr id="67" name="TextShape 67"/>
            <p:cNvSpPr txBox="1"/>
            <p:nvPr/>
          </p:nvSpPr>
          <p:spPr>
            <a:xfrm>
              <a:off x="7406352" y="2909952"/>
              <a:ext cx="623880" cy="134640"/>
            </a:xfrm>
            <a:prstGeom prst="rect">
              <a:avLst/>
            </a:prstGeom>
            <a:noFill/>
            <a:ln>
              <a:noFill/>
            </a:ln>
          </p:spPr>
          <p:txBody>
            <a:bodyPr lIns="0" tIns="0" rIns="0" bIns="0">
              <a:noAutofit/>
            </a:bodyPr>
            <a:lstStyle/>
            <a:p>
              <a:r>
                <a:rPr lang="en-US" sz="910" b="1" strike="noStrike" spc="-1">
                  <a:solidFill>
                    <a:srgbClr val="0099DF"/>
                  </a:solidFill>
                  <a:latin typeface="GothamNarrow"/>
                </a:rPr>
                <a:t>Optimize:</a:t>
              </a:r>
              <a:endParaRPr lang="en-US" sz="910" b="0" strike="noStrike" spc="-1">
                <a:latin typeface="GothamNarrow"/>
              </a:endParaRPr>
            </a:p>
          </p:txBody>
        </p:sp>
        <p:sp>
          <p:nvSpPr>
            <p:cNvPr id="68" name="TextShape 68"/>
            <p:cNvSpPr txBox="1"/>
            <p:nvPr/>
          </p:nvSpPr>
          <p:spPr>
            <a:xfrm>
              <a:off x="7406352" y="3048192"/>
              <a:ext cx="1247400" cy="134640"/>
            </a:xfrm>
            <a:prstGeom prst="rect">
              <a:avLst/>
            </a:prstGeom>
            <a:noFill/>
            <a:ln>
              <a:noFill/>
            </a:ln>
          </p:spPr>
          <p:txBody>
            <a:bodyPr lIns="0" tIns="0" rIns="0" bIns="0">
              <a:noAutofit/>
            </a:bodyPr>
            <a:lstStyle/>
            <a:p>
              <a:r>
                <a:rPr lang="en-US" sz="910" b="1" strike="noStrike" spc="-1">
                  <a:solidFill>
                    <a:srgbClr val="0099DF"/>
                  </a:solidFill>
                  <a:latin typeface="GothamNarrow"/>
                </a:rPr>
                <a:t>Outcome and value</a:t>
              </a:r>
              <a:endParaRPr lang="en-US" sz="910" b="0" strike="noStrike" spc="-1">
                <a:latin typeface="GothamNarrow"/>
              </a:endParaRPr>
            </a:p>
          </p:txBody>
        </p:sp>
        <p:sp>
          <p:nvSpPr>
            <p:cNvPr id="69" name="TextShape 69"/>
            <p:cNvSpPr txBox="1"/>
            <p:nvPr/>
          </p:nvSpPr>
          <p:spPr>
            <a:xfrm>
              <a:off x="6179832" y="3939552"/>
              <a:ext cx="623880" cy="134640"/>
            </a:xfrm>
            <a:prstGeom prst="rect">
              <a:avLst/>
            </a:prstGeom>
            <a:noFill/>
            <a:ln>
              <a:noFill/>
            </a:ln>
          </p:spPr>
          <p:txBody>
            <a:bodyPr lIns="0" tIns="0" rIns="0" bIns="0">
              <a:noAutofit/>
            </a:bodyPr>
            <a:lstStyle/>
            <a:p>
              <a:r>
                <a:rPr lang="en-US" sz="910" b="1" strike="noStrike" spc="-1">
                  <a:solidFill>
                    <a:srgbClr val="0099DF"/>
                  </a:solidFill>
                  <a:latin typeface="GothamNarrow"/>
                </a:rPr>
                <a:t>Optimize:</a:t>
              </a:r>
              <a:endParaRPr lang="en-US" sz="910" b="0" strike="noStrike" spc="-1">
                <a:latin typeface="GothamNarrow"/>
              </a:endParaRPr>
            </a:p>
          </p:txBody>
        </p:sp>
        <p:sp>
          <p:nvSpPr>
            <p:cNvPr id="70" name="TextShape 70"/>
            <p:cNvSpPr txBox="1"/>
            <p:nvPr/>
          </p:nvSpPr>
          <p:spPr>
            <a:xfrm>
              <a:off x="5796432" y="4077792"/>
              <a:ext cx="1090440" cy="134640"/>
            </a:xfrm>
            <a:prstGeom prst="rect">
              <a:avLst/>
            </a:prstGeom>
            <a:noFill/>
            <a:ln>
              <a:noFill/>
            </a:ln>
          </p:spPr>
          <p:txBody>
            <a:bodyPr lIns="0" tIns="0" rIns="0" bIns="0">
              <a:noAutofit/>
            </a:bodyPr>
            <a:lstStyle/>
            <a:p>
              <a:r>
                <a:rPr lang="en-US" sz="910" b="1" strike="noStrike" spc="-1">
                  <a:solidFill>
                    <a:srgbClr val="0099DF"/>
                  </a:solidFill>
                  <a:latin typeface="GothamNarrow"/>
                </a:rPr>
                <a:t>Rate and volume</a:t>
              </a:r>
              <a:endParaRPr lang="en-US" sz="910" b="0" strike="noStrike" spc="-1">
                <a:latin typeface="GothamNarrow"/>
              </a:endParaRPr>
            </a:p>
          </p:txBody>
        </p:sp>
        <p:sp>
          <p:nvSpPr>
            <p:cNvPr id="71" name="TextShape 71"/>
            <p:cNvSpPr txBox="1"/>
            <p:nvPr/>
          </p:nvSpPr>
          <p:spPr>
            <a:xfrm>
              <a:off x="5152392" y="5424192"/>
              <a:ext cx="1925640" cy="134640"/>
            </a:xfrm>
            <a:prstGeom prst="rect">
              <a:avLst/>
            </a:prstGeom>
            <a:noFill/>
            <a:ln>
              <a:noFill/>
            </a:ln>
          </p:spPr>
          <p:txBody>
            <a:bodyPr lIns="0" tIns="0" rIns="0" bIns="0">
              <a:noAutofit/>
            </a:bodyPr>
            <a:lstStyle/>
            <a:p>
              <a:r>
                <a:rPr lang="en-US" sz="910" b="1" strike="noStrike" spc="-1">
                  <a:solidFill>
                    <a:srgbClr val="0C2162"/>
                  </a:solidFill>
                  <a:latin typeface="GothamNarrow"/>
                </a:rPr>
                <a:t>Market-balking—Hold the line</a:t>
              </a:r>
              <a:endParaRPr lang="en-US" sz="910" b="0" strike="noStrike" spc="-1">
                <a:latin typeface="GothamNarrow"/>
              </a:endParaRPr>
            </a:p>
          </p:txBody>
        </p:sp>
        <p:sp>
          <p:nvSpPr>
            <p:cNvPr id="72" name="TextShape 72"/>
            <p:cNvSpPr txBox="1"/>
            <p:nvPr/>
          </p:nvSpPr>
          <p:spPr>
            <a:xfrm>
              <a:off x="8752752" y="2281392"/>
              <a:ext cx="1195560" cy="134640"/>
            </a:xfrm>
            <a:prstGeom prst="rect">
              <a:avLst/>
            </a:prstGeom>
            <a:noFill/>
            <a:ln>
              <a:noFill/>
            </a:ln>
          </p:spPr>
          <p:txBody>
            <a:bodyPr lIns="0" tIns="0" rIns="0" bIns="0">
              <a:noAutofit/>
            </a:bodyPr>
            <a:lstStyle/>
            <a:p>
              <a:r>
                <a:rPr lang="en-US" sz="910" b="1" strike="noStrike" spc="-1">
                  <a:solidFill>
                    <a:srgbClr val="0C2162"/>
                  </a:solidFill>
                  <a:latin typeface="GothamNarrow"/>
                </a:rPr>
                <a:t>Market-innovating</a:t>
              </a:r>
              <a:endParaRPr lang="en-US" sz="910" b="0" strike="noStrike" spc="-1">
                <a:latin typeface="GothamNarrow"/>
              </a:endParaRPr>
            </a:p>
          </p:txBody>
        </p:sp>
        <p:sp>
          <p:nvSpPr>
            <p:cNvPr id="73" name="TextShape 73"/>
            <p:cNvSpPr txBox="1"/>
            <p:nvPr/>
          </p:nvSpPr>
          <p:spPr>
            <a:xfrm>
              <a:off x="8752752" y="5424192"/>
              <a:ext cx="2215080" cy="134640"/>
            </a:xfrm>
            <a:prstGeom prst="rect">
              <a:avLst/>
            </a:prstGeom>
            <a:noFill/>
            <a:ln>
              <a:noFill/>
            </a:ln>
          </p:spPr>
          <p:txBody>
            <a:bodyPr lIns="0" tIns="0" rIns="0" bIns="0">
              <a:noAutofit/>
            </a:bodyPr>
            <a:lstStyle/>
            <a:p>
              <a:r>
                <a:rPr lang="en-US" sz="910" b="1" strike="noStrike" spc="-1">
                  <a:solidFill>
                    <a:srgbClr val="0C2162"/>
                  </a:solidFill>
                  <a:latin typeface="GothamNarrow"/>
                </a:rPr>
                <a:t>Market pressure—Dominant payer</a:t>
              </a:r>
              <a:endParaRPr lang="en-US" sz="910" b="0" strike="noStrike" spc="-1">
                <a:latin typeface="GothamNarrow"/>
              </a:endParaRPr>
            </a:p>
          </p:txBody>
        </p:sp>
        <p:sp>
          <p:nvSpPr>
            <p:cNvPr id="74" name="TextShape 74"/>
            <p:cNvSpPr txBox="1"/>
            <p:nvPr/>
          </p:nvSpPr>
          <p:spPr>
            <a:xfrm>
              <a:off x="8628192" y="4676832"/>
              <a:ext cx="2215080" cy="134640"/>
            </a:xfrm>
            <a:prstGeom prst="rect">
              <a:avLst/>
            </a:prstGeom>
            <a:noFill/>
            <a:ln>
              <a:noFill/>
            </a:ln>
          </p:spPr>
          <p:txBody>
            <a:bodyPr lIns="0" tIns="0" rIns="0" bIns="0">
              <a:noAutofit/>
            </a:bodyPr>
            <a:lstStyle/>
            <a:p>
              <a:r>
                <a:rPr lang="en-US" sz="910" b="1" strike="noStrike" spc="-1">
                  <a:solidFill>
                    <a:srgbClr val="4A8222"/>
                  </a:solidFill>
                  <a:latin typeface="GothamNarrow"/>
                </a:rPr>
                <a:t>Bubble size = savings opportunity</a:t>
              </a:r>
              <a:endParaRPr lang="en-US" sz="910" b="0" strike="noStrike" spc="-1">
                <a:latin typeface="GothamNarrow"/>
              </a:endParaRPr>
            </a:p>
          </p:txBody>
        </p:sp>
        <p:sp>
          <p:nvSpPr>
            <p:cNvPr id="75" name="TextShape 75"/>
            <p:cNvSpPr txBox="1"/>
            <p:nvPr/>
          </p:nvSpPr>
          <p:spPr>
            <a:xfrm>
              <a:off x="5314032" y="4554432"/>
              <a:ext cx="459360" cy="134640"/>
            </a:xfrm>
            <a:prstGeom prst="rect">
              <a:avLst/>
            </a:prstGeom>
            <a:noFill/>
            <a:ln>
              <a:noFill/>
            </a:ln>
          </p:spPr>
          <p:txBody>
            <a:bodyPr lIns="0" tIns="0" rIns="0" bIns="0">
              <a:noAutofit/>
            </a:bodyPr>
            <a:lstStyle/>
            <a:p>
              <a:r>
                <a:rPr lang="en-US" sz="910" b="1" strike="noStrike" spc="-1">
                  <a:solidFill>
                    <a:srgbClr val="231F20"/>
                  </a:solidFill>
                  <a:latin typeface="GothamNarrow"/>
                </a:rPr>
                <a:t>Fee for</a:t>
              </a:r>
              <a:endParaRPr lang="en-US" sz="910" b="0" strike="noStrike" spc="-1">
                <a:latin typeface="GothamNarrow"/>
              </a:endParaRPr>
            </a:p>
          </p:txBody>
        </p:sp>
        <p:sp>
          <p:nvSpPr>
            <p:cNvPr id="76" name="Freeform 76"/>
            <p:cNvSpPr/>
            <p:nvPr/>
          </p:nvSpPr>
          <p:spPr>
            <a:xfrm>
              <a:off x="6639912" y="3552552"/>
              <a:ext cx="233280" cy="233280"/>
            </a:xfrm>
            <a:custGeom>
              <a:avLst/>
              <a:gdLst/>
              <a:ahLst/>
              <a:cxnLst/>
              <a:rect l="0" t="0" r="r" b="b"/>
              <a:pathLst>
                <a:path w="648" h="648">
                  <a:moveTo>
                    <a:pt x="113" y="647"/>
                  </a:moveTo>
                  <a:lnTo>
                    <a:pt x="647" y="113"/>
                  </a:lnTo>
                  <a:lnTo>
                    <a:pt x="533" y="0"/>
                  </a:lnTo>
                  <a:lnTo>
                    <a:pt x="0" y="534"/>
                  </a:lnTo>
                  <a:lnTo>
                    <a:pt x="113" y="647"/>
                  </a:lnTo>
                  <a:close/>
                </a:path>
              </a:pathLst>
            </a:custGeom>
            <a:solidFill>
              <a:srgbClr val="0099DF"/>
            </a:solidFill>
            <a:ln>
              <a:noFill/>
            </a:ln>
          </p:spPr>
        </p:sp>
        <p:sp>
          <p:nvSpPr>
            <p:cNvPr id="77" name="Freeform 77"/>
            <p:cNvSpPr/>
            <p:nvPr/>
          </p:nvSpPr>
          <p:spPr>
            <a:xfrm>
              <a:off x="6631632" y="3678552"/>
              <a:ext cx="115560" cy="115560"/>
            </a:xfrm>
            <a:custGeom>
              <a:avLst/>
              <a:gdLst/>
              <a:ahLst/>
              <a:cxnLst/>
              <a:rect l="0" t="0" r="r" b="b"/>
              <a:pathLst>
                <a:path w="321" h="321">
                  <a:moveTo>
                    <a:pt x="320" y="320"/>
                  </a:moveTo>
                  <a:lnTo>
                    <a:pt x="0" y="320"/>
                  </a:lnTo>
                  <a:lnTo>
                    <a:pt x="0" y="0"/>
                  </a:lnTo>
                  <a:lnTo>
                    <a:pt x="320" y="320"/>
                  </a:lnTo>
                  <a:close/>
                </a:path>
              </a:pathLst>
            </a:custGeom>
            <a:solidFill>
              <a:srgbClr val="0099DF"/>
            </a:solidFill>
            <a:ln>
              <a:noFill/>
            </a:ln>
          </p:spPr>
        </p:sp>
        <p:sp>
          <p:nvSpPr>
            <p:cNvPr id="78" name="Freeform 78"/>
            <p:cNvSpPr/>
            <p:nvPr/>
          </p:nvSpPr>
          <p:spPr>
            <a:xfrm>
              <a:off x="7060032" y="3132432"/>
              <a:ext cx="233280" cy="233280"/>
            </a:xfrm>
            <a:custGeom>
              <a:avLst/>
              <a:gdLst/>
              <a:ahLst/>
              <a:cxnLst/>
              <a:rect l="0" t="0" r="r" b="b"/>
              <a:pathLst>
                <a:path w="648" h="648">
                  <a:moveTo>
                    <a:pt x="534" y="0"/>
                  </a:moveTo>
                  <a:lnTo>
                    <a:pt x="0" y="534"/>
                  </a:lnTo>
                  <a:lnTo>
                    <a:pt x="114" y="647"/>
                  </a:lnTo>
                  <a:lnTo>
                    <a:pt x="647" y="113"/>
                  </a:lnTo>
                  <a:lnTo>
                    <a:pt x="534" y="0"/>
                  </a:lnTo>
                  <a:close/>
                </a:path>
              </a:pathLst>
            </a:custGeom>
            <a:solidFill>
              <a:srgbClr val="0099DF"/>
            </a:solidFill>
            <a:ln>
              <a:noFill/>
            </a:ln>
          </p:spPr>
        </p:sp>
        <p:sp>
          <p:nvSpPr>
            <p:cNvPr id="79" name="Freeform 79"/>
            <p:cNvSpPr/>
            <p:nvPr/>
          </p:nvSpPr>
          <p:spPr>
            <a:xfrm>
              <a:off x="7186032" y="3124152"/>
              <a:ext cx="115560" cy="115560"/>
            </a:xfrm>
            <a:custGeom>
              <a:avLst/>
              <a:gdLst/>
              <a:ahLst/>
              <a:cxnLst/>
              <a:rect l="0" t="0" r="r" b="b"/>
              <a:pathLst>
                <a:path w="321" h="321">
                  <a:moveTo>
                    <a:pt x="0" y="0"/>
                  </a:moveTo>
                  <a:lnTo>
                    <a:pt x="320" y="0"/>
                  </a:lnTo>
                  <a:lnTo>
                    <a:pt x="320" y="320"/>
                  </a:lnTo>
                  <a:lnTo>
                    <a:pt x="0" y="0"/>
                  </a:lnTo>
                  <a:close/>
                </a:path>
              </a:pathLst>
            </a:custGeom>
            <a:solidFill>
              <a:srgbClr val="0099DF"/>
            </a:solidFill>
            <a:ln>
              <a:noFill/>
            </a:ln>
          </p:spPr>
        </p:sp>
        <p:sp>
          <p:nvSpPr>
            <p:cNvPr id="80" name="Freeform 80"/>
            <p:cNvSpPr/>
            <p:nvPr/>
          </p:nvSpPr>
          <p:spPr>
            <a:xfrm>
              <a:off x="5847912" y="3380112"/>
              <a:ext cx="19800" cy="164520"/>
            </a:xfrm>
            <a:custGeom>
              <a:avLst/>
              <a:gdLst/>
              <a:ahLst/>
              <a:cxnLst/>
              <a:rect l="0" t="0" r="r" b="b"/>
              <a:pathLst>
                <a:path w="55" h="457">
                  <a:moveTo>
                    <a:pt x="0" y="0"/>
                  </a:moveTo>
                  <a:lnTo>
                    <a:pt x="0" y="456"/>
                  </a:lnTo>
                  <a:lnTo>
                    <a:pt x="54" y="456"/>
                  </a:lnTo>
                  <a:lnTo>
                    <a:pt x="54" y="0"/>
                  </a:lnTo>
                  <a:lnTo>
                    <a:pt x="0" y="0"/>
                  </a:lnTo>
                  <a:close/>
                </a:path>
              </a:pathLst>
            </a:custGeom>
            <a:solidFill>
              <a:srgbClr val="231F20"/>
            </a:solidFill>
            <a:ln>
              <a:noFill/>
            </a:ln>
          </p:spPr>
        </p:sp>
        <p:sp>
          <p:nvSpPr>
            <p:cNvPr id="81" name="Freeform 81"/>
            <p:cNvSpPr/>
            <p:nvPr/>
          </p:nvSpPr>
          <p:spPr>
            <a:xfrm>
              <a:off x="5488992" y="4857912"/>
              <a:ext cx="19800" cy="164880"/>
            </a:xfrm>
            <a:custGeom>
              <a:avLst/>
              <a:gdLst/>
              <a:ahLst/>
              <a:cxnLst/>
              <a:rect l="0" t="0" r="r" b="b"/>
              <a:pathLst>
                <a:path w="55" h="458">
                  <a:moveTo>
                    <a:pt x="0" y="0"/>
                  </a:moveTo>
                  <a:lnTo>
                    <a:pt x="0" y="457"/>
                  </a:lnTo>
                  <a:lnTo>
                    <a:pt x="54" y="457"/>
                  </a:lnTo>
                  <a:lnTo>
                    <a:pt x="54" y="0"/>
                  </a:lnTo>
                  <a:lnTo>
                    <a:pt x="0" y="0"/>
                  </a:lnTo>
                  <a:close/>
                </a:path>
              </a:pathLst>
            </a:custGeom>
            <a:solidFill>
              <a:srgbClr val="231F20"/>
            </a:solidFill>
            <a:ln>
              <a:noFill/>
            </a:ln>
          </p:spPr>
        </p:sp>
        <p:sp>
          <p:nvSpPr>
            <p:cNvPr id="82" name="TextShape 82"/>
            <p:cNvSpPr txBox="1"/>
            <p:nvPr/>
          </p:nvSpPr>
          <p:spPr>
            <a:xfrm>
              <a:off x="5317992" y="4692672"/>
              <a:ext cx="462600" cy="134640"/>
            </a:xfrm>
            <a:prstGeom prst="rect">
              <a:avLst/>
            </a:prstGeom>
            <a:noFill/>
            <a:ln>
              <a:noFill/>
            </a:ln>
          </p:spPr>
          <p:txBody>
            <a:bodyPr lIns="0" tIns="0" rIns="0" bIns="0">
              <a:noAutofit/>
            </a:bodyPr>
            <a:lstStyle/>
            <a:p>
              <a:r>
                <a:rPr lang="en-US" sz="910" b="1" strike="noStrike" spc="-1">
                  <a:solidFill>
                    <a:srgbClr val="231F20"/>
                  </a:solidFill>
                  <a:latin typeface="GothamNarrow"/>
                </a:rPr>
                <a:t>service</a:t>
              </a:r>
              <a:endParaRPr lang="en-US" sz="910" b="0" strike="noStrike" spc="-1">
                <a:latin typeface="GothamNarrow"/>
              </a:endParaRPr>
            </a:p>
          </p:txBody>
        </p:sp>
      </p:grpSp>
      <p:sp>
        <p:nvSpPr>
          <p:cNvPr id="85" name="TextShape 84"/>
          <p:cNvSpPr txBox="1"/>
          <p:nvPr/>
        </p:nvSpPr>
        <p:spPr>
          <a:xfrm>
            <a:off x="4993716" y="5978343"/>
            <a:ext cx="2467731" cy="197560"/>
          </a:xfrm>
          <a:prstGeom prst="rect">
            <a:avLst/>
          </a:prstGeom>
          <a:noFill/>
          <a:ln>
            <a:noFill/>
          </a:ln>
        </p:spPr>
        <p:txBody>
          <a:bodyPr lIns="0" tIns="0" rIns="0" bIns="0">
            <a:noAutofit/>
          </a:bodyPr>
          <a:lstStyle/>
          <a:p>
            <a:r>
              <a:rPr lang="en-US" sz="800" b="0" strike="noStrike" spc="-1" dirty="0">
                <a:solidFill>
                  <a:srgbClr val="231F20"/>
                </a:solidFill>
                <a:latin typeface="GothamNarrow"/>
              </a:rPr>
              <a:t>* Includes payment for episode of care.</a:t>
            </a:r>
            <a:endParaRPr lang="en-US" sz="800" b="0" strike="noStrike" spc="-1" dirty="0">
              <a:latin typeface="GothamNarrow"/>
            </a:endParaRPr>
          </a:p>
        </p:txBody>
      </p:sp>
    </p:spTree>
    <p:extLst>
      <p:ext uri="{BB962C8B-B14F-4D97-AF65-F5344CB8AC3E}">
        <p14:creationId xmlns:p14="http://schemas.microsoft.com/office/powerpoint/2010/main" val="17515893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684509" y="208031"/>
            <a:ext cx="5760720" cy="1538883"/>
          </a:xfrm>
          <a:prstGeom prst="rect">
            <a:avLst/>
          </a:prstGeom>
          <a:noFill/>
        </p:spPr>
        <p:txBody>
          <a:bodyPr wrap="square" lIns="0" tIns="0" rIns="0" bIns="0" rtlCol="0">
            <a:spAutoFit/>
          </a:bodyPr>
          <a:lstStyle/>
          <a:p>
            <a:r>
              <a:rPr lang="en-US" sz="2800" dirty="0">
                <a:latin typeface="GothamNarrow"/>
              </a:rPr>
              <a:t>AN INFORMED TRANSITION – AREAS OF EMPHASIS</a:t>
            </a:r>
          </a:p>
          <a:p>
            <a:endParaRPr lang="en-US" sz="600" dirty="0" smtClean="0">
              <a:latin typeface="GothamNarrow"/>
            </a:endParaRPr>
          </a:p>
          <a:p>
            <a:r>
              <a:rPr lang="en-US" dirty="0" smtClean="0">
                <a:latin typeface="GothamNarrow"/>
              </a:rPr>
              <a:t>2. QUALITY AND OUTCOMES MEASUREMENT REPORTING SYSTEM</a:t>
            </a:r>
            <a:endParaRPr lang="en-US" dirty="0">
              <a:solidFill>
                <a:srgbClr val="FF0000"/>
              </a:solidFill>
              <a:latin typeface="GothamNarrow"/>
            </a:endParaRPr>
          </a:p>
        </p:txBody>
      </p:sp>
      <p:sp>
        <p:nvSpPr>
          <p:cNvPr id="5" name="Rectangle 4"/>
          <p:cNvSpPr/>
          <p:nvPr/>
        </p:nvSpPr>
        <p:spPr>
          <a:xfrm>
            <a:off x="3602735" y="1943492"/>
            <a:ext cx="5965123" cy="369332"/>
          </a:xfrm>
          <a:prstGeom prst="rect">
            <a:avLst/>
          </a:prstGeom>
        </p:spPr>
        <p:txBody>
          <a:bodyPr wrap="square">
            <a:spAutoFit/>
          </a:bodyPr>
          <a:lstStyle/>
          <a:p>
            <a:r>
              <a:rPr lang="en-US" b="1" dirty="0" smtClean="0">
                <a:latin typeface="GothamNarrow"/>
              </a:rPr>
              <a:t> IDEAL QUALITIES OF A PERFORMANCE MEASURE</a:t>
            </a:r>
            <a:endParaRPr lang="en-ZA" b="1" dirty="0">
              <a:latin typeface="GothamNarrow"/>
            </a:endParaRPr>
          </a:p>
        </p:txBody>
      </p:sp>
      <p:grpSp>
        <p:nvGrpSpPr>
          <p:cNvPr id="2" name="Group 1"/>
          <p:cNvGrpSpPr/>
          <p:nvPr/>
        </p:nvGrpSpPr>
        <p:grpSpPr>
          <a:xfrm>
            <a:off x="3602736" y="2512430"/>
            <a:ext cx="8229600" cy="3490264"/>
            <a:chOff x="1189783" y="1808441"/>
            <a:chExt cx="10042369" cy="4477901"/>
          </a:xfrm>
        </p:grpSpPr>
        <p:grpSp>
          <p:nvGrpSpPr>
            <p:cNvPr id="16" name="Group 15"/>
            <p:cNvGrpSpPr/>
            <p:nvPr/>
          </p:nvGrpSpPr>
          <p:grpSpPr>
            <a:xfrm>
              <a:off x="1189783" y="1808441"/>
              <a:ext cx="10042369" cy="4477901"/>
              <a:chOff x="1189783" y="1808441"/>
              <a:chExt cx="10042369" cy="4477901"/>
            </a:xfrm>
          </p:grpSpPr>
          <p:grpSp>
            <p:nvGrpSpPr>
              <p:cNvPr id="13" name="Group 12"/>
              <p:cNvGrpSpPr/>
              <p:nvPr/>
            </p:nvGrpSpPr>
            <p:grpSpPr>
              <a:xfrm>
                <a:off x="1189783" y="1933534"/>
                <a:ext cx="1727200" cy="4140298"/>
                <a:chOff x="760015" y="1978543"/>
                <a:chExt cx="1727200" cy="4140298"/>
              </a:xfrm>
            </p:grpSpPr>
            <p:sp>
              <p:nvSpPr>
                <p:cNvPr id="7" name="Oval 6">
                  <a:extLst>
                    <a:ext uri="{FF2B5EF4-FFF2-40B4-BE49-F238E27FC236}">
                      <a16:creationId xmlns:a16="http://schemas.microsoft.com/office/drawing/2014/main" id="{96CF6F41-9269-470D-823F-6A6F69F8FD5F}"/>
                    </a:ext>
                  </a:extLst>
                </p:cNvPr>
                <p:cNvSpPr/>
                <p:nvPr/>
              </p:nvSpPr>
              <p:spPr>
                <a:xfrm>
                  <a:off x="859801" y="2624443"/>
                  <a:ext cx="1527629" cy="1527629"/>
                </a:xfrm>
                <a:prstGeom prst="ellipse">
                  <a:avLst/>
                </a:prstGeom>
                <a:solidFill>
                  <a:srgbClr val="008E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Narrow"/>
                  </a:endParaRPr>
                </a:p>
              </p:txBody>
            </p:sp>
            <p:sp>
              <p:nvSpPr>
                <p:cNvPr id="8" name="Subtitle 8">
                  <a:extLst>
                    <a:ext uri="{FF2B5EF4-FFF2-40B4-BE49-F238E27FC236}">
                      <a16:creationId xmlns:a16="http://schemas.microsoft.com/office/drawing/2014/main" id="{00791B4E-528B-4270-9556-CE13D76A7A5F}"/>
                    </a:ext>
                  </a:extLst>
                </p:cNvPr>
                <p:cNvSpPr txBox="1">
                  <a:spLocks/>
                </p:cNvSpPr>
                <p:nvPr/>
              </p:nvSpPr>
              <p:spPr>
                <a:xfrm>
                  <a:off x="859800" y="1978543"/>
                  <a:ext cx="1527629" cy="24876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smtClean="0">
                      <a:latin typeface="GothamNarrow"/>
                    </a:rPr>
                    <a:t>Acceptability</a:t>
                  </a:r>
                  <a:endParaRPr lang="en-US" sz="1400" b="1" dirty="0">
                    <a:latin typeface="GothamNarrow"/>
                  </a:endParaRPr>
                </a:p>
              </p:txBody>
            </p:sp>
            <p:sp>
              <p:nvSpPr>
                <p:cNvPr id="10" name="Subtitle 8">
                  <a:extLst>
                    <a:ext uri="{FF2B5EF4-FFF2-40B4-BE49-F238E27FC236}">
                      <a16:creationId xmlns:a16="http://schemas.microsoft.com/office/drawing/2014/main" id="{21282F52-C9E5-4CA7-924D-221037225126}"/>
                    </a:ext>
                  </a:extLst>
                </p:cNvPr>
                <p:cNvSpPr txBox="1">
                  <a:spLocks/>
                </p:cNvSpPr>
                <p:nvPr/>
              </p:nvSpPr>
              <p:spPr>
                <a:xfrm>
                  <a:off x="760015" y="5052696"/>
                  <a:ext cx="1727200" cy="106614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latin typeface="GothamNarrow"/>
                    </a:rPr>
                    <a:t>Acceptable to both those being assessed and those undertaking the assessment</a:t>
                  </a:r>
                  <a:endParaRPr lang="en-US" sz="1200" dirty="0">
                    <a:latin typeface="GothamNarrow"/>
                  </a:endParaRPr>
                </a:p>
              </p:txBody>
            </p:sp>
            <p:sp>
              <p:nvSpPr>
                <p:cNvPr id="11" name="Freeform 9">
                  <a:extLst>
                    <a:ext uri="{FF2B5EF4-FFF2-40B4-BE49-F238E27FC236}">
                      <a16:creationId xmlns:a16="http://schemas.microsoft.com/office/drawing/2014/main" id="{A9D78CD7-245E-458D-BC30-E956B3A58031}"/>
                    </a:ext>
                  </a:extLst>
                </p:cNvPr>
                <p:cNvSpPr>
                  <a:spLocks noEditPoints="1"/>
                </p:cNvSpPr>
                <p:nvPr/>
              </p:nvSpPr>
              <p:spPr bwMode="auto">
                <a:xfrm>
                  <a:off x="1497938" y="4439173"/>
                  <a:ext cx="251353" cy="279490"/>
                </a:xfrm>
                <a:custGeom>
                  <a:avLst/>
                  <a:gdLst>
                    <a:gd name="T0" fmla="*/ 268 w 535"/>
                    <a:gd name="T1" fmla="*/ 571 h 596"/>
                    <a:gd name="T2" fmla="*/ 447 w 535"/>
                    <a:gd name="T3" fmla="*/ 262 h 596"/>
                    <a:gd name="T4" fmla="*/ 342 w 535"/>
                    <a:gd name="T5" fmla="*/ 366 h 596"/>
                    <a:gd name="T6" fmla="*/ 337 w 535"/>
                    <a:gd name="T7" fmla="*/ 367 h 596"/>
                    <a:gd name="T8" fmla="*/ 331 w 535"/>
                    <a:gd name="T9" fmla="*/ 365 h 596"/>
                    <a:gd name="T10" fmla="*/ 328 w 535"/>
                    <a:gd name="T11" fmla="*/ 360 h 596"/>
                    <a:gd name="T12" fmla="*/ 327 w 535"/>
                    <a:gd name="T13" fmla="*/ 19 h 596"/>
                    <a:gd name="T14" fmla="*/ 208 w 535"/>
                    <a:gd name="T15" fmla="*/ 357 h 596"/>
                    <a:gd name="T16" fmla="*/ 206 w 535"/>
                    <a:gd name="T17" fmla="*/ 362 h 596"/>
                    <a:gd name="T18" fmla="*/ 202 w 535"/>
                    <a:gd name="T19" fmla="*/ 366 h 596"/>
                    <a:gd name="T20" fmla="*/ 196 w 535"/>
                    <a:gd name="T21" fmla="*/ 367 h 596"/>
                    <a:gd name="T22" fmla="*/ 191 w 535"/>
                    <a:gd name="T23" fmla="*/ 364 h 596"/>
                    <a:gd name="T24" fmla="*/ 24 w 535"/>
                    <a:gd name="T25" fmla="*/ 327 h 596"/>
                    <a:gd name="T26" fmla="*/ 264 w 535"/>
                    <a:gd name="T27" fmla="*/ 595 h 596"/>
                    <a:gd name="T28" fmla="*/ 3 w 535"/>
                    <a:gd name="T29" fmla="*/ 334 h 596"/>
                    <a:gd name="T30" fmla="*/ 0 w 535"/>
                    <a:gd name="T31" fmla="*/ 327 h 596"/>
                    <a:gd name="T32" fmla="*/ 3 w 535"/>
                    <a:gd name="T33" fmla="*/ 320 h 596"/>
                    <a:gd name="T34" fmla="*/ 85 w 535"/>
                    <a:gd name="T35" fmla="*/ 238 h 596"/>
                    <a:gd name="T36" fmla="*/ 93 w 535"/>
                    <a:gd name="T37" fmla="*/ 238 h 596"/>
                    <a:gd name="T38" fmla="*/ 189 w 535"/>
                    <a:gd name="T39" fmla="*/ 333 h 596"/>
                    <a:gd name="T40" fmla="*/ 189 w 535"/>
                    <a:gd name="T41" fmla="*/ 6 h 596"/>
                    <a:gd name="T42" fmla="*/ 194 w 535"/>
                    <a:gd name="T43" fmla="*/ 1 h 596"/>
                    <a:gd name="T44" fmla="*/ 338 w 535"/>
                    <a:gd name="T45" fmla="*/ 0 h 596"/>
                    <a:gd name="T46" fmla="*/ 344 w 535"/>
                    <a:gd name="T47" fmla="*/ 3 h 596"/>
                    <a:gd name="T48" fmla="*/ 348 w 535"/>
                    <a:gd name="T49" fmla="*/ 9 h 596"/>
                    <a:gd name="T50" fmla="*/ 439 w 535"/>
                    <a:gd name="T51" fmla="*/ 240 h 596"/>
                    <a:gd name="T52" fmla="*/ 447 w 535"/>
                    <a:gd name="T53" fmla="*/ 238 h 596"/>
                    <a:gd name="T54" fmla="*/ 453 w 535"/>
                    <a:gd name="T55" fmla="*/ 240 h 596"/>
                    <a:gd name="T56" fmla="*/ 535 w 535"/>
                    <a:gd name="T57" fmla="*/ 324 h 596"/>
                    <a:gd name="T58" fmla="*/ 535 w 535"/>
                    <a:gd name="T59" fmla="*/ 331 h 596"/>
                    <a:gd name="T60" fmla="*/ 275 w 535"/>
                    <a:gd name="T61" fmla="*/ 592 h 596"/>
                    <a:gd name="T62" fmla="*/ 268 w 535"/>
                    <a:gd name="T63"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596">
                      <a:moveTo>
                        <a:pt x="24" y="327"/>
                      </a:moveTo>
                      <a:lnTo>
                        <a:pt x="268" y="571"/>
                      </a:lnTo>
                      <a:lnTo>
                        <a:pt x="512" y="327"/>
                      </a:lnTo>
                      <a:lnTo>
                        <a:pt x="447" y="262"/>
                      </a:lnTo>
                      <a:lnTo>
                        <a:pt x="344" y="364"/>
                      </a:lnTo>
                      <a:lnTo>
                        <a:pt x="342" y="366"/>
                      </a:lnTo>
                      <a:lnTo>
                        <a:pt x="339" y="367"/>
                      </a:lnTo>
                      <a:lnTo>
                        <a:pt x="337" y="367"/>
                      </a:lnTo>
                      <a:lnTo>
                        <a:pt x="333" y="366"/>
                      </a:lnTo>
                      <a:lnTo>
                        <a:pt x="331" y="365"/>
                      </a:lnTo>
                      <a:lnTo>
                        <a:pt x="329" y="362"/>
                      </a:lnTo>
                      <a:lnTo>
                        <a:pt x="328" y="360"/>
                      </a:lnTo>
                      <a:lnTo>
                        <a:pt x="327" y="357"/>
                      </a:lnTo>
                      <a:lnTo>
                        <a:pt x="327" y="19"/>
                      </a:lnTo>
                      <a:lnTo>
                        <a:pt x="208" y="19"/>
                      </a:lnTo>
                      <a:lnTo>
                        <a:pt x="208" y="357"/>
                      </a:lnTo>
                      <a:lnTo>
                        <a:pt x="208" y="360"/>
                      </a:lnTo>
                      <a:lnTo>
                        <a:pt x="206" y="362"/>
                      </a:lnTo>
                      <a:lnTo>
                        <a:pt x="205" y="365"/>
                      </a:lnTo>
                      <a:lnTo>
                        <a:pt x="202" y="366"/>
                      </a:lnTo>
                      <a:lnTo>
                        <a:pt x="200" y="367"/>
                      </a:lnTo>
                      <a:lnTo>
                        <a:pt x="196" y="367"/>
                      </a:lnTo>
                      <a:lnTo>
                        <a:pt x="193" y="366"/>
                      </a:lnTo>
                      <a:lnTo>
                        <a:pt x="191" y="364"/>
                      </a:lnTo>
                      <a:lnTo>
                        <a:pt x="89" y="262"/>
                      </a:lnTo>
                      <a:lnTo>
                        <a:pt x="24" y="327"/>
                      </a:lnTo>
                      <a:close/>
                      <a:moveTo>
                        <a:pt x="268" y="596"/>
                      </a:moveTo>
                      <a:lnTo>
                        <a:pt x="264" y="595"/>
                      </a:lnTo>
                      <a:lnTo>
                        <a:pt x="261" y="592"/>
                      </a:lnTo>
                      <a:lnTo>
                        <a:pt x="3" y="334"/>
                      </a:lnTo>
                      <a:lnTo>
                        <a:pt x="1" y="331"/>
                      </a:lnTo>
                      <a:lnTo>
                        <a:pt x="0" y="327"/>
                      </a:lnTo>
                      <a:lnTo>
                        <a:pt x="1" y="324"/>
                      </a:lnTo>
                      <a:lnTo>
                        <a:pt x="3" y="320"/>
                      </a:lnTo>
                      <a:lnTo>
                        <a:pt x="82" y="240"/>
                      </a:lnTo>
                      <a:lnTo>
                        <a:pt x="85" y="238"/>
                      </a:lnTo>
                      <a:lnTo>
                        <a:pt x="89" y="238"/>
                      </a:lnTo>
                      <a:lnTo>
                        <a:pt x="93" y="238"/>
                      </a:lnTo>
                      <a:lnTo>
                        <a:pt x="96" y="240"/>
                      </a:lnTo>
                      <a:lnTo>
                        <a:pt x="189" y="333"/>
                      </a:lnTo>
                      <a:lnTo>
                        <a:pt x="189" y="9"/>
                      </a:lnTo>
                      <a:lnTo>
                        <a:pt x="189" y="6"/>
                      </a:lnTo>
                      <a:lnTo>
                        <a:pt x="191" y="3"/>
                      </a:lnTo>
                      <a:lnTo>
                        <a:pt x="194" y="1"/>
                      </a:lnTo>
                      <a:lnTo>
                        <a:pt x="198" y="0"/>
                      </a:lnTo>
                      <a:lnTo>
                        <a:pt x="338" y="0"/>
                      </a:lnTo>
                      <a:lnTo>
                        <a:pt x="341" y="1"/>
                      </a:lnTo>
                      <a:lnTo>
                        <a:pt x="344" y="3"/>
                      </a:lnTo>
                      <a:lnTo>
                        <a:pt x="346" y="6"/>
                      </a:lnTo>
                      <a:lnTo>
                        <a:pt x="348" y="9"/>
                      </a:lnTo>
                      <a:lnTo>
                        <a:pt x="348" y="333"/>
                      </a:lnTo>
                      <a:lnTo>
                        <a:pt x="439" y="240"/>
                      </a:lnTo>
                      <a:lnTo>
                        <a:pt x="443" y="238"/>
                      </a:lnTo>
                      <a:lnTo>
                        <a:pt x="447" y="238"/>
                      </a:lnTo>
                      <a:lnTo>
                        <a:pt x="450" y="238"/>
                      </a:lnTo>
                      <a:lnTo>
                        <a:pt x="453" y="240"/>
                      </a:lnTo>
                      <a:lnTo>
                        <a:pt x="533" y="320"/>
                      </a:lnTo>
                      <a:lnTo>
                        <a:pt x="535" y="324"/>
                      </a:lnTo>
                      <a:lnTo>
                        <a:pt x="535" y="327"/>
                      </a:lnTo>
                      <a:lnTo>
                        <a:pt x="535" y="331"/>
                      </a:lnTo>
                      <a:lnTo>
                        <a:pt x="533" y="334"/>
                      </a:lnTo>
                      <a:lnTo>
                        <a:pt x="275" y="592"/>
                      </a:lnTo>
                      <a:lnTo>
                        <a:pt x="272" y="595"/>
                      </a:lnTo>
                      <a:lnTo>
                        <a:pt x="268" y="596"/>
                      </a:lnTo>
                      <a:close/>
                    </a:path>
                  </a:pathLst>
                </a:custGeom>
                <a:solidFill>
                  <a:srgbClr val="C00000"/>
                </a:solidFill>
                <a:ln>
                  <a:solidFill>
                    <a:schemeClr val="tx1"/>
                  </a:solidFill>
                </a:ln>
              </p:spPr>
              <p:txBody>
                <a:bodyPr vert="horz" wrap="square" lIns="91440" tIns="45720" rIns="91440" bIns="45720" numCol="1" anchor="t" anchorCtr="0" compatLnSpc="1">
                  <a:prstTxWarp prst="textNoShape">
                    <a:avLst/>
                  </a:prstTxWarp>
                </a:bodyPr>
                <a:lstStyle/>
                <a:p>
                  <a:endParaRPr lang="en-US" sz="1600" dirty="0">
                    <a:latin typeface="GothamNarrow"/>
                  </a:endParaRPr>
                </a:p>
              </p:txBody>
            </p:sp>
          </p:grpSp>
          <p:grpSp>
            <p:nvGrpSpPr>
              <p:cNvPr id="12" name="Group 11"/>
              <p:cNvGrpSpPr/>
              <p:nvPr/>
            </p:nvGrpSpPr>
            <p:grpSpPr>
              <a:xfrm>
                <a:off x="3268575" y="1932823"/>
                <a:ext cx="1727200" cy="3927060"/>
                <a:chOff x="3271236" y="1978543"/>
                <a:chExt cx="1727200" cy="3927060"/>
              </a:xfrm>
            </p:grpSpPr>
            <p:sp>
              <p:nvSpPr>
                <p:cNvPr id="17" name="Oval 16">
                  <a:extLst>
                    <a:ext uri="{FF2B5EF4-FFF2-40B4-BE49-F238E27FC236}">
                      <a16:creationId xmlns:a16="http://schemas.microsoft.com/office/drawing/2014/main" id="{96CF6F41-9269-470D-823F-6A6F69F8FD5F}"/>
                    </a:ext>
                  </a:extLst>
                </p:cNvPr>
                <p:cNvSpPr/>
                <p:nvPr/>
              </p:nvSpPr>
              <p:spPr>
                <a:xfrm>
                  <a:off x="3371022" y="2624443"/>
                  <a:ext cx="1527629" cy="152762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Narrow"/>
                  </a:endParaRPr>
                </a:p>
              </p:txBody>
            </p:sp>
            <p:sp>
              <p:nvSpPr>
                <p:cNvPr id="18" name="Subtitle 8">
                  <a:extLst>
                    <a:ext uri="{FF2B5EF4-FFF2-40B4-BE49-F238E27FC236}">
                      <a16:creationId xmlns:a16="http://schemas.microsoft.com/office/drawing/2014/main" id="{00791B4E-528B-4270-9556-CE13D76A7A5F}"/>
                    </a:ext>
                  </a:extLst>
                </p:cNvPr>
                <p:cNvSpPr txBox="1">
                  <a:spLocks/>
                </p:cNvSpPr>
                <p:nvPr/>
              </p:nvSpPr>
              <p:spPr>
                <a:xfrm>
                  <a:off x="3371021" y="1978543"/>
                  <a:ext cx="1527629" cy="24876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smtClean="0">
                      <a:latin typeface="GothamNarrow"/>
                    </a:rPr>
                    <a:t>Feasibility</a:t>
                  </a:r>
                  <a:endParaRPr lang="en-US" sz="1400" b="1" dirty="0">
                    <a:latin typeface="GothamNarrow"/>
                  </a:endParaRPr>
                </a:p>
              </p:txBody>
            </p:sp>
            <p:sp>
              <p:nvSpPr>
                <p:cNvPr id="20" name="Subtitle 8">
                  <a:extLst>
                    <a:ext uri="{FF2B5EF4-FFF2-40B4-BE49-F238E27FC236}">
                      <a16:creationId xmlns:a16="http://schemas.microsoft.com/office/drawing/2014/main" id="{21282F52-C9E5-4CA7-924D-221037225126}"/>
                    </a:ext>
                  </a:extLst>
                </p:cNvPr>
                <p:cNvSpPr txBox="1">
                  <a:spLocks/>
                </p:cNvSpPr>
                <p:nvPr/>
              </p:nvSpPr>
              <p:spPr>
                <a:xfrm>
                  <a:off x="3271236" y="5052688"/>
                  <a:ext cx="1727200" cy="852915"/>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latin typeface="GothamNarrow"/>
                    </a:rPr>
                    <a:t>Valid and reliable consistent data are available and collectable</a:t>
                  </a:r>
                  <a:endParaRPr lang="en-US" sz="1200" dirty="0">
                    <a:latin typeface="GothamNarrow"/>
                  </a:endParaRPr>
                </a:p>
              </p:txBody>
            </p:sp>
            <p:sp>
              <p:nvSpPr>
                <p:cNvPr id="21" name="Freeform 9">
                  <a:extLst>
                    <a:ext uri="{FF2B5EF4-FFF2-40B4-BE49-F238E27FC236}">
                      <a16:creationId xmlns:a16="http://schemas.microsoft.com/office/drawing/2014/main" id="{A9D78CD7-245E-458D-BC30-E956B3A58031}"/>
                    </a:ext>
                  </a:extLst>
                </p:cNvPr>
                <p:cNvSpPr>
                  <a:spLocks noEditPoints="1"/>
                </p:cNvSpPr>
                <p:nvPr/>
              </p:nvSpPr>
              <p:spPr bwMode="auto">
                <a:xfrm>
                  <a:off x="4009159" y="4439172"/>
                  <a:ext cx="251353" cy="279490"/>
                </a:xfrm>
                <a:custGeom>
                  <a:avLst/>
                  <a:gdLst>
                    <a:gd name="T0" fmla="*/ 268 w 535"/>
                    <a:gd name="T1" fmla="*/ 571 h 596"/>
                    <a:gd name="T2" fmla="*/ 447 w 535"/>
                    <a:gd name="T3" fmla="*/ 262 h 596"/>
                    <a:gd name="T4" fmla="*/ 342 w 535"/>
                    <a:gd name="T5" fmla="*/ 366 h 596"/>
                    <a:gd name="T6" fmla="*/ 337 w 535"/>
                    <a:gd name="T7" fmla="*/ 367 h 596"/>
                    <a:gd name="T8" fmla="*/ 331 w 535"/>
                    <a:gd name="T9" fmla="*/ 365 h 596"/>
                    <a:gd name="T10" fmla="*/ 328 w 535"/>
                    <a:gd name="T11" fmla="*/ 360 h 596"/>
                    <a:gd name="T12" fmla="*/ 327 w 535"/>
                    <a:gd name="T13" fmla="*/ 19 h 596"/>
                    <a:gd name="T14" fmla="*/ 208 w 535"/>
                    <a:gd name="T15" fmla="*/ 357 h 596"/>
                    <a:gd name="T16" fmla="*/ 206 w 535"/>
                    <a:gd name="T17" fmla="*/ 362 h 596"/>
                    <a:gd name="T18" fmla="*/ 202 w 535"/>
                    <a:gd name="T19" fmla="*/ 366 h 596"/>
                    <a:gd name="T20" fmla="*/ 196 w 535"/>
                    <a:gd name="T21" fmla="*/ 367 h 596"/>
                    <a:gd name="T22" fmla="*/ 191 w 535"/>
                    <a:gd name="T23" fmla="*/ 364 h 596"/>
                    <a:gd name="T24" fmla="*/ 24 w 535"/>
                    <a:gd name="T25" fmla="*/ 327 h 596"/>
                    <a:gd name="T26" fmla="*/ 264 w 535"/>
                    <a:gd name="T27" fmla="*/ 595 h 596"/>
                    <a:gd name="T28" fmla="*/ 3 w 535"/>
                    <a:gd name="T29" fmla="*/ 334 h 596"/>
                    <a:gd name="T30" fmla="*/ 0 w 535"/>
                    <a:gd name="T31" fmla="*/ 327 h 596"/>
                    <a:gd name="T32" fmla="*/ 3 w 535"/>
                    <a:gd name="T33" fmla="*/ 320 h 596"/>
                    <a:gd name="T34" fmla="*/ 85 w 535"/>
                    <a:gd name="T35" fmla="*/ 238 h 596"/>
                    <a:gd name="T36" fmla="*/ 93 w 535"/>
                    <a:gd name="T37" fmla="*/ 238 h 596"/>
                    <a:gd name="T38" fmla="*/ 189 w 535"/>
                    <a:gd name="T39" fmla="*/ 333 h 596"/>
                    <a:gd name="T40" fmla="*/ 189 w 535"/>
                    <a:gd name="T41" fmla="*/ 6 h 596"/>
                    <a:gd name="T42" fmla="*/ 194 w 535"/>
                    <a:gd name="T43" fmla="*/ 1 h 596"/>
                    <a:gd name="T44" fmla="*/ 338 w 535"/>
                    <a:gd name="T45" fmla="*/ 0 h 596"/>
                    <a:gd name="T46" fmla="*/ 344 w 535"/>
                    <a:gd name="T47" fmla="*/ 3 h 596"/>
                    <a:gd name="T48" fmla="*/ 348 w 535"/>
                    <a:gd name="T49" fmla="*/ 9 h 596"/>
                    <a:gd name="T50" fmla="*/ 439 w 535"/>
                    <a:gd name="T51" fmla="*/ 240 h 596"/>
                    <a:gd name="T52" fmla="*/ 447 w 535"/>
                    <a:gd name="T53" fmla="*/ 238 h 596"/>
                    <a:gd name="T54" fmla="*/ 453 w 535"/>
                    <a:gd name="T55" fmla="*/ 240 h 596"/>
                    <a:gd name="T56" fmla="*/ 535 w 535"/>
                    <a:gd name="T57" fmla="*/ 324 h 596"/>
                    <a:gd name="T58" fmla="*/ 535 w 535"/>
                    <a:gd name="T59" fmla="*/ 331 h 596"/>
                    <a:gd name="T60" fmla="*/ 275 w 535"/>
                    <a:gd name="T61" fmla="*/ 592 h 596"/>
                    <a:gd name="T62" fmla="*/ 268 w 535"/>
                    <a:gd name="T63"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596">
                      <a:moveTo>
                        <a:pt x="24" y="327"/>
                      </a:moveTo>
                      <a:lnTo>
                        <a:pt x="268" y="571"/>
                      </a:lnTo>
                      <a:lnTo>
                        <a:pt x="512" y="327"/>
                      </a:lnTo>
                      <a:lnTo>
                        <a:pt x="447" y="262"/>
                      </a:lnTo>
                      <a:lnTo>
                        <a:pt x="344" y="364"/>
                      </a:lnTo>
                      <a:lnTo>
                        <a:pt x="342" y="366"/>
                      </a:lnTo>
                      <a:lnTo>
                        <a:pt x="339" y="367"/>
                      </a:lnTo>
                      <a:lnTo>
                        <a:pt x="337" y="367"/>
                      </a:lnTo>
                      <a:lnTo>
                        <a:pt x="333" y="366"/>
                      </a:lnTo>
                      <a:lnTo>
                        <a:pt x="331" y="365"/>
                      </a:lnTo>
                      <a:lnTo>
                        <a:pt x="329" y="362"/>
                      </a:lnTo>
                      <a:lnTo>
                        <a:pt x="328" y="360"/>
                      </a:lnTo>
                      <a:lnTo>
                        <a:pt x="327" y="357"/>
                      </a:lnTo>
                      <a:lnTo>
                        <a:pt x="327" y="19"/>
                      </a:lnTo>
                      <a:lnTo>
                        <a:pt x="208" y="19"/>
                      </a:lnTo>
                      <a:lnTo>
                        <a:pt x="208" y="357"/>
                      </a:lnTo>
                      <a:lnTo>
                        <a:pt x="208" y="360"/>
                      </a:lnTo>
                      <a:lnTo>
                        <a:pt x="206" y="362"/>
                      </a:lnTo>
                      <a:lnTo>
                        <a:pt x="205" y="365"/>
                      </a:lnTo>
                      <a:lnTo>
                        <a:pt x="202" y="366"/>
                      </a:lnTo>
                      <a:lnTo>
                        <a:pt x="200" y="367"/>
                      </a:lnTo>
                      <a:lnTo>
                        <a:pt x="196" y="367"/>
                      </a:lnTo>
                      <a:lnTo>
                        <a:pt x="193" y="366"/>
                      </a:lnTo>
                      <a:lnTo>
                        <a:pt x="191" y="364"/>
                      </a:lnTo>
                      <a:lnTo>
                        <a:pt x="89" y="262"/>
                      </a:lnTo>
                      <a:lnTo>
                        <a:pt x="24" y="327"/>
                      </a:lnTo>
                      <a:close/>
                      <a:moveTo>
                        <a:pt x="268" y="596"/>
                      </a:moveTo>
                      <a:lnTo>
                        <a:pt x="264" y="595"/>
                      </a:lnTo>
                      <a:lnTo>
                        <a:pt x="261" y="592"/>
                      </a:lnTo>
                      <a:lnTo>
                        <a:pt x="3" y="334"/>
                      </a:lnTo>
                      <a:lnTo>
                        <a:pt x="1" y="331"/>
                      </a:lnTo>
                      <a:lnTo>
                        <a:pt x="0" y="327"/>
                      </a:lnTo>
                      <a:lnTo>
                        <a:pt x="1" y="324"/>
                      </a:lnTo>
                      <a:lnTo>
                        <a:pt x="3" y="320"/>
                      </a:lnTo>
                      <a:lnTo>
                        <a:pt x="82" y="240"/>
                      </a:lnTo>
                      <a:lnTo>
                        <a:pt x="85" y="238"/>
                      </a:lnTo>
                      <a:lnTo>
                        <a:pt x="89" y="238"/>
                      </a:lnTo>
                      <a:lnTo>
                        <a:pt x="93" y="238"/>
                      </a:lnTo>
                      <a:lnTo>
                        <a:pt x="96" y="240"/>
                      </a:lnTo>
                      <a:lnTo>
                        <a:pt x="189" y="333"/>
                      </a:lnTo>
                      <a:lnTo>
                        <a:pt x="189" y="9"/>
                      </a:lnTo>
                      <a:lnTo>
                        <a:pt x="189" y="6"/>
                      </a:lnTo>
                      <a:lnTo>
                        <a:pt x="191" y="3"/>
                      </a:lnTo>
                      <a:lnTo>
                        <a:pt x="194" y="1"/>
                      </a:lnTo>
                      <a:lnTo>
                        <a:pt x="198" y="0"/>
                      </a:lnTo>
                      <a:lnTo>
                        <a:pt x="338" y="0"/>
                      </a:lnTo>
                      <a:lnTo>
                        <a:pt x="341" y="1"/>
                      </a:lnTo>
                      <a:lnTo>
                        <a:pt x="344" y="3"/>
                      </a:lnTo>
                      <a:lnTo>
                        <a:pt x="346" y="6"/>
                      </a:lnTo>
                      <a:lnTo>
                        <a:pt x="348" y="9"/>
                      </a:lnTo>
                      <a:lnTo>
                        <a:pt x="348" y="333"/>
                      </a:lnTo>
                      <a:lnTo>
                        <a:pt x="439" y="240"/>
                      </a:lnTo>
                      <a:lnTo>
                        <a:pt x="443" y="238"/>
                      </a:lnTo>
                      <a:lnTo>
                        <a:pt x="447" y="238"/>
                      </a:lnTo>
                      <a:lnTo>
                        <a:pt x="450" y="238"/>
                      </a:lnTo>
                      <a:lnTo>
                        <a:pt x="453" y="240"/>
                      </a:lnTo>
                      <a:lnTo>
                        <a:pt x="533" y="320"/>
                      </a:lnTo>
                      <a:lnTo>
                        <a:pt x="535" y="324"/>
                      </a:lnTo>
                      <a:lnTo>
                        <a:pt x="535" y="327"/>
                      </a:lnTo>
                      <a:lnTo>
                        <a:pt x="535" y="331"/>
                      </a:lnTo>
                      <a:lnTo>
                        <a:pt x="533" y="334"/>
                      </a:lnTo>
                      <a:lnTo>
                        <a:pt x="275" y="592"/>
                      </a:lnTo>
                      <a:lnTo>
                        <a:pt x="272" y="595"/>
                      </a:lnTo>
                      <a:lnTo>
                        <a:pt x="268" y="596"/>
                      </a:lnTo>
                      <a:close/>
                    </a:path>
                  </a:pathLst>
                </a:custGeom>
                <a:solidFill>
                  <a:srgbClr val="C00000"/>
                </a:solidFill>
                <a:ln>
                  <a:solidFill>
                    <a:schemeClr val="tx1"/>
                  </a:solidFill>
                </a:ln>
              </p:spPr>
              <p:txBody>
                <a:bodyPr vert="horz" wrap="square" lIns="91440" tIns="45720" rIns="91440" bIns="45720" numCol="1" anchor="t" anchorCtr="0" compatLnSpc="1">
                  <a:prstTxWarp prst="textNoShape">
                    <a:avLst/>
                  </a:prstTxWarp>
                </a:bodyPr>
                <a:lstStyle/>
                <a:p>
                  <a:endParaRPr lang="en-US" sz="1600" dirty="0">
                    <a:latin typeface="GothamNarrow"/>
                  </a:endParaRPr>
                </a:p>
              </p:txBody>
            </p:sp>
          </p:grpSp>
          <p:grpSp>
            <p:nvGrpSpPr>
              <p:cNvPr id="14" name="Group 13"/>
              <p:cNvGrpSpPr/>
              <p:nvPr/>
            </p:nvGrpSpPr>
            <p:grpSpPr>
              <a:xfrm>
                <a:off x="5347367" y="1932823"/>
                <a:ext cx="1727200" cy="4353519"/>
                <a:chOff x="7857821" y="2131173"/>
                <a:chExt cx="1727200" cy="4353519"/>
              </a:xfrm>
            </p:grpSpPr>
            <p:sp>
              <p:nvSpPr>
                <p:cNvPr id="22" name="Oval 21">
                  <a:extLst>
                    <a:ext uri="{FF2B5EF4-FFF2-40B4-BE49-F238E27FC236}">
                      <a16:creationId xmlns:a16="http://schemas.microsoft.com/office/drawing/2014/main" id="{96CF6F41-9269-470D-823F-6A6F69F8FD5F}"/>
                    </a:ext>
                  </a:extLst>
                </p:cNvPr>
                <p:cNvSpPr/>
                <p:nvPr/>
              </p:nvSpPr>
              <p:spPr>
                <a:xfrm>
                  <a:off x="7957607" y="2777073"/>
                  <a:ext cx="1527629" cy="152762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Narrow"/>
                  </a:endParaRPr>
                </a:p>
              </p:txBody>
            </p:sp>
            <p:sp>
              <p:nvSpPr>
                <p:cNvPr id="23" name="Subtitle 8">
                  <a:extLst>
                    <a:ext uri="{FF2B5EF4-FFF2-40B4-BE49-F238E27FC236}">
                      <a16:creationId xmlns:a16="http://schemas.microsoft.com/office/drawing/2014/main" id="{00791B4E-528B-4270-9556-CE13D76A7A5F}"/>
                    </a:ext>
                  </a:extLst>
                </p:cNvPr>
                <p:cNvSpPr txBox="1">
                  <a:spLocks/>
                </p:cNvSpPr>
                <p:nvPr/>
              </p:nvSpPr>
              <p:spPr>
                <a:xfrm>
                  <a:off x="7957606" y="2131173"/>
                  <a:ext cx="1527629" cy="248766"/>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smtClean="0">
                      <a:latin typeface="GothamNarrow"/>
                    </a:rPr>
                    <a:t>Reliability</a:t>
                  </a:r>
                  <a:endParaRPr lang="en-US" sz="1400" b="1" dirty="0">
                    <a:latin typeface="GothamNarrow"/>
                  </a:endParaRPr>
                </a:p>
              </p:txBody>
            </p:sp>
            <p:sp>
              <p:nvSpPr>
                <p:cNvPr id="25" name="Subtitle 8">
                  <a:extLst>
                    <a:ext uri="{FF2B5EF4-FFF2-40B4-BE49-F238E27FC236}">
                      <a16:creationId xmlns:a16="http://schemas.microsoft.com/office/drawing/2014/main" id="{21282F52-C9E5-4CA7-924D-221037225126}"/>
                    </a:ext>
                  </a:extLst>
                </p:cNvPr>
                <p:cNvSpPr txBox="1">
                  <a:spLocks/>
                </p:cNvSpPr>
                <p:nvPr/>
              </p:nvSpPr>
              <p:spPr>
                <a:xfrm>
                  <a:off x="7857821" y="5205319"/>
                  <a:ext cx="1727200" cy="127937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latin typeface="GothamNarrow"/>
                    </a:rPr>
                    <a:t>Minimal measurement error, reproducible findings when administered by different raters</a:t>
                  </a:r>
                  <a:endParaRPr lang="en-US" sz="1200" dirty="0">
                    <a:latin typeface="GothamNarrow"/>
                  </a:endParaRPr>
                </a:p>
              </p:txBody>
            </p:sp>
            <p:sp>
              <p:nvSpPr>
                <p:cNvPr id="26" name="Freeform 9">
                  <a:extLst>
                    <a:ext uri="{FF2B5EF4-FFF2-40B4-BE49-F238E27FC236}">
                      <a16:creationId xmlns:a16="http://schemas.microsoft.com/office/drawing/2014/main" id="{A9D78CD7-245E-458D-BC30-E956B3A58031}"/>
                    </a:ext>
                  </a:extLst>
                </p:cNvPr>
                <p:cNvSpPr>
                  <a:spLocks noEditPoints="1"/>
                </p:cNvSpPr>
                <p:nvPr/>
              </p:nvSpPr>
              <p:spPr bwMode="auto">
                <a:xfrm>
                  <a:off x="8595744" y="4591803"/>
                  <a:ext cx="251353" cy="279490"/>
                </a:xfrm>
                <a:custGeom>
                  <a:avLst/>
                  <a:gdLst>
                    <a:gd name="T0" fmla="*/ 268 w 535"/>
                    <a:gd name="T1" fmla="*/ 571 h 596"/>
                    <a:gd name="T2" fmla="*/ 447 w 535"/>
                    <a:gd name="T3" fmla="*/ 262 h 596"/>
                    <a:gd name="T4" fmla="*/ 342 w 535"/>
                    <a:gd name="T5" fmla="*/ 366 h 596"/>
                    <a:gd name="T6" fmla="*/ 337 w 535"/>
                    <a:gd name="T7" fmla="*/ 367 h 596"/>
                    <a:gd name="T8" fmla="*/ 331 w 535"/>
                    <a:gd name="T9" fmla="*/ 365 h 596"/>
                    <a:gd name="T10" fmla="*/ 328 w 535"/>
                    <a:gd name="T11" fmla="*/ 360 h 596"/>
                    <a:gd name="T12" fmla="*/ 327 w 535"/>
                    <a:gd name="T13" fmla="*/ 19 h 596"/>
                    <a:gd name="T14" fmla="*/ 208 w 535"/>
                    <a:gd name="T15" fmla="*/ 357 h 596"/>
                    <a:gd name="T16" fmla="*/ 206 w 535"/>
                    <a:gd name="T17" fmla="*/ 362 h 596"/>
                    <a:gd name="T18" fmla="*/ 202 w 535"/>
                    <a:gd name="T19" fmla="*/ 366 h 596"/>
                    <a:gd name="T20" fmla="*/ 196 w 535"/>
                    <a:gd name="T21" fmla="*/ 367 h 596"/>
                    <a:gd name="T22" fmla="*/ 191 w 535"/>
                    <a:gd name="T23" fmla="*/ 364 h 596"/>
                    <a:gd name="T24" fmla="*/ 24 w 535"/>
                    <a:gd name="T25" fmla="*/ 327 h 596"/>
                    <a:gd name="T26" fmla="*/ 264 w 535"/>
                    <a:gd name="T27" fmla="*/ 595 h 596"/>
                    <a:gd name="T28" fmla="*/ 3 w 535"/>
                    <a:gd name="T29" fmla="*/ 334 h 596"/>
                    <a:gd name="T30" fmla="*/ 0 w 535"/>
                    <a:gd name="T31" fmla="*/ 327 h 596"/>
                    <a:gd name="T32" fmla="*/ 3 w 535"/>
                    <a:gd name="T33" fmla="*/ 320 h 596"/>
                    <a:gd name="T34" fmla="*/ 85 w 535"/>
                    <a:gd name="T35" fmla="*/ 238 h 596"/>
                    <a:gd name="T36" fmla="*/ 93 w 535"/>
                    <a:gd name="T37" fmla="*/ 238 h 596"/>
                    <a:gd name="T38" fmla="*/ 189 w 535"/>
                    <a:gd name="T39" fmla="*/ 333 h 596"/>
                    <a:gd name="T40" fmla="*/ 189 w 535"/>
                    <a:gd name="T41" fmla="*/ 6 h 596"/>
                    <a:gd name="T42" fmla="*/ 194 w 535"/>
                    <a:gd name="T43" fmla="*/ 1 h 596"/>
                    <a:gd name="T44" fmla="*/ 338 w 535"/>
                    <a:gd name="T45" fmla="*/ 0 h 596"/>
                    <a:gd name="T46" fmla="*/ 344 w 535"/>
                    <a:gd name="T47" fmla="*/ 3 h 596"/>
                    <a:gd name="T48" fmla="*/ 348 w 535"/>
                    <a:gd name="T49" fmla="*/ 9 h 596"/>
                    <a:gd name="T50" fmla="*/ 439 w 535"/>
                    <a:gd name="T51" fmla="*/ 240 h 596"/>
                    <a:gd name="T52" fmla="*/ 447 w 535"/>
                    <a:gd name="T53" fmla="*/ 238 h 596"/>
                    <a:gd name="T54" fmla="*/ 453 w 535"/>
                    <a:gd name="T55" fmla="*/ 240 h 596"/>
                    <a:gd name="T56" fmla="*/ 535 w 535"/>
                    <a:gd name="T57" fmla="*/ 324 h 596"/>
                    <a:gd name="T58" fmla="*/ 535 w 535"/>
                    <a:gd name="T59" fmla="*/ 331 h 596"/>
                    <a:gd name="T60" fmla="*/ 275 w 535"/>
                    <a:gd name="T61" fmla="*/ 592 h 596"/>
                    <a:gd name="T62" fmla="*/ 268 w 535"/>
                    <a:gd name="T63"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596">
                      <a:moveTo>
                        <a:pt x="24" y="327"/>
                      </a:moveTo>
                      <a:lnTo>
                        <a:pt x="268" y="571"/>
                      </a:lnTo>
                      <a:lnTo>
                        <a:pt x="512" y="327"/>
                      </a:lnTo>
                      <a:lnTo>
                        <a:pt x="447" y="262"/>
                      </a:lnTo>
                      <a:lnTo>
                        <a:pt x="344" y="364"/>
                      </a:lnTo>
                      <a:lnTo>
                        <a:pt x="342" y="366"/>
                      </a:lnTo>
                      <a:lnTo>
                        <a:pt x="339" y="367"/>
                      </a:lnTo>
                      <a:lnTo>
                        <a:pt x="337" y="367"/>
                      </a:lnTo>
                      <a:lnTo>
                        <a:pt x="333" y="366"/>
                      </a:lnTo>
                      <a:lnTo>
                        <a:pt x="331" y="365"/>
                      </a:lnTo>
                      <a:lnTo>
                        <a:pt x="329" y="362"/>
                      </a:lnTo>
                      <a:lnTo>
                        <a:pt x="328" y="360"/>
                      </a:lnTo>
                      <a:lnTo>
                        <a:pt x="327" y="357"/>
                      </a:lnTo>
                      <a:lnTo>
                        <a:pt x="327" y="19"/>
                      </a:lnTo>
                      <a:lnTo>
                        <a:pt x="208" y="19"/>
                      </a:lnTo>
                      <a:lnTo>
                        <a:pt x="208" y="357"/>
                      </a:lnTo>
                      <a:lnTo>
                        <a:pt x="208" y="360"/>
                      </a:lnTo>
                      <a:lnTo>
                        <a:pt x="206" y="362"/>
                      </a:lnTo>
                      <a:lnTo>
                        <a:pt x="205" y="365"/>
                      </a:lnTo>
                      <a:lnTo>
                        <a:pt x="202" y="366"/>
                      </a:lnTo>
                      <a:lnTo>
                        <a:pt x="200" y="367"/>
                      </a:lnTo>
                      <a:lnTo>
                        <a:pt x="196" y="367"/>
                      </a:lnTo>
                      <a:lnTo>
                        <a:pt x="193" y="366"/>
                      </a:lnTo>
                      <a:lnTo>
                        <a:pt x="191" y="364"/>
                      </a:lnTo>
                      <a:lnTo>
                        <a:pt x="89" y="262"/>
                      </a:lnTo>
                      <a:lnTo>
                        <a:pt x="24" y="327"/>
                      </a:lnTo>
                      <a:close/>
                      <a:moveTo>
                        <a:pt x="268" y="596"/>
                      </a:moveTo>
                      <a:lnTo>
                        <a:pt x="264" y="595"/>
                      </a:lnTo>
                      <a:lnTo>
                        <a:pt x="261" y="592"/>
                      </a:lnTo>
                      <a:lnTo>
                        <a:pt x="3" y="334"/>
                      </a:lnTo>
                      <a:lnTo>
                        <a:pt x="1" y="331"/>
                      </a:lnTo>
                      <a:lnTo>
                        <a:pt x="0" y="327"/>
                      </a:lnTo>
                      <a:lnTo>
                        <a:pt x="1" y="324"/>
                      </a:lnTo>
                      <a:lnTo>
                        <a:pt x="3" y="320"/>
                      </a:lnTo>
                      <a:lnTo>
                        <a:pt x="82" y="240"/>
                      </a:lnTo>
                      <a:lnTo>
                        <a:pt x="85" y="238"/>
                      </a:lnTo>
                      <a:lnTo>
                        <a:pt x="89" y="238"/>
                      </a:lnTo>
                      <a:lnTo>
                        <a:pt x="93" y="238"/>
                      </a:lnTo>
                      <a:lnTo>
                        <a:pt x="96" y="240"/>
                      </a:lnTo>
                      <a:lnTo>
                        <a:pt x="189" y="333"/>
                      </a:lnTo>
                      <a:lnTo>
                        <a:pt x="189" y="9"/>
                      </a:lnTo>
                      <a:lnTo>
                        <a:pt x="189" y="6"/>
                      </a:lnTo>
                      <a:lnTo>
                        <a:pt x="191" y="3"/>
                      </a:lnTo>
                      <a:lnTo>
                        <a:pt x="194" y="1"/>
                      </a:lnTo>
                      <a:lnTo>
                        <a:pt x="198" y="0"/>
                      </a:lnTo>
                      <a:lnTo>
                        <a:pt x="338" y="0"/>
                      </a:lnTo>
                      <a:lnTo>
                        <a:pt x="341" y="1"/>
                      </a:lnTo>
                      <a:lnTo>
                        <a:pt x="344" y="3"/>
                      </a:lnTo>
                      <a:lnTo>
                        <a:pt x="346" y="6"/>
                      </a:lnTo>
                      <a:lnTo>
                        <a:pt x="348" y="9"/>
                      </a:lnTo>
                      <a:lnTo>
                        <a:pt x="348" y="333"/>
                      </a:lnTo>
                      <a:lnTo>
                        <a:pt x="439" y="240"/>
                      </a:lnTo>
                      <a:lnTo>
                        <a:pt x="443" y="238"/>
                      </a:lnTo>
                      <a:lnTo>
                        <a:pt x="447" y="238"/>
                      </a:lnTo>
                      <a:lnTo>
                        <a:pt x="450" y="238"/>
                      </a:lnTo>
                      <a:lnTo>
                        <a:pt x="453" y="240"/>
                      </a:lnTo>
                      <a:lnTo>
                        <a:pt x="533" y="320"/>
                      </a:lnTo>
                      <a:lnTo>
                        <a:pt x="535" y="324"/>
                      </a:lnTo>
                      <a:lnTo>
                        <a:pt x="535" y="327"/>
                      </a:lnTo>
                      <a:lnTo>
                        <a:pt x="535" y="331"/>
                      </a:lnTo>
                      <a:lnTo>
                        <a:pt x="533" y="334"/>
                      </a:lnTo>
                      <a:lnTo>
                        <a:pt x="275" y="592"/>
                      </a:lnTo>
                      <a:lnTo>
                        <a:pt x="272" y="595"/>
                      </a:lnTo>
                      <a:lnTo>
                        <a:pt x="268" y="596"/>
                      </a:lnTo>
                      <a:close/>
                    </a:path>
                  </a:pathLst>
                </a:custGeom>
                <a:solidFill>
                  <a:srgbClr val="C00000"/>
                </a:solidFill>
                <a:ln>
                  <a:solidFill>
                    <a:schemeClr val="tx1"/>
                  </a:solidFill>
                </a:ln>
              </p:spPr>
              <p:txBody>
                <a:bodyPr vert="horz" wrap="square" lIns="91440" tIns="45720" rIns="91440" bIns="45720" numCol="1" anchor="t" anchorCtr="0" compatLnSpc="1">
                  <a:prstTxWarp prst="textNoShape">
                    <a:avLst/>
                  </a:prstTxWarp>
                </a:bodyPr>
                <a:lstStyle/>
                <a:p>
                  <a:endParaRPr lang="en-US" sz="1600" dirty="0">
                    <a:latin typeface="GothamNarrow"/>
                  </a:endParaRPr>
                </a:p>
              </p:txBody>
            </p:sp>
          </p:grpSp>
          <p:grpSp>
            <p:nvGrpSpPr>
              <p:cNvPr id="15" name="Group 14"/>
              <p:cNvGrpSpPr/>
              <p:nvPr/>
            </p:nvGrpSpPr>
            <p:grpSpPr>
              <a:xfrm>
                <a:off x="7426159" y="1808441"/>
                <a:ext cx="1727200" cy="3838214"/>
                <a:chOff x="9651076" y="2006791"/>
                <a:chExt cx="1727200" cy="3838214"/>
              </a:xfrm>
            </p:grpSpPr>
            <p:sp>
              <p:nvSpPr>
                <p:cNvPr id="27" name="Oval 26">
                  <a:extLst>
                    <a:ext uri="{FF2B5EF4-FFF2-40B4-BE49-F238E27FC236}">
                      <a16:creationId xmlns:a16="http://schemas.microsoft.com/office/drawing/2014/main" id="{96CF6F41-9269-470D-823F-6A6F69F8FD5F}"/>
                    </a:ext>
                  </a:extLst>
                </p:cNvPr>
                <p:cNvSpPr/>
                <p:nvPr/>
              </p:nvSpPr>
              <p:spPr>
                <a:xfrm>
                  <a:off x="9750862" y="2777073"/>
                  <a:ext cx="1527629" cy="152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Narrow"/>
                  </a:endParaRPr>
                </a:p>
              </p:txBody>
            </p:sp>
            <p:sp>
              <p:nvSpPr>
                <p:cNvPr id="28" name="Subtitle 8">
                  <a:extLst>
                    <a:ext uri="{FF2B5EF4-FFF2-40B4-BE49-F238E27FC236}">
                      <a16:creationId xmlns:a16="http://schemas.microsoft.com/office/drawing/2014/main" id="{00791B4E-528B-4270-9556-CE13D76A7A5F}"/>
                    </a:ext>
                  </a:extLst>
                </p:cNvPr>
                <p:cNvSpPr txBox="1">
                  <a:spLocks/>
                </p:cNvSpPr>
                <p:nvPr/>
              </p:nvSpPr>
              <p:spPr>
                <a:xfrm>
                  <a:off x="9750861" y="2006791"/>
                  <a:ext cx="1527629" cy="49753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smtClean="0">
                      <a:latin typeface="GothamNarrow"/>
                    </a:rPr>
                    <a:t>Sensitivity to change</a:t>
                  </a:r>
                  <a:endParaRPr lang="en-US" sz="1400" b="1" dirty="0">
                    <a:latin typeface="GothamNarrow"/>
                  </a:endParaRPr>
                </a:p>
              </p:txBody>
            </p:sp>
            <p:sp>
              <p:nvSpPr>
                <p:cNvPr id="30" name="Subtitle 8">
                  <a:extLst>
                    <a:ext uri="{FF2B5EF4-FFF2-40B4-BE49-F238E27FC236}">
                      <a16:creationId xmlns:a16="http://schemas.microsoft.com/office/drawing/2014/main" id="{21282F52-C9E5-4CA7-924D-221037225126}"/>
                    </a:ext>
                  </a:extLst>
                </p:cNvPr>
                <p:cNvSpPr txBox="1">
                  <a:spLocks/>
                </p:cNvSpPr>
                <p:nvPr/>
              </p:nvSpPr>
              <p:spPr>
                <a:xfrm>
                  <a:off x="9651076" y="5205318"/>
                  <a:ext cx="1727200" cy="63968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latin typeface="GothamNarrow"/>
                    </a:rPr>
                    <a:t>Has capacity to detect changes in quality of care</a:t>
                  </a:r>
                  <a:endParaRPr lang="en-US" sz="1200" dirty="0">
                    <a:latin typeface="GothamNarrow"/>
                  </a:endParaRPr>
                </a:p>
              </p:txBody>
            </p:sp>
            <p:sp>
              <p:nvSpPr>
                <p:cNvPr id="31" name="Freeform 9">
                  <a:extLst>
                    <a:ext uri="{FF2B5EF4-FFF2-40B4-BE49-F238E27FC236}">
                      <a16:creationId xmlns:a16="http://schemas.microsoft.com/office/drawing/2014/main" id="{A9D78CD7-245E-458D-BC30-E956B3A58031}"/>
                    </a:ext>
                  </a:extLst>
                </p:cNvPr>
                <p:cNvSpPr>
                  <a:spLocks noEditPoints="1"/>
                </p:cNvSpPr>
                <p:nvPr/>
              </p:nvSpPr>
              <p:spPr bwMode="auto">
                <a:xfrm>
                  <a:off x="10388999" y="4591800"/>
                  <a:ext cx="251353" cy="279490"/>
                </a:xfrm>
                <a:custGeom>
                  <a:avLst/>
                  <a:gdLst>
                    <a:gd name="T0" fmla="*/ 268 w 535"/>
                    <a:gd name="T1" fmla="*/ 571 h 596"/>
                    <a:gd name="T2" fmla="*/ 447 w 535"/>
                    <a:gd name="T3" fmla="*/ 262 h 596"/>
                    <a:gd name="T4" fmla="*/ 342 w 535"/>
                    <a:gd name="T5" fmla="*/ 366 h 596"/>
                    <a:gd name="T6" fmla="*/ 337 w 535"/>
                    <a:gd name="T7" fmla="*/ 367 h 596"/>
                    <a:gd name="T8" fmla="*/ 331 w 535"/>
                    <a:gd name="T9" fmla="*/ 365 h 596"/>
                    <a:gd name="T10" fmla="*/ 328 w 535"/>
                    <a:gd name="T11" fmla="*/ 360 h 596"/>
                    <a:gd name="T12" fmla="*/ 327 w 535"/>
                    <a:gd name="T13" fmla="*/ 19 h 596"/>
                    <a:gd name="T14" fmla="*/ 208 w 535"/>
                    <a:gd name="T15" fmla="*/ 357 h 596"/>
                    <a:gd name="T16" fmla="*/ 206 w 535"/>
                    <a:gd name="T17" fmla="*/ 362 h 596"/>
                    <a:gd name="T18" fmla="*/ 202 w 535"/>
                    <a:gd name="T19" fmla="*/ 366 h 596"/>
                    <a:gd name="T20" fmla="*/ 196 w 535"/>
                    <a:gd name="T21" fmla="*/ 367 h 596"/>
                    <a:gd name="T22" fmla="*/ 191 w 535"/>
                    <a:gd name="T23" fmla="*/ 364 h 596"/>
                    <a:gd name="T24" fmla="*/ 24 w 535"/>
                    <a:gd name="T25" fmla="*/ 327 h 596"/>
                    <a:gd name="T26" fmla="*/ 264 w 535"/>
                    <a:gd name="T27" fmla="*/ 595 h 596"/>
                    <a:gd name="T28" fmla="*/ 3 w 535"/>
                    <a:gd name="T29" fmla="*/ 334 h 596"/>
                    <a:gd name="T30" fmla="*/ 0 w 535"/>
                    <a:gd name="T31" fmla="*/ 327 h 596"/>
                    <a:gd name="T32" fmla="*/ 3 w 535"/>
                    <a:gd name="T33" fmla="*/ 320 h 596"/>
                    <a:gd name="T34" fmla="*/ 85 w 535"/>
                    <a:gd name="T35" fmla="*/ 238 h 596"/>
                    <a:gd name="T36" fmla="*/ 93 w 535"/>
                    <a:gd name="T37" fmla="*/ 238 h 596"/>
                    <a:gd name="T38" fmla="*/ 189 w 535"/>
                    <a:gd name="T39" fmla="*/ 333 h 596"/>
                    <a:gd name="T40" fmla="*/ 189 w 535"/>
                    <a:gd name="T41" fmla="*/ 6 h 596"/>
                    <a:gd name="T42" fmla="*/ 194 w 535"/>
                    <a:gd name="T43" fmla="*/ 1 h 596"/>
                    <a:gd name="T44" fmla="*/ 338 w 535"/>
                    <a:gd name="T45" fmla="*/ 0 h 596"/>
                    <a:gd name="T46" fmla="*/ 344 w 535"/>
                    <a:gd name="T47" fmla="*/ 3 h 596"/>
                    <a:gd name="T48" fmla="*/ 348 w 535"/>
                    <a:gd name="T49" fmla="*/ 9 h 596"/>
                    <a:gd name="T50" fmla="*/ 439 w 535"/>
                    <a:gd name="T51" fmla="*/ 240 h 596"/>
                    <a:gd name="T52" fmla="*/ 447 w 535"/>
                    <a:gd name="T53" fmla="*/ 238 h 596"/>
                    <a:gd name="T54" fmla="*/ 453 w 535"/>
                    <a:gd name="T55" fmla="*/ 240 h 596"/>
                    <a:gd name="T56" fmla="*/ 535 w 535"/>
                    <a:gd name="T57" fmla="*/ 324 h 596"/>
                    <a:gd name="T58" fmla="*/ 535 w 535"/>
                    <a:gd name="T59" fmla="*/ 331 h 596"/>
                    <a:gd name="T60" fmla="*/ 275 w 535"/>
                    <a:gd name="T61" fmla="*/ 592 h 596"/>
                    <a:gd name="T62" fmla="*/ 268 w 535"/>
                    <a:gd name="T63"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596">
                      <a:moveTo>
                        <a:pt x="24" y="327"/>
                      </a:moveTo>
                      <a:lnTo>
                        <a:pt x="268" y="571"/>
                      </a:lnTo>
                      <a:lnTo>
                        <a:pt x="512" y="327"/>
                      </a:lnTo>
                      <a:lnTo>
                        <a:pt x="447" y="262"/>
                      </a:lnTo>
                      <a:lnTo>
                        <a:pt x="344" y="364"/>
                      </a:lnTo>
                      <a:lnTo>
                        <a:pt x="342" y="366"/>
                      </a:lnTo>
                      <a:lnTo>
                        <a:pt x="339" y="367"/>
                      </a:lnTo>
                      <a:lnTo>
                        <a:pt x="337" y="367"/>
                      </a:lnTo>
                      <a:lnTo>
                        <a:pt x="333" y="366"/>
                      </a:lnTo>
                      <a:lnTo>
                        <a:pt x="331" y="365"/>
                      </a:lnTo>
                      <a:lnTo>
                        <a:pt x="329" y="362"/>
                      </a:lnTo>
                      <a:lnTo>
                        <a:pt x="328" y="360"/>
                      </a:lnTo>
                      <a:lnTo>
                        <a:pt x="327" y="357"/>
                      </a:lnTo>
                      <a:lnTo>
                        <a:pt x="327" y="19"/>
                      </a:lnTo>
                      <a:lnTo>
                        <a:pt x="208" y="19"/>
                      </a:lnTo>
                      <a:lnTo>
                        <a:pt x="208" y="357"/>
                      </a:lnTo>
                      <a:lnTo>
                        <a:pt x="208" y="360"/>
                      </a:lnTo>
                      <a:lnTo>
                        <a:pt x="206" y="362"/>
                      </a:lnTo>
                      <a:lnTo>
                        <a:pt x="205" y="365"/>
                      </a:lnTo>
                      <a:lnTo>
                        <a:pt x="202" y="366"/>
                      </a:lnTo>
                      <a:lnTo>
                        <a:pt x="200" y="367"/>
                      </a:lnTo>
                      <a:lnTo>
                        <a:pt x="196" y="367"/>
                      </a:lnTo>
                      <a:lnTo>
                        <a:pt x="193" y="366"/>
                      </a:lnTo>
                      <a:lnTo>
                        <a:pt x="191" y="364"/>
                      </a:lnTo>
                      <a:lnTo>
                        <a:pt x="89" y="262"/>
                      </a:lnTo>
                      <a:lnTo>
                        <a:pt x="24" y="327"/>
                      </a:lnTo>
                      <a:close/>
                      <a:moveTo>
                        <a:pt x="268" y="596"/>
                      </a:moveTo>
                      <a:lnTo>
                        <a:pt x="264" y="595"/>
                      </a:lnTo>
                      <a:lnTo>
                        <a:pt x="261" y="592"/>
                      </a:lnTo>
                      <a:lnTo>
                        <a:pt x="3" y="334"/>
                      </a:lnTo>
                      <a:lnTo>
                        <a:pt x="1" y="331"/>
                      </a:lnTo>
                      <a:lnTo>
                        <a:pt x="0" y="327"/>
                      </a:lnTo>
                      <a:lnTo>
                        <a:pt x="1" y="324"/>
                      </a:lnTo>
                      <a:lnTo>
                        <a:pt x="3" y="320"/>
                      </a:lnTo>
                      <a:lnTo>
                        <a:pt x="82" y="240"/>
                      </a:lnTo>
                      <a:lnTo>
                        <a:pt x="85" y="238"/>
                      </a:lnTo>
                      <a:lnTo>
                        <a:pt x="89" y="238"/>
                      </a:lnTo>
                      <a:lnTo>
                        <a:pt x="93" y="238"/>
                      </a:lnTo>
                      <a:lnTo>
                        <a:pt x="96" y="240"/>
                      </a:lnTo>
                      <a:lnTo>
                        <a:pt x="189" y="333"/>
                      </a:lnTo>
                      <a:lnTo>
                        <a:pt x="189" y="9"/>
                      </a:lnTo>
                      <a:lnTo>
                        <a:pt x="189" y="6"/>
                      </a:lnTo>
                      <a:lnTo>
                        <a:pt x="191" y="3"/>
                      </a:lnTo>
                      <a:lnTo>
                        <a:pt x="194" y="1"/>
                      </a:lnTo>
                      <a:lnTo>
                        <a:pt x="198" y="0"/>
                      </a:lnTo>
                      <a:lnTo>
                        <a:pt x="338" y="0"/>
                      </a:lnTo>
                      <a:lnTo>
                        <a:pt x="341" y="1"/>
                      </a:lnTo>
                      <a:lnTo>
                        <a:pt x="344" y="3"/>
                      </a:lnTo>
                      <a:lnTo>
                        <a:pt x="346" y="6"/>
                      </a:lnTo>
                      <a:lnTo>
                        <a:pt x="348" y="9"/>
                      </a:lnTo>
                      <a:lnTo>
                        <a:pt x="348" y="333"/>
                      </a:lnTo>
                      <a:lnTo>
                        <a:pt x="439" y="240"/>
                      </a:lnTo>
                      <a:lnTo>
                        <a:pt x="443" y="238"/>
                      </a:lnTo>
                      <a:lnTo>
                        <a:pt x="447" y="238"/>
                      </a:lnTo>
                      <a:lnTo>
                        <a:pt x="450" y="238"/>
                      </a:lnTo>
                      <a:lnTo>
                        <a:pt x="453" y="240"/>
                      </a:lnTo>
                      <a:lnTo>
                        <a:pt x="533" y="320"/>
                      </a:lnTo>
                      <a:lnTo>
                        <a:pt x="535" y="324"/>
                      </a:lnTo>
                      <a:lnTo>
                        <a:pt x="535" y="327"/>
                      </a:lnTo>
                      <a:lnTo>
                        <a:pt x="535" y="331"/>
                      </a:lnTo>
                      <a:lnTo>
                        <a:pt x="533" y="334"/>
                      </a:lnTo>
                      <a:lnTo>
                        <a:pt x="275" y="592"/>
                      </a:lnTo>
                      <a:lnTo>
                        <a:pt x="272" y="595"/>
                      </a:lnTo>
                      <a:lnTo>
                        <a:pt x="268" y="596"/>
                      </a:lnTo>
                      <a:close/>
                    </a:path>
                  </a:pathLst>
                </a:custGeom>
                <a:solidFill>
                  <a:srgbClr val="C00000"/>
                </a:solidFill>
                <a:ln>
                  <a:solidFill>
                    <a:schemeClr val="tx1"/>
                  </a:solidFill>
                </a:ln>
              </p:spPr>
              <p:txBody>
                <a:bodyPr vert="horz" wrap="square" lIns="91440" tIns="45720" rIns="91440" bIns="45720" numCol="1" anchor="t" anchorCtr="0" compatLnSpc="1">
                  <a:prstTxWarp prst="textNoShape">
                    <a:avLst/>
                  </a:prstTxWarp>
                </a:bodyPr>
                <a:lstStyle/>
                <a:p>
                  <a:endParaRPr lang="en-US" sz="1600" dirty="0">
                    <a:latin typeface="GothamNarrow"/>
                  </a:endParaRPr>
                </a:p>
              </p:txBody>
            </p:sp>
          </p:grpSp>
          <p:grpSp>
            <p:nvGrpSpPr>
              <p:cNvPr id="32" name="Group 31"/>
              <p:cNvGrpSpPr/>
              <p:nvPr/>
            </p:nvGrpSpPr>
            <p:grpSpPr>
              <a:xfrm>
                <a:off x="9504952" y="1808441"/>
                <a:ext cx="1727200" cy="3838214"/>
                <a:chOff x="9651076" y="2006791"/>
                <a:chExt cx="1727200" cy="3838214"/>
              </a:xfrm>
            </p:grpSpPr>
            <p:sp>
              <p:nvSpPr>
                <p:cNvPr id="33" name="Oval 32">
                  <a:extLst>
                    <a:ext uri="{FF2B5EF4-FFF2-40B4-BE49-F238E27FC236}">
                      <a16:creationId xmlns:a16="http://schemas.microsoft.com/office/drawing/2014/main" id="{96CF6F41-9269-470D-823F-6A6F69F8FD5F}"/>
                    </a:ext>
                  </a:extLst>
                </p:cNvPr>
                <p:cNvSpPr/>
                <p:nvPr/>
              </p:nvSpPr>
              <p:spPr>
                <a:xfrm>
                  <a:off x="9750862" y="2777073"/>
                  <a:ext cx="1527629" cy="152762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othamNarrow"/>
                  </a:endParaRPr>
                </a:p>
              </p:txBody>
            </p:sp>
            <p:sp>
              <p:nvSpPr>
                <p:cNvPr id="34" name="Subtitle 8">
                  <a:extLst>
                    <a:ext uri="{FF2B5EF4-FFF2-40B4-BE49-F238E27FC236}">
                      <a16:creationId xmlns:a16="http://schemas.microsoft.com/office/drawing/2014/main" id="{00791B4E-528B-4270-9556-CE13D76A7A5F}"/>
                    </a:ext>
                  </a:extLst>
                </p:cNvPr>
                <p:cNvSpPr txBox="1">
                  <a:spLocks/>
                </p:cNvSpPr>
                <p:nvPr/>
              </p:nvSpPr>
              <p:spPr>
                <a:xfrm>
                  <a:off x="9750861" y="2006791"/>
                  <a:ext cx="1527629" cy="497533"/>
                </a:xfrm>
                <a:prstGeom prst="rect">
                  <a:avLst/>
                </a:prstGeom>
              </p:spPr>
              <p:txBody>
                <a:bodyPr vert="horz" wrap="square" lIns="0" tIns="0" rIns="0" bIns="0" rtlCol="0"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400" b="1" dirty="0" smtClean="0">
                      <a:latin typeface="GothamNarrow"/>
                    </a:rPr>
                    <a:t>Predictive value</a:t>
                  </a:r>
                  <a:endParaRPr lang="en-US" sz="1400" b="1" dirty="0">
                    <a:latin typeface="GothamNarrow"/>
                  </a:endParaRPr>
                </a:p>
              </p:txBody>
            </p:sp>
            <p:sp>
              <p:nvSpPr>
                <p:cNvPr id="36" name="Subtitle 8">
                  <a:extLst>
                    <a:ext uri="{FF2B5EF4-FFF2-40B4-BE49-F238E27FC236}">
                      <a16:creationId xmlns:a16="http://schemas.microsoft.com/office/drawing/2014/main" id="{21282F52-C9E5-4CA7-924D-221037225126}"/>
                    </a:ext>
                  </a:extLst>
                </p:cNvPr>
                <p:cNvSpPr txBox="1">
                  <a:spLocks/>
                </p:cNvSpPr>
                <p:nvPr/>
              </p:nvSpPr>
              <p:spPr>
                <a:xfrm>
                  <a:off x="9651076" y="5205318"/>
                  <a:ext cx="1727200" cy="63968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200" dirty="0" smtClean="0">
                      <a:latin typeface="GothamNarrow"/>
                    </a:rPr>
                    <a:t>Has capacity to predict quality of care outcomes</a:t>
                  </a:r>
                  <a:endParaRPr lang="en-US" sz="1200" dirty="0">
                    <a:latin typeface="GothamNarrow"/>
                  </a:endParaRPr>
                </a:p>
              </p:txBody>
            </p:sp>
            <p:sp>
              <p:nvSpPr>
                <p:cNvPr id="37" name="Freeform 9">
                  <a:extLst>
                    <a:ext uri="{FF2B5EF4-FFF2-40B4-BE49-F238E27FC236}">
                      <a16:creationId xmlns:a16="http://schemas.microsoft.com/office/drawing/2014/main" id="{A9D78CD7-245E-458D-BC30-E956B3A58031}"/>
                    </a:ext>
                  </a:extLst>
                </p:cNvPr>
                <p:cNvSpPr>
                  <a:spLocks noEditPoints="1"/>
                </p:cNvSpPr>
                <p:nvPr/>
              </p:nvSpPr>
              <p:spPr bwMode="auto">
                <a:xfrm>
                  <a:off x="10388999" y="4591800"/>
                  <a:ext cx="251353" cy="279490"/>
                </a:xfrm>
                <a:custGeom>
                  <a:avLst/>
                  <a:gdLst>
                    <a:gd name="T0" fmla="*/ 268 w 535"/>
                    <a:gd name="T1" fmla="*/ 571 h 596"/>
                    <a:gd name="T2" fmla="*/ 447 w 535"/>
                    <a:gd name="T3" fmla="*/ 262 h 596"/>
                    <a:gd name="T4" fmla="*/ 342 w 535"/>
                    <a:gd name="T5" fmla="*/ 366 h 596"/>
                    <a:gd name="T6" fmla="*/ 337 w 535"/>
                    <a:gd name="T7" fmla="*/ 367 h 596"/>
                    <a:gd name="T8" fmla="*/ 331 w 535"/>
                    <a:gd name="T9" fmla="*/ 365 h 596"/>
                    <a:gd name="T10" fmla="*/ 328 w 535"/>
                    <a:gd name="T11" fmla="*/ 360 h 596"/>
                    <a:gd name="T12" fmla="*/ 327 w 535"/>
                    <a:gd name="T13" fmla="*/ 19 h 596"/>
                    <a:gd name="T14" fmla="*/ 208 w 535"/>
                    <a:gd name="T15" fmla="*/ 357 h 596"/>
                    <a:gd name="T16" fmla="*/ 206 w 535"/>
                    <a:gd name="T17" fmla="*/ 362 h 596"/>
                    <a:gd name="T18" fmla="*/ 202 w 535"/>
                    <a:gd name="T19" fmla="*/ 366 h 596"/>
                    <a:gd name="T20" fmla="*/ 196 w 535"/>
                    <a:gd name="T21" fmla="*/ 367 h 596"/>
                    <a:gd name="T22" fmla="*/ 191 w 535"/>
                    <a:gd name="T23" fmla="*/ 364 h 596"/>
                    <a:gd name="T24" fmla="*/ 24 w 535"/>
                    <a:gd name="T25" fmla="*/ 327 h 596"/>
                    <a:gd name="T26" fmla="*/ 264 w 535"/>
                    <a:gd name="T27" fmla="*/ 595 h 596"/>
                    <a:gd name="T28" fmla="*/ 3 w 535"/>
                    <a:gd name="T29" fmla="*/ 334 h 596"/>
                    <a:gd name="T30" fmla="*/ 0 w 535"/>
                    <a:gd name="T31" fmla="*/ 327 h 596"/>
                    <a:gd name="T32" fmla="*/ 3 w 535"/>
                    <a:gd name="T33" fmla="*/ 320 h 596"/>
                    <a:gd name="T34" fmla="*/ 85 w 535"/>
                    <a:gd name="T35" fmla="*/ 238 h 596"/>
                    <a:gd name="T36" fmla="*/ 93 w 535"/>
                    <a:gd name="T37" fmla="*/ 238 h 596"/>
                    <a:gd name="T38" fmla="*/ 189 w 535"/>
                    <a:gd name="T39" fmla="*/ 333 h 596"/>
                    <a:gd name="T40" fmla="*/ 189 w 535"/>
                    <a:gd name="T41" fmla="*/ 6 h 596"/>
                    <a:gd name="T42" fmla="*/ 194 w 535"/>
                    <a:gd name="T43" fmla="*/ 1 h 596"/>
                    <a:gd name="T44" fmla="*/ 338 w 535"/>
                    <a:gd name="T45" fmla="*/ 0 h 596"/>
                    <a:gd name="T46" fmla="*/ 344 w 535"/>
                    <a:gd name="T47" fmla="*/ 3 h 596"/>
                    <a:gd name="T48" fmla="*/ 348 w 535"/>
                    <a:gd name="T49" fmla="*/ 9 h 596"/>
                    <a:gd name="T50" fmla="*/ 439 w 535"/>
                    <a:gd name="T51" fmla="*/ 240 h 596"/>
                    <a:gd name="T52" fmla="*/ 447 w 535"/>
                    <a:gd name="T53" fmla="*/ 238 h 596"/>
                    <a:gd name="T54" fmla="*/ 453 w 535"/>
                    <a:gd name="T55" fmla="*/ 240 h 596"/>
                    <a:gd name="T56" fmla="*/ 535 w 535"/>
                    <a:gd name="T57" fmla="*/ 324 h 596"/>
                    <a:gd name="T58" fmla="*/ 535 w 535"/>
                    <a:gd name="T59" fmla="*/ 331 h 596"/>
                    <a:gd name="T60" fmla="*/ 275 w 535"/>
                    <a:gd name="T61" fmla="*/ 592 h 596"/>
                    <a:gd name="T62" fmla="*/ 268 w 535"/>
                    <a:gd name="T63"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35" h="596">
                      <a:moveTo>
                        <a:pt x="24" y="327"/>
                      </a:moveTo>
                      <a:lnTo>
                        <a:pt x="268" y="571"/>
                      </a:lnTo>
                      <a:lnTo>
                        <a:pt x="512" y="327"/>
                      </a:lnTo>
                      <a:lnTo>
                        <a:pt x="447" y="262"/>
                      </a:lnTo>
                      <a:lnTo>
                        <a:pt x="344" y="364"/>
                      </a:lnTo>
                      <a:lnTo>
                        <a:pt x="342" y="366"/>
                      </a:lnTo>
                      <a:lnTo>
                        <a:pt x="339" y="367"/>
                      </a:lnTo>
                      <a:lnTo>
                        <a:pt x="337" y="367"/>
                      </a:lnTo>
                      <a:lnTo>
                        <a:pt x="333" y="366"/>
                      </a:lnTo>
                      <a:lnTo>
                        <a:pt x="331" y="365"/>
                      </a:lnTo>
                      <a:lnTo>
                        <a:pt x="329" y="362"/>
                      </a:lnTo>
                      <a:lnTo>
                        <a:pt x="328" y="360"/>
                      </a:lnTo>
                      <a:lnTo>
                        <a:pt x="327" y="357"/>
                      </a:lnTo>
                      <a:lnTo>
                        <a:pt x="327" y="19"/>
                      </a:lnTo>
                      <a:lnTo>
                        <a:pt x="208" y="19"/>
                      </a:lnTo>
                      <a:lnTo>
                        <a:pt x="208" y="357"/>
                      </a:lnTo>
                      <a:lnTo>
                        <a:pt x="208" y="360"/>
                      </a:lnTo>
                      <a:lnTo>
                        <a:pt x="206" y="362"/>
                      </a:lnTo>
                      <a:lnTo>
                        <a:pt x="205" y="365"/>
                      </a:lnTo>
                      <a:lnTo>
                        <a:pt x="202" y="366"/>
                      </a:lnTo>
                      <a:lnTo>
                        <a:pt x="200" y="367"/>
                      </a:lnTo>
                      <a:lnTo>
                        <a:pt x="196" y="367"/>
                      </a:lnTo>
                      <a:lnTo>
                        <a:pt x="193" y="366"/>
                      </a:lnTo>
                      <a:lnTo>
                        <a:pt x="191" y="364"/>
                      </a:lnTo>
                      <a:lnTo>
                        <a:pt x="89" y="262"/>
                      </a:lnTo>
                      <a:lnTo>
                        <a:pt x="24" y="327"/>
                      </a:lnTo>
                      <a:close/>
                      <a:moveTo>
                        <a:pt x="268" y="596"/>
                      </a:moveTo>
                      <a:lnTo>
                        <a:pt x="264" y="595"/>
                      </a:lnTo>
                      <a:lnTo>
                        <a:pt x="261" y="592"/>
                      </a:lnTo>
                      <a:lnTo>
                        <a:pt x="3" y="334"/>
                      </a:lnTo>
                      <a:lnTo>
                        <a:pt x="1" y="331"/>
                      </a:lnTo>
                      <a:lnTo>
                        <a:pt x="0" y="327"/>
                      </a:lnTo>
                      <a:lnTo>
                        <a:pt x="1" y="324"/>
                      </a:lnTo>
                      <a:lnTo>
                        <a:pt x="3" y="320"/>
                      </a:lnTo>
                      <a:lnTo>
                        <a:pt x="82" y="240"/>
                      </a:lnTo>
                      <a:lnTo>
                        <a:pt x="85" y="238"/>
                      </a:lnTo>
                      <a:lnTo>
                        <a:pt x="89" y="238"/>
                      </a:lnTo>
                      <a:lnTo>
                        <a:pt x="93" y="238"/>
                      </a:lnTo>
                      <a:lnTo>
                        <a:pt x="96" y="240"/>
                      </a:lnTo>
                      <a:lnTo>
                        <a:pt x="189" y="333"/>
                      </a:lnTo>
                      <a:lnTo>
                        <a:pt x="189" y="9"/>
                      </a:lnTo>
                      <a:lnTo>
                        <a:pt x="189" y="6"/>
                      </a:lnTo>
                      <a:lnTo>
                        <a:pt x="191" y="3"/>
                      </a:lnTo>
                      <a:lnTo>
                        <a:pt x="194" y="1"/>
                      </a:lnTo>
                      <a:lnTo>
                        <a:pt x="198" y="0"/>
                      </a:lnTo>
                      <a:lnTo>
                        <a:pt x="338" y="0"/>
                      </a:lnTo>
                      <a:lnTo>
                        <a:pt x="341" y="1"/>
                      </a:lnTo>
                      <a:lnTo>
                        <a:pt x="344" y="3"/>
                      </a:lnTo>
                      <a:lnTo>
                        <a:pt x="346" y="6"/>
                      </a:lnTo>
                      <a:lnTo>
                        <a:pt x="348" y="9"/>
                      </a:lnTo>
                      <a:lnTo>
                        <a:pt x="348" y="333"/>
                      </a:lnTo>
                      <a:lnTo>
                        <a:pt x="439" y="240"/>
                      </a:lnTo>
                      <a:lnTo>
                        <a:pt x="443" y="238"/>
                      </a:lnTo>
                      <a:lnTo>
                        <a:pt x="447" y="238"/>
                      </a:lnTo>
                      <a:lnTo>
                        <a:pt x="450" y="238"/>
                      </a:lnTo>
                      <a:lnTo>
                        <a:pt x="453" y="240"/>
                      </a:lnTo>
                      <a:lnTo>
                        <a:pt x="533" y="320"/>
                      </a:lnTo>
                      <a:lnTo>
                        <a:pt x="535" y="324"/>
                      </a:lnTo>
                      <a:lnTo>
                        <a:pt x="535" y="327"/>
                      </a:lnTo>
                      <a:lnTo>
                        <a:pt x="535" y="331"/>
                      </a:lnTo>
                      <a:lnTo>
                        <a:pt x="533" y="334"/>
                      </a:lnTo>
                      <a:lnTo>
                        <a:pt x="275" y="592"/>
                      </a:lnTo>
                      <a:lnTo>
                        <a:pt x="272" y="595"/>
                      </a:lnTo>
                      <a:lnTo>
                        <a:pt x="268" y="596"/>
                      </a:lnTo>
                      <a:close/>
                    </a:path>
                  </a:pathLst>
                </a:custGeom>
                <a:solidFill>
                  <a:srgbClr val="C00000"/>
                </a:solidFill>
                <a:ln>
                  <a:solidFill>
                    <a:schemeClr val="tx1"/>
                  </a:solidFill>
                </a:ln>
              </p:spPr>
              <p:txBody>
                <a:bodyPr vert="horz" wrap="square" lIns="91440" tIns="45720" rIns="91440" bIns="45720" numCol="1" anchor="t" anchorCtr="0" compatLnSpc="1">
                  <a:prstTxWarp prst="textNoShape">
                    <a:avLst/>
                  </a:prstTxWarp>
                </a:bodyPr>
                <a:lstStyle/>
                <a:p>
                  <a:endParaRPr lang="en-US" sz="1600" dirty="0">
                    <a:latin typeface="GothamNarrow"/>
                  </a:endParaRPr>
                </a:p>
              </p:txBody>
            </p:sp>
          </p:grpSp>
        </p:grpSp>
        <p:grpSp>
          <p:nvGrpSpPr>
            <p:cNvPr id="38" name="Group 37">
              <a:extLst>
                <a:ext uri="{FF2B5EF4-FFF2-40B4-BE49-F238E27FC236}">
                  <a16:creationId xmlns:a16="http://schemas.microsoft.com/office/drawing/2014/main" id="{1000FD8D-E4BF-4D08-A552-6B751BD5E73B}"/>
                </a:ext>
              </a:extLst>
            </p:cNvPr>
            <p:cNvGrpSpPr/>
            <p:nvPr/>
          </p:nvGrpSpPr>
          <p:grpSpPr>
            <a:xfrm>
              <a:off x="8052235" y="3073986"/>
              <a:ext cx="475046" cy="475046"/>
              <a:chOff x="5792788" y="2633663"/>
              <a:chExt cx="303213" cy="303213"/>
            </a:xfrm>
            <a:solidFill>
              <a:schemeClr val="bg1"/>
            </a:solidFill>
          </p:grpSpPr>
          <p:sp>
            <p:nvSpPr>
              <p:cNvPr id="39" name="Freeform 33">
                <a:extLst>
                  <a:ext uri="{FF2B5EF4-FFF2-40B4-BE49-F238E27FC236}">
                    <a16:creationId xmlns:a16="http://schemas.microsoft.com/office/drawing/2014/main" id="{132E9360-4825-4D6D-87A9-C1A1E260059D}"/>
                  </a:ext>
                </a:extLst>
              </p:cNvPr>
              <p:cNvSpPr>
                <a:spLocks noEditPoints="1"/>
              </p:cNvSpPr>
              <p:nvPr/>
            </p:nvSpPr>
            <p:spPr bwMode="auto">
              <a:xfrm>
                <a:off x="5792788" y="2633663"/>
                <a:ext cx="303213" cy="303213"/>
              </a:xfrm>
              <a:custGeom>
                <a:avLst/>
                <a:gdLst>
                  <a:gd name="T0" fmla="*/ 738 w 764"/>
                  <a:gd name="T1" fmla="*/ 739 h 765"/>
                  <a:gd name="T2" fmla="*/ 25 w 764"/>
                  <a:gd name="T3" fmla="*/ 739 h 765"/>
                  <a:gd name="T4" fmla="*/ 25 w 764"/>
                  <a:gd name="T5" fmla="*/ 26 h 765"/>
                  <a:gd name="T6" fmla="*/ 738 w 764"/>
                  <a:gd name="T7" fmla="*/ 26 h 765"/>
                  <a:gd name="T8" fmla="*/ 738 w 764"/>
                  <a:gd name="T9" fmla="*/ 739 h 765"/>
                  <a:gd name="T10" fmla="*/ 751 w 764"/>
                  <a:gd name="T11" fmla="*/ 0 h 765"/>
                  <a:gd name="T12" fmla="*/ 12 w 764"/>
                  <a:gd name="T13" fmla="*/ 0 h 765"/>
                  <a:gd name="T14" fmla="*/ 8 w 764"/>
                  <a:gd name="T15" fmla="*/ 1 h 765"/>
                  <a:gd name="T16" fmla="*/ 4 w 764"/>
                  <a:gd name="T17" fmla="*/ 5 h 765"/>
                  <a:gd name="T18" fmla="*/ 1 w 764"/>
                  <a:gd name="T19" fmla="*/ 9 h 765"/>
                  <a:gd name="T20" fmla="*/ 0 w 764"/>
                  <a:gd name="T21" fmla="*/ 13 h 765"/>
                  <a:gd name="T22" fmla="*/ 0 w 764"/>
                  <a:gd name="T23" fmla="*/ 752 h 765"/>
                  <a:gd name="T24" fmla="*/ 1 w 764"/>
                  <a:gd name="T25" fmla="*/ 757 h 765"/>
                  <a:gd name="T26" fmla="*/ 4 w 764"/>
                  <a:gd name="T27" fmla="*/ 762 h 765"/>
                  <a:gd name="T28" fmla="*/ 8 w 764"/>
                  <a:gd name="T29" fmla="*/ 764 h 765"/>
                  <a:gd name="T30" fmla="*/ 12 w 764"/>
                  <a:gd name="T31" fmla="*/ 765 h 765"/>
                  <a:gd name="T32" fmla="*/ 751 w 764"/>
                  <a:gd name="T33" fmla="*/ 765 h 765"/>
                  <a:gd name="T34" fmla="*/ 756 w 764"/>
                  <a:gd name="T35" fmla="*/ 764 h 765"/>
                  <a:gd name="T36" fmla="*/ 761 w 764"/>
                  <a:gd name="T37" fmla="*/ 762 h 765"/>
                  <a:gd name="T38" fmla="*/ 763 w 764"/>
                  <a:gd name="T39" fmla="*/ 757 h 765"/>
                  <a:gd name="T40" fmla="*/ 764 w 764"/>
                  <a:gd name="T41" fmla="*/ 752 h 765"/>
                  <a:gd name="T42" fmla="*/ 764 w 764"/>
                  <a:gd name="T43" fmla="*/ 13 h 765"/>
                  <a:gd name="T44" fmla="*/ 763 w 764"/>
                  <a:gd name="T45" fmla="*/ 9 h 765"/>
                  <a:gd name="T46" fmla="*/ 761 w 764"/>
                  <a:gd name="T47" fmla="*/ 5 h 765"/>
                  <a:gd name="T48" fmla="*/ 756 w 764"/>
                  <a:gd name="T49" fmla="*/ 1 h 765"/>
                  <a:gd name="T50" fmla="*/ 751 w 764"/>
                  <a:gd name="T51"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4" h="765">
                    <a:moveTo>
                      <a:pt x="738" y="739"/>
                    </a:moveTo>
                    <a:lnTo>
                      <a:pt x="25" y="739"/>
                    </a:lnTo>
                    <a:lnTo>
                      <a:pt x="25" y="26"/>
                    </a:lnTo>
                    <a:lnTo>
                      <a:pt x="738" y="26"/>
                    </a:lnTo>
                    <a:lnTo>
                      <a:pt x="738" y="739"/>
                    </a:lnTo>
                    <a:close/>
                    <a:moveTo>
                      <a:pt x="751" y="0"/>
                    </a:moveTo>
                    <a:lnTo>
                      <a:pt x="12" y="0"/>
                    </a:lnTo>
                    <a:lnTo>
                      <a:pt x="8" y="1"/>
                    </a:lnTo>
                    <a:lnTo>
                      <a:pt x="4" y="5"/>
                    </a:lnTo>
                    <a:lnTo>
                      <a:pt x="1" y="9"/>
                    </a:lnTo>
                    <a:lnTo>
                      <a:pt x="0" y="13"/>
                    </a:lnTo>
                    <a:lnTo>
                      <a:pt x="0" y="752"/>
                    </a:lnTo>
                    <a:lnTo>
                      <a:pt x="1" y="757"/>
                    </a:lnTo>
                    <a:lnTo>
                      <a:pt x="4" y="762"/>
                    </a:lnTo>
                    <a:lnTo>
                      <a:pt x="8" y="764"/>
                    </a:lnTo>
                    <a:lnTo>
                      <a:pt x="12" y="765"/>
                    </a:lnTo>
                    <a:lnTo>
                      <a:pt x="751" y="765"/>
                    </a:lnTo>
                    <a:lnTo>
                      <a:pt x="756" y="764"/>
                    </a:lnTo>
                    <a:lnTo>
                      <a:pt x="761" y="762"/>
                    </a:lnTo>
                    <a:lnTo>
                      <a:pt x="763" y="757"/>
                    </a:lnTo>
                    <a:lnTo>
                      <a:pt x="764" y="752"/>
                    </a:lnTo>
                    <a:lnTo>
                      <a:pt x="764" y="13"/>
                    </a:lnTo>
                    <a:lnTo>
                      <a:pt x="763" y="9"/>
                    </a:lnTo>
                    <a:lnTo>
                      <a:pt x="761" y="5"/>
                    </a:lnTo>
                    <a:lnTo>
                      <a:pt x="756" y="1"/>
                    </a:lnTo>
                    <a:lnTo>
                      <a:pt x="7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0" name="Freeform 34">
                <a:extLst>
                  <a:ext uri="{FF2B5EF4-FFF2-40B4-BE49-F238E27FC236}">
                    <a16:creationId xmlns:a16="http://schemas.microsoft.com/office/drawing/2014/main" id="{78179C13-E410-48EF-A522-830B4781F1F5}"/>
                  </a:ext>
                </a:extLst>
              </p:cNvPr>
              <p:cNvSpPr>
                <a:spLocks noEditPoints="1"/>
              </p:cNvSpPr>
              <p:nvPr/>
            </p:nvSpPr>
            <p:spPr bwMode="auto">
              <a:xfrm>
                <a:off x="5984876" y="2671763"/>
                <a:ext cx="50800" cy="150813"/>
              </a:xfrm>
              <a:custGeom>
                <a:avLst/>
                <a:gdLst>
                  <a:gd name="T0" fmla="*/ 26 w 128"/>
                  <a:gd name="T1" fmla="*/ 259 h 378"/>
                  <a:gd name="T2" fmla="*/ 102 w 128"/>
                  <a:gd name="T3" fmla="*/ 259 h 378"/>
                  <a:gd name="T4" fmla="*/ 102 w 128"/>
                  <a:gd name="T5" fmla="*/ 285 h 378"/>
                  <a:gd name="T6" fmla="*/ 26 w 128"/>
                  <a:gd name="T7" fmla="*/ 285 h 378"/>
                  <a:gd name="T8" fmla="*/ 26 w 128"/>
                  <a:gd name="T9" fmla="*/ 259 h 378"/>
                  <a:gd name="T10" fmla="*/ 13 w 128"/>
                  <a:gd name="T11" fmla="*/ 310 h 378"/>
                  <a:gd name="T12" fmla="*/ 51 w 128"/>
                  <a:gd name="T13" fmla="*/ 310 h 378"/>
                  <a:gd name="T14" fmla="*/ 51 w 128"/>
                  <a:gd name="T15" fmla="*/ 365 h 378"/>
                  <a:gd name="T16" fmla="*/ 51 w 128"/>
                  <a:gd name="T17" fmla="*/ 370 h 378"/>
                  <a:gd name="T18" fmla="*/ 55 w 128"/>
                  <a:gd name="T19" fmla="*/ 375 h 378"/>
                  <a:gd name="T20" fmla="*/ 59 w 128"/>
                  <a:gd name="T21" fmla="*/ 377 h 378"/>
                  <a:gd name="T22" fmla="*/ 63 w 128"/>
                  <a:gd name="T23" fmla="*/ 378 h 378"/>
                  <a:gd name="T24" fmla="*/ 68 w 128"/>
                  <a:gd name="T25" fmla="*/ 377 h 378"/>
                  <a:gd name="T26" fmla="*/ 73 w 128"/>
                  <a:gd name="T27" fmla="*/ 375 h 378"/>
                  <a:gd name="T28" fmla="*/ 75 w 128"/>
                  <a:gd name="T29" fmla="*/ 370 h 378"/>
                  <a:gd name="T30" fmla="*/ 76 w 128"/>
                  <a:gd name="T31" fmla="*/ 365 h 378"/>
                  <a:gd name="T32" fmla="*/ 76 w 128"/>
                  <a:gd name="T33" fmla="*/ 310 h 378"/>
                  <a:gd name="T34" fmla="*/ 115 w 128"/>
                  <a:gd name="T35" fmla="*/ 310 h 378"/>
                  <a:gd name="T36" fmla="*/ 119 w 128"/>
                  <a:gd name="T37" fmla="*/ 309 h 378"/>
                  <a:gd name="T38" fmla="*/ 123 w 128"/>
                  <a:gd name="T39" fmla="*/ 307 h 378"/>
                  <a:gd name="T40" fmla="*/ 126 w 128"/>
                  <a:gd name="T41" fmla="*/ 303 h 378"/>
                  <a:gd name="T42" fmla="*/ 128 w 128"/>
                  <a:gd name="T43" fmla="*/ 297 h 378"/>
                  <a:gd name="T44" fmla="*/ 128 w 128"/>
                  <a:gd name="T45" fmla="*/ 247 h 378"/>
                  <a:gd name="T46" fmla="*/ 126 w 128"/>
                  <a:gd name="T47" fmla="*/ 242 h 378"/>
                  <a:gd name="T48" fmla="*/ 123 w 128"/>
                  <a:gd name="T49" fmla="*/ 237 h 378"/>
                  <a:gd name="T50" fmla="*/ 119 w 128"/>
                  <a:gd name="T51" fmla="*/ 235 h 378"/>
                  <a:gd name="T52" fmla="*/ 115 w 128"/>
                  <a:gd name="T53" fmla="*/ 234 h 378"/>
                  <a:gd name="T54" fmla="*/ 76 w 128"/>
                  <a:gd name="T55" fmla="*/ 234 h 378"/>
                  <a:gd name="T56" fmla="*/ 76 w 128"/>
                  <a:gd name="T57" fmla="*/ 12 h 378"/>
                  <a:gd name="T58" fmla="*/ 75 w 128"/>
                  <a:gd name="T59" fmla="*/ 8 h 378"/>
                  <a:gd name="T60" fmla="*/ 73 w 128"/>
                  <a:gd name="T61" fmla="*/ 3 h 378"/>
                  <a:gd name="T62" fmla="*/ 68 w 128"/>
                  <a:gd name="T63" fmla="*/ 1 h 378"/>
                  <a:gd name="T64" fmla="*/ 63 w 128"/>
                  <a:gd name="T65" fmla="*/ 0 h 378"/>
                  <a:gd name="T66" fmla="*/ 59 w 128"/>
                  <a:gd name="T67" fmla="*/ 1 h 378"/>
                  <a:gd name="T68" fmla="*/ 55 w 128"/>
                  <a:gd name="T69" fmla="*/ 3 h 378"/>
                  <a:gd name="T70" fmla="*/ 51 w 128"/>
                  <a:gd name="T71" fmla="*/ 8 h 378"/>
                  <a:gd name="T72" fmla="*/ 51 w 128"/>
                  <a:gd name="T73" fmla="*/ 12 h 378"/>
                  <a:gd name="T74" fmla="*/ 51 w 128"/>
                  <a:gd name="T75" fmla="*/ 234 h 378"/>
                  <a:gd name="T76" fmla="*/ 13 w 128"/>
                  <a:gd name="T77" fmla="*/ 234 h 378"/>
                  <a:gd name="T78" fmla="*/ 7 w 128"/>
                  <a:gd name="T79" fmla="*/ 235 h 378"/>
                  <a:gd name="T80" fmla="*/ 4 w 128"/>
                  <a:gd name="T81" fmla="*/ 237 h 378"/>
                  <a:gd name="T82" fmla="*/ 1 w 128"/>
                  <a:gd name="T83" fmla="*/ 242 h 378"/>
                  <a:gd name="T84" fmla="*/ 0 w 128"/>
                  <a:gd name="T85" fmla="*/ 247 h 378"/>
                  <a:gd name="T86" fmla="*/ 0 w 128"/>
                  <a:gd name="T87" fmla="*/ 297 h 378"/>
                  <a:gd name="T88" fmla="*/ 1 w 128"/>
                  <a:gd name="T89" fmla="*/ 303 h 378"/>
                  <a:gd name="T90" fmla="*/ 4 w 128"/>
                  <a:gd name="T91" fmla="*/ 307 h 378"/>
                  <a:gd name="T92" fmla="*/ 7 w 128"/>
                  <a:gd name="T93" fmla="*/ 309 h 378"/>
                  <a:gd name="T94" fmla="*/ 13 w 128"/>
                  <a:gd name="T95" fmla="*/ 31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8" h="378">
                    <a:moveTo>
                      <a:pt x="26" y="259"/>
                    </a:moveTo>
                    <a:lnTo>
                      <a:pt x="102" y="259"/>
                    </a:lnTo>
                    <a:lnTo>
                      <a:pt x="102" y="285"/>
                    </a:lnTo>
                    <a:lnTo>
                      <a:pt x="26" y="285"/>
                    </a:lnTo>
                    <a:lnTo>
                      <a:pt x="26" y="259"/>
                    </a:lnTo>
                    <a:close/>
                    <a:moveTo>
                      <a:pt x="13" y="310"/>
                    </a:moveTo>
                    <a:lnTo>
                      <a:pt x="51" y="310"/>
                    </a:lnTo>
                    <a:lnTo>
                      <a:pt x="51" y="365"/>
                    </a:lnTo>
                    <a:lnTo>
                      <a:pt x="51" y="370"/>
                    </a:lnTo>
                    <a:lnTo>
                      <a:pt x="55" y="375"/>
                    </a:lnTo>
                    <a:lnTo>
                      <a:pt x="59" y="377"/>
                    </a:lnTo>
                    <a:lnTo>
                      <a:pt x="63" y="378"/>
                    </a:lnTo>
                    <a:lnTo>
                      <a:pt x="68" y="377"/>
                    </a:lnTo>
                    <a:lnTo>
                      <a:pt x="73" y="375"/>
                    </a:lnTo>
                    <a:lnTo>
                      <a:pt x="75" y="370"/>
                    </a:lnTo>
                    <a:lnTo>
                      <a:pt x="76" y="365"/>
                    </a:lnTo>
                    <a:lnTo>
                      <a:pt x="76" y="310"/>
                    </a:lnTo>
                    <a:lnTo>
                      <a:pt x="115" y="310"/>
                    </a:lnTo>
                    <a:lnTo>
                      <a:pt x="119" y="309"/>
                    </a:lnTo>
                    <a:lnTo>
                      <a:pt x="123" y="307"/>
                    </a:lnTo>
                    <a:lnTo>
                      <a:pt x="126" y="303"/>
                    </a:lnTo>
                    <a:lnTo>
                      <a:pt x="128" y="297"/>
                    </a:lnTo>
                    <a:lnTo>
                      <a:pt x="128" y="247"/>
                    </a:lnTo>
                    <a:lnTo>
                      <a:pt x="126" y="242"/>
                    </a:lnTo>
                    <a:lnTo>
                      <a:pt x="123" y="237"/>
                    </a:lnTo>
                    <a:lnTo>
                      <a:pt x="119" y="235"/>
                    </a:lnTo>
                    <a:lnTo>
                      <a:pt x="115" y="234"/>
                    </a:lnTo>
                    <a:lnTo>
                      <a:pt x="76" y="234"/>
                    </a:lnTo>
                    <a:lnTo>
                      <a:pt x="76" y="12"/>
                    </a:lnTo>
                    <a:lnTo>
                      <a:pt x="75" y="8"/>
                    </a:lnTo>
                    <a:lnTo>
                      <a:pt x="73" y="3"/>
                    </a:lnTo>
                    <a:lnTo>
                      <a:pt x="68" y="1"/>
                    </a:lnTo>
                    <a:lnTo>
                      <a:pt x="63" y="0"/>
                    </a:lnTo>
                    <a:lnTo>
                      <a:pt x="59" y="1"/>
                    </a:lnTo>
                    <a:lnTo>
                      <a:pt x="55" y="3"/>
                    </a:lnTo>
                    <a:lnTo>
                      <a:pt x="51" y="8"/>
                    </a:lnTo>
                    <a:lnTo>
                      <a:pt x="51" y="12"/>
                    </a:lnTo>
                    <a:lnTo>
                      <a:pt x="51" y="234"/>
                    </a:lnTo>
                    <a:lnTo>
                      <a:pt x="13" y="234"/>
                    </a:lnTo>
                    <a:lnTo>
                      <a:pt x="7" y="235"/>
                    </a:lnTo>
                    <a:lnTo>
                      <a:pt x="4" y="237"/>
                    </a:lnTo>
                    <a:lnTo>
                      <a:pt x="1" y="242"/>
                    </a:lnTo>
                    <a:lnTo>
                      <a:pt x="0" y="247"/>
                    </a:lnTo>
                    <a:lnTo>
                      <a:pt x="0" y="297"/>
                    </a:lnTo>
                    <a:lnTo>
                      <a:pt x="1" y="303"/>
                    </a:lnTo>
                    <a:lnTo>
                      <a:pt x="4" y="307"/>
                    </a:lnTo>
                    <a:lnTo>
                      <a:pt x="7" y="309"/>
                    </a:lnTo>
                    <a:lnTo>
                      <a:pt x="13" y="3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1" name="Freeform 35">
                <a:extLst>
                  <a:ext uri="{FF2B5EF4-FFF2-40B4-BE49-F238E27FC236}">
                    <a16:creationId xmlns:a16="http://schemas.microsoft.com/office/drawing/2014/main" id="{4ACA0857-A3EB-434C-B695-38382465CDAF}"/>
                  </a:ext>
                </a:extLst>
              </p:cNvPr>
              <p:cNvSpPr>
                <a:spLocks noEditPoints="1"/>
              </p:cNvSpPr>
              <p:nvPr/>
            </p:nvSpPr>
            <p:spPr bwMode="auto">
              <a:xfrm>
                <a:off x="5924551" y="2671763"/>
                <a:ext cx="50800" cy="150813"/>
              </a:xfrm>
              <a:custGeom>
                <a:avLst/>
                <a:gdLst>
                  <a:gd name="T0" fmla="*/ 26 w 127"/>
                  <a:gd name="T1" fmla="*/ 106 h 378"/>
                  <a:gd name="T2" fmla="*/ 102 w 127"/>
                  <a:gd name="T3" fmla="*/ 106 h 378"/>
                  <a:gd name="T4" fmla="*/ 102 w 127"/>
                  <a:gd name="T5" fmla="*/ 132 h 378"/>
                  <a:gd name="T6" fmla="*/ 26 w 127"/>
                  <a:gd name="T7" fmla="*/ 132 h 378"/>
                  <a:gd name="T8" fmla="*/ 26 w 127"/>
                  <a:gd name="T9" fmla="*/ 106 h 378"/>
                  <a:gd name="T10" fmla="*/ 13 w 127"/>
                  <a:gd name="T11" fmla="*/ 158 h 378"/>
                  <a:gd name="T12" fmla="*/ 51 w 127"/>
                  <a:gd name="T13" fmla="*/ 158 h 378"/>
                  <a:gd name="T14" fmla="*/ 51 w 127"/>
                  <a:gd name="T15" fmla="*/ 365 h 378"/>
                  <a:gd name="T16" fmla="*/ 52 w 127"/>
                  <a:gd name="T17" fmla="*/ 370 h 378"/>
                  <a:gd name="T18" fmla="*/ 55 w 127"/>
                  <a:gd name="T19" fmla="*/ 375 h 378"/>
                  <a:gd name="T20" fmla="*/ 58 w 127"/>
                  <a:gd name="T21" fmla="*/ 377 h 378"/>
                  <a:gd name="T22" fmla="*/ 64 w 127"/>
                  <a:gd name="T23" fmla="*/ 378 h 378"/>
                  <a:gd name="T24" fmla="*/ 69 w 127"/>
                  <a:gd name="T25" fmla="*/ 377 h 378"/>
                  <a:gd name="T26" fmla="*/ 72 w 127"/>
                  <a:gd name="T27" fmla="*/ 375 h 378"/>
                  <a:gd name="T28" fmla="*/ 75 w 127"/>
                  <a:gd name="T29" fmla="*/ 370 h 378"/>
                  <a:gd name="T30" fmla="*/ 77 w 127"/>
                  <a:gd name="T31" fmla="*/ 365 h 378"/>
                  <a:gd name="T32" fmla="*/ 77 w 127"/>
                  <a:gd name="T33" fmla="*/ 158 h 378"/>
                  <a:gd name="T34" fmla="*/ 115 w 127"/>
                  <a:gd name="T35" fmla="*/ 158 h 378"/>
                  <a:gd name="T36" fmla="*/ 119 w 127"/>
                  <a:gd name="T37" fmla="*/ 157 h 378"/>
                  <a:gd name="T38" fmla="*/ 124 w 127"/>
                  <a:gd name="T39" fmla="*/ 154 h 378"/>
                  <a:gd name="T40" fmla="*/ 126 w 127"/>
                  <a:gd name="T41" fmla="*/ 150 h 378"/>
                  <a:gd name="T42" fmla="*/ 127 w 127"/>
                  <a:gd name="T43" fmla="*/ 145 h 378"/>
                  <a:gd name="T44" fmla="*/ 127 w 127"/>
                  <a:gd name="T45" fmla="*/ 93 h 378"/>
                  <a:gd name="T46" fmla="*/ 126 w 127"/>
                  <a:gd name="T47" fmla="*/ 89 h 378"/>
                  <a:gd name="T48" fmla="*/ 124 w 127"/>
                  <a:gd name="T49" fmla="*/ 85 h 378"/>
                  <a:gd name="T50" fmla="*/ 119 w 127"/>
                  <a:gd name="T51" fmla="*/ 82 h 378"/>
                  <a:gd name="T52" fmla="*/ 115 w 127"/>
                  <a:gd name="T53" fmla="*/ 81 h 378"/>
                  <a:gd name="T54" fmla="*/ 77 w 127"/>
                  <a:gd name="T55" fmla="*/ 81 h 378"/>
                  <a:gd name="T56" fmla="*/ 77 w 127"/>
                  <a:gd name="T57" fmla="*/ 12 h 378"/>
                  <a:gd name="T58" fmla="*/ 75 w 127"/>
                  <a:gd name="T59" fmla="*/ 8 h 378"/>
                  <a:gd name="T60" fmla="*/ 72 w 127"/>
                  <a:gd name="T61" fmla="*/ 3 h 378"/>
                  <a:gd name="T62" fmla="*/ 69 w 127"/>
                  <a:gd name="T63" fmla="*/ 1 h 378"/>
                  <a:gd name="T64" fmla="*/ 64 w 127"/>
                  <a:gd name="T65" fmla="*/ 0 h 378"/>
                  <a:gd name="T66" fmla="*/ 58 w 127"/>
                  <a:gd name="T67" fmla="*/ 1 h 378"/>
                  <a:gd name="T68" fmla="*/ 55 w 127"/>
                  <a:gd name="T69" fmla="*/ 3 h 378"/>
                  <a:gd name="T70" fmla="*/ 52 w 127"/>
                  <a:gd name="T71" fmla="*/ 8 h 378"/>
                  <a:gd name="T72" fmla="*/ 51 w 127"/>
                  <a:gd name="T73" fmla="*/ 12 h 378"/>
                  <a:gd name="T74" fmla="*/ 51 w 127"/>
                  <a:gd name="T75" fmla="*/ 81 h 378"/>
                  <a:gd name="T76" fmla="*/ 13 w 127"/>
                  <a:gd name="T77" fmla="*/ 81 h 378"/>
                  <a:gd name="T78" fmla="*/ 8 w 127"/>
                  <a:gd name="T79" fmla="*/ 82 h 378"/>
                  <a:gd name="T80" fmla="*/ 4 w 127"/>
                  <a:gd name="T81" fmla="*/ 85 h 378"/>
                  <a:gd name="T82" fmla="*/ 1 w 127"/>
                  <a:gd name="T83" fmla="*/ 89 h 378"/>
                  <a:gd name="T84" fmla="*/ 0 w 127"/>
                  <a:gd name="T85" fmla="*/ 93 h 378"/>
                  <a:gd name="T86" fmla="*/ 0 w 127"/>
                  <a:gd name="T87" fmla="*/ 145 h 378"/>
                  <a:gd name="T88" fmla="*/ 1 w 127"/>
                  <a:gd name="T89" fmla="*/ 150 h 378"/>
                  <a:gd name="T90" fmla="*/ 4 w 127"/>
                  <a:gd name="T91" fmla="*/ 154 h 378"/>
                  <a:gd name="T92" fmla="*/ 8 w 127"/>
                  <a:gd name="T93" fmla="*/ 157 h 378"/>
                  <a:gd name="T94" fmla="*/ 13 w 127"/>
                  <a:gd name="T95" fmla="*/ 15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378">
                    <a:moveTo>
                      <a:pt x="26" y="106"/>
                    </a:moveTo>
                    <a:lnTo>
                      <a:pt x="102" y="106"/>
                    </a:lnTo>
                    <a:lnTo>
                      <a:pt x="102" y="132"/>
                    </a:lnTo>
                    <a:lnTo>
                      <a:pt x="26" y="132"/>
                    </a:lnTo>
                    <a:lnTo>
                      <a:pt x="26" y="106"/>
                    </a:lnTo>
                    <a:close/>
                    <a:moveTo>
                      <a:pt x="13" y="158"/>
                    </a:moveTo>
                    <a:lnTo>
                      <a:pt x="51" y="158"/>
                    </a:lnTo>
                    <a:lnTo>
                      <a:pt x="51" y="365"/>
                    </a:lnTo>
                    <a:lnTo>
                      <a:pt x="52" y="370"/>
                    </a:lnTo>
                    <a:lnTo>
                      <a:pt x="55" y="375"/>
                    </a:lnTo>
                    <a:lnTo>
                      <a:pt x="58" y="377"/>
                    </a:lnTo>
                    <a:lnTo>
                      <a:pt x="64" y="378"/>
                    </a:lnTo>
                    <a:lnTo>
                      <a:pt x="69" y="377"/>
                    </a:lnTo>
                    <a:lnTo>
                      <a:pt x="72" y="375"/>
                    </a:lnTo>
                    <a:lnTo>
                      <a:pt x="75" y="370"/>
                    </a:lnTo>
                    <a:lnTo>
                      <a:pt x="77" y="365"/>
                    </a:lnTo>
                    <a:lnTo>
                      <a:pt x="77" y="158"/>
                    </a:lnTo>
                    <a:lnTo>
                      <a:pt x="115" y="158"/>
                    </a:lnTo>
                    <a:lnTo>
                      <a:pt x="119" y="157"/>
                    </a:lnTo>
                    <a:lnTo>
                      <a:pt x="124" y="154"/>
                    </a:lnTo>
                    <a:lnTo>
                      <a:pt x="126" y="150"/>
                    </a:lnTo>
                    <a:lnTo>
                      <a:pt x="127" y="145"/>
                    </a:lnTo>
                    <a:lnTo>
                      <a:pt x="127" y="93"/>
                    </a:lnTo>
                    <a:lnTo>
                      <a:pt x="126" y="89"/>
                    </a:lnTo>
                    <a:lnTo>
                      <a:pt x="124" y="85"/>
                    </a:lnTo>
                    <a:lnTo>
                      <a:pt x="119" y="82"/>
                    </a:lnTo>
                    <a:lnTo>
                      <a:pt x="115" y="81"/>
                    </a:lnTo>
                    <a:lnTo>
                      <a:pt x="77" y="81"/>
                    </a:lnTo>
                    <a:lnTo>
                      <a:pt x="77" y="12"/>
                    </a:lnTo>
                    <a:lnTo>
                      <a:pt x="75" y="8"/>
                    </a:lnTo>
                    <a:lnTo>
                      <a:pt x="72" y="3"/>
                    </a:lnTo>
                    <a:lnTo>
                      <a:pt x="69" y="1"/>
                    </a:lnTo>
                    <a:lnTo>
                      <a:pt x="64" y="0"/>
                    </a:lnTo>
                    <a:lnTo>
                      <a:pt x="58" y="1"/>
                    </a:lnTo>
                    <a:lnTo>
                      <a:pt x="55" y="3"/>
                    </a:lnTo>
                    <a:lnTo>
                      <a:pt x="52" y="8"/>
                    </a:lnTo>
                    <a:lnTo>
                      <a:pt x="51" y="12"/>
                    </a:lnTo>
                    <a:lnTo>
                      <a:pt x="51" y="81"/>
                    </a:lnTo>
                    <a:lnTo>
                      <a:pt x="13" y="81"/>
                    </a:lnTo>
                    <a:lnTo>
                      <a:pt x="8" y="82"/>
                    </a:lnTo>
                    <a:lnTo>
                      <a:pt x="4" y="85"/>
                    </a:lnTo>
                    <a:lnTo>
                      <a:pt x="1" y="89"/>
                    </a:lnTo>
                    <a:lnTo>
                      <a:pt x="0" y="93"/>
                    </a:lnTo>
                    <a:lnTo>
                      <a:pt x="0" y="145"/>
                    </a:lnTo>
                    <a:lnTo>
                      <a:pt x="1" y="150"/>
                    </a:lnTo>
                    <a:lnTo>
                      <a:pt x="4" y="154"/>
                    </a:lnTo>
                    <a:lnTo>
                      <a:pt x="8" y="157"/>
                    </a:lnTo>
                    <a:lnTo>
                      <a:pt x="13" y="15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2" name="Freeform 36">
                <a:extLst>
                  <a:ext uri="{FF2B5EF4-FFF2-40B4-BE49-F238E27FC236}">
                    <a16:creationId xmlns:a16="http://schemas.microsoft.com/office/drawing/2014/main" id="{CF1B0979-2DF3-4E3E-AFDB-DFE04545519B}"/>
                  </a:ext>
                </a:extLst>
              </p:cNvPr>
              <p:cNvSpPr>
                <a:spLocks noEditPoints="1"/>
              </p:cNvSpPr>
              <p:nvPr/>
            </p:nvSpPr>
            <p:spPr bwMode="auto">
              <a:xfrm>
                <a:off x="5853113" y="2671763"/>
                <a:ext cx="50800" cy="150813"/>
              </a:xfrm>
              <a:custGeom>
                <a:avLst/>
                <a:gdLst>
                  <a:gd name="T0" fmla="*/ 25 w 127"/>
                  <a:gd name="T1" fmla="*/ 208 h 378"/>
                  <a:gd name="T2" fmla="*/ 102 w 127"/>
                  <a:gd name="T3" fmla="*/ 208 h 378"/>
                  <a:gd name="T4" fmla="*/ 102 w 127"/>
                  <a:gd name="T5" fmla="*/ 234 h 378"/>
                  <a:gd name="T6" fmla="*/ 25 w 127"/>
                  <a:gd name="T7" fmla="*/ 234 h 378"/>
                  <a:gd name="T8" fmla="*/ 25 w 127"/>
                  <a:gd name="T9" fmla="*/ 208 h 378"/>
                  <a:gd name="T10" fmla="*/ 13 w 127"/>
                  <a:gd name="T11" fmla="*/ 259 h 378"/>
                  <a:gd name="T12" fmla="*/ 51 w 127"/>
                  <a:gd name="T13" fmla="*/ 259 h 378"/>
                  <a:gd name="T14" fmla="*/ 51 w 127"/>
                  <a:gd name="T15" fmla="*/ 365 h 378"/>
                  <a:gd name="T16" fmla="*/ 52 w 127"/>
                  <a:gd name="T17" fmla="*/ 370 h 378"/>
                  <a:gd name="T18" fmla="*/ 55 w 127"/>
                  <a:gd name="T19" fmla="*/ 375 h 378"/>
                  <a:gd name="T20" fmla="*/ 58 w 127"/>
                  <a:gd name="T21" fmla="*/ 377 h 378"/>
                  <a:gd name="T22" fmla="*/ 63 w 127"/>
                  <a:gd name="T23" fmla="*/ 378 h 378"/>
                  <a:gd name="T24" fmla="*/ 69 w 127"/>
                  <a:gd name="T25" fmla="*/ 377 h 378"/>
                  <a:gd name="T26" fmla="*/ 72 w 127"/>
                  <a:gd name="T27" fmla="*/ 375 h 378"/>
                  <a:gd name="T28" fmla="*/ 75 w 127"/>
                  <a:gd name="T29" fmla="*/ 370 h 378"/>
                  <a:gd name="T30" fmla="*/ 76 w 127"/>
                  <a:gd name="T31" fmla="*/ 365 h 378"/>
                  <a:gd name="T32" fmla="*/ 76 w 127"/>
                  <a:gd name="T33" fmla="*/ 259 h 378"/>
                  <a:gd name="T34" fmla="*/ 114 w 127"/>
                  <a:gd name="T35" fmla="*/ 259 h 378"/>
                  <a:gd name="T36" fmla="*/ 119 w 127"/>
                  <a:gd name="T37" fmla="*/ 259 h 378"/>
                  <a:gd name="T38" fmla="*/ 124 w 127"/>
                  <a:gd name="T39" fmla="*/ 256 h 378"/>
                  <a:gd name="T40" fmla="*/ 126 w 127"/>
                  <a:gd name="T41" fmla="*/ 251 h 378"/>
                  <a:gd name="T42" fmla="*/ 127 w 127"/>
                  <a:gd name="T43" fmla="*/ 247 h 378"/>
                  <a:gd name="T44" fmla="*/ 127 w 127"/>
                  <a:gd name="T45" fmla="*/ 195 h 378"/>
                  <a:gd name="T46" fmla="*/ 126 w 127"/>
                  <a:gd name="T47" fmla="*/ 191 h 378"/>
                  <a:gd name="T48" fmla="*/ 124 w 127"/>
                  <a:gd name="T49" fmla="*/ 187 h 378"/>
                  <a:gd name="T50" fmla="*/ 119 w 127"/>
                  <a:gd name="T51" fmla="*/ 184 h 378"/>
                  <a:gd name="T52" fmla="*/ 114 w 127"/>
                  <a:gd name="T53" fmla="*/ 183 h 378"/>
                  <a:gd name="T54" fmla="*/ 76 w 127"/>
                  <a:gd name="T55" fmla="*/ 183 h 378"/>
                  <a:gd name="T56" fmla="*/ 76 w 127"/>
                  <a:gd name="T57" fmla="*/ 12 h 378"/>
                  <a:gd name="T58" fmla="*/ 75 w 127"/>
                  <a:gd name="T59" fmla="*/ 8 h 378"/>
                  <a:gd name="T60" fmla="*/ 72 w 127"/>
                  <a:gd name="T61" fmla="*/ 3 h 378"/>
                  <a:gd name="T62" fmla="*/ 69 w 127"/>
                  <a:gd name="T63" fmla="*/ 1 h 378"/>
                  <a:gd name="T64" fmla="*/ 63 w 127"/>
                  <a:gd name="T65" fmla="*/ 0 h 378"/>
                  <a:gd name="T66" fmla="*/ 58 w 127"/>
                  <a:gd name="T67" fmla="*/ 1 h 378"/>
                  <a:gd name="T68" fmla="*/ 55 w 127"/>
                  <a:gd name="T69" fmla="*/ 3 h 378"/>
                  <a:gd name="T70" fmla="*/ 52 w 127"/>
                  <a:gd name="T71" fmla="*/ 8 h 378"/>
                  <a:gd name="T72" fmla="*/ 51 w 127"/>
                  <a:gd name="T73" fmla="*/ 12 h 378"/>
                  <a:gd name="T74" fmla="*/ 51 w 127"/>
                  <a:gd name="T75" fmla="*/ 183 h 378"/>
                  <a:gd name="T76" fmla="*/ 13 w 127"/>
                  <a:gd name="T77" fmla="*/ 183 h 378"/>
                  <a:gd name="T78" fmla="*/ 8 w 127"/>
                  <a:gd name="T79" fmla="*/ 184 h 378"/>
                  <a:gd name="T80" fmla="*/ 3 w 127"/>
                  <a:gd name="T81" fmla="*/ 187 h 378"/>
                  <a:gd name="T82" fmla="*/ 1 w 127"/>
                  <a:gd name="T83" fmla="*/ 191 h 378"/>
                  <a:gd name="T84" fmla="*/ 0 w 127"/>
                  <a:gd name="T85" fmla="*/ 195 h 378"/>
                  <a:gd name="T86" fmla="*/ 0 w 127"/>
                  <a:gd name="T87" fmla="*/ 247 h 378"/>
                  <a:gd name="T88" fmla="*/ 1 w 127"/>
                  <a:gd name="T89" fmla="*/ 251 h 378"/>
                  <a:gd name="T90" fmla="*/ 3 w 127"/>
                  <a:gd name="T91" fmla="*/ 256 h 378"/>
                  <a:gd name="T92" fmla="*/ 8 w 127"/>
                  <a:gd name="T93" fmla="*/ 259 h 378"/>
                  <a:gd name="T94" fmla="*/ 13 w 127"/>
                  <a:gd name="T95" fmla="*/ 259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378">
                    <a:moveTo>
                      <a:pt x="25" y="208"/>
                    </a:moveTo>
                    <a:lnTo>
                      <a:pt x="102" y="208"/>
                    </a:lnTo>
                    <a:lnTo>
                      <a:pt x="102" y="234"/>
                    </a:lnTo>
                    <a:lnTo>
                      <a:pt x="25" y="234"/>
                    </a:lnTo>
                    <a:lnTo>
                      <a:pt x="25" y="208"/>
                    </a:lnTo>
                    <a:close/>
                    <a:moveTo>
                      <a:pt x="13" y="259"/>
                    </a:moveTo>
                    <a:lnTo>
                      <a:pt x="51" y="259"/>
                    </a:lnTo>
                    <a:lnTo>
                      <a:pt x="51" y="365"/>
                    </a:lnTo>
                    <a:lnTo>
                      <a:pt x="52" y="370"/>
                    </a:lnTo>
                    <a:lnTo>
                      <a:pt x="55" y="375"/>
                    </a:lnTo>
                    <a:lnTo>
                      <a:pt x="58" y="377"/>
                    </a:lnTo>
                    <a:lnTo>
                      <a:pt x="63" y="378"/>
                    </a:lnTo>
                    <a:lnTo>
                      <a:pt x="69" y="377"/>
                    </a:lnTo>
                    <a:lnTo>
                      <a:pt x="72" y="375"/>
                    </a:lnTo>
                    <a:lnTo>
                      <a:pt x="75" y="370"/>
                    </a:lnTo>
                    <a:lnTo>
                      <a:pt x="76" y="365"/>
                    </a:lnTo>
                    <a:lnTo>
                      <a:pt x="76" y="259"/>
                    </a:lnTo>
                    <a:lnTo>
                      <a:pt x="114" y="259"/>
                    </a:lnTo>
                    <a:lnTo>
                      <a:pt x="119" y="259"/>
                    </a:lnTo>
                    <a:lnTo>
                      <a:pt x="124" y="256"/>
                    </a:lnTo>
                    <a:lnTo>
                      <a:pt x="126" y="251"/>
                    </a:lnTo>
                    <a:lnTo>
                      <a:pt x="127" y="247"/>
                    </a:lnTo>
                    <a:lnTo>
                      <a:pt x="127" y="195"/>
                    </a:lnTo>
                    <a:lnTo>
                      <a:pt x="126" y="191"/>
                    </a:lnTo>
                    <a:lnTo>
                      <a:pt x="124" y="187"/>
                    </a:lnTo>
                    <a:lnTo>
                      <a:pt x="119" y="184"/>
                    </a:lnTo>
                    <a:lnTo>
                      <a:pt x="114" y="183"/>
                    </a:lnTo>
                    <a:lnTo>
                      <a:pt x="76" y="183"/>
                    </a:lnTo>
                    <a:lnTo>
                      <a:pt x="76" y="12"/>
                    </a:lnTo>
                    <a:lnTo>
                      <a:pt x="75" y="8"/>
                    </a:lnTo>
                    <a:lnTo>
                      <a:pt x="72" y="3"/>
                    </a:lnTo>
                    <a:lnTo>
                      <a:pt x="69" y="1"/>
                    </a:lnTo>
                    <a:lnTo>
                      <a:pt x="63" y="0"/>
                    </a:lnTo>
                    <a:lnTo>
                      <a:pt x="58" y="1"/>
                    </a:lnTo>
                    <a:lnTo>
                      <a:pt x="55" y="3"/>
                    </a:lnTo>
                    <a:lnTo>
                      <a:pt x="52" y="8"/>
                    </a:lnTo>
                    <a:lnTo>
                      <a:pt x="51" y="12"/>
                    </a:lnTo>
                    <a:lnTo>
                      <a:pt x="51" y="183"/>
                    </a:lnTo>
                    <a:lnTo>
                      <a:pt x="13" y="183"/>
                    </a:lnTo>
                    <a:lnTo>
                      <a:pt x="8" y="184"/>
                    </a:lnTo>
                    <a:lnTo>
                      <a:pt x="3" y="187"/>
                    </a:lnTo>
                    <a:lnTo>
                      <a:pt x="1" y="191"/>
                    </a:lnTo>
                    <a:lnTo>
                      <a:pt x="0" y="195"/>
                    </a:lnTo>
                    <a:lnTo>
                      <a:pt x="0" y="247"/>
                    </a:lnTo>
                    <a:lnTo>
                      <a:pt x="1" y="251"/>
                    </a:lnTo>
                    <a:lnTo>
                      <a:pt x="3" y="256"/>
                    </a:lnTo>
                    <a:lnTo>
                      <a:pt x="8" y="259"/>
                    </a:lnTo>
                    <a:lnTo>
                      <a:pt x="13" y="2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3" name="Freeform 37">
                <a:extLst>
                  <a:ext uri="{FF2B5EF4-FFF2-40B4-BE49-F238E27FC236}">
                    <a16:creationId xmlns:a16="http://schemas.microsoft.com/office/drawing/2014/main" id="{2F382127-66F1-4627-996F-1A9BBE1F3315}"/>
                  </a:ext>
                </a:extLst>
              </p:cNvPr>
              <p:cNvSpPr>
                <a:spLocks noEditPoints="1"/>
              </p:cNvSpPr>
              <p:nvPr/>
            </p:nvSpPr>
            <p:spPr bwMode="auto">
              <a:xfrm>
                <a:off x="5984876" y="2846388"/>
                <a:ext cx="50800" cy="49213"/>
              </a:xfrm>
              <a:custGeom>
                <a:avLst/>
                <a:gdLst>
                  <a:gd name="T0" fmla="*/ 72 w 128"/>
                  <a:gd name="T1" fmla="*/ 26 h 127"/>
                  <a:gd name="T2" fmla="*/ 85 w 128"/>
                  <a:gd name="T3" fmla="*/ 31 h 127"/>
                  <a:gd name="T4" fmla="*/ 95 w 128"/>
                  <a:gd name="T5" fmla="*/ 42 h 127"/>
                  <a:gd name="T6" fmla="*/ 101 w 128"/>
                  <a:gd name="T7" fmla="*/ 56 h 127"/>
                  <a:gd name="T8" fmla="*/ 101 w 128"/>
                  <a:gd name="T9" fmla="*/ 71 h 127"/>
                  <a:gd name="T10" fmla="*/ 95 w 128"/>
                  <a:gd name="T11" fmla="*/ 85 h 127"/>
                  <a:gd name="T12" fmla="*/ 85 w 128"/>
                  <a:gd name="T13" fmla="*/ 95 h 127"/>
                  <a:gd name="T14" fmla="*/ 72 w 128"/>
                  <a:gd name="T15" fmla="*/ 101 h 127"/>
                  <a:gd name="T16" fmla="*/ 56 w 128"/>
                  <a:gd name="T17" fmla="*/ 101 h 127"/>
                  <a:gd name="T18" fmla="*/ 43 w 128"/>
                  <a:gd name="T19" fmla="*/ 95 h 127"/>
                  <a:gd name="T20" fmla="*/ 32 w 128"/>
                  <a:gd name="T21" fmla="*/ 85 h 127"/>
                  <a:gd name="T22" fmla="*/ 27 w 128"/>
                  <a:gd name="T23" fmla="*/ 71 h 127"/>
                  <a:gd name="T24" fmla="*/ 27 w 128"/>
                  <a:gd name="T25" fmla="*/ 56 h 127"/>
                  <a:gd name="T26" fmla="*/ 32 w 128"/>
                  <a:gd name="T27" fmla="*/ 42 h 127"/>
                  <a:gd name="T28" fmla="*/ 43 w 128"/>
                  <a:gd name="T29" fmla="*/ 31 h 127"/>
                  <a:gd name="T30" fmla="*/ 56 w 128"/>
                  <a:gd name="T31" fmla="*/ 26 h 127"/>
                  <a:gd name="T32" fmla="*/ 63 w 128"/>
                  <a:gd name="T33" fmla="*/ 127 h 127"/>
                  <a:gd name="T34" fmla="*/ 76 w 128"/>
                  <a:gd name="T35" fmla="*/ 126 h 127"/>
                  <a:gd name="T36" fmla="*/ 88 w 128"/>
                  <a:gd name="T37" fmla="*/ 123 h 127"/>
                  <a:gd name="T38" fmla="*/ 100 w 128"/>
                  <a:gd name="T39" fmla="*/ 116 h 127"/>
                  <a:gd name="T40" fmla="*/ 108 w 128"/>
                  <a:gd name="T41" fmla="*/ 109 h 127"/>
                  <a:gd name="T42" fmla="*/ 117 w 128"/>
                  <a:gd name="T43" fmla="*/ 99 h 127"/>
                  <a:gd name="T44" fmla="*/ 122 w 128"/>
                  <a:gd name="T45" fmla="*/ 88 h 127"/>
                  <a:gd name="T46" fmla="*/ 125 w 128"/>
                  <a:gd name="T47" fmla="*/ 76 h 127"/>
                  <a:gd name="T48" fmla="*/ 128 w 128"/>
                  <a:gd name="T49" fmla="*/ 63 h 127"/>
                  <a:gd name="T50" fmla="*/ 125 w 128"/>
                  <a:gd name="T51" fmla="*/ 51 h 127"/>
                  <a:gd name="T52" fmla="*/ 122 w 128"/>
                  <a:gd name="T53" fmla="*/ 39 h 127"/>
                  <a:gd name="T54" fmla="*/ 117 w 128"/>
                  <a:gd name="T55" fmla="*/ 28 h 127"/>
                  <a:gd name="T56" fmla="*/ 108 w 128"/>
                  <a:gd name="T57" fmla="*/ 18 h 127"/>
                  <a:gd name="T58" fmla="*/ 100 w 128"/>
                  <a:gd name="T59" fmla="*/ 11 h 127"/>
                  <a:gd name="T60" fmla="*/ 88 w 128"/>
                  <a:gd name="T61" fmla="*/ 4 h 127"/>
                  <a:gd name="T62" fmla="*/ 76 w 128"/>
                  <a:gd name="T63" fmla="*/ 1 h 127"/>
                  <a:gd name="T64" fmla="*/ 63 w 128"/>
                  <a:gd name="T65" fmla="*/ 0 h 127"/>
                  <a:gd name="T66" fmla="*/ 50 w 128"/>
                  <a:gd name="T67" fmla="*/ 1 h 127"/>
                  <a:gd name="T68" fmla="*/ 38 w 128"/>
                  <a:gd name="T69" fmla="*/ 4 h 127"/>
                  <a:gd name="T70" fmla="*/ 28 w 128"/>
                  <a:gd name="T71" fmla="*/ 11 h 127"/>
                  <a:gd name="T72" fmla="*/ 18 w 128"/>
                  <a:gd name="T73" fmla="*/ 18 h 127"/>
                  <a:gd name="T74" fmla="*/ 11 w 128"/>
                  <a:gd name="T75" fmla="*/ 28 h 127"/>
                  <a:gd name="T76" fmla="*/ 5 w 128"/>
                  <a:gd name="T77" fmla="*/ 39 h 127"/>
                  <a:gd name="T78" fmla="*/ 1 w 128"/>
                  <a:gd name="T79" fmla="*/ 51 h 127"/>
                  <a:gd name="T80" fmla="*/ 0 w 128"/>
                  <a:gd name="T81" fmla="*/ 63 h 127"/>
                  <a:gd name="T82" fmla="*/ 1 w 128"/>
                  <a:gd name="T83" fmla="*/ 76 h 127"/>
                  <a:gd name="T84" fmla="*/ 5 w 128"/>
                  <a:gd name="T85" fmla="*/ 88 h 127"/>
                  <a:gd name="T86" fmla="*/ 11 w 128"/>
                  <a:gd name="T87" fmla="*/ 99 h 127"/>
                  <a:gd name="T88" fmla="*/ 18 w 128"/>
                  <a:gd name="T89" fmla="*/ 109 h 127"/>
                  <a:gd name="T90" fmla="*/ 28 w 128"/>
                  <a:gd name="T91" fmla="*/ 116 h 127"/>
                  <a:gd name="T92" fmla="*/ 38 w 128"/>
                  <a:gd name="T93" fmla="*/ 123 h 127"/>
                  <a:gd name="T94" fmla="*/ 50 w 128"/>
                  <a:gd name="T95" fmla="*/ 126 h 127"/>
                  <a:gd name="T96" fmla="*/ 63 w 128"/>
                  <a:gd name="T9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8" h="127">
                    <a:moveTo>
                      <a:pt x="63" y="25"/>
                    </a:moveTo>
                    <a:lnTo>
                      <a:pt x="72" y="26"/>
                    </a:lnTo>
                    <a:lnTo>
                      <a:pt x="78" y="28"/>
                    </a:lnTo>
                    <a:lnTo>
                      <a:pt x="85" y="31"/>
                    </a:lnTo>
                    <a:lnTo>
                      <a:pt x="91" y="37"/>
                    </a:lnTo>
                    <a:lnTo>
                      <a:pt x="95" y="42"/>
                    </a:lnTo>
                    <a:lnTo>
                      <a:pt x="99" y="48"/>
                    </a:lnTo>
                    <a:lnTo>
                      <a:pt x="101" y="56"/>
                    </a:lnTo>
                    <a:lnTo>
                      <a:pt x="102" y="63"/>
                    </a:lnTo>
                    <a:lnTo>
                      <a:pt x="101" y="71"/>
                    </a:lnTo>
                    <a:lnTo>
                      <a:pt x="99" y="79"/>
                    </a:lnTo>
                    <a:lnTo>
                      <a:pt x="95" y="85"/>
                    </a:lnTo>
                    <a:lnTo>
                      <a:pt x="91" y="90"/>
                    </a:lnTo>
                    <a:lnTo>
                      <a:pt x="85" y="95"/>
                    </a:lnTo>
                    <a:lnTo>
                      <a:pt x="78" y="99"/>
                    </a:lnTo>
                    <a:lnTo>
                      <a:pt x="72" y="101"/>
                    </a:lnTo>
                    <a:lnTo>
                      <a:pt x="63" y="101"/>
                    </a:lnTo>
                    <a:lnTo>
                      <a:pt x="56" y="101"/>
                    </a:lnTo>
                    <a:lnTo>
                      <a:pt x="49" y="99"/>
                    </a:lnTo>
                    <a:lnTo>
                      <a:pt x="43" y="95"/>
                    </a:lnTo>
                    <a:lnTo>
                      <a:pt x="36" y="90"/>
                    </a:lnTo>
                    <a:lnTo>
                      <a:pt x="32" y="85"/>
                    </a:lnTo>
                    <a:lnTo>
                      <a:pt x="29" y="79"/>
                    </a:lnTo>
                    <a:lnTo>
                      <a:pt x="27" y="71"/>
                    </a:lnTo>
                    <a:lnTo>
                      <a:pt x="26" y="63"/>
                    </a:lnTo>
                    <a:lnTo>
                      <a:pt x="27" y="56"/>
                    </a:lnTo>
                    <a:lnTo>
                      <a:pt x="29" y="48"/>
                    </a:lnTo>
                    <a:lnTo>
                      <a:pt x="32" y="42"/>
                    </a:lnTo>
                    <a:lnTo>
                      <a:pt x="36" y="37"/>
                    </a:lnTo>
                    <a:lnTo>
                      <a:pt x="43" y="31"/>
                    </a:lnTo>
                    <a:lnTo>
                      <a:pt x="49" y="28"/>
                    </a:lnTo>
                    <a:lnTo>
                      <a:pt x="56" y="26"/>
                    </a:lnTo>
                    <a:lnTo>
                      <a:pt x="63" y="25"/>
                    </a:lnTo>
                    <a:close/>
                    <a:moveTo>
                      <a:pt x="63" y="127"/>
                    </a:moveTo>
                    <a:lnTo>
                      <a:pt x="70" y="127"/>
                    </a:lnTo>
                    <a:lnTo>
                      <a:pt x="76" y="126"/>
                    </a:lnTo>
                    <a:lnTo>
                      <a:pt x="82" y="124"/>
                    </a:lnTo>
                    <a:lnTo>
                      <a:pt x="88" y="123"/>
                    </a:lnTo>
                    <a:lnTo>
                      <a:pt x="94" y="119"/>
                    </a:lnTo>
                    <a:lnTo>
                      <a:pt x="100" y="116"/>
                    </a:lnTo>
                    <a:lnTo>
                      <a:pt x="104" y="113"/>
                    </a:lnTo>
                    <a:lnTo>
                      <a:pt x="108" y="109"/>
                    </a:lnTo>
                    <a:lnTo>
                      <a:pt x="113" y="104"/>
                    </a:lnTo>
                    <a:lnTo>
                      <a:pt x="117" y="99"/>
                    </a:lnTo>
                    <a:lnTo>
                      <a:pt x="120" y="94"/>
                    </a:lnTo>
                    <a:lnTo>
                      <a:pt x="122" y="88"/>
                    </a:lnTo>
                    <a:lnTo>
                      <a:pt x="124" y="83"/>
                    </a:lnTo>
                    <a:lnTo>
                      <a:pt x="125" y="76"/>
                    </a:lnTo>
                    <a:lnTo>
                      <a:pt x="126" y="70"/>
                    </a:lnTo>
                    <a:lnTo>
                      <a:pt x="128" y="63"/>
                    </a:lnTo>
                    <a:lnTo>
                      <a:pt x="126" y="57"/>
                    </a:lnTo>
                    <a:lnTo>
                      <a:pt x="125" y="51"/>
                    </a:lnTo>
                    <a:lnTo>
                      <a:pt x="124" y="44"/>
                    </a:lnTo>
                    <a:lnTo>
                      <a:pt x="122" y="39"/>
                    </a:lnTo>
                    <a:lnTo>
                      <a:pt x="120" y="33"/>
                    </a:lnTo>
                    <a:lnTo>
                      <a:pt x="117" y="28"/>
                    </a:lnTo>
                    <a:lnTo>
                      <a:pt x="113" y="23"/>
                    </a:lnTo>
                    <a:lnTo>
                      <a:pt x="108" y="18"/>
                    </a:lnTo>
                    <a:lnTo>
                      <a:pt x="104" y="14"/>
                    </a:lnTo>
                    <a:lnTo>
                      <a:pt x="100" y="11"/>
                    </a:lnTo>
                    <a:lnTo>
                      <a:pt x="94" y="8"/>
                    </a:lnTo>
                    <a:lnTo>
                      <a:pt x="88" y="4"/>
                    </a:lnTo>
                    <a:lnTo>
                      <a:pt x="82" y="2"/>
                    </a:lnTo>
                    <a:lnTo>
                      <a:pt x="76" y="1"/>
                    </a:lnTo>
                    <a:lnTo>
                      <a:pt x="70" y="0"/>
                    </a:lnTo>
                    <a:lnTo>
                      <a:pt x="63" y="0"/>
                    </a:lnTo>
                    <a:lnTo>
                      <a:pt x="57" y="0"/>
                    </a:lnTo>
                    <a:lnTo>
                      <a:pt x="50" y="1"/>
                    </a:lnTo>
                    <a:lnTo>
                      <a:pt x="45" y="2"/>
                    </a:lnTo>
                    <a:lnTo>
                      <a:pt x="38" y="4"/>
                    </a:lnTo>
                    <a:lnTo>
                      <a:pt x="33" y="8"/>
                    </a:lnTo>
                    <a:lnTo>
                      <a:pt x="28" y="11"/>
                    </a:lnTo>
                    <a:lnTo>
                      <a:pt x="23" y="14"/>
                    </a:lnTo>
                    <a:lnTo>
                      <a:pt x="18" y="18"/>
                    </a:lnTo>
                    <a:lnTo>
                      <a:pt x="15" y="23"/>
                    </a:lnTo>
                    <a:lnTo>
                      <a:pt x="11" y="28"/>
                    </a:lnTo>
                    <a:lnTo>
                      <a:pt x="7" y="33"/>
                    </a:lnTo>
                    <a:lnTo>
                      <a:pt x="5" y="39"/>
                    </a:lnTo>
                    <a:lnTo>
                      <a:pt x="3" y="44"/>
                    </a:lnTo>
                    <a:lnTo>
                      <a:pt x="1" y="51"/>
                    </a:lnTo>
                    <a:lnTo>
                      <a:pt x="0" y="57"/>
                    </a:lnTo>
                    <a:lnTo>
                      <a:pt x="0" y="63"/>
                    </a:lnTo>
                    <a:lnTo>
                      <a:pt x="0" y="70"/>
                    </a:lnTo>
                    <a:lnTo>
                      <a:pt x="1" y="76"/>
                    </a:lnTo>
                    <a:lnTo>
                      <a:pt x="3" y="83"/>
                    </a:lnTo>
                    <a:lnTo>
                      <a:pt x="5" y="88"/>
                    </a:lnTo>
                    <a:lnTo>
                      <a:pt x="7" y="94"/>
                    </a:lnTo>
                    <a:lnTo>
                      <a:pt x="11" y="99"/>
                    </a:lnTo>
                    <a:lnTo>
                      <a:pt x="15" y="104"/>
                    </a:lnTo>
                    <a:lnTo>
                      <a:pt x="18" y="109"/>
                    </a:lnTo>
                    <a:lnTo>
                      <a:pt x="23" y="113"/>
                    </a:lnTo>
                    <a:lnTo>
                      <a:pt x="28" y="116"/>
                    </a:lnTo>
                    <a:lnTo>
                      <a:pt x="33" y="119"/>
                    </a:lnTo>
                    <a:lnTo>
                      <a:pt x="38" y="123"/>
                    </a:lnTo>
                    <a:lnTo>
                      <a:pt x="45" y="124"/>
                    </a:lnTo>
                    <a:lnTo>
                      <a:pt x="50" y="126"/>
                    </a:lnTo>
                    <a:lnTo>
                      <a:pt x="57" y="127"/>
                    </a:lnTo>
                    <a:lnTo>
                      <a:pt x="6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4" name="Freeform 38">
                <a:extLst>
                  <a:ext uri="{FF2B5EF4-FFF2-40B4-BE49-F238E27FC236}">
                    <a16:creationId xmlns:a16="http://schemas.microsoft.com/office/drawing/2014/main" id="{F81F79CF-4B4C-4E4B-AC72-74A83757E0F7}"/>
                  </a:ext>
                </a:extLst>
              </p:cNvPr>
              <p:cNvSpPr>
                <a:spLocks noEditPoints="1"/>
              </p:cNvSpPr>
              <p:nvPr/>
            </p:nvSpPr>
            <p:spPr bwMode="auto">
              <a:xfrm>
                <a:off x="5924551" y="2846388"/>
                <a:ext cx="50800" cy="49213"/>
              </a:xfrm>
              <a:custGeom>
                <a:avLst/>
                <a:gdLst>
                  <a:gd name="T0" fmla="*/ 71 w 127"/>
                  <a:gd name="T1" fmla="*/ 26 h 127"/>
                  <a:gd name="T2" fmla="*/ 85 w 127"/>
                  <a:gd name="T3" fmla="*/ 31 h 127"/>
                  <a:gd name="T4" fmla="*/ 96 w 127"/>
                  <a:gd name="T5" fmla="*/ 42 h 127"/>
                  <a:gd name="T6" fmla="*/ 101 w 127"/>
                  <a:gd name="T7" fmla="*/ 56 h 127"/>
                  <a:gd name="T8" fmla="*/ 101 w 127"/>
                  <a:gd name="T9" fmla="*/ 71 h 127"/>
                  <a:gd name="T10" fmla="*/ 96 w 127"/>
                  <a:gd name="T11" fmla="*/ 85 h 127"/>
                  <a:gd name="T12" fmla="*/ 85 w 127"/>
                  <a:gd name="T13" fmla="*/ 95 h 127"/>
                  <a:gd name="T14" fmla="*/ 71 w 127"/>
                  <a:gd name="T15" fmla="*/ 101 h 127"/>
                  <a:gd name="T16" fmla="*/ 56 w 127"/>
                  <a:gd name="T17" fmla="*/ 101 h 127"/>
                  <a:gd name="T18" fmla="*/ 42 w 127"/>
                  <a:gd name="T19" fmla="*/ 95 h 127"/>
                  <a:gd name="T20" fmla="*/ 33 w 127"/>
                  <a:gd name="T21" fmla="*/ 85 h 127"/>
                  <a:gd name="T22" fmla="*/ 26 w 127"/>
                  <a:gd name="T23" fmla="*/ 71 h 127"/>
                  <a:gd name="T24" fmla="*/ 26 w 127"/>
                  <a:gd name="T25" fmla="*/ 56 h 127"/>
                  <a:gd name="T26" fmla="*/ 33 w 127"/>
                  <a:gd name="T27" fmla="*/ 42 h 127"/>
                  <a:gd name="T28" fmla="*/ 42 w 127"/>
                  <a:gd name="T29" fmla="*/ 31 h 127"/>
                  <a:gd name="T30" fmla="*/ 56 w 127"/>
                  <a:gd name="T31" fmla="*/ 26 h 127"/>
                  <a:gd name="T32" fmla="*/ 64 w 127"/>
                  <a:gd name="T33" fmla="*/ 127 h 127"/>
                  <a:gd name="T34" fmla="*/ 77 w 127"/>
                  <a:gd name="T35" fmla="*/ 126 h 127"/>
                  <a:gd name="T36" fmla="*/ 88 w 127"/>
                  <a:gd name="T37" fmla="*/ 123 h 127"/>
                  <a:gd name="T38" fmla="*/ 99 w 127"/>
                  <a:gd name="T39" fmla="*/ 116 h 127"/>
                  <a:gd name="T40" fmla="*/ 109 w 127"/>
                  <a:gd name="T41" fmla="*/ 109 h 127"/>
                  <a:gd name="T42" fmla="*/ 116 w 127"/>
                  <a:gd name="T43" fmla="*/ 99 h 127"/>
                  <a:gd name="T44" fmla="*/ 123 w 127"/>
                  <a:gd name="T45" fmla="*/ 88 h 127"/>
                  <a:gd name="T46" fmla="*/ 126 w 127"/>
                  <a:gd name="T47" fmla="*/ 76 h 127"/>
                  <a:gd name="T48" fmla="*/ 127 w 127"/>
                  <a:gd name="T49" fmla="*/ 63 h 127"/>
                  <a:gd name="T50" fmla="*/ 126 w 127"/>
                  <a:gd name="T51" fmla="*/ 51 h 127"/>
                  <a:gd name="T52" fmla="*/ 123 w 127"/>
                  <a:gd name="T53" fmla="*/ 39 h 127"/>
                  <a:gd name="T54" fmla="*/ 116 w 127"/>
                  <a:gd name="T55" fmla="*/ 28 h 127"/>
                  <a:gd name="T56" fmla="*/ 109 w 127"/>
                  <a:gd name="T57" fmla="*/ 18 h 127"/>
                  <a:gd name="T58" fmla="*/ 99 w 127"/>
                  <a:gd name="T59" fmla="*/ 11 h 127"/>
                  <a:gd name="T60" fmla="*/ 88 w 127"/>
                  <a:gd name="T61" fmla="*/ 4 h 127"/>
                  <a:gd name="T62" fmla="*/ 77 w 127"/>
                  <a:gd name="T63" fmla="*/ 1 h 127"/>
                  <a:gd name="T64" fmla="*/ 64 w 127"/>
                  <a:gd name="T65" fmla="*/ 0 h 127"/>
                  <a:gd name="T66" fmla="*/ 51 w 127"/>
                  <a:gd name="T67" fmla="*/ 1 h 127"/>
                  <a:gd name="T68" fmla="*/ 39 w 127"/>
                  <a:gd name="T69" fmla="*/ 4 h 127"/>
                  <a:gd name="T70" fmla="*/ 28 w 127"/>
                  <a:gd name="T71" fmla="*/ 11 h 127"/>
                  <a:gd name="T72" fmla="*/ 19 w 127"/>
                  <a:gd name="T73" fmla="*/ 18 h 127"/>
                  <a:gd name="T74" fmla="*/ 11 w 127"/>
                  <a:gd name="T75" fmla="*/ 28 h 127"/>
                  <a:gd name="T76" fmla="*/ 5 w 127"/>
                  <a:gd name="T77" fmla="*/ 39 h 127"/>
                  <a:gd name="T78" fmla="*/ 1 w 127"/>
                  <a:gd name="T79" fmla="*/ 51 h 127"/>
                  <a:gd name="T80" fmla="*/ 0 w 127"/>
                  <a:gd name="T81" fmla="*/ 63 h 127"/>
                  <a:gd name="T82" fmla="*/ 1 w 127"/>
                  <a:gd name="T83" fmla="*/ 76 h 127"/>
                  <a:gd name="T84" fmla="*/ 5 w 127"/>
                  <a:gd name="T85" fmla="*/ 88 h 127"/>
                  <a:gd name="T86" fmla="*/ 11 w 127"/>
                  <a:gd name="T87" fmla="*/ 99 h 127"/>
                  <a:gd name="T88" fmla="*/ 19 w 127"/>
                  <a:gd name="T89" fmla="*/ 109 h 127"/>
                  <a:gd name="T90" fmla="*/ 28 w 127"/>
                  <a:gd name="T91" fmla="*/ 116 h 127"/>
                  <a:gd name="T92" fmla="*/ 39 w 127"/>
                  <a:gd name="T93" fmla="*/ 123 h 127"/>
                  <a:gd name="T94" fmla="*/ 51 w 127"/>
                  <a:gd name="T95" fmla="*/ 126 h 127"/>
                  <a:gd name="T96" fmla="*/ 64 w 127"/>
                  <a:gd name="T9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27">
                    <a:moveTo>
                      <a:pt x="64" y="25"/>
                    </a:moveTo>
                    <a:lnTo>
                      <a:pt x="71" y="26"/>
                    </a:lnTo>
                    <a:lnTo>
                      <a:pt x="79" y="28"/>
                    </a:lnTo>
                    <a:lnTo>
                      <a:pt x="85" y="31"/>
                    </a:lnTo>
                    <a:lnTo>
                      <a:pt x="91" y="37"/>
                    </a:lnTo>
                    <a:lnTo>
                      <a:pt x="96" y="42"/>
                    </a:lnTo>
                    <a:lnTo>
                      <a:pt x="99" y="48"/>
                    </a:lnTo>
                    <a:lnTo>
                      <a:pt x="101" y="56"/>
                    </a:lnTo>
                    <a:lnTo>
                      <a:pt x="102" y="63"/>
                    </a:lnTo>
                    <a:lnTo>
                      <a:pt x="101" y="71"/>
                    </a:lnTo>
                    <a:lnTo>
                      <a:pt x="99" y="79"/>
                    </a:lnTo>
                    <a:lnTo>
                      <a:pt x="96" y="85"/>
                    </a:lnTo>
                    <a:lnTo>
                      <a:pt x="91" y="90"/>
                    </a:lnTo>
                    <a:lnTo>
                      <a:pt x="85" y="95"/>
                    </a:lnTo>
                    <a:lnTo>
                      <a:pt x="79" y="99"/>
                    </a:lnTo>
                    <a:lnTo>
                      <a:pt x="71" y="101"/>
                    </a:lnTo>
                    <a:lnTo>
                      <a:pt x="64" y="101"/>
                    </a:lnTo>
                    <a:lnTo>
                      <a:pt x="56" y="101"/>
                    </a:lnTo>
                    <a:lnTo>
                      <a:pt x="49" y="99"/>
                    </a:lnTo>
                    <a:lnTo>
                      <a:pt x="42" y="95"/>
                    </a:lnTo>
                    <a:lnTo>
                      <a:pt x="37" y="90"/>
                    </a:lnTo>
                    <a:lnTo>
                      <a:pt x="33" y="85"/>
                    </a:lnTo>
                    <a:lnTo>
                      <a:pt x="28" y="79"/>
                    </a:lnTo>
                    <a:lnTo>
                      <a:pt x="26" y="71"/>
                    </a:lnTo>
                    <a:lnTo>
                      <a:pt x="26" y="63"/>
                    </a:lnTo>
                    <a:lnTo>
                      <a:pt x="26" y="56"/>
                    </a:lnTo>
                    <a:lnTo>
                      <a:pt x="28" y="48"/>
                    </a:lnTo>
                    <a:lnTo>
                      <a:pt x="33" y="42"/>
                    </a:lnTo>
                    <a:lnTo>
                      <a:pt x="37" y="37"/>
                    </a:lnTo>
                    <a:lnTo>
                      <a:pt x="42" y="31"/>
                    </a:lnTo>
                    <a:lnTo>
                      <a:pt x="49" y="28"/>
                    </a:lnTo>
                    <a:lnTo>
                      <a:pt x="56" y="26"/>
                    </a:lnTo>
                    <a:lnTo>
                      <a:pt x="64" y="25"/>
                    </a:lnTo>
                    <a:close/>
                    <a:moveTo>
                      <a:pt x="64" y="127"/>
                    </a:moveTo>
                    <a:lnTo>
                      <a:pt x="70" y="127"/>
                    </a:lnTo>
                    <a:lnTo>
                      <a:pt x="77" y="126"/>
                    </a:lnTo>
                    <a:lnTo>
                      <a:pt x="83" y="124"/>
                    </a:lnTo>
                    <a:lnTo>
                      <a:pt x="88" y="123"/>
                    </a:lnTo>
                    <a:lnTo>
                      <a:pt x="94" y="119"/>
                    </a:lnTo>
                    <a:lnTo>
                      <a:pt x="99" y="116"/>
                    </a:lnTo>
                    <a:lnTo>
                      <a:pt x="104" y="113"/>
                    </a:lnTo>
                    <a:lnTo>
                      <a:pt x="109" y="109"/>
                    </a:lnTo>
                    <a:lnTo>
                      <a:pt x="113" y="104"/>
                    </a:lnTo>
                    <a:lnTo>
                      <a:pt x="116" y="99"/>
                    </a:lnTo>
                    <a:lnTo>
                      <a:pt x="119" y="94"/>
                    </a:lnTo>
                    <a:lnTo>
                      <a:pt x="123" y="88"/>
                    </a:lnTo>
                    <a:lnTo>
                      <a:pt x="125" y="83"/>
                    </a:lnTo>
                    <a:lnTo>
                      <a:pt x="126" y="76"/>
                    </a:lnTo>
                    <a:lnTo>
                      <a:pt x="127" y="70"/>
                    </a:lnTo>
                    <a:lnTo>
                      <a:pt x="127" y="63"/>
                    </a:lnTo>
                    <a:lnTo>
                      <a:pt x="127" y="57"/>
                    </a:lnTo>
                    <a:lnTo>
                      <a:pt x="126" y="51"/>
                    </a:lnTo>
                    <a:lnTo>
                      <a:pt x="125" y="44"/>
                    </a:lnTo>
                    <a:lnTo>
                      <a:pt x="123" y="39"/>
                    </a:lnTo>
                    <a:lnTo>
                      <a:pt x="119" y="33"/>
                    </a:lnTo>
                    <a:lnTo>
                      <a:pt x="116" y="28"/>
                    </a:lnTo>
                    <a:lnTo>
                      <a:pt x="113" y="23"/>
                    </a:lnTo>
                    <a:lnTo>
                      <a:pt x="109" y="18"/>
                    </a:lnTo>
                    <a:lnTo>
                      <a:pt x="104" y="14"/>
                    </a:lnTo>
                    <a:lnTo>
                      <a:pt x="99" y="11"/>
                    </a:lnTo>
                    <a:lnTo>
                      <a:pt x="94" y="8"/>
                    </a:lnTo>
                    <a:lnTo>
                      <a:pt x="88" y="4"/>
                    </a:lnTo>
                    <a:lnTo>
                      <a:pt x="83" y="2"/>
                    </a:lnTo>
                    <a:lnTo>
                      <a:pt x="77" y="1"/>
                    </a:lnTo>
                    <a:lnTo>
                      <a:pt x="70" y="0"/>
                    </a:lnTo>
                    <a:lnTo>
                      <a:pt x="64" y="0"/>
                    </a:lnTo>
                    <a:lnTo>
                      <a:pt x="57" y="0"/>
                    </a:lnTo>
                    <a:lnTo>
                      <a:pt x="51" y="1"/>
                    </a:lnTo>
                    <a:lnTo>
                      <a:pt x="44" y="2"/>
                    </a:lnTo>
                    <a:lnTo>
                      <a:pt x="39" y="4"/>
                    </a:lnTo>
                    <a:lnTo>
                      <a:pt x="34" y="8"/>
                    </a:lnTo>
                    <a:lnTo>
                      <a:pt x="28" y="11"/>
                    </a:lnTo>
                    <a:lnTo>
                      <a:pt x="23" y="14"/>
                    </a:lnTo>
                    <a:lnTo>
                      <a:pt x="19" y="18"/>
                    </a:lnTo>
                    <a:lnTo>
                      <a:pt x="14" y="23"/>
                    </a:lnTo>
                    <a:lnTo>
                      <a:pt x="11" y="28"/>
                    </a:lnTo>
                    <a:lnTo>
                      <a:pt x="8" y="33"/>
                    </a:lnTo>
                    <a:lnTo>
                      <a:pt x="5" y="39"/>
                    </a:lnTo>
                    <a:lnTo>
                      <a:pt x="2" y="44"/>
                    </a:lnTo>
                    <a:lnTo>
                      <a:pt x="1" y="51"/>
                    </a:lnTo>
                    <a:lnTo>
                      <a:pt x="0" y="57"/>
                    </a:lnTo>
                    <a:lnTo>
                      <a:pt x="0" y="63"/>
                    </a:lnTo>
                    <a:lnTo>
                      <a:pt x="0" y="70"/>
                    </a:lnTo>
                    <a:lnTo>
                      <a:pt x="1" y="76"/>
                    </a:lnTo>
                    <a:lnTo>
                      <a:pt x="2" y="83"/>
                    </a:lnTo>
                    <a:lnTo>
                      <a:pt x="5" y="88"/>
                    </a:lnTo>
                    <a:lnTo>
                      <a:pt x="8" y="94"/>
                    </a:lnTo>
                    <a:lnTo>
                      <a:pt x="11" y="99"/>
                    </a:lnTo>
                    <a:lnTo>
                      <a:pt x="14" y="104"/>
                    </a:lnTo>
                    <a:lnTo>
                      <a:pt x="19" y="109"/>
                    </a:lnTo>
                    <a:lnTo>
                      <a:pt x="23" y="113"/>
                    </a:lnTo>
                    <a:lnTo>
                      <a:pt x="28" y="116"/>
                    </a:lnTo>
                    <a:lnTo>
                      <a:pt x="34" y="119"/>
                    </a:lnTo>
                    <a:lnTo>
                      <a:pt x="39" y="123"/>
                    </a:lnTo>
                    <a:lnTo>
                      <a:pt x="44" y="124"/>
                    </a:lnTo>
                    <a:lnTo>
                      <a:pt x="51" y="126"/>
                    </a:lnTo>
                    <a:lnTo>
                      <a:pt x="57" y="127"/>
                    </a:lnTo>
                    <a:lnTo>
                      <a:pt x="64"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5" name="Freeform 39">
                <a:extLst>
                  <a:ext uri="{FF2B5EF4-FFF2-40B4-BE49-F238E27FC236}">
                    <a16:creationId xmlns:a16="http://schemas.microsoft.com/office/drawing/2014/main" id="{FA9CA32A-00B1-4365-B084-683B6FFD1843}"/>
                  </a:ext>
                </a:extLst>
              </p:cNvPr>
              <p:cNvSpPr>
                <a:spLocks noEditPoints="1"/>
              </p:cNvSpPr>
              <p:nvPr/>
            </p:nvSpPr>
            <p:spPr bwMode="auto">
              <a:xfrm>
                <a:off x="5853113" y="2846388"/>
                <a:ext cx="50800" cy="49213"/>
              </a:xfrm>
              <a:custGeom>
                <a:avLst/>
                <a:gdLst>
                  <a:gd name="T0" fmla="*/ 71 w 127"/>
                  <a:gd name="T1" fmla="*/ 26 h 127"/>
                  <a:gd name="T2" fmla="*/ 85 w 127"/>
                  <a:gd name="T3" fmla="*/ 31 h 127"/>
                  <a:gd name="T4" fmla="*/ 96 w 127"/>
                  <a:gd name="T5" fmla="*/ 42 h 127"/>
                  <a:gd name="T6" fmla="*/ 101 w 127"/>
                  <a:gd name="T7" fmla="*/ 56 h 127"/>
                  <a:gd name="T8" fmla="*/ 101 w 127"/>
                  <a:gd name="T9" fmla="*/ 71 h 127"/>
                  <a:gd name="T10" fmla="*/ 96 w 127"/>
                  <a:gd name="T11" fmla="*/ 85 h 127"/>
                  <a:gd name="T12" fmla="*/ 85 w 127"/>
                  <a:gd name="T13" fmla="*/ 95 h 127"/>
                  <a:gd name="T14" fmla="*/ 71 w 127"/>
                  <a:gd name="T15" fmla="*/ 101 h 127"/>
                  <a:gd name="T16" fmla="*/ 56 w 127"/>
                  <a:gd name="T17" fmla="*/ 101 h 127"/>
                  <a:gd name="T18" fmla="*/ 42 w 127"/>
                  <a:gd name="T19" fmla="*/ 95 h 127"/>
                  <a:gd name="T20" fmla="*/ 32 w 127"/>
                  <a:gd name="T21" fmla="*/ 85 h 127"/>
                  <a:gd name="T22" fmla="*/ 26 w 127"/>
                  <a:gd name="T23" fmla="*/ 71 h 127"/>
                  <a:gd name="T24" fmla="*/ 26 w 127"/>
                  <a:gd name="T25" fmla="*/ 56 h 127"/>
                  <a:gd name="T26" fmla="*/ 32 w 127"/>
                  <a:gd name="T27" fmla="*/ 42 h 127"/>
                  <a:gd name="T28" fmla="*/ 42 w 127"/>
                  <a:gd name="T29" fmla="*/ 31 h 127"/>
                  <a:gd name="T30" fmla="*/ 56 w 127"/>
                  <a:gd name="T31" fmla="*/ 26 h 127"/>
                  <a:gd name="T32" fmla="*/ 63 w 127"/>
                  <a:gd name="T33" fmla="*/ 127 h 127"/>
                  <a:gd name="T34" fmla="*/ 76 w 127"/>
                  <a:gd name="T35" fmla="*/ 126 h 127"/>
                  <a:gd name="T36" fmla="*/ 88 w 127"/>
                  <a:gd name="T37" fmla="*/ 123 h 127"/>
                  <a:gd name="T38" fmla="*/ 99 w 127"/>
                  <a:gd name="T39" fmla="*/ 116 h 127"/>
                  <a:gd name="T40" fmla="*/ 109 w 127"/>
                  <a:gd name="T41" fmla="*/ 109 h 127"/>
                  <a:gd name="T42" fmla="*/ 116 w 127"/>
                  <a:gd name="T43" fmla="*/ 99 h 127"/>
                  <a:gd name="T44" fmla="*/ 122 w 127"/>
                  <a:gd name="T45" fmla="*/ 88 h 127"/>
                  <a:gd name="T46" fmla="*/ 126 w 127"/>
                  <a:gd name="T47" fmla="*/ 76 h 127"/>
                  <a:gd name="T48" fmla="*/ 127 w 127"/>
                  <a:gd name="T49" fmla="*/ 63 h 127"/>
                  <a:gd name="T50" fmla="*/ 126 w 127"/>
                  <a:gd name="T51" fmla="*/ 51 h 127"/>
                  <a:gd name="T52" fmla="*/ 122 w 127"/>
                  <a:gd name="T53" fmla="*/ 39 h 127"/>
                  <a:gd name="T54" fmla="*/ 116 w 127"/>
                  <a:gd name="T55" fmla="*/ 28 h 127"/>
                  <a:gd name="T56" fmla="*/ 109 w 127"/>
                  <a:gd name="T57" fmla="*/ 18 h 127"/>
                  <a:gd name="T58" fmla="*/ 99 w 127"/>
                  <a:gd name="T59" fmla="*/ 11 h 127"/>
                  <a:gd name="T60" fmla="*/ 88 w 127"/>
                  <a:gd name="T61" fmla="*/ 4 h 127"/>
                  <a:gd name="T62" fmla="*/ 76 w 127"/>
                  <a:gd name="T63" fmla="*/ 1 h 127"/>
                  <a:gd name="T64" fmla="*/ 63 w 127"/>
                  <a:gd name="T65" fmla="*/ 0 h 127"/>
                  <a:gd name="T66" fmla="*/ 51 w 127"/>
                  <a:gd name="T67" fmla="*/ 1 h 127"/>
                  <a:gd name="T68" fmla="*/ 39 w 127"/>
                  <a:gd name="T69" fmla="*/ 4 h 127"/>
                  <a:gd name="T70" fmla="*/ 28 w 127"/>
                  <a:gd name="T71" fmla="*/ 11 h 127"/>
                  <a:gd name="T72" fmla="*/ 18 w 127"/>
                  <a:gd name="T73" fmla="*/ 18 h 127"/>
                  <a:gd name="T74" fmla="*/ 11 w 127"/>
                  <a:gd name="T75" fmla="*/ 28 h 127"/>
                  <a:gd name="T76" fmla="*/ 4 w 127"/>
                  <a:gd name="T77" fmla="*/ 39 h 127"/>
                  <a:gd name="T78" fmla="*/ 1 w 127"/>
                  <a:gd name="T79" fmla="*/ 51 h 127"/>
                  <a:gd name="T80" fmla="*/ 0 w 127"/>
                  <a:gd name="T81" fmla="*/ 63 h 127"/>
                  <a:gd name="T82" fmla="*/ 1 w 127"/>
                  <a:gd name="T83" fmla="*/ 76 h 127"/>
                  <a:gd name="T84" fmla="*/ 4 w 127"/>
                  <a:gd name="T85" fmla="*/ 88 h 127"/>
                  <a:gd name="T86" fmla="*/ 11 w 127"/>
                  <a:gd name="T87" fmla="*/ 99 h 127"/>
                  <a:gd name="T88" fmla="*/ 18 w 127"/>
                  <a:gd name="T89" fmla="*/ 109 h 127"/>
                  <a:gd name="T90" fmla="*/ 28 w 127"/>
                  <a:gd name="T91" fmla="*/ 116 h 127"/>
                  <a:gd name="T92" fmla="*/ 39 w 127"/>
                  <a:gd name="T93" fmla="*/ 123 h 127"/>
                  <a:gd name="T94" fmla="*/ 51 w 127"/>
                  <a:gd name="T95" fmla="*/ 126 h 127"/>
                  <a:gd name="T96" fmla="*/ 63 w 127"/>
                  <a:gd name="T9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7" h="127">
                    <a:moveTo>
                      <a:pt x="63" y="25"/>
                    </a:moveTo>
                    <a:lnTo>
                      <a:pt x="71" y="26"/>
                    </a:lnTo>
                    <a:lnTo>
                      <a:pt x="78" y="28"/>
                    </a:lnTo>
                    <a:lnTo>
                      <a:pt x="85" y="31"/>
                    </a:lnTo>
                    <a:lnTo>
                      <a:pt x="90" y="37"/>
                    </a:lnTo>
                    <a:lnTo>
                      <a:pt x="96" y="42"/>
                    </a:lnTo>
                    <a:lnTo>
                      <a:pt x="99" y="48"/>
                    </a:lnTo>
                    <a:lnTo>
                      <a:pt x="101" y="56"/>
                    </a:lnTo>
                    <a:lnTo>
                      <a:pt x="102" y="63"/>
                    </a:lnTo>
                    <a:lnTo>
                      <a:pt x="101" y="71"/>
                    </a:lnTo>
                    <a:lnTo>
                      <a:pt x="99" y="79"/>
                    </a:lnTo>
                    <a:lnTo>
                      <a:pt x="96" y="85"/>
                    </a:lnTo>
                    <a:lnTo>
                      <a:pt x="90" y="90"/>
                    </a:lnTo>
                    <a:lnTo>
                      <a:pt x="85" y="95"/>
                    </a:lnTo>
                    <a:lnTo>
                      <a:pt x="78" y="99"/>
                    </a:lnTo>
                    <a:lnTo>
                      <a:pt x="71" y="101"/>
                    </a:lnTo>
                    <a:lnTo>
                      <a:pt x="63" y="101"/>
                    </a:lnTo>
                    <a:lnTo>
                      <a:pt x="56" y="101"/>
                    </a:lnTo>
                    <a:lnTo>
                      <a:pt x="48" y="99"/>
                    </a:lnTo>
                    <a:lnTo>
                      <a:pt x="42" y="95"/>
                    </a:lnTo>
                    <a:lnTo>
                      <a:pt x="37" y="90"/>
                    </a:lnTo>
                    <a:lnTo>
                      <a:pt x="32" y="85"/>
                    </a:lnTo>
                    <a:lnTo>
                      <a:pt x="28" y="79"/>
                    </a:lnTo>
                    <a:lnTo>
                      <a:pt x="26" y="71"/>
                    </a:lnTo>
                    <a:lnTo>
                      <a:pt x="25" y="63"/>
                    </a:lnTo>
                    <a:lnTo>
                      <a:pt x="26" y="56"/>
                    </a:lnTo>
                    <a:lnTo>
                      <a:pt x="28" y="48"/>
                    </a:lnTo>
                    <a:lnTo>
                      <a:pt x="32" y="42"/>
                    </a:lnTo>
                    <a:lnTo>
                      <a:pt x="37" y="37"/>
                    </a:lnTo>
                    <a:lnTo>
                      <a:pt x="42" y="31"/>
                    </a:lnTo>
                    <a:lnTo>
                      <a:pt x="48" y="28"/>
                    </a:lnTo>
                    <a:lnTo>
                      <a:pt x="56" y="26"/>
                    </a:lnTo>
                    <a:lnTo>
                      <a:pt x="63" y="25"/>
                    </a:lnTo>
                    <a:close/>
                    <a:moveTo>
                      <a:pt x="63" y="127"/>
                    </a:moveTo>
                    <a:lnTo>
                      <a:pt x="70" y="127"/>
                    </a:lnTo>
                    <a:lnTo>
                      <a:pt x="76" y="126"/>
                    </a:lnTo>
                    <a:lnTo>
                      <a:pt x="83" y="124"/>
                    </a:lnTo>
                    <a:lnTo>
                      <a:pt x="88" y="123"/>
                    </a:lnTo>
                    <a:lnTo>
                      <a:pt x="93" y="119"/>
                    </a:lnTo>
                    <a:lnTo>
                      <a:pt x="99" y="116"/>
                    </a:lnTo>
                    <a:lnTo>
                      <a:pt x="104" y="113"/>
                    </a:lnTo>
                    <a:lnTo>
                      <a:pt x="109" y="109"/>
                    </a:lnTo>
                    <a:lnTo>
                      <a:pt x="113" y="104"/>
                    </a:lnTo>
                    <a:lnTo>
                      <a:pt x="116" y="99"/>
                    </a:lnTo>
                    <a:lnTo>
                      <a:pt x="119" y="94"/>
                    </a:lnTo>
                    <a:lnTo>
                      <a:pt x="122" y="88"/>
                    </a:lnTo>
                    <a:lnTo>
                      <a:pt x="125" y="83"/>
                    </a:lnTo>
                    <a:lnTo>
                      <a:pt x="126" y="76"/>
                    </a:lnTo>
                    <a:lnTo>
                      <a:pt x="127" y="70"/>
                    </a:lnTo>
                    <a:lnTo>
                      <a:pt x="127" y="63"/>
                    </a:lnTo>
                    <a:lnTo>
                      <a:pt x="127" y="57"/>
                    </a:lnTo>
                    <a:lnTo>
                      <a:pt x="126" y="51"/>
                    </a:lnTo>
                    <a:lnTo>
                      <a:pt x="125" y="44"/>
                    </a:lnTo>
                    <a:lnTo>
                      <a:pt x="122" y="39"/>
                    </a:lnTo>
                    <a:lnTo>
                      <a:pt x="119" y="33"/>
                    </a:lnTo>
                    <a:lnTo>
                      <a:pt x="116" y="28"/>
                    </a:lnTo>
                    <a:lnTo>
                      <a:pt x="113" y="23"/>
                    </a:lnTo>
                    <a:lnTo>
                      <a:pt x="109" y="18"/>
                    </a:lnTo>
                    <a:lnTo>
                      <a:pt x="104" y="14"/>
                    </a:lnTo>
                    <a:lnTo>
                      <a:pt x="99" y="11"/>
                    </a:lnTo>
                    <a:lnTo>
                      <a:pt x="93" y="8"/>
                    </a:lnTo>
                    <a:lnTo>
                      <a:pt x="88" y="4"/>
                    </a:lnTo>
                    <a:lnTo>
                      <a:pt x="83" y="2"/>
                    </a:lnTo>
                    <a:lnTo>
                      <a:pt x="76" y="1"/>
                    </a:lnTo>
                    <a:lnTo>
                      <a:pt x="70" y="0"/>
                    </a:lnTo>
                    <a:lnTo>
                      <a:pt x="63" y="0"/>
                    </a:lnTo>
                    <a:lnTo>
                      <a:pt x="57" y="0"/>
                    </a:lnTo>
                    <a:lnTo>
                      <a:pt x="51" y="1"/>
                    </a:lnTo>
                    <a:lnTo>
                      <a:pt x="44" y="2"/>
                    </a:lnTo>
                    <a:lnTo>
                      <a:pt x="39" y="4"/>
                    </a:lnTo>
                    <a:lnTo>
                      <a:pt x="33" y="8"/>
                    </a:lnTo>
                    <a:lnTo>
                      <a:pt x="28" y="11"/>
                    </a:lnTo>
                    <a:lnTo>
                      <a:pt x="23" y="14"/>
                    </a:lnTo>
                    <a:lnTo>
                      <a:pt x="18" y="18"/>
                    </a:lnTo>
                    <a:lnTo>
                      <a:pt x="14" y="23"/>
                    </a:lnTo>
                    <a:lnTo>
                      <a:pt x="11" y="28"/>
                    </a:lnTo>
                    <a:lnTo>
                      <a:pt x="8" y="33"/>
                    </a:lnTo>
                    <a:lnTo>
                      <a:pt x="4" y="39"/>
                    </a:lnTo>
                    <a:lnTo>
                      <a:pt x="2" y="44"/>
                    </a:lnTo>
                    <a:lnTo>
                      <a:pt x="1" y="51"/>
                    </a:lnTo>
                    <a:lnTo>
                      <a:pt x="0" y="57"/>
                    </a:lnTo>
                    <a:lnTo>
                      <a:pt x="0" y="63"/>
                    </a:lnTo>
                    <a:lnTo>
                      <a:pt x="0" y="70"/>
                    </a:lnTo>
                    <a:lnTo>
                      <a:pt x="1" y="76"/>
                    </a:lnTo>
                    <a:lnTo>
                      <a:pt x="2" y="83"/>
                    </a:lnTo>
                    <a:lnTo>
                      <a:pt x="4" y="88"/>
                    </a:lnTo>
                    <a:lnTo>
                      <a:pt x="8" y="94"/>
                    </a:lnTo>
                    <a:lnTo>
                      <a:pt x="11" y="99"/>
                    </a:lnTo>
                    <a:lnTo>
                      <a:pt x="14" y="104"/>
                    </a:lnTo>
                    <a:lnTo>
                      <a:pt x="18" y="109"/>
                    </a:lnTo>
                    <a:lnTo>
                      <a:pt x="23" y="113"/>
                    </a:lnTo>
                    <a:lnTo>
                      <a:pt x="28" y="116"/>
                    </a:lnTo>
                    <a:lnTo>
                      <a:pt x="33" y="119"/>
                    </a:lnTo>
                    <a:lnTo>
                      <a:pt x="39" y="123"/>
                    </a:lnTo>
                    <a:lnTo>
                      <a:pt x="44" y="124"/>
                    </a:lnTo>
                    <a:lnTo>
                      <a:pt x="51" y="126"/>
                    </a:lnTo>
                    <a:lnTo>
                      <a:pt x="57" y="127"/>
                    </a:lnTo>
                    <a:lnTo>
                      <a:pt x="63" y="1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46" name="Group 45">
              <a:extLst>
                <a:ext uri="{FF2B5EF4-FFF2-40B4-BE49-F238E27FC236}">
                  <a16:creationId xmlns:a16="http://schemas.microsoft.com/office/drawing/2014/main" id="{71C28A3E-49F8-4177-8C04-2C45520B9C81}"/>
                </a:ext>
              </a:extLst>
            </p:cNvPr>
            <p:cNvGrpSpPr/>
            <p:nvPr/>
          </p:nvGrpSpPr>
          <p:grpSpPr>
            <a:xfrm>
              <a:off x="1801382" y="3098262"/>
              <a:ext cx="504000" cy="504000"/>
              <a:chOff x="11033125" y="1349375"/>
              <a:chExt cx="284163" cy="284162"/>
            </a:xfrm>
            <a:solidFill>
              <a:schemeClr val="bg1"/>
            </a:solidFill>
          </p:grpSpPr>
          <p:sp>
            <p:nvSpPr>
              <p:cNvPr id="47" name="Freeform 331">
                <a:extLst>
                  <a:ext uri="{FF2B5EF4-FFF2-40B4-BE49-F238E27FC236}">
                    <a16:creationId xmlns:a16="http://schemas.microsoft.com/office/drawing/2014/main" id="{E501FD4D-10E1-48BC-8727-D17FE8D24496}"/>
                  </a:ext>
                </a:extLst>
              </p:cNvPr>
              <p:cNvSpPr>
                <a:spLocks noEditPoints="1"/>
              </p:cNvSpPr>
              <p:nvPr/>
            </p:nvSpPr>
            <p:spPr bwMode="auto">
              <a:xfrm>
                <a:off x="11133138" y="1385888"/>
                <a:ext cx="84138" cy="77787"/>
              </a:xfrm>
              <a:custGeom>
                <a:avLst/>
                <a:gdLst>
                  <a:gd name="T0" fmla="*/ 167 w 268"/>
                  <a:gd name="T1" fmla="*/ 133 h 246"/>
                  <a:gd name="T2" fmla="*/ 164 w 268"/>
                  <a:gd name="T3" fmla="*/ 142 h 246"/>
                  <a:gd name="T4" fmla="*/ 178 w 268"/>
                  <a:gd name="T5" fmla="*/ 188 h 246"/>
                  <a:gd name="T6" fmla="*/ 139 w 268"/>
                  <a:gd name="T7" fmla="*/ 157 h 246"/>
                  <a:gd name="T8" fmla="*/ 129 w 268"/>
                  <a:gd name="T9" fmla="*/ 157 h 246"/>
                  <a:gd name="T10" fmla="*/ 90 w 268"/>
                  <a:gd name="T11" fmla="*/ 188 h 246"/>
                  <a:gd name="T12" fmla="*/ 105 w 268"/>
                  <a:gd name="T13" fmla="*/ 142 h 246"/>
                  <a:gd name="T14" fmla="*/ 101 w 268"/>
                  <a:gd name="T15" fmla="*/ 133 h 246"/>
                  <a:gd name="T16" fmla="*/ 58 w 268"/>
                  <a:gd name="T17" fmla="*/ 97 h 246"/>
                  <a:gd name="T18" fmla="*/ 109 w 268"/>
                  <a:gd name="T19" fmla="*/ 96 h 246"/>
                  <a:gd name="T20" fmla="*/ 115 w 268"/>
                  <a:gd name="T21" fmla="*/ 91 h 246"/>
                  <a:gd name="T22" fmla="*/ 133 w 268"/>
                  <a:gd name="T23" fmla="*/ 52 h 246"/>
                  <a:gd name="T24" fmla="*/ 153 w 268"/>
                  <a:gd name="T25" fmla="*/ 91 h 246"/>
                  <a:gd name="T26" fmla="*/ 160 w 268"/>
                  <a:gd name="T27" fmla="*/ 96 h 246"/>
                  <a:gd name="T28" fmla="*/ 212 w 268"/>
                  <a:gd name="T29" fmla="*/ 97 h 246"/>
                  <a:gd name="T30" fmla="*/ 254 w 268"/>
                  <a:gd name="T31" fmla="*/ 67 h 246"/>
                  <a:gd name="T32" fmla="*/ 146 w 268"/>
                  <a:gd name="T33" fmla="*/ 9 h 246"/>
                  <a:gd name="T34" fmla="*/ 141 w 268"/>
                  <a:gd name="T35" fmla="*/ 3 h 246"/>
                  <a:gd name="T36" fmla="*/ 132 w 268"/>
                  <a:gd name="T37" fmla="*/ 0 h 246"/>
                  <a:gd name="T38" fmla="*/ 125 w 268"/>
                  <a:gd name="T39" fmla="*/ 3 h 246"/>
                  <a:gd name="T40" fmla="*/ 120 w 268"/>
                  <a:gd name="T41" fmla="*/ 9 h 246"/>
                  <a:gd name="T42" fmla="*/ 15 w 268"/>
                  <a:gd name="T43" fmla="*/ 67 h 246"/>
                  <a:gd name="T44" fmla="*/ 6 w 268"/>
                  <a:gd name="T45" fmla="*/ 69 h 246"/>
                  <a:gd name="T46" fmla="*/ 1 w 268"/>
                  <a:gd name="T47" fmla="*/ 76 h 246"/>
                  <a:gd name="T48" fmla="*/ 0 w 268"/>
                  <a:gd name="T49" fmla="*/ 86 h 246"/>
                  <a:gd name="T50" fmla="*/ 5 w 268"/>
                  <a:gd name="T51" fmla="*/ 93 h 246"/>
                  <a:gd name="T52" fmla="*/ 46 w 268"/>
                  <a:gd name="T53" fmla="*/ 226 h 246"/>
                  <a:gd name="T54" fmla="*/ 46 w 268"/>
                  <a:gd name="T55" fmla="*/ 236 h 246"/>
                  <a:gd name="T56" fmla="*/ 51 w 268"/>
                  <a:gd name="T57" fmla="*/ 243 h 246"/>
                  <a:gd name="T58" fmla="*/ 60 w 268"/>
                  <a:gd name="T59" fmla="*/ 246 h 246"/>
                  <a:gd name="T60" fmla="*/ 69 w 268"/>
                  <a:gd name="T61" fmla="*/ 242 h 246"/>
                  <a:gd name="T62" fmla="*/ 200 w 268"/>
                  <a:gd name="T63" fmla="*/ 242 h 246"/>
                  <a:gd name="T64" fmla="*/ 209 w 268"/>
                  <a:gd name="T65" fmla="*/ 246 h 246"/>
                  <a:gd name="T66" fmla="*/ 218 w 268"/>
                  <a:gd name="T67" fmla="*/ 243 h 246"/>
                  <a:gd name="T68" fmla="*/ 223 w 268"/>
                  <a:gd name="T69" fmla="*/ 236 h 246"/>
                  <a:gd name="T70" fmla="*/ 223 w 268"/>
                  <a:gd name="T71" fmla="*/ 226 h 246"/>
                  <a:gd name="T72" fmla="*/ 263 w 268"/>
                  <a:gd name="T73" fmla="*/ 93 h 246"/>
                  <a:gd name="T74" fmla="*/ 268 w 268"/>
                  <a:gd name="T75" fmla="*/ 86 h 246"/>
                  <a:gd name="T76" fmla="*/ 268 w 268"/>
                  <a:gd name="T77" fmla="*/ 76 h 246"/>
                  <a:gd name="T78" fmla="*/ 263 w 268"/>
                  <a:gd name="T79" fmla="*/ 69 h 246"/>
                  <a:gd name="T80" fmla="*/ 254 w 268"/>
                  <a:gd name="T81" fmla="*/ 67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68" h="246">
                    <a:moveTo>
                      <a:pt x="170" y="130"/>
                    </a:moveTo>
                    <a:lnTo>
                      <a:pt x="167" y="133"/>
                    </a:lnTo>
                    <a:lnTo>
                      <a:pt x="164" y="137"/>
                    </a:lnTo>
                    <a:lnTo>
                      <a:pt x="164" y="142"/>
                    </a:lnTo>
                    <a:lnTo>
                      <a:pt x="164" y="146"/>
                    </a:lnTo>
                    <a:lnTo>
                      <a:pt x="178" y="188"/>
                    </a:lnTo>
                    <a:lnTo>
                      <a:pt x="143" y="160"/>
                    </a:lnTo>
                    <a:lnTo>
                      <a:pt x="139" y="157"/>
                    </a:lnTo>
                    <a:lnTo>
                      <a:pt x="135" y="157"/>
                    </a:lnTo>
                    <a:lnTo>
                      <a:pt x="129" y="157"/>
                    </a:lnTo>
                    <a:lnTo>
                      <a:pt x="125" y="160"/>
                    </a:lnTo>
                    <a:lnTo>
                      <a:pt x="90" y="188"/>
                    </a:lnTo>
                    <a:lnTo>
                      <a:pt x="104" y="146"/>
                    </a:lnTo>
                    <a:lnTo>
                      <a:pt x="105" y="142"/>
                    </a:lnTo>
                    <a:lnTo>
                      <a:pt x="104" y="137"/>
                    </a:lnTo>
                    <a:lnTo>
                      <a:pt x="101" y="133"/>
                    </a:lnTo>
                    <a:lnTo>
                      <a:pt x="98" y="130"/>
                    </a:lnTo>
                    <a:lnTo>
                      <a:pt x="58" y="97"/>
                    </a:lnTo>
                    <a:lnTo>
                      <a:pt x="105" y="97"/>
                    </a:lnTo>
                    <a:lnTo>
                      <a:pt x="109" y="96"/>
                    </a:lnTo>
                    <a:lnTo>
                      <a:pt x="112" y="93"/>
                    </a:lnTo>
                    <a:lnTo>
                      <a:pt x="115" y="91"/>
                    </a:lnTo>
                    <a:lnTo>
                      <a:pt x="118" y="87"/>
                    </a:lnTo>
                    <a:lnTo>
                      <a:pt x="133" y="52"/>
                    </a:lnTo>
                    <a:lnTo>
                      <a:pt x="151" y="88"/>
                    </a:lnTo>
                    <a:lnTo>
                      <a:pt x="153" y="91"/>
                    </a:lnTo>
                    <a:lnTo>
                      <a:pt x="156" y="94"/>
                    </a:lnTo>
                    <a:lnTo>
                      <a:pt x="160" y="96"/>
                    </a:lnTo>
                    <a:lnTo>
                      <a:pt x="164" y="97"/>
                    </a:lnTo>
                    <a:lnTo>
                      <a:pt x="212" y="97"/>
                    </a:lnTo>
                    <a:lnTo>
                      <a:pt x="170" y="130"/>
                    </a:lnTo>
                    <a:close/>
                    <a:moveTo>
                      <a:pt x="254" y="67"/>
                    </a:moveTo>
                    <a:lnTo>
                      <a:pt x="174" y="67"/>
                    </a:lnTo>
                    <a:lnTo>
                      <a:pt x="146" y="9"/>
                    </a:lnTo>
                    <a:lnTo>
                      <a:pt x="144" y="5"/>
                    </a:lnTo>
                    <a:lnTo>
                      <a:pt x="141" y="3"/>
                    </a:lnTo>
                    <a:lnTo>
                      <a:pt x="138" y="0"/>
                    </a:lnTo>
                    <a:lnTo>
                      <a:pt x="132" y="0"/>
                    </a:lnTo>
                    <a:lnTo>
                      <a:pt x="129" y="0"/>
                    </a:lnTo>
                    <a:lnTo>
                      <a:pt x="125" y="3"/>
                    </a:lnTo>
                    <a:lnTo>
                      <a:pt x="122" y="6"/>
                    </a:lnTo>
                    <a:lnTo>
                      <a:pt x="120" y="9"/>
                    </a:lnTo>
                    <a:lnTo>
                      <a:pt x="95" y="67"/>
                    </a:lnTo>
                    <a:lnTo>
                      <a:pt x="15" y="67"/>
                    </a:lnTo>
                    <a:lnTo>
                      <a:pt x="10" y="67"/>
                    </a:lnTo>
                    <a:lnTo>
                      <a:pt x="6" y="69"/>
                    </a:lnTo>
                    <a:lnTo>
                      <a:pt x="3" y="72"/>
                    </a:lnTo>
                    <a:lnTo>
                      <a:pt x="1" y="76"/>
                    </a:lnTo>
                    <a:lnTo>
                      <a:pt x="0" y="81"/>
                    </a:lnTo>
                    <a:lnTo>
                      <a:pt x="0" y="86"/>
                    </a:lnTo>
                    <a:lnTo>
                      <a:pt x="2" y="89"/>
                    </a:lnTo>
                    <a:lnTo>
                      <a:pt x="5" y="93"/>
                    </a:lnTo>
                    <a:lnTo>
                      <a:pt x="71" y="146"/>
                    </a:lnTo>
                    <a:lnTo>
                      <a:pt x="46" y="226"/>
                    </a:lnTo>
                    <a:lnTo>
                      <a:pt x="45" y="231"/>
                    </a:lnTo>
                    <a:lnTo>
                      <a:pt x="46" y="236"/>
                    </a:lnTo>
                    <a:lnTo>
                      <a:pt x="48" y="240"/>
                    </a:lnTo>
                    <a:lnTo>
                      <a:pt x="51" y="243"/>
                    </a:lnTo>
                    <a:lnTo>
                      <a:pt x="55" y="245"/>
                    </a:lnTo>
                    <a:lnTo>
                      <a:pt x="60" y="246"/>
                    </a:lnTo>
                    <a:lnTo>
                      <a:pt x="65" y="245"/>
                    </a:lnTo>
                    <a:lnTo>
                      <a:pt x="69" y="242"/>
                    </a:lnTo>
                    <a:lnTo>
                      <a:pt x="135" y="190"/>
                    </a:lnTo>
                    <a:lnTo>
                      <a:pt x="200" y="242"/>
                    </a:lnTo>
                    <a:lnTo>
                      <a:pt x="204" y="245"/>
                    </a:lnTo>
                    <a:lnTo>
                      <a:pt x="209" y="246"/>
                    </a:lnTo>
                    <a:lnTo>
                      <a:pt x="214" y="245"/>
                    </a:lnTo>
                    <a:lnTo>
                      <a:pt x="218" y="243"/>
                    </a:lnTo>
                    <a:lnTo>
                      <a:pt x="221" y="240"/>
                    </a:lnTo>
                    <a:lnTo>
                      <a:pt x="223" y="236"/>
                    </a:lnTo>
                    <a:lnTo>
                      <a:pt x="224" y="231"/>
                    </a:lnTo>
                    <a:lnTo>
                      <a:pt x="223" y="226"/>
                    </a:lnTo>
                    <a:lnTo>
                      <a:pt x="197" y="146"/>
                    </a:lnTo>
                    <a:lnTo>
                      <a:pt x="263" y="93"/>
                    </a:lnTo>
                    <a:lnTo>
                      <a:pt x="266" y="89"/>
                    </a:lnTo>
                    <a:lnTo>
                      <a:pt x="268" y="86"/>
                    </a:lnTo>
                    <a:lnTo>
                      <a:pt x="268" y="81"/>
                    </a:lnTo>
                    <a:lnTo>
                      <a:pt x="268" y="76"/>
                    </a:lnTo>
                    <a:lnTo>
                      <a:pt x="266" y="72"/>
                    </a:lnTo>
                    <a:lnTo>
                      <a:pt x="263" y="69"/>
                    </a:lnTo>
                    <a:lnTo>
                      <a:pt x="259" y="67"/>
                    </a:lnTo>
                    <a:lnTo>
                      <a:pt x="254" y="67"/>
                    </a:lnTo>
                    <a:lnTo>
                      <a:pt x="25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48" name="Freeform 332">
                <a:extLst>
                  <a:ext uri="{FF2B5EF4-FFF2-40B4-BE49-F238E27FC236}">
                    <a16:creationId xmlns:a16="http://schemas.microsoft.com/office/drawing/2014/main" id="{B15EEF12-53F4-4367-99CC-1398C8F7D2EA}"/>
                  </a:ext>
                </a:extLst>
              </p:cNvPr>
              <p:cNvSpPr>
                <a:spLocks noEditPoints="1"/>
              </p:cNvSpPr>
              <p:nvPr/>
            </p:nvSpPr>
            <p:spPr bwMode="auto">
              <a:xfrm>
                <a:off x="11033125" y="1349375"/>
                <a:ext cx="284163" cy="284162"/>
              </a:xfrm>
              <a:custGeom>
                <a:avLst/>
                <a:gdLst>
                  <a:gd name="T0" fmla="*/ 794 w 898"/>
                  <a:gd name="T1" fmla="*/ 181 h 897"/>
                  <a:gd name="T2" fmla="*/ 861 w 898"/>
                  <a:gd name="T3" fmla="*/ 209 h 897"/>
                  <a:gd name="T4" fmla="*/ 817 w 898"/>
                  <a:gd name="T5" fmla="*/ 324 h 897"/>
                  <a:gd name="T6" fmla="*/ 756 w 898"/>
                  <a:gd name="T7" fmla="*/ 367 h 897"/>
                  <a:gd name="T8" fmla="*/ 527 w 898"/>
                  <a:gd name="T9" fmla="*/ 521 h 897"/>
                  <a:gd name="T10" fmla="*/ 479 w 898"/>
                  <a:gd name="T11" fmla="*/ 583 h 897"/>
                  <a:gd name="T12" fmla="*/ 476 w 898"/>
                  <a:gd name="T13" fmla="*/ 697 h 897"/>
                  <a:gd name="T14" fmla="*/ 533 w 898"/>
                  <a:gd name="T15" fmla="*/ 793 h 897"/>
                  <a:gd name="T16" fmla="*/ 628 w 898"/>
                  <a:gd name="T17" fmla="*/ 867 h 897"/>
                  <a:gd name="T18" fmla="*/ 354 w 898"/>
                  <a:gd name="T19" fmla="*/ 803 h 897"/>
                  <a:gd name="T20" fmla="*/ 415 w 898"/>
                  <a:gd name="T21" fmla="*/ 720 h 897"/>
                  <a:gd name="T22" fmla="*/ 421 w 898"/>
                  <a:gd name="T23" fmla="*/ 595 h 897"/>
                  <a:gd name="T24" fmla="*/ 379 w 898"/>
                  <a:gd name="T25" fmla="*/ 528 h 897"/>
                  <a:gd name="T26" fmla="*/ 275 w 898"/>
                  <a:gd name="T27" fmla="*/ 460 h 897"/>
                  <a:gd name="T28" fmla="*/ 195 w 898"/>
                  <a:gd name="T29" fmla="*/ 371 h 897"/>
                  <a:gd name="T30" fmla="*/ 151 w 898"/>
                  <a:gd name="T31" fmla="*/ 260 h 897"/>
                  <a:gd name="T32" fmla="*/ 127 w 898"/>
                  <a:gd name="T33" fmla="*/ 91 h 897"/>
                  <a:gd name="T34" fmla="*/ 767 w 898"/>
                  <a:gd name="T35" fmla="*/ 145 h 897"/>
                  <a:gd name="T36" fmla="*/ 737 w 898"/>
                  <a:gd name="T37" fmla="*/ 296 h 897"/>
                  <a:gd name="T38" fmla="*/ 688 w 898"/>
                  <a:gd name="T39" fmla="*/ 393 h 897"/>
                  <a:gd name="T40" fmla="*/ 590 w 898"/>
                  <a:gd name="T41" fmla="*/ 480 h 897"/>
                  <a:gd name="T42" fmla="*/ 54 w 898"/>
                  <a:gd name="T43" fmla="*/ 280 h 897"/>
                  <a:gd name="T44" fmla="*/ 30 w 898"/>
                  <a:gd name="T45" fmla="*/ 116 h 897"/>
                  <a:gd name="T46" fmla="*/ 112 w 898"/>
                  <a:gd name="T47" fmla="*/ 221 h 897"/>
                  <a:gd name="T48" fmla="*/ 140 w 898"/>
                  <a:gd name="T49" fmla="*/ 367 h 897"/>
                  <a:gd name="T50" fmla="*/ 89 w 898"/>
                  <a:gd name="T51" fmla="*/ 336 h 897"/>
                  <a:gd name="T52" fmla="*/ 893 w 898"/>
                  <a:gd name="T53" fmla="*/ 64 h 897"/>
                  <a:gd name="T54" fmla="*/ 803 w 898"/>
                  <a:gd name="T55" fmla="*/ 37 h 897"/>
                  <a:gd name="T56" fmla="*/ 797 w 898"/>
                  <a:gd name="T57" fmla="*/ 2 h 897"/>
                  <a:gd name="T58" fmla="*/ 102 w 898"/>
                  <a:gd name="T59" fmla="*/ 2 h 897"/>
                  <a:gd name="T60" fmla="*/ 96 w 898"/>
                  <a:gd name="T61" fmla="*/ 37 h 897"/>
                  <a:gd name="T62" fmla="*/ 5 w 898"/>
                  <a:gd name="T63" fmla="*/ 64 h 897"/>
                  <a:gd name="T64" fmla="*/ 0 w 898"/>
                  <a:gd name="T65" fmla="*/ 117 h 897"/>
                  <a:gd name="T66" fmla="*/ 15 w 898"/>
                  <a:gd name="T67" fmla="*/ 258 h 897"/>
                  <a:gd name="T68" fmla="*/ 80 w 898"/>
                  <a:gd name="T69" fmla="*/ 368 h 897"/>
                  <a:gd name="T70" fmla="*/ 179 w 898"/>
                  <a:gd name="T71" fmla="*/ 403 h 897"/>
                  <a:gd name="T72" fmla="*/ 293 w 898"/>
                  <a:gd name="T73" fmla="*/ 507 h 897"/>
                  <a:gd name="T74" fmla="*/ 371 w 898"/>
                  <a:gd name="T75" fmla="*/ 564 h 897"/>
                  <a:gd name="T76" fmla="*/ 395 w 898"/>
                  <a:gd name="T77" fmla="*/ 625 h 897"/>
                  <a:gd name="T78" fmla="*/ 374 w 898"/>
                  <a:gd name="T79" fmla="*/ 743 h 897"/>
                  <a:gd name="T80" fmla="*/ 301 w 898"/>
                  <a:gd name="T81" fmla="*/ 789 h 897"/>
                  <a:gd name="T82" fmla="*/ 244 w 898"/>
                  <a:gd name="T83" fmla="*/ 797 h 897"/>
                  <a:gd name="T84" fmla="*/ 241 w 898"/>
                  <a:gd name="T85" fmla="*/ 888 h 897"/>
                  <a:gd name="T86" fmla="*/ 643 w 898"/>
                  <a:gd name="T87" fmla="*/ 897 h 897"/>
                  <a:gd name="T88" fmla="*/ 658 w 898"/>
                  <a:gd name="T89" fmla="*/ 886 h 897"/>
                  <a:gd name="T90" fmla="*/ 652 w 898"/>
                  <a:gd name="T91" fmla="*/ 795 h 897"/>
                  <a:gd name="T92" fmla="*/ 580 w 898"/>
                  <a:gd name="T93" fmla="*/ 783 h 897"/>
                  <a:gd name="T94" fmla="*/ 515 w 898"/>
                  <a:gd name="T95" fmla="*/ 720 h 897"/>
                  <a:gd name="T96" fmla="*/ 502 w 898"/>
                  <a:gd name="T97" fmla="*/ 614 h 897"/>
                  <a:gd name="T98" fmla="*/ 531 w 898"/>
                  <a:gd name="T99" fmla="*/ 556 h 897"/>
                  <a:gd name="T100" fmla="*/ 621 w 898"/>
                  <a:gd name="T101" fmla="*/ 496 h 897"/>
                  <a:gd name="T102" fmla="*/ 734 w 898"/>
                  <a:gd name="T103" fmla="*/ 402 h 897"/>
                  <a:gd name="T104" fmla="*/ 827 w 898"/>
                  <a:gd name="T105" fmla="*/ 357 h 897"/>
                  <a:gd name="T106" fmla="*/ 876 w 898"/>
                  <a:gd name="T107" fmla="*/ 272 h 897"/>
                  <a:gd name="T108" fmla="*/ 898 w 898"/>
                  <a:gd name="T109" fmla="*/ 140 h 8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98" h="897">
                    <a:moveTo>
                      <a:pt x="737" y="371"/>
                    </a:moveTo>
                    <a:lnTo>
                      <a:pt x="749" y="348"/>
                    </a:lnTo>
                    <a:lnTo>
                      <a:pt x="761" y="320"/>
                    </a:lnTo>
                    <a:lnTo>
                      <a:pt x="770" y="290"/>
                    </a:lnTo>
                    <a:lnTo>
                      <a:pt x="779" y="258"/>
                    </a:lnTo>
                    <a:lnTo>
                      <a:pt x="787" y="221"/>
                    </a:lnTo>
                    <a:lnTo>
                      <a:pt x="794" y="181"/>
                    </a:lnTo>
                    <a:lnTo>
                      <a:pt x="798" y="137"/>
                    </a:lnTo>
                    <a:lnTo>
                      <a:pt x="801" y="90"/>
                    </a:lnTo>
                    <a:lnTo>
                      <a:pt x="868" y="90"/>
                    </a:lnTo>
                    <a:lnTo>
                      <a:pt x="868" y="113"/>
                    </a:lnTo>
                    <a:lnTo>
                      <a:pt x="868" y="141"/>
                    </a:lnTo>
                    <a:lnTo>
                      <a:pt x="866" y="174"/>
                    </a:lnTo>
                    <a:lnTo>
                      <a:pt x="861" y="209"/>
                    </a:lnTo>
                    <a:lnTo>
                      <a:pt x="858" y="227"/>
                    </a:lnTo>
                    <a:lnTo>
                      <a:pt x="854" y="244"/>
                    </a:lnTo>
                    <a:lnTo>
                      <a:pt x="848" y="261"/>
                    </a:lnTo>
                    <a:lnTo>
                      <a:pt x="842" y="278"/>
                    </a:lnTo>
                    <a:lnTo>
                      <a:pt x="836" y="294"/>
                    </a:lnTo>
                    <a:lnTo>
                      <a:pt x="827" y="309"/>
                    </a:lnTo>
                    <a:lnTo>
                      <a:pt x="817" y="324"/>
                    </a:lnTo>
                    <a:lnTo>
                      <a:pt x="806" y="337"/>
                    </a:lnTo>
                    <a:lnTo>
                      <a:pt x="798" y="343"/>
                    </a:lnTo>
                    <a:lnTo>
                      <a:pt x="791" y="350"/>
                    </a:lnTo>
                    <a:lnTo>
                      <a:pt x="783" y="355"/>
                    </a:lnTo>
                    <a:lnTo>
                      <a:pt x="775" y="359"/>
                    </a:lnTo>
                    <a:lnTo>
                      <a:pt x="766" y="364"/>
                    </a:lnTo>
                    <a:lnTo>
                      <a:pt x="756" y="367"/>
                    </a:lnTo>
                    <a:lnTo>
                      <a:pt x="747" y="370"/>
                    </a:lnTo>
                    <a:lnTo>
                      <a:pt x="737" y="371"/>
                    </a:lnTo>
                    <a:lnTo>
                      <a:pt x="737" y="371"/>
                    </a:lnTo>
                    <a:close/>
                    <a:moveTo>
                      <a:pt x="574" y="490"/>
                    </a:moveTo>
                    <a:lnTo>
                      <a:pt x="553" y="503"/>
                    </a:lnTo>
                    <a:lnTo>
                      <a:pt x="535" y="514"/>
                    </a:lnTo>
                    <a:lnTo>
                      <a:pt x="527" y="521"/>
                    </a:lnTo>
                    <a:lnTo>
                      <a:pt x="518" y="528"/>
                    </a:lnTo>
                    <a:lnTo>
                      <a:pt x="509" y="536"/>
                    </a:lnTo>
                    <a:lnTo>
                      <a:pt x="502" y="543"/>
                    </a:lnTo>
                    <a:lnTo>
                      <a:pt x="496" y="552"/>
                    </a:lnTo>
                    <a:lnTo>
                      <a:pt x="489" y="561"/>
                    </a:lnTo>
                    <a:lnTo>
                      <a:pt x="484" y="572"/>
                    </a:lnTo>
                    <a:lnTo>
                      <a:pt x="479" y="583"/>
                    </a:lnTo>
                    <a:lnTo>
                      <a:pt x="476" y="595"/>
                    </a:lnTo>
                    <a:lnTo>
                      <a:pt x="473" y="607"/>
                    </a:lnTo>
                    <a:lnTo>
                      <a:pt x="471" y="621"/>
                    </a:lnTo>
                    <a:lnTo>
                      <a:pt x="471" y="637"/>
                    </a:lnTo>
                    <a:lnTo>
                      <a:pt x="472" y="659"/>
                    </a:lnTo>
                    <a:lnTo>
                      <a:pt x="473" y="678"/>
                    </a:lnTo>
                    <a:lnTo>
                      <a:pt x="476" y="697"/>
                    </a:lnTo>
                    <a:lnTo>
                      <a:pt x="481" y="714"/>
                    </a:lnTo>
                    <a:lnTo>
                      <a:pt x="486" y="730"/>
                    </a:lnTo>
                    <a:lnTo>
                      <a:pt x="493" y="745"/>
                    </a:lnTo>
                    <a:lnTo>
                      <a:pt x="501" y="759"/>
                    </a:lnTo>
                    <a:lnTo>
                      <a:pt x="510" y="771"/>
                    </a:lnTo>
                    <a:lnTo>
                      <a:pt x="521" y="783"/>
                    </a:lnTo>
                    <a:lnTo>
                      <a:pt x="533" y="793"/>
                    </a:lnTo>
                    <a:lnTo>
                      <a:pt x="546" y="800"/>
                    </a:lnTo>
                    <a:lnTo>
                      <a:pt x="560" y="807"/>
                    </a:lnTo>
                    <a:lnTo>
                      <a:pt x="576" y="813"/>
                    </a:lnTo>
                    <a:lnTo>
                      <a:pt x="592" y="817"/>
                    </a:lnTo>
                    <a:lnTo>
                      <a:pt x="610" y="820"/>
                    </a:lnTo>
                    <a:lnTo>
                      <a:pt x="628" y="822"/>
                    </a:lnTo>
                    <a:lnTo>
                      <a:pt x="628" y="867"/>
                    </a:lnTo>
                    <a:lnTo>
                      <a:pt x="270" y="867"/>
                    </a:lnTo>
                    <a:lnTo>
                      <a:pt x="270" y="822"/>
                    </a:lnTo>
                    <a:lnTo>
                      <a:pt x="289" y="820"/>
                    </a:lnTo>
                    <a:lnTo>
                      <a:pt x="307" y="818"/>
                    </a:lnTo>
                    <a:lnTo>
                      <a:pt x="324" y="814"/>
                    </a:lnTo>
                    <a:lnTo>
                      <a:pt x="340" y="810"/>
                    </a:lnTo>
                    <a:lnTo>
                      <a:pt x="354" y="803"/>
                    </a:lnTo>
                    <a:lnTo>
                      <a:pt x="366" y="796"/>
                    </a:lnTo>
                    <a:lnTo>
                      <a:pt x="378" y="786"/>
                    </a:lnTo>
                    <a:lnTo>
                      <a:pt x="387" y="775"/>
                    </a:lnTo>
                    <a:lnTo>
                      <a:pt x="396" y="764"/>
                    </a:lnTo>
                    <a:lnTo>
                      <a:pt x="404" y="751"/>
                    </a:lnTo>
                    <a:lnTo>
                      <a:pt x="410" y="736"/>
                    </a:lnTo>
                    <a:lnTo>
                      <a:pt x="415" y="720"/>
                    </a:lnTo>
                    <a:lnTo>
                      <a:pt x="420" y="702"/>
                    </a:lnTo>
                    <a:lnTo>
                      <a:pt x="423" y="681"/>
                    </a:lnTo>
                    <a:lnTo>
                      <a:pt x="425" y="660"/>
                    </a:lnTo>
                    <a:lnTo>
                      <a:pt x="425" y="637"/>
                    </a:lnTo>
                    <a:lnTo>
                      <a:pt x="425" y="621"/>
                    </a:lnTo>
                    <a:lnTo>
                      <a:pt x="423" y="607"/>
                    </a:lnTo>
                    <a:lnTo>
                      <a:pt x="421" y="595"/>
                    </a:lnTo>
                    <a:lnTo>
                      <a:pt x="416" y="583"/>
                    </a:lnTo>
                    <a:lnTo>
                      <a:pt x="412" y="572"/>
                    </a:lnTo>
                    <a:lnTo>
                      <a:pt x="407" y="561"/>
                    </a:lnTo>
                    <a:lnTo>
                      <a:pt x="401" y="553"/>
                    </a:lnTo>
                    <a:lnTo>
                      <a:pt x="394" y="544"/>
                    </a:lnTo>
                    <a:lnTo>
                      <a:pt x="386" y="536"/>
                    </a:lnTo>
                    <a:lnTo>
                      <a:pt x="379" y="528"/>
                    </a:lnTo>
                    <a:lnTo>
                      <a:pt x="370" y="522"/>
                    </a:lnTo>
                    <a:lnTo>
                      <a:pt x="362" y="516"/>
                    </a:lnTo>
                    <a:lnTo>
                      <a:pt x="344" y="503"/>
                    </a:lnTo>
                    <a:lnTo>
                      <a:pt x="324" y="491"/>
                    </a:lnTo>
                    <a:lnTo>
                      <a:pt x="308" y="481"/>
                    </a:lnTo>
                    <a:lnTo>
                      <a:pt x="292" y="472"/>
                    </a:lnTo>
                    <a:lnTo>
                      <a:pt x="275" y="460"/>
                    </a:lnTo>
                    <a:lnTo>
                      <a:pt x="258" y="446"/>
                    </a:lnTo>
                    <a:lnTo>
                      <a:pt x="242" y="431"/>
                    </a:lnTo>
                    <a:lnTo>
                      <a:pt x="226" y="414"/>
                    </a:lnTo>
                    <a:lnTo>
                      <a:pt x="217" y="404"/>
                    </a:lnTo>
                    <a:lnTo>
                      <a:pt x="210" y="394"/>
                    </a:lnTo>
                    <a:lnTo>
                      <a:pt x="202" y="383"/>
                    </a:lnTo>
                    <a:lnTo>
                      <a:pt x="195" y="371"/>
                    </a:lnTo>
                    <a:lnTo>
                      <a:pt x="188" y="358"/>
                    </a:lnTo>
                    <a:lnTo>
                      <a:pt x="181" y="344"/>
                    </a:lnTo>
                    <a:lnTo>
                      <a:pt x="174" y="329"/>
                    </a:lnTo>
                    <a:lnTo>
                      <a:pt x="167" y="313"/>
                    </a:lnTo>
                    <a:lnTo>
                      <a:pt x="162" y="297"/>
                    </a:lnTo>
                    <a:lnTo>
                      <a:pt x="157" y="279"/>
                    </a:lnTo>
                    <a:lnTo>
                      <a:pt x="151" y="260"/>
                    </a:lnTo>
                    <a:lnTo>
                      <a:pt x="146" y="240"/>
                    </a:lnTo>
                    <a:lnTo>
                      <a:pt x="142" y="218"/>
                    </a:lnTo>
                    <a:lnTo>
                      <a:pt x="137" y="196"/>
                    </a:lnTo>
                    <a:lnTo>
                      <a:pt x="134" y="172"/>
                    </a:lnTo>
                    <a:lnTo>
                      <a:pt x="131" y="147"/>
                    </a:lnTo>
                    <a:lnTo>
                      <a:pt x="129" y="120"/>
                    </a:lnTo>
                    <a:lnTo>
                      <a:pt x="127" y="91"/>
                    </a:lnTo>
                    <a:lnTo>
                      <a:pt x="126" y="61"/>
                    </a:lnTo>
                    <a:lnTo>
                      <a:pt x="126" y="30"/>
                    </a:lnTo>
                    <a:lnTo>
                      <a:pt x="774" y="30"/>
                    </a:lnTo>
                    <a:lnTo>
                      <a:pt x="774" y="61"/>
                    </a:lnTo>
                    <a:lnTo>
                      <a:pt x="771" y="91"/>
                    </a:lnTo>
                    <a:lnTo>
                      <a:pt x="770" y="119"/>
                    </a:lnTo>
                    <a:lnTo>
                      <a:pt x="767" y="145"/>
                    </a:lnTo>
                    <a:lnTo>
                      <a:pt x="765" y="171"/>
                    </a:lnTo>
                    <a:lnTo>
                      <a:pt x="761" y="195"/>
                    </a:lnTo>
                    <a:lnTo>
                      <a:pt x="758" y="217"/>
                    </a:lnTo>
                    <a:lnTo>
                      <a:pt x="753" y="239"/>
                    </a:lnTo>
                    <a:lnTo>
                      <a:pt x="748" y="259"/>
                    </a:lnTo>
                    <a:lnTo>
                      <a:pt x="743" y="278"/>
                    </a:lnTo>
                    <a:lnTo>
                      <a:pt x="737" y="296"/>
                    </a:lnTo>
                    <a:lnTo>
                      <a:pt x="731" y="312"/>
                    </a:lnTo>
                    <a:lnTo>
                      <a:pt x="724" y="328"/>
                    </a:lnTo>
                    <a:lnTo>
                      <a:pt x="718" y="343"/>
                    </a:lnTo>
                    <a:lnTo>
                      <a:pt x="710" y="356"/>
                    </a:lnTo>
                    <a:lnTo>
                      <a:pt x="704" y="369"/>
                    </a:lnTo>
                    <a:lnTo>
                      <a:pt x="697" y="382"/>
                    </a:lnTo>
                    <a:lnTo>
                      <a:pt x="688" y="393"/>
                    </a:lnTo>
                    <a:lnTo>
                      <a:pt x="681" y="403"/>
                    </a:lnTo>
                    <a:lnTo>
                      <a:pt x="673" y="413"/>
                    </a:lnTo>
                    <a:lnTo>
                      <a:pt x="656" y="430"/>
                    </a:lnTo>
                    <a:lnTo>
                      <a:pt x="640" y="445"/>
                    </a:lnTo>
                    <a:lnTo>
                      <a:pt x="623" y="459"/>
                    </a:lnTo>
                    <a:lnTo>
                      <a:pt x="606" y="471"/>
                    </a:lnTo>
                    <a:lnTo>
                      <a:pt x="590" y="480"/>
                    </a:lnTo>
                    <a:lnTo>
                      <a:pt x="574" y="490"/>
                    </a:lnTo>
                    <a:lnTo>
                      <a:pt x="574" y="490"/>
                    </a:lnTo>
                    <a:close/>
                    <a:moveTo>
                      <a:pt x="89" y="336"/>
                    </a:moveTo>
                    <a:lnTo>
                      <a:pt x="78" y="324"/>
                    </a:lnTo>
                    <a:lnTo>
                      <a:pt x="69" y="310"/>
                    </a:lnTo>
                    <a:lnTo>
                      <a:pt x="61" y="295"/>
                    </a:lnTo>
                    <a:lnTo>
                      <a:pt x="54" y="280"/>
                    </a:lnTo>
                    <a:lnTo>
                      <a:pt x="49" y="264"/>
                    </a:lnTo>
                    <a:lnTo>
                      <a:pt x="43" y="247"/>
                    </a:lnTo>
                    <a:lnTo>
                      <a:pt x="40" y="230"/>
                    </a:lnTo>
                    <a:lnTo>
                      <a:pt x="37" y="213"/>
                    </a:lnTo>
                    <a:lnTo>
                      <a:pt x="32" y="178"/>
                    </a:lnTo>
                    <a:lnTo>
                      <a:pt x="30" y="145"/>
                    </a:lnTo>
                    <a:lnTo>
                      <a:pt x="30" y="116"/>
                    </a:lnTo>
                    <a:lnTo>
                      <a:pt x="30" y="90"/>
                    </a:lnTo>
                    <a:lnTo>
                      <a:pt x="30" y="90"/>
                    </a:lnTo>
                    <a:lnTo>
                      <a:pt x="30" y="90"/>
                    </a:lnTo>
                    <a:lnTo>
                      <a:pt x="97" y="90"/>
                    </a:lnTo>
                    <a:lnTo>
                      <a:pt x="100" y="137"/>
                    </a:lnTo>
                    <a:lnTo>
                      <a:pt x="105" y="181"/>
                    </a:lnTo>
                    <a:lnTo>
                      <a:pt x="112" y="221"/>
                    </a:lnTo>
                    <a:lnTo>
                      <a:pt x="119" y="258"/>
                    </a:lnTo>
                    <a:lnTo>
                      <a:pt x="128" y="291"/>
                    </a:lnTo>
                    <a:lnTo>
                      <a:pt x="137" y="321"/>
                    </a:lnTo>
                    <a:lnTo>
                      <a:pt x="149" y="348"/>
                    </a:lnTo>
                    <a:lnTo>
                      <a:pt x="161" y="372"/>
                    </a:lnTo>
                    <a:lnTo>
                      <a:pt x="150" y="370"/>
                    </a:lnTo>
                    <a:lnTo>
                      <a:pt x="140" y="367"/>
                    </a:lnTo>
                    <a:lnTo>
                      <a:pt x="131" y="364"/>
                    </a:lnTo>
                    <a:lnTo>
                      <a:pt x="121" y="359"/>
                    </a:lnTo>
                    <a:lnTo>
                      <a:pt x="113" y="355"/>
                    </a:lnTo>
                    <a:lnTo>
                      <a:pt x="105" y="350"/>
                    </a:lnTo>
                    <a:lnTo>
                      <a:pt x="97" y="343"/>
                    </a:lnTo>
                    <a:lnTo>
                      <a:pt x="89" y="336"/>
                    </a:lnTo>
                    <a:lnTo>
                      <a:pt x="89" y="336"/>
                    </a:lnTo>
                    <a:close/>
                    <a:moveTo>
                      <a:pt x="898" y="86"/>
                    </a:moveTo>
                    <a:lnTo>
                      <a:pt x="898" y="80"/>
                    </a:lnTo>
                    <a:lnTo>
                      <a:pt x="898" y="75"/>
                    </a:lnTo>
                    <a:lnTo>
                      <a:pt x="898" y="72"/>
                    </a:lnTo>
                    <a:lnTo>
                      <a:pt x="897" y="70"/>
                    </a:lnTo>
                    <a:lnTo>
                      <a:pt x="895" y="66"/>
                    </a:lnTo>
                    <a:lnTo>
                      <a:pt x="893" y="64"/>
                    </a:lnTo>
                    <a:lnTo>
                      <a:pt x="891" y="62"/>
                    </a:lnTo>
                    <a:lnTo>
                      <a:pt x="889" y="61"/>
                    </a:lnTo>
                    <a:lnTo>
                      <a:pt x="886" y="60"/>
                    </a:lnTo>
                    <a:lnTo>
                      <a:pt x="883" y="60"/>
                    </a:lnTo>
                    <a:lnTo>
                      <a:pt x="802" y="60"/>
                    </a:lnTo>
                    <a:lnTo>
                      <a:pt x="803" y="49"/>
                    </a:lnTo>
                    <a:lnTo>
                      <a:pt x="803" y="37"/>
                    </a:lnTo>
                    <a:lnTo>
                      <a:pt x="803" y="27"/>
                    </a:lnTo>
                    <a:lnTo>
                      <a:pt x="803" y="15"/>
                    </a:lnTo>
                    <a:lnTo>
                      <a:pt x="803" y="12"/>
                    </a:lnTo>
                    <a:lnTo>
                      <a:pt x="802" y="10"/>
                    </a:lnTo>
                    <a:lnTo>
                      <a:pt x="801" y="6"/>
                    </a:lnTo>
                    <a:lnTo>
                      <a:pt x="799" y="4"/>
                    </a:lnTo>
                    <a:lnTo>
                      <a:pt x="797" y="2"/>
                    </a:lnTo>
                    <a:lnTo>
                      <a:pt x="795" y="1"/>
                    </a:lnTo>
                    <a:lnTo>
                      <a:pt x="792" y="0"/>
                    </a:lnTo>
                    <a:lnTo>
                      <a:pt x="789" y="0"/>
                    </a:lnTo>
                    <a:lnTo>
                      <a:pt x="111" y="0"/>
                    </a:lnTo>
                    <a:lnTo>
                      <a:pt x="107" y="0"/>
                    </a:lnTo>
                    <a:lnTo>
                      <a:pt x="104" y="1"/>
                    </a:lnTo>
                    <a:lnTo>
                      <a:pt x="102" y="2"/>
                    </a:lnTo>
                    <a:lnTo>
                      <a:pt x="100" y="4"/>
                    </a:lnTo>
                    <a:lnTo>
                      <a:pt x="98" y="6"/>
                    </a:lnTo>
                    <a:lnTo>
                      <a:pt x="97" y="10"/>
                    </a:lnTo>
                    <a:lnTo>
                      <a:pt x="96" y="12"/>
                    </a:lnTo>
                    <a:lnTo>
                      <a:pt x="96" y="15"/>
                    </a:lnTo>
                    <a:lnTo>
                      <a:pt x="96" y="27"/>
                    </a:lnTo>
                    <a:lnTo>
                      <a:pt x="96" y="37"/>
                    </a:lnTo>
                    <a:lnTo>
                      <a:pt x="96" y="49"/>
                    </a:lnTo>
                    <a:lnTo>
                      <a:pt x="96" y="60"/>
                    </a:lnTo>
                    <a:lnTo>
                      <a:pt x="15" y="60"/>
                    </a:lnTo>
                    <a:lnTo>
                      <a:pt x="12" y="60"/>
                    </a:lnTo>
                    <a:lnTo>
                      <a:pt x="10" y="61"/>
                    </a:lnTo>
                    <a:lnTo>
                      <a:pt x="7" y="62"/>
                    </a:lnTo>
                    <a:lnTo>
                      <a:pt x="5" y="64"/>
                    </a:lnTo>
                    <a:lnTo>
                      <a:pt x="4" y="66"/>
                    </a:lnTo>
                    <a:lnTo>
                      <a:pt x="1" y="70"/>
                    </a:lnTo>
                    <a:lnTo>
                      <a:pt x="1" y="72"/>
                    </a:lnTo>
                    <a:lnTo>
                      <a:pt x="0" y="75"/>
                    </a:lnTo>
                    <a:lnTo>
                      <a:pt x="0" y="82"/>
                    </a:lnTo>
                    <a:lnTo>
                      <a:pt x="0" y="90"/>
                    </a:lnTo>
                    <a:lnTo>
                      <a:pt x="0" y="117"/>
                    </a:lnTo>
                    <a:lnTo>
                      <a:pt x="0" y="149"/>
                    </a:lnTo>
                    <a:lnTo>
                      <a:pt x="1" y="166"/>
                    </a:lnTo>
                    <a:lnTo>
                      <a:pt x="3" y="184"/>
                    </a:lnTo>
                    <a:lnTo>
                      <a:pt x="5" y="202"/>
                    </a:lnTo>
                    <a:lnTo>
                      <a:pt x="8" y="220"/>
                    </a:lnTo>
                    <a:lnTo>
                      <a:pt x="11" y="240"/>
                    </a:lnTo>
                    <a:lnTo>
                      <a:pt x="15" y="258"/>
                    </a:lnTo>
                    <a:lnTo>
                      <a:pt x="21" y="277"/>
                    </a:lnTo>
                    <a:lnTo>
                      <a:pt x="28" y="294"/>
                    </a:lnTo>
                    <a:lnTo>
                      <a:pt x="36" y="311"/>
                    </a:lnTo>
                    <a:lnTo>
                      <a:pt x="45" y="328"/>
                    </a:lnTo>
                    <a:lnTo>
                      <a:pt x="56" y="343"/>
                    </a:lnTo>
                    <a:lnTo>
                      <a:pt x="68" y="357"/>
                    </a:lnTo>
                    <a:lnTo>
                      <a:pt x="80" y="368"/>
                    </a:lnTo>
                    <a:lnTo>
                      <a:pt x="91" y="376"/>
                    </a:lnTo>
                    <a:lnTo>
                      <a:pt x="104" y="384"/>
                    </a:lnTo>
                    <a:lnTo>
                      <a:pt x="118" y="390"/>
                    </a:lnTo>
                    <a:lnTo>
                      <a:pt x="132" y="396"/>
                    </a:lnTo>
                    <a:lnTo>
                      <a:pt x="147" y="400"/>
                    </a:lnTo>
                    <a:lnTo>
                      <a:pt x="163" y="402"/>
                    </a:lnTo>
                    <a:lnTo>
                      <a:pt x="179" y="403"/>
                    </a:lnTo>
                    <a:lnTo>
                      <a:pt x="195" y="425"/>
                    </a:lnTo>
                    <a:lnTo>
                      <a:pt x="211" y="443"/>
                    </a:lnTo>
                    <a:lnTo>
                      <a:pt x="227" y="459"/>
                    </a:lnTo>
                    <a:lnTo>
                      <a:pt x="243" y="473"/>
                    </a:lnTo>
                    <a:lnTo>
                      <a:pt x="260" y="486"/>
                    </a:lnTo>
                    <a:lnTo>
                      <a:pt x="276" y="497"/>
                    </a:lnTo>
                    <a:lnTo>
                      <a:pt x="293" y="507"/>
                    </a:lnTo>
                    <a:lnTo>
                      <a:pt x="308" y="517"/>
                    </a:lnTo>
                    <a:lnTo>
                      <a:pt x="328" y="528"/>
                    </a:lnTo>
                    <a:lnTo>
                      <a:pt x="345" y="539"/>
                    </a:lnTo>
                    <a:lnTo>
                      <a:pt x="352" y="545"/>
                    </a:lnTo>
                    <a:lnTo>
                      <a:pt x="359" y="551"/>
                    </a:lnTo>
                    <a:lnTo>
                      <a:pt x="366" y="557"/>
                    </a:lnTo>
                    <a:lnTo>
                      <a:pt x="371" y="564"/>
                    </a:lnTo>
                    <a:lnTo>
                      <a:pt x="377" y="570"/>
                    </a:lnTo>
                    <a:lnTo>
                      <a:pt x="382" y="578"/>
                    </a:lnTo>
                    <a:lnTo>
                      <a:pt x="385" y="585"/>
                    </a:lnTo>
                    <a:lnTo>
                      <a:pt x="390" y="594"/>
                    </a:lnTo>
                    <a:lnTo>
                      <a:pt x="392" y="603"/>
                    </a:lnTo>
                    <a:lnTo>
                      <a:pt x="394" y="614"/>
                    </a:lnTo>
                    <a:lnTo>
                      <a:pt x="395" y="625"/>
                    </a:lnTo>
                    <a:lnTo>
                      <a:pt x="395" y="636"/>
                    </a:lnTo>
                    <a:lnTo>
                      <a:pt x="395" y="660"/>
                    </a:lnTo>
                    <a:lnTo>
                      <a:pt x="393" y="681"/>
                    </a:lnTo>
                    <a:lnTo>
                      <a:pt x="390" y="699"/>
                    </a:lnTo>
                    <a:lnTo>
                      <a:pt x="385" y="717"/>
                    </a:lnTo>
                    <a:lnTo>
                      <a:pt x="380" y="730"/>
                    </a:lnTo>
                    <a:lnTo>
                      <a:pt x="374" y="743"/>
                    </a:lnTo>
                    <a:lnTo>
                      <a:pt x="366" y="754"/>
                    </a:lnTo>
                    <a:lnTo>
                      <a:pt x="358" y="764"/>
                    </a:lnTo>
                    <a:lnTo>
                      <a:pt x="348" y="771"/>
                    </a:lnTo>
                    <a:lnTo>
                      <a:pt x="338" y="778"/>
                    </a:lnTo>
                    <a:lnTo>
                      <a:pt x="327" y="783"/>
                    </a:lnTo>
                    <a:lnTo>
                      <a:pt x="314" y="786"/>
                    </a:lnTo>
                    <a:lnTo>
                      <a:pt x="301" y="789"/>
                    </a:lnTo>
                    <a:lnTo>
                      <a:pt x="287" y="791"/>
                    </a:lnTo>
                    <a:lnTo>
                      <a:pt x="271" y="793"/>
                    </a:lnTo>
                    <a:lnTo>
                      <a:pt x="255" y="793"/>
                    </a:lnTo>
                    <a:lnTo>
                      <a:pt x="252" y="793"/>
                    </a:lnTo>
                    <a:lnTo>
                      <a:pt x="250" y="794"/>
                    </a:lnTo>
                    <a:lnTo>
                      <a:pt x="246" y="795"/>
                    </a:lnTo>
                    <a:lnTo>
                      <a:pt x="244" y="797"/>
                    </a:lnTo>
                    <a:lnTo>
                      <a:pt x="242" y="799"/>
                    </a:lnTo>
                    <a:lnTo>
                      <a:pt x="241" y="802"/>
                    </a:lnTo>
                    <a:lnTo>
                      <a:pt x="240" y="804"/>
                    </a:lnTo>
                    <a:lnTo>
                      <a:pt x="240" y="807"/>
                    </a:lnTo>
                    <a:lnTo>
                      <a:pt x="240" y="882"/>
                    </a:lnTo>
                    <a:lnTo>
                      <a:pt x="240" y="886"/>
                    </a:lnTo>
                    <a:lnTo>
                      <a:pt x="241" y="888"/>
                    </a:lnTo>
                    <a:lnTo>
                      <a:pt x="242" y="891"/>
                    </a:lnTo>
                    <a:lnTo>
                      <a:pt x="244" y="893"/>
                    </a:lnTo>
                    <a:lnTo>
                      <a:pt x="246" y="894"/>
                    </a:lnTo>
                    <a:lnTo>
                      <a:pt x="250" y="896"/>
                    </a:lnTo>
                    <a:lnTo>
                      <a:pt x="252" y="897"/>
                    </a:lnTo>
                    <a:lnTo>
                      <a:pt x="255" y="897"/>
                    </a:lnTo>
                    <a:lnTo>
                      <a:pt x="643" y="897"/>
                    </a:lnTo>
                    <a:lnTo>
                      <a:pt x="646" y="897"/>
                    </a:lnTo>
                    <a:lnTo>
                      <a:pt x="649" y="896"/>
                    </a:lnTo>
                    <a:lnTo>
                      <a:pt x="652" y="894"/>
                    </a:lnTo>
                    <a:lnTo>
                      <a:pt x="654" y="893"/>
                    </a:lnTo>
                    <a:lnTo>
                      <a:pt x="656" y="891"/>
                    </a:lnTo>
                    <a:lnTo>
                      <a:pt x="657" y="888"/>
                    </a:lnTo>
                    <a:lnTo>
                      <a:pt x="658" y="886"/>
                    </a:lnTo>
                    <a:lnTo>
                      <a:pt x="658" y="882"/>
                    </a:lnTo>
                    <a:lnTo>
                      <a:pt x="658" y="807"/>
                    </a:lnTo>
                    <a:lnTo>
                      <a:pt x="658" y="804"/>
                    </a:lnTo>
                    <a:lnTo>
                      <a:pt x="657" y="802"/>
                    </a:lnTo>
                    <a:lnTo>
                      <a:pt x="656" y="799"/>
                    </a:lnTo>
                    <a:lnTo>
                      <a:pt x="654" y="797"/>
                    </a:lnTo>
                    <a:lnTo>
                      <a:pt x="652" y="795"/>
                    </a:lnTo>
                    <a:lnTo>
                      <a:pt x="649" y="794"/>
                    </a:lnTo>
                    <a:lnTo>
                      <a:pt x="646" y="793"/>
                    </a:lnTo>
                    <a:lnTo>
                      <a:pt x="643" y="793"/>
                    </a:lnTo>
                    <a:lnTo>
                      <a:pt x="626" y="791"/>
                    </a:lnTo>
                    <a:lnTo>
                      <a:pt x="610" y="790"/>
                    </a:lnTo>
                    <a:lnTo>
                      <a:pt x="594" y="787"/>
                    </a:lnTo>
                    <a:lnTo>
                      <a:pt x="580" y="783"/>
                    </a:lnTo>
                    <a:lnTo>
                      <a:pt x="567" y="778"/>
                    </a:lnTo>
                    <a:lnTo>
                      <a:pt x="555" y="771"/>
                    </a:lnTo>
                    <a:lnTo>
                      <a:pt x="545" y="764"/>
                    </a:lnTo>
                    <a:lnTo>
                      <a:pt x="535" y="755"/>
                    </a:lnTo>
                    <a:lnTo>
                      <a:pt x="528" y="744"/>
                    </a:lnTo>
                    <a:lnTo>
                      <a:pt x="520" y="733"/>
                    </a:lnTo>
                    <a:lnTo>
                      <a:pt x="515" y="720"/>
                    </a:lnTo>
                    <a:lnTo>
                      <a:pt x="509" y="706"/>
                    </a:lnTo>
                    <a:lnTo>
                      <a:pt x="505" y="691"/>
                    </a:lnTo>
                    <a:lnTo>
                      <a:pt x="503" y="674"/>
                    </a:lnTo>
                    <a:lnTo>
                      <a:pt x="501" y="657"/>
                    </a:lnTo>
                    <a:lnTo>
                      <a:pt x="501" y="637"/>
                    </a:lnTo>
                    <a:lnTo>
                      <a:pt x="501" y="625"/>
                    </a:lnTo>
                    <a:lnTo>
                      <a:pt x="502" y="614"/>
                    </a:lnTo>
                    <a:lnTo>
                      <a:pt x="504" y="603"/>
                    </a:lnTo>
                    <a:lnTo>
                      <a:pt x="507" y="594"/>
                    </a:lnTo>
                    <a:lnTo>
                      <a:pt x="510" y="585"/>
                    </a:lnTo>
                    <a:lnTo>
                      <a:pt x="515" y="578"/>
                    </a:lnTo>
                    <a:lnTo>
                      <a:pt x="519" y="570"/>
                    </a:lnTo>
                    <a:lnTo>
                      <a:pt x="524" y="563"/>
                    </a:lnTo>
                    <a:lnTo>
                      <a:pt x="531" y="556"/>
                    </a:lnTo>
                    <a:lnTo>
                      <a:pt x="537" y="550"/>
                    </a:lnTo>
                    <a:lnTo>
                      <a:pt x="545" y="544"/>
                    </a:lnTo>
                    <a:lnTo>
                      <a:pt x="552" y="539"/>
                    </a:lnTo>
                    <a:lnTo>
                      <a:pt x="569" y="527"/>
                    </a:lnTo>
                    <a:lnTo>
                      <a:pt x="589" y="516"/>
                    </a:lnTo>
                    <a:lnTo>
                      <a:pt x="605" y="506"/>
                    </a:lnTo>
                    <a:lnTo>
                      <a:pt x="621" y="496"/>
                    </a:lnTo>
                    <a:lnTo>
                      <a:pt x="637" y="484"/>
                    </a:lnTo>
                    <a:lnTo>
                      <a:pt x="654" y="473"/>
                    </a:lnTo>
                    <a:lnTo>
                      <a:pt x="670" y="459"/>
                    </a:lnTo>
                    <a:lnTo>
                      <a:pt x="687" y="443"/>
                    </a:lnTo>
                    <a:lnTo>
                      <a:pt x="703" y="425"/>
                    </a:lnTo>
                    <a:lnTo>
                      <a:pt x="718" y="403"/>
                    </a:lnTo>
                    <a:lnTo>
                      <a:pt x="734" y="402"/>
                    </a:lnTo>
                    <a:lnTo>
                      <a:pt x="750" y="400"/>
                    </a:lnTo>
                    <a:lnTo>
                      <a:pt x="764" y="396"/>
                    </a:lnTo>
                    <a:lnTo>
                      <a:pt x="778" y="390"/>
                    </a:lnTo>
                    <a:lnTo>
                      <a:pt x="792" y="384"/>
                    </a:lnTo>
                    <a:lnTo>
                      <a:pt x="805" y="376"/>
                    </a:lnTo>
                    <a:lnTo>
                      <a:pt x="816" y="368"/>
                    </a:lnTo>
                    <a:lnTo>
                      <a:pt x="827" y="357"/>
                    </a:lnTo>
                    <a:lnTo>
                      <a:pt x="833" y="350"/>
                    </a:lnTo>
                    <a:lnTo>
                      <a:pt x="840" y="342"/>
                    </a:lnTo>
                    <a:lnTo>
                      <a:pt x="846" y="335"/>
                    </a:lnTo>
                    <a:lnTo>
                      <a:pt x="852" y="326"/>
                    </a:lnTo>
                    <a:lnTo>
                      <a:pt x="861" y="309"/>
                    </a:lnTo>
                    <a:lnTo>
                      <a:pt x="869" y="291"/>
                    </a:lnTo>
                    <a:lnTo>
                      <a:pt x="876" y="272"/>
                    </a:lnTo>
                    <a:lnTo>
                      <a:pt x="882" y="252"/>
                    </a:lnTo>
                    <a:lnTo>
                      <a:pt x="887" y="233"/>
                    </a:lnTo>
                    <a:lnTo>
                      <a:pt x="890" y="214"/>
                    </a:lnTo>
                    <a:lnTo>
                      <a:pt x="893" y="195"/>
                    </a:lnTo>
                    <a:lnTo>
                      <a:pt x="895" y="175"/>
                    </a:lnTo>
                    <a:lnTo>
                      <a:pt x="897" y="157"/>
                    </a:lnTo>
                    <a:lnTo>
                      <a:pt x="898" y="140"/>
                    </a:lnTo>
                    <a:lnTo>
                      <a:pt x="898" y="110"/>
                    </a:lnTo>
                    <a:lnTo>
                      <a:pt x="898" y="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49" name="Group 48">
              <a:extLst>
                <a:ext uri="{FF2B5EF4-FFF2-40B4-BE49-F238E27FC236}">
                  <a16:creationId xmlns:a16="http://schemas.microsoft.com/office/drawing/2014/main" id="{168BE002-BC6C-4A0F-84C4-5417AE5A4E61}"/>
                </a:ext>
              </a:extLst>
            </p:cNvPr>
            <p:cNvGrpSpPr/>
            <p:nvPr/>
          </p:nvGrpSpPr>
          <p:grpSpPr>
            <a:xfrm>
              <a:off x="5978190" y="3108534"/>
              <a:ext cx="465556" cy="468005"/>
              <a:chOff x="1547813" y="3240088"/>
              <a:chExt cx="301626" cy="303213"/>
            </a:xfrm>
            <a:solidFill>
              <a:schemeClr val="bg1"/>
            </a:solidFill>
          </p:grpSpPr>
          <p:sp>
            <p:nvSpPr>
              <p:cNvPr id="50" name="Freeform 61">
                <a:extLst>
                  <a:ext uri="{FF2B5EF4-FFF2-40B4-BE49-F238E27FC236}">
                    <a16:creationId xmlns:a16="http://schemas.microsoft.com/office/drawing/2014/main" id="{53CBC234-A890-4A41-868F-1669DB6BE7B9}"/>
                  </a:ext>
                </a:extLst>
              </p:cNvPr>
              <p:cNvSpPr>
                <a:spLocks noEditPoints="1"/>
              </p:cNvSpPr>
              <p:nvPr/>
            </p:nvSpPr>
            <p:spPr bwMode="auto">
              <a:xfrm>
                <a:off x="1611313" y="3392488"/>
                <a:ext cx="85725" cy="87313"/>
              </a:xfrm>
              <a:custGeom>
                <a:avLst/>
                <a:gdLst>
                  <a:gd name="T0" fmla="*/ 92 w 218"/>
                  <a:gd name="T1" fmla="*/ 191 h 219"/>
                  <a:gd name="T2" fmla="*/ 70 w 218"/>
                  <a:gd name="T3" fmla="*/ 183 h 219"/>
                  <a:gd name="T4" fmla="*/ 50 w 218"/>
                  <a:gd name="T5" fmla="*/ 168 h 219"/>
                  <a:gd name="T6" fmla="*/ 35 w 218"/>
                  <a:gd name="T7" fmla="*/ 149 h 219"/>
                  <a:gd name="T8" fmla="*/ 27 w 218"/>
                  <a:gd name="T9" fmla="*/ 125 h 219"/>
                  <a:gd name="T10" fmla="*/ 26 w 218"/>
                  <a:gd name="T11" fmla="*/ 101 h 219"/>
                  <a:gd name="T12" fmla="*/ 32 w 218"/>
                  <a:gd name="T13" fmla="*/ 77 h 219"/>
                  <a:gd name="T14" fmla="*/ 45 w 218"/>
                  <a:gd name="T15" fmla="*/ 56 h 219"/>
                  <a:gd name="T16" fmla="*/ 62 w 218"/>
                  <a:gd name="T17" fmla="*/ 40 h 219"/>
                  <a:gd name="T18" fmla="*/ 85 w 218"/>
                  <a:gd name="T19" fmla="*/ 29 h 219"/>
                  <a:gd name="T20" fmla="*/ 109 w 218"/>
                  <a:gd name="T21" fmla="*/ 26 h 219"/>
                  <a:gd name="T22" fmla="*/ 134 w 218"/>
                  <a:gd name="T23" fmla="*/ 29 h 219"/>
                  <a:gd name="T24" fmla="*/ 155 w 218"/>
                  <a:gd name="T25" fmla="*/ 40 h 219"/>
                  <a:gd name="T26" fmla="*/ 174 w 218"/>
                  <a:gd name="T27" fmla="*/ 56 h 219"/>
                  <a:gd name="T28" fmla="*/ 186 w 218"/>
                  <a:gd name="T29" fmla="*/ 77 h 219"/>
                  <a:gd name="T30" fmla="*/ 192 w 218"/>
                  <a:gd name="T31" fmla="*/ 101 h 219"/>
                  <a:gd name="T32" fmla="*/ 191 w 218"/>
                  <a:gd name="T33" fmla="*/ 125 h 219"/>
                  <a:gd name="T34" fmla="*/ 182 w 218"/>
                  <a:gd name="T35" fmla="*/ 149 h 219"/>
                  <a:gd name="T36" fmla="*/ 168 w 218"/>
                  <a:gd name="T37" fmla="*/ 168 h 219"/>
                  <a:gd name="T38" fmla="*/ 149 w 218"/>
                  <a:gd name="T39" fmla="*/ 183 h 219"/>
                  <a:gd name="T40" fmla="*/ 125 w 218"/>
                  <a:gd name="T41" fmla="*/ 191 h 219"/>
                  <a:gd name="T42" fmla="*/ 109 w 218"/>
                  <a:gd name="T43" fmla="*/ 0 h 219"/>
                  <a:gd name="T44" fmla="*/ 77 w 218"/>
                  <a:gd name="T45" fmla="*/ 4 h 219"/>
                  <a:gd name="T46" fmla="*/ 48 w 218"/>
                  <a:gd name="T47" fmla="*/ 18 h 219"/>
                  <a:gd name="T48" fmla="*/ 25 w 218"/>
                  <a:gd name="T49" fmla="*/ 40 h 219"/>
                  <a:gd name="T50" fmla="*/ 8 w 218"/>
                  <a:gd name="T51" fmla="*/ 66 h 219"/>
                  <a:gd name="T52" fmla="*/ 1 w 218"/>
                  <a:gd name="T53" fmla="*/ 98 h 219"/>
                  <a:gd name="T54" fmla="*/ 2 w 218"/>
                  <a:gd name="T55" fmla="*/ 131 h 219"/>
                  <a:gd name="T56" fmla="*/ 13 w 218"/>
                  <a:gd name="T57" fmla="*/ 161 h 219"/>
                  <a:gd name="T58" fmla="*/ 32 w 218"/>
                  <a:gd name="T59" fmla="*/ 187 h 219"/>
                  <a:gd name="T60" fmla="*/ 57 w 218"/>
                  <a:gd name="T61" fmla="*/ 205 h 219"/>
                  <a:gd name="T62" fmla="*/ 87 w 218"/>
                  <a:gd name="T63" fmla="*/ 217 h 219"/>
                  <a:gd name="T64" fmla="*/ 120 w 218"/>
                  <a:gd name="T65" fmla="*/ 218 h 219"/>
                  <a:gd name="T66" fmla="*/ 151 w 218"/>
                  <a:gd name="T67" fmla="*/ 210 h 219"/>
                  <a:gd name="T68" fmla="*/ 178 w 218"/>
                  <a:gd name="T69" fmla="*/ 193 h 219"/>
                  <a:gd name="T70" fmla="*/ 200 w 218"/>
                  <a:gd name="T71" fmla="*/ 171 h 219"/>
                  <a:gd name="T72" fmla="*/ 213 w 218"/>
                  <a:gd name="T73" fmla="*/ 142 h 219"/>
                  <a:gd name="T74" fmla="*/ 218 w 218"/>
                  <a:gd name="T75" fmla="*/ 109 h 219"/>
                  <a:gd name="T76" fmla="*/ 213 w 218"/>
                  <a:gd name="T77" fmla="*/ 77 h 219"/>
                  <a:gd name="T78" fmla="*/ 200 w 218"/>
                  <a:gd name="T79" fmla="*/ 48 h 219"/>
                  <a:gd name="T80" fmla="*/ 178 w 218"/>
                  <a:gd name="T81" fmla="*/ 25 h 219"/>
                  <a:gd name="T82" fmla="*/ 151 w 218"/>
                  <a:gd name="T83" fmla="*/ 8 h 219"/>
                  <a:gd name="T84" fmla="*/ 120 w 218"/>
                  <a:gd name="T85" fmla="*/ 0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219">
                    <a:moveTo>
                      <a:pt x="109" y="193"/>
                    </a:moveTo>
                    <a:lnTo>
                      <a:pt x="101" y="193"/>
                    </a:lnTo>
                    <a:lnTo>
                      <a:pt x="92" y="191"/>
                    </a:lnTo>
                    <a:lnTo>
                      <a:pt x="85" y="190"/>
                    </a:lnTo>
                    <a:lnTo>
                      <a:pt x="76" y="187"/>
                    </a:lnTo>
                    <a:lnTo>
                      <a:pt x="70" y="183"/>
                    </a:lnTo>
                    <a:lnTo>
                      <a:pt x="62" y="179"/>
                    </a:lnTo>
                    <a:lnTo>
                      <a:pt x="56" y="174"/>
                    </a:lnTo>
                    <a:lnTo>
                      <a:pt x="50" y="168"/>
                    </a:lnTo>
                    <a:lnTo>
                      <a:pt x="45" y="162"/>
                    </a:lnTo>
                    <a:lnTo>
                      <a:pt x="40" y="156"/>
                    </a:lnTo>
                    <a:lnTo>
                      <a:pt x="35" y="149"/>
                    </a:lnTo>
                    <a:lnTo>
                      <a:pt x="32" y="142"/>
                    </a:lnTo>
                    <a:lnTo>
                      <a:pt x="29" y="134"/>
                    </a:lnTo>
                    <a:lnTo>
                      <a:pt x="27" y="125"/>
                    </a:lnTo>
                    <a:lnTo>
                      <a:pt x="26" y="118"/>
                    </a:lnTo>
                    <a:lnTo>
                      <a:pt x="26" y="109"/>
                    </a:lnTo>
                    <a:lnTo>
                      <a:pt x="26" y="101"/>
                    </a:lnTo>
                    <a:lnTo>
                      <a:pt x="27" y="92"/>
                    </a:lnTo>
                    <a:lnTo>
                      <a:pt x="29" y="85"/>
                    </a:lnTo>
                    <a:lnTo>
                      <a:pt x="32" y="77"/>
                    </a:lnTo>
                    <a:lnTo>
                      <a:pt x="35" y="70"/>
                    </a:lnTo>
                    <a:lnTo>
                      <a:pt x="40" y="62"/>
                    </a:lnTo>
                    <a:lnTo>
                      <a:pt x="45" y="56"/>
                    </a:lnTo>
                    <a:lnTo>
                      <a:pt x="50" y="50"/>
                    </a:lnTo>
                    <a:lnTo>
                      <a:pt x="56" y="45"/>
                    </a:lnTo>
                    <a:lnTo>
                      <a:pt x="62" y="40"/>
                    </a:lnTo>
                    <a:lnTo>
                      <a:pt x="70" y="35"/>
                    </a:lnTo>
                    <a:lnTo>
                      <a:pt x="76" y="32"/>
                    </a:lnTo>
                    <a:lnTo>
                      <a:pt x="85" y="29"/>
                    </a:lnTo>
                    <a:lnTo>
                      <a:pt x="92" y="27"/>
                    </a:lnTo>
                    <a:lnTo>
                      <a:pt x="101" y="26"/>
                    </a:lnTo>
                    <a:lnTo>
                      <a:pt x="109" y="26"/>
                    </a:lnTo>
                    <a:lnTo>
                      <a:pt x="118" y="26"/>
                    </a:lnTo>
                    <a:lnTo>
                      <a:pt x="125" y="27"/>
                    </a:lnTo>
                    <a:lnTo>
                      <a:pt x="134" y="29"/>
                    </a:lnTo>
                    <a:lnTo>
                      <a:pt x="142" y="32"/>
                    </a:lnTo>
                    <a:lnTo>
                      <a:pt x="149" y="35"/>
                    </a:lnTo>
                    <a:lnTo>
                      <a:pt x="155" y="40"/>
                    </a:lnTo>
                    <a:lnTo>
                      <a:pt x="162" y="45"/>
                    </a:lnTo>
                    <a:lnTo>
                      <a:pt x="168" y="50"/>
                    </a:lnTo>
                    <a:lnTo>
                      <a:pt x="174" y="56"/>
                    </a:lnTo>
                    <a:lnTo>
                      <a:pt x="178" y="62"/>
                    </a:lnTo>
                    <a:lnTo>
                      <a:pt x="182" y="70"/>
                    </a:lnTo>
                    <a:lnTo>
                      <a:pt x="186" y="77"/>
                    </a:lnTo>
                    <a:lnTo>
                      <a:pt x="189" y="85"/>
                    </a:lnTo>
                    <a:lnTo>
                      <a:pt x="191" y="92"/>
                    </a:lnTo>
                    <a:lnTo>
                      <a:pt x="192" y="101"/>
                    </a:lnTo>
                    <a:lnTo>
                      <a:pt x="193" y="109"/>
                    </a:lnTo>
                    <a:lnTo>
                      <a:pt x="192" y="118"/>
                    </a:lnTo>
                    <a:lnTo>
                      <a:pt x="191" y="125"/>
                    </a:lnTo>
                    <a:lnTo>
                      <a:pt x="189" y="134"/>
                    </a:lnTo>
                    <a:lnTo>
                      <a:pt x="186" y="142"/>
                    </a:lnTo>
                    <a:lnTo>
                      <a:pt x="182" y="149"/>
                    </a:lnTo>
                    <a:lnTo>
                      <a:pt x="178" y="156"/>
                    </a:lnTo>
                    <a:lnTo>
                      <a:pt x="174" y="162"/>
                    </a:lnTo>
                    <a:lnTo>
                      <a:pt x="168" y="168"/>
                    </a:lnTo>
                    <a:lnTo>
                      <a:pt x="162" y="174"/>
                    </a:lnTo>
                    <a:lnTo>
                      <a:pt x="155" y="179"/>
                    </a:lnTo>
                    <a:lnTo>
                      <a:pt x="149" y="183"/>
                    </a:lnTo>
                    <a:lnTo>
                      <a:pt x="142" y="187"/>
                    </a:lnTo>
                    <a:lnTo>
                      <a:pt x="134" y="190"/>
                    </a:lnTo>
                    <a:lnTo>
                      <a:pt x="125" y="191"/>
                    </a:lnTo>
                    <a:lnTo>
                      <a:pt x="118" y="193"/>
                    </a:lnTo>
                    <a:lnTo>
                      <a:pt x="109" y="193"/>
                    </a:lnTo>
                    <a:close/>
                    <a:moveTo>
                      <a:pt x="109" y="0"/>
                    </a:moveTo>
                    <a:lnTo>
                      <a:pt x="98" y="0"/>
                    </a:lnTo>
                    <a:lnTo>
                      <a:pt x="87" y="2"/>
                    </a:lnTo>
                    <a:lnTo>
                      <a:pt x="77" y="4"/>
                    </a:lnTo>
                    <a:lnTo>
                      <a:pt x="66" y="8"/>
                    </a:lnTo>
                    <a:lnTo>
                      <a:pt x="57" y="13"/>
                    </a:lnTo>
                    <a:lnTo>
                      <a:pt x="48" y="18"/>
                    </a:lnTo>
                    <a:lnTo>
                      <a:pt x="40" y="25"/>
                    </a:lnTo>
                    <a:lnTo>
                      <a:pt x="32" y="32"/>
                    </a:lnTo>
                    <a:lnTo>
                      <a:pt x="25" y="40"/>
                    </a:lnTo>
                    <a:lnTo>
                      <a:pt x="19" y="48"/>
                    </a:lnTo>
                    <a:lnTo>
                      <a:pt x="13" y="57"/>
                    </a:lnTo>
                    <a:lnTo>
                      <a:pt x="8" y="66"/>
                    </a:lnTo>
                    <a:lnTo>
                      <a:pt x="5" y="77"/>
                    </a:lnTo>
                    <a:lnTo>
                      <a:pt x="2" y="87"/>
                    </a:lnTo>
                    <a:lnTo>
                      <a:pt x="1" y="98"/>
                    </a:lnTo>
                    <a:lnTo>
                      <a:pt x="0" y="109"/>
                    </a:lnTo>
                    <a:lnTo>
                      <a:pt x="1" y="120"/>
                    </a:lnTo>
                    <a:lnTo>
                      <a:pt x="2" y="131"/>
                    </a:lnTo>
                    <a:lnTo>
                      <a:pt x="5" y="142"/>
                    </a:lnTo>
                    <a:lnTo>
                      <a:pt x="8" y="151"/>
                    </a:lnTo>
                    <a:lnTo>
                      <a:pt x="13" y="161"/>
                    </a:lnTo>
                    <a:lnTo>
                      <a:pt x="19" y="171"/>
                    </a:lnTo>
                    <a:lnTo>
                      <a:pt x="25" y="178"/>
                    </a:lnTo>
                    <a:lnTo>
                      <a:pt x="32" y="187"/>
                    </a:lnTo>
                    <a:lnTo>
                      <a:pt x="40" y="193"/>
                    </a:lnTo>
                    <a:lnTo>
                      <a:pt x="48" y="200"/>
                    </a:lnTo>
                    <a:lnTo>
                      <a:pt x="57" y="205"/>
                    </a:lnTo>
                    <a:lnTo>
                      <a:pt x="66" y="210"/>
                    </a:lnTo>
                    <a:lnTo>
                      <a:pt x="77" y="214"/>
                    </a:lnTo>
                    <a:lnTo>
                      <a:pt x="87" y="217"/>
                    </a:lnTo>
                    <a:lnTo>
                      <a:pt x="98" y="218"/>
                    </a:lnTo>
                    <a:lnTo>
                      <a:pt x="109" y="219"/>
                    </a:lnTo>
                    <a:lnTo>
                      <a:pt x="120" y="218"/>
                    </a:lnTo>
                    <a:lnTo>
                      <a:pt x="131" y="217"/>
                    </a:lnTo>
                    <a:lnTo>
                      <a:pt x="142" y="214"/>
                    </a:lnTo>
                    <a:lnTo>
                      <a:pt x="151" y="210"/>
                    </a:lnTo>
                    <a:lnTo>
                      <a:pt x="161" y="205"/>
                    </a:lnTo>
                    <a:lnTo>
                      <a:pt x="169" y="200"/>
                    </a:lnTo>
                    <a:lnTo>
                      <a:pt x="178" y="193"/>
                    </a:lnTo>
                    <a:lnTo>
                      <a:pt x="187" y="187"/>
                    </a:lnTo>
                    <a:lnTo>
                      <a:pt x="193" y="178"/>
                    </a:lnTo>
                    <a:lnTo>
                      <a:pt x="200" y="171"/>
                    </a:lnTo>
                    <a:lnTo>
                      <a:pt x="205" y="161"/>
                    </a:lnTo>
                    <a:lnTo>
                      <a:pt x="209" y="151"/>
                    </a:lnTo>
                    <a:lnTo>
                      <a:pt x="213" y="142"/>
                    </a:lnTo>
                    <a:lnTo>
                      <a:pt x="216" y="131"/>
                    </a:lnTo>
                    <a:lnTo>
                      <a:pt x="218" y="120"/>
                    </a:lnTo>
                    <a:lnTo>
                      <a:pt x="218" y="109"/>
                    </a:lnTo>
                    <a:lnTo>
                      <a:pt x="218" y="98"/>
                    </a:lnTo>
                    <a:lnTo>
                      <a:pt x="216" y="87"/>
                    </a:lnTo>
                    <a:lnTo>
                      <a:pt x="213" y="77"/>
                    </a:lnTo>
                    <a:lnTo>
                      <a:pt x="209" y="66"/>
                    </a:lnTo>
                    <a:lnTo>
                      <a:pt x="205" y="57"/>
                    </a:lnTo>
                    <a:lnTo>
                      <a:pt x="200" y="48"/>
                    </a:lnTo>
                    <a:lnTo>
                      <a:pt x="193" y="40"/>
                    </a:lnTo>
                    <a:lnTo>
                      <a:pt x="187" y="32"/>
                    </a:lnTo>
                    <a:lnTo>
                      <a:pt x="178" y="25"/>
                    </a:lnTo>
                    <a:lnTo>
                      <a:pt x="169" y="18"/>
                    </a:lnTo>
                    <a:lnTo>
                      <a:pt x="161" y="13"/>
                    </a:lnTo>
                    <a:lnTo>
                      <a:pt x="151" y="8"/>
                    </a:lnTo>
                    <a:lnTo>
                      <a:pt x="142" y="4"/>
                    </a:lnTo>
                    <a:lnTo>
                      <a:pt x="131" y="2"/>
                    </a:lnTo>
                    <a:lnTo>
                      <a:pt x="120" y="0"/>
                    </a:lnTo>
                    <a:lnTo>
                      <a:pt x="10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1" name="Freeform 62">
                <a:extLst>
                  <a:ext uri="{FF2B5EF4-FFF2-40B4-BE49-F238E27FC236}">
                    <a16:creationId xmlns:a16="http://schemas.microsoft.com/office/drawing/2014/main" id="{7C401F04-A768-4173-8D5D-EF31525E3D1C}"/>
                  </a:ext>
                </a:extLst>
              </p:cNvPr>
              <p:cNvSpPr>
                <a:spLocks noEditPoints="1"/>
              </p:cNvSpPr>
              <p:nvPr/>
            </p:nvSpPr>
            <p:spPr bwMode="auto">
              <a:xfrm>
                <a:off x="1763713" y="3278188"/>
                <a:ext cx="49213" cy="47625"/>
              </a:xfrm>
              <a:custGeom>
                <a:avLst/>
                <a:gdLst>
                  <a:gd name="T0" fmla="*/ 54 w 122"/>
                  <a:gd name="T1" fmla="*/ 96 h 121"/>
                  <a:gd name="T2" fmla="*/ 41 w 122"/>
                  <a:gd name="T3" fmla="*/ 90 h 121"/>
                  <a:gd name="T4" fmla="*/ 31 w 122"/>
                  <a:gd name="T5" fmla="*/ 81 h 121"/>
                  <a:gd name="T6" fmla="*/ 26 w 122"/>
                  <a:gd name="T7" fmla="*/ 68 h 121"/>
                  <a:gd name="T8" fmla="*/ 26 w 122"/>
                  <a:gd name="T9" fmla="*/ 54 h 121"/>
                  <a:gd name="T10" fmla="*/ 31 w 122"/>
                  <a:gd name="T11" fmla="*/ 41 h 121"/>
                  <a:gd name="T12" fmla="*/ 41 w 122"/>
                  <a:gd name="T13" fmla="*/ 31 h 121"/>
                  <a:gd name="T14" fmla="*/ 54 w 122"/>
                  <a:gd name="T15" fmla="*/ 26 h 121"/>
                  <a:gd name="T16" fmla="*/ 68 w 122"/>
                  <a:gd name="T17" fmla="*/ 26 h 121"/>
                  <a:gd name="T18" fmla="*/ 81 w 122"/>
                  <a:gd name="T19" fmla="*/ 31 h 121"/>
                  <a:gd name="T20" fmla="*/ 90 w 122"/>
                  <a:gd name="T21" fmla="*/ 41 h 121"/>
                  <a:gd name="T22" fmla="*/ 96 w 122"/>
                  <a:gd name="T23" fmla="*/ 54 h 121"/>
                  <a:gd name="T24" fmla="*/ 96 w 122"/>
                  <a:gd name="T25" fmla="*/ 68 h 121"/>
                  <a:gd name="T26" fmla="*/ 90 w 122"/>
                  <a:gd name="T27" fmla="*/ 81 h 121"/>
                  <a:gd name="T28" fmla="*/ 81 w 122"/>
                  <a:gd name="T29" fmla="*/ 90 h 121"/>
                  <a:gd name="T30" fmla="*/ 68 w 122"/>
                  <a:gd name="T31" fmla="*/ 96 h 121"/>
                  <a:gd name="T32" fmla="*/ 61 w 122"/>
                  <a:gd name="T33" fmla="*/ 0 h 121"/>
                  <a:gd name="T34" fmla="*/ 49 w 122"/>
                  <a:gd name="T35" fmla="*/ 1 h 121"/>
                  <a:gd name="T36" fmla="*/ 38 w 122"/>
                  <a:gd name="T37" fmla="*/ 4 h 121"/>
                  <a:gd name="T38" fmla="*/ 27 w 122"/>
                  <a:gd name="T39" fmla="*/ 11 h 121"/>
                  <a:gd name="T40" fmla="*/ 19 w 122"/>
                  <a:gd name="T41" fmla="*/ 18 h 121"/>
                  <a:gd name="T42" fmla="*/ 11 w 122"/>
                  <a:gd name="T43" fmla="*/ 27 h 121"/>
                  <a:gd name="T44" fmla="*/ 5 w 122"/>
                  <a:gd name="T45" fmla="*/ 38 h 121"/>
                  <a:gd name="T46" fmla="*/ 1 w 122"/>
                  <a:gd name="T47" fmla="*/ 48 h 121"/>
                  <a:gd name="T48" fmla="*/ 0 w 122"/>
                  <a:gd name="T49" fmla="*/ 61 h 121"/>
                  <a:gd name="T50" fmla="*/ 1 w 122"/>
                  <a:gd name="T51" fmla="*/ 73 h 121"/>
                  <a:gd name="T52" fmla="*/ 5 w 122"/>
                  <a:gd name="T53" fmla="*/ 85 h 121"/>
                  <a:gd name="T54" fmla="*/ 11 w 122"/>
                  <a:gd name="T55" fmla="*/ 96 h 121"/>
                  <a:gd name="T56" fmla="*/ 19 w 122"/>
                  <a:gd name="T57" fmla="*/ 104 h 121"/>
                  <a:gd name="T58" fmla="*/ 27 w 122"/>
                  <a:gd name="T59" fmla="*/ 112 h 121"/>
                  <a:gd name="T60" fmla="*/ 38 w 122"/>
                  <a:gd name="T61" fmla="*/ 117 h 121"/>
                  <a:gd name="T62" fmla="*/ 49 w 122"/>
                  <a:gd name="T63" fmla="*/ 120 h 121"/>
                  <a:gd name="T64" fmla="*/ 61 w 122"/>
                  <a:gd name="T65" fmla="*/ 121 h 121"/>
                  <a:gd name="T66" fmla="*/ 73 w 122"/>
                  <a:gd name="T67" fmla="*/ 120 h 121"/>
                  <a:gd name="T68" fmla="*/ 85 w 122"/>
                  <a:gd name="T69" fmla="*/ 117 h 121"/>
                  <a:gd name="T70" fmla="*/ 95 w 122"/>
                  <a:gd name="T71" fmla="*/ 112 h 121"/>
                  <a:gd name="T72" fmla="*/ 104 w 122"/>
                  <a:gd name="T73" fmla="*/ 104 h 121"/>
                  <a:gd name="T74" fmla="*/ 112 w 122"/>
                  <a:gd name="T75" fmla="*/ 96 h 121"/>
                  <a:gd name="T76" fmla="*/ 117 w 122"/>
                  <a:gd name="T77" fmla="*/ 85 h 121"/>
                  <a:gd name="T78" fmla="*/ 121 w 122"/>
                  <a:gd name="T79" fmla="*/ 73 h 121"/>
                  <a:gd name="T80" fmla="*/ 122 w 122"/>
                  <a:gd name="T81" fmla="*/ 61 h 121"/>
                  <a:gd name="T82" fmla="*/ 121 w 122"/>
                  <a:gd name="T83" fmla="*/ 48 h 121"/>
                  <a:gd name="T84" fmla="*/ 117 w 122"/>
                  <a:gd name="T85" fmla="*/ 38 h 121"/>
                  <a:gd name="T86" fmla="*/ 112 w 122"/>
                  <a:gd name="T87" fmla="*/ 27 h 121"/>
                  <a:gd name="T88" fmla="*/ 104 w 122"/>
                  <a:gd name="T89" fmla="*/ 18 h 121"/>
                  <a:gd name="T90" fmla="*/ 95 w 122"/>
                  <a:gd name="T91" fmla="*/ 11 h 121"/>
                  <a:gd name="T92" fmla="*/ 85 w 122"/>
                  <a:gd name="T93" fmla="*/ 4 h 121"/>
                  <a:gd name="T94" fmla="*/ 73 w 122"/>
                  <a:gd name="T95" fmla="*/ 1 h 121"/>
                  <a:gd name="T96" fmla="*/ 61 w 122"/>
                  <a:gd name="T97" fmla="*/ 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2" h="121">
                    <a:moveTo>
                      <a:pt x="61" y="97"/>
                    </a:moveTo>
                    <a:lnTo>
                      <a:pt x="54" y="96"/>
                    </a:lnTo>
                    <a:lnTo>
                      <a:pt x="47" y="93"/>
                    </a:lnTo>
                    <a:lnTo>
                      <a:pt x="41" y="90"/>
                    </a:lnTo>
                    <a:lnTo>
                      <a:pt x="36" y="86"/>
                    </a:lnTo>
                    <a:lnTo>
                      <a:pt x="31" y="81"/>
                    </a:lnTo>
                    <a:lnTo>
                      <a:pt x="28" y="75"/>
                    </a:lnTo>
                    <a:lnTo>
                      <a:pt x="26" y="68"/>
                    </a:lnTo>
                    <a:lnTo>
                      <a:pt x="26" y="61"/>
                    </a:lnTo>
                    <a:lnTo>
                      <a:pt x="26" y="54"/>
                    </a:lnTo>
                    <a:lnTo>
                      <a:pt x="28" y="47"/>
                    </a:lnTo>
                    <a:lnTo>
                      <a:pt x="31" y="41"/>
                    </a:lnTo>
                    <a:lnTo>
                      <a:pt x="36" y="35"/>
                    </a:lnTo>
                    <a:lnTo>
                      <a:pt x="41" y="31"/>
                    </a:lnTo>
                    <a:lnTo>
                      <a:pt x="47" y="28"/>
                    </a:lnTo>
                    <a:lnTo>
                      <a:pt x="54" y="26"/>
                    </a:lnTo>
                    <a:lnTo>
                      <a:pt x="61" y="25"/>
                    </a:lnTo>
                    <a:lnTo>
                      <a:pt x="68" y="26"/>
                    </a:lnTo>
                    <a:lnTo>
                      <a:pt x="75" y="28"/>
                    </a:lnTo>
                    <a:lnTo>
                      <a:pt x="81" y="31"/>
                    </a:lnTo>
                    <a:lnTo>
                      <a:pt x="86" y="35"/>
                    </a:lnTo>
                    <a:lnTo>
                      <a:pt x="90" y="41"/>
                    </a:lnTo>
                    <a:lnTo>
                      <a:pt x="94" y="47"/>
                    </a:lnTo>
                    <a:lnTo>
                      <a:pt x="96" y="54"/>
                    </a:lnTo>
                    <a:lnTo>
                      <a:pt x="97" y="61"/>
                    </a:lnTo>
                    <a:lnTo>
                      <a:pt x="96" y="68"/>
                    </a:lnTo>
                    <a:lnTo>
                      <a:pt x="94" y="75"/>
                    </a:lnTo>
                    <a:lnTo>
                      <a:pt x="90" y="81"/>
                    </a:lnTo>
                    <a:lnTo>
                      <a:pt x="86" y="86"/>
                    </a:lnTo>
                    <a:lnTo>
                      <a:pt x="81" y="90"/>
                    </a:lnTo>
                    <a:lnTo>
                      <a:pt x="75" y="93"/>
                    </a:lnTo>
                    <a:lnTo>
                      <a:pt x="68" y="96"/>
                    </a:lnTo>
                    <a:lnTo>
                      <a:pt x="61" y="97"/>
                    </a:lnTo>
                    <a:close/>
                    <a:moveTo>
                      <a:pt x="61" y="0"/>
                    </a:moveTo>
                    <a:lnTo>
                      <a:pt x="55" y="0"/>
                    </a:lnTo>
                    <a:lnTo>
                      <a:pt x="49" y="1"/>
                    </a:lnTo>
                    <a:lnTo>
                      <a:pt x="43" y="2"/>
                    </a:lnTo>
                    <a:lnTo>
                      <a:pt x="38" y="4"/>
                    </a:lnTo>
                    <a:lnTo>
                      <a:pt x="32" y="8"/>
                    </a:lnTo>
                    <a:lnTo>
                      <a:pt x="27" y="11"/>
                    </a:lnTo>
                    <a:lnTo>
                      <a:pt x="23" y="14"/>
                    </a:lnTo>
                    <a:lnTo>
                      <a:pt x="19" y="18"/>
                    </a:lnTo>
                    <a:lnTo>
                      <a:pt x="14" y="23"/>
                    </a:lnTo>
                    <a:lnTo>
                      <a:pt x="11" y="27"/>
                    </a:lnTo>
                    <a:lnTo>
                      <a:pt x="8" y="32"/>
                    </a:lnTo>
                    <a:lnTo>
                      <a:pt x="5" y="38"/>
                    </a:lnTo>
                    <a:lnTo>
                      <a:pt x="3" y="43"/>
                    </a:lnTo>
                    <a:lnTo>
                      <a:pt x="1" y="48"/>
                    </a:lnTo>
                    <a:lnTo>
                      <a:pt x="0" y="55"/>
                    </a:lnTo>
                    <a:lnTo>
                      <a:pt x="0" y="61"/>
                    </a:lnTo>
                    <a:lnTo>
                      <a:pt x="0" y="67"/>
                    </a:lnTo>
                    <a:lnTo>
                      <a:pt x="1" y="73"/>
                    </a:lnTo>
                    <a:lnTo>
                      <a:pt x="3" y="79"/>
                    </a:lnTo>
                    <a:lnTo>
                      <a:pt x="5" y="85"/>
                    </a:lnTo>
                    <a:lnTo>
                      <a:pt x="8" y="90"/>
                    </a:lnTo>
                    <a:lnTo>
                      <a:pt x="11" y="96"/>
                    </a:lnTo>
                    <a:lnTo>
                      <a:pt x="14" y="100"/>
                    </a:lnTo>
                    <a:lnTo>
                      <a:pt x="19" y="104"/>
                    </a:lnTo>
                    <a:lnTo>
                      <a:pt x="23" y="108"/>
                    </a:lnTo>
                    <a:lnTo>
                      <a:pt x="27" y="112"/>
                    </a:lnTo>
                    <a:lnTo>
                      <a:pt x="32" y="115"/>
                    </a:lnTo>
                    <a:lnTo>
                      <a:pt x="38" y="117"/>
                    </a:lnTo>
                    <a:lnTo>
                      <a:pt x="43" y="119"/>
                    </a:lnTo>
                    <a:lnTo>
                      <a:pt x="49" y="120"/>
                    </a:lnTo>
                    <a:lnTo>
                      <a:pt x="55" y="121"/>
                    </a:lnTo>
                    <a:lnTo>
                      <a:pt x="61" y="121"/>
                    </a:lnTo>
                    <a:lnTo>
                      <a:pt x="68" y="121"/>
                    </a:lnTo>
                    <a:lnTo>
                      <a:pt x="73" y="120"/>
                    </a:lnTo>
                    <a:lnTo>
                      <a:pt x="80" y="119"/>
                    </a:lnTo>
                    <a:lnTo>
                      <a:pt x="85" y="117"/>
                    </a:lnTo>
                    <a:lnTo>
                      <a:pt x="90" y="115"/>
                    </a:lnTo>
                    <a:lnTo>
                      <a:pt x="95" y="112"/>
                    </a:lnTo>
                    <a:lnTo>
                      <a:pt x="100" y="108"/>
                    </a:lnTo>
                    <a:lnTo>
                      <a:pt x="104" y="104"/>
                    </a:lnTo>
                    <a:lnTo>
                      <a:pt x="108" y="100"/>
                    </a:lnTo>
                    <a:lnTo>
                      <a:pt x="112" y="96"/>
                    </a:lnTo>
                    <a:lnTo>
                      <a:pt x="115" y="90"/>
                    </a:lnTo>
                    <a:lnTo>
                      <a:pt x="117" y="85"/>
                    </a:lnTo>
                    <a:lnTo>
                      <a:pt x="119" y="79"/>
                    </a:lnTo>
                    <a:lnTo>
                      <a:pt x="121" y="73"/>
                    </a:lnTo>
                    <a:lnTo>
                      <a:pt x="122" y="67"/>
                    </a:lnTo>
                    <a:lnTo>
                      <a:pt x="122" y="61"/>
                    </a:lnTo>
                    <a:lnTo>
                      <a:pt x="122" y="55"/>
                    </a:lnTo>
                    <a:lnTo>
                      <a:pt x="121" y="48"/>
                    </a:lnTo>
                    <a:lnTo>
                      <a:pt x="119" y="43"/>
                    </a:lnTo>
                    <a:lnTo>
                      <a:pt x="117" y="38"/>
                    </a:lnTo>
                    <a:lnTo>
                      <a:pt x="115" y="32"/>
                    </a:lnTo>
                    <a:lnTo>
                      <a:pt x="112" y="27"/>
                    </a:lnTo>
                    <a:lnTo>
                      <a:pt x="108" y="23"/>
                    </a:lnTo>
                    <a:lnTo>
                      <a:pt x="104" y="18"/>
                    </a:lnTo>
                    <a:lnTo>
                      <a:pt x="100" y="14"/>
                    </a:lnTo>
                    <a:lnTo>
                      <a:pt x="95" y="11"/>
                    </a:lnTo>
                    <a:lnTo>
                      <a:pt x="90" y="8"/>
                    </a:lnTo>
                    <a:lnTo>
                      <a:pt x="85" y="4"/>
                    </a:lnTo>
                    <a:lnTo>
                      <a:pt x="80" y="2"/>
                    </a:lnTo>
                    <a:lnTo>
                      <a:pt x="73" y="1"/>
                    </a:lnTo>
                    <a:lnTo>
                      <a:pt x="68" y="0"/>
                    </a:lnTo>
                    <a:lnTo>
                      <a:pt x="6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2" name="Freeform 63">
                <a:extLst>
                  <a:ext uri="{FF2B5EF4-FFF2-40B4-BE49-F238E27FC236}">
                    <a16:creationId xmlns:a16="http://schemas.microsoft.com/office/drawing/2014/main" id="{EABB644B-058E-47D9-B89A-71188374F651}"/>
                  </a:ext>
                </a:extLst>
              </p:cNvPr>
              <p:cNvSpPr>
                <a:spLocks noEditPoints="1"/>
              </p:cNvSpPr>
              <p:nvPr/>
            </p:nvSpPr>
            <p:spPr bwMode="auto">
              <a:xfrm>
                <a:off x="1547813" y="3330576"/>
                <a:ext cx="212725" cy="212725"/>
              </a:xfrm>
              <a:custGeom>
                <a:avLst/>
                <a:gdLst>
                  <a:gd name="T0" fmla="*/ 407 w 535"/>
                  <a:gd name="T1" fmla="*/ 408 h 536"/>
                  <a:gd name="T2" fmla="*/ 367 w 535"/>
                  <a:gd name="T3" fmla="*/ 436 h 536"/>
                  <a:gd name="T4" fmla="*/ 330 w 535"/>
                  <a:gd name="T5" fmla="*/ 452 h 536"/>
                  <a:gd name="T6" fmla="*/ 321 w 535"/>
                  <a:gd name="T7" fmla="*/ 465 h 536"/>
                  <a:gd name="T8" fmla="*/ 217 w 535"/>
                  <a:gd name="T9" fmla="*/ 461 h 536"/>
                  <a:gd name="T10" fmla="*/ 199 w 535"/>
                  <a:gd name="T11" fmla="*/ 449 h 536"/>
                  <a:gd name="T12" fmla="*/ 163 w 535"/>
                  <a:gd name="T13" fmla="*/ 432 h 536"/>
                  <a:gd name="T14" fmla="*/ 134 w 535"/>
                  <a:gd name="T15" fmla="*/ 409 h 536"/>
                  <a:gd name="T16" fmla="*/ 82 w 535"/>
                  <a:gd name="T17" fmla="*/ 433 h 536"/>
                  <a:gd name="T18" fmla="*/ 75 w 535"/>
                  <a:gd name="T19" fmla="*/ 316 h 536"/>
                  <a:gd name="T20" fmla="*/ 72 w 535"/>
                  <a:gd name="T21" fmla="*/ 287 h 536"/>
                  <a:gd name="T22" fmla="*/ 72 w 535"/>
                  <a:gd name="T23" fmla="*/ 246 h 536"/>
                  <a:gd name="T24" fmla="*/ 75 w 535"/>
                  <a:gd name="T25" fmla="*/ 217 h 536"/>
                  <a:gd name="T26" fmla="*/ 82 w 535"/>
                  <a:gd name="T27" fmla="*/ 99 h 536"/>
                  <a:gd name="T28" fmla="*/ 134 w 535"/>
                  <a:gd name="T29" fmla="*/ 124 h 536"/>
                  <a:gd name="T30" fmla="*/ 163 w 535"/>
                  <a:gd name="T31" fmla="*/ 101 h 536"/>
                  <a:gd name="T32" fmla="*/ 199 w 535"/>
                  <a:gd name="T33" fmla="*/ 84 h 536"/>
                  <a:gd name="T34" fmla="*/ 217 w 535"/>
                  <a:gd name="T35" fmla="*/ 72 h 536"/>
                  <a:gd name="T36" fmla="*/ 321 w 535"/>
                  <a:gd name="T37" fmla="*/ 68 h 536"/>
                  <a:gd name="T38" fmla="*/ 330 w 535"/>
                  <a:gd name="T39" fmla="*/ 81 h 536"/>
                  <a:gd name="T40" fmla="*/ 367 w 535"/>
                  <a:gd name="T41" fmla="*/ 97 h 536"/>
                  <a:gd name="T42" fmla="*/ 407 w 535"/>
                  <a:gd name="T43" fmla="*/ 124 h 536"/>
                  <a:gd name="T44" fmla="*/ 505 w 535"/>
                  <a:gd name="T45" fmla="*/ 188 h 536"/>
                  <a:gd name="T46" fmla="*/ 458 w 535"/>
                  <a:gd name="T47" fmla="*/ 221 h 536"/>
                  <a:gd name="T48" fmla="*/ 463 w 535"/>
                  <a:gd name="T49" fmla="*/ 256 h 536"/>
                  <a:gd name="T50" fmla="*/ 461 w 535"/>
                  <a:gd name="T51" fmla="*/ 297 h 536"/>
                  <a:gd name="T52" fmla="*/ 462 w 535"/>
                  <a:gd name="T53" fmla="*/ 319 h 536"/>
                  <a:gd name="T54" fmla="*/ 528 w 535"/>
                  <a:gd name="T55" fmla="*/ 329 h 536"/>
                  <a:gd name="T56" fmla="*/ 489 w 535"/>
                  <a:gd name="T57" fmla="*/ 276 h 536"/>
                  <a:gd name="T58" fmla="*/ 486 w 535"/>
                  <a:gd name="T59" fmla="*/ 238 h 536"/>
                  <a:gd name="T60" fmla="*/ 534 w 535"/>
                  <a:gd name="T61" fmla="*/ 197 h 536"/>
                  <a:gd name="T62" fmla="*/ 467 w 535"/>
                  <a:gd name="T63" fmla="*/ 74 h 536"/>
                  <a:gd name="T64" fmla="*/ 455 w 535"/>
                  <a:gd name="T65" fmla="*/ 70 h 536"/>
                  <a:gd name="T66" fmla="*/ 380 w 535"/>
                  <a:gd name="T67" fmla="*/ 74 h 536"/>
                  <a:gd name="T68" fmla="*/ 346 w 535"/>
                  <a:gd name="T69" fmla="*/ 8 h 536"/>
                  <a:gd name="T70" fmla="*/ 205 w 535"/>
                  <a:gd name="T71" fmla="*/ 0 h 536"/>
                  <a:gd name="T72" fmla="*/ 192 w 535"/>
                  <a:gd name="T73" fmla="*/ 13 h 536"/>
                  <a:gd name="T74" fmla="*/ 143 w 535"/>
                  <a:gd name="T75" fmla="*/ 84 h 536"/>
                  <a:gd name="T76" fmla="*/ 74 w 535"/>
                  <a:gd name="T77" fmla="*/ 70 h 536"/>
                  <a:gd name="T78" fmla="*/ 0 w 535"/>
                  <a:gd name="T79" fmla="*/ 191 h 536"/>
                  <a:gd name="T80" fmla="*/ 49 w 535"/>
                  <a:gd name="T81" fmla="*/ 229 h 536"/>
                  <a:gd name="T82" fmla="*/ 46 w 535"/>
                  <a:gd name="T83" fmla="*/ 266 h 536"/>
                  <a:gd name="T84" fmla="*/ 48 w 535"/>
                  <a:gd name="T85" fmla="*/ 303 h 536"/>
                  <a:gd name="T86" fmla="*/ 0 w 535"/>
                  <a:gd name="T87" fmla="*/ 340 h 536"/>
                  <a:gd name="T88" fmla="*/ 73 w 535"/>
                  <a:gd name="T89" fmla="*/ 463 h 536"/>
                  <a:gd name="T90" fmla="*/ 143 w 535"/>
                  <a:gd name="T91" fmla="*/ 449 h 536"/>
                  <a:gd name="T92" fmla="*/ 192 w 535"/>
                  <a:gd name="T93" fmla="*/ 523 h 536"/>
                  <a:gd name="T94" fmla="*/ 205 w 535"/>
                  <a:gd name="T95" fmla="*/ 536 h 536"/>
                  <a:gd name="T96" fmla="*/ 346 w 535"/>
                  <a:gd name="T97" fmla="*/ 528 h 536"/>
                  <a:gd name="T98" fmla="*/ 364 w 535"/>
                  <a:gd name="T99" fmla="*/ 467 h 536"/>
                  <a:gd name="T100" fmla="*/ 409 w 535"/>
                  <a:gd name="T101" fmla="*/ 437 h 536"/>
                  <a:gd name="T102" fmla="*/ 458 w 535"/>
                  <a:gd name="T103" fmla="*/ 463 h 536"/>
                  <a:gd name="T104" fmla="*/ 467 w 535"/>
                  <a:gd name="T105" fmla="*/ 459 h 536"/>
                  <a:gd name="T106" fmla="*/ 535 w 535"/>
                  <a:gd name="T107" fmla="*/ 335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35" h="536">
                    <a:moveTo>
                      <a:pt x="453" y="433"/>
                    </a:moveTo>
                    <a:lnTo>
                      <a:pt x="414" y="410"/>
                    </a:lnTo>
                    <a:lnTo>
                      <a:pt x="410" y="409"/>
                    </a:lnTo>
                    <a:lnTo>
                      <a:pt x="407" y="408"/>
                    </a:lnTo>
                    <a:lnTo>
                      <a:pt x="403" y="409"/>
                    </a:lnTo>
                    <a:lnTo>
                      <a:pt x="399" y="411"/>
                    </a:lnTo>
                    <a:lnTo>
                      <a:pt x="383" y="424"/>
                    </a:lnTo>
                    <a:lnTo>
                      <a:pt x="367" y="436"/>
                    </a:lnTo>
                    <a:lnTo>
                      <a:pt x="359" y="441"/>
                    </a:lnTo>
                    <a:lnTo>
                      <a:pt x="350" y="446"/>
                    </a:lnTo>
                    <a:lnTo>
                      <a:pt x="340" y="449"/>
                    </a:lnTo>
                    <a:lnTo>
                      <a:pt x="330" y="452"/>
                    </a:lnTo>
                    <a:lnTo>
                      <a:pt x="326" y="454"/>
                    </a:lnTo>
                    <a:lnTo>
                      <a:pt x="323" y="457"/>
                    </a:lnTo>
                    <a:lnTo>
                      <a:pt x="321" y="461"/>
                    </a:lnTo>
                    <a:lnTo>
                      <a:pt x="321" y="465"/>
                    </a:lnTo>
                    <a:lnTo>
                      <a:pt x="321" y="511"/>
                    </a:lnTo>
                    <a:lnTo>
                      <a:pt x="218" y="511"/>
                    </a:lnTo>
                    <a:lnTo>
                      <a:pt x="218" y="465"/>
                    </a:lnTo>
                    <a:lnTo>
                      <a:pt x="217" y="461"/>
                    </a:lnTo>
                    <a:lnTo>
                      <a:pt x="216" y="457"/>
                    </a:lnTo>
                    <a:lnTo>
                      <a:pt x="213" y="454"/>
                    </a:lnTo>
                    <a:lnTo>
                      <a:pt x="208" y="452"/>
                    </a:lnTo>
                    <a:lnTo>
                      <a:pt x="199" y="449"/>
                    </a:lnTo>
                    <a:lnTo>
                      <a:pt x="189" y="446"/>
                    </a:lnTo>
                    <a:lnTo>
                      <a:pt x="180" y="441"/>
                    </a:lnTo>
                    <a:lnTo>
                      <a:pt x="172" y="437"/>
                    </a:lnTo>
                    <a:lnTo>
                      <a:pt x="163" y="432"/>
                    </a:lnTo>
                    <a:lnTo>
                      <a:pt x="155" y="425"/>
                    </a:lnTo>
                    <a:lnTo>
                      <a:pt x="146" y="419"/>
                    </a:lnTo>
                    <a:lnTo>
                      <a:pt x="137" y="411"/>
                    </a:lnTo>
                    <a:lnTo>
                      <a:pt x="134" y="409"/>
                    </a:lnTo>
                    <a:lnTo>
                      <a:pt x="130" y="408"/>
                    </a:lnTo>
                    <a:lnTo>
                      <a:pt x="126" y="409"/>
                    </a:lnTo>
                    <a:lnTo>
                      <a:pt x="122" y="410"/>
                    </a:lnTo>
                    <a:lnTo>
                      <a:pt x="82" y="433"/>
                    </a:lnTo>
                    <a:lnTo>
                      <a:pt x="30" y="344"/>
                    </a:lnTo>
                    <a:lnTo>
                      <a:pt x="70" y="321"/>
                    </a:lnTo>
                    <a:lnTo>
                      <a:pt x="73" y="319"/>
                    </a:lnTo>
                    <a:lnTo>
                      <a:pt x="75" y="316"/>
                    </a:lnTo>
                    <a:lnTo>
                      <a:pt x="75" y="311"/>
                    </a:lnTo>
                    <a:lnTo>
                      <a:pt x="75" y="307"/>
                    </a:lnTo>
                    <a:lnTo>
                      <a:pt x="74" y="297"/>
                    </a:lnTo>
                    <a:lnTo>
                      <a:pt x="72" y="287"/>
                    </a:lnTo>
                    <a:lnTo>
                      <a:pt x="72" y="277"/>
                    </a:lnTo>
                    <a:lnTo>
                      <a:pt x="71" y="266"/>
                    </a:lnTo>
                    <a:lnTo>
                      <a:pt x="72" y="257"/>
                    </a:lnTo>
                    <a:lnTo>
                      <a:pt x="72" y="246"/>
                    </a:lnTo>
                    <a:lnTo>
                      <a:pt x="74" y="236"/>
                    </a:lnTo>
                    <a:lnTo>
                      <a:pt x="75" y="226"/>
                    </a:lnTo>
                    <a:lnTo>
                      <a:pt x="76" y="221"/>
                    </a:lnTo>
                    <a:lnTo>
                      <a:pt x="75" y="217"/>
                    </a:lnTo>
                    <a:lnTo>
                      <a:pt x="73" y="214"/>
                    </a:lnTo>
                    <a:lnTo>
                      <a:pt x="70" y="212"/>
                    </a:lnTo>
                    <a:lnTo>
                      <a:pt x="30" y="188"/>
                    </a:lnTo>
                    <a:lnTo>
                      <a:pt x="82" y="99"/>
                    </a:lnTo>
                    <a:lnTo>
                      <a:pt x="122" y="122"/>
                    </a:lnTo>
                    <a:lnTo>
                      <a:pt x="126" y="124"/>
                    </a:lnTo>
                    <a:lnTo>
                      <a:pt x="130" y="124"/>
                    </a:lnTo>
                    <a:lnTo>
                      <a:pt x="134" y="124"/>
                    </a:lnTo>
                    <a:lnTo>
                      <a:pt x="137" y="121"/>
                    </a:lnTo>
                    <a:lnTo>
                      <a:pt x="146" y="114"/>
                    </a:lnTo>
                    <a:lnTo>
                      <a:pt x="155" y="106"/>
                    </a:lnTo>
                    <a:lnTo>
                      <a:pt x="163" y="101"/>
                    </a:lnTo>
                    <a:lnTo>
                      <a:pt x="172" y="96"/>
                    </a:lnTo>
                    <a:lnTo>
                      <a:pt x="180" y="91"/>
                    </a:lnTo>
                    <a:lnTo>
                      <a:pt x="189" y="87"/>
                    </a:lnTo>
                    <a:lnTo>
                      <a:pt x="199" y="84"/>
                    </a:lnTo>
                    <a:lnTo>
                      <a:pt x="208" y="81"/>
                    </a:lnTo>
                    <a:lnTo>
                      <a:pt x="213" y="78"/>
                    </a:lnTo>
                    <a:lnTo>
                      <a:pt x="215" y="76"/>
                    </a:lnTo>
                    <a:lnTo>
                      <a:pt x="217" y="72"/>
                    </a:lnTo>
                    <a:lnTo>
                      <a:pt x="218" y="68"/>
                    </a:lnTo>
                    <a:lnTo>
                      <a:pt x="218" y="26"/>
                    </a:lnTo>
                    <a:lnTo>
                      <a:pt x="321" y="26"/>
                    </a:lnTo>
                    <a:lnTo>
                      <a:pt x="321" y="68"/>
                    </a:lnTo>
                    <a:lnTo>
                      <a:pt x="321" y="72"/>
                    </a:lnTo>
                    <a:lnTo>
                      <a:pt x="323" y="76"/>
                    </a:lnTo>
                    <a:lnTo>
                      <a:pt x="326" y="78"/>
                    </a:lnTo>
                    <a:lnTo>
                      <a:pt x="330" y="81"/>
                    </a:lnTo>
                    <a:lnTo>
                      <a:pt x="340" y="84"/>
                    </a:lnTo>
                    <a:lnTo>
                      <a:pt x="350" y="87"/>
                    </a:lnTo>
                    <a:lnTo>
                      <a:pt x="360" y="91"/>
                    </a:lnTo>
                    <a:lnTo>
                      <a:pt x="367" y="97"/>
                    </a:lnTo>
                    <a:lnTo>
                      <a:pt x="383" y="107"/>
                    </a:lnTo>
                    <a:lnTo>
                      <a:pt x="399" y="121"/>
                    </a:lnTo>
                    <a:lnTo>
                      <a:pt x="403" y="124"/>
                    </a:lnTo>
                    <a:lnTo>
                      <a:pt x="407" y="124"/>
                    </a:lnTo>
                    <a:lnTo>
                      <a:pt x="410" y="124"/>
                    </a:lnTo>
                    <a:lnTo>
                      <a:pt x="414" y="122"/>
                    </a:lnTo>
                    <a:lnTo>
                      <a:pt x="453" y="99"/>
                    </a:lnTo>
                    <a:lnTo>
                      <a:pt x="505" y="188"/>
                    </a:lnTo>
                    <a:lnTo>
                      <a:pt x="465" y="212"/>
                    </a:lnTo>
                    <a:lnTo>
                      <a:pt x="462" y="214"/>
                    </a:lnTo>
                    <a:lnTo>
                      <a:pt x="460" y="217"/>
                    </a:lnTo>
                    <a:lnTo>
                      <a:pt x="458" y="221"/>
                    </a:lnTo>
                    <a:lnTo>
                      <a:pt x="458" y="226"/>
                    </a:lnTo>
                    <a:lnTo>
                      <a:pt x="461" y="235"/>
                    </a:lnTo>
                    <a:lnTo>
                      <a:pt x="462" y="246"/>
                    </a:lnTo>
                    <a:lnTo>
                      <a:pt x="463" y="256"/>
                    </a:lnTo>
                    <a:lnTo>
                      <a:pt x="463" y="266"/>
                    </a:lnTo>
                    <a:lnTo>
                      <a:pt x="463" y="277"/>
                    </a:lnTo>
                    <a:lnTo>
                      <a:pt x="462" y="287"/>
                    </a:lnTo>
                    <a:lnTo>
                      <a:pt x="461" y="297"/>
                    </a:lnTo>
                    <a:lnTo>
                      <a:pt x="458" y="307"/>
                    </a:lnTo>
                    <a:lnTo>
                      <a:pt x="458" y="311"/>
                    </a:lnTo>
                    <a:lnTo>
                      <a:pt x="460" y="316"/>
                    </a:lnTo>
                    <a:lnTo>
                      <a:pt x="462" y="319"/>
                    </a:lnTo>
                    <a:lnTo>
                      <a:pt x="465" y="321"/>
                    </a:lnTo>
                    <a:lnTo>
                      <a:pt x="505" y="344"/>
                    </a:lnTo>
                    <a:lnTo>
                      <a:pt x="453" y="433"/>
                    </a:lnTo>
                    <a:close/>
                    <a:moveTo>
                      <a:pt x="528" y="329"/>
                    </a:moveTo>
                    <a:lnTo>
                      <a:pt x="485" y="303"/>
                    </a:lnTo>
                    <a:lnTo>
                      <a:pt x="486" y="294"/>
                    </a:lnTo>
                    <a:lnTo>
                      <a:pt x="487" y="285"/>
                    </a:lnTo>
                    <a:lnTo>
                      <a:pt x="489" y="276"/>
                    </a:lnTo>
                    <a:lnTo>
                      <a:pt x="489" y="266"/>
                    </a:lnTo>
                    <a:lnTo>
                      <a:pt x="489" y="257"/>
                    </a:lnTo>
                    <a:lnTo>
                      <a:pt x="487" y="248"/>
                    </a:lnTo>
                    <a:lnTo>
                      <a:pt x="486" y="238"/>
                    </a:lnTo>
                    <a:lnTo>
                      <a:pt x="485" y="229"/>
                    </a:lnTo>
                    <a:lnTo>
                      <a:pt x="528" y="205"/>
                    </a:lnTo>
                    <a:lnTo>
                      <a:pt x="531" y="202"/>
                    </a:lnTo>
                    <a:lnTo>
                      <a:pt x="534" y="197"/>
                    </a:lnTo>
                    <a:lnTo>
                      <a:pt x="535" y="192"/>
                    </a:lnTo>
                    <a:lnTo>
                      <a:pt x="533" y="187"/>
                    </a:lnTo>
                    <a:lnTo>
                      <a:pt x="468" y="76"/>
                    </a:lnTo>
                    <a:lnTo>
                      <a:pt x="467" y="74"/>
                    </a:lnTo>
                    <a:lnTo>
                      <a:pt x="465" y="72"/>
                    </a:lnTo>
                    <a:lnTo>
                      <a:pt x="463" y="71"/>
                    </a:lnTo>
                    <a:lnTo>
                      <a:pt x="461" y="70"/>
                    </a:lnTo>
                    <a:lnTo>
                      <a:pt x="455" y="70"/>
                    </a:lnTo>
                    <a:lnTo>
                      <a:pt x="451" y="71"/>
                    </a:lnTo>
                    <a:lnTo>
                      <a:pt x="409" y="96"/>
                    </a:lnTo>
                    <a:lnTo>
                      <a:pt x="395" y="85"/>
                    </a:lnTo>
                    <a:lnTo>
                      <a:pt x="380" y="74"/>
                    </a:lnTo>
                    <a:lnTo>
                      <a:pt x="364" y="66"/>
                    </a:lnTo>
                    <a:lnTo>
                      <a:pt x="347" y="59"/>
                    </a:lnTo>
                    <a:lnTo>
                      <a:pt x="347" y="13"/>
                    </a:lnTo>
                    <a:lnTo>
                      <a:pt x="346" y="8"/>
                    </a:lnTo>
                    <a:lnTo>
                      <a:pt x="342" y="4"/>
                    </a:lnTo>
                    <a:lnTo>
                      <a:pt x="338" y="1"/>
                    </a:lnTo>
                    <a:lnTo>
                      <a:pt x="334" y="0"/>
                    </a:lnTo>
                    <a:lnTo>
                      <a:pt x="205" y="0"/>
                    </a:lnTo>
                    <a:lnTo>
                      <a:pt x="200" y="1"/>
                    </a:lnTo>
                    <a:lnTo>
                      <a:pt x="196" y="4"/>
                    </a:lnTo>
                    <a:lnTo>
                      <a:pt x="193" y="8"/>
                    </a:lnTo>
                    <a:lnTo>
                      <a:pt x="192" y="13"/>
                    </a:lnTo>
                    <a:lnTo>
                      <a:pt x="192" y="59"/>
                    </a:lnTo>
                    <a:lnTo>
                      <a:pt x="175" y="66"/>
                    </a:lnTo>
                    <a:lnTo>
                      <a:pt x="159" y="73"/>
                    </a:lnTo>
                    <a:lnTo>
                      <a:pt x="143" y="84"/>
                    </a:lnTo>
                    <a:lnTo>
                      <a:pt x="127" y="96"/>
                    </a:lnTo>
                    <a:lnTo>
                      <a:pt x="84" y="71"/>
                    </a:lnTo>
                    <a:lnTo>
                      <a:pt x="78" y="70"/>
                    </a:lnTo>
                    <a:lnTo>
                      <a:pt x="74" y="70"/>
                    </a:lnTo>
                    <a:lnTo>
                      <a:pt x="70" y="72"/>
                    </a:lnTo>
                    <a:lnTo>
                      <a:pt x="67" y="76"/>
                    </a:lnTo>
                    <a:lnTo>
                      <a:pt x="2" y="187"/>
                    </a:lnTo>
                    <a:lnTo>
                      <a:pt x="0" y="191"/>
                    </a:lnTo>
                    <a:lnTo>
                      <a:pt x="0" y="197"/>
                    </a:lnTo>
                    <a:lnTo>
                      <a:pt x="2" y="201"/>
                    </a:lnTo>
                    <a:lnTo>
                      <a:pt x="6" y="205"/>
                    </a:lnTo>
                    <a:lnTo>
                      <a:pt x="49" y="229"/>
                    </a:lnTo>
                    <a:lnTo>
                      <a:pt x="47" y="238"/>
                    </a:lnTo>
                    <a:lnTo>
                      <a:pt x="46" y="248"/>
                    </a:lnTo>
                    <a:lnTo>
                      <a:pt x="46" y="257"/>
                    </a:lnTo>
                    <a:lnTo>
                      <a:pt x="46" y="266"/>
                    </a:lnTo>
                    <a:lnTo>
                      <a:pt x="46" y="276"/>
                    </a:lnTo>
                    <a:lnTo>
                      <a:pt x="46" y="285"/>
                    </a:lnTo>
                    <a:lnTo>
                      <a:pt x="47" y="294"/>
                    </a:lnTo>
                    <a:lnTo>
                      <a:pt x="48" y="303"/>
                    </a:lnTo>
                    <a:lnTo>
                      <a:pt x="6" y="329"/>
                    </a:lnTo>
                    <a:lnTo>
                      <a:pt x="2" y="332"/>
                    </a:lnTo>
                    <a:lnTo>
                      <a:pt x="0" y="335"/>
                    </a:lnTo>
                    <a:lnTo>
                      <a:pt x="0" y="340"/>
                    </a:lnTo>
                    <a:lnTo>
                      <a:pt x="1" y="345"/>
                    </a:lnTo>
                    <a:lnTo>
                      <a:pt x="65" y="457"/>
                    </a:lnTo>
                    <a:lnTo>
                      <a:pt x="69" y="461"/>
                    </a:lnTo>
                    <a:lnTo>
                      <a:pt x="73" y="463"/>
                    </a:lnTo>
                    <a:lnTo>
                      <a:pt x="78" y="463"/>
                    </a:lnTo>
                    <a:lnTo>
                      <a:pt x="83" y="461"/>
                    </a:lnTo>
                    <a:lnTo>
                      <a:pt x="127" y="437"/>
                    </a:lnTo>
                    <a:lnTo>
                      <a:pt x="143" y="449"/>
                    </a:lnTo>
                    <a:lnTo>
                      <a:pt x="159" y="459"/>
                    </a:lnTo>
                    <a:lnTo>
                      <a:pt x="175" y="467"/>
                    </a:lnTo>
                    <a:lnTo>
                      <a:pt x="192" y="474"/>
                    </a:lnTo>
                    <a:lnTo>
                      <a:pt x="192" y="523"/>
                    </a:lnTo>
                    <a:lnTo>
                      <a:pt x="193" y="528"/>
                    </a:lnTo>
                    <a:lnTo>
                      <a:pt x="196" y="533"/>
                    </a:lnTo>
                    <a:lnTo>
                      <a:pt x="200" y="535"/>
                    </a:lnTo>
                    <a:lnTo>
                      <a:pt x="205" y="536"/>
                    </a:lnTo>
                    <a:lnTo>
                      <a:pt x="334" y="536"/>
                    </a:lnTo>
                    <a:lnTo>
                      <a:pt x="338" y="535"/>
                    </a:lnTo>
                    <a:lnTo>
                      <a:pt x="342" y="533"/>
                    </a:lnTo>
                    <a:lnTo>
                      <a:pt x="346" y="528"/>
                    </a:lnTo>
                    <a:lnTo>
                      <a:pt x="347" y="523"/>
                    </a:lnTo>
                    <a:lnTo>
                      <a:pt x="347" y="474"/>
                    </a:lnTo>
                    <a:lnTo>
                      <a:pt x="355" y="470"/>
                    </a:lnTo>
                    <a:lnTo>
                      <a:pt x="364" y="467"/>
                    </a:lnTo>
                    <a:lnTo>
                      <a:pt x="373" y="463"/>
                    </a:lnTo>
                    <a:lnTo>
                      <a:pt x="380" y="459"/>
                    </a:lnTo>
                    <a:lnTo>
                      <a:pt x="395" y="449"/>
                    </a:lnTo>
                    <a:lnTo>
                      <a:pt x="409" y="437"/>
                    </a:lnTo>
                    <a:lnTo>
                      <a:pt x="452" y="461"/>
                    </a:lnTo>
                    <a:lnTo>
                      <a:pt x="454" y="463"/>
                    </a:lnTo>
                    <a:lnTo>
                      <a:pt x="456" y="463"/>
                    </a:lnTo>
                    <a:lnTo>
                      <a:pt x="458" y="463"/>
                    </a:lnTo>
                    <a:lnTo>
                      <a:pt x="462" y="462"/>
                    </a:lnTo>
                    <a:lnTo>
                      <a:pt x="464" y="462"/>
                    </a:lnTo>
                    <a:lnTo>
                      <a:pt x="466" y="461"/>
                    </a:lnTo>
                    <a:lnTo>
                      <a:pt x="467" y="459"/>
                    </a:lnTo>
                    <a:lnTo>
                      <a:pt x="469" y="457"/>
                    </a:lnTo>
                    <a:lnTo>
                      <a:pt x="533" y="345"/>
                    </a:lnTo>
                    <a:lnTo>
                      <a:pt x="535" y="340"/>
                    </a:lnTo>
                    <a:lnTo>
                      <a:pt x="535" y="335"/>
                    </a:lnTo>
                    <a:lnTo>
                      <a:pt x="533" y="332"/>
                    </a:lnTo>
                    <a:lnTo>
                      <a:pt x="528"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3" name="Freeform 64">
                <a:extLst>
                  <a:ext uri="{FF2B5EF4-FFF2-40B4-BE49-F238E27FC236}">
                    <a16:creationId xmlns:a16="http://schemas.microsoft.com/office/drawing/2014/main" id="{16308FCE-AE2B-4201-880C-EE1748D626D3}"/>
                  </a:ext>
                </a:extLst>
              </p:cNvPr>
              <p:cNvSpPr>
                <a:spLocks noEditPoints="1"/>
              </p:cNvSpPr>
              <p:nvPr/>
            </p:nvSpPr>
            <p:spPr bwMode="auto">
              <a:xfrm>
                <a:off x="1727201" y="3240088"/>
                <a:ext cx="122238" cy="125413"/>
              </a:xfrm>
              <a:custGeom>
                <a:avLst/>
                <a:gdLst>
                  <a:gd name="T0" fmla="*/ 235 w 308"/>
                  <a:gd name="T1" fmla="*/ 227 h 315"/>
                  <a:gd name="T2" fmla="*/ 223 w 308"/>
                  <a:gd name="T3" fmla="*/ 229 h 315"/>
                  <a:gd name="T4" fmla="*/ 195 w 308"/>
                  <a:gd name="T5" fmla="*/ 248 h 315"/>
                  <a:gd name="T6" fmla="*/ 178 w 308"/>
                  <a:gd name="T7" fmla="*/ 257 h 315"/>
                  <a:gd name="T8" fmla="*/ 176 w 308"/>
                  <a:gd name="T9" fmla="*/ 289 h 315"/>
                  <a:gd name="T10" fmla="*/ 136 w 308"/>
                  <a:gd name="T11" fmla="*/ 260 h 315"/>
                  <a:gd name="T12" fmla="*/ 129 w 308"/>
                  <a:gd name="T13" fmla="*/ 253 h 315"/>
                  <a:gd name="T14" fmla="*/ 95 w 308"/>
                  <a:gd name="T15" fmla="*/ 237 h 315"/>
                  <a:gd name="T16" fmla="*/ 79 w 308"/>
                  <a:gd name="T17" fmla="*/ 226 h 315"/>
                  <a:gd name="T18" fmla="*/ 50 w 308"/>
                  <a:gd name="T19" fmla="*/ 240 h 315"/>
                  <a:gd name="T20" fmla="*/ 55 w 308"/>
                  <a:gd name="T21" fmla="*/ 192 h 315"/>
                  <a:gd name="T22" fmla="*/ 58 w 308"/>
                  <a:gd name="T23" fmla="*/ 180 h 315"/>
                  <a:gd name="T24" fmla="*/ 56 w 308"/>
                  <a:gd name="T25" fmla="*/ 145 h 315"/>
                  <a:gd name="T26" fmla="*/ 57 w 308"/>
                  <a:gd name="T27" fmla="*/ 126 h 315"/>
                  <a:gd name="T28" fmla="*/ 31 w 308"/>
                  <a:gd name="T29" fmla="*/ 108 h 315"/>
                  <a:gd name="T30" fmla="*/ 76 w 308"/>
                  <a:gd name="T31" fmla="*/ 87 h 315"/>
                  <a:gd name="T32" fmla="*/ 87 w 308"/>
                  <a:gd name="T33" fmla="*/ 84 h 315"/>
                  <a:gd name="T34" fmla="*/ 117 w 308"/>
                  <a:gd name="T35" fmla="*/ 66 h 315"/>
                  <a:gd name="T36" fmla="*/ 135 w 308"/>
                  <a:gd name="T37" fmla="*/ 57 h 315"/>
                  <a:gd name="T38" fmla="*/ 137 w 308"/>
                  <a:gd name="T39" fmla="*/ 25 h 315"/>
                  <a:gd name="T40" fmla="*/ 176 w 308"/>
                  <a:gd name="T41" fmla="*/ 53 h 315"/>
                  <a:gd name="T42" fmla="*/ 185 w 308"/>
                  <a:gd name="T43" fmla="*/ 62 h 315"/>
                  <a:gd name="T44" fmla="*/ 215 w 308"/>
                  <a:gd name="T45" fmla="*/ 77 h 315"/>
                  <a:gd name="T46" fmla="*/ 231 w 308"/>
                  <a:gd name="T47" fmla="*/ 88 h 315"/>
                  <a:gd name="T48" fmla="*/ 259 w 308"/>
                  <a:gd name="T49" fmla="*/ 76 h 315"/>
                  <a:gd name="T50" fmla="*/ 254 w 308"/>
                  <a:gd name="T51" fmla="*/ 123 h 315"/>
                  <a:gd name="T52" fmla="*/ 251 w 308"/>
                  <a:gd name="T53" fmla="*/ 134 h 315"/>
                  <a:gd name="T54" fmla="*/ 253 w 308"/>
                  <a:gd name="T55" fmla="*/ 169 h 315"/>
                  <a:gd name="T56" fmla="*/ 252 w 308"/>
                  <a:gd name="T57" fmla="*/ 188 h 315"/>
                  <a:gd name="T58" fmla="*/ 278 w 308"/>
                  <a:gd name="T59" fmla="*/ 207 h 315"/>
                  <a:gd name="T60" fmla="*/ 278 w 308"/>
                  <a:gd name="T61" fmla="*/ 178 h 315"/>
                  <a:gd name="T62" fmla="*/ 279 w 308"/>
                  <a:gd name="T63" fmla="*/ 148 h 315"/>
                  <a:gd name="T64" fmla="*/ 304 w 308"/>
                  <a:gd name="T65" fmla="*/ 123 h 315"/>
                  <a:gd name="T66" fmla="*/ 308 w 308"/>
                  <a:gd name="T67" fmla="*/ 116 h 315"/>
                  <a:gd name="T68" fmla="*/ 275 w 308"/>
                  <a:gd name="T69" fmla="*/ 51 h 315"/>
                  <a:gd name="T70" fmla="*/ 269 w 308"/>
                  <a:gd name="T71" fmla="*/ 46 h 315"/>
                  <a:gd name="T72" fmla="*/ 256 w 308"/>
                  <a:gd name="T73" fmla="*/ 46 h 315"/>
                  <a:gd name="T74" fmla="*/ 218 w 308"/>
                  <a:gd name="T75" fmla="*/ 49 h 315"/>
                  <a:gd name="T76" fmla="*/ 202 w 308"/>
                  <a:gd name="T77" fmla="*/ 13 h 315"/>
                  <a:gd name="T78" fmla="*/ 193 w 308"/>
                  <a:gd name="T79" fmla="*/ 2 h 315"/>
                  <a:gd name="T80" fmla="*/ 119 w 308"/>
                  <a:gd name="T81" fmla="*/ 2 h 315"/>
                  <a:gd name="T82" fmla="*/ 112 w 308"/>
                  <a:gd name="T83" fmla="*/ 13 h 315"/>
                  <a:gd name="T84" fmla="*/ 93 w 308"/>
                  <a:gd name="T85" fmla="*/ 50 h 315"/>
                  <a:gd name="T86" fmla="*/ 52 w 308"/>
                  <a:gd name="T87" fmla="*/ 46 h 315"/>
                  <a:gd name="T88" fmla="*/ 37 w 308"/>
                  <a:gd name="T89" fmla="*/ 47 h 315"/>
                  <a:gd name="T90" fmla="*/ 1 w 308"/>
                  <a:gd name="T91" fmla="*/ 111 h 315"/>
                  <a:gd name="T92" fmla="*/ 3 w 308"/>
                  <a:gd name="T93" fmla="*/ 121 h 315"/>
                  <a:gd name="T94" fmla="*/ 31 w 308"/>
                  <a:gd name="T95" fmla="*/ 138 h 315"/>
                  <a:gd name="T96" fmla="*/ 30 w 308"/>
                  <a:gd name="T97" fmla="*/ 167 h 315"/>
                  <a:gd name="T98" fmla="*/ 4 w 308"/>
                  <a:gd name="T99" fmla="*/ 193 h 315"/>
                  <a:gd name="T100" fmla="*/ 1 w 308"/>
                  <a:gd name="T101" fmla="*/ 199 h 315"/>
                  <a:gd name="T102" fmla="*/ 34 w 308"/>
                  <a:gd name="T103" fmla="*/ 263 h 315"/>
                  <a:gd name="T104" fmla="*/ 46 w 308"/>
                  <a:gd name="T105" fmla="*/ 270 h 315"/>
                  <a:gd name="T106" fmla="*/ 85 w 308"/>
                  <a:gd name="T107" fmla="*/ 259 h 315"/>
                  <a:gd name="T108" fmla="*/ 112 w 308"/>
                  <a:gd name="T109" fmla="*/ 274 h 315"/>
                  <a:gd name="T110" fmla="*/ 116 w 308"/>
                  <a:gd name="T111" fmla="*/ 311 h 315"/>
                  <a:gd name="T112" fmla="*/ 189 w 308"/>
                  <a:gd name="T113" fmla="*/ 315 h 315"/>
                  <a:gd name="T114" fmla="*/ 201 w 308"/>
                  <a:gd name="T115" fmla="*/ 306 h 315"/>
                  <a:gd name="T116" fmla="*/ 210 w 308"/>
                  <a:gd name="T117" fmla="*/ 270 h 315"/>
                  <a:gd name="T118" fmla="*/ 234 w 308"/>
                  <a:gd name="T119" fmla="*/ 255 h 315"/>
                  <a:gd name="T120" fmla="*/ 267 w 308"/>
                  <a:gd name="T121" fmla="*/ 270 h 315"/>
                  <a:gd name="T122" fmla="*/ 307 w 308"/>
                  <a:gd name="T123" fmla="*/ 208 h 315"/>
                  <a:gd name="T124" fmla="*/ 306 w 308"/>
                  <a:gd name="T125" fmla="*/ 194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8" h="315">
                    <a:moveTo>
                      <a:pt x="260" y="240"/>
                    </a:moveTo>
                    <a:lnTo>
                      <a:pt x="239" y="228"/>
                    </a:lnTo>
                    <a:lnTo>
                      <a:pt x="235" y="227"/>
                    </a:lnTo>
                    <a:lnTo>
                      <a:pt x="231" y="226"/>
                    </a:lnTo>
                    <a:lnTo>
                      <a:pt x="227" y="227"/>
                    </a:lnTo>
                    <a:lnTo>
                      <a:pt x="223" y="229"/>
                    </a:lnTo>
                    <a:lnTo>
                      <a:pt x="215" y="237"/>
                    </a:lnTo>
                    <a:lnTo>
                      <a:pt x="205" y="243"/>
                    </a:lnTo>
                    <a:lnTo>
                      <a:pt x="195" y="248"/>
                    </a:lnTo>
                    <a:lnTo>
                      <a:pt x="185" y="253"/>
                    </a:lnTo>
                    <a:lnTo>
                      <a:pt x="181" y="255"/>
                    </a:lnTo>
                    <a:lnTo>
                      <a:pt x="178" y="257"/>
                    </a:lnTo>
                    <a:lnTo>
                      <a:pt x="177" y="260"/>
                    </a:lnTo>
                    <a:lnTo>
                      <a:pt x="176" y="265"/>
                    </a:lnTo>
                    <a:lnTo>
                      <a:pt x="176" y="289"/>
                    </a:lnTo>
                    <a:lnTo>
                      <a:pt x="137" y="289"/>
                    </a:lnTo>
                    <a:lnTo>
                      <a:pt x="137" y="265"/>
                    </a:lnTo>
                    <a:lnTo>
                      <a:pt x="136" y="260"/>
                    </a:lnTo>
                    <a:lnTo>
                      <a:pt x="135" y="257"/>
                    </a:lnTo>
                    <a:lnTo>
                      <a:pt x="132" y="255"/>
                    </a:lnTo>
                    <a:lnTo>
                      <a:pt x="129" y="253"/>
                    </a:lnTo>
                    <a:lnTo>
                      <a:pt x="117" y="248"/>
                    </a:lnTo>
                    <a:lnTo>
                      <a:pt x="105" y="243"/>
                    </a:lnTo>
                    <a:lnTo>
                      <a:pt x="95" y="237"/>
                    </a:lnTo>
                    <a:lnTo>
                      <a:pt x="87" y="229"/>
                    </a:lnTo>
                    <a:lnTo>
                      <a:pt x="84" y="227"/>
                    </a:lnTo>
                    <a:lnTo>
                      <a:pt x="79" y="226"/>
                    </a:lnTo>
                    <a:lnTo>
                      <a:pt x="76" y="227"/>
                    </a:lnTo>
                    <a:lnTo>
                      <a:pt x="72" y="228"/>
                    </a:lnTo>
                    <a:lnTo>
                      <a:pt x="50" y="240"/>
                    </a:lnTo>
                    <a:lnTo>
                      <a:pt x="30" y="207"/>
                    </a:lnTo>
                    <a:lnTo>
                      <a:pt x="51" y="194"/>
                    </a:lnTo>
                    <a:lnTo>
                      <a:pt x="55" y="192"/>
                    </a:lnTo>
                    <a:lnTo>
                      <a:pt x="57" y="188"/>
                    </a:lnTo>
                    <a:lnTo>
                      <a:pt x="58" y="184"/>
                    </a:lnTo>
                    <a:lnTo>
                      <a:pt x="58" y="180"/>
                    </a:lnTo>
                    <a:lnTo>
                      <a:pt x="56" y="168"/>
                    </a:lnTo>
                    <a:lnTo>
                      <a:pt x="55" y="157"/>
                    </a:lnTo>
                    <a:lnTo>
                      <a:pt x="56" y="145"/>
                    </a:lnTo>
                    <a:lnTo>
                      <a:pt x="58" y="134"/>
                    </a:lnTo>
                    <a:lnTo>
                      <a:pt x="58" y="130"/>
                    </a:lnTo>
                    <a:lnTo>
                      <a:pt x="57" y="126"/>
                    </a:lnTo>
                    <a:lnTo>
                      <a:pt x="55" y="123"/>
                    </a:lnTo>
                    <a:lnTo>
                      <a:pt x="51" y="120"/>
                    </a:lnTo>
                    <a:lnTo>
                      <a:pt x="31" y="108"/>
                    </a:lnTo>
                    <a:lnTo>
                      <a:pt x="50" y="73"/>
                    </a:lnTo>
                    <a:lnTo>
                      <a:pt x="72" y="86"/>
                    </a:lnTo>
                    <a:lnTo>
                      <a:pt x="76" y="87"/>
                    </a:lnTo>
                    <a:lnTo>
                      <a:pt x="79" y="87"/>
                    </a:lnTo>
                    <a:lnTo>
                      <a:pt x="84" y="86"/>
                    </a:lnTo>
                    <a:lnTo>
                      <a:pt x="87" y="84"/>
                    </a:lnTo>
                    <a:lnTo>
                      <a:pt x="95" y="78"/>
                    </a:lnTo>
                    <a:lnTo>
                      <a:pt x="105" y="71"/>
                    </a:lnTo>
                    <a:lnTo>
                      <a:pt x="117" y="66"/>
                    </a:lnTo>
                    <a:lnTo>
                      <a:pt x="129" y="62"/>
                    </a:lnTo>
                    <a:lnTo>
                      <a:pt x="132" y="59"/>
                    </a:lnTo>
                    <a:lnTo>
                      <a:pt x="135" y="57"/>
                    </a:lnTo>
                    <a:lnTo>
                      <a:pt x="136" y="53"/>
                    </a:lnTo>
                    <a:lnTo>
                      <a:pt x="137" y="50"/>
                    </a:lnTo>
                    <a:lnTo>
                      <a:pt x="137" y="25"/>
                    </a:lnTo>
                    <a:lnTo>
                      <a:pt x="176" y="25"/>
                    </a:lnTo>
                    <a:lnTo>
                      <a:pt x="176" y="50"/>
                    </a:lnTo>
                    <a:lnTo>
                      <a:pt x="176" y="53"/>
                    </a:lnTo>
                    <a:lnTo>
                      <a:pt x="178" y="57"/>
                    </a:lnTo>
                    <a:lnTo>
                      <a:pt x="181" y="59"/>
                    </a:lnTo>
                    <a:lnTo>
                      <a:pt x="185" y="62"/>
                    </a:lnTo>
                    <a:lnTo>
                      <a:pt x="195" y="66"/>
                    </a:lnTo>
                    <a:lnTo>
                      <a:pt x="205" y="71"/>
                    </a:lnTo>
                    <a:lnTo>
                      <a:pt x="215" y="77"/>
                    </a:lnTo>
                    <a:lnTo>
                      <a:pt x="223" y="84"/>
                    </a:lnTo>
                    <a:lnTo>
                      <a:pt x="227" y="87"/>
                    </a:lnTo>
                    <a:lnTo>
                      <a:pt x="231" y="88"/>
                    </a:lnTo>
                    <a:lnTo>
                      <a:pt x="235" y="88"/>
                    </a:lnTo>
                    <a:lnTo>
                      <a:pt x="239" y="86"/>
                    </a:lnTo>
                    <a:lnTo>
                      <a:pt x="259" y="76"/>
                    </a:lnTo>
                    <a:lnTo>
                      <a:pt x="278" y="108"/>
                    </a:lnTo>
                    <a:lnTo>
                      <a:pt x="258" y="120"/>
                    </a:lnTo>
                    <a:lnTo>
                      <a:pt x="254" y="123"/>
                    </a:lnTo>
                    <a:lnTo>
                      <a:pt x="252" y="126"/>
                    </a:lnTo>
                    <a:lnTo>
                      <a:pt x="251" y="130"/>
                    </a:lnTo>
                    <a:lnTo>
                      <a:pt x="251" y="134"/>
                    </a:lnTo>
                    <a:lnTo>
                      <a:pt x="253" y="145"/>
                    </a:lnTo>
                    <a:lnTo>
                      <a:pt x="254" y="157"/>
                    </a:lnTo>
                    <a:lnTo>
                      <a:pt x="253" y="169"/>
                    </a:lnTo>
                    <a:lnTo>
                      <a:pt x="251" y="180"/>
                    </a:lnTo>
                    <a:lnTo>
                      <a:pt x="251" y="184"/>
                    </a:lnTo>
                    <a:lnTo>
                      <a:pt x="252" y="188"/>
                    </a:lnTo>
                    <a:lnTo>
                      <a:pt x="254" y="192"/>
                    </a:lnTo>
                    <a:lnTo>
                      <a:pt x="258" y="194"/>
                    </a:lnTo>
                    <a:lnTo>
                      <a:pt x="278" y="207"/>
                    </a:lnTo>
                    <a:lnTo>
                      <a:pt x="260" y="240"/>
                    </a:lnTo>
                    <a:close/>
                    <a:moveTo>
                      <a:pt x="302" y="192"/>
                    </a:moveTo>
                    <a:lnTo>
                      <a:pt x="278" y="178"/>
                    </a:lnTo>
                    <a:lnTo>
                      <a:pt x="279" y="167"/>
                    </a:lnTo>
                    <a:lnTo>
                      <a:pt x="279" y="157"/>
                    </a:lnTo>
                    <a:lnTo>
                      <a:pt x="279" y="148"/>
                    </a:lnTo>
                    <a:lnTo>
                      <a:pt x="278" y="138"/>
                    </a:lnTo>
                    <a:lnTo>
                      <a:pt x="302" y="124"/>
                    </a:lnTo>
                    <a:lnTo>
                      <a:pt x="304" y="123"/>
                    </a:lnTo>
                    <a:lnTo>
                      <a:pt x="306" y="121"/>
                    </a:lnTo>
                    <a:lnTo>
                      <a:pt x="307" y="119"/>
                    </a:lnTo>
                    <a:lnTo>
                      <a:pt x="308" y="116"/>
                    </a:lnTo>
                    <a:lnTo>
                      <a:pt x="308" y="111"/>
                    </a:lnTo>
                    <a:lnTo>
                      <a:pt x="306" y="106"/>
                    </a:lnTo>
                    <a:lnTo>
                      <a:pt x="275" y="51"/>
                    </a:lnTo>
                    <a:lnTo>
                      <a:pt x="273" y="49"/>
                    </a:lnTo>
                    <a:lnTo>
                      <a:pt x="271" y="47"/>
                    </a:lnTo>
                    <a:lnTo>
                      <a:pt x="269" y="46"/>
                    </a:lnTo>
                    <a:lnTo>
                      <a:pt x="266" y="44"/>
                    </a:lnTo>
                    <a:lnTo>
                      <a:pt x="262" y="44"/>
                    </a:lnTo>
                    <a:lnTo>
                      <a:pt x="256" y="46"/>
                    </a:lnTo>
                    <a:lnTo>
                      <a:pt x="234" y="59"/>
                    </a:lnTo>
                    <a:lnTo>
                      <a:pt x="226" y="54"/>
                    </a:lnTo>
                    <a:lnTo>
                      <a:pt x="218" y="49"/>
                    </a:lnTo>
                    <a:lnTo>
                      <a:pt x="210" y="44"/>
                    </a:lnTo>
                    <a:lnTo>
                      <a:pt x="202" y="41"/>
                    </a:lnTo>
                    <a:lnTo>
                      <a:pt x="202" y="13"/>
                    </a:lnTo>
                    <a:lnTo>
                      <a:pt x="201" y="8"/>
                    </a:lnTo>
                    <a:lnTo>
                      <a:pt x="197" y="4"/>
                    </a:lnTo>
                    <a:lnTo>
                      <a:pt x="193" y="2"/>
                    </a:lnTo>
                    <a:lnTo>
                      <a:pt x="189" y="0"/>
                    </a:lnTo>
                    <a:lnTo>
                      <a:pt x="124" y="0"/>
                    </a:lnTo>
                    <a:lnTo>
                      <a:pt x="119" y="2"/>
                    </a:lnTo>
                    <a:lnTo>
                      <a:pt x="116" y="4"/>
                    </a:lnTo>
                    <a:lnTo>
                      <a:pt x="113" y="8"/>
                    </a:lnTo>
                    <a:lnTo>
                      <a:pt x="112" y="13"/>
                    </a:lnTo>
                    <a:lnTo>
                      <a:pt x="112" y="41"/>
                    </a:lnTo>
                    <a:lnTo>
                      <a:pt x="102" y="44"/>
                    </a:lnTo>
                    <a:lnTo>
                      <a:pt x="93" y="50"/>
                    </a:lnTo>
                    <a:lnTo>
                      <a:pt x="85" y="54"/>
                    </a:lnTo>
                    <a:lnTo>
                      <a:pt x="77" y="59"/>
                    </a:lnTo>
                    <a:lnTo>
                      <a:pt x="52" y="46"/>
                    </a:lnTo>
                    <a:lnTo>
                      <a:pt x="47" y="44"/>
                    </a:lnTo>
                    <a:lnTo>
                      <a:pt x="43" y="44"/>
                    </a:lnTo>
                    <a:lnTo>
                      <a:pt x="37" y="47"/>
                    </a:lnTo>
                    <a:lnTo>
                      <a:pt x="34" y="51"/>
                    </a:lnTo>
                    <a:lnTo>
                      <a:pt x="2" y="106"/>
                    </a:lnTo>
                    <a:lnTo>
                      <a:pt x="1" y="111"/>
                    </a:lnTo>
                    <a:lnTo>
                      <a:pt x="1" y="116"/>
                    </a:lnTo>
                    <a:lnTo>
                      <a:pt x="2" y="119"/>
                    </a:lnTo>
                    <a:lnTo>
                      <a:pt x="3" y="121"/>
                    </a:lnTo>
                    <a:lnTo>
                      <a:pt x="5" y="123"/>
                    </a:lnTo>
                    <a:lnTo>
                      <a:pt x="7" y="124"/>
                    </a:lnTo>
                    <a:lnTo>
                      <a:pt x="31" y="138"/>
                    </a:lnTo>
                    <a:lnTo>
                      <a:pt x="30" y="148"/>
                    </a:lnTo>
                    <a:lnTo>
                      <a:pt x="29" y="157"/>
                    </a:lnTo>
                    <a:lnTo>
                      <a:pt x="30" y="167"/>
                    </a:lnTo>
                    <a:lnTo>
                      <a:pt x="31" y="178"/>
                    </a:lnTo>
                    <a:lnTo>
                      <a:pt x="6" y="192"/>
                    </a:lnTo>
                    <a:lnTo>
                      <a:pt x="4" y="193"/>
                    </a:lnTo>
                    <a:lnTo>
                      <a:pt x="3" y="194"/>
                    </a:lnTo>
                    <a:lnTo>
                      <a:pt x="2" y="196"/>
                    </a:lnTo>
                    <a:lnTo>
                      <a:pt x="1" y="199"/>
                    </a:lnTo>
                    <a:lnTo>
                      <a:pt x="0" y="203"/>
                    </a:lnTo>
                    <a:lnTo>
                      <a:pt x="2" y="208"/>
                    </a:lnTo>
                    <a:lnTo>
                      <a:pt x="34" y="263"/>
                    </a:lnTo>
                    <a:lnTo>
                      <a:pt x="37" y="268"/>
                    </a:lnTo>
                    <a:lnTo>
                      <a:pt x="42" y="270"/>
                    </a:lnTo>
                    <a:lnTo>
                      <a:pt x="46" y="270"/>
                    </a:lnTo>
                    <a:lnTo>
                      <a:pt x="51" y="269"/>
                    </a:lnTo>
                    <a:lnTo>
                      <a:pt x="77" y="254"/>
                    </a:lnTo>
                    <a:lnTo>
                      <a:pt x="85" y="259"/>
                    </a:lnTo>
                    <a:lnTo>
                      <a:pt x="93" y="266"/>
                    </a:lnTo>
                    <a:lnTo>
                      <a:pt x="102" y="270"/>
                    </a:lnTo>
                    <a:lnTo>
                      <a:pt x="112" y="274"/>
                    </a:lnTo>
                    <a:lnTo>
                      <a:pt x="112" y="302"/>
                    </a:lnTo>
                    <a:lnTo>
                      <a:pt x="113" y="306"/>
                    </a:lnTo>
                    <a:lnTo>
                      <a:pt x="116" y="311"/>
                    </a:lnTo>
                    <a:lnTo>
                      <a:pt x="119" y="314"/>
                    </a:lnTo>
                    <a:lnTo>
                      <a:pt x="124" y="315"/>
                    </a:lnTo>
                    <a:lnTo>
                      <a:pt x="189" y="315"/>
                    </a:lnTo>
                    <a:lnTo>
                      <a:pt x="193" y="314"/>
                    </a:lnTo>
                    <a:lnTo>
                      <a:pt x="197" y="311"/>
                    </a:lnTo>
                    <a:lnTo>
                      <a:pt x="201" y="306"/>
                    </a:lnTo>
                    <a:lnTo>
                      <a:pt x="202" y="302"/>
                    </a:lnTo>
                    <a:lnTo>
                      <a:pt x="202" y="274"/>
                    </a:lnTo>
                    <a:lnTo>
                      <a:pt x="210" y="270"/>
                    </a:lnTo>
                    <a:lnTo>
                      <a:pt x="218" y="266"/>
                    </a:lnTo>
                    <a:lnTo>
                      <a:pt x="226" y="260"/>
                    </a:lnTo>
                    <a:lnTo>
                      <a:pt x="234" y="255"/>
                    </a:lnTo>
                    <a:lnTo>
                      <a:pt x="258" y="268"/>
                    </a:lnTo>
                    <a:lnTo>
                      <a:pt x="262" y="270"/>
                    </a:lnTo>
                    <a:lnTo>
                      <a:pt x="267" y="270"/>
                    </a:lnTo>
                    <a:lnTo>
                      <a:pt x="271" y="268"/>
                    </a:lnTo>
                    <a:lnTo>
                      <a:pt x="275" y="263"/>
                    </a:lnTo>
                    <a:lnTo>
                      <a:pt x="307" y="208"/>
                    </a:lnTo>
                    <a:lnTo>
                      <a:pt x="308" y="202"/>
                    </a:lnTo>
                    <a:lnTo>
                      <a:pt x="308" y="198"/>
                    </a:lnTo>
                    <a:lnTo>
                      <a:pt x="306" y="194"/>
                    </a:lnTo>
                    <a:lnTo>
                      <a:pt x="302"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54" name="Group 53">
              <a:extLst>
                <a:ext uri="{FF2B5EF4-FFF2-40B4-BE49-F238E27FC236}">
                  <a16:creationId xmlns:a16="http://schemas.microsoft.com/office/drawing/2014/main" id="{23858865-8DDF-4A8F-AFE3-3061C8FE3DA3}"/>
                </a:ext>
              </a:extLst>
            </p:cNvPr>
            <p:cNvGrpSpPr/>
            <p:nvPr/>
          </p:nvGrpSpPr>
          <p:grpSpPr>
            <a:xfrm>
              <a:off x="10110216" y="3073986"/>
              <a:ext cx="516670" cy="479147"/>
              <a:chOff x="9888538" y="2498726"/>
              <a:chExt cx="284162" cy="263525"/>
            </a:xfrm>
            <a:solidFill>
              <a:schemeClr val="bg1"/>
            </a:solidFill>
          </p:grpSpPr>
          <p:sp>
            <p:nvSpPr>
              <p:cNvPr id="55" name="Freeform 274">
                <a:extLst>
                  <a:ext uri="{FF2B5EF4-FFF2-40B4-BE49-F238E27FC236}">
                    <a16:creationId xmlns:a16="http://schemas.microsoft.com/office/drawing/2014/main" id="{B488B468-C3AA-4192-96E4-37D3B37EC741}"/>
                  </a:ext>
                </a:extLst>
              </p:cNvPr>
              <p:cNvSpPr>
                <a:spLocks noEditPoints="1"/>
              </p:cNvSpPr>
              <p:nvPr/>
            </p:nvSpPr>
            <p:spPr bwMode="auto">
              <a:xfrm>
                <a:off x="9888538" y="2498726"/>
                <a:ext cx="284162" cy="263525"/>
              </a:xfrm>
              <a:custGeom>
                <a:avLst/>
                <a:gdLst>
                  <a:gd name="T0" fmla="*/ 573 w 896"/>
                  <a:gd name="T1" fmla="*/ 758 h 829"/>
                  <a:gd name="T2" fmla="*/ 509 w 896"/>
                  <a:gd name="T3" fmla="*/ 637 h 829"/>
                  <a:gd name="T4" fmla="*/ 549 w 896"/>
                  <a:gd name="T5" fmla="*/ 506 h 829"/>
                  <a:gd name="T6" fmla="*/ 670 w 896"/>
                  <a:gd name="T7" fmla="*/ 441 h 829"/>
                  <a:gd name="T8" fmla="*/ 801 w 896"/>
                  <a:gd name="T9" fmla="*/ 481 h 829"/>
                  <a:gd name="T10" fmla="*/ 867 w 896"/>
                  <a:gd name="T11" fmla="*/ 601 h 829"/>
                  <a:gd name="T12" fmla="*/ 826 w 896"/>
                  <a:gd name="T13" fmla="*/ 734 h 829"/>
                  <a:gd name="T14" fmla="*/ 706 w 896"/>
                  <a:gd name="T15" fmla="*/ 798 h 829"/>
                  <a:gd name="T16" fmla="*/ 109 w 896"/>
                  <a:gd name="T17" fmla="*/ 768 h 829"/>
                  <a:gd name="T18" fmla="*/ 33 w 896"/>
                  <a:gd name="T19" fmla="*/ 655 h 829"/>
                  <a:gd name="T20" fmla="*/ 61 w 896"/>
                  <a:gd name="T21" fmla="*/ 520 h 829"/>
                  <a:gd name="T22" fmla="*/ 173 w 896"/>
                  <a:gd name="T23" fmla="*/ 444 h 829"/>
                  <a:gd name="T24" fmla="*/ 309 w 896"/>
                  <a:gd name="T25" fmla="*/ 471 h 829"/>
                  <a:gd name="T26" fmla="*/ 385 w 896"/>
                  <a:gd name="T27" fmla="*/ 583 h 829"/>
                  <a:gd name="T28" fmla="*/ 358 w 896"/>
                  <a:gd name="T29" fmla="*/ 720 h 829"/>
                  <a:gd name="T30" fmla="*/ 245 w 896"/>
                  <a:gd name="T31" fmla="*/ 795 h 829"/>
                  <a:gd name="T32" fmla="*/ 744 w 896"/>
                  <a:gd name="T33" fmla="*/ 235 h 829"/>
                  <a:gd name="T34" fmla="*/ 596 w 896"/>
                  <a:gd name="T35" fmla="*/ 8 h 829"/>
                  <a:gd name="T36" fmla="*/ 516 w 896"/>
                  <a:gd name="T37" fmla="*/ 8 h 829"/>
                  <a:gd name="T38" fmla="*/ 478 w 896"/>
                  <a:gd name="T39" fmla="*/ 36 h 829"/>
                  <a:gd name="T40" fmla="*/ 490 w 896"/>
                  <a:gd name="T41" fmla="*/ 201 h 829"/>
                  <a:gd name="T42" fmla="*/ 508 w 896"/>
                  <a:gd name="T43" fmla="*/ 189 h 829"/>
                  <a:gd name="T44" fmla="*/ 557 w 896"/>
                  <a:gd name="T45" fmla="*/ 31 h 829"/>
                  <a:gd name="T46" fmla="*/ 660 w 896"/>
                  <a:gd name="T47" fmla="*/ 195 h 829"/>
                  <a:gd name="T48" fmla="*/ 735 w 896"/>
                  <a:gd name="T49" fmla="*/ 416 h 829"/>
                  <a:gd name="T50" fmla="*/ 619 w 896"/>
                  <a:gd name="T51" fmla="*/ 421 h 829"/>
                  <a:gd name="T52" fmla="*/ 532 w 896"/>
                  <a:gd name="T53" fmla="*/ 480 h 829"/>
                  <a:gd name="T54" fmla="*/ 563 w 896"/>
                  <a:gd name="T55" fmla="*/ 320 h 829"/>
                  <a:gd name="T56" fmla="*/ 584 w 896"/>
                  <a:gd name="T57" fmla="*/ 356 h 829"/>
                  <a:gd name="T58" fmla="*/ 603 w 896"/>
                  <a:gd name="T59" fmla="*/ 365 h 829"/>
                  <a:gd name="T60" fmla="*/ 610 w 896"/>
                  <a:gd name="T61" fmla="*/ 332 h 829"/>
                  <a:gd name="T62" fmla="*/ 541 w 896"/>
                  <a:gd name="T63" fmla="*/ 276 h 829"/>
                  <a:gd name="T64" fmla="*/ 414 w 896"/>
                  <a:gd name="T65" fmla="*/ 263 h 829"/>
                  <a:gd name="T66" fmla="*/ 311 w 896"/>
                  <a:gd name="T67" fmla="*/ 299 h 829"/>
                  <a:gd name="T68" fmla="*/ 286 w 896"/>
                  <a:gd name="T69" fmla="*/ 356 h 829"/>
                  <a:gd name="T70" fmla="*/ 305 w 896"/>
                  <a:gd name="T71" fmla="*/ 365 h 829"/>
                  <a:gd name="T72" fmla="*/ 316 w 896"/>
                  <a:gd name="T73" fmla="*/ 342 h 829"/>
                  <a:gd name="T74" fmla="*/ 388 w 896"/>
                  <a:gd name="T75" fmla="*/ 297 h 829"/>
                  <a:gd name="T76" fmla="*/ 325 w 896"/>
                  <a:gd name="T77" fmla="*/ 446 h 829"/>
                  <a:gd name="T78" fmla="*/ 224 w 896"/>
                  <a:gd name="T79" fmla="*/ 411 h 829"/>
                  <a:gd name="T80" fmla="*/ 105 w 896"/>
                  <a:gd name="T81" fmla="*/ 438 h 829"/>
                  <a:gd name="T82" fmla="*/ 306 w 896"/>
                  <a:gd name="T83" fmla="*/ 39 h 829"/>
                  <a:gd name="T84" fmla="*/ 379 w 896"/>
                  <a:gd name="T85" fmla="*/ 37 h 829"/>
                  <a:gd name="T86" fmla="*/ 396 w 896"/>
                  <a:gd name="T87" fmla="*/ 199 h 829"/>
                  <a:gd name="T88" fmla="*/ 416 w 896"/>
                  <a:gd name="T89" fmla="*/ 195 h 829"/>
                  <a:gd name="T90" fmla="*/ 414 w 896"/>
                  <a:gd name="T91" fmla="*/ 26 h 829"/>
                  <a:gd name="T92" fmla="*/ 343 w 896"/>
                  <a:gd name="T93" fmla="*/ 0 h 829"/>
                  <a:gd name="T94" fmla="*/ 274 w 896"/>
                  <a:gd name="T95" fmla="*/ 26 h 829"/>
                  <a:gd name="T96" fmla="*/ 31 w 896"/>
                  <a:gd name="T97" fmla="*/ 510 h 829"/>
                  <a:gd name="T98" fmla="*/ 1 w 896"/>
                  <a:gd name="T99" fmla="*/ 604 h 829"/>
                  <a:gd name="T100" fmla="*/ 26 w 896"/>
                  <a:gd name="T101" fmla="*/ 719 h 829"/>
                  <a:gd name="T102" fmla="*/ 148 w 896"/>
                  <a:gd name="T103" fmla="*/ 819 h 829"/>
                  <a:gd name="T104" fmla="*/ 272 w 896"/>
                  <a:gd name="T105" fmla="*/ 819 h 829"/>
                  <a:gd name="T106" fmla="*/ 394 w 896"/>
                  <a:gd name="T107" fmla="*/ 719 h 829"/>
                  <a:gd name="T108" fmla="*/ 418 w 896"/>
                  <a:gd name="T109" fmla="*/ 292 h 829"/>
                  <a:gd name="T110" fmla="*/ 480 w 896"/>
                  <a:gd name="T111" fmla="*/ 651 h 829"/>
                  <a:gd name="T112" fmla="*/ 554 w 896"/>
                  <a:gd name="T113" fmla="*/ 781 h 829"/>
                  <a:gd name="T114" fmla="*/ 677 w 896"/>
                  <a:gd name="T115" fmla="*/ 829 h 829"/>
                  <a:gd name="T116" fmla="*/ 821 w 896"/>
                  <a:gd name="T117" fmla="*/ 781 h 829"/>
                  <a:gd name="T118" fmla="*/ 894 w 896"/>
                  <a:gd name="T119" fmla="*/ 651 h 829"/>
                  <a:gd name="T120" fmla="*/ 885 w 896"/>
                  <a:gd name="T121" fmla="*/ 549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96" h="829">
                    <a:moveTo>
                      <a:pt x="688" y="799"/>
                    </a:moveTo>
                    <a:lnTo>
                      <a:pt x="670" y="798"/>
                    </a:lnTo>
                    <a:lnTo>
                      <a:pt x="652" y="795"/>
                    </a:lnTo>
                    <a:lnTo>
                      <a:pt x="634" y="790"/>
                    </a:lnTo>
                    <a:lnTo>
                      <a:pt x="618" y="785"/>
                    </a:lnTo>
                    <a:lnTo>
                      <a:pt x="602" y="777"/>
                    </a:lnTo>
                    <a:lnTo>
                      <a:pt x="587" y="768"/>
                    </a:lnTo>
                    <a:lnTo>
                      <a:pt x="573" y="758"/>
                    </a:lnTo>
                    <a:lnTo>
                      <a:pt x="561" y="746"/>
                    </a:lnTo>
                    <a:lnTo>
                      <a:pt x="549" y="734"/>
                    </a:lnTo>
                    <a:lnTo>
                      <a:pt x="539" y="720"/>
                    </a:lnTo>
                    <a:lnTo>
                      <a:pt x="530" y="705"/>
                    </a:lnTo>
                    <a:lnTo>
                      <a:pt x="522" y="689"/>
                    </a:lnTo>
                    <a:lnTo>
                      <a:pt x="517" y="673"/>
                    </a:lnTo>
                    <a:lnTo>
                      <a:pt x="512" y="655"/>
                    </a:lnTo>
                    <a:lnTo>
                      <a:pt x="509" y="637"/>
                    </a:lnTo>
                    <a:lnTo>
                      <a:pt x="508" y="619"/>
                    </a:lnTo>
                    <a:lnTo>
                      <a:pt x="509" y="601"/>
                    </a:lnTo>
                    <a:lnTo>
                      <a:pt x="512" y="583"/>
                    </a:lnTo>
                    <a:lnTo>
                      <a:pt x="517" y="566"/>
                    </a:lnTo>
                    <a:lnTo>
                      <a:pt x="522" y="550"/>
                    </a:lnTo>
                    <a:lnTo>
                      <a:pt x="530" y="534"/>
                    </a:lnTo>
                    <a:lnTo>
                      <a:pt x="539" y="520"/>
                    </a:lnTo>
                    <a:lnTo>
                      <a:pt x="549" y="506"/>
                    </a:lnTo>
                    <a:lnTo>
                      <a:pt x="561" y="493"/>
                    </a:lnTo>
                    <a:lnTo>
                      <a:pt x="573" y="481"/>
                    </a:lnTo>
                    <a:lnTo>
                      <a:pt x="587" y="471"/>
                    </a:lnTo>
                    <a:lnTo>
                      <a:pt x="602" y="462"/>
                    </a:lnTo>
                    <a:lnTo>
                      <a:pt x="618" y="454"/>
                    </a:lnTo>
                    <a:lnTo>
                      <a:pt x="634" y="448"/>
                    </a:lnTo>
                    <a:lnTo>
                      <a:pt x="652" y="444"/>
                    </a:lnTo>
                    <a:lnTo>
                      <a:pt x="670" y="441"/>
                    </a:lnTo>
                    <a:lnTo>
                      <a:pt x="688" y="441"/>
                    </a:lnTo>
                    <a:lnTo>
                      <a:pt x="706" y="441"/>
                    </a:lnTo>
                    <a:lnTo>
                      <a:pt x="724" y="444"/>
                    </a:lnTo>
                    <a:lnTo>
                      <a:pt x="741" y="448"/>
                    </a:lnTo>
                    <a:lnTo>
                      <a:pt x="757" y="454"/>
                    </a:lnTo>
                    <a:lnTo>
                      <a:pt x="773" y="462"/>
                    </a:lnTo>
                    <a:lnTo>
                      <a:pt x="787" y="471"/>
                    </a:lnTo>
                    <a:lnTo>
                      <a:pt x="801" y="481"/>
                    </a:lnTo>
                    <a:lnTo>
                      <a:pt x="814" y="493"/>
                    </a:lnTo>
                    <a:lnTo>
                      <a:pt x="826" y="506"/>
                    </a:lnTo>
                    <a:lnTo>
                      <a:pt x="837" y="520"/>
                    </a:lnTo>
                    <a:lnTo>
                      <a:pt x="845" y="534"/>
                    </a:lnTo>
                    <a:lnTo>
                      <a:pt x="853" y="550"/>
                    </a:lnTo>
                    <a:lnTo>
                      <a:pt x="859" y="566"/>
                    </a:lnTo>
                    <a:lnTo>
                      <a:pt x="863" y="583"/>
                    </a:lnTo>
                    <a:lnTo>
                      <a:pt x="867" y="601"/>
                    </a:lnTo>
                    <a:lnTo>
                      <a:pt x="867" y="619"/>
                    </a:lnTo>
                    <a:lnTo>
                      <a:pt x="867" y="637"/>
                    </a:lnTo>
                    <a:lnTo>
                      <a:pt x="863" y="655"/>
                    </a:lnTo>
                    <a:lnTo>
                      <a:pt x="859" y="673"/>
                    </a:lnTo>
                    <a:lnTo>
                      <a:pt x="853" y="689"/>
                    </a:lnTo>
                    <a:lnTo>
                      <a:pt x="845" y="705"/>
                    </a:lnTo>
                    <a:lnTo>
                      <a:pt x="837" y="720"/>
                    </a:lnTo>
                    <a:lnTo>
                      <a:pt x="826" y="734"/>
                    </a:lnTo>
                    <a:lnTo>
                      <a:pt x="814" y="746"/>
                    </a:lnTo>
                    <a:lnTo>
                      <a:pt x="801" y="758"/>
                    </a:lnTo>
                    <a:lnTo>
                      <a:pt x="787" y="768"/>
                    </a:lnTo>
                    <a:lnTo>
                      <a:pt x="773" y="777"/>
                    </a:lnTo>
                    <a:lnTo>
                      <a:pt x="757" y="785"/>
                    </a:lnTo>
                    <a:lnTo>
                      <a:pt x="741" y="790"/>
                    </a:lnTo>
                    <a:lnTo>
                      <a:pt x="724" y="795"/>
                    </a:lnTo>
                    <a:lnTo>
                      <a:pt x="706" y="798"/>
                    </a:lnTo>
                    <a:lnTo>
                      <a:pt x="688" y="799"/>
                    </a:lnTo>
                    <a:close/>
                    <a:moveTo>
                      <a:pt x="210" y="799"/>
                    </a:moveTo>
                    <a:lnTo>
                      <a:pt x="192" y="798"/>
                    </a:lnTo>
                    <a:lnTo>
                      <a:pt x="173" y="795"/>
                    </a:lnTo>
                    <a:lnTo>
                      <a:pt x="156" y="790"/>
                    </a:lnTo>
                    <a:lnTo>
                      <a:pt x="140" y="785"/>
                    </a:lnTo>
                    <a:lnTo>
                      <a:pt x="124" y="777"/>
                    </a:lnTo>
                    <a:lnTo>
                      <a:pt x="109" y="768"/>
                    </a:lnTo>
                    <a:lnTo>
                      <a:pt x="95" y="758"/>
                    </a:lnTo>
                    <a:lnTo>
                      <a:pt x="82" y="746"/>
                    </a:lnTo>
                    <a:lnTo>
                      <a:pt x="71" y="734"/>
                    </a:lnTo>
                    <a:lnTo>
                      <a:pt x="61" y="720"/>
                    </a:lnTo>
                    <a:lnTo>
                      <a:pt x="51" y="705"/>
                    </a:lnTo>
                    <a:lnTo>
                      <a:pt x="44" y="689"/>
                    </a:lnTo>
                    <a:lnTo>
                      <a:pt x="39" y="673"/>
                    </a:lnTo>
                    <a:lnTo>
                      <a:pt x="33" y="655"/>
                    </a:lnTo>
                    <a:lnTo>
                      <a:pt x="31" y="637"/>
                    </a:lnTo>
                    <a:lnTo>
                      <a:pt x="30" y="619"/>
                    </a:lnTo>
                    <a:lnTo>
                      <a:pt x="31" y="601"/>
                    </a:lnTo>
                    <a:lnTo>
                      <a:pt x="33" y="583"/>
                    </a:lnTo>
                    <a:lnTo>
                      <a:pt x="39" y="566"/>
                    </a:lnTo>
                    <a:lnTo>
                      <a:pt x="44" y="550"/>
                    </a:lnTo>
                    <a:lnTo>
                      <a:pt x="51" y="534"/>
                    </a:lnTo>
                    <a:lnTo>
                      <a:pt x="61" y="520"/>
                    </a:lnTo>
                    <a:lnTo>
                      <a:pt x="71" y="506"/>
                    </a:lnTo>
                    <a:lnTo>
                      <a:pt x="82" y="493"/>
                    </a:lnTo>
                    <a:lnTo>
                      <a:pt x="95" y="481"/>
                    </a:lnTo>
                    <a:lnTo>
                      <a:pt x="109" y="471"/>
                    </a:lnTo>
                    <a:lnTo>
                      <a:pt x="124" y="462"/>
                    </a:lnTo>
                    <a:lnTo>
                      <a:pt x="140" y="454"/>
                    </a:lnTo>
                    <a:lnTo>
                      <a:pt x="156" y="448"/>
                    </a:lnTo>
                    <a:lnTo>
                      <a:pt x="173" y="444"/>
                    </a:lnTo>
                    <a:lnTo>
                      <a:pt x="192" y="441"/>
                    </a:lnTo>
                    <a:lnTo>
                      <a:pt x="210" y="441"/>
                    </a:lnTo>
                    <a:lnTo>
                      <a:pt x="228" y="441"/>
                    </a:lnTo>
                    <a:lnTo>
                      <a:pt x="245" y="444"/>
                    </a:lnTo>
                    <a:lnTo>
                      <a:pt x="263" y="448"/>
                    </a:lnTo>
                    <a:lnTo>
                      <a:pt x="279" y="454"/>
                    </a:lnTo>
                    <a:lnTo>
                      <a:pt x="295" y="462"/>
                    </a:lnTo>
                    <a:lnTo>
                      <a:pt x="309" y="471"/>
                    </a:lnTo>
                    <a:lnTo>
                      <a:pt x="323" y="481"/>
                    </a:lnTo>
                    <a:lnTo>
                      <a:pt x="336" y="493"/>
                    </a:lnTo>
                    <a:lnTo>
                      <a:pt x="348" y="506"/>
                    </a:lnTo>
                    <a:lnTo>
                      <a:pt x="358" y="520"/>
                    </a:lnTo>
                    <a:lnTo>
                      <a:pt x="367" y="534"/>
                    </a:lnTo>
                    <a:lnTo>
                      <a:pt x="374" y="550"/>
                    </a:lnTo>
                    <a:lnTo>
                      <a:pt x="381" y="566"/>
                    </a:lnTo>
                    <a:lnTo>
                      <a:pt x="385" y="583"/>
                    </a:lnTo>
                    <a:lnTo>
                      <a:pt x="387" y="601"/>
                    </a:lnTo>
                    <a:lnTo>
                      <a:pt x="388" y="619"/>
                    </a:lnTo>
                    <a:lnTo>
                      <a:pt x="387" y="637"/>
                    </a:lnTo>
                    <a:lnTo>
                      <a:pt x="385" y="655"/>
                    </a:lnTo>
                    <a:lnTo>
                      <a:pt x="381" y="673"/>
                    </a:lnTo>
                    <a:lnTo>
                      <a:pt x="374" y="689"/>
                    </a:lnTo>
                    <a:lnTo>
                      <a:pt x="367" y="705"/>
                    </a:lnTo>
                    <a:lnTo>
                      <a:pt x="358" y="720"/>
                    </a:lnTo>
                    <a:lnTo>
                      <a:pt x="348" y="734"/>
                    </a:lnTo>
                    <a:lnTo>
                      <a:pt x="336" y="746"/>
                    </a:lnTo>
                    <a:lnTo>
                      <a:pt x="323" y="758"/>
                    </a:lnTo>
                    <a:lnTo>
                      <a:pt x="309" y="768"/>
                    </a:lnTo>
                    <a:lnTo>
                      <a:pt x="295" y="777"/>
                    </a:lnTo>
                    <a:lnTo>
                      <a:pt x="279" y="785"/>
                    </a:lnTo>
                    <a:lnTo>
                      <a:pt x="263" y="790"/>
                    </a:lnTo>
                    <a:lnTo>
                      <a:pt x="245" y="795"/>
                    </a:lnTo>
                    <a:lnTo>
                      <a:pt x="228" y="798"/>
                    </a:lnTo>
                    <a:lnTo>
                      <a:pt x="210" y="799"/>
                    </a:lnTo>
                    <a:close/>
                    <a:moveTo>
                      <a:pt x="867" y="511"/>
                    </a:moveTo>
                    <a:lnTo>
                      <a:pt x="865" y="510"/>
                    </a:lnTo>
                    <a:lnTo>
                      <a:pt x="865" y="509"/>
                    </a:lnTo>
                    <a:lnTo>
                      <a:pt x="746" y="240"/>
                    </a:lnTo>
                    <a:lnTo>
                      <a:pt x="745" y="237"/>
                    </a:lnTo>
                    <a:lnTo>
                      <a:pt x="744" y="235"/>
                    </a:lnTo>
                    <a:lnTo>
                      <a:pt x="686" y="178"/>
                    </a:lnTo>
                    <a:lnTo>
                      <a:pt x="632" y="32"/>
                    </a:lnTo>
                    <a:lnTo>
                      <a:pt x="631" y="29"/>
                    </a:lnTo>
                    <a:lnTo>
                      <a:pt x="629" y="26"/>
                    </a:lnTo>
                    <a:lnTo>
                      <a:pt x="622" y="20"/>
                    </a:lnTo>
                    <a:lnTo>
                      <a:pt x="614" y="15"/>
                    </a:lnTo>
                    <a:lnTo>
                      <a:pt x="606" y="11"/>
                    </a:lnTo>
                    <a:lnTo>
                      <a:pt x="596" y="8"/>
                    </a:lnTo>
                    <a:lnTo>
                      <a:pt x="586" y="4"/>
                    </a:lnTo>
                    <a:lnTo>
                      <a:pt x="577" y="2"/>
                    </a:lnTo>
                    <a:lnTo>
                      <a:pt x="566" y="1"/>
                    </a:lnTo>
                    <a:lnTo>
                      <a:pt x="555" y="1"/>
                    </a:lnTo>
                    <a:lnTo>
                      <a:pt x="546" y="1"/>
                    </a:lnTo>
                    <a:lnTo>
                      <a:pt x="535" y="2"/>
                    </a:lnTo>
                    <a:lnTo>
                      <a:pt x="525" y="4"/>
                    </a:lnTo>
                    <a:lnTo>
                      <a:pt x="516" y="8"/>
                    </a:lnTo>
                    <a:lnTo>
                      <a:pt x="506" y="11"/>
                    </a:lnTo>
                    <a:lnTo>
                      <a:pt x="497" y="15"/>
                    </a:lnTo>
                    <a:lnTo>
                      <a:pt x="490" y="20"/>
                    </a:lnTo>
                    <a:lnTo>
                      <a:pt x="483" y="26"/>
                    </a:lnTo>
                    <a:lnTo>
                      <a:pt x="481" y="29"/>
                    </a:lnTo>
                    <a:lnTo>
                      <a:pt x="479" y="31"/>
                    </a:lnTo>
                    <a:lnTo>
                      <a:pt x="478" y="34"/>
                    </a:lnTo>
                    <a:lnTo>
                      <a:pt x="478" y="36"/>
                    </a:lnTo>
                    <a:lnTo>
                      <a:pt x="478" y="186"/>
                    </a:lnTo>
                    <a:lnTo>
                      <a:pt x="478" y="189"/>
                    </a:lnTo>
                    <a:lnTo>
                      <a:pt x="479" y="191"/>
                    </a:lnTo>
                    <a:lnTo>
                      <a:pt x="481" y="195"/>
                    </a:lnTo>
                    <a:lnTo>
                      <a:pt x="483" y="197"/>
                    </a:lnTo>
                    <a:lnTo>
                      <a:pt x="485" y="199"/>
                    </a:lnTo>
                    <a:lnTo>
                      <a:pt x="488" y="200"/>
                    </a:lnTo>
                    <a:lnTo>
                      <a:pt x="490" y="201"/>
                    </a:lnTo>
                    <a:lnTo>
                      <a:pt x="493" y="201"/>
                    </a:lnTo>
                    <a:lnTo>
                      <a:pt x="496" y="201"/>
                    </a:lnTo>
                    <a:lnTo>
                      <a:pt x="500" y="200"/>
                    </a:lnTo>
                    <a:lnTo>
                      <a:pt x="502" y="199"/>
                    </a:lnTo>
                    <a:lnTo>
                      <a:pt x="504" y="197"/>
                    </a:lnTo>
                    <a:lnTo>
                      <a:pt x="506" y="195"/>
                    </a:lnTo>
                    <a:lnTo>
                      <a:pt x="507" y="191"/>
                    </a:lnTo>
                    <a:lnTo>
                      <a:pt x="508" y="189"/>
                    </a:lnTo>
                    <a:lnTo>
                      <a:pt x="508" y="186"/>
                    </a:lnTo>
                    <a:lnTo>
                      <a:pt x="508" y="44"/>
                    </a:lnTo>
                    <a:lnTo>
                      <a:pt x="514" y="41"/>
                    </a:lnTo>
                    <a:lnTo>
                      <a:pt x="519" y="37"/>
                    </a:lnTo>
                    <a:lnTo>
                      <a:pt x="524" y="35"/>
                    </a:lnTo>
                    <a:lnTo>
                      <a:pt x="531" y="33"/>
                    </a:lnTo>
                    <a:lnTo>
                      <a:pt x="543" y="31"/>
                    </a:lnTo>
                    <a:lnTo>
                      <a:pt x="557" y="31"/>
                    </a:lnTo>
                    <a:lnTo>
                      <a:pt x="571" y="32"/>
                    </a:lnTo>
                    <a:lnTo>
                      <a:pt x="584" y="34"/>
                    </a:lnTo>
                    <a:lnTo>
                      <a:pt x="591" y="36"/>
                    </a:lnTo>
                    <a:lnTo>
                      <a:pt x="596" y="39"/>
                    </a:lnTo>
                    <a:lnTo>
                      <a:pt x="601" y="42"/>
                    </a:lnTo>
                    <a:lnTo>
                      <a:pt x="606" y="45"/>
                    </a:lnTo>
                    <a:lnTo>
                      <a:pt x="659" y="191"/>
                    </a:lnTo>
                    <a:lnTo>
                      <a:pt x="660" y="195"/>
                    </a:lnTo>
                    <a:lnTo>
                      <a:pt x="662" y="197"/>
                    </a:lnTo>
                    <a:lnTo>
                      <a:pt x="720" y="255"/>
                    </a:lnTo>
                    <a:lnTo>
                      <a:pt x="806" y="447"/>
                    </a:lnTo>
                    <a:lnTo>
                      <a:pt x="793" y="438"/>
                    </a:lnTo>
                    <a:lnTo>
                      <a:pt x="779" y="431"/>
                    </a:lnTo>
                    <a:lnTo>
                      <a:pt x="765" y="425"/>
                    </a:lnTo>
                    <a:lnTo>
                      <a:pt x="750" y="420"/>
                    </a:lnTo>
                    <a:lnTo>
                      <a:pt x="735" y="416"/>
                    </a:lnTo>
                    <a:lnTo>
                      <a:pt x="720" y="413"/>
                    </a:lnTo>
                    <a:lnTo>
                      <a:pt x="704" y="411"/>
                    </a:lnTo>
                    <a:lnTo>
                      <a:pt x="688" y="411"/>
                    </a:lnTo>
                    <a:lnTo>
                      <a:pt x="674" y="411"/>
                    </a:lnTo>
                    <a:lnTo>
                      <a:pt x="660" y="412"/>
                    </a:lnTo>
                    <a:lnTo>
                      <a:pt x="646" y="415"/>
                    </a:lnTo>
                    <a:lnTo>
                      <a:pt x="632" y="418"/>
                    </a:lnTo>
                    <a:lnTo>
                      <a:pt x="619" y="421"/>
                    </a:lnTo>
                    <a:lnTo>
                      <a:pt x="607" y="427"/>
                    </a:lnTo>
                    <a:lnTo>
                      <a:pt x="595" y="432"/>
                    </a:lnTo>
                    <a:lnTo>
                      <a:pt x="583" y="438"/>
                    </a:lnTo>
                    <a:lnTo>
                      <a:pt x="572" y="446"/>
                    </a:lnTo>
                    <a:lnTo>
                      <a:pt x="561" y="453"/>
                    </a:lnTo>
                    <a:lnTo>
                      <a:pt x="551" y="462"/>
                    </a:lnTo>
                    <a:lnTo>
                      <a:pt x="541" y="471"/>
                    </a:lnTo>
                    <a:lnTo>
                      <a:pt x="532" y="480"/>
                    </a:lnTo>
                    <a:lnTo>
                      <a:pt x="523" y="491"/>
                    </a:lnTo>
                    <a:lnTo>
                      <a:pt x="516" y="502"/>
                    </a:lnTo>
                    <a:lnTo>
                      <a:pt x="508" y="512"/>
                    </a:lnTo>
                    <a:lnTo>
                      <a:pt x="508" y="297"/>
                    </a:lnTo>
                    <a:lnTo>
                      <a:pt x="525" y="302"/>
                    </a:lnTo>
                    <a:lnTo>
                      <a:pt x="539" y="307"/>
                    </a:lnTo>
                    <a:lnTo>
                      <a:pt x="552" y="313"/>
                    </a:lnTo>
                    <a:lnTo>
                      <a:pt x="563" y="320"/>
                    </a:lnTo>
                    <a:lnTo>
                      <a:pt x="571" y="327"/>
                    </a:lnTo>
                    <a:lnTo>
                      <a:pt x="578" y="335"/>
                    </a:lnTo>
                    <a:lnTo>
                      <a:pt x="580" y="339"/>
                    </a:lnTo>
                    <a:lnTo>
                      <a:pt x="582" y="342"/>
                    </a:lnTo>
                    <a:lnTo>
                      <a:pt x="583" y="346"/>
                    </a:lnTo>
                    <a:lnTo>
                      <a:pt x="583" y="351"/>
                    </a:lnTo>
                    <a:lnTo>
                      <a:pt x="583" y="354"/>
                    </a:lnTo>
                    <a:lnTo>
                      <a:pt x="584" y="356"/>
                    </a:lnTo>
                    <a:lnTo>
                      <a:pt x="585" y="359"/>
                    </a:lnTo>
                    <a:lnTo>
                      <a:pt x="587" y="361"/>
                    </a:lnTo>
                    <a:lnTo>
                      <a:pt x="589" y="363"/>
                    </a:lnTo>
                    <a:lnTo>
                      <a:pt x="593" y="365"/>
                    </a:lnTo>
                    <a:lnTo>
                      <a:pt x="595" y="365"/>
                    </a:lnTo>
                    <a:lnTo>
                      <a:pt x="598" y="366"/>
                    </a:lnTo>
                    <a:lnTo>
                      <a:pt x="601" y="365"/>
                    </a:lnTo>
                    <a:lnTo>
                      <a:pt x="603" y="365"/>
                    </a:lnTo>
                    <a:lnTo>
                      <a:pt x="607" y="363"/>
                    </a:lnTo>
                    <a:lnTo>
                      <a:pt x="609" y="361"/>
                    </a:lnTo>
                    <a:lnTo>
                      <a:pt x="611" y="359"/>
                    </a:lnTo>
                    <a:lnTo>
                      <a:pt x="612" y="356"/>
                    </a:lnTo>
                    <a:lnTo>
                      <a:pt x="613" y="354"/>
                    </a:lnTo>
                    <a:lnTo>
                      <a:pt x="613" y="351"/>
                    </a:lnTo>
                    <a:lnTo>
                      <a:pt x="612" y="341"/>
                    </a:lnTo>
                    <a:lnTo>
                      <a:pt x="610" y="332"/>
                    </a:lnTo>
                    <a:lnTo>
                      <a:pt x="606" y="323"/>
                    </a:lnTo>
                    <a:lnTo>
                      <a:pt x="600" y="314"/>
                    </a:lnTo>
                    <a:lnTo>
                      <a:pt x="594" y="307"/>
                    </a:lnTo>
                    <a:lnTo>
                      <a:pt x="585" y="299"/>
                    </a:lnTo>
                    <a:lnTo>
                      <a:pt x="577" y="293"/>
                    </a:lnTo>
                    <a:lnTo>
                      <a:pt x="566" y="287"/>
                    </a:lnTo>
                    <a:lnTo>
                      <a:pt x="554" y="281"/>
                    </a:lnTo>
                    <a:lnTo>
                      <a:pt x="541" y="276"/>
                    </a:lnTo>
                    <a:lnTo>
                      <a:pt x="528" y="272"/>
                    </a:lnTo>
                    <a:lnTo>
                      <a:pt x="514" y="267"/>
                    </a:lnTo>
                    <a:lnTo>
                      <a:pt x="499" y="265"/>
                    </a:lnTo>
                    <a:lnTo>
                      <a:pt x="483" y="263"/>
                    </a:lnTo>
                    <a:lnTo>
                      <a:pt x="465" y="261"/>
                    </a:lnTo>
                    <a:lnTo>
                      <a:pt x="448" y="261"/>
                    </a:lnTo>
                    <a:lnTo>
                      <a:pt x="431" y="261"/>
                    </a:lnTo>
                    <a:lnTo>
                      <a:pt x="414" y="263"/>
                    </a:lnTo>
                    <a:lnTo>
                      <a:pt x="399" y="265"/>
                    </a:lnTo>
                    <a:lnTo>
                      <a:pt x="383" y="267"/>
                    </a:lnTo>
                    <a:lnTo>
                      <a:pt x="369" y="272"/>
                    </a:lnTo>
                    <a:lnTo>
                      <a:pt x="355" y="276"/>
                    </a:lnTo>
                    <a:lnTo>
                      <a:pt x="342" y="281"/>
                    </a:lnTo>
                    <a:lnTo>
                      <a:pt x="332" y="287"/>
                    </a:lnTo>
                    <a:lnTo>
                      <a:pt x="321" y="293"/>
                    </a:lnTo>
                    <a:lnTo>
                      <a:pt x="311" y="299"/>
                    </a:lnTo>
                    <a:lnTo>
                      <a:pt x="304" y="307"/>
                    </a:lnTo>
                    <a:lnTo>
                      <a:pt x="296" y="314"/>
                    </a:lnTo>
                    <a:lnTo>
                      <a:pt x="291" y="323"/>
                    </a:lnTo>
                    <a:lnTo>
                      <a:pt x="288" y="332"/>
                    </a:lnTo>
                    <a:lnTo>
                      <a:pt x="285" y="341"/>
                    </a:lnTo>
                    <a:lnTo>
                      <a:pt x="285" y="351"/>
                    </a:lnTo>
                    <a:lnTo>
                      <a:pt x="285" y="354"/>
                    </a:lnTo>
                    <a:lnTo>
                      <a:pt x="286" y="356"/>
                    </a:lnTo>
                    <a:lnTo>
                      <a:pt x="287" y="359"/>
                    </a:lnTo>
                    <a:lnTo>
                      <a:pt x="289" y="361"/>
                    </a:lnTo>
                    <a:lnTo>
                      <a:pt x="291" y="363"/>
                    </a:lnTo>
                    <a:lnTo>
                      <a:pt x="293" y="365"/>
                    </a:lnTo>
                    <a:lnTo>
                      <a:pt x="296" y="365"/>
                    </a:lnTo>
                    <a:lnTo>
                      <a:pt x="300" y="366"/>
                    </a:lnTo>
                    <a:lnTo>
                      <a:pt x="302" y="365"/>
                    </a:lnTo>
                    <a:lnTo>
                      <a:pt x="305" y="365"/>
                    </a:lnTo>
                    <a:lnTo>
                      <a:pt x="307" y="363"/>
                    </a:lnTo>
                    <a:lnTo>
                      <a:pt x="309" y="361"/>
                    </a:lnTo>
                    <a:lnTo>
                      <a:pt x="311" y="359"/>
                    </a:lnTo>
                    <a:lnTo>
                      <a:pt x="312" y="356"/>
                    </a:lnTo>
                    <a:lnTo>
                      <a:pt x="313" y="354"/>
                    </a:lnTo>
                    <a:lnTo>
                      <a:pt x="313" y="351"/>
                    </a:lnTo>
                    <a:lnTo>
                      <a:pt x="315" y="346"/>
                    </a:lnTo>
                    <a:lnTo>
                      <a:pt x="316" y="342"/>
                    </a:lnTo>
                    <a:lnTo>
                      <a:pt x="317" y="339"/>
                    </a:lnTo>
                    <a:lnTo>
                      <a:pt x="319" y="335"/>
                    </a:lnTo>
                    <a:lnTo>
                      <a:pt x="325" y="327"/>
                    </a:lnTo>
                    <a:lnTo>
                      <a:pt x="334" y="320"/>
                    </a:lnTo>
                    <a:lnTo>
                      <a:pt x="345" y="313"/>
                    </a:lnTo>
                    <a:lnTo>
                      <a:pt x="357" y="307"/>
                    </a:lnTo>
                    <a:lnTo>
                      <a:pt x="372" y="302"/>
                    </a:lnTo>
                    <a:lnTo>
                      <a:pt x="388" y="297"/>
                    </a:lnTo>
                    <a:lnTo>
                      <a:pt x="388" y="512"/>
                    </a:lnTo>
                    <a:lnTo>
                      <a:pt x="382" y="500"/>
                    </a:lnTo>
                    <a:lnTo>
                      <a:pt x="373" y="490"/>
                    </a:lnTo>
                    <a:lnTo>
                      <a:pt x="365" y="480"/>
                    </a:lnTo>
                    <a:lnTo>
                      <a:pt x="356" y="471"/>
                    </a:lnTo>
                    <a:lnTo>
                      <a:pt x="347" y="462"/>
                    </a:lnTo>
                    <a:lnTo>
                      <a:pt x="336" y="453"/>
                    </a:lnTo>
                    <a:lnTo>
                      <a:pt x="325" y="446"/>
                    </a:lnTo>
                    <a:lnTo>
                      <a:pt x="313" y="438"/>
                    </a:lnTo>
                    <a:lnTo>
                      <a:pt x="302" y="432"/>
                    </a:lnTo>
                    <a:lnTo>
                      <a:pt x="290" y="427"/>
                    </a:lnTo>
                    <a:lnTo>
                      <a:pt x="277" y="421"/>
                    </a:lnTo>
                    <a:lnTo>
                      <a:pt x="264" y="418"/>
                    </a:lnTo>
                    <a:lnTo>
                      <a:pt x="251" y="415"/>
                    </a:lnTo>
                    <a:lnTo>
                      <a:pt x="238" y="412"/>
                    </a:lnTo>
                    <a:lnTo>
                      <a:pt x="224" y="411"/>
                    </a:lnTo>
                    <a:lnTo>
                      <a:pt x="210" y="411"/>
                    </a:lnTo>
                    <a:lnTo>
                      <a:pt x="194" y="411"/>
                    </a:lnTo>
                    <a:lnTo>
                      <a:pt x="178" y="413"/>
                    </a:lnTo>
                    <a:lnTo>
                      <a:pt x="162" y="416"/>
                    </a:lnTo>
                    <a:lnTo>
                      <a:pt x="147" y="420"/>
                    </a:lnTo>
                    <a:lnTo>
                      <a:pt x="133" y="425"/>
                    </a:lnTo>
                    <a:lnTo>
                      <a:pt x="118" y="431"/>
                    </a:lnTo>
                    <a:lnTo>
                      <a:pt x="105" y="438"/>
                    </a:lnTo>
                    <a:lnTo>
                      <a:pt x="92" y="447"/>
                    </a:lnTo>
                    <a:lnTo>
                      <a:pt x="178" y="255"/>
                    </a:lnTo>
                    <a:lnTo>
                      <a:pt x="235" y="197"/>
                    </a:lnTo>
                    <a:lnTo>
                      <a:pt x="236" y="195"/>
                    </a:lnTo>
                    <a:lnTo>
                      <a:pt x="239" y="191"/>
                    </a:lnTo>
                    <a:lnTo>
                      <a:pt x="296" y="45"/>
                    </a:lnTo>
                    <a:lnTo>
                      <a:pt x="302" y="42"/>
                    </a:lnTo>
                    <a:lnTo>
                      <a:pt x="306" y="39"/>
                    </a:lnTo>
                    <a:lnTo>
                      <a:pt x="311" y="36"/>
                    </a:lnTo>
                    <a:lnTo>
                      <a:pt x="317" y="34"/>
                    </a:lnTo>
                    <a:lnTo>
                      <a:pt x="330" y="31"/>
                    </a:lnTo>
                    <a:lnTo>
                      <a:pt x="342" y="30"/>
                    </a:lnTo>
                    <a:lnTo>
                      <a:pt x="355" y="31"/>
                    </a:lnTo>
                    <a:lnTo>
                      <a:pt x="367" y="33"/>
                    </a:lnTo>
                    <a:lnTo>
                      <a:pt x="373" y="35"/>
                    </a:lnTo>
                    <a:lnTo>
                      <a:pt x="379" y="37"/>
                    </a:lnTo>
                    <a:lnTo>
                      <a:pt x="384" y="41"/>
                    </a:lnTo>
                    <a:lnTo>
                      <a:pt x="388" y="44"/>
                    </a:lnTo>
                    <a:lnTo>
                      <a:pt x="388" y="186"/>
                    </a:lnTo>
                    <a:lnTo>
                      <a:pt x="389" y="189"/>
                    </a:lnTo>
                    <a:lnTo>
                      <a:pt x="389" y="191"/>
                    </a:lnTo>
                    <a:lnTo>
                      <a:pt x="392" y="195"/>
                    </a:lnTo>
                    <a:lnTo>
                      <a:pt x="393" y="197"/>
                    </a:lnTo>
                    <a:lnTo>
                      <a:pt x="396" y="199"/>
                    </a:lnTo>
                    <a:lnTo>
                      <a:pt x="398" y="200"/>
                    </a:lnTo>
                    <a:lnTo>
                      <a:pt x="401" y="201"/>
                    </a:lnTo>
                    <a:lnTo>
                      <a:pt x="403" y="201"/>
                    </a:lnTo>
                    <a:lnTo>
                      <a:pt x="407" y="201"/>
                    </a:lnTo>
                    <a:lnTo>
                      <a:pt x="410" y="200"/>
                    </a:lnTo>
                    <a:lnTo>
                      <a:pt x="412" y="199"/>
                    </a:lnTo>
                    <a:lnTo>
                      <a:pt x="414" y="197"/>
                    </a:lnTo>
                    <a:lnTo>
                      <a:pt x="416" y="195"/>
                    </a:lnTo>
                    <a:lnTo>
                      <a:pt x="417" y="191"/>
                    </a:lnTo>
                    <a:lnTo>
                      <a:pt x="418" y="189"/>
                    </a:lnTo>
                    <a:lnTo>
                      <a:pt x="418" y="186"/>
                    </a:lnTo>
                    <a:lnTo>
                      <a:pt x="418" y="36"/>
                    </a:lnTo>
                    <a:lnTo>
                      <a:pt x="418" y="34"/>
                    </a:lnTo>
                    <a:lnTo>
                      <a:pt x="417" y="31"/>
                    </a:lnTo>
                    <a:lnTo>
                      <a:pt x="416" y="29"/>
                    </a:lnTo>
                    <a:lnTo>
                      <a:pt x="414" y="26"/>
                    </a:lnTo>
                    <a:lnTo>
                      <a:pt x="408" y="20"/>
                    </a:lnTo>
                    <a:lnTo>
                      <a:pt x="400" y="15"/>
                    </a:lnTo>
                    <a:lnTo>
                      <a:pt x="392" y="11"/>
                    </a:lnTo>
                    <a:lnTo>
                      <a:pt x="383" y="6"/>
                    </a:lnTo>
                    <a:lnTo>
                      <a:pt x="373" y="4"/>
                    </a:lnTo>
                    <a:lnTo>
                      <a:pt x="364" y="2"/>
                    </a:lnTo>
                    <a:lnTo>
                      <a:pt x="354" y="1"/>
                    </a:lnTo>
                    <a:lnTo>
                      <a:pt x="343" y="0"/>
                    </a:lnTo>
                    <a:lnTo>
                      <a:pt x="334" y="1"/>
                    </a:lnTo>
                    <a:lnTo>
                      <a:pt x="324" y="2"/>
                    </a:lnTo>
                    <a:lnTo>
                      <a:pt x="315" y="4"/>
                    </a:lnTo>
                    <a:lnTo>
                      <a:pt x="305" y="6"/>
                    </a:lnTo>
                    <a:lnTo>
                      <a:pt x="296" y="11"/>
                    </a:lnTo>
                    <a:lnTo>
                      <a:pt x="288" y="15"/>
                    </a:lnTo>
                    <a:lnTo>
                      <a:pt x="280" y="20"/>
                    </a:lnTo>
                    <a:lnTo>
                      <a:pt x="274" y="26"/>
                    </a:lnTo>
                    <a:lnTo>
                      <a:pt x="272" y="29"/>
                    </a:lnTo>
                    <a:lnTo>
                      <a:pt x="271" y="31"/>
                    </a:lnTo>
                    <a:lnTo>
                      <a:pt x="212" y="178"/>
                    </a:lnTo>
                    <a:lnTo>
                      <a:pt x="154" y="235"/>
                    </a:lnTo>
                    <a:lnTo>
                      <a:pt x="152" y="237"/>
                    </a:lnTo>
                    <a:lnTo>
                      <a:pt x="151" y="240"/>
                    </a:lnTo>
                    <a:lnTo>
                      <a:pt x="31" y="509"/>
                    </a:lnTo>
                    <a:lnTo>
                      <a:pt x="31" y="510"/>
                    </a:lnTo>
                    <a:lnTo>
                      <a:pt x="31" y="511"/>
                    </a:lnTo>
                    <a:lnTo>
                      <a:pt x="24" y="523"/>
                    </a:lnTo>
                    <a:lnTo>
                      <a:pt x="18" y="536"/>
                    </a:lnTo>
                    <a:lnTo>
                      <a:pt x="13" y="549"/>
                    </a:lnTo>
                    <a:lnTo>
                      <a:pt x="9" y="562"/>
                    </a:lnTo>
                    <a:lnTo>
                      <a:pt x="4" y="576"/>
                    </a:lnTo>
                    <a:lnTo>
                      <a:pt x="2" y="590"/>
                    </a:lnTo>
                    <a:lnTo>
                      <a:pt x="1" y="604"/>
                    </a:lnTo>
                    <a:lnTo>
                      <a:pt x="0" y="619"/>
                    </a:lnTo>
                    <a:lnTo>
                      <a:pt x="0" y="630"/>
                    </a:lnTo>
                    <a:lnTo>
                      <a:pt x="1" y="641"/>
                    </a:lnTo>
                    <a:lnTo>
                      <a:pt x="2" y="651"/>
                    </a:lnTo>
                    <a:lnTo>
                      <a:pt x="4" y="662"/>
                    </a:lnTo>
                    <a:lnTo>
                      <a:pt x="10" y="681"/>
                    </a:lnTo>
                    <a:lnTo>
                      <a:pt x="17" y="700"/>
                    </a:lnTo>
                    <a:lnTo>
                      <a:pt x="26" y="719"/>
                    </a:lnTo>
                    <a:lnTo>
                      <a:pt x="36" y="736"/>
                    </a:lnTo>
                    <a:lnTo>
                      <a:pt x="48" y="753"/>
                    </a:lnTo>
                    <a:lnTo>
                      <a:pt x="61" y="767"/>
                    </a:lnTo>
                    <a:lnTo>
                      <a:pt x="76" y="781"/>
                    </a:lnTo>
                    <a:lnTo>
                      <a:pt x="92" y="792"/>
                    </a:lnTo>
                    <a:lnTo>
                      <a:pt x="110" y="803"/>
                    </a:lnTo>
                    <a:lnTo>
                      <a:pt x="128" y="812"/>
                    </a:lnTo>
                    <a:lnTo>
                      <a:pt x="148" y="819"/>
                    </a:lnTo>
                    <a:lnTo>
                      <a:pt x="167" y="824"/>
                    </a:lnTo>
                    <a:lnTo>
                      <a:pt x="178" y="827"/>
                    </a:lnTo>
                    <a:lnTo>
                      <a:pt x="188" y="828"/>
                    </a:lnTo>
                    <a:lnTo>
                      <a:pt x="199" y="829"/>
                    </a:lnTo>
                    <a:lnTo>
                      <a:pt x="210" y="829"/>
                    </a:lnTo>
                    <a:lnTo>
                      <a:pt x="231" y="828"/>
                    </a:lnTo>
                    <a:lnTo>
                      <a:pt x="251" y="824"/>
                    </a:lnTo>
                    <a:lnTo>
                      <a:pt x="272" y="819"/>
                    </a:lnTo>
                    <a:lnTo>
                      <a:pt x="291" y="812"/>
                    </a:lnTo>
                    <a:lnTo>
                      <a:pt x="309" y="803"/>
                    </a:lnTo>
                    <a:lnTo>
                      <a:pt x="326" y="792"/>
                    </a:lnTo>
                    <a:lnTo>
                      <a:pt x="342" y="781"/>
                    </a:lnTo>
                    <a:lnTo>
                      <a:pt x="357" y="767"/>
                    </a:lnTo>
                    <a:lnTo>
                      <a:pt x="371" y="753"/>
                    </a:lnTo>
                    <a:lnTo>
                      <a:pt x="383" y="737"/>
                    </a:lnTo>
                    <a:lnTo>
                      <a:pt x="394" y="719"/>
                    </a:lnTo>
                    <a:lnTo>
                      <a:pt x="402" y="700"/>
                    </a:lnTo>
                    <a:lnTo>
                      <a:pt x="409" y="681"/>
                    </a:lnTo>
                    <a:lnTo>
                      <a:pt x="414" y="662"/>
                    </a:lnTo>
                    <a:lnTo>
                      <a:pt x="416" y="651"/>
                    </a:lnTo>
                    <a:lnTo>
                      <a:pt x="417" y="641"/>
                    </a:lnTo>
                    <a:lnTo>
                      <a:pt x="418" y="630"/>
                    </a:lnTo>
                    <a:lnTo>
                      <a:pt x="418" y="619"/>
                    </a:lnTo>
                    <a:lnTo>
                      <a:pt x="418" y="292"/>
                    </a:lnTo>
                    <a:lnTo>
                      <a:pt x="433" y="291"/>
                    </a:lnTo>
                    <a:lnTo>
                      <a:pt x="448" y="291"/>
                    </a:lnTo>
                    <a:lnTo>
                      <a:pt x="464" y="291"/>
                    </a:lnTo>
                    <a:lnTo>
                      <a:pt x="478" y="292"/>
                    </a:lnTo>
                    <a:lnTo>
                      <a:pt x="478" y="619"/>
                    </a:lnTo>
                    <a:lnTo>
                      <a:pt x="478" y="630"/>
                    </a:lnTo>
                    <a:lnTo>
                      <a:pt x="479" y="641"/>
                    </a:lnTo>
                    <a:lnTo>
                      <a:pt x="480" y="651"/>
                    </a:lnTo>
                    <a:lnTo>
                      <a:pt x="483" y="662"/>
                    </a:lnTo>
                    <a:lnTo>
                      <a:pt x="488" y="681"/>
                    </a:lnTo>
                    <a:lnTo>
                      <a:pt x="495" y="700"/>
                    </a:lnTo>
                    <a:lnTo>
                      <a:pt x="504" y="719"/>
                    </a:lnTo>
                    <a:lnTo>
                      <a:pt x="515" y="736"/>
                    </a:lnTo>
                    <a:lnTo>
                      <a:pt x="526" y="753"/>
                    </a:lnTo>
                    <a:lnTo>
                      <a:pt x="540" y="767"/>
                    </a:lnTo>
                    <a:lnTo>
                      <a:pt x="554" y="781"/>
                    </a:lnTo>
                    <a:lnTo>
                      <a:pt x="570" y="792"/>
                    </a:lnTo>
                    <a:lnTo>
                      <a:pt x="588" y="803"/>
                    </a:lnTo>
                    <a:lnTo>
                      <a:pt x="607" y="812"/>
                    </a:lnTo>
                    <a:lnTo>
                      <a:pt x="626" y="819"/>
                    </a:lnTo>
                    <a:lnTo>
                      <a:pt x="645" y="824"/>
                    </a:lnTo>
                    <a:lnTo>
                      <a:pt x="656" y="827"/>
                    </a:lnTo>
                    <a:lnTo>
                      <a:pt x="666" y="828"/>
                    </a:lnTo>
                    <a:lnTo>
                      <a:pt x="677" y="829"/>
                    </a:lnTo>
                    <a:lnTo>
                      <a:pt x="688" y="829"/>
                    </a:lnTo>
                    <a:lnTo>
                      <a:pt x="709" y="828"/>
                    </a:lnTo>
                    <a:lnTo>
                      <a:pt x="730" y="824"/>
                    </a:lnTo>
                    <a:lnTo>
                      <a:pt x="750" y="819"/>
                    </a:lnTo>
                    <a:lnTo>
                      <a:pt x="769" y="812"/>
                    </a:lnTo>
                    <a:lnTo>
                      <a:pt x="787" y="803"/>
                    </a:lnTo>
                    <a:lnTo>
                      <a:pt x="804" y="792"/>
                    </a:lnTo>
                    <a:lnTo>
                      <a:pt x="821" y="781"/>
                    </a:lnTo>
                    <a:lnTo>
                      <a:pt x="835" y="767"/>
                    </a:lnTo>
                    <a:lnTo>
                      <a:pt x="849" y="753"/>
                    </a:lnTo>
                    <a:lnTo>
                      <a:pt x="861" y="737"/>
                    </a:lnTo>
                    <a:lnTo>
                      <a:pt x="872" y="719"/>
                    </a:lnTo>
                    <a:lnTo>
                      <a:pt x="880" y="700"/>
                    </a:lnTo>
                    <a:lnTo>
                      <a:pt x="888" y="681"/>
                    </a:lnTo>
                    <a:lnTo>
                      <a:pt x="892" y="662"/>
                    </a:lnTo>
                    <a:lnTo>
                      <a:pt x="894" y="651"/>
                    </a:lnTo>
                    <a:lnTo>
                      <a:pt x="895" y="641"/>
                    </a:lnTo>
                    <a:lnTo>
                      <a:pt x="896" y="630"/>
                    </a:lnTo>
                    <a:lnTo>
                      <a:pt x="896" y="619"/>
                    </a:lnTo>
                    <a:lnTo>
                      <a:pt x="896" y="604"/>
                    </a:lnTo>
                    <a:lnTo>
                      <a:pt x="894" y="590"/>
                    </a:lnTo>
                    <a:lnTo>
                      <a:pt x="892" y="576"/>
                    </a:lnTo>
                    <a:lnTo>
                      <a:pt x="889" y="562"/>
                    </a:lnTo>
                    <a:lnTo>
                      <a:pt x="885" y="549"/>
                    </a:lnTo>
                    <a:lnTo>
                      <a:pt x="879" y="536"/>
                    </a:lnTo>
                    <a:lnTo>
                      <a:pt x="873" y="523"/>
                    </a:lnTo>
                    <a:lnTo>
                      <a:pt x="867" y="511"/>
                    </a:lnTo>
                    <a:lnTo>
                      <a:pt x="867" y="5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6" name="Freeform 275">
                <a:extLst>
                  <a:ext uri="{FF2B5EF4-FFF2-40B4-BE49-F238E27FC236}">
                    <a16:creationId xmlns:a16="http://schemas.microsoft.com/office/drawing/2014/main" id="{250CD838-99AB-4C2D-B8FB-9E4F373A366A}"/>
                  </a:ext>
                </a:extLst>
              </p:cNvPr>
              <p:cNvSpPr>
                <a:spLocks/>
              </p:cNvSpPr>
              <p:nvPr/>
            </p:nvSpPr>
            <p:spPr bwMode="auto">
              <a:xfrm>
                <a:off x="9912350" y="2657476"/>
                <a:ext cx="44450" cy="44450"/>
              </a:xfrm>
              <a:custGeom>
                <a:avLst/>
                <a:gdLst>
                  <a:gd name="T0" fmla="*/ 114 w 142"/>
                  <a:gd name="T1" fmla="*/ 1 h 144"/>
                  <a:gd name="T2" fmla="*/ 90 w 142"/>
                  <a:gd name="T3" fmla="*/ 6 h 144"/>
                  <a:gd name="T4" fmla="*/ 66 w 142"/>
                  <a:gd name="T5" fmla="*/ 15 h 144"/>
                  <a:gd name="T6" fmla="*/ 46 w 142"/>
                  <a:gd name="T7" fmla="*/ 29 h 144"/>
                  <a:gd name="T8" fmla="*/ 29 w 142"/>
                  <a:gd name="T9" fmla="*/ 47 h 144"/>
                  <a:gd name="T10" fmla="*/ 15 w 142"/>
                  <a:gd name="T11" fmla="*/ 68 h 144"/>
                  <a:gd name="T12" fmla="*/ 5 w 142"/>
                  <a:gd name="T13" fmla="*/ 90 h 144"/>
                  <a:gd name="T14" fmla="*/ 0 w 142"/>
                  <a:gd name="T15" fmla="*/ 116 h 144"/>
                  <a:gd name="T16" fmla="*/ 0 w 142"/>
                  <a:gd name="T17" fmla="*/ 132 h 144"/>
                  <a:gd name="T18" fmla="*/ 2 w 142"/>
                  <a:gd name="T19" fmla="*/ 136 h 144"/>
                  <a:gd name="T20" fmla="*/ 6 w 142"/>
                  <a:gd name="T21" fmla="*/ 140 h 144"/>
                  <a:gd name="T22" fmla="*/ 12 w 142"/>
                  <a:gd name="T23" fmla="*/ 142 h 144"/>
                  <a:gd name="T24" fmla="*/ 17 w 142"/>
                  <a:gd name="T25" fmla="*/ 142 h 144"/>
                  <a:gd name="T26" fmla="*/ 22 w 142"/>
                  <a:gd name="T27" fmla="*/ 140 h 144"/>
                  <a:gd name="T28" fmla="*/ 27 w 142"/>
                  <a:gd name="T29" fmla="*/ 137 h 144"/>
                  <a:gd name="T30" fmla="*/ 29 w 142"/>
                  <a:gd name="T31" fmla="*/ 132 h 144"/>
                  <a:gd name="T32" fmla="*/ 30 w 142"/>
                  <a:gd name="T33" fmla="*/ 118 h 144"/>
                  <a:gd name="T34" fmla="*/ 34 w 142"/>
                  <a:gd name="T35" fmla="*/ 99 h 144"/>
                  <a:gd name="T36" fmla="*/ 42 w 142"/>
                  <a:gd name="T37" fmla="*/ 82 h 144"/>
                  <a:gd name="T38" fmla="*/ 51 w 142"/>
                  <a:gd name="T39" fmla="*/ 65 h 144"/>
                  <a:gd name="T40" fmla="*/ 65 w 142"/>
                  <a:gd name="T41" fmla="*/ 53 h 144"/>
                  <a:gd name="T42" fmla="*/ 81 w 142"/>
                  <a:gd name="T43" fmla="*/ 42 h 144"/>
                  <a:gd name="T44" fmla="*/ 98 w 142"/>
                  <a:gd name="T45" fmla="*/ 34 h 144"/>
                  <a:gd name="T46" fmla="*/ 118 w 142"/>
                  <a:gd name="T47" fmla="*/ 30 h 144"/>
                  <a:gd name="T48" fmla="*/ 131 w 142"/>
                  <a:gd name="T49" fmla="*/ 30 h 144"/>
                  <a:gd name="T50" fmla="*/ 136 w 142"/>
                  <a:gd name="T51" fmla="*/ 28 h 144"/>
                  <a:gd name="T52" fmla="*/ 140 w 142"/>
                  <a:gd name="T53" fmla="*/ 24 h 144"/>
                  <a:gd name="T54" fmla="*/ 142 w 142"/>
                  <a:gd name="T55" fmla="*/ 18 h 144"/>
                  <a:gd name="T56" fmla="*/ 142 w 142"/>
                  <a:gd name="T57" fmla="*/ 12 h 144"/>
                  <a:gd name="T58" fmla="*/ 140 w 142"/>
                  <a:gd name="T59" fmla="*/ 7 h 144"/>
                  <a:gd name="T60" fmla="*/ 136 w 142"/>
                  <a:gd name="T61" fmla="*/ 2 h 144"/>
                  <a:gd name="T62" fmla="*/ 131 w 142"/>
                  <a:gd name="T63" fmla="*/ 0 h 144"/>
                  <a:gd name="T64" fmla="*/ 127 w 142"/>
                  <a:gd name="T6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44">
                    <a:moveTo>
                      <a:pt x="127" y="0"/>
                    </a:moveTo>
                    <a:lnTo>
                      <a:pt x="114" y="1"/>
                    </a:lnTo>
                    <a:lnTo>
                      <a:pt x="102" y="2"/>
                    </a:lnTo>
                    <a:lnTo>
                      <a:pt x="90" y="6"/>
                    </a:lnTo>
                    <a:lnTo>
                      <a:pt x="78" y="10"/>
                    </a:lnTo>
                    <a:lnTo>
                      <a:pt x="66" y="15"/>
                    </a:lnTo>
                    <a:lnTo>
                      <a:pt x="56" y="22"/>
                    </a:lnTo>
                    <a:lnTo>
                      <a:pt x="46" y="29"/>
                    </a:lnTo>
                    <a:lnTo>
                      <a:pt x="37" y="38"/>
                    </a:lnTo>
                    <a:lnTo>
                      <a:pt x="29" y="47"/>
                    </a:lnTo>
                    <a:lnTo>
                      <a:pt x="21" y="57"/>
                    </a:lnTo>
                    <a:lnTo>
                      <a:pt x="15" y="68"/>
                    </a:lnTo>
                    <a:lnTo>
                      <a:pt x="10" y="78"/>
                    </a:lnTo>
                    <a:lnTo>
                      <a:pt x="5" y="90"/>
                    </a:lnTo>
                    <a:lnTo>
                      <a:pt x="2" y="103"/>
                    </a:lnTo>
                    <a:lnTo>
                      <a:pt x="0" y="116"/>
                    </a:lnTo>
                    <a:lnTo>
                      <a:pt x="0" y="129"/>
                    </a:lnTo>
                    <a:lnTo>
                      <a:pt x="0" y="132"/>
                    </a:lnTo>
                    <a:lnTo>
                      <a:pt x="1" y="134"/>
                    </a:lnTo>
                    <a:lnTo>
                      <a:pt x="2" y="136"/>
                    </a:lnTo>
                    <a:lnTo>
                      <a:pt x="4" y="139"/>
                    </a:lnTo>
                    <a:lnTo>
                      <a:pt x="6" y="140"/>
                    </a:lnTo>
                    <a:lnTo>
                      <a:pt x="9" y="142"/>
                    </a:lnTo>
                    <a:lnTo>
                      <a:pt x="12" y="142"/>
                    </a:lnTo>
                    <a:lnTo>
                      <a:pt x="15" y="144"/>
                    </a:lnTo>
                    <a:lnTo>
                      <a:pt x="17" y="142"/>
                    </a:lnTo>
                    <a:lnTo>
                      <a:pt x="20" y="142"/>
                    </a:lnTo>
                    <a:lnTo>
                      <a:pt x="22" y="140"/>
                    </a:lnTo>
                    <a:lnTo>
                      <a:pt x="25" y="139"/>
                    </a:lnTo>
                    <a:lnTo>
                      <a:pt x="27" y="137"/>
                    </a:lnTo>
                    <a:lnTo>
                      <a:pt x="28" y="134"/>
                    </a:lnTo>
                    <a:lnTo>
                      <a:pt x="29" y="132"/>
                    </a:lnTo>
                    <a:lnTo>
                      <a:pt x="30" y="129"/>
                    </a:lnTo>
                    <a:lnTo>
                      <a:pt x="30" y="118"/>
                    </a:lnTo>
                    <a:lnTo>
                      <a:pt x="31" y="108"/>
                    </a:lnTo>
                    <a:lnTo>
                      <a:pt x="34" y="99"/>
                    </a:lnTo>
                    <a:lnTo>
                      <a:pt x="37" y="90"/>
                    </a:lnTo>
                    <a:lnTo>
                      <a:pt x="42" y="82"/>
                    </a:lnTo>
                    <a:lnTo>
                      <a:pt x="46" y="73"/>
                    </a:lnTo>
                    <a:lnTo>
                      <a:pt x="51" y="65"/>
                    </a:lnTo>
                    <a:lnTo>
                      <a:pt x="58" y="59"/>
                    </a:lnTo>
                    <a:lnTo>
                      <a:pt x="65" y="53"/>
                    </a:lnTo>
                    <a:lnTo>
                      <a:pt x="73" y="47"/>
                    </a:lnTo>
                    <a:lnTo>
                      <a:pt x="81" y="42"/>
                    </a:lnTo>
                    <a:lnTo>
                      <a:pt x="90" y="38"/>
                    </a:lnTo>
                    <a:lnTo>
                      <a:pt x="98" y="34"/>
                    </a:lnTo>
                    <a:lnTo>
                      <a:pt x="108" y="32"/>
                    </a:lnTo>
                    <a:lnTo>
                      <a:pt x="118" y="30"/>
                    </a:lnTo>
                    <a:lnTo>
                      <a:pt x="127" y="30"/>
                    </a:lnTo>
                    <a:lnTo>
                      <a:pt x="131" y="30"/>
                    </a:lnTo>
                    <a:lnTo>
                      <a:pt x="134" y="29"/>
                    </a:lnTo>
                    <a:lnTo>
                      <a:pt x="136" y="28"/>
                    </a:lnTo>
                    <a:lnTo>
                      <a:pt x="138" y="26"/>
                    </a:lnTo>
                    <a:lnTo>
                      <a:pt x="140" y="24"/>
                    </a:lnTo>
                    <a:lnTo>
                      <a:pt x="141" y="21"/>
                    </a:lnTo>
                    <a:lnTo>
                      <a:pt x="142" y="18"/>
                    </a:lnTo>
                    <a:lnTo>
                      <a:pt x="142" y="15"/>
                    </a:lnTo>
                    <a:lnTo>
                      <a:pt x="142" y="12"/>
                    </a:lnTo>
                    <a:lnTo>
                      <a:pt x="141" y="10"/>
                    </a:lnTo>
                    <a:lnTo>
                      <a:pt x="140" y="7"/>
                    </a:lnTo>
                    <a:lnTo>
                      <a:pt x="138" y="5"/>
                    </a:lnTo>
                    <a:lnTo>
                      <a:pt x="136" y="2"/>
                    </a:lnTo>
                    <a:lnTo>
                      <a:pt x="134" y="1"/>
                    </a:lnTo>
                    <a:lnTo>
                      <a:pt x="131" y="0"/>
                    </a:lnTo>
                    <a:lnTo>
                      <a:pt x="127"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57" name="Freeform 276">
                <a:extLst>
                  <a:ext uri="{FF2B5EF4-FFF2-40B4-BE49-F238E27FC236}">
                    <a16:creationId xmlns:a16="http://schemas.microsoft.com/office/drawing/2014/main" id="{7A9F6927-09BB-4008-B547-48C763D6A4B2}"/>
                  </a:ext>
                </a:extLst>
              </p:cNvPr>
              <p:cNvSpPr>
                <a:spLocks/>
              </p:cNvSpPr>
              <p:nvPr/>
            </p:nvSpPr>
            <p:spPr bwMode="auto">
              <a:xfrm>
                <a:off x="10067925" y="2657476"/>
                <a:ext cx="44450" cy="44450"/>
              </a:xfrm>
              <a:custGeom>
                <a:avLst/>
                <a:gdLst>
                  <a:gd name="T0" fmla="*/ 114 w 142"/>
                  <a:gd name="T1" fmla="*/ 1 h 144"/>
                  <a:gd name="T2" fmla="*/ 90 w 142"/>
                  <a:gd name="T3" fmla="*/ 6 h 144"/>
                  <a:gd name="T4" fmla="*/ 66 w 142"/>
                  <a:gd name="T5" fmla="*/ 15 h 144"/>
                  <a:gd name="T6" fmla="*/ 46 w 142"/>
                  <a:gd name="T7" fmla="*/ 29 h 144"/>
                  <a:gd name="T8" fmla="*/ 29 w 142"/>
                  <a:gd name="T9" fmla="*/ 47 h 144"/>
                  <a:gd name="T10" fmla="*/ 15 w 142"/>
                  <a:gd name="T11" fmla="*/ 68 h 144"/>
                  <a:gd name="T12" fmla="*/ 5 w 142"/>
                  <a:gd name="T13" fmla="*/ 90 h 144"/>
                  <a:gd name="T14" fmla="*/ 0 w 142"/>
                  <a:gd name="T15" fmla="*/ 116 h 144"/>
                  <a:gd name="T16" fmla="*/ 0 w 142"/>
                  <a:gd name="T17" fmla="*/ 132 h 144"/>
                  <a:gd name="T18" fmla="*/ 2 w 142"/>
                  <a:gd name="T19" fmla="*/ 136 h 144"/>
                  <a:gd name="T20" fmla="*/ 6 w 142"/>
                  <a:gd name="T21" fmla="*/ 140 h 144"/>
                  <a:gd name="T22" fmla="*/ 12 w 142"/>
                  <a:gd name="T23" fmla="*/ 142 h 144"/>
                  <a:gd name="T24" fmla="*/ 17 w 142"/>
                  <a:gd name="T25" fmla="*/ 142 h 144"/>
                  <a:gd name="T26" fmla="*/ 22 w 142"/>
                  <a:gd name="T27" fmla="*/ 140 h 144"/>
                  <a:gd name="T28" fmla="*/ 27 w 142"/>
                  <a:gd name="T29" fmla="*/ 137 h 144"/>
                  <a:gd name="T30" fmla="*/ 29 w 142"/>
                  <a:gd name="T31" fmla="*/ 132 h 144"/>
                  <a:gd name="T32" fmla="*/ 30 w 142"/>
                  <a:gd name="T33" fmla="*/ 118 h 144"/>
                  <a:gd name="T34" fmla="*/ 34 w 142"/>
                  <a:gd name="T35" fmla="*/ 99 h 144"/>
                  <a:gd name="T36" fmla="*/ 42 w 142"/>
                  <a:gd name="T37" fmla="*/ 82 h 144"/>
                  <a:gd name="T38" fmla="*/ 51 w 142"/>
                  <a:gd name="T39" fmla="*/ 65 h 144"/>
                  <a:gd name="T40" fmla="*/ 65 w 142"/>
                  <a:gd name="T41" fmla="*/ 53 h 144"/>
                  <a:gd name="T42" fmla="*/ 81 w 142"/>
                  <a:gd name="T43" fmla="*/ 42 h 144"/>
                  <a:gd name="T44" fmla="*/ 98 w 142"/>
                  <a:gd name="T45" fmla="*/ 34 h 144"/>
                  <a:gd name="T46" fmla="*/ 118 w 142"/>
                  <a:gd name="T47" fmla="*/ 30 h 144"/>
                  <a:gd name="T48" fmla="*/ 130 w 142"/>
                  <a:gd name="T49" fmla="*/ 30 h 144"/>
                  <a:gd name="T50" fmla="*/ 136 w 142"/>
                  <a:gd name="T51" fmla="*/ 28 h 144"/>
                  <a:gd name="T52" fmla="*/ 140 w 142"/>
                  <a:gd name="T53" fmla="*/ 24 h 144"/>
                  <a:gd name="T54" fmla="*/ 142 w 142"/>
                  <a:gd name="T55" fmla="*/ 18 h 144"/>
                  <a:gd name="T56" fmla="*/ 142 w 142"/>
                  <a:gd name="T57" fmla="*/ 12 h 144"/>
                  <a:gd name="T58" fmla="*/ 140 w 142"/>
                  <a:gd name="T59" fmla="*/ 7 h 144"/>
                  <a:gd name="T60" fmla="*/ 136 w 142"/>
                  <a:gd name="T61" fmla="*/ 2 h 144"/>
                  <a:gd name="T62" fmla="*/ 130 w 142"/>
                  <a:gd name="T63" fmla="*/ 0 h 144"/>
                  <a:gd name="T64" fmla="*/ 127 w 142"/>
                  <a:gd name="T6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44">
                    <a:moveTo>
                      <a:pt x="127" y="0"/>
                    </a:moveTo>
                    <a:lnTo>
                      <a:pt x="114" y="1"/>
                    </a:lnTo>
                    <a:lnTo>
                      <a:pt x="102" y="2"/>
                    </a:lnTo>
                    <a:lnTo>
                      <a:pt x="90" y="6"/>
                    </a:lnTo>
                    <a:lnTo>
                      <a:pt x="78" y="10"/>
                    </a:lnTo>
                    <a:lnTo>
                      <a:pt x="66" y="15"/>
                    </a:lnTo>
                    <a:lnTo>
                      <a:pt x="56" y="22"/>
                    </a:lnTo>
                    <a:lnTo>
                      <a:pt x="46" y="29"/>
                    </a:lnTo>
                    <a:lnTo>
                      <a:pt x="37" y="38"/>
                    </a:lnTo>
                    <a:lnTo>
                      <a:pt x="29" y="47"/>
                    </a:lnTo>
                    <a:lnTo>
                      <a:pt x="21" y="57"/>
                    </a:lnTo>
                    <a:lnTo>
                      <a:pt x="15" y="68"/>
                    </a:lnTo>
                    <a:lnTo>
                      <a:pt x="10" y="78"/>
                    </a:lnTo>
                    <a:lnTo>
                      <a:pt x="5" y="90"/>
                    </a:lnTo>
                    <a:lnTo>
                      <a:pt x="2" y="103"/>
                    </a:lnTo>
                    <a:lnTo>
                      <a:pt x="0" y="116"/>
                    </a:lnTo>
                    <a:lnTo>
                      <a:pt x="0" y="129"/>
                    </a:lnTo>
                    <a:lnTo>
                      <a:pt x="0" y="132"/>
                    </a:lnTo>
                    <a:lnTo>
                      <a:pt x="1" y="134"/>
                    </a:lnTo>
                    <a:lnTo>
                      <a:pt x="2" y="136"/>
                    </a:lnTo>
                    <a:lnTo>
                      <a:pt x="4" y="139"/>
                    </a:lnTo>
                    <a:lnTo>
                      <a:pt x="6" y="140"/>
                    </a:lnTo>
                    <a:lnTo>
                      <a:pt x="8" y="142"/>
                    </a:lnTo>
                    <a:lnTo>
                      <a:pt x="12" y="142"/>
                    </a:lnTo>
                    <a:lnTo>
                      <a:pt x="15" y="144"/>
                    </a:lnTo>
                    <a:lnTo>
                      <a:pt x="17" y="142"/>
                    </a:lnTo>
                    <a:lnTo>
                      <a:pt x="20" y="142"/>
                    </a:lnTo>
                    <a:lnTo>
                      <a:pt x="22" y="140"/>
                    </a:lnTo>
                    <a:lnTo>
                      <a:pt x="25" y="139"/>
                    </a:lnTo>
                    <a:lnTo>
                      <a:pt x="27" y="137"/>
                    </a:lnTo>
                    <a:lnTo>
                      <a:pt x="28" y="134"/>
                    </a:lnTo>
                    <a:lnTo>
                      <a:pt x="29" y="132"/>
                    </a:lnTo>
                    <a:lnTo>
                      <a:pt x="30" y="129"/>
                    </a:lnTo>
                    <a:lnTo>
                      <a:pt x="30" y="118"/>
                    </a:lnTo>
                    <a:lnTo>
                      <a:pt x="31" y="108"/>
                    </a:lnTo>
                    <a:lnTo>
                      <a:pt x="34" y="99"/>
                    </a:lnTo>
                    <a:lnTo>
                      <a:pt x="37" y="90"/>
                    </a:lnTo>
                    <a:lnTo>
                      <a:pt x="42" y="82"/>
                    </a:lnTo>
                    <a:lnTo>
                      <a:pt x="46" y="73"/>
                    </a:lnTo>
                    <a:lnTo>
                      <a:pt x="51" y="65"/>
                    </a:lnTo>
                    <a:lnTo>
                      <a:pt x="58" y="59"/>
                    </a:lnTo>
                    <a:lnTo>
                      <a:pt x="65" y="53"/>
                    </a:lnTo>
                    <a:lnTo>
                      <a:pt x="73" y="47"/>
                    </a:lnTo>
                    <a:lnTo>
                      <a:pt x="81" y="42"/>
                    </a:lnTo>
                    <a:lnTo>
                      <a:pt x="90" y="38"/>
                    </a:lnTo>
                    <a:lnTo>
                      <a:pt x="98" y="34"/>
                    </a:lnTo>
                    <a:lnTo>
                      <a:pt x="108" y="32"/>
                    </a:lnTo>
                    <a:lnTo>
                      <a:pt x="118" y="30"/>
                    </a:lnTo>
                    <a:lnTo>
                      <a:pt x="127" y="30"/>
                    </a:lnTo>
                    <a:lnTo>
                      <a:pt x="130" y="30"/>
                    </a:lnTo>
                    <a:lnTo>
                      <a:pt x="134" y="29"/>
                    </a:lnTo>
                    <a:lnTo>
                      <a:pt x="136" y="28"/>
                    </a:lnTo>
                    <a:lnTo>
                      <a:pt x="138" y="26"/>
                    </a:lnTo>
                    <a:lnTo>
                      <a:pt x="140" y="24"/>
                    </a:lnTo>
                    <a:lnTo>
                      <a:pt x="141" y="21"/>
                    </a:lnTo>
                    <a:lnTo>
                      <a:pt x="142" y="18"/>
                    </a:lnTo>
                    <a:lnTo>
                      <a:pt x="142" y="15"/>
                    </a:lnTo>
                    <a:lnTo>
                      <a:pt x="142" y="12"/>
                    </a:lnTo>
                    <a:lnTo>
                      <a:pt x="141" y="10"/>
                    </a:lnTo>
                    <a:lnTo>
                      <a:pt x="140" y="7"/>
                    </a:lnTo>
                    <a:lnTo>
                      <a:pt x="138" y="5"/>
                    </a:lnTo>
                    <a:lnTo>
                      <a:pt x="136" y="2"/>
                    </a:lnTo>
                    <a:lnTo>
                      <a:pt x="134" y="1"/>
                    </a:lnTo>
                    <a:lnTo>
                      <a:pt x="130" y="0"/>
                    </a:lnTo>
                    <a:lnTo>
                      <a:pt x="127"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nvGrpSpPr>
            <p:cNvPr id="58" name="Group 57">
              <a:extLst>
                <a:ext uri="{FF2B5EF4-FFF2-40B4-BE49-F238E27FC236}">
                  <a16:creationId xmlns:a16="http://schemas.microsoft.com/office/drawing/2014/main" id="{E177E16C-50D7-4737-8D3E-EF5B3E034F5D}"/>
                </a:ext>
              </a:extLst>
            </p:cNvPr>
            <p:cNvGrpSpPr/>
            <p:nvPr/>
          </p:nvGrpSpPr>
          <p:grpSpPr>
            <a:xfrm>
              <a:off x="3893885" y="3083130"/>
              <a:ext cx="433705" cy="527530"/>
              <a:chOff x="5792788" y="814388"/>
              <a:chExt cx="303213" cy="303213"/>
            </a:xfrm>
            <a:solidFill>
              <a:schemeClr val="bg1"/>
            </a:solidFill>
          </p:grpSpPr>
          <p:sp>
            <p:nvSpPr>
              <p:cNvPr id="59" name="Freeform 24">
                <a:extLst>
                  <a:ext uri="{FF2B5EF4-FFF2-40B4-BE49-F238E27FC236}">
                    <a16:creationId xmlns:a16="http://schemas.microsoft.com/office/drawing/2014/main" id="{AF7BD938-D269-48E1-B785-81D0CAE095F1}"/>
                  </a:ext>
                </a:extLst>
              </p:cNvPr>
              <p:cNvSpPr>
                <a:spLocks noEditPoints="1"/>
              </p:cNvSpPr>
              <p:nvPr/>
            </p:nvSpPr>
            <p:spPr bwMode="auto">
              <a:xfrm>
                <a:off x="5792788" y="814388"/>
                <a:ext cx="303213" cy="303213"/>
              </a:xfrm>
              <a:custGeom>
                <a:avLst/>
                <a:gdLst>
                  <a:gd name="T0" fmla="*/ 738 w 764"/>
                  <a:gd name="T1" fmla="*/ 739 h 765"/>
                  <a:gd name="T2" fmla="*/ 25 w 764"/>
                  <a:gd name="T3" fmla="*/ 739 h 765"/>
                  <a:gd name="T4" fmla="*/ 25 w 764"/>
                  <a:gd name="T5" fmla="*/ 26 h 765"/>
                  <a:gd name="T6" fmla="*/ 738 w 764"/>
                  <a:gd name="T7" fmla="*/ 26 h 765"/>
                  <a:gd name="T8" fmla="*/ 738 w 764"/>
                  <a:gd name="T9" fmla="*/ 739 h 765"/>
                  <a:gd name="T10" fmla="*/ 751 w 764"/>
                  <a:gd name="T11" fmla="*/ 0 h 765"/>
                  <a:gd name="T12" fmla="*/ 12 w 764"/>
                  <a:gd name="T13" fmla="*/ 0 h 765"/>
                  <a:gd name="T14" fmla="*/ 8 w 764"/>
                  <a:gd name="T15" fmla="*/ 2 h 765"/>
                  <a:gd name="T16" fmla="*/ 4 w 764"/>
                  <a:gd name="T17" fmla="*/ 5 h 765"/>
                  <a:gd name="T18" fmla="*/ 1 w 764"/>
                  <a:gd name="T19" fmla="*/ 9 h 765"/>
                  <a:gd name="T20" fmla="*/ 0 w 764"/>
                  <a:gd name="T21" fmla="*/ 13 h 765"/>
                  <a:gd name="T22" fmla="*/ 0 w 764"/>
                  <a:gd name="T23" fmla="*/ 752 h 765"/>
                  <a:gd name="T24" fmla="*/ 1 w 764"/>
                  <a:gd name="T25" fmla="*/ 757 h 765"/>
                  <a:gd name="T26" fmla="*/ 4 w 764"/>
                  <a:gd name="T27" fmla="*/ 762 h 765"/>
                  <a:gd name="T28" fmla="*/ 8 w 764"/>
                  <a:gd name="T29" fmla="*/ 764 h 765"/>
                  <a:gd name="T30" fmla="*/ 12 w 764"/>
                  <a:gd name="T31" fmla="*/ 765 h 765"/>
                  <a:gd name="T32" fmla="*/ 751 w 764"/>
                  <a:gd name="T33" fmla="*/ 765 h 765"/>
                  <a:gd name="T34" fmla="*/ 756 w 764"/>
                  <a:gd name="T35" fmla="*/ 764 h 765"/>
                  <a:gd name="T36" fmla="*/ 761 w 764"/>
                  <a:gd name="T37" fmla="*/ 762 h 765"/>
                  <a:gd name="T38" fmla="*/ 763 w 764"/>
                  <a:gd name="T39" fmla="*/ 757 h 765"/>
                  <a:gd name="T40" fmla="*/ 764 w 764"/>
                  <a:gd name="T41" fmla="*/ 752 h 765"/>
                  <a:gd name="T42" fmla="*/ 764 w 764"/>
                  <a:gd name="T43" fmla="*/ 13 h 765"/>
                  <a:gd name="T44" fmla="*/ 763 w 764"/>
                  <a:gd name="T45" fmla="*/ 9 h 765"/>
                  <a:gd name="T46" fmla="*/ 761 w 764"/>
                  <a:gd name="T47" fmla="*/ 5 h 765"/>
                  <a:gd name="T48" fmla="*/ 756 w 764"/>
                  <a:gd name="T49" fmla="*/ 2 h 765"/>
                  <a:gd name="T50" fmla="*/ 751 w 764"/>
                  <a:gd name="T51" fmla="*/ 0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4" h="765">
                    <a:moveTo>
                      <a:pt x="738" y="739"/>
                    </a:moveTo>
                    <a:lnTo>
                      <a:pt x="25" y="739"/>
                    </a:lnTo>
                    <a:lnTo>
                      <a:pt x="25" y="26"/>
                    </a:lnTo>
                    <a:lnTo>
                      <a:pt x="738" y="26"/>
                    </a:lnTo>
                    <a:lnTo>
                      <a:pt x="738" y="739"/>
                    </a:lnTo>
                    <a:close/>
                    <a:moveTo>
                      <a:pt x="751" y="0"/>
                    </a:moveTo>
                    <a:lnTo>
                      <a:pt x="12" y="0"/>
                    </a:lnTo>
                    <a:lnTo>
                      <a:pt x="8" y="2"/>
                    </a:lnTo>
                    <a:lnTo>
                      <a:pt x="4" y="5"/>
                    </a:lnTo>
                    <a:lnTo>
                      <a:pt x="1" y="9"/>
                    </a:lnTo>
                    <a:lnTo>
                      <a:pt x="0" y="13"/>
                    </a:lnTo>
                    <a:lnTo>
                      <a:pt x="0" y="752"/>
                    </a:lnTo>
                    <a:lnTo>
                      <a:pt x="1" y="757"/>
                    </a:lnTo>
                    <a:lnTo>
                      <a:pt x="4" y="762"/>
                    </a:lnTo>
                    <a:lnTo>
                      <a:pt x="8" y="764"/>
                    </a:lnTo>
                    <a:lnTo>
                      <a:pt x="12" y="765"/>
                    </a:lnTo>
                    <a:lnTo>
                      <a:pt x="751" y="765"/>
                    </a:lnTo>
                    <a:lnTo>
                      <a:pt x="756" y="764"/>
                    </a:lnTo>
                    <a:lnTo>
                      <a:pt x="761" y="762"/>
                    </a:lnTo>
                    <a:lnTo>
                      <a:pt x="763" y="757"/>
                    </a:lnTo>
                    <a:lnTo>
                      <a:pt x="764" y="752"/>
                    </a:lnTo>
                    <a:lnTo>
                      <a:pt x="764" y="13"/>
                    </a:lnTo>
                    <a:lnTo>
                      <a:pt x="763" y="9"/>
                    </a:lnTo>
                    <a:lnTo>
                      <a:pt x="761" y="5"/>
                    </a:lnTo>
                    <a:lnTo>
                      <a:pt x="756" y="2"/>
                    </a:lnTo>
                    <a:lnTo>
                      <a:pt x="75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0" name="Freeform 25">
                <a:extLst>
                  <a:ext uri="{FF2B5EF4-FFF2-40B4-BE49-F238E27FC236}">
                    <a16:creationId xmlns:a16="http://schemas.microsoft.com/office/drawing/2014/main" id="{3B633E4F-0674-4646-B9D1-65E631A4E47A}"/>
                  </a:ext>
                </a:extLst>
              </p:cNvPr>
              <p:cNvSpPr>
                <a:spLocks/>
              </p:cNvSpPr>
              <p:nvPr/>
            </p:nvSpPr>
            <p:spPr bwMode="auto">
              <a:xfrm>
                <a:off x="5830888" y="858838"/>
                <a:ext cx="100013" cy="74613"/>
              </a:xfrm>
              <a:custGeom>
                <a:avLst/>
                <a:gdLst>
                  <a:gd name="T0" fmla="*/ 68 w 250"/>
                  <a:gd name="T1" fmla="*/ 182 h 186"/>
                  <a:gd name="T2" fmla="*/ 72 w 250"/>
                  <a:gd name="T3" fmla="*/ 185 h 186"/>
                  <a:gd name="T4" fmla="*/ 77 w 250"/>
                  <a:gd name="T5" fmla="*/ 186 h 186"/>
                  <a:gd name="T6" fmla="*/ 82 w 250"/>
                  <a:gd name="T7" fmla="*/ 185 h 186"/>
                  <a:gd name="T8" fmla="*/ 86 w 250"/>
                  <a:gd name="T9" fmla="*/ 182 h 186"/>
                  <a:gd name="T10" fmla="*/ 247 w 250"/>
                  <a:gd name="T11" fmla="*/ 22 h 186"/>
                  <a:gd name="T12" fmla="*/ 249 w 250"/>
                  <a:gd name="T13" fmla="*/ 17 h 186"/>
                  <a:gd name="T14" fmla="*/ 250 w 250"/>
                  <a:gd name="T15" fmla="*/ 12 h 186"/>
                  <a:gd name="T16" fmla="*/ 249 w 250"/>
                  <a:gd name="T17" fmla="*/ 8 h 186"/>
                  <a:gd name="T18" fmla="*/ 247 w 250"/>
                  <a:gd name="T19" fmla="*/ 4 h 186"/>
                  <a:gd name="T20" fmla="*/ 243 w 250"/>
                  <a:gd name="T21" fmla="*/ 1 h 186"/>
                  <a:gd name="T22" fmla="*/ 237 w 250"/>
                  <a:gd name="T23" fmla="*/ 0 h 186"/>
                  <a:gd name="T24" fmla="*/ 233 w 250"/>
                  <a:gd name="T25" fmla="*/ 1 h 186"/>
                  <a:gd name="T26" fmla="*/ 229 w 250"/>
                  <a:gd name="T27" fmla="*/ 4 h 186"/>
                  <a:gd name="T28" fmla="*/ 77 w 250"/>
                  <a:gd name="T29" fmla="*/ 155 h 186"/>
                  <a:gd name="T30" fmla="*/ 22 w 250"/>
                  <a:gd name="T31" fmla="*/ 99 h 186"/>
                  <a:gd name="T32" fmla="*/ 17 w 250"/>
                  <a:gd name="T33" fmla="*/ 97 h 186"/>
                  <a:gd name="T34" fmla="*/ 13 w 250"/>
                  <a:gd name="T35" fmla="*/ 96 h 186"/>
                  <a:gd name="T36" fmla="*/ 9 w 250"/>
                  <a:gd name="T37" fmla="*/ 97 h 186"/>
                  <a:gd name="T38" fmla="*/ 4 w 250"/>
                  <a:gd name="T39" fmla="*/ 99 h 186"/>
                  <a:gd name="T40" fmla="*/ 1 w 250"/>
                  <a:gd name="T41" fmla="*/ 103 h 186"/>
                  <a:gd name="T42" fmla="*/ 0 w 250"/>
                  <a:gd name="T43" fmla="*/ 109 h 186"/>
                  <a:gd name="T44" fmla="*/ 1 w 250"/>
                  <a:gd name="T45" fmla="*/ 113 h 186"/>
                  <a:gd name="T46" fmla="*/ 4 w 250"/>
                  <a:gd name="T47" fmla="*/ 117 h 186"/>
                  <a:gd name="T48" fmla="*/ 68 w 250"/>
                  <a:gd name="T49" fmla="*/ 182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86">
                    <a:moveTo>
                      <a:pt x="68" y="182"/>
                    </a:moveTo>
                    <a:lnTo>
                      <a:pt x="72" y="185"/>
                    </a:lnTo>
                    <a:lnTo>
                      <a:pt x="77" y="186"/>
                    </a:lnTo>
                    <a:lnTo>
                      <a:pt x="82" y="185"/>
                    </a:lnTo>
                    <a:lnTo>
                      <a:pt x="86" y="182"/>
                    </a:lnTo>
                    <a:lnTo>
                      <a:pt x="247" y="22"/>
                    </a:lnTo>
                    <a:lnTo>
                      <a:pt x="249" y="17"/>
                    </a:lnTo>
                    <a:lnTo>
                      <a:pt x="250" y="12"/>
                    </a:lnTo>
                    <a:lnTo>
                      <a:pt x="249" y="8"/>
                    </a:lnTo>
                    <a:lnTo>
                      <a:pt x="247" y="4"/>
                    </a:lnTo>
                    <a:lnTo>
                      <a:pt x="243" y="1"/>
                    </a:lnTo>
                    <a:lnTo>
                      <a:pt x="237" y="0"/>
                    </a:lnTo>
                    <a:lnTo>
                      <a:pt x="233" y="1"/>
                    </a:lnTo>
                    <a:lnTo>
                      <a:pt x="229" y="4"/>
                    </a:lnTo>
                    <a:lnTo>
                      <a:pt x="77" y="155"/>
                    </a:lnTo>
                    <a:lnTo>
                      <a:pt x="22" y="99"/>
                    </a:lnTo>
                    <a:lnTo>
                      <a:pt x="17" y="97"/>
                    </a:lnTo>
                    <a:lnTo>
                      <a:pt x="13" y="96"/>
                    </a:lnTo>
                    <a:lnTo>
                      <a:pt x="9" y="97"/>
                    </a:lnTo>
                    <a:lnTo>
                      <a:pt x="4" y="99"/>
                    </a:lnTo>
                    <a:lnTo>
                      <a:pt x="1" y="103"/>
                    </a:lnTo>
                    <a:lnTo>
                      <a:pt x="0" y="109"/>
                    </a:lnTo>
                    <a:lnTo>
                      <a:pt x="1" y="113"/>
                    </a:lnTo>
                    <a:lnTo>
                      <a:pt x="4" y="117"/>
                    </a:lnTo>
                    <a:lnTo>
                      <a:pt x="68" y="1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1" name="Freeform 26">
                <a:extLst>
                  <a:ext uri="{FF2B5EF4-FFF2-40B4-BE49-F238E27FC236}">
                    <a16:creationId xmlns:a16="http://schemas.microsoft.com/office/drawing/2014/main" id="{DE2BAE6F-3FAD-4794-93B3-F0557BED950D}"/>
                  </a:ext>
                </a:extLst>
              </p:cNvPr>
              <p:cNvSpPr>
                <a:spLocks/>
              </p:cNvSpPr>
              <p:nvPr/>
            </p:nvSpPr>
            <p:spPr bwMode="auto">
              <a:xfrm>
                <a:off x="5830888" y="979488"/>
                <a:ext cx="100013" cy="73025"/>
              </a:xfrm>
              <a:custGeom>
                <a:avLst/>
                <a:gdLst>
                  <a:gd name="T0" fmla="*/ 68 w 250"/>
                  <a:gd name="T1" fmla="*/ 183 h 186"/>
                  <a:gd name="T2" fmla="*/ 72 w 250"/>
                  <a:gd name="T3" fmla="*/ 185 h 186"/>
                  <a:gd name="T4" fmla="*/ 77 w 250"/>
                  <a:gd name="T5" fmla="*/ 186 h 186"/>
                  <a:gd name="T6" fmla="*/ 82 w 250"/>
                  <a:gd name="T7" fmla="*/ 185 h 186"/>
                  <a:gd name="T8" fmla="*/ 86 w 250"/>
                  <a:gd name="T9" fmla="*/ 183 h 186"/>
                  <a:gd name="T10" fmla="*/ 247 w 250"/>
                  <a:gd name="T11" fmla="*/ 22 h 186"/>
                  <a:gd name="T12" fmla="*/ 249 w 250"/>
                  <a:gd name="T13" fmla="*/ 17 h 186"/>
                  <a:gd name="T14" fmla="*/ 250 w 250"/>
                  <a:gd name="T15" fmla="*/ 13 h 186"/>
                  <a:gd name="T16" fmla="*/ 249 w 250"/>
                  <a:gd name="T17" fmla="*/ 9 h 186"/>
                  <a:gd name="T18" fmla="*/ 247 w 250"/>
                  <a:gd name="T19" fmla="*/ 4 h 186"/>
                  <a:gd name="T20" fmla="*/ 243 w 250"/>
                  <a:gd name="T21" fmla="*/ 1 h 186"/>
                  <a:gd name="T22" fmla="*/ 237 w 250"/>
                  <a:gd name="T23" fmla="*/ 0 h 186"/>
                  <a:gd name="T24" fmla="*/ 233 w 250"/>
                  <a:gd name="T25" fmla="*/ 1 h 186"/>
                  <a:gd name="T26" fmla="*/ 229 w 250"/>
                  <a:gd name="T27" fmla="*/ 4 h 186"/>
                  <a:gd name="T28" fmla="*/ 77 w 250"/>
                  <a:gd name="T29" fmla="*/ 156 h 186"/>
                  <a:gd name="T30" fmla="*/ 22 w 250"/>
                  <a:gd name="T31" fmla="*/ 101 h 186"/>
                  <a:gd name="T32" fmla="*/ 17 w 250"/>
                  <a:gd name="T33" fmla="*/ 98 h 186"/>
                  <a:gd name="T34" fmla="*/ 13 w 250"/>
                  <a:gd name="T35" fmla="*/ 97 h 186"/>
                  <a:gd name="T36" fmla="*/ 9 w 250"/>
                  <a:gd name="T37" fmla="*/ 98 h 186"/>
                  <a:gd name="T38" fmla="*/ 4 w 250"/>
                  <a:gd name="T39" fmla="*/ 101 h 186"/>
                  <a:gd name="T40" fmla="*/ 1 w 250"/>
                  <a:gd name="T41" fmla="*/ 105 h 186"/>
                  <a:gd name="T42" fmla="*/ 0 w 250"/>
                  <a:gd name="T43" fmla="*/ 110 h 186"/>
                  <a:gd name="T44" fmla="*/ 1 w 250"/>
                  <a:gd name="T45" fmla="*/ 115 h 186"/>
                  <a:gd name="T46" fmla="*/ 4 w 250"/>
                  <a:gd name="T47" fmla="*/ 119 h 186"/>
                  <a:gd name="T48" fmla="*/ 68 w 250"/>
                  <a:gd name="T49" fmla="*/ 183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0" h="186">
                    <a:moveTo>
                      <a:pt x="68" y="183"/>
                    </a:moveTo>
                    <a:lnTo>
                      <a:pt x="72" y="185"/>
                    </a:lnTo>
                    <a:lnTo>
                      <a:pt x="77" y="186"/>
                    </a:lnTo>
                    <a:lnTo>
                      <a:pt x="82" y="185"/>
                    </a:lnTo>
                    <a:lnTo>
                      <a:pt x="86" y="183"/>
                    </a:lnTo>
                    <a:lnTo>
                      <a:pt x="247" y="22"/>
                    </a:lnTo>
                    <a:lnTo>
                      <a:pt x="249" y="17"/>
                    </a:lnTo>
                    <a:lnTo>
                      <a:pt x="250" y="13"/>
                    </a:lnTo>
                    <a:lnTo>
                      <a:pt x="249" y="9"/>
                    </a:lnTo>
                    <a:lnTo>
                      <a:pt x="247" y="4"/>
                    </a:lnTo>
                    <a:lnTo>
                      <a:pt x="243" y="1"/>
                    </a:lnTo>
                    <a:lnTo>
                      <a:pt x="237" y="0"/>
                    </a:lnTo>
                    <a:lnTo>
                      <a:pt x="233" y="1"/>
                    </a:lnTo>
                    <a:lnTo>
                      <a:pt x="229" y="4"/>
                    </a:lnTo>
                    <a:lnTo>
                      <a:pt x="77" y="156"/>
                    </a:lnTo>
                    <a:lnTo>
                      <a:pt x="22" y="101"/>
                    </a:lnTo>
                    <a:lnTo>
                      <a:pt x="17" y="98"/>
                    </a:lnTo>
                    <a:lnTo>
                      <a:pt x="13" y="97"/>
                    </a:lnTo>
                    <a:lnTo>
                      <a:pt x="9" y="98"/>
                    </a:lnTo>
                    <a:lnTo>
                      <a:pt x="4" y="101"/>
                    </a:lnTo>
                    <a:lnTo>
                      <a:pt x="1" y="105"/>
                    </a:lnTo>
                    <a:lnTo>
                      <a:pt x="0" y="110"/>
                    </a:lnTo>
                    <a:lnTo>
                      <a:pt x="1" y="115"/>
                    </a:lnTo>
                    <a:lnTo>
                      <a:pt x="4" y="119"/>
                    </a:lnTo>
                    <a:lnTo>
                      <a:pt x="68" y="1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2" name="Freeform 27">
                <a:extLst>
                  <a:ext uri="{FF2B5EF4-FFF2-40B4-BE49-F238E27FC236}">
                    <a16:creationId xmlns:a16="http://schemas.microsoft.com/office/drawing/2014/main" id="{4741F1CA-3653-4AD1-8EEF-441B45B102B6}"/>
                  </a:ext>
                </a:extLst>
              </p:cNvPr>
              <p:cNvSpPr>
                <a:spLocks/>
              </p:cNvSpPr>
              <p:nvPr/>
            </p:nvSpPr>
            <p:spPr bwMode="auto">
              <a:xfrm>
                <a:off x="5945188" y="915988"/>
                <a:ext cx="112713" cy="9525"/>
              </a:xfrm>
              <a:custGeom>
                <a:avLst/>
                <a:gdLst>
                  <a:gd name="T0" fmla="*/ 13 w 282"/>
                  <a:gd name="T1" fmla="*/ 26 h 26"/>
                  <a:gd name="T2" fmla="*/ 269 w 282"/>
                  <a:gd name="T3" fmla="*/ 26 h 26"/>
                  <a:gd name="T4" fmla="*/ 275 w 282"/>
                  <a:gd name="T5" fmla="*/ 25 h 26"/>
                  <a:gd name="T6" fmla="*/ 279 w 282"/>
                  <a:gd name="T7" fmla="*/ 22 h 26"/>
                  <a:gd name="T8" fmla="*/ 281 w 282"/>
                  <a:gd name="T9" fmla="*/ 18 h 26"/>
                  <a:gd name="T10" fmla="*/ 282 w 282"/>
                  <a:gd name="T11" fmla="*/ 13 h 26"/>
                  <a:gd name="T12" fmla="*/ 281 w 282"/>
                  <a:gd name="T13" fmla="*/ 8 h 26"/>
                  <a:gd name="T14" fmla="*/ 279 w 282"/>
                  <a:gd name="T15" fmla="*/ 4 h 26"/>
                  <a:gd name="T16" fmla="*/ 275 w 282"/>
                  <a:gd name="T17" fmla="*/ 1 h 26"/>
                  <a:gd name="T18" fmla="*/ 269 w 282"/>
                  <a:gd name="T19" fmla="*/ 0 h 26"/>
                  <a:gd name="T20" fmla="*/ 13 w 282"/>
                  <a:gd name="T21" fmla="*/ 0 h 26"/>
                  <a:gd name="T22" fmla="*/ 9 w 282"/>
                  <a:gd name="T23" fmla="*/ 1 h 26"/>
                  <a:gd name="T24" fmla="*/ 4 w 282"/>
                  <a:gd name="T25" fmla="*/ 4 h 26"/>
                  <a:gd name="T26" fmla="*/ 1 w 282"/>
                  <a:gd name="T27" fmla="*/ 8 h 26"/>
                  <a:gd name="T28" fmla="*/ 0 w 282"/>
                  <a:gd name="T29" fmla="*/ 13 h 26"/>
                  <a:gd name="T30" fmla="*/ 1 w 282"/>
                  <a:gd name="T31" fmla="*/ 18 h 26"/>
                  <a:gd name="T32" fmla="*/ 4 w 282"/>
                  <a:gd name="T33" fmla="*/ 22 h 26"/>
                  <a:gd name="T34" fmla="*/ 9 w 282"/>
                  <a:gd name="T35" fmla="*/ 25 h 26"/>
                  <a:gd name="T36" fmla="*/ 13 w 282"/>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26">
                    <a:moveTo>
                      <a:pt x="13" y="26"/>
                    </a:moveTo>
                    <a:lnTo>
                      <a:pt x="269" y="26"/>
                    </a:lnTo>
                    <a:lnTo>
                      <a:pt x="275" y="25"/>
                    </a:lnTo>
                    <a:lnTo>
                      <a:pt x="279" y="22"/>
                    </a:lnTo>
                    <a:lnTo>
                      <a:pt x="281" y="18"/>
                    </a:lnTo>
                    <a:lnTo>
                      <a:pt x="282" y="13"/>
                    </a:lnTo>
                    <a:lnTo>
                      <a:pt x="281" y="8"/>
                    </a:lnTo>
                    <a:lnTo>
                      <a:pt x="279" y="4"/>
                    </a:lnTo>
                    <a:lnTo>
                      <a:pt x="275" y="1"/>
                    </a:lnTo>
                    <a:lnTo>
                      <a:pt x="269" y="0"/>
                    </a:lnTo>
                    <a:lnTo>
                      <a:pt x="13" y="0"/>
                    </a:lnTo>
                    <a:lnTo>
                      <a:pt x="9" y="1"/>
                    </a:lnTo>
                    <a:lnTo>
                      <a:pt x="4" y="4"/>
                    </a:lnTo>
                    <a:lnTo>
                      <a:pt x="1" y="8"/>
                    </a:lnTo>
                    <a:lnTo>
                      <a:pt x="0" y="13"/>
                    </a:lnTo>
                    <a:lnTo>
                      <a:pt x="1" y="18"/>
                    </a:lnTo>
                    <a:lnTo>
                      <a:pt x="4" y="22"/>
                    </a:lnTo>
                    <a:lnTo>
                      <a:pt x="9" y="25"/>
                    </a:lnTo>
                    <a:lnTo>
                      <a:pt x="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sp>
            <p:nvSpPr>
              <p:cNvPr id="63" name="Freeform 28">
                <a:extLst>
                  <a:ext uri="{FF2B5EF4-FFF2-40B4-BE49-F238E27FC236}">
                    <a16:creationId xmlns:a16="http://schemas.microsoft.com/office/drawing/2014/main" id="{4E2363F6-5128-443E-A7CC-3FF6AB562B15}"/>
                  </a:ext>
                </a:extLst>
              </p:cNvPr>
              <p:cNvSpPr>
                <a:spLocks/>
              </p:cNvSpPr>
              <p:nvPr/>
            </p:nvSpPr>
            <p:spPr bwMode="auto">
              <a:xfrm>
                <a:off x="5945188" y="1025526"/>
                <a:ext cx="112713" cy="11113"/>
              </a:xfrm>
              <a:custGeom>
                <a:avLst/>
                <a:gdLst>
                  <a:gd name="T0" fmla="*/ 13 w 282"/>
                  <a:gd name="T1" fmla="*/ 26 h 26"/>
                  <a:gd name="T2" fmla="*/ 269 w 282"/>
                  <a:gd name="T3" fmla="*/ 26 h 26"/>
                  <a:gd name="T4" fmla="*/ 275 w 282"/>
                  <a:gd name="T5" fmla="*/ 25 h 26"/>
                  <a:gd name="T6" fmla="*/ 279 w 282"/>
                  <a:gd name="T7" fmla="*/ 23 h 26"/>
                  <a:gd name="T8" fmla="*/ 281 w 282"/>
                  <a:gd name="T9" fmla="*/ 18 h 26"/>
                  <a:gd name="T10" fmla="*/ 282 w 282"/>
                  <a:gd name="T11" fmla="*/ 13 h 26"/>
                  <a:gd name="T12" fmla="*/ 281 w 282"/>
                  <a:gd name="T13" fmla="*/ 9 h 26"/>
                  <a:gd name="T14" fmla="*/ 279 w 282"/>
                  <a:gd name="T15" fmla="*/ 5 h 26"/>
                  <a:gd name="T16" fmla="*/ 275 w 282"/>
                  <a:gd name="T17" fmla="*/ 1 h 26"/>
                  <a:gd name="T18" fmla="*/ 269 w 282"/>
                  <a:gd name="T19" fmla="*/ 0 h 26"/>
                  <a:gd name="T20" fmla="*/ 13 w 282"/>
                  <a:gd name="T21" fmla="*/ 0 h 26"/>
                  <a:gd name="T22" fmla="*/ 9 w 282"/>
                  <a:gd name="T23" fmla="*/ 1 h 26"/>
                  <a:gd name="T24" fmla="*/ 4 w 282"/>
                  <a:gd name="T25" fmla="*/ 5 h 26"/>
                  <a:gd name="T26" fmla="*/ 1 w 282"/>
                  <a:gd name="T27" fmla="*/ 9 h 26"/>
                  <a:gd name="T28" fmla="*/ 0 w 282"/>
                  <a:gd name="T29" fmla="*/ 13 h 26"/>
                  <a:gd name="T30" fmla="*/ 1 w 282"/>
                  <a:gd name="T31" fmla="*/ 18 h 26"/>
                  <a:gd name="T32" fmla="*/ 4 w 282"/>
                  <a:gd name="T33" fmla="*/ 23 h 26"/>
                  <a:gd name="T34" fmla="*/ 9 w 282"/>
                  <a:gd name="T35" fmla="*/ 25 h 26"/>
                  <a:gd name="T36" fmla="*/ 13 w 282"/>
                  <a:gd name="T3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2" h="26">
                    <a:moveTo>
                      <a:pt x="13" y="26"/>
                    </a:moveTo>
                    <a:lnTo>
                      <a:pt x="269" y="26"/>
                    </a:lnTo>
                    <a:lnTo>
                      <a:pt x="275" y="25"/>
                    </a:lnTo>
                    <a:lnTo>
                      <a:pt x="279" y="23"/>
                    </a:lnTo>
                    <a:lnTo>
                      <a:pt x="281" y="18"/>
                    </a:lnTo>
                    <a:lnTo>
                      <a:pt x="282" y="13"/>
                    </a:lnTo>
                    <a:lnTo>
                      <a:pt x="281" y="9"/>
                    </a:lnTo>
                    <a:lnTo>
                      <a:pt x="279" y="5"/>
                    </a:lnTo>
                    <a:lnTo>
                      <a:pt x="275" y="1"/>
                    </a:lnTo>
                    <a:lnTo>
                      <a:pt x="269" y="0"/>
                    </a:lnTo>
                    <a:lnTo>
                      <a:pt x="13" y="0"/>
                    </a:lnTo>
                    <a:lnTo>
                      <a:pt x="9" y="1"/>
                    </a:lnTo>
                    <a:lnTo>
                      <a:pt x="4" y="5"/>
                    </a:lnTo>
                    <a:lnTo>
                      <a:pt x="1" y="9"/>
                    </a:lnTo>
                    <a:lnTo>
                      <a:pt x="0" y="13"/>
                    </a:lnTo>
                    <a:lnTo>
                      <a:pt x="1" y="18"/>
                    </a:lnTo>
                    <a:lnTo>
                      <a:pt x="4" y="23"/>
                    </a:lnTo>
                    <a:lnTo>
                      <a:pt x="9" y="25"/>
                    </a:lnTo>
                    <a:lnTo>
                      <a:pt x="13"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600"/>
              </a:p>
            </p:txBody>
          </p:sp>
        </p:gr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655" y="0"/>
            <a:ext cx="3430656" cy="6858000"/>
          </a:xfrm>
          <a:prstGeom prst="rect">
            <a:avLst/>
          </a:prstGeom>
        </p:spPr>
      </p:pic>
      <p:sp>
        <p:nvSpPr>
          <p:cNvPr id="67" name="Rectangle 66"/>
          <p:cNvSpPr/>
          <p:nvPr/>
        </p:nvSpPr>
        <p:spPr>
          <a:xfrm>
            <a:off x="322185" y="2975425"/>
            <a:ext cx="2818725" cy="3539430"/>
          </a:xfrm>
          <a:prstGeom prst="rect">
            <a:avLst/>
          </a:prstGeom>
        </p:spPr>
        <p:txBody>
          <a:bodyPr wrap="square">
            <a:spAutoFit/>
          </a:bodyPr>
          <a:lstStyle/>
          <a:p>
            <a:r>
              <a:rPr lang="en-US" sz="1400" dirty="0">
                <a:solidFill>
                  <a:schemeClr val="bg1"/>
                </a:solidFill>
                <a:latin typeface="GothamNarrow"/>
              </a:rPr>
              <a:t>Recommendations made in the </a:t>
            </a:r>
            <a:r>
              <a:rPr lang="en-US" sz="1400" dirty="0" smtClean="0">
                <a:solidFill>
                  <a:schemeClr val="bg1"/>
                </a:solidFill>
                <a:latin typeface="GothamNarrow"/>
              </a:rPr>
              <a:t>HMI’s Discussion </a:t>
            </a:r>
            <a:r>
              <a:rPr lang="en-US" sz="1400" dirty="0">
                <a:solidFill>
                  <a:schemeClr val="bg1"/>
                </a:solidFill>
                <a:latin typeface="GothamNarrow"/>
              </a:rPr>
              <a:t>Document include: that </a:t>
            </a:r>
            <a:r>
              <a:rPr lang="en-US" sz="1400" dirty="0" smtClean="0">
                <a:solidFill>
                  <a:schemeClr val="bg1"/>
                </a:solidFill>
                <a:latin typeface="GothamNarrow"/>
              </a:rPr>
              <a:t>the quality </a:t>
            </a:r>
            <a:r>
              <a:rPr lang="en-US" sz="1400" dirty="0">
                <a:solidFill>
                  <a:schemeClr val="bg1"/>
                </a:solidFill>
                <a:latin typeface="GothamNarrow"/>
              </a:rPr>
              <a:t>measurement and reporting </a:t>
            </a:r>
            <a:r>
              <a:rPr lang="en-US" sz="1400" dirty="0" smtClean="0">
                <a:solidFill>
                  <a:schemeClr val="bg1"/>
                </a:solidFill>
                <a:latin typeface="GothamNarrow"/>
              </a:rPr>
              <a:t>system in </a:t>
            </a:r>
            <a:r>
              <a:rPr lang="en-US" sz="1400" dirty="0">
                <a:solidFill>
                  <a:schemeClr val="bg1"/>
                </a:solidFill>
                <a:latin typeface="GothamNarrow"/>
              </a:rPr>
              <a:t>South Africa should focus on </a:t>
            </a:r>
            <a:r>
              <a:rPr lang="en-US" sz="1400" dirty="0" smtClean="0">
                <a:solidFill>
                  <a:schemeClr val="bg1"/>
                </a:solidFill>
                <a:latin typeface="GothamNarrow"/>
              </a:rPr>
              <a:t>outcomes measurement</a:t>
            </a:r>
            <a:r>
              <a:rPr lang="en-US" sz="1400" dirty="0">
                <a:solidFill>
                  <a:schemeClr val="bg1"/>
                </a:solidFill>
                <a:latin typeface="GothamNarrow"/>
              </a:rPr>
              <a:t>, establishment of a </a:t>
            </a:r>
            <a:r>
              <a:rPr lang="en-US" sz="1400" dirty="0" smtClean="0">
                <a:solidFill>
                  <a:schemeClr val="bg1"/>
                </a:solidFill>
                <a:latin typeface="GothamNarrow"/>
              </a:rPr>
              <a:t>new and </a:t>
            </a:r>
            <a:r>
              <a:rPr lang="en-US" sz="1400" dirty="0">
                <a:solidFill>
                  <a:schemeClr val="bg1"/>
                </a:solidFill>
                <a:latin typeface="GothamNarrow"/>
              </a:rPr>
              <a:t>independent statutory body to </a:t>
            </a:r>
            <a:r>
              <a:rPr lang="en-US" sz="1400" dirty="0" smtClean="0">
                <a:solidFill>
                  <a:schemeClr val="bg1"/>
                </a:solidFill>
                <a:latin typeface="GothamNarrow"/>
              </a:rPr>
              <a:t>perform this </a:t>
            </a:r>
            <a:r>
              <a:rPr lang="en-US" sz="1400" dirty="0">
                <a:solidFill>
                  <a:schemeClr val="bg1"/>
                </a:solidFill>
                <a:latin typeface="GothamNarrow"/>
              </a:rPr>
              <a:t>function, mandatory reporting, </a:t>
            </a:r>
            <a:r>
              <a:rPr lang="en-US" sz="1400" dirty="0" smtClean="0">
                <a:solidFill>
                  <a:schemeClr val="bg1"/>
                </a:solidFill>
                <a:latin typeface="GothamNarrow"/>
              </a:rPr>
              <a:t>staged implementation </a:t>
            </a:r>
            <a:r>
              <a:rPr lang="en-US" sz="1400" dirty="0">
                <a:solidFill>
                  <a:schemeClr val="bg1"/>
                </a:solidFill>
                <a:latin typeface="GothamNarrow"/>
              </a:rPr>
              <a:t>of outcomes </a:t>
            </a:r>
            <a:r>
              <a:rPr lang="en-US" sz="1400" dirty="0" smtClean="0">
                <a:solidFill>
                  <a:schemeClr val="bg1"/>
                </a:solidFill>
                <a:latin typeface="GothamNarrow"/>
              </a:rPr>
              <a:t>measurement, and </a:t>
            </a:r>
            <a:r>
              <a:rPr lang="en-US" sz="1400" dirty="0">
                <a:solidFill>
                  <a:schemeClr val="bg1"/>
                </a:solidFill>
                <a:latin typeface="GothamNarrow"/>
              </a:rPr>
              <a:t>funding options for the </a:t>
            </a:r>
            <a:r>
              <a:rPr lang="en-US" sz="1400" dirty="0" smtClean="0">
                <a:solidFill>
                  <a:schemeClr val="bg1"/>
                </a:solidFill>
                <a:latin typeface="GothamNarrow"/>
              </a:rPr>
              <a:t>implementation of </a:t>
            </a:r>
            <a:r>
              <a:rPr lang="en-US" sz="1400" dirty="0">
                <a:solidFill>
                  <a:schemeClr val="bg1"/>
                </a:solidFill>
                <a:latin typeface="GothamNarrow"/>
              </a:rPr>
              <a:t>a quality measurement and reporting</a:t>
            </a:r>
          </a:p>
          <a:p>
            <a:r>
              <a:rPr lang="en-US" sz="1400" dirty="0">
                <a:solidFill>
                  <a:schemeClr val="bg1"/>
                </a:solidFill>
                <a:latin typeface="GothamNarrow"/>
              </a:rPr>
              <a:t>framework</a:t>
            </a:r>
            <a:endParaRPr lang="en-ZA" sz="1400" dirty="0">
              <a:solidFill>
                <a:schemeClr val="bg1"/>
              </a:solidFill>
              <a:latin typeface="GothamNarrow"/>
            </a:endParaRPr>
          </a:p>
        </p:txBody>
      </p:sp>
    </p:spTree>
    <p:extLst>
      <p:ext uri="{BB962C8B-B14F-4D97-AF65-F5344CB8AC3E}">
        <p14:creationId xmlns:p14="http://schemas.microsoft.com/office/powerpoint/2010/main" val="31651172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5ACF031-D19F-49C6-B6E0-838034469164}"/>
              </a:ext>
            </a:extLst>
          </p:cNvPr>
          <p:cNvSpPr>
            <a:spLocks/>
          </p:cNvSpPr>
          <p:nvPr/>
        </p:nvSpPr>
        <p:spPr bwMode="auto">
          <a:xfrm>
            <a:off x="2680773" y="3076387"/>
            <a:ext cx="2765523" cy="1625896"/>
          </a:xfrm>
          <a:custGeom>
            <a:avLst/>
            <a:gdLst>
              <a:gd name="T0" fmla="*/ 1278 w 1291"/>
              <a:gd name="T1" fmla="*/ 416 h 759"/>
              <a:gd name="T2" fmla="*/ 1076 w 1291"/>
              <a:gd name="T3" fmla="*/ 472 h 759"/>
              <a:gd name="T4" fmla="*/ 0 w 1291"/>
              <a:gd name="T5" fmla="*/ 759 h 759"/>
              <a:gd name="T6" fmla="*/ 0 w 1291"/>
              <a:gd name="T7" fmla="*/ 313 h 759"/>
              <a:gd name="T8" fmla="*/ 1291 w 1291"/>
              <a:gd name="T9" fmla="*/ 0 h 759"/>
              <a:gd name="T10" fmla="*/ 1278 w 1291"/>
              <a:gd name="T11" fmla="*/ 416 h 759"/>
            </a:gdLst>
            <a:ahLst/>
            <a:cxnLst>
              <a:cxn ang="0">
                <a:pos x="T0" y="T1"/>
              </a:cxn>
              <a:cxn ang="0">
                <a:pos x="T2" y="T3"/>
              </a:cxn>
              <a:cxn ang="0">
                <a:pos x="T4" y="T5"/>
              </a:cxn>
              <a:cxn ang="0">
                <a:pos x="T6" y="T7"/>
              </a:cxn>
              <a:cxn ang="0">
                <a:pos x="T8" y="T9"/>
              </a:cxn>
              <a:cxn ang="0">
                <a:pos x="T10" y="T11"/>
              </a:cxn>
            </a:cxnLst>
            <a:rect l="0" t="0" r="r" b="b"/>
            <a:pathLst>
              <a:path w="1291" h="759">
                <a:moveTo>
                  <a:pt x="1278" y="416"/>
                </a:moveTo>
                <a:lnTo>
                  <a:pt x="1076" y="472"/>
                </a:lnTo>
                <a:lnTo>
                  <a:pt x="0" y="759"/>
                </a:lnTo>
                <a:lnTo>
                  <a:pt x="0" y="313"/>
                </a:lnTo>
                <a:lnTo>
                  <a:pt x="1291" y="0"/>
                </a:lnTo>
                <a:lnTo>
                  <a:pt x="1278" y="416"/>
                </a:lnTo>
                <a:close/>
              </a:path>
            </a:pathLst>
          </a:custGeom>
          <a:solidFill>
            <a:srgbClr val="A9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 name="Freeform 6">
            <a:extLst>
              <a:ext uri="{FF2B5EF4-FFF2-40B4-BE49-F238E27FC236}">
                <a16:creationId xmlns:a16="http://schemas.microsoft.com/office/drawing/2014/main" id="{9D8068E3-4B33-4808-82F1-5DBBF940B01B}"/>
              </a:ext>
            </a:extLst>
          </p:cNvPr>
          <p:cNvSpPr>
            <a:spLocks/>
          </p:cNvSpPr>
          <p:nvPr/>
        </p:nvSpPr>
        <p:spPr bwMode="auto">
          <a:xfrm>
            <a:off x="2091681" y="3500534"/>
            <a:ext cx="589093" cy="1201750"/>
          </a:xfrm>
          <a:custGeom>
            <a:avLst/>
            <a:gdLst>
              <a:gd name="T0" fmla="*/ 275 w 275"/>
              <a:gd name="T1" fmla="*/ 115 h 561"/>
              <a:gd name="T2" fmla="*/ 275 w 275"/>
              <a:gd name="T3" fmla="*/ 561 h 561"/>
              <a:gd name="T4" fmla="*/ 197 w 275"/>
              <a:gd name="T5" fmla="*/ 527 h 561"/>
              <a:gd name="T6" fmla="*/ 99 w 275"/>
              <a:gd name="T7" fmla="*/ 480 h 561"/>
              <a:gd name="T8" fmla="*/ 0 w 275"/>
              <a:gd name="T9" fmla="*/ 437 h 561"/>
              <a:gd name="T10" fmla="*/ 0 w 275"/>
              <a:gd name="T11" fmla="*/ 368 h 561"/>
              <a:gd name="T12" fmla="*/ 0 w 275"/>
              <a:gd name="T13" fmla="*/ 0 h 561"/>
              <a:gd name="T14" fmla="*/ 275 w 275"/>
              <a:gd name="T15" fmla="*/ 115 h 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561">
                <a:moveTo>
                  <a:pt x="275" y="115"/>
                </a:moveTo>
                <a:lnTo>
                  <a:pt x="275" y="561"/>
                </a:lnTo>
                <a:lnTo>
                  <a:pt x="197" y="527"/>
                </a:lnTo>
                <a:lnTo>
                  <a:pt x="99" y="480"/>
                </a:lnTo>
                <a:lnTo>
                  <a:pt x="0" y="437"/>
                </a:lnTo>
                <a:lnTo>
                  <a:pt x="0" y="368"/>
                </a:lnTo>
                <a:lnTo>
                  <a:pt x="0" y="0"/>
                </a:lnTo>
                <a:lnTo>
                  <a:pt x="275" y="115"/>
                </a:lnTo>
                <a:close/>
              </a:path>
            </a:pathLst>
          </a:custGeom>
          <a:solidFill>
            <a:srgbClr val="F3F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 name="Freeform 7">
            <a:extLst>
              <a:ext uri="{FF2B5EF4-FFF2-40B4-BE49-F238E27FC236}">
                <a16:creationId xmlns:a16="http://schemas.microsoft.com/office/drawing/2014/main" id="{540B7E58-6449-4108-BA17-2C751260C456}"/>
              </a:ext>
            </a:extLst>
          </p:cNvPr>
          <p:cNvSpPr>
            <a:spLocks/>
          </p:cNvSpPr>
          <p:nvPr/>
        </p:nvSpPr>
        <p:spPr bwMode="auto">
          <a:xfrm>
            <a:off x="1320505" y="4280278"/>
            <a:ext cx="983250" cy="357741"/>
          </a:xfrm>
          <a:custGeom>
            <a:avLst/>
            <a:gdLst>
              <a:gd name="T0" fmla="*/ 360 w 459"/>
              <a:gd name="T1" fmla="*/ 73 h 167"/>
              <a:gd name="T2" fmla="*/ 459 w 459"/>
              <a:gd name="T3" fmla="*/ 116 h 167"/>
              <a:gd name="T4" fmla="*/ 261 w 459"/>
              <a:gd name="T5" fmla="*/ 167 h 167"/>
              <a:gd name="T6" fmla="*/ 0 w 459"/>
              <a:gd name="T7" fmla="*/ 51 h 167"/>
              <a:gd name="T8" fmla="*/ 197 w 459"/>
              <a:gd name="T9" fmla="*/ 0 h 167"/>
              <a:gd name="T10" fmla="*/ 261 w 459"/>
              <a:gd name="T11" fmla="*/ 30 h 167"/>
              <a:gd name="T12" fmla="*/ 360 w 459"/>
              <a:gd name="T13" fmla="*/ 4 h 167"/>
              <a:gd name="T14" fmla="*/ 360 w 459"/>
              <a:gd name="T15" fmla="*/ 7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9" h="167">
                <a:moveTo>
                  <a:pt x="360" y="73"/>
                </a:moveTo>
                <a:lnTo>
                  <a:pt x="459" y="116"/>
                </a:lnTo>
                <a:lnTo>
                  <a:pt x="261" y="167"/>
                </a:lnTo>
                <a:lnTo>
                  <a:pt x="0" y="51"/>
                </a:lnTo>
                <a:lnTo>
                  <a:pt x="197" y="0"/>
                </a:lnTo>
                <a:lnTo>
                  <a:pt x="261" y="30"/>
                </a:lnTo>
                <a:lnTo>
                  <a:pt x="360" y="4"/>
                </a:lnTo>
                <a:lnTo>
                  <a:pt x="360" y="73"/>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 name="Freeform 8">
            <a:extLst>
              <a:ext uri="{FF2B5EF4-FFF2-40B4-BE49-F238E27FC236}">
                <a16:creationId xmlns:a16="http://schemas.microsoft.com/office/drawing/2014/main" id="{D511A990-38E8-41B1-80EA-59B69D1B9183}"/>
              </a:ext>
            </a:extLst>
          </p:cNvPr>
          <p:cNvSpPr>
            <a:spLocks/>
          </p:cNvSpPr>
          <p:nvPr/>
        </p:nvSpPr>
        <p:spPr bwMode="auto">
          <a:xfrm>
            <a:off x="1879607" y="4528768"/>
            <a:ext cx="634078" cy="1019666"/>
          </a:xfrm>
          <a:custGeom>
            <a:avLst/>
            <a:gdLst>
              <a:gd name="T0" fmla="*/ 198 w 296"/>
              <a:gd name="T1" fmla="*/ 0 h 476"/>
              <a:gd name="T2" fmla="*/ 296 w 296"/>
              <a:gd name="T3" fmla="*/ 47 h 476"/>
              <a:gd name="T4" fmla="*/ 99 w 296"/>
              <a:gd name="T5" fmla="*/ 98 h 476"/>
              <a:gd name="T6" fmla="*/ 103 w 296"/>
              <a:gd name="T7" fmla="*/ 450 h 476"/>
              <a:gd name="T8" fmla="*/ 5 w 296"/>
              <a:gd name="T9" fmla="*/ 476 h 476"/>
              <a:gd name="T10" fmla="*/ 0 w 296"/>
              <a:gd name="T11" fmla="*/ 51 h 476"/>
              <a:gd name="T12" fmla="*/ 198 w 296"/>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296" h="476">
                <a:moveTo>
                  <a:pt x="198" y="0"/>
                </a:moveTo>
                <a:lnTo>
                  <a:pt x="296" y="47"/>
                </a:lnTo>
                <a:lnTo>
                  <a:pt x="99" y="98"/>
                </a:lnTo>
                <a:lnTo>
                  <a:pt x="103" y="450"/>
                </a:lnTo>
                <a:lnTo>
                  <a:pt x="5" y="476"/>
                </a:lnTo>
                <a:lnTo>
                  <a:pt x="0" y="51"/>
                </a:lnTo>
                <a:lnTo>
                  <a:pt x="198"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6" name="Freeform 9">
            <a:extLst>
              <a:ext uri="{FF2B5EF4-FFF2-40B4-BE49-F238E27FC236}">
                <a16:creationId xmlns:a16="http://schemas.microsoft.com/office/drawing/2014/main" id="{3829B9A4-39CE-4066-8C67-B57B49A92134}"/>
              </a:ext>
            </a:extLst>
          </p:cNvPr>
          <p:cNvSpPr>
            <a:spLocks/>
          </p:cNvSpPr>
          <p:nvPr/>
        </p:nvSpPr>
        <p:spPr bwMode="auto">
          <a:xfrm>
            <a:off x="2091681" y="4087484"/>
            <a:ext cx="3318199" cy="918985"/>
          </a:xfrm>
          <a:custGeom>
            <a:avLst/>
            <a:gdLst>
              <a:gd name="T0" fmla="*/ 197 w 1549"/>
              <a:gd name="T1" fmla="*/ 253 h 429"/>
              <a:gd name="T2" fmla="*/ 275 w 1549"/>
              <a:gd name="T3" fmla="*/ 287 h 429"/>
              <a:gd name="T4" fmla="*/ 1351 w 1549"/>
              <a:gd name="T5" fmla="*/ 0 h 429"/>
              <a:gd name="T6" fmla="*/ 1549 w 1549"/>
              <a:gd name="T7" fmla="*/ 77 h 429"/>
              <a:gd name="T8" fmla="*/ 275 w 1549"/>
              <a:gd name="T9" fmla="*/ 429 h 429"/>
              <a:gd name="T10" fmla="*/ 0 w 1549"/>
              <a:gd name="T11" fmla="*/ 304 h 429"/>
              <a:gd name="T12" fmla="*/ 197 w 1549"/>
              <a:gd name="T13" fmla="*/ 253 h 429"/>
            </a:gdLst>
            <a:ahLst/>
            <a:cxnLst>
              <a:cxn ang="0">
                <a:pos x="T0" y="T1"/>
              </a:cxn>
              <a:cxn ang="0">
                <a:pos x="T2" y="T3"/>
              </a:cxn>
              <a:cxn ang="0">
                <a:pos x="T4" y="T5"/>
              </a:cxn>
              <a:cxn ang="0">
                <a:pos x="T6" y="T7"/>
              </a:cxn>
              <a:cxn ang="0">
                <a:pos x="T8" y="T9"/>
              </a:cxn>
              <a:cxn ang="0">
                <a:pos x="T10" y="T11"/>
              </a:cxn>
              <a:cxn ang="0">
                <a:pos x="T12" y="T13"/>
              </a:cxn>
            </a:cxnLst>
            <a:rect l="0" t="0" r="r" b="b"/>
            <a:pathLst>
              <a:path w="1549" h="429">
                <a:moveTo>
                  <a:pt x="197" y="253"/>
                </a:moveTo>
                <a:lnTo>
                  <a:pt x="275" y="287"/>
                </a:lnTo>
                <a:lnTo>
                  <a:pt x="1351" y="0"/>
                </a:lnTo>
                <a:lnTo>
                  <a:pt x="1549" y="77"/>
                </a:lnTo>
                <a:lnTo>
                  <a:pt x="275" y="429"/>
                </a:lnTo>
                <a:lnTo>
                  <a:pt x="0" y="304"/>
                </a:lnTo>
                <a:lnTo>
                  <a:pt x="197" y="253"/>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7" name="Freeform 10">
            <a:extLst>
              <a:ext uri="{FF2B5EF4-FFF2-40B4-BE49-F238E27FC236}">
                <a16:creationId xmlns:a16="http://schemas.microsoft.com/office/drawing/2014/main" id="{9DD02B0C-433C-4D80-9EAB-3AC856B5FD8E}"/>
              </a:ext>
            </a:extLst>
          </p:cNvPr>
          <p:cNvSpPr>
            <a:spLocks/>
          </p:cNvSpPr>
          <p:nvPr/>
        </p:nvSpPr>
        <p:spPr bwMode="auto">
          <a:xfrm>
            <a:off x="2091681" y="2894305"/>
            <a:ext cx="3354615" cy="852578"/>
          </a:xfrm>
          <a:custGeom>
            <a:avLst/>
            <a:gdLst>
              <a:gd name="T0" fmla="*/ 1566 w 1566"/>
              <a:gd name="T1" fmla="*/ 85 h 398"/>
              <a:gd name="T2" fmla="*/ 275 w 1566"/>
              <a:gd name="T3" fmla="*/ 398 h 398"/>
              <a:gd name="T4" fmla="*/ 0 w 1566"/>
              <a:gd name="T5" fmla="*/ 283 h 398"/>
              <a:gd name="T6" fmla="*/ 223 w 1566"/>
              <a:gd name="T7" fmla="*/ 231 h 398"/>
              <a:gd name="T8" fmla="*/ 275 w 1566"/>
              <a:gd name="T9" fmla="*/ 253 h 398"/>
              <a:gd name="T10" fmla="*/ 1339 w 1566"/>
              <a:gd name="T11" fmla="*/ 0 h 398"/>
              <a:gd name="T12" fmla="*/ 1566 w 1566"/>
              <a:gd name="T13" fmla="*/ 85 h 398"/>
            </a:gdLst>
            <a:ahLst/>
            <a:cxnLst>
              <a:cxn ang="0">
                <a:pos x="T0" y="T1"/>
              </a:cxn>
              <a:cxn ang="0">
                <a:pos x="T2" y="T3"/>
              </a:cxn>
              <a:cxn ang="0">
                <a:pos x="T4" y="T5"/>
              </a:cxn>
              <a:cxn ang="0">
                <a:pos x="T6" y="T7"/>
              </a:cxn>
              <a:cxn ang="0">
                <a:pos x="T8" y="T9"/>
              </a:cxn>
              <a:cxn ang="0">
                <a:pos x="T10" y="T11"/>
              </a:cxn>
              <a:cxn ang="0">
                <a:pos x="T12" y="T13"/>
              </a:cxn>
            </a:cxnLst>
            <a:rect l="0" t="0" r="r" b="b"/>
            <a:pathLst>
              <a:path w="1566" h="398">
                <a:moveTo>
                  <a:pt x="1566" y="85"/>
                </a:moveTo>
                <a:lnTo>
                  <a:pt x="275" y="398"/>
                </a:lnTo>
                <a:lnTo>
                  <a:pt x="0" y="283"/>
                </a:lnTo>
                <a:lnTo>
                  <a:pt x="223" y="231"/>
                </a:lnTo>
                <a:lnTo>
                  <a:pt x="275" y="253"/>
                </a:lnTo>
                <a:lnTo>
                  <a:pt x="1339" y="0"/>
                </a:lnTo>
                <a:lnTo>
                  <a:pt x="1566" y="85"/>
                </a:lnTo>
                <a:close/>
              </a:path>
            </a:pathLst>
          </a:custGeom>
          <a:solidFill>
            <a:srgbClr val="CFD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8" name="Freeform 11">
            <a:extLst>
              <a:ext uri="{FF2B5EF4-FFF2-40B4-BE49-F238E27FC236}">
                <a16:creationId xmlns:a16="http://schemas.microsoft.com/office/drawing/2014/main" id="{63E5A5E2-98ED-44AD-A482-9616CA7CF444}"/>
              </a:ext>
            </a:extLst>
          </p:cNvPr>
          <p:cNvSpPr>
            <a:spLocks/>
          </p:cNvSpPr>
          <p:nvPr/>
        </p:nvSpPr>
        <p:spPr bwMode="auto">
          <a:xfrm>
            <a:off x="2091681" y="4738699"/>
            <a:ext cx="589093" cy="1195322"/>
          </a:xfrm>
          <a:custGeom>
            <a:avLst/>
            <a:gdLst>
              <a:gd name="T0" fmla="*/ 4 w 275"/>
              <a:gd name="T1" fmla="*/ 425 h 558"/>
              <a:gd name="T2" fmla="*/ 4 w 275"/>
              <a:gd name="T3" fmla="*/ 352 h 558"/>
              <a:gd name="T4" fmla="*/ 0 w 275"/>
              <a:gd name="T5" fmla="*/ 0 h 558"/>
              <a:gd name="T6" fmla="*/ 275 w 275"/>
              <a:gd name="T7" fmla="*/ 125 h 558"/>
              <a:gd name="T8" fmla="*/ 275 w 275"/>
              <a:gd name="T9" fmla="*/ 558 h 558"/>
              <a:gd name="T10" fmla="*/ 4 w 275"/>
              <a:gd name="T11" fmla="*/ 425 h 558"/>
            </a:gdLst>
            <a:ahLst/>
            <a:cxnLst>
              <a:cxn ang="0">
                <a:pos x="T0" y="T1"/>
              </a:cxn>
              <a:cxn ang="0">
                <a:pos x="T2" y="T3"/>
              </a:cxn>
              <a:cxn ang="0">
                <a:pos x="T4" y="T5"/>
              </a:cxn>
              <a:cxn ang="0">
                <a:pos x="T6" y="T7"/>
              </a:cxn>
              <a:cxn ang="0">
                <a:pos x="T8" y="T9"/>
              </a:cxn>
              <a:cxn ang="0">
                <a:pos x="T10" y="T11"/>
              </a:cxn>
            </a:cxnLst>
            <a:rect l="0" t="0" r="r" b="b"/>
            <a:pathLst>
              <a:path w="275" h="558">
                <a:moveTo>
                  <a:pt x="4" y="425"/>
                </a:moveTo>
                <a:lnTo>
                  <a:pt x="4" y="352"/>
                </a:lnTo>
                <a:lnTo>
                  <a:pt x="0" y="0"/>
                </a:lnTo>
                <a:lnTo>
                  <a:pt x="275" y="125"/>
                </a:lnTo>
                <a:lnTo>
                  <a:pt x="275" y="558"/>
                </a:lnTo>
                <a:lnTo>
                  <a:pt x="4" y="425"/>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9" name="Freeform 12">
            <a:extLst>
              <a:ext uri="{FF2B5EF4-FFF2-40B4-BE49-F238E27FC236}">
                <a16:creationId xmlns:a16="http://schemas.microsoft.com/office/drawing/2014/main" id="{A8F786AE-90BE-4F68-AEE4-BFEC21F4C169}"/>
              </a:ext>
            </a:extLst>
          </p:cNvPr>
          <p:cNvSpPr>
            <a:spLocks/>
          </p:cNvSpPr>
          <p:nvPr/>
        </p:nvSpPr>
        <p:spPr bwMode="auto">
          <a:xfrm>
            <a:off x="1871038" y="3297030"/>
            <a:ext cx="698343" cy="1047514"/>
          </a:xfrm>
          <a:custGeom>
            <a:avLst/>
            <a:gdLst>
              <a:gd name="T0" fmla="*/ 326 w 326"/>
              <a:gd name="T1" fmla="*/ 43 h 489"/>
              <a:gd name="T2" fmla="*/ 103 w 326"/>
              <a:gd name="T3" fmla="*/ 95 h 489"/>
              <a:gd name="T4" fmla="*/ 103 w 326"/>
              <a:gd name="T5" fmla="*/ 463 h 489"/>
              <a:gd name="T6" fmla="*/ 4 w 326"/>
              <a:gd name="T7" fmla="*/ 489 h 489"/>
              <a:gd name="T8" fmla="*/ 0 w 326"/>
              <a:gd name="T9" fmla="*/ 56 h 489"/>
              <a:gd name="T10" fmla="*/ 223 w 326"/>
              <a:gd name="T11" fmla="*/ 0 h 489"/>
              <a:gd name="T12" fmla="*/ 326 w 326"/>
              <a:gd name="T13" fmla="*/ 43 h 489"/>
            </a:gdLst>
            <a:ahLst/>
            <a:cxnLst>
              <a:cxn ang="0">
                <a:pos x="T0" y="T1"/>
              </a:cxn>
              <a:cxn ang="0">
                <a:pos x="T2" y="T3"/>
              </a:cxn>
              <a:cxn ang="0">
                <a:pos x="T4" y="T5"/>
              </a:cxn>
              <a:cxn ang="0">
                <a:pos x="T6" y="T7"/>
              </a:cxn>
              <a:cxn ang="0">
                <a:pos x="T8" y="T9"/>
              </a:cxn>
              <a:cxn ang="0">
                <a:pos x="T10" y="T11"/>
              </a:cxn>
              <a:cxn ang="0">
                <a:pos x="T12" y="T13"/>
              </a:cxn>
            </a:cxnLst>
            <a:rect l="0" t="0" r="r" b="b"/>
            <a:pathLst>
              <a:path w="326" h="489">
                <a:moveTo>
                  <a:pt x="326" y="43"/>
                </a:moveTo>
                <a:lnTo>
                  <a:pt x="103" y="95"/>
                </a:lnTo>
                <a:lnTo>
                  <a:pt x="103" y="463"/>
                </a:lnTo>
                <a:lnTo>
                  <a:pt x="4" y="489"/>
                </a:lnTo>
                <a:lnTo>
                  <a:pt x="0" y="56"/>
                </a:lnTo>
                <a:lnTo>
                  <a:pt x="223" y="0"/>
                </a:lnTo>
                <a:lnTo>
                  <a:pt x="326" y="43"/>
                </a:lnTo>
                <a:close/>
              </a:path>
            </a:pathLst>
          </a:custGeom>
          <a:solidFill>
            <a:srgbClr val="A9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0" name="Freeform 13">
            <a:extLst>
              <a:ext uri="{FF2B5EF4-FFF2-40B4-BE49-F238E27FC236}">
                <a16:creationId xmlns:a16="http://schemas.microsoft.com/office/drawing/2014/main" id="{B762B140-7A17-48F1-A8B2-3D3349646CC1}"/>
              </a:ext>
            </a:extLst>
          </p:cNvPr>
          <p:cNvSpPr>
            <a:spLocks/>
          </p:cNvSpPr>
          <p:nvPr/>
        </p:nvSpPr>
        <p:spPr bwMode="auto">
          <a:xfrm>
            <a:off x="2680773" y="4252431"/>
            <a:ext cx="2729106" cy="1681592"/>
          </a:xfrm>
          <a:custGeom>
            <a:avLst/>
            <a:gdLst>
              <a:gd name="T0" fmla="*/ 1265 w 1274"/>
              <a:gd name="T1" fmla="*/ 412 h 785"/>
              <a:gd name="T2" fmla="*/ 0 w 1274"/>
              <a:gd name="T3" fmla="*/ 785 h 785"/>
              <a:gd name="T4" fmla="*/ 0 w 1274"/>
              <a:gd name="T5" fmla="*/ 352 h 785"/>
              <a:gd name="T6" fmla="*/ 1274 w 1274"/>
              <a:gd name="T7" fmla="*/ 0 h 785"/>
              <a:gd name="T8" fmla="*/ 1265 w 1274"/>
              <a:gd name="T9" fmla="*/ 412 h 785"/>
            </a:gdLst>
            <a:ahLst/>
            <a:cxnLst>
              <a:cxn ang="0">
                <a:pos x="T0" y="T1"/>
              </a:cxn>
              <a:cxn ang="0">
                <a:pos x="T2" y="T3"/>
              </a:cxn>
              <a:cxn ang="0">
                <a:pos x="T4" y="T5"/>
              </a:cxn>
              <a:cxn ang="0">
                <a:pos x="T6" y="T7"/>
              </a:cxn>
              <a:cxn ang="0">
                <a:pos x="T8" y="T9"/>
              </a:cxn>
            </a:cxnLst>
            <a:rect l="0" t="0" r="r" b="b"/>
            <a:pathLst>
              <a:path w="1274" h="785">
                <a:moveTo>
                  <a:pt x="1265" y="412"/>
                </a:moveTo>
                <a:lnTo>
                  <a:pt x="0" y="785"/>
                </a:lnTo>
                <a:lnTo>
                  <a:pt x="0" y="352"/>
                </a:lnTo>
                <a:lnTo>
                  <a:pt x="1274" y="0"/>
                </a:lnTo>
                <a:lnTo>
                  <a:pt x="1265" y="412"/>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1" name="Freeform 14">
            <a:extLst>
              <a:ext uri="{FF2B5EF4-FFF2-40B4-BE49-F238E27FC236}">
                <a16:creationId xmlns:a16="http://schemas.microsoft.com/office/drawing/2014/main" id="{F1662D0D-BB6A-4A26-A2C1-74176F75F810}"/>
              </a:ext>
            </a:extLst>
          </p:cNvPr>
          <p:cNvSpPr>
            <a:spLocks/>
          </p:cNvSpPr>
          <p:nvPr/>
        </p:nvSpPr>
        <p:spPr bwMode="auto">
          <a:xfrm>
            <a:off x="2083112" y="2232378"/>
            <a:ext cx="597662" cy="1203891"/>
          </a:xfrm>
          <a:custGeom>
            <a:avLst/>
            <a:gdLst>
              <a:gd name="T0" fmla="*/ 279 w 279"/>
              <a:gd name="T1" fmla="*/ 562 h 562"/>
              <a:gd name="T2" fmla="*/ 227 w 279"/>
              <a:gd name="T3" fmla="*/ 540 h 562"/>
              <a:gd name="T4" fmla="*/ 124 w 279"/>
              <a:gd name="T5" fmla="*/ 497 h 562"/>
              <a:gd name="T6" fmla="*/ 0 w 279"/>
              <a:gd name="T7" fmla="*/ 450 h 562"/>
              <a:gd name="T8" fmla="*/ 0 w 279"/>
              <a:gd name="T9" fmla="*/ 386 h 562"/>
              <a:gd name="T10" fmla="*/ 0 w 279"/>
              <a:gd name="T11" fmla="*/ 0 h 562"/>
              <a:gd name="T12" fmla="*/ 279 w 279"/>
              <a:gd name="T13" fmla="*/ 107 h 562"/>
              <a:gd name="T14" fmla="*/ 279 w 279"/>
              <a:gd name="T15" fmla="*/ 562 h 5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562">
                <a:moveTo>
                  <a:pt x="279" y="562"/>
                </a:moveTo>
                <a:lnTo>
                  <a:pt x="227" y="540"/>
                </a:lnTo>
                <a:lnTo>
                  <a:pt x="124" y="497"/>
                </a:lnTo>
                <a:lnTo>
                  <a:pt x="0" y="450"/>
                </a:lnTo>
                <a:lnTo>
                  <a:pt x="0" y="386"/>
                </a:lnTo>
                <a:lnTo>
                  <a:pt x="0" y="0"/>
                </a:lnTo>
                <a:lnTo>
                  <a:pt x="279" y="107"/>
                </a:lnTo>
                <a:lnTo>
                  <a:pt x="279" y="562"/>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2" name="Freeform 15">
            <a:extLst>
              <a:ext uri="{FF2B5EF4-FFF2-40B4-BE49-F238E27FC236}">
                <a16:creationId xmlns:a16="http://schemas.microsoft.com/office/drawing/2014/main" id="{A19743A0-44C8-4972-A770-6828EB10DBB5}"/>
              </a:ext>
            </a:extLst>
          </p:cNvPr>
          <p:cNvSpPr>
            <a:spLocks/>
          </p:cNvSpPr>
          <p:nvPr/>
        </p:nvSpPr>
        <p:spPr bwMode="auto">
          <a:xfrm>
            <a:off x="1301225" y="3059250"/>
            <a:ext cx="1047515" cy="357741"/>
          </a:xfrm>
          <a:custGeom>
            <a:avLst/>
            <a:gdLst>
              <a:gd name="T0" fmla="*/ 365 w 489"/>
              <a:gd name="T1" fmla="*/ 64 h 167"/>
              <a:gd name="T2" fmla="*/ 489 w 489"/>
              <a:gd name="T3" fmla="*/ 111 h 167"/>
              <a:gd name="T4" fmla="*/ 266 w 489"/>
              <a:gd name="T5" fmla="*/ 167 h 167"/>
              <a:gd name="T6" fmla="*/ 0 w 489"/>
              <a:gd name="T7" fmla="*/ 56 h 167"/>
              <a:gd name="T8" fmla="*/ 223 w 489"/>
              <a:gd name="T9" fmla="*/ 4 h 167"/>
              <a:gd name="T10" fmla="*/ 266 w 489"/>
              <a:gd name="T11" fmla="*/ 21 h 167"/>
              <a:gd name="T12" fmla="*/ 365 w 489"/>
              <a:gd name="T13" fmla="*/ 0 h 167"/>
              <a:gd name="T14" fmla="*/ 365 w 489"/>
              <a:gd name="T15" fmla="*/ 64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167">
                <a:moveTo>
                  <a:pt x="365" y="64"/>
                </a:moveTo>
                <a:lnTo>
                  <a:pt x="489" y="111"/>
                </a:lnTo>
                <a:lnTo>
                  <a:pt x="266" y="167"/>
                </a:lnTo>
                <a:lnTo>
                  <a:pt x="0" y="56"/>
                </a:lnTo>
                <a:lnTo>
                  <a:pt x="223" y="4"/>
                </a:lnTo>
                <a:lnTo>
                  <a:pt x="266" y="21"/>
                </a:lnTo>
                <a:lnTo>
                  <a:pt x="365" y="0"/>
                </a:lnTo>
                <a:lnTo>
                  <a:pt x="365" y="64"/>
                </a:lnTo>
                <a:close/>
              </a:path>
            </a:pathLst>
          </a:custGeom>
          <a:solidFill>
            <a:srgbClr val="CFD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3" name="Freeform 16">
            <a:extLst>
              <a:ext uri="{FF2B5EF4-FFF2-40B4-BE49-F238E27FC236}">
                <a16:creationId xmlns:a16="http://schemas.microsoft.com/office/drawing/2014/main" id="{CCFD3DA2-60CF-4877-AD3A-3D8738DED9E9}"/>
              </a:ext>
            </a:extLst>
          </p:cNvPr>
          <p:cNvSpPr>
            <a:spLocks/>
          </p:cNvSpPr>
          <p:nvPr/>
        </p:nvSpPr>
        <p:spPr bwMode="auto">
          <a:xfrm>
            <a:off x="2680773" y="1866070"/>
            <a:ext cx="2793371" cy="1570200"/>
          </a:xfrm>
          <a:custGeom>
            <a:avLst/>
            <a:gdLst>
              <a:gd name="T0" fmla="*/ 1295 w 1304"/>
              <a:gd name="T1" fmla="*/ 424 h 733"/>
              <a:gd name="T2" fmla="*/ 1064 w 1304"/>
              <a:gd name="T3" fmla="*/ 480 h 733"/>
              <a:gd name="T4" fmla="*/ 0 w 1304"/>
              <a:gd name="T5" fmla="*/ 733 h 733"/>
              <a:gd name="T6" fmla="*/ 0 w 1304"/>
              <a:gd name="T7" fmla="*/ 278 h 733"/>
              <a:gd name="T8" fmla="*/ 1304 w 1304"/>
              <a:gd name="T9" fmla="*/ 0 h 733"/>
              <a:gd name="T10" fmla="*/ 1295 w 1304"/>
              <a:gd name="T11" fmla="*/ 424 h 733"/>
            </a:gdLst>
            <a:ahLst/>
            <a:cxnLst>
              <a:cxn ang="0">
                <a:pos x="T0" y="T1"/>
              </a:cxn>
              <a:cxn ang="0">
                <a:pos x="T2" y="T3"/>
              </a:cxn>
              <a:cxn ang="0">
                <a:pos x="T4" y="T5"/>
              </a:cxn>
              <a:cxn ang="0">
                <a:pos x="T6" y="T7"/>
              </a:cxn>
              <a:cxn ang="0">
                <a:pos x="T8" y="T9"/>
              </a:cxn>
              <a:cxn ang="0">
                <a:pos x="T10" y="T11"/>
              </a:cxn>
            </a:cxnLst>
            <a:rect l="0" t="0" r="r" b="b"/>
            <a:pathLst>
              <a:path w="1304" h="733">
                <a:moveTo>
                  <a:pt x="1295" y="424"/>
                </a:moveTo>
                <a:lnTo>
                  <a:pt x="1064" y="480"/>
                </a:lnTo>
                <a:lnTo>
                  <a:pt x="0" y="733"/>
                </a:lnTo>
                <a:lnTo>
                  <a:pt x="0" y="278"/>
                </a:lnTo>
                <a:lnTo>
                  <a:pt x="1304" y="0"/>
                </a:lnTo>
                <a:lnTo>
                  <a:pt x="1295" y="424"/>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4" name="Freeform 17">
            <a:extLst>
              <a:ext uri="{FF2B5EF4-FFF2-40B4-BE49-F238E27FC236}">
                <a16:creationId xmlns:a16="http://schemas.microsoft.com/office/drawing/2014/main" id="{538BF80F-3CA9-4732-81F7-CEC1A2AB9FCB}"/>
              </a:ext>
            </a:extLst>
          </p:cNvPr>
          <p:cNvSpPr>
            <a:spLocks/>
          </p:cNvSpPr>
          <p:nvPr/>
        </p:nvSpPr>
        <p:spPr bwMode="auto">
          <a:xfrm>
            <a:off x="2083112" y="1662565"/>
            <a:ext cx="3391033" cy="799024"/>
          </a:xfrm>
          <a:custGeom>
            <a:avLst/>
            <a:gdLst>
              <a:gd name="T0" fmla="*/ 1583 w 1583"/>
              <a:gd name="T1" fmla="*/ 95 h 373"/>
              <a:gd name="T2" fmla="*/ 279 w 1583"/>
              <a:gd name="T3" fmla="*/ 373 h 373"/>
              <a:gd name="T4" fmla="*/ 0 w 1583"/>
              <a:gd name="T5" fmla="*/ 266 h 373"/>
              <a:gd name="T6" fmla="*/ 1192 w 1583"/>
              <a:gd name="T7" fmla="*/ 22 h 373"/>
              <a:gd name="T8" fmla="*/ 1300 w 1583"/>
              <a:gd name="T9" fmla="*/ 0 h 373"/>
              <a:gd name="T10" fmla="*/ 1583 w 1583"/>
              <a:gd name="T11" fmla="*/ 95 h 373"/>
            </a:gdLst>
            <a:ahLst/>
            <a:cxnLst>
              <a:cxn ang="0">
                <a:pos x="T0" y="T1"/>
              </a:cxn>
              <a:cxn ang="0">
                <a:pos x="T2" y="T3"/>
              </a:cxn>
              <a:cxn ang="0">
                <a:pos x="T4" y="T5"/>
              </a:cxn>
              <a:cxn ang="0">
                <a:pos x="T6" y="T7"/>
              </a:cxn>
              <a:cxn ang="0">
                <a:pos x="T8" y="T9"/>
              </a:cxn>
              <a:cxn ang="0">
                <a:pos x="T10" y="T11"/>
              </a:cxn>
            </a:cxnLst>
            <a:rect l="0" t="0" r="r" b="b"/>
            <a:pathLst>
              <a:path w="1583" h="373">
                <a:moveTo>
                  <a:pt x="1583" y="95"/>
                </a:moveTo>
                <a:lnTo>
                  <a:pt x="279" y="373"/>
                </a:lnTo>
                <a:lnTo>
                  <a:pt x="0" y="266"/>
                </a:lnTo>
                <a:lnTo>
                  <a:pt x="1192" y="22"/>
                </a:lnTo>
                <a:lnTo>
                  <a:pt x="1300" y="0"/>
                </a:lnTo>
                <a:lnTo>
                  <a:pt x="1583" y="95"/>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5" name="Freeform 18">
            <a:extLst>
              <a:ext uri="{FF2B5EF4-FFF2-40B4-BE49-F238E27FC236}">
                <a16:creationId xmlns:a16="http://schemas.microsoft.com/office/drawing/2014/main" id="{0AD33797-7690-4DDE-9AB5-E6E842510380}"/>
              </a:ext>
            </a:extLst>
          </p:cNvPr>
          <p:cNvSpPr>
            <a:spLocks/>
          </p:cNvSpPr>
          <p:nvPr/>
        </p:nvSpPr>
        <p:spPr bwMode="auto">
          <a:xfrm>
            <a:off x="1862470" y="1581163"/>
            <a:ext cx="2774092" cy="1523073"/>
          </a:xfrm>
          <a:custGeom>
            <a:avLst/>
            <a:gdLst>
              <a:gd name="T0" fmla="*/ 1295 w 1295"/>
              <a:gd name="T1" fmla="*/ 60 h 711"/>
              <a:gd name="T2" fmla="*/ 103 w 1295"/>
              <a:gd name="T3" fmla="*/ 304 h 711"/>
              <a:gd name="T4" fmla="*/ 103 w 1295"/>
              <a:gd name="T5" fmla="*/ 690 h 711"/>
              <a:gd name="T6" fmla="*/ 4 w 1295"/>
              <a:gd name="T7" fmla="*/ 711 h 711"/>
              <a:gd name="T8" fmla="*/ 0 w 1295"/>
              <a:gd name="T9" fmla="*/ 265 h 711"/>
              <a:gd name="T10" fmla="*/ 1295 w 1295"/>
              <a:gd name="T11" fmla="*/ 0 h 711"/>
              <a:gd name="T12" fmla="*/ 1295 w 1295"/>
              <a:gd name="T13" fmla="*/ 60 h 711"/>
            </a:gdLst>
            <a:ahLst/>
            <a:cxnLst>
              <a:cxn ang="0">
                <a:pos x="T0" y="T1"/>
              </a:cxn>
              <a:cxn ang="0">
                <a:pos x="T2" y="T3"/>
              </a:cxn>
              <a:cxn ang="0">
                <a:pos x="T4" y="T5"/>
              </a:cxn>
              <a:cxn ang="0">
                <a:pos x="T6" y="T7"/>
              </a:cxn>
              <a:cxn ang="0">
                <a:pos x="T8" y="T9"/>
              </a:cxn>
              <a:cxn ang="0">
                <a:pos x="T10" y="T11"/>
              </a:cxn>
              <a:cxn ang="0">
                <a:pos x="T12" y="T13"/>
              </a:cxn>
            </a:cxnLst>
            <a:rect l="0" t="0" r="r" b="b"/>
            <a:pathLst>
              <a:path w="1295" h="711">
                <a:moveTo>
                  <a:pt x="1295" y="60"/>
                </a:moveTo>
                <a:lnTo>
                  <a:pt x="103" y="304"/>
                </a:lnTo>
                <a:lnTo>
                  <a:pt x="103" y="690"/>
                </a:lnTo>
                <a:lnTo>
                  <a:pt x="4" y="711"/>
                </a:lnTo>
                <a:lnTo>
                  <a:pt x="0" y="265"/>
                </a:lnTo>
                <a:lnTo>
                  <a:pt x="1295" y="0"/>
                </a:lnTo>
                <a:lnTo>
                  <a:pt x="1295" y="6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6" name="Freeform 19">
            <a:extLst>
              <a:ext uri="{FF2B5EF4-FFF2-40B4-BE49-F238E27FC236}">
                <a16:creationId xmlns:a16="http://schemas.microsoft.com/office/drawing/2014/main" id="{729C56C5-B7AB-410A-B0C2-596E622C5A17}"/>
              </a:ext>
            </a:extLst>
          </p:cNvPr>
          <p:cNvSpPr>
            <a:spLocks/>
          </p:cNvSpPr>
          <p:nvPr/>
        </p:nvSpPr>
        <p:spPr bwMode="auto">
          <a:xfrm>
            <a:off x="1301225" y="3179210"/>
            <a:ext cx="578382" cy="1165332"/>
          </a:xfrm>
          <a:custGeom>
            <a:avLst/>
            <a:gdLst>
              <a:gd name="T0" fmla="*/ 270 w 270"/>
              <a:gd name="T1" fmla="*/ 544 h 544"/>
              <a:gd name="T2" fmla="*/ 206 w 270"/>
              <a:gd name="T3" fmla="*/ 514 h 544"/>
              <a:gd name="T4" fmla="*/ 107 w 270"/>
              <a:gd name="T5" fmla="*/ 471 h 544"/>
              <a:gd name="T6" fmla="*/ 4 w 270"/>
              <a:gd name="T7" fmla="*/ 428 h 544"/>
              <a:gd name="T8" fmla="*/ 4 w 270"/>
              <a:gd name="T9" fmla="*/ 360 h 544"/>
              <a:gd name="T10" fmla="*/ 0 w 270"/>
              <a:gd name="T11" fmla="*/ 0 h 544"/>
              <a:gd name="T12" fmla="*/ 266 w 270"/>
              <a:gd name="T13" fmla="*/ 111 h 544"/>
              <a:gd name="T14" fmla="*/ 270 w 270"/>
              <a:gd name="T15" fmla="*/ 54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544">
                <a:moveTo>
                  <a:pt x="270" y="544"/>
                </a:moveTo>
                <a:lnTo>
                  <a:pt x="206" y="514"/>
                </a:lnTo>
                <a:lnTo>
                  <a:pt x="107" y="471"/>
                </a:lnTo>
                <a:lnTo>
                  <a:pt x="4" y="428"/>
                </a:lnTo>
                <a:lnTo>
                  <a:pt x="4" y="360"/>
                </a:lnTo>
                <a:lnTo>
                  <a:pt x="0" y="0"/>
                </a:lnTo>
                <a:lnTo>
                  <a:pt x="266" y="111"/>
                </a:lnTo>
                <a:lnTo>
                  <a:pt x="270" y="544"/>
                </a:lnTo>
                <a:close/>
              </a:path>
            </a:pathLst>
          </a:custGeom>
          <a:solidFill>
            <a:srgbClr val="F3F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7" name="Freeform 20">
            <a:extLst>
              <a:ext uri="{FF2B5EF4-FFF2-40B4-BE49-F238E27FC236}">
                <a16:creationId xmlns:a16="http://schemas.microsoft.com/office/drawing/2014/main" id="{96F1DCE2-063E-4D3E-B053-4327FE470CF4}"/>
              </a:ext>
            </a:extLst>
          </p:cNvPr>
          <p:cNvSpPr>
            <a:spLocks/>
          </p:cNvSpPr>
          <p:nvPr/>
        </p:nvSpPr>
        <p:spPr bwMode="auto">
          <a:xfrm>
            <a:off x="575035" y="3950386"/>
            <a:ext cx="955401" cy="349172"/>
          </a:xfrm>
          <a:custGeom>
            <a:avLst/>
            <a:gdLst>
              <a:gd name="T0" fmla="*/ 343 w 446"/>
              <a:gd name="T1" fmla="*/ 68 h 163"/>
              <a:gd name="T2" fmla="*/ 446 w 446"/>
              <a:gd name="T3" fmla="*/ 111 h 163"/>
              <a:gd name="T4" fmla="*/ 253 w 446"/>
              <a:gd name="T5" fmla="*/ 163 h 163"/>
              <a:gd name="T6" fmla="*/ 0 w 446"/>
              <a:gd name="T7" fmla="*/ 47 h 163"/>
              <a:gd name="T8" fmla="*/ 197 w 446"/>
              <a:gd name="T9" fmla="*/ 0 h 163"/>
              <a:gd name="T10" fmla="*/ 249 w 446"/>
              <a:gd name="T11" fmla="*/ 25 h 163"/>
              <a:gd name="T12" fmla="*/ 343 w 446"/>
              <a:gd name="T13" fmla="*/ 0 h 163"/>
              <a:gd name="T14" fmla="*/ 343 w 446"/>
              <a:gd name="T15" fmla="*/ 68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 h="163">
                <a:moveTo>
                  <a:pt x="343" y="68"/>
                </a:moveTo>
                <a:lnTo>
                  <a:pt x="446" y="111"/>
                </a:lnTo>
                <a:lnTo>
                  <a:pt x="253" y="163"/>
                </a:lnTo>
                <a:lnTo>
                  <a:pt x="0" y="47"/>
                </a:lnTo>
                <a:lnTo>
                  <a:pt x="197" y="0"/>
                </a:lnTo>
                <a:lnTo>
                  <a:pt x="249" y="25"/>
                </a:lnTo>
                <a:lnTo>
                  <a:pt x="343" y="0"/>
                </a:lnTo>
                <a:lnTo>
                  <a:pt x="343" y="68"/>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8" name="Freeform 21">
            <a:extLst>
              <a:ext uri="{FF2B5EF4-FFF2-40B4-BE49-F238E27FC236}">
                <a16:creationId xmlns:a16="http://schemas.microsoft.com/office/drawing/2014/main" id="{AF6003F3-3AB8-4CC3-B5EC-F7E3AF2273E1}"/>
              </a:ext>
            </a:extLst>
          </p:cNvPr>
          <p:cNvSpPr>
            <a:spLocks/>
          </p:cNvSpPr>
          <p:nvPr/>
        </p:nvSpPr>
        <p:spPr bwMode="auto">
          <a:xfrm>
            <a:off x="1320505" y="4389529"/>
            <a:ext cx="569813" cy="1158906"/>
          </a:xfrm>
          <a:custGeom>
            <a:avLst/>
            <a:gdLst>
              <a:gd name="T0" fmla="*/ 4 w 266"/>
              <a:gd name="T1" fmla="*/ 416 h 541"/>
              <a:gd name="T2" fmla="*/ 4 w 266"/>
              <a:gd name="T3" fmla="*/ 348 h 541"/>
              <a:gd name="T4" fmla="*/ 0 w 266"/>
              <a:gd name="T5" fmla="*/ 0 h 541"/>
              <a:gd name="T6" fmla="*/ 261 w 266"/>
              <a:gd name="T7" fmla="*/ 116 h 541"/>
              <a:gd name="T8" fmla="*/ 266 w 266"/>
              <a:gd name="T9" fmla="*/ 541 h 541"/>
              <a:gd name="T10" fmla="*/ 4 w 266"/>
              <a:gd name="T11" fmla="*/ 416 h 541"/>
            </a:gdLst>
            <a:ahLst/>
            <a:cxnLst>
              <a:cxn ang="0">
                <a:pos x="T0" y="T1"/>
              </a:cxn>
              <a:cxn ang="0">
                <a:pos x="T2" y="T3"/>
              </a:cxn>
              <a:cxn ang="0">
                <a:pos x="T4" y="T5"/>
              </a:cxn>
              <a:cxn ang="0">
                <a:pos x="T6" y="T7"/>
              </a:cxn>
              <a:cxn ang="0">
                <a:pos x="T8" y="T9"/>
              </a:cxn>
              <a:cxn ang="0">
                <a:pos x="T10" y="T11"/>
              </a:cxn>
            </a:cxnLst>
            <a:rect l="0" t="0" r="r" b="b"/>
            <a:pathLst>
              <a:path w="266" h="541">
                <a:moveTo>
                  <a:pt x="4" y="416"/>
                </a:moveTo>
                <a:lnTo>
                  <a:pt x="4" y="348"/>
                </a:lnTo>
                <a:lnTo>
                  <a:pt x="0" y="0"/>
                </a:lnTo>
                <a:lnTo>
                  <a:pt x="261" y="116"/>
                </a:lnTo>
                <a:lnTo>
                  <a:pt x="266" y="541"/>
                </a:lnTo>
                <a:lnTo>
                  <a:pt x="4" y="416"/>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19" name="Freeform 22">
            <a:extLst>
              <a:ext uri="{FF2B5EF4-FFF2-40B4-BE49-F238E27FC236}">
                <a16:creationId xmlns:a16="http://schemas.microsoft.com/office/drawing/2014/main" id="{CF8E066D-E0C4-4991-80DD-1A2CE2777EA4}"/>
              </a:ext>
            </a:extLst>
          </p:cNvPr>
          <p:cNvSpPr>
            <a:spLocks/>
          </p:cNvSpPr>
          <p:nvPr/>
        </p:nvSpPr>
        <p:spPr bwMode="auto">
          <a:xfrm>
            <a:off x="1099862" y="2986417"/>
            <a:ext cx="679064" cy="1017524"/>
          </a:xfrm>
          <a:custGeom>
            <a:avLst/>
            <a:gdLst>
              <a:gd name="T0" fmla="*/ 317 w 317"/>
              <a:gd name="T1" fmla="*/ 38 h 475"/>
              <a:gd name="T2" fmla="*/ 94 w 317"/>
              <a:gd name="T3" fmla="*/ 90 h 475"/>
              <a:gd name="T4" fmla="*/ 98 w 317"/>
              <a:gd name="T5" fmla="*/ 450 h 475"/>
              <a:gd name="T6" fmla="*/ 4 w 317"/>
              <a:gd name="T7" fmla="*/ 475 h 475"/>
              <a:gd name="T8" fmla="*/ 0 w 317"/>
              <a:gd name="T9" fmla="*/ 51 h 475"/>
              <a:gd name="T10" fmla="*/ 218 w 317"/>
              <a:gd name="T11" fmla="*/ 0 h 475"/>
              <a:gd name="T12" fmla="*/ 317 w 317"/>
              <a:gd name="T13" fmla="*/ 38 h 475"/>
            </a:gdLst>
            <a:ahLst/>
            <a:cxnLst>
              <a:cxn ang="0">
                <a:pos x="T0" y="T1"/>
              </a:cxn>
              <a:cxn ang="0">
                <a:pos x="T2" y="T3"/>
              </a:cxn>
              <a:cxn ang="0">
                <a:pos x="T4" y="T5"/>
              </a:cxn>
              <a:cxn ang="0">
                <a:pos x="T6" y="T7"/>
              </a:cxn>
              <a:cxn ang="0">
                <a:pos x="T8" y="T9"/>
              </a:cxn>
              <a:cxn ang="0">
                <a:pos x="T10" y="T11"/>
              </a:cxn>
              <a:cxn ang="0">
                <a:pos x="T12" y="T13"/>
              </a:cxn>
            </a:cxnLst>
            <a:rect l="0" t="0" r="r" b="b"/>
            <a:pathLst>
              <a:path w="317" h="475">
                <a:moveTo>
                  <a:pt x="317" y="38"/>
                </a:moveTo>
                <a:lnTo>
                  <a:pt x="94" y="90"/>
                </a:lnTo>
                <a:lnTo>
                  <a:pt x="98" y="450"/>
                </a:lnTo>
                <a:lnTo>
                  <a:pt x="4" y="475"/>
                </a:lnTo>
                <a:lnTo>
                  <a:pt x="0" y="51"/>
                </a:lnTo>
                <a:lnTo>
                  <a:pt x="218" y="0"/>
                </a:lnTo>
                <a:lnTo>
                  <a:pt x="317" y="38"/>
                </a:lnTo>
                <a:close/>
              </a:path>
            </a:pathLst>
          </a:custGeom>
          <a:solidFill>
            <a:srgbClr val="A9C7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0" name="Freeform 23">
            <a:extLst>
              <a:ext uri="{FF2B5EF4-FFF2-40B4-BE49-F238E27FC236}">
                <a16:creationId xmlns:a16="http://schemas.microsoft.com/office/drawing/2014/main" id="{EBBED413-3C15-4963-A016-A3C208B21245}"/>
              </a:ext>
            </a:extLst>
          </p:cNvPr>
          <p:cNvSpPr>
            <a:spLocks/>
          </p:cNvSpPr>
          <p:nvPr/>
        </p:nvSpPr>
        <p:spPr bwMode="auto">
          <a:xfrm>
            <a:off x="1281946" y="1938903"/>
            <a:ext cx="589093" cy="1165332"/>
          </a:xfrm>
          <a:custGeom>
            <a:avLst/>
            <a:gdLst>
              <a:gd name="T0" fmla="*/ 275 w 275"/>
              <a:gd name="T1" fmla="*/ 544 h 544"/>
              <a:gd name="T2" fmla="*/ 232 w 275"/>
              <a:gd name="T3" fmla="*/ 527 h 544"/>
              <a:gd name="T4" fmla="*/ 133 w 275"/>
              <a:gd name="T5" fmla="*/ 489 h 544"/>
              <a:gd name="T6" fmla="*/ 9 w 275"/>
              <a:gd name="T7" fmla="*/ 437 h 544"/>
              <a:gd name="T8" fmla="*/ 9 w 275"/>
              <a:gd name="T9" fmla="*/ 377 h 544"/>
              <a:gd name="T10" fmla="*/ 0 w 275"/>
              <a:gd name="T11" fmla="*/ 0 h 544"/>
              <a:gd name="T12" fmla="*/ 271 w 275"/>
              <a:gd name="T13" fmla="*/ 98 h 544"/>
              <a:gd name="T14" fmla="*/ 275 w 275"/>
              <a:gd name="T15" fmla="*/ 54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544">
                <a:moveTo>
                  <a:pt x="275" y="544"/>
                </a:moveTo>
                <a:lnTo>
                  <a:pt x="232" y="527"/>
                </a:lnTo>
                <a:lnTo>
                  <a:pt x="133" y="489"/>
                </a:lnTo>
                <a:lnTo>
                  <a:pt x="9" y="437"/>
                </a:lnTo>
                <a:lnTo>
                  <a:pt x="9" y="377"/>
                </a:lnTo>
                <a:lnTo>
                  <a:pt x="0" y="0"/>
                </a:lnTo>
                <a:lnTo>
                  <a:pt x="271" y="98"/>
                </a:lnTo>
                <a:lnTo>
                  <a:pt x="275" y="544"/>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1" name="Freeform 24">
            <a:extLst>
              <a:ext uri="{FF2B5EF4-FFF2-40B4-BE49-F238E27FC236}">
                <a16:creationId xmlns:a16="http://schemas.microsoft.com/office/drawing/2014/main" id="{89B3C239-292B-41DF-A4C6-8948A207680A}"/>
              </a:ext>
            </a:extLst>
          </p:cNvPr>
          <p:cNvSpPr>
            <a:spLocks/>
          </p:cNvSpPr>
          <p:nvPr/>
        </p:nvSpPr>
        <p:spPr bwMode="auto">
          <a:xfrm>
            <a:off x="557898" y="2746495"/>
            <a:ext cx="1008956" cy="349172"/>
          </a:xfrm>
          <a:custGeom>
            <a:avLst/>
            <a:gdLst>
              <a:gd name="T0" fmla="*/ 347 w 471"/>
              <a:gd name="T1" fmla="*/ 60 h 163"/>
              <a:gd name="T2" fmla="*/ 471 w 471"/>
              <a:gd name="T3" fmla="*/ 112 h 163"/>
              <a:gd name="T4" fmla="*/ 253 w 471"/>
              <a:gd name="T5" fmla="*/ 163 h 163"/>
              <a:gd name="T6" fmla="*/ 0 w 471"/>
              <a:gd name="T7" fmla="*/ 56 h 163"/>
              <a:gd name="T8" fmla="*/ 218 w 471"/>
              <a:gd name="T9" fmla="*/ 9 h 163"/>
              <a:gd name="T10" fmla="*/ 248 w 471"/>
              <a:gd name="T11" fmla="*/ 22 h 163"/>
              <a:gd name="T12" fmla="*/ 347 w 471"/>
              <a:gd name="T13" fmla="*/ 0 h 163"/>
              <a:gd name="T14" fmla="*/ 347 w 471"/>
              <a:gd name="T15" fmla="*/ 6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163">
                <a:moveTo>
                  <a:pt x="347" y="60"/>
                </a:moveTo>
                <a:lnTo>
                  <a:pt x="471" y="112"/>
                </a:lnTo>
                <a:lnTo>
                  <a:pt x="253" y="163"/>
                </a:lnTo>
                <a:lnTo>
                  <a:pt x="0" y="56"/>
                </a:lnTo>
                <a:lnTo>
                  <a:pt x="218" y="9"/>
                </a:lnTo>
                <a:lnTo>
                  <a:pt x="248" y="22"/>
                </a:lnTo>
                <a:lnTo>
                  <a:pt x="347" y="0"/>
                </a:lnTo>
                <a:lnTo>
                  <a:pt x="347" y="60"/>
                </a:lnTo>
                <a:close/>
              </a:path>
            </a:pathLst>
          </a:custGeom>
          <a:solidFill>
            <a:srgbClr val="CFD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2" name="Freeform 25">
            <a:extLst>
              <a:ext uri="{FF2B5EF4-FFF2-40B4-BE49-F238E27FC236}">
                <a16:creationId xmlns:a16="http://schemas.microsoft.com/office/drawing/2014/main" id="{9BBBB25E-6506-4797-9F16-C400B95833A1}"/>
              </a:ext>
            </a:extLst>
          </p:cNvPr>
          <p:cNvSpPr>
            <a:spLocks/>
          </p:cNvSpPr>
          <p:nvPr/>
        </p:nvSpPr>
        <p:spPr bwMode="auto">
          <a:xfrm>
            <a:off x="1117000" y="4188166"/>
            <a:ext cx="625509" cy="1000387"/>
          </a:xfrm>
          <a:custGeom>
            <a:avLst/>
            <a:gdLst>
              <a:gd name="T0" fmla="*/ 292 w 292"/>
              <a:gd name="T1" fmla="*/ 43 h 467"/>
              <a:gd name="T2" fmla="*/ 95 w 292"/>
              <a:gd name="T3" fmla="*/ 94 h 467"/>
              <a:gd name="T4" fmla="*/ 99 w 292"/>
              <a:gd name="T5" fmla="*/ 442 h 467"/>
              <a:gd name="T6" fmla="*/ 5 w 292"/>
              <a:gd name="T7" fmla="*/ 467 h 467"/>
              <a:gd name="T8" fmla="*/ 0 w 292"/>
              <a:gd name="T9" fmla="*/ 52 h 467"/>
              <a:gd name="T10" fmla="*/ 193 w 292"/>
              <a:gd name="T11" fmla="*/ 0 h 467"/>
              <a:gd name="T12" fmla="*/ 292 w 292"/>
              <a:gd name="T13" fmla="*/ 43 h 467"/>
            </a:gdLst>
            <a:ahLst/>
            <a:cxnLst>
              <a:cxn ang="0">
                <a:pos x="T0" y="T1"/>
              </a:cxn>
              <a:cxn ang="0">
                <a:pos x="T2" y="T3"/>
              </a:cxn>
              <a:cxn ang="0">
                <a:pos x="T4" y="T5"/>
              </a:cxn>
              <a:cxn ang="0">
                <a:pos x="T6" y="T7"/>
              </a:cxn>
              <a:cxn ang="0">
                <a:pos x="T8" y="T9"/>
              </a:cxn>
              <a:cxn ang="0">
                <a:pos x="T10" y="T11"/>
              </a:cxn>
              <a:cxn ang="0">
                <a:pos x="T12" y="T13"/>
              </a:cxn>
            </a:cxnLst>
            <a:rect l="0" t="0" r="r" b="b"/>
            <a:pathLst>
              <a:path w="292" h="467">
                <a:moveTo>
                  <a:pt x="292" y="43"/>
                </a:moveTo>
                <a:lnTo>
                  <a:pt x="95" y="94"/>
                </a:lnTo>
                <a:lnTo>
                  <a:pt x="99" y="442"/>
                </a:lnTo>
                <a:lnTo>
                  <a:pt x="5" y="467"/>
                </a:lnTo>
                <a:lnTo>
                  <a:pt x="0" y="52"/>
                </a:lnTo>
                <a:lnTo>
                  <a:pt x="193" y="0"/>
                </a:lnTo>
                <a:lnTo>
                  <a:pt x="292" y="43"/>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3" name="Freeform 26">
            <a:extLst>
              <a:ext uri="{FF2B5EF4-FFF2-40B4-BE49-F238E27FC236}">
                <a16:creationId xmlns:a16="http://schemas.microsoft.com/office/drawing/2014/main" id="{CA2C61F4-976D-48C5-9491-50C5C3C7608F}"/>
              </a:ext>
            </a:extLst>
          </p:cNvPr>
          <p:cNvSpPr>
            <a:spLocks/>
          </p:cNvSpPr>
          <p:nvPr/>
        </p:nvSpPr>
        <p:spPr bwMode="auto">
          <a:xfrm>
            <a:off x="1281946" y="1388369"/>
            <a:ext cx="3354615" cy="760466"/>
          </a:xfrm>
          <a:custGeom>
            <a:avLst/>
            <a:gdLst>
              <a:gd name="T0" fmla="*/ 1566 w 1566"/>
              <a:gd name="T1" fmla="*/ 90 h 355"/>
              <a:gd name="T2" fmla="*/ 271 w 1566"/>
              <a:gd name="T3" fmla="*/ 355 h 355"/>
              <a:gd name="T4" fmla="*/ 0 w 1566"/>
              <a:gd name="T5" fmla="*/ 257 h 355"/>
              <a:gd name="T6" fmla="*/ 1197 w 1566"/>
              <a:gd name="T7" fmla="*/ 21 h 355"/>
              <a:gd name="T8" fmla="*/ 1296 w 1566"/>
              <a:gd name="T9" fmla="*/ 0 h 355"/>
              <a:gd name="T10" fmla="*/ 1566 w 1566"/>
              <a:gd name="T11" fmla="*/ 90 h 355"/>
            </a:gdLst>
            <a:ahLst/>
            <a:cxnLst>
              <a:cxn ang="0">
                <a:pos x="T0" y="T1"/>
              </a:cxn>
              <a:cxn ang="0">
                <a:pos x="T2" y="T3"/>
              </a:cxn>
              <a:cxn ang="0">
                <a:pos x="T4" y="T5"/>
              </a:cxn>
              <a:cxn ang="0">
                <a:pos x="T6" y="T7"/>
              </a:cxn>
              <a:cxn ang="0">
                <a:pos x="T8" y="T9"/>
              </a:cxn>
              <a:cxn ang="0">
                <a:pos x="T10" y="T11"/>
              </a:cxn>
            </a:cxnLst>
            <a:rect l="0" t="0" r="r" b="b"/>
            <a:pathLst>
              <a:path w="1566" h="355">
                <a:moveTo>
                  <a:pt x="1566" y="90"/>
                </a:moveTo>
                <a:lnTo>
                  <a:pt x="271" y="355"/>
                </a:lnTo>
                <a:lnTo>
                  <a:pt x="0" y="257"/>
                </a:lnTo>
                <a:lnTo>
                  <a:pt x="1197" y="21"/>
                </a:lnTo>
                <a:lnTo>
                  <a:pt x="1296" y="0"/>
                </a:lnTo>
                <a:lnTo>
                  <a:pt x="1566" y="90"/>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4" name="Freeform 27">
            <a:extLst>
              <a:ext uri="{FF2B5EF4-FFF2-40B4-BE49-F238E27FC236}">
                <a16:creationId xmlns:a16="http://schemas.microsoft.com/office/drawing/2014/main" id="{67121EA4-AE51-456D-BBB5-C47B54A58249}"/>
              </a:ext>
            </a:extLst>
          </p:cNvPr>
          <p:cNvSpPr>
            <a:spLocks/>
          </p:cNvSpPr>
          <p:nvPr/>
        </p:nvSpPr>
        <p:spPr bwMode="auto">
          <a:xfrm>
            <a:off x="1080584" y="1324104"/>
            <a:ext cx="2765523" cy="1469518"/>
          </a:xfrm>
          <a:custGeom>
            <a:avLst/>
            <a:gdLst>
              <a:gd name="T0" fmla="*/ 1291 w 1291"/>
              <a:gd name="T1" fmla="*/ 51 h 686"/>
              <a:gd name="T2" fmla="*/ 94 w 1291"/>
              <a:gd name="T3" fmla="*/ 287 h 686"/>
              <a:gd name="T4" fmla="*/ 103 w 1291"/>
              <a:gd name="T5" fmla="*/ 664 h 686"/>
              <a:gd name="T6" fmla="*/ 4 w 1291"/>
              <a:gd name="T7" fmla="*/ 686 h 686"/>
              <a:gd name="T8" fmla="*/ 0 w 1291"/>
              <a:gd name="T9" fmla="*/ 248 h 686"/>
              <a:gd name="T10" fmla="*/ 1291 w 1291"/>
              <a:gd name="T11" fmla="*/ 0 h 686"/>
              <a:gd name="T12" fmla="*/ 1291 w 1291"/>
              <a:gd name="T13" fmla="*/ 51 h 686"/>
            </a:gdLst>
            <a:ahLst/>
            <a:cxnLst>
              <a:cxn ang="0">
                <a:pos x="T0" y="T1"/>
              </a:cxn>
              <a:cxn ang="0">
                <a:pos x="T2" y="T3"/>
              </a:cxn>
              <a:cxn ang="0">
                <a:pos x="T4" y="T5"/>
              </a:cxn>
              <a:cxn ang="0">
                <a:pos x="T6" y="T7"/>
              </a:cxn>
              <a:cxn ang="0">
                <a:pos x="T8" y="T9"/>
              </a:cxn>
              <a:cxn ang="0">
                <a:pos x="T10" y="T11"/>
              </a:cxn>
              <a:cxn ang="0">
                <a:pos x="T12" y="T13"/>
              </a:cxn>
            </a:cxnLst>
            <a:rect l="0" t="0" r="r" b="b"/>
            <a:pathLst>
              <a:path w="1291" h="686">
                <a:moveTo>
                  <a:pt x="1291" y="51"/>
                </a:moveTo>
                <a:lnTo>
                  <a:pt x="94" y="287"/>
                </a:lnTo>
                <a:lnTo>
                  <a:pt x="103" y="664"/>
                </a:lnTo>
                <a:lnTo>
                  <a:pt x="4" y="686"/>
                </a:lnTo>
                <a:lnTo>
                  <a:pt x="0" y="248"/>
                </a:lnTo>
                <a:lnTo>
                  <a:pt x="1291" y="0"/>
                </a:lnTo>
                <a:lnTo>
                  <a:pt x="1291" y="51"/>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5" name="Freeform 28">
            <a:extLst>
              <a:ext uri="{FF2B5EF4-FFF2-40B4-BE49-F238E27FC236}">
                <a16:creationId xmlns:a16="http://schemas.microsoft.com/office/drawing/2014/main" id="{C43669BC-ED7B-4E89-B160-5CED04C35A2F}"/>
              </a:ext>
            </a:extLst>
          </p:cNvPr>
          <p:cNvSpPr>
            <a:spLocks/>
          </p:cNvSpPr>
          <p:nvPr/>
        </p:nvSpPr>
        <p:spPr bwMode="auto">
          <a:xfrm>
            <a:off x="557898" y="2866456"/>
            <a:ext cx="550535" cy="1137485"/>
          </a:xfrm>
          <a:custGeom>
            <a:avLst/>
            <a:gdLst>
              <a:gd name="T0" fmla="*/ 257 w 257"/>
              <a:gd name="T1" fmla="*/ 531 h 531"/>
              <a:gd name="T2" fmla="*/ 205 w 257"/>
              <a:gd name="T3" fmla="*/ 506 h 531"/>
              <a:gd name="T4" fmla="*/ 8 w 257"/>
              <a:gd name="T5" fmla="*/ 420 h 531"/>
              <a:gd name="T6" fmla="*/ 0 w 257"/>
              <a:gd name="T7" fmla="*/ 0 h 531"/>
              <a:gd name="T8" fmla="*/ 253 w 257"/>
              <a:gd name="T9" fmla="*/ 107 h 531"/>
              <a:gd name="T10" fmla="*/ 257 w 257"/>
              <a:gd name="T11" fmla="*/ 531 h 531"/>
            </a:gdLst>
            <a:ahLst/>
            <a:cxnLst>
              <a:cxn ang="0">
                <a:pos x="T0" y="T1"/>
              </a:cxn>
              <a:cxn ang="0">
                <a:pos x="T2" y="T3"/>
              </a:cxn>
              <a:cxn ang="0">
                <a:pos x="T4" y="T5"/>
              </a:cxn>
              <a:cxn ang="0">
                <a:pos x="T6" y="T7"/>
              </a:cxn>
              <a:cxn ang="0">
                <a:pos x="T8" y="T9"/>
              </a:cxn>
              <a:cxn ang="0">
                <a:pos x="T10" y="T11"/>
              </a:cxn>
            </a:cxnLst>
            <a:rect l="0" t="0" r="r" b="b"/>
            <a:pathLst>
              <a:path w="257" h="531">
                <a:moveTo>
                  <a:pt x="257" y="531"/>
                </a:moveTo>
                <a:lnTo>
                  <a:pt x="205" y="506"/>
                </a:lnTo>
                <a:lnTo>
                  <a:pt x="8" y="420"/>
                </a:lnTo>
                <a:lnTo>
                  <a:pt x="0" y="0"/>
                </a:lnTo>
                <a:lnTo>
                  <a:pt x="253" y="107"/>
                </a:lnTo>
                <a:lnTo>
                  <a:pt x="257" y="531"/>
                </a:lnTo>
                <a:close/>
              </a:path>
            </a:pathLst>
          </a:custGeom>
          <a:solidFill>
            <a:srgbClr val="F3F0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6" name="Freeform 29">
            <a:extLst>
              <a:ext uri="{FF2B5EF4-FFF2-40B4-BE49-F238E27FC236}">
                <a16:creationId xmlns:a16="http://schemas.microsoft.com/office/drawing/2014/main" id="{9F3925EF-A456-4ECC-9EE3-4842905D2D05}"/>
              </a:ext>
            </a:extLst>
          </p:cNvPr>
          <p:cNvSpPr>
            <a:spLocks/>
          </p:cNvSpPr>
          <p:nvPr/>
        </p:nvSpPr>
        <p:spPr bwMode="auto">
          <a:xfrm>
            <a:off x="530049" y="1653996"/>
            <a:ext cx="559103" cy="1139626"/>
          </a:xfrm>
          <a:custGeom>
            <a:avLst/>
            <a:gdLst>
              <a:gd name="T0" fmla="*/ 261 w 261"/>
              <a:gd name="T1" fmla="*/ 532 h 532"/>
              <a:gd name="T2" fmla="*/ 231 w 261"/>
              <a:gd name="T3" fmla="*/ 519 h 532"/>
              <a:gd name="T4" fmla="*/ 8 w 261"/>
              <a:gd name="T5" fmla="*/ 429 h 532"/>
              <a:gd name="T6" fmla="*/ 0 w 261"/>
              <a:gd name="T7" fmla="*/ 0 h 532"/>
              <a:gd name="T8" fmla="*/ 257 w 261"/>
              <a:gd name="T9" fmla="*/ 94 h 532"/>
              <a:gd name="T10" fmla="*/ 261 w 261"/>
              <a:gd name="T11" fmla="*/ 532 h 532"/>
            </a:gdLst>
            <a:ahLst/>
            <a:cxnLst>
              <a:cxn ang="0">
                <a:pos x="T0" y="T1"/>
              </a:cxn>
              <a:cxn ang="0">
                <a:pos x="T2" y="T3"/>
              </a:cxn>
              <a:cxn ang="0">
                <a:pos x="T4" y="T5"/>
              </a:cxn>
              <a:cxn ang="0">
                <a:pos x="T6" y="T7"/>
              </a:cxn>
              <a:cxn ang="0">
                <a:pos x="T8" y="T9"/>
              </a:cxn>
              <a:cxn ang="0">
                <a:pos x="T10" y="T11"/>
              </a:cxn>
            </a:cxnLst>
            <a:rect l="0" t="0" r="r" b="b"/>
            <a:pathLst>
              <a:path w="261" h="532">
                <a:moveTo>
                  <a:pt x="261" y="532"/>
                </a:moveTo>
                <a:lnTo>
                  <a:pt x="231" y="519"/>
                </a:lnTo>
                <a:lnTo>
                  <a:pt x="8" y="429"/>
                </a:lnTo>
                <a:lnTo>
                  <a:pt x="0" y="0"/>
                </a:lnTo>
                <a:lnTo>
                  <a:pt x="257" y="94"/>
                </a:lnTo>
                <a:lnTo>
                  <a:pt x="261" y="532"/>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7" name="Freeform 30">
            <a:extLst>
              <a:ext uri="{FF2B5EF4-FFF2-40B4-BE49-F238E27FC236}">
                <a16:creationId xmlns:a16="http://schemas.microsoft.com/office/drawing/2014/main" id="{3C38EC4C-77DD-45F7-8DD0-EF0107A95609}"/>
              </a:ext>
            </a:extLst>
          </p:cNvPr>
          <p:cNvSpPr>
            <a:spLocks/>
          </p:cNvSpPr>
          <p:nvPr/>
        </p:nvSpPr>
        <p:spPr bwMode="auto">
          <a:xfrm>
            <a:off x="575035" y="4051068"/>
            <a:ext cx="552676" cy="1137485"/>
          </a:xfrm>
          <a:custGeom>
            <a:avLst/>
            <a:gdLst>
              <a:gd name="T0" fmla="*/ 258 w 258"/>
              <a:gd name="T1" fmla="*/ 531 h 531"/>
              <a:gd name="T2" fmla="*/ 9 w 258"/>
              <a:gd name="T3" fmla="*/ 411 h 531"/>
              <a:gd name="T4" fmla="*/ 0 w 258"/>
              <a:gd name="T5" fmla="*/ 0 h 531"/>
              <a:gd name="T6" fmla="*/ 253 w 258"/>
              <a:gd name="T7" fmla="*/ 116 h 531"/>
              <a:gd name="T8" fmla="*/ 258 w 258"/>
              <a:gd name="T9" fmla="*/ 531 h 531"/>
            </a:gdLst>
            <a:ahLst/>
            <a:cxnLst>
              <a:cxn ang="0">
                <a:pos x="T0" y="T1"/>
              </a:cxn>
              <a:cxn ang="0">
                <a:pos x="T2" y="T3"/>
              </a:cxn>
              <a:cxn ang="0">
                <a:pos x="T4" y="T5"/>
              </a:cxn>
              <a:cxn ang="0">
                <a:pos x="T6" y="T7"/>
              </a:cxn>
              <a:cxn ang="0">
                <a:pos x="T8" y="T9"/>
              </a:cxn>
            </a:cxnLst>
            <a:rect l="0" t="0" r="r" b="b"/>
            <a:pathLst>
              <a:path w="258" h="531">
                <a:moveTo>
                  <a:pt x="258" y="531"/>
                </a:moveTo>
                <a:lnTo>
                  <a:pt x="9" y="411"/>
                </a:lnTo>
                <a:lnTo>
                  <a:pt x="0" y="0"/>
                </a:lnTo>
                <a:lnTo>
                  <a:pt x="253" y="116"/>
                </a:lnTo>
                <a:lnTo>
                  <a:pt x="258" y="531"/>
                </a:lnTo>
                <a:close/>
              </a:path>
            </a:pathLst>
          </a:custGeom>
          <a:solidFill>
            <a:srgbClr val="EBEC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8" name="Freeform 31">
            <a:extLst>
              <a:ext uri="{FF2B5EF4-FFF2-40B4-BE49-F238E27FC236}">
                <a16:creationId xmlns:a16="http://schemas.microsoft.com/office/drawing/2014/main" id="{A64B7080-60C3-4FB4-9543-263F9A93B4F0}"/>
              </a:ext>
            </a:extLst>
          </p:cNvPr>
          <p:cNvSpPr>
            <a:spLocks/>
          </p:cNvSpPr>
          <p:nvPr/>
        </p:nvSpPr>
        <p:spPr bwMode="auto">
          <a:xfrm>
            <a:off x="530049" y="1139879"/>
            <a:ext cx="3316057" cy="715480"/>
          </a:xfrm>
          <a:custGeom>
            <a:avLst/>
            <a:gdLst>
              <a:gd name="T0" fmla="*/ 1548 w 1548"/>
              <a:gd name="T1" fmla="*/ 86 h 334"/>
              <a:gd name="T2" fmla="*/ 257 w 1548"/>
              <a:gd name="T3" fmla="*/ 334 h 334"/>
              <a:gd name="T4" fmla="*/ 0 w 1548"/>
              <a:gd name="T5" fmla="*/ 240 h 334"/>
              <a:gd name="T6" fmla="*/ 1287 w 1548"/>
              <a:gd name="T7" fmla="*/ 0 h 334"/>
              <a:gd name="T8" fmla="*/ 1548 w 1548"/>
              <a:gd name="T9" fmla="*/ 86 h 334"/>
            </a:gdLst>
            <a:ahLst/>
            <a:cxnLst>
              <a:cxn ang="0">
                <a:pos x="T0" y="T1"/>
              </a:cxn>
              <a:cxn ang="0">
                <a:pos x="T2" y="T3"/>
              </a:cxn>
              <a:cxn ang="0">
                <a:pos x="T4" y="T5"/>
              </a:cxn>
              <a:cxn ang="0">
                <a:pos x="T6" y="T7"/>
              </a:cxn>
              <a:cxn ang="0">
                <a:pos x="T8" y="T9"/>
              </a:cxn>
            </a:cxnLst>
            <a:rect l="0" t="0" r="r" b="b"/>
            <a:pathLst>
              <a:path w="1548" h="334">
                <a:moveTo>
                  <a:pt x="1548" y="86"/>
                </a:moveTo>
                <a:lnTo>
                  <a:pt x="257" y="334"/>
                </a:lnTo>
                <a:lnTo>
                  <a:pt x="0" y="240"/>
                </a:lnTo>
                <a:lnTo>
                  <a:pt x="1287" y="0"/>
                </a:lnTo>
                <a:lnTo>
                  <a:pt x="1548" y="86"/>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29" name="Freeform 32">
            <a:extLst>
              <a:ext uri="{FF2B5EF4-FFF2-40B4-BE49-F238E27FC236}">
                <a16:creationId xmlns:a16="http://schemas.microsoft.com/office/drawing/2014/main" id="{D93516F8-1395-4F8F-943C-5C24F0531D7C}"/>
              </a:ext>
            </a:extLst>
          </p:cNvPr>
          <p:cNvSpPr>
            <a:spLocks/>
          </p:cNvSpPr>
          <p:nvPr/>
        </p:nvSpPr>
        <p:spPr bwMode="auto">
          <a:xfrm>
            <a:off x="2680773" y="3076387"/>
            <a:ext cx="2765523" cy="1625896"/>
          </a:xfrm>
          <a:custGeom>
            <a:avLst/>
            <a:gdLst>
              <a:gd name="T0" fmla="*/ 1278 w 1291"/>
              <a:gd name="T1" fmla="*/ 416 h 759"/>
              <a:gd name="T2" fmla="*/ 1076 w 1291"/>
              <a:gd name="T3" fmla="*/ 472 h 759"/>
              <a:gd name="T4" fmla="*/ 0 w 1291"/>
              <a:gd name="T5" fmla="*/ 759 h 759"/>
              <a:gd name="T6" fmla="*/ 0 w 1291"/>
              <a:gd name="T7" fmla="*/ 313 h 759"/>
              <a:gd name="T8" fmla="*/ 1291 w 1291"/>
              <a:gd name="T9" fmla="*/ 0 h 759"/>
              <a:gd name="T10" fmla="*/ 1278 w 1291"/>
              <a:gd name="T11" fmla="*/ 416 h 759"/>
            </a:gdLst>
            <a:ahLst/>
            <a:cxnLst>
              <a:cxn ang="0">
                <a:pos x="T0" y="T1"/>
              </a:cxn>
              <a:cxn ang="0">
                <a:pos x="T2" y="T3"/>
              </a:cxn>
              <a:cxn ang="0">
                <a:pos x="T4" y="T5"/>
              </a:cxn>
              <a:cxn ang="0">
                <a:pos x="T6" y="T7"/>
              </a:cxn>
              <a:cxn ang="0">
                <a:pos x="T8" y="T9"/>
              </a:cxn>
              <a:cxn ang="0">
                <a:pos x="T10" y="T11"/>
              </a:cxn>
            </a:cxnLst>
            <a:rect l="0" t="0" r="r" b="b"/>
            <a:pathLst>
              <a:path w="1291" h="759">
                <a:moveTo>
                  <a:pt x="1278" y="416"/>
                </a:moveTo>
                <a:lnTo>
                  <a:pt x="1076" y="472"/>
                </a:lnTo>
                <a:lnTo>
                  <a:pt x="0" y="759"/>
                </a:lnTo>
                <a:lnTo>
                  <a:pt x="0" y="313"/>
                </a:lnTo>
                <a:lnTo>
                  <a:pt x="1291" y="0"/>
                </a:lnTo>
                <a:lnTo>
                  <a:pt x="1278" y="416"/>
                </a:lnTo>
                <a:close/>
              </a:path>
            </a:pathLst>
          </a:custGeom>
          <a:solidFill>
            <a:srgbClr val="008E4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0" name="Freeform 33">
            <a:extLst>
              <a:ext uri="{FF2B5EF4-FFF2-40B4-BE49-F238E27FC236}">
                <a16:creationId xmlns:a16="http://schemas.microsoft.com/office/drawing/2014/main" id="{76E4BD6D-F62F-4BA2-BF52-F4D211F06808}"/>
              </a:ext>
            </a:extLst>
          </p:cNvPr>
          <p:cNvSpPr>
            <a:spLocks/>
          </p:cNvSpPr>
          <p:nvPr/>
        </p:nvSpPr>
        <p:spPr bwMode="auto">
          <a:xfrm>
            <a:off x="2091681" y="3500534"/>
            <a:ext cx="589093" cy="1201750"/>
          </a:xfrm>
          <a:custGeom>
            <a:avLst/>
            <a:gdLst>
              <a:gd name="T0" fmla="*/ 275 w 275"/>
              <a:gd name="T1" fmla="*/ 115 h 561"/>
              <a:gd name="T2" fmla="*/ 275 w 275"/>
              <a:gd name="T3" fmla="*/ 561 h 561"/>
              <a:gd name="T4" fmla="*/ 197 w 275"/>
              <a:gd name="T5" fmla="*/ 527 h 561"/>
              <a:gd name="T6" fmla="*/ 99 w 275"/>
              <a:gd name="T7" fmla="*/ 480 h 561"/>
              <a:gd name="T8" fmla="*/ 0 w 275"/>
              <a:gd name="T9" fmla="*/ 437 h 561"/>
              <a:gd name="T10" fmla="*/ 0 w 275"/>
              <a:gd name="T11" fmla="*/ 368 h 561"/>
              <a:gd name="T12" fmla="*/ 0 w 275"/>
              <a:gd name="T13" fmla="*/ 0 h 561"/>
              <a:gd name="T14" fmla="*/ 275 w 275"/>
              <a:gd name="T15" fmla="*/ 115 h 5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561">
                <a:moveTo>
                  <a:pt x="275" y="115"/>
                </a:moveTo>
                <a:lnTo>
                  <a:pt x="275" y="561"/>
                </a:lnTo>
                <a:lnTo>
                  <a:pt x="197" y="527"/>
                </a:lnTo>
                <a:lnTo>
                  <a:pt x="99" y="480"/>
                </a:lnTo>
                <a:lnTo>
                  <a:pt x="0" y="437"/>
                </a:lnTo>
                <a:lnTo>
                  <a:pt x="0" y="368"/>
                </a:lnTo>
                <a:lnTo>
                  <a:pt x="0" y="0"/>
                </a:lnTo>
                <a:lnTo>
                  <a:pt x="275" y="115"/>
                </a:lnTo>
                <a:close/>
              </a:path>
            </a:pathLst>
          </a:custGeom>
          <a:solidFill>
            <a:srgbClr val="00B050"/>
          </a:solidFill>
          <a:ln>
            <a:noFill/>
          </a:ln>
        </p:spPr>
        <p:txBody>
          <a:bodyPr vert="horz" wrap="square" lIns="91440" tIns="45720" rIns="91440" bIns="45720" numCol="1" anchor="ctr" anchorCtr="0" compatLnSpc="1">
            <a:prstTxWarp prst="textNoShape">
              <a:avLst/>
            </a:prstTxWarp>
            <a:scene3d>
              <a:camera prst="isometricLeftDown">
                <a:rot lat="1800000" lon="2400000" rev="0"/>
              </a:camera>
              <a:lightRig rig="threePt" dir="t"/>
            </a:scene3d>
          </a:bodyPr>
          <a:lstStyle/>
          <a:p>
            <a:pPr algn="ctr"/>
            <a:r>
              <a:rPr lang="en-US" dirty="0">
                <a:solidFill>
                  <a:schemeClr val="bg1"/>
                </a:solidFill>
                <a:latin typeface="GothamNarrow"/>
              </a:rPr>
              <a:t>02</a:t>
            </a:r>
          </a:p>
        </p:txBody>
      </p:sp>
      <p:sp>
        <p:nvSpPr>
          <p:cNvPr id="31" name="Freeform 34">
            <a:extLst>
              <a:ext uri="{FF2B5EF4-FFF2-40B4-BE49-F238E27FC236}">
                <a16:creationId xmlns:a16="http://schemas.microsoft.com/office/drawing/2014/main" id="{10087CCE-7ABF-4B18-932B-63952A826899}"/>
              </a:ext>
            </a:extLst>
          </p:cNvPr>
          <p:cNvSpPr>
            <a:spLocks/>
          </p:cNvSpPr>
          <p:nvPr/>
        </p:nvSpPr>
        <p:spPr bwMode="auto">
          <a:xfrm>
            <a:off x="1320505" y="4280278"/>
            <a:ext cx="983250" cy="357741"/>
          </a:xfrm>
          <a:custGeom>
            <a:avLst/>
            <a:gdLst>
              <a:gd name="T0" fmla="*/ 360 w 459"/>
              <a:gd name="T1" fmla="*/ 73 h 167"/>
              <a:gd name="T2" fmla="*/ 459 w 459"/>
              <a:gd name="T3" fmla="*/ 116 h 167"/>
              <a:gd name="T4" fmla="*/ 261 w 459"/>
              <a:gd name="T5" fmla="*/ 167 h 167"/>
              <a:gd name="T6" fmla="*/ 0 w 459"/>
              <a:gd name="T7" fmla="*/ 51 h 167"/>
              <a:gd name="T8" fmla="*/ 197 w 459"/>
              <a:gd name="T9" fmla="*/ 0 h 167"/>
              <a:gd name="T10" fmla="*/ 261 w 459"/>
              <a:gd name="T11" fmla="*/ 30 h 167"/>
              <a:gd name="T12" fmla="*/ 360 w 459"/>
              <a:gd name="T13" fmla="*/ 4 h 167"/>
              <a:gd name="T14" fmla="*/ 360 w 459"/>
              <a:gd name="T15" fmla="*/ 73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9" h="167">
                <a:moveTo>
                  <a:pt x="360" y="73"/>
                </a:moveTo>
                <a:lnTo>
                  <a:pt x="459" y="116"/>
                </a:lnTo>
                <a:lnTo>
                  <a:pt x="261" y="167"/>
                </a:lnTo>
                <a:lnTo>
                  <a:pt x="0" y="51"/>
                </a:lnTo>
                <a:lnTo>
                  <a:pt x="197" y="0"/>
                </a:lnTo>
                <a:lnTo>
                  <a:pt x="261" y="30"/>
                </a:lnTo>
                <a:lnTo>
                  <a:pt x="360" y="4"/>
                </a:lnTo>
                <a:lnTo>
                  <a:pt x="360" y="73"/>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2" name="Freeform 35">
            <a:extLst>
              <a:ext uri="{FF2B5EF4-FFF2-40B4-BE49-F238E27FC236}">
                <a16:creationId xmlns:a16="http://schemas.microsoft.com/office/drawing/2014/main" id="{3CCDAA02-34B5-4CAC-AF72-35100EA61378}"/>
              </a:ext>
            </a:extLst>
          </p:cNvPr>
          <p:cNvSpPr>
            <a:spLocks/>
          </p:cNvSpPr>
          <p:nvPr/>
        </p:nvSpPr>
        <p:spPr bwMode="auto">
          <a:xfrm>
            <a:off x="1879607" y="4528768"/>
            <a:ext cx="634078" cy="1019666"/>
          </a:xfrm>
          <a:custGeom>
            <a:avLst/>
            <a:gdLst>
              <a:gd name="T0" fmla="*/ 198 w 296"/>
              <a:gd name="T1" fmla="*/ 0 h 476"/>
              <a:gd name="T2" fmla="*/ 296 w 296"/>
              <a:gd name="T3" fmla="*/ 47 h 476"/>
              <a:gd name="T4" fmla="*/ 99 w 296"/>
              <a:gd name="T5" fmla="*/ 98 h 476"/>
              <a:gd name="T6" fmla="*/ 103 w 296"/>
              <a:gd name="T7" fmla="*/ 450 h 476"/>
              <a:gd name="T8" fmla="*/ 5 w 296"/>
              <a:gd name="T9" fmla="*/ 476 h 476"/>
              <a:gd name="T10" fmla="*/ 0 w 296"/>
              <a:gd name="T11" fmla="*/ 51 h 476"/>
              <a:gd name="T12" fmla="*/ 198 w 296"/>
              <a:gd name="T13" fmla="*/ 0 h 476"/>
            </a:gdLst>
            <a:ahLst/>
            <a:cxnLst>
              <a:cxn ang="0">
                <a:pos x="T0" y="T1"/>
              </a:cxn>
              <a:cxn ang="0">
                <a:pos x="T2" y="T3"/>
              </a:cxn>
              <a:cxn ang="0">
                <a:pos x="T4" y="T5"/>
              </a:cxn>
              <a:cxn ang="0">
                <a:pos x="T6" y="T7"/>
              </a:cxn>
              <a:cxn ang="0">
                <a:pos x="T8" y="T9"/>
              </a:cxn>
              <a:cxn ang="0">
                <a:pos x="T10" y="T11"/>
              </a:cxn>
              <a:cxn ang="0">
                <a:pos x="T12" y="T13"/>
              </a:cxn>
            </a:cxnLst>
            <a:rect l="0" t="0" r="r" b="b"/>
            <a:pathLst>
              <a:path w="296" h="476">
                <a:moveTo>
                  <a:pt x="198" y="0"/>
                </a:moveTo>
                <a:lnTo>
                  <a:pt x="296" y="47"/>
                </a:lnTo>
                <a:lnTo>
                  <a:pt x="99" y="98"/>
                </a:lnTo>
                <a:lnTo>
                  <a:pt x="103" y="450"/>
                </a:lnTo>
                <a:lnTo>
                  <a:pt x="5" y="476"/>
                </a:lnTo>
                <a:lnTo>
                  <a:pt x="0" y="51"/>
                </a:lnTo>
                <a:lnTo>
                  <a:pt x="198" y="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3" name="Freeform 36">
            <a:extLst>
              <a:ext uri="{FF2B5EF4-FFF2-40B4-BE49-F238E27FC236}">
                <a16:creationId xmlns:a16="http://schemas.microsoft.com/office/drawing/2014/main" id="{6B3D4E20-D445-4502-8EC0-DC4573579295}"/>
              </a:ext>
            </a:extLst>
          </p:cNvPr>
          <p:cNvSpPr>
            <a:spLocks/>
          </p:cNvSpPr>
          <p:nvPr/>
        </p:nvSpPr>
        <p:spPr bwMode="auto">
          <a:xfrm>
            <a:off x="2091681" y="4087484"/>
            <a:ext cx="3318199" cy="918985"/>
          </a:xfrm>
          <a:custGeom>
            <a:avLst/>
            <a:gdLst>
              <a:gd name="T0" fmla="*/ 197 w 1549"/>
              <a:gd name="T1" fmla="*/ 253 h 429"/>
              <a:gd name="T2" fmla="*/ 275 w 1549"/>
              <a:gd name="T3" fmla="*/ 287 h 429"/>
              <a:gd name="T4" fmla="*/ 1351 w 1549"/>
              <a:gd name="T5" fmla="*/ 0 h 429"/>
              <a:gd name="T6" fmla="*/ 1549 w 1549"/>
              <a:gd name="T7" fmla="*/ 77 h 429"/>
              <a:gd name="T8" fmla="*/ 275 w 1549"/>
              <a:gd name="T9" fmla="*/ 429 h 429"/>
              <a:gd name="T10" fmla="*/ 0 w 1549"/>
              <a:gd name="T11" fmla="*/ 304 h 429"/>
              <a:gd name="T12" fmla="*/ 197 w 1549"/>
              <a:gd name="T13" fmla="*/ 253 h 429"/>
            </a:gdLst>
            <a:ahLst/>
            <a:cxnLst>
              <a:cxn ang="0">
                <a:pos x="T0" y="T1"/>
              </a:cxn>
              <a:cxn ang="0">
                <a:pos x="T2" y="T3"/>
              </a:cxn>
              <a:cxn ang="0">
                <a:pos x="T4" y="T5"/>
              </a:cxn>
              <a:cxn ang="0">
                <a:pos x="T6" y="T7"/>
              </a:cxn>
              <a:cxn ang="0">
                <a:pos x="T8" y="T9"/>
              </a:cxn>
              <a:cxn ang="0">
                <a:pos x="T10" y="T11"/>
              </a:cxn>
              <a:cxn ang="0">
                <a:pos x="T12" y="T13"/>
              </a:cxn>
            </a:cxnLst>
            <a:rect l="0" t="0" r="r" b="b"/>
            <a:pathLst>
              <a:path w="1549" h="429">
                <a:moveTo>
                  <a:pt x="197" y="253"/>
                </a:moveTo>
                <a:lnTo>
                  <a:pt x="275" y="287"/>
                </a:lnTo>
                <a:lnTo>
                  <a:pt x="1351" y="0"/>
                </a:lnTo>
                <a:lnTo>
                  <a:pt x="1549" y="77"/>
                </a:lnTo>
                <a:lnTo>
                  <a:pt x="275" y="429"/>
                </a:lnTo>
                <a:lnTo>
                  <a:pt x="0" y="304"/>
                </a:lnTo>
                <a:lnTo>
                  <a:pt x="197" y="253"/>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4" name="Freeform 37">
            <a:extLst>
              <a:ext uri="{FF2B5EF4-FFF2-40B4-BE49-F238E27FC236}">
                <a16:creationId xmlns:a16="http://schemas.microsoft.com/office/drawing/2014/main" id="{59AE2CC5-65D0-4E8E-806A-1D8FD573875A}"/>
              </a:ext>
            </a:extLst>
          </p:cNvPr>
          <p:cNvSpPr>
            <a:spLocks/>
          </p:cNvSpPr>
          <p:nvPr/>
        </p:nvSpPr>
        <p:spPr bwMode="auto">
          <a:xfrm>
            <a:off x="2091681" y="2894305"/>
            <a:ext cx="3354615" cy="852578"/>
          </a:xfrm>
          <a:custGeom>
            <a:avLst/>
            <a:gdLst>
              <a:gd name="T0" fmla="*/ 1566 w 1566"/>
              <a:gd name="T1" fmla="*/ 85 h 398"/>
              <a:gd name="T2" fmla="*/ 275 w 1566"/>
              <a:gd name="T3" fmla="*/ 398 h 398"/>
              <a:gd name="T4" fmla="*/ 0 w 1566"/>
              <a:gd name="T5" fmla="*/ 283 h 398"/>
              <a:gd name="T6" fmla="*/ 223 w 1566"/>
              <a:gd name="T7" fmla="*/ 231 h 398"/>
              <a:gd name="T8" fmla="*/ 275 w 1566"/>
              <a:gd name="T9" fmla="*/ 253 h 398"/>
              <a:gd name="T10" fmla="*/ 1339 w 1566"/>
              <a:gd name="T11" fmla="*/ 0 h 398"/>
              <a:gd name="T12" fmla="*/ 1566 w 1566"/>
              <a:gd name="T13" fmla="*/ 85 h 398"/>
            </a:gdLst>
            <a:ahLst/>
            <a:cxnLst>
              <a:cxn ang="0">
                <a:pos x="T0" y="T1"/>
              </a:cxn>
              <a:cxn ang="0">
                <a:pos x="T2" y="T3"/>
              </a:cxn>
              <a:cxn ang="0">
                <a:pos x="T4" y="T5"/>
              </a:cxn>
              <a:cxn ang="0">
                <a:pos x="T6" y="T7"/>
              </a:cxn>
              <a:cxn ang="0">
                <a:pos x="T8" y="T9"/>
              </a:cxn>
              <a:cxn ang="0">
                <a:pos x="T10" y="T11"/>
              </a:cxn>
              <a:cxn ang="0">
                <a:pos x="T12" y="T13"/>
              </a:cxn>
            </a:cxnLst>
            <a:rect l="0" t="0" r="r" b="b"/>
            <a:pathLst>
              <a:path w="1566" h="398">
                <a:moveTo>
                  <a:pt x="1566" y="85"/>
                </a:moveTo>
                <a:lnTo>
                  <a:pt x="275" y="398"/>
                </a:lnTo>
                <a:lnTo>
                  <a:pt x="0" y="283"/>
                </a:lnTo>
                <a:lnTo>
                  <a:pt x="223" y="231"/>
                </a:lnTo>
                <a:lnTo>
                  <a:pt x="275" y="253"/>
                </a:lnTo>
                <a:lnTo>
                  <a:pt x="1339" y="0"/>
                </a:lnTo>
                <a:lnTo>
                  <a:pt x="1566" y="85"/>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5" name="Freeform 38">
            <a:extLst>
              <a:ext uri="{FF2B5EF4-FFF2-40B4-BE49-F238E27FC236}">
                <a16:creationId xmlns:a16="http://schemas.microsoft.com/office/drawing/2014/main" id="{8F6AFB2B-6871-4395-BF10-45B90E3BCED0}"/>
              </a:ext>
            </a:extLst>
          </p:cNvPr>
          <p:cNvSpPr>
            <a:spLocks/>
          </p:cNvSpPr>
          <p:nvPr/>
        </p:nvSpPr>
        <p:spPr bwMode="auto">
          <a:xfrm>
            <a:off x="2091681" y="4738699"/>
            <a:ext cx="589093" cy="1195322"/>
          </a:xfrm>
          <a:custGeom>
            <a:avLst/>
            <a:gdLst>
              <a:gd name="T0" fmla="*/ 4 w 275"/>
              <a:gd name="T1" fmla="*/ 425 h 558"/>
              <a:gd name="T2" fmla="*/ 4 w 275"/>
              <a:gd name="T3" fmla="*/ 352 h 558"/>
              <a:gd name="T4" fmla="*/ 0 w 275"/>
              <a:gd name="T5" fmla="*/ 0 h 558"/>
              <a:gd name="T6" fmla="*/ 275 w 275"/>
              <a:gd name="T7" fmla="*/ 125 h 558"/>
              <a:gd name="T8" fmla="*/ 275 w 275"/>
              <a:gd name="T9" fmla="*/ 558 h 558"/>
              <a:gd name="T10" fmla="*/ 4 w 275"/>
              <a:gd name="T11" fmla="*/ 425 h 558"/>
            </a:gdLst>
            <a:ahLst/>
            <a:cxnLst>
              <a:cxn ang="0">
                <a:pos x="T0" y="T1"/>
              </a:cxn>
              <a:cxn ang="0">
                <a:pos x="T2" y="T3"/>
              </a:cxn>
              <a:cxn ang="0">
                <a:pos x="T4" y="T5"/>
              </a:cxn>
              <a:cxn ang="0">
                <a:pos x="T6" y="T7"/>
              </a:cxn>
              <a:cxn ang="0">
                <a:pos x="T8" y="T9"/>
              </a:cxn>
              <a:cxn ang="0">
                <a:pos x="T10" y="T11"/>
              </a:cxn>
            </a:cxnLst>
            <a:rect l="0" t="0" r="r" b="b"/>
            <a:pathLst>
              <a:path w="275" h="558">
                <a:moveTo>
                  <a:pt x="4" y="425"/>
                </a:moveTo>
                <a:lnTo>
                  <a:pt x="4" y="352"/>
                </a:lnTo>
                <a:lnTo>
                  <a:pt x="0" y="0"/>
                </a:lnTo>
                <a:lnTo>
                  <a:pt x="275" y="125"/>
                </a:lnTo>
                <a:lnTo>
                  <a:pt x="275" y="558"/>
                </a:lnTo>
                <a:lnTo>
                  <a:pt x="4" y="425"/>
                </a:lnTo>
                <a:close/>
              </a:path>
            </a:pathLst>
          </a:custGeom>
          <a:solidFill>
            <a:srgbClr val="0070C0"/>
          </a:solidFill>
          <a:ln>
            <a:noFill/>
          </a:ln>
        </p:spPr>
        <p:txBody>
          <a:bodyPr vert="horz" wrap="square" lIns="91440" tIns="45720" rIns="91440" bIns="45720" numCol="1" anchor="ctr" anchorCtr="0" compatLnSpc="1">
            <a:prstTxWarp prst="textNoShape">
              <a:avLst/>
            </a:prstTxWarp>
            <a:scene3d>
              <a:camera prst="isometricLeftDown">
                <a:rot lat="1800000" lon="2400000" rev="0"/>
              </a:camera>
              <a:lightRig rig="threePt" dir="t"/>
            </a:scene3d>
          </a:bodyPr>
          <a:lstStyle/>
          <a:p>
            <a:pPr algn="ctr"/>
            <a:r>
              <a:rPr lang="en-US" dirty="0">
                <a:solidFill>
                  <a:schemeClr val="bg1"/>
                </a:solidFill>
                <a:latin typeface="GothamNarrow"/>
              </a:rPr>
              <a:t>03</a:t>
            </a:r>
          </a:p>
        </p:txBody>
      </p:sp>
      <p:sp>
        <p:nvSpPr>
          <p:cNvPr id="36" name="Freeform 39">
            <a:extLst>
              <a:ext uri="{FF2B5EF4-FFF2-40B4-BE49-F238E27FC236}">
                <a16:creationId xmlns:a16="http://schemas.microsoft.com/office/drawing/2014/main" id="{CD064A0D-6A98-4E09-A786-AB5B711626CC}"/>
              </a:ext>
            </a:extLst>
          </p:cNvPr>
          <p:cNvSpPr>
            <a:spLocks/>
          </p:cNvSpPr>
          <p:nvPr/>
        </p:nvSpPr>
        <p:spPr bwMode="auto">
          <a:xfrm>
            <a:off x="1871038" y="3297030"/>
            <a:ext cx="698343" cy="1047514"/>
          </a:xfrm>
          <a:custGeom>
            <a:avLst/>
            <a:gdLst>
              <a:gd name="T0" fmla="*/ 326 w 326"/>
              <a:gd name="T1" fmla="*/ 43 h 489"/>
              <a:gd name="T2" fmla="*/ 103 w 326"/>
              <a:gd name="T3" fmla="*/ 95 h 489"/>
              <a:gd name="T4" fmla="*/ 103 w 326"/>
              <a:gd name="T5" fmla="*/ 463 h 489"/>
              <a:gd name="T6" fmla="*/ 4 w 326"/>
              <a:gd name="T7" fmla="*/ 489 h 489"/>
              <a:gd name="T8" fmla="*/ 0 w 326"/>
              <a:gd name="T9" fmla="*/ 56 h 489"/>
              <a:gd name="T10" fmla="*/ 223 w 326"/>
              <a:gd name="T11" fmla="*/ 0 h 489"/>
              <a:gd name="T12" fmla="*/ 326 w 326"/>
              <a:gd name="T13" fmla="*/ 43 h 489"/>
            </a:gdLst>
            <a:ahLst/>
            <a:cxnLst>
              <a:cxn ang="0">
                <a:pos x="T0" y="T1"/>
              </a:cxn>
              <a:cxn ang="0">
                <a:pos x="T2" y="T3"/>
              </a:cxn>
              <a:cxn ang="0">
                <a:pos x="T4" y="T5"/>
              </a:cxn>
              <a:cxn ang="0">
                <a:pos x="T6" y="T7"/>
              </a:cxn>
              <a:cxn ang="0">
                <a:pos x="T8" y="T9"/>
              </a:cxn>
              <a:cxn ang="0">
                <a:pos x="T10" y="T11"/>
              </a:cxn>
              <a:cxn ang="0">
                <a:pos x="T12" y="T13"/>
              </a:cxn>
            </a:cxnLst>
            <a:rect l="0" t="0" r="r" b="b"/>
            <a:pathLst>
              <a:path w="326" h="489">
                <a:moveTo>
                  <a:pt x="326" y="43"/>
                </a:moveTo>
                <a:lnTo>
                  <a:pt x="103" y="95"/>
                </a:lnTo>
                <a:lnTo>
                  <a:pt x="103" y="463"/>
                </a:lnTo>
                <a:lnTo>
                  <a:pt x="4" y="489"/>
                </a:lnTo>
                <a:lnTo>
                  <a:pt x="0" y="56"/>
                </a:lnTo>
                <a:lnTo>
                  <a:pt x="223" y="0"/>
                </a:lnTo>
                <a:lnTo>
                  <a:pt x="326" y="43"/>
                </a:lnTo>
                <a:close/>
              </a:path>
            </a:pathLst>
          </a:custGeom>
          <a:solidFill>
            <a:srgbClr val="898989"/>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7" name="Freeform 40">
            <a:extLst>
              <a:ext uri="{FF2B5EF4-FFF2-40B4-BE49-F238E27FC236}">
                <a16:creationId xmlns:a16="http://schemas.microsoft.com/office/drawing/2014/main" id="{EA113BF6-B232-44C3-8ACF-5E3615161CBE}"/>
              </a:ext>
            </a:extLst>
          </p:cNvPr>
          <p:cNvSpPr>
            <a:spLocks/>
          </p:cNvSpPr>
          <p:nvPr/>
        </p:nvSpPr>
        <p:spPr bwMode="auto">
          <a:xfrm>
            <a:off x="2680773" y="4252431"/>
            <a:ext cx="2729106" cy="1681592"/>
          </a:xfrm>
          <a:custGeom>
            <a:avLst/>
            <a:gdLst>
              <a:gd name="T0" fmla="*/ 1265 w 1274"/>
              <a:gd name="T1" fmla="*/ 412 h 785"/>
              <a:gd name="T2" fmla="*/ 0 w 1274"/>
              <a:gd name="T3" fmla="*/ 785 h 785"/>
              <a:gd name="T4" fmla="*/ 0 w 1274"/>
              <a:gd name="T5" fmla="*/ 352 h 785"/>
              <a:gd name="T6" fmla="*/ 1274 w 1274"/>
              <a:gd name="T7" fmla="*/ 0 h 785"/>
              <a:gd name="T8" fmla="*/ 1265 w 1274"/>
              <a:gd name="T9" fmla="*/ 412 h 785"/>
            </a:gdLst>
            <a:ahLst/>
            <a:cxnLst>
              <a:cxn ang="0">
                <a:pos x="T0" y="T1"/>
              </a:cxn>
              <a:cxn ang="0">
                <a:pos x="T2" y="T3"/>
              </a:cxn>
              <a:cxn ang="0">
                <a:pos x="T4" y="T5"/>
              </a:cxn>
              <a:cxn ang="0">
                <a:pos x="T6" y="T7"/>
              </a:cxn>
              <a:cxn ang="0">
                <a:pos x="T8" y="T9"/>
              </a:cxn>
            </a:cxnLst>
            <a:rect l="0" t="0" r="r" b="b"/>
            <a:pathLst>
              <a:path w="1274" h="785">
                <a:moveTo>
                  <a:pt x="1265" y="412"/>
                </a:moveTo>
                <a:lnTo>
                  <a:pt x="0" y="785"/>
                </a:lnTo>
                <a:lnTo>
                  <a:pt x="0" y="352"/>
                </a:lnTo>
                <a:lnTo>
                  <a:pt x="1274" y="0"/>
                </a:lnTo>
                <a:lnTo>
                  <a:pt x="1265" y="412"/>
                </a:lnTo>
                <a:close/>
              </a:path>
            </a:pathLst>
          </a:custGeom>
          <a:solidFill>
            <a:srgbClr val="00206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38" name="Freeform 41">
            <a:extLst>
              <a:ext uri="{FF2B5EF4-FFF2-40B4-BE49-F238E27FC236}">
                <a16:creationId xmlns:a16="http://schemas.microsoft.com/office/drawing/2014/main" id="{1AB4C16B-F23C-4369-A9ED-69BD26FF2BD6}"/>
              </a:ext>
            </a:extLst>
          </p:cNvPr>
          <p:cNvSpPr>
            <a:spLocks/>
          </p:cNvSpPr>
          <p:nvPr/>
        </p:nvSpPr>
        <p:spPr bwMode="auto">
          <a:xfrm>
            <a:off x="2083112" y="2232378"/>
            <a:ext cx="597662" cy="1203891"/>
          </a:xfrm>
          <a:custGeom>
            <a:avLst/>
            <a:gdLst>
              <a:gd name="T0" fmla="*/ 279 w 279"/>
              <a:gd name="T1" fmla="*/ 562 h 562"/>
              <a:gd name="T2" fmla="*/ 227 w 279"/>
              <a:gd name="T3" fmla="*/ 540 h 562"/>
              <a:gd name="T4" fmla="*/ 124 w 279"/>
              <a:gd name="T5" fmla="*/ 497 h 562"/>
              <a:gd name="T6" fmla="*/ 0 w 279"/>
              <a:gd name="T7" fmla="*/ 450 h 562"/>
              <a:gd name="T8" fmla="*/ 0 w 279"/>
              <a:gd name="T9" fmla="*/ 386 h 562"/>
              <a:gd name="T10" fmla="*/ 0 w 279"/>
              <a:gd name="T11" fmla="*/ 0 h 562"/>
              <a:gd name="T12" fmla="*/ 279 w 279"/>
              <a:gd name="T13" fmla="*/ 107 h 562"/>
              <a:gd name="T14" fmla="*/ 279 w 279"/>
              <a:gd name="T15" fmla="*/ 562 h 5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9" h="562">
                <a:moveTo>
                  <a:pt x="279" y="562"/>
                </a:moveTo>
                <a:lnTo>
                  <a:pt x="227" y="540"/>
                </a:lnTo>
                <a:lnTo>
                  <a:pt x="124" y="497"/>
                </a:lnTo>
                <a:lnTo>
                  <a:pt x="0" y="450"/>
                </a:lnTo>
                <a:lnTo>
                  <a:pt x="0" y="386"/>
                </a:lnTo>
                <a:lnTo>
                  <a:pt x="0" y="0"/>
                </a:lnTo>
                <a:lnTo>
                  <a:pt x="279" y="107"/>
                </a:lnTo>
                <a:lnTo>
                  <a:pt x="279" y="562"/>
                </a:lnTo>
                <a:close/>
              </a:path>
            </a:pathLst>
          </a:custGeom>
          <a:solidFill>
            <a:schemeClr val="accent1"/>
          </a:solidFill>
          <a:ln>
            <a:noFill/>
          </a:ln>
        </p:spPr>
        <p:txBody>
          <a:bodyPr vert="horz" wrap="square" lIns="91440" tIns="45720" rIns="91440" bIns="45720" numCol="1" anchor="ctr" anchorCtr="0" compatLnSpc="1">
            <a:prstTxWarp prst="textNoShape">
              <a:avLst/>
            </a:prstTxWarp>
            <a:scene3d>
              <a:camera prst="isometricLeftDown">
                <a:rot lat="1800000" lon="2400000" rev="0"/>
              </a:camera>
              <a:lightRig rig="threePt" dir="t"/>
            </a:scene3d>
          </a:bodyPr>
          <a:lstStyle/>
          <a:p>
            <a:pPr algn="ctr"/>
            <a:r>
              <a:rPr lang="en-US" dirty="0">
                <a:solidFill>
                  <a:schemeClr val="bg1"/>
                </a:solidFill>
                <a:latin typeface="GothamNarrow"/>
              </a:rPr>
              <a:t>01</a:t>
            </a:r>
          </a:p>
        </p:txBody>
      </p:sp>
      <p:sp>
        <p:nvSpPr>
          <p:cNvPr id="39" name="Freeform 42">
            <a:extLst>
              <a:ext uri="{FF2B5EF4-FFF2-40B4-BE49-F238E27FC236}">
                <a16:creationId xmlns:a16="http://schemas.microsoft.com/office/drawing/2014/main" id="{1E964BDF-342E-4A28-AE30-B74E0239E93A}"/>
              </a:ext>
            </a:extLst>
          </p:cNvPr>
          <p:cNvSpPr>
            <a:spLocks/>
          </p:cNvSpPr>
          <p:nvPr/>
        </p:nvSpPr>
        <p:spPr bwMode="auto">
          <a:xfrm>
            <a:off x="1301225" y="3059250"/>
            <a:ext cx="1047515" cy="357741"/>
          </a:xfrm>
          <a:custGeom>
            <a:avLst/>
            <a:gdLst>
              <a:gd name="T0" fmla="*/ 365 w 489"/>
              <a:gd name="T1" fmla="*/ 64 h 167"/>
              <a:gd name="T2" fmla="*/ 489 w 489"/>
              <a:gd name="T3" fmla="*/ 111 h 167"/>
              <a:gd name="T4" fmla="*/ 266 w 489"/>
              <a:gd name="T5" fmla="*/ 167 h 167"/>
              <a:gd name="T6" fmla="*/ 0 w 489"/>
              <a:gd name="T7" fmla="*/ 56 h 167"/>
              <a:gd name="T8" fmla="*/ 223 w 489"/>
              <a:gd name="T9" fmla="*/ 4 h 167"/>
              <a:gd name="T10" fmla="*/ 266 w 489"/>
              <a:gd name="T11" fmla="*/ 21 h 167"/>
              <a:gd name="T12" fmla="*/ 365 w 489"/>
              <a:gd name="T13" fmla="*/ 0 h 167"/>
              <a:gd name="T14" fmla="*/ 365 w 489"/>
              <a:gd name="T15" fmla="*/ 64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89" h="167">
                <a:moveTo>
                  <a:pt x="365" y="64"/>
                </a:moveTo>
                <a:lnTo>
                  <a:pt x="489" y="111"/>
                </a:lnTo>
                <a:lnTo>
                  <a:pt x="266" y="167"/>
                </a:lnTo>
                <a:lnTo>
                  <a:pt x="0" y="56"/>
                </a:lnTo>
                <a:lnTo>
                  <a:pt x="223" y="4"/>
                </a:lnTo>
                <a:lnTo>
                  <a:pt x="266" y="21"/>
                </a:lnTo>
                <a:lnTo>
                  <a:pt x="365" y="0"/>
                </a:lnTo>
                <a:lnTo>
                  <a:pt x="365" y="64"/>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0" name="Freeform 43">
            <a:extLst>
              <a:ext uri="{FF2B5EF4-FFF2-40B4-BE49-F238E27FC236}">
                <a16:creationId xmlns:a16="http://schemas.microsoft.com/office/drawing/2014/main" id="{0C07FD82-2226-42BA-8346-FB5E434BEEF4}"/>
              </a:ext>
            </a:extLst>
          </p:cNvPr>
          <p:cNvSpPr>
            <a:spLocks/>
          </p:cNvSpPr>
          <p:nvPr/>
        </p:nvSpPr>
        <p:spPr bwMode="auto">
          <a:xfrm>
            <a:off x="2679093" y="1866070"/>
            <a:ext cx="2793371" cy="1570200"/>
          </a:xfrm>
          <a:custGeom>
            <a:avLst/>
            <a:gdLst>
              <a:gd name="T0" fmla="*/ 1295 w 1304"/>
              <a:gd name="T1" fmla="*/ 424 h 733"/>
              <a:gd name="T2" fmla="*/ 1064 w 1304"/>
              <a:gd name="T3" fmla="*/ 480 h 733"/>
              <a:gd name="T4" fmla="*/ 0 w 1304"/>
              <a:gd name="T5" fmla="*/ 733 h 733"/>
              <a:gd name="T6" fmla="*/ 0 w 1304"/>
              <a:gd name="T7" fmla="*/ 278 h 733"/>
              <a:gd name="T8" fmla="*/ 1304 w 1304"/>
              <a:gd name="T9" fmla="*/ 0 h 733"/>
              <a:gd name="T10" fmla="*/ 1295 w 1304"/>
              <a:gd name="T11" fmla="*/ 424 h 733"/>
            </a:gdLst>
            <a:ahLst/>
            <a:cxnLst>
              <a:cxn ang="0">
                <a:pos x="T0" y="T1"/>
              </a:cxn>
              <a:cxn ang="0">
                <a:pos x="T2" y="T3"/>
              </a:cxn>
              <a:cxn ang="0">
                <a:pos x="T4" y="T5"/>
              </a:cxn>
              <a:cxn ang="0">
                <a:pos x="T6" y="T7"/>
              </a:cxn>
              <a:cxn ang="0">
                <a:pos x="T8" y="T9"/>
              </a:cxn>
              <a:cxn ang="0">
                <a:pos x="T10" y="T11"/>
              </a:cxn>
            </a:cxnLst>
            <a:rect l="0" t="0" r="r" b="b"/>
            <a:pathLst>
              <a:path w="1304" h="733">
                <a:moveTo>
                  <a:pt x="1295" y="424"/>
                </a:moveTo>
                <a:lnTo>
                  <a:pt x="1064" y="480"/>
                </a:lnTo>
                <a:lnTo>
                  <a:pt x="0" y="733"/>
                </a:lnTo>
                <a:lnTo>
                  <a:pt x="0" y="278"/>
                </a:lnTo>
                <a:lnTo>
                  <a:pt x="1304" y="0"/>
                </a:lnTo>
                <a:lnTo>
                  <a:pt x="1295" y="42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GothamNarrow"/>
            </a:endParaRPr>
          </a:p>
        </p:txBody>
      </p:sp>
      <p:sp>
        <p:nvSpPr>
          <p:cNvPr id="41" name="Freeform 44">
            <a:extLst>
              <a:ext uri="{FF2B5EF4-FFF2-40B4-BE49-F238E27FC236}">
                <a16:creationId xmlns:a16="http://schemas.microsoft.com/office/drawing/2014/main" id="{31ED3F30-79C0-46E8-9717-488BEF2AB9BA}"/>
              </a:ext>
            </a:extLst>
          </p:cNvPr>
          <p:cNvSpPr>
            <a:spLocks/>
          </p:cNvSpPr>
          <p:nvPr/>
        </p:nvSpPr>
        <p:spPr bwMode="auto">
          <a:xfrm>
            <a:off x="2083112" y="1662565"/>
            <a:ext cx="3391033" cy="799024"/>
          </a:xfrm>
          <a:custGeom>
            <a:avLst/>
            <a:gdLst>
              <a:gd name="T0" fmla="*/ 1583 w 1583"/>
              <a:gd name="T1" fmla="*/ 95 h 373"/>
              <a:gd name="T2" fmla="*/ 279 w 1583"/>
              <a:gd name="T3" fmla="*/ 373 h 373"/>
              <a:gd name="T4" fmla="*/ 0 w 1583"/>
              <a:gd name="T5" fmla="*/ 266 h 373"/>
              <a:gd name="T6" fmla="*/ 1192 w 1583"/>
              <a:gd name="T7" fmla="*/ 22 h 373"/>
              <a:gd name="T8" fmla="*/ 1300 w 1583"/>
              <a:gd name="T9" fmla="*/ 0 h 373"/>
              <a:gd name="T10" fmla="*/ 1583 w 1583"/>
              <a:gd name="T11" fmla="*/ 95 h 373"/>
            </a:gdLst>
            <a:ahLst/>
            <a:cxnLst>
              <a:cxn ang="0">
                <a:pos x="T0" y="T1"/>
              </a:cxn>
              <a:cxn ang="0">
                <a:pos x="T2" y="T3"/>
              </a:cxn>
              <a:cxn ang="0">
                <a:pos x="T4" y="T5"/>
              </a:cxn>
              <a:cxn ang="0">
                <a:pos x="T6" y="T7"/>
              </a:cxn>
              <a:cxn ang="0">
                <a:pos x="T8" y="T9"/>
              </a:cxn>
              <a:cxn ang="0">
                <a:pos x="T10" y="T11"/>
              </a:cxn>
            </a:cxnLst>
            <a:rect l="0" t="0" r="r" b="b"/>
            <a:pathLst>
              <a:path w="1583" h="373">
                <a:moveTo>
                  <a:pt x="1583" y="95"/>
                </a:moveTo>
                <a:lnTo>
                  <a:pt x="279" y="373"/>
                </a:lnTo>
                <a:lnTo>
                  <a:pt x="0" y="266"/>
                </a:lnTo>
                <a:lnTo>
                  <a:pt x="1192" y="22"/>
                </a:lnTo>
                <a:lnTo>
                  <a:pt x="1300" y="0"/>
                </a:lnTo>
                <a:lnTo>
                  <a:pt x="1583" y="95"/>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2" name="Freeform 45">
            <a:extLst>
              <a:ext uri="{FF2B5EF4-FFF2-40B4-BE49-F238E27FC236}">
                <a16:creationId xmlns:a16="http://schemas.microsoft.com/office/drawing/2014/main" id="{25FA596D-F68B-4FAF-8931-F87B94489158}"/>
              </a:ext>
            </a:extLst>
          </p:cNvPr>
          <p:cNvSpPr>
            <a:spLocks/>
          </p:cNvSpPr>
          <p:nvPr/>
        </p:nvSpPr>
        <p:spPr bwMode="auto">
          <a:xfrm>
            <a:off x="1862470" y="1581163"/>
            <a:ext cx="2774092" cy="1523073"/>
          </a:xfrm>
          <a:custGeom>
            <a:avLst/>
            <a:gdLst>
              <a:gd name="T0" fmla="*/ 1295 w 1295"/>
              <a:gd name="T1" fmla="*/ 60 h 711"/>
              <a:gd name="T2" fmla="*/ 103 w 1295"/>
              <a:gd name="T3" fmla="*/ 304 h 711"/>
              <a:gd name="T4" fmla="*/ 103 w 1295"/>
              <a:gd name="T5" fmla="*/ 690 h 711"/>
              <a:gd name="T6" fmla="*/ 4 w 1295"/>
              <a:gd name="T7" fmla="*/ 711 h 711"/>
              <a:gd name="T8" fmla="*/ 0 w 1295"/>
              <a:gd name="T9" fmla="*/ 265 h 711"/>
              <a:gd name="T10" fmla="*/ 1295 w 1295"/>
              <a:gd name="T11" fmla="*/ 0 h 711"/>
              <a:gd name="T12" fmla="*/ 1295 w 1295"/>
              <a:gd name="T13" fmla="*/ 60 h 711"/>
            </a:gdLst>
            <a:ahLst/>
            <a:cxnLst>
              <a:cxn ang="0">
                <a:pos x="T0" y="T1"/>
              </a:cxn>
              <a:cxn ang="0">
                <a:pos x="T2" y="T3"/>
              </a:cxn>
              <a:cxn ang="0">
                <a:pos x="T4" y="T5"/>
              </a:cxn>
              <a:cxn ang="0">
                <a:pos x="T6" y="T7"/>
              </a:cxn>
              <a:cxn ang="0">
                <a:pos x="T8" y="T9"/>
              </a:cxn>
              <a:cxn ang="0">
                <a:pos x="T10" y="T11"/>
              </a:cxn>
              <a:cxn ang="0">
                <a:pos x="T12" y="T13"/>
              </a:cxn>
            </a:cxnLst>
            <a:rect l="0" t="0" r="r" b="b"/>
            <a:pathLst>
              <a:path w="1295" h="711">
                <a:moveTo>
                  <a:pt x="1295" y="60"/>
                </a:moveTo>
                <a:lnTo>
                  <a:pt x="103" y="304"/>
                </a:lnTo>
                <a:lnTo>
                  <a:pt x="103" y="690"/>
                </a:lnTo>
                <a:lnTo>
                  <a:pt x="4" y="711"/>
                </a:lnTo>
                <a:lnTo>
                  <a:pt x="0" y="265"/>
                </a:lnTo>
                <a:lnTo>
                  <a:pt x="1295" y="0"/>
                </a:lnTo>
                <a:lnTo>
                  <a:pt x="1295" y="60"/>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3" name="Freeform 46">
            <a:extLst>
              <a:ext uri="{FF2B5EF4-FFF2-40B4-BE49-F238E27FC236}">
                <a16:creationId xmlns:a16="http://schemas.microsoft.com/office/drawing/2014/main" id="{E8E87958-4EEF-4B3F-A6F0-01D012144E3D}"/>
              </a:ext>
            </a:extLst>
          </p:cNvPr>
          <p:cNvSpPr>
            <a:spLocks/>
          </p:cNvSpPr>
          <p:nvPr/>
        </p:nvSpPr>
        <p:spPr bwMode="auto">
          <a:xfrm>
            <a:off x="1301225" y="3179210"/>
            <a:ext cx="578382" cy="1165332"/>
          </a:xfrm>
          <a:custGeom>
            <a:avLst/>
            <a:gdLst>
              <a:gd name="T0" fmla="*/ 270 w 270"/>
              <a:gd name="T1" fmla="*/ 544 h 544"/>
              <a:gd name="T2" fmla="*/ 206 w 270"/>
              <a:gd name="T3" fmla="*/ 514 h 544"/>
              <a:gd name="T4" fmla="*/ 107 w 270"/>
              <a:gd name="T5" fmla="*/ 471 h 544"/>
              <a:gd name="T6" fmla="*/ 4 w 270"/>
              <a:gd name="T7" fmla="*/ 428 h 544"/>
              <a:gd name="T8" fmla="*/ 4 w 270"/>
              <a:gd name="T9" fmla="*/ 360 h 544"/>
              <a:gd name="T10" fmla="*/ 0 w 270"/>
              <a:gd name="T11" fmla="*/ 0 h 544"/>
              <a:gd name="T12" fmla="*/ 266 w 270"/>
              <a:gd name="T13" fmla="*/ 111 h 544"/>
              <a:gd name="T14" fmla="*/ 270 w 270"/>
              <a:gd name="T15" fmla="*/ 54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0" h="544">
                <a:moveTo>
                  <a:pt x="270" y="544"/>
                </a:moveTo>
                <a:lnTo>
                  <a:pt x="206" y="514"/>
                </a:lnTo>
                <a:lnTo>
                  <a:pt x="107" y="471"/>
                </a:lnTo>
                <a:lnTo>
                  <a:pt x="4" y="428"/>
                </a:lnTo>
                <a:lnTo>
                  <a:pt x="4" y="360"/>
                </a:lnTo>
                <a:lnTo>
                  <a:pt x="0" y="0"/>
                </a:lnTo>
                <a:lnTo>
                  <a:pt x="266" y="111"/>
                </a:lnTo>
                <a:lnTo>
                  <a:pt x="270" y="544"/>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4" name="Freeform 47">
            <a:extLst>
              <a:ext uri="{FF2B5EF4-FFF2-40B4-BE49-F238E27FC236}">
                <a16:creationId xmlns:a16="http://schemas.microsoft.com/office/drawing/2014/main" id="{CEBFF8E2-5426-4DF2-9DB7-ABFF288ECE5E}"/>
              </a:ext>
            </a:extLst>
          </p:cNvPr>
          <p:cNvSpPr>
            <a:spLocks/>
          </p:cNvSpPr>
          <p:nvPr/>
        </p:nvSpPr>
        <p:spPr bwMode="auto">
          <a:xfrm>
            <a:off x="575035" y="3950386"/>
            <a:ext cx="955401" cy="349172"/>
          </a:xfrm>
          <a:custGeom>
            <a:avLst/>
            <a:gdLst>
              <a:gd name="T0" fmla="*/ 343 w 446"/>
              <a:gd name="T1" fmla="*/ 68 h 163"/>
              <a:gd name="T2" fmla="*/ 446 w 446"/>
              <a:gd name="T3" fmla="*/ 111 h 163"/>
              <a:gd name="T4" fmla="*/ 253 w 446"/>
              <a:gd name="T5" fmla="*/ 163 h 163"/>
              <a:gd name="T6" fmla="*/ 0 w 446"/>
              <a:gd name="T7" fmla="*/ 47 h 163"/>
              <a:gd name="T8" fmla="*/ 197 w 446"/>
              <a:gd name="T9" fmla="*/ 0 h 163"/>
              <a:gd name="T10" fmla="*/ 249 w 446"/>
              <a:gd name="T11" fmla="*/ 25 h 163"/>
              <a:gd name="T12" fmla="*/ 343 w 446"/>
              <a:gd name="T13" fmla="*/ 0 h 163"/>
              <a:gd name="T14" fmla="*/ 343 w 446"/>
              <a:gd name="T15" fmla="*/ 68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46" h="163">
                <a:moveTo>
                  <a:pt x="343" y="68"/>
                </a:moveTo>
                <a:lnTo>
                  <a:pt x="446" y="111"/>
                </a:lnTo>
                <a:lnTo>
                  <a:pt x="253" y="163"/>
                </a:lnTo>
                <a:lnTo>
                  <a:pt x="0" y="47"/>
                </a:lnTo>
                <a:lnTo>
                  <a:pt x="197" y="0"/>
                </a:lnTo>
                <a:lnTo>
                  <a:pt x="249" y="25"/>
                </a:lnTo>
                <a:lnTo>
                  <a:pt x="343" y="0"/>
                </a:lnTo>
                <a:lnTo>
                  <a:pt x="343" y="68"/>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5" name="Freeform 48">
            <a:extLst>
              <a:ext uri="{FF2B5EF4-FFF2-40B4-BE49-F238E27FC236}">
                <a16:creationId xmlns:a16="http://schemas.microsoft.com/office/drawing/2014/main" id="{A9535CA1-351B-4625-9DFB-B833DFA64430}"/>
              </a:ext>
            </a:extLst>
          </p:cNvPr>
          <p:cNvSpPr>
            <a:spLocks/>
          </p:cNvSpPr>
          <p:nvPr/>
        </p:nvSpPr>
        <p:spPr bwMode="auto">
          <a:xfrm>
            <a:off x="1320505" y="4389529"/>
            <a:ext cx="569813" cy="1158906"/>
          </a:xfrm>
          <a:custGeom>
            <a:avLst/>
            <a:gdLst>
              <a:gd name="T0" fmla="*/ 4 w 266"/>
              <a:gd name="T1" fmla="*/ 416 h 541"/>
              <a:gd name="T2" fmla="*/ 4 w 266"/>
              <a:gd name="T3" fmla="*/ 348 h 541"/>
              <a:gd name="T4" fmla="*/ 0 w 266"/>
              <a:gd name="T5" fmla="*/ 0 h 541"/>
              <a:gd name="T6" fmla="*/ 261 w 266"/>
              <a:gd name="T7" fmla="*/ 116 h 541"/>
              <a:gd name="T8" fmla="*/ 266 w 266"/>
              <a:gd name="T9" fmla="*/ 541 h 541"/>
              <a:gd name="T10" fmla="*/ 4 w 266"/>
              <a:gd name="T11" fmla="*/ 416 h 541"/>
            </a:gdLst>
            <a:ahLst/>
            <a:cxnLst>
              <a:cxn ang="0">
                <a:pos x="T0" y="T1"/>
              </a:cxn>
              <a:cxn ang="0">
                <a:pos x="T2" y="T3"/>
              </a:cxn>
              <a:cxn ang="0">
                <a:pos x="T4" y="T5"/>
              </a:cxn>
              <a:cxn ang="0">
                <a:pos x="T6" y="T7"/>
              </a:cxn>
              <a:cxn ang="0">
                <a:pos x="T8" y="T9"/>
              </a:cxn>
              <a:cxn ang="0">
                <a:pos x="T10" y="T11"/>
              </a:cxn>
            </a:cxnLst>
            <a:rect l="0" t="0" r="r" b="b"/>
            <a:pathLst>
              <a:path w="266" h="541">
                <a:moveTo>
                  <a:pt x="4" y="416"/>
                </a:moveTo>
                <a:lnTo>
                  <a:pt x="4" y="348"/>
                </a:lnTo>
                <a:lnTo>
                  <a:pt x="0" y="0"/>
                </a:lnTo>
                <a:lnTo>
                  <a:pt x="261" y="116"/>
                </a:lnTo>
                <a:lnTo>
                  <a:pt x="266" y="541"/>
                </a:lnTo>
                <a:lnTo>
                  <a:pt x="4" y="416"/>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6" name="Freeform 49">
            <a:extLst>
              <a:ext uri="{FF2B5EF4-FFF2-40B4-BE49-F238E27FC236}">
                <a16:creationId xmlns:a16="http://schemas.microsoft.com/office/drawing/2014/main" id="{574C55F5-63F8-4301-B774-22FE303BC8AF}"/>
              </a:ext>
            </a:extLst>
          </p:cNvPr>
          <p:cNvSpPr>
            <a:spLocks/>
          </p:cNvSpPr>
          <p:nvPr/>
        </p:nvSpPr>
        <p:spPr bwMode="auto">
          <a:xfrm>
            <a:off x="1099862" y="2986417"/>
            <a:ext cx="679064" cy="1017524"/>
          </a:xfrm>
          <a:custGeom>
            <a:avLst/>
            <a:gdLst>
              <a:gd name="T0" fmla="*/ 317 w 317"/>
              <a:gd name="T1" fmla="*/ 38 h 475"/>
              <a:gd name="T2" fmla="*/ 94 w 317"/>
              <a:gd name="T3" fmla="*/ 90 h 475"/>
              <a:gd name="T4" fmla="*/ 98 w 317"/>
              <a:gd name="T5" fmla="*/ 450 h 475"/>
              <a:gd name="T6" fmla="*/ 4 w 317"/>
              <a:gd name="T7" fmla="*/ 475 h 475"/>
              <a:gd name="T8" fmla="*/ 0 w 317"/>
              <a:gd name="T9" fmla="*/ 51 h 475"/>
              <a:gd name="T10" fmla="*/ 218 w 317"/>
              <a:gd name="T11" fmla="*/ 0 h 475"/>
              <a:gd name="T12" fmla="*/ 317 w 317"/>
              <a:gd name="T13" fmla="*/ 38 h 475"/>
            </a:gdLst>
            <a:ahLst/>
            <a:cxnLst>
              <a:cxn ang="0">
                <a:pos x="T0" y="T1"/>
              </a:cxn>
              <a:cxn ang="0">
                <a:pos x="T2" y="T3"/>
              </a:cxn>
              <a:cxn ang="0">
                <a:pos x="T4" y="T5"/>
              </a:cxn>
              <a:cxn ang="0">
                <a:pos x="T6" y="T7"/>
              </a:cxn>
              <a:cxn ang="0">
                <a:pos x="T8" y="T9"/>
              </a:cxn>
              <a:cxn ang="0">
                <a:pos x="T10" y="T11"/>
              </a:cxn>
              <a:cxn ang="0">
                <a:pos x="T12" y="T13"/>
              </a:cxn>
            </a:cxnLst>
            <a:rect l="0" t="0" r="r" b="b"/>
            <a:pathLst>
              <a:path w="317" h="475">
                <a:moveTo>
                  <a:pt x="317" y="38"/>
                </a:moveTo>
                <a:lnTo>
                  <a:pt x="94" y="90"/>
                </a:lnTo>
                <a:lnTo>
                  <a:pt x="98" y="450"/>
                </a:lnTo>
                <a:lnTo>
                  <a:pt x="4" y="475"/>
                </a:lnTo>
                <a:lnTo>
                  <a:pt x="0" y="51"/>
                </a:lnTo>
                <a:lnTo>
                  <a:pt x="218" y="0"/>
                </a:lnTo>
                <a:lnTo>
                  <a:pt x="317" y="38"/>
                </a:lnTo>
                <a:close/>
              </a:path>
            </a:pathLst>
          </a:custGeom>
          <a:solidFill>
            <a:srgbClr val="898989"/>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7" name="Freeform 50">
            <a:extLst>
              <a:ext uri="{FF2B5EF4-FFF2-40B4-BE49-F238E27FC236}">
                <a16:creationId xmlns:a16="http://schemas.microsoft.com/office/drawing/2014/main" id="{C3C081B1-7B42-426A-9960-C574A6D0FEA0}"/>
              </a:ext>
            </a:extLst>
          </p:cNvPr>
          <p:cNvSpPr>
            <a:spLocks/>
          </p:cNvSpPr>
          <p:nvPr/>
        </p:nvSpPr>
        <p:spPr bwMode="auto">
          <a:xfrm>
            <a:off x="1281946" y="1938903"/>
            <a:ext cx="589093" cy="1165332"/>
          </a:xfrm>
          <a:custGeom>
            <a:avLst/>
            <a:gdLst>
              <a:gd name="T0" fmla="*/ 275 w 275"/>
              <a:gd name="T1" fmla="*/ 544 h 544"/>
              <a:gd name="T2" fmla="*/ 232 w 275"/>
              <a:gd name="T3" fmla="*/ 527 h 544"/>
              <a:gd name="T4" fmla="*/ 133 w 275"/>
              <a:gd name="T5" fmla="*/ 489 h 544"/>
              <a:gd name="T6" fmla="*/ 9 w 275"/>
              <a:gd name="T7" fmla="*/ 437 h 544"/>
              <a:gd name="T8" fmla="*/ 9 w 275"/>
              <a:gd name="T9" fmla="*/ 377 h 544"/>
              <a:gd name="T10" fmla="*/ 0 w 275"/>
              <a:gd name="T11" fmla="*/ 0 h 544"/>
              <a:gd name="T12" fmla="*/ 271 w 275"/>
              <a:gd name="T13" fmla="*/ 98 h 544"/>
              <a:gd name="T14" fmla="*/ 275 w 275"/>
              <a:gd name="T15" fmla="*/ 544 h 5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5" h="544">
                <a:moveTo>
                  <a:pt x="275" y="544"/>
                </a:moveTo>
                <a:lnTo>
                  <a:pt x="232" y="527"/>
                </a:lnTo>
                <a:lnTo>
                  <a:pt x="133" y="489"/>
                </a:lnTo>
                <a:lnTo>
                  <a:pt x="9" y="437"/>
                </a:lnTo>
                <a:lnTo>
                  <a:pt x="9" y="377"/>
                </a:lnTo>
                <a:lnTo>
                  <a:pt x="0" y="0"/>
                </a:lnTo>
                <a:lnTo>
                  <a:pt x="271" y="98"/>
                </a:lnTo>
                <a:lnTo>
                  <a:pt x="275" y="54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8" name="Freeform 51">
            <a:extLst>
              <a:ext uri="{FF2B5EF4-FFF2-40B4-BE49-F238E27FC236}">
                <a16:creationId xmlns:a16="http://schemas.microsoft.com/office/drawing/2014/main" id="{863F29C2-A73D-4303-8238-0E5795E180EC}"/>
              </a:ext>
            </a:extLst>
          </p:cNvPr>
          <p:cNvSpPr>
            <a:spLocks/>
          </p:cNvSpPr>
          <p:nvPr/>
        </p:nvSpPr>
        <p:spPr bwMode="auto">
          <a:xfrm>
            <a:off x="557898" y="2746495"/>
            <a:ext cx="1008956" cy="349172"/>
          </a:xfrm>
          <a:custGeom>
            <a:avLst/>
            <a:gdLst>
              <a:gd name="T0" fmla="*/ 347 w 471"/>
              <a:gd name="T1" fmla="*/ 60 h 163"/>
              <a:gd name="T2" fmla="*/ 471 w 471"/>
              <a:gd name="T3" fmla="*/ 112 h 163"/>
              <a:gd name="T4" fmla="*/ 253 w 471"/>
              <a:gd name="T5" fmla="*/ 163 h 163"/>
              <a:gd name="T6" fmla="*/ 0 w 471"/>
              <a:gd name="T7" fmla="*/ 56 h 163"/>
              <a:gd name="T8" fmla="*/ 218 w 471"/>
              <a:gd name="T9" fmla="*/ 9 h 163"/>
              <a:gd name="T10" fmla="*/ 248 w 471"/>
              <a:gd name="T11" fmla="*/ 22 h 163"/>
              <a:gd name="T12" fmla="*/ 347 w 471"/>
              <a:gd name="T13" fmla="*/ 0 h 163"/>
              <a:gd name="T14" fmla="*/ 347 w 471"/>
              <a:gd name="T15" fmla="*/ 60 h 1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1" h="163">
                <a:moveTo>
                  <a:pt x="347" y="60"/>
                </a:moveTo>
                <a:lnTo>
                  <a:pt x="471" y="112"/>
                </a:lnTo>
                <a:lnTo>
                  <a:pt x="253" y="163"/>
                </a:lnTo>
                <a:lnTo>
                  <a:pt x="0" y="56"/>
                </a:lnTo>
                <a:lnTo>
                  <a:pt x="218" y="9"/>
                </a:lnTo>
                <a:lnTo>
                  <a:pt x="248" y="22"/>
                </a:lnTo>
                <a:lnTo>
                  <a:pt x="347" y="0"/>
                </a:lnTo>
                <a:lnTo>
                  <a:pt x="347" y="60"/>
                </a:lnTo>
                <a:close/>
              </a:path>
            </a:pathLst>
          </a:custGeom>
          <a:solidFill>
            <a:srgbClr val="C5C6C6"/>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49" name="Freeform 52">
            <a:extLst>
              <a:ext uri="{FF2B5EF4-FFF2-40B4-BE49-F238E27FC236}">
                <a16:creationId xmlns:a16="http://schemas.microsoft.com/office/drawing/2014/main" id="{2F627E90-E88E-4795-825A-DB9717B3033B}"/>
              </a:ext>
            </a:extLst>
          </p:cNvPr>
          <p:cNvSpPr>
            <a:spLocks/>
          </p:cNvSpPr>
          <p:nvPr/>
        </p:nvSpPr>
        <p:spPr bwMode="auto">
          <a:xfrm>
            <a:off x="1117000" y="4188166"/>
            <a:ext cx="625509" cy="1000387"/>
          </a:xfrm>
          <a:custGeom>
            <a:avLst/>
            <a:gdLst>
              <a:gd name="T0" fmla="*/ 292 w 292"/>
              <a:gd name="T1" fmla="*/ 43 h 467"/>
              <a:gd name="T2" fmla="*/ 95 w 292"/>
              <a:gd name="T3" fmla="*/ 94 h 467"/>
              <a:gd name="T4" fmla="*/ 99 w 292"/>
              <a:gd name="T5" fmla="*/ 442 h 467"/>
              <a:gd name="T6" fmla="*/ 5 w 292"/>
              <a:gd name="T7" fmla="*/ 467 h 467"/>
              <a:gd name="T8" fmla="*/ 0 w 292"/>
              <a:gd name="T9" fmla="*/ 52 h 467"/>
              <a:gd name="T10" fmla="*/ 193 w 292"/>
              <a:gd name="T11" fmla="*/ 0 h 467"/>
              <a:gd name="T12" fmla="*/ 292 w 292"/>
              <a:gd name="T13" fmla="*/ 43 h 467"/>
            </a:gdLst>
            <a:ahLst/>
            <a:cxnLst>
              <a:cxn ang="0">
                <a:pos x="T0" y="T1"/>
              </a:cxn>
              <a:cxn ang="0">
                <a:pos x="T2" y="T3"/>
              </a:cxn>
              <a:cxn ang="0">
                <a:pos x="T4" y="T5"/>
              </a:cxn>
              <a:cxn ang="0">
                <a:pos x="T6" y="T7"/>
              </a:cxn>
              <a:cxn ang="0">
                <a:pos x="T8" y="T9"/>
              </a:cxn>
              <a:cxn ang="0">
                <a:pos x="T10" y="T11"/>
              </a:cxn>
              <a:cxn ang="0">
                <a:pos x="T12" y="T13"/>
              </a:cxn>
            </a:cxnLst>
            <a:rect l="0" t="0" r="r" b="b"/>
            <a:pathLst>
              <a:path w="292" h="467">
                <a:moveTo>
                  <a:pt x="292" y="43"/>
                </a:moveTo>
                <a:lnTo>
                  <a:pt x="95" y="94"/>
                </a:lnTo>
                <a:lnTo>
                  <a:pt x="99" y="442"/>
                </a:lnTo>
                <a:lnTo>
                  <a:pt x="5" y="467"/>
                </a:lnTo>
                <a:lnTo>
                  <a:pt x="0" y="52"/>
                </a:lnTo>
                <a:lnTo>
                  <a:pt x="193" y="0"/>
                </a:lnTo>
                <a:lnTo>
                  <a:pt x="292" y="43"/>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0" name="Freeform 53">
            <a:extLst>
              <a:ext uri="{FF2B5EF4-FFF2-40B4-BE49-F238E27FC236}">
                <a16:creationId xmlns:a16="http://schemas.microsoft.com/office/drawing/2014/main" id="{515850B6-8A90-4E98-A693-6CF74FA2F893}"/>
              </a:ext>
            </a:extLst>
          </p:cNvPr>
          <p:cNvSpPr>
            <a:spLocks/>
          </p:cNvSpPr>
          <p:nvPr/>
        </p:nvSpPr>
        <p:spPr bwMode="auto">
          <a:xfrm>
            <a:off x="1281946" y="1388369"/>
            <a:ext cx="3354615" cy="760466"/>
          </a:xfrm>
          <a:custGeom>
            <a:avLst/>
            <a:gdLst>
              <a:gd name="T0" fmla="*/ 1566 w 1566"/>
              <a:gd name="T1" fmla="*/ 90 h 355"/>
              <a:gd name="T2" fmla="*/ 271 w 1566"/>
              <a:gd name="T3" fmla="*/ 355 h 355"/>
              <a:gd name="T4" fmla="*/ 0 w 1566"/>
              <a:gd name="T5" fmla="*/ 257 h 355"/>
              <a:gd name="T6" fmla="*/ 1197 w 1566"/>
              <a:gd name="T7" fmla="*/ 21 h 355"/>
              <a:gd name="T8" fmla="*/ 1296 w 1566"/>
              <a:gd name="T9" fmla="*/ 0 h 355"/>
              <a:gd name="T10" fmla="*/ 1566 w 1566"/>
              <a:gd name="T11" fmla="*/ 90 h 355"/>
            </a:gdLst>
            <a:ahLst/>
            <a:cxnLst>
              <a:cxn ang="0">
                <a:pos x="T0" y="T1"/>
              </a:cxn>
              <a:cxn ang="0">
                <a:pos x="T2" y="T3"/>
              </a:cxn>
              <a:cxn ang="0">
                <a:pos x="T4" y="T5"/>
              </a:cxn>
              <a:cxn ang="0">
                <a:pos x="T6" y="T7"/>
              </a:cxn>
              <a:cxn ang="0">
                <a:pos x="T8" y="T9"/>
              </a:cxn>
              <a:cxn ang="0">
                <a:pos x="T10" y="T11"/>
              </a:cxn>
            </a:cxnLst>
            <a:rect l="0" t="0" r="r" b="b"/>
            <a:pathLst>
              <a:path w="1566" h="355">
                <a:moveTo>
                  <a:pt x="1566" y="90"/>
                </a:moveTo>
                <a:lnTo>
                  <a:pt x="271" y="355"/>
                </a:lnTo>
                <a:lnTo>
                  <a:pt x="0" y="257"/>
                </a:lnTo>
                <a:lnTo>
                  <a:pt x="1197" y="21"/>
                </a:lnTo>
                <a:lnTo>
                  <a:pt x="1296" y="0"/>
                </a:lnTo>
                <a:lnTo>
                  <a:pt x="1566" y="90"/>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1" name="Freeform 54">
            <a:extLst>
              <a:ext uri="{FF2B5EF4-FFF2-40B4-BE49-F238E27FC236}">
                <a16:creationId xmlns:a16="http://schemas.microsoft.com/office/drawing/2014/main" id="{F86B77E0-6DB5-4BDA-A98C-D399DEBFECDF}"/>
              </a:ext>
            </a:extLst>
          </p:cNvPr>
          <p:cNvSpPr>
            <a:spLocks/>
          </p:cNvSpPr>
          <p:nvPr/>
        </p:nvSpPr>
        <p:spPr bwMode="auto">
          <a:xfrm>
            <a:off x="1080584" y="1324104"/>
            <a:ext cx="2765523" cy="1469518"/>
          </a:xfrm>
          <a:custGeom>
            <a:avLst/>
            <a:gdLst>
              <a:gd name="T0" fmla="*/ 1291 w 1291"/>
              <a:gd name="T1" fmla="*/ 51 h 686"/>
              <a:gd name="T2" fmla="*/ 94 w 1291"/>
              <a:gd name="T3" fmla="*/ 287 h 686"/>
              <a:gd name="T4" fmla="*/ 103 w 1291"/>
              <a:gd name="T5" fmla="*/ 664 h 686"/>
              <a:gd name="T6" fmla="*/ 4 w 1291"/>
              <a:gd name="T7" fmla="*/ 686 h 686"/>
              <a:gd name="T8" fmla="*/ 0 w 1291"/>
              <a:gd name="T9" fmla="*/ 248 h 686"/>
              <a:gd name="T10" fmla="*/ 1291 w 1291"/>
              <a:gd name="T11" fmla="*/ 0 h 686"/>
              <a:gd name="T12" fmla="*/ 1291 w 1291"/>
              <a:gd name="T13" fmla="*/ 51 h 686"/>
            </a:gdLst>
            <a:ahLst/>
            <a:cxnLst>
              <a:cxn ang="0">
                <a:pos x="T0" y="T1"/>
              </a:cxn>
              <a:cxn ang="0">
                <a:pos x="T2" y="T3"/>
              </a:cxn>
              <a:cxn ang="0">
                <a:pos x="T4" y="T5"/>
              </a:cxn>
              <a:cxn ang="0">
                <a:pos x="T6" y="T7"/>
              </a:cxn>
              <a:cxn ang="0">
                <a:pos x="T8" y="T9"/>
              </a:cxn>
              <a:cxn ang="0">
                <a:pos x="T10" y="T11"/>
              </a:cxn>
              <a:cxn ang="0">
                <a:pos x="T12" y="T13"/>
              </a:cxn>
            </a:cxnLst>
            <a:rect l="0" t="0" r="r" b="b"/>
            <a:pathLst>
              <a:path w="1291" h="686">
                <a:moveTo>
                  <a:pt x="1291" y="51"/>
                </a:moveTo>
                <a:lnTo>
                  <a:pt x="94" y="287"/>
                </a:lnTo>
                <a:lnTo>
                  <a:pt x="103" y="664"/>
                </a:lnTo>
                <a:lnTo>
                  <a:pt x="4" y="686"/>
                </a:lnTo>
                <a:lnTo>
                  <a:pt x="0" y="248"/>
                </a:lnTo>
                <a:lnTo>
                  <a:pt x="1291" y="0"/>
                </a:lnTo>
                <a:lnTo>
                  <a:pt x="1291" y="51"/>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2" name="Freeform 55">
            <a:extLst>
              <a:ext uri="{FF2B5EF4-FFF2-40B4-BE49-F238E27FC236}">
                <a16:creationId xmlns:a16="http://schemas.microsoft.com/office/drawing/2014/main" id="{C8BED9EF-1B67-48E7-8F7A-125194CDDC4D}"/>
              </a:ext>
            </a:extLst>
          </p:cNvPr>
          <p:cNvSpPr>
            <a:spLocks/>
          </p:cNvSpPr>
          <p:nvPr/>
        </p:nvSpPr>
        <p:spPr bwMode="auto">
          <a:xfrm>
            <a:off x="557898" y="2866456"/>
            <a:ext cx="550535" cy="1137485"/>
          </a:xfrm>
          <a:custGeom>
            <a:avLst/>
            <a:gdLst>
              <a:gd name="T0" fmla="*/ 257 w 257"/>
              <a:gd name="T1" fmla="*/ 531 h 531"/>
              <a:gd name="T2" fmla="*/ 205 w 257"/>
              <a:gd name="T3" fmla="*/ 506 h 531"/>
              <a:gd name="T4" fmla="*/ 8 w 257"/>
              <a:gd name="T5" fmla="*/ 420 h 531"/>
              <a:gd name="T6" fmla="*/ 0 w 257"/>
              <a:gd name="T7" fmla="*/ 0 h 531"/>
              <a:gd name="T8" fmla="*/ 253 w 257"/>
              <a:gd name="T9" fmla="*/ 107 h 531"/>
              <a:gd name="T10" fmla="*/ 257 w 257"/>
              <a:gd name="T11" fmla="*/ 531 h 531"/>
            </a:gdLst>
            <a:ahLst/>
            <a:cxnLst>
              <a:cxn ang="0">
                <a:pos x="T0" y="T1"/>
              </a:cxn>
              <a:cxn ang="0">
                <a:pos x="T2" y="T3"/>
              </a:cxn>
              <a:cxn ang="0">
                <a:pos x="T4" y="T5"/>
              </a:cxn>
              <a:cxn ang="0">
                <a:pos x="T6" y="T7"/>
              </a:cxn>
              <a:cxn ang="0">
                <a:pos x="T8" y="T9"/>
              </a:cxn>
              <a:cxn ang="0">
                <a:pos x="T10" y="T11"/>
              </a:cxn>
            </a:cxnLst>
            <a:rect l="0" t="0" r="r" b="b"/>
            <a:pathLst>
              <a:path w="257" h="531">
                <a:moveTo>
                  <a:pt x="257" y="531"/>
                </a:moveTo>
                <a:lnTo>
                  <a:pt x="205" y="506"/>
                </a:lnTo>
                <a:lnTo>
                  <a:pt x="8" y="420"/>
                </a:lnTo>
                <a:lnTo>
                  <a:pt x="0" y="0"/>
                </a:lnTo>
                <a:lnTo>
                  <a:pt x="253" y="107"/>
                </a:lnTo>
                <a:lnTo>
                  <a:pt x="257" y="531"/>
                </a:lnTo>
                <a:close/>
              </a:path>
            </a:pathLst>
          </a:custGeom>
          <a:solidFill>
            <a:srgbClr val="00B05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3" name="Freeform 56">
            <a:extLst>
              <a:ext uri="{FF2B5EF4-FFF2-40B4-BE49-F238E27FC236}">
                <a16:creationId xmlns:a16="http://schemas.microsoft.com/office/drawing/2014/main" id="{4DC58346-A031-4A4E-8C4D-38CEAFE77700}"/>
              </a:ext>
            </a:extLst>
          </p:cNvPr>
          <p:cNvSpPr>
            <a:spLocks/>
          </p:cNvSpPr>
          <p:nvPr/>
        </p:nvSpPr>
        <p:spPr bwMode="auto">
          <a:xfrm>
            <a:off x="530049" y="1653996"/>
            <a:ext cx="559103" cy="1139626"/>
          </a:xfrm>
          <a:custGeom>
            <a:avLst/>
            <a:gdLst>
              <a:gd name="T0" fmla="*/ 261 w 261"/>
              <a:gd name="T1" fmla="*/ 532 h 532"/>
              <a:gd name="T2" fmla="*/ 231 w 261"/>
              <a:gd name="T3" fmla="*/ 519 h 532"/>
              <a:gd name="T4" fmla="*/ 8 w 261"/>
              <a:gd name="T5" fmla="*/ 429 h 532"/>
              <a:gd name="T6" fmla="*/ 0 w 261"/>
              <a:gd name="T7" fmla="*/ 0 h 532"/>
              <a:gd name="T8" fmla="*/ 257 w 261"/>
              <a:gd name="T9" fmla="*/ 94 h 532"/>
              <a:gd name="T10" fmla="*/ 261 w 261"/>
              <a:gd name="T11" fmla="*/ 532 h 532"/>
            </a:gdLst>
            <a:ahLst/>
            <a:cxnLst>
              <a:cxn ang="0">
                <a:pos x="T0" y="T1"/>
              </a:cxn>
              <a:cxn ang="0">
                <a:pos x="T2" y="T3"/>
              </a:cxn>
              <a:cxn ang="0">
                <a:pos x="T4" y="T5"/>
              </a:cxn>
              <a:cxn ang="0">
                <a:pos x="T6" y="T7"/>
              </a:cxn>
              <a:cxn ang="0">
                <a:pos x="T8" y="T9"/>
              </a:cxn>
              <a:cxn ang="0">
                <a:pos x="T10" y="T11"/>
              </a:cxn>
            </a:cxnLst>
            <a:rect l="0" t="0" r="r" b="b"/>
            <a:pathLst>
              <a:path w="261" h="532">
                <a:moveTo>
                  <a:pt x="261" y="532"/>
                </a:moveTo>
                <a:lnTo>
                  <a:pt x="231" y="519"/>
                </a:lnTo>
                <a:lnTo>
                  <a:pt x="8" y="429"/>
                </a:lnTo>
                <a:lnTo>
                  <a:pt x="0" y="0"/>
                </a:lnTo>
                <a:lnTo>
                  <a:pt x="257" y="94"/>
                </a:lnTo>
                <a:lnTo>
                  <a:pt x="261" y="532"/>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4" name="Freeform 57">
            <a:extLst>
              <a:ext uri="{FF2B5EF4-FFF2-40B4-BE49-F238E27FC236}">
                <a16:creationId xmlns:a16="http://schemas.microsoft.com/office/drawing/2014/main" id="{E5EDF04F-5A25-4AB2-AF3A-BB467D6D769D}"/>
              </a:ext>
            </a:extLst>
          </p:cNvPr>
          <p:cNvSpPr>
            <a:spLocks/>
          </p:cNvSpPr>
          <p:nvPr/>
        </p:nvSpPr>
        <p:spPr bwMode="auto">
          <a:xfrm>
            <a:off x="575035" y="4051068"/>
            <a:ext cx="552676" cy="1137485"/>
          </a:xfrm>
          <a:custGeom>
            <a:avLst/>
            <a:gdLst>
              <a:gd name="T0" fmla="*/ 258 w 258"/>
              <a:gd name="T1" fmla="*/ 531 h 531"/>
              <a:gd name="T2" fmla="*/ 9 w 258"/>
              <a:gd name="T3" fmla="*/ 411 h 531"/>
              <a:gd name="T4" fmla="*/ 0 w 258"/>
              <a:gd name="T5" fmla="*/ 0 h 531"/>
              <a:gd name="T6" fmla="*/ 253 w 258"/>
              <a:gd name="T7" fmla="*/ 116 h 531"/>
              <a:gd name="T8" fmla="*/ 258 w 258"/>
              <a:gd name="T9" fmla="*/ 531 h 531"/>
            </a:gdLst>
            <a:ahLst/>
            <a:cxnLst>
              <a:cxn ang="0">
                <a:pos x="T0" y="T1"/>
              </a:cxn>
              <a:cxn ang="0">
                <a:pos x="T2" y="T3"/>
              </a:cxn>
              <a:cxn ang="0">
                <a:pos x="T4" y="T5"/>
              </a:cxn>
              <a:cxn ang="0">
                <a:pos x="T6" y="T7"/>
              </a:cxn>
              <a:cxn ang="0">
                <a:pos x="T8" y="T9"/>
              </a:cxn>
            </a:cxnLst>
            <a:rect l="0" t="0" r="r" b="b"/>
            <a:pathLst>
              <a:path w="258" h="531">
                <a:moveTo>
                  <a:pt x="258" y="531"/>
                </a:moveTo>
                <a:lnTo>
                  <a:pt x="9" y="411"/>
                </a:lnTo>
                <a:lnTo>
                  <a:pt x="0" y="0"/>
                </a:lnTo>
                <a:lnTo>
                  <a:pt x="253" y="116"/>
                </a:lnTo>
                <a:lnTo>
                  <a:pt x="258" y="531"/>
                </a:lnTo>
                <a:close/>
              </a:path>
            </a:pathLst>
          </a:custGeom>
          <a:solidFill>
            <a:srgbClr val="0070C0"/>
          </a:solidFill>
          <a:ln>
            <a:noFill/>
          </a:ln>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5" name="Freeform 58">
            <a:extLst>
              <a:ext uri="{FF2B5EF4-FFF2-40B4-BE49-F238E27FC236}">
                <a16:creationId xmlns:a16="http://schemas.microsoft.com/office/drawing/2014/main" id="{70B323BA-4335-47D9-953C-E421846B4410}"/>
              </a:ext>
            </a:extLst>
          </p:cNvPr>
          <p:cNvSpPr>
            <a:spLocks/>
          </p:cNvSpPr>
          <p:nvPr/>
        </p:nvSpPr>
        <p:spPr bwMode="auto">
          <a:xfrm>
            <a:off x="530049" y="1139879"/>
            <a:ext cx="3316057" cy="715480"/>
          </a:xfrm>
          <a:custGeom>
            <a:avLst/>
            <a:gdLst>
              <a:gd name="T0" fmla="*/ 1548 w 1548"/>
              <a:gd name="T1" fmla="*/ 86 h 334"/>
              <a:gd name="T2" fmla="*/ 257 w 1548"/>
              <a:gd name="T3" fmla="*/ 334 h 334"/>
              <a:gd name="T4" fmla="*/ 0 w 1548"/>
              <a:gd name="T5" fmla="*/ 240 h 334"/>
              <a:gd name="T6" fmla="*/ 1287 w 1548"/>
              <a:gd name="T7" fmla="*/ 0 h 334"/>
              <a:gd name="T8" fmla="*/ 1548 w 1548"/>
              <a:gd name="T9" fmla="*/ 86 h 334"/>
            </a:gdLst>
            <a:ahLst/>
            <a:cxnLst>
              <a:cxn ang="0">
                <a:pos x="T0" y="T1"/>
              </a:cxn>
              <a:cxn ang="0">
                <a:pos x="T2" y="T3"/>
              </a:cxn>
              <a:cxn ang="0">
                <a:pos x="T4" y="T5"/>
              </a:cxn>
              <a:cxn ang="0">
                <a:pos x="T6" y="T7"/>
              </a:cxn>
              <a:cxn ang="0">
                <a:pos x="T8" y="T9"/>
              </a:cxn>
            </a:cxnLst>
            <a:rect l="0" t="0" r="r" b="b"/>
            <a:pathLst>
              <a:path w="1548" h="334">
                <a:moveTo>
                  <a:pt x="1548" y="86"/>
                </a:moveTo>
                <a:lnTo>
                  <a:pt x="257" y="334"/>
                </a:lnTo>
                <a:lnTo>
                  <a:pt x="0" y="240"/>
                </a:lnTo>
                <a:lnTo>
                  <a:pt x="1287" y="0"/>
                </a:lnTo>
                <a:lnTo>
                  <a:pt x="1548" y="86"/>
                </a:lnTo>
                <a:close/>
              </a:path>
            </a:pathLst>
          </a:custGeom>
          <a:solidFill>
            <a:srgbClr val="C5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GothamNarrow"/>
            </a:endParaRPr>
          </a:p>
        </p:txBody>
      </p:sp>
      <p:sp>
        <p:nvSpPr>
          <p:cNvPr id="56" name="TextBox 55">
            <a:extLst>
              <a:ext uri="{FF2B5EF4-FFF2-40B4-BE49-F238E27FC236}">
                <a16:creationId xmlns:a16="http://schemas.microsoft.com/office/drawing/2014/main" id="{2811BDBC-82F6-4AB2-9BDD-C988064B294E}"/>
              </a:ext>
            </a:extLst>
          </p:cNvPr>
          <p:cNvSpPr txBox="1"/>
          <p:nvPr/>
        </p:nvSpPr>
        <p:spPr>
          <a:xfrm>
            <a:off x="2692178" y="2464281"/>
            <a:ext cx="2767202" cy="307777"/>
          </a:xfrm>
          <a:prstGeom prst="rect">
            <a:avLst/>
          </a:prstGeom>
          <a:noFill/>
          <a:ln>
            <a:noFill/>
          </a:ln>
        </p:spPr>
        <p:txBody>
          <a:bodyPr wrap="square" lIns="0" tIns="0" rIns="0" bIns="0" rtlCol="0">
            <a:spAutoFit/>
            <a:scene3d>
              <a:camera prst="isometricOffAxis1Right">
                <a:rot lat="1200000" lon="19800000" rev="0"/>
              </a:camera>
              <a:lightRig rig="threePt" dir="t"/>
            </a:scene3d>
          </a:bodyPr>
          <a:lstStyle/>
          <a:p>
            <a:pPr algn="ctr"/>
            <a:r>
              <a:rPr lang="en-US" sz="2000" dirty="0" smtClean="0">
                <a:solidFill>
                  <a:schemeClr val="bg1"/>
                </a:solidFill>
                <a:latin typeface="GothamNarrow"/>
              </a:rPr>
              <a:t>ACCESS TO CARE</a:t>
            </a:r>
            <a:endParaRPr lang="id-ID" sz="2000" dirty="0">
              <a:solidFill>
                <a:schemeClr val="bg1"/>
              </a:solidFill>
              <a:latin typeface="GothamNarrow"/>
            </a:endParaRPr>
          </a:p>
        </p:txBody>
      </p:sp>
      <p:sp>
        <p:nvSpPr>
          <p:cNvPr id="57" name="TextBox 56">
            <a:extLst>
              <a:ext uri="{FF2B5EF4-FFF2-40B4-BE49-F238E27FC236}">
                <a16:creationId xmlns:a16="http://schemas.microsoft.com/office/drawing/2014/main" id="{F4C92EAF-B488-4F58-87CB-D72C7A89B9EF}"/>
              </a:ext>
            </a:extLst>
          </p:cNvPr>
          <p:cNvSpPr txBox="1"/>
          <p:nvPr/>
        </p:nvSpPr>
        <p:spPr>
          <a:xfrm>
            <a:off x="2692178" y="3702445"/>
            <a:ext cx="2767202" cy="307777"/>
          </a:xfrm>
          <a:prstGeom prst="rect">
            <a:avLst/>
          </a:prstGeom>
          <a:noFill/>
          <a:ln>
            <a:noFill/>
          </a:ln>
        </p:spPr>
        <p:txBody>
          <a:bodyPr wrap="square" lIns="0" tIns="0" rIns="0" bIns="0" rtlCol="0">
            <a:spAutoFit/>
            <a:scene3d>
              <a:camera prst="isometricOffAxis1Right">
                <a:rot lat="1200000" lon="19800000" rev="0"/>
              </a:camera>
              <a:lightRig rig="threePt" dir="t"/>
            </a:scene3d>
          </a:bodyPr>
          <a:lstStyle/>
          <a:p>
            <a:pPr algn="ctr"/>
            <a:r>
              <a:rPr lang="en-US" sz="2000" dirty="0" smtClean="0">
                <a:solidFill>
                  <a:schemeClr val="bg1"/>
                </a:solidFill>
                <a:latin typeface="GothamNarrow"/>
              </a:rPr>
              <a:t>SUSTAINABILITY</a:t>
            </a:r>
            <a:endParaRPr lang="id-ID" sz="2000" dirty="0">
              <a:solidFill>
                <a:schemeClr val="bg1"/>
              </a:solidFill>
              <a:latin typeface="GothamNarrow"/>
            </a:endParaRPr>
          </a:p>
        </p:txBody>
      </p:sp>
      <p:sp>
        <p:nvSpPr>
          <p:cNvPr id="58" name="TextBox 57">
            <a:extLst>
              <a:ext uri="{FF2B5EF4-FFF2-40B4-BE49-F238E27FC236}">
                <a16:creationId xmlns:a16="http://schemas.microsoft.com/office/drawing/2014/main" id="{5F407982-AD3B-409D-B279-5F06E28162CB}"/>
              </a:ext>
            </a:extLst>
          </p:cNvPr>
          <p:cNvSpPr txBox="1"/>
          <p:nvPr/>
        </p:nvSpPr>
        <p:spPr>
          <a:xfrm rot="21244579">
            <a:off x="2692176" y="4798879"/>
            <a:ext cx="2767202" cy="615553"/>
          </a:xfrm>
          <a:prstGeom prst="rect">
            <a:avLst/>
          </a:prstGeom>
          <a:noFill/>
          <a:ln>
            <a:noFill/>
          </a:ln>
        </p:spPr>
        <p:txBody>
          <a:bodyPr wrap="square" lIns="0" tIns="0" rIns="0" bIns="0" rtlCol="0">
            <a:spAutoFit/>
            <a:scene3d>
              <a:camera prst="isometricOffAxis1Right">
                <a:rot lat="1200000" lon="19800000" rev="0"/>
              </a:camera>
              <a:lightRig rig="threePt" dir="t"/>
            </a:scene3d>
          </a:bodyPr>
          <a:lstStyle/>
          <a:p>
            <a:pPr algn="ctr"/>
            <a:r>
              <a:rPr lang="en-US" sz="2000" dirty="0" smtClean="0">
                <a:solidFill>
                  <a:schemeClr val="bg1"/>
                </a:solidFill>
                <a:latin typeface="GothamNarrow"/>
              </a:rPr>
              <a:t>PRIVATE PUBLIC PARTNERSHIP</a:t>
            </a:r>
            <a:endParaRPr lang="id-ID" sz="2000" dirty="0">
              <a:solidFill>
                <a:schemeClr val="bg1"/>
              </a:solidFill>
              <a:latin typeface="GothamNarrow"/>
            </a:endParaRPr>
          </a:p>
        </p:txBody>
      </p:sp>
      <p:sp>
        <p:nvSpPr>
          <p:cNvPr id="59" name="Rectangle 58">
            <a:extLst>
              <a:ext uri="{FF2B5EF4-FFF2-40B4-BE49-F238E27FC236}">
                <a16:creationId xmlns:a16="http://schemas.microsoft.com/office/drawing/2014/main" id="{4098CC27-4DB2-4BFA-8C44-FC90C2C8BDB1}"/>
              </a:ext>
            </a:extLst>
          </p:cNvPr>
          <p:cNvSpPr/>
          <p:nvPr/>
        </p:nvSpPr>
        <p:spPr>
          <a:xfrm>
            <a:off x="5841723" y="1697152"/>
            <a:ext cx="5820229" cy="107322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err="1">
                <a:solidFill>
                  <a:schemeClr val="tx1"/>
                </a:solidFill>
                <a:latin typeface="GothamNarrow"/>
              </a:rPr>
              <a:t>Recognise</a:t>
            </a:r>
            <a:r>
              <a:rPr lang="en-US" sz="1400" dirty="0">
                <a:solidFill>
                  <a:schemeClr val="tx1"/>
                </a:solidFill>
                <a:latin typeface="GothamNarrow"/>
              </a:rPr>
              <a:t> that SA has a fragmented health system, and that we must all strive to make the health system more </a:t>
            </a:r>
            <a:r>
              <a:rPr lang="en-US" sz="1400" dirty="0" smtClean="0">
                <a:solidFill>
                  <a:schemeClr val="tx1"/>
                </a:solidFill>
                <a:latin typeface="GothamNarrow"/>
              </a:rPr>
              <a:t>affordable, accessible </a:t>
            </a:r>
            <a:r>
              <a:rPr lang="en-US" sz="1400" dirty="0">
                <a:solidFill>
                  <a:schemeClr val="tx1"/>
                </a:solidFill>
                <a:latin typeface="GothamNarrow"/>
              </a:rPr>
              <a:t>and of a higher level of quality for all </a:t>
            </a:r>
            <a:endParaRPr lang="id-ID" sz="1400" dirty="0">
              <a:solidFill>
                <a:schemeClr val="tx1"/>
              </a:solidFill>
              <a:latin typeface="GothamNarrow"/>
            </a:endParaRPr>
          </a:p>
        </p:txBody>
      </p:sp>
      <p:sp>
        <p:nvSpPr>
          <p:cNvPr id="60" name="Rectangle 59">
            <a:extLst>
              <a:ext uri="{FF2B5EF4-FFF2-40B4-BE49-F238E27FC236}">
                <a16:creationId xmlns:a16="http://schemas.microsoft.com/office/drawing/2014/main" id="{44000A0C-6029-4E67-A11E-21CFA2CDE82C}"/>
              </a:ext>
            </a:extLst>
          </p:cNvPr>
          <p:cNvSpPr/>
          <p:nvPr/>
        </p:nvSpPr>
        <p:spPr>
          <a:xfrm>
            <a:off x="5841723" y="3000341"/>
            <a:ext cx="5820229" cy="10732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GothamNarrow"/>
              </a:rPr>
              <a:t>Unequivocally support the need to move towards UHC in South Africa </a:t>
            </a:r>
          </a:p>
          <a:p>
            <a:pPr marL="285750" indent="-285750">
              <a:buFont typeface="Arial" panose="020B0604020202020204" pitchFamily="34" charset="0"/>
              <a:buChar char="•"/>
            </a:pPr>
            <a:r>
              <a:rPr lang="en-US" sz="1400" dirty="0">
                <a:solidFill>
                  <a:schemeClr val="tx1"/>
                </a:solidFill>
                <a:latin typeface="GothamNarrow"/>
              </a:rPr>
              <a:t>Phased implementation of NHI is critical </a:t>
            </a:r>
          </a:p>
          <a:p>
            <a:pPr marL="285750" indent="-285750">
              <a:buFont typeface="Arial" panose="020B0604020202020204" pitchFamily="34" charset="0"/>
              <a:buChar char="•"/>
            </a:pPr>
            <a:r>
              <a:rPr lang="en-US" sz="1400" dirty="0">
                <a:solidFill>
                  <a:schemeClr val="tx1"/>
                </a:solidFill>
                <a:latin typeface="GothamNarrow"/>
              </a:rPr>
              <a:t>Need an inclusive process to create an integrated and sustainable  health system that offers quality, affordable, accessible health care to all </a:t>
            </a:r>
          </a:p>
        </p:txBody>
      </p:sp>
      <p:sp>
        <p:nvSpPr>
          <p:cNvPr id="61" name="Rectangle 60">
            <a:extLst>
              <a:ext uri="{FF2B5EF4-FFF2-40B4-BE49-F238E27FC236}">
                <a16:creationId xmlns:a16="http://schemas.microsoft.com/office/drawing/2014/main" id="{58FB2604-4D48-46C4-A846-90C14E38EF3A}"/>
              </a:ext>
            </a:extLst>
          </p:cNvPr>
          <p:cNvSpPr/>
          <p:nvPr/>
        </p:nvSpPr>
        <p:spPr>
          <a:xfrm>
            <a:off x="5841723" y="4303530"/>
            <a:ext cx="5820229" cy="1073220"/>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latin typeface="GothamNarrow"/>
              </a:rPr>
              <a:t>We are willing to work with government to make meaningful progress in the UHC journey </a:t>
            </a:r>
          </a:p>
        </p:txBody>
      </p:sp>
      <p:sp>
        <p:nvSpPr>
          <p:cNvPr id="62" name="TextBox 61"/>
          <p:cNvSpPr txBox="1"/>
          <p:nvPr/>
        </p:nvSpPr>
        <p:spPr>
          <a:xfrm>
            <a:off x="429768" y="258412"/>
            <a:ext cx="6335709" cy="553998"/>
          </a:xfrm>
          <a:prstGeom prst="rect">
            <a:avLst/>
          </a:prstGeom>
          <a:noFill/>
        </p:spPr>
        <p:txBody>
          <a:bodyPr wrap="none" lIns="0" tIns="0" rIns="0" bIns="0" rtlCol="0">
            <a:spAutoFit/>
          </a:bodyPr>
          <a:lstStyle/>
          <a:p>
            <a:r>
              <a:rPr lang="en-US" sz="3600" dirty="0" smtClean="0">
                <a:latin typeface="GothamNarrow"/>
              </a:rPr>
              <a:t>OUR COMMITMENT TO UHC </a:t>
            </a:r>
            <a:endParaRPr lang="en-US" sz="3600" dirty="0">
              <a:latin typeface="GothamNarrow"/>
            </a:endParaRPr>
          </a:p>
        </p:txBody>
      </p:sp>
    </p:spTree>
    <p:extLst>
      <p:ext uri="{BB962C8B-B14F-4D97-AF65-F5344CB8AC3E}">
        <p14:creationId xmlns:p14="http://schemas.microsoft.com/office/powerpoint/2010/main" val="41766651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3F3F3F"/>
      </a:dk2>
      <a:lt2>
        <a:srgbClr val="E7E6E6"/>
      </a:lt2>
      <a:accent1>
        <a:srgbClr val="D63A31"/>
      </a:accent1>
      <a:accent2>
        <a:srgbClr val="066F89"/>
      </a:accent2>
      <a:accent3>
        <a:srgbClr val="55B0BD"/>
      </a:accent3>
      <a:accent4>
        <a:srgbClr val="D0D3C4"/>
      </a:accent4>
      <a:accent5>
        <a:srgbClr val="022B30"/>
      </a:accent5>
      <a:accent6>
        <a:srgbClr val="FFC0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2954</TotalTime>
  <Words>2154</Words>
  <Application>Microsoft Office PowerPoint</Application>
  <PresentationFormat>Widescreen</PresentationFormat>
  <Paragraphs>277</Paragraphs>
  <Slides>19</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Arial</vt:lpstr>
      <vt:lpstr>Bahnschrift Light</vt:lpstr>
      <vt:lpstr>Calibri</vt:lpstr>
      <vt:lpstr>Calibri Light</vt:lpstr>
      <vt:lpstr>Gotham narrow</vt:lpstr>
      <vt:lpstr>GothamNarrow</vt:lpstr>
      <vt:lpstr>Helvetica Light</vt:lpstr>
      <vt:lpstr>Roboto Medium</vt:lpstr>
      <vt:lpstr>Tahoma</vt:lpstr>
      <vt:lpstr>Trebuchet MS</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Medscheme NHI Presentation</dc:title>
  <dc:creator>Thami Moloyi</dc:creator>
  <cp:lastModifiedBy>Vuyokazi Majalamba</cp:lastModifiedBy>
  <cp:revision>107</cp:revision>
  <dcterms:created xsi:type="dcterms:W3CDTF">2019-07-30T06:08:55Z</dcterms:created>
  <dcterms:modified xsi:type="dcterms:W3CDTF">2022-01-24T07:24:29Z</dcterms:modified>
</cp:coreProperties>
</file>