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4" r:id="rId3"/>
    <p:sldId id="276" r:id="rId4"/>
    <p:sldId id="277" r:id="rId5"/>
    <p:sldId id="278" r:id="rId6"/>
    <p:sldId id="258" r:id="rId7"/>
    <p:sldId id="259" r:id="rId8"/>
    <p:sldId id="293" r:id="rId9"/>
    <p:sldId id="281" r:id="rId10"/>
    <p:sldId id="270" r:id="rId11"/>
    <p:sldId id="280" r:id="rId12"/>
    <p:sldId id="282" r:id="rId13"/>
    <p:sldId id="284" r:id="rId14"/>
    <p:sldId id="295" r:id="rId15"/>
    <p:sldId id="285" r:id="rId16"/>
    <p:sldId id="286" r:id="rId17"/>
    <p:sldId id="287" r:id="rId18"/>
    <p:sldId id="296" r:id="rId19"/>
    <p:sldId id="288" r:id="rId20"/>
    <p:sldId id="289" r:id="rId21"/>
    <p:sldId id="290" r:id="rId22"/>
    <p:sldId id="291" r:id="rId23"/>
    <p:sldId id="292" r:id="rId24"/>
    <p:sldId id="261" r:id="rId2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342900" indent="1143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685800" indent="2286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028700" indent="3429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371600" indent="4572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25B89"/>
    <a:srgbClr val="97B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3750" autoAdjust="0"/>
  </p:normalViewPr>
  <p:slideViewPr>
    <p:cSldViewPr snapToGrid="0">
      <p:cViewPr varScale="1">
        <p:scale>
          <a:sx n="91" d="100"/>
          <a:sy n="91" d="100"/>
        </p:scale>
        <p:origin x="72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48FD7DD-406A-464B-9B16-7DB735475CB3}" type="datetimeFigureOut">
              <a:rPr lang="en-ZA"/>
              <a:pPr>
                <a:defRPr/>
              </a:pPr>
              <a:t>2021/12/03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4CFF59-05C4-4126-96D1-F060A460A8F8}" type="slidenum">
              <a:rPr lang="en-ZA" altLang="en-US"/>
              <a:pPr/>
              <a:t>‹#›</a:t>
            </a:fld>
            <a:endParaRPr lang="en-ZA" altLang="en-US"/>
          </a:p>
        </p:txBody>
      </p:sp>
    </p:spTree>
    <p:extLst>
      <p:ext uri="{BB962C8B-B14F-4D97-AF65-F5344CB8AC3E}">
        <p14:creationId xmlns:p14="http://schemas.microsoft.com/office/powerpoint/2010/main" val="871492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4119" r="31516" b="21069"/>
          <a:stretch>
            <a:fillRect/>
          </a:stretch>
        </p:blipFill>
        <p:spPr bwMode="auto">
          <a:xfrm>
            <a:off x="0" y="1588"/>
            <a:ext cx="289718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98763" y="0"/>
            <a:ext cx="98425" cy="4435475"/>
          </a:xfrm>
          <a:prstGeom prst="rect">
            <a:avLst/>
          </a:prstGeom>
          <a:solidFill>
            <a:srgbClr val="97B8CD"/>
          </a:solidFill>
          <a:ln>
            <a:solidFill>
              <a:srgbClr val="97B8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6" name="Rectangle 5"/>
          <p:cNvSpPr/>
          <p:nvPr userDrawn="1"/>
        </p:nvSpPr>
        <p:spPr>
          <a:xfrm rot="16200000">
            <a:off x="-2177256" y="2178844"/>
            <a:ext cx="5062537" cy="708025"/>
          </a:xfrm>
          <a:prstGeom prst="rect">
            <a:avLst/>
          </a:prstGeom>
          <a:solidFill>
            <a:srgbClr val="225B89"/>
          </a:solidFill>
          <a:ln>
            <a:solidFill>
              <a:srgbClr val="225B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7" name="Rectangle 6"/>
          <p:cNvSpPr/>
          <p:nvPr userDrawn="1"/>
        </p:nvSpPr>
        <p:spPr>
          <a:xfrm rot="5400000">
            <a:off x="5877719" y="1278732"/>
            <a:ext cx="187325" cy="6345237"/>
          </a:xfrm>
          <a:prstGeom prst="rect">
            <a:avLst/>
          </a:prstGeom>
          <a:solidFill>
            <a:srgbClr val="97B8CD"/>
          </a:solidFill>
          <a:ln>
            <a:solidFill>
              <a:srgbClr val="97B8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8" name="Rectangle 7"/>
          <p:cNvSpPr/>
          <p:nvPr userDrawn="1"/>
        </p:nvSpPr>
        <p:spPr>
          <a:xfrm>
            <a:off x="0" y="4435475"/>
            <a:ext cx="9144000" cy="708025"/>
          </a:xfrm>
          <a:prstGeom prst="rect">
            <a:avLst/>
          </a:prstGeom>
          <a:solidFill>
            <a:srgbClr val="225B89"/>
          </a:solidFill>
          <a:ln>
            <a:solidFill>
              <a:srgbClr val="225B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pic>
        <p:nvPicPr>
          <p:cNvPr id="9"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37488" y="4545013"/>
            <a:ext cx="1169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778" y="849758"/>
            <a:ext cx="5943600" cy="1447909"/>
          </a:xfrm>
        </p:spPr>
        <p:txBody>
          <a:bodyPr anchor="b"/>
          <a:lstStyle>
            <a:lvl1pPr algn="ctr">
              <a:defRPr sz="4500"/>
            </a:lvl1pPr>
          </a:lstStyle>
          <a:p>
            <a:r>
              <a:rPr lang="en-US"/>
              <a:t>Click to edit Master title style</a:t>
            </a:r>
            <a:endParaRPr lang="en-ZA" dirty="0"/>
          </a:p>
        </p:txBody>
      </p:sp>
      <p:sp>
        <p:nvSpPr>
          <p:cNvPr id="3" name="Subtitle 2"/>
          <p:cNvSpPr>
            <a:spLocks noGrp="1"/>
          </p:cNvSpPr>
          <p:nvPr>
            <p:ph type="subTitle" idx="1"/>
          </p:nvPr>
        </p:nvSpPr>
        <p:spPr>
          <a:xfrm>
            <a:off x="3048778" y="2536513"/>
            <a:ext cx="5943600" cy="11378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Tree>
    <p:extLst>
      <p:ext uri="{BB962C8B-B14F-4D97-AF65-F5344CB8AC3E}">
        <p14:creationId xmlns:p14="http://schemas.microsoft.com/office/powerpoint/2010/main" val="229660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6967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28120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1645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351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96309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0170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60701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67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15695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0482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2748C625-1D46-4701-8B04-74B5E23AAF5C}" type="datetimeFigureOut">
              <a:rPr lang="en-ZA"/>
              <a:pPr>
                <a:defRPr/>
              </a:pPr>
              <a:t>2021/12/03</a:t>
            </a:fld>
            <a:endParaRPr lang="en-ZA"/>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ZA"/>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CBE3B17-DDFF-468C-AC61-B45E2E6B62DA}" type="slidenum">
              <a:rPr lang="en-ZA" altLang="en-US"/>
              <a:pPr/>
              <a:t>‹#›</a:t>
            </a:fld>
            <a:endParaRPr lang="en-ZA" altLang="en-US"/>
          </a:p>
        </p:txBody>
      </p:sp>
      <p:sp>
        <p:nvSpPr>
          <p:cNvPr id="7" name="Rectangle 6"/>
          <p:cNvSpPr/>
          <p:nvPr userDrawn="1"/>
        </p:nvSpPr>
        <p:spPr>
          <a:xfrm rot="5400000">
            <a:off x="4478337" y="-120649"/>
            <a:ext cx="187325" cy="9144000"/>
          </a:xfrm>
          <a:prstGeom prst="rect">
            <a:avLst/>
          </a:prstGeom>
          <a:solidFill>
            <a:srgbClr val="97B8CD"/>
          </a:solidFill>
          <a:ln>
            <a:solidFill>
              <a:srgbClr val="97B8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8" name="Rectangle 7"/>
          <p:cNvSpPr/>
          <p:nvPr userDrawn="1"/>
        </p:nvSpPr>
        <p:spPr>
          <a:xfrm>
            <a:off x="0" y="4435475"/>
            <a:ext cx="9144000" cy="708025"/>
          </a:xfrm>
          <a:prstGeom prst="rect">
            <a:avLst/>
          </a:prstGeom>
          <a:solidFill>
            <a:srgbClr val="225B89"/>
          </a:solidFill>
          <a:ln>
            <a:solidFill>
              <a:srgbClr val="225B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pic>
        <p:nvPicPr>
          <p:cNvPr id="1033"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37488" y="4545013"/>
            <a:ext cx="1169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entury Gothic" pitchFamily="34" charset="0"/>
        </a:defRPr>
      </a:lvl2pPr>
      <a:lvl3pPr algn="l" rtl="0" eaLnBrk="0" fontAlgn="base" hangingPunct="0">
        <a:lnSpc>
          <a:spcPct val="90000"/>
        </a:lnSpc>
        <a:spcBef>
          <a:spcPct val="0"/>
        </a:spcBef>
        <a:spcAft>
          <a:spcPct val="0"/>
        </a:spcAft>
        <a:defRPr sz="3300">
          <a:solidFill>
            <a:schemeClr val="tx1"/>
          </a:solidFill>
          <a:latin typeface="Century Gothic" pitchFamily="34" charset="0"/>
        </a:defRPr>
      </a:lvl3pPr>
      <a:lvl4pPr algn="l" rtl="0" eaLnBrk="0" fontAlgn="base" hangingPunct="0">
        <a:lnSpc>
          <a:spcPct val="90000"/>
        </a:lnSpc>
        <a:spcBef>
          <a:spcPct val="0"/>
        </a:spcBef>
        <a:spcAft>
          <a:spcPct val="0"/>
        </a:spcAft>
        <a:defRPr sz="3300">
          <a:solidFill>
            <a:schemeClr val="tx1"/>
          </a:solidFill>
          <a:latin typeface="Century Gothic" pitchFamily="34" charset="0"/>
        </a:defRPr>
      </a:lvl4pPr>
      <a:lvl5pPr algn="l" rtl="0" eaLnBrk="0" fontAlgn="base" hangingPunct="0">
        <a:lnSpc>
          <a:spcPct val="90000"/>
        </a:lnSpc>
        <a:spcBef>
          <a:spcPct val="0"/>
        </a:spcBef>
        <a:spcAft>
          <a:spcPct val="0"/>
        </a:spcAft>
        <a:defRPr sz="3300">
          <a:solidFill>
            <a:schemeClr val="tx1"/>
          </a:solidFill>
          <a:latin typeface="Century Gothic" pitchFamily="34" charset="0"/>
        </a:defRPr>
      </a:lvl5pPr>
      <a:lvl6pPr marL="342900" algn="l" rtl="0" fontAlgn="base">
        <a:lnSpc>
          <a:spcPct val="90000"/>
        </a:lnSpc>
        <a:spcBef>
          <a:spcPct val="0"/>
        </a:spcBef>
        <a:spcAft>
          <a:spcPct val="0"/>
        </a:spcAft>
        <a:defRPr sz="3300">
          <a:solidFill>
            <a:schemeClr val="tx1"/>
          </a:solidFill>
          <a:latin typeface="Century Gothic" pitchFamily="34" charset="0"/>
        </a:defRPr>
      </a:lvl6pPr>
      <a:lvl7pPr marL="685800" algn="l" rtl="0" fontAlgn="base">
        <a:lnSpc>
          <a:spcPct val="90000"/>
        </a:lnSpc>
        <a:spcBef>
          <a:spcPct val="0"/>
        </a:spcBef>
        <a:spcAft>
          <a:spcPct val="0"/>
        </a:spcAft>
        <a:defRPr sz="3300">
          <a:solidFill>
            <a:schemeClr val="tx1"/>
          </a:solidFill>
          <a:latin typeface="Century Gothic" pitchFamily="34" charset="0"/>
        </a:defRPr>
      </a:lvl7pPr>
      <a:lvl8pPr marL="1028700" algn="l" rtl="0" fontAlgn="base">
        <a:lnSpc>
          <a:spcPct val="90000"/>
        </a:lnSpc>
        <a:spcBef>
          <a:spcPct val="0"/>
        </a:spcBef>
        <a:spcAft>
          <a:spcPct val="0"/>
        </a:spcAft>
        <a:defRPr sz="3300">
          <a:solidFill>
            <a:schemeClr val="tx1"/>
          </a:solidFill>
          <a:latin typeface="Century Gothic" pitchFamily="34" charset="0"/>
        </a:defRPr>
      </a:lvl8pPr>
      <a:lvl9pPr marL="1371600" algn="l" rtl="0" fontAlgn="base">
        <a:lnSpc>
          <a:spcPct val="90000"/>
        </a:lnSpc>
        <a:spcBef>
          <a:spcPct val="0"/>
        </a:spcBef>
        <a:spcAft>
          <a:spcPct val="0"/>
        </a:spcAft>
        <a:defRPr sz="3300">
          <a:solidFill>
            <a:schemeClr val="tx1"/>
          </a:solidFill>
          <a:latin typeface="Century Gothic" pitchFamily="34" charset="0"/>
        </a:defRPr>
      </a:lvl9pPr>
    </p:titleStyle>
    <p:body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ctrTitle"/>
          </p:nvPr>
        </p:nvSpPr>
        <p:spPr>
          <a:xfrm>
            <a:off x="5161822" y="2408844"/>
            <a:ext cx="1783429" cy="753857"/>
          </a:xfrm>
        </p:spPr>
        <p:txBody>
          <a:bodyPr/>
          <a:lstStyle/>
          <a:p>
            <a:pPr eaLnBrk="1" hangingPunct="1">
              <a:defRPr/>
            </a:pPr>
            <a:r>
              <a:rPr lang="en-US" altLang="en-US" sz="1500" dirty="0"/>
              <a:t/>
            </a:r>
            <a:br>
              <a:rPr lang="en-US" altLang="en-US" sz="1500" dirty="0"/>
            </a:br>
            <a:r>
              <a:rPr lang="en-US" altLang="en-US" sz="1350" dirty="0"/>
              <a:t/>
            </a:r>
            <a:br>
              <a:rPr lang="en-US" altLang="en-US" sz="1350" dirty="0"/>
            </a:br>
            <a:r>
              <a:rPr lang="en-US" altLang="en-US" sz="1350" dirty="0"/>
              <a:t/>
            </a:r>
            <a:br>
              <a:rPr lang="en-US" altLang="en-US" sz="1350" dirty="0"/>
            </a:br>
            <a:r>
              <a:rPr lang="en-US" altLang="en-US" sz="1350" dirty="0"/>
              <a:t/>
            </a:r>
            <a:br>
              <a:rPr lang="en-US" altLang="en-US" sz="1350" dirty="0"/>
            </a:br>
            <a:r>
              <a:rPr lang="en-US" altLang="en-US" sz="1400" dirty="0"/>
              <a:t>November 2021</a:t>
            </a:r>
            <a:r>
              <a:rPr lang="en-US" altLang="en-US" sz="1500" dirty="0"/>
              <a:t/>
            </a:r>
            <a:br>
              <a:rPr lang="en-US" altLang="en-US" sz="1500" dirty="0"/>
            </a:br>
            <a:r>
              <a:rPr lang="en-US" altLang="en-US" sz="1500" dirty="0"/>
              <a:t/>
            </a:r>
            <a:br>
              <a:rPr lang="en-US" altLang="en-US" sz="1500" dirty="0"/>
            </a:br>
            <a:endParaRPr lang="en-ZA" altLang="en-US" sz="1500" dirty="0"/>
          </a:p>
        </p:txBody>
      </p:sp>
      <p:sp>
        <p:nvSpPr>
          <p:cNvPr id="14339" name="Subtitle 2"/>
          <p:cNvSpPr>
            <a:spLocks noGrp="1" noChangeArrowheads="1"/>
          </p:cNvSpPr>
          <p:nvPr>
            <p:ph type="subTitle" idx="1"/>
          </p:nvPr>
        </p:nvSpPr>
        <p:spPr>
          <a:xfrm>
            <a:off x="3031798" y="1708756"/>
            <a:ext cx="5943600" cy="700088"/>
          </a:xfrm>
        </p:spPr>
        <p:txBody>
          <a:bodyPr/>
          <a:lstStyle/>
          <a:p>
            <a:pPr eaLnBrk="1" hangingPunct="1"/>
            <a:r>
              <a:rPr lang="en-US" altLang="en-US" sz="2400" b="1" dirty="0">
                <a:solidFill>
                  <a:srgbClr val="225B89"/>
                </a:solidFill>
              </a:rPr>
              <a:t>Comments on the Gas Amendment Bill</a:t>
            </a:r>
          </a:p>
          <a:p>
            <a:pPr eaLnBrk="1" hangingPunct="1"/>
            <a:r>
              <a:rPr lang="en-US" sz="1200" dirty="0"/>
              <a:t>[</a:t>
            </a:r>
            <a:r>
              <a:rPr lang="en-US" sz="1200" dirty="0" err="1"/>
              <a:t>B9</a:t>
            </a:r>
            <a:r>
              <a:rPr lang="en-US" sz="1200" dirty="0"/>
              <a:t> – 2021]</a:t>
            </a:r>
            <a:endParaRPr lang="en-US" altLang="en-US" sz="1200" b="1" dirty="0">
              <a:solidFill>
                <a:srgbClr val="225B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445250" cy="745061"/>
          </a:xfrm>
        </p:spPr>
        <p:txBody>
          <a:bodyPr/>
          <a:lstStyle/>
          <a:p>
            <a:pPr eaLnBrk="1" hangingPunct="1">
              <a:defRPr/>
            </a:pPr>
            <a:r>
              <a:rPr lang="en-ZA" sz="2700" b="1" dirty="0">
                <a:solidFill>
                  <a:schemeClr val="bg2">
                    <a:lumMod val="50000"/>
                  </a:schemeClr>
                </a:solidFill>
              </a:rPr>
              <a:t>Definition of “</a:t>
            </a:r>
            <a:r>
              <a:rPr lang="en-ZA" sz="2700" b="1" i="1" dirty="0">
                <a:solidFill>
                  <a:schemeClr val="bg2">
                    <a:lumMod val="50000"/>
                  </a:schemeClr>
                </a:solidFill>
              </a:rPr>
              <a:t>distribution</a:t>
            </a:r>
            <a:r>
              <a:rPr lang="en-ZA" sz="2700" b="1" dirty="0">
                <a:solidFill>
                  <a:schemeClr val="bg2">
                    <a:lumMod val="50000"/>
                  </a:schemeClr>
                </a:solidFill>
              </a:rPr>
              <a:t>” (section 1)</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GB" sz="1000" b="1" dirty="0"/>
              <a:t>Definition of “</a:t>
            </a:r>
            <a:r>
              <a:rPr lang="en-GB" sz="1000" b="1" i="1" dirty="0"/>
              <a:t>distribution</a:t>
            </a:r>
            <a:r>
              <a:rPr lang="en-GB" sz="1000" b="1" dirty="0"/>
              <a:t>” under section 1 of the Amendment Bill: </a:t>
            </a:r>
            <a:endParaRPr lang="en-GB" sz="1000" b="1" i="1" dirty="0"/>
          </a:p>
          <a:p>
            <a:pPr marL="0" indent="0" algn="just">
              <a:lnSpc>
                <a:spcPct val="110000"/>
              </a:lnSpc>
              <a:buNone/>
            </a:pPr>
            <a:r>
              <a:rPr lang="en-ZA" sz="1000" i="1" dirty="0"/>
              <a:t>“</a:t>
            </a:r>
            <a:r>
              <a:rPr lang="en-US" sz="1000" i="1" dirty="0"/>
              <a:t>the transportation of gas, including transportation by pipeline, with a general operating pressure of more than 2 bar gauge and less than 15 bar gauge or transportation by pipelines with such other operating pressure as the Energy Regulator may permit to an end consumer,(excluding eligible customers) or to reticulation systems, or to both an end consumer, (excluding eligible customers) and to reticulation systems, and any other activity incidental thereto, and ‘distribute’, ‘distributing’ and ‘distributor’ have corresponding meanings</a:t>
            </a:r>
            <a:r>
              <a:rPr lang="en-ZA" sz="1000" i="1" dirty="0"/>
              <a:t>”</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200" dirty="0"/>
              <a:t>The definition of “</a:t>
            </a:r>
            <a:r>
              <a:rPr lang="en-US" sz="1200" i="1" dirty="0"/>
              <a:t>distribution</a:t>
            </a:r>
            <a:r>
              <a:rPr lang="en-US" sz="1200" dirty="0"/>
              <a:t>” under the Gas Act is defined as the “</a:t>
            </a:r>
            <a:r>
              <a:rPr lang="en-US" sz="1200" i="1" dirty="0"/>
              <a:t>distribution of </a:t>
            </a:r>
            <a:r>
              <a:rPr lang="en-US" sz="1200" i="1" u="sng" dirty="0"/>
              <a:t>bulk gas supplies </a:t>
            </a:r>
            <a:r>
              <a:rPr lang="en-US" sz="1200" i="1" dirty="0"/>
              <a:t>and the transportation thereof </a:t>
            </a:r>
            <a:r>
              <a:rPr lang="en-US" sz="1200" i="1" u="sng" dirty="0"/>
              <a:t>by pipelines </a:t>
            </a:r>
            <a:r>
              <a:rPr lang="en-US" sz="1200" i="1" dirty="0"/>
              <a:t>with a general operating pressure of more than 2 bar gauge and less than 15 bar gauge</a:t>
            </a:r>
            <a:r>
              <a:rPr lang="en-US" sz="1200" dirty="0"/>
              <a:t>” [our emphasis].</a:t>
            </a:r>
          </a:p>
          <a:p>
            <a:pPr marL="228600" indent="-228600" algn="just">
              <a:lnSpc>
                <a:spcPct val="110000"/>
              </a:lnSpc>
              <a:buFont typeface="+mj-lt"/>
              <a:buAutoNum type="arabicPeriod"/>
            </a:pPr>
            <a:r>
              <a:rPr lang="en-US" sz="1200" dirty="0"/>
              <a:t>The Amendment Bill proposes expanding the definition of “</a:t>
            </a:r>
            <a:r>
              <a:rPr lang="en-US" sz="1200" i="1" dirty="0"/>
              <a:t>distribution</a:t>
            </a:r>
            <a:r>
              <a:rPr lang="en-US" sz="1200" dirty="0"/>
              <a:t>” so that it is no longer limited to the “</a:t>
            </a:r>
            <a:r>
              <a:rPr lang="en-US" sz="1200" i="1" dirty="0"/>
              <a:t>distribution of bulk gas supplies</a:t>
            </a:r>
            <a:r>
              <a:rPr lang="en-US" sz="1200" dirty="0"/>
              <a:t>” and the distribution and transportation thereof “</a:t>
            </a:r>
            <a:r>
              <a:rPr lang="en-US" sz="1200" i="1" dirty="0"/>
              <a:t>by pipelines</a:t>
            </a:r>
            <a:r>
              <a:rPr lang="en-US" sz="1200" dirty="0"/>
              <a:t>”.</a:t>
            </a:r>
          </a:p>
          <a:p>
            <a:pPr marL="228600" indent="-228600" algn="just">
              <a:lnSpc>
                <a:spcPct val="110000"/>
              </a:lnSpc>
              <a:buFont typeface="+mj-lt"/>
              <a:buAutoNum type="arabicPeriod"/>
            </a:pPr>
            <a:r>
              <a:rPr lang="en-US" sz="1200" dirty="0"/>
              <a:t>The definition proposed by the Amendment Bill would accordingly apply to any distribution or transportation of gas with a general operating pressure of more than 2 bar gauge and less than 15 bar gauge by </a:t>
            </a:r>
            <a:r>
              <a:rPr lang="en-US" sz="1200" u="sng" dirty="0"/>
              <a:t>any means. </a:t>
            </a:r>
          </a:p>
          <a:p>
            <a:pPr marL="228600" indent="-228600" algn="just">
              <a:lnSpc>
                <a:spcPct val="110000"/>
              </a:lnSpc>
              <a:buFont typeface="+mj-lt"/>
              <a:buAutoNum type="arabicPeriod"/>
            </a:pPr>
            <a:r>
              <a:rPr lang="en-US" sz="1200" dirty="0"/>
              <a:t>The proposed definition may create uncertainty as it does not distinguish between gas produced and regulated under the </a:t>
            </a:r>
            <a:r>
              <a:rPr lang="en-US" sz="1200" dirty="0" err="1"/>
              <a:t>MPRDA</a:t>
            </a:r>
            <a:r>
              <a:rPr lang="en-US" sz="1200" dirty="0"/>
              <a:t>.  </a:t>
            </a:r>
          </a:p>
          <a:p>
            <a:pPr marL="228600" indent="-228600" algn="just">
              <a:lnSpc>
                <a:spcPct val="110000"/>
              </a:lnSpc>
              <a:buFont typeface="+mj-lt"/>
              <a:buAutoNum type="arabicPeriod"/>
            </a:pPr>
            <a:r>
              <a:rPr lang="en-US" sz="1200" dirty="0"/>
              <a:t> In order to prevent any potential confusion, this definition should be amended to explicitly exclude gas that is regulated under the </a:t>
            </a:r>
            <a:r>
              <a:rPr lang="en-US" sz="1200" dirty="0" err="1"/>
              <a:t>MPRDA</a:t>
            </a:r>
            <a:r>
              <a:rPr lang="en-US" sz="1200" dirty="0"/>
              <a:t>.</a:t>
            </a:r>
            <a:endParaRPr lang="en-ZA" sz="1200" dirty="0"/>
          </a:p>
          <a:p>
            <a:pPr marL="228600" indent="-228600" algn="just">
              <a:lnSpc>
                <a:spcPct val="110000"/>
              </a:lnSpc>
              <a:buFont typeface="+mj-lt"/>
              <a:buAutoNum type="arabicPeriod"/>
            </a:pPr>
            <a:endParaRPr lang="en-US" sz="1200" dirty="0"/>
          </a:p>
          <a:p>
            <a:pPr marL="0" indent="0" algn="just">
              <a:lnSpc>
                <a:spcPct val="110000"/>
              </a:lnSpc>
              <a:buFont typeface="Arial" charset="0"/>
              <a:buNone/>
            </a:pPr>
            <a:endParaRPr lang="en-US" sz="1200" dirty="0"/>
          </a:p>
          <a:p>
            <a:endParaRPr lang="en-ZA" altLang="en-US" sz="1200" dirty="0"/>
          </a:p>
        </p:txBody>
      </p:sp>
    </p:spTree>
    <p:extLst>
      <p:ext uri="{BB962C8B-B14F-4D97-AF65-F5344CB8AC3E}">
        <p14:creationId xmlns:p14="http://schemas.microsoft.com/office/powerpoint/2010/main" val="233747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Definition</a:t>
            </a:r>
            <a:r>
              <a:rPr lang="en-ZA" sz="2800" dirty="0"/>
              <a:t> </a:t>
            </a:r>
            <a:r>
              <a:rPr lang="en-ZA" sz="2700" b="1" dirty="0">
                <a:solidFill>
                  <a:schemeClr val="bg2">
                    <a:lumMod val="50000"/>
                  </a:schemeClr>
                </a:solidFill>
              </a:rPr>
              <a:t>of “</a:t>
            </a:r>
            <a:r>
              <a:rPr lang="en-ZA" sz="2700" b="1" i="1" dirty="0">
                <a:solidFill>
                  <a:schemeClr val="bg2">
                    <a:lumMod val="50000"/>
                  </a:schemeClr>
                </a:solidFill>
              </a:rPr>
              <a:t>transmission</a:t>
            </a:r>
            <a:r>
              <a:rPr lang="en-ZA" sz="2700" b="1" dirty="0">
                <a:solidFill>
                  <a:schemeClr val="bg2">
                    <a:lumMod val="50000"/>
                  </a:schemeClr>
                </a:solidFill>
              </a:rPr>
              <a:t>” (section 1)</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GB" sz="1000" b="1" dirty="0"/>
              <a:t>Definition of “</a:t>
            </a:r>
            <a:r>
              <a:rPr lang="en-GB" sz="1000" b="1" i="1" dirty="0"/>
              <a:t>transmission</a:t>
            </a:r>
            <a:r>
              <a:rPr lang="en-GB" sz="1000" b="1" dirty="0"/>
              <a:t>” under section 1 of the Amendment Bill: </a:t>
            </a:r>
            <a:endParaRPr lang="en-GB" sz="1000" b="1" i="1" dirty="0"/>
          </a:p>
          <a:p>
            <a:pPr marL="0" indent="0" algn="just">
              <a:lnSpc>
                <a:spcPct val="110000"/>
              </a:lnSpc>
              <a:buNone/>
            </a:pPr>
            <a:r>
              <a:rPr lang="en-ZA" sz="1000" i="1" dirty="0"/>
              <a:t>“</a:t>
            </a:r>
            <a:r>
              <a:rPr lang="en-US" sz="1000" i="1" dirty="0"/>
              <a:t>means transport of gas by pipeline (other than in an upstream pipeline), at a general operating pressure of 15 bar gauge or more by pipelines with such other operating pressure as the Energy Regulator may permit, and ‘‘transmit’’ and ‘‘transmitting’’ have corresponding meanings.</a:t>
            </a:r>
            <a:r>
              <a:rPr lang="en-ZA" sz="1000" i="1" dirty="0"/>
              <a:t>”</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400" dirty="0"/>
              <a:t>The Amendment Bill proposes expanding the definition of “</a:t>
            </a:r>
            <a:r>
              <a:rPr lang="en-US" sz="1400" i="1" dirty="0"/>
              <a:t>transmission</a:t>
            </a:r>
            <a:r>
              <a:rPr lang="en-US" sz="1400" dirty="0"/>
              <a:t>” so that it is no longer limited to the “</a:t>
            </a:r>
            <a:r>
              <a:rPr lang="en-US" sz="1400" i="1" u="sng" dirty="0"/>
              <a:t>bulk</a:t>
            </a:r>
            <a:r>
              <a:rPr lang="en-US" sz="1400" i="1" dirty="0"/>
              <a:t> transportation of gas by pipeline” </a:t>
            </a:r>
            <a:r>
              <a:rPr lang="en-US" sz="1400" dirty="0"/>
              <a:t>but rather applies to the </a:t>
            </a:r>
            <a:r>
              <a:rPr lang="en-US" sz="1400" i="1" dirty="0"/>
              <a:t>“transport of gas by pipeline (other than in an upstream pipeline)” [our emphasis].</a:t>
            </a:r>
          </a:p>
          <a:p>
            <a:pPr marL="228600" indent="-228600" algn="just">
              <a:lnSpc>
                <a:spcPct val="110000"/>
              </a:lnSpc>
              <a:buFont typeface="+mj-lt"/>
              <a:buAutoNum type="arabicPeriod"/>
            </a:pPr>
            <a:r>
              <a:rPr lang="en-US" sz="1400" i="1" dirty="0"/>
              <a:t>The proposed definition may create uncertainty as it does not distinguish between gas produced and regulated under the </a:t>
            </a:r>
            <a:r>
              <a:rPr lang="en-US" sz="1400" i="1" dirty="0" err="1"/>
              <a:t>MPRDA</a:t>
            </a:r>
            <a:r>
              <a:rPr lang="en-US" sz="1400" i="1" dirty="0"/>
              <a:t>.  </a:t>
            </a:r>
          </a:p>
          <a:p>
            <a:pPr marL="228600" indent="-228600" algn="just">
              <a:lnSpc>
                <a:spcPct val="110000"/>
              </a:lnSpc>
              <a:buFont typeface="+mj-lt"/>
              <a:buAutoNum type="arabicPeriod"/>
            </a:pPr>
            <a:r>
              <a:rPr lang="en-US" sz="1400" i="1" dirty="0"/>
              <a:t>In order to prevent any potential confusion, this definition should be amended to explicitly exclude gas that is regulated under the </a:t>
            </a:r>
            <a:r>
              <a:rPr lang="en-US" sz="1400" i="1" dirty="0" err="1"/>
              <a:t>MPRDA</a:t>
            </a:r>
            <a:r>
              <a:rPr lang="en-US" sz="1400" i="1" dirty="0"/>
              <a:t>.</a:t>
            </a:r>
            <a:endParaRPr lang="en-ZA" sz="1400" i="1" dirty="0"/>
          </a:p>
          <a:p>
            <a:pPr marL="228600" indent="-228600" algn="just">
              <a:lnSpc>
                <a:spcPct val="110000"/>
              </a:lnSpc>
              <a:buFont typeface="+mj-lt"/>
              <a:buAutoNum type="arabicPeriod"/>
            </a:pPr>
            <a:endParaRPr lang="en-US" sz="1400" dirty="0"/>
          </a:p>
          <a:p>
            <a:pPr marL="0" indent="0" algn="just">
              <a:lnSpc>
                <a:spcPct val="110000"/>
              </a:lnSpc>
              <a:buFont typeface="Arial" charset="0"/>
              <a:buNone/>
            </a:pPr>
            <a:endParaRPr lang="en-US" sz="1400" dirty="0"/>
          </a:p>
          <a:p>
            <a:endParaRPr lang="en-ZA" altLang="en-US" sz="1400" dirty="0"/>
          </a:p>
        </p:txBody>
      </p:sp>
    </p:spTree>
    <p:extLst>
      <p:ext uri="{BB962C8B-B14F-4D97-AF65-F5344CB8AC3E}">
        <p14:creationId xmlns:p14="http://schemas.microsoft.com/office/powerpoint/2010/main" val="107014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Definition</a:t>
            </a:r>
            <a:r>
              <a:rPr lang="en-ZA" sz="2800" dirty="0"/>
              <a:t> </a:t>
            </a:r>
            <a:r>
              <a:rPr lang="en-ZA" sz="2700" b="1" dirty="0">
                <a:solidFill>
                  <a:schemeClr val="bg2">
                    <a:lumMod val="50000"/>
                  </a:schemeClr>
                </a:solidFill>
              </a:rPr>
              <a:t>of “</a:t>
            </a:r>
            <a:r>
              <a:rPr lang="en-ZA" sz="2700" b="1" i="1" dirty="0">
                <a:solidFill>
                  <a:schemeClr val="bg2">
                    <a:lumMod val="50000"/>
                  </a:schemeClr>
                </a:solidFill>
              </a:rPr>
              <a:t>storage</a:t>
            </a:r>
            <a:r>
              <a:rPr lang="en-ZA" sz="2700" b="1" dirty="0">
                <a:solidFill>
                  <a:schemeClr val="bg2">
                    <a:lumMod val="50000"/>
                  </a:schemeClr>
                </a:solidFill>
              </a:rPr>
              <a:t>” (section 1)</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GB" sz="1000" b="1" dirty="0"/>
              <a:t>Definition of “</a:t>
            </a:r>
            <a:r>
              <a:rPr lang="en-GB" sz="1000" b="1" i="1" dirty="0"/>
              <a:t>storage</a:t>
            </a:r>
            <a:r>
              <a:rPr lang="en-GB" sz="1000" b="1" dirty="0"/>
              <a:t>” under section 1 of the Amendment Bill: </a:t>
            </a:r>
            <a:endParaRPr lang="en-GB" sz="1000" b="1" i="1" dirty="0"/>
          </a:p>
          <a:p>
            <a:pPr marL="0" indent="0" algn="just">
              <a:buNone/>
            </a:pPr>
            <a:r>
              <a:rPr lang="en-ZA" sz="1000" i="1" dirty="0"/>
              <a:t>“</a:t>
            </a:r>
            <a:r>
              <a:rPr lang="en-US" sz="1000" i="1" dirty="0"/>
              <a:t>the holding of gas in fixed infrastructure and any other activity incidental thereto, but excludes the storage of gas—</a:t>
            </a:r>
            <a:endParaRPr lang="en-ZA" sz="1000" i="1" dirty="0"/>
          </a:p>
          <a:p>
            <a:pPr marL="0" indent="0" algn="just">
              <a:buNone/>
            </a:pPr>
            <a:r>
              <a:rPr lang="en-US" sz="1000" i="1" dirty="0"/>
              <a:t>(</a:t>
            </a:r>
            <a:r>
              <a:rPr lang="en-US" sz="1000" i="1" dirty="0" err="1"/>
              <a:t>i</a:t>
            </a:r>
            <a:r>
              <a:rPr lang="en-US" sz="1000" i="1" dirty="0"/>
              <a:t>) for own use;</a:t>
            </a:r>
            <a:endParaRPr lang="en-ZA" sz="1000" i="1" dirty="0"/>
          </a:p>
          <a:p>
            <a:pPr marL="0" indent="0" algn="just">
              <a:buNone/>
            </a:pPr>
            <a:r>
              <a:rPr lang="en-US" sz="1000" i="1" dirty="0"/>
              <a:t>(ii) at a transmission, distribution, liquefaction or upstream pipeline;</a:t>
            </a:r>
            <a:endParaRPr lang="en-ZA" sz="1000" i="1" dirty="0"/>
          </a:p>
          <a:p>
            <a:pPr marL="0" indent="0" algn="just">
              <a:buNone/>
            </a:pPr>
            <a:r>
              <a:rPr lang="en-US" sz="1000" i="1" dirty="0"/>
              <a:t>or</a:t>
            </a:r>
            <a:endParaRPr lang="en-ZA" sz="1000" i="1" dirty="0"/>
          </a:p>
          <a:p>
            <a:pPr marL="0" indent="0" algn="just">
              <a:buNone/>
            </a:pPr>
            <a:r>
              <a:rPr lang="en-US" sz="1000" i="1" dirty="0"/>
              <a:t>(iii) where the primary purpose of such storage is for gas to be used in a production operation, or in the manufacture of synthetic or artificial gas.</a:t>
            </a:r>
            <a:r>
              <a:rPr lang="en-ZA" sz="1000" i="1" dirty="0"/>
              <a:t>”</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200" dirty="0"/>
              <a:t>The Amendment Bill proposes changing the definition of “</a:t>
            </a:r>
            <a:r>
              <a:rPr lang="en-US" sz="1200" i="1" dirty="0"/>
              <a:t>storage</a:t>
            </a:r>
            <a:r>
              <a:rPr lang="en-US" sz="1200" dirty="0"/>
              <a:t>” in the Gas Act from “</a:t>
            </a:r>
            <a:r>
              <a:rPr lang="en-US" sz="1200" i="1" dirty="0"/>
              <a:t>holding of gas </a:t>
            </a:r>
            <a:r>
              <a:rPr lang="en-US" sz="1200" i="1" u="sng" dirty="0"/>
              <a:t>as a service</a:t>
            </a:r>
            <a:r>
              <a:rPr lang="en-US" sz="1200" dirty="0"/>
              <a:t>” [our emphasis] to the “</a:t>
            </a:r>
            <a:r>
              <a:rPr lang="en-US" sz="1200" i="1" dirty="0"/>
              <a:t>holding of gas in </a:t>
            </a:r>
            <a:r>
              <a:rPr lang="en-US" sz="1200" i="1" u="sng" dirty="0"/>
              <a:t>fixed infrastructure</a:t>
            </a:r>
            <a:r>
              <a:rPr lang="en-US" sz="1200" dirty="0"/>
              <a:t>” [our emphasis]. </a:t>
            </a:r>
          </a:p>
          <a:p>
            <a:pPr marL="228600" indent="-228600" algn="just">
              <a:lnSpc>
                <a:spcPct val="110000"/>
              </a:lnSpc>
              <a:buFont typeface="+mj-lt"/>
              <a:buAutoNum type="arabicPeriod"/>
            </a:pPr>
            <a:r>
              <a:rPr lang="en-US" sz="1200" dirty="0"/>
              <a:t>Clarification is sought as to what will constitute “</a:t>
            </a:r>
            <a:r>
              <a:rPr lang="en-US" sz="1200" i="1" dirty="0"/>
              <a:t>fixed infrastructure</a:t>
            </a:r>
            <a:r>
              <a:rPr lang="en-US" sz="1200" dirty="0"/>
              <a:t>” as it is not defined. This is particularly important given that compressed natural gas is typically transported from the point of compression to the supply point via mobile storage units which are not fixed.</a:t>
            </a:r>
          </a:p>
          <a:p>
            <a:pPr marL="228600" indent="-228600" algn="just">
              <a:lnSpc>
                <a:spcPct val="110000"/>
              </a:lnSpc>
              <a:buFont typeface="+mj-lt"/>
              <a:buAutoNum type="arabicPeriod"/>
            </a:pPr>
            <a:r>
              <a:rPr lang="en-US" sz="1200" dirty="0"/>
              <a:t>“</a:t>
            </a:r>
            <a:r>
              <a:rPr lang="en-US" sz="1200" i="1" dirty="0"/>
              <a:t>Fixed infrastructure</a:t>
            </a:r>
            <a:r>
              <a:rPr lang="en-US" sz="1200" dirty="0"/>
              <a:t>” should either be clearly defined to include mobile storage units </a:t>
            </a:r>
            <a:r>
              <a:rPr lang="en-US" sz="1200" i="1" dirty="0"/>
              <a:t>which are not fixed or replaced with a more appropriate term. </a:t>
            </a:r>
            <a:endParaRPr lang="en-ZA" sz="1200" i="1" dirty="0"/>
          </a:p>
          <a:p>
            <a:pPr marL="228600" indent="-228600" algn="just">
              <a:lnSpc>
                <a:spcPct val="110000"/>
              </a:lnSpc>
              <a:buFont typeface="+mj-lt"/>
              <a:buAutoNum type="arabicPeriod"/>
            </a:pPr>
            <a:r>
              <a:rPr lang="en-US" sz="1200" i="1" dirty="0"/>
              <a:t>Furthermore, the proposed definition may create uncertainty as it does not distinguish between gas produced and regulated under the </a:t>
            </a:r>
            <a:r>
              <a:rPr lang="en-US" sz="1200" i="1" dirty="0" err="1"/>
              <a:t>MPRDA</a:t>
            </a:r>
            <a:r>
              <a:rPr lang="en-US" sz="1200" i="1" dirty="0"/>
              <a:t>.  </a:t>
            </a:r>
          </a:p>
          <a:p>
            <a:pPr marL="228600" indent="-228600" algn="just">
              <a:lnSpc>
                <a:spcPct val="110000"/>
              </a:lnSpc>
              <a:buFont typeface="+mj-lt"/>
              <a:buAutoNum type="arabicPeriod"/>
            </a:pPr>
            <a:r>
              <a:rPr lang="en-US" sz="1200" i="1" dirty="0"/>
              <a:t> In order to prevent any potential confusion, this definition should be amended to explicitly exclude gas that is regulated under the </a:t>
            </a:r>
            <a:r>
              <a:rPr lang="en-US" sz="1200" i="1" dirty="0" err="1"/>
              <a:t>MPRDA</a:t>
            </a:r>
            <a:r>
              <a:rPr lang="en-US" sz="1200" i="1" dirty="0"/>
              <a:t>.</a:t>
            </a:r>
          </a:p>
          <a:p>
            <a:pPr marL="228600" indent="-228600" algn="just">
              <a:lnSpc>
                <a:spcPct val="110000"/>
              </a:lnSpc>
              <a:buFont typeface="+mj-lt"/>
              <a:buAutoNum type="arabicPeriod"/>
            </a:pPr>
            <a:endParaRPr lang="en-US" sz="1200" dirty="0"/>
          </a:p>
          <a:p>
            <a:pPr marL="0" indent="0" algn="just">
              <a:lnSpc>
                <a:spcPct val="110000"/>
              </a:lnSpc>
              <a:buFont typeface="Arial" charset="0"/>
              <a:buNone/>
            </a:pPr>
            <a:endParaRPr lang="en-US" sz="1200" dirty="0"/>
          </a:p>
          <a:p>
            <a:endParaRPr lang="en-ZA" altLang="en-US" sz="1200" dirty="0"/>
          </a:p>
        </p:txBody>
      </p:sp>
    </p:spTree>
    <p:extLst>
      <p:ext uri="{BB962C8B-B14F-4D97-AF65-F5344CB8AC3E}">
        <p14:creationId xmlns:p14="http://schemas.microsoft.com/office/powerpoint/2010/main" val="314861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Definition</a:t>
            </a:r>
            <a:r>
              <a:rPr lang="en-ZA" sz="2800" dirty="0"/>
              <a:t> </a:t>
            </a:r>
            <a:r>
              <a:rPr lang="en-ZA" sz="2700" b="1" dirty="0">
                <a:solidFill>
                  <a:schemeClr val="bg2">
                    <a:lumMod val="50000"/>
                  </a:schemeClr>
                </a:solidFill>
              </a:rPr>
              <a:t>of “</a:t>
            </a:r>
            <a:r>
              <a:rPr lang="en-ZA" sz="2700" b="1" i="1" dirty="0">
                <a:solidFill>
                  <a:schemeClr val="bg2">
                    <a:lumMod val="50000"/>
                  </a:schemeClr>
                </a:solidFill>
              </a:rPr>
              <a:t>trading</a:t>
            </a:r>
            <a:r>
              <a:rPr lang="en-ZA" sz="2700" b="1" dirty="0">
                <a:solidFill>
                  <a:schemeClr val="bg2">
                    <a:lumMod val="50000"/>
                  </a:schemeClr>
                </a:solidFill>
              </a:rPr>
              <a:t>” (section 1)</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GB" sz="1000" b="1" dirty="0"/>
              <a:t>Definition of “</a:t>
            </a:r>
            <a:r>
              <a:rPr lang="en-GB" sz="1000" b="1" i="1" dirty="0"/>
              <a:t>trading</a:t>
            </a:r>
            <a:r>
              <a:rPr lang="en-GB" sz="1000" b="1" dirty="0"/>
              <a:t>” under section 1 of the Amendment Bill: </a:t>
            </a:r>
            <a:endParaRPr lang="en-GB" sz="1000" b="1" i="1" dirty="0"/>
          </a:p>
          <a:p>
            <a:pPr marL="0" indent="0" algn="just">
              <a:lnSpc>
                <a:spcPct val="110000"/>
              </a:lnSpc>
              <a:buNone/>
            </a:pPr>
            <a:r>
              <a:rPr lang="en-ZA" sz="1000" i="1" dirty="0"/>
              <a:t>“</a:t>
            </a:r>
            <a:r>
              <a:rPr lang="en-US" sz="1000" i="1" dirty="0"/>
              <a:t>means the sale of gas— </a:t>
            </a:r>
          </a:p>
          <a:p>
            <a:pPr marL="0" indent="0" algn="just">
              <a:lnSpc>
                <a:spcPct val="110000"/>
              </a:lnSpc>
              <a:buNone/>
            </a:pPr>
            <a:r>
              <a:rPr lang="en-US" sz="1000" i="1" dirty="0"/>
              <a:t>(a) to a </a:t>
            </a:r>
            <a:r>
              <a:rPr lang="en-US" sz="1000" i="1" dirty="0" err="1"/>
              <a:t>reticulator</a:t>
            </a:r>
            <a:r>
              <a:rPr lang="en-US" sz="1000" i="1" dirty="0"/>
              <a:t>’’;</a:t>
            </a:r>
          </a:p>
          <a:p>
            <a:pPr marL="0" indent="0" algn="just">
              <a:lnSpc>
                <a:spcPct val="110000"/>
              </a:lnSpc>
              <a:buNone/>
            </a:pPr>
            <a:r>
              <a:rPr lang="en-US" sz="1000" i="1" dirty="0"/>
              <a:t>(b) to an end consumer; and</a:t>
            </a:r>
          </a:p>
          <a:p>
            <a:pPr marL="0" indent="0" algn="just">
              <a:lnSpc>
                <a:spcPct val="110000"/>
              </a:lnSpc>
              <a:buNone/>
            </a:pPr>
            <a:r>
              <a:rPr lang="en-US" sz="1000" i="1" dirty="0"/>
              <a:t>(c) by a transmission company or a distribution company, and any activity incidental thereto, including the construction and operation of trading infrastructure, but excluding the construction and operation of liquefaction, re-gasification, transmission, storage and distribution facilities, and ‘‘trade’’ or ‘‘trader’’ have corresponding meanings</a:t>
            </a:r>
            <a:r>
              <a:rPr lang="en-ZA" sz="1000" i="1" dirty="0"/>
              <a:t>.”</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200" dirty="0"/>
              <a:t>The current definition of “</a:t>
            </a:r>
            <a:r>
              <a:rPr lang="en-US" sz="1200" i="1" dirty="0"/>
              <a:t>trading</a:t>
            </a:r>
            <a:r>
              <a:rPr lang="en-US" sz="1200" dirty="0"/>
              <a:t>” under the Gas Act is “</a:t>
            </a:r>
            <a:r>
              <a:rPr lang="en-US" sz="1200" i="1" dirty="0"/>
              <a:t>the </a:t>
            </a:r>
            <a:r>
              <a:rPr lang="en-US" sz="1200" i="1" u="sng" dirty="0"/>
              <a:t>purchase and sale of gas </a:t>
            </a:r>
            <a:r>
              <a:rPr lang="en-US" sz="1200" i="1" dirty="0"/>
              <a:t>as a commodity </a:t>
            </a:r>
            <a:r>
              <a:rPr lang="en-US" sz="1200" i="1" u="sng" dirty="0"/>
              <a:t>by any person </a:t>
            </a:r>
            <a:r>
              <a:rPr lang="en-US" sz="1200" i="1" dirty="0"/>
              <a:t>and any services associated therewith, excluding the construction and operation of </a:t>
            </a:r>
            <a:r>
              <a:rPr lang="en-US" sz="1200" i="1" u="sng" dirty="0"/>
              <a:t>transmission, storage and distribution system</a:t>
            </a:r>
            <a:r>
              <a:rPr lang="en-US" sz="1200" dirty="0"/>
              <a:t>” [our emphasis]. </a:t>
            </a:r>
          </a:p>
          <a:p>
            <a:pPr marL="228600" indent="-228600" algn="just">
              <a:lnSpc>
                <a:spcPct val="110000"/>
              </a:lnSpc>
              <a:buFont typeface="+mj-lt"/>
              <a:buAutoNum type="arabicPeriod"/>
            </a:pPr>
            <a:r>
              <a:rPr lang="en-US" sz="1200" dirty="0"/>
              <a:t>The proposed definition of “</a:t>
            </a:r>
            <a:r>
              <a:rPr lang="en-US" sz="1200" i="1" dirty="0"/>
              <a:t>trading</a:t>
            </a:r>
            <a:r>
              <a:rPr lang="en-US" sz="1200" dirty="0"/>
              <a:t>” under the Amendment Bill, however, is “</a:t>
            </a:r>
            <a:r>
              <a:rPr lang="en-US" sz="1200" i="1" dirty="0"/>
              <a:t>the </a:t>
            </a:r>
            <a:r>
              <a:rPr lang="en-US" sz="1200" i="1" u="sng" dirty="0"/>
              <a:t>sale of gas </a:t>
            </a:r>
            <a:r>
              <a:rPr lang="en-US" sz="1200" i="1" dirty="0"/>
              <a:t>to a </a:t>
            </a:r>
            <a:r>
              <a:rPr lang="en-US" sz="1200" i="1" dirty="0" err="1"/>
              <a:t>reticulator</a:t>
            </a:r>
            <a:r>
              <a:rPr lang="en-US" sz="1200" i="1" dirty="0"/>
              <a:t>, to an end consumer and </a:t>
            </a:r>
            <a:r>
              <a:rPr lang="en-US" sz="1200" i="1" u="sng" dirty="0"/>
              <a:t>by a transmission company or a distribution company</a:t>
            </a:r>
            <a:r>
              <a:rPr lang="en-US" sz="1200" i="1" dirty="0"/>
              <a:t> and any activity incidental thereto, including the construction and operation of trading infrastructure</a:t>
            </a:r>
            <a:r>
              <a:rPr lang="en-US" sz="1200" dirty="0"/>
              <a:t>” and specifically states that the “</a:t>
            </a:r>
            <a:r>
              <a:rPr lang="en-US" sz="1200" i="1" dirty="0"/>
              <a:t>construction and operation of </a:t>
            </a:r>
            <a:r>
              <a:rPr lang="en-US" sz="1200" i="1" u="sng" dirty="0"/>
              <a:t>liquefaction, re-gasification</a:t>
            </a:r>
            <a:r>
              <a:rPr lang="en-US" sz="1200" i="1" dirty="0"/>
              <a:t>, transmission, storage and distribution facilities</a:t>
            </a:r>
            <a:r>
              <a:rPr lang="en-US" sz="1200" dirty="0"/>
              <a:t>” [our emphasis] is excluded from this definition.</a:t>
            </a:r>
          </a:p>
          <a:p>
            <a:pPr marL="228600" indent="-228600" algn="just">
              <a:lnSpc>
                <a:spcPct val="110000"/>
              </a:lnSpc>
              <a:buFont typeface="+mj-lt"/>
              <a:buAutoNum type="arabicPeriod"/>
            </a:pPr>
            <a:r>
              <a:rPr lang="en-US" sz="1200" dirty="0"/>
              <a:t>Therefore, the definition of “</a:t>
            </a:r>
            <a:r>
              <a:rPr lang="en-US" sz="1200" i="1" dirty="0"/>
              <a:t>trading</a:t>
            </a:r>
            <a:r>
              <a:rPr lang="en-US" sz="1200" dirty="0"/>
              <a:t>” proposed by the Amendment Bill applies to transmission or distribution companies that sell gas and not to any person who purchases and sells gas, as per the current definition in the Gas Act.</a:t>
            </a:r>
          </a:p>
          <a:p>
            <a:pPr marL="228600" indent="-228600" algn="just">
              <a:lnSpc>
                <a:spcPct val="110000"/>
              </a:lnSpc>
              <a:buFont typeface="+mj-lt"/>
              <a:buAutoNum type="arabicPeriod"/>
            </a:pPr>
            <a:endParaRPr lang="en-US" sz="1200" dirty="0"/>
          </a:p>
          <a:p>
            <a:pPr marL="0" indent="0" algn="just">
              <a:lnSpc>
                <a:spcPct val="110000"/>
              </a:lnSpc>
              <a:buNone/>
            </a:pPr>
            <a:endParaRPr lang="en-US" sz="1200" dirty="0"/>
          </a:p>
          <a:p>
            <a:pPr marL="0" indent="0" algn="just">
              <a:lnSpc>
                <a:spcPct val="110000"/>
              </a:lnSpc>
              <a:buFont typeface="Arial" charset="0"/>
              <a:buNone/>
            </a:pPr>
            <a:endParaRPr lang="en-US" sz="1200" dirty="0"/>
          </a:p>
          <a:p>
            <a:endParaRPr lang="en-ZA" altLang="en-US" sz="1200" dirty="0"/>
          </a:p>
        </p:txBody>
      </p:sp>
    </p:spTree>
    <p:extLst>
      <p:ext uri="{BB962C8B-B14F-4D97-AF65-F5344CB8AC3E}">
        <p14:creationId xmlns:p14="http://schemas.microsoft.com/office/powerpoint/2010/main" val="147728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3" y="162464"/>
            <a:ext cx="6670876" cy="745061"/>
          </a:xfrm>
        </p:spPr>
        <p:txBody>
          <a:bodyPr/>
          <a:lstStyle/>
          <a:p>
            <a:pPr eaLnBrk="1" hangingPunct="1">
              <a:defRPr/>
            </a:pPr>
            <a:r>
              <a:rPr lang="en-ZA" sz="2700" b="1" dirty="0">
                <a:solidFill>
                  <a:schemeClr val="bg2">
                    <a:lumMod val="50000"/>
                  </a:schemeClr>
                </a:solidFill>
              </a:rPr>
              <a:t>Definition</a:t>
            </a:r>
            <a:r>
              <a:rPr lang="en-ZA" sz="2800" dirty="0"/>
              <a:t> </a:t>
            </a:r>
            <a:r>
              <a:rPr lang="en-ZA" sz="2700" b="1" dirty="0">
                <a:solidFill>
                  <a:schemeClr val="bg2">
                    <a:lumMod val="50000"/>
                  </a:schemeClr>
                </a:solidFill>
              </a:rPr>
              <a:t>of “</a:t>
            </a:r>
            <a:r>
              <a:rPr lang="en-ZA" sz="2700" b="1" i="1" dirty="0">
                <a:solidFill>
                  <a:schemeClr val="bg2">
                    <a:lumMod val="50000"/>
                  </a:schemeClr>
                </a:solidFill>
              </a:rPr>
              <a:t>trading</a:t>
            </a:r>
            <a:r>
              <a:rPr lang="en-ZA" sz="2700" b="1" dirty="0">
                <a:solidFill>
                  <a:schemeClr val="bg2">
                    <a:lumMod val="50000"/>
                  </a:schemeClr>
                </a:solidFill>
              </a:rPr>
              <a:t>” (section 1) (continued)</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9976" y="979954"/>
            <a:ext cx="2378277" cy="3328448"/>
          </a:xfrm>
        </p:spPr>
        <p:txBody>
          <a:bodyPr/>
          <a:lstStyle/>
          <a:p>
            <a:pPr marL="0" indent="0" algn="just">
              <a:lnSpc>
                <a:spcPct val="110000"/>
              </a:lnSpc>
              <a:buNone/>
            </a:pPr>
            <a:r>
              <a:rPr lang="en-GB" sz="1000" b="1" dirty="0"/>
              <a:t>Definition of “</a:t>
            </a:r>
            <a:r>
              <a:rPr lang="en-GB" sz="1000" b="1" i="1" dirty="0"/>
              <a:t>trading</a:t>
            </a:r>
            <a:r>
              <a:rPr lang="en-GB" sz="1000" b="1" dirty="0"/>
              <a:t>” under section 1 of the Amendment Bill: </a:t>
            </a:r>
            <a:endParaRPr lang="en-GB" sz="1000" b="1" i="1" dirty="0"/>
          </a:p>
          <a:p>
            <a:pPr marL="0" indent="0" algn="just">
              <a:lnSpc>
                <a:spcPct val="110000"/>
              </a:lnSpc>
              <a:buNone/>
            </a:pPr>
            <a:r>
              <a:rPr lang="en-ZA" sz="1000" i="1" dirty="0"/>
              <a:t>“</a:t>
            </a:r>
            <a:r>
              <a:rPr lang="en-US" sz="1000" i="1" dirty="0"/>
              <a:t>means the sale of gas— </a:t>
            </a:r>
          </a:p>
          <a:p>
            <a:pPr marL="0" indent="0" algn="just">
              <a:lnSpc>
                <a:spcPct val="110000"/>
              </a:lnSpc>
              <a:buNone/>
            </a:pPr>
            <a:r>
              <a:rPr lang="en-US" sz="1000" i="1" dirty="0"/>
              <a:t>(a) to a </a:t>
            </a:r>
            <a:r>
              <a:rPr lang="en-US" sz="1000" i="1" dirty="0" err="1"/>
              <a:t>reticulator</a:t>
            </a:r>
            <a:r>
              <a:rPr lang="en-US" sz="1000" i="1" dirty="0"/>
              <a:t>’’;</a:t>
            </a:r>
          </a:p>
          <a:p>
            <a:pPr marL="0" indent="0" algn="just">
              <a:lnSpc>
                <a:spcPct val="110000"/>
              </a:lnSpc>
              <a:buNone/>
            </a:pPr>
            <a:r>
              <a:rPr lang="en-US" sz="1000" i="1" dirty="0"/>
              <a:t>(b) to an end consumer; and</a:t>
            </a:r>
          </a:p>
          <a:p>
            <a:pPr marL="0" indent="0" algn="just">
              <a:lnSpc>
                <a:spcPct val="110000"/>
              </a:lnSpc>
              <a:buNone/>
            </a:pPr>
            <a:r>
              <a:rPr lang="en-US" sz="1000" i="1" dirty="0"/>
              <a:t>(c) by a transmission company or a distribution company, and any activity incidental thereto, including the construction and operation of trading infrastructure, but excluding the construction and operation of liquefaction, re-gasification, transmission, storage and distribution facilities, and ‘‘trade’’ or ‘‘trader’’ have corresponding meanings</a:t>
            </a:r>
            <a:r>
              <a:rPr lang="en-ZA" sz="1000" i="1" dirty="0"/>
              <a:t>.”</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3" y="979954"/>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just">
              <a:lnSpc>
                <a:spcPct val="110000"/>
              </a:lnSpc>
              <a:buFont typeface="+mj-lt"/>
              <a:buAutoNum type="arabicPeriod" startAt="4"/>
            </a:pPr>
            <a:r>
              <a:rPr lang="en-US" sz="1300" dirty="0"/>
              <a:t>The proposed amendment would result in a lot more people having to apply for licences as it would no longer be limited to the “</a:t>
            </a:r>
            <a:r>
              <a:rPr lang="en-US" sz="1300" i="1" dirty="0"/>
              <a:t>purchase and sale of gas</a:t>
            </a:r>
            <a:r>
              <a:rPr lang="en-US" sz="1300" dirty="0"/>
              <a:t>” which would increase </a:t>
            </a:r>
            <a:r>
              <a:rPr lang="en-US" sz="1300" dirty="0" err="1"/>
              <a:t>NERSA’s</a:t>
            </a:r>
            <a:r>
              <a:rPr lang="en-US" sz="1300" dirty="0"/>
              <a:t> administrative burden. </a:t>
            </a:r>
            <a:endParaRPr lang="en-ZA" sz="1300" dirty="0"/>
          </a:p>
          <a:p>
            <a:pPr marL="342900" indent="-342900" algn="just">
              <a:lnSpc>
                <a:spcPct val="110000"/>
              </a:lnSpc>
              <a:buFont typeface="+mj-lt"/>
              <a:buAutoNum type="arabicPeriod" startAt="4"/>
            </a:pPr>
            <a:r>
              <a:rPr lang="en-US" sz="1300" dirty="0"/>
              <a:t>It is proposed that this definition applies to the “</a:t>
            </a:r>
            <a:r>
              <a:rPr lang="en-US" sz="1300" i="1" dirty="0"/>
              <a:t>purchase and sale</a:t>
            </a:r>
            <a:r>
              <a:rPr lang="en-US" sz="1300" dirty="0"/>
              <a:t>” of gas, as is currently the position under the Gas Act. </a:t>
            </a:r>
          </a:p>
          <a:p>
            <a:pPr marL="342900" indent="-342900" algn="just">
              <a:lnSpc>
                <a:spcPct val="110000"/>
              </a:lnSpc>
              <a:buFont typeface="+mj-lt"/>
              <a:buAutoNum type="arabicPeriod" startAt="4"/>
            </a:pPr>
            <a:r>
              <a:rPr lang="en-US" sz="1300" dirty="0"/>
              <a:t>Furthermore, the proposed definition may create uncertainty as it does not distinguish between gas produced and regulated under the </a:t>
            </a:r>
            <a:r>
              <a:rPr lang="en-US" sz="1300" dirty="0" err="1"/>
              <a:t>MPRDA</a:t>
            </a:r>
            <a:r>
              <a:rPr lang="en-US" sz="1300" dirty="0"/>
              <a:t>. </a:t>
            </a:r>
          </a:p>
          <a:p>
            <a:pPr marL="342900" indent="-342900" algn="just">
              <a:lnSpc>
                <a:spcPct val="110000"/>
              </a:lnSpc>
              <a:buFont typeface="+mj-lt"/>
              <a:buAutoNum type="arabicPeriod" startAt="4"/>
            </a:pPr>
            <a:r>
              <a:rPr lang="en-US" sz="1300" dirty="0"/>
              <a:t>In order to prevent any potential confusion, this definition should be amended to explicitly exclude gas that is regulated under the </a:t>
            </a:r>
            <a:r>
              <a:rPr lang="en-US" sz="1300" dirty="0" err="1"/>
              <a:t>MPRDA</a:t>
            </a:r>
            <a:r>
              <a:rPr lang="en-US" sz="1300" dirty="0"/>
              <a:t>. </a:t>
            </a:r>
          </a:p>
          <a:p>
            <a:pPr marL="0" indent="0" algn="just">
              <a:lnSpc>
                <a:spcPct val="110000"/>
              </a:lnSpc>
              <a:buNone/>
            </a:pPr>
            <a:endParaRPr lang="en-US" sz="1300" dirty="0"/>
          </a:p>
          <a:p>
            <a:pPr marL="0" indent="0" algn="just">
              <a:lnSpc>
                <a:spcPct val="110000"/>
              </a:lnSpc>
              <a:buFont typeface="Arial" charset="0"/>
              <a:buNone/>
            </a:pPr>
            <a:endParaRPr lang="en-US" sz="1300" dirty="0"/>
          </a:p>
          <a:p>
            <a:endParaRPr lang="en-ZA" altLang="en-US" sz="1300" dirty="0"/>
          </a:p>
        </p:txBody>
      </p:sp>
    </p:spTree>
    <p:extLst>
      <p:ext uri="{BB962C8B-B14F-4D97-AF65-F5344CB8AC3E}">
        <p14:creationId xmlns:p14="http://schemas.microsoft.com/office/powerpoint/2010/main" val="320572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594075" y="146431"/>
            <a:ext cx="6670876" cy="745061"/>
          </a:xfrm>
        </p:spPr>
        <p:txBody>
          <a:bodyPr/>
          <a:lstStyle/>
          <a:p>
            <a:pPr eaLnBrk="1" hangingPunct="1">
              <a:defRPr/>
            </a:pPr>
            <a:r>
              <a:rPr lang="en-ZA" sz="2700" b="1" dirty="0">
                <a:solidFill>
                  <a:schemeClr val="bg2">
                    <a:lumMod val="50000"/>
                  </a:schemeClr>
                </a:solidFill>
              </a:rPr>
              <a:t>Definition</a:t>
            </a:r>
            <a:r>
              <a:rPr lang="en-ZA" sz="2800" dirty="0"/>
              <a:t> </a:t>
            </a:r>
            <a:r>
              <a:rPr lang="en-ZA" sz="2700" b="1" dirty="0">
                <a:solidFill>
                  <a:schemeClr val="bg2">
                    <a:lumMod val="50000"/>
                  </a:schemeClr>
                </a:solidFill>
              </a:rPr>
              <a:t>of “</a:t>
            </a:r>
            <a:r>
              <a:rPr lang="en-ZA" sz="2700" b="1" i="1" dirty="0">
                <a:solidFill>
                  <a:schemeClr val="bg2">
                    <a:lumMod val="50000"/>
                  </a:schemeClr>
                </a:solidFill>
              </a:rPr>
              <a:t>eligible customer</a:t>
            </a:r>
            <a:r>
              <a:rPr lang="en-ZA" sz="2700" b="1" dirty="0">
                <a:solidFill>
                  <a:schemeClr val="bg2">
                    <a:lumMod val="50000"/>
                  </a:schemeClr>
                </a:solidFill>
              </a:rPr>
              <a:t>” (section 1)</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7903" y="1054216"/>
            <a:ext cx="2378277" cy="3328448"/>
          </a:xfrm>
        </p:spPr>
        <p:txBody>
          <a:bodyPr/>
          <a:lstStyle/>
          <a:p>
            <a:pPr marL="0" indent="0" algn="just">
              <a:lnSpc>
                <a:spcPct val="110000"/>
              </a:lnSpc>
              <a:buNone/>
            </a:pPr>
            <a:r>
              <a:rPr lang="en-GB" sz="1000" b="1" dirty="0"/>
              <a:t>Definition of “</a:t>
            </a:r>
            <a:r>
              <a:rPr lang="en-GB" sz="1000" b="1" i="1" dirty="0"/>
              <a:t>eligible customer</a:t>
            </a:r>
            <a:r>
              <a:rPr lang="en-GB" sz="1000" b="1" dirty="0"/>
              <a:t>” under section 1 of the Amendment Bill: </a:t>
            </a:r>
            <a:endParaRPr lang="en-GB" sz="1000" b="1" i="1" dirty="0"/>
          </a:p>
          <a:p>
            <a:pPr marL="0" indent="0" algn="just">
              <a:buNone/>
            </a:pPr>
            <a:r>
              <a:rPr lang="en-ZA" sz="1000" i="1" dirty="0"/>
              <a:t>“</a:t>
            </a:r>
            <a:r>
              <a:rPr lang="en-US" sz="1000" i="1" dirty="0"/>
              <a:t>a consumer who meets the qualifying threshold determined by the Minister.”</a:t>
            </a: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594075" y="1026189"/>
            <a:ext cx="6334125" cy="16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Given its potential economic impact, it is our view that the qualifying threshold should only be determined or amended through a prescribed consultative process. </a:t>
            </a:r>
          </a:p>
          <a:p>
            <a:pPr marL="228600" indent="-228600" algn="just">
              <a:lnSpc>
                <a:spcPct val="110000"/>
              </a:lnSpc>
              <a:buFont typeface="+mj-lt"/>
              <a:buAutoNum type="arabicPeriod"/>
            </a:pPr>
            <a:r>
              <a:rPr lang="en-US" sz="1300" dirty="0"/>
              <a:t> It is proposed that the word “</a:t>
            </a:r>
            <a:r>
              <a:rPr lang="en-US" sz="1300" i="1" dirty="0"/>
              <a:t>determined</a:t>
            </a:r>
            <a:r>
              <a:rPr lang="en-US" sz="1300" dirty="0"/>
              <a:t>” is replaced with “</a:t>
            </a:r>
            <a:r>
              <a:rPr lang="en-US" sz="1300" i="1" dirty="0"/>
              <a:t>as prescribed</a:t>
            </a:r>
            <a:r>
              <a:rPr lang="en-US" sz="1300" dirty="0"/>
              <a:t>”. </a:t>
            </a:r>
          </a:p>
          <a:p>
            <a:pPr marL="228600" indent="-228600" algn="just">
              <a:lnSpc>
                <a:spcPct val="110000"/>
              </a:lnSpc>
              <a:buFont typeface="+mj-lt"/>
              <a:buAutoNum type="arabicPeriod"/>
            </a:pPr>
            <a:endParaRPr lang="en-US" sz="1300" dirty="0"/>
          </a:p>
          <a:p>
            <a:pPr marL="0" indent="0" algn="just">
              <a:lnSpc>
                <a:spcPct val="110000"/>
              </a:lnSpc>
              <a:buFont typeface="Arial" charset="0"/>
              <a:buNone/>
            </a:pPr>
            <a:endParaRPr lang="en-US" sz="1300" dirty="0"/>
          </a:p>
          <a:p>
            <a:endParaRPr lang="en-ZA" altLang="en-US" sz="1300" dirty="0"/>
          </a:p>
        </p:txBody>
      </p:sp>
    </p:spTree>
    <p:extLst>
      <p:ext uri="{BB962C8B-B14F-4D97-AF65-F5344CB8AC3E}">
        <p14:creationId xmlns:p14="http://schemas.microsoft.com/office/powerpoint/2010/main" val="296264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Registration (section </a:t>
            </a:r>
            <a:r>
              <a:rPr lang="en-ZA" sz="2700" b="1" dirty="0" err="1">
                <a:solidFill>
                  <a:schemeClr val="bg2">
                    <a:lumMod val="50000"/>
                  </a:schemeClr>
                </a:solidFill>
              </a:rPr>
              <a:t>15B</a:t>
            </a:r>
            <a:r>
              <a:rPr lang="en-ZA" sz="2700" b="1" dirty="0">
                <a:solidFill>
                  <a:schemeClr val="bg2">
                    <a:lumMod val="50000"/>
                  </a:schemeClr>
                </a:solidFill>
              </a:rPr>
              <a:t>)</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US" sz="1000" b="1" dirty="0"/>
              <a:t>Section </a:t>
            </a:r>
            <a:r>
              <a:rPr lang="en-US" sz="1000" b="1" dirty="0" err="1"/>
              <a:t>15B</a:t>
            </a:r>
            <a:r>
              <a:rPr lang="en-US" sz="1000" b="1" dirty="0"/>
              <a:t>(1) of the Amendment Bill provides: </a:t>
            </a:r>
            <a:endParaRPr lang="en-GB" sz="1000" b="1" dirty="0"/>
          </a:p>
          <a:p>
            <a:pPr marL="0" indent="0" algn="just">
              <a:lnSpc>
                <a:spcPct val="110000"/>
              </a:lnSpc>
              <a:buNone/>
            </a:pPr>
            <a:r>
              <a:rPr lang="en-US" sz="1000" i="1" dirty="0"/>
              <a:t>“</a:t>
            </a:r>
            <a:r>
              <a:rPr lang="en-US" sz="1000" i="1" dirty="0" err="1"/>
              <a:t>15B</a:t>
            </a:r>
            <a:r>
              <a:rPr lang="en-US" sz="1000" i="1" dirty="0"/>
              <a:t>(1) A person undertaking any of the following activities must register with Energy Regulator:</a:t>
            </a:r>
          </a:p>
          <a:p>
            <a:pPr marL="0" indent="0" algn="just">
              <a:lnSpc>
                <a:spcPct val="110000"/>
              </a:lnSpc>
              <a:buNone/>
            </a:pPr>
            <a:r>
              <a:rPr lang="en-US" sz="1000" i="1" dirty="0"/>
              <a:t>(a) The exportation or importation of gas;</a:t>
            </a:r>
          </a:p>
          <a:p>
            <a:pPr marL="0" indent="0" algn="just">
              <a:lnSpc>
                <a:spcPct val="110000"/>
              </a:lnSpc>
              <a:buNone/>
            </a:pPr>
            <a:r>
              <a:rPr lang="en-US" sz="1000" i="1" dirty="0"/>
              <a:t>(b) an activity referred to in Schedule 1;</a:t>
            </a:r>
          </a:p>
          <a:p>
            <a:pPr marL="0" indent="0" algn="just">
              <a:lnSpc>
                <a:spcPct val="110000"/>
              </a:lnSpc>
              <a:buNone/>
            </a:pPr>
            <a:r>
              <a:rPr lang="en-US" sz="1000" i="1" dirty="0"/>
              <a:t>(c) purchasing gas as an eligible customer; or</a:t>
            </a:r>
          </a:p>
          <a:p>
            <a:pPr marL="0" indent="0" algn="just">
              <a:lnSpc>
                <a:spcPct val="110000"/>
              </a:lnSpc>
              <a:buNone/>
            </a:pPr>
            <a:r>
              <a:rPr lang="en-US" sz="1000" i="1" dirty="0"/>
              <a:t>(d) any other activity as may be prescribed by the Minister.”</a:t>
            </a:r>
          </a:p>
          <a:p>
            <a:pPr marL="0" indent="0" algn="just">
              <a:lnSpc>
                <a:spcPct val="110000"/>
              </a:lnSpc>
              <a:buNone/>
            </a:pPr>
            <a:endParaRPr lang="en-US" sz="1000" i="1" dirty="0"/>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Section </a:t>
            </a:r>
            <a:r>
              <a:rPr lang="en-US" sz="1300" dirty="0" err="1"/>
              <a:t>15B</a:t>
            </a:r>
            <a:r>
              <a:rPr lang="en-US" sz="1300" dirty="0"/>
              <a:t>(1) of the Amendment Bill proposes increasing the number of people obliged to register with </a:t>
            </a:r>
            <a:r>
              <a:rPr lang="en-US" sz="1300" dirty="0" err="1"/>
              <a:t>NERSA</a:t>
            </a:r>
            <a:r>
              <a:rPr lang="en-US" sz="1300" dirty="0"/>
              <a:t> (and therefore exempted from applying for and holding a licence as per Schedule 1).</a:t>
            </a:r>
          </a:p>
          <a:p>
            <a:pPr marL="228600" indent="-228600" algn="just">
              <a:lnSpc>
                <a:spcPct val="110000"/>
              </a:lnSpc>
              <a:buFont typeface="+mj-lt"/>
              <a:buAutoNum type="arabicPeriod"/>
            </a:pPr>
            <a:r>
              <a:rPr lang="en-US" sz="1300" dirty="0"/>
              <a:t>This provision does not refer to gas produced and regulated under the </a:t>
            </a:r>
            <a:r>
              <a:rPr lang="en-US" sz="1300" dirty="0" err="1"/>
              <a:t>MPRDA</a:t>
            </a:r>
            <a:r>
              <a:rPr lang="en-US" sz="1300" dirty="0"/>
              <a:t>. </a:t>
            </a:r>
          </a:p>
          <a:p>
            <a:pPr marL="228600" indent="-228600" algn="just">
              <a:lnSpc>
                <a:spcPct val="110000"/>
              </a:lnSpc>
              <a:buFont typeface="+mj-lt"/>
              <a:buAutoNum type="arabicPeriod"/>
            </a:pPr>
            <a:r>
              <a:rPr lang="en-US" sz="1300" dirty="0"/>
              <a:t>In order to prevent any potential confusion, this provision should be amended to expressly exclude gas that is regulated under the </a:t>
            </a:r>
            <a:r>
              <a:rPr lang="en-US" sz="1300" dirty="0" err="1"/>
              <a:t>MPRDA</a:t>
            </a:r>
            <a:r>
              <a:rPr lang="en-US" sz="1300" dirty="0"/>
              <a:t>. </a:t>
            </a:r>
          </a:p>
          <a:p>
            <a:pPr marL="228600" indent="-228600" algn="just">
              <a:lnSpc>
                <a:spcPct val="110000"/>
              </a:lnSpc>
              <a:buFont typeface="+mj-lt"/>
              <a:buAutoNum type="arabicPeriod"/>
            </a:pPr>
            <a:r>
              <a:rPr lang="en-US" sz="1300" dirty="0"/>
              <a:t>Furthermore, the Amendment Bill has not provided any time periods and merely states that the application for registration must be submitted in the form and manner prescribed by </a:t>
            </a:r>
            <a:r>
              <a:rPr lang="en-US" sz="1300" dirty="0" err="1"/>
              <a:t>NERSA</a:t>
            </a:r>
            <a:r>
              <a:rPr lang="en-US" sz="1300" dirty="0"/>
              <a:t>. Neither the Piped Gas Regulations nor the Gas Act Rules, 2021 published under the Gas Act stipulate the time period for registration applications. This should be addressed.</a:t>
            </a:r>
          </a:p>
          <a:p>
            <a:pPr marL="0" indent="0" algn="just">
              <a:lnSpc>
                <a:spcPct val="110000"/>
              </a:lnSpc>
              <a:buNone/>
            </a:pPr>
            <a:endParaRPr lang="en-US" sz="1300" dirty="0"/>
          </a:p>
          <a:p>
            <a:pPr marL="0" indent="0" algn="just">
              <a:lnSpc>
                <a:spcPct val="110000"/>
              </a:lnSpc>
              <a:buFont typeface="Arial" charset="0"/>
              <a:buNone/>
            </a:pPr>
            <a:endParaRPr lang="en-US" sz="1300" dirty="0"/>
          </a:p>
          <a:p>
            <a:endParaRPr lang="en-ZA" altLang="en-US" sz="1300" dirty="0"/>
          </a:p>
        </p:txBody>
      </p:sp>
    </p:spTree>
    <p:extLst>
      <p:ext uri="{BB962C8B-B14F-4D97-AF65-F5344CB8AC3E}">
        <p14:creationId xmlns:p14="http://schemas.microsoft.com/office/powerpoint/2010/main" val="166021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Disposal of gas assets controlled by State</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US" sz="1000" b="1" dirty="0"/>
              <a:t>Section 20 of the </a:t>
            </a:r>
            <a:r>
              <a:rPr lang="en-US" sz="1000" b="1" u="sng" dirty="0"/>
              <a:t>Gas Act</a:t>
            </a:r>
            <a:r>
              <a:rPr lang="en-US" sz="1000" b="1" dirty="0"/>
              <a:t> provides: </a:t>
            </a:r>
            <a:endParaRPr lang="en-GB" sz="1000" b="1" dirty="0"/>
          </a:p>
          <a:p>
            <a:pPr marL="0" indent="0" algn="just">
              <a:lnSpc>
                <a:spcPct val="110000"/>
              </a:lnSpc>
              <a:buNone/>
            </a:pPr>
            <a:r>
              <a:rPr lang="en-US" sz="1000" i="1" dirty="0"/>
              <a:t>“20  Whenever any state-controlled entity that acquired a licence pursuant to the provisions of section 19(2) sells any of its shares or any of its assets or part thereof, covered by such a licence, to any privately controlled entity, it shall do so by means of an open and transparent bidding procedure.”</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The Gas Amendment Bill proposes to repeal this provision from the Gas Act. </a:t>
            </a:r>
          </a:p>
          <a:p>
            <a:pPr marL="228600" indent="-228600" algn="just">
              <a:lnSpc>
                <a:spcPct val="110000"/>
              </a:lnSpc>
              <a:buFont typeface="+mj-lt"/>
              <a:buAutoNum type="arabicPeriod"/>
            </a:pPr>
            <a:r>
              <a:rPr lang="en-US" sz="1300" dirty="0"/>
              <a:t>The Gas Amendment Bill does not include an equivalent provision which means that a state-controlled entity may sell any of its shares or assets covered by a licence that it acquired pursuant to section 19(2) to any privately controlled entity without an open and transparent bidding procedure. This unfortunately could result in corruption. </a:t>
            </a:r>
          </a:p>
          <a:p>
            <a:pPr marL="228600" indent="-228600" algn="just">
              <a:lnSpc>
                <a:spcPct val="110000"/>
              </a:lnSpc>
              <a:buFont typeface="+mj-lt"/>
              <a:buAutoNum type="arabicPeriod"/>
            </a:pPr>
            <a:r>
              <a:rPr lang="en-US" sz="1300" dirty="0"/>
              <a:t>Section 20 of the Gas Act should not be repealed. It is important that there is an open and transparent process in place in respect of the disposal of gas assets controlled by the State. </a:t>
            </a:r>
          </a:p>
          <a:p>
            <a:endParaRPr lang="en-ZA" altLang="en-US" sz="1300" dirty="0"/>
          </a:p>
        </p:txBody>
      </p:sp>
    </p:spTree>
    <p:extLst>
      <p:ext uri="{BB962C8B-B14F-4D97-AF65-F5344CB8AC3E}">
        <p14:creationId xmlns:p14="http://schemas.microsoft.com/office/powerpoint/2010/main" val="235868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Exclusivity (section </a:t>
            </a:r>
            <a:r>
              <a:rPr lang="en-ZA" sz="2700" b="1" dirty="0" err="1">
                <a:solidFill>
                  <a:schemeClr val="bg2">
                    <a:lumMod val="50000"/>
                  </a:schemeClr>
                </a:solidFill>
              </a:rPr>
              <a:t>22A</a:t>
            </a:r>
            <a:r>
              <a:rPr lang="en-ZA" sz="2700" b="1" dirty="0">
                <a:solidFill>
                  <a:schemeClr val="bg2">
                    <a:lumMod val="50000"/>
                  </a:schemeClr>
                </a:solidFill>
              </a:rPr>
              <a:t>)</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US" sz="1000" b="1" dirty="0"/>
              <a:t>Section </a:t>
            </a:r>
            <a:r>
              <a:rPr lang="en-US" sz="1000" b="1" dirty="0" err="1"/>
              <a:t>22A</a:t>
            </a:r>
            <a:r>
              <a:rPr lang="en-US" sz="1000" b="1" dirty="0"/>
              <a:t>(1) of the Amendment Bill provides: </a:t>
            </a:r>
            <a:endParaRPr lang="en-GB" sz="1000" b="1" dirty="0"/>
          </a:p>
          <a:p>
            <a:pPr marL="0" indent="0" algn="just">
              <a:lnSpc>
                <a:spcPct val="110000"/>
              </a:lnSpc>
              <a:buNone/>
            </a:pPr>
            <a:r>
              <a:rPr lang="en-US" sz="1000" i="1" dirty="0"/>
              <a:t>“</a:t>
            </a:r>
            <a:r>
              <a:rPr lang="en-US" sz="1000" i="1" dirty="0" err="1"/>
              <a:t>22A</a:t>
            </a:r>
            <a:r>
              <a:rPr lang="en-US" sz="1000" i="1" dirty="0"/>
              <a:t>(1) An applicant for a licence to construct a distribution facility within a particular geographic area, or to sell gas in a particular area, may, at the time of submitting the licence application, request the Energy Regulator to grant it the exclusive right to this licence and to the associated licences within that geographic area, for a particular range of specifications of gas and for a specified period.”</a:t>
            </a:r>
          </a:p>
          <a:p>
            <a:pPr marL="0" indent="0">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The Amendment Bill proposes including a separate provision that deals specifically with geographic exclusivity. </a:t>
            </a:r>
            <a:endParaRPr lang="en-US" sz="1300" dirty="0">
              <a:highlight>
                <a:srgbClr val="FFFF00"/>
              </a:highlight>
            </a:endParaRPr>
          </a:p>
          <a:p>
            <a:pPr marL="228600" indent="-228600" algn="just">
              <a:lnSpc>
                <a:spcPct val="110000"/>
              </a:lnSpc>
              <a:buFont typeface="+mj-lt"/>
              <a:buAutoNum type="arabicPeriod"/>
            </a:pPr>
            <a:r>
              <a:rPr lang="en-US" sz="1300" dirty="0"/>
              <a:t>The Amendment Bill proposes extending the geographic exclusivity provision to include distributors as well as traders of gas. It is also important to note that the definition of “</a:t>
            </a:r>
            <a:r>
              <a:rPr lang="en-US" sz="1300" i="1" dirty="0"/>
              <a:t>distribution</a:t>
            </a:r>
            <a:r>
              <a:rPr lang="en-US" sz="1300" dirty="0"/>
              <a:t>” under the Amendment Bill has been extended so that it is no longer limited to the “</a:t>
            </a:r>
            <a:r>
              <a:rPr lang="en-US" sz="1300" i="1" dirty="0"/>
              <a:t>distribution of bulk gas supplies</a:t>
            </a:r>
            <a:r>
              <a:rPr lang="en-US" sz="1300" dirty="0"/>
              <a:t>”.</a:t>
            </a:r>
          </a:p>
          <a:p>
            <a:pPr marL="228600" indent="-228600" algn="just">
              <a:lnSpc>
                <a:spcPct val="110000"/>
              </a:lnSpc>
              <a:buFont typeface="+mj-lt"/>
              <a:buAutoNum type="arabicPeriod"/>
            </a:pPr>
            <a:r>
              <a:rPr lang="en-US" sz="1300" dirty="0"/>
              <a:t>This means that any distributors and traders of gas that have been granted exclusivity by </a:t>
            </a:r>
            <a:r>
              <a:rPr lang="en-US" sz="1300" dirty="0" err="1"/>
              <a:t>NERSA</a:t>
            </a:r>
            <a:r>
              <a:rPr lang="en-US" sz="1300" dirty="0"/>
              <a:t> must supply gas to any person within their exclusive geographic area on request, provided that the gas can be delivered in an economically viable manner.</a:t>
            </a:r>
          </a:p>
          <a:p>
            <a:pPr marL="228600" indent="-228600" algn="just">
              <a:lnSpc>
                <a:spcPct val="110000"/>
              </a:lnSpc>
              <a:buFont typeface="+mj-lt"/>
              <a:buAutoNum type="arabicPeriod"/>
            </a:pPr>
            <a:r>
              <a:rPr lang="en-US" sz="1300" dirty="0"/>
              <a:t>All customers in a distribution area for which a licensee has been granted exclusivity, other than eligible customers, </a:t>
            </a:r>
            <a:r>
              <a:rPr lang="en-US" sz="1300" dirty="0" err="1"/>
              <a:t>reticulators</a:t>
            </a:r>
            <a:r>
              <a:rPr lang="en-US" sz="1300" dirty="0"/>
              <a:t> and customers of </a:t>
            </a:r>
            <a:r>
              <a:rPr lang="en-US" sz="1300" dirty="0" err="1"/>
              <a:t>reticulators</a:t>
            </a:r>
            <a:r>
              <a:rPr lang="en-US" sz="1300" dirty="0"/>
              <a:t>, must purchase their gas from the relevant licensee.</a:t>
            </a:r>
          </a:p>
          <a:p>
            <a:pPr marL="0" indent="0" algn="just">
              <a:lnSpc>
                <a:spcPct val="110000"/>
              </a:lnSpc>
              <a:buNone/>
            </a:pPr>
            <a:endParaRPr lang="en-US" sz="1300" dirty="0"/>
          </a:p>
        </p:txBody>
      </p:sp>
    </p:spTree>
    <p:extLst>
      <p:ext uri="{BB962C8B-B14F-4D97-AF65-F5344CB8AC3E}">
        <p14:creationId xmlns:p14="http://schemas.microsoft.com/office/powerpoint/2010/main" val="126661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Exclusivity (section </a:t>
            </a:r>
            <a:r>
              <a:rPr lang="en-ZA" sz="2700" b="1" dirty="0" err="1">
                <a:solidFill>
                  <a:schemeClr val="bg2">
                    <a:lumMod val="50000"/>
                  </a:schemeClr>
                </a:solidFill>
              </a:rPr>
              <a:t>22A</a:t>
            </a:r>
            <a:r>
              <a:rPr lang="en-ZA" sz="2700" b="1" dirty="0">
                <a:solidFill>
                  <a:schemeClr val="bg2">
                    <a:lumMod val="50000"/>
                  </a:schemeClr>
                </a:solidFill>
              </a:rPr>
              <a:t>) (continued)</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US" sz="1000" b="1" dirty="0"/>
              <a:t>Section </a:t>
            </a:r>
            <a:r>
              <a:rPr lang="en-US" sz="1000" b="1" dirty="0" err="1"/>
              <a:t>22A</a:t>
            </a:r>
            <a:r>
              <a:rPr lang="en-US" sz="1000" b="1" dirty="0"/>
              <a:t>(1) of the Amendment Bill provides: </a:t>
            </a:r>
            <a:endParaRPr lang="en-GB" sz="1000" b="1" dirty="0"/>
          </a:p>
          <a:p>
            <a:pPr marL="0" indent="0" algn="just">
              <a:lnSpc>
                <a:spcPct val="110000"/>
              </a:lnSpc>
              <a:buNone/>
            </a:pPr>
            <a:r>
              <a:rPr lang="en-US" sz="1000" i="1" dirty="0"/>
              <a:t>“</a:t>
            </a:r>
            <a:r>
              <a:rPr lang="en-US" sz="1000" i="1" dirty="0" err="1"/>
              <a:t>22A</a:t>
            </a:r>
            <a:r>
              <a:rPr lang="en-US" sz="1000" i="1" dirty="0"/>
              <a:t>(1) An applicant for a licence to construct a distribution facility within a particular geographic area, or to sell gas in a particular area, may, at the time of submitting the licence application, request the Energy Regulator to grant it the exclusive right to this licence and to the associated licences within that geographic area, for a particular range of specifications of gas and for a specified period.”</a:t>
            </a:r>
          </a:p>
          <a:p>
            <a:pPr marL="0" indent="0">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just">
              <a:lnSpc>
                <a:spcPct val="110000"/>
              </a:lnSpc>
              <a:buFont typeface="+mj-lt"/>
              <a:buAutoNum type="arabicPeriod" startAt="5"/>
            </a:pPr>
            <a:r>
              <a:rPr lang="en-US" sz="1300" dirty="0"/>
              <a:t>This proposed provision is concerning as it will effectively prevent distributors and traders of gas from trading freely across the country and will create geographic monopolies. </a:t>
            </a:r>
          </a:p>
          <a:p>
            <a:pPr marL="342900" indent="-342900" algn="just">
              <a:lnSpc>
                <a:spcPct val="110000"/>
              </a:lnSpc>
              <a:buFont typeface="+mj-lt"/>
              <a:buAutoNum type="arabicPeriod" startAt="5"/>
            </a:pPr>
            <a:r>
              <a:rPr lang="en-US" sz="1300" dirty="0"/>
              <a:t>We understand that traders of petroleum are not confined to certain geographic areas and are free to set up service stations on a national basis. In our view, there should be a similar approach in the gas industry. </a:t>
            </a:r>
          </a:p>
          <a:p>
            <a:pPr marL="342900" indent="-342900" algn="just">
              <a:lnSpc>
                <a:spcPct val="110000"/>
              </a:lnSpc>
              <a:buFont typeface="+mj-lt"/>
              <a:buAutoNum type="arabicPeriod" startAt="5"/>
            </a:pPr>
            <a:r>
              <a:rPr lang="en-US" sz="1300" dirty="0"/>
              <a:t>It is proposed that this section should be removed in its entirety. </a:t>
            </a:r>
            <a:endParaRPr lang="en-ZA" altLang="en-US" sz="1300" dirty="0"/>
          </a:p>
        </p:txBody>
      </p:sp>
    </p:spTree>
    <p:extLst>
      <p:ext uri="{BB962C8B-B14F-4D97-AF65-F5344CB8AC3E}">
        <p14:creationId xmlns:p14="http://schemas.microsoft.com/office/powerpoint/2010/main" val="355318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6E55EC2-4BD2-4518-874A-7805BDFF62A8}"/>
              </a:ext>
            </a:extLst>
          </p:cNvPr>
          <p:cNvSpPr>
            <a:spLocks noGrp="1" noChangeArrowheads="1"/>
          </p:cNvSpPr>
          <p:nvPr>
            <p:ph type="title"/>
          </p:nvPr>
        </p:nvSpPr>
        <p:spPr>
          <a:xfrm>
            <a:off x="628650" y="231775"/>
            <a:ext cx="7886700" cy="993775"/>
          </a:xfrm>
        </p:spPr>
        <p:txBody>
          <a:bodyPr/>
          <a:lstStyle/>
          <a:p>
            <a:pPr eaLnBrk="1" hangingPunct="1">
              <a:defRPr/>
            </a:pPr>
            <a:r>
              <a:rPr lang="en-US" altLang="en-US" sz="2700" b="1" dirty="0">
                <a:solidFill>
                  <a:schemeClr val="bg2">
                    <a:lumMod val="50000"/>
                  </a:schemeClr>
                </a:solidFill>
              </a:rPr>
              <a:t>Who is ONPASA?</a:t>
            </a:r>
            <a:endParaRPr lang="en-ZA" altLang="en-US" sz="2700" b="1" dirty="0">
              <a:solidFill>
                <a:schemeClr val="bg2">
                  <a:lumMod val="50000"/>
                </a:schemeClr>
              </a:solidFill>
            </a:endParaRPr>
          </a:p>
        </p:txBody>
      </p:sp>
      <p:sp>
        <p:nvSpPr>
          <p:cNvPr id="16387" name="Content Placeholder 2">
            <a:extLst>
              <a:ext uri="{FF2B5EF4-FFF2-40B4-BE49-F238E27FC236}">
                <a16:creationId xmlns:a16="http://schemas.microsoft.com/office/drawing/2014/main" id="{DFACDC14-7AFC-4CDC-9652-AFE2FA8EA463}"/>
              </a:ext>
            </a:extLst>
          </p:cNvPr>
          <p:cNvSpPr>
            <a:spLocks noGrp="1" noChangeArrowheads="1"/>
          </p:cNvSpPr>
          <p:nvPr>
            <p:ph idx="1"/>
          </p:nvPr>
        </p:nvSpPr>
        <p:spPr/>
        <p:txBody>
          <a:bodyPr/>
          <a:lstStyle/>
          <a:p>
            <a:pPr eaLnBrk="1" hangingPunct="1"/>
            <a:r>
              <a:rPr lang="en-US" altLang="en-US" sz="1500" dirty="0"/>
              <a:t>It is a formal association and was established in 2012</a:t>
            </a:r>
          </a:p>
          <a:p>
            <a:pPr eaLnBrk="1" hangingPunct="1"/>
            <a:r>
              <a:rPr lang="en-US" altLang="en-US" sz="1500" dirty="0"/>
              <a:t>It represents upstream participants in the oil and gas industry</a:t>
            </a:r>
          </a:p>
          <a:p>
            <a:pPr eaLnBrk="1" hangingPunct="1"/>
            <a:r>
              <a:rPr lang="en-US" altLang="en-US" sz="1500" dirty="0"/>
              <a:t>All members must have either valid permits, exploration rights and or production right</a:t>
            </a:r>
          </a:p>
          <a:p>
            <a:pPr eaLnBrk="1" hangingPunct="1"/>
            <a:r>
              <a:rPr lang="en-US" altLang="en-US" sz="1500" dirty="0"/>
              <a:t>These are issued by Petroleum Agency of South Africa under the Department Mineral Resources</a:t>
            </a:r>
          </a:p>
          <a:p>
            <a:pPr eaLnBrk="1" hangingPunct="1"/>
            <a:r>
              <a:rPr lang="en-US" altLang="en-US" sz="1500" dirty="0"/>
              <a:t>Currently consists of approximately 8 right holders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US" sz="2700" b="1" dirty="0">
                <a:solidFill>
                  <a:schemeClr val="bg2">
                    <a:lumMod val="50000"/>
                  </a:schemeClr>
                </a:solidFill>
              </a:rPr>
              <a:t>Term of licence </a:t>
            </a:r>
            <a:r>
              <a:rPr lang="en-ZA" sz="2700" b="1" dirty="0">
                <a:solidFill>
                  <a:schemeClr val="bg2">
                    <a:lumMod val="50000"/>
                  </a:schemeClr>
                </a:solidFill>
              </a:rPr>
              <a:t>(section 23(1))</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9977" y="1034275"/>
            <a:ext cx="2378277" cy="3328448"/>
          </a:xfrm>
        </p:spPr>
        <p:txBody>
          <a:bodyPr/>
          <a:lstStyle/>
          <a:p>
            <a:pPr marL="0" indent="0" algn="just">
              <a:lnSpc>
                <a:spcPct val="110000"/>
              </a:lnSpc>
              <a:buNone/>
            </a:pPr>
            <a:r>
              <a:rPr lang="en-US" sz="1000" b="1" dirty="0"/>
              <a:t>Section 23(1) of the Amendment Bill provides: </a:t>
            </a:r>
            <a:endParaRPr lang="en-GB" sz="1000" b="1" dirty="0"/>
          </a:p>
          <a:p>
            <a:pPr marL="0" indent="0" algn="just">
              <a:lnSpc>
                <a:spcPct val="110000"/>
              </a:lnSpc>
              <a:buNone/>
            </a:pPr>
            <a:r>
              <a:rPr lang="en-US" sz="1000" i="1" dirty="0"/>
              <a:t>“23(1) Any licence issued in terms of this Act to operate a gas facility, to provide a gas service, or trade in gas, is valid for the period specified in the licence and determined by the Energy Regulator, taking into consideration relevant factors including the objects of the Act, the applicant’s requested duration of the licence, and the time required to get a return on the investment.”</a:t>
            </a:r>
          </a:p>
          <a:p>
            <a:pPr marL="0" indent="0" algn="just">
              <a:lnSpc>
                <a:spcPct val="110000"/>
              </a:lnSpc>
              <a:buNone/>
            </a:pPr>
            <a:endParaRPr lang="en-US" sz="1000" i="1" dirty="0"/>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1034275"/>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The proposed removal of the minimum validity period of 25 years may lead to uncertainty. </a:t>
            </a:r>
          </a:p>
          <a:p>
            <a:pPr marL="228600" indent="-228600" algn="just">
              <a:lnSpc>
                <a:spcPct val="110000"/>
              </a:lnSpc>
              <a:buFont typeface="+mj-lt"/>
              <a:buAutoNum type="arabicPeriod"/>
            </a:pPr>
            <a:r>
              <a:rPr lang="en-US" sz="1300" dirty="0"/>
              <a:t>It is proposed that this provision is amended to specify the minimum validity period of a particular licence. </a:t>
            </a:r>
          </a:p>
        </p:txBody>
      </p:sp>
    </p:spTree>
    <p:extLst>
      <p:ext uri="{BB962C8B-B14F-4D97-AF65-F5344CB8AC3E}">
        <p14:creationId xmlns:p14="http://schemas.microsoft.com/office/powerpoint/2010/main" val="377150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81805" y="162465"/>
            <a:ext cx="6670876" cy="745061"/>
          </a:xfrm>
        </p:spPr>
        <p:txBody>
          <a:bodyPr/>
          <a:lstStyle/>
          <a:p>
            <a:pPr eaLnBrk="1" hangingPunct="1">
              <a:defRPr/>
            </a:pPr>
            <a:r>
              <a:rPr lang="en-US" sz="2700" b="1" dirty="0">
                <a:solidFill>
                  <a:schemeClr val="bg2">
                    <a:lumMod val="50000"/>
                  </a:schemeClr>
                </a:solidFill>
              </a:rPr>
              <a:t>Non-transferability</a:t>
            </a:r>
            <a:r>
              <a:rPr lang="en-ZA" sz="2700" b="1" dirty="0">
                <a:solidFill>
                  <a:schemeClr val="bg2">
                    <a:lumMod val="50000"/>
                  </a:schemeClr>
                </a:solidFill>
              </a:rPr>
              <a:t> of licences </a:t>
            </a:r>
            <a:br>
              <a:rPr lang="en-ZA" sz="2700" b="1" dirty="0">
                <a:solidFill>
                  <a:schemeClr val="bg2">
                    <a:lumMod val="50000"/>
                  </a:schemeClr>
                </a:solidFill>
              </a:rPr>
            </a:br>
            <a:r>
              <a:rPr lang="en-ZA" sz="2700" b="1" dirty="0">
                <a:solidFill>
                  <a:schemeClr val="bg2">
                    <a:lumMod val="50000"/>
                  </a:schemeClr>
                </a:solidFill>
              </a:rPr>
              <a:t>(section 23(4))</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1016168"/>
            <a:ext cx="2378277" cy="3328448"/>
          </a:xfrm>
        </p:spPr>
        <p:txBody>
          <a:bodyPr/>
          <a:lstStyle/>
          <a:p>
            <a:pPr marL="0" indent="0" algn="just">
              <a:lnSpc>
                <a:spcPct val="110000"/>
              </a:lnSpc>
              <a:buNone/>
            </a:pPr>
            <a:r>
              <a:rPr lang="en-US" sz="1000" b="1" dirty="0"/>
              <a:t>Section 23(4) of the Amendment Bill provides: </a:t>
            </a:r>
            <a:endParaRPr lang="en-GB" sz="1000" b="1" dirty="0"/>
          </a:p>
          <a:p>
            <a:pPr marL="0" indent="0" algn="just">
              <a:lnSpc>
                <a:spcPct val="110000"/>
              </a:lnSpc>
              <a:buNone/>
            </a:pPr>
            <a:r>
              <a:rPr lang="en-US" sz="1000" i="1" dirty="0"/>
              <a:t>“23(4) A licensee may not assign, cede or transfer its licence to another person.”</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591270" y="1016168"/>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Section 23(4) of the Amendment Bill does not cater for instances where a licensee wishes to assign, cede or transfer its licence to a related entity. </a:t>
            </a:r>
            <a:r>
              <a:rPr lang="en-US" sz="1300" dirty="0" err="1"/>
              <a:t>Licences</a:t>
            </a:r>
            <a:r>
              <a:rPr lang="en-US" sz="1300" dirty="0"/>
              <a:t> should be freely transferable between related entities. </a:t>
            </a:r>
          </a:p>
          <a:p>
            <a:pPr marL="228600" indent="-228600" algn="just">
              <a:lnSpc>
                <a:spcPct val="110000"/>
              </a:lnSpc>
              <a:buFont typeface="+mj-lt"/>
              <a:buAutoNum type="arabicPeriod"/>
            </a:pPr>
            <a:r>
              <a:rPr lang="en-US" sz="1300" dirty="0"/>
              <a:t>Under both the current Gas Act and the Amendment Bill, according to section 25, a licensee who wishes to surrender its licence may apply to </a:t>
            </a:r>
            <a:r>
              <a:rPr lang="en-US" sz="1300" dirty="0" err="1"/>
              <a:t>NERSA</a:t>
            </a:r>
            <a:r>
              <a:rPr lang="en-US" sz="1300" dirty="0"/>
              <a:t> to do so provided that another person is willing and demonstrably able to assume the rights and obligations of the licensee. A new licence is then issued to such person. A licensee should be able to assign, cede or transfer its licence to a related entity without the related entity having to apply for a new licence. </a:t>
            </a:r>
          </a:p>
          <a:p>
            <a:pPr marL="228600" indent="-228600" algn="just">
              <a:lnSpc>
                <a:spcPct val="110000"/>
              </a:lnSpc>
              <a:buFont typeface="+mj-lt"/>
              <a:buAutoNum type="arabicPeriod"/>
            </a:pPr>
            <a:r>
              <a:rPr lang="en-US" sz="1300" dirty="0"/>
              <a:t>It is proposed that this provision is amended to deal with instances where a licensee wishes to assign, cede or transfer its licence to a related entity.</a:t>
            </a:r>
          </a:p>
        </p:txBody>
      </p:sp>
    </p:spTree>
    <p:extLst>
      <p:ext uri="{BB962C8B-B14F-4D97-AF65-F5344CB8AC3E}">
        <p14:creationId xmlns:p14="http://schemas.microsoft.com/office/powerpoint/2010/main" val="309826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670876" cy="745061"/>
          </a:xfrm>
        </p:spPr>
        <p:txBody>
          <a:bodyPr/>
          <a:lstStyle/>
          <a:p>
            <a:pPr eaLnBrk="1" hangingPunct="1">
              <a:defRPr/>
            </a:pPr>
            <a:r>
              <a:rPr lang="en-ZA" sz="2700" b="1" dirty="0">
                <a:solidFill>
                  <a:schemeClr val="bg2">
                    <a:lumMod val="50000"/>
                  </a:schemeClr>
                </a:solidFill>
              </a:rPr>
              <a:t>Revocation of licence (section 27)</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23420" y="907526"/>
            <a:ext cx="2378277" cy="3328448"/>
          </a:xfrm>
        </p:spPr>
        <p:txBody>
          <a:bodyPr/>
          <a:lstStyle/>
          <a:p>
            <a:pPr marL="0" indent="0" algn="just">
              <a:lnSpc>
                <a:spcPct val="110000"/>
              </a:lnSpc>
              <a:buNone/>
            </a:pPr>
            <a:r>
              <a:rPr lang="en-US" sz="830" b="1" dirty="0"/>
              <a:t>Section 27(1) of the Amendment Bill provides: </a:t>
            </a:r>
            <a:endParaRPr lang="en-GB" sz="830" b="1" dirty="0"/>
          </a:p>
          <a:p>
            <a:pPr marL="0" indent="0" algn="just">
              <a:lnSpc>
                <a:spcPct val="110000"/>
              </a:lnSpc>
              <a:spcBef>
                <a:spcPts val="0"/>
              </a:spcBef>
              <a:buNone/>
            </a:pPr>
            <a:r>
              <a:rPr lang="en-US" sz="830" i="1" dirty="0"/>
              <a:t>“27(1) The Energy Regulator may revoke a licence if it is satisfied that the licensee—</a:t>
            </a:r>
          </a:p>
          <a:p>
            <a:pPr marL="0" indent="0" algn="just">
              <a:lnSpc>
                <a:spcPct val="110000"/>
              </a:lnSpc>
              <a:spcBef>
                <a:spcPts val="0"/>
              </a:spcBef>
              <a:buNone/>
            </a:pPr>
            <a:r>
              <a:rPr lang="en-US" sz="830" i="1" dirty="0"/>
              <a:t>(a) obtained a licence by fraud or deliberate submission of false information or statements;</a:t>
            </a:r>
          </a:p>
          <a:p>
            <a:pPr marL="0" indent="0" algn="just">
              <a:lnSpc>
                <a:spcPct val="110000"/>
              </a:lnSpc>
              <a:spcBef>
                <a:spcPts val="0"/>
              </a:spcBef>
              <a:buNone/>
            </a:pPr>
            <a:r>
              <a:rPr lang="en-US" sz="830" i="1" dirty="0"/>
              <a:t>(b) has entered insolvency proceedings including winding up, business rescue or liquidation (other than for the purpose of a consolidation, amalgamation or merger);</a:t>
            </a:r>
          </a:p>
          <a:p>
            <a:pPr marL="0" indent="0" algn="just">
              <a:lnSpc>
                <a:spcPct val="110000"/>
              </a:lnSpc>
              <a:spcBef>
                <a:spcPts val="0"/>
              </a:spcBef>
              <a:buNone/>
            </a:pPr>
            <a:r>
              <a:rPr lang="en-US" sz="830" i="1" dirty="0"/>
              <a:t>(c) has made any general assignment, arrangement or compromise with, or for the benefit of, its creditors;</a:t>
            </a:r>
          </a:p>
          <a:p>
            <a:pPr marL="0" indent="0" algn="just">
              <a:lnSpc>
                <a:spcPct val="110000"/>
              </a:lnSpc>
              <a:spcBef>
                <a:spcPts val="0"/>
              </a:spcBef>
              <a:buNone/>
            </a:pPr>
            <a:r>
              <a:rPr lang="en-US" sz="830" i="1" dirty="0"/>
              <a:t>(d) has failed to comply with the terms and conditions of the licence or with the provisions of this Act, which failure has been the subject of a compliance notice in terms of section 26 and has not been rectified following the issuance of the compliance notice; or</a:t>
            </a:r>
          </a:p>
          <a:p>
            <a:pPr marL="0" indent="0" algn="just">
              <a:lnSpc>
                <a:spcPct val="110000"/>
              </a:lnSpc>
              <a:spcBef>
                <a:spcPts val="0"/>
              </a:spcBef>
              <a:buNone/>
            </a:pPr>
            <a:r>
              <a:rPr lang="en-US" sz="830" i="1" dirty="0"/>
              <a:t>(e) has lodged a surrender application with the Energy Regulator in terms of section 25.”</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The current position under the Gas Act is that a licence may only be suspended or revoked on application to the High Court by </a:t>
            </a:r>
            <a:r>
              <a:rPr lang="en-US" sz="1300" dirty="0" err="1"/>
              <a:t>NERSA</a:t>
            </a:r>
            <a:r>
              <a:rPr lang="en-US" sz="1300" dirty="0"/>
              <a:t>. </a:t>
            </a:r>
          </a:p>
          <a:p>
            <a:pPr marL="228600" indent="-228600" algn="just">
              <a:lnSpc>
                <a:spcPct val="110000"/>
              </a:lnSpc>
              <a:buFont typeface="+mj-lt"/>
              <a:buAutoNum type="arabicPeriod"/>
            </a:pPr>
            <a:r>
              <a:rPr lang="en-US" sz="1300" dirty="0"/>
              <a:t>The proposed amendment, however, seeks to empower </a:t>
            </a:r>
            <a:r>
              <a:rPr lang="en-US" sz="1300" dirty="0" err="1"/>
              <a:t>NERSA</a:t>
            </a:r>
            <a:r>
              <a:rPr lang="en-US" sz="1300" dirty="0"/>
              <a:t> to revoke a licence without having to apply to the High Court. </a:t>
            </a:r>
          </a:p>
          <a:p>
            <a:pPr marL="228600" indent="-228600" algn="just">
              <a:lnSpc>
                <a:spcPct val="110000"/>
              </a:lnSpc>
              <a:buFont typeface="+mj-lt"/>
              <a:buAutoNum type="arabicPeriod"/>
            </a:pPr>
            <a:r>
              <a:rPr lang="en-US" sz="1300" dirty="0"/>
              <a:t>Given the serious impact of revoking a licensee’s licence, in our view, it is preferable to involve an independent third party in the process, such as the High Court. </a:t>
            </a:r>
          </a:p>
          <a:p>
            <a:pPr marL="228600" indent="-228600" algn="just">
              <a:lnSpc>
                <a:spcPct val="110000"/>
              </a:lnSpc>
              <a:buFont typeface="+mj-lt"/>
              <a:buAutoNum type="arabicPeriod"/>
            </a:pPr>
            <a:r>
              <a:rPr lang="en-US" sz="1300" dirty="0"/>
              <a:t>It is proposed that the current position under the Gas Act be retained such that </a:t>
            </a:r>
            <a:r>
              <a:rPr lang="en-US" sz="1300" dirty="0" err="1"/>
              <a:t>NERSA</a:t>
            </a:r>
            <a:r>
              <a:rPr lang="en-US" sz="1300" dirty="0"/>
              <a:t> may only revoke a licence on application to the High Court. </a:t>
            </a:r>
          </a:p>
        </p:txBody>
      </p:sp>
    </p:spTree>
    <p:extLst>
      <p:ext uri="{BB962C8B-B14F-4D97-AF65-F5344CB8AC3E}">
        <p14:creationId xmlns:p14="http://schemas.microsoft.com/office/powerpoint/2010/main" val="3033293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05965"/>
            <a:ext cx="6670876" cy="745061"/>
          </a:xfrm>
        </p:spPr>
        <p:txBody>
          <a:bodyPr/>
          <a:lstStyle/>
          <a:p>
            <a:pPr eaLnBrk="1" hangingPunct="1">
              <a:defRPr/>
            </a:pPr>
            <a:r>
              <a:rPr lang="en-US" altLang="en-US" sz="2700" b="1" dirty="0">
                <a:solidFill>
                  <a:schemeClr val="bg2">
                    <a:lumMod val="50000"/>
                  </a:schemeClr>
                </a:solidFill>
              </a:rPr>
              <a:t>Regulation of tariffs and maximum prices (section </a:t>
            </a:r>
            <a:r>
              <a:rPr lang="en-US" altLang="en-US" sz="2700" b="1" dirty="0" err="1">
                <a:solidFill>
                  <a:schemeClr val="bg2">
                    <a:lumMod val="50000"/>
                  </a:schemeClr>
                </a:solidFill>
              </a:rPr>
              <a:t>22B</a:t>
            </a:r>
            <a:r>
              <a:rPr lang="en-US" altLang="en-US" sz="2700" b="1" dirty="0">
                <a:solidFill>
                  <a:schemeClr val="bg2">
                    <a:lumMod val="50000"/>
                  </a:schemeClr>
                </a:solidFill>
              </a:rPr>
              <a:t>)</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02985" y="964026"/>
            <a:ext cx="2378277" cy="3328448"/>
          </a:xfrm>
        </p:spPr>
        <p:txBody>
          <a:bodyPr/>
          <a:lstStyle/>
          <a:p>
            <a:pPr marL="0" indent="0" algn="just">
              <a:lnSpc>
                <a:spcPct val="110000"/>
              </a:lnSpc>
              <a:buNone/>
            </a:pPr>
            <a:r>
              <a:rPr lang="en-US" sz="1000" b="1" dirty="0"/>
              <a:t>Section </a:t>
            </a:r>
            <a:r>
              <a:rPr lang="en-US" sz="1000" b="1" dirty="0" err="1"/>
              <a:t>22B</a:t>
            </a:r>
            <a:r>
              <a:rPr lang="en-US" sz="1000" b="1" dirty="0"/>
              <a:t>(1) of the Amendment Bill provides: </a:t>
            </a:r>
            <a:endParaRPr lang="en-GB" sz="1000" b="1" dirty="0"/>
          </a:p>
          <a:p>
            <a:pPr marL="0" indent="0" algn="just">
              <a:lnSpc>
                <a:spcPct val="110000"/>
              </a:lnSpc>
              <a:buNone/>
            </a:pPr>
            <a:r>
              <a:rPr lang="en-US" sz="1000" i="1" dirty="0"/>
              <a:t>“</a:t>
            </a:r>
            <a:r>
              <a:rPr lang="en-US" sz="1000" i="1" dirty="0" err="1"/>
              <a:t>22B</a:t>
            </a:r>
            <a:r>
              <a:rPr lang="en-US" sz="1000" i="1" dirty="0"/>
              <a:t>(1) The Energy Regulator must regulate tariffs and maximum prices that may be charged by a licensee according to the principles set out in this section and such additional principles as may be prescribed by the Minister.”</a:t>
            </a: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640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300" dirty="0"/>
              <a:t>The current position under section 4(h) of the Gas Act is that </a:t>
            </a:r>
            <a:r>
              <a:rPr lang="en-US" sz="1300" dirty="0" err="1"/>
              <a:t>NERSA</a:t>
            </a:r>
            <a:r>
              <a:rPr lang="en-US" sz="1300" dirty="0"/>
              <a:t> must “</a:t>
            </a:r>
            <a:r>
              <a:rPr lang="en-US" sz="1300" i="1" dirty="0"/>
              <a:t>monitor and approve, and </a:t>
            </a:r>
            <a:r>
              <a:rPr lang="en-US" sz="1300" i="1" u="sng" dirty="0"/>
              <a:t>if necessary</a:t>
            </a:r>
            <a:r>
              <a:rPr lang="en-US" sz="1300" i="1" dirty="0"/>
              <a:t>, regulate </a:t>
            </a:r>
            <a:r>
              <a:rPr lang="en-US" sz="1300" i="1" u="sng" dirty="0"/>
              <a:t>transmission</a:t>
            </a:r>
            <a:r>
              <a:rPr lang="en-US" sz="1300" i="1" dirty="0"/>
              <a:t> and </a:t>
            </a:r>
            <a:r>
              <a:rPr lang="en-US" sz="1300" i="1" u="sng" dirty="0"/>
              <a:t>storage</a:t>
            </a:r>
            <a:r>
              <a:rPr lang="en-US" sz="1300" i="1" dirty="0"/>
              <a:t> tariffs</a:t>
            </a:r>
            <a:r>
              <a:rPr lang="en-US" sz="1300" dirty="0"/>
              <a:t>” [our emphasis]. </a:t>
            </a:r>
          </a:p>
          <a:p>
            <a:pPr marL="228600" indent="-228600" algn="just">
              <a:lnSpc>
                <a:spcPct val="110000"/>
              </a:lnSpc>
              <a:buFont typeface="+mj-lt"/>
              <a:buAutoNum type="arabicPeriod"/>
            </a:pPr>
            <a:r>
              <a:rPr lang="en-US" sz="1300" dirty="0"/>
              <a:t>This amendment proposes to empower </a:t>
            </a:r>
            <a:r>
              <a:rPr lang="en-US" sz="1300" dirty="0" err="1"/>
              <a:t>NERSA</a:t>
            </a:r>
            <a:r>
              <a:rPr lang="en-US" sz="1300" dirty="0"/>
              <a:t> to regulate all tariffs and maximum prices. </a:t>
            </a:r>
          </a:p>
          <a:p>
            <a:pPr marL="228600" indent="-228600" algn="just">
              <a:lnSpc>
                <a:spcPct val="110000"/>
              </a:lnSpc>
              <a:buFont typeface="+mj-lt"/>
              <a:buAutoNum type="arabicPeriod"/>
            </a:pPr>
            <a:r>
              <a:rPr lang="en-US" sz="1300" dirty="0"/>
              <a:t>Given the complex and varying nature of gas projects, we are concerned that </a:t>
            </a:r>
            <a:r>
              <a:rPr lang="en-US" sz="1300" dirty="0" err="1"/>
              <a:t>NERSA</a:t>
            </a:r>
            <a:r>
              <a:rPr lang="en-US" sz="1300" dirty="0"/>
              <a:t> will not have the capacity to differentiate how different projects and entities will operate. The proposed provision also restricts the ability of entities to trade freely at competitive prices. This is likely to discourage investment. </a:t>
            </a:r>
          </a:p>
          <a:p>
            <a:pPr marL="228600" indent="-228600" algn="just">
              <a:lnSpc>
                <a:spcPct val="110000"/>
              </a:lnSpc>
              <a:buFont typeface="+mj-lt"/>
              <a:buAutoNum type="arabicPeriod"/>
            </a:pPr>
            <a:r>
              <a:rPr lang="en-US" sz="1300" dirty="0"/>
              <a:t>It is proposed the current position under the Gas Act is retained such that </a:t>
            </a:r>
            <a:r>
              <a:rPr lang="en-US" sz="1300" dirty="0" err="1"/>
              <a:t>NERSA</a:t>
            </a:r>
            <a:r>
              <a:rPr lang="en-US" sz="1300" dirty="0"/>
              <a:t> may monitor and approve tariffs and only regulate, where necessary. </a:t>
            </a:r>
          </a:p>
        </p:txBody>
      </p:sp>
    </p:spTree>
    <p:extLst>
      <p:ext uri="{BB962C8B-B14F-4D97-AF65-F5344CB8AC3E}">
        <p14:creationId xmlns:p14="http://schemas.microsoft.com/office/powerpoint/2010/main" val="242545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28650" y="188913"/>
            <a:ext cx="7886700" cy="993775"/>
          </a:xfrm>
        </p:spPr>
        <p:txBody>
          <a:bodyPr/>
          <a:lstStyle/>
          <a:p>
            <a:pPr eaLnBrk="1" hangingPunct="1">
              <a:defRPr/>
            </a:pPr>
            <a:r>
              <a:rPr lang="en-ZA" altLang="en-US" sz="2700" b="1" dirty="0">
                <a:solidFill>
                  <a:schemeClr val="bg2">
                    <a:lumMod val="50000"/>
                  </a:schemeClr>
                </a:solidFill>
              </a:rPr>
              <a:t>Conclusion</a:t>
            </a:r>
          </a:p>
        </p:txBody>
      </p:sp>
      <p:sp>
        <p:nvSpPr>
          <p:cNvPr id="15363" name="Content Placeholder 1"/>
          <p:cNvSpPr>
            <a:spLocks noGrp="1" noChangeArrowheads="1"/>
          </p:cNvSpPr>
          <p:nvPr>
            <p:ph idx="1"/>
          </p:nvPr>
        </p:nvSpPr>
        <p:spPr/>
        <p:txBody>
          <a:bodyPr/>
          <a:lstStyle/>
          <a:p>
            <a:pPr algn="just">
              <a:buFont typeface="+mj-lt"/>
              <a:buAutoNum type="arabicPeriod"/>
            </a:pPr>
            <a:r>
              <a:rPr lang="en-ZA" sz="1800" dirty="0"/>
              <a:t>ONPASA would like to thank the </a:t>
            </a:r>
            <a:r>
              <a:rPr lang="en-US" sz="1800" dirty="0"/>
              <a:t>Portfolio Committee on Mineral Resources and Energy </a:t>
            </a:r>
            <a:r>
              <a:rPr lang="en-ZA" sz="1800" dirty="0"/>
              <a:t>for allowing us to participate in these consultations. </a:t>
            </a:r>
          </a:p>
          <a:p>
            <a:pPr algn="just">
              <a:buFont typeface="+mj-lt"/>
              <a:buAutoNum type="arabicPeriod"/>
            </a:pPr>
            <a:r>
              <a:rPr lang="en-ZA" sz="1800" dirty="0"/>
              <a:t> We hope that our representations and suggestions assist in creating a long term stable regulatory framework for oil and gas projects in South Africa. </a:t>
            </a:r>
          </a:p>
          <a:p>
            <a:pPr marL="0" indent="0">
              <a:buNone/>
            </a:pPr>
            <a:endParaRPr lang="en-ZA" altLang="en-US" sz="1800" dirty="0"/>
          </a:p>
        </p:txBody>
      </p:sp>
    </p:spTree>
    <p:extLst>
      <p:ext uri="{BB962C8B-B14F-4D97-AF65-F5344CB8AC3E}">
        <p14:creationId xmlns:p14="http://schemas.microsoft.com/office/powerpoint/2010/main" val="31801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997DAB1-008F-4CF0-AF5D-19B48F469816}"/>
              </a:ext>
            </a:extLst>
          </p:cNvPr>
          <p:cNvSpPr>
            <a:spLocks noGrp="1" noChangeArrowheads="1"/>
          </p:cNvSpPr>
          <p:nvPr>
            <p:ph type="title"/>
          </p:nvPr>
        </p:nvSpPr>
        <p:spPr>
          <a:xfrm>
            <a:off x="696913" y="174625"/>
            <a:ext cx="7886700" cy="993775"/>
          </a:xfrm>
        </p:spPr>
        <p:txBody>
          <a:bodyPr/>
          <a:lstStyle/>
          <a:p>
            <a:pPr eaLnBrk="1" hangingPunct="1">
              <a:defRPr/>
            </a:pPr>
            <a:r>
              <a:rPr lang="en-US" altLang="en-US" sz="2700" b="1" dirty="0">
                <a:solidFill>
                  <a:schemeClr val="bg2">
                    <a:lumMod val="50000"/>
                  </a:schemeClr>
                </a:solidFill>
              </a:rPr>
              <a:t>Our members</a:t>
            </a:r>
            <a:endParaRPr lang="en-ZA" altLang="en-US" sz="2700" b="1" dirty="0">
              <a:solidFill>
                <a:schemeClr val="bg2">
                  <a:lumMod val="50000"/>
                </a:schemeClr>
              </a:solidFill>
            </a:endParaRPr>
          </a:p>
        </p:txBody>
      </p:sp>
      <p:graphicFrame>
        <p:nvGraphicFramePr>
          <p:cNvPr id="4" name="Table 3">
            <a:extLst>
              <a:ext uri="{FF2B5EF4-FFF2-40B4-BE49-F238E27FC236}">
                <a16:creationId xmlns:a16="http://schemas.microsoft.com/office/drawing/2014/main" id="{8B8BDA28-6226-4FA8-85E6-6A37D80AC88B}"/>
              </a:ext>
            </a:extLst>
          </p:cNvPr>
          <p:cNvGraphicFramePr>
            <a:graphicFrameLocks noGrp="1"/>
          </p:cNvGraphicFramePr>
          <p:nvPr/>
        </p:nvGraphicFramePr>
        <p:xfrm>
          <a:off x="776288" y="1130300"/>
          <a:ext cx="6992938" cy="2882898"/>
        </p:xfrm>
        <a:graphic>
          <a:graphicData uri="http://schemas.openxmlformats.org/drawingml/2006/table">
            <a:tbl>
              <a:tblPr firstRow="1" bandRow="1">
                <a:tableStyleId>{5C22544A-7EE6-4342-B048-85BDC9FD1C3A}</a:tableStyleId>
              </a:tblPr>
              <a:tblGrid>
                <a:gridCol w="2228095">
                  <a:extLst>
                    <a:ext uri="{9D8B030D-6E8A-4147-A177-3AD203B41FA5}">
                      <a16:colId xmlns:a16="http://schemas.microsoft.com/office/drawing/2014/main" val="20000"/>
                    </a:ext>
                  </a:extLst>
                </a:gridCol>
                <a:gridCol w="2469232">
                  <a:extLst>
                    <a:ext uri="{9D8B030D-6E8A-4147-A177-3AD203B41FA5}">
                      <a16:colId xmlns:a16="http://schemas.microsoft.com/office/drawing/2014/main" val="20001"/>
                    </a:ext>
                  </a:extLst>
                </a:gridCol>
                <a:gridCol w="2295611">
                  <a:extLst>
                    <a:ext uri="{9D8B030D-6E8A-4147-A177-3AD203B41FA5}">
                      <a16:colId xmlns:a16="http://schemas.microsoft.com/office/drawing/2014/main" val="20002"/>
                    </a:ext>
                  </a:extLst>
                </a:gridCol>
              </a:tblGrid>
              <a:tr h="251683">
                <a:tc>
                  <a:txBody>
                    <a:bodyPr/>
                    <a:lstStyle/>
                    <a:p>
                      <a:r>
                        <a:rPr lang="en-US" sz="1200" dirty="0"/>
                        <a:t>Name</a:t>
                      </a:r>
                      <a:endParaRPr lang="en-ZA" sz="1200" dirty="0"/>
                    </a:p>
                  </a:txBody>
                  <a:tcPr marL="68572" marR="68572" marT="34324" marB="34324"/>
                </a:tc>
                <a:tc>
                  <a:txBody>
                    <a:bodyPr/>
                    <a:lstStyle/>
                    <a:p>
                      <a:r>
                        <a:rPr lang="en-US" sz="1200" dirty="0"/>
                        <a:t>Status of rights</a:t>
                      </a:r>
                      <a:endParaRPr lang="en-ZA" sz="1200" dirty="0"/>
                    </a:p>
                  </a:txBody>
                  <a:tcPr marL="68572" marR="68572" marT="34324" marB="34324"/>
                </a:tc>
                <a:tc>
                  <a:txBody>
                    <a:bodyPr/>
                    <a:lstStyle/>
                    <a:p>
                      <a:r>
                        <a:rPr lang="en-US" sz="1200" dirty="0"/>
                        <a:t>Type of field</a:t>
                      </a:r>
                      <a:endParaRPr lang="en-ZA" sz="1200" dirty="0"/>
                    </a:p>
                  </a:txBody>
                  <a:tcPr marL="68572" marR="68572" marT="34324" marB="34324"/>
                </a:tc>
                <a:extLst>
                  <a:ext uri="{0D108BD9-81ED-4DB2-BD59-A6C34878D82A}">
                    <a16:rowId xmlns:a16="http://schemas.microsoft.com/office/drawing/2014/main" val="10000"/>
                  </a:ext>
                </a:extLst>
              </a:tr>
              <a:tr h="251683">
                <a:tc>
                  <a:txBody>
                    <a:bodyPr/>
                    <a:lstStyle/>
                    <a:p>
                      <a:r>
                        <a:rPr lang="en-US" sz="1200" dirty="0" err="1"/>
                        <a:t>Badimo</a:t>
                      </a:r>
                      <a:r>
                        <a:rPr lang="en-US" sz="1200" dirty="0"/>
                        <a:t> Gas (</a:t>
                      </a:r>
                      <a:r>
                        <a:rPr lang="en-US" sz="1200" dirty="0" err="1"/>
                        <a:t>AfroEnergy</a:t>
                      </a:r>
                      <a:r>
                        <a:rPr lang="en-US" sz="1200" dirty="0"/>
                        <a:t>)</a:t>
                      </a:r>
                      <a:endParaRPr lang="en-ZA" sz="1200" dirty="0"/>
                    </a:p>
                  </a:txBody>
                  <a:tcPr marL="68572" marR="68572" marT="34324" marB="34324"/>
                </a:tc>
                <a:tc>
                  <a:txBody>
                    <a:bodyPr/>
                    <a:lstStyle/>
                    <a:p>
                      <a:r>
                        <a:rPr lang="en-US" sz="1200" dirty="0"/>
                        <a:t>Exploration </a:t>
                      </a:r>
                      <a:endParaRPr lang="en-ZA" sz="1200" dirty="0"/>
                    </a:p>
                  </a:txBody>
                  <a:tcPr marL="68572" marR="68572" marT="34324" marB="34324"/>
                </a:tc>
                <a:tc>
                  <a:txBody>
                    <a:bodyPr/>
                    <a:lstStyle/>
                    <a:p>
                      <a:r>
                        <a:rPr lang="en-US" sz="1200" dirty="0"/>
                        <a:t>CBM and tight gas</a:t>
                      </a:r>
                      <a:endParaRPr lang="en-ZA" sz="1200" dirty="0"/>
                    </a:p>
                  </a:txBody>
                  <a:tcPr marL="68572" marR="68572" marT="34324" marB="34324"/>
                </a:tc>
                <a:extLst>
                  <a:ext uri="{0D108BD9-81ED-4DB2-BD59-A6C34878D82A}">
                    <a16:rowId xmlns:a16="http://schemas.microsoft.com/office/drawing/2014/main" val="10001"/>
                  </a:ext>
                </a:extLst>
              </a:tr>
              <a:tr h="434717">
                <a:tc>
                  <a:txBody>
                    <a:bodyPr/>
                    <a:lstStyle/>
                    <a:p>
                      <a:r>
                        <a:rPr lang="en-US" sz="1200" dirty="0" err="1"/>
                        <a:t>Bundu</a:t>
                      </a:r>
                      <a:r>
                        <a:rPr lang="en-US" sz="1200" dirty="0"/>
                        <a:t> Oil and Gas Exploration</a:t>
                      </a:r>
                      <a:endParaRPr lang="en-ZA" sz="1200" dirty="0"/>
                    </a:p>
                  </a:txBody>
                  <a:tcPr marL="68572" marR="68572" marT="34324" marB="34324"/>
                </a:tc>
                <a:tc>
                  <a:txBody>
                    <a:bodyPr/>
                    <a:lstStyle/>
                    <a:p>
                      <a:r>
                        <a:rPr lang="en-US" sz="1200" dirty="0"/>
                        <a:t>Exploration </a:t>
                      </a:r>
                      <a:endParaRPr lang="en-ZA" sz="1200" dirty="0"/>
                    </a:p>
                  </a:txBody>
                  <a:tcPr marL="68572" marR="68572" marT="34324" marB="34324"/>
                </a:tc>
                <a:tc>
                  <a:txBody>
                    <a:bodyPr/>
                    <a:lstStyle/>
                    <a:p>
                      <a:r>
                        <a:rPr lang="en-US" sz="1200" dirty="0"/>
                        <a:t>Shale</a:t>
                      </a:r>
                      <a:endParaRPr lang="en-ZA" sz="1200" dirty="0"/>
                    </a:p>
                  </a:txBody>
                  <a:tcPr marL="68572" marR="68572" marT="34324" marB="34324"/>
                </a:tc>
                <a:extLst>
                  <a:ext uri="{0D108BD9-81ED-4DB2-BD59-A6C34878D82A}">
                    <a16:rowId xmlns:a16="http://schemas.microsoft.com/office/drawing/2014/main" val="10002"/>
                  </a:ext>
                </a:extLst>
              </a:tr>
              <a:tr h="251683">
                <a:tc>
                  <a:txBody>
                    <a:bodyPr/>
                    <a:lstStyle/>
                    <a:p>
                      <a:r>
                        <a:rPr lang="en-US" sz="1200" dirty="0"/>
                        <a:t>Challenger Energy</a:t>
                      </a:r>
                    </a:p>
                  </a:txBody>
                  <a:tcPr marL="68572" marR="68572" marT="34324" marB="34324"/>
                </a:tc>
                <a:tc>
                  <a:txBody>
                    <a:bodyPr/>
                    <a:lstStyle/>
                    <a:p>
                      <a:r>
                        <a:rPr lang="en-ZA" sz="1200" dirty="0"/>
                        <a:t>Exploration</a:t>
                      </a:r>
                    </a:p>
                  </a:txBody>
                  <a:tcPr marL="68572" marR="68572" marT="34324" marB="34324"/>
                </a:tc>
                <a:tc>
                  <a:txBody>
                    <a:bodyPr/>
                    <a:lstStyle/>
                    <a:p>
                      <a:r>
                        <a:rPr lang="en-ZA" sz="1200" dirty="0"/>
                        <a:t>Shale</a:t>
                      </a:r>
                    </a:p>
                  </a:txBody>
                  <a:tcPr marL="68572" marR="68572" marT="34324" marB="34324"/>
                </a:tc>
                <a:extLst>
                  <a:ext uri="{0D108BD9-81ED-4DB2-BD59-A6C34878D82A}">
                    <a16:rowId xmlns:a16="http://schemas.microsoft.com/office/drawing/2014/main" val="10003"/>
                  </a:ext>
                </a:extLst>
              </a:tr>
              <a:tr h="251683">
                <a:tc>
                  <a:txBody>
                    <a:bodyPr/>
                    <a:lstStyle/>
                    <a:p>
                      <a:r>
                        <a:rPr lang="en-US" sz="1200" dirty="0"/>
                        <a:t>Inert Gas Industries </a:t>
                      </a:r>
                    </a:p>
                  </a:txBody>
                  <a:tcPr marL="68572" marR="68572" marT="34324" marB="34324"/>
                </a:tc>
                <a:tc>
                  <a:txBody>
                    <a:bodyPr/>
                    <a:lstStyle/>
                    <a:p>
                      <a:r>
                        <a:rPr lang="en-US" sz="1200" dirty="0"/>
                        <a:t>Exploration</a:t>
                      </a:r>
                      <a:endParaRPr lang="en-ZA" sz="1200" dirty="0"/>
                    </a:p>
                  </a:txBody>
                  <a:tcPr marL="68572" marR="68572" marT="34324" marB="34324"/>
                </a:tc>
                <a:tc>
                  <a:txBody>
                    <a:bodyPr/>
                    <a:lstStyle/>
                    <a:p>
                      <a:r>
                        <a:rPr lang="en-US" sz="1200" dirty="0"/>
                        <a:t>Shale and tight gas</a:t>
                      </a:r>
                      <a:endParaRPr lang="en-ZA" sz="1200" dirty="0"/>
                    </a:p>
                  </a:txBody>
                  <a:tcPr marL="68572" marR="68572" marT="34324" marB="34324"/>
                </a:tc>
                <a:extLst>
                  <a:ext uri="{0D108BD9-81ED-4DB2-BD59-A6C34878D82A}">
                    <a16:rowId xmlns:a16="http://schemas.microsoft.com/office/drawing/2014/main" val="10004"/>
                  </a:ext>
                </a:extLst>
              </a:tr>
              <a:tr h="251683">
                <a:tc>
                  <a:txBody>
                    <a:bodyPr/>
                    <a:lstStyle/>
                    <a:p>
                      <a:r>
                        <a:rPr lang="en-US" sz="1200" dirty="0"/>
                        <a:t>Moonstone Investments</a:t>
                      </a:r>
                      <a:endParaRPr lang="en-ZA" sz="1200" dirty="0"/>
                    </a:p>
                  </a:txBody>
                  <a:tcPr marL="68572" marR="68572" marT="34324" marB="34324"/>
                </a:tc>
                <a:tc>
                  <a:txBody>
                    <a:bodyPr/>
                    <a:lstStyle/>
                    <a:p>
                      <a:r>
                        <a:rPr lang="en-US" sz="1200" dirty="0"/>
                        <a:t>Exploration </a:t>
                      </a:r>
                      <a:endParaRPr lang="en-ZA" sz="1200" dirty="0"/>
                    </a:p>
                  </a:txBody>
                  <a:tcPr marL="68572" marR="68572" marT="34324" marB="34324"/>
                </a:tc>
                <a:tc>
                  <a:txBody>
                    <a:bodyPr/>
                    <a:lstStyle/>
                    <a:p>
                      <a:r>
                        <a:rPr lang="en-US" sz="1200" dirty="0"/>
                        <a:t>Shale and tight gas</a:t>
                      </a:r>
                      <a:endParaRPr lang="en-ZA" sz="1200" dirty="0"/>
                    </a:p>
                  </a:txBody>
                  <a:tcPr marL="68572" marR="68572" marT="34324" marB="34324"/>
                </a:tc>
                <a:extLst>
                  <a:ext uri="{0D108BD9-81ED-4DB2-BD59-A6C34878D82A}">
                    <a16:rowId xmlns:a16="http://schemas.microsoft.com/office/drawing/2014/main" val="10005"/>
                  </a:ext>
                </a:extLst>
              </a:tr>
              <a:tr h="251683">
                <a:tc>
                  <a:txBody>
                    <a:bodyPr/>
                    <a:lstStyle/>
                    <a:p>
                      <a:r>
                        <a:rPr lang="en-US" sz="1200" dirty="0"/>
                        <a:t>Sunbird Energy</a:t>
                      </a:r>
                      <a:endParaRPr lang="en-ZA" sz="1200" dirty="0"/>
                    </a:p>
                  </a:txBody>
                  <a:tcPr marL="68572" marR="68572" marT="34324" marB="34324"/>
                </a:tc>
                <a:tc>
                  <a:txBody>
                    <a:bodyPr/>
                    <a:lstStyle/>
                    <a:p>
                      <a:r>
                        <a:rPr lang="en-US" sz="1200" dirty="0"/>
                        <a:t>Exploration </a:t>
                      </a:r>
                      <a:endParaRPr lang="en-ZA" sz="1200" dirty="0"/>
                    </a:p>
                  </a:txBody>
                  <a:tcPr marL="68572" marR="68572" marT="34324" marB="34324"/>
                </a:tc>
                <a:tc>
                  <a:txBody>
                    <a:bodyPr/>
                    <a:lstStyle/>
                    <a:p>
                      <a:r>
                        <a:rPr lang="en-US" sz="1200" dirty="0"/>
                        <a:t>CBM</a:t>
                      </a:r>
                      <a:endParaRPr lang="en-ZA" sz="1200" dirty="0"/>
                    </a:p>
                  </a:txBody>
                  <a:tcPr marL="68572" marR="68572" marT="34324" marB="34324"/>
                </a:tc>
                <a:extLst>
                  <a:ext uri="{0D108BD9-81ED-4DB2-BD59-A6C34878D82A}">
                    <a16:rowId xmlns:a16="http://schemas.microsoft.com/office/drawing/2014/main" val="10006"/>
                  </a:ext>
                </a:extLst>
              </a:tr>
              <a:tr h="251683">
                <a:tc>
                  <a:txBody>
                    <a:bodyPr/>
                    <a:lstStyle/>
                    <a:p>
                      <a:r>
                        <a:rPr lang="en-US" sz="1200" dirty="0"/>
                        <a:t>Tetra4</a:t>
                      </a:r>
                      <a:endParaRPr lang="en-ZA" sz="1200" dirty="0"/>
                    </a:p>
                  </a:txBody>
                  <a:tcPr marL="68572" marR="68572" marT="34324" marB="34324"/>
                </a:tc>
                <a:tc>
                  <a:txBody>
                    <a:bodyPr/>
                    <a:lstStyle/>
                    <a:p>
                      <a:r>
                        <a:rPr lang="en-US" sz="1200" dirty="0"/>
                        <a:t>Production</a:t>
                      </a:r>
                      <a:endParaRPr lang="en-ZA" sz="1200" dirty="0"/>
                    </a:p>
                  </a:txBody>
                  <a:tcPr marL="68572" marR="68572" marT="34324" marB="34324"/>
                </a:tc>
                <a:tc>
                  <a:txBody>
                    <a:bodyPr/>
                    <a:lstStyle/>
                    <a:p>
                      <a:r>
                        <a:rPr lang="en-US" sz="1200" dirty="0"/>
                        <a:t>Biogenic and tight gas</a:t>
                      </a:r>
                      <a:endParaRPr lang="en-ZA" sz="1200" dirty="0"/>
                    </a:p>
                  </a:txBody>
                  <a:tcPr marL="68572" marR="68572" marT="34324" marB="34324"/>
                </a:tc>
                <a:extLst>
                  <a:ext uri="{0D108BD9-81ED-4DB2-BD59-A6C34878D82A}">
                    <a16:rowId xmlns:a16="http://schemas.microsoft.com/office/drawing/2014/main" val="10007"/>
                  </a:ext>
                </a:extLst>
              </a:tr>
              <a:tr h="251683">
                <a:tc>
                  <a:txBody>
                    <a:bodyPr/>
                    <a:lstStyle/>
                    <a:p>
                      <a:r>
                        <a:rPr lang="en-ZA" sz="1200" dirty="0" err="1"/>
                        <a:t>Ringeta</a:t>
                      </a:r>
                      <a:r>
                        <a:rPr lang="en-ZA" sz="1200" dirty="0"/>
                        <a:t> </a:t>
                      </a:r>
                      <a:r>
                        <a:rPr lang="en-ZA" sz="1200" dirty="0" err="1"/>
                        <a:t>Mzamani</a:t>
                      </a:r>
                      <a:r>
                        <a:rPr lang="en-ZA" sz="1200" dirty="0"/>
                        <a:t> Resources</a:t>
                      </a:r>
                    </a:p>
                  </a:txBody>
                  <a:tcPr marL="68572" marR="68572" marT="34324" marB="34324"/>
                </a:tc>
                <a:tc>
                  <a:txBody>
                    <a:bodyPr/>
                    <a:lstStyle/>
                    <a:p>
                      <a:r>
                        <a:rPr lang="en-ZA" sz="1200" dirty="0"/>
                        <a:t>Exploration</a:t>
                      </a:r>
                    </a:p>
                  </a:txBody>
                  <a:tcPr marL="68572" marR="68572" marT="34324" marB="34324"/>
                </a:tc>
                <a:tc>
                  <a:txBody>
                    <a:bodyPr/>
                    <a:lstStyle/>
                    <a:p>
                      <a:r>
                        <a:rPr lang="en-ZA" sz="1200" dirty="0"/>
                        <a:t>Tight gas</a:t>
                      </a:r>
                    </a:p>
                  </a:txBody>
                  <a:tcPr marL="68572" marR="68572" marT="34324" marB="34324"/>
                </a:tc>
                <a:extLst>
                  <a:ext uri="{0D108BD9-81ED-4DB2-BD59-A6C34878D82A}">
                    <a16:rowId xmlns:a16="http://schemas.microsoft.com/office/drawing/2014/main" val="10008"/>
                  </a:ext>
                </a:extLst>
              </a:tr>
              <a:tr h="434717">
                <a:tc>
                  <a:txBody>
                    <a:bodyPr/>
                    <a:lstStyle/>
                    <a:p>
                      <a:r>
                        <a:rPr lang="en-ZA" sz="1200" dirty="0"/>
                        <a:t>Twala </a:t>
                      </a:r>
                      <a:r>
                        <a:rPr lang="en-ZA" sz="1200" dirty="0" err="1"/>
                        <a:t>Mnyamande</a:t>
                      </a:r>
                      <a:endParaRPr lang="en-ZA" sz="1200" dirty="0"/>
                    </a:p>
                  </a:txBody>
                  <a:tcPr marL="68572" marR="68572" marT="34324" marB="34324"/>
                </a:tc>
                <a:tc>
                  <a:txBody>
                    <a:bodyPr/>
                    <a:lstStyle/>
                    <a:p>
                      <a:r>
                        <a:rPr lang="en-ZA" sz="1200" dirty="0"/>
                        <a:t>Exploration</a:t>
                      </a:r>
                    </a:p>
                  </a:txBody>
                  <a:tcPr marL="68572" marR="68572" marT="34324" marB="34324"/>
                </a:tc>
                <a:tc>
                  <a:txBody>
                    <a:bodyPr/>
                    <a:lstStyle/>
                    <a:p>
                      <a:r>
                        <a:rPr lang="en-ZA" sz="1200" dirty="0"/>
                        <a:t>CBM and tight Gas</a:t>
                      </a:r>
                    </a:p>
                  </a:txBody>
                  <a:tcPr marL="68572" marR="68572" marT="34324" marB="34324"/>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a:extLst>
              <a:ext uri="{FF2B5EF4-FFF2-40B4-BE49-F238E27FC236}">
                <a16:creationId xmlns:a16="http://schemas.microsoft.com/office/drawing/2014/main" id="{6384B677-AF73-44B2-9550-3998CD270D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866" t="8833" r="19177" b="11259"/>
          <a:stretch>
            <a:fillRect/>
          </a:stretch>
        </p:blipFill>
        <p:spPr bwMode="auto">
          <a:xfrm>
            <a:off x="1689100" y="881063"/>
            <a:ext cx="646271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a:extLst>
              <a:ext uri="{FF2B5EF4-FFF2-40B4-BE49-F238E27FC236}">
                <a16:creationId xmlns:a16="http://schemas.microsoft.com/office/drawing/2014/main" id="{3873D57E-B7B0-4CD5-B0BA-C1D465890C42}"/>
              </a:ext>
            </a:extLst>
          </p:cNvPr>
          <p:cNvSpPr txBox="1">
            <a:spLocks noChangeArrowheads="1"/>
          </p:cNvSpPr>
          <p:nvPr/>
        </p:nvSpPr>
        <p:spPr bwMode="auto">
          <a:xfrm>
            <a:off x="569913" y="1038225"/>
            <a:ext cx="2895600" cy="1722438"/>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ZA" altLang="en-US" sz="1600" dirty="0"/>
          </a:p>
          <a:p>
            <a:pPr>
              <a:defRPr/>
            </a:pPr>
            <a:r>
              <a:rPr lang="en-ZA" altLang="en-US" sz="1600" dirty="0"/>
              <a:t>Rights granted:</a:t>
            </a:r>
          </a:p>
          <a:p>
            <a:pPr marL="285750" indent="-285750">
              <a:buFont typeface="Arial" panose="020B0604020202020204" pitchFamily="34" charset="0"/>
              <a:buChar char="•"/>
              <a:defRPr/>
            </a:pPr>
            <a:r>
              <a:rPr lang="en-ZA" altLang="en-US" sz="1400" dirty="0"/>
              <a:t>18 Right Holders</a:t>
            </a:r>
          </a:p>
          <a:p>
            <a:pPr marL="1028700" lvl="1">
              <a:buFont typeface="Arial" panose="020B0604020202020204" pitchFamily="34" charset="0"/>
              <a:buChar char="•"/>
              <a:defRPr/>
            </a:pPr>
            <a:r>
              <a:rPr lang="en-ZA" altLang="en-US" sz="1400" dirty="0"/>
              <a:t>9 X TCP </a:t>
            </a:r>
          </a:p>
          <a:p>
            <a:pPr marL="1028700" lvl="1">
              <a:buFont typeface="Arial" panose="020B0604020202020204" pitchFamily="34" charset="0"/>
              <a:buChar char="•"/>
              <a:defRPr/>
            </a:pPr>
            <a:r>
              <a:rPr lang="en-ZA" altLang="en-US" sz="1400" dirty="0"/>
              <a:t>44 X Exploration </a:t>
            </a:r>
          </a:p>
          <a:p>
            <a:pPr marL="1028700" lvl="1">
              <a:buFont typeface="Arial" panose="020B0604020202020204" pitchFamily="34" charset="0"/>
              <a:buChar char="•"/>
              <a:defRPr/>
            </a:pPr>
            <a:r>
              <a:rPr lang="en-ZA" altLang="en-US" sz="1400" dirty="0"/>
              <a:t>1 X Production</a:t>
            </a:r>
            <a:endParaRPr lang="en-ZA" altLang="en-US" sz="1600" dirty="0"/>
          </a:p>
          <a:p>
            <a:pPr>
              <a:defRPr/>
            </a:pPr>
            <a:endParaRPr lang="en-ZA" altLang="en-US" dirty="0"/>
          </a:p>
        </p:txBody>
      </p:sp>
      <p:sp>
        <p:nvSpPr>
          <p:cNvPr id="5" name="TextBox 1">
            <a:extLst>
              <a:ext uri="{FF2B5EF4-FFF2-40B4-BE49-F238E27FC236}">
                <a16:creationId xmlns:a16="http://schemas.microsoft.com/office/drawing/2014/main" id="{34959933-2AEA-40A4-9AB7-44BCDBE3CE35}"/>
              </a:ext>
            </a:extLst>
          </p:cNvPr>
          <p:cNvSpPr txBox="1">
            <a:spLocks noChangeArrowheads="1"/>
          </p:cNvSpPr>
          <p:nvPr/>
        </p:nvSpPr>
        <p:spPr bwMode="auto">
          <a:xfrm>
            <a:off x="6748463" y="3308350"/>
            <a:ext cx="2536825" cy="1046163"/>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ZA" altLang="en-US" sz="1600" dirty="0"/>
              <a:t>Under Application</a:t>
            </a:r>
          </a:p>
          <a:p>
            <a:pPr marL="285750" indent="-285750">
              <a:buFont typeface="Arial" panose="020B0604020202020204" pitchFamily="34" charset="0"/>
              <a:buChar char="•"/>
              <a:defRPr/>
            </a:pPr>
            <a:r>
              <a:rPr lang="en-ZA" altLang="en-US" sz="1400" dirty="0"/>
              <a:t>11 X TCPs</a:t>
            </a:r>
          </a:p>
          <a:p>
            <a:pPr marL="285750" indent="-285750">
              <a:buFont typeface="Arial" panose="020B0604020202020204" pitchFamily="34" charset="0"/>
              <a:buChar char="•"/>
              <a:defRPr/>
            </a:pPr>
            <a:r>
              <a:rPr lang="en-ZA" altLang="en-US" sz="1400" dirty="0"/>
              <a:t>15 X Exploration</a:t>
            </a:r>
          </a:p>
          <a:p>
            <a:pPr>
              <a:defRPr/>
            </a:pPr>
            <a:endParaRPr lang="en-ZA" altLang="en-US" dirty="0"/>
          </a:p>
        </p:txBody>
      </p:sp>
      <p:sp>
        <p:nvSpPr>
          <p:cNvPr id="6" name="Title 1">
            <a:extLst>
              <a:ext uri="{FF2B5EF4-FFF2-40B4-BE49-F238E27FC236}">
                <a16:creationId xmlns:a16="http://schemas.microsoft.com/office/drawing/2014/main" id="{FA864931-7B91-42C1-AB52-8B5DF129A360}"/>
              </a:ext>
            </a:extLst>
          </p:cNvPr>
          <p:cNvSpPr txBox="1">
            <a:spLocks noChangeArrowheads="1"/>
          </p:cNvSpPr>
          <p:nvPr/>
        </p:nvSpPr>
        <p:spPr bwMode="auto">
          <a:xfrm>
            <a:off x="569913" y="190500"/>
            <a:ext cx="7886700" cy="993775"/>
          </a:xfrm>
          <a:prstGeom prst="rect">
            <a:avLst/>
          </a:prstGeom>
          <a:noFill/>
          <a:ln>
            <a:noFill/>
          </a:ln>
        </p:spPr>
        <p:txBody>
          <a:bodyPr anchor="ctr"/>
          <a:lst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entury Gothic" pitchFamily="34" charset="0"/>
              </a:defRPr>
            </a:lvl2pPr>
            <a:lvl3pPr algn="l" rtl="0" eaLnBrk="0" fontAlgn="base" hangingPunct="0">
              <a:lnSpc>
                <a:spcPct val="90000"/>
              </a:lnSpc>
              <a:spcBef>
                <a:spcPct val="0"/>
              </a:spcBef>
              <a:spcAft>
                <a:spcPct val="0"/>
              </a:spcAft>
              <a:defRPr sz="3300">
                <a:solidFill>
                  <a:schemeClr val="tx1"/>
                </a:solidFill>
                <a:latin typeface="Century Gothic" pitchFamily="34" charset="0"/>
              </a:defRPr>
            </a:lvl3pPr>
            <a:lvl4pPr algn="l" rtl="0" eaLnBrk="0" fontAlgn="base" hangingPunct="0">
              <a:lnSpc>
                <a:spcPct val="90000"/>
              </a:lnSpc>
              <a:spcBef>
                <a:spcPct val="0"/>
              </a:spcBef>
              <a:spcAft>
                <a:spcPct val="0"/>
              </a:spcAft>
              <a:defRPr sz="3300">
                <a:solidFill>
                  <a:schemeClr val="tx1"/>
                </a:solidFill>
                <a:latin typeface="Century Gothic" pitchFamily="34" charset="0"/>
              </a:defRPr>
            </a:lvl4pPr>
            <a:lvl5pPr algn="l" rtl="0" eaLnBrk="0" fontAlgn="base" hangingPunct="0">
              <a:lnSpc>
                <a:spcPct val="90000"/>
              </a:lnSpc>
              <a:spcBef>
                <a:spcPct val="0"/>
              </a:spcBef>
              <a:spcAft>
                <a:spcPct val="0"/>
              </a:spcAft>
              <a:defRPr sz="3300">
                <a:solidFill>
                  <a:schemeClr val="tx1"/>
                </a:solidFill>
                <a:latin typeface="Century Gothic" pitchFamily="34" charset="0"/>
              </a:defRPr>
            </a:lvl5pPr>
            <a:lvl6pPr marL="342900" algn="l" rtl="0" fontAlgn="base">
              <a:lnSpc>
                <a:spcPct val="90000"/>
              </a:lnSpc>
              <a:spcBef>
                <a:spcPct val="0"/>
              </a:spcBef>
              <a:spcAft>
                <a:spcPct val="0"/>
              </a:spcAft>
              <a:defRPr sz="3300">
                <a:solidFill>
                  <a:schemeClr val="tx1"/>
                </a:solidFill>
                <a:latin typeface="Century Gothic" pitchFamily="34" charset="0"/>
              </a:defRPr>
            </a:lvl6pPr>
            <a:lvl7pPr marL="685800" algn="l" rtl="0" fontAlgn="base">
              <a:lnSpc>
                <a:spcPct val="90000"/>
              </a:lnSpc>
              <a:spcBef>
                <a:spcPct val="0"/>
              </a:spcBef>
              <a:spcAft>
                <a:spcPct val="0"/>
              </a:spcAft>
              <a:defRPr sz="3300">
                <a:solidFill>
                  <a:schemeClr val="tx1"/>
                </a:solidFill>
                <a:latin typeface="Century Gothic" pitchFamily="34" charset="0"/>
              </a:defRPr>
            </a:lvl7pPr>
            <a:lvl8pPr marL="1028700" algn="l" rtl="0" fontAlgn="base">
              <a:lnSpc>
                <a:spcPct val="90000"/>
              </a:lnSpc>
              <a:spcBef>
                <a:spcPct val="0"/>
              </a:spcBef>
              <a:spcAft>
                <a:spcPct val="0"/>
              </a:spcAft>
              <a:defRPr sz="3300">
                <a:solidFill>
                  <a:schemeClr val="tx1"/>
                </a:solidFill>
                <a:latin typeface="Century Gothic" pitchFamily="34" charset="0"/>
              </a:defRPr>
            </a:lvl8pPr>
            <a:lvl9pPr marL="1371600" algn="l" rtl="0" fontAlgn="base">
              <a:lnSpc>
                <a:spcPct val="90000"/>
              </a:lnSpc>
              <a:spcBef>
                <a:spcPct val="0"/>
              </a:spcBef>
              <a:spcAft>
                <a:spcPct val="0"/>
              </a:spcAft>
              <a:defRPr sz="3300">
                <a:solidFill>
                  <a:schemeClr val="tx1"/>
                </a:solidFill>
                <a:latin typeface="Century Gothic" pitchFamily="34" charset="0"/>
              </a:defRPr>
            </a:lvl9pPr>
          </a:lstStyle>
          <a:p>
            <a:pPr eaLnBrk="1" hangingPunct="1">
              <a:defRPr/>
            </a:pPr>
            <a:r>
              <a:rPr lang="en-US" altLang="en-US" sz="2700" b="1" dirty="0">
                <a:solidFill>
                  <a:schemeClr val="bg2">
                    <a:lumMod val="50000"/>
                  </a:schemeClr>
                </a:solidFill>
              </a:rPr>
              <a:t>Onshore  permit and right holders </a:t>
            </a:r>
            <a:endParaRPr lang="en-ZA" altLang="en-US" sz="2700" b="1" dirty="0">
              <a:solidFill>
                <a:schemeClr val="bg2">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4">
            <a:extLst>
              <a:ext uri="{FF2B5EF4-FFF2-40B4-BE49-F238E27FC236}">
                <a16:creationId xmlns:a16="http://schemas.microsoft.com/office/drawing/2014/main" id="{2BE6DEB8-D53B-4788-97D9-1E02F27D2F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866" t="8833" r="19177" b="11259"/>
          <a:stretch>
            <a:fillRect/>
          </a:stretch>
        </p:blipFill>
        <p:spPr bwMode="auto">
          <a:xfrm>
            <a:off x="1582738" y="731838"/>
            <a:ext cx="6462712"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6661F13-BBF6-4A88-98BD-5D5B086D7F44}"/>
              </a:ext>
            </a:extLst>
          </p:cNvPr>
          <p:cNvSpPr/>
          <p:nvPr/>
        </p:nvSpPr>
        <p:spPr>
          <a:xfrm>
            <a:off x="2959100" y="2967038"/>
            <a:ext cx="2474913" cy="9286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4" name="Oval 3">
            <a:extLst>
              <a:ext uri="{FF2B5EF4-FFF2-40B4-BE49-F238E27FC236}">
                <a16:creationId xmlns:a16="http://schemas.microsoft.com/office/drawing/2014/main" id="{59A27E80-0FDA-4DD8-B785-518BA002B899}"/>
              </a:ext>
            </a:extLst>
          </p:cNvPr>
          <p:cNvSpPr/>
          <p:nvPr/>
        </p:nvSpPr>
        <p:spPr>
          <a:xfrm>
            <a:off x="5267325" y="1873250"/>
            <a:ext cx="2265363" cy="915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0" name="Oval 9">
            <a:extLst>
              <a:ext uri="{FF2B5EF4-FFF2-40B4-BE49-F238E27FC236}">
                <a16:creationId xmlns:a16="http://schemas.microsoft.com/office/drawing/2014/main" id="{E284DAB3-51F0-4910-8D33-564AE9603BB4}"/>
              </a:ext>
            </a:extLst>
          </p:cNvPr>
          <p:cNvSpPr/>
          <p:nvPr/>
        </p:nvSpPr>
        <p:spPr>
          <a:xfrm>
            <a:off x="5551488" y="852488"/>
            <a:ext cx="1903412" cy="800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1" name="Oval 10">
            <a:extLst>
              <a:ext uri="{FF2B5EF4-FFF2-40B4-BE49-F238E27FC236}">
                <a16:creationId xmlns:a16="http://schemas.microsoft.com/office/drawing/2014/main" id="{F34A43AD-1D86-4053-BF39-BEBE3993DFD0}"/>
              </a:ext>
            </a:extLst>
          </p:cNvPr>
          <p:cNvSpPr/>
          <p:nvPr/>
        </p:nvSpPr>
        <p:spPr>
          <a:xfrm>
            <a:off x="2855913" y="1590675"/>
            <a:ext cx="1901825" cy="787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0487" name="TextBox 5">
            <a:extLst>
              <a:ext uri="{FF2B5EF4-FFF2-40B4-BE49-F238E27FC236}">
                <a16:creationId xmlns:a16="http://schemas.microsoft.com/office/drawing/2014/main" id="{CE51D2C5-9692-4C78-8EFA-D7C362266255}"/>
              </a:ext>
            </a:extLst>
          </p:cNvPr>
          <p:cNvSpPr txBox="1">
            <a:spLocks noChangeArrowheads="1"/>
          </p:cNvSpPr>
          <p:nvPr/>
        </p:nvSpPr>
        <p:spPr bwMode="auto">
          <a:xfrm>
            <a:off x="336550" y="1533525"/>
            <a:ext cx="2401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ltLang="en-US" sz="1600"/>
              <a:t>Shale gas</a:t>
            </a:r>
          </a:p>
          <a:p>
            <a:r>
              <a:rPr lang="en-ZA" altLang="en-US" sz="1600"/>
              <a:t>Tight gas</a:t>
            </a:r>
          </a:p>
        </p:txBody>
      </p:sp>
      <p:cxnSp>
        <p:nvCxnSpPr>
          <p:cNvPr id="8" name="Straight Arrow Connector 7">
            <a:extLst>
              <a:ext uri="{FF2B5EF4-FFF2-40B4-BE49-F238E27FC236}">
                <a16:creationId xmlns:a16="http://schemas.microsoft.com/office/drawing/2014/main" id="{E70841FD-E46A-447D-BC51-8885B021A4D3}"/>
              </a:ext>
            </a:extLst>
          </p:cNvPr>
          <p:cNvCxnSpPr>
            <a:cxnSpLocks/>
          </p:cNvCxnSpPr>
          <p:nvPr/>
        </p:nvCxnSpPr>
        <p:spPr>
          <a:xfrm>
            <a:off x="1430338" y="1695450"/>
            <a:ext cx="14890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F83ACF-2E42-4A34-84A0-1344457EE0D7}"/>
              </a:ext>
            </a:extLst>
          </p:cNvPr>
          <p:cNvCxnSpPr>
            <a:cxnSpLocks/>
          </p:cNvCxnSpPr>
          <p:nvPr/>
        </p:nvCxnSpPr>
        <p:spPr>
          <a:xfrm>
            <a:off x="1422400" y="1830388"/>
            <a:ext cx="1992313" cy="10350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490" name="TextBox 15">
            <a:extLst>
              <a:ext uri="{FF2B5EF4-FFF2-40B4-BE49-F238E27FC236}">
                <a16:creationId xmlns:a16="http://schemas.microsoft.com/office/drawing/2014/main" id="{FC838F6C-7C2E-4FF4-A55B-E6F7E7A05F76}"/>
              </a:ext>
            </a:extLst>
          </p:cNvPr>
          <p:cNvSpPr txBox="1">
            <a:spLocks noChangeArrowheads="1"/>
          </p:cNvSpPr>
          <p:nvPr/>
        </p:nvSpPr>
        <p:spPr bwMode="auto">
          <a:xfrm>
            <a:off x="8045450" y="912813"/>
            <a:ext cx="99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ZA" altLang="en-US" sz="1400"/>
              <a:t>CBM gas</a:t>
            </a:r>
          </a:p>
          <a:p>
            <a:pPr algn="r"/>
            <a:r>
              <a:rPr lang="en-ZA" altLang="en-US" sz="1400"/>
              <a:t>Tight gas</a:t>
            </a:r>
          </a:p>
        </p:txBody>
      </p:sp>
      <p:cxnSp>
        <p:nvCxnSpPr>
          <p:cNvPr id="18" name="Straight Arrow Connector 17">
            <a:extLst>
              <a:ext uri="{FF2B5EF4-FFF2-40B4-BE49-F238E27FC236}">
                <a16:creationId xmlns:a16="http://schemas.microsoft.com/office/drawing/2014/main" id="{E5C798B0-EE40-4845-8534-897A051D5FB8}"/>
              </a:ext>
            </a:extLst>
          </p:cNvPr>
          <p:cNvCxnSpPr>
            <a:cxnSpLocks/>
          </p:cNvCxnSpPr>
          <p:nvPr/>
        </p:nvCxnSpPr>
        <p:spPr>
          <a:xfrm flipH="1">
            <a:off x="7637463" y="1174750"/>
            <a:ext cx="501650" cy="0"/>
          </a:xfrm>
          <a:prstGeom prst="straightConnector1">
            <a:avLst/>
          </a:prstGeom>
          <a:ln w="28575">
            <a:solidFill>
              <a:srgbClr val="225B89"/>
            </a:solidFill>
            <a:tailEnd type="triangle"/>
          </a:ln>
        </p:spPr>
        <p:style>
          <a:lnRef idx="1">
            <a:schemeClr val="accent1"/>
          </a:lnRef>
          <a:fillRef idx="0">
            <a:schemeClr val="accent1"/>
          </a:fillRef>
          <a:effectRef idx="0">
            <a:schemeClr val="accent1"/>
          </a:effectRef>
          <a:fontRef idx="minor">
            <a:schemeClr val="tx1"/>
          </a:fontRef>
        </p:style>
      </p:cxnSp>
      <p:sp>
        <p:nvSpPr>
          <p:cNvPr id="20492" name="TextBox 20">
            <a:extLst>
              <a:ext uri="{FF2B5EF4-FFF2-40B4-BE49-F238E27FC236}">
                <a16:creationId xmlns:a16="http://schemas.microsoft.com/office/drawing/2014/main" id="{EAEC1138-EBF0-4208-AEF4-E2BB92BC10C6}"/>
              </a:ext>
            </a:extLst>
          </p:cNvPr>
          <p:cNvSpPr txBox="1">
            <a:spLocks noChangeArrowheads="1"/>
          </p:cNvSpPr>
          <p:nvPr/>
        </p:nvSpPr>
        <p:spPr bwMode="auto">
          <a:xfrm>
            <a:off x="7454900" y="2468563"/>
            <a:ext cx="16033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ZA" altLang="en-US" sz="1400"/>
              <a:t>Biogenic gas</a:t>
            </a:r>
          </a:p>
          <a:p>
            <a:pPr algn="r"/>
            <a:r>
              <a:rPr lang="en-ZA" altLang="en-US" sz="1400"/>
              <a:t>Tight gas</a:t>
            </a:r>
          </a:p>
          <a:p>
            <a:endParaRPr lang="en-ZA" altLang="en-US"/>
          </a:p>
        </p:txBody>
      </p:sp>
      <p:cxnSp>
        <p:nvCxnSpPr>
          <p:cNvPr id="23" name="Straight Arrow Connector 22">
            <a:extLst>
              <a:ext uri="{FF2B5EF4-FFF2-40B4-BE49-F238E27FC236}">
                <a16:creationId xmlns:a16="http://schemas.microsoft.com/office/drawing/2014/main" id="{4F3E6F52-F3C2-4F75-A472-CDCEE35E81B9}"/>
              </a:ext>
            </a:extLst>
          </p:cNvPr>
          <p:cNvCxnSpPr>
            <a:cxnSpLocks/>
          </p:cNvCxnSpPr>
          <p:nvPr/>
        </p:nvCxnSpPr>
        <p:spPr>
          <a:xfrm flipH="1" flipV="1">
            <a:off x="7454900" y="2689225"/>
            <a:ext cx="527050" cy="1762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6EE575A-FFBB-45FC-BDD7-3337BE0349F5}"/>
              </a:ext>
            </a:extLst>
          </p:cNvPr>
          <p:cNvSpPr txBox="1">
            <a:spLocks noChangeArrowheads="1"/>
          </p:cNvSpPr>
          <p:nvPr/>
        </p:nvSpPr>
        <p:spPr bwMode="auto">
          <a:xfrm>
            <a:off x="420688" y="142875"/>
            <a:ext cx="7886700" cy="993775"/>
          </a:xfrm>
          <a:prstGeom prst="rect">
            <a:avLst/>
          </a:prstGeom>
          <a:noFill/>
          <a:ln>
            <a:noFill/>
          </a:ln>
        </p:spPr>
        <p:txBody>
          <a:bodyPr anchor="ctr"/>
          <a:lst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entury Gothic" pitchFamily="34" charset="0"/>
              </a:defRPr>
            </a:lvl2pPr>
            <a:lvl3pPr algn="l" rtl="0" eaLnBrk="0" fontAlgn="base" hangingPunct="0">
              <a:lnSpc>
                <a:spcPct val="90000"/>
              </a:lnSpc>
              <a:spcBef>
                <a:spcPct val="0"/>
              </a:spcBef>
              <a:spcAft>
                <a:spcPct val="0"/>
              </a:spcAft>
              <a:defRPr sz="3300">
                <a:solidFill>
                  <a:schemeClr val="tx1"/>
                </a:solidFill>
                <a:latin typeface="Century Gothic" pitchFamily="34" charset="0"/>
              </a:defRPr>
            </a:lvl3pPr>
            <a:lvl4pPr algn="l" rtl="0" eaLnBrk="0" fontAlgn="base" hangingPunct="0">
              <a:lnSpc>
                <a:spcPct val="90000"/>
              </a:lnSpc>
              <a:spcBef>
                <a:spcPct val="0"/>
              </a:spcBef>
              <a:spcAft>
                <a:spcPct val="0"/>
              </a:spcAft>
              <a:defRPr sz="3300">
                <a:solidFill>
                  <a:schemeClr val="tx1"/>
                </a:solidFill>
                <a:latin typeface="Century Gothic" pitchFamily="34" charset="0"/>
              </a:defRPr>
            </a:lvl4pPr>
            <a:lvl5pPr algn="l" rtl="0" eaLnBrk="0" fontAlgn="base" hangingPunct="0">
              <a:lnSpc>
                <a:spcPct val="90000"/>
              </a:lnSpc>
              <a:spcBef>
                <a:spcPct val="0"/>
              </a:spcBef>
              <a:spcAft>
                <a:spcPct val="0"/>
              </a:spcAft>
              <a:defRPr sz="3300">
                <a:solidFill>
                  <a:schemeClr val="tx1"/>
                </a:solidFill>
                <a:latin typeface="Century Gothic" pitchFamily="34" charset="0"/>
              </a:defRPr>
            </a:lvl5pPr>
            <a:lvl6pPr marL="342900" algn="l" rtl="0" fontAlgn="base">
              <a:lnSpc>
                <a:spcPct val="90000"/>
              </a:lnSpc>
              <a:spcBef>
                <a:spcPct val="0"/>
              </a:spcBef>
              <a:spcAft>
                <a:spcPct val="0"/>
              </a:spcAft>
              <a:defRPr sz="3300">
                <a:solidFill>
                  <a:schemeClr val="tx1"/>
                </a:solidFill>
                <a:latin typeface="Century Gothic" pitchFamily="34" charset="0"/>
              </a:defRPr>
            </a:lvl6pPr>
            <a:lvl7pPr marL="685800" algn="l" rtl="0" fontAlgn="base">
              <a:lnSpc>
                <a:spcPct val="90000"/>
              </a:lnSpc>
              <a:spcBef>
                <a:spcPct val="0"/>
              </a:spcBef>
              <a:spcAft>
                <a:spcPct val="0"/>
              </a:spcAft>
              <a:defRPr sz="3300">
                <a:solidFill>
                  <a:schemeClr val="tx1"/>
                </a:solidFill>
                <a:latin typeface="Century Gothic" pitchFamily="34" charset="0"/>
              </a:defRPr>
            </a:lvl7pPr>
            <a:lvl8pPr marL="1028700" algn="l" rtl="0" fontAlgn="base">
              <a:lnSpc>
                <a:spcPct val="90000"/>
              </a:lnSpc>
              <a:spcBef>
                <a:spcPct val="0"/>
              </a:spcBef>
              <a:spcAft>
                <a:spcPct val="0"/>
              </a:spcAft>
              <a:defRPr sz="3300">
                <a:solidFill>
                  <a:schemeClr val="tx1"/>
                </a:solidFill>
                <a:latin typeface="Century Gothic" pitchFamily="34" charset="0"/>
              </a:defRPr>
            </a:lvl8pPr>
            <a:lvl9pPr marL="1371600" algn="l" rtl="0" fontAlgn="base">
              <a:lnSpc>
                <a:spcPct val="90000"/>
              </a:lnSpc>
              <a:spcBef>
                <a:spcPct val="0"/>
              </a:spcBef>
              <a:spcAft>
                <a:spcPct val="0"/>
              </a:spcAft>
              <a:defRPr sz="3300">
                <a:solidFill>
                  <a:schemeClr val="tx1"/>
                </a:solidFill>
                <a:latin typeface="Century Gothic" pitchFamily="34" charset="0"/>
              </a:defRPr>
            </a:lvl9pPr>
          </a:lstStyle>
          <a:p>
            <a:pPr eaLnBrk="1" hangingPunct="1">
              <a:defRPr/>
            </a:pPr>
            <a:r>
              <a:rPr lang="en-US" altLang="en-US" sz="2700" b="1" dirty="0">
                <a:solidFill>
                  <a:schemeClr val="bg2">
                    <a:lumMod val="50000"/>
                  </a:schemeClr>
                </a:solidFill>
              </a:rPr>
              <a:t>Onshore activity location</a:t>
            </a:r>
            <a:br>
              <a:rPr lang="en-US" altLang="en-US" sz="2700" b="1" dirty="0">
                <a:solidFill>
                  <a:schemeClr val="bg2">
                    <a:lumMod val="50000"/>
                  </a:schemeClr>
                </a:solidFill>
              </a:rPr>
            </a:br>
            <a:endParaRPr lang="en-ZA" altLang="en-US" sz="2700" b="1" dirty="0">
              <a:solidFill>
                <a:schemeClr val="bg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28650" y="188913"/>
            <a:ext cx="7886700" cy="993775"/>
          </a:xfrm>
        </p:spPr>
        <p:txBody>
          <a:bodyPr/>
          <a:lstStyle/>
          <a:p>
            <a:pPr eaLnBrk="1" hangingPunct="1">
              <a:defRPr/>
            </a:pPr>
            <a:r>
              <a:rPr lang="en-ZA" altLang="en-US" sz="2700" b="1" dirty="0">
                <a:solidFill>
                  <a:schemeClr val="bg2">
                    <a:lumMod val="50000"/>
                  </a:schemeClr>
                </a:solidFill>
              </a:rPr>
              <a:t>Overview</a:t>
            </a:r>
          </a:p>
        </p:txBody>
      </p:sp>
      <p:sp>
        <p:nvSpPr>
          <p:cNvPr id="15363" name="Content Placeholder 1"/>
          <p:cNvSpPr>
            <a:spLocks noGrp="1" noChangeArrowheads="1"/>
          </p:cNvSpPr>
          <p:nvPr>
            <p:ph idx="1"/>
          </p:nvPr>
        </p:nvSpPr>
        <p:spPr>
          <a:xfrm>
            <a:off x="628650" y="1068456"/>
            <a:ext cx="7886700" cy="3262312"/>
          </a:xfrm>
        </p:spPr>
        <p:txBody>
          <a:bodyPr/>
          <a:lstStyle/>
          <a:p>
            <a:pPr algn="just">
              <a:buFont typeface="+mj-lt"/>
              <a:buAutoNum type="arabicPeriod"/>
            </a:pPr>
            <a:r>
              <a:rPr lang="en-ZA" sz="1400" dirty="0"/>
              <a:t>The South African oil and gas industry is still developing and requires both local and foreign capital investment for its success. </a:t>
            </a:r>
          </a:p>
          <a:p>
            <a:pPr algn="just">
              <a:buFont typeface="+mj-lt"/>
              <a:buAutoNum type="arabicPeriod"/>
            </a:pPr>
            <a:r>
              <a:rPr lang="en-ZA" sz="1400" dirty="0"/>
              <a:t>Like most mining projects, developmental oil and gas projects are capital intensive, without seeing any return on investment for some time after the investment. This makes investment risky.</a:t>
            </a:r>
          </a:p>
          <a:p>
            <a:pPr algn="just">
              <a:buFont typeface="+mj-lt"/>
              <a:buAutoNum type="arabicPeriod"/>
            </a:pPr>
            <a:r>
              <a:rPr lang="en-ZA" sz="1400" dirty="0"/>
              <a:t>The key to attracting investment, both locally and internationally, is to have a stable and attractive regulatory framework in which investors can participate.  </a:t>
            </a:r>
          </a:p>
          <a:p>
            <a:pPr algn="just">
              <a:buFont typeface="+mj-lt"/>
              <a:buAutoNum type="arabicPeriod"/>
            </a:pPr>
            <a:r>
              <a:rPr lang="en-ZA" sz="1400" dirty="0"/>
              <a:t>In participating in these consultations, ONPASA hopes to contribute to the creation of a stable and attractive regulatory framework to attract investment into South Africa. </a:t>
            </a:r>
          </a:p>
          <a:p>
            <a:pPr lvl="0" algn="just">
              <a:buFont typeface="+mj-lt"/>
              <a:buAutoNum type="arabicPeriod"/>
            </a:pPr>
            <a:r>
              <a:rPr lang="en-ZA" sz="1400" dirty="0"/>
              <a:t>ONPASA has already submitted detailed written representations on the Gas Amendment Bill and will only, as part of this presentation, discuss the most pertinent representations. </a:t>
            </a:r>
          </a:p>
          <a:p>
            <a:endParaRPr lang="en-ZA" altLang="en-US" sz="1400" dirty="0"/>
          </a:p>
        </p:txBody>
      </p:sp>
    </p:spTree>
    <p:extLst>
      <p:ext uri="{BB962C8B-B14F-4D97-AF65-F5344CB8AC3E}">
        <p14:creationId xmlns:p14="http://schemas.microsoft.com/office/powerpoint/2010/main" val="31801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28650" y="188913"/>
            <a:ext cx="7886700" cy="993775"/>
          </a:xfrm>
        </p:spPr>
        <p:txBody>
          <a:bodyPr/>
          <a:lstStyle/>
          <a:p>
            <a:pPr eaLnBrk="1" hangingPunct="1">
              <a:defRPr/>
            </a:pPr>
            <a:r>
              <a:rPr lang="en-ZA" altLang="en-US" sz="2700" b="1" dirty="0">
                <a:solidFill>
                  <a:schemeClr val="bg2">
                    <a:lumMod val="50000"/>
                  </a:schemeClr>
                </a:solidFill>
              </a:rPr>
              <a:t>Overview (continued)</a:t>
            </a:r>
          </a:p>
        </p:txBody>
      </p:sp>
      <p:sp>
        <p:nvSpPr>
          <p:cNvPr id="15363" name="Content Placeholder 1"/>
          <p:cNvSpPr>
            <a:spLocks noGrp="1" noChangeArrowheads="1"/>
          </p:cNvSpPr>
          <p:nvPr>
            <p:ph idx="1"/>
          </p:nvPr>
        </p:nvSpPr>
        <p:spPr>
          <a:xfrm>
            <a:off x="628650" y="940594"/>
            <a:ext cx="7886700" cy="3262312"/>
          </a:xfrm>
        </p:spPr>
        <p:txBody>
          <a:bodyPr/>
          <a:lstStyle/>
          <a:p>
            <a:pPr marL="0" indent="0" algn="just">
              <a:buNone/>
            </a:pPr>
            <a:r>
              <a:rPr lang="en-ZA" sz="1600" dirty="0"/>
              <a:t>ONPASA intends to discuss the following key aspects of the Amendment Bill, namely: </a:t>
            </a:r>
          </a:p>
          <a:p>
            <a:pPr marL="800100" lvl="1" indent="-342900">
              <a:buFont typeface="+mj-lt"/>
              <a:buAutoNum type="alphaLcParenR"/>
            </a:pPr>
            <a:r>
              <a:rPr lang="en-ZA" sz="1600" dirty="0"/>
              <a:t>Definition of “</a:t>
            </a:r>
            <a:r>
              <a:rPr lang="en-ZA" sz="1600" i="1" dirty="0"/>
              <a:t>gas</a:t>
            </a:r>
            <a:r>
              <a:rPr lang="en-ZA" sz="1600" dirty="0"/>
              <a:t>” (section 1); </a:t>
            </a:r>
          </a:p>
          <a:p>
            <a:pPr marL="800100" lvl="1" indent="-342900">
              <a:buFont typeface="+mj-lt"/>
              <a:buAutoNum type="alphaLcParenR"/>
            </a:pPr>
            <a:r>
              <a:rPr lang="en-ZA" sz="1600" dirty="0"/>
              <a:t>Definition of “</a:t>
            </a:r>
            <a:r>
              <a:rPr lang="en-ZA" sz="1600" i="1" dirty="0"/>
              <a:t>distribution</a:t>
            </a:r>
            <a:r>
              <a:rPr lang="en-ZA" sz="1600" dirty="0"/>
              <a:t>” (section 1);</a:t>
            </a:r>
          </a:p>
          <a:p>
            <a:pPr marL="800100" lvl="1" indent="-342900">
              <a:buFont typeface="+mj-lt"/>
              <a:buAutoNum type="alphaLcParenR"/>
            </a:pPr>
            <a:r>
              <a:rPr lang="en-ZA" sz="1600" dirty="0"/>
              <a:t>Definition of “</a:t>
            </a:r>
            <a:r>
              <a:rPr lang="en-ZA" sz="1600" i="1" dirty="0"/>
              <a:t>transmission</a:t>
            </a:r>
            <a:r>
              <a:rPr lang="en-ZA" sz="1600" dirty="0"/>
              <a:t>” (section 1);</a:t>
            </a:r>
          </a:p>
          <a:p>
            <a:pPr marL="800100" lvl="1" indent="-342900">
              <a:buFont typeface="+mj-lt"/>
              <a:buAutoNum type="alphaLcParenR"/>
            </a:pPr>
            <a:r>
              <a:rPr lang="en-ZA" sz="1600" dirty="0"/>
              <a:t>Definition of “</a:t>
            </a:r>
            <a:r>
              <a:rPr lang="en-ZA" sz="1600" i="1" dirty="0"/>
              <a:t>storage</a:t>
            </a:r>
            <a:r>
              <a:rPr lang="en-ZA" sz="1600" dirty="0"/>
              <a:t>” (section 1);</a:t>
            </a:r>
          </a:p>
          <a:p>
            <a:pPr marL="800100" lvl="1" indent="-342900">
              <a:buFont typeface="+mj-lt"/>
              <a:buAutoNum type="alphaLcParenR"/>
            </a:pPr>
            <a:r>
              <a:rPr lang="en-ZA" sz="1600" dirty="0"/>
              <a:t>Definition of “</a:t>
            </a:r>
            <a:r>
              <a:rPr lang="en-ZA" sz="1600" i="1" dirty="0"/>
              <a:t>trading</a:t>
            </a:r>
            <a:r>
              <a:rPr lang="en-ZA" sz="1600" dirty="0"/>
              <a:t>” (section 1);</a:t>
            </a:r>
          </a:p>
          <a:p>
            <a:pPr marL="800100" lvl="1" indent="-342900">
              <a:buFont typeface="+mj-lt"/>
              <a:buAutoNum type="alphaLcParenR"/>
            </a:pPr>
            <a:r>
              <a:rPr lang="en-ZA" sz="1600" dirty="0"/>
              <a:t>Definition of “</a:t>
            </a:r>
            <a:r>
              <a:rPr lang="en-ZA" sz="1600" i="1" dirty="0"/>
              <a:t>eligible customer” </a:t>
            </a:r>
            <a:r>
              <a:rPr lang="en-ZA" sz="1600" dirty="0"/>
              <a:t>(section 1);</a:t>
            </a:r>
          </a:p>
          <a:p>
            <a:pPr marL="800100" lvl="1" indent="-342900">
              <a:buFont typeface="+mj-lt"/>
              <a:buAutoNum type="alphaLcParenR"/>
            </a:pPr>
            <a:r>
              <a:rPr lang="en-ZA" sz="1600" dirty="0"/>
              <a:t>Registration (section </a:t>
            </a:r>
            <a:r>
              <a:rPr lang="en-ZA" sz="1600" dirty="0" err="1"/>
              <a:t>15B</a:t>
            </a:r>
            <a:r>
              <a:rPr lang="en-ZA" sz="1600" dirty="0"/>
              <a:t>); </a:t>
            </a:r>
          </a:p>
          <a:p>
            <a:pPr marL="800100" lvl="1" indent="-342900">
              <a:buFont typeface="+mj-lt"/>
              <a:buAutoNum type="alphaLcParenR"/>
            </a:pPr>
            <a:r>
              <a:rPr lang="en-ZA" sz="1600" dirty="0"/>
              <a:t>Disposal of gas assets controlled by State (section 20 of the Gas Act);</a:t>
            </a:r>
          </a:p>
          <a:p>
            <a:pPr marL="800100" lvl="1" indent="-342900">
              <a:buFont typeface="+mj-lt"/>
              <a:buAutoNum type="alphaLcParenR"/>
            </a:pPr>
            <a:r>
              <a:rPr lang="en-ZA" sz="1600" dirty="0"/>
              <a:t>Exclusivity (section </a:t>
            </a:r>
            <a:r>
              <a:rPr lang="en-ZA" sz="1600" dirty="0" err="1"/>
              <a:t>22A</a:t>
            </a:r>
            <a:r>
              <a:rPr lang="en-ZA" sz="1600" dirty="0"/>
              <a:t>); </a:t>
            </a:r>
          </a:p>
          <a:p>
            <a:endParaRPr lang="en-ZA" altLang="en-US" sz="1600" dirty="0"/>
          </a:p>
        </p:txBody>
      </p:sp>
    </p:spTree>
    <p:extLst>
      <p:ext uri="{BB962C8B-B14F-4D97-AF65-F5344CB8AC3E}">
        <p14:creationId xmlns:p14="http://schemas.microsoft.com/office/powerpoint/2010/main" val="31801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28650" y="188913"/>
            <a:ext cx="7886700" cy="993775"/>
          </a:xfrm>
        </p:spPr>
        <p:txBody>
          <a:bodyPr/>
          <a:lstStyle/>
          <a:p>
            <a:pPr eaLnBrk="1" hangingPunct="1">
              <a:defRPr/>
            </a:pPr>
            <a:r>
              <a:rPr lang="en-ZA" altLang="en-US" sz="2700" b="1" dirty="0">
                <a:solidFill>
                  <a:schemeClr val="bg2">
                    <a:lumMod val="50000"/>
                  </a:schemeClr>
                </a:solidFill>
              </a:rPr>
              <a:t>Overview (continued)</a:t>
            </a:r>
          </a:p>
        </p:txBody>
      </p:sp>
      <p:sp>
        <p:nvSpPr>
          <p:cNvPr id="15363" name="Content Placeholder 1"/>
          <p:cNvSpPr>
            <a:spLocks noGrp="1" noChangeArrowheads="1"/>
          </p:cNvSpPr>
          <p:nvPr>
            <p:ph idx="1"/>
          </p:nvPr>
        </p:nvSpPr>
        <p:spPr>
          <a:xfrm>
            <a:off x="628650" y="940594"/>
            <a:ext cx="7886700" cy="3262312"/>
          </a:xfrm>
        </p:spPr>
        <p:txBody>
          <a:bodyPr/>
          <a:lstStyle/>
          <a:p>
            <a:pPr marL="0" indent="0" algn="just">
              <a:buNone/>
            </a:pPr>
            <a:r>
              <a:rPr lang="en-ZA" sz="1600" dirty="0"/>
              <a:t>ONPASA intends to discuss the following key aspects of the Amendment Bill, namely: </a:t>
            </a:r>
          </a:p>
          <a:p>
            <a:pPr marL="800100" lvl="1" indent="-342900">
              <a:buFont typeface="+mj-lt"/>
              <a:buAutoNum type="alphaLcParenR" startAt="10"/>
            </a:pPr>
            <a:r>
              <a:rPr lang="en-US" sz="1600" dirty="0"/>
              <a:t>Term of licence (section 23(1));</a:t>
            </a:r>
          </a:p>
          <a:p>
            <a:pPr marL="800100" lvl="1" indent="-342900">
              <a:buFont typeface="+mj-lt"/>
              <a:buAutoNum type="alphaLcParenR" startAt="10"/>
            </a:pPr>
            <a:r>
              <a:rPr lang="en-US" sz="1600" dirty="0"/>
              <a:t>Non-transferability of licences (section 23(4));</a:t>
            </a:r>
          </a:p>
          <a:p>
            <a:pPr marL="800100" lvl="1" indent="-342900">
              <a:buFont typeface="+mj-lt"/>
              <a:buAutoNum type="alphaLcParenR" startAt="10"/>
            </a:pPr>
            <a:r>
              <a:rPr lang="en-US" sz="1600" dirty="0"/>
              <a:t>Revocation of licence (section 27); and</a:t>
            </a:r>
          </a:p>
          <a:p>
            <a:pPr marL="800100" lvl="1" indent="-342900">
              <a:buFont typeface="+mj-lt"/>
              <a:buAutoNum type="alphaLcParenR" startAt="10"/>
            </a:pPr>
            <a:r>
              <a:rPr lang="en-US" sz="1600" dirty="0"/>
              <a:t>Regulation of tariffs and maximum prices (section </a:t>
            </a:r>
            <a:r>
              <a:rPr lang="en-US" sz="1600" dirty="0" err="1"/>
              <a:t>22B</a:t>
            </a:r>
            <a:r>
              <a:rPr lang="en-US" sz="1600" dirty="0"/>
              <a:t>).</a:t>
            </a:r>
          </a:p>
          <a:p>
            <a:pPr marL="0" indent="0">
              <a:buNone/>
            </a:pPr>
            <a:endParaRPr lang="en-ZA" altLang="en-US" sz="1600" dirty="0"/>
          </a:p>
        </p:txBody>
      </p:sp>
    </p:spTree>
    <p:extLst>
      <p:ext uri="{BB962C8B-B14F-4D97-AF65-F5344CB8AC3E}">
        <p14:creationId xmlns:p14="http://schemas.microsoft.com/office/powerpoint/2010/main" val="47127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600324" y="162465"/>
            <a:ext cx="6334125" cy="745061"/>
          </a:xfrm>
        </p:spPr>
        <p:txBody>
          <a:bodyPr/>
          <a:lstStyle/>
          <a:p>
            <a:pPr eaLnBrk="1" hangingPunct="1">
              <a:defRPr/>
            </a:pPr>
            <a:r>
              <a:rPr lang="en-ZA" sz="2700" b="1" dirty="0">
                <a:solidFill>
                  <a:schemeClr val="bg2">
                    <a:lumMod val="50000"/>
                  </a:schemeClr>
                </a:solidFill>
              </a:rPr>
              <a:t>Definition of “</a:t>
            </a:r>
            <a:r>
              <a:rPr lang="en-ZA" sz="2700" b="1" i="1" dirty="0">
                <a:solidFill>
                  <a:schemeClr val="bg2">
                    <a:lumMod val="50000"/>
                  </a:schemeClr>
                </a:solidFill>
              </a:rPr>
              <a:t>gas</a:t>
            </a:r>
            <a:r>
              <a:rPr lang="en-ZA" sz="2700" b="1" dirty="0">
                <a:solidFill>
                  <a:schemeClr val="bg2">
                    <a:lumMod val="50000"/>
                  </a:schemeClr>
                </a:solidFill>
              </a:rPr>
              <a:t>” (section 1)</a:t>
            </a:r>
            <a:endParaRPr lang="en-ZA" altLang="en-US" sz="2700" b="1" dirty="0">
              <a:solidFill>
                <a:schemeClr val="bg2">
                  <a:lumMod val="50000"/>
                </a:schemeClr>
              </a:solidFill>
            </a:endParaRPr>
          </a:p>
        </p:txBody>
      </p:sp>
      <p:sp>
        <p:nvSpPr>
          <p:cNvPr id="15363" name="Content Placeholder 1"/>
          <p:cNvSpPr>
            <a:spLocks noGrp="1" noChangeArrowheads="1"/>
          </p:cNvSpPr>
          <p:nvPr>
            <p:ph idx="1"/>
          </p:nvPr>
        </p:nvSpPr>
        <p:spPr>
          <a:xfrm>
            <a:off x="110923" y="907526"/>
            <a:ext cx="2378277" cy="3328448"/>
          </a:xfrm>
        </p:spPr>
        <p:txBody>
          <a:bodyPr/>
          <a:lstStyle/>
          <a:p>
            <a:pPr marL="0" indent="0" algn="just">
              <a:lnSpc>
                <a:spcPct val="110000"/>
              </a:lnSpc>
              <a:buNone/>
            </a:pPr>
            <a:r>
              <a:rPr lang="en-GB" sz="1000" b="1" dirty="0"/>
              <a:t>Definition of “</a:t>
            </a:r>
            <a:r>
              <a:rPr lang="en-GB" sz="1000" b="1" i="1" dirty="0"/>
              <a:t>gas</a:t>
            </a:r>
            <a:r>
              <a:rPr lang="en-GB" sz="1000" b="1" dirty="0"/>
              <a:t>” under section 1 of the Amendment Bill: </a:t>
            </a:r>
            <a:endParaRPr lang="en-GB" sz="1000" b="1" i="1" dirty="0"/>
          </a:p>
          <a:p>
            <a:pPr marL="0" indent="0" algn="just">
              <a:lnSpc>
                <a:spcPct val="110000"/>
              </a:lnSpc>
              <a:buNone/>
            </a:pPr>
            <a:r>
              <a:rPr lang="en-ZA" sz="1000" i="1" dirty="0"/>
              <a:t>“all hydrocarbon gases </a:t>
            </a:r>
            <a:r>
              <a:rPr lang="en-US" sz="1000" i="1" dirty="0"/>
              <a:t>including natural gas, artiﬁcial gas, hydrogen rich gas, methane rich gas, synthetic gas, coal bed methane gas, liqueﬁed natural gas, compressed natural gas, re-gasiﬁed liqueﬁed natural gas, re-gasiﬁed liqueﬁed petroleum gas or any combination thereof.</a:t>
            </a:r>
            <a:r>
              <a:rPr lang="en-ZA" sz="1000" i="1" dirty="0"/>
              <a:t>”</a:t>
            </a:r>
          </a:p>
          <a:p>
            <a:pPr marL="0" indent="0" algn="just">
              <a:lnSpc>
                <a:spcPct val="110000"/>
              </a:lnSpc>
              <a:buNone/>
            </a:pPr>
            <a:endParaRPr lang="en-US" sz="1000" dirty="0"/>
          </a:p>
          <a:p>
            <a:endParaRPr lang="en-ZA" altLang="en-US" sz="1000" dirty="0"/>
          </a:p>
        </p:txBody>
      </p:sp>
      <p:sp>
        <p:nvSpPr>
          <p:cNvPr id="4" name="Content Placeholder 1">
            <a:extLst>
              <a:ext uri="{FF2B5EF4-FFF2-40B4-BE49-F238E27FC236}">
                <a16:creationId xmlns:a16="http://schemas.microsoft.com/office/drawing/2014/main" id="{B0027BC9-43D2-41EB-807A-581A05CDC01A}"/>
              </a:ext>
            </a:extLst>
          </p:cNvPr>
          <p:cNvSpPr txBox="1">
            <a:spLocks noChangeArrowheads="1"/>
          </p:cNvSpPr>
          <p:nvPr/>
        </p:nvSpPr>
        <p:spPr bwMode="auto">
          <a:xfrm>
            <a:off x="2600324" y="907526"/>
            <a:ext cx="6334125" cy="332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10000"/>
              </a:lnSpc>
              <a:buFont typeface="+mj-lt"/>
              <a:buAutoNum type="arabicPeriod"/>
            </a:pPr>
            <a:r>
              <a:rPr lang="en-US" sz="1500" dirty="0"/>
              <a:t>The Gas Act focuses on the regulation of piped hydrocarbon gases. The Amendment Bill, on the other hand, seeks to regulate all hydrocarbon gases whether they are transported by pipeline or not as the proposed definition of “</a:t>
            </a:r>
            <a:r>
              <a:rPr lang="en-US" sz="1500" i="1" dirty="0"/>
              <a:t>gas</a:t>
            </a:r>
            <a:r>
              <a:rPr lang="en-US" sz="1500" dirty="0"/>
              <a:t>” under the Amendment Bill no longer refers to gases “</a:t>
            </a:r>
            <a:r>
              <a:rPr lang="en-US" sz="1500" i="1" dirty="0"/>
              <a:t>transported by pipeline”</a:t>
            </a:r>
            <a:r>
              <a:rPr lang="en-US" sz="1500" dirty="0"/>
              <a:t>.</a:t>
            </a:r>
          </a:p>
          <a:p>
            <a:pPr marL="228600" indent="-228600" algn="just">
              <a:lnSpc>
                <a:spcPct val="110000"/>
              </a:lnSpc>
              <a:buFont typeface="+mj-lt"/>
              <a:buAutoNum type="arabicPeriod"/>
            </a:pPr>
            <a:r>
              <a:rPr lang="en-US" sz="1500" dirty="0"/>
              <a:t>The proposed definition may create uncertainty as it does not distinguish between gas produced and regulated under the </a:t>
            </a:r>
            <a:r>
              <a:rPr lang="en-US" sz="1500" dirty="0" err="1"/>
              <a:t>MPRDA</a:t>
            </a:r>
            <a:r>
              <a:rPr lang="en-US" sz="1500" dirty="0"/>
              <a:t>.  </a:t>
            </a:r>
          </a:p>
          <a:p>
            <a:pPr marL="228600" indent="-228600" algn="just">
              <a:lnSpc>
                <a:spcPct val="110000"/>
              </a:lnSpc>
              <a:buFont typeface="+mj-lt"/>
              <a:buAutoNum type="arabicPeriod"/>
            </a:pPr>
            <a:r>
              <a:rPr lang="en-US" sz="1500" dirty="0"/>
              <a:t> In order to prevent any potential confusion, this definition should be amended to explicitly exclude gas that is regulated under the </a:t>
            </a:r>
            <a:r>
              <a:rPr lang="en-US" sz="1500" dirty="0" err="1"/>
              <a:t>MPRDA</a:t>
            </a:r>
            <a:r>
              <a:rPr lang="en-US" sz="1500" dirty="0"/>
              <a:t>.</a:t>
            </a:r>
            <a:endParaRPr lang="en-ZA" sz="1500" dirty="0"/>
          </a:p>
          <a:p>
            <a:pPr marL="228600" indent="-228600" algn="just">
              <a:lnSpc>
                <a:spcPct val="110000"/>
              </a:lnSpc>
              <a:buFont typeface="+mj-lt"/>
              <a:buAutoNum type="arabicPeriod"/>
            </a:pPr>
            <a:endParaRPr lang="en-US" sz="1200" dirty="0"/>
          </a:p>
          <a:p>
            <a:pPr marL="0" indent="0" algn="just">
              <a:lnSpc>
                <a:spcPct val="110000"/>
              </a:lnSpc>
              <a:buFont typeface="Arial" charset="0"/>
              <a:buNone/>
            </a:pPr>
            <a:endParaRPr lang="en-US" sz="1200" dirty="0"/>
          </a:p>
          <a:p>
            <a:endParaRPr lang="en-ZA" altLang="en-US" sz="1200" dirty="0"/>
          </a:p>
        </p:txBody>
      </p:sp>
    </p:spTree>
    <p:extLst>
      <p:ext uri="{BB962C8B-B14F-4D97-AF65-F5344CB8AC3E}">
        <p14:creationId xmlns:p14="http://schemas.microsoft.com/office/powerpoint/2010/main" val="3186738464"/>
      </p:ext>
    </p:extLst>
  </p:cSld>
  <p:clrMapOvr>
    <a:masterClrMapping/>
  </p:clrMapOvr>
</p:sld>
</file>

<file path=ppt/theme/theme1.xml><?xml version="1.0" encoding="utf-8"?>
<a:theme xmlns:a="http://schemas.openxmlformats.org/drawingml/2006/main" name="Office Theme">
  <a:themeElements>
    <a:clrScheme name="ONPASA Colours">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980058-A7DB-4A2F-B962-33BF2A262CEB}" vid="{5AD8A962-4F20-49B2-B70B-96AA56532B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ONPASA PowerPoint</Template>
  <TotalTime>0</TotalTime>
  <Words>3564</Words>
  <Application>Microsoft Office PowerPoint</Application>
  <PresentationFormat>On-screen Show (16:9)</PresentationFormat>
  <Paragraphs>210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Office Theme</vt:lpstr>
      <vt:lpstr>    November 2021  </vt:lpstr>
      <vt:lpstr>Who is ONPASA?</vt:lpstr>
      <vt:lpstr>Our members</vt:lpstr>
      <vt:lpstr>PowerPoint Presentation</vt:lpstr>
      <vt:lpstr>PowerPoint Presentation</vt:lpstr>
      <vt:lpstr>Overview</vt:lpstr>
      <vt:lpstr>Overview (continued)</vt:lpstr>
      <vt:lpstr>Overview (continued)</vt:lpstr>
      <vt:lpstr>Definition of “gas” (section 1)</vt:lpstr>
      <vt:lpstr>Definition of “distribution” (section 1)</vt:lpstr>
      <vt:lpstr>Definition of “transmission” (section 1)</vt:lpstr>
      <vt:lpstr>Definition of “storage” (section 1)</vt:lpstr>
      <vt:lpstr>Definition of “trading” (section 1)</vt:lpstr>
      <vt:lpstr>Definition of “trading” (section 1) (continued)</vt:lpstr>
      <vt:lpstr>Definition of “eligible customer” (section 1)</vt:lpstr>
      <vt:lpstr>Registration (section 15B)</vt:lpstr>
      <vt:lpstr>Disposal of gas assets controlled by State</vt:lpstr>
      <vt:lpstr>Exclusivity (section 22A)</vt:lpstr>
      <vt:lpstr>Exclusivity (section 22A) (continued)</vt:lpstr>
      <vt:lpstr>Term of licence (section 23(1))</vt:lpstr>
      <vt:lpstr>Non-transferability of licences  (section 23(4))</vt:lpstr>
      <vt:lpstr>Revocation of licence (section 27)</vt:lpstr>
      <vt:lpstr>Regulation of tariffs and maximum prices (section 22B)</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2021</dc:title>
  <dc:creator>Arico Kotze</dc:creator>
  <cp:lastModifiedBy>Justice Molafo</cp:lastModifiedBy>
  <cp:revision>2</cp:revision>
  <dcterms:created xsi:type="dcterms:W3CDTF">1900-01-01T05:00:00Z</dcterms:created>
  <dcterms:modified xsi:type="dcterms:W3CDTF">2021-12-03T06:55:15Z</dcterms:modified>
</cp:coreProperties>
</file>