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71" r:id="rId2"/>
    <p:sldId id="276" r:id="rId3"/>
    <p:sldId id="299" r:id="rId4"/>
    <p:sldId id="258" r:id="rId5"/>
    <p:sldId id="297" r:id="rId6"/>
    <p:sldId id="298" r:id="rId7"/>
    <p:sldId id="332" r:id="rId8"/>
    <p:sldId id="326" r:id="rId9"/>
    <p:sldId id="317" r:id="rId10"/>
    <p:sldId id="318" r:id="rId11"/>
    <p:sldId id="319" r:id="rId12"/>
    <p:sldId id="320" r:id="rId13"/>
    <p:sldId id="321" r:id="rId14"/>
    <p:sldId id="322" r:id="rId15"/>
    <p:sldId id="378" r:id="rId16"/>
    <p:sldId id="373" r:id="rId17"/>
    <p:sldId id="375" r:id="rId18"/>
    <p:sldId id="376" r:id="rId19"/>
    <p:sldId id="377" r:id="rId20"/>
    <p:sldId id="269" r:id="rId21"/>
  </p:sldIdLst>
  <p:sldSz cx="12192000" cy="6858000"/>
  <p:notesSz cx="6858000" cy="9144000"/>
  <p:embeddedFontLst>
    <p:embeddedFont>
      <p:font typeface="Gill Sans MT" panose="020B0502020104020203" pitchFamily="34" charset="0"/>
      <p:regular r:id="rId22"/>
      <p:bold r:id="rId23"/>
      <p:italic r:id="rId24"/>
      <p:boldItalic r:id="rId25"/>
    </p:embeddedFont>
    <p:embeddedFont>
      <p:font typeface="Copperplate Gothic Bold" panose="020E0705020206020404" pitchFamily="34" charset="0"/>
      <p:regular r:id="rId26"/>
    </p:embeddedFont>
    <p:embeddedFont>
      <p:font typeface="ＭＳ Ｐゴシック" panose="020B0600070205080204" pitchFamily="34" charset="-128"/>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6327"/>
  </p:normalViewPr>
  <p:slideViewPr>
    <p:cSldViewPr snapToGrid="0" snapToObjects="1">
      <p:cViewPr varScale="1">
        <p:scale>
          <a:sx n="73" d="100"/>
          <a:sy n="73" d="100"/>
        </p:scale>
        <p:origin x="5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p:txBody>
          <a:bodyPr/>
          <a:lstStyle/>
          <a:p>
            <a:endParaRPr lang="en-US" dirty="0">
              <a:solidFill>
                <a:srgbClr val="FF9900"/>
              </a:solidFill>
            </a:endParaRPr>
          </a:p>
          <a:p>
            <a:r>
              <a:rPr lang="en-US" dirty="0"/>
              <a:t>RESPONSES TO NEGOTIATING MANDATES  ON THE LOCAL GOVERNMENT: MUNICIPAL SYSTEMS AMENDMENT BILL, 2019 [B 2B—2019] </a:t>
            </a:r>
          </a:p>
          <a:p>
            <a:endParaRPr lang="en-US" dirty="0"/>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a:xfrm>
            <a:off x="1710136" y="5387546"/>
            <a:ext cx="8937523" cy="704335"/>
          </a:xfrm>
        </p:spPr>
        <p:txBody>
          <a:bodyPr/>
          <a:lstStyle/>
          <a:p>
            <a:r>
              <a:rPr lang="en-US" dirty="0" err="1"/>
              <a:t>Mr</a:t>
            </a:r>
            <a:r>
              <a:rPr lang="en-US" dirty="0"/>
              <a:t> Tebogo Motlashuping – 30 November 2021</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5. </a:t>
            </a:r>
            <a:r>
              <a:rPr lang="en-GB" b="1" dirty="0" err="1">
                <a:solidFill>
                  <a:schemeClr val="accent2"/>
                </a:solidFill>
                <a:ea typeface="ＭＳ Ｐゴシック" pitchFamily="34" charset="-128"/>
              </a:rPr>
              <a:t>Ncop</a:t>
            </a:r>
            <a:r>
              <a:rPr lang="en-GB" b="1" dirty="0">
                <a:solidFill>
                  <a:schemeClr val="accent2"/>
                </a:solidFill>
                <a:ea typeface="ＭＳ Ｐゴシック" pitchFamily="34" charset="-128"/>
              </a:rPr>
              <a:t> public hearings</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37070" y="617839"/>
            <a:ext cx="12154929" cy="5642057"/>
          </a:xfrm>
          <a:prstGeom prst="rect">
            <a:avLst/>
          </a:prstGeom>
        </p:spPr>
        <p:txBody>
          <a:bodyPr wrap="square">
            <a:spAutoFit/>
          </a:bodyPr>
          <a:lstStyle/>
          <a:p>
            <a:pPr marL="514350" lvl="0" algn="just">
              <a:lnSpc>
                <a:spcPct val="107000"/>
              </a:lnSpc>
              <a:buSzPts val="1600"/>
            </a:pPr>
            <a:endParaRPr lang="en-US" sz="1700" b="1" dirty="0">
              <a:ea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r>
              <a:rPr lang="en-US" sz="1700" dirty="0">
                <a:ea typeface="Times New Roman" panose="02020603050405020304" pitchFamily="18" charset="0"/>
              </a:rPr>
              <a:t>On 16 February 2021, </a:t>
            </a:r>
            <a:r>
              <a:rPr lang="en-GB" sz="1700" dirty="0">
                <a:effectLst/>
                <a:ea typeface="Times New Roman" panose="02020603050405020304" pitchFamily="18" charset="0"/>
              </a:rPr>
              <a:t>the Bill was presented to the Select Committee on Cooperative Governance and Traditional Affairs, Water, Sanitation and Human Settlement whereafter it was referred to the Provincial Legislatures for public hearings</a:t>
            </a:r>
            <a:r>
              <a:rPr lang="en-US" sz="1700" dirty="0">
                <a:ea typeface="Times New Roman" panose="02020603050405020304" pitchFamily="18" charset="0"/>
              </a:rPr>
              <a:t>. </a:t>
            </a:r>
            <a:r>
              <a:rPr lang="en-GB" sz="1700" dirty="0">
                <a:effectLst/>
                <a:ea typeface="Times New Roman" panose="02020603050405020304" pitchFamily="18" charset="0"/>
              </a:rPr>
              <a:t>The Select Committee requested the Department to continue to support the Permanent Delegates to consult the Bill in all provinces</a:t>
            </a:r>
            <a:endParaRPr lang="en-US" sz="1700" dirty="0">
              <a:ea typeface="Times New Roman" panose="02020603050405020304" pitchFamily="18" charset="0"/>
            </a:endParaRPr>
          </a:p>
          <a:p>
            <a:pPr lvl="0" algn="just">
              <a:lnSpc>
                <a:spcPct val="107000"/>
              </a:lnSpc>
              <a:buSzPts val="1600"/>
            </a:pPr>
            <a:endParaRPr lang="en-US" sz="1700" dirty="0">
              <a:ea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r>
              <a:rPr lang="en-GB" sz="1700" dirty="0">
                <a:effectLst/>
                <a:latin typeface="Arial" panose="020B0604020202020204" pitchFamily="34" charset="0"/>
                <a:ea typeface="Times New Roman" panose="02020603050405020304" pitchFamily="18" charset="0"/>
              </a:rPr>
              <a:t>The Department actively supported the Provincial Legislatures during the window period for public participation process. Public hearings were conducted in the nine Provincial Legislatures as follows:</a:t>
            </a:r>
          </a:p>
          <a:p>
            <a:pPr marL="500063" lvl="0" indent="-500063" algn="just">
              <a:lnSpc>
                <a:spcPct val="107000"/>
              </a:lnSpc>
              <a:buSzPts val="1600"/>
              <a:buFont typeface="Wingdings" panose="05000000000000000000" pitchFamily="2" charset="2"/>
              <a:buChar char="q"/>
            </a:pPr>
            <a:endParaRPr lang="en-GB"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lvl="0" algn="just">
              <a:lnSpc>
                <a:spcPct val="107000"/>
              </a:lnSpc>
              <a:buSzPts val="1600"/>
            </a:pPr>
            <a:endParaRPr lang="en-GB" sz="1300" dirty="0"/>
          </a:p>
        </p:txBody>
      </p:sp>
      <p:graphicFrame>
        <p:nvGraphicFramePr>
          <p:cNvPr id="3" name="Table 2">
            <a:extLst>
              <a:ext uri="{FF2B5EF4-FFF2-40B4-BE49-F238E27FC236}">
                <a16:creationId xmlns:a16="http://schemas.microsoft.com/office/drawing/2014/main" id="{178EBA78-7B06-4755-854B-E05F0EF75D92}"/>
              </a:ext>
            </a:extLst>
          </p:cNvPr>
          <p:cNvGraphicFramePr>
            <a:graphicFrameLocks noGrp="1"/>
          </p:cNvGraphicFramePr>
          <p:nvPr>
            <p:extLst>
              <p:ext uri="{D42A27DB-BD31-4B8C-83A1-F6EECF244321}">
                <p14:modId xmlns:p14="http://schemas.microsoft.com/office/powerpoint/2010/main" val="979827215"/>
              </p:ext>
            </p:extLst>
          </p:nvPr>
        </p:nvGraphicFramePr>
        <p:xfrm>
          <a:off x="427564" y="3027683"/>
          <a:ext cx="11205636" cy="3243291"/>
        </p:xfrm>
        <a:graphic>
          <a:graphicData uri="http://schemas.openxmlformats.org/drawingml/2006/table">
            <a:tbl>
              <a:tblPr firstRow="1" firstCol="1" bandRow="1">
                <a:tableStyleId>{F5AB1C69-6EDB-4FF4-983F-18BD219EF322}</a:tableStyleId>
              </a:tblPr>
              <a:tblGrid>
                <a:gridCol w="1997903">
                  <a:extLst>
                    <a:ext uri="{9D8B030D-6E8A-4147-A177-3AD203B41FA5}">
                      <a16:colId xmlns:a16="http://schemas.microsoft.com/office/drawing/2014/main" val="4283036016"/>
                    </a:ext>
                  </a:extLst>
                </a:gridCol>
                <a:gridCol w="1997903">
                  <a:extLst>
                    <a:ext uri="{9D8B030D-6E8A-4147-A177-3AD203B41FA5}">
                      <a16:colId xmlns:a16="http://schemas.microsoft.com/office/drawing/2014/main" val="3463135916"/>
                    </a:ext>
                  </a:extLst>
                </a:gridCol>
                <a:gridCol w="1476714">
                  <a:extLst>
                    <a:ext uri="{9D8B030D-6E8A-4147-A177-3AD203B41FA5}">
                      <a16:colId xmlns:a16="http://schemas.microsoft.com/office/drawing/2014/main" val="2502779055"/>
                    </a:ext>
                  </a:extLst>
                </a:gridCol>
                <a:gridCol w="2866558">
                  <a:extLst>
                    <a:ext uri="{9D8B030D-6E8A-4147-A177-3AD203B41FA5}">
                      <a16:colId xmlns:a16="http://schemas.microsoft.com/office/drawing/2014/main" val="3530371991"/>
                    </a:ext>
                  </a:extLst>
                </a:gridCol>
                <a:gridCol w="2866558">
                  <a:extLst>
                    <a:ext uri="{9D8B030D-6E8A-4147-A177-3AD203B41FA5}">
                      <a16:colId xmlns:a16="http://schemas.microsoft.com/office/drawing/2014/main" val="2521424133"/>
                    </a:ext>
                  </a:extLst>
                </a:gridCol>
              </a:tblGrid>
              <a:tr h="301754">
                <a:tc rowSpan="2">
                  <a:txBody>
                    <a:bodyPr/>
                    <a:lstStyle/>
                    <a:p>
                      <a:pPr marL="0" marR="0" algn="ctr">
                        <a:lnSpc>
                          <a:spcPct val="107000"/>
                        </a:lnSpc>
                        <a:spcBef>
                          <a:spcPts val="0"/>
                        </a:spcBef>
                        <a:spcAft>
                          <a:spcPts val="0"/>
                        </a:spcAft>
                      </a:pPr>
                      <a:r>
                        <a:rPr lang="en-ZA" sz="1400" dirty="0">
                          <a:effectLst/>
                        </a:rPr>
                        <a:t>Province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gridSpan="2">
                  <a:txBody>
                    <a:bodyPr/>
                    <a:lstStyle/>
                    <a:p>
                      <a:pPr marL="0" marR="0" algn="ctr">
                        <a:lnSpc>
                          <a:spcPct val="107000"/>
                        </a:lnSpc>
                        <a:spcBef>
                          <a:spcPts val="0"/>
                        </a:spcBef>
                        <a:spcAft>
                          <a:spcPts val="0"/>
                        </a:spcAft>
                      </a:pPr>
                      <a:r>
                        <a:rPr lang="en-ZA" sz="1400" dirty="0">
                          <a:effectLst/>
                        </a:rPr>
                        <a:t>Provincial Legislature Briefing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hMerge="1">
                  <a:txBody>
                    <a:bodyPr/>
                    <a:lstStyle/>
                    <a:p>
                      <a:endParaRPr lang="en-US"/>
                    </a:p>
                  </a:txBody>
                  <a:tcPr/>
                </a:tc>
                <a:tc gridSpan="2">
                  <a:txBody>
                    <a:bodyPr/>
                    <a:lstStyle/>
                    <a:p>
                      <a:pPr marL="0" marR="0" algn="ctr">
                        <a:lnSpc>
                          <a:spcPct val="107000"/>
                        </a:lnSpc>
                        <a:spcBef>
                          <a:spcPts val="0"/>
                        </a:spcBef>
                        <a:spcAft>
                          <a:spcPts val="0"/>
                        </a:spcAft>
                      </a:pPr>
                      <a:r>
                        <a:rPr lang="en-ZA" sz="1400" dirty="0">
                          <a:effectLst/>
                        </a:rPr>
                        <a:t>Public Hearing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hMerge="1">
                  <a:txBody>
                    <a:bodyPr/>
                    <a:lstStyle/>
                    <a:p>
                      <a:endParaRPr lang="en-US"/>
                    </a:p>
                  </a:txBody>
                  <a:tcPr/>
                </a:tc>
                <a:extLst>
                  <a:ext uri="{0D108BD9-81ED-4DB2-BD59-A6C34878D82A}">
                    <a16:rowId xmlns:a16="http://schemas.microsoft.com/office/drawing/2014/main" val="520956627"/>
                  </a:ext>
                </a:extLst>
              </a:tr>
              <a:tr h="420442">
                <a:tc vMerge="1">
                  <a:txBody>
                    <a:bodyPr/>
                    <a:lstStyle/>
                    <a:p>
                      <a:endParaRPr lang="en-US"/>
                    </a:p>
                  </a:txBody>
                  <a:tcPr/>
                </a:tc>
                <a:tc>
                  <a:txBody>
                    <a:bodyPr/>
                    <a:lstStyle/>
                    <a:p>
                      <a:pPr marL="0" marR="0" algn="ctr">
                        <a:lnSpc>
                          <a:spcPct val="107000"/>
                        </a:lnSpc>
                        <a:spcBef>
                          <a:spcPts val="0"/>
                        </a:spcBef>
                        <a:spcAft>
                          <a:spcPts val="0"/>
                        </a:spcAft>
                      </a:pPr>
                      <a:r>
                        <a:rPr lang="en-ZA" sz="1400" dirty="0">
                          <a:effectLst/>
                        </a:rPr>
                        <a:t>Date and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Platform/Venue/Region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Date and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Platform/Venue/Region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extLst>
                  <a:ext uri="{0D108BD9-81ED-4DB2-BD59-A6C34878D82A}">
                    <a16:rowId xmlns:a16="http://schemas.microsoft.com/office/drawing/2014/main" val="3868641681"/>
                  </a:ext>
                </a:extLst>
              </a:tr>
              <a:tr h="420442">
                <a:tc>
                  <a:txBody>
                    <a:bodyPr/>
                    <a:lstStyle/>
                    <a:p>
                      <a:pPr marL="0" marR="0" algn="l">
                        <a:lnSpc>
                          <a:spcPct val="107000"/>
                        </a:lnSpc>
                        <a:spcBef>
                          <a:spcPts val="0"/>
                        </a:spcBef>
                        <a:spcAft>
                          <a:spcPts val="0"/>
                        </a:spcAft>
                      </a:pPr>
                      <a:r>
                        <a:rPr lang="en-ZA" sz="1400" dirty="0">
                          <a:effectLst/>
                        </a:rPr>
                        <a:t>Eastern Cape</a:t>
                      </a:r>
                      <a:endParaRPr lang="en-US" sz="1400" dirty="0">
                        <a:effectLst/>
                      </a:endParaRPr>
                    </a:p>
                    <a:p>
                      <a:pPr marL="0" marR="0" algn="l">
                        <a:lnSpc>
                          <a:spcPct val="107000"/>
                        </a:lnSpc>
                        <a:spcBef>
                          <a:spcPts val="0"/>
                        </a:spcBef>
                        <a:spcAft>
                          <a:spcPts val="0"/>
                        </a:spcAft>
                      </a:pPr>
                      <a:r>
                        <a:rPr lang="en-ZA"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l">
                        <a:lnSpc>
                          <a:spcPct val="107000"/>
                        </a:lnSpc>
                        <a:spcBef>
                          <a:spcPts val="0"/>
                        </a:spcBef>
                        <a:spcAft>
                          <a:spcPts val="0"/>
                        </a:spcAft>
                      </a:pPr>
                      <a:r>
                        <a:rPr lang="en-ZA" sz="1400" dirty="0">
                          <a:effectLst/>
                        </a:rPr>
                        <a:t>6 April 2021</a:t>
                      </a:r>
                      <a:endParaRPr lang="en-US" sz="1400" dirty="0">
                        <a:effectLst/>
                      </a:endParaRPr>
                    </a:p>
                    <a:p>
                      <a:pPr marL="0" marR="0" algn="l">
                        <a:lnSpc>
                          <a:spcPct val="107000"/>
                        </a:lnSpc>
                        <a:spcBef>
                          <a:spcPts val="0"/>
                        </a:spcBef>
                        <a:spcAft>
                          <a:spcPts val="0"/>
                        </a:spcAft>
                      </a:pPr>
                      <a:r>
                        <a:rPr lang="en-ZA" sz="1400" dirty="0">
                          <a:effectLst/>
                        </a:rPr>
                        <a:t>08:30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a:effectLst/>
                        </a:rPr>
                        <a:t>MS Teams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l">
                        <a:lnSpc>
                          <a:spcPct val="107000"/>
                        </a:lnSpc>
                        <a:spcBef>
                          <a:spcPts val="0"/>
                        </a:spcBef>
                        <a:spcAft>
                          <a:spcPts val="0"/>
                        </a:spcAft>
                      </a:pPr>
                      <a:r>
                        <a:rPr lang="en-ZA" sz="1400">
                          <a:effectLst/>
                        </a:rPr>
                        <a:t>28 April 2021</a:t>
                      </a:r>
                      <a:endParaRPr lang="en-US" sz="1400">
                        <a:effectLst/>
                      </a:endParaRPr>
                    </a:p>
                    <a:p>
                      <a:pPr marL="0" marR="0" algn="l">
                        <a:lnSpc>
                          <a:spcPct val="107000"/>
                        </a:lnSpc>
                        <a:spcBef>
                          <a:spcPts val="0"/>
                        </a:spcBef>
                        <a:spcAft>
                          <a:spcPts val="0"/>
                        </a:spcAft>
                      </a:pPr>
                      <a:r>
                        <a:rPr lang="en-ZA" sz="1400">
                          <a:effectLst/>
                        </a:rPr>
                        <a:t>08:30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l">
                        <a:lnSpc>
                          <a:spcPct val="107000"/>
                        </a:lnSpc>
                        <a:spcBef>
                          <a:spcPts val="0"/>
                        </a:spcBef>
                        <a:spcAft>
                          <a:spcPts val="0"/>
                        </a:spcAft>
                      </a:pPr>
                      <a:r>
                        <a:rPr lang="en-ZA" sz="1400">
                          <a:effectLst/>
                        </a:rPr>
                        <a:t>MS Teams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extLst>
                  <a:ext uri="{0D108BD9-81ED-4DB2-BD59-A6C34878D82A}">
                    <a16:rowId xmlns:a16="http://schemas.microsoft.com/office/drawing/2014/main" val="2347546810"/>
                  </a:ext>
                </a:extLst>
              </a:tr>
              <a:tr h="420442">
                <a:tc rowSpan="3">
                  <a:txBody>
                    <a:bodyPr/>
                    <a:lstStyle/>
                    <a:p>
                      <a:pPr marL="0" marR="0" algn="l">
                        <a:lnSpc>
                          <a:spcPct val="107000"/>
                        </a:lnSpc>
                        <a:spcBef>
                          <a:spcPts val="0"/>
                        </a:spcBef>
                        <a:spcAft>
                          <a:spcPts val="0"/>
                        </a:spcAft>
                      </a:pPr>
                      <a:r>
                        <a:rPr lang="en-ZA" sz="1400" dirty="0">
                          <a:effectLst/>
                        </a:rPr>
                        <a:t>Free State</a:t>
                      </a:r>
                      <a:endParaRPr lang="en-US" sz="1400" dirty="0">
                        <a:effectLst/>
                      </a:endParaRPr>
                    </a:p>
                    <a:p>
                      <a:pPr marL="0" marR="0" algn="l">
                        <a:lnSpc>
                          <a:spcPct val="107000"/>
                        </a:lnSpc>
                        <a:spcBef>
                          <a:spcPts val="0"/>
                        </a:spcBef>
                        <a:spcAft>
                          <a:spcPts val="0"/>
                        </a:spcAft>
                      </a:pPr>
                      <a:r>
                        <a:rPr lang="en-ZA"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rowSpan="3">
                  <a:txBody>
                    <a:bodyPr/>
                    <a:lstStyle/>
                    <a:p>
                      <a:pPr marL="0" marR="0" algn="l">
                        <a:lnSpc>
                          <a:spcPct val="107000"/>
                        </a:lnSpc>
                        <a:spcBef>
                          <a:spcPts val="0"/>
                        </a:spcBef>
                        <a:spcAft>
                          <a:spcPts val="0"/>
                        </a:spcAft>
                      </a:pPr>
                      <a:r>
                        <a:rPr lang="en-ZA" sz="1400" dirty="0">
                          <a:effectLst/>
                        </a:rPr>
                        <a:t>Ms Basson indicated that the majority of FS CoGTA Committee Members attended the NCOP MSAB Briefing and therefore they do not need a briefing.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rowSpan="3">
                  <a:txBody>
                    <a:bodyPr/>
                    <a:lstStyle/>
                    <a:p>
                      <a:pPr marL="0" marR="0" algn="ctr">
                        <a:lnSpc>
                          <a:spcPct val="107000"/>
                        </a:lnSpc>
                        <a:spcBef>
                          <a:spcPts val="0"/>
                        </a:spcBef>
                        <a:spcAft>
                          <a:spcPts val="0"/>
                        </a:spcAft>
                      </a:pPr>
                      <a:r>
                        <a:rPr lang="en-ZA" sz="1400" dirty="0">
                          <a:effectLst/>
                        </a:rPr>
                        <a:t>Not applicable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l">
                        <a:lnSpc>
                          <a:spcPct val="107000"/>
                        </a:lnSpc>
                        <a:spcBef>
                          <a:spcPts val="0"/>
                        </a:spcBef>
                        <a:spcAft>
                          <a:spcPts val="0"/>
                        </a:spcAft>
                      </a:pPr>
                      <a:r>
                        <a:rPr lang="en-ZA" sz="1400" dirty="0">
                          <a:effectLst/>
                        </a:rPr>
                        <a:t>13 April 2021</a:t>
                      </a:r>
                      <a:endParaRPr lang="en-US" sz="1400" dirty="0">
                        <a:effectLst/>
                      </a:endParaRPr>
                    </a:p>
                    <a:p>
                      <a:pPr marL="0" marR="0" algn="l">
                        <a:lnSpc>
                          <a:spcPct val="107000"/>
                        </a:lnSpc>
                        <a:spcBef>
                          <a:spcPts val="0"/>
                        </a:spcBef>
                        <a:spcAft>
                          <a:spcPts val="0"/>
                        </a:spcAft>
                      </a:pPr>
                      <a:r>
                        <a:rPr lang="en-ZA" sz="1400" dirty="0">
                          <a:effectLst/>
                        </a:rPr>
                        <a:t>11:00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l">
                        <a:lnSpc>
                          <a:spcPct val="107000"/>
                        </a:lnSpc>
                        <a:spcBef>
                          <a:spcPts val="0"/>
                        </a:spcBef>
                        <a:spcAft>
                          <a:spcPts val="0"/>
                        </a:spcAft>
                      </a:pPr>
                      <a:r>
                        <a:rPr lang="en-ZA" sz="1400" dirty="0">
                          <a:effectLst/>
                        </a:rPr>
                        <a:t>Harrismith and </a:t>
                      </a:r>
                      <a:r>
                        <a:rPr lang="en-ZA" sz="1400" dirty="0" err="1">
                          <a:effectLst/>
                        </a:rPr>
                        <a:t>Edenburg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extLst>
                  <a:ext uri="{0D108BD9-81ED-4DB2-BD59-A6C34878D82A}">
                    <a16:rowId xmlns:a16="http://schemas.microsoft.com/office/drawing/2014/main" val="435189298"/>
                  </a:ext>
                </a:extLst>
              </a:tr>
              <a:tr h="4204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ZA" sz="1400" dirty="0">
                          <a:effectLst/>
                        </a:rPr>
                        <a:t>14 April 2021</a:t>
                      </a:r>
                      <a:endParaRPr lang="en-US" sz="1400" dirty="0">
                        <a:effectLst/>
                      </a:endParaRPr>
                    </a:p>
                    <a:p>
                      <a:pPr marL="0" marR="0" algn="l">
                        <a:lnSpc>
                          <a:spcPct val="107000"/>
                        </a:lnSpc>
                        <a:spcBef>
                          <a:spcPts val="0"/>
                        </a:spcBef>
                        <a:spcAft>
                          <a:spcPts val="0"/>
                        </a:spcAft>
                      </a:pPr>
                      <a:r>
                        <a:rPr lang="en-ZA" sz="1400" dirty="0">
                          <a:effectLst/>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l">
                        <a:lnSpc>
                          <a:spcPct val="107000"/>
                        </a:lnSpc>
                        <a:spcBef>
                          <a:spcPts val="0"/>
                        </a:spcBef>
                        <a:spcAft>
                          <a:spcPts val="0"/>
                        </a:spcAft>
                      </a:pPr>
                      <a:r>
                        <a:rPr lang="en-ZA" sz="1400" dirty="0">
                          <a:effectLst/>
                        </a:rPr>
                        <a:t>Kroonstad and </a:t>
                      </a:r>
                      <a:r>
                        <a:rPr lang="en-ZA" sz="1400" dirty="0" err="1">
                          <a:effectLst/>
                        </a:rPr>
                        <a:t>Bothaville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extLst>
                  <a:ext uri="{0D108BD9-81ED-4DB2-BD59-A6C34878D82A}">
                    <a16:rowId xmlns:a16="http://schemas.microsoft.com/office/drawing/2014/main" val="208395052"/>
                  </a:ext>
                </a:extLst>
              </a:tr>
              <a:tr h="111527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ZA" sz="1400" dirty="0">
                          <a:effectLst/>
                        </a:rPr>
                        <a:t>15 April 2021</a:t>
                      </a:r>
                      <a:endParaRPr lang="en-US" sz="1400" dirty="0">
                        <a:effectLst/>
                      </a:endParaRPr>
                    </a:p>
                    <a:p>
                      <a:pPr marL="0" marR="0" algn="l">
                        <a:lnSpc>
                          <a:spcPct val="107000"/>
                        </a:lnSpc>
                        <a:spcBef>
                          <a:spcPts val="0"/>
                        </a:spcBef>
                        <a:spcAft>
                          <a:spcPts val="0"/>
                        </a:spcAft>
                      </a:pPr>
                      <a:r>
                        <a:rPr lang="en-ZA" sz="1400" dirty="0">
                          <a:effectLst/>
                        </a:rPr>
                        <a:t>10h00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l">
                        <a:lnSpc>
                          <a:spcPct val="107000"/>
                        </a:lnSpc>
                        <a:spcBef>
                          <a:spcPts val="0"/>
                        </a:spcBef>
                        <a:spcAft>
                          <a:spcPts val="0"/>
                        </a:spcAft>
                      </a:pPr>
                      <a:r>
                        <a:rPr lang="en-ZA" sz="1400" dirty="0" err="1">
                          <a:effectLst/>
                        </a:rPr>
                        <a:t>Wepener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extLst>
                  <a:ext uri="{0D108BD9-81ED-4DB2-BD59-A6C34878D82A}">
                    <a16:rowId xmlns:a16="http://schemas.microsoft.com/office/drawing/2014/main" val="2501698213"/>
                  </a:ext>
                </a:extLst>
              </a:tr>
            </a:tbl>
          </a:graphicData>
        </a:graphic>
      </p:graphicFrame>
    </p:spTree>
    <p:extLst>
      <p:ext uri="{BB962C8B-B14F-4D97-AF65-F5344CB8AC3E}">
        <p14:creationId xmlns:p14="http://schemas.microsoft.com/office/powerpoint/2010/main" val="101365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5. </a:t>
            </a:r>
            <a:r>
              <a:rPr lang="en-GB" b="1" dirty="0" err="1">
                <a:solidFill>
                  <a:schemeClr val="accent2"/>
                </a:solidFill>
                <a:ea typeface="ＭＳ Ｐゴシック" pitchFamily="34" charset="-128"/>
              </a:rPr>
              <a:t>Ncop</a:t>
            </a:r>
            <a:r>
              <a:rPr lang="en-GB" b="1" dirty="0">
                <a:solidFill>
                  <a:schemeClr val="accent2"/>
                </a:solidFill>
                <a:ea typeface="ＭＳ Ｐゴシック" pitchFamily="34" charset="-128"/>
              </a:rPr>
              <a:t> public hearings(CONT..)</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37070" y="617839"/>
            <a:ext cx="12154929" cy="3649589"/>
          </a:xfrm>
          <a:prstGeom prst="rect">
            <a:avLst/>
          </a:prstGeom>
        </p:spPr>
        <p:txBody>
          <a:bodyPr wrap="square">
            <a:spAutoFit/>
          </a:bodyPr>
          <a:lstStyle/>
          <a:p>
            <a:pPr marL="514350" lvl="0" algn="just">
              <a:lnSpc>
                <a:spcPct val="107000"/>
              </a:lnSpc>
              <a:buSzPts val="1600"/>
            </a:pPr>
            <a:endParaRPr lang="en-US" sz="1700" b="1" dirty="0">
              <a:ea typeface="Times New Roman" panose="02020603050405020304" pitchFamily="18" charset="0"/>
            </a:endParaRPr>
          </a:p>
          <a:p>
            <a:pPr lvl="0" algn="just">
              <a:lnSpc>
                <a:spcPct val="107000"/>
              </a:lnSpc>
              <a:buSzPts val="1600"/>
            </a:pPr>
            <a:endParaRPr lang="en-GB"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lvl="0" algn="just">
              <a:lnSpc>
                <a:spcPct val="107000"/>
              </a:lnSpc>
              <a:buSzPts val="1600"/>
            </a:pPr>
            <a:endParaRPr lang="en-GB" sz="1300" dirty="0"/>
          </a:p>
        </p:txBody>
      </p:sp>
      <p:graphicFrame>
        <p:nvGraphicFramePr>
          <p:cNvPr id="7" name="Table 6">
            <a:extLst>
              <a:ext uri="{FF2B5EF4-FFF2-40B4-BE49-F238E27FC236}">
                <a16:creationId xmlns:a16="http://schemas.microsoft.com/office/drawing/2014/main" id="{9276EAFB-5BB1-46A8-88A1-433A9DAC9D1B}"/>
              </a:ext>
            </a:extLst>
          </p:cNvPr>
          <p:cNvGraphicFramePr>
            <a:graphicFrameLocks noGrp="1"/>
          </p:cNvGraphicFramePr>
          <p:nvPr>
            <p:extLst>
              <p:ext uri="{D42A27DB-BD31-4B8C-83A1-F6EECF244321}">
                <p14:modId xmlns:p14="http://schemas.microsoft.com/office/powerpoint/2010/main" val="1346596775"/>
              </p:ext>
            </p:extLst>
          </p:nvPr>
        </p:nvGraphicFramePr>
        <p:xfrm>
          <a:off x="498685" y="1692165"/>
          <a:ext cx="11428948" cy="2282825"/>
        </p:xfrm>
        <a:graphic>
          <a:graphicData uri="http://schemas.openxmlformats.org/drawingml/2006/table">
            <a:tbl>
              <a:tblPr firstRow="1" firstCol="1" bandRow="1">
                <a:tableStyleId>{8799B23B-EC83-4686-B30A-512413B5E67A}</a:tableStyleId>
              </a:tblPr>
              <a:tblGrid>
                <a:gridCol w="1785794">
                  <a:extLst>
                    <a:ext uri="{9D8B030D-6E8A-4147-A177-3AD203B41FA5}">
                      <a16:colId xmlns:a16="http://schemas.microsoft.com/office/drawing/2014/main" val="2485908891"/>
                    </a:ext>
                  </a:extLst>
                </a:gridCol>
                <a:gridCol w="1763863">
                  <a:extLst>
                    <a:ext uri="{9D8B030D-6E8A-4147-A177-3AD203B41FA5}">
                      <a16:colId xmlns:a16="http://schemas.microsoft.com/office/drawing/2014/main" val="3106696728"/>
                    </a:ext>
                  </a:extLst>
                </a:gridCol>
                <a:gridCol w="1448568">
                  <a:extLst>
                    <a:ext uri="{9D8B030D-6E8A-4147-A177-3AD203B41FA5}">
                      <a16:colId xmlns:a16="http://schemas.microsoft.com/office/drawing/2014/main" val="407923019"/>
                    </a:ext>
                  </a:extLst>
                </a:gridCol>
                <a:gridCol w="2364828">
                  <a:extLst>
                    <a:ext uri="{9D8B030D-6E8A-4147-A177-3AD203B41FA5}">
                      <a16:colId xmlns:a16="http://schemas.microsoft.com/office/drawing/2014/main" val="377432330"/>
                    </a:ext>
                  </a:extLst>
                </a:gridCol>
                <a:gridCol w="4065895">
                  <a:extLst>
                    <a:ext uri="{9D8B030D-6E8A-4147-A177-3AD203B41FA5}">
                      <a16:colId xmlns:a16="http://schemas.microsoft.com/office/drawing/2014/main" val="4288704779"/>
                    </a:ext>
                  </a:extLst>
                </a:gridCol>
              </a:tblGrid>
              <a:tr h="399413">
                <a:tc rowSpan="5">
                  <a:txBody>
                    <a:bodyPr/>
                    <a:lstStyle/>
                    <a:p>
                      <a:pPr marL="0" marR="0" algn="l">
                        <a:lnSpc>
                          <a:spcPct val="107000"/>
                        </a:lnSpc>
                        <a:spcBef>
                          <a:spcPts val="0"/>
                        </a:spcBef>
                        <a:spcAft>
                          <a:spcPts val="0"/>
                        </a:spcAft>
                      </a:pPr>
                      <a:r>
                        <a:rPr lang="en-ZA" sz="1400" dirty="0">
                          <a:effectLst/>
                        </a:rPr>
                        <a:t>Gauteng</a:t>
                      </a:r>
                      <a:endParaRPr lang="en-US" sz="1400" dirty="0">
                        <a:effectLst/>
                      </a:endParaRPr>
                    </a:p>
                    <a:p>
                      <a:pPr marL="0" marR="0" algn="l">
                        <a:lnSpc>
                          <a:spcPct val="107000"/>
                        </a:lnSpc>
                        <a:spcBef>
                          <a:spcPts val="0"/>
                        </a:spcBef>
                        <a:spcAft>
                          <a:spcPts val="0"/>
                        </a:spcAft>
                      </a:pPr>
                      <a:r>
                        <a:rPr lang="en-ZA" sz="1400" dirty="0">
                          <a:effectLst/>
                        </a:rPr>
                        <a:t> </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lgn="l">
                        <a:lnSpc>
                          <a:spcPct val="107000"/>
                        </a:lnSpc>
                        <a:spcBef>
                          <a:spcPts val="0"/>
                        </a:spcBef>
                        <a:spcAft>
                          <a:spcPts val="0"/>
                        </a:spcAft>
                      </a:pPr>
                      <a:r>
                        <a:rPr lang="en-ZA" sz="1400" dirty="0">
                          <a:effectLst/>
                        </a:rPr>
                        <a:t>26 February 2021</a:t>
                      </a:r>
                      <a:endParaRPr lang="en-US" sz="1400" dirty="0">
                        <a:effectLst/>
                      </a:endParaRPr>
                    </a:p>
                    <a:p>
                      <a:pPr marL="0" marR="0" algn="l">
                        <a:lnSpc>
                          <a:spcPct val="107000"/>
                        </a:lnSpc>
                        <a:spcBef>
                          <a:spcPts val="0"/>
                        </a:spcBef>
                        <a:spcAft>
                          <a:spcPts val="0"/>
                        </a:spcAft>
                      </a:pPr>
                      <a:r>
                        <a:rPr lang="en-ZA" sz="1400" dirty="0">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a:txBody>
                    <a:bodyPr/>
                    <a:lstStyle/>
                    <a:p>
                      <a:pPr marL="0" marR="0" algn="ctr">
                        <a:lnSpc>
                          <a:spcPct val="107000"/>
                        </a:lnSpc>
                        <a:spcBef>
                          <a:spcPts val="0"/>
                        </a:spcBef>
                        <a:spcAft>
                          <a:spcPts val="0"/>
                        </a:spcAft>
                      </a:pPr>
                      <a:r>
                        <a:rPr lang="en-ZA" sz="1400" dirty="0">
                          <a:effectLst/>
                        </a:rPr>
                        <a:t>MS Teams</a:t>
                      </a:r>
                    </a:p>
                    <a:p>
                      <a:pPr marL="0" marR="0" algn="ctr">
                        <a:lnSpc>
                          <a:spcPct val="107000"/>
                        </a:lnSpc>
                        <a:spcBef>
                          <a:spcPts val="0"/>
                        </a:spcBef>
                        <a:spcAft>
                          <a:spcPts val="0"/>
                        </a:spcAft>
                      </a:pPr>
                      <a:endParaRPr lang="en-ZA" sz="1400" dirty="0">
                        <a:effectLst/>
                      </a:endParaRPr>
                    </a:p>
                    <a:p>
                      <a:pPr marL="0" marR="0" algn="ctr">
                        <a:lnSpc>
                          <a:spcPct val="107000"/>
                        </a:lnSpc>
                        <a:spcBef>
                          <a:spcPts val="0"/>
                        </a:spcBef>
                        <a:spcAft>
                          <a:spcPts val="0"/>
                        </a:spcAft>
                      </a:pPr>
                      <a:r>
                        <a:rPr lang="en-ZA" sz="1400" dirty="0">
                          <a:effectLst/>
                        </a:rPr>
                        <a:t>Face to face </a:t>
                      </a:r>
                    </a:p>
                    <a:p>
                      <a:pPr marL="0" marR="0" algn="ctr">
                        <a:lnSpc>
                          <a:spcPct val="107000"/>
                        </a:lnSpc>
                        <a:spcBef>
                          <a:spcPts val="0"/>
                        </a:spcBef>
                        <a:spcAft>
                          <a:spcPts val="0"/>
                        </a:spcAft>
                      </a:pP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400" dirty="0">
                          <a:effectLst/>
                        </a:rPr>
                        <a:t>Face to face</a:t>
                      </a:r>
                    </a:p>
                    <a:p>
                      <a:pPr marL="0" marR="0" algn="ctr">
                        <a:lnSpc>
                          <a:spcPct val="107000"/>
                        </a:lnSpc>
                        <a:spcBef>
                          <a:spcPts val="0"/>
                        </a:spcBef>
                        <a:spcAft>
                          <a:spcPts val="0"/>
                        </a:spcAft>
                      </a:pP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400" dirty="0">
                          <a:effectLst/>
                        </a:rPr>
                        <a:t>Face to face</a:t>
                      </a:r>
                    </a:p>
                    <a:p>
                      <a:pPr marL="0" marR="0" algn="ctr">
                        <a:lnSpc>
                          <a:spcPct val="107000"/>
                        </a:lnSpc>
                        <a:spcBef>
                          <a:spcPts val="0"/>
                        </a:spcBef>
                        <a:spcAft>
                          <a:spcPts val="0"/>
                        </a:spcAft>
                      </a:pP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ZA" sz="1400" dirty="0">
                          <a:effectLst/>
                        </a:rPr>
                        <a:t>Face to face</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13 April 2021</a:t>
                      </a:r>
                      <a:endParaRPr lang="en-US" sz="1400" dirty="0">
                        <a:effectLst/>
                      </a:endParaRPr>
                    </a:p>
                    <a:p>
                      <a:pPr marL="0" marR="0" algn="l">
                        <a:lnSpc>
                          <a:spcPct val="107000"/>
                        </a:lnSpc>
                        <a:spcBef>
                          <a:spcPts val="0"/>
                        </a:spcBef>
                        <a:spcAft>
                          <a:spcPts val="0"/>
                        </a:spcAft>
                      </a:pPr>
                      <a:r>
                        <a:rPr lang="en-ZA" sz="1400" dirty="0">
                          <a:effectLst/>
                        </a:rPr>
                        <a:t>17:00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MS Teams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7949853"/>
                  </a:ext>
                </a:extLst>
              </a:tr>
              <a:tr h="3994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ZA" sz="1400" dirty="0">
                          <a:effectLst/>
                        </a:rPr>
                        <a:t>22 April 2021</a:t>
                      </a:r>
                      <a:endParaRPr lang="en-US" sz="1400" dirty="0">
                        <a:effectLst/>
                      </a:endParaRPr>
                    </a:p>
                    <a:p>
                      <a:pPr marL="0" marR="0" algn="l">
                        <a:lnSpc>
                          <a:spcPct val="107000"/>
                        </a:lnSpc>
                        <a:spcBef>
                          <a:spcPts val="0"/>
                        </a:spcBef>
                        <a:spcAft>
                          <a:spcPts val="0"/>
                        </a:spcAft>
                      </a:pPr>
                      <a:r>
                        <a:rPr lang="en-ZA" sz="1400" dirty="0">
                          <a:effectLst/>
                        </a:rPr>
                        <a:t>11:00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a:effectLst/>
                        </a:rPr>
                        <a:t>Tshwane- Roodeplaat Community Hall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3387637"/>
                  </a:ext>
                </a:extLst>
              </a:tr>
              <a:tr h="3994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ZA" sz="1400" dirty="0">
                          <a:effectLst/>
                        </a:rPr>
                        <a:t>23 April 2021</a:t>
                      </a:r>
                      <a:endParaRPr lang="en-US" sz="1400" dirty="0">
                        <a:effectLst/>
                      </a:endParaRPr>
                    </a:p>
                    <a:p>
                      <a:pPr marL="0" marR="0" algn="l">
                        <a:lnSpc>
                          <a:spcPct val="107000"/>
                        </a:lnSpc>
                        <a:spcBef>
                          <a:spcPts val="0"/>
                        </a:spcBef>
                        <a:spcAft>
                          <a:spcPts val="0"/>
                        </a:spcAft>
                      </a:pPr>
                      <a:r>
                        <a:rPr lang="en-ZA" sz="1400" dirty="0">
                          <a:effectLst/>
                        </a:rPr>
                        <a:t>11:00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a:effectLst/>
                        </a:rPr>
                        <a:t>Sedibeng District Municipality, Vereening city hall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1501996"/>
                  </a:ext>
                </a:extLst>
              </a:tr>
              <a:tr h="3994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ZA" sz="1400" dirty="0">
                          <a:effectLst/>
                        </a:rPr>
                        <a:t>29 April 2021</a:t>
                      </a:r>
                      <a:endParaRPr lang="en-US" sz="1400" dirty="0">
                        <a:effectLst/>
                      </a:endParaRPr>
                    </a:p>
                    <a:p>
                      <a:pPr marL="0" marR="0" algn="l">
                        <a:lnSpc>
                          <a:spcPct val="107000"/>
                        </a:lnSpc>
                        <a:spcBef>
                          <a:spcPts val="0"/>
                        </a:spcBef>
                        <a:spcAft>
                          <a:spcPts val="0"/>
                        </a:spcAft>
                      </a:pPr>
                      <a:r>
                        <a:rPr lang="en-ZA" sz="1400" dirty="0">
                          <a:effectLst/>
                        </a:rPr>
                        <a:t>11:00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a:effectLst/>
                        </a:rPr>
                        <a:t>Westonaria – Simunye Community Hall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8170875"/>
                  </a:ext>
                </a:extLst>
              </a:tr>
              <a:tr h="39941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ZA" sz="1400" dirty="0">
                          <a:effectLst/>
                        </a:rPr>
                        <a:t>4 May 2021</a:t>
                      </a:r>
                      <a:endParaRPr lang="en-US" sz="1400" dirty="0">
                        <a:effectLst/>
                      </a:endParaRPr>
                    </a:p>
                    <a:p>
                      <a:pPr marL="0" marR="0" algn="l">
                        <a:lnSpc>
                          <a:spcPct val="107000"/>
                        </a:lnSpc>
                        <a:spcBef>
                          <a:spcPts val="0"/>
                        </a:spcBef>
                        <a:spcAft>
                          <a:spcPts val="0"/>
                        </a:spcAft>
                      </a:pPr>
                      <a:r>
                        <a:rPr lang="en-ZA" sz="1400" dirty="0">
                          <a:effectLst/>
                        </a:rPr>
                        <a:t>11:00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City of </a:t>
                      </a:r>
                      <a:r>
                        <a:rPr lang="en-ZA" sz="1400" dirty="0" err="1">
                          <a:effectLst/>
                        </a:rPr>
                        <a:t>Joburg</a:t>
                      </a:r>
                      <a:r>
                        <a:rPr lang="en-ZA" sz="1400" dirty="0">
                          <a:effectLst/>
                        </a:rPr>
                        <a:t> and Ekurhuleni – Johannesburg City Hall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683625"/>
                  </a:ext>
                </a:extLst>
              </a:tr>
            </a:tbl>
          </a:graphicData>
        </a:graphic>
      </p:graphicFrame>
      <p:graphicFrame>
        <p:nvGraphicFramePr>
          <p:cNvPr id="8" name="Table 7">
            <a:extLst>
              <a:ext uri="{FF2B5EF4-FFF2-40B4-BE49-F238E27FC236}">
                <a16:creationId xmlns:a16="http://schemas.microsoft.com/office/drawing/2014/main" id="{61651447-7A6A-4C56-AE78-433EB26DFDEC}"/>
              </a:ext>
            </a:extLst>
          </p:cNvPr>
          <p:cNvGraphicFramePr>
            <a:graphicFrameLocks noGrp="1"/>
          </p:cNvGraphicFramePr>
          <p:nvPr>
            <p:extLst>
              <p:ext uri="{D42A27DB-BD31-4B8C-83A1-F6EECF244321}">
                <p14:modId xmlns:p14="http://schemas.microsoft.com/office/powerpoint/2010/main" val="1076401101"/>
              </p:ext>
            </p:extLst>
          </p:nvPr>
        </p:nvGraphicFramePr>
        <p:xfrm>
          <a:off x="493182" y="798786"/>
          <a:ext cx="11404528" cy="893379"/>
        </p:xfrm>
        <a:graphic>
          <a:graphicData uri="http://schemas.openxmlformats.org/drawingml/2006/table">
            <a:tbl>
              <a:tblPr firstRow="1" firstCol="1" bandRow="1">
                <a:tableStyleId>{F5AB1C69-6EDB-4FF4-983F-18BD219EF322}</a:tableStyleId>
              </a:tblPr>
              <a:tblGrid>
                <a:gridCol w="1798073">
                  <a:extLst>
                    <a:ext uri="{9D8B030D-6E8A-4147-A177-3AD203B41FA5}">
                      <a16:colId xmlns:a16="http://schemas.microsoft.com/office/drawing/2014/main" val="1262734588"/>
                    </a:ext>
                  </a:extLst>
                </a:gridCol>
                <a:gridCol w="1723697">
                  <a:extLst>
                    <a:ext uri="{9D8B030D-6E8A-4147-A177-3AD203B41FA5}">
                      <a16:colId xmlns:a16="http://schemas.microsoft.com/office/drawing/2014/main" val="2363646324"/>
                    </a:ext>
                  </a:extLst>
                </a:gridCol>
                <a:gridCol w="1481958">
                  <a:extLst>
                    <a:ext uri="{9D8B030D-6E8A-4147-A177-3AD203B41FA5}">
                      <a16:colId xmlns:a16="http://schemas.microsoft.com/office/drawing/2014/main" val="3258330370"/>
                    </a:ext>
                  </a:extLst>
                </a:gridCol>
                <a:gridCol w="2375338">
                  <a:extLst>
                    <a:ext uri="{9D8B030D-6E8A-4147-A177-3AD203B41FA5}">
                      <a16:colId xmlns:a16="http://schemas.microsoft.com/office/drawing/2014/main" val="566222974"/>
                    </a:ext>
                  </a:extLst>
                </a:gridCol>
                <a:gridCol w="4025462">
                  <a:extLst>
                    <a:ext uri="{9D8B030D-6E8A-4147-A177-3AD203B41FA5}">
                      <a16:colId xmlns:a16="http://schemas.microsoft.com/office/drawing/2014/main" val="466336127"/>
                    </a:ext>
                  </a:extLst>
                </a:gridCol>
              </a:tblGrid>
              <a:tr h="360969">
                <a:tc rowSpan="2">
                  <a:txBody>
                    <a:bodyPr/>
                    <a:lstStyle/>
                    <a:p>
                      <a:pPr marL="0" marR="0" algn="ctr">
                        <a:lnSpc>
                          <a:spcPct val="107000"/>
                        </a:lnSpc>
                        <a:spcBef>
                          <a:spcPts val="0"/>
                        </a:spcBef>
                        <a:spcAft>
                          <a:spcPts val="0"/>
                        </a:spcAft>
                      </a:pPr>
                      <a:r>
                        <a:rPr lang="en-ZA" sz="1400" dirty="0">
                          <a:effectLst/>
                        </a:rPr>
                        <a:t>Province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gridSpan="2">
                  <a:txBody>
                    <a:bodyPr/>
                    <a:lstStyle/>
                    <a:p>
                      <a:pPr algn="ctr"/>
                      <a:r>
                        <a:rPr lang="en-US" sz="1400" dirty="0"/>
                        <a:t>Provincial Legislatures</a:t>
                      </a:r>
                    </a:p>
                  </a:txBody>
                  <a:tcPr marL="63547" marR="63547" marT="0" marB="0"/>
                </a:tc>
                <a:tc hMerge="1">
                  <a:txBody>
                    <a:bodyPr/>
                    <a:lstStyle/>
                    <a:p>
                      <a:endParaRPr lang="en-US"/>
                    </a:p>
                  </a:txBody>
                  <a:tcPr/>
                </a:tc>
                <a:tc gridSpan="2">
                  <a:txBody>
                    <a:bodyPr/>
                    <a:lstStyle/>
                    <a:p>
                      <a:pPr algn="ctr"/>
                      <a:r>
                        <a:rPr lang="en-US" sz="1400" dirty="0"/>
                        <a:t>Public Hearings</a:t>
                      </a:r>
                    </a:p>
                  </a:txBody>
                  <a:tcPr marL="63547" marR="63547" marT="0" marB="0"/>
                </a:tc>
                <a:tc hMerge="1">
                  <a:txBody>
                    <a:bodyPr/>
                    <a:lstStyle/>
                    <a:p>
                      <a:endParaRPr lang="en-US"/>
                    </a:p>
                  </a:txBody>
                  <a:tcPr/>
                </a:tc>
                <a:extLst>
                  <a:ext uri="{0D108BD9-81ED-4DB2-BD59-A6C34878D82A}">
                    <a16:rowId xmlns:a16="http://schemas.microsoft.com/office/drawing/2014/main" val="3808856619"/>
                  </a:ext>
                </a:extLst>
              </a:tr>
              <a:tr h="532410">
                <a:tc vMerge="1">
                  <a:txBody>
                    <a:bodyPr/>
                    <a:lstStyle/>
                    <a:p>
                      <a:endParaRPr lang="en-US"/>
                    </a:p>
                  </a:txBody>
                  <a:tcPr/>
                </a:tc>
                <a:tc>
                  <a:txBody>
                    <a:bodyPr/>
                    <a:lstStyle/>
                    <a:p>
                      <a:pPr marL="0" marR="0" algn="ctr">
                        <a:lnSpc>
                          <a:spcPct val="107000"/>
                        </a:lnSpc>
                        <a:spcBef>
                          <a:spcPts val="0"/>
                        </a:spcBef>
                        <a:spcAft>
                          <a:spcPts val="0"/>
                        </a:spcAft>
                      </a:pPr>
                      <a:r>
                        <a:rPr lang="en-ZA" sz="1400" dirty="0">
                          <a:effectLst/>
                        </a:rPr>
                        <a:t>Date and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Platform/Venue/Region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Date and Time</a:t>
                      </a:r>
                    </a:p>
                  </a:txBody>
                  <a:tcPr marL="63547" marR="63547" marT="0" marB="0"/>
                </a:tc>
                <a:tc>
                  <a:txBody>
                    <a:bodyPr/>
                    <a:lstStyle/>
                    <a:p>
                      <a:pPr marL="0" marR="0" algn="ctr">
                        <a:lnSpc>
                          <a:spcPct val="107000"/>
                        </a:lnSpc>
                        <a:spcBef>
                          <a:spcPts val="0"/>
                        </a:spcBef>
                        <a:spcAft>
                          <a:spcPts val="0"/>
                        </a:spcAft>
                      </a:pPr>
                      <a:r>
                        <a:rPr lang="en-ZA" sz="1400" dirty="0">
                          <a:effectLst/>
                        </a:rPr>
                        <a:t>Platform/Venue/Region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extLst>
                  <a:ext uri="{0D108BD9-81ED-4DB2-BD59-A6C34878D82A}">
                    <a16:rowId xmlns:a16="http://schemas.microsoft.com/office/drawing/2014/main" val="3995972135"/>
                  </a:ext>
                </a:extLst>
              </a:tr>
            </a:tbl>
          </a:graphicData>
        </a:graphic>
      </p:graphicFrame>
      <p:graphicFrame>
        <p:nvGraphicFramePr>
          <p:cNvPr id="9" name="Table 8">
            <a:extLst>
              <a:ext uri="{FF2B5EF4-FFF2-40B4-BE49-F238E27FC236}">
                <a16:creationId xmlns:a16="http://schemas.microsoft.com/office/drawing/2014/main" id="{D95B02F7-72F0-486F-8D64-DA9B87320397}"/>
              </a:ext>
            </a:extLst>
          </p:cNvPr>
          <p:cNvGraphicFramePr>
            <a:graphicFrameLocks noGrp="1"/>
          </p:cNvGraphicFramePr>
          <p:nvPr>
            <p:extLst>
              <p:ext uri="{D42A27DB-BD31-4B8C-83A1-F6EECF244321}">
                <p14:modId xmlns:p14="http://schemas.microsoft.com/office/powerpoint/2010/main" val="1105061818"/>
              </p:ext>
            </p:extLst>
          </p:nvPr>
        </p:nvGraphicFramePr>
        <p:xfrm>
          <a:off x="479454" y="3959940"/>
          <a:ext cx="11448179" cy="2583907"/>
        </p:xfrm>
        <a:graphic>
          <a:graphicData uri="http://schemas.openxmlformats.org/drawingml/2006/table">
            <a:tbl>
              <a:tblPr firstRow="1" firstCol="1" bandRow="1">
                <a:tableStyleId>{8799B23B-EC83-4686-B30A-512413B5E67A}</a:tableStyleId>
              </a:tblPr>
              <a:tblGrid>
                <a:gridCol w="1768151">
                  <a:extLst>
                    <a:ext uri="{9D8B030D-6E8A-4147-A177-3AD203B41FA5}">
                      <a16:colId xmlns:a16="http://schemas.microsoft.com/office/drawing/2014/main" val="2859447798"/>
                    </a:ext>
                  </a:extLst>
                </a:gridCol>
                <a:gridCol w="1776248">
                  <a:extLst>
                    <a:ext uri="{9D8B030D-6E8A-4147-A177-3AD203B41FA5}">
                      <a16:colId xmlns:a16="http://schemas.microsoft.com/office/drawing/2014/main" val="107228215"/>
                    </a:ext>
                  </a:extLst>
                </a:gridCol>
                <a:gridCol w="1421604">
                  <a:extLst>
                    <a:ext uri="{9D8B030D-6E8A-4147-A177-3AD203B41FA5}">
                      <a16:colId xmlns:a16="http://schemas.microsoft.com/office/drawing/2014/main" val="2625591138"/>
                    </a:ext>
                  </a:extLst>
                </a:gridCol>
                <a:gridCol w="2429301">
                  <a:extLst>
                    <a:ext uri="{9D8B030D-6E8A-4147-A177-3AD203B41FA5}">
                      <a16:colId xmlns:a16="http://schemas.microsoft.com/office/drawing/2014/main" val="2629046674"/>
                    </a:ext>
                  </a:extLst>
                </a:gridCol>
                <a:gridCol w="4052875">
                  <a:extLst>
                    <a:ext uri="{9D8B030D-6E8A-4147-A177-3AD203B41FA5}">
                      <a16:colId xmlns:a16="http://schemas.microsoft.com/office/drawing/2014/main" val="2669925020"/>
                    </a:ext>
                  </a:extLst>
                </a:gridCol>
              </a:tblGrid>
              <a:tr h="651542">
                <a:tc rowSpan="3">
                  <a:txBody>
                    <a:bodyPr/>
                    <a:lstStyle/>
                    <a:p>
                      <a:pPr marL="0" marR="0" algn="l">
                        <a:lnSpc>
                          <a:spcPct val="107000"/>
                        </a:lnSpc>
                        <a:spcBef>
                          <a:spcPts val="0"/>
                        </a:spcBef>
                        <a:spcAft>
                          <a:spcPts val="0"/>
                        </a:spcAft>
                      </a:pPr>
                      <a:r>
                        <a:rPr lang="en-ZA" sz="1200" dirty="0">
                          <a:effectLst/>
                        </a:rPr>
                        <a:t>Kwa Zulu Natal</a:t>
                      </a:r>
                      <a:endParaRPr lang="en-US" sz="1200" dirty="0">
                        <a:effectLst/>
                      </a:endParaRPr>
                    </a:p>
                    <a:p>
                      <a:pPr marL="0" marR="0" algn="l">
                        <a:lnSpc>
                          <a:spcPct val="107000"/>
                        </a:lnSpc>
                        <a:spcBef>
                          <a:spcPts val="0"/>
                        </a:spcBef>
                        <a:spcAft>
                          <a:spcPts val="0"/>
                        </a:spcAft>
                      </a:pPr>
                      <a:r>
                        <a:rPr lang="en-ZA" sz="1200" dirty="0">
                          <a:effectLst/>
                        </a:rPr>
                        <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36" marR="63436" marT="0" marB="0"/>
                </a:tc>
                <a:tc rowSpan="3">
                  <a:txBody>
                    <a:bodyPr/>
                    <a:lstStyle/>
                    <a:p>
                      <a:pPr marL="0" marR="0" algn="l">
                        <a:lnSpc>
                          <a:spcPct val="107000"/>
                        </a:lnSpc>
                        <a:spcBef>
                          <a:spcPts val="0"/>
                        </a:spcBef>
                        <a:spcAft>
                          <a:spcPts val="0"/>
                        </a:spcAft>
                      </a:pPr>
                      <a:r>
                        <a:rPr lang="en-ZA" sz="1400" dirty="0">
                          <a:effectLst/>
                        </a:rPr>
                        <a:t>25 March 2021</a:t>
                      </a:r>
                      <a:endParaRPr lang="en-US" sz="1400" dirty="0">
                        <a:effectLst/>
                      </a:endParaRPr>
                    </a:p>
                    <a:p>
                      <a:pPr marL="0" marR="0" algn="l">
                        <a:lnSpc>
                          <a:spcPct val="107000"/>
                        </a:lnSpc>
                        <a:spcBef>
                          <a:spcPts val="0"/>
                        </a:spcBef>
                        <a:spcAft>
                          <a:spcPts val="0"/>
                        </a:spcAft>
                      </a:pPr>
                      <a:r>
                        <a:rPr lang="en-ZA" sz="1400" dirty="0">
                          <a:effectLst/>
                        </a:rPr>
                        <a:t>15:30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36" marR="63436" marT="0" marB="0"/>
                </a:tc>
                <a:tc rowSpan="3">
                  <a:txBody>
                    <a:bodyPr/>
                    <a:lstStyle/>
                    <a:p>
                      <a:pPr marL="0" marR="0" algn="ctr">
                        <a:lnSpc>
                          <a:spcPct val="107000"/>
                        </a:lnSpc>
                        <a:spcBef>
                          <a:spcPts val="0"/>
                        </a:spcBef>
                        <a:spcAft>
                          <a:spcPts val="0"/>
                        </a:spcAft>
                      </a:pPr>
                      <a:r>
                        <a:rPr lang="en-ZA" sz="1400" dirty="0">
                          <a:effectLst/>
                        </a:rPr>
                        <a:t>MS Teams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36" marR="63436" marT="0" marB="0"/>
                </a:tc>
                <a:tc>
                  <a:txBody>
                    <a:bodyPr/>
                    <a:lstStyle/>
                    <a:p>
                      <a:pPr marL="0" marR="0" algn="l">
                        <a:lnSpc>
                          <a:spcPct val="107000"/>
                        </a:lnSpc>
                        <a:spcBef>
                          <a:spcPts val="0"/>
                        </a:spcBef>
                        <a:spcAft>
                          <a:spcPts val="0"/>
                        </a:spcAft>
                      </a:pPr>
                      <a:r>
                        <a:rPr lang="en-ZA" sz="1400" dirty="0">
                          <a:effectLst/>
                        </a:rPr>
                        <a:t>13 April 2021</a:t>
                      </a:r>
                      <a:endParaRPr lang="en-US" sz="1400" dirty="0">
                        <a:effectLst/>
                      </a:endParaRPr>
                    </a:p>
                    <a:p>
                      <a:pPr marL="0" marR="0" algn="l">
                        <a:lnSpc>
                          <a:spcPct val="107000"/>
                        </a:lnSpc>
                        <a:spcBef>
                          <a:spcPts val="0"/>
                        </a:spcBef>
                        <a:spcAft>
                          <a:spcPts val="0"/>
                        </a:spcAft>
                      </a:pPr>
                      <a:r>
                        <a:rPr lang="en-ZA" sz="1400" dirty="0">
                          <a:effectLst/>
                        </a:rPr>
                        <a:t>10:00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436" marR="63436" marT="0" marB="0"/>
                </a:tc>
                <a:tc>
                  <a:txBody>
                    <a:bodyPr/>
                    <a:lstStyle/>
                    <a:p>
                      <a:pPr marL="0" marR="0" algn="l">
                        <a:lnSpc>
                          <a:spcPct val="107000"/>
                        </a:lnSpc>
                        <a:spcBef>
                          <a:spcPts val="0"/>
                        </a:spcBef>
                        <a:spcAft>
                          <a:spcPts val="0"/>
                        </a:spcAft>
                      </a:pPr>
                      <a:r>
                        <a:rPr lang="en-US" sz="1400">
                          <a:effectLst/>
                        </a:rPr>
                        <a:t>Council Chamber, Zululand District Municipality</a:t>
                      </a:r>
                    </a:p>
                    <a:p>
                      <a:pPr marL="0" marR="0" algn="l">
                        <a:lnSpc>
                          <a:spcPct val="107000"/>
                        </a:lnSpc>
                        <a:spcBef>
                          <a:spcPts val="0"/>
                        </a:spcBef>
                        <a:spcAft>
                          <a:spcPts val="0"/>
                        </a:spcAft>
                      </a:pPr>
                      <a:r>
                        <a:rPr lang="en-US" sz="1400">
                          <a:effectLst/>
                        </a:rPr>
                        <a:t>&amp;</a:t>
                      </a:r>
                    </a:p>
                    <a:p>
                      <a:pPr marL="0" marR="0" algn="l">
                        <a:lnSpc>
                          <a:spcPct val="107000"/>
                        </a:lnSpc>
                        <a:spcBef>
                          <a:spcPts val="0"/>
                        </a:spcBef>
                        <a:spcAft>
                          <a:spcPts val="0"/>
                        </a:spcAft>
                      </a:pPr>
                      <a:r>
                        <a:rPr lang="en-US" sz="1400">
                          <a:effectLst/>
                        </a:rPr>
                        <a:t>Council Chamber, Amajuba District Municipality</a:t>
                      </a:r>
                      <a:endParaRPr lang="en-US" sz="1400" b="0" dirty="0">
                        <a:solidFill>
                          <a:schemeClr val="tx1"/>
                        </a:solidFill>
                        <a:effectLst/>
                      </a:endParaRPr>
                    </a:p>
                  </a:txBody>
                  <a:tcPr marL="63436" marR="63436" marT="0" marB="0"/>
                </a:tc>
                <a:extLst>
                  <a:ext uri="{0D108BD9-81ED-4DB2-BD59-A6C34878D82A}">
                    <a16:rowId xmlns:a16="http://schemas.microsoft.com/office/drawing/2014/main" val="2674546699"/>
                  </a:ext>
                </a:extLst>
              </a:tr>
              <a:tr h="62730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400" dirty="0">
                          <a:effectLst/>
                        </a:rPr>
                        <a:t>14 April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6" marR="63436" marT="0" marB="0"/>
                </a:tc>
                <a:tc>
                  <a:txBody>
                    <a:bodyPr/>
                    <a:lstStyle/>
                    <a:p>
                      <a:pPr marL="0" marR="0" algn="l">
                        <a:lnSpc>
                          <a:spcPct val="107000"/>
                        </a:lnSpc>
                        <a:spcBef>
                          <a:spcPts val="0"/>
                        </a:spcBef>
                        <a:spcAft>
                          <a:spcPts val="0"/>
                        </a:spcAft>
                      </a:pPr>
                      <a:r>
                        <a:rPr lang="en-US" sz="1400">
                          <a:effectLst/>
                        </a:rPr>
                        <a:t>Council Chamber, Umkhanyakude District Municipality &amp;</a:t>
                      </a:r>
                    </a:p>
                    <a:p>
                      <a:pPr marL="0" marR="0" algn="l">
                        <a:lnSpc>
                          <a:spcPct val="107000"/>
                        </a:lnSpc>
                        <a:spcBef>
                          <a:spcPts val="0"/>
                        </a:spcBef>
                        <a:spcAft>
                          <a:spcPts val="0"/>
                        </a:spcAft>
                      </a:pPr>
                      <a:r>
                        <a:rPr lang="en-ZA" sz="1400">
                          <a:effectLst/>
                        </a:rPr>
                        <a:t>Council Chamber, Ilembe District Municipality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6" marR="63436" marT="0" marB="0"/>
                </a:tc>
                <a:extLst>
                  <a:ext uri="{0D108BD9-81ED-4DB2-BD59-A6C34878D82A}">
                    <a16:rowId xmlns:a16="http://schemas.microsoft.com/office/drawing/2014/main" val="3322879849"/>
                  </a:ext>
                </a:extLst>
              </a:tr>
              <a:tr h="75764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US" sz="1400" dirty="0">
                          <a:effectLst/>
                        </a:rPr>
                        <a:t>20 April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6" marR="63436" marT="0" marB="0"/>
                </a:tc>
                <a:tc>
                  <a:txBody>
                    <a:bodyPr/>
                    <a:lstStyle/>
                    <a:p>
                      <a:pPr marL="0" marR="0" algn="l">
                        <a:lnSpc>
                          <a:spcPct val="107000"/>
                        </a:lnSpc>
                        <a:spcBef>
                          <a:spcPts val="0"/>
                        </a:spcBef>
                        <a:spcAft>
                          <a:spcPts val="0"/>
                        </a:spcAft>
                      </a:pPr>
                      <a:r>
                        <a:rPr lang="en-US" sz="1400" dirty="0">
                          <a:effectLst/>
                        </a:rPr>
                        <a:t>Council Chamber, Harry </a:t>
                      </a:r>
                      <a:r>
                        <a:rPr lang="en-US" sz="1400" dirty="0" err="1">
                          <a:effectLst/>
                        </a:rPr>
                        <a:t>Gwala</a:t>
                      </a:r>
                      <a:r>
                        <a:rPr lang="en-US" sz="1400" dirty="0">
                          <a:effectLst/>
                        </a:rPr>
                        <a:t> District Municipality &amp;</a:t>
                      </a:r>
                    </a:p>
                    <a:p>
                      <a:pPr marL="0" marR="0" algn="l">
                        <a:lnSpc>
                          <a:spcPct val="107000"/>
                        </a:lnSpc>
                        <a:spcBef>
                          <a:spcPts val="0"/>
                        </a:spcBef>
                        <a:spcAft>
                          <a:spcPts val="0"/>
                        </a:spcAft>
                      </a:pPr>
                      <a:r>
                        <a:rPr lang="en-ZA" sz="1400" dirty="0">
                          <a:effectLst/>
                        </a:rPr>
                        <a:t>Council Chamber, </a:t>
                      </a:r>
                      <a:r>
                        <a:rPr lang="en-ZA" sz="1400" dirty="0" err="1">
                          <a:effectLst/>
                        </a:rPr>
                        <a:t>Ethekwini</a:t>
                      </a:r>
                      <a:r>
                        <a:rPr lang="en-ZA" sz="1400" dirty="0">
                          <a:effectLst/>
                        </a:rPr>
                        <a:t> Municipality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436" marR="63436" marT="0" marB="0"/>
                </a:tc>
                <a:extLst>
                  <a:ext uri="{0D108BD9-81ED-4DB2-BD59-A6C34878D82A}">
                    <a16:rowId xmlns:a16="http://schemas.microsoft.com/office/drawing/2014/main" val="1013621107"/>
                  </a:ext>
                </a:extLst>
              </a:tr>
            </a:tbl>
          </a:graphicData>
        </a:graphic>
      </p:graphicFrame>
    </p:spTree>
    <p:extLst>
      <p:ext uri="{BB962C8B-B14F-4D97-AF65-F5344CB8AC3E}">
        <p14:creationId xmlns:p14="http://schemas.microsoft.com/office/powerpoint/2010/main" val="1989758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5. </a:t>
            </a:r>
            <a:r>
              <a:rPr lang="en-GB" b="1" dirty="0" err="1">
                <a:solidFill>
                  <a:schemeClr val="accent2"/>
                </a:solidFill>
                <a:ea typeface="ＭＳ Ｐゴシック" pitchFamily="34" charset="-128"/>
              </a:rPr>
              <a:t>Ncop</a:t>
            </a:r>
            <a:r>
              <a:rPr lang="en-GB" b="1" dirty="0">
                <a:solidFill>
                  <a:schemeClr val="accent2"/>
                </a:solidFill>
                <a:ea typeface="ＭＳ Ｐゴシック" pitchFamily="34" charset="-128"/>
              </a:rPr>
              <a:t> public hearings(CONT..)</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37070" y="617839"/>
            <a:ext cx="12154929" cy="3649589"/>
          </a:xfrm>
          <a:prstGeom prst="rect">
            <a:avLst/>
          </a:prstGeom>
        </p:spPr>
        <p:txBody>
          <a:bodyPr wrap="square">
            <a:spAutoFit/>
          </a:bodyPr>
          <a:lstStyle/>
          <a:p>
            <a:pPr marL="514350" lvl="0" algn="just">
              <a:lnSpc>
                <a:spcPct val="107000"/>
              </a:lnSpc>
              <a:buSzPts val="1600"/>
            </a:pPr>
            <a:endParaRPr lang="en-US" sz="1700" b="1" dirty="0">
              <a:ea typeface="Times New Roman" panose="02020603050405020304" pitchFamily="18" charset="0"/>
            </a:endParaRPr>
          </a:p>
          <a:p>
            <a:pPr lvl="0" algn="just">
              <a:lnSpc>
                <a:spcPct val="107000"/>
              </a:lnSpc>
              <a:buSzPts val="1600"/>
            </a:pPr>
            <a:endParaRPr lang="en-GB"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lvl="0" algn="just">
              <a:lnSpc>
                <a:spcPct val="107000"/>
              </a:lnSpc>
              <a:buSzPts val="1600"/>
            </a:pPr>
            <a:endParaRPr lang="en-GB" sz="1300" dirty="0"/>
          </a:p>
        </p:txBody>
      </p:sp>
      <p:graphicFrame>
        <p:nvGraphicFramePr>
          <p:cNvPr id="8" name="Table 7">
            <a:extLst>
              <a:ext uri="{FF2B5EF4-FFF2-40B4-BE49-F238E27FC236}">
                <a16:creationId xmlns:a16="http://schemas.microsoft.com/office/drawing/2014/main" id="{61651447-7A6A-4C56-AE78-433EB26DFDEC}"/>
              </a:ext>
            </a:extLst>
          </p:cNvPr>
          <p:cNvGraphicFramePr>
            <a:graphicFrameLocks noGrp="1"/>
          </p:cNvGraphicFramePr>
          <p:nvPr>
            <p:extLst>
              <p:ext uri="{D42A27DB-BD31-4B8C-83A1-F6EECF244321}">
                <p14:modId xmlns:p14="http://schemas.microsoft.com/office/powerpoint/2010/main" val="1239708766"/>
              </p:ext>
            </p:extLst>
          </p:nvPr>
        </p:nvGraphicFramePr>
        <p:xfrm>
          <a:off x="493182" y="798786"/>
          <a:ext cx="11404528" cy="893379"/>
        </p:xfrm>
        <a:graphic>
          <a:graphicData uri="http://schemas.openxmlformats.org/drawingml/2006/table">
            <a:tbl>
              <a:tblPr firstRow="1" firstCol="1" bandRow="1">
                <a:tableStyleId>{F5AB1C69-6EDB-4FF4-983F-18BD219EF322}</a:tableStyleId>
              </a:tblPr>
              <a:tblGrid>
                <a:gridCol w="1798073">
                  <a:extLst>
                    <a:ext uri="{9D8B030D-6E8A-4147-A177-3AD203B41FA5}">
                      <a16:colId xmlns:a16="http://schemas.microsoft.com/office/drawing/2014/main" val="1262734588"/>
                    </a:ext>
                  </a:extLst>
                </a:gridCol>
                <a:gridCol w="1723697">
                  <a:extLst>
                    <a:ext uri="{9D8B030D-6E8A-4147-A177-3AD203B41FA5}">
                      <a16:colId xmlns:a16="http://schemas.microsoft.com/office/drawing/2014/main" val="2363646324"/>
                    </a:ext>
                  </a:extLst>
                </a:gridCol>
                <a:gridCol w="1481958">
                  <a:extLst>
                    <a:ext uri="{9D8B030D-6E8A-4147-A177-3AD203B41FA5}">
                      <a16:colId xmlns:a16="http://schemas.microsoft.com/office/drawing/2014/main" val="3258330370"/>
                    </a:ext>
                  </a:extLst>
                </a:gridCol>
                <a:gridCol w="2375338">
                  <a:extLst>
                    <a:ext uri="{9D8B030D-6E8A-4147-A177-3AD203B41FA5}">
                      <a16:colId xmlns:a16="http://schemas.microsoft.com/office/drawing/2014/main" val="566222974"/>
                    </a:ext>
                  </a:extLst>
                </a:gridCol>
                <a:gridCol w="4025462">
                  <a:extLst>
                    <a:ext uri="{9D8B030D-6E8A-4147-A177-3AD203B41FA5}">
                      <a16:colId xmlns:a16="http://schemas.microsoft.com/office/drawing/2014/main" val="466336127"/>
                    </a:ext>
                  </a:extLst>
                </a:gridCol>
              </a:tblGrid>
              <a:tr h="360969">
                <a:tc rowSpan="2">
                  <a:txBody>
                    <a:bodyPr/>
                    <a:lstStyle/>
                    <a:p>
                      <a:pPr marL="0" marR="0" algn="ctr">
                        <a:lnSpc>
                          <a:spcPct val="107000"/>
                        </a:lnSpc>
                        <a:spcBef>
                          <a:spcPts val="0"/>
                        </a:spcBef>
                        <a:spcAft>
                          <a:spcPts val="0"/>
                        </a:spcAft>
                      </a:pPr>
                      <a:r>
                        <a:rPr lang="en-ZA" sz="1400" dirty="0">
                          <a:effectLst/>
                        </a:rPr>
                        <a:t>Province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gridSpan="2">
                  <a:txBody>
                    <a:bodyPr/>
                    <a:lstStyle/>
                    <a:p>
                      <a:pPr algn="ctr"/>
                      <a:r>
                        <a:rPr lang="en-US" sz="1400" dirty="0"/>
                        <a:t>Provincial Legislatures</a:t>
                      </a:r>
                    </a:p>
                  </a:txBody>
                  <a:tcPr marL="63547" marR="63547" marT="0" marB="0"/>
                </a:tc>
                <a:tc hMerge="1">
                  <a:txBody>
                    <a:bodyPr/>
                    <a:lstStyle/>
                    <a:p>
                      <a:endParaRPr lang="en-US"/>
                    </a:p>
                  </a:txBody>
                  <a:tcPr/>
                </a:tc>
                <a:tc gridSpan="2">
                  <a:txBody>
                    <a:bodyPr/>
                    <a:lstStyle/>
                    <a:p>
                      <a:pPr algn="ctr"/>
                      <a:r>
                        <a:rPr lang="en-US" sz="1400" dirty="0"/>
                        <a:t>Public Hearings</a:t>
                      </a:r>
                    </a:p>
                  </a:txBody>
                  <a:tcPr marL="63547" marR="63547" marT="0" marB="0"/>
                </a:tc>
                <a:tc hMerge="1">
                  <a:txBody>
                    <a:bodyPr/>
                    <a:lstStyle/>
                    <a:p>
                      <a:endParaRPr lang="en-US"/>
                    </a:p>
                  </a:txBody>
                  <a:tcPr/>
                </a:tc>
                <a:extLst>
                  <a:ext uri="{0D108BD9-81ED-4DB2-BD59-A6C34878D82A}">
                    <a16:rowId xmlns:a16="http://schemas.microsoft.com/office/drawing/2014/main" val="3808856619"/>
                  </a:ext>
                </a:extLst>
              </a:tr>
              <a:tr h="532410">
                <a:tc vMerge="1">
                  <a:txBody>
                    <a:bodyPr/>
                    <a:lstStyle/>
                    <a:p>
                      <a:endParaRPr lang="en-US"/>
                    </a:p>
                  </a:txBody>
                  <a:tcPr/>
                </a:tc>
                <a:tc>
                  <a:txBody>
                    <a:bodyPr/>
                    <a:lstStyle/>
                    <a:p>
                      <a:pPr marL="0" marR="0" algn="ctr">
                        <a:lnSpc>
                          <a:spcPct val="107000"/>
                        </a:lnSpc>
                        <a:spcBef>
                          <a:spcPts val="0"/>
                        </a:spcBef>
                        <a:spcAft>
                          <a:spcPts val="0"/>
                        </a:spcAft>
                      </a:pPr>
                      <a:r>
                        <a:rPr lang="en-ZA" sz="1400" dirty="0">
                          <a:effectLst/>
                        </a:rPr>
                        <a:t>Date and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Platform/Venue/Region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Date and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Platform/Venue/Region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extLst>
                  <a:ext uri="{0D108BD9-81ED-4DB2-BD59-A6C34878D82A}">
                    <a16:rowId xmlns:a16="http://schemas.microsoft.com/office/drawing/2014/main" val="3995972135"/>
                  </a:ext>
                </a:extLst>
              </a:tr>
            </a:tbl>
          </a:graphicData>
        </a:graphic>
      </p:graphicFrame>
      <p:graphicFrame>
        <p:nvGraphicFramePr>
          <p:cNvPr id="3" name="Table 2">
            <a:extLst>
              <a:ext uri="{FF2B5EF4-FFF2-40B4-BE49-F238E27FC236}">
                <a16:creationId xmlns:a16="http://schemas.microsoft.com/office/drawing/2014/main" id="{50D981CC-ECDE-4341-8DD4-A31B9F6E7328}"/>
              </a:ext>
            </a:extLst>
          </p:cNvPr>
          <p:cNvGraphicFramePr>
            <a:graphicFrameLocks noGrp="1"/>
          </p:cNvGraphicFramePr>
          <p:nvPr>
            <p:extLst>
              <p:ext uri="{D42A27DB-BD31-4B8C-83A1-F6EECF244321}">
                <p14:modId xmlns:p14="http://schemas.microsoft.com/office/powerpoint/2010/main" val="1411233943"/>
              </p:ext>
            </p:extLst>
          </p:nvPr>
        </p:nvGraphicFramePr>
        <p:xfrm>
          <a:off x="498684" y="1727159"/>
          <a:ext cx="11399025" cy="1007682"/>
        </p:xfrm>
        <a:graphic>
          <a:graphicData uri="http://schemas.openxmlformats.org/drawingml/2006/table">
            <a:tbl>
              <a:tblPr firstRow="1" firstCol="1" bandRow="1">
                <a:tableStyleId>{8799B23B-EC83-4686-B30A-512413B5E67A}</a:tableStyleId>
              </a:tblPr>
              <a:tblGrid>
                <a:gridCol w="1766996">
                  <a:extLst>
                    <a:ext uri="{9D8B030D-6E8A-4147-A177-3AD203B41FA5}">
                      <a16:colId xmlns:a16="http://schemas.microsoft.com/office/drawing/2014/main" val="268441132"/>
                    </a:ext>
                  </a:extLst>
                </a:gridCol>
                <a:gridCol w="1757680">
                  <a:extLst>
                    <a:ext uri="{9D8B030D-6E8A-4147-A177-3AD203B41FA5}">
                      <a16:colId xmlns:a16="http://schemas.microsoft.com/office/drawing/2014/main" val="425254577"/>
                    </a:ext>
                  </a:extLst>
                </a:gridCol>
                <a:gridCol w="1493520">
                  <a:extLst>
                    <a:ext uri="{9D8B030D-6E8A-4147-A177-3AD203B41FA5}">
                      <a16:colId xmlns:a16="http://schemas.microsoft.com/office/drawing/2014/main" val="1744487235"/>
                    </a:ext>
                  </a:extLst>
                </a:gridCol>
                <a:gridCol w="2357120">
                  <a:extLst>
                    <a:ext uri="{9D8B030D-6E8A-4147-A177-3AD203B41FA5}">
                      <a16:colId xmlns:a16="http://schemas.microsoft.com/office/drawing/2014/main" val="1669526808"/>
                    </a:ext>
                  </a:extLst>
                </a:gridCol>
                <a:gridCol w="4023709">
                  <a:extLst>
                    <a:ext uri="{9D8B030D-6E8A-4147-A177-3AD203B41FA5}">
                      <a16:colId xmlns:a16="http://schemas.microsoft.com/office/drawing/2014/main" val="2985435620"/>
                    </a:ext>
                  </a:extLst>
                </a:gridCol>
              </a:tblGrid>
              <a:tr h="338455">
                <a:tc rowSpan="2">
                  <a:txBody>
                    <a:bodyPr/>
                    <a:lstStyle/>
                    <a:p>
                      <a:pPr marL="0" marR="0" algn="l">
                        <a:lnSpc>
                          <a:spcPct val="107000"/>
                        </a:lnSpc>
                        <a:spcBef>
                          <a:spcPts val="0"/>
                        </a:spcBef>
                        <a:spcAft>
                          <a:spcPts val="0"/>
                        </a:spcAft>
                      </a:pPr>
                      <a:r>
                        <a:rPr lang="en-ZA" sz="1400" dirty="0">
                          <a:effectLst/>
                        </a:rPr>
                        <a:t>Limpopo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l">
                        <a:lnSpc>
                          <a:spcPct val="107000"/>
                        </a:lnSpc>
                        <a:spcBef>
                          <a:spcPts val="0"/>
                        </a:spcBef>
                        <a:spcAft>
                          <a:spcPts val="0"/>
                        </a:spcAft>
                      </a:pPr>
                      <a:r>
                        <a:rPr lang="en-ZA" sz="1400" dirty="0">
                          <a:effectLst/>
                        </a:rPr>
                        <a:t>28 April 2021</a:t>
                      </a:r>
                      <a:endParaRPr lang="en-US" sz="1400" dirty="0">
                        <a:effectLst/>
                      </a:endParaRPr>
                    </a:p>
                    <a:p>
                      <a:pPr marL="0" marR="0" algn="l">
                        <a:lnSpc>
                          <a:spcPct val="107000"/>
                        </a:lnSpc>
                        <a:spcBef>
                          <a:spcPts val="0"/>
                        </a:spcBef>
                        <a:spcAft>
                          <a:spcPts val="0"/>
                        </a:spcAft>
                      </a:pPr>
                      <a:r>
                        <a:rPr lang="en-ZA" sz="1400" dirty="0">
                          <a:effectLst/>
                        </a:rPr>
                        <a:t>08:30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07000"/>
                        </a:lnSpc>
                        <a:spcBef>
                          <a:spcPts val="0"/>
                        </a:spcBef>
                        <a:spcAft>
                          <a:spcPts val="0"/>
                        </a:spcAft>
                      </a:pPr>
                      <a:r>
                        <a:rPr lang="en-ZA" sz="1400" dirty="0">
                          <a:effectLst/>
                        </a:rPr>
                        <a:t>MS Teams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5 May 2021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MS Teams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6095410"/>
                  </a:ext>
                </a:extLst>
              </a:tr>
              <a:tr h="22415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07000"/>
                        </a:lnSpc>
                        <a:spcBef>
                          <a:spcPts val="0"/>
                        </a:spcBef>
                        <a:spcAft>
                          <a:spcPts val="0"/>
                        </a:spcAft>
                      </a:pPr>
                      <a:r>
                        <a:rPr lang="en-ZA" sz="1400">
                          <a:effectLst/>
                        </a:rPr>
                        <a:t>20 May 2021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MS Teams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3400438"/>
                  </a:ext>
                </a:extLst>
              </a:tr>
              <a:tr h="384175">
                <a:tc>
                  <a:txBody>
                    <a:bodyPr/>
                    <a:lstStyle/>
                    <a:p>
                      <a:pPr marL="0" marR="0" algn="l">
                        <a:lnSpc>
                          <a:spcPct val="107000"/>
                        </a:lnSpc>
                        <a:spcBef>
                          <a:spcPts val="0"/>
                        </a:spcBef>
                        <a:spcAft>
                          <a:spcPts val="0"/>
                        </a:spcAft>
                      </a:pPr>
                      <a:r>
                        <a:rPr lang="en-ZA" sz="1400" dirty="0">
                          <a:effectLst/>
                        </a:rPr>
                        <a:t>Mpumalanga</a:t>
                      </a:r>
                      <a:endParaRPr lang="en-US" sz="1400" dirty="0">
                        <a:effectLst/>
                      </a:endParaRPr>
                    </a:p>
                    <a:p>
                      <a:pPr marL="0" marR="0" algn="l">
                        <a:lnSpc>
                          <a:spcPct val="107000"/>
                        </a:lnSpc>
                        <a:spcBef>
                          <a:spcPts val="0"/>
                        </a:spcBef>
                        <a:spcAft>
                          <a:spcPts val="0"/>
                        </a:spcAft>
                      </a:pPr>
                      <a:r>
                        <a:rPr lang="en-ZA"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2 March 2021</a:t>
                      </a:r>
                      <a:endParaRPr lang="en-US" sz="1400" dirty="0">
                        <a:effectLst/>
                      </a:endParaRPr>
                    </a:p>
                    <a:p>
                      <a:pPr marL="0" marR="0" algn="l">
                        <a:lnSpc>
                          <a:spcPct val="107000"/>
                        </a:lnSpc>
                        <a:spcBef>
                          <a:spcPts val="0"/>
                        </a:spcBef>
                        <a:spcAft>
                          <a:spcPts val="0"/>
                        </a:spcAft>
                      </a:pPr>
                      <a:r>
                        <a:rPr lang="en-ZA" sz="1400" dirty="0">
                          <a:effectLst/>
                        </a:rPr>
                        <a:t>14:00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MS Teams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6 May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400" dirty="0">
                          <a:effectLst/>
                        </a:rPr>
                        <a:t>Legislature Auditorium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1553584"/>
                  </a:ext>
                </a:extLst>
              </a:tr>
            </a:tbl>
          </a:graphicData>
        </a:graphic>
      </p:graphicFrame>
      <p:graphicFrame>
        <p:nvGraphicFramePr>
          <p:cNvPr id="4" name="Table 3">
            <a:extLst>
              <a:ext uri="{FF2B5EF4-FFF2-40B4-BE49-F238E27FC236}">
                <a16:creationId xmlns:a16="http://schemas.microsoft.com/office/drawing/2014/main" id="{FAA2152C-B667-4953-9CE7-DFB4FEE1EE46}"/>
              </a:ext>
            </a:extLst>
          </p:cNvPr>
          <p:cNvGraphicFramePr>
            <a:graphicFrameLocks noGrp="1"/>
          </p:cNvGraphicFramePr>
          <p:nvPr>
            <p:extLst>
              <p:ext uri="{D42A27DB-BD31-4B8C-83A1-F6EECF244321}">
                <p14:modId xmlns:p14="http://schemas.microsoft.com/office/powerpoint/2010/main" val="2217715484"/>
              </p:ext>
            </p:extLst>
          </p:nvPr>
        </p:nvGraphicFramePr>
        <p:xfrm>
          <a:off x="498685" y="2769835"/>
          <a:ext cx="11399024" cy="2727897"/>
        </p:xfrm>
        <a:graphic>
          <a:graphicData uri="http://schemas.openxmlformats.org/drawingml/2006/table">
            <a:tbl>
              <a:tblPr firstRow="1" firstCol="1" bandRow="1">
                <a:tableStyleId>{8799B23B-EC83-4686-B30A-512413B5E67A}</a:tableStyleId>
              </a:tblPr>
              <a:tblGrid>
                <a:gridCol w="1715532">
                  <a:extLst>
                    <a:ext uri="{9D8B030D-6E8A-4147-A177-3AD203B41FA5}">
                      <a16:colId xmlns:a16="http://schemas.microsoft.com/office/drawing/2014/main" val="3103758098"/>
                    </a:ext>
                  </a:extLst>
                </a:gridCol>
                <a:gridCol w="1819303">
                  <a:extLst>
                    <a:ext uri="{9D8B030D-6E8A-4147-A177-3AD203B41FA5}">
                      <a16:colId xmlns:a16="http://schemas.microsoft.com/office/drawing/2014/main" val="1823380411"/>
                    </a:ext>
                  </a:extLst>
                </a:gridCol>
                <a:gridCol w="1493520">
                  <a:extLst>
                    <a:ext uri="{9D8B030D-6E8A-4147-A177-3AD203B41FA5}">
                      <a16:colId xmlns:a16="http://schemas.microsoft.com/office/drawing/2014/main" val="63929733"/>
                    </a:ext>
                  </a:extLst>
                </a:gridCol>
                <a:gridCol w="2336800">
                  <a:extLst>
                    <a:ext uri="{9D8B030D-6E8A-4147-A177-3AD203B41FA5}">
                      <a16:colId xmlns:a16="http://schemas.microsoft.com/office/drawing/2014/main" val="590762350"/>
                    </a:ext>
                  </a:extLst>
                </a:gridCol>
                <a:gridCol w="4033869">
                  <a:extLst>
                    <a:ext uri="{9D8B030D-6E8A-4147-A177-3AD203B41FA5}">
                      <a16:colId xmlns:a16="http://schemas.microsoft.com/office/drawing/2014/main" val="2350688186"/>
                    </a:ext>
                  </a:extLst>
                </a:gridCol>
              </a:tblGrid>
              <a:tr h="1138555">
                <a:tc>
                  <a:txBody>
                    <a:bodyPr/>
                    <a:lstStyle/>
                    <a:p>
                      <a:pPr marL="0" marR="0" algn="l">
                        <a:lnSpc>
                          <a:spcPct val="107000"/>
                        </a:lnSpc>
                        <a:spcBef>
                          <a:spcPts val="0"/>
                        </a:spcBef>
                        <a:spcAft>
                          <a:spcPts val="0"/>
                        </a:spcAft>
                      </a:pPr>
                      <a:r>
                        <a:rPr lang="en-ZA" sz="1400" dirty="0">
                          <a:effectLst/>
                        </a:rPr>
                        <a:t>Northern Cape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TBC</a:t>
                      </a:r>
                      <a:endParaRPr lang="en-US" sz="1400" dirty="0">
                        <a:effectLst/>
                      </a:endParaRPr>
                    </a:p>
                    <a:p>
                      <a:pPr marL="0" marR="0" algn="l">
                        <a:lnSpc>
                          <a:spcPct val="107000"/>
                        </a:lnSpc>
                        <a:spcBef>
                          <a:spcPts val="0"/>
                        </a:spcBef>
                        <a:spcAft>
                          <a:spcPts val="0"/>
                        </a:spcAft>
                      </a:pPr>
                      <a:r>
                        <a:rPr lang="en-US" sz="1400" dirty="0">
                          <a:effectLst/>
                        </a:rPr>
                        <a:t>Ms Abrahams indicated an that the Northern Cape Legislature Members attended the briefing session held by the NCOP and therefore do not want a separate briefing.</a:t>
                      </a:r>
                    </a:p>
                    <a:p>
                      <a:pPr marL="0" marR="0" algn="l">
                        <a:lnSpc>
                          <a:spcPct val="107000"/>
                        </a:lnSpc>
                        <a:spcBef>
                          <a:spcPts val="0"/>
                        </a:spcBef>
                        <a:spcAft>
                          <a:spcPts val="0"/>
                        </a:spcAft>
                      </a:pPr>
                      <a:r>
                        <a:rPr lang="en-ZA" sz="1400" dirty="0">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N/A</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highlight>
                            <a:srgbClr val="FFFF00"/>
                          </a:highligh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The Northern Cape Legislature placed advertisements in the newspapers calling for submissions on the MSAB from members of the public and will give its negotiating mandate to the NCOP before 11 May 2021.</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4485848"/>
                  </a:ext>
                </a:extLst>
              </a:tr>
            </a:tbl>
          </a:graphicData>
        </a:graphic>
      </p:graphicFrame>
    </p:spTree>
    <p:extLst>
      <p:ext uri="{BB962C8B-B14F-4D97-AF65-F5344CB8AC3E}">
        <p14:creationId xmlns:p14="http://schemas.microsoft.com/office/powerpoint/2010/main" val="342331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498684" y="109452"/>
            <a:ext cx="11205636" cy="508387"/>
          </a:xfrm>
        </p:spPr>
        <p:txBody>
          <a:bodyPr/>
          <a:lstStyle/>
          <a:p>
            <a:pPr lvl="0" algn="ctr" defTabSz="685800">
              <a:defRPr/>
            </a:pPr>
            <a:r>
              <a:rPr lang="en-GB" b="1" dirty="0">
                <a:solidFill>
                  <a:schemeClr val="accent2"/>
                </a:solidFill>
                <a:ea typeface="ＭＳ Ｐゴシック" pitchFamily="34" charset="-128"/>
              </a:rPr>
              <a:t>5. </a:t>
            </a:r>
            <a:r>
              <a:rPr lang="en-GB" b="1" dirty="0" err="1">
                <a:solidFill>
                  <a:schemeClr val="accent2"/>
                </a:solidFill>
                <a:ea typeface="ＭＳ Ｐゴシック" pitchFamily="34" charset="-128"/>
              </a:rPr>
              <a:t>Ncop</a:t>
            </a:r>
            <a:r>
              <a:rPr lang="en-GB" b="1" dirty="0">
                <a:solidFill>
                  <a:schemeClr val="accent2"/>
                </a:solidFill>
                <a:ea typeface="ＭＳ Ｐゴシック" pitchFamily="34" charset="-128"/>
              </a:rPr>
              <a:t> public hearings(CONT..)</a:t>
            </a: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37071" y="617839"/>
            <a:ext cx="12154929" cy="3649589"/>
          </a:xfrm>
          <a:prstGeom prst="rect">
            <a:avLst/>
          </a:prstGeom>
        </p:spPr>
        <p:txBody>
          <a:bodyPr wrap="square">
            <a:spAutoFit/>
          </a:bodyPr>
          <a:lstStyle/>
          <a:p>
            <a:pPr marL="514350" lvl="0" algn="just">
              <a:lnSpc>
                <a:spcPct val="107000"/>
              </a:lnSpc>
              <a:buSzPts val="1600"/>
            </a:pPr>
            <a:endParaRPr lang="en-US" sz="1700" b="1" dirty="0">
              <a:ea typeface="Times New Roman" panose="02020603050405020304" pitchFamily="18" charset="0"/>
            </a:endParaRPr>
          </a:p>
          <a:p>
            <a:pPr lvl="0" algn="just">
              <a:lnSpc>
                <a:spcPct val="107000"/>
              </a:lnSpc>
              <a:buSzPts val="1600"/>
            </a:pPr>
            <a:endParaRPr lang="en-GB"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marL="500063" lvl="0" indent="-500063" algn="just">
              <a:lnSpc>
                <a:spcPct val="107000"/>
              </a:lnSpc>
              <a:buSzPts val="1600"/>
              <a:buFont typeface="Wingdings" panose="05000000000000000000" pitchFamily="2" charset="2"/>
              <a:buChar char="q"/>
            </a:pPr>
            <a:endParaRPr lang="en-GB" sz="1300" dirty="0">
              <a:latin typeface="Arial" panose="020B0604020202020204" pitchFamily="34" charset="0"/>
            </a:endParaRPr>
          </a:p>
          <a:p>
            <a:pPr lvl="0" algn="just">
              <a:lnSpc>
                <a:spcPct val="107000"/>
              </a:lnSpc>
              <a:buSzPts val="1600"/>
            </a:pPr>
            <a:endParaRPr lang="en-GB" sz="1300" dirty="0"/>
          </a:p>
        </p:txBody>
      </p:sp>
      <p:graphicFrame>
        <p:nvGraphicFramePr>
          <p:cNvPr id="8" name="Table 7">
            <a:extLst>
              <a:ext uri="{FF2B5EF4-FFF2-40B4-BE49-F238E27FC236}">
                <a16:creationId xmlns:a16="http://schemas.microsoft.com/office/drawing/2014/main" id="{61651447-7A6A-4C56-AE78-433EB26DFDEC}"/>
              </a:ext>
            </a:extLst>
          </p:cNvPr>
          <p:cNvGraphicFramePr>
            <a:graphicFrameLocks noGrp="1"/>
          </p:cNvGraphicFramePr>
          <p:nvPr>
            <p:extLst>
              <p:ext uri="{D42A27DB-BD31-4B8C-83A1-F6EECF244321}">
                <p14:modId xmlns:p14="http://schemas.microsoft.com/office/powerpoint/2010/main" val="1119423783"/>
              </p:ext>
            </p:extLst>
          </p:nvPr>
        </p:nvGraphicFramePr>
        <p:xfrm>
          <a:off x="412271" y="696552"/>
          <a:ext cx="11404528" cy="893379"/>
        </p:xfrm>
        <a:graphic>
          <a:graphicData uri="http://schemas.openxmlformats.org/drawingml/2006/table">
            <a:tbl>
              <a:tblPr firstRow="1" firstCol="1" bandRow="1">
                <a:tableStyleId>{F5AB1C69-6EDB-4FF4-983F-18BD219EF322}</a:tableStyleId>
              </a:tblPr>
              <a:tblGrid>
                <a:gridCol w="1798073">
                  <a:extLst>
                    <a:ext uri="{9D8B030D-6E8A-4147-A177-3AD203B41FA5}">
                      <a16:colId xmlns:a16="http://schemas.microsoft.com/office/drawing/2014/main" val="1262734588"/>
                    </a:ext>
                  </a:extLst>
                </a:gridCol>
                <a:gridCol w="1723697">
                  <a:extLst>
                    <a:ext uri="{9D8B030D-6E8A-4147-A177-3AD203B41FA5}">
                      <a16:colId xmlns:a16="http://schemas.microsoft.com/office/drawing/2014/main" val="2363646324"/>
                    </a:ext>
                  </a:extLst>
                </a:gridCol>
                <a:gridCol w="1481958">
                  <a:extLst>
                    <a:ext uri="{9D8B030D-6E8A-4147-A177-3AD203B41FA5}">
                      <a16:colId xmlns:a16="http://schemas.microsoft.com/office/drawing/2014/main" val="3258330370"/>
                    </a:ext>
                  </a:extLst>
                </a:gridCol>
                <a:gridCol w="2375338">
                  <a:extLst>
                    <a:ext uri="{9D8B030D-6E8A-4147-A177-3AD203B41FA5}">
                      <a16:colId xmlns:a16="http://schemas.microsoft.com/office/drawing/2014/main" val="566222974"/>
                    </a:ext>
                  </a:extLst>
                </a:gridCol>
                <a:gridCol w="4025462">
                  <a:extLst>
                    <a:ext uri="{9D8B030D-6E8A-4147-A177-3AD203B41FA5}">
                      <a16:colId xmlns:a16="http://schemas.microsoft.com/office/drawing/2014/main" val="466336127"/>
                    </a:ext>
                  </a:extLst>
                </a:gridCol>
              </a:tblGrid>
              <a:tr h="360969">
                <a:tc rowSpan="2">
                  <a:txBody>
                    <a:bodyPr/>
                    <a:lstStyle/>
                    <a:p>
                      <a:pPr marL="0" marR="0" algn="ctr">
                        <a:lnSpc>
                          <a:spcPct val="107000"/>
                        </a:lnSpc>
                        <a:spcBef>
                          <a:spcPts val="0"/>
                        </a:spcBef>
                        <a:spcAft>
                          <a:spcPts val="0"/>
                        </a:spcAft>
                      </a:pPr>
                      <a:r>
                        <a:rPr lang="en-ZA" sz="1400" dirty="0">
                          <a:effectLst/>
                        </a:rPr>
                        <a:t>Province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gridSpan="2">
                  <a:txBody>
                    <a:bodyPr/>
                    <a:lstStyle/>
                    <a:p>
                      <a:pPr algn="ctr"/>
                      <a:r>
                        <a:rPr lang="en-US" sz="1400" dirty="0"/>
                        <a:t>Provincial Legislatures</a:t>
                      </a:r>
                    </a:p>
                  </a:txBody>
                  <a:tcPr marL="63547" marR="63547" marT="0" marB="0"/>
                </a:tc>
                <a:tc hMerge="1">
                  <a:txBody>
                    <a:bodyPr/>
                    <a:lstStyle/>
                    <a:p>
                      <a:endParaRPr lang="en-US"/>
                    </a:p>
                  </a:txBody>
                  <a:tcPr/>
                </a:tc>
                <a:tc gridSpan="2">
                  <a:txBody>
                    <a:bodyPr/>
                    <a:lstStyle/>
                    <a:p>
                      <a:pPr algn="ctr"/>
                      <a:r>
                        <a:rPr lang="en-US" sz="1400" dirty="0"/>
                        <a:t>Public Hearings</a:t>
                      </a:r>
                    </a:p>
                  </a:txBody>
                  <a:tcPr marL="63547" marR="63547" marT="0" marB="0"/>
                </a:tc>
                <a:tc hMerge="1">
                  <a:txBody>
                    <a:bodyPr/>
                    <a:lstStyle/>
                    <a:p>
                      <a:endParaRPr lang="en-US"/>
                    </a:p>
                  </a:txBody>
                  <a:tcPr/>
                </a:tc>
                <a:extLst>
                  <a:ext uri="{0D108BD9-81ED-4DB2-BD59-A6C34878D82A}">
                    <a16:rowId xmlns:a16="http://schemas.microsoft.com/office/drawing/2014/main" val="3808856619"/>
                  </a:ext>
                </a:extLst>
              </a:tr>
              <a:tr h="532410">
                <a:tc vMerge="1">
                  <a:txBody>
                    <a:bodyPr/>
                    <a:lstStyle/>
                    <a:p>
                      <a:endParaRPr lang="en-US"/>
                    </a:p>
                  </a:txBody>
                  <a:tcPr/>
                </a:tc>
                <a:tc>
                  <a:txBody>
                    <a:bodyPr/>
                    <a:lstStyle/>
                    <a:p>
                      <a:pPr marL="0" marR="0" algn="ctr">
                        <a:lnSpc>
                          <a:spcPct val="107000"/>
                        </a:lnSpc>
                        <a:spcBef>
                          <a:spcPts val="0"/>
                        </a:spcBef>
                        <a:spcAft>
                          <a:spcPts val="0"/>
                        </a:spcAft>
                      </a:pPr>
                      <a:r>
                        <a:rPr lang="en-ZA" sz="1400" dirty="0">
                          <a:effectLst/>
                        </a:rPr>
                        <a:t>Date and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Platform/Venue/Region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Date and 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tc>
                  <a:txBody>
                    <a:bodyPr/>
                    <a:lstStyle/>
                    <a:p>
                      <a:pPr marL="0" marR="0" algn="ctr">
                        <a:lnSpc>
                          <a:spcPct val="107000"/>
                        </a:lnSpc>
                        <a:spcBef>
                          <a:spcPts val="0"/>
                        </a:spcBef>
                        <a:spcAft>
                          <a:spcPts val="0"/>
                        </a:spcAft>
                      </a:pPr>
                      <a:r>
                        <a:rPr lang="en-ZA" sz="1400" dirty="0">
                          <a:effectLst/>
                        </a:rPr>
                        <a:t>Platform/Venue/Region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3547" marR="63547" marT="0" marB="0"/>
                </a:tc>
                <a:extLst>
                  <a:ext uri="{0D108BD9-81ED-4DB2-BD59-A6C34878D82A}">
                    <a16:rowId xmlns:a16="http://schemas.microsoft.com/office/drawing/2014/main" val="3995972135"/>
                  </a:ext>
                </a:extLst>
              </a:tr>
            </a:tbl>
          </a:graphicData>
        </a:graphic>
      </p:graphicFrame>
      <p:graphicFrame>
        <p:nvGraphicFramePr>
          <p:cNvPr id="5" name="Table 4">
            <a:extLst>
              <a:ext uri="{FF2B5EF4-FFF2-40B4-BE49-F238E27FC236}">
                <a16:creationId xmlns:a16="http://schemas.microsoft.com/office/drawing/2014/main" id="{E7E37699-8405-4865-9913-3746D6BC3463}"/>
              </a:ext>
            </a:extLst>
          </p:cNvPr>
          <p:cNvGraphicFramePr>
            <a:graphicFrameLocks noGrp="1"/>
          </p:cNvGraphicFramePr>
          <p:nvPr>
            <p:extLst>
              <p:ext uri="{D42A27DB-BD31-4B8C-83A1-F6EECF244321}">
                <p14:modId xmlns:p14="http://schemas.microsoft.com/office/powerpoint/2010/main" val="1332962746"/>
              </p:ext>
            </p:extLst>
          </p:nvPr>
        </p:nvGraphicFramePr>
        <p:xfrm>
          <a:off x="393737" y="1653246"/>
          <a:ext cx="11404528" cy="890144"/>
        </p:xfrm>
        <a:graphic>
          <a:graphicData uri="http://schemas.openxmlformats.org/drawingml/2006/table">
            <a:tbl>
              <a:tblPr firstRow="1" firstCol="1" bandRow="1">
                <a:tableStyleId>{8799B23B-EC83-4686-B30A-512413B5E67A}</a:tableStyleId>
              </a:tblPr>
              <a:tblGrid>
                <a:gridCol w="1798072">
                  <a:extLst>
                    <a:ext uri="{9D8B030D-6E8A-4147-A177-3AD203B41FA5}">
                      <a16:colId xmlns:a16="http://schemas.microsoft.com/office/drawing/2014/main" val="3219437533"/>
                    </a:ext>
                  </a:extLst>
                </a:gridCol>
                <a:gridCol w="1702676">
                  <a:extLst>
                    <a:ext uri="{9D8B030D-6E8A-4147-A177-3AD203B41FA5}">
                      <a16:colId xmlns:a16="http://schemas.microsoft.com/office/drawing/2014/main" val="550194404"/>
                    </a:ext>
                  </a:extLst>
                </a:gridCol>
                <a:gridCol w="1513490">
                  <a:extLst>
                    <a:ext uri="{9D8B030D-6E8A-4147-A177-3AD203B41FA5}">
                      <a16:colId xmlns:a16="http://schemas.microsoft.com/office/drawing/2014/main" val="577736767"/>
                    </a:ext>
                  </a:extLst>
                </a:gridCol>
                <a:gridCol w="2380347">
                  <a:extLst>
                    <a:ext uri="{9D8B030D-6E8A-4147-A177-3AD203B41FA5}">
                      <a16:colId xmlns:a16="http://schemas.microsoft.com/office/drawing/2014/main" val="2747407275"/>
                    </a:ext>
                  </a:extLst>
                </a:gridCol>
                <a:gridCol w="4009943">
                  <a:extLst>
                    <a:ext uri="{9D8B030D-6E8A-4147-A177-3AD203B41FA5}">
                      <a16:colId xmlns:a16="http://schemas.microsoft.com/office/drawing/2014/main" val="985544883"/>
                    </a:ext>
                  </a:extLst>
                </a:gridCol>
              </a:tblGrid>
              <a:tr h="338455">
                <a:tc>
                  <a:txBody>
                    <a:bodyPr/>
                    <a:lstStyle/>
                    <a:p>
                      <a:pPr marL="0" marR="0" algn="l">
                        <a:lnSpc>
                          <a:spcPct val="107000"/>
                        </a:lnSpc>
                        <a:spcBef>
                          <a:spcPts val="0"/>
                        </a:spcBef>
                        <a:spcAft>
                          <a:spcPts val="0"/>
                        </a:spcAft>
                      </a:pPr>
                      <a:r>
                        <a:rPr lang="en-ZA" sz="1400" dirty="0">
                          <a:effectLst/>
                        </a:rPr>
                        <a:t>North West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4 May 2021</a:t>
                      </a:r>
                      <a:endParaRPr lang="en-US" sz="1400" dirty="0">
                        <a:effectLst/>
                      </a:endParaRPr>
                    </a:p>
                    <a:p>
                      <a:pPr marL="0" marR="0" algn="l">
                        <a:lnSpc>
                          <a:spcPct val="107000"/>
                        </a:lnSpc>
                        <a:spcBef>
                          <a:spcPts val="0"/>
                        </a:spcBef>
                        <a:spcAft>
                          <a:spcPts val="0"/>
                        </a:spcAft>
                      </a:pPr>
                      <a:r>
                        <a:rPr lang="en-ZA" sz="1400" dirty="0">
                          <a:effectLst/>
                        </a:rPr>
                        <a:t>10:30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a:effectLst/>
                        </a:rPr>
                        <a:t>MS Teams</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a:effectLst/>
                        </a:rPr>
                        <a:t>7 May 2021</a:t>
                      </a:r>
                      <a:endParaRPr lang="en-US" sz="1400">
                        <a:effectLst/>
                      </a:endParaRPr>
                    </a:p>
                    <a:p>
                      <a:pPr marL="0" marR="0" algn="l">
                        <a:lnSpc>
                          <a:spcPct val="107000"/>
                        </a:lnSpc>
                        <a:spcBef>
                          <a:spcPts val="0"/>
                        </a:spcBef>
                        <a:spcAft>
                          <a:spcPts val="0"/>
                        </a:spcAft>
                      </a:pPr>
                      <a:r>
                        <a:rPr lang="en-ZA" sz="1400">
                          <a:effectLst/>
                        </a:rPr>
                        <a:t>08:30</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a:effectLst/>
                        </a:rPr>
                        <a:t>MS Teams</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2164720"/>
                  </a:ext>
                </a:extLst>
              </a:tr>
              <a:tr h="390525">
                <a:tc>
                  <a:txBody>
                    <a:bodyPr/>
                    <a:lstStyle/>
                    <a:p>
                      <a:pPr marL="0" marR="0" algn="l">
                        <a:lnSpc>
                          <a:spcPct val="107000"/>
                        </a:lnSpc>
                        <a:spcBef>
                          <a:spcPts val="0"/>
                        </a:spcBef>
                        <a:spcAft>
                          <a:spcPts val="0"/>
                        </a:spcAft>
                      </a:pPr>
                      <a:r>
                        <a:rPr lang="en-ZA" sz="1400" dirty="0">
                          <a:effectLst/>
                        </a:rPr>
                        <a:t>Western Cape</a:t>
                      </a:r>
                      <a:endParaRPr lang="en-US" sz="1400" dirty="0">
                        <a:effectLst/>
                      </a:endParaRPr>
                    </a:p>
                    <a:p>
                      <a:pPr marL="0" marR="0" algn="l">
                        <a:lnSpc>
                          <a:spcPct val="107000"/>
                        </a:lnSpc>
                        <a:spcBef>
                          <a:spcPts val="0"/>
                        </a:spcBef>
                        <a:spcAft>
                          <a:spcPts val="0"/>
                        </a:spcAft>
                      </a:pPr>
                      <a:r>
                        <a:rPr lang="en-ZA"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31 March 2021</a:t>
                      </a:r>
                      <a:endParaRPr lang="en-US" sz="1400" dirty="0">
                        <a:effectLst/>
                      </a:endParaRPr>
                    </a:p>
                    <a:p>
                      <a:pPr marL="0" marR="0" algn="l">
                        <a:lnSpc>
                          <a:spcPct val="107000"/>
                        </a:lnSpc>
                        <a:spcBef>
                          <a:spcPts val="0"/>
                        </a:spcBef>
                        <a:spcAft>
                          <a:spcPts val="0"/>
                        </a:spcAft>
                      </a:pPr>
                      <a:r>
                        <a:rPr lang="en-ZA" sz="1400" dirty="0">
                          <a:effectLst/>
                        </a:rPr>
                        <a:t>10:30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ZA" sz="1400" dirty="0">
                          <a:effectLst/>
                        </a:rPr>
                        <a:t>MS Teams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4 May 2021</a:t>
                      </a:r>
                      <a:endParaRPr lang="en-US" sz="1400" dirty="0">
                        <a:effectLst/>
                      </a:endParaRPr>
                    </a:p>
                    <a:p>
                      <a:pPr marL="0" marR="0" algn="l">
                        <a:lnSpc>
                          <a:spcPct val="107000"/>
                        </a:lnSpc>
                        <a:spcBef>
                          <a:spcPts val="0"/>
                        </a:spcBef>
                        <a:spcAft>
                          <a:spcPts val="0"/>
                        </a:spcAft>
                      </a:pPr>
                      <a:r>
                        <a:rPr lang="en-ZA" sz="1400" dirty="0">
                          <a:effectLst/>
                        </a:rPr>
                        <a:t>09:00</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ZA" sz="1400" dirty="0">
                          <a:effectLst/>
                        </a:rPr>
                        <a:t>MS Teams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0273440"/>
                  </a:ext>
                </a:extLst>
              </a:tr>
            </a:tbl>
          </a:graphicData>
        </a:graphic>
      </p:graphicFrame>
      <p:sp>
        <p:nvSpPr>
          <p:cNvPr id="7" name="Rectangle 1">
            <a:extLst>
              <a:ext uri="{FF2B5EF4-FFF2-40B4-BE49-F238E27FC236}">
                <a16:creationId xmlns:a16="http://schemas.microsoft.com/office/drawing/2014/main" id="{4340A3B5-5C91-4EA1-A4B5-BF3AE35E1C51}"/>
              </a:ext>
            </a:extLst>
          </p:cNvPr>
          <p:cNvSpPr>
            <a:spLocks noChangeArrowheads="1"/>
          </p:cNvSpPr>
          <p:nvPr/>
        </p:nvSpPr>
        <p:spPr bwMode="auto">
          <a:xfrm>
            <a:off x="-5468376" y="1720333"/>
            <a:ext cx="344287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2F7E3516-8DA7-405D-B687-DF014678A19F}"/>
              </a:ext>
            </a:extLst>
          </p:cNvPr>
          <p:cNvSpPr txBox="1"/>
          <p:nvPr/>
        </p:nvSpPr>
        <p:spPr>
          <a:xfrm>
            <a:off x="37072" y="2571359"/>
            <a:ext cx="12117858" cy="2382319"/>
          </a:xfrm>
          <a:prstGeom prst="rect">
            <a:avLst/>
          </a:prstGeom>
          <a:noFill/>
        </p:spPr>
        <p:txBody>
          <a:bodyPr wrap="square">
            <a:spAutoFit/>
          </a:bodyPr>
          <a:lstStyle/>
          <a:p>
            <a:pPr marL="231775" marR="0" lvl="1" indent="-231775" algn="just">
              <a:lnSpc>
                <a:spcPct val="107000"/>
              </a:lnSpc>
              <a:spcBef>
                <a:spcPts val="0"/>
              </a:spcBef>
              <a:spcAft>
                <a:spcPts val="0"/>
              </a:spcAft>
              <a:buSzPts val="1150"/>
              <a:buFont typeface="Wingdings" panose="05000000000000000000" pitchFamily="2" charset="2"/>
              <a:buChar char="q"/>
            </a:pPr>
            <a:r>
              <a:rPr lang="en-ZA" dirty="0">
                <a:effectLst/>
                <a:ea typeface="Calibri" panose="020F0502020204030204" pitchFamily="34" charset="0"/>
                <a:cs typeface="Times New Roman" panose="02020603050405020304" pitchFamily="18" charset="0"/>
              </a:rPr>
              <a:t>The Department supported the NCOP Permanent Delegates –</a:t>
            </a:r>
          </a:p>
          <a:p>
            <a:pPr marL="517525" lvl="1" indent="-285750" algn="just">
              <a:lnSpc>
                <a:spcPct val="107000"/>
              </a:lnSpc>
              <a:buSzPts val="1150"/>
              <a:buFont typeface="Courier New" panose="02070309020205020404" pitchFamily="49" charset="0"/>
              <a:buChar char="o"/>
            </a:pPr>
            <a:r>
              <a:rPr lang="en-ZA" dirty="0">
                <a:ea typeface="Calibri" panose="020F0502020204030204" pitchFamily="34" charset="0"/>
                <a:cs typeface="Times New Roman" panose="02020603050405020304" pitchFamily="18" charset="0"/>
              </a:rPr>
              <a:t>in presenting the Bill to 8 of the 9 Provincial Legislatures. Engagements took a Hybrid mode. In a parallel process, the NCOP published the Bill calling for public comments. This process was replicated by Provincial Legislatures; and</a:t>
            </a:r>
          </a:p>
          <a:p>
            <a:pPr marL="517525" lvl="1" indent="-285750" algn="just">
              <a:lnSpc>
                <a:spcPct val="107000"/>
              </a:lnSpc>
              <a:buSzPts val="1150"/>
              <a:buFont typeface="Courier New" panose="02070309020205020404" pitchFamily="49" charset="0"/>
              <a:buChar char="o"/>
            </a:pPr>
            <a:r>
              <a:rPr lang="en-ZA" dirty="0">
                <a:ea typeface="Calibri" panose="020F0502020204030204" pitchFamily="34" charset="0"/>
              </a:rPr>
              <a:t>to engage stakeholders such as SALGA, municipalities, members of the public, traditional and religious groups,</a:t>
            </a:r>
            <a:r>
              <a:rPr lang="en-ZA" dirty="0">
                <a:ea typeface="Calibri" panose="020F0502020204030204" pitchFamily="34" charset="0"/>
                <a:cs typeface="Times New Roman" panose="02020603050405020304" pitchFamily="18" charset="0"/>
              </a:rPr>
              <a:t> </a:t>
            </a:r>
            <a:r>
              <a:rPr lang="en-ZA" dirty="0">
                <a:ea typeface="Calibri" panose="020F0502020204030204" pitchFamily="34" charset="0"/>
              </a:rPr>
              <a:t>roundtable of local government practitioners, legal practitioners, academia, etc).</a:t>
            </a:r>
          </a:p>
          <a:p>
            <a:pPr marR="0" lvl="1" algn="just">
              <a:spcBef>
                <a:spcPts val="0"/>
              </a:spcBef>
              <a:spcAft>
                <a:spcPts val="0"/>
              </a:spcAft>
              <a:buSzPts val="1150"/>
            </a:pPr>
            <a:endParaRPr lang="en-ZA" sz="1400" dirty="0">
              <a:ea typeface="Calibri" panose="020F0502020204030204" pitchFamily="34" charset="0"/>
            </a:endParaRPr>
          </a:p>
          <a:p>
            <a:pPr marL="231775" marR="0" lvl="1" algn="just">
              <a:lnSpc>
                <a:spcPct val="107000"/>
              </a:lnSpc>
              <a:spcBef>
                <a:spcPts val="0"/>
              </a:spcBef>
              <a:spcAft>
                <a:spcPts val="0"/>
              </a:spcAft>
              <a:buSzPts val="1150"/>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497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p:txBody>
          <a:bodyPr/>
          <a:lstStyle/>
          <a:p>
            <a:r>
              <a:rPr lang="en-US" dirty="0"/>
              <a:t>6. COMMENTS &amp; RESPONSES TO NCOP NEGOTIATING MANDATE</a:t>
            </a:r>
          </a:p>
        </p:txBody>
      </p:sp>
    </p:spTree>
    <p:extLst>
      <p:ext uri="{BB962C8B-B14F-4D97-AF65-F5344CB8AC3E}">
        <p14:creationId xmlns:p14="http://schemas.microsoft.com/office/powerpoint/2010/main" val="43714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498684" y="109452"/>
            <a:ext cx="11205636" cy="508387"/>
          </a:xfrm>
        </p:spPr>
        <p:txBody>
          <a:bodyPr/>
          <a:lstStyle/>
          <a:p>
            <a:pPr lvl="0" algn="ctr" defTabSz="685800">
              <a:defRPr/>
            </a:pPr>
            <a:r>
              <a:rPr lang="en-GB" b="1" dirty="0">
                <a:solidFill>
                  <a:schemeClr val="accent2"/>
                </a:solidFill>
                <a:ea typeface="ＭＳ Ｐゴシック" pitchFamily="34" charset="-128"/>
              </a:rPr>
              <a:t>6. COMMENTS AND RESPONSES TO THE NEGOTIATING MANDATES</a:t>
            </a: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37071" y="617839"/>
            <a:ext cx="12154929" cy="3649589"/>
          </a:xfrm>
          <a:prstGeom prst="rect">
            <a:avLst/>
          </a:prstGeom>
        </p:spPr>
        <p:txBody>
          <a:bodyPr wrap="square">
            <a:spAutoFit/>
          </a:bodyPr>
          <a:lstStyle/>
          <a:p>
            <a:pPr marL="51435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US" sz="1700" b="1"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GB" sz="13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Rectangle 1">
            <a:extLst>
              <a:ext uri="{FF2B5EF4-FFF2-40B4-BE49-F238E27FC236}">
                <a16:creationId xmlns:a16="http://schemas.microsoft.com/office/drawing/2014/main" id="{4340A3B5-5C91-4EA1-A4B5-BF3AE35E1C51}"/>
              </a:ext>
            </a:extLst>
          </p:cNvPr>
          <p:cNvSpPr>
            <a:spLocks noChangeArrowheads="1"/>
          </p:cNvSpPr>
          <p:nvPr/>
        </p:nvSpPr>
        <p:spPr bwMode="auto">
          <a:xfrm>
            <a:off x="-5468376" y="1720333"/>
            <a:ext cx="3442876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F7E3516-8DA7-405D-B687-DF014678A19F}"/>
              </a:ext>
            </a:extLst>
          </p:cNvPr>
          <p:cNvSpPr txBox="1"/>
          <p:nvPr/>
        </p:nvSpPr>
        <p:spPr>
          <a:xfrm>
            <a:off x="74142" y="985447"/>
            <a:ext cx="12117858" cy="4202689"/>
          </a:xfrm>
          <a:prstGeom prst="rect">
            <a:avLst/>
          </a:prstGeom>
          <a:noFill/>
        </p:spPr>
        <p:txBody>
          <a:bodyPr wrap="square">
            <a:spAutoFit/>
          </a:bodyPr>
          <a:lstStyle/>
          <a:p>
            <a:pPr marL="231775" marR="0" lvl="1" indent="-231775" algn="just" defTabSz="914400" rtl="0" eaLnBrk="1" fontAlgn="auto" latinLnBrk="0" hangingPunct="1">
              <a:lnSpc>
                <a:spcPct val="107000"/>
              </a:lnSpc>
              <a:spcBef>
                <a:spcPts val="0"/>
              </a:spcBef>
              <a:spcAft>
                <a:spcPts val="0"/>
              </a:spcAft>
              <a:buClrTx/>
              <a:buSzPts val="1150"/>
              <a:buFont typeface="Wingdings" panose="05000000000000000000" pitchFamily="2" charset="2"/>
              <a:buChar char="q"/>
              <a:tabLst/>
              <a:defRPr/>
            </a:pP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rPr>
              <a:t>All Provincial Legislatures have finalised their First Negotiating Mandates which were due to the NCOP during May 2021.</a:t>
            </a:r>
          </a:p>
          <a:p>
            <a:pPr marL="231775" marR="0" lvl="1" indent="-231775" algn="just" defTabSz="914400" rtl="0" eaLnBrk="1" fontAlgn="auto" latinLnBrk="0" hangingPunct="1">
              <a:lnSpc>
                <a:spcPct val="107000"/>
              </a:lnSpc>
              <a:spcBef>
                <a:spcPts val="0"/>
              </a:spcBef>
              <a:spcAft>
                <a:spcPts val="0"/>
              </a:spcAft>
              <a:buClrTx/>
              <a:buSzPts val="1150"/>
              <a:buFont typeface="Wingdings" panose="05000000000000000000" pitchFamily="2" charset="2"/>
              <a:buChar char="q"/>
              <a:tabLst/>
              <a:defRPr/>
            </a:pPr>
            <a:endPar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endParaRPr>
          </a:p>
          <a:p>
            <a:pPr marL="231775" marR="0" lvl="1" indent="-231775" algn="just" defTabSz="914400" rtl="0" eaLnBrk="1" fontAlgn="auto" latinLnBrk="0" hangingPunct="1">
              <a:lnSpc>
                <a:spcPct val="107000"/>
              </a:lnSpc>
              <a:spcBef>
                <a:spcPts val="0"/>
              </a:spcBef>
              <a:spcAft>
                <a:spcPts val="0"/>
              </a:spcAft>
              <a:buClrTx/>
              <a:buSzPts val="1150"/>
              <a:buFont typeface="Wingdings" panose="05000000000000000000" pitchFamily="2" charset="2"/>
              <a:buChar char="q"/>
              <a:tabLst/>
              <a:defRPr/>
            </a:pP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rPr>
              <a:t>Due to delays to finalise the public hearings, some Provincial Legislatures requested the NCOP to </a:t>
            </a: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extend the deadline for  </a:t>
            </a: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rPr>
              <a:t>submission of the Negotiating Mandates – which was granted.</a:t>
            </a:r>
          </a:p>
          <a:p>
            <a:pPr marL="231775" marR="0" lvl="1" indent="0" algn="just" defTabSz="914400" rtl="0" eaLnBrk="1" fontAlgn="auto" latinLnBrk="0" hangingPunct="1">
              <a:lnSpc>
                <a:spcPct val="100000"/>
              </a:lnSpc>
              <a:spcBef>
                <a:spcPts val="0"/>
              </a:spcBef>
              <a:spcAft>
                <a:spcPts val="0"/>
              </a:spcAft>
              <a:buClrTx/>
              <a:buSzPts val="1150"/>
              <a:buFontTx/>
              <a:buNone/>
              <a:tabLst/>
              <a:defRPr/>
            </a:pPr>
            <a:endPar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231775" marR="0" lvl="1" indent="-231775" algn="just" defTabSz="914400" rtl="0" eaLnBrk="1" fontAlgn="auto" latinLnBrk="0" hangingPunct="1">
              <a:lnSpc>
                <a:spcPct val="107000"/>
              </a:lnSpc>
              <a:spcBef>
                <a:spcPts val="0"/>
              </a:spcBef>
              <a:spcAft>
                <a:spcPts val="0"/>
              </a:spcAft>
              <a:buClrTx/>
              <a:buSzPts val="1150"/>
              <a:buFont typeface="Wingdings" panose="05000000000000000000" pitchFamily="2" charset="2"/>
              <a:buChar char="q"/>
              <a:tabLst/>
              <a:defRPr/>
            </a:pP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All 9 Provincial Legislatures support the Bill [B2B-2019] as a section 76 with recommendations, where applicable.</a:t>
            </a:r>
          </a:p>
          <a:p>
            <a:pPr marL="0" marR="0" lvl="1" indent="0" algn="just" defTabSz="914400" rtl="0" eaLnBrk="1" fontAlgn="auto" latinLnBrk="0" hangingPunct="1">
              <a:lnSpc>
                <a:spcPct val="100000"/>
              </a:lnSpc>
              <a:spcBef>
                <a:spcPts val="0"/>
              </a:spcBef>
              <a:spcAft>
                <a:spcPts val="0"/>
              </a:spcAft>
              <a:buClrTx/>
              <a:buSzPts val="1150"/>
              <a:buFontTx/>
              <a:buNone/>
              <a:tabLst/>
              <a:defRPr/>
            </a:pPr>
            <a:endPar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231775" marR="0" lvl="1" indent="-231775" algn="just" defTabSz="914400" rtl="0" eaLnBrk="1" fontAlgn="auto" latinLnBrk="0" hangingPunct="1">
              <a:lnSpc>
                <a:spcPct val="107000"/>
              </a:lnSpc>
              <a:spcBef>
                <a:spcPts val="0"/>
              </a:spcBef>
              <a:spcAft>
                <a:spcPts val="0"/>
              </a:spcAft>
              <a:buClrTx/>
              <a:buSzPts val="1150"/>
              <a:buFont typeface="Wingdings" panose="05000000000000000000" pitchFamily="2" charset="2"/>
              <a:buChar char="q"/>
              <a:tabLst/>
              <a:defRPr/>
            </a:pP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rPr>
              <a:t>All submissions by Provincial Legislatures/ stakeholders</a:t>
            </a:r>
            <a:r>
              <a:rPr kumimoji="0" lang="en-ZA" b="0" i="0" u="none" strike="noStrike" kern="1200" cap="none" spc="0" normalizeH="0" noProof="0" dirty="0">
                <a:ln>
                  <a:noFill/>
                </a:ln>
                <a:solidFill>
                  <a:srgbClr val="000000"/>
                </a:solidFill>
                <a:effectLst/>
                <a:uLnTx/>
                <a:uFillTx/>
                <a:latin typeface="Arial" panose="020B0604020202020204"/>
                <a:ea typeface="Calibri" panose="020F0502020204030204" pitchFamily="34" charset="0"/>
              </a:rPr>
              <a:t> </a:t>
            </a:r>
            <a:r>
              <a:rPr lang="en-ZA" dirty="0">
                <a:solidFill>
                  <a:srgbClr val="000000"/>
                </a:solidFill>
                <a:latin typeface="Arial" panose="020B0604020202020204"/>
                <a:ea typeface="Calibri" panose="020F0502020204030204" pitchFamily="34" charset="0"/>
              </a:rPr>
              <a:t>were </a:t>
            </a: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rPr>
              <a:t>logged into a matrix with proposed </a:t>
            </a: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responses </a:t>
            </a: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rPr>
              <a:t>in prep for the NCOP engagements - which were used as the basis for response to the Select Committee.</a:t>
            </a: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 </a:t>
            </a:r>
          </a:p>
          <a:p>
            <a:pPr marL="231775" marR="0" lvl="1" indent="-231775" algn="just" defTabSz="914400" rtl="0" eaLnBrk="1" fontAlgn="auto" latinLnBrk="0" hangingPunct="1">
              <a:lnSpc>
                <a:spcPct val="107000"/>
              </a:lnSpc>
              <a:spcBef>
                <a:spcPts val="0"/>
              </a:spcBef>
              <a:spcAft>
                <a:spcPts val="0"/>
              </a:spcAft>
              <a:buClrTx/>
              <a:buSzPts val="1150"/>
              <a:buFont typeface="Wingdings" panose="05000000000000000000" pitchFamily="2" charset="2"/>
              <a:buChar char="q"/>
              <a:tabLst/>
              <a:defRPr/>
            </a:pPr>
            <a:endParaRPr lang="en-ZA" dirty="0">
              <a:solidFill>
                <a:srgbClr val="000000"/>
              </a:solidFill>
              <a:latin typeface="Arial" panose="020B0604020202020204"/>
              <a:ea typeface="Calibri" panose="020F0502020204030204" pitchFamily="34" charset="0"/>
              <a:cs typeface="Times New Roman" panose="02020603050405020304" pitchFamily="18" charset="0"/>
            </a:endParaRPr>
          </a:p>
          <a:p>
            <a:pPr marL="231775" marR="0" lvl="1" indent="-231775" algn="just" defTabSz="914400" rtl="0" eaLnBrk="1" fontAlgn="auto" latinLnBrk="0" hangingPunct="1">
              <a:lnSpc>
                <a:spcPct val="107000"/>
              </a:lnSpc>
              <a:spcBef>
                <a:spcPts val="0"/>
              </a:spcBef>
              <a:spcAft>
                <a:spcPts val="0"/>
              </a:spcAft>
              <a:buClrTx/>
              <a:buSzPts val="1150"/>
              <a:buFont typeface="Wingdings" panose="05000000000000000000" pitchFamily="2" charset="2"/>
              <a:buChar char="q"/>
              <a:tabLst/>
              <a:defRPr/>
            </a:pPr>
            <a:r>
              <a:rPr lang="en-ZA" dirty="0">
                <a:solidFill>
                  <a:srgbClr val="000000"/>
                </a:solidFill>
                <a:latin typeface="Arial" panose="020B0604020202020204"/>
                <a:ea typeface="Calibri" panose="020F0502020204030204" pitchFamily="34" charset="0"/>
                <a:cs typeface="Times New Roman" panose="02020603050405020304" pitchFamily="18" charset="0"/>
              </a:rPr>
              <a:t>The comments and responses were captures on </a:t>
            </a:r>
            <a:r>
              <a:rPr lang="en-ZA" b="1" dirty="0">
                <a:solidFill>
                  <a:srgbClr val="000000"/>
                </a:solidFill>
                <a:latin typeface="Arial" panose="020B0604020202020204"/>
                <a:ea typeface="Calibri" panose="020F0502020204030204" pitchFamily="34" charset="0"/>
                <a:cs typeface="Times New Roman" panose="02020603050405020304" pitchFamily="18" charset="0"/>
              </a:rPr>
              <a:t>ANNEXURE B</a:t>
            </a:r>
            <a:r>
              <a:rPr lang="en-ZA" dirty="0">
                <a:solidFill>
                  <a:srgbClr val="000000"/>
                </a:solidFill>
                <a:latin typeface="Arial" panose="020B0604020202020204"/>
                <a:ea typeface="Calibri" panose="020F0502020204030204" pitchFamily="34" charset="0"/>
                <a:cs typeface="Times New Roman" panose="02020603050405020304" pitchFamily="18" charset="0"/>
              </a:rPr>
              <a:t>:</a:t>
            </a:r>
            <a:endPar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231775" marR="0" lvl="1" indent="-231775" algn="just" defTabSz="914400" rtl="0" eaLnBrk="1" fontAlgn="auto" latinLnBrk="0" hangingPunct="1">
              <a:lnSpc>
                <a:spcPct val="107000"/>
              </a:lnSpc>
              <a:spcBef>
                <a:spcPts val="0"/>
              </a:spcBef>
              <a:spcAft>
                <a:spcPts val="0"/>
              </a:spcAft>
              <a:buClrTx/>
              <a:buSzPts val="1150"/>
              <a:buFont typeface="Wingdings" panose="05000000000000000000" pitchFamily="2" charset="2"/>
              <a:buChar char="q"/>
              <a:tabLst/>
              <a:defRPr/>
            </a:pPr>
            <a:endPar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231775" marR="0" lvl="1" indent="0" algn="just" defTabSz="914400" rtl="0" eaLnBrk="1" fontAlgn="auto" latinLnBrk="0" hangingPunct="1">
              <a:lnSpc>
                <a:spcPct val="107000"/>
              </a:lnSpc>
              <a:spcBef>
                <a:spcPts val="0"/>
              </a:spcBef>
              <a:spcAft>
                <a:spcPts val="0"/>
              </a:spcAft>
              <a:buClrTx/>
              <a:buSzPts val="1150"/>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037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p:txBody>
          <a:bodyPr/>
          <a:lstStyle/>
          <a:p>
            <a:r>
              <a:rPr lang="en-US" dirty="0"/>
              <a:t>5. AMENDMENTS BY THE SELECT COMMITTEE</a:t>
            </a:r>
          </a:p>
        </p:txBody>
      </p:sp>
    </p:spTree>
    <p:extLst>
      <p:ext uri="{BB962C8B-B14F-4D97-AF65-F5344CB8AC3E}">
        <p14:creationId xmlns:p14="http://schemas.microsoft.com/office/powerpoint/2010/main" val="255409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5. AMENDMENTS PROPOSED BY THE SELECT COMMITTEE </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0" y="681037"/>
            <a:ext cx="12192000" cy="5295296"/>
          </a:xfrm>
          <a:prstGeom prst="rect">
            <a:avLst/>
          </a:prstGeom>
        </p:spPr>
        <p:txBody>
          <a:bodyPr wrap="square">
            <a:spAutoFit/>
          </a:bodyPr>
          <a:lstStyle/>
          <a:p>
            <a:pPr marL="500063" lvl="0" indent="-500063" algn="just">
              <a:lnSpc>
                <a:spcPct val="107000"/>
              </a:lnSpc>
              <a:buSzPts val="1600"/>
              <a:buFont typeface="Wingdings" panose="05000000000000000000" pitchFamily="2" charset="2"/>
              <a:buChar char="q"/>
              <a:defRPr/>
            </a:pPr>
            <a:r>
              <a:rPr lang="en-US" noProof="0" dirty="0">
                <a:solidFill>
                  <a:srgbClr val="000000"/>
                </a:solidFill>
                <a:ea typeface="Times New Roman" panose="02020603050405020304" pitchFamily="18" charset="0"/>
              </a:rPr>
              <a:t>After responding to the negotiating mandate, </a:t>
            </a:r>
            <a:r>
              <a:rPr lang="en-GB" dirty="0">
                <a:ea typeface="Times New Roman" panose="02020603050405020304" pitchFamily="18" charset="0"/>
              </a:rPr>
              <a:t>C-List was jointly prepared by the Department of Cooperative Governance and Traditional Affairs and Parliamentary Legal Service. </a:t>
            </a:r>
            <a:endParaRPr kumimoji="0" lang="en-US" b="0" i="0" u="none" strike="noStrike" kern="1200" cap="none" spc="0" normalizeH="0" baseline="0" dirty="0">
              <a:ln>
                <a:noFill/>
              </a:ln>
              <a:solidFill>
                <a:srgbClr val="000000"/>
              </a:solidFill>
              <a:effectLst/>
              <a:uLnTx/>
              <a:uFillTx/>
              <a:ea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endParaRPr lang="en-US" dirty="0">
              <a:solidFill>
                <a:srgbClr val="000000"/>
              </a:solidFill>
              <a:ea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r>
              <a:rPr lang="en-US" dirty="0">
                <a:solidFill>
                  <a:srgbClr val="000000"/>
                </a:solidFill>
                <a:ea typeface="Times New Roman" panose="02020603050405020304" pitchFamily="18" charset="0"/>
              </a:rPr>
              <a:t>C-List and D version of the Bill were presented by the Parliamentary Legal Services to the Select Committee on 31 August 2021 [</a:t>
            </a:r>
            <a:r>
              <a:rPr lang="en-US" b="1" dirty="0">
                <a:solidFill>
                  <a:srgbClr val="000000"/>
                </a:solidFill>
                <a:ea typeface="Times New Roman" panose="02020603050405020304" pitchFamily="18" charset="0"/>
              </a:rPr>
              <a:t>ANNEXURE A</a:t>
            </a:r>
            <a:r>
              <a:rPr lang="en-US" dirty="0">
                <a:solidFill>
                  <a:srgbClr val="000000"/>
                </a:solidFill>
                <a:ea typeface="Times New Roman" panose="02020603050405020304" pitchFamily="18" charset="0"/>
              </a:rPr>
              <a:t>].</a:t>
            </a:r>
          </a:p>
          <a:p>
            <a:pPr marL="500063" lvl="0" indent="-500063" algn="just">
              <a:lnSpc>
                <a:spcPct val="107000"/>
              </a:lnSpc>
              <a:buSzPts val="1600"/>
              <a:buFont typeface="Wingdings" panose="05000000000000000000" pitchFamily="2" charset="2"/>
              <a:buChar char="q"/>
            </a:pPr>
            <a:endParaRPr kumimoji="0" lang="en-US" b="0" i="0" u="none" strike="noStrike" kern="1200" cap="none" spc="0" normalizeH="0" baseline="0" noProof="0" dirty="0">
              <a:ln>
                <a:noFill/>
              </a:ln>
              <a:solidFill>
                <a:srgbClr val="000000"/>
              </a:solidFill>
              <a:effectLst/>
              <a:uLnTx/>
              <a:uFillTx/>
              <a:ea typeface="Times New Roman" panose="02020603050405020304" pitchFamily="18" charset="0"/>
            </a:endParaRPr>
          </a:p>
          <a:p>
            <a:pPr marL="500063" lvl="0" indent="-500063" algn="just">
              <a:lnSpc>
                <a:spcPct val="107000"/>
              </a:lnSpc>
              <a:buSzPts val="1600"/>
              <a:buFont typeface="Wingdings" panose="05000000000000000000" pitchFamily="2" charset="2"/>
              <a:buChar char="q"/>
              <a:defRPr/>
            </a:pPr>
            <a:r>
              <a:rPr lang="en-GB" dirty="0">
                <a:solidFill>
                  <a:srgbClr val="000000"/>
                </a:solidFill>
                <a:ea typeface="Times New Roman" panose="02020603050405020304" pitchFamily="18" charset="0"/>
              </a:rPr>
              <a:t>The presentation focused on proposed amendments on clauses (1, 2, 3, 4, 5, 6, 10, 12, 13 and 16. (</a:t>
            </a:r>
            <a:r>
              <a:rPr lang="en-GB" b="1" dirty="0">
                <a:solidFill>
                  <a:srgbClr val="C00000"/>
                </a:solidFill>
                <a:ea typeface="Times New Roman" panose="02020603050405020304" pitchFamily="18" charset="0"/>
              </a:rPr>
              <a:t>For detailed substantive and technical amendments related to amended clauses, refer to C-List on Local Government: Municipal Systems Amendment Bill, dated 31 August 2021</a:t>
            </a:r>
            <a:r>
              <a:rPr lang="en-GB" dirty="0">
                <a:solidFill>
                  <a:srgbClr val="000000"/>
                </a:solidFill>
                <a:ea typeface="Times New Roman" panose="02020603050405020304" pitchFamily="18" charset="0"/>
              </a:rPr>
              <a:t>).</a:t>
            </a:r>
            <a:endParaRPr lang="en-US" dirty="0">
              <a:solidFill>
                <a:srgbClr val="000000"/>
              </a:solidFill>
              <a:ea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endParaRPr lang="en-ZA" dirty="0">
              <a:solidFill>
                <a:srgbClr val="000000"/>
              </a:solidFill>
              <a:ea typeface="Calibri" panose="020F0502020204030204" pitchFamily="34" charset="0"/>
              <a:cs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endParaRPr lang="en-ZA" dirty="0">
              <a:solidFill>
                <a:srgbClr val="000000"/>
              </a:solidFill>
              <a:ea typeface="Calibri" panose="020F0502020204030204" pitchFamily="34" charset="0"/>
              <a:cs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r>
              <a:rPr lang="en-ZA" dirty="0">
                <a:solidFill>
                  <a:srgbClr val="000000"/>
                </a:solidFill>
                <a:ea typeface="Calibri" panose="020F0502020204030204" pitchFamily="34" charset="0"/>
                <a:cs typeface="Times New Roman" panose="02020603050405020304" pitchFamily="18" charset="0"/>
              </a:rPr>
              <a:t>After deliberations and consideration of the Bill, the Committee agreed to the Bill with proposed amendments and referred the Bill for Final Mandates.</a:t>
            </a:r>
            <a:r>
              <a:rPr lang="en-US" dirty="0">
                <a:solidFill>
                  <a:srgbClr val="000000"/>
                </a:solidFill>
                <a:ea typeface="Times New Roman" panose="02020603050405020304" pitchFamily="18" charset="0"/>
              </a:rPr>
              <a:t> </a:t>
            </a:r>
          </a:p>
          <a:p>
            <a:pPr marL="500063" lvl="0" indent="-500063" algn="just">
              <a:lnSpc>
                <a:spcPct val="107000"/>
              </a:lnSpc>
              <a:buSzPts val="1600"/>
              <a:buFont typeface="Wingdings" panose="05000000000000000000" pitchFamily="2" charset="2"/>
              <a:buChar char="q"/>
            </a:pPr>
            <a:endParaRPr kumimoji="0" lang="en-US" sz="1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858838" marR="0" lvl="0" indent="-401638" algn="just" defTabSz="914400" rtl="0" eaLnBrk="1" fontAlgn="auto" latinLnBrk="0" hangingPunct="1">
              <a:lnSpc>
                <a:spcPct val="107000"/>
              </a:lnSpc>
              <a:spcBef>
                <a:spcPts val="0"/>
              </a:spcBef>
              <a:spcAft>
                <a:spcPts val="0"/>
              </a:spcAft>
              <a:buClrTx/>
              <a:buSzPts val="1600"/>
              <a:buFont typeface="Courier New" panose="02070309020205020404" pitchFamily="49" charset="0"/>
              <a:buChar char="o"/>
              <a:tabLst/>
              <a:defRPr/>
            </a:pPr>
            <a:endParaRPr kumimoji="0" lang="en-GB" sz="13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9377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5. AMENDMENTS PROPOSED BY THE SELECT COMMITTEE </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0" y="571855"/>
            <a:ext cx="12192000" cy="7962564"/>
          </a:xfrm>
          <a:prstGeom prst="rect">
            <a:avLst/>
          </a:prstGeom>
        </p:spPr>
        <p:txBody>
          <a:bodyPr wrap="square">
            <a:spAutoFit/>
          </a:bodyPr>
          <a:lstStyle/>
          <a:p>
            <a:pPr marL="500063" lvl="0" indent="-500063" algn="just">
              <a:lnSpc>
                <a:spcPct val="107000"/>
              </a:lnSpc>
              <a:buSzPts val="1600"/>
              <a:buFont typeface="Wingdings" panose="05000000000000000000" pitchFamily="2" charset="2"/>
              <a:buChar char="q"/>
              <a:defRPr/>
            </a:pPr>
            <a:r>
              <a:rPr lang="en-US" noProof="0" dirty="0">
                <a:ea typeface="Times New Roman" panose="02020603050405020304" pitchFamily="18" charset="0"/>
              </a:rPr>
              <a:t>Substantive</a:t>
            </a:r>
            <a:r>
              <a:rPr lang="en-GB" dirty="0">
                <a:ea typeface="Times New Roman" panose="02020603050405020304" pitchFamily="18" charset="0"/>
              </a:rPr>
              <a:t> amendments were made on the following clauses:</a:t>
            </a:r>
          </a:p>
          <a:p>
            <a:pPr marL="500063" lvl="0" indent="-500063" algn="just">
              <a:lnSpc>
                <a:spcPct val="107000"/>
              </a:lnSpc>
              <a:buSzPts val="1600"/>
              <a:buFont typeface="Wingdings" panose="05000000000000000000" pitchFamily="2" charset="2"/>
              <a:buChar char="q"/>
              <a:defRPr/>
            </a:pPr>
            <a:endParaRPr lang="en-GB" b="1" dirty="0">
              <a:solidFill>
                <a:srgbClr val="FF0000"/>
              </a:solidFill>
              <a:ea typeface="Calibri" panose="020F0502020204030204" pitchFamily="34" charset="0"/>
              <a:cs typeface="Times New Roman" panose="02020603050405020304" pitchFamily="18" charset="0"/>
            </a:endParaRPr>
          </a:p>
          <a:p>
            <a:pPr marL="914400" lvl="0" indent="-450850" algn="just">
              <a:lnSpc>
                <a:spcPct val="107000"/>
              </a:lnSpc>
              <a:buSzPts val="1600"/>
              <a:buFont typeface="Courier New" panose="02070309020205020404" pitchFamily="49" charset="0"/>
              <a:buChar char="o"/>
              <a:defRPr/>
            </a:pPr>
            <a:r>
              <a:rPr lang="en-US" b="1" dirty="0">
                <a:solidFill>
                  <a:srgbClr val="C00000"/>
                </a:solidFill>
                <a:latin typeface="Arial" panose="020B0604020202020204" pitchFamily="34" charset="0"/>
                <a:ea typeface="Times New Roman" panose="02020603050405020304" pitchFamily="18" charset="0"/>
              </a:rPr>
              <a:t>CLAUSE 1</a:t>
            </a:r>
            <a:r>
              <a:rPr lang="en-US" dirty="0">
                <a:solidFill>
                  <a:srgbClr val="C00000"/>
                </a:solidFill>
                <a:latin typeface="Arial" panose="020B0604020202020204" pitchFamily="34" charset="0"/>
                <a:ea typeface="Times New Roman" panose="02020603050405020304" pitchFamily="18" charset="0"/>
              </a:rPr>
              <a:t>: </a:t>
            </a:r>
          </a:p>
          <a:p>
            <a:pPr marL="463550" lvl="0" algn="just">
              <a:lnSpc>
                <a:spcPct val="107000"/>
              </a:lnSpc>
              <a:buSzPts val="1600"/>
              <a:defRPr/>
            </a:pPr>
            <a:r>
              <a:rPr lang="en-US" dirty="0">
                <a:latin typeface="Arial" panose="020B0604020202020204" pitchFamily="34" charset="0"/>
                <a:ea typeface="Times New Roman" panose="02020603050405020304" pitchFamily="18" charset="0"/>
              </a:rPr>
              <a:t>On page 3, in line 19, to insert (c) </a:t>
            </a:r>
          </a:p>
          <a:p>
            <a:pPr marL="463550" lvl="0" algn="just">
              <a:lnSpc>
                <a:spcPct val="107000"/>
              </a:lnSpc>
              <a:buSzPts val="1600"/>
              <a:defRPr/>
            </a:pPr>
            <a:endParaRPr lang="en-US" b="1" dirty="0">
              <a:latin typeface="Arial" panose="020B0604020202020204" pitchFamily="34" charset="0"/>
              <a:ea typeface="Times New Roman" panose="02020603050405020304" pitchFamily="18" charset="0"/>
            </a:endParaRPr>
          </a:p>
          <a:p>
            <a:pPr marL="463550" lvl="0" algn="just">
              <a:lnSpc>
                <a:spcPct val="107000"/>
              </a:lnSpc>
              <a:buSzPts val="1600"/>
              <a:defRPr/>
            </a:pPr>
            <a:r>
              <a:rPr lang="en-US" dirty="0">
                <a:latin typeface="Arial" panose="020B0604020202020204" pitchFamily="34" charset="0"/>
                <a:ea typeface="Times New Roman" panose="02020603050405020304" pitchFamily="18" charset="0"/>
              </a:rPr>
              <a:t>“</a:t>
            </a:r>
            <a:r>
              <a:rPr lang="en-US" b="1" dirty="0">
                <a:latin typeface="Arial" panose="020B0604020202020204" pitchFamily="34" charset="0"/>
                <a:ea typeface="Times New Roman" panose="02020603050405020304" pitchFamily="18" charset="0"/>
              </a:rPr>
              <a:t> ‘secondment’ </a:t>
            </a:r>
            <a:r>
              <a:rPr lang="en-US" dirty="0">
                <a:latin typeface="Arial" panose="020B0604020202020204" pitchFamily="34" charset="0"/>
                <a:ea typeface="Times New Roman" panose="02020603050405020304" pitchFamily="18" charset="0"/>
              </a:rPr>
              <a:t>means an employee who perform duties in terms of an agreement between their employer and the relevant official in organ of state receiving the employee :”</a:t>
            </a:r>
            <a:endParaRPr lang="en-ZA" dirty="0">
              <a:latin typeface="Arial" panose="020B0604020202020204" pitchFamily="34" charset="0"/>
              <a:ea typeface="Times New Roman" panose="02020603050405020304" pitchFamily="18" charset="0"/>
            </a:endParaRPr>
          </a:p>
          <a:p>
            <a:pPr marL="914400" lvl="0" indent="-450850" algn="just">
              <a:lnSpc>
                <a:spcPct val="107000"/>
              </a:lnSpc>
              <a:buSzPts val="1600"/>
              <a:buFont typeface="Courier New" panose="02070309020205020404" pitchFamily="49" charset="0"/>
              <a:buChar char="o"/>
              <a:defRPr/>
            </a:pPr>
            <a:endParaRPr lang="en-ZA" b="1" dirty="0">
              <a:solidFill>
                <a:srgbClr val="C00000"/>
              </a:solidFill>
              <a:latin typeface="Arial" panose="020B0604020202020204" pitchFamily="34" charset="0"/>
              <a:ea typeface="Times New Roman" panose="02020603050405020304" pitchFamily="18" charset="0"/>
            </a:endParaRPr>
          </a:p>
          <a:p>
            <a:pPr marL="914400" lvl="0" indent="-450850" algn="just">
              <a:lnSpc>
                <a:spcPct val="107000"/>
              </a:lnSpc>
              <a:buSzPts val="1600"/>
              <a:buFont typeface="Courier New" panose="02070309020205020404" pitchFamily="49" charset="0"/>
              <a:buChar char="o"/>
              <a:defRPr/>
            </a:pPr>
            <a:r>
              <a:rPr lang="en-ZA" b="1" dirty="0">
                <a:solidFill>
                  <a:srgbClr val="C00000"/>
                </a:solidFill>
                <a:latin typeface="Arial" panose="020B0604020202020204" pitchFamily="34" charset="0"/>
                <a:ea typeface="Times New Roman" panose="02020603050405020304" pitchFamily="18" charset="0"/>
              </a:rPr>
              <a:t>CLAUSE 5</a:t>
            </a:r>
            <a:r>
              <a:rPr lang="en-ZA" dirty="0">
                <a:solidFill>
                  <a:srgbClr val="C00000"/>
                </a:solidFill>
                <a:latin typeface="Arial" panose="020B0604020202020204" pitchFamily="34" charset="0"/>
                <a:ea typeface="Times New Roman" panose="02020603050405020304" pitchFamily="18" charset="0"/>
              </a:rPr>
              <a:t>: </a:t>
            </a:r>
          </a:p>
          <a:p>
            <a:pPr marL="463550" lvl="0" algn="just">
              <a:lnSpc>
                <a:spcPct val="107000"/>
              </a:lnSpc>
              <a:buSzPts val="1600"/>
              <a:defRPr/>
            </a:pPr>
            <a:r>
              <a:rPr lang="en-US" dirty="0">
                <a:latin typeface="Arial" panose="020B0604020202020204" pitchFamily="34" charset="0"/>
                <a:ea typeface="Times New Roman" panose="02020603050405020304" pitchFamily="18" charset="0"/>
              </a:rPr>
              <a:t>On page 6, in line 40 to 43, to substitute the subsection with</a:t>
            </a:r>
          </a:p>
          <a:p>
            <a:pPr marL="463550" lvl="0" algn="just">
              <a:lnSpc>
                <a:spcPct val="107000"/>
              </a:lnSpc>
              <a:buSzPts val="1600"/>
              <a:defRPr/>
            </a:pPr>
            <a:endParaRPr lang="en-US" dirty="0">
              <a:latin typeface="Arial" panose="020B0604020202020204" pitchFamily="34" charset="0"/>
              <a:ea typeface="Times New Roman" panose="02020603050405020304" pitchFamily="18" charset="0"/>
            </a:endParaRPr>
          </a:p>
          <a:p>
            <a:pPr marL="463550" lvl="0" algn="just">
              <a:lnSpc>
                <a:spcPct val="107000"/>
              </a:lnSpc>
              <a:buSzPts val="1600"/>
              <a:defRPr/>
            </a:pPr>
            <a:r>
              <a:rPr lang="en-US" dirty="0">
                <a:latin typeface="Arial" panose="020B0604020202020204" pitchFamily="34" charset="0"/>
                <a:ea typeface="Times New Roman" panose="02020603050405020304" pitchFamily="18" charset="0"/>
              </a:rPr>
              <a:t> “The contract of employment of a manager directly accountable to the municipal manager must be on a permanent basis.” </a:t>
            </a:r>
          </a:p>
          <a:p>
            <a:pPr marL="463550" lvl="0" algn="just">
              <a:lnSpc>
                <a:spcPct val="107000"/>
              </a:lnSpc>
              <a:buSzPts val="1600"/>
              <a:defRPr/>
            </a:pPr>
            <a:endParaRPr lang="en-US" dirty="0">
              <a:latin typeface="Arial" panose="020B0604020202020204" pitchFamily="34" charset="0"/>
              <a:ea typeface="Times New Roman" panose="02020603050405020304" pitchFamily="18" charset="0"/>
            </a:endParaRPr>
          </a:p>
          <a:p>
            <a:pPr marL="914400" lvl="0" indent="-450850" algn="just">
              <a:lnSpc>
                <a:spcPct val="107000"/>
              </a:lnSpc>
              <a:buSzPts val="1600"/>
              <a:buFont typeface="Courier New" panose="02070309020205020404" pitchFamily="49" charset="0"/>
              <a:buChar char="o"/>
              <a:defRPr/>
            </a:pPr>
            <a:r>
              <a:rPr lang="en-ZA" b="1" dirty="0">
                <a:solidFill>
                  <a:srgbClr val="C00000"/>
                </a:solidFill>
                <a:latin typeface="Arial" panose="020B0604020202020204" pitchFamily="34" charset="0"/>
                <a:ea typeface="Times New Roman" panose="02020603050405020304" pitchFamily="18" charset="0"/>
              </a:rPr>
              <a:t>CLAUSE 10</a:t>
            </a:r>
            <a:r>
              <a:rPr lang="en-ZA" dirty="0">
                <a:solidFill>
                  <a:srgbClr val="C00000"/>
                </a:solidFill>
                <a:latin typeface="Arial" panose="020B0604020202020204" pitchFamily="34" charset="0"/>
                <a:ea typeface="Times New Roman" panose="02020603050405020304" pitchFamily="18" charset="0"/>
              </a:rPr>
              <a:t>: </a:t>
            </a:r>
          </a:p>
          <a:p>
            <a:pPr marL="463550" lvl="0" algn="just">
              <a:lnSpc>
                <a:spcPct val="107000"/>
              </a:lnSpc>
              <a:buSzPts val="1600"/>
              <a:defRPr/>
            </a:pPr>
            <a:r>
              <a:rPr lang="en-ZA" dirty="0">
                <a:solidFill>
                  <a:srgbClr val="000000"/>
                </a:solidFill>
                <a:latin typeface="Arial" panose="020B0604020202020204" pitchFamily="34" charset="0"/>
                <a:ea typeface="Times New Roman" panose="02020603050405020304" pitchFamily="18" charset="0"/>
              </a:rPr>
              <a:t>On page 8, in line 23, to omit the heading</a:t>
            </a:r>
          </a:p>
          <a:p>
            <a:pPr marL="463550" lvl="0" algn="just">
              <a:lnSpc>
                <a:spcPct val="107000"/>
              </a:lnSpc>
              <a:buSzPts val="1600"/>
              <a:defRPr/>
            </a:pPr>
            <a:endParaRPr lang="en-ZA" dirty="0">
              <a:solidFill>
                <a:srgbClr val="000000"/>
              </a:solidFill>
              <a:latin typeface="Arial" panose="020B0604020202020204" pitchFamily="34" charset="0"/>
              <a:ea typeface="Times New Roman" panose="02020603050405020304" pitchFamily="18" charset="0"/>
            </a:endParaRPr>
          </a:p>
          <a:p>
            <a:pPr marL="463550" lvl="0" algn="just">
              <a:lnSpc>
                <a:spcPct val="107000"/>
              </a:lnSpc>
              <a:buSzPts val="1600"/>
              <a:defRPr/>
            </a:pPr>
            <a:r>
              <a:rPr lang="en-ZA" dirty="0">
                <a:solidFill>
                  <a:srgbClr val="000000"/>
                </a:solidFill>
                <a:latin typeface="Arial" panose="020B0604020202020204" pitchFamily="34" charset="0"/>
                <a:ea typeface="Times New Roman" panose="02020603050405020304" pitchFamily="18" charset="0"/>
              </a:rPr>
              <a:t> “</a:t>
            </a:r>
            <a:r>
              <a:rPr lang="en-ZA" b="1" dirty="0">
                <a:solidFill>
                  <a:srgbClr val="000000"/>
                </a:solidFill>
                <a:latin typeface="Arial" panose="020B0604020202020204" pitchFamily="34" charset="0"/>
                <a:ea typeface="Times New Roman" panose="02020603050405020304" pitchFamily="18" charset="0"/>
              </a:rPr>
              <a:t>Staff members prohibited from holding political office” </a:t>
            </a:r>
            <a:r>
              <a:rPr lang="en-ZA" dirty="0">
                <a:solidFill>
                  <a:srgbClr val="000000"/>
                </a:solidFill>
                <a:latin typeface="Arial" panose="020B0604020202020204" pitchFamily="34" charset="0"/>
                <a:ea typeface="Times New Roman" panose="02020603050405020304" pitchFamily="18" charset="0"/>
              </a:rPr>
              <a:t>and to substitute with “</a:t>
            </a:r>
            <a:r>
              <a:rPr lang="en-ZA" b="1" dirty="0">
                <a:solidFill>
                  <a:srgbClr val="000000"/>
                </a:solidFill>
                <a:latin typeface="Arial" panose="020B0604020202020204" pitchFamily="34" charset="0"/>
                <a:ea typeface="Times New Roman" panose="02020603050405020304" pitchFamily="18" charset="0"/>
              </a:rPr>
              <a:t>Limitation of political rights</a:t>
            </a:r>
            <a:r>
              <a:rPr lang="en-ZA" dirty="0">
                <a:solidFill>
                  <a:srgbClr val="000000"/>
                </a:solidFill>
                <a:latin typeface="Arial" panose="020B0604020202020204" pitchFamily="34" charset="0"/>
                <a:ea typeface="Times New Roman" panose="02020603050405020304" pitchFamily="18" charset="0"/>
              </a:rPr>
              <a:t>”.</a:t>
            </a:r>
            <a:endParaRPr lang="en-US" dirty="0">
              <a:solidFill>
                <a:srgbClr val="000000"/>
              </a:solidFill>
              <a:latin typeface="Arial" panose="020B0604020202020204" pitchFamily="34" charset="0"/>
              <a:ea typeface="Times New Roman" panose="02020603050405020304" pitchFamily="18" charset="0"/>
            </a:endParaRPr>
          </a:p>
          <a:p>
            <a:pPr marL="463550" lvl="0" algn="just">
              <a:lnSpc>
                <a:spcPct val="107000"/>
              </a:lnSpc>
              <a:buSzPts val="1600"/>
              <a:defRPr/>
            </a:pPr>
            <a:endParaRPr lang="en-US" dirty="0">
              <a:latin typeface="Arial" panose="020B0604020202020204" pitchFamily="34" charset="0"/>
              <a:ea typeface="Times New Roman" panose="02020603050405020304" pitchFamily="18" charset="0"/>
            </a:endParaRPr>
          </a:p>
          <a:p>
            <a:pPr marL="914400" lvl="0" indent="-450850" algn="just">
              <a:lnSpc>
                <a:spcPct val="107000"/>
              </a:lnSpc>
              <a:buSzPts val="1600"/>
              <a:buFont typeface="Courier New" panose="02070309020205020404" pitchFamily="49" charset="0"/>
              <a:buChar char="o"/>
              <a:defRPr/>
            </a:pPr>
            <a:endParaRPr lang="en-ZA" dirty="0">
              <a:solidFill>
                <a:srgbClr val="000000"/>
              </a:solidFill>
              <a:ea typeface="Calibri" panose="020F0502020204030204" pitchFamily="34" charset="0"/>
              <a:cs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endParaRPr lang="en-ZA" dirty="0">
              <a:solidFill>
                <a:srgbClr val="000000"/>
              </a:solidFill>
              <a:ea typeface="Calibri" panose="020F0502020204030204" pitchFamily="34" charset="0"/>
              <a:cs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endParaRPr kumimoji="0" lang="en-US" sz="1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858838" marR="0" lvl="0" indent="-401638" algn="just" defTabSz="914400" rtl="0" eaLnBrk="1" fontAlgn="auto" latinLnBrk="0" hangingPunct="1">
              <a:lnSpc>
                <a:spcPct val="107000"/>
              </a:lnSpc>
              <a:spcBef>
                <a:spcPts val="0"/>
              </a:spcBef>
              <a:spcAft>
                <a:spcPts val="0"/>
              </a:spcAft>
              <a:buClrTx/>
              <a:buSzPts val="1600"/>
              <a:buFont typeface="Courier New" panose="02070309020205020404" pitchFamily="49" charset="0"/>
              <a:buChar char="o"/>
              <a:tabLst/>
              <a:defRPr/>
            </a:pPr>
            <a:endParaRPr kumimoji="0" lang="en-GB" sz="13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2202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5. AMENDMENTS PROPOSED BY THE SELECT COMMITTEE </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0" y="681037"/>
            <a:ext cx="12192000" cy="7073475"/>
          </a:xfrm>
          <a:prstGeom prst="rect">
            <a:avLst/>
          </a:prstGeom>
        </p:spPr>
        <p:txBody>
          <a:bodyPr wrap="square">
            <a:spAutoFit/>
          </a:bodyPr>
          <a:lstStyle/>
          <a:p>
            <a:pPr marL="500063" lvl="0" indent="-500063" algn="just">
              <a:lnSpc>
                <a:spcPct val="107000"/>
              </a:lnSpc>
              <a:buSzPts val="1600"/>
              <a:buFont typeface="Wingdings" panose="05000000000000000000" pitchFamily="2" charset="2"/>
              <a:buChar char="q"/>
              <a:defRPr/>
            </a:pPr>
            <a:r>
              <a:rPr lang="en-US" noProof="0" dirty="0">
                <a:ea typeface="Times New Roman" panose="02020603050405020304" pitchFamily="18" charset="0"/>
              </a:rPr>
              <a:t>Substantive</a:t>
            </a:r>
            <a:r>
              <a:rPr lang="en-GB" dirty="0">
                <a:ea typeface="Times New Roman" panose="02020603050405020304" pitchFamily="18" charset="0"/>
              </a:rPr>
              <a:t> amendments were made on the following clauses:</a:t>
            </a:r>
          </a:p>
          <a:p>
            <a:pPr marL="500063" lvl="0" indent="-500063" algn="just">
              <a:lnSpc>
                <a:spcPct val="107000"/>
              </a:lnSpc>
              <a:buSzPts val="1600"/>
              <a:buFont typeface="Wingdings" panose="05000000000000000000" pitchFamily="2" charset="2"/>
              <a:buChar char="q"/>
              <a:defRPr/>
            </a:pPr>
            <a:endParaRPr lang="en-GB" b="1" dirty="0">
              <a:solidFill>
                <a:srgbClr val="FF0000"/>
              </a:solidFill>
              <a:ea typeface="Calibri" panose="020F0502020204030204" pitchFamily="34" charset="0"/>
              <a:cs typeface="Times New Roman" panose="02020603050405020304" pitchFamily="18" charset="0"/>
            </a:endParaRPr>
          </a:p>
          <a:p>
            <a:pPr marL="914400" lvl="0" indent="-450850" algn="just">
              <a:lnSpc>
                <a:spcPct val="107000"/>
              </a:lnSpc>
              <a:buSzPts val="1600"/>
              <a:buFont typeface="Courier New" panose="02070309020205020404" pitchFamily="49" charset="0"/>
              <a:buChar char="o"/>
              <a:defRPr/>
            </a:pPr>
            <a:r>
              <a:rPr lang="en-ZA" b="1" dirty="0">
                <a:solidFill>
                  <a:srgbClr val="C00000"/>
                </a:solidFill>
                <a:latin typeface="Arial" panose="020B0604020202020204" pitchFamily="34" charset="0"/>
                <a:ea typeface="Times New Roman" panose="02020603050405020304" pitchFamily="18" charset="0"/>
              </a:rPr>
              <a:t>CLAUSE 12</a:t>
            </a:r>
            <a:r>
              <a:rPr lang="en-ZA" dirty="0">
                <a:solidFill>
                  <a:srgbClr val="C00000"/>
                </a:solidFill>
                <a:latin typeface="Arial" panose="020B0604020202020204" pitchFamily="34" charset="0"/>
                <a:ea typeface="Times New Roman" panose="02020603050405020304" pitchFamily="18" charset="0"/>
              </a:rPr>
              <a:t>: </a:t>
            </a:r>
          </a:p>
          <a:p>
            <a:pPr marL="463550" lvl="0" algn="just">
              <a:lnSpc>
                <a:spcPct val="107000"/>
              </a:lnSpc>
              <a:buSzPts val="1600"/>
              <a:defRPr/>
            </a:pPr>
            <a:r>
              <a:rPr lang="en-US" dirty="0">
                <a:latin typeface="Arial" panose="020B0604020202020204" pitchFamily="34" charset="0"/>
                <a:ea typeface="Times New Roman" panose="02020603050405020304" pitchFamily="18" charset="0"/>
              </a:rPr>
              <a:t>On page 9, after the colon, to insert the following subsection:   </a:t>
            </a:r>
          </a:p>
          <a:p>
            <a:pPr marL="463550" lvl="0" algn="just">
              <a:lnSpc>
                <a:spcPct val="107000"/>
              </a:lnSpc>
              <a:buSzPts val="1600"/>
              <a:defRPr/>
            </a:pPr>
            <a:endParaRPr lang="en-US" dirty="0">
              <a:latin typeface="Arial" panose="020B0604020202020204" pitchFamily="34" charset="0"/>
              <a:ea typeface="Times New Roman" panose="02020603050405020304" pitchFamily="18" charset="0"/>
            </a:endParaRPr>
          </a:p>
          <a:p>
            <a:pPr marL="463550" lvl="0" algn="just">
              <a:lnSpc>
                <a:spcPct val="107000"/>
              </a:lnSpc>
              <a:buSzPts val="1600"/>
              <a:defRPr/>
            </a:pPr>
            <a:r>
              <a:rPr lang="en-US" dirty="0">
                <a:latin typeface="Arial" panose="020B0604020202020204" pitchFamily="34" charset="0"/>
                <a:ea typeface="Times New Roman" panose="02020603050405020304" pitchFamily="18" charset="0"/>
              </a:rPr>
              <a:t>“(1A) The MEC must table a report detailing the outcome of the investigation in the relevant provincial legislature within 90 days from the date on which the MEC designated a person or persons to investigate the matter and must simultaneously send a copy of such report to the Minister, the Minister of Finance and the National Council of Provinces”.</a:t>
            </a:r>
          </a:p>
          <a:p>
            <a:pPr marL="463550" lvl="0" algn="just">
              <a:lnSpc>
                <a:spcPct val="107000"/>
              </a:lnSpc>
              <a:buSzPts val="1600"/>
              <a:defRPr/>
            </a:pPr>
            <a:endParaRPr lang="en-US" dirty="0">
              <a:latin typeface="Arial" panose="020B0604020202020204" pitchFamily="34" charset="0"/>
              <a:ea typeface="Times New Roman" panose="02020603050405020304" pitchFamily="18" charset="0"/>
            </a:endParaRPr>
          </a:p>
          <a:p>
            <a:pPr marL="463550" lvl="0" algn="just">
              <a:lnSpc>
                <a:spcPct val="107000"/>
              </a:lnSpc>
              <a:buSzPts val="1600"/>
              <a:defRPr/>
            </a:pPr>
            <a:r>
              <a:rPr lang="en-US" dirty="0">
                <a:latin typeface="Arial" panose="020B0604020202020204" pitchFamily="34" charset="0"/>
                <a:ea typeface="Times New Roman" panose="02020603050405020304" pitchFamily="18" charset="0"/>
              </a:rPr>
              <a:t>On page 9, after line 25, to insert “(c) by the insertion of the following subsection:” </a:t>
            </a:r>
          </a:p>
          <a:p>
            <a:pPr marL="749300" lvl="0" indent="-285750" algn="just">
              <a:lnSpc>
                <a:spcPct val="107000"/>
              </a:lnSpc>
              <a:buSzPts val="1600"/>
              <a:buFont typeface="Courier New" panose="02070309020205020404" pitchFamily="49" charset="0"/>
              <a:buChar char="o"/>
              <a:defRPr/>
            </a:pPr>
            <a:endParaRPr lang="en-US" dirty="0">
              <a:latin typeface="Arial" panose="020B0604020202020204" pitchFamily="34" charset="0"/>
              <a:ea typeface="Times New Roman" panose="02020603050405020304" pitchFamily="18" charset="0"/>
            </a:endParaRPr>
          </a:p>
          <a:p>
            <a:pPr marL="463550" lvl="0" algn="just">
              <a:lnSpc>
                <a:spcPct val="107000"/>
              </a:lnSpc>
              <a:buSzPts val="1600"/>
              <a:defRPr/>
            </a:pPr>
            <a:r>
              <a:rPr lang="en-US" dirty="0">
                <a:latin typeface="Arial" panose="020B0604020202020204" pitchFamily="34" charset="0"/>
                <a:ea typeface="Times New Roman" panose="02020603050405020304" pitchFamily="18" charset="0"/>
              </a:rPr>
              <a:t>“(6) If an investigation warrants such a step, the municipality must institute disciplinary proceedings against the person or persons implicated in the report in accordance with the systems and procedures referred to in section 67,  read with Schedule 2, and report the outcome to the MEC or the Minister, as the case may be, within 14 days of </a:t>
            </a:r>
            <a:r>
              <a:rPr lang="en-US" dirty="0" err="1">
                <a:latin typeface="Arial" panose="020B0604020202020204" pitchFamily="34" charset="0"/>
                <a:ea typeface="Times New Roman" panose="02020603050405020304" pitchFamily="18" charset="0"/>
              </a:rPr>
              <a:t>finalisation</a:t>
            </a:r>
            <a:r>
              <a:rPr lang="en-US" dirty="0">
                <a:latin typeface="Arial" panose="020B0604020202020204" pitchFamily="34" charset="0"/>
                <a:ea typeface="Times New Roman" panose="02020603050405020304" pitchFamily="18" charset="0"/>
              </a:rPr>
              <a:t>.”</a:t>
            </a:r>
          </a:p>
          <a:p>
            <a:pPr marL="749300" lvl="0" indent="-285750" algn="just">
              <a:lnSpc>
                <a:spcPct val="107000"/>
              </a:lnSpc>
              <a:buSzPts val="1600"/>
              <a:buFont typeface="Courier New" panose="02070309020205020404" pitchFamily="49" charset="0"/>
              <a:buChar char="o"/>
              <a:defRPr/>
            </a:pPr>
            <a:endParaRPr lang="en-US" dirty="0">
              <a:latin typeface="Arial" panose="020B0604020202020204" pitchFamily="34" charset="0"/>
              <a:ea typeface="Times New Roman" panose="02020603050405020304" pitchFamily="18" charset="0"/>
            </a:endParaRPr>
          </a:p>
          <a:p>
            <a:pPr marL="914400" lvl="0" indent="-450850" algn="just">
              <a:lnSpc>
                <a:spcPct val="107000"/>
              </a:lnSpc>
              <a:buSzPts val="1600"/>
              <a:buFont typeface="Courier New" panose="02070309020205020404" pitchFamily="49" charset="0"/>
              <a:buChar char="o"/>
              <a:defRPr/>
            </a:pPr>
            <a:endParaRPr lang="en-ZA" dirty="0">
              <a:solidFill>
                <a:srgbClr val="000000"/>
              </a:solidFill>
              <a:ea typeface="Calibri" panose="020F0502020204030204" pitchFamily="34" charset="0"/>
              <a:cs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endParaRPr lang="en-ZA" dirty="0">
              <a:solidFill>
                <a:srgbClr val="000000"/>
              </a:solidFill>
              <a:ea typeface="Calibri" panose="020F0502020204030204" pitchFamily="34" charset="0"/>
              <a:cs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endParaRPr kumimoji="0" lang="en-US" sz="18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500063" marR="0" lvl="0" indent="-500063" algn="just" defTabSz="914400" rtl="0" eaLnBrk="1" fontAlgn="auto" latinLnBrk="0" hangingPunct="1">
              <a:lnSpc>
                <a:spcPct val="107000"/>
              </a:lnSpc>
              <a:spcBef>
                <a:spcPts val="0"/>
              </a:spcBef>
              <a:spcAft>
                <a:spcPts val="0"/>
              </a:spcAft>
              <a:buClrTx/>
              <a:buSzPts val="1600"/>
              <a:buFont typeface="Wingdings" panose="05000000000000000000" pitchFamily="2" charset="2"/>
              <a:buChar char="q"/>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mn-cs"/>
            </a:endParaRPr>
          </a:p>
          <a:p>
            <a:pPr marL="0" marR="0" lvl="0" indent="0" algn="just" defTabSz="914400" rtl="0" eaLnBrk="1" fontAlgn="auto" latinLnBrk="0" hangingPunct="1">
              <a:lnSpc>
                <a:spcPct val="107000"/>
              </a:lnSpc>
              <a:spcBef>
                <a:spcPts val="0"/>
              </a:spcBef>
              <a:spcAft>
                <a:spcPts val="0"/>
              </a:spcAft>
              <a:buClrTx/>
              <a:buSzPts val="1600"/>
              <a:buFontTx/>
              <a:buNone/>
              <a:tabLst/>
              <a:defRPr/>
            </a:pPr>
            <a:endParaRPr kumimoji="0" lang="en-US" sz="17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858838" marR="0" lvl="0" indent="-401638" algn="just" defTabSz="914400" rtl="0" eaLnBrk="1" fontAlgn="auto" latinLnBrk="0" hangingPunct="1">
              <a:lnSpc>
                <a:spcPct val="107000"/>
              </a:lnSpc>
              <a:spcBef>
                <a:spcPts val="0"/>
              </a:spcBef>
              <a:spcAft>
                <a:spcPts val="0"/>
              </a:spcAft>
              <a:buClrTx/>
              <a:buSzPts val="1600"/>
              <a:buFont typeface="Courier New" panose="02070309020205020404" pitchFamily="49" charset="0"/>
              <a:buChar char="o"/>
              <a:tabLst/>
              <a:defRPr/>
            </a:pPr>
            <a:endParaRPr kumimoji="0" lang="en-GB" sz="13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1047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solidFill>
                  <a:schemeClr val="accent2"/>
                </a:solidFill>
                <a:ea typeface="ＭＳ Ｐゴシック" pitchFamily="34" charset="-128"/>
              </a:rPr>
              <a:t>OVERVIEW OF PRESENTATION</a:t>
            </a:r>
            <a:r>
              <a:rPr lang="en-ZA" dirty="0">
                <a:ea typeface="ＭＳ Ｐゴシック" pitchFamily="34" charset="-128"/>
              </a:rPr>
              <a:t/>
            </a:r>
            <a:br>
              <a:rPr lang="en-ZA" dirty="0">
                <a:ea typeface="ＭＳ Ｐゴシック" pitchFamily="34" charset="-128"/>
              </a:rPr>
            </a:br>
            <a:endParaRPr lang="en-ZA" dirty="0"/>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p:txBody>
          <a:bodyPr/>
          <a:lstStyle/>
          <a:p>
            <a:pPr marL="457200" lvl="0" indent="-457200" algn="just" defTabSz="685800">
              <a:lnSpc>
                <a:spcPct val="120000"/>
              </a:lnSpc>
              <a:spcBef>
                <a:spcPts val="0"/>
              </a:spcBef>
              <a:buAutoNum type="arabicPeriod"/>
            </a:pPr>
            <a:r>
              <a:rPr lang="en-ZA" sz="2400" dirty="0"/>
              <a:t>Background </a:t>
            </a:r>
          </a:p>
          <a:p>
            <a:pPr marL="457200" lvl="0" indent="-457200" algn="just" defTabSz="685800">
              <a:lnSpc>
                <a:spcPct val="120000"/>
              </a:lnSpc>
              <a:spcBef>
                <a:spcPts val="0"/>
              </a:spcBef>
              <a:buAutoNum type="arabicPeriod"/>
            </a:pPr>
            <a:r>
              <a:rPr lang="en-ZA" sz="2400" dirty="0"/>
              <a:t>Amendments by the Portfolio Committee</a:t>
            </a:r>
          </a:p>
          <a:p>
            <a:pPr marL="457200" lvl="0" indent="-457200" algn="just" defTabSz="685800">
              <a:lnSpc>
                <a:spcPct val="120000"/>
              </a:lnSpc>
              <a:spcBef>
                <a:spcPts val="0"/>
              </a:spcBef>
              <a:buAutoNum type="arabicPeriod"/>
            </a:pPr>
            <a:r>
              <a:rPr lang="en-ZA" sz="2400" dirty="0"/>
              <a:t>NCOP Public Hearings</a:t>
            </a:r>
          </a:p>
          <a:p>
            <a:pPr marL="457200" lvl="0" indent="-457200" algn="just" defTabSz="685800">
              <a:lnSpc>
                <a:spcPct val="120000"/>
              </a:lnSpc>
              <a:spcBef>
                <a:spcPts val="0"/>
              </a:spcBef>
              <a:buAutoNum type="arabicPeriod"/>
            </a:pPr>
            <a:r>
              <a:rPr lang="en-ZA" sz="2400" dirty="0"/>
              <a:t>Comments and Responses to Negotiating Mandates</a:t>
            </a:r>
          </a:p>
          <a:p>
            <a:pPr marL="457200" lvl="0" indent="-457200" algn="just" defTabSz="685800">
              <a:lnSpc>
                <a:spcPct val="120000"/>
              </a:lnSpc>
              <a:spcBef>
                <a:spcPts val="0"/>
              </a:spcBef>
              <a:buAutoNum type="arabicPeriod"/>
            </a:pPr>
            <a:r>
              <a:rPr lang="en-ZA" sz="2400" dirty="0"/>
              <a:t>Amendments by the Select Committee</a:t>
            </a:r>
          </a:p>
          <a:p>
            <a:pPr marL="457200" lvl="0" indent="-457200" algn="just" defTabSz="685800">
              <a:lnSpc>
                <a:spcPct val="120000"/>
              </a:lnSpc>
              <a:spcBef>
                <a:spcPts val="0"/>
              </a:spcBef>
              <a:buAutoNum type="arabicPeriod"/>
            </a:pPr>
            <a:r>
              <a:rPr lang="en-ZA" sz="2400" dirty="0"/>
              <a:t>End</a:t>
            </a:r>
          </a:p>
          <a:p>
            <a:endParaRPr lang="en-ZA" dirty="0"/>
          </a:p>
          <a:p>
            <a:pPr marL="0" lvl="0" indent="0" algn="ctr" defTabSz="685800">
              <a:lnSpc>
                <a:spcPct val="120000"/>
              </a:lnSpc>
              <a:spcBef>
                <a:spcPts val="0"/>
              </a:spcBef>
              <a:buNone/>
            </a:pPr>
            <a:r>
              <a:rPr lang="en-ZA" sz="2800" b="1" u="sng" dirty="0">
                <a:solidFill>
                  <a:srgbClr val="FF0000"/>
                </a:solidFill>
                <a:latin typeface="Arial" panose="020B0604020202020204" pitchFamily="34" charset="0"/>
                <a:cs typeface="Arial" panose="020B0604020202020204" pitchFamily="34" charset="0"/>
              </a:rPr>
              <a:t>ATTACHMENTS:</a:t>
            </a:r>
          </a:p>
          <a:p>
            <a:pPr marL="0" lvl="0" indent="0" algn="ctr" defTabSz="685800">
              <a:lnSpc>
                <a:spcPct val="120000"/>
              </a:lnSpc>
              <a:spcBef>
                <a:spcPts val="0"/>
              </a:spcBef>
              <a:buNone/>
            </a:pPr>
            <a:r>
              <a:rPr lang="en-ZA" sz="2800" b="1" dirty="0">
                <a:solidFill>
                  <a:srgbClr val="FF0000"/>
                </a:solidFill>
                <a:latin typeface="Arial" panose="020B0604020202020204" pitchFamily="34" charset="0"/>
                <a:cs typeface="Arial" panose="020B0604020202020204" pitchFamily="34" charset="0"/>
              </a:rPr>
              <a:t>C-List</a:t>
            </a:r>
          </a:p>
          <a:p>
            <a:pPr marL="0" lvl="0" indent="0" algn="ctr" defTabSz="685800">
              <a:lnSpc>
                <a:spcPct val="120000"/>
              </a:lnSpc>
              <a:spcBef>
                <a:spcPts val="0"/>
              </a:spcBef>
              <a:buNone/>
            </a:pPr>
            <a:r>
              <a:rPr lang="en-ZA" sz="2800" b="1" dirty="0">
                <a:solidFill>
                  <a:srgbClr val="FF0000"/>
                </a:solidFill>
                <a:latin typeface="Arial" panose="020B0604020202020204" pitchFamily="34" charset="0"/>
                <a:cs typeface="Arial" panose="020B0604020202020204" pitchFamily="34" charset="0"/>
              </a:rPr>
              <a:t>D-Version of the Bill</a:t>
            </a:r>
          </a:p>
          <a:p>
            <a:pPr marL="0" indent="0" algn="ctr" defTabSz="685800">
              <a:lnSpc>
                <a:spcPct val="120000"/>
              </a:lnSpc>
              <a:spcBef>
                <a:spcPts val="0"/>
              </a:spcBef>
              <a:buNone/>
            </a:pPr>
            <a:r>
              <a:rPr lang="en-ZA" sz="2800" b="1" dirty="0">
                <a:solidFill>
                  <a:srgbClr val="FF0000"/>
                </a:solidFill>
              </a:rPr>
              <a:t>Comments and Responses to Negotiating Mandates</a:t>
            </a:r>
          </a:p>
          <a:p>
            <a:pPr marL="0" lvl="0" indent="0" algn="ctr" defTabSz="685800">
              <a:lnSpc>
                <a:spcPct val="120000"/>
              </a:lnSpc>
              <a:spcBef>
                <a:spcPts val="0"/>
              </a:spcBef>
              <a:buNone/>
            </a:pPr>
            <a:endParaRPr lang="en-ZA" dirty="0"/>
          </a:p>
        </p:txBody>
      </p:sp>
    </p:spTree>
    <p:extLst>
      <p:ext uri="{BB962C8B-B14F-4D97-AF65-F5344CB8AC3E}">
        <p14:creationId xmlns:p14="http://schemas.microsoft.com/office/powerpoint/2010/main" val="327362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p:txBody>
          <a:bodyPr/>
          <a:lstStyle/>
          <a:p>
            <a:pPr algn="ctr"/>
            <a:r>
              <a:rPr lang="en-ZA" b="1" dirty="0">
                <a:solidFill>
                  <a:schemeClr val="accent2"/>
                </a:solidFill>
                <a:ea typeface="ＭＳ Ｐゴシック" pitchFamily="34" charset="-128"/>
              </a:rPr>
              <a:t>PURPOSE</a:t>
            </a:r>
            <a:r>
              <a:rPr lang="en-ZA" dirty="0">
                <a:ea typeface="ＭＳ Ｐゴシック" pitchFamily="34" charset="-128"/>
              </a:rPr>
              <a:t/>
            </a:r>
            <a:br>
              <a:rPr lang="en-ZA" dirty="0">
                <a:ea typeface="ＭＳ Ｐゴシック" pitchFamily="34" charset="-128"/>
              </a:rPr>
            </a:br>
            <a:endParaRPr lang="en-ZA" dirty="0"/>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p:txBody>
          <a:bodyPr/>
          <a:lstStyle/>
          <a:p>
            <a:pPr marL="463550" indent="-463550">
              <a:buFont typeface="Wingdings" panose="05000000000000000000" pitchFamily="2" charset="2"/>
              <a:buChar char="q"/>
            </a:pPr>
            <a:endParaRPr lang="en-ZA" dirty="0"/>
          </a:p>
          <a:p>
            <a:pPr marL="463550" lvl="0" indent="-463550">
              <a:buFont typeface="Wingdings" panose="05000000000000000000" pitchFamily="2" charset="2"/>
              <a:buChar char="q"/>
            </a:pPr>
            <a:r>
              <a:rPr lang="en-ZA"/>
              <a:t>To </a:t>
            </a:r>
            <a:r>
              <a:rPr lang="en-ZA" dirty="0"/>
              <a:t>present amendments </a:t>
            </a:r>
            <a:r>
              <a:rPr lang="en-US" dirty="0">
                <a:solidFill>
                  <a:srgbClr val="000000"/>
                </a:solidFill>
              </a:rPr>
              <a:t>made by the Select Committee on Cooperative Governance and Traditional Affairs (Human Settlement, Water and Sanitation) </a:t>
            </a:r>
            <a:r>
              <a:rPr lang="en-ZA" dirty="0"/>
              <a:t>on  the Local Government: Municipal Systems Amendment Bill [B 2B – 2019]</a:t>
            </a:r>
            <a:endParaRPr lang="en-US" dirty="0"/>
          </a:p>
          <a:p>
            <a:pPr marL="0" indent="0">
              <a:buNone/>
            </a:pPr>
            <a:endParaRPr lang="en-US" dirty="0"/>
          </a:p>
          <a:p>
            <a:pPr marL="0" indent="0">
              <a:buNone/>
            </a:pPr>
            <a:endParaRPr lang="en-ZA" dirty="0"/>
          </a:p>
        </p:txBody>
      </p:sp>
    </p:spTree>
    <p:extLst>
      <p:ext uri="{BB962C8B-B14F-4D97-AF65-F5344CB8AC3E}">
        <p14:creationId xmlns:p14="http://schemas.microsoft.com/office/powerpoint/2010/main" val="42485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p:txBody>
          <a:bodyPr/>
          <a:lstStyle/>
          <a:p>
            <a:r>
              <a:rPr lang="en-US" dirty="0"/>
              <a:t>1. BACKGROUND</a:t>
            </a:r>
          </a:p>
        </p:txBody>
      </p:sp>
    </p:spTree>
    <p:extLst>
      <p:ext uri="{BB962C8B-B14F-4D97-AF65-F5344CB8AC3E}">
        <p14:creationId xmlns:p14="http://schemas.microsoft.com/office/powerpoint/2010/main" val="203019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a:xfrm>
            <a:off x="498684" y="109452"/>
            <a:ext cx="11205636" cy="386999"/>
          </a:xfrm>
        </p:spPr>
        <p:txBody>
          <a:bodyPr/>
          <a:lstStyle/>
          <a:p>
            <a:pPr lvl="0" algn="ctr" defTabSz="685800">
              <a:defRPr/>
            </a:pPr>
            <a:r>
              <a:rPr lang="en-ZA" b="1" dirty="0">
                <a:solidFill>
                  <a:schemeClr val="accent2"/>
                </a:solidFill>
                <a:ea typeface="ＭＳ Ｐゴシック" pitchFamily="34" charset="-128"/>
              </a:rPr>
              <a:t>1. BACKGROUND</a:t>
            </a:r>
          </a:p>
        </p:txBody>
      </p:sp>
      <p:sp>
        <p:nvSpPr>
          <p:cNvPr id="6" name="Rectangle 5">
            <a:extLst>
              <a:ext uri="{FF2B5EF4-FFF2-40B4-BE49-F238E27FC236}">
                <a16:creationId xmlns:a16="http://schemas.microsoft.com/office/drawing/2014/main" id="{5D812F57-F1D6-4C35-B9E5-35696F2DC1FA}"/>
              </a:ext>
            </a:extLst>
          </p:cNvPr>
          <p:cNvSpPr/>
          <p:nvPr/>
        </p:nvSpPr>
        <p:spPr>
          <a:xfrm>
            <a:off x="0" y="496451"/>
            <a:ext cx="12192000" cy="6152582"/>
          </a:xfrm>
          <a:prstGeom prst="rect">
            <a:avLst/>
          </a:prstGeom>
        </p:spPr>
        <p:txBody>
          <a:bodyPr wrap="square">
            <a:spAutoFit/>
          </a:bodyPr>
          <a:lstStyle/>
          <a:p>
            <a:pPr marL="457200" lvl="0" indent="-457200" algn="just">
              <a:lnSpc>
                <a:spcPct val="107000"/>
              </a:lnSpc>
              <a:buSzPts val="1600"/>
              <a:buFont typeface="Wingdings" panose="05000000000000000000" pitchFamily="2" charset="2"/>
              <a:buChar char="q"/>
            </a:pPr>
            <a:r>
              <a:rPr lang="en-US" sz="1700" dirty="0">
                <a:solidFill>
                  <a:prstClr val="black"/>
                </a:solidFill>
              </a:rPr>
              <a:t>The Local Government: Municipal Systems Amendment Bill </a:t>
            </a:r>
            <a:r>
              <a:rPr lang="en-US" sz="1700" b="1" dirty="0">
                <a:solidFill>
                  <a:prstClr val="black"/>
                </a:solidFill>
              </a:rPr>
              <a:t>[B2 -2019] was introduced to  Parliament </a:t>
            </a:r>
            <a:r>
              <a:rPr lang="en-US" altLang="en-US" sz="1700" b="1" dirty="0">
                <a:solidFill>
                  <a:prstClr val="black"/>
                </a:solidFill>
                <a:ea typeface="ＭＳ Ｐゴシック" panose="020B0600070205080204" pitchFamily="34" charset="-128"/>
              </a:rPr>
              <a:t>on 6 February 2019</a:t>
            </a:r>
            <a:r>
              <a:rPr lang="en-GB" sz="1700" dirty="0"/>
              <a:t>.</a:t>
            </a:r>
            <a:endParaRPr lang="en-US" altLang="en-US" sz="1700" dirty="0">
              <a:solidFill>
                <a:prstClr val="black"/>
              </a:solidFill>
              <a:ea typeface="ＭＳ Ｐゴシック" panose="020B0600070205080204" pitchFamily="34" charset="-128"/>
            </a:endParaRPr>
          </a:p>
          <a:p>
            <a:pPr marL="457200" lvl="0" indent="-457200" algn="just">
              <a:lnSpc>
                <a:spcPct val="107000"/>
              </a:lnSpc>
              <a:buSzPts val="1600"/>
              <a:buFont typeface="Wingdings" panose="05000000000000000000" pitchFamily="2" charset="2"/>
              <a:buChar char="q"/>
            </a:pPr>
            <a:r>
              <a:rPr lang="en-US" sz="1700" dirty="0">
                <a:solidFill>
                  <a:prstClr val="black"/>
                </a:solidFill>
                <a:ea typeface="ＭＳ Ｐゴシック" panose="020B0600070205080204" pitchFamily="34" charset="-128"/>
              </a:rPr>
              <a:t>The </a:t>
            </a:r>
            <a:r>
              <a:rPr lang="en-US" sz="1700" dirty="0">
                <a:solidFill>
                  <a:prstClr val="black"/>
                </a:solidFill>
                <a:ea typeface="Times New Roman" panose="02020603050405020304" pitchFamily="18" charset="0"/>
              </a:rPr>
              <a:t>Amendment </a:t>
            </a:r>
            <a:r>
              <a:rPr lang="en-US" sz="1700" b="1" dirty="0">
                <a:solidFill>
                  <a:prstClr val="black"/>
                </a:solidFill>
                <a:ea typeface="Times New Roman" panose="02020603050405020304" pitchFamily="18" charset="0"/>
              </a:rPr>
              <a:t>Bill was tagged</a:t>
            </a:r>
            <a:r>
              <a:rPr lang="en-US" sz="1700" dirty="0">
                <a:solidFill>
                  <a:prstClr val="black"/>
                </a:solidFill>
                <a:ea typeface="Times New Roman" panose="02020603050405020304" pitchFamily="18" charset="0"/>
              </a:rPr>
              <a:t> (by Parliament) as a section 76 </a:t>
            </a:r>
            <a:r>
              <a:rPr lang="en-US" sz="1700" b="1" dirty="0">
                <a:solidFill>
                  <a:prstClr val="black"/>
                </a:solidFill>
                <a:ea typeface="Times New Roman" panose="02020603050405020304" pitchFamily="18" charset="0"/>
              </a:rPr>
              <a:t>Bill</a:t>
            </a:r>
            <a:r>
              <a:rPr lang="en-US" sz="1700" dirty="0">
                <a:solidFill>
                  <a:prstClr val="black"/>
                </a:solidFill>
                <a:ea typeface="Times New Roman" panose="02020603050405020304" pitchFamily="18" charset="0"/>
              </a:rPr>
              <a:t>.</a:t>
            </a:r>
          </a:p>
          <a:p>
            <a:pPr lvl="0" algn="just">
              <a:lnSpc>
                <a:spcPct val="107000"/>
              </a:lnSpc>
              <a:buSzPts val="1600"/>
            </a:pPr>
            <a:endParaRPr lang="en-US" dirty="0">
              <a:solidFill>
                <a:prstClr val="black"/>
              </a:solidFill>
              <a:ea typeface="Times New Roman" panose="02020603050405020304" pitchFamily="18" charset="0"/>
            </a:endParaRPr>
          </a:p>
          <a:p>
            <a:pPr marL="457200" lvl="0" indent="-457200" algn="just">
              <a:lnSpc>
                <a:spcPct val="107000"/>
              </a:lnSpc>
              <a:buSzPts val="1600"/>
              <a:buFont typeface="Wingdings" panose="05000000000000000000" pitchFamily="2" charset="2"/>
              <a:buChar char="q"/>
            </a:pPr>
            <a:r>
              <a:rPr lang="en-GB" b="1" dirty="0">
                <a:solidFill>
                  <a:schemeClr val="accent2"/>
                </a:solidFill>
              </a:rPr>
              <a:t>OBJECTS OF THE BILL</a:t>
            </a:r>
          </a:p>
          <a:p>
            <a:pPr marL="914400" lvl="0" indent="-449263" algn="just">
              <a:lnSpc>
                <a:spcPct val="107000"/>
              </a:lnSpc>
              <a:buSzPts val="1600"/>
              <a:buFont typeface="Courier New" panose="02070309020205020404" pitchFamily="49" charset="0"/>
              <a:buChar char="o"/>
            </a:pPr>
            <a:r>
              <a:rPr lang="en-GB" sz="1700" dirty="0">
                <a:solidFill>
                  <a:srgbClr val="000000"/>
                </a:solidFill>
              </a:rPr>
              <a:t>Insert and amend certain definitions;</a:t>
            </a:r>
          </a:p>
          <a:p>
            <a:pPr marL="914400" lvl="0" indent="-449263" algn="just">
              <a:lnSpc>
                <a:spcPct val="107000"/>
              </a:lnSpc>
              <a:buSzPts val="1600"/>
              <a:buFont typeface="Courier New" panose="02070309020205020404" pitchFamily="49" charset="0"/>
              <a:buChar char="o"/>
            </a:pPr>
            <a:r>
              <a:rPr lang="en-GB" sz="1700" dirty="0">
                <a:solidFill>
                  <a:srgbClr val="000000"/>
                </a:solidFill>
              </a:rPr>
              <a:t>Make further provision for the appointment of municipal managers and managers directly accountable to municipal managers;</a:t>
            </a:r>
          </a:p>
          <a:p>
            <a:pPr marL="914400" lvl="0" indent="-449263" algn="just">
              <a:lnSpc>
                <a:spcPct val="107000"/>
              </a:lnSpc>
              <a:buSzPts val="1600"/>
              <a:buFont typeface="Courier New" panose="02070309020205020404" pitchFamily="49" charset="0"/>
              <a:buChar char="o"/>
            </a:pPr>
            <a:r>
              <a:rPr lang="en-GB" sz="1700" dirty="0">
                <a:solidFill>
                  <a:srgbClr val="000000"/>
                </a:solidFill>
              </a:rPr>
              <a:t>Provide for</a:t>
            </a:r>
            <a:r>
              <a:rPr lang="en-GB" sz="1700" b="1" dirty="0">
                <a:solidFill>
                  <a:srgbClr val="000000"/>
                </a:solidFill>
              </a:rPr>
              <a:t> procedures and competency criteria for such appointments;</a:t>
            </a:r>
          </a:p>
          <a:p>
            <a:pPr marL="914400" lvl="0" indent="-449263" algn="just">
              <a:lnSpc>
                <a:spcPct val="107000"/>
              </a:lnSpc>
              <a:buSzPts val="1600"/>
              <a:buFont typeface="Courier New" panose="02070309020205020404" pitchFamily="49" charset="0"/>
              <a:buChar char="o"/>
            </a:pPr>
            <a:r>
              <a:rPr lang="en-GB" sz="1700" dirty="0">
                <a:solidFill>
                  <a:srgbClr val="000000"/>
                </a:solidFill>
              </a:rPr>
              <a:t>Provide for</a:t>
            </a:r>
            <a:r>
              <a:rPr lang="en-GB" sz="1700" b="1" dirty="0">
                <a:solidFill>
                  <a:srgbClr val="000000"/>
                </a:solidFill>
              </a:rPr>
              <a:t> consequences of appointments</a:t>
            </a:r>
            <a:r>
              <a:rPr lang="en-GB" sz="1700" dirty="0">
                <a:solidFill>
                  <a:srgbClr val="000000"/>
                </a:solidFill>
              </a:rPr>
              <a:t> made in contravention of such procedures and criteria; </a:t>
            </a:r>
          </a:p>
          <a:p>
            <a:pPr marL="914400" lvl="0" indent="-449263" algn="just">
              <a:lnSpc>
                <a:spcPct val="107000"/>
              </a:lnSpc>
              <a:buSzPts val="1600"/>
              <a:buFont typeface="Courier New" panose="02070309020205020404" pitchFamily="49" charset="0"/>
              <a:buChar char="o"/>
            </a:pPr>
            <a:r>
              <a:rPr lang="en-GB" sz="1700" dirty="0">
                <a:solidFill>
                  <a:srgbClr val="000000"/>
                </a:solidFill>
              </a:rPr>
              <a:t>Determine </a:t>
            </a:r>
            <a:r>
              <a:rPr lang="en-GB" sz="1700" b="1" dirty="0">
                <a:solidFill>
                  <a:srgbClr val="000000"/>
                </a:solidFill>
              </a:rPr>
              <a:t>timeframes within which performance agreements</a:t>
            </a:r>
            <a:r>
              <a:rPr lang="en-GB" sz="1700" dirty="0">
                <a:solidFill>
                  <a:srgbClr val="000000"/>
                </a:solidFill>
              </a:rPr>
              <a:t> of municipal managers and managers directly accountable to municipal managers </a:t>
            </a:r>
            <a:r>
              <a:rPr lang="en-GB" sz="1700" b="1" dirty="0">
                <a:solidFill>
                  <a:srgbClr val="000000"/>
                </a:solidFill>
              </a:rPr>
              <a:t>must be concluded</a:t>
            </a:r>
            <a:r>
              <a:rPr lang="en-GB" sz="1700" dirty="0">
                <a:solidFill>
                  <a:srgbClr val="000000"/>
                </a:solidFill>
              </a:rPr>
              <a:t>;</a:t>
            </a:r>
          </a:p>
          <a:p>
            <a:pPr marL="914400" lvl="0" indent="-449263" algn="just">
              <a:lnSpc>
                <a:spcPct val="107000"/>
              </a:lnSpc>
              <a:buSzPts val="1600"/>
              <a:buFont typeface="Courier New" panose="02070309020205020404" pitchFamily="49" charset="0"/>
              <a:buChar char="o"/>
            </a:pPr>
            <a:r>
              <a:rPr lang="en-GB" sz="1700" dirty="0">
                <a:solidFill>
                  <a:srgbClr val="000000"/>
                </a:solidFill>
              </a:rPr>
              <a:t>Make further </a:t>
            </a:r>
            <a:r>
              <a:rPr lang="en-GB" sz="1700" b="1" dirty="0">
                <a:solidFill>
                  <a:srgbClr val="000000"/>
                </a:solidFill>
              </a:rPr>
              <a:t>provision for the evaluation of the performance</a:t>
            </a:r>
            <a:r>
              <a:rPr lang="en-GB" sz="1700" dirty="0">
                <a:solidFill>
                  <a:srgbClr val="000000"/>
                </a:solidFill>
              </a:rPr>
              <a:t> of municipal managers and managers directly accountable to municipal managers;</a:t>
            </a:r>
          </a:p>
          <a:p>
            <a:pPr marL="914400" lvl="0" indent="-449263" algn="just">
              <a:lnSpc>
                <a:spcPct val="107000"/>
              </a:lnSpc>
              <a:buSzPts val="1600"/>
              <a:buFont typeface="Courier New" panose="02070309020205020404" pitchFamily="49" charset="0"/>
              <a:buChar char="o"/>
            </a:pPr>
            <a:r>
              <a:rPr lang="en-GB" sz="1700" dirty="0">
                <a:solidFill>
                  <a:srgbClr val="000000"/>
                </a:solidFill>
              </a:rPr>
              <a:t>Require </a:t>
            </a:r>
            <a:r>
              <a:rPr lang="en-GB" sz="1700" b="1" dirty="0">
                <a:solidFill>
                  <a:srgbClr val="000000"/>
                </a:solidFill>
              </a:rPr>
              <a:t>employment contracts and performance agreements</a:t>
            </a:r>
            <a:r>
              <a:rPr lang="en-GB" sz="1700" dirty="0">
                <a:solidFill>
                  <a:srgbClr val="000000"/>
                </a:solidFill>
              </a:rPr>
              <a:t> of municipal managers and managers directly accountable </a:t>
            </a:r>
            <a:r>
              <a:rPr lang="en-US" sz="1700" dirty="0"/>
              <a:t>to municipal managers </a:t>
            </a:r>
            <a:r>
              <a:rPr lang="en-US" sz="1700" b="1" dirty="0"/>
              <a:t>to be consistent with the Systems Act</a:t>
            </a:r>
            <a:r>
              <a:rPr lang="en-US" sz="1700" dirty="0"/>
              <a:t> and any regulations made by the Minister;</a:t>
            </a:r>
          </a:p>
          <a:p>
            <a:pPr marL="914400" indent="-449263" algn="just">
              <a:lnSpc>
                <a:spcPct val="107000"/>
              </a:lnSpc>
              <a:buSzPts val="1600"/>
              <a:buFont typeface="Courier New" panose="02070309020205020404" pitchFamily="49" charset="0"/>
              <a:buChar char="o"/>
            </a:pPr>
            <a:r>
              <a:rPr lang="en-US" sz="1700" b="1" dirty="0"/>
              <a:t>Require all staff systems and procedures of a municipality to be consistent with uniform standards</a:t>
            </a:r>
            <a:r>
              <a:rPr lang="en-US" sz="1700" dirty="0"/>
              <a:t> determined by the Minister by regulation;</a:t>
            </a:r>
          </a:p>
          <a:p>
            <a:pPr marL="914400" lvl="0" indent="-449263" algn="just">
              <a:lnSpc>
                <a:spcPct val="107000"/>
              </a:lnSpc>
              <a:buSzPts val="1600"/>
              <a:buFont typeface="Courier New" panose="02070309020205020404" pitchFamily="49" charset="0"/>
              <a:buChar char="o"/>
            </a:pPr>
            <a:endParaRPr lang="en-US" sz="1700" dirty="0"/>
          </a:p>
          <a:p>
            <a:pPr lvl="0" algn="just">
              <a:lnSpc>
                <a:spcPct val="107000"/>
              </a:lnSpc>
              <a:buSzPts val="1600"/>
            </a:pPr>
            <a:endParaRPr lang="en-GB" sz="1350" dirty="0">
              <a:solidFill>
                <a:srgbClr val="000000"/>
              </a:solidFill>
            </a:endParaRPr>
          </a:p>
          <a:p>
            <a:pPr marL="457200" lvl="0" indent="-457200" algn="just">
              <a:lnSpc>
                <a:spcPct val="107000"/>
              </a:lnSpc>
              <a:buSzPts val="1600"/>
              <a:buFont typeface="Wingdings" panose="05000000000000000000" pitchFamily="2" charset="2"/>
              <a:buChar char="q"/>
            </a:pPr>
            <a:endParaRPr lang="en-US" sz="1350" dirty="0">
              <a:solidFill>
                <a:prstClr val="black"/>
              </a:solidFill>
              <a:ea typeface="Times New Roman" panose="02020603050405020304" pitchFamily="18" charset="0"/>
            </a:endParaRPr>
          </a:p>
        </p:txBody>
      </p:sp>
    </p:spTree>
    <p:extLst>
      <p:ext uri="{BB962C8B-B14F-4D97-AF65-F5344CB8AC3E}">
        <p14:creationId xmlns:p14="http://schemas.microsoft.com/office/powerpoint/2010/main" val="70566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lvl="0" algn="ctr" defTabSz="685800">
              <a:defRPr/>
            </a:pPr>
            <a:r>
              <a:rPr lang="en-ZA" b="1" dirty="0">
                <a:solidFill>
                  <a:schemeClr val="accent2"/>
                </a:solidFill>
                <a:ea typeface="ＭＳ Ｐゴシック" pitchFamily="34" charset="-128"/>
              </a:rPr>
              <a:t>1. BACKGROUND (cont..)</a:t>
            </a:r>
            <a:endParaRPr lang="en-ZA" b="1" dirty="0">
              <a:solidFill>
                <a:srgbClr val="FF0000"/>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0" y="661034"/>
            <a:ext cx="12029440" cy="4804520"/>
          </a:xfrm>
          <a:prstGeom prst="rect">
            <a:avLst/>
          </a:prstGeom>
        </p:spPr>
        <p:txBody>
          <a:bodyPr wrap="square">
            <a:spAutoFit/>
          </a:bodyPr>
          <a:lstStyle/>
          <a:p>
            <a:pPr marL="914400" indent="-449263" algn="just">
              <a:lnSpc>
                <a:spcPct val="107000"/>
              </a:lnSpc>
              <a:buSzPts val="1600"/>
              <a:buFont typeface="Courier New" panose="02070309020205020404" pitchFamily="49" charset="0"/>
              <a:buChar char="o"/>
            </a:pPr>
            <a:r>
              <a:rPr lang="en-US" sz="1600" dirty="0">
                <a:solidFill>
                  <a:srgbClr val="000000"/>
                </a:solidFill>
              </a:rPr>
              <a:t>Prohibit municipal managers and managers directly accountable to municipal managers from </a:t>
            </a:r>
            <a:r>
              <a:rPr lang="en-US" sz="1600" b="1" dirty="0">
                <a:solidFill>
                  <a:srgbClr val="000000"/>
                </a:solidFill>
              </a:rPr>
              <a:t>holding political office in a political party</a:t>
            </a:r>
            <a:r>
              <a:rPr lang="en-US" sz="1600" dirty="0">
                <a:solidFill>
                  <a:srgbClr val="000000"/>
                </a:solidFill>
              </a:rPr>
              <a:t>;</a:t>
            </a:r>
            <a:endParaRPr lang="en-US" sz="1600" dirty="0"/>
          </a:p>
          <a:p>
            <a:pPr marL="914400" lvl="0" indent="-457200" algn="just">
              <a:lnSpc>
                <a:spcPct val="107000"/>
              </a:lnSpc>
              <a:buSzPts val="1600"/>
              <a:buFont typeface="Courier New" panose="02070309020205020404" pitchFamily="49" charset="0"/>
              <a:buChar char="o"/>
            </a:pPr>
            <a:r>
              <a:rPr lang="en-US" sz="1600" dirty="0">
                <a:solidFill>
                  <a:srgbClr val="000000"/>
                </a:solidFill>
              </a:rPr>
              <a:t>Regulate the </a:t>
            </a:r>
            <a:r>
              <a:rPr lang="en-US" sz="1600" b="1" dirty="0">
                <a:solidFill>
                  <a:srgbClr val="000000"/>
                </a:solidFill>
              </a:rPr>
              <a:t>employment of dismissed staff</a:t>
            </a:r>
            <a:r>
              <a:rPr lang="en-US" sz="1600" dirty="0">
                <a:solidFill>
                  <a:srgbClr val="000000"/>
                </a:solidFill>
              </a:rPr>
              <a:t>;</a:t>
            </a:r>
          </a:p>
          <a:p>
            <a:pPr marL="914400" lvl="0" indent="-457200" algn="just">
              <a:lnSpc>
                <a:spcPct val="107000"/>
              </a:lnSpc>
              <a:buSzPts val="1600"/>
              <a:buFont typeface="Courier New" panose="02070309020205020404" pitchFamily="49" charset="0"/>
              <a:buChar char="o"/>
            </a:pPr>
            <a:r>
              <a:rPr lang="en-US" sz="1600" dirty="0">
                <a:solidFill>
                  <a:srgbClr val="000000"/>
                </a:solidFill>
              </a:rPr>
              <a:t>Empower the Minister to regulate the </a:t>
            </a:r>
            <a:r>
              <a:rPr lang="en-US" sz="1600" b="1" dirty="0">
                <a:solidFill>
                  <a:srgbClr val="000000"/>
                </a:solidFill>
              </a:rPr>
              <a:t>duties, remuneration, benefits and other terms and conditions of employment </a:t>
            </a:r>
            <a:r>
              <a:rPr lang="en-US" sz="1600" dirty="0">
                <a:solidFill>
                  <a:srgbClr val="000000"/>
                </a:solidFill>
              </a:rPr>
              <a:t>of municipal managers and managers directly accountable to municipal managers;</a:t>
            </a:r>
          </a:p>
          <a:p>
            <a:pPr marL="914400" lvl="0" indent="-457200" algn="just">
              <a:lnSpc>
                <a:spcPct val="107000"/>
              </a:lnSpc>
              <a:buSzPts val="1600"/>
              <a:buFont typeface="Courier New" panose="02070309020205020404" pitchFamily="49" charset="0"/>
              <a:buChar char="o"/>
            </a:pPr>
            <a:r>
              <a:rPr lang="en-US" sz="1600" dirty="0">
                <a:solidFill>
                  <a:srgbClr val="000000"/>
                </a:solidFill>
              </a:rPr>
              <a:t>Empower municipal </a:t>
            </a:r>
            <a:r>
              <a:rPr lang="en-US" sz="1600" b="1" dirty="0">
                <a:solidFill>
                  <a:srgbClr val="000000"/>
                </a:solidFill>
              </a:rPr>
              <a:t>councils to approve the staff establishments</a:t>
            </a:r>
            <a:r>
              <a:rPr lang="en-US" sz="1600" dirty="0">
                <a:solidFill>
                  <a:srgbClr val="000000"/>
                </a:solidFill>
              </a:rPr>
              <a:t> of municipalities; </a:t>
            </a:r>
          </a:p>
          <a:p>
            <a:pPr marL="914400" lvl="0" indent="-457200" algn="just">
              <a:lnSpc>
                <a:spcPct val="107000"/>
              </a:lnSpc>
              <a:buSzPts val="1600"/>
              <a:buFont typeface="Courier New" panose="02070309020205020404" pitchFamily="49" charset="0"/>
              <a:buChar char="o"/>
            </a:pPr>
            <a:r>
              <a:rPr lang="en-US" sz="1600" b="1" dirty="0">
                <a:solidFill>
                  <a:srgbClr val="000000"/>
                </a:solidFill>
              </a:rPr>
              <a:t>Prohibit the employment of a personnel additional to the approved staff establishment</a:t>
            </a:r>
            <a:r>
              <a:rPr lang="en-US" sz="1600" dirty="0">
                <a:solidFill>
                  <a:srgbClr val="000000"/>
                </a:solidFill>
              </a:rPr>
              <a:t> of a municipality;</a:t>
            </a:r>
          </a:p>
          <a:p>
            <a:pPr marL="914400" lvl="0" indent="-457200" algn="just">
              <a:lnSpc>
                <a:spcPct val="107000"/>
              </a:lnSpc>
              <a:buSzPts val="1600"/>
              <a:buFont typeface="Courier New" panose="02070309020205020404" pitchFamily="49" charset="0"/>
              <a:buChar char="o"/>
            </a:pPr>
            <a:r>
              <a:rPr lang="en-US" sz="1600" dirty="0">
                <a:solidFill>
                  <a:srgbClr val="000000"/>
                </a:solidFill>
              </a:rPr>
              <a:t>Empower the </a:t>
            </a:r>
            <a:r>
              <a:rPr lang="en-US" sz="1600" b="1" dirty="0">
                <a:solidFill>
                  <a:srgbClr val="000000"/>
                </a:solidFill>
              </a:rPr>
              <a:t>Minister to regulate – </a:t>
            </a:r>
          </a:p>
          <a:p>
            <a:pPr marL="1371600" lvl="0" indent="-457200" algn="just">
              <a:lnSpc>
                <a:spcPct val="107000"/>
              </a:lnSpc>
              <a:buSzPts val="1600"/>
              <a:buFont typeface="Wingdings" panose="05000000000000000000" pitchFamily="2" charset="2"/>
              <a:buChar char="§"/>
            </a:pPr>
            <a:r>
              <a:rPr lang="en-US" sz="1600" b="1" dirty="0">
                <a:solidFill>
                  <a:srgbClr val="000000"/>
                </a:solidFill>
              </a:rPr>
              <a:t>human resource management systems for local government;</a:t>
            </a:r>
            <a:r>
              <a:rPr lang="en-US" sz="1600" dirty="0">
                <a:solidFill>
                  <a:srgbClr val="000000"/>
                </a:solidFill>
              </a:rPr>
              <a:t> and</a:t>
            </a:r>
          </a:p>
          <a:p>
            <a:pPr marL="1371600" lvl="0" indent="-457200" algn="just">
              <a:lnSpc>
                <a:spcPct val="107000"/>
              </a:lnSpc>
              <a:buSzPts val="1600"/>
              <a:buFont typeface="Wingdings" panose="05000000000000000000" pitchFamily="2" charset="2"/>
              <a:buChar char="§"/>
            </a:pPr>
            <a:r>
              <a:rPr lang="en-US" sz="1600" dirty="0">
                <a:solidFill>
                  <a:srgbClr val="000000"/>
                </a:solidFill>
              </a:rPr>
              <a:t>mandating procedures before organised local government embarks on wage negotiations;</a:t>
            </a:r>
          </a:p>
          <a:p>
            <a:pPr marL="914400" lvl="0" indent="-457200" algn="just">
              <a:lnSpc>
                <a:spcPct val="107000"/>
              </a:lnSpc>
              <a:buSzPts val="1600"/>
              <a:buFont typeface="Courier New" panose="02070309020205020404" pitchFamily="49" charset="0"/>
              <a:buChar char="o"/>
            </a:pPr>
            <a:r>
              <a:rPr lang="en-US" sz="1600" dirty="0">
                <a:solidFill>
                  <a:srgbClr val="000000"/>
                </a:solidFill>
              </a:rPr>
              <a:t>Make a consequential amendment to the Local Government: Municipal Structures Act, 1998, by </a:t>
            </a:r>
            <a:r>
              <a:rPr lang="en-US" sz="1600" b="1" dirty="0">
                <a:solidFill>
                  <a:srgbClr val="000000"/>
                </a:solidFill>
              </a:rPr>
              <a:t>deletion of the provision dealing with the appointment of municipal managers (s82)</a:t>
            </a:r>
            <a:r>
              <a:rPr lang="en-US" sz="1600" dirty="0">
                <a:solidFill>
                  <a:srgbClr val="000000"/>
                </a:solidFill>
              </a:rPr>
              <a:t>; and</a:t>
            </a:r>
          </a:p>
          <a:p>
            <a:pPr marL="914400" lvl="0" indent="-457200" algn="just">
              <a:lnSpc>
                <a:spcPct val="107000"/>
              </a:lnSpc>
              <a:buSzPts val="1600"/>
              <a:buFont typeface="Courier New" panose="02070309020205020404" pitchFamily="49" charset="0"/>
              <a:buChar char="o"/>
            </a:pPr>
            <a:r>
              <a:rPr lang="en-US" sz="1600" dirty="0">
                <a:solidFill>
                  <a:srgbClr val="000000"/>
                </a:solidFill>
              </a:rPr>
              <a:t>Provide for matters connected therewith.</a:t>
            </a:r>
          </a:p>
          <a:p>
            <a:pPr marL="457200" lvl="0" algn="just">
              <a:lnSpc>
                <a:spcPct val="107000"/>
              </a:lnSpc>
              <a:buSzPts val="1600"/>
            </a:pPr>
            <a:endParaRPr lang="en-US" sz="1600" dirty="0">
              <a:solidFill>
                <a:srgbClr val="000000"/>
              </a:solidFill>
            </a:endParaRPr>
          </a:p>
          <a:p>
            <a:pPr marL="0" lvl="1" algn="just">
              <a:lnSpc>
                <a:spcPct val="100000"/>
              </a:lnSpc>
              <a:spcAft>
                <a:spcPts val="1200"/>
              </a:spcAft>
            </a:pPr>
            <a:endParaRPr lang="en-US" sz="1800" dirty="0">
              <a:solidFill>
                <a:prstClr val="black"/>
              </a:solidFill>
            </a:endParaRPr>
          </a:p>
          <a:p>
            <a:pPr marL="914400" lvl="0" indent="-457200" algn="just">
              <a:lnSpc>
                <a:spcPct val="107000"/>
              </a:lnSpc>
              <a:buSzPts val="1600"/>
              <a:buFont typeface="Courier New" panose="02070309020205020404" pitchFamily="49" charset="0"/>
              <a:buChar char="o"/>
            </a:pPr>
            <a:endParaRPr lang="en-US" dirty="0">
              <a:solidFill>
                <a:srgbClr val="000000"/>
              </a:solidFill>
            </a:endParaRPr>
          </a:p>
          <a:p>
            <a:pPr marL="457200" lvl="0" algn="just">
              <a:lnSpc>
                <a:spcPct val="107000"/>
              </a:lnSpc>
              <a:buSzPts val="1600"/>
            </a:pPr>
            <a:endParaRPr lang="en-US" dirty="0">
              <a:solidFill>
                <a:srgbClr val="000000"/>
              </a:solidFill>
            </a:endParaRPr>
          </a:p>
        </p:txBody>
      </p:sp>
    </p:spTree>
    <p:extLst>
      <p:ext uri="{BB962C8B-B14F-4D97-AF65-F5344CB8AC3E}">
        <p14:creationId xmlns:p14="http://schemas.microsoft.com/office/powerpoint/2010/main" val="331095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780399" y="2865438"/>
            <a:ext cx="10586720" cy="1015681"/>
          </a:xfrm>
        </p:spPr>
        <p:txBody>
          <a:bodyPr/>
          <a:lstStyle/>
          <a:p>
            <a:r>
              <a:rPr lang="en-US" dirty="0"/>
              <a:t>3. AMENDMENTS BY THE PORTFOLIO COMMITTEE</a:t>
            </a:r>
          </a:p>
        </p:txBody>
      </p:sp>
    </p:spTree>
    <p:extLst>
      <p:ext uri="{BB962C8B-B14F-4D97-AF65-F5344CB8AC3E}">
        <p14:creationId xmlns:p14="http://schemas.microsoft.com/office/powerpoint/2010/main" val="195875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30AC-A9BB-41B1-A003-0301275EF23E}"/>
              </a:ext>
            </a:extLst>
          </p:cNvPr>
          <p:cNvSpPr>
            <a:spLocks noGrp="1"/>
          </p:cNvSpPr>
          <p:nvPr>
            <p:ph type="title"/>
          </p:nvPr>
        </p:nvSpPr>
        <p:spPr/>
        <p:txBody>
          <a:bodyPr/>
          <a:lstStyle/>
          <a:p>
            <a:pPr lvl="0" algn="ctr" defTabSz="685800">
              <a:defRPr/>
            </a:pPr>
            <a:r>
              <a:rPr lang="en-GB" b="1" dirty="0">
                <a:solidFill>
                  <a:schemeClr val="accent2"/>
                </a:solidFill>
                <a:ea typeface="ＭＳ Ｐゴシック" pitchFamily="34" charset="-128"/>
              </a:rPr>
              <a:t>4. AMENDMENTS PROPOSED BY THE PORTFOLIO COMMITTEE </a:t>
            </a:r>
            <a:br>
              <a:rPr lang="en-GB" b="1" dirty="0">
                <a:solidFill>
                  <a:schemeClr val="accent2"/>
                </a:solidFill>
                <a:ea typeface="ＭＳ Ｐゴシック" pitchFamily="34" charset="-128"/>
              </a:rPr>
            </a:br>
            <a:r>
              <a:rPr lang="en-ZA" b="1" dirty="0">
                <a:solidFill>
                  <a:schemeClr val="accent2"/>
                </a:solidFill>
                <a:ea typeface="ＭＳ Ｐゴシック" pitchFamily="34" charset="-128"/>
              </a:rPr>
              <a:t/>
            </a:r>
            <a:br>
              <a:rPr lang="en-ZA" b="1" dirty="0">
                <a:solidFill>
                  <a:schemeClr val="accent2"/>
                </a:solidFill>
                <a:ea typeface="ＭＳ Ｐゴシック" pitchFamily="34" charset="-128"/>
              </a:rPr>
            </a:br>
            <a:endParaRPr lang="en-ZA" b="1" dirty="0">
              <a:solidFill>
                <a:schemeClr val="accent2"/>
              </a:solidFill>
              <a:ea typeface="ＭＳ Ｐゴシック" pitchFamily="34" charset="-128"/>
            </a:endParaRPr>
          </a:p>
        </p:txBody>
      </p:sp>
      <p:sp>
        <p:nvSpPr>
          <p:cNvPr id="6" name="Rectangle 5">
            <a:extLst>
              <a:ext uri="{FF2B5EF4-FFF2-40B4-BE49-F238E27FC236}">
                <a16:creationId xmlns:a16="http://schemas.microsoft.com/office/drawing/2014/main" id="{5D812F57-F1D6-4C35-B9E5-35696F2DC1FA}"/>
              </a:ext>
            </a:extLst>
          </p:cNvPr>
          <p:cNvSpPr/>
          <p:nvPr/>
        </p:nvSpPr>
        <p:spPr>
          <a:xfrm>
            <a:off x="0" y="681037"/>
            <a:ext cx="12192000" cy="6390724"/>
          </a:xfrm>
          <a:prstGeom prst="rect">
            <a:avLst/>
          </a:prstGeom>
        </p:spPr>
        <p:txBody>
          <a:bodyPr wrap="square">
            <a:spAutoFit/>
          </a:bodyPr>
          <a:lstStyle/>
          <a:p>
            <a:pPr marL="500063" lvl="0" indent="-500063" algn="just">
              <a:lnSpc>
                <a:spcPct val="107000"/>
              </a:lnSpc>
              <a:buSzPts val="1600"/>
              <a:buFont typeface="Wingdings" panose="05000000000000000000" pitchFamily="2" charset="2"/>
              <a:buChar char="q"/>
            </a:pPr>
            <a:r>
              <a:rPr lang="en-US" dirty="0">
                <a:ea typeface="Times New Roman" panose="02020603050405020304" pitchFamily="18" charset="0"/>
              </a:rPr>
              <a:t>The </a:t>
            </a:r>
            <a:r>
              <a:rPr lang="en-US" b="1" dirty="0">
                <a:ea typeface="Times New Roman" panose="02020603050405020304" pitchFamily="18" charset="0"/>
              </a:rPr>
              <a:t>Portfolio Committee resolved to expand the limitation clause to all staff members of a municipality</a:t>
            </a:r>
            <a:r>
              <a:rPr lang="en-US" dirty="0">
                <a:ea typeface="Times New Roman" panose="02020603050405020304" pitchFamily="18" charset="0"/>
              </a:rPr>
              <a:t>, including staff below senior management echelon to curb the influence of individuals holding office in a political part as described. </a:t>
            </a:r>
          </a:p>
          <a:p>
            <a:pPr lvl="0" algn="just">
              <a:lnSpc>
                <a:spcPct val="107000"/>
              </a:lnSpc>
              <a:buSzPts val="1600"/>
            </a:pPr>
            <a:endParaRPr lang="en-US" sz="1700" dirty="0">
              <a:ea typeface="Times New Roman" panose="02020603050405020304" pitchFamily="18" charset="0"/>
            </a:endParaRPr>
          </a:p>
          <a:p>
            <a:pPr marL="0" marR="0" algn="just">
              <a:lnSpc>
                <a:spcPct val="115000"/>
              </a:lnSpc>
              <a:spcBef>
                <a:spcPts val="0"/>
              </a:spcBef>
              <a:spcAft>
                <a:spcPts val="0"/>
              </a:spcAft>
            </a:pPr>
            <a:r>
              <a:rPr lang="en-ZA" sz="1800" b="0" u="sng" dirty="0">
                <a:solidFill>
                  <a:schemeClr val="tx1"/>
                </a:solidFill>
                <a:effectLst/>
              </a:rPr>
              <a:t>New Clause</a:t>
            </a:r>
            <a:endParaRPr lang="en-US" sz="1800" b="0" dirty="0">
              <a:solidFill>
                <a:schemeClr val="tx1"/>
              </a:solidFill>
              <a:effectLst/>
            </a:endParaRPr>
          </a:p>
          <a:p>
            <a:pPr marL="0" marR="0" algn="just">
              <a:lnSpc>
                <a:spcPct val="115000"/>
              </a:lnSpc>
              <a:spcBef>
                <a:spcPts val="0"/>
              </a:spcBef>
              <a:spcAft>
                <a:spcPts val="0"/>
              </a:spcAft>
            </a:pPr>
            <a:endParaRPr lang="en-ZA" sz="1800" b="0" dirty="0">
              <a:solidFill>
                <a:schemeClr val="tx1"/>
              </a:solidFill>
              <a:effectLst/>
            </a:endParaRPr>
          </a:p>
          <a:p>
            <a:pPr marL="0" marR="0" algn="just">
              <a:lnSpc>
                <a:spcPct val="115000"/>
              </a:lnSpc>
              <a:spcBef>
                <a:spcPts val="0"/>
              </a:spcBef>
              <a:spcAft>
                <a:spcPts val="0"/>
              </a:spcAft>
            </a:pPr>
            <a:r>
              <a:rPr lang="en-ZA" sz="1800" b="0" dirty="0">
                <a:solidFill>
                  <a:schemeClr val="tx1"/>
                </a:solidFill>
                <a:effectLst/>
              </a:rPr>
              <a:t>Insertion of section 71B in Act 32 of 2000</a:t>
            </a:r>
            <a:endParaRPr lang="en-US" sz="1800" b="0" dirty="0">
              <a:solidFill>
                <a:schemeClr val="tx1"/>
              </a:solidFill>
              <a:effectLst/>
            </a:endParaRPr>
          </a:p>
          <a:p>
            <a:pPr marL="216535" marR="0" indent="-216535" algn="just">
              <a:lnSpc>
                <a:spcPct val="115000"/>
              </a:lnSpc>
              <a:spcBef>
                <a:spcPts val="0"/>
              </a:spcBef>
              <a:spcAft>
                <a:spcPts val="0"/>
              </a:spcAft>
            </a:pPr>
            <a:endParaRPr lang="en-US" sz="1800" b="0" dirty="0">
              <a:solidFill>
                <a:schemeClr val="tx1"/>
              </a:solidFill>
              <a:effectLst/>
            </a:endParaRPr>
          </a:p>
          <a:p>
            <a:pPr marL="0" marR="0" algn="just">
              <a:lnSpc>
                <a:spcPct val="115000"/>
              </a:lnSpc>
              <a:spcBef>
                <a:spcPts val="0"/>
              </a:spcBef>
              <a:spcAft>
                <a:spcPts val="0"/>
              </a:spcAft>
            </a:pPr>
            <a:r>
              <a:rPr lang="en-ZA" sz="1800" b="1" dirty="0">
                <a:solidFill>
                  <a:schemeClr val="tx1"/>
                </a:solidFill>
                <a:effectLst/>
              </a:rPr>
              <a:t>“Staff members prohibited from holding political office”</a:t>
            </a:r>
            <a:endParaRPr lang="en-US" sz="1800" b="1" dirty="0">
              <a:solidFill>
                <a:schemeClr val="tx1"/>
              </a:solidFill>
              <a:effectLst/>
            </a:endParaRPr>
          </a:p>
          <a:p>
            <a:pPr marL="216535" marR="0" indent="-216535" algn="just">
              <a:lnSpc>
                <a:spcPct val="115000"/>
              </a:lnSpc>
              <a:spcBef>
                <a:spcPts val="0"/>
              </a:spcBef>
              <a:spcAft>
                <a:spcPts val="0"/>
              </a:spcAft>
            </a:pPr>
            <a:r>
              <a:rPr lang="en-ZA" sz="1800" b="0" dirty="0">
                <a:solidFill>
                  <a:schemeClr val="tx1"/>
                </a:solidFill>
                <a:effectLst/>
              </a:rPr>
              <a:t>71B.	</a:t>
            </a:r>
            <a:r>
              <a:rPr lang="en-ZA" sz="1800" b="0" u="sng" dirty="0">
                <a:solidFill>
                  <a:schemeClr val="tx1"/>
                </a:solidFill>
                <a:effectLst/>
              </a:rPr>
              <a:t>(1)	A staff member may not hold political office in a political party, whether in a permanent, temporary or acting capacity.</a:t>
            </a:r>
            <a:endParaRPr lang="en-US" sz="1800" b="0" dirty="0">
              <a:solidFill>
                <a:schemeClr val="tx1"/>
              </a:solidFill>
              <a:effectLst/>
            </a:endParaRPr>
          </a:p>
          <a:p>
            <a:pPr marL="342900" marR="0" indent="-342900" algn="just">
              <a:lnSpc>
                <a:spcPct val="115000"/>
              </a:lnSpc>
              <a:spcBef>
                <a:spcPts val="0"/>
              </a:spcBef>
              <a:spcAft>
                <a:spcPts val="0"/>
              </a:spcAft>
              <a:buAutoNum type="arabicParenBoth" startAt="2"/>
            </a:pPr>
            <a:r>
              <a:rPr lang="en-ZA" sz="1800" b="0" u="sng" dirty="0">
                <a:solidFill>
                  <a:schemeClr val="tx1"/>
                </a:solidFill>
                <a:effectLst/>
              </a:rPr>
              <a:t>A person who has been appointed as a staff member before subsection (1) takes effect, must comply with subsection (1) within one year of the commencement of subsection (1).</a:t>
            </a:r>
            <a:r>
              <a:rPr lang="en-ZA" sz="1800" b="0" dirty="0">
                <a:solidFill>
                  <a:schemeClr val="tx1"/>
                </a:solidFill>
                <a:effectLst/>
              </a:rPr>
              <a:t>”</a:t>
            </a:r>
          </a:p>
          <a:p>
            <a:pPr marR="0" algn="just">
              <a:lnSpc>
                <a:spcPct val="115000"/>
              </a:lnSpc>
              <a:spcBef>
                <a:spcPts val="0"/>
              </a:spcBef>
              <a:spcAft>
                <a:spcPts val="0"/>
              </a:spcAft>
            </a:pP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marL="500063" indent="-500063" algn="just">
              <a:lnSpc>
                <a:spcPct val="107000"/>
              </a:lnSpc>
              <a:buSzPts val="1600"/>
              <a:buFont typeface="Wingdings" panose="05000000000000000000" pitchFamily="2" charset="2"/>
              <a:buChar char="q"/>
            </a:pPr>
            <a:r>
              <a:rPr lang="en-ZA" sz="1800" dirty="0">
                <a:effectLst/>
                <a:latin typeface="Arial" panose="020B0604020202020204" pitchFamily="34" charset="0"/>
                <a:ea typeface="Calibri" panose="020F0502020204030204" pitchFamily="34" charset="0"/>
                <a:cs typeface="Times New Roman" panose="02020603050405020304" pitchFamily="18" charset="0"/>
              </a:rPr>
              <a:t>After deliberations and consideration of the Bill, the </a:t>
            </a: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Committee agreed to the Bill with proposed amendments.</a:t>
            </a:r>
          </a:p>
          <a:p>
            <a:pPr algn="just">
              <a:lnSpc>
                <a:spcPct val="107000"/>
              </a:lnSpc>
              <a:buSzPts val="1600"/>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500063" indent="-500063" algn="just">
              <a:lnSpc>
                <a:spcPct val="107000"/>
              </a:lnSpc>
              <a:buSzPts val="1600"/>
              <a:buFont typeface="Wingdings" panose="05000000000000000000" pitchFamily="2" charset="2"/>
              <a:buChar char="q"/>
            </a:pP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Bill was endorsed by the National Assembly on </a:t>
            </a:r>
            <a:r>
              <a:rPr lang="en-Z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December 2020 </a:t>
            </a:r>
            <a:r>
              <a:rPr lang="en-Z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was referred to the National Council of Provinces for concurrence.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00063" lvl="0" indent="-500063" algn="just">
              <a:lnSpc>
                <a:spcPct val="107000"/>
              </a:lnSpc>
              <a:buSzPts val="1600"/>
              <a:buFont typeface="Wingdings" panose="05000000000000000000" pitchFamily="2" charset="2"/>
              <a:buChar char="q"/>
            </a:pPr>
            <a:endParaRPr lang="en-US" sz="1700" dirty="0">
              <a:ea typeface="Times New Roman" panose="02020603050405020304" pitchFamily="18" charset="0"/>
            </a:endParaRPr>
          </a:p>
          <a:p>
            <a:pPr lvl="0" algn="just">
              <a:lnSpc>
                <a:spcPct val="107000"/>
              </a:lnSpc>
              <a:buSzPts val="1600"/>
            </a:pPr>
            <a:endParaRPr lang="en-US" sz="1700" dirty="0"/>
          </a:p>
          <a:p>
            <a:pPr marL="858838" indent="-401638" algn="just">
              <a:lnSpc>
                <a:spcPct val="107000"/>
              </a:lnSpc>
              <a:buSzPts val="1600"/>
              <a:buFont typeface="Courier New" panose="02070309020205020404" pitchFamily="49" charset="0"/>
              <a:buChar char="o"/>
            </a:pPr>
            <a:endParaRPr lang="en-GB" sz="1300" dirty="0"/>
          </a:p>
        </p:txBody>
      </p:sp>
    </p:spTree>
    <p:extLst>
      <p:ext uri="{BB962C8B-B14F-4D97-AF65-F5344CB8AC3E}">
        <p14:creationId xmlns:p14="http://schemas.microsoft.com/office/powerpoint/2010/main" val="208671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p:txBody>
          <a:bodyPr/>
          <a:lstStyle/>
          <a:p>
            <a:r>
              <a:rPr lang="en-US" dirty="0"/>
              <a:t>5. NCOP PUBLIC HEARING</a:t>
            </a:r>
          </a:p>
        </p:txBody>
      </p:sp>
    </p:spTree>
    <p:extLst>
      <p:ext uri="{BB962C8B-B14F-4D97-AF65-F5344CB8AC3E}">
        <p14:creationId xmlns:p14="http://schemas.microsoft.com/office/powerpoint/2010/main" val="433351087"/>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docProps/app.xml><?xml version="1.0" encoding="utf-8"?>
<Properties xmlns="http://schemas.openxmlformats.org/officeDocument/2006/extended-properties" xmlns:vt="http://schemas.openxmlformats.org/officeDocument/2006/docPropsVTypes">
  <Template>DCOG Powerpoint Template</Template>
  <TotalTime>8782</TotalTime>
  <Words>1674</Words>
  <Application>Microsoft Office PowerPoint</Application>
  <PresentationFormat>Widescreen</PresentationFormat>
  <Paragraphs>337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Gill Sans MT</vt:lpstr>
      <vt:lpstr>Arial</vt:lpstr>
      <vt:lpstr>Courier New</vt:lpstr>
      <vt:lpstr>Times New Roman</vt:lpstr>
      <vt:lpstr>Copperplate Gothic Bold</vt:lpstr>
      <vt:lpstr>ＭＳ Ｐゴシック</vt:lpstr>
      <vt:lpstr>Calibri</vt:lpstr>
      <vt:lpstr>Wingdings</vt:lpstr>
      <vt:lpstr>Office Theme</vt:lpstr>
      <vt:lpstr>PowerPoint Presentation</vt:lpstr>
      <vt:lpstr>OVERVIEW OF PRESENTATION </vt:lpstr>
      <vt:lpstr>PURPOSE </vt:lpstr>
      <vt:lpstr>PowerPoint Presentation</vt:lpstr>
      <vt:lpstr>1. BACKGROUND</vt:lpstr>
      <vt:lpstr>1. BACKGROUND (cont..)</vt:lpstr>
      <vt:lpstr>PowerPoint Presentation</vt:lpstr>
      <vt:lpstr>4. AMENDMENTS PROPOSED BY THE PORTFOLIO COMMITTEE   </vt:lpstr>
      <vt:lpstr>PowerPoint Presentation</vt:lpstr>
      <vt:lpstr>5. Ncop public hearings  </vt:lpstr>
      <vt:lpstr>5. Ncop public hearings(CONT..)  </vt:lpstr>
      <vt:lpstr>5. Ncop public hearings(CONT..)  </vt:lpstr>
      <vt:lpstr>5. Ncop public hearings(CONT..)</vt:lpstr>
      <vt:lpstr>PowerPoint Presentation</vt:lpstr>
      <vt:lpstr>6. COMMENTS AND RESPONSES TO THE NEGOTIATING MANDATES</vt:lpstr>
      <vt:lpstr>PowerPoint Presentation</vt:lpstr>
      <vt:lpstr>5. AMENDMENTS PROPOSED BY THE SELECT COMMITTEE   </vt:lpstr>
      <vt:lpstr>5. AMENDMENTS PROPOSED BY THE SELECT COMMITTEE   </vt:lpstr>
      <vt:lpstr>5. AMENDMENTS PROPOSED BY THE SELECT COMMITTEE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357</cp:revision>
  <dcterms:created xsi:type="dcterms:W3CDTF">2021-02-13T08:50:29Z</dcterms:created>
  <dcterms:modified xsi:type="dcterms:W3CDTF">2021-11-29T12:49:21Z</dcterms:modified>
</cp:coreProperties>
</file>