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1"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Lst>
  <p:sldSz cy="6858000" cx="9144000"/>
  <p:notesSz cx="6645275" cy="97758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70" roundtripDataSignature="AMtx7milYx56FWUK7i/1kQKz3u+DHAyA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458B10-62FF-483C-9BED-EB5BB0502748}">
  <a:tblStyle styleId="{D7458B10-62FF-483C-9BED-EB5BB050274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DAC0AF4B-8873-43B8-A1AB-5BD74A46CA9D}"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0" Type="http://customschemas.google.com/relationships/presentationmetadata" Target="meta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980426447757972E-2"/>
          <c:y val="9.5929820224911838E-2"/>
          <c:w val="0.95701960123077245"/>
          <c:h val="0.79952820282308612"/>
        </c:manualLayout>
      </c:layout>
      <c:pie3DChart>
        <c:varyColors val="1"/>
        <c:ser>
          <c:idx val="0"/>
          <c:order val="0"/>
          <c:spPr>
            <a:solidFill>
              <a:srgbClr val="FF0000"/>
            </a:solidFill>
          </c:spPr>
          <c:dPt>
            <c:idx val="0"/>
            <c:bubble3D val="0"/>
            <c:spPr>
              <a:solidFill>
                <a:srgbClr val="00B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839B-4528-8647-767A9B2A6D96}"/>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839B-4528-8647-767A9B2A6D96}"/>
              </c:ext>
            </c:extLst>
          </c:dPt>
          <c:dLbls>
            <c:dLbl>
              <c:idx val="0"/>
              <c:layout>
                <c:manualLayout>
                  <c:x val="-0.1867998687664042"/>
                  <c:y val="-0.19922426363371246"/>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9B-4528-8647-767A9B2A6D96}"/>
                </c:ext>
              </c:extLst>
            </c:dLbl>
            <c:dLbl>
              <c:idx val="1"/>
              <c:layout>
                <c:manualLayout>
                  <c:x val="0.13463407699037619"/>
                  <c:y val="5.326188393117523E-2"/>
                </c:manualLayout>
              </c:layout>
              <c:tx>
                <c:rich>
                  <a:bodyPr/>
                  <a:lstStyle/>
                  <a:p>
                    <a:fld id="{10E1827C-646D-4659-80CD-1942B3859559}" type="VALUE">
                      <a:rPr lang="en-US" sz="1800" b="1">
                        <a:solidFill>
                          <a:schemeClr val="bg1"/>
                        </a:solidFill>
                        <a:latin typeface="Arial" panose="020B0604020202020204" pitchFamily="34" charset="0"/>
                        <a:cs typeface="Arial" panose="020B0604020202020204" pitchFamily="34" charset="0"/>
                      </a:rPr>
                      <a:pPr/>
                      <a:t>[VALUE]</a:t>
                    </a:fld>
                    <a:endParaRPr lang="en-Z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9B-4528-8647-767A9B2A6D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Sheet1!$E$4:$F$4</c:f>
              <c:strCache>
                <c:ptCount val="2"/>
                <c:pt idx="0">
                  <c:v>Achieved </c:v>
                </c:pt>
                <c:pt idx="1">
                  <c:v>Not achieved </c:v>
                </c:pt>
              </c:strCache>
            </c:strRef>
          </c:cat>
          <c:val>
            <c:numRef>
              <c:f>Sheet1!$E$5:$F$5</c:f>
              <c:numCache>
                <c:formatCode>0%</c:formatCode>
                <c:ptCount val="2"/>
                <c:pt idx="0">
                  <c:v>0.68</c:v>
                </c:pt>
                <c:pt idx="1">
                  <c:v>0.32</c:v>
                </c:pt>
              </c:numCache>
            </c:numRef>
          </c:val>
          <c:extLst>
            <c:ext xmlns:c16="http://schemas.microsoft.com/office/drawing/2014/chart" uri="{C3380CC4-5D6E-409C-BE32-E72D297353CC}">
              <c16:uniqueId val="{00000004-839B-4528-8647-767A9B2A6D9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79109840235109397"/>
          <c:y val="0.74449810029835328"/>
          <c:w val="0.20748044701229734"/>
          <c:h val="0.21360884376704997"/>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Sheet1!$F$49</c:f>
              <c:strCache>
                <c:ptCount val="1"/>
                <c:pt idx="0">
                  <c:v>Achieved </c:v>
                </c:pt>
              </c:strCache>
            </c:strRef>
          </c:tx>
          <c:spPr>
            <a:solidFill>
              <a:srgbClr val="00B050"/>
            </a:solidFill>
            <a:ln>
              <a:noFill/>
            </a:ln>
            <a:effectLst/>
            <a:sp3d/>
          </c:spPr>
          <c:invertIfNegative val="0"/>
          <c:dLbls>
            <c:dLbl>
              <c:idx val="0"/>
              <c:layout>
                <c:manualLayout>
                  <c:x val="-0.1388888888888889"/>
                  <c:y val="4.62962962962954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93-4EA7-A5DD-EC75E9B9A6A9}"/>
                </c:ext>
              </c:extLst>
            </c:dLbl>
            <c:dLbl>
              <c:idx val="1"/>
              <c:layout>
                <c:manualLayout>
                  <c:x val="-0.31388888888888888"/>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93-4EA7-A5DD-EC75E9B9A6A9}"/>
                </c:ext>
              </c:extLst>
            </c:dLbl>
            <c:dLbl>
              <c:idx val="2"/>
              <c:layout>
                <c:manualLayout>
                  <c:x val="-0.24166666666666667"/>
                  <c:y val="9.25925925925921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93-4EA7-A5DD-EC75E9B9A6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Sheet1!$E$50:$E$52</c:f>
              <c:strCache>
                <c:ptCount val="3"/>
                <c:pt idx="0">
                  <c:v>Immigration Affairs</c:v>
                </c:pt>
                <c:pt idx="1">
                  <c:v>Civic Affairs</c:v>
                </c:pt>
                <c:pt idx="2">
                  <c:v>Administration</c:v>
                </c:pt>
              </c:strCache>
            </c:strRef>
          </c:cat>
          <c:val>
            <c:numRef>
              <c:f>Sheet1!$F$50:$F$52</c:f>
              <c:numCache>
                <c:formatCode>0%</c:formatCode>
                <c:ptCount val="3"/>
                <c:pt idx="0">
                  <c:v>0.5</c:v>
                </c:pt>
                <c:pt idx="1">
                  <c:v>0.83</c:v>
                </c:pt>
                <c:pt idx="2">
                  <c:v>0.75</c:v>
                </c:pt>
              </c:numCache>
            </c:numRef>
          </c:val>
          <c:extLst>
            <c:ext xmlns:c16="http://schemas.microsoft.com/office/drawing/2014/chart" uri="{C3380CC4-5D6E-409C-BE32-E72D297353CC}">
              <c16:uniqueId val="{00000003-8A93-4EA7-A5DD-EC75E9B9A6A9}"/>
            </c:ext>
          </c:extLst>
        </c:ser>
        <c:ser>
          <c:idx val="1"/>
          <c:order val="1"/>
          <c:tx>
            <c:strRef>
              <c:f>Sheet1!$G$49</c:f>
              <c:strCache>
                <c:ptCount val="1"/>
                <c:pt idx="0">
                  <c:v>Not achieved </c:v>
                </c:pt>
              </c:strCache>
            </c:strRef>
          </c:tx>
          <c:spPr>
            <a:solidFill>
              <a:srgbClr val="FF0000"/>
            </a:solidFill>
            <a:ln>
              <a:noFill/>
            </a:ln>
            <a:effectLst/>
            <a:sp3d/>
          </c:spPr>
          <c:invertIfNegative val="0"/>
          <c:dLbls>
            <c:dLbl>
              <c:idx val="0"/>
              <c:layout>
                <c:manualLayout>
                  <c:x val="-0.19027766841644794"/>
                  <c:y val="-8.4875562720133283E-1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5986220472440945E-2"/>
                      <c:h val="5.0856663750364538E-2"/>
                    </c:manualLayout>
                  </c15:layout>
                </c:ext>
                <c:ext xmlns:c16="http://schemas.microsoft.com/office/drawing/2014/chart" uri="{C3380CC4-5D6E-409C-BE32-E72D297353CC}">
                  <c16:uniqueId val="{00000004-8A93-4EA7-A5DD-EC75E9B9A6A9}"/>
                </c:ext>
              </c:extLst>
            </c:dLbl>
            <c:dLbl>
              <c:idx val="1"/>
              <c:layout>
                <c:manualLayout>
                  <c:x val="-7.7777777777777779E-2"/>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93-4EA7-A5DD-EC75E9B9A6A9}"/>
                </c:ext>
              </c:extLst>
            </c:dLbl>
            <c:dLbl>
              <c:idx val="2"/>
              <c:layout>
                <c:manualLayout>
                  <c:x val="-0.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A93-4EA7-A5DD-EC75E9B9A6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Sheet1!$E$50:$E$52</c:f>
              <c:strCache>
                <c:ptCount val="3"/>
                <c:pt idx="0">
                  <c:v>Immigration Affairs</c:v>
                </c:pt>
                <c:pt idx="1">
                  <c:v>Civic Affairs</c:v>
                </c:pt>
                <c:pt idx="2">
                  <c:v>Administration</c:v>
                </c:pt>
              </c:strCache>
            </c:strRef>
          </c:cat>
          <c:val>
            <c:numRef>
              <c:f>Sheet1!$G$50:$G$52</c:f>
              <c:numCache>
                <c:formatCode>0%</c:formatCode>
                <c:ptCount val="3"/>
                <c:pt idx="0">
                  <c:v>0.5</c:v>
                </c:pt>
                <c:pt idx="1">
                  <c:v>0.17</c:v>
                </c:pt>
                <c:pt idx="2">
                  <c:v>0.25</c:v>
                </c:pt>
              </c:numCache>
            </c:numRef>
          </c:val>
          <c:extLst>
            <c:ext xmlns:c16="http://schemas.microsoft.com/office/drawing/2014/chart" uri="{C3380CC4-5D6E-409C-BE32-E72D297353CC}">
              <c16:uniqueId val="{00000007-8A93-4EA7-A5DD-EC75E9B9A6A9}"/>
            </c:ext>
          </c:extLst>
        </c:ser>
        <c:dLbls>
          <c:showLegendKey val="0"/>
          <c:showVal val="0"/>
          <c:showCatName val="0"/>
          <c:showSerName val="0"/>
          <c:showPercent val="0"/>
          <c:showBubbleSize val="0"/>
        </c:dLbls>
        <c:gapWidth val="150"/>
        <c:shape val="box"/>
        <c:axId val="381813960"/>
        <c:axId val="381815528"/>
        <c:axId val="0"/>
      </c:bar3DChart>
      <c:catAx>
        <c:axId val="381813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1815528"/>
        <c:crosses val="autoZero"/>
        <c:auto val="1"/>
        <c:lblAlgn val="ctr"/>
        <c:lblOffset val="100"/>
        <c:noMultiLvlLbl val="0"/>
      </c:catAx>
      <c:valAx>
        <c:axId val="381815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1813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39741814399515"/>
          <c:y val="8.5251178564108299E-2"/>
          <c:w val="0.89469834311948115"/>
          <c:h val="0.7563791362109884"/>
        </c:manualLayout>
      </c:layout>
      <c:barChart>
        <c:barDir val="col"/>
        <c:grouping val="clustered"/>
        <c:varyColors val="0"/>
        <c:ser>
          <c:idx val="0"/>
          <c:order val="0"/>
          <c:tx>
            <c:strRef>
              <c:f>Sheet2!$C$5</c:f>
              <c:strCache>
                <c:ptCount val="1"/>
                <c:pt idx="0">
                  <c:v>Achieved </c:v>
                </c:pt>
              </c:strCache>
            </c:strRef>
          </c:tx>
          <c:spPr>
            <a:solidFill>
              <a:srgbClr val="00B050"/>
            </a:solidFill>
            <a:ln>
              <a:noFill/>
            </a:ln>
            <a:effectLst/>
          </c:spPr>
          <c:invertIfNegative val="0"/>
          <c:dLbls>
            <c:dLbl>
              <c:idx val="0"/>
              <c:layout>
                <c:manualLayout>
                  <c:x val="0"/>
                  <c:y val="0.101851851851851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9A-4B06-A53E-8973E014B58D}"/>
                </c:ext>
              </c:extLst>
            </c:dLbl>
            <c:dLbl>
              <c:idx val="1"/>
              <c:layout>
                <c:manualLayout>
                  <c:x val="4.5819014891179417E-3"/>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9A-4B06-A53E-8973E014B58D}"/>
                </c:ext>
              </c:extLst>
            </c:dLbl>
            <c:dLbl>
              <c:idx val="2"/>
              <c:layout>
                <c:manualLayout>
                  <c:x val="0"/>
                  <c:y val="0.115740740740740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9A-4B06-A53E-8973E014B58D}"/>
                </c:ext>
              </c:extLst>
            </c:dLbl>
            <c:dLbl>
              <c:idx val="3"/>
              <c:layout>
                <c:manualLayout>
                  <c:x val="2.2909507445589921E-3"/>
                  <c:y val="9.722222222222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9A-4B06-A53E-8973E014B58D}"/>
                </c:ext>
              </c:extLst>
            </c:dLbl>
            <c:dLbl>
              <c:idx val="4"/>
              <c:layout>
                <c:manualLayout>
                  <c:x val="4.5819014891179842E-3"/>
                  <c:y val="9.7222222222222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9A-4B06-A53E-8973E014B58D}"/>
                </c:ext>
              </c:extLst>
            </c:dLbl>
            <c:dLbl>
              <c:idx val="5"/>
              <c:layout>
                <c:manualLayout>
                  <c:x val="0"/>
                  <c:y val="0.111111111111111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9A-4B06-A53E-8973E014B58D}"/>
                </c:ext>
              </c:extLst>
            </c:dLbl>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Sheet2!$D$4:$I$4</c:f>
              <c:strCache>
                <c:ptCount val="6"/>
                <c:pt idx="0">
                  <c:v>2015/16</c:v>
                </c:pt>
                <c:pt idx="1">
                  <c:v>2016/17</c:v>
                </c:pt>
                <c:pt idx="2">
                  <c:v>2017/18</c:v>
                </c:pt>
                <c:pt idx="3">
                  <c:v>2018/19</c:v>
                </c:pt>
                <c:pt idx="4">
                  <c:v>2019/20</c:v>
                </c:pt>
                <c:pt idx="5">
                  <c:v>2020/21</c:v>
                </c:pt>
              </c:strCache>
            </c:strRef>
          </c:cat>
          <c:val>
            <c:numRef>
              <c:f>Sheet2!$D$5:$I$5</c:f>
              <c:numCache>
                <c:formatCode>0%</c:formatCode>
                <c:ptCount val="6"/>
                <c:pt idx="0">
                  <c:v>0.81</c:v>
                </c:pt>
                <c:pt idx="1">
                  <c:v>0.84</c:v>
                </c:pt>
                <c:pt idx="2">
                  <c:v>0.86</c:v>
                </c:pt>
                <c:pt idx="3">
                  <c:v>0.73</c:v>
                </c:pt>
                <c:pt idx="4">
                  <c:v>0.75</c:v>
                </c:pt>
                <c:pt idx="5">
                  <c:v>0.68</c:v>
                </c:pt>
              </c:numCache>
            </c:numRef>
          </c:val>
          <c:extLst>
            <c:ext xmlns:c16="http://schemas.microsoft.com/office/drawing/2014/chart" uri="{C3380CC4-5D6E-409C-BE32-E72D297353CC}">
              <c16:uniqueId val="{00000006-949A-4B06-A53E-8973E014B58D}"/>
            </c:ext>
          </c:extLst>
        </c:ser>
        <c:ser>
          <c:idx val="1"/>
          <c:order val="1"/>
          <c:tx>
            <c:strRef>
              <c:f>Sheet2!$C$6</c:f>
              <c:strCache>
                <c:ptCount val="1"/>
                <c:pt idx="0">
                  <c:v>Not achieved</c:v>
                </c:pt>
              </c:strCache>
            </c:strRef>
          </c:tx>
          <c:spPr>
            <a:solidFill>
              <a:srgbClr val="FF0000"/>
            </a:solidFill>
            <a:ln>
              <a:noFill/>
            </a:ln>
            <a:effectLst/>
          </c:spPr>
          <c:invertIfNegative val="0"/>
          <c:dLbls>
            <c:dLbl>
              <c:idx val="0"/>
              <c:layout>
                <c:manualLayout>
                  <c:x val="4.5819014891179633E-3"/>
                  <c:y val="7.565012946894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9A-4B06-A53E-8973E014B58D}"/>
                </c:ext>
              </c:extLst>
            </c:dLbl>
            <c:dLbl>
              <c:idx val="1"/>
              <c:layout>
                <c:manualLayout>
                  <c:x val="-4.2000278459447396E-17"/>
                  <c:y val="7.9432635942389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9A-4B06-A53E-8973E014B58D}"/>
                </c:ext>
              </c:extLst>
            </c:dLbl>
            <c:dLbl>
              <c:idx val="2"/>
              <c:layout>
                <c:manualLayout>
                  <c:x val="0"/>
                  <c:y val="7.1867622995494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9A-4B06-A53E-8973E014B58D}"/>
                </c:ext>
              </c:extLst>
            </c:dLbl>
            <c:dLbl>
              <c:idx val="3"/>
              <c:layout>
                <c:manualLayout>
                  <c:x val="-8.4000556918894792E-17"/>
                  <c:y val="7.9432635942389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9A-4B06-A53E-8973E014B58D}"/>
                </c:ext>
              </c:extLst>
            </c:dLbl>
            <c:dLbl>
              <c:idx val="4"/>
              <c:layout>
                <c:manualLayout>
                  <c:x val="8.4000556918894792E-17"/>
                  <c:y val="7.9432635942389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9A-4B06-A53E-8973E014B58D}"/>
                </c:ext>
              </c:extLst>
            </c:dLbl>
            <c:dLbl>
              <c:idx val="5"/>
              <c:layout>
                <c:manualLayout>
                  <c:x val="0"/>
                  <c:y val="7.94326359423891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9A-4B06-A53E-8973E014B58D}"/>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Sheet2!$D$4:$I$4</c:f>
              <c:strCache>
                <c:ptCount val="6"/>
                <c:pt idx="0">
                  <c:v>2015/16</c:v>
                </c:pt>
                <c:pt idx="1">
                  <c:v>2016/17</c:v>
                </c:pt>
                <c:pt idx="2">
                  <c:v>2017/18</c:v>
                </c:pt>
                <c:pt idx="3">
                  <c:v>2018/19</c:v>
                </c:pt>
                <c:pt idx="4">
                  <c:v>2019/20</c:v>
                </c:pt>
                <c:pt idx="5">
                  <c:v>2020/21</c:v>
                </c:pt>
              </c:strCache>
            </c:strRef>
          </c:cat>
          <c:val>
            <c:numRef>
              <c:f>Sheet2!$D$6:$I$6</c:f>
              <c:numCache>
                <c:formatCode>0%</c:formatCode>
                <c:ptCount val="6"/>
                <c:pt idx="0">
                  <c:v>0.19</c:v>
                </c:pt>
                <c:pt idx="1">
                  <c:v>0.16</c:v>
                </c:pt>
                <c:pt idx="2">
                  <c:v>0.14000000000000001</c:v>
                </c:pt>
                <c:pt idx="3">
                  <c:v>0.27</c:v>
                </c:pt>
                <c:pt idx="4">
                  <c:v>0.25</c:v>
                </c:pt>
                <c:pt idx="5">
                  <c:v>0.32</c:v>
                </c:pt>
              </c:numCache>
            </c:numRef>
          </c:val>
          <c:extLst>
            <c:ext xmlns:c16="http://schemas.microsoft.com/office/drawing/2014/chart" uri="{C3380CC4-5D6E-409C-BE32-E72D297353CC}">
              <c16:uniqueId val="{0000000D-949A-4B06-A53E-8973E014B58D}"/>
            </c:ext>
          </c:extLst>
        </c:ser>
        <c:dLbls>
          <c:showLegendKey val="0"/>
          <c:showVal val="0"/>
          <c:showCatName val="0"/>
          <c:showSerName val="0"/>
          <c:showPercent val="0"/>
          <c:showBubbleSize val="0"/>
        </c:dLbls>
        <c:gapWidth val="219"/>
        <c:overlap val="-27"/>
        <c:axId val="381815136"/>
        <c:axId val="381811608"/>
      </c:barChart>
      <c:catAx>
        <c:axId val="38181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1811608"/>
        <c:crosses val="autoZero"/>
        <c:auto val="1"/>
        <c:lblAlgn val="ctr"/>
        <c:lblOffset val="100"/>
        <c:noMultiLvlLbl val="0"/>
      </c:catAx>
      <c:valAx>
        <c:axId val="381811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181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0.84238</cdr:x>
      <cdr:y>0.06683</cdr:y>
    </cdr:from>
    <cdr:to>
      <cdr:x>0.94849</cdr:x>
      <cdr:y>0.30751</cdr:y>
    </cdr:to>
    <cdr:sp macro="" textlink="">
      <cdr:nvSpPr>
        <cdr:cNvPr id="2" name="Down Arrow 1"/>
        <cdr:cNvSpPr/>
      </cdr:nvSpPr>
      <cdr:spPr>
        <a:xfrm xmlns:a="http://schemas.openxmlformats.org/drawingml/2006/main">
          <a:off x="7709218" y="358244"/>
          <a:ext cx="971088" cy="1290181"/>
        </a:xfrm>
        <a:prstGeom xmlns:a="http://schemas.openxmlformats.org/drawingml/2006/main" prst="downArrow">
          <a:avLst/>
        </a:prstGeom>
        <a:solidFill xmlns:a="http://schemas.openxmlformats.org/drawingml/2006/main">
          <a:srgbClr val="FF0000"/>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smtClean="0">
            <a:latin typeface="Arial" panose="020B0604020202020204" pitchFamily="34" charset="0"/>
            <a:cs typeface="Arial" panose="020B0604020202020204" pitchFamily="34" charset="0"/>
          </a:endParaRPr>
        </a:p>
        <a:p xmlns:a="http://schemas.openxmlformats.org/drawingml/2006/main">
          <a:endParaRPr lang="en-US" dirty="0">
            <a:latin typeface="Arial" panose="020B0604020202020204" pitchFamily="34" charset="0"/>
            <a:cs typeface="Arial" panose="020B0604020202020204" pitchFamily="34" charset="0"/>
          </a:endParaRPr>
        </a:p>
        <a:p xmlns:a="http://schemas.openxmlformats.org/drawingml/2006/main">
          <a:endParaRPr lang="en-US" sz="1400" b="1" dirty="0" smtClean="0">
            <a:latin typeface="Arial" panose="020B0604020202020204" pitchFamily="34" charset="0"/>
            <a:cs typeface="Arial" panose="020B0604020202020204" pitchFamily="34" charset="0"/>
          </a:endParaRPr>
        </a:p>
        <a:p xmlns:a="http://schemas.openxmlformats.org/drawingml/2006/main">
          <a:r>
            <a:rPr lang="en-US" sz="1400" b="1" dirty="0" smtClean="0">
              <a:latin typeface="Arial" panose="020B0604020202020204" pitchFamily="34" charset="0"/>
              <a:cs typeface="Arial" panose="020B0604020202020204" pitchFamily="34" charset="0"/>
            </a:rPr>
            <a:t>7%</a:t>
          </a:r>
          <a:endParaRPr lang="en-US" sz="1400" b="1"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79619" cy="488791"/>
          </a:xfrm>
          <a:prstGeom prst="rect">
            <a:avLst/>
          </a:prstGeom>
          <a:noFill/>
          <a:ln>
            <a:noFill/>
          </a:ln>
        </p:spPr>
        <p:txBody>
          <a:bodyPr anchorCtr="0" anchor="t" bIns="44875" lIns="89775" spcFirstLastPara="1" rIns="89775" wrap="square" tIns="448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764119" y="0"/>
            <a:ext cx="2879619" cy="488791"/>
          </a:xfrm>
          <a:prstGeom prst="rect">
            <a:avLst/>
          </a:prstGeom>
          <a:noFill/>
          <a:ln>
            <a:noFill/>
          </a:ln>
        </p:spPr>
        <p:txBody>
          <a:bodyPr anchorCtr="0" anchor="t" bIns="44875" lIns="89775" spcFirstLastPara="1" rIns="89775" wrap="square" tIns="448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85337"/>
            <a:ext cx="2879619" cy="488791"/>
          </a:xfrm>
          <a:prstGeom prst="rect">
            <a:avLst/>
          </a:prstGeom>
          <a:noFill/>
          <a:ln>
            <a:noFill/>
          </a:ln>
        </p:spPr>
        <p:txBody>
          <a:bodyPr anchorCtr="0" anchor="b" bIns="44875" lIns="89775" spcFirstLastPara="1" rIns="89775" wrap="square" tIns="448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249" name="Google Shape;249;p1: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0: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10: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21" name="Google Shape;321;p10: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32" name="Google Shape;332;p12: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3: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38" name="Google Shape;338;p13: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4: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46" name="Google Shape;346;p14: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5: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15: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55" name="Google Shape;355;p15: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6: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63" name="Google Shape;363;p16: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7: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7: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72" name="Google Shape;372;p17: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8: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18: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81" name="Google Shape;381;p18: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9: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89" name="Google Shape;389;p19: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255" name="Google Shape;255;p2: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97" name="Google Shape;397;p20: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1: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05" name="Google Shape;405;p21: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2: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22: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14" name="Google Shape;414;p22: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3: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23: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23" name="Google Shape;423;p23: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4: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4: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32" name="Google Shape;432;p24: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5: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40" name="Google Shape;440;p25: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6: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6: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47" name="Google Shape;447;p26: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27: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56" name="Google Shape;456;p27: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28: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28: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65" name="Google Shape;465;p28: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9: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9: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74" name="Google Shape;474;p29: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263" name="Google Shape;263;p3: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0: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30: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83" name="Google Shape;483;p30: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1: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31: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492" name="Google Shape;492;p31: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32: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32: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01" name="Google Shape;501;p32: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3: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09" name="Google Shape;509;p33: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4: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34: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16" name="Google Shape;516;p34: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5: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35: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25" name="Google Shape;525;p35: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6: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36: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34" name="Google Shape;534;p36: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7: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2" name="Google Shape;542;p37: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43" name="Google Shape;543;p37: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8: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38: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52" name="Google Shape;552;p38: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9: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39: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61" name="Google Shape;561;p39: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272" name="Google Shape;272;p4: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0: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40: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70" name="Google Shape;570;p40: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1: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41: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79" name="Google Shape;579;p41: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2: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42: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88" name="Google Shape;588;p42: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43: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43: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597" name="Google Shape;597;p43: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4: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p44: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606" name="Google Shape;606;p44: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45: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45: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615" name="Google Shape;615;p45: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46: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46: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24" name="Google Shape;624;p46: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7: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47: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31" name="Google Shape;631;p47: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8: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48: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38" name="Google Shape;638;p48: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9: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p49: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46" name="Google Shape;646;p49: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5: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5: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281" name="Google Shape;281;p5: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50: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p50: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654" name="Google Shape;654;p50: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1: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661" name="Google Shape;661;p51: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2: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52: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667" name="Google Shape;667;p52: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53: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53: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676" name="Google Shape;676;p53: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54: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54: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684" name="Google Shape;684;p54: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55: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55: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692" name="Google Shape;692;p55: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56: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56: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700" name="Google Shape;700;p56: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57: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57: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708" name="Google Shape;708;p57: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58: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58: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716" name="Google Shape;716;p58: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59: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59: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723" name="Google Shape;723;p59: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6: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289" name="Google Shape;289;p6: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60: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9" name="Google Shape;729;p60: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730" name="Google Shape;730;p60: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61:notes"/>
          <p:cNvSpPr txBox="1"/>
          <p:nvPr>
            <p:ph idx="1" type="body"/>
          </p:nvPr>
        </p:nvSpPr>
        <p:spPr>
          <a:xfrm>
            <a:off x="664528" y="4643517"/>
            <a:ext cx="5316220" cy="4399121"/>
          </a:xfrm>
          <a:prstGeom prst="rect">
            <a:avLst/>
          </a:prstGeom>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736" name="Google Shape;736;p61: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5" name="Google Shape;295;p7: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296" name="Google Shape;296;p7: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8: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8: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05" name="Google Shape;305;p8: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9:notes"/>
          <p:cNvSpPr/>
          <p:nvPr>
            <p:ph idx="2" type="sldImg"/>
          </p:nvPr>
        </p:nvSpPr>
        <p:spPr>
          <a:xfrm>
            <a:off x="879475" y="733425"/>
            <a:ext cx="4886325" cy="36655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9:notes"/>
          <p:cNvSpPr txBox="1"/>
          <p:nvPr>
            <p:ph idx="1" type="body"/>
          </p:nvPr>
        </p:nvSpPr>
        <p:spPr>
          <a:xfrm>
            <a:off x="664528" y="4643517"/>
            <a:ext cx="5316220" cy="4399121"/>
          </a:xfrm>
          <a:prstGeom prst="rect">
            <a:avLst/>
          </a:prstGeom>
          <a:noFill/>
          <a:ln>
            <a:noFill/>
          </a:ln>
        </p:spPr>
        <p:txBody>
          <a:bodyPr anchorCtr="0" anchor="t" bIns="44875" lIns="89775" spcFirstLastPara="1" rIns="89775" wrap="square" tIns="44875">
            <a:noAutofit/>
          </a:bodyPr>
          <a:lstStyle/>
          <a:p>
            <a:pPr indent="0" lvl="0" marL="0" rtl="0" algn="l">
              <a:spcBef>
                <a:spcPts val="0"/>
              </a:spcBef>
              <a:spcAft>
                <a:spcPts val="0"/>
              </a:spcAft>
              <a:buNone/>
            </a:pPr>
            <a:r>
              <a:t/>
            </a:r>
            <a:endParaRPr/>
          </a:p>
        </p:txBody>
      </p:sp>
      <p:sp>
        <p:nvSpPr>
          <p:cNvPr id="313" name="Google Shape;313;p9:notes"/>
          <p:cNvSpPr txBox="1"/>
          <p:nvPr>
            <p:ph idx="12" type="sldNum"/>
          </p:nvPr>
        </p:nvSpPr>
        <p:spPr>
          <a:xfrm>
            <a:off x="3764119" y="9285337"/>
            <a:ext cx="2879619" cy="488791"/>
          </a:xfrm>
          <a:prstGeom prst="rect">
            <a:avLst/>
          </a:prstGeom>
          <a:noFill/>
          <a:ln>
            <a:noFill/>
          </a:ln>
        </p:spPr>
        <p:txBody>
          <a:bodyPr anchorCtr="0" anchor="b" bIns="44875" lIns="89775" spcFirstLastPara="1" rIns="89775" wrap="square" tIns="448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3" name="Shape 13"/>
        <p:cNvGrpSpPr/>
        <p:nvPr/>
      </p:nvGrpSpPr>
      <p:grpSpPr>
        <a:xfrm>
          <a:off x="0" y="0"/>
          <a:ext cx="0" cy="0"/>
          <a:chOff x="0" y="0"/>
          <a:chExt cx="0" cy="0"/>
        </a:xfrm>
      </p:grpSpPr>
      <p:cxnSp>
        <p:nvCxnSpPr>
          <p:cNvPr id="14" name="Google Shape;14;p63"/>
          <p:cNvCxnSpPr/>
          <p:nvPr/>
        </p:nvCxnSpPr>
        <p:spPr>
          <a:xfrm>
            <a:off x="228600" y="457200"/>
            <a:ext cx="8682038" cy="0"/>
          </a:xfrm>
          <a:prstGeom prst="straightConnector1">
            <a:avLst/>
          </a:prstGeom>
          <a:noFill/>
          <a:ln cap="flat" cmpd="sng" w="28575">
            <a:solidFill>
              <a:srgbClr val="7D0900"/>
            </a:solidFill>
            <a:prstDash val="solid"/>
            <a:round/>
            <a:headEnd len="med" w="med" type="none"/>
            <a:tailEnd len="med" w="med" type="none"/>
          </a:ln>
        </p:spPr>
      </p:cxnSp>
      <p:pic>
        <p:nvPicPr>
          <p:cNvPr descr="home affairs" id="15" name="Google Shape;15;p63"/>
          <p:cNvPicPr preferRelativeResize="0"/>
          <p:nvPr/>
        </p:nvPicPr>
        <p:blipFill rotWithShape="1">
          <a:blip r:embed="rId2">
            <a:alphaModFix/>
          </a:blip>
          <a:srcRect b="0" l="0" r="0" t="0"/>
          <a:stretch/>
        </p:blipFill>
        <p:spPr>
          <a:xfrm>
            <a:off x="7416800" y="0"/>
            <a:ext cx="1087438" cy="417513"/>
          </a:xfrm>
          <a:prstGeom prst="rect">
            <a:avLst/>
          </a:prstGeom>
          <a:noFill/>
          <a:ln>
            <a:noFill/>
          </a:ln>
        </p:spPr>
      </p:pic>
      <p:sp>
        <p:nvSpPr>
          <p:cNvPr id="16" name="Google Shape;16;p63"/>
          <p:cNvSpPr txBox="1"/>
          <p:nvPr/>
        </p:nvSpPr>
        <p:spPr>
          <a:xfrm>
            <a:off x="3735743" y="6335486"/>
            <a:ext cx="1085850" cy="334963"/>
          </a:xfrm>
          <a:prstGeom prst="rect">
            <a:avLst/>
          </a:prstGeom>
          <a:noFill/>
          <a:ln>
            <a:noFill/>
          </a:ln>
        </p:spPr>
        <p:txBody>
          <a:bodyPr anchorCtr="0" anchor="t" bIns="72000" lIns="72000" spcFirstLastPara="1" rIns="72000" wrap="square" tIns="72000">
            <a:spAutoFit/>
          </a:bodyPr>
          <a:lstStyle/>
          <a:p>
            <a:pPr indent="0" lvl="0" marL="0" marR="0" rtl="0" algn="ctr">
              <a:lnSpc>
                <a:spcPct val="90000"/>
              </a:lnSpc>
              <a:spcBef>
                <a:spcPts val="0"/>
              </a:spcBef>
              <a:spcAft>
                <a:spcPts val="0"/>
              </a:spcAft>
              <a:buNone/>
            </a:pPr>
            <a:fld id="{00000000-1234-1234-1234-123412341234}" type="slidenum">
              <a:rPr b="0" i="0" lang="en-US" sz="1400" u="none" cap="none" strike="noStrike">
                <a:solidFill>
                  <a:schemeClr val="dk1"/>
                </a:solidFill>
                <a:latin typeface="Arial"/>
                <a:ea typeface="Arial"/>
                <a:cs typeface="Arial"/>
                <a:sym typeface="Arial"/>
              </a:rPr>
              <a:t>‹#›</a:t>
            </a:fld>
            <a:endParaRPr b="0" i="0" sz="14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7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74"/>
          <p:cNvSpPr/>
          <p:nvPr>
            <p:ph idx="2" type="pic"/>
          </p:nvPr>
        </p:nvSpPr>
        <p:spPr>
          <a:xfrm>
            <a:off x="1792288" y="612775"/>
            <a:ext cx="5486400" cy="4114800"/>
          </a:xfrm>
          <a:prstGeom prst="rect">
            <a:avLst/>
          </a:prstGeom>
          <a:noFill/>
          <a:ln>
            <a:noFill/>
          </a:ln>
        </p:spPr>
      </p:sp>
      <p:sp>
        <p:nvSpPr>
          <p:cNvPr id="70" name="Google Shape;70;p7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71" name="Google Shape;71;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74"/>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75"/>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7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7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75"/>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76"/>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7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7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76"/>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spTree>
      <p:nvGrpSpPr>
        <p:cNvPr id="92" name="Shape 92"/>
        <p:cNvGrpSpPr/>
        <p:nvPr/>
      </p:nvGrpSpPr>
      <p:grpSpPr>
        <a:xfrm>
          <a:off x="0" y="0"/>
          <a:ext cx="0" cy="0"/>
          <a:chOff x="0" y="0"/>
          <a:chExt cx="0" cy="0"/>
        </a:xfrm>
      </p:grpSpPr>
      <p:sp>
        <p:nvSpPr>
          <p:cNvPr id="93" name="Google Shape;93;p66"/>
          <p:cNvSpPr/>
          <p:nvPr/>
        </p:nvSpPr>
        <p:spPr>
          <a:xfrm>
            <a:off x="-3175" y="0"/>
            <a:ext cx="166688" cy="158750"/>
          </a:xfrm>
          <a:prstGeom prst="rect">
            <a:avLst/>
          </a:prstGeom>
          <a:noFill/>
          <a:ln>
            <a:noFill/>
          </a:ln>
        </p:spPr>
      </p:sp>
      <p:sp>
        <p:nvSpPr>
          <p:cNvPr id="94" name="Google Shape;94;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66"/>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7" name="Shape 97"/>
        <p:cNvGrpSpPr/>
        <p:nvPr/>
      </p:nvGrpSpPr>
      <p:grpSpPr>
        <a:xfrm>
          <a:off x="0" y="0"/>
          <a:ext cx="0" cy="0"/>
          <a:chOff x="0" y="0"/>
          <a:chExt cx="0" cy="0"/>
        </a:xfrm>
      </p:grpSpPr>
      <p:sp>
        <p:nvSpPr>
          <p:cNvPr id="98" name="Google Shape;98;p7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7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00" name="Google Shape;100;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77"/>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3" name="Shape 103"/>
        <p:cNvGrpSpPr/>
        <p:nvPr/>
      </p:nvGrpSpPr>
      <p:grpSpPr>
        <a:xfrm>
          <a:off x="0" y="0"/>
          <a:ext cx="0" cy="0"/>
          <a:chOff x="0" y="0"/>
          <a:chExt cx="0" cy="0"/>
        </a:xfrm>
      </p:grpSpPr>
      <p:sp>
        <p:nvSpPr>
          <p:cNvPr id="104" name="Google Shape;104;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7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6" name="Google Shape;106;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78"/>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7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7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12" name="Google Shape;112;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79"/>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5" name="Shape 115"/>
        <p:cNvGrpSpPr/>
        <p:nvPr/>
      </p:nvGrpSpPr>
      <p:grpSpPr>
        <a:xfrm>
          <a:off x="0" y="0"/>
          <a:ext cx="0" cy="0"/>
          <a:chOff x="0" y="0"/>
          <a:chExt cx="0" cy="0"/>
        </a:xfrm>
      </p:grpSpPr>
      <p:sp>
        <p:nvSpPr>
          <p:cNvPr id="116" name="Google Shape;116;p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8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8" name="Google Shape;118;p8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9" name="Google Shape;119;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80"/>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2" name="Shape 122"/>
        <p:cNvGrpSpPr/>
        <p:nvPr/>
      </p:nvGrpSpPr>
      <p:grpSpPr>
        <a:xfrm>
          <a:off x="0" y="0"/>
          <a:ext cx="0" cy="0"/>
          <a:chOff x="0" y="0"/>
          <a:chExt cx="0" cy="0"/>
        </a:xfrm>
      </p:grpSpPr>
      <p:sp>
        <p:nvSpPr>
          <p:cNvPr id="123" name="Google Shape;123;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8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5" name="Google Shape;125;p8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6" name="Google Shape;126;p8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7" name="Google Shape;127;p8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8" name="Google Shape;128;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81"/>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82"/>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6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64"/>
          <p:cNvSpPr txBox="1"/>
          <p:nvPr>
            <p:ph idx="11" type="ftr"/>
          </p:nvPr>
        </p:nvSpPr>
        <p:spPr>
          <a:xfrm>
            <a:off x="6248400" y="6308725"/>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64"/>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83"/>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0" name="Shape 140"/>
        <p:cNvGrpSpPr/>
        <p:nvPr/>
      </p:nvGrpSpPr>
      <p:grpSpPr>
        <a:xfrm>
          <a:off x="0" y="0"/>
          <a:ext cx="0" cy="0"/>
          <a:chOff x="0" y="0"/>
          <a:chExt cx="0" cy="0"/>
        </a:xfrm>
      </p:grpSpPr>
      <p:sp>
        <p:nvSpPr>
          <p:cNvPr id="141" name="Google Shape;141;p8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8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3" name="Google Shape;143;p8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84"/>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7" name="Shape 147"/>
        <p:cNvGrpSpPr/>
        <p:nvPr/>
      </p:nvGrpSpPr>
      <p:grpSpPr>
        <a:xfrm>
          <a:off x="0" y="0"/>
          <a:ext cx="0" cy="0"/>
          <a:chOff x="0" y="0"/>
          <a:chExt cx="0" cy="0"/>
        </a:xfrm>
      </p:grpSpPr>
      <p:sp>
        <p:nvSpPr>
          <p:cNvPr id="148" name="Google Shape;148;p8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85"/>
          <p:cNvSpPr/>
          <p:nvPr>
            <p:ph idx="2" type="pic"/>
          </p:nvPr>
        </p:nvSpPr>
        <p:spPr>
          <a:xfrm>
            <a:off x="1792288" y="612775"/>
            <a:ext cx="5486400" cy="4114800"/>
          </a:xfrm>
          <a:prstGeom prst="rect">
            <a:avLst/>
          </a:prstGeom>
          <a:noFill/>
          <a:ln>
            <a:noFill/>
          </a:ln>
        </p:spPr>
      </p:sp>
      <p:sp>
        <p:nvSpPr>
          <p:cNvPr id="150" name="Google Shape;150;p8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1" name="Google Shape;151;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8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85"/>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4" name="Shape 154"/>
        <p:cNvGrpSpPr/>
        <p:nvPr/>
      </p:nvGrpSpPr>
      <p:grpSpPr>
        <a:xfrm>
          <a:off x="0" y="0"/>
          <a:ext cx="0" cy="0"/>
          <a:chOff x="0" y="0"/>
          <a:chExt cx="0" cy="0"/>
        </a:xfrm>
      </p:grpSpPr>
      <p:sp>
        <p:nvSpPr>
          <p:cNvPr id="155" name="Google Shape;155;p8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86"/>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7" name="Google Shape;157;p8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8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86"/>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0" name="Shape 160"/>
        <p:cNvGrpSpPr/>
        <p:nvPr/>
      </p:nvGrpSpPr>
      <p:grpSpPr>
        <a:xfrm>
          <a:off x="0" y="0"/>
          <a:ext cx="0" cy="0"/>
          <a:chOff x="0" y="0"/>
          <a:chExt cx="0" cy="0"/>
        </a:xfrm>
      </p:grpSpPr>
      <p:sp>
        <p:nvSpPr>
          <p:cNvPr id="161" name="Google Shape;161;p87"/>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87"/>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 name="Google Shape;163;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8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87"/>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2" name="Shape 172"/>
        <p:cNvGrpSpPr/>
        <p:nvPr/>
      </p:nvGrpSpPr>
      <p:grpSpPr>
        <a:xfrm>
          <a:off x="0" y="0"/>
          <a:ext cx="0" cy="0"/>
          <a:chOff x="0" y="0"/>
          <a:chExt cx="0" cy="0"/>
        </a:xfrm>
      </p:grpSpPr>
      <p:sp>
        <p:nvSpPr>
          <p:cNvPr id="173" name="Google Shape;173;p8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8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5" name="Google Shape;175;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8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89"/>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8" name="Shape 178"/>
        <p:cNvGrpSpPr/>
        <p:nvPr/>
      </p:nvGrpSpPr>
      <p:grpSpPr>
        <a:xfrm>
          <a:off x="0" y="0"/>
          <a:ext cx="0" cy="0"/>
          <a:chOff x="0" y="0"/>
          <a:chExt cx="0" cy="0"/>
        </a:xfrm>
      </p:grpSpPr>
      <p:sp>
        <p:nvSpPr>
          <p:cNvPr id="179" name="Google Shape;179;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9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1" name="Google Shape;181;p9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9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90"/>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4" name="Shape 184"/>
        <p:cNvGrpSpPr/>
        <p:nvPr/>
      </p:nvGrpSpPr>
      <p:grpSpPr>
        <a:xfrm>
          <a:off x="0" y="0"/>
          <a:ext cx="0" cy="0"/>
          <a:chOff x="0" y="0"/>
          <a:chExt cx="0" cy="0"/>
        </a:xfrm>
      </p:grpSpPr>
      <p:sp>
        <p:nvSpPr>
          <p:cNvPr id="185" name="Google Shape;185;p9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9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7" name="Google Shape;187;p9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9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91"/>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0" name="Shape 190"/>
        <p:cNvGrpSpPr/>
        <p:nvPr/>
      </p:nvGrpSpPr>
      <p:grpSpPr>
        <a:xfrm>
          <a:off x="0" y="0"/>
          <a:ext cx="0" cy="0"/>
          <a:chOff x="0" y="0"/>
          <a:chExt cx="0" cy="0"/>
        </a:xfrm>
      </p:grpSpPr>
      <p:sp>
        <p:nvSpPr>
          <p:cNvPr id="191" name="Google Shape;191;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9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3" name="Google Shape;193;p9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4" name="Google Shape;194;p9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9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92"/>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7" name="Shape 197"/>
        <p:cNvGrpSpPr/>
        <p:nvPr/>
      </p:nvGrpSpPr>
      <p:grpSpPr>
        <a:xfrm>
          <a:off x="0" y="0"/>
          <a:ext cx="0" cy="0"/>
          <a:chOff x="0" y="0"/>
          <a:chExt cx="0" cy="0"/>
        </a:xfrm>
      </p:grpSpPr>
      <p:sp>
        <p:nvSpPr>
          <p:cNvPr id="198" name="Google Shape;198;p9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9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0" name="Google Shape;200;p9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1" name="Google Shape;201;p9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2" name="Google Shape;202;p9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3" name="Google Shape;203;p9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9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93"/>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67"/>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6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6" name="Google Shape;26;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67"/>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6" name="Shape 206"/>
        <p:cNvGrpSpPr/>
        <p:nvPr/>
      </p:nvGrpSpPr>
      <p:grpSpPr>
        <a:xfrm>
          <a:off x="0" y="0"/>
          <a:ext cx="0" cy="0"/>
          <a:chOff x="0" y="0"/>
          <a:chExt cx="0" cy="0"/>
        </a:xfrm>
      </p:grpSpPr>
      <p:sp>
        <p:nvSpPr>
          <p:cNvPr id="207" name="Google Shape;207;p9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9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9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94"/>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1" name="Shape 211"/>
        <p:cNvGrpSpPr/>
        <p:nvPr/>
      </p:nvGrpSpPr>
      <p:grpSpPr>
        <a:xfrm>
          <a:off x="0" y="0"/>
          <a:ext cx="0" cy="0"/>
          <a:chOff x="0" y="0"/>
          <a:chExt cx="0" cy="0"/>
        </a:xfrm>
      </p:grpSpPr>
      <p:sp>
        <p:nvSpPr>
          <p:cNvPr id="212" name="Google Shape;212;p9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9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95"/>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5" name="Shape 215"/>
        <p:cNvGrpSpPr/>
        <p:nvPr/>
      </p:nvGrpSpPr>
      <p:grpSpPr>
        <a:xfrm>
          <a:off x="0" y="0"/>
          <a:ext cx="0" cy="0"/>
          <a:chOff x="0" y="0"/>
          <a:chExt cx="0" cy="0"/>
        </a:xfrm>
      </p:grpSpPr>
      <p:sp>
        <p:nvSpPr>
          <p:cNvPr id="216" name="Google Shape;216;p9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9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8" name="Google Shape;218;p9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9" name="Google Shape;219;p9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9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96"/>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2" name="Shape 222"/>
        <p:cNvGrpSpPr/>
        <p:nvPr/>
      </p:nvGrpSpPr>
      <p:grpSpPr>
        <a:xfrm>
          <a:off x="0" y="0"/>
          <a:ext cx="0" cy="0"/>
          <a:chOff x="0" y="0"/>
          <a:chExt cx="0" cy="0"/>
        </a:xfrm>
      </p:grpSpPr>
      <p:sp>
        <p:nvSpPr>
          <p:cNvPr id="223" name="Google Shape;223;p9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97"/>
          <p:cNvSpPr/>
          <p:nvPr>
            <p:ph idx="2" type="pic"/>
          </p:nvPr>
        </p:nvSpPr>
        <p:spPr>
          <a:xfrm>
            <a:off x="1792288" y="612775"/>
            <a:ext cx="5486400" cy="4114800"/>
          </a:xfrm>
          <a:prstGeom prst="rect">
            <a:avLst/>
          </a:prstGeom>
          <a:noFill/>
          <a:ln>
            <a:noFill/>
          </a:ln>
        </p:spPr>
      </p:sp>
      <p:sp>
        <p:nvSpPr>
          <p:cNvPr id="225" name="Google Shape;225;p9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6" name="Google Shape;226;p9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9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97"/>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9" name="Shape 229"/>
        <p:cNvGrpSpPr/>
        <p:nvPr/>
      </p:nvGrpSpPr>
      <p:grpSpPr>
        <a:xfrm>
          <a:off x="0" y="0"/>
          <a:ext cx="0" cy="0"/>
          <a:chOff x="0" y="0"/>
          <a:chExt cx="0" cy="0"/>
        </a:xfrm>
      </p:grpSpPr>
      <p:sp>
        <p:nvSpPr>
          <p:cNvPr id="230" name="Google Shape;230;p9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1" name="Google Shape;231;p9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9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9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98"/>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5" name="Shape 235"/>
        <p:cNvGrpSpPr/>
        <p:nvPr/>
      </p:nvGrpSpPr>
      <p:grpSpPr>
        <a:xfrm>
          <a:off x="0" y="0"/>
          <a:ext cx="0" cy="0"/>
          <a:chOff x="0" y="0"/>
          <a:chExt cx="0" cy="0"/>
        </a:xfrm>
      </p:grpSpPr>
      <p:sp>
        <p:nvSpPr>
          <p:cNvPr id="236" name="Google Shape;236;p9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7" name="Google Shape;237;p9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8" name="Google Shape;238;p9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9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99"/>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241" name="Shape 241"/>
        <p:cNvGrpSpPr/>
        <p:nvPr/>
      </p:nvGrpSpPr>
      <p:grpSpPr>
        <a:xfrm>
          <a:off x="0" y="0"/>
          <a:ext cx="0" cy="0"/>
          <a:chOff x="0" y="0"/>
          <a:chExt cx="0" cy="0"/>
        </a:xfrm>
      </p:grpSpPr>
      <p:sp>
        <p:nvSpPr>
          <p:cNvPr id="242" name="Google Shape;242;p100"/>
          <p:cNvSpPr/>
          <p:nvPr/>
        </p:nvSpPr>
        <p:spPr>
          <a:xfrm>
            <a:off x="-3175" y="0"/>
            <a:ext cx="166688" cy="158750"/>
          </a:xfrm>
          <a:prstGeom prst="rect">
            <a:avLst/>
          </a:prstGeom>
          <a:noFill/>
          <a:ln>
            <a:noFill/>
          </a:ln>
        </p:spPr>
      </p:sp>
      <p:sp>
        <p:nvSpPr>
          <p:cNvPr id="243" name="Google Shape;243;p10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0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00"/>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2" name="Google Shape;32;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68"/>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9"/>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69"/>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Google Shape;48;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70"/>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71"/>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71"/>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72"/>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7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7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3" name="Google Shape;63;p7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4" name="Google Shape;64;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73"/>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jpg"/><Relationship Id="rId2" Type="http://schemas.openxmlformats.org/officeDocument/2006/relationships/image" Target="../media/image5.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1.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2.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2.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62"/>
          <p:cNvSpPr txBox="1"/>
          <p:nvPr>
            <p:ph idx="12" type="sldNum"/>
          </p:nvPr>
        </p:nvSpPr>
        <p:spPr>
          <a:xfrm>
            <a:off x="3333673" y="6299491"/>
            <a:ext cx="219075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1pPr>
            <a:lvl2pPr indent="0" lvl="1"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2pPr>
            <a:lvl3pPr indent="0" lvl="2"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3pPr>
            <a:lvl4pPr indent="0" lvl="3"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4pPr>
            <a:lvl5pPr indent="0" lvl="4"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5pPr>
            <a:lvl6pPr indent="0" lvl="5"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6pPr>
            <a:lvl7pPr indent="0" lvl="6"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7pPr>
            <a:lvl8pPr indent="0" lvl="7"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8pPr>
            <a:lvl9pPr indent="0" lvl="8" marL="0" marR="0" rtl="0" algn="r">
              <a:spcBef>
                <a:spcPts val="0"/>
              </a:spcBef>
              <a:buClr>
                <a:schemeClr val="dk1"/>
              </a:buClr>
              <a:buSzPts val="1800"/>
              <a:buFont typeface="Calibri"/>
              <a:buNone/>
              <a:defRPr b="0" i="0" sz="18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2f.jpg" id="12" name="Google Shape;12;p62"/>
          <p:cNvPicPr preferRelativeResize="0"/>
          <p:nvPr/>
        </p:nvPicPr>
        <p:blipFill rotWithShape="1">
          <a:blip r:embed="rId2">
            <a:alphaModFix/>
          </a:blip>
          <a:srcRect b="0" l="0" r="0" t="0"/>
          <a:stretch/>
        </p:blipFill>
        <p:spPr>
          <a:xfrm>
            <a:off x="0" y="0"/>
            <a:ext cx="9144000" cy="593967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6" name="Shape 86"/>
        <p:cNvGrpSpPr/>
        <p:nvPr/>
      </p:nvGrpSpPr>
      <p:grpSpPr>
        <a:xfrm>
          <a:off x="0" y="0"/>
          <a:ext cx="0" cy="0"/>
          <a:chOff x="0" y="0"/>
          <a:chExt cx="0" cy="0"/>
        </a:xfrm>
      </p:grpSpPr>
      <p:sp>
        <p:nvSpPr>
          <p:cNvPr id="87" name="Google Shape;87;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8" name="Google Shape;88;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65"/>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66" name="Shape 166"/>
        <p:cNvGrpSpPr/>
        <p:nvPr/>
      </p:nvGrpSpPr>
      <p:grpSpPr>
        <a:xfrm>
          <a:off x="0" y="0"/>
          <a:ext cx="0" cy="0"/>
          <a:chOff x="0" y="0"/>
          <a:chExt cx="0" cy="0"/>
        </a:xfrm>
      </p:grpSpPr>
      <p:sp>
        <p:nvSpPr>
          <p:cNvPr id="167" name="Google Shape;167;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8" name="Google Shape;168;p8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9" name="Google Shape;169;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0" name="Google Shape;170;p8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1" name="Google Shape;171;p88"/>
          <p:cNvSpPr txBox="1"/>
          <p:nvPr>
            <p:ph idx="12" type="sldNum"/>
          </p:nvPr>
        </p:nvSpPr>
        <p:spPr>
          <a:xfrm>
            <a:off x="6804660" y="6356350"/>
            <a:ext cx="219075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r">
              <a:spcBef>
                <a:spcPts val="0"/>
              </a:spcBef>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4" Type="http://schemas.openxmlformats.org/officeDocument/2006/relationships/image" Target="../media/image11.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1"/>
          <p:cNvPicPr preferRelativeResize="0"/>
          <p:nvPr/>
        </p:nvPicPr>
        <p:blipFill rotWithShape="1">
          <a:blip r:embed="rId3">
            <a:alphaModFix/>
          </a:blip>
          <a:srcRect b="0" l="0" r="0" t="0"/>
          <a:stretch/>
        </p:blipFill>
        <p:spPr>
          <a:xfrm>
            <a:off x="0" y="0"/>
            <a:ext cx="9144000" cy="6861286"/>
          </a:xfrm>
          <a:prstGeom prst="rect">
            <a:avLst/>
          </a:prstGeom>
          <a:noFill/>
          <a:ln>
            <a:noFill/>
          </a:ln>
        </p:spPr>
      </p:pic>
      <p:sp>
        <p:nvSpPr>
          <p:cNvPr id="252" name="Google Shape;252;p1"/>
          <p:cNvSpPr txBox="1"/>
          <p:nvPr/>
        </p:nvSpPr>
        <p:spPr>
          <a:xfrm>
            <a:off x="172000" y="0"/>
            <a:ext cx="9144000" cy="1933500"/>
          </a:xfrm>
          <a:prstGeom prst="rect">
            <a:avLst/>
          </a:prstGeom>
          <a:solidFill>
            <a:srgbClr val="C00000"/>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2200" u="none" cap="none" strike="noStrike">
                <a:solidFill>
                  <a:schemeClr val="lt1"/>
                </a:solidFill>
                <a:latin typeface="Arial"/>
                <a:ea typeface="Arial"/>
                <a:cs typeface="Arial"/>
                <a:sym typeface="Arial"/>
              </a:rPr>
              <a:t>PRESENTATION TO THE PORTFOLIO COMMITTEE </a:t>
            </a:r>
            <a:endParaRPr/>
          </a:p>
          <a:p>
            <a:pPr indent="0" lvl="0" marL="0" marR="0" rtl="0" algn="ctr">
              <a:lnSpc>
                <a:spcPct val="9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rPr b="1" i="0" lang="en-US" sz="2200" u="none" cap="none" strike="noStrike">
                <a:solidFill>
                  <a:schemeClr val="lt1"/>
                </a:solidFill>
                <a:latin typeface="Arial"/>
                <a:ea typeface="Arial"/>
                <a:cs typeface="Arial"/>
                <a:sym typeface="Arial"/>
              </a:rPr>
              <a:t>ON HOME AFFAIRS </a:t>
            </a:r>
            <a:endParaRPr b="1" i="0" sz="22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rPr b="1" i="0" lang="en-US" sz="2200" u="none" cap="none" strike="noStrike">
                <a:solidFill>
                  <a:schemeClr val="lt1"/>
                </a:solidFill>
                <a:latin typeface="Arial"/>
                <a:ea typeface="Arial"/>
                <a:cs typeface="Arial"/>
                <a:sym typeface="Arial"/>
              </a:rPr>
              <a:t>ANNUAL PERFORMANCE REPORT: 2020-21 FINANCIAL YEAR</a:t>
            </a:r>
            <a:endParaRPr/>
          </a:p>
          <a:p>
            <a:pPr indent="0" lvl="0" marL="0" marR="0" rtl="0" algn="ctr">
              <a:lnSpc>
                <a:spcPct val="90000"/>
              </a:lnSpc>
              <a:spcBef>
                <a:spcPts val="0"/>
              </a:spcBef>
              <a:spcAft>
                <a:spcPts val="0"/>
              </a:spcAft>
              <a:buNone/>
            </a:pPr>
            <a:r>
              <a:t/>
            </a:r>
            <a:endParaRPr b="1" i="0" sz="14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rPr b="1" i="0" lang="en-US" sz="2200" u="none" cap="none" strike="noStrike">
                <a:solidFill>
                  <a:schemeClr val="lt1"/>
                </a:solidFill>
                <a:latin typeface="Arial"/>
                <a:ea typeface="Arial"/>
                <a:cs typeface="Arial"/>
                <a:sym typeface="Arial"/>
              </a:rPr>
              <a:t>DATE: 09 NOVEMBER 2021</a:t>
            </a:r>
            <a:endParaRPr b="1" i="0" sz="2200" u="none" cap="none" strike="noStrike">
              <a:solidFill>
                <a:schemeClr val="lt1"/>
              </a:solidFill>
              <a:latin typeface="Arial"/>
              <a:ea typeface="Arial"/>
              <a:cs typeface="Arial"/>
              <a:sym typeface="Arial"/>
            </a:endParaRPr>
          </a:p>
          <a:p>
            <a:pPr indent="0" lvl="0" marL="0" marR="0" rtl="0" algn="ctr">
              <a:lnSpc>
                <a:spcPct val="90000"/>
              </a:lnSpc>
              <a:spcBef>
                <a:spcPts val="0"/>
              </a:spcBef>
              <a:spcAft>
                <a:spcPts val="0"/>
              </a:spcAft>
              <a:buNone/>
            </a:pPr>
            <a:r>
              <a:t/>
            </a:r>
            <a:endParaRPr b="1" i="0" sz="2200" u="none" cap="none" strike="noStrike">
              <a:solidFill>
                <a:srgbClr val="938953"/>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p10"/>
          <p:cNvGraphicFramePr/>
          <p:nvPr/>
        </p:nvGraphicFramePr>
        <p:xfrm>
          <a:off x="1" y="0"/>
          <a:ext cx="3000000" cy="3000000"/>
        </p:xfrm>
        <a:graphic>
          <a:graphicData uri="http://schemas.openxmlformats.org/drawingml/2006/table">
            <a:tbl>
              <a:tblPr>
                <a:noFill/>
                <a:tableStyleId>{DAC0AF4B-8873-43B8-A1AB-5BD74A46CA9D}</a:tableStyleId>
              </a:tblPr>
              <a:tblGrid>
                <a:gridCol w="9144000"/>
              </a:tblGrid>
              <a:tr h="576825">
                <a:tc>
                  <a:txBody>
                    <a:bodyPr/>
                    <a:lstStyle/>
                    <a:p>
                      <a:pPr indent="0" lvl="0" marL="0" marR="0" rtl="0" algn="ctr">
                        <a:spcBef>
                          <a:spcPts val="0"/>
                        </a:spcBef>
                        <a:spcAft>
                          <a:spcPts val="0"/>
                        </a:spcAft>
                        <a:buNone/>
                      </a:pPr>
                      <a:r>
                        <a:rPr b="1" lang="en-US" sz="2400" u="none" strike="noStrike">
                          <a:solidFill>
                            <a:schemeClr val="dk1"/>
                          </a:solidFill>
                          <a:latin typeface="Arial"/>
                          <a:ea typeface="Arial"/>
                          <a:cs typeface="Arial"/>
                          <a:sym typeface="Arial"/>
                        </a:rPr>
                        <a:t>DHA ORGANISATIONAL  PERFORMANCE OVER PAST 6 FINANCIAL YEARS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graphicFrame>
        <p:nvGraphicFramePr>
          <p:cNvPr id="324" name="Google Shape;324;p10"/>
          <p:cNvGraphicFramePr/>
          <p:nvPr/>
        </p:nvGraphicFramePr>
        <p:xfrm>
          <a:off x="-293924" y="731520"/>
          <a:ext cx="9151711" cy="5360522"/>
        </p:xfrm>
        <a:graphic>
          <a:graphicData uri="http://schemas.openxmlformats.org/drawingml/2006/chart">
            <c:chart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1"/>
          <p:cNvSpPr/>
          <p:nvPr/>
        </p:nvSpPr>
        <p:spPr>
          <a:xfrm>
            <a:off x="179615" y="442291"/>
            <a:ext cx="8784772" cy="2171428"/>
          </a:xfrm>
          <a:prstGeom prst="rect">
            <a:avLst/>
          </a:prstGeom>
          <a:gradFill>
            <a:gsLst>
              <a:gs pos="0">
                <a:srgbClr val="946D4D"/>
              </a:gs>
              <a:gs pos="50000">
                <a:srgbClr val="D79E6F"/>
              </a:gs>
              <a:gs pos="100000">
                <a:srgbClr val="FFBE85"/>
              </a:gs>
            </a:gsLst>
            <a:lin ang="2700000" scaled="0"/>
          </a:gra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800" u="none" cap="none" strike="noStrike">
                <a:solidFill>
                  <a:schemeClr val="dk1"/>
                </a:solidFill>
                <a:latin typeface="Arial"/>
                <a:ea typeface="Arial"/>
                <a:cs typeface="Arial"/>
                <a:sym typeface="Arial"/>
              </a:rPr>
              <a:t>PERFORMANCE BY PROGRAMME</a:t>
            </a:r>
            <a:endParaRPr b="1" i="0" sz="48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1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35" name="Google Shape;335;p12"/>
          <p:cNvSpPr txBox="1"/>
          <p:nvPr>
            <p:ph idx="12" type="sldNum"/>
          </p:nvPr>
        </p:nvSpPr>
        <p:spPr>
          <a:xfrm>
            <a:off x="3476625" y="6363855"/>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1800"/>
              <a:buFont typeface="Calibri"/>
              <a:buNone/>
            </a:pPr>
            <a:fld id="{00000000-1234-1234-1234-123412341234}" type="slidenum">
              <a:rPr lang="en-US">
                <a:solidFill>
                  <a:srgbClr val="000000"/>
                </a:solidFill>
              </a:rPr>
              <a:t>‹#›</a:t>
            </a:fld>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3"/>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341" name="Google Shape;341;p13"/>
          <p:cNvGraphicFramePr/>
          <p:nvPr/>
        </p:nvGraphicFramePr>
        <p:xfrm>
          <a:off x="152399" y="606591"/>
          <a:ext cx="3000000" cy="3000000"/>
        </p:xfrm>
        <a:graphic>
          <a:graphicData uri="http://schemas.openxmlformats.org/drawingml/2006/table">
            <a:tbl>
              <a:tblPr>
                <a:noFill/>
                <a:tableStyleId>{DAC0AF4B-8873-43B8-A1AB-5BD74A46CA9D}</a:tableStyleId>
              </a:tblPr>
              <a:tblGrid>
                <a:gridCol w="4332150"/>
                <a:gridCol w="4507050"/>
              </a:tblGrid>
              <a:tr h="731975">
                <a:tc gridSpan="2">
                  <a:txBody>
                    <a:bodyPr/>
                    <a:lstStyle/>
                    <a:p>
                      <a:pPr indent="0" lvl="0" marL="0" marR="0" rtl="0" algn="l">
                        <a:spcBef>
                          <a:spcPts val="0"/>
                        </a:spcBef>
                        <a:spcAft>
                          <a:spcPts val="0"/>
                        </a:spcAft>
                        <a:buNone/>
                      </a:pPr>
                      <a:r>
                        <a:rPr b="1" i="0" lang="en-US" sz="1800" u="sng" cap="none" strike="noStrike">
                          <a:solidFill>
                            <a:schemeClr val="dk1"/>
                          </a:solidFill>
                          <a:latin typeface="Arial"/>
                          <a:ea typeface="Arial"/>
                          <a:cs typeface="Arial"/>
                          <a:sym typeface="Arial"/>
                        </a:rPr>
                        <a:t>Outcome:</a:t>
                      </a:r>
                      <a:r>
                        <a:rPr b="1" i="0" lang="en-US" sz="1800" u="none" cap="none" strike="noStrike">
                          <a:solidFill>
                            <a:schemeClr val="dk1"/>
                          </a:solidFill>
                          <a:latin typeface="Arial"/>
                          <a:ea typeface="Arial"/>
                          <a:cs typeface="Arial"/>
                          <a:sym typeface="Arial"/>
                        </a:rPr>
                        <a:t> </a:t>
                      </a:r>
                      <a:r>
                        <a:rPr lang="en-US" sz="1800">
                          <a:solidFill>
                            <a:schemeClr val="dk1"/>
                          </a:solidFill>
                          <a:latin typeface="Arial"/>
                          <a:ea typeface="Arial"/>
                          <a:cs typeface="Arial"/>
                          <a:sym typeface="Arial"/>
                        </a:rPr>
                        <a:t>DHA positioned to contribute positively to a capable and developmental state</a:t>
                      </a:r>
                      <a:endParaRPr sz="18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2532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56000">
                <a:tc>
                  <a:txBody>
                    <a:bodyPr/>
                    <a:lstStyle/>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Concept document, including the development of an Implementation Project Plan, on the Revised Service Delivery Model approved by DG.</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B050"/>
                        </a:buClr>
                        <a:buSzPts val="1600"/>
                        <a:buFont typeface="Arial"/>
                        <a:buNone/>
                      </a:pPr>
                      <a:r>
                        <a:rPr b="1" lang="en-US" sz="1600">
                          <a:solidFill>
                            <a:srgbClr val="00B050"/>
                          </a:solidFill>
                          <a:latin typeface="Arial"/>
                          <a:ea typeface="Arial"/>
                          <a:cs typeface="Arial"/>
                          <a:sym typeface="Arial"/>
                        </a:rPr>
                        <a:t>Achieved</a:t>
                      </a:r>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Concept document, including the implementation plan for the development of the Service Delivery Model was approved by the DG.</a:t>
                      </a:r>
                      <a:endParaRPr sz="16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277150">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just">
                        <a:lnSpc>
                          <a:spcPct val="100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None</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just">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None</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342" name="Google Shape;342;p13"/>
          <p:cNvGraphicFramePr/>
          <p:nvPr/>
        </p:nvGraphicFramePr>
        <p:xfrm>
          <a:off x="90804" y="76134"/>
          <a:ext cx="3000000" cy="3000000"/>
        </p:xfrm>
        <a:graphic>
          <a:graphicData uri="http://schemas.openxmlformats.org/drawingml/2006/table">
            <a:tbl>
              <a:tblPr>
                <a:noFill/>
                <a:tableStyleId>{DAC0AF4B-8873-43B8-A1AB-5BD74A46CA9D}</a:tableStyleId>
              </a:tblPr>
              <a:tblGrid>
                <a:gridCol w="8962400"/>
              </a:tblGrid>
              <a:tr h="591250">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43" name="Google Shape;343;p13"/>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4"/>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349" name="Google Shape;349;p14"/>
          <p:cNvGraphicFramePr/>
          <p:nvPr/>
        </p:nvGraphicFramePr>
        <p:xfrm>
          <a:off x="152399" y="568867"/>
          <a:ext cx="3000000" cy="3000000"/>
        </p:xfrm>
        <a:graphic>
          <a:graphicData uri="http://schemas.openxmlformats.org/drawingml/2006/table">
            <a:tbl>
              <a:tblPr>
                <a:noFill/>
                <a:tableStyleId>{DAC0AF4B-8873-43B8-A1AB-5BD74A46CA9D}</a:tableStyleId>
              </a:tblPr>
              <a:tblGrid>
                <a:gridCol w="3913425"/>
                <a:gridCol w="4925775"/>
              </a:tblGrid>
              <a:tr h="648425">
                <a:tc gridSpan="2">
                  <a:txBody>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Outcome:</a:t>
                      </a:r>
                      <a:r>
                        <a:rPr b="1" i="0" lang="en-US" sz="1600" u="none"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DHA positioned to contribute positively to a capable and developmental state</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362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5325">
                <a:tc>
                  <a:txBody>
                    <a:bodyPr/>
                    <a:lstStyle/>
                    <a:p>
                      <a:pPr indent="0" lvl="0" marL="0" marR="0" rtl="0" algn="just">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Revised DHA Access Model approved by Minister.</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just">
                        <a:lnSpc>
                          <a:spcPct val="115000"/>
                        </a:lnSpc>
                        <a:spcBef>
                          <a:spcPts val="0"/>
                        </a:spcBef>
                        <a:spcAft>
                          <a:spcPts val="0"/>
                        </a:spcAft>
                        <a:buNone/>
                      </a:pPr>
                      <a:r>
                        <a:rPr lang="en-US" sz="1600">
                          <a:solidFill>
                            <a:srgbClr val="000000"/>
                          </a:solidFill>
                          <a:latin typeface="Arial"/>
                          <a:ea typeface="Arial"/>
                          <a:cs typeface="Arial"/>
                          <a:sym typeface="Arial"/>
                        </a:rPr>
                        <a:t> </a:t>
                      </a:r>
                      <a:endParaRPr sz="1600">
                        <a:latin typeface="Arial"/>
                        <a:ea typeface="Arial"/>
                        <a:cs typeface="Arial"/>
                        <a:sym typeface="Arial"/>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Revised DHA Access Model presented to EXCO on the 25th January 2021 and the model was supported.</a:t>
                      </a:r>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Revised DHA Access Model was presented to</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the DG and the Minister on 10 March 2021 and</a:t>
                      </a:r>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issues pertaining to efficient access to DHA services</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were raised.</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643200">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under/over achievement</a:t>
                      </a:r>
                      <a:endParaRPr/>
                    </a:p>
                    <a:p>
                      <a:pPr indent="0" lvl="0" marL="0" marR="0" rtl="0" algn="just">
                        <a:lnSpc>
                          <a:spcPct val="100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  </a:t>
                      </a:r>
                      <a:endParaRPr/>
                    </a:p>
                    <a:p>
                      <a:pPr indent="0" lvl="0" marL="0" marR="0" rtl="0" algn="just">
                        <a:lnSpc>
                          <a:spcPct val="100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just">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350" name="Google Shape;350;p14"/>
          <p:cNvGraphicFramePr/>
          <p:nvPr/>
        </p:nvGraphicFramePr>
        <p:xfrm>
          <a:off x="90804" y="42405"/>
          <a:ext cx="3000000" cy="3000000"/>
        </p:xfrm>
        <a:graphic>
          <a:graphicData uri="http://schemas.openxmlformats.org/drawingml/2006/table">
            <a:tbl>
              <a:tblPr>
                <a:noFill/>
                <a:tableStyleId>{DAC0AF4B-8873-43B8-A1AB-5BD74A46CA9D}</a:tableStyleId>
              </a:tblPr>
              <a:tblGrid>
                <a:gridCol w="8962400"/>
              </a:tblGrid>
              <a:tr h="526450">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51" name="Google Shape;351;p14"/>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5"/>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358" name="Google Shape;358;p15"/>
          <p:cNvGraphicFramePr/>
          <p:nvPr/>
        </p:nvGraphicFramePr>
        <p:xfrm>
          <a:off x="76200" y="591261"/>
          <a:ext cx="3000000" cy="3000000"/>
        </p:xfrm>
        <a:graphic>
          <a:graphicData uri="http://schemas.openxmlformats.org/drawingml/2006/table">
            <a:tbl>
              <a:tblPr>
                <a:noFill/>
                <a:tableStyleId>{DAC0AF4B-8873-43B8-A1AB-5BD74A46CA9D}</a:tableStyleId>
              </a:tblPr>
              <a:tblGrid>
                <a:gridCol w="5440875"/>
                <a:gridCol w="3521500"/>
              </a:tblGrid>
              <a:tr h="401375">
                <a:tc gridSpan="2">
                  <a:txBody>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Outcome:</a:t>
                      </a:r>
                      <a:r>
                        <a:rPr b="1" i="0" lang="en-US" sz="1600" u="none"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DHA positioned to contribute positively to a capable and developmental state</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013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11150">
                <a:tc>
                  <a:txBody>
                    <a:bodyPr/>
                    <a:lstStyle/>
                    <a:p>
                      <a:pPr indent="0" lvl="0" marL="0" marR="0" rtl="0" algn="just">
                        <a:spcBef>
                          <a:spcPts val="0"/>
                        </a:spcBef>
                        <a:spcAft>
                          <a:spcPts val="0"/>
                        </a:spcAft>
                        <a:buNone/>
                      </a:pPr>
                      <a:r>
                        <a:rPr lang="en-US" sz="1600">
                          <a:solidFill>
                            <a:schemeClr val="dk1"/>
                          </a:solidFill>
                          <a:latin typeface="Arial"/>
                          <a:ea typeface="Arial"/>
                          <a:cs typeface="Arial"/>
                          <a:sym typeface="Arial"/>
                        </a:rPr>
                        <a:t>DHA Communication Strategy and Action Plan implemented through: 20 Media engagements; 6 Izimbizo; 3 Campaigns.</a:t>
                      </a:r>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B050"/>
                        </a:buClr>
                        <a:buSzPts val="1600"/>
                        <a:buFont typeface="Arial"/>
                        <a:buNone/>
                      </a:pPr>
                      <a:r>
                        <a:rPr b="1" lang="en-US" sz="1600">
                          <a:solidFill>
                            <a:srgbClr val="00B050"/>
                          </a:solidFill>
                          <a:latin typeface="Arial"/>
                          <a:ea typeface="Arial"/>
                          <a:cs typeface="Arial"/>
                          <a:sym typeface="Arial"/>
                        </a:rPr>
                        <a:t>Achieved</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b="1" lang="en-US" sz="1600" u="sng">
                          <a:solidFill>
                            <a:schemeClr val="dk1"/>
                          </a:solidFill>
                          <a:latin typeface="Arial"/>
                          <a:ea typeface="Arial"/>
                          <a:cs typeface="Arial"/>
                          <a:sym typeface="Arial"/>
                        </a:rPr>
                        <a:t>Media engagements</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53 Media engagements were conducted.</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b="1" lang="en-US" sz="1600" u="sng">
                          <a:solidFill>
                            <a:schemeClr val="dk1"/>
                          </a:solidFill>
                          <a:latin typeface="Arial"/>
                          <a:ea typeface="Arial"/>
                          <a:cs typeface="Arial"/>
                          <a:sym typeface="Arial"/>
                        </a:rPr>
                        <a:t>Izimbizo</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8</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utreach engagements were conducted.</a:t>
                      </a:r>
                      <a:endParaRPr sz="1600">
                        <a:solidFill>
                          <a:schemeClr val="dk1"/>
                        </a:solidFill>
                        <a:latin typeface="Arial"/>
                        <a:ea typeface="Arial"/>
                        <a:cs typeface="Arial"/>
                        <a:sym typeface="Arial"/>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b="1" lang="en-US" sz="1600" u="sng">
                          <a:solidFill>
                            <a:schemeClr val="dk1"/>
                          </a:solidFill>
                          <a:latin typeface="Arial"/>
                          <a:ea typeface="Arial"/>
                          <a:cs typeface="Arial"/>
                          <a:sym typeface="Arial"/>
                        </a:rPr>
                        <a:t>Campaigns</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4 Campaigns conducted </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506125">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 over achievement</a:t>
                      </a:r>
                      <a:endParaRPr/>
                    </a:p>
                    <a:p>
                      <a:pPr indent="0" lvl="0" marL="0" marR="0" rtl="0" algn="just">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Reason for over-achievement on media campaigns was due to communications on COVID-19 related matters and other departmental developments such as gazetting of the Official identity Management Policy, a call for public comments on One-Stop Border Post published on weekends’ newspapers and on social media, and also review of certain permits by the DHA, etc.</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just">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359" name="Google Shape;359;p15"/>
          <p:cNvGraphicFramePr/>
          <p:nvPr/>
        </p:nvGraphicFramePr>
        <p:xfrm>
          <a:off x="0" y="0"/>
          <a:ext cx="3000000" cy="3000000"/>
        </p:xfrm>
        <a:graphic>
          <a:graphicData uri="http://schemas.openxmlformats.org/drawingml/2006/table">
            <a:tbl>
              <a:tblPr>
                <a:noFill/>
                <a:tableStyleId>{DAC0AF4B-8873-43B8-A1AB-5BD74A46CA9D}</a:tableStyleId>
              </a:tblPr>
              <a:tblGrid>
                <a:gridCol w="9114800"/>
              </a:tblGrid>
              <a:tr h="591250">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60" name="Google Shape;360;p15"/>
          <p:cNvSpPr txBox="1"/>
          <p:nvPr>
            <p:ph idx="12" type="sldNum"/>
          </p:nvPr>
        </p:nvSpPr>
        <p:spPr>
          <a:xfrm>
            <a:off x="3476625" y="6381402"/>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6"/>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366" name="Google Shape;366;p16"/>
          <p:cNvGraphicFramePr/>
          <p:nvPr/>
        </p:nvGraphicFramePr>
        <p:xfrm>
          <a:off x="182881" y="494033"/>
          <a:ext cx="3000000" cy="3000000"/>
        </p:xfrm>
        <a:graphic>
          <a:graphicData uri="http://schemas.openxmlformats.org/drawingml/2006/table">
            <a:tbl>
              <a:tblPr>
                <a:noFill/>
                <a:tableStyleId>{DAC0AF4B-8873-43B8-A1AB-5BD74A46CA9D}</a:tableStyleId>
              </a:tblPr>
              <a:tblGrid>
                <a:gridCol w="4031850"/>
                <a:gridCol w="4807350"/>
              </a:tblGrid>
              <a:tr h="732625">
                <a:tc gridSpan="2">
                  <a:txBody>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Outcome:</a:t>
                      </a:r>
                      <a:r>
                        <a:rPr b="1" i="0" lang="en-US" sz="1600" u="none"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population register to empower citizens, enable inclusivity, economic development and national security</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167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1050">
                <a:tc>
                  <a:txBody>
                    <a:bodyPr/>
                    <a:lstStyle/>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chemeClr val="dk1"/>
                          </a:solidFill>
                          <a:latin typeface="Arial"/>
                          <a:ea typeface="Arial"/>
                          <a:cs typeface="Arial"/>
                          <a:sym typeface="Arial"/>
                        </a:rPr>
                        <a:t>Official Identity Management Policy submitted to Minister for submission to Cabinet.</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B050"/>
                        </a:buClr>
                        <a:buSzPts val="1600"/>
                        <a:buFont typeface="Arial"/>
                        <a:buNone/>
                      </a:pPr>
                      <a:r>
                        <a:rPr b="1" lang="en-US" sz="1600">
                          <a:solidFill>
                            <a:srgbClr val="00B050"/>
                          </a:solidFill>
                          <a:latin typeface="Arial"/>
                          <a:ea typeface="Arial"/>
                          <a:cs typeface="Arial"/>
                          <a:sym typeface="Arial"/>
                        </a:rPr>
                        <a:t>Achieved</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Submission for</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the OIDM Policy</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was approved by</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the Minister on</a:t>
                      </a:r>
                      <a:r>
                        <a:rPr lang="en-US" sz="1600">
                          <a:solidFill>
                            <a:schemeClr val="dk1"/>
                          </a:solidFill>
                          <a:latin typeface="Arial"/>
                          <a:ea typeface="Arial"/>
                          <a:cs typeface="Arial"/>
                          <a:sym typeface="Arial"/>
                        </a:rPr>
                        <a:t> 3</a:t>
                      </a:r>
                      <a:r>
                        <a:rPr lang="en-US" sz="1600">
                          <a:solidFill>
                            <a:schemeClr val="dk1"/>
                          </a:solidFill>
                          <a:latin typeface="Arial"/>
                          <a:ea typeface="Arial"/>
                          <a:cs typeface="Arial"/>
                          <a:sym typeface="Arial"/>
                        </a:rPr>
                        <a:t>0 March 2021.</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6942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Submission of the Official Identity Management Policy to Cabinet for approval.</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367" name="Google Shape;367;p16"/>
          <p:cNvGraphicFramePr/>
          <p:nvPr/>
        </p:nvGraphicFramePr>
        <p:xfrm>
          <a:off x="166253" y="27297"/>
          <a:ext cx="3000000" cy="3000000"/>
        </p:xfrm>
        <a:graphic>
          <a:graphicData uri="http://schemas.openxmlformats.org/drawingml/2006/table">
            <a:tbl>
              <a:tblPr>
                <a:noFill/>
                <a:tableStyleId>{DAC0AF4B-8873-43B8-A1AB-5BD74A46CA9D}</a:tableStyleId>
              </a:tblPr>
              <a:tblGrid>
                <a:gridCol w="8855825"/>
              </a:tblGrid>
              <a:tr h="478900">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68" name="Google Shape;368;p16"/>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7"/>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375" name="Google Shape;375;p17"/>
          <p:cNvGraphicFramePr/>
          <p:nvPr/>
        </p:nvGraphicFramePr>
        <p:xfrm>
          <a:off x="11876" y="606282"/>
          <a:ext cx="3000000" cy="3000000"/>
        </p:xfrm>
        <a:graphic>
          <a:graphicData uri="http://schemas.openxmlformats.org/drawingml/2006/table">
            <a:tbl>
              <a:tblPr>
                <a:noFill/>
                <a:tableStyleId>{DAC0AF4B-8873-43B8-A1AB-5BD74A46CA9D}</a:tableStyleId>
              </a:tblPr>
              <a:tblGrid>
                <a:gridCol w="3372600"/>
                <a:gridCol w="5759525"/>
              </a:tblGrid>
              <a:tr h="565150">
                <a:tc gridSpan="2">
                  <a:txBody>
                    <a:bodyPr/>
                    <a:lstStyle/>
                    <a:p>
                      <a:pPr indent="0" lvl="0" marL="0" marR="0" rtl="0" algn="l">
                        <a:spcBef>
                          <a:spcPts val="0"/>
                        </a:spcBef>
                        <a:spcAft>
                          <a:spcPts val="0"/>
                        </a:spcAft>
                        <a:buNone/>
                      </a:pPr>
                      <a:r>
                        <a:rPr b="1" i="0" lang="en-US" sz="1600" u="sng" cap="none" strike="noStrike">
                          <a:solidFill>
                            <a:schemeClr val="dk1"/>
                          </a:solidFill>
                          <a:latin typeface="Arial"/>
                          <a:ea typeface="Arial"/>
                          <a:cs typeface="Arial"/>
                          <a:sym typeface="Arial"/>
                        </a:rPr>
                        <a:t>Outcome:</a:t>
                      </a:r>
                      <a:r>
                        <a:rPr b="0" i="0" lang="en-US" sz="1600" u="none" cap="none" strike="noStrike">
                          <a:solidFill>
                            <a:schemeClr val="dk1"/>
                          </a:solidFill>
                          <a:latin typeface="Arial"/>
                          <a:ea typeface="Arial"/>
                          <a:cs typeface="Arial"/>
                          <a:sym typeface="Arial"/>
                        </a:rPr>
                        <a:t> </a:t>
                      </a:r>
                      <a:r>
                        <a:rPr lang="en-US" sz="1600">
                          <a:solidFill>
                            <a:schemeClr val="dk1"/>
                          </a:solidFill>
                          <a:latin typeface="Arial"/>
                          <a:ea typeface="Arial"/>
                          <a:cs typeface="Arial"/>
                          <a:sym typeface="Arial"/>
                        </a:rPr>
                        <a:t>DHA positioned to contribute positively to a capable and developmental state</a:t>
                      </a:r>
                      <a:endParaRPr sz="1600" u="none">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729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76050">
                <a:tc>
                  <a:txBody>
                    <a:bodyPr/>
                    <a:lstStyle/>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DHA Bill gazetted for public consultation.</a:t>
                      </a:r>
                      <a:endParaRPr/>
                    </a:p>
                    <a:p>
                      <a:pPr indent="0" lvl="0" marL="0" marR="0" rtl="0" algn="just">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spcBef>
                          <a:spcPts val="0"/>
                        </a:spcBef>
                        <a:spcAft>
                          <a:spcPts val="0"/>
                        </a:spcAft>
                        <a:buNone/>
                      </a:pPr>
                      <a:r>
                        <a:rPr b="1" lang="en-US" sz="1600">
                          <a:solidFill>
                            <a:srgbClr val="FF0000"/>
                          </a:solidFill>
                          <a:latin typeface="Arial"/>
                          <a:ea typeface="Arial"/>
                          <a:cs typeface="Arial"/>
                          <a:sym typeface="Arial"/>
                        </a:rPr>
                        <a:t>Not achieved</a:t>
                      </a:r>
                      <a:endParaRPr sz="1600">
                        <a:solidFill>
                          <a:srgbClr val="FF0000"/>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 </a:t>
                      </a:r>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Bill was approved by EXCO for submission to Minister. However, the department needed to source a legal opinion on the Bill and finalise consultation with the School of Government on the establishment of the DHA College.</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66250">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sz="1600">
                        <a:solidFill>
                          <a:schemeClr val="dk1"/>
                        </a:solidFill>
                        <a:latin typeface="Arial"/>
                        <a:ea typeface="Arial"/>
                        <a:cs typeface="Arial"/>
                        <a:sym typeface="Arial"/>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Legal opinion on the Bill was not obtained and consultations with the School of Government had not been concluded by the end of the financial year.</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just">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Bill will be submitted to the Minister with a legal opinion and input from the School of Government. This target has been rolled over to the 2021/22 financial year.</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376" name="Google Shape;376;p17"/>
          <p:cNvGraphicFramePr/>
          <p:nvPr/>
        </p:nvGraphicFramePr>
        <p:xfrm>
          <a:off x="155642" y="15019"/>
          <a:ext cx="3000000" cy="3000000"/>
        </p:xfrm>
        <a:graphic>
          <a:graphicData uri="http://schemas.openxmlformats.org/drawingml/2006/table">
            <a:tbl>
              <a:tblPr>
                <a:noFill/>
                <a:tableStyleId>{DAC0AF4B-8873-43B8-A1AB-5BD74A46CA9D}</a:tableStyleId>
              </a:tblPr>
              <a:tblGrid>
                <a:gridCol w="8962400"/>
              </a:tblGrid>
              <a:tr h="591250">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77" name="Google Shape;377;p17"/>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8"/>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384" name="Google Shape;384;p18"/>
          <p:cNvGraphicFramePr/>
          <p:nvPr/>
        </p:nvGraphicFramePr>
        <p:xfrm>
          <a:off x="0" y="554258"/>
          <a:ext cx="3000000" cy="3000000"/>
        </p:xfrm>
        <a:graphic>
          <a:graphicData uri="http://schemas.openxmlformats.org/drawingml/2006/table">
            <a:tbl>
              <a:tblPr>
                <a:noFill/>
                <a:tableStyleId>{DAC0AF4B-8873-43B8-A1AB-5BD74A46CA9D}</a:tableStyleId>
              </a:tblPr>
              <a:tblGrid>
                <a:gridCol w="4247525"/>
                <a:gridCol w="4870500"/>
              </a:tblGrid>
              <a:tr h="642725">
                <a:tc gridSpan="2">
                  <a:txBody>
                    <a:bodyPr/>
                    <a:lstStyle/>
                    <a:p>
                      <a:pPr indent="0" lvl="0" marL="0" marR="0" rtl="0" algn="l">
                        <a:spcBef>
                          <a:spcPts val="0"/>
                        </a:spcBef>
                        <a:spcAft>
                          <a:spcPts val="0"/>
                        </a:spcAft>
                        <a:buNone/>
                      </a:pPr>
                      <a:r>
                        <a:rPr b="1" lang="en-US" sz="1300" u="sng">
                          <a:solidFill>
                            <a:schemeClr val="dk1"/>
                          </a:solidFill>
                          <a:latin typeface="Arial"/>
                          <a:ea typeface="Arial"/>
                          <a:cs typeface="Arial"/>
                          <a:sym typeface="Arial"/>
                        </a:rPr>
                        <a:t>Outcome:</a:t>
                      </a:r>
                      <a:r>
                        <a:rPr lang="en-US" sz="1300" u="none">
                          <a:solidFill>
                            <a:schemeClr val="dk1"/>
                          </a:solidFill>
                          <a:latin typeface="Arial"/>
                          <a:ea typeface="Arial"/>
                          <a:cs typeface="Arial"/>
                          <a:sym typeface="Arial"/>
                        </a:rPr>
                        <a:t> </a:t>
                      </a:r>
                      <a:r>
                        <a:rPr lang="en-US" sz="1400">
                          <a:solidFill>
                            <a:schemeClr val="dk1"/>
                          </a:solidFill>
                          <a:latin typeface="Arial"/>
                          <a:ea typeface="Arial"/>
                          <a:cs typeface="Arial"/>
                          <a:sym typeface="Arial"/>
                        </a:rPr>
                        <a:t>Secure management of international migration resulting in South Africa’s interests being served and fulfilling international commitments</a:t>
                      </a:r>
                      <a:endParaRPr sz="1400" u="none">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85200">
                <a:tc>
                  <a:txBody>
                    <a:bodyPr/>
                    <a:lstStyle/>
                    <a:p>
                      <a:pPr indent="0" lvl="0" marL="0" marR="0" rtl="0" algn="l">
                        <a:lnSpc>
                          <a:spcPct val="90000"/>
                        </a:lnSpc>
                        <a:spcBef>
                          <a:spcPts val="0"/>
                        </a:spcBef>
                        <a:spcAft>
                          <a:spcPts val="0"/>
                        </a:spcAft>
                        <a:buClr>
                          <a:schemeClr val="lt2"/>
                        </a:buClr>
                        <a:buSzPts val="1300"/>
                        <a:buFont typeface="Noto Sans Symbols"/>
                        <a:buNone/>
                      </a:pPr>
                      <a:r>
                        <a:rPr b="1" i="0" lang="en-US" sz="1300" u="none" cap="none" strike="noStrike">
                          <a:solidFill>
                            <a:schemeClr val="dk1"/>
                          </a:solidFill>
                          <a:latin typeface="Arial"/>
                          <a:ea typeface="Arial"/>
                          <a:cs typeface="Arial"/>
                          <a:sym typeface="Arial"/>
                        </a:rPr>
                        <a:t>ANNUAL TARGET</a:t>
                      </a:r>
                      <a:endParaRPr b="1" i="0" sz="13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300"/>
                        <a:buFont typeface="Arial"/>
                        <a:buNone/>
                      </a:pPr>
                      <a:r>
                        <a:rPr b="1" i="0" lang="en-US" sz="1300" u="none" cap="none" strike="noStrike">
                          <a:solidFill>
                            <a:schemeClr val="dk1"/>
                          </a:solidFill>
                          <a:latin typeface="Arial"/>
                          <a:ea typeface="Arial"/>
                          <a:cs typeface="Arial"/>
                          <a:sym typeface="Arial"/>
                        </a:rPr>
                        <a:t>ANNUAL PERFORMANCE</a:t>
                      </a:r>
                      <a:endParaRPr b="1" i="0" sz="13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20600">
                <a:tc>
                  <a:txBody>
                    <a:bodyPr/>
                    <a:lstStyle/>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chemeClr val="dk1"/>
                          </a:solidFill>
                          <a:latin typeface="Arial"/>
                          <a:ea typeface="Arial"/>
                          <a:cs typeface="Arial"/>
                          <a:sym typeface="Arial"/>
                        </a:rPr>
                        <a:t>BMCS partially rolled out to 4 airports (70% of counters at each airport).</a:t>
                      </a:r>
                      <a:endParaRPr b="1" sz="1600" u="none">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FF0000"/>
                        </a:buClr>
                        <a:buSzPts val="1600"/>
                        <a:buFont typeface="Arial"/>
                        <a:buNone/>
                      </a:pPr>
                      <a:r>
                        <a:rPr b="1" lang="en-US" sz="1600">
                          <a:solidFill>
                            <a:srgbClr val="FF0000"/>
                          </a:solidFill>
                          <a:latin typeface="Arial"/>
                          <a:ea typeface="Arial"/>
                          <a:cs typeface="Arial"/>
                          <a:sym typeface="Arial"/>
                        </a:rPr>
                        <a:t>Not achieved </a:t>
                      </a:r>
                      <a:endParaRPr/>
                    </a:p>
                    <a:p>
                      <a:pPr indent="0" lvl="0" marL="0" marR="0" rtl="0" algn="l">
                        <a:spcBef>
                          <a:spcPts val="0"/>
                        </a:spcBef>
                        <a:spcAft>
                          <a:spcPts val="0"/>
                        </a:spcAft>
                        <a:buNone/>
                      </a:pPr>
                      <a:r>
                        <a:rPr b="1" lang="en-US" sz="1600">
                          <a:solidFill>
                            <a:srgbClr val="FF0000"/>
                          </a:solidFill>
                          <a:latin typeface="Arial"/>
                          <a:ea typeface="Arial"/>
                          <a:cs typeface="Arial"/>
                          <a:sym typeface="Arial"/>
                        </a:rPr>
                        <a:t> </a:t>
                      </a:r>
                      <a:endParaRPr b="1" sz="1600">
                        <a:solidFill>
                          <a:srgbClr val="FF0000"/>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BMCS Servers</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were installed and</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configured in two</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airports (OR Tambo and Cape T</a:t>
                      </a:r>
                      <a:r>
                        <a:rPr lang="en-US" sz="1600">
                          <a:solidFill>
                            <a:schemeClr val="dk1"/>
                          </a:solidFill>
                          <a:latin typeface="Arial"/>
                          <a:ea typeface="Arial"/>
                          <a:cs typeface="Arial"/>
                          <a:sym typeface="Arial"/>
                        </a:rPr>
                        <a:t>own International Airpots</a:t>
                      </a:r>
                      <a:r>
                        <a:rPr lang="en-US" sz="1600">
                          <a:solidFill>
                            <a:schemeClr val="dk1"/>
                          </a:solidFill>
                          <a:latin typeface="Arial"/>
                          <a:ea typeface="Arial"/>
                          <a:cs typeface="Arial"/>
                          <a:sym typeface="Arial"/>
                        </a:rPr>
                        <a: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84675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a:p>
                    <a:p>
                      <a:pPr indent="0" lvl="0" marL="0" marR="0" rtl="0" algn="l">
                        <a:lnSpc>
                          <a:spcPct val="100000"/>
                        </a:lnSpc>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Lockdown regulations with travel restrictions delayed the rollout of the system to ports.  </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This target has been rolled over to the 2021/22 financial year.</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385" name="Google Shape;385;p18"/>
          <p:cNvGraphicFramePr/>
          <p:nvPr/>
        </p:nvGraphicFramePr>
        <p:xfrm>
          <a:off x="0" y="42316"/>
          <a:ext cx="3000000" cy="3000000"/>
        </p:xfrm>
        <a:graphic>
          <a:graphicData uri="http://schemas.openxmlformats.org/drawingml/2006/table">
            <a:tbl>
              <a:tblPr>
                <a:noFill/>
                <a:tableStyleId>{DAC0AF4B-8873-43B8-A1AB-5BD74A46CA9D}</a:tableStyleId>
              </a:tblPr>
              <a:tblGrid>
                <a:gridCol w="9118025"/>
              </a:tblGrid>
              <a:tr h="591250">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86" name="Google Shape;386;p18"/>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9"/>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392" name="Google Shape;392;p19"/>
          <p:cNvGraphicFramePr/>
          <p:nvPr/>
        </p:nvGraphicFramePr>
        <p:xfrm>
          <a:off x="74161" y="662079"/>
          <a:ext cx="3000000" cy="3000000"/>
        </p:xfrm>
        <a:graphic>
          <a:graphicData uri="http://schemas.openxmlformats.org/drawingml/2006/table">
            <a:tbl>
              <a:tblPr>
                <a:noFill/>
                <a:tableStyleId>{DAC0AF4B-8873-43B8-A1AB-5BD74A46CA9D}</a:tableStyleId>
              </a:tblPr>
              <a:tblGrid>
                <a:gridCol w="4416350"/>
                <a:gridCol w="4416350"/>
              </a:tblGrid>
              <a:tr h="715275">
                <a:tc gridSpan="2">
                  <a:txBody>
                    <a:bodyPr/>
                    <a:lstStyle/>
                    <a:p>
                      <a:pPr indent="0" lvl="0" marL="0" marR="0" rtl="0" algn="l">
                        <a:spcBef>
                          <a:spcPts val="0"/>
                        </a:spcBef>
                        <a:spcAft>
                          <a:spcPts val="0"/>
                        </a:spcAft>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sz="1600" u="none">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390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01225">
                <a:tc>
                  <a:txBody>
                    <a:bodyPr/>
                    <a:lstStyle/>
                    <a:p>
                      <a:pPr indent="0" lvl="0" marL="0" marR="0" rtl="0" algn="l">
                        <a:lnSpc>
                          <a:spcPct val="105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5000"/>
                        </a:lnSpc>
                        <a:spcBef>
                          <a:spcPts val="1000"/>
                        </a:spcBef>
                        <a:spcAft>
                          <a:spcPts val="0"/>
                        </a:spcAft>
                        <a:buClr>
                          <a:schemeClr val="dk1"/>
                        </a:buClr>
                        <a:buSzPts val="1600"/>
                        <a:buFont typeface="Arial"/>
                        <a:buNone/>
                      </a:pPr>
                      <a:r>
                        <a:rPr lang="en-US" sz="1600">
                          <a:solidFill>
                            <a:schemeClr val="dk1"/>
                          </a:solidFill>
                          <a:latin typeface="Arial"/>
                          <a:ea typeface="Arial"/>
                          <a:cs typeface="Arial"/>
                          <a:sym typeface="Arial"/>
                        </a:rPr>
                        <a:t>e-Visa phase 1 (TRV tourist) integrated with</a:t>
                      </a:r>
                      <a:endParaRPr sz="1600">
                        <a:solidFill>
                          <a:schemeClr val="dk1"/>
                        </a:solidFill>
                        <a:latin typeface="Arial"/>
                        <a:ea typeface="Arial"/>
                        <a:cs typeface="Arial"/>
                        <a:sym typeface="Arial"/>
                      </a:endParaRPr>
                    </a:p>
                    <a:p>
                      <a:pPr indent="-285750" lvl="0" marL="285750" marR="0" rtl="0" algn="l">
                        <a:lnSpc>
                          <a:spcPct val="105000"/>
                        </a:lnSpc>
                        <a:spcBef>
                          <a:spcPts val="1000"/>
                        </a:spcBef>
                        <a:spcAft>
                          <a:spcPts val="0"/>
                        </a:spcAft>
                        <a:buClr>
                          <a:schemeClr val="dk1"/>
                        </a:buClr>
                        <a:buSzPts val="1600"/>
                        <a:buFont typeface="Arial"/>
                        <a:buChar char="•"/>
                      </a:pPr>
                      <a:r>
                        <a:rPr lang="en-US" sz="1600">
                          <a:solidFill>
                            <a:schemeClr val="dk1"/>
                          </a:solidFill>
                          <a:latin typeface="Arial"/>
                          <a:ea typeface="Arial"/>
                          <a:cs typeface="Arial"/>
                          <a:sym typeface="Arial"/>
                        </a:rPr>
                        <a:t>Advance Passenger Processing (APP) system </a:t>
                      </a:r>
                      <a:endParaRPr sz="1600">
                        <a:solidFill>
                          <a:schemeClr val="dk1"/>
                        </a:solidFill>
                        <a:latin typeface="Arial"/>
                        <a:ea typeface="Arial"/>
                        <a:cs typeface="Arial"/>
                        <a:sym typeface="Arial"/>
                      </a:endParaRPr>
                    </a:p>
                    <a:p>
                      <a:pPr indent="-285750" lvl="0" marL="285750" marR="0" rtl="0" algn="l">
                        <a:lnSpc>
                          <a:spcPct val="10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Payment gateway and</a:t>
                      </a:r>
                      <a:endParaRPr sz="1600">
                        <a:solidFill>
                          <a:schemeClr val="dk1"/>
                        </a:solidFill>
                        <a:latin typeface="Arial"/>
                        <a:ea typeface="Arial"/>
                        <a:cs typeface="Arial"/>
                        <a:sym typeface="Arial"/>
                      </a:endParaRPr>
                    </a:p>
                    <a:p>
                      <a:pPr indent="-285750" lvl="0" marL="285750" marR="0" rtl="0" algn="l">
                        <a:lnSpc>
                          <a:spcPct val="10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Central List Orchestrator (CLO).</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B050"/>
                        </a:buClr>
                        <a:buSzPts val="1600"/>
                        <a:buFont typeface="Arial"/>
                        <a:buNone/>
                      </a:pPr>
                      <a:r>
                        <a:rPr b="1" i="0" lang="en-US" sz="1600" u="none" cap="none" strike="noStrike">
                          <a:solidFill>
                            <a:srgbClr val="00B050"/>
                          </a:solidFill>
                          <a:latin typeface="Arial"/>
                          <a:ea typeface="Arial"/>
                          <a:cs typeface="Arial"/>
                          <a:sym typeface="Arial"/>
                        </a:rPr>
                        <a:t>Achieved </a:t>
                      </a:r>
                      <a:endParaRPr/>
                    </a:p>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APP integration was completed and is able to communicate between APP system and BMCS.</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8517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N/A</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r">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N/A</a:t>
                      </a:r>
                      <a:endParaRPr/>
                    </a:p>
                    <a:p>
                      <a:pPr indent="0" lvl="0" marL="0" marR="0" rtl="0" algn="l">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393" name="Google Shape;393;p19"/>
          <p:cNvGraphicFramePr/>
          <p:nvPr/>
        </p:nvGraphicFramePr>
        <p:xfrm>
          <a:off x="25967" y="54592"/>
          <a:ext cx="3000000" cy="3000000"/>
        </p:xfrm>
        <a:graphic>
          <a:graphicData uri="http://schemas.openxmlformats.org/drawingml/2006/table">
            <a:tbl>
              <a:tblPr>
                <a:noFill/>
                <a:tableStyleId>{DAC0AF4B-8873-43B8-A1AB-5BD74A46CA9D}</a:tableStyleId>
              </a:tblPr>
              <a:tblGrid>
                <a:gridCol w="8962400"/>
              </a:tblGrid>
              <a:tr h="591250">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94" name="Google Shape;394;p19"/>
          <p:cNvSpPr txBox="1"/>
          <p:nvPr>
            <p:ph idx="12" type="sldNum"/>
          </p:nvPr>
        </p:nvSpPr>
        <p:spPr>
          <a:xfrm>
            <a:off x="311284" y="6275667"/>
            <a:ext cx="8595592"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
          <p:cNvSpPr txBox="1"/>
          <p:nvPr/>
        </p:nvSpPr>
        <p:spPr>
          <a:xfrm>
            <a:off x="311150" y="1530350"/>
            <a:ext cx="8832850" cy="37465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4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sp>
        <p:nvSpPr>
          <p:cNvPr id="258" name="Google Shape;258;p2"/>
          <p:cNvSpPr txBox="1"/>
          <p:nvPr/>
        </p:nvSpPr>
        <p:spPr>
          <a:xfrm>
            <a:off x="-11114" y="-92145"/>
            <a:ext cx="9155113" cy="458776"/>
          </a:xfrm>
          <a:prstGeom prst="rect">
            <a:avLst/>
          </a:prstGeom>
          <a:gradFill>
            <a:gsLst>
              <a:gs pos="0">
                <a:srgbClr val="946D4D"/>
              </a:gs>
              <a:gs pos="50000">
                <a:srgbClr val="D79E6F"/>
              </a:gs>
              <a:gs pos="100000">
                <a:srgbClr val="FFBE85"/>
              </a:gs>
            </a:gsLst>
            <a:lin ang="2700000" scaled="0"/>
          </a:gradFill>
          <a:ln>
            <a:noFill/>
          </a:ln>
          <a:effectLst>
            <a:outerShdw blurRad="44450" algn="ctr" dir="5400000" dist="27940">
              <a:srgbClr val="000000">
                <a:alpha val="31764"/>
              </a:srgbClr>
            </a:outerShdw>
          </a:effectLst>
        </p:spPr>
        <p:txBody>
          <a:bodyPr anchorCtr="0" anchor="t" bIns="45700" lIns="45700" spcFirstLastPara="1" rIns="45700" wrap="square" tIns="45700">
            <a:spAutoFit/>
          </a:bodyPr>
          <a:lstStyle/>
          <a:p>
            <a:pPr indent="0" lvl="0" marL="0" marR="0" rtl="0" algn="ctr">
              <a:lnSpc>
                <a:spcPct val="107000"/>
              </a:lnSpc>
              <a:spcBef>
                <a:spcPts val="0"/>
              </a:spcBef>
              <a:spcAft>
                <a:spcPts val="0"/>
              </a:spcAft>
              <a:buNone/>
            </a:pPr>
            <a:r>
              <a:rPr b="1" i="0" lang="en-US" sz="2400" u="none" cap="none" strike="noStrike">
                <a:solidFill>
                  <a:schemeClr val="dk1"/>
                </a:solidFill>
                <a:latin typeface="Arial"/>
                <a:ea typeface="Arial"/>
                <a:cs typeface="Arial"/>
                <a:sym typeface="Arial"/>
              </a:rPr>
              <a:t>PRESENTATION OUTLINE</a:t>
            </a:r>
            <a:endParaRPr/>
          </a:p>
        </p:txBody>
      </p:sp>
      <p:sp>
        <p:nvSpPr>
          <p:cNvPr id="259" name="Google Shape;259;p2"/>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b="1" lang="en-US" sz="1400">
                <a:latin typeface="Arial"/>
                <a:ea typeface="Arial"/>
                <a:cs typeface="Arial"/>
                <a:sym typeface="Arial"/>
              </a:rPr>
              <a:t>‹#›</a:t>
            </a:fld>
            <a:endParaRPr b="1" sz="1400">
              <a:latin typeface="Arial"/>
              <a:ea typeface="Arial"/>
              <a:cs typeface="Arial"/>
              <a:sym typeface="Arial"/>
            </a:endParaRPr>
          </a:p>
        </p:txBody>
      </p:sp>
      <p:sp>
        <p:nvSpPr>
          <p:cNvPr id="260" name="Google Shape;260;p2"/>
          <p:cNvSpPr/>
          <p:nvPr/>
        </p:nvSpPr>
        <p:spPr>
          <a:xfrm>
            <a:off x="137824" y="366631"/>
            <a:ext cx="8619980" cy="649254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0000"/>
              </a:lnSpc>
              <a:spcBef>
                <a:spcPts val="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Vision, Mission and Value Statement </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DHA Mandate</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DHA Outcomes </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DHA contribution to the MTSF priorities</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Overview of Organisational Performance of the DHA</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Performance by Programme </a:t>
            </a:r>
            <a:endParaRPr b="0" i="0" sz="2100" u="none" cap="none" strike="noStrike">
              <a:solidFill>
                <a:schemeClr val="dk1"/>
              </a:solidFill>
              <a:latin typeface="Arial"/>
              <a:ea typeface="Arial"/>
              <a:cs typeface="Arial"/>
              <a:sym typeface="Arial"/>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Challenges for 2020-2021</a:t>
            </a:r>
            <a:endParaRPr b="0" i="0" sz="2100" u="none" cap="none" strike="noStrike">
              <a:solidFill>
                <a:schemeClr val="dk1"/>
              </a:solidFill>
              <a:latin typeface="Arial"/>
              <a:ea typeface="Arial"/>
              <a:cs typeface="Arial"/>
              <a:sym typeface="Arial"/>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Strategic Priorities going forward</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2020/21 Budget Versus Expenditure Outcome</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2020/21 Audit Outcome</a:t>
            </a:r>
            <a:endParaRPr/>
          </a:p>
          <a:p>
            <a:pPr indent="-342900" lvl="0" marL="342900" marR="0" rtl="0" algn="l">
              <a:lnSpc>
                <a:spcPct val="110000"/>
              </a:lnSpc>
              <a:spcBef>
                <a:spcPts val="1200"/>
              </a:spcBef>
              <a:spcAft>
                <a:spcPts val="0"/>
              </a:spcAft>
              <a:buClr>
                <a:schemeClr val="dk1"/>
              </a:buClr>
              <a:buSzPts val="2100"/>
              <a:buFont typeface="Calibri"/>
              <a:buAutoNum type="arabicPeriod"/>
            </a:pPr>
            <a:r>
              <a:rPr b="0" i="0" lang="en-US" sz="2100" u="none" cap="none" strike="noStrike">
                <a:solidFill>
                  <a:schemeClr val="dk1"/>
                </a:solidFill>
                <a:latin typeface="Arial"/>
                <a:ea typeface="Arial"/>
                <a:cs typeface="Arial"/>
                <a:sym typeface="Arial"/>
              </a:rPr>
              <a:t>2021/22 Audit Action Plan</a:t>
            </a:r>
            <a:endParaRPr/>
          </a:p>
          <a:p>
            <a:pPr indent="-190500" lvl="0" marL="342900" marR="0" rtl="0" algn="l">
              <a:lnSpc>
                <a:spcPct val="110000"/>
              </a:lnSpc>
              <a:spcBef>
                <a:spcPts val="1200"/>
              </a:spcBef>
              <a:spcAft>
                <a:spcPts val="0"/>
              </a:spcAft>
              <a:buClr>
                <a:schemeClr val="dk1"/>
              </a:buClr>
              <a:buSzPts val="2400"/>
              <a:buFont typeface="Calibri"/>
              <a:buNone/>
            </a:pPr>
            <a:r>
              <a:t/>
            </a:r>
            <a:endParaRPr b="0" i="0" sz="2400" u="none" cap="none" strike="noStrike">
              <a:solidFill>
                <a:schemeClr val="dk1"/>
              </a:solidFill>
              <a:latin typeface="Arial"/>
              <a:ea typeface="Arial"/>
              <a:cs typeface="Arial"/>
              <a:sym typeface="Arial"/>
            </a:endParaRPr>
          </a:p>
          <a:p>
            <a:pPr indent="0" lvl="0" marL="0" marR="0" rtl="0" algn="l">
              <a:lnSpc>
                <a:spcPct val="110000"/>
              </a:lnSpc>
              <a:spcBef>
                <a:spcPts val="1200"/>
              </a:spcBef>
              <a:spcAft>
                <a:spcPts val="0"/>
              </a:spcAft>
              <a:buNone/>
            </a:pPr>
            <a:r>
              <a:t/>
            </a:r>
            <a:endParaRPr b="1" i="0" sz="1400" u="none" cap="none" strike="noStrik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0"/>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00" name="Google Shape;400;p20"/>
          <p:cNvGraphicFramePr/>
          <p:nvPr/>
        </p:nvGraphicFramePr>
        <p:xfrm>
          <a:off x="129674" y="436689"/>
          <a:ext cx="3000000" cy="3000000"/>
        </p:xfrm>
        <a:graphic>
          <a:graphicData uri="http://schemas.openxmlformats.org/drawingml/2006/table">
            <a:tbl>
              <a:tblPr>
                <a:noFill/>
                <a:tableStyleId>{DAC0AF4B-8873-43B8-A1AB-5BD74A46CA9D}</a:tableStyleId>
              </a:tblPr>
              <a:tblGrid>
                <a:gridCol w="4605600"/>
                <a:gridCol w="4227100"/>
              </a:tblGrid>
              <a:tr h="553050">
                <a:tc gridSpan="2">
                  <a:txBody>
                    <a:bodyPr/>
                    <a:lstStyle/>
                    <a:p>
                      <a:pPr indent="0" lvl="0" marL="0" marR="0" rtl="0" algn="l">
                        <a:lnSpc>
                          <a:spcPct val="10625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Efficient asylum seeker and refugee system in compliance with domestic and international obligations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529400">
                <a:tc>
                  <a:txBody>
                    <a:bodyPr/>
                    <a:lstStyle/>
                    <a:p>
                      <a:pPr indent="0" lvl="0" marL="0" marR="0" rtl="0" algn="l">
                        <a:lnSpc>
                          <a:spcPct val="10625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625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98200">
                <a:tc>
                  <a:txBody>
                    <a:bodyPr/>
                    <a:lstStyle/>
                    <a:p>
                      <a:pPr indent="0" lvl="0" marL="0" marR="0" rtl="0" algn="l">
                        <a:lnSpc>
                          <a:spcPct val="10625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625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lnSpc>
                          <a:spcPct val="106250"/>
                        </a:lnSpc>
                        <a:spcBef>
                          <a:spcPts val="0"/>
                        </a:spcBef>
                        <a:spcAft>
                          <a:spcPts val="0"/>
                        </a:spcAft>
                        <a:buNone/>
                      </a:pPr>
                      <a:r>
                        <a:rPr b="0" i="0" lang="en-US" sz="1600" u="none" cap="none" strike="noStrike">
                          <a:solidFill>
                            <a:schemeClr val="dk1"/>
                          </a:solidFill>
                          <a:latin typeface="Arial"/>
                          <a:ea typeface="Arial"/>
                          <a:cs typeface="Arial"/>
                          <a:sym typeface="Arial"/>
                        </a:rPr>
                        <a:t>Service provider contracted to develop Asylum Seeker and Refug</a:t>
                      </a:r>
                      <a:r>
                        <a:rPr lang="en-US" sz="1600">
                          <a:solidFill>
                            <a:schemeClr val="dk1"/>
                          </a:solidFill>
                          <a:latin typeface="Arial"/>
                          <a:ea typeface="Arial"/>
                          <a:cs typeface="Arial"/>
                          <a:sym typeface="Arial"/>
                        </a:rPr>
                        <a:t>ee System.</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6250"/>
                        </a:lnSpc>
                        <a:spcBef>
                          <a:spcPts val="0"/>
                        </a:spcBef>
                        <a:spcAft>
                          <a:spcPts val="0"/>
                        </a:spcAft>
                        <a:buNone/>
                      </a:pPr>
                      <a:r>
                        <a:rPr b="1" lang="en-US" sz="1600">
                          <a:solidFill>
                            <a:srgbClr val="FF0000"/>
                          </a:solidFill>
                          <a:latin typeface="Arial"/>
                          <a:ea typeface="Arial"/>
                          <a:cs typeface="Arial"/>
                          <a:sym typeface="Arial"/>
                        </a:rPr>
                        <a:t>Not achieved</a:t>
                      </a:r>
                      <a:endParaRPr sz="1600">
                        <a:solidFill>
                          <a:srgbClr val="FF0000"/>
                        </a:solidFill>
                        <a:latin typeface="Arial"/>
                        <a:ea typeface="Arial"/>
                        <a:cs typeface="Arial"/>
                        <a:sym typeface="Arial"/>
                      </a:endParaRPr>
                    </a:p>
                    <a:p>
                      <a:pPr indent="0" lvl="0" marL="0" marR="0" rtl="0" algn="l">
                        <a:lnSpc>
                          <a:spcPct val="106250"/>
                        </a:lnSpc>
                        <a:spcBef>
                          <a:spcPts val="0"/>
                        </a:spcBef>
                        <a:spcAft>
                          <a:spcPts val="0"/>
                        </a:spcAft>
                        <a:buNone/>
                      </a:pPr>
                      <a:r>
                        <a:rPr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l">
                        <a:lnSpc>
                          <a:spcPct val="10625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Service provider was not appointed. The procurement process was put on hold to clarify roles for DHA and SITA regarding the procurement processes.</a:t>
                      </a:r>
                      <a:endParaRPr b="0" i="0" sz="1600" u="none" cap="none" strike="noStrike">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509050">
                <a:tc>
                  <a:txBody>
                    <a:bodyPr/>
                    <a:lstStyle/>
                    <a:p>
                      <a:pPr indent="0" lvl="0" marL="0" marR="0" rtl="0" algn="l">
                        <a:lnSpc>
                          <a:spcPct val="10625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a:p>
                    <a:p>
                      <a:pPr indent="0" lvl="0" marL="0" marR="0" rtl="0" algn="l">
                        <a:lnSpc>
                          <a:spcPct val="10625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Bid Evaluation process was put on hold.</a:t>
                      </a:r>
                      <a:endParaRPr b="0" i="0" sz="1600" u="none" cap="none" strike="noStrike">
                        <a:solidFill>
                          <a:schemeClr val="dk1"/>
                        </a:solidFill>
                        <a:latin typeface="Arial"/>
                        <a:ea typeface="Arial"/>
                        <a:cs typeface="Arial"/>
                        <a:sym typeface="Arial"/>
                      </a:endParaRPr>
                    </a:p>
                    <a:p>
                      <a:pPr indent="0" lvl="0" marL="0" marR="0" rtl="0" algn="just">
                        <a:lnSpc>
                          <a:spcPct val="106250"/>
                        </a:lnSpc>
                        <a:spcBef>
                          <a:spcPts val="0"/>
                        </a:spcBef>
                        <a:spcAft>
                          <a:spcPts val="0"/>
                        </a:spcAft>
                        <a:buNone/>
                      </a:pPr>
                      <a:r>
                        <a:t/>
                      </a:r>
                      <a:endParaRPr sz="1600">
                        <a:solidFill>
                          <a:srgbClr val="FF0000"/>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625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6250"/>
                        </a:lnSpc>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This target has been rolled over to the 2021/22 financial year.</a:t>
                      </a:r>
                      <a:endParaRPr b="0" i="0" sz="1600" u="none"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01" name="Google Shape;401;p20"/>
          <p:cNvGraphicFramePr/>
          <p:nvPr/>
        </p:nvGraphicFramePr>
        <p:xfrm>
          <a:off x="-1" y="-80396"/>
          <a:ext cx="3000000" cy="3000000"/>
        </p:xfrm>
        <a:graphic>
          <a:graphicData uri="http://schemas.openxmlformats.org/drawingml/2006/table">
            <a:tbl>
              <a:tblPr>
                <a:noFill/>
                <a:tableStyleId>{DAC0AF4B-8873-43B8-A1AB-5BD74A46CA9D}</a:tableStyleId>
              </a:tblPr>
              <a:tblGrid>
                <a:gridCol w="8979100"/>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402" name="Google Shape;402;p20"/>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21"/>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08" name="Google Shape;408;p21"/>
          <p:cNvGraphicFramePr/>
          <p:nvPr/>
        </p:nvGraphicFramePr>
        <p:xfrm>
          <a:off x="155642" y="571676"/>
          <a:ext cx="3000000" cy="3000000"/>
        </p:xfrm>
        <a:graphic>
          <a:graphicData uri="http://schemas.openxmlformats.org/drawingml/2006/table">
            <a:tbl>
              <a:tblPr>
                <a:noFill/>
                <a:tableStyleId>{DAC0AF4B-8873-43B8-A1AB-5BD74A46CA9D}</a:tableStyleId>
              </a:tblPr>
              <a:tblGrid>
                <a:gridCol w="4341400"/>
                <a:gridCol w="4491300"/>
              </a:tblGrid>
              <a:tr h="59317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DHA positioned to contribute positively to a capable and developmental state</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5232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33625">
                <a:tc>
                  <a:txBody>
                    <a:bodyPr/>
                    <a:lstStyle/>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2 DHA business processes evaluated to identify possible vulnerabilities to fraud, corruption and security breaches.</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b="1" sz="1600">
                        <a:solidFill>
                          <a:srgbClr val="00B050"/>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just">
                        <a:lnSpc>
                          <a:spcPct val="115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2 DHA business processes evaluated to identify possible vulnerabilities to fraud, corruption and security breaches.</a:t>
                      </a:r>
                      <a:endParaRPr sz="16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1295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09" name="Google Shape;409;p21"/>
          <p:cNvGraphicFramePr/>
          <p:nvPr/>
        </p:nvGraphicFramePr>
        <p:xfrm>
          <a:off x="25967" y="54592"/>
          <a:ext cx="3000000" cy="3000000"/>
        </p:xfrm>
        <a:graphic>
          <a:graphicData uri="http://schemas.openxmlformats.org/drawingml/2006/table">
            <a:tbl>
              <a:tblPr>
                <a:noFill/>
                <a:tableStyleId>{DAC0AF4B-8873-43B8-A1AB-5BD74A46CA9D}</a:tableStyleId>
              </a:tblPr>
              <a:tblGrid>
                <a:gridCol w="8962400"/>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410" name="Google Shape;410;p21"/>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2"/>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17" name="Google Shape;417;p22"/>
          <p:cNvGraphicFramePr/>
          <p:nvPr/>
        </p:nvGraphicFramePr>
        <p:xfrm>
          <a:off x="155642" y="571676"/>
          <a:ext cx="3000000" cy="3000000"/>
        </p:xfrm>
        <a:graphic>
          <a:graphicData uri="http://schemas.openxmlformats.org/drawingml/2006/table">
            <a:tbl>
              <a:tblPr>
                <a:noFill/>
                <a:tableStyleId>{DAC0AF4B-8873-43B8-A1AB-5BD74A46CA9D}</a:tableStyleId>
              </a:tblPr>
              <a:tblGrid>
                <a:gridCol w="4341400"/>
                <a:gridCol w="4491300"/>
              </a:tblGrid>
              <a:tr h="59317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DHA positioned to contribute positively to a capable and developmental state</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355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33625">
                <a:tc>
                  <a:txBody>
                    <a:bodyPr/>
                    <a:lstStyle/>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50% of reported cases on fraud and corruption finalised within 90 working days.</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B050"/>
                        </a:buClr>
                        <a:buSzPts val="1600"/>
                        <a:buFont typeface="Arial"/>
                        <a:buNone/>
                      </a:pPr>
                      <a:r>
                        <a:rPr b="1" i="0" lang="en-US" sz="1600" u="none" cap="none" strike="noStrike">
                          <a:solidFill>
                            <a:srgbClr val="00B050"/>
                          </a:solidFill>
                          <a:latin typeface="Arial"/>
                          <a:ea typeface="Arial"/>
                          <a:cs typeface="Arial"/>
                          <a:sym typeface="Arial"/>
                        </a:rPr>
                        <a:t>Achieved </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70.88% of reported cases on fraud and corruption were finalised within 90 working days.</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3670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Constant monitoring and additional effort by the Investigators produced the actual outcome.</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18" name="Google Shape;418;p22"/>
          <p:cNvGraphicFramePr/>
          <p:nvPr/>
        </p:nvGraphicFramePr>
        <p:xfrm>
          <a:off x="25967" y="54592"/>
          <a:ext cx="3000000" cy="3000000"/>
        </p:xfrm>
        <a:graphic>
          <a:graphicData uri="http://schemas.openxmlformats.org/drawingml/2006/table">
            <a:tbl>
              <a:tblPr>
                <a:noFill/>
                <a:tableStyleId>{DAC0AF4B-8873-43B8-A1AB-5BD74A46CA9D}</a:tableStyleId>
              </a:tblPr>
              <a:tblGrid>
                <a:gridCol w="8962400"/>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419" name="Google Shape;419;p22"/>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3"/>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26" name="Google Shape;426;p23"/>
          <p:cNvGraphicFramePr/>
          <p:nvPr/>
        </p:nvGraphicFramePr>
        <p:xfrm>
          <a:off x="155642" y="571677"/>
          <a:ext cx="3000000" cy="3000000"/>
        </p:xfrm>
        <a:graphic>
          <a:graphicData uri="http://schemas.openxmlformats.org/drawingml/2006/table">
            <a:tbl>
              <a:tblPr>
                <a:noFill/>
                <a:tableStyleId>{DAC0AF4B-8873-43B8-A1AB-5BD74A46CA9D}</a:tableStyleId>
              </a:tblPr>
              <a:tblGrid>
                <a:gridCol w="4341400"/>
                <a:gridCol w="4491300"/>
              </a:tblGrid>
              <a:tr h="56932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DHA positioned to contribute positively to a capable and developmental state</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495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0500">
                <a:tc>
                  <a:txBody>
                    <a:bodyPr/>
                    <a:lstStyle/>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27 </a:t>
                      </a:r>
                      <a:r>
                        <a:rPr b="0" i="0" lang="en-US" sz="1600" u="none" cap="none" strike="noStrike">
                          <a:solidFill>
                            <a:schemeClr val="dk1"/>
                          </a:solidFill>
                          <a:latin typeface="Arial"/>
                          <a:ea typeface="Arial"/>
                          <a:cs typeface="Arial"/>
                          <a:sym typeface="Arial"/>
                        </a:rPr>
                        <a:t>Threat and Risk Assessments (TRAs) conducted in accordance with the requirements of Minimum Information Security Standards (MISS) and / or Minimum Physical Security Standards (MPSS).</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B050"/>
                        </a:buClr>
                        <a:buSzPts val="1600"/>
                        <a:buFont typeface="Arial"/>
                        <a:buNone/>
                      </a:pPr>
                      <a:r>
                        <a:rPr b="1" i="0" lang="en-US" sz="1600" u="none" cap="none" strike="noStrike">
                          <a:solidFill>
                            <a:srgbClr val="00B050"/>
                          </a:solidFill>
                          <a:latin typeface="Arial"/>
                          <a:ea typeface="Arial"/>
                          <a:cs typeface="Arial"/>
                          <a:sym typeface="Arial"/>
                        </a:rPr>
                        <a:t>Achieved </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31 </a:t>
                      </a:r>
                      <a:r>
                        <a:rPr b="0" i="0" lang="en-US" sz="1600" u="none" cap="none" strike="noStrike">
                          <a:solidFill>
                            <a:schemeClr val="dk1"/>
                          </a:solidFill>
                          <a:latin typeface="Arial"/>
                          <a:ea typeface="Arial"/>
                          <a:cs typeface="Arial"/>
                          <a:sym typeface="Arial"/>
                        </a:rPr>
                        <a:t>Threat and Risk Assessments (TRAs) were conducted.</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90910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4 extra TRAs were conducted. The actual performance stands at: 119%.</a:t>
                      </a:r>
                      <a:endParaRPr/>
                    </a:p>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Additional resources were utilised from within the branch.</a:t>
                      </a:r>
                      <a:endParaRPr b="0" i="0" sz="1600" u="none"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27" name="Google Shape;427;p23"/>
          <p:cNvGraphicFramePr/>
          <p:nvPr/>
        </p:nvGraphicFramePr>
        <p:xfrm>
          <a:off x="25967" y="54592"/>
          <a:ext cx="3000000" cy="3000000"/>
        </p:xfrm>
        <a:graphic>
          <a:graphicData uri="http://schemas.openxmlformats.org/drawingml/2006/table">
            <a:tbl>
              <a:tblPr>
                <a:noFill/>
                <a:tableStyleId>{DAC0AF4B-8873-43B8-A1AB-5BD74A46CA9D}</a:tableStyleId>
              </a:tblPr>
              <a:tblGrid>
                <a:gridCol w="8962400"/>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428" name="Google Shape;428;p23"/>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4"/>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35" name="Google Shape;435;p24"/>
          <p:cNvGraphicFramePr/>
          <p:nvPr/>
        </p:nvGraphicFramePr>
        <p:xfrm>
          <a:off x="155642" y="571676"/>
          <a:ext cx="3000000" cy="3000000"/>
        </p:xfrm>
        <a:graphic>
          <a:graphicData uri="http://schemas.openxmlformats.org/drawingml/2006/table">
            <a:tbl>
              <a:tblPr>
                <a:noFill/>
                <a:tableStyleId>{DAC0AF4B-8873-43B8-A1AB-5BD74A46CA9D}</a:tableStyleId>
              </a:tblPr>
              <a:tblGrid>
                <a:gridCol w="4341400"/>
                <a:gridCol w="4491300"/>
              </a:tblGrid>
              <a:tr h="59317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DHA positioned to contribute positively to a capable and developmental state</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355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33625">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400 vetting files referred to State Security Agency (SSA) for evaluation.</a:t>
                      </a:r>
                      <a:endParaRPr/>
                    </a:p>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B050"/>
                        </a:buClr>
                        <a:buSzPts val="1600"/>
                        <a:buFont typeface="Arial"/>
                        <a:buNone/>
                      </a:pPr>
                      <a:r>
                        <a:rPr b="1" i="0" lang="en-US" sz="1600" u="none" cap="none" strike="noStrike">
                          <a:solidFill>
                            <a:srgbClr val="00B050"/>
                          </a:solidFill>
                          <a:latin typeface="Arial"/>
                          <a:ea typeface="Arial"/>
                          <a:cs typeface="Arial"/>
                          <a:sym typeface="Arial"/>
                        </a:rPr>
                        <a:t>Achieved </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533 vetting files were referred to State Security Agency.</a:t>
                      </a:r>
                      <a:endParaRPr/>
                    </a:p>
                    <a:p>
                      <a:pPr indent="0" lvl="0" marL="0" marR="0" rtl="0" algn="l">
                        <a:lnSpc>
                          <a:spcPct val="115000"/>
                        </a:lnSpc>
                        <a:spcBef>
                          <a:spcPts val="0"/>
                        </a:spcBef>
                        <a:spcAft>
                          <a:spcPts val="0"/>
                        </a:spcAft>
                        <a:buNone/>
                      </a:pPr>
                      <a:r>
                        <a:t/>
                      </a:r>
                      <a:endParaRPr b="0" i="0" sz="1600" u="none" cap="none" strike="noStrike">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1812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135 extra files were submitted. The actual performance stands at: 134%</a:t>
                      </a:r>
                      <a:endParaRPr/>
                    </a:p>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Confidential files were given priority over Secret and Top Secret files due to reduced contact with applicants and other referees.</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36" name="Google Shape;436;p24"/>
          <p:cNvGraphicFramePr/>
          <p:nvPr/>
        </p:nvGraphicFramePr>
        <p:xfrm>
          <a:off x="25967" y="54592"/>
          <a:ext cx="3000000" cy="3000000"/>
        </p:xfrm>
        <a:graphic>
          <a:graphicData uri="http://schemas.openxmlformats.org/drawingml/2006/table">
            <a:tbl>
              <a:tblPr>
                <a:noFill/>
                <a:tableStyleId>{DAC0AF4B-8873-43B8-A1AB-5BD74A46CA9D}</a:tableStyleId>
              </a:tblPr>
              <a:tblGrid>
                <a:gridCol w="8962400"/>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1: ADMINISTRATION</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437" name="Google Shape;437;p24"/>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id="442" name="Google Shape;442;p2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43" name="Google Shape;443;p25"/>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26"/>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50" name="Google Shape;450;p26"/>
          <p:cNvGraphicFramePr/>
          <p:nvPr/>
        </p:nvGraphicFramePr>
        <p:xfrm>
          <a:off x="0" y="-768600"/>
          <a:ext cx="3000000" cy="3000000"/>
        </p:xfrm>
        <a:graphic>
          <a:graphicData uri="http://schemas.openxmlformats.org/drawingml/2006/table">
            <a:tbl>
              <a:tblPr>
                <a:noFill/>
                <a:tableStyleId>{DAC0AF4B-8873-43B8-A1AB-5BD74A46CA9D}</a:tableStyleId>
              </a:tblPr>
              <a:tblGrid>
                <a:gridCol w="5270425"/>
                <a:gridCol w="3847600"/>
              </a:tblGrid>
              <a:tr h="61182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and efficient management of citizenship and civil registration to fulfil constitutional and international obligations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755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91750">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750 000 </a:t>
                      </a:r>
                      <a:r>
                        <a:rPr lang="en-US" sz="1600">
                          <a:solidFill>
                            <a:schemeClr val="dk1"/>
                          </a:solidFill>
                          <a:latin typeface="Arial"/>
                          <a:ea typeface="Arial"/>
                          <a:cs typeface="Arial"/>
                          <a:sym typeface="Arial"/>
                        </a:rPr>
                        <a:t>births registered within 30 calendar days.</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B050"/>
                        </a:buClr>
                        <a:buSzPts val="1600"/>
                        <a:buFont typeface="Arial"/>
                        <a:buNone/>
                      </a:pPr>
                      <a:r>
                        <a:rPr b="1" i="0" lang="en-US" sz="1600" u="none" cap="none" strike="noStrike">
                          <a:solidFill>
                            <a:srgbClr val="00B050"/>
                          </a:solidFill>
                          <a:latin typeface="Arial"/>
                          <a:ea typeface="Arial"/>
                          <a:cs typeface="Arial"/>
                          <a:sym typeface="Arial"/>
                        </a:rPr>
                        <a:t>Achieved </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B050"/>
                        </a:buClr>
                        <a:buSzPts val="1600"/>
                        <a:buFont typeface="Arial"/>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total number of births registered within 30 calendar days during 2020-21 was 751 250 (144 681 for Q1 and 606 569 from Q2 to Q4). </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36840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Daily operation’s meeting that were held by DG with relevant managers to track the target.</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Head office deployments to KwaZulu-Natal, Gauteng and Western Cape.</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Constant monitoring of target.</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Regular meeting with provincial managers and Department of Health.</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Paid overtime on Saturdays and Sundays (weekends).</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Voluntary work on Saturdays by DHA officials.</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COGTA Support in KZN.</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51" name="Google Shape;451;p26"/>
          <p:cNvGraphicFramePr/>
          <p:nvPr/>
        </p:nvGraphicFramePr>
        <p:xfrm>
          <a:off x="25967" y="54592"/>
          <a:ext cx="3000000" cy="3000000"/>
        </p:xfrm>
        <a:graphic>
          <a:graphicData uri="http://schemas.openxmlformats.org/drawingml/2006/table">
            <a:tbl>
              <a:tblPr>
                <a:noFill/>
                <a:tableStyleId>{DAC0AF4B-8873-43B8-A1AB-5BD74A46CA9D}</a:tableStyleId>
              </a:tblPr>
              <a:tblGrid>
                <a:gridCol w="8962400"/>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2: CIVIC</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452" name="Google Shape;452;p26"/>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7"/>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59" name="Google Shape;459;p27"/>
          <p:cNvGraphicFramePr/>
          <p:nvPr/>
        </p:nvGraphicFramePr>
        <p:xfrm>
          <a:off x="155642" y="29500"/>
          <a:ext cx="3000000" cy="3000000"/>
        </p:xfrm>
        <a:graphic>
          <a:graphicData uri="http://schemas.openxmlformats.org/drawingml/2006/table">
            <a:tbl>
              <a:tblPr>
                <a:noFill/>
                <a:tableStyleId>{DAC0AF4B-8873-43B8-A1AB-5BD74A46CA9D}</a:tableStyleId>
              </a:tblPr>
              <a:tblGrid>
                <a:gridCol w="5570600"/>
                <a:gridCol w="3262125"/>
              </a:tblGrid>
              <a:tr h="61027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and efficient management of citizenship and civil registration to fulfil constitutional and international obligations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7462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827050">
                <a:tc>
                  <a:txBody>
                    <a:bodyPr/>
                    <a:lstStyle/>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Issuing of Smart ID cards to citizens 16 years and above:</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Level 2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One third capacity: 249 480 (per quarter)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50% capacity: 388 080 (per quarter)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Full capacity: 776 160 (per quarter</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r>
                        <a:rPr b="1" lang="en-US" sz="1600">
                          <a:solidFill>
                            <a:schemeClr val="dk1"/>
                          </a:solidFill>
                          <a:latin typeface="Arial"/>
                          <a:ea typeface="Arial"/>
                          <a:cs typeface="Arial"/>
                          <a:sym typeface="Arial"/>
                        </a:rPr>
                        <a:t>Level 1</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One third capacity: 249 480 (per quarter)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50% capacity: 388 080 (per quarter)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Full capacity: 776 160 (per quarter)</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B050"/>
                        </a:buClr>
                        <a:buSzPts val="1600"/>
                        <a:buFont typeface="Arial"/>
                        <a:buNone/>
                      </a:pPr>
                      <a:r>
                        <a:rPr b="1" i="0" lang="en-US" sz="1600" u="none" cap="none" strike="noStrike">
                          <a:solidFill>
                            <a:srgbClr val="00B050"/>
                          </a:solidFill>
                          <a:latin typeface="Arial"/>
                          <a:ea typeface="Arial"/>
                          <a:cs typeface="Arial"/>
                          <a:sym typeface="Arial"/>
                        </a:rPr>
                        <a:t>Achieved </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1 233 754 Smart ID cards were issued to citizens 16 years and above against a target of 908 754.</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1307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Overtime that was performed in January and February 2021 assisted in reducing backlog at back-office and contributed to the over-achievement of Smart ID Card target.</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Despite the achievement of the target, there is still a challenge relating to system downtimes.</a:t>
                      </a:r>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spcBef>
                          <a:spcPts val="0"/>
                        </a:spcBef>
                        <a:spcAft>
                          <a:spcPts val="0"/>
                        </a:spcAft>
                        <a:buNone/>
                      </a:pPr>
                      <a:r>
                        <a:t/>
                      </a:r>
                      <a:endParaRPr sz="1800"/>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60" name="Google Shape;460;p27"/>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2: CIVIC</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461" name="Google Shape;461;p27"/>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8"/>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68" name="Google Shape;468;p28"/>
          <p:cNvGraphicFramePr/>
          <p:nvPr/>
        </p:nvGraphicFramePr>
        <p:xfrm>
          <a:off x="0" y="571676"/>
          <a:ext cx="3000000" cy="3000000"/>
        </p:xfrm>
        <a:graphic>
          <a:graphicData uri="http://schemas.openxmlformats.org/drawingml/2006/table">
            <a:tbl>
              <a:tblPr>
                <a:noFill/>
                <a:tableStyleId>{DAC0AF4B-8873-43B8-A1AB-5BD74A46CA9D}</a:tableStyleId>
              </a:tblPr>
              <a:tblGrid>
                <a:gridCol w="4344625"/>
                <a:gridCol w="4643725"/>
              </a:tblGrid>
              <a:tr h="70642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and efficient management of citizenship and civil registration to fulfil constitutional and international obligations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896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59575">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90% of machine readable adult passports issued within 42 working days.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90% of machine readable adult passports issued within 32 working days.</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90% of machine readable adult passports issued within 13 working days.</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 </a:t>
                      </a:r>
                      <a:endParaRPr sz="1600">
                        <a:latin typeface="Arial"/>
                        <a:ea typeface="Arial"/>
                        <a:cs typeface="Arial"/>
                        <a:sym typeface="Arial"/>
                      </a:endParaRPr>
                    </a:p>
                    <a:p>
                      <a:pPr indent="-285750" lvl="0" marL="285750" marR="0" rtl="0" algn="l">
                        <a:lnSpc>
                          <a:spcPct val="115000"/>
                        </a:lnSpc>
                        <a:spcBef>
                          <a:spcPts val="0"/>
                        </a:spcBef>
                        <a:spcAft>
                          <a:spcPts val="0"/>
                        </a:spcAft>
                        <a:buClr>
                          <a:schemeClr val="dk1"/>
                        </a:buClr>
                        <a:buSzPts val="1600"/>
                        <a:buFont typeface="Noto Sans Symbols"/>
                        <a:buChar char="❑"/>
                      </a:pPr>
                      <a:r>
                        <a:rPr lang="en-US" sz="1600">
                          <a:latin typeface="Arial"/>
                          <a:ea typeface="Arial"/>
                          <a:cs typeface="Arial"/>
                          <a:sym typeface="Arial"/>
                        </a:rPr>
                        <a:t>Machine readable passports were issued within the recommended turnaround times, as prescribed by the DMA regulations and the DHA APP Addendum as follows:</a:t>
                      </a:r>
                      <a:endParaRPr sz="1600">
                        <a:latin typeface="Arial"/>
                        <a:ea typeface="Arial"/>
                        <a:cs typeface="Arial"/>
                        <a:sym typeface="Arial"/>
                      </a:endParaRPr>
                    </a:p>
                    <a:p>
                      <a:pPr indent="-285750" lvl="1" marL="742950" marR="0" rtl="0" algn="l">
                        <a:lnSpc>
                          <a:spcPct val="115000"/>
                        </a:lnSpc>
                        <a:spcBef>
                          <a:spcPts val="0"/>
                        </a:spcBef>
                        <a:spcAft>
                          <a:spcPts val="0"/>
                        </a:spcAft>
                        <a:buClr>
                          <a:schemeClr val="dk1"/>
                        </a:buClr>
                        <a:buSzPts val="1600"/>
                        <a:buFont typeface="Arial"/>
                        <a:buChar char="•"/>
                      </a:pPr>
                      <a:r>
                        <a:rPr lang="en-US" sz="1600" u="none" cap="none" strike="noStrike">
                          <a:latin typeface="Arial"/>
                          <a:ea typeface="Arial"/>
                          <a:cs typeface="Arial"/>
                          <a:sym typeface="Arial"/>
                        </a:rPr>
                        <a:t>Level 5: No Target</a:t>
                      </a:r>
                      <a:endParaRPr/>
                    </a:p>
                    <a:p>
                      <a:pPr indent="-285750" lvl="1" marL="742950" marR="0" rtl="0" algn="l">
                        <a:lnSpc>
                          <a:spcPct val="115000"/>
                        </a:lnSpc>
                        <a:spcBef>
                          <a:spcPts val="0"/>
                        </a:spcBef>
                        <a:spcAft>
                          <a:spcPts val="0"/>
                        </a:spcAft>
                        <a:buClr>
                          <a:schemeClr val="dk1"/>
                        </a:buClr>
                        <a:buSzPts val="1600"/>
                        <a:buFont typeface="Arial"/>
                        <a:buChar char="•"/>
                      </a:pPr>
                      <a:r>
                        <a:rPr lang="en-US" sz="1600" u="none" cap="none" strike="noStrike">
                          <a:latin typeface="Arial"/>
                          <a:ea typeface="Arial"/>
                          <a:cs typeface="Arial"/>
                          <a:sym typeface="Arial"/>
                        </a:rPr>
                        <a:t>Level 4: No Target</a:t>
                      </a:r>
                      <a:endParaRPr/>
                    </a:p>
                    <a:p>
                      <a:pPr indent="-285750" lvl="1" marL="742950" marR="0" rtl="0" algn="l">
                        <a:lnSpc>
                          <a:spcPct val="115000"/>
                        </a:lnSpc>
                        <a:spcBef>
                          <a:spcPts val="0"/>
                        </a:spcBef>
                        <a:spcAft>
                          <a:spcPts val="0"/>
                        </a:spcAft>
                        <a:buClr>
                          <a:schemeClr val="dk1"/>
                        </a:buClr>
                        <a:buSzPts val="1600"/>
                        <a:buFont typeface="Arial"/>
                        <a:buChar char="•"/>
                      </a:pPr>
                      <a:r>
                        <a:rPr lang="en-US" sz="1600" u="none" cap="none" strike="noStrike">
                          <a:latin typeface="Arial"/>
                          <a:ea typeface="Arial"/>
                          <a:cs typeface="Arial"/>
                          <a:sym typeface="Arial"/>
                        </a:rPr>
                        <a:t>Level 3: 93,09%</a:t>
                      </a:r>
                      <a:endParaRPr sz="1600" u="none" cap="none" strike="noStrike">
                        <a:latin typeface="Arial"/>
                        <a:ea typeface="Arial"/>
                        <a:cs typeface="Arial"/>
                        <a:sym typeface="Arial"/>
                      </a:endParaRPr>
                    </a:p>
                    <a:p>
                      <a:pPr indent="-285750" lvl="1" marL="742950" marR="0" rtl="0" algn="l">
                        <a:lnSpc>
                          <a:spcPct val="115000"/>
                        </a:lnSpc>
                        <a:spcBef>
                          <a:spcPts val="0"/>
                        </a:spcBef>
                        <a:spcAft>
                          <a:spcPts val="0"/>
                        </a:spcAft>
                        <a:buClr>
                          <a:schemeClr val="dk1"/>
                        </a:buClr>
                        <a:buSzPts val="1600"/>
                        <a:buFont typeface="Arial"/>
                        <a:buChar char="•"/>
                      </a:pPr>
                      <a:r>
                        <a:rPr lang="en-US" sz="1600" u="none" cap="none" strike="noStrike">
                          <a:latin typeface="Arial"/>
                          <a:ea typeface="Arial"/>
                          <a:cs typeface="Arial"/>
                          <a:sym typeface="Arial"/>
                        </a:rPr>
                        <a:t>Level 2: 85,77%</a:t>
                      </a:r>
                      <a:endParaRPr/>
                    </a:p>
                    <a:p>
                      <a:pPr indent="-285750" lvl="1" marL="742950" marR="0" rtl="0" algn="l">
                        <a:lnSpc>
                          <a:spcPct val="115000"/>
                        </a:lnSpc>
                        <a:spcBef>
                          <a:spcPts val="0"/>
                        </a:spcBef>
                        <a:spcAft>
                          <a:spcPts val="0"/>
                        </a:spcAft>
                        <a:buClr>
                          <a:schemeClr val="dk1"/>
                        </a:buClr>
                        <a:buSzPts val="1600"/>
                        <a:buFont typeface="Arial"/>
                        <a:buChar char="•"/>
                      </a:pPr>
                      <a:r>
                        <a:rPr lang="en-US" sz="1600" u="none" cap="none" strike="noStrike">
                          <a:latin typeface="Arial"/>
                          <a:ea typeface="Arial"/>
                          <a:cs typeface="Arial"/>
                          <a:sym typeface="Arial"/>
                        </a:rPr>
                        <a:t>Level 1: 94,98%</a:t>
                      </a:r>
                      <a:endParaRPr/>
                    </a:p>
                    <a:p>
                      <a:pPr indent="0" lvl="0" marL="0" marR="0" rtl="0" algn="l">
                        <a:lnSpc>
                          <a:spcPct val="115000"/>
                        </a:lnSpc>
                        <a:spcBef>
                          <a:spcPts val="0"/>
                        </a:spcBef>
                        <a:spcAft>
                          <a:spcPts val="0"/>
                        </a:spcAft>
                        <a:buNone/>
                      </a:pPr>
                      <a:r>
                        <a:t/>
                      </a:r>
                      <a:endParaRPr sz="1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69" name="Google Shape;469;p28"/>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2: CIVIC</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470" name="Google Shape;470;p28"/>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29"/>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77" name="Google Shape;477;p29"/>
          <p:cNvGraphicFramePr/>
          <p:nvPr/>
        </p:nvGraphicFramePr>
        <p:xfrm>
          <a:off x="155642" y="571676"/>
          <a:ext cx="3000000" cy="3000000"/>
        </p:xfrm>
        <a:graphic>
          <a:graphicData uri="http://schemas.openxmlformats.org/drawingml/2006/table">
            <a:tbl>
              <a:tblPr>
                <a:noFill/>
                <a:tableStyleId>{DAC0AF4B-8873-43B8-A1AB-5BD74A46CA9D}</a:tableStyleId>
              </a:tblPr>
              <a:tblGrid>
                <a:gridCol w="5570600"/>
                <a:gridCol w="3262125"/>
              </a:tblGrid>
              <a:tr h="536597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Engagement of Stakeholders: Skynet and Government Printing Works.</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Overtime work during the months of January and February 2021.</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From 1 March 2021, the branch ramped up head office staffing from 50% to 75% after lockdown level 1 was re-implemented.</a:t>
                      </a:r>
                      <a:endParaRPr b="1" i="0" sz="1600" u="sng"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78" name="Google Shape;478;p29"/>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2: CIVIC</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479" name="Google Shape;479;p29"/>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
          <p:cNvSpPr txBox="1"/>
          <p:nvPr/>
        </p:nvSpPr>
        <p:spPr>
          <a:xfrm>
            <a:off x="562120" y="180432"/>
            <a:ext cx="858188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FFFFFF"/>
                </a:solidFill>
                <a:latin typeface="Calibri"/>
                <a:ea typeface="Calibri"/>
                <a:cs typeface="Calibri"/>
                <a:sym typeface="Calibri"/>
              </a:rPr>
              <a:t>DHA Contribution to MTSF 2014 to 2019</a:t>
            </a:r>
            <a:endParaRPr b="0" i="0" sz="2800" u="none" cap="none" strike="noStrike">
              <a:solidFill>
                <a:srgbClr val="FFFFFF"/>
              </a:solidFill>
              <a:latin typeface="Calibri"/>
              <a:ea typeface="Calibri"/>
              <a:cs typeface="Calibri"/>
              <a:sym typeface="Calibri"/>
            </a:endParaRPr>
          </a:p>
        </p:txBody>
      </p:sp>
      <p:sp>
        <p:nvSpPr>
          <p:cNvPr id="266" name="Google Shape;266;p3"/>
          <p:cNvSpPr/>
          <p:nvPr/>
        </p:nvSpPr>
        <p:spPr>
          <a:xfrm>
            <a:off x="210224" y="703652"/>
            <a:ext cx="8695651" cy="738664"/>
          </a:xfrm>
          <a:prstGeom prst="rect">
            <a:avLst/>
          </a:prstGeom>
          <a:noFill/>
          <a:ln>
            <a:noFill/>
          </a:ln>
        </p:spPr>
        <p:txBody>
          <a:bodyPr anchorCtr="0" anchor="t" bIns="45700" lIns="91425" spcFirstLastPara="1" rIns="91425" wrap="square" tIns="45700">
            <a:spAutoFit/>
          </a:bodyPr>
          <a:lstStyle/>
          <a:p>
            <a:pPr indent="-184150" lvl="0" marL="285750" marR="0" rtl="0" algn="just">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spcBef>
                <a:spcPts val="1200"/>
              </a:spcBef>
              <a:spcAft>
                <a:spcPts val="0"/>
              </a:spcAft>
              <a:buNone/>
            </a:pPr>
            <a:r>
              <a:t/>
            </a:r>
            <a:endParaRPr b="0" i="0" sz="1600" u="none" cap="none" strike="noStrike">
              <a:solidFill>
                <a:schemeClr val="dk1"/>
              </a:solidFill>
              <a:latin typeface="Calibri"/>
              <a:ea typeface="Calibri"/>
              <a:cs typeface="Calibri"/>
              <a:sym typeface="Calibri"/>
            </a:endParaRPr>
          </a:p>
        </p:txBody>
      </p:sp>
      <p:sp>
        <p:nvSpPr>
          <p:cNvPr id="267" name="Google Shape;267;p3"/>
          <p:cNvSpPr txBox="1"/>
          <p:nvPr/>
        </p:nvSpPr>
        <p:spPr>
          <a:xfrm>
            <a:off x="0" y="1928"/>
            <a:ext cx="9075459" cy="487506"/>
          </a:xfrm>
          <a:prstGeom prst="rect">
            <a:avLst/>
          </a:prstGeom>
          <a:gradFill>
            <a:gsLst>
              <a:gs pos="0">
                <a:srgbClr val="946D4D"/>
              </a:gs>
              <a:gs pos="50000">
                <a:srgbClr val="D79E6F"/>
              </a:gs>
              <a:gs pos="100000">
                <a:srgbClr val="FFBE85"/>
              </a:gs>
            </a:gsLst>
            <a:lin ang="2700000" scaled="0"/>
          </a:gradFill>
          <a:ln>
            <a:noFill/>
          </a:ln>
          <a:effectLst>
            <a:outerShdw blurRad="107950" algn="ctr" dir="5400000" dist="12700">
              <a:srgbClr val="000000"/>
            </a:outerShdw>
          </a:effectLst>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2400" u="none" cap="none" strike="noStrike">
                <a:solidFill>
                  <a:schemeClr val="dk1"/>
                </a:solidFill>
                <a:latin typeface="Arial"/>
                <a:ea typeface="Arial"/>
                <a:cs typeface="Arial"/>
                <a:sym typeface="Arial"/>
              </a:rPr>
              <a:t>DHA VISION, MISSION AND MANDATE STATEMENTS</a:t>
            </a:r>
            <a:endParaRPr b="1" i="0" sz="2400" u="none" cap="none" strike="noStrike">
              <a:solidFill>
                <a:schemeClr val="dk1"/>
              </a:solidFill>
              <a:latin typeface="Arial"/>
              <a:ea typeface="Arial"/>
              <a:cs typeface="Arial"/>
              <a:sym typeface="Arial"/>
            </a:endParaRPr>
          </a:p>
        </p:txBody>
      </p:sp>
      <p:graphicFrame>
        <p:nvGraphicFramePr>
          <p:cNvPr id="268" name="Google Shape;268;p3"/>
          <p:cNvGraphicFramePr/>
          <p:nvPr/>
        </p:nvGraphicFramePr>
        <p:xfrm>
          <a:off x="0" y="502550"/>
          <a:ext cx="3000000" cy="3000000"/>
        </p:xfrm>
        <a:graphic>
          <a:graphicData uri="http://schemas.openxmlformats.org/drawingml/2006/table">
            <a:tbl>
              <a:tblPr bandRow="1" firstRow="1">
                <a:noFill/>
                <a:tableStyleId>{D7458B10-62FF-483C-9BED-EB5BB0502748}</a:tableStyleId>
              </a:tblPr>
              <a:tblGrid>
                <a:gridCol w="1102375"/>
                <a:gridCol w="7973100"/>
              </a:tblGrid>
              <a:tr h="386075">
                <a:tc>
                  <a:txBody>
                    <a:bodyPr/>
                    <a:lstStyle/>
                    <a:p>
                      <a:pPr indent="0" lvl="0" marL="0" marR="0" rtl="0" algn="just">
                        <a:lnSpc>
                          <a:spcPct val="100000"/>
                        </a:lnSpc>
                        <a:spcBef>
                          <a:spcPts val="0"/>
                        </a:spcBef>
                        <a:spcAft>
                          <a:spcPts val="0"/>
                        </a:spcAft>
                        <a:buNone/>
                      </a:pPr>
                      <a:r>
                        <a:rPr lang="en-US" sz="1600" u="none" cap="none" strike="noStrike">
                          <a:solidFill>
                            <a:schemeClr val="dk1"/>
                          </a:solidFill>
                          <a:latin typeface="Arial"/>
                          <a:ea typeface="Arial"/>
                          <a:cs typeface="Arial"/>
                          <a:sym typeface="Arial"/>
                        </a:rPr>
                        <a:t>Vision</a:t>
                      </a:r>
                      <a:endParaRPr/>
                    </a:p>
                  </a:txBody>
                  <a:tcPr marT="45725" marB="45725" marR="91450" marL="91450">
                    <a:lnR cap="flat" cmpd="sng" w="12700">
                      <a:solidFill>
                        <a:schemeClr val="dk1"/>
                      </a:solidFill>
                      <a:prstDash val="solid"/>
                      <a:round/>
                      <a:headEnd len="sm" w="sm" type="none"/>
                      <a:tailEnd len="sm" w="sm" type="none"/>
                    </a:lnR>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b="0" lang="en-US" sz="1600" u="none" cap="none" strike="noStrike">
                          <a:solidFill>
                            <a:schemeClr val="dk1"/>
                          </a:solidFill>
                          <a:latin typeface="Arial"/>
                          <a:ea typeface="Arial"/>
                          <a:cs typeface="Arial"/>
                          <a:sym typeface="Arial"/>
                        </a:rPr>
                        <a:t>A South Africa where identity, status and citizenship are key enablers of citizen empowerment and inclusivity, economic development and national security.</a:t>
                      </a:r>
                      <a:endParaRPr b="0" sz="1600" u="none" cap="none" strike="noStrike">
                        <a:solidFill>
                          <a:schemeClr val="dk1"/>
                        </a:solidFill>
                        <a:latin typeface="Arial"/>
                        <a:ea typeface="Arial"/>
                        <a:cs typeface="Arial"/>
                        <a:sym typeface="Arial"/>
                      </a:endParaRPr>
                    </a:p>
                    <a:p>
                      <a:pPr indent="0" lvl="0" marL="0" marR="0" rtl="0" algn="just">
                        <a:lnSpc>
                          <a:spcPct val="100000"/>
                        </a:lnSpc>
                        <a:spcBef>
                          <a:spcPts val="800"/>
                        </a:spcBef>
                        <a:spcAft>
                          <a:spcPts val="0"/>
                        </a:spcAft>
                        <a:buClr>
                          <a:schemeClr val="dk1"/>
                        </a:buClr>
                        <a:buSzPts val="1600"/>
                        <a:buFont typeface="Calibri"/>
                        <a:buNone/>
                      </a:pPr>
                      <a:r>
                        <a:t/>
                      </a:r>
                      <a:endParaRPr b="0" sz="16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just">
                        <a:lnSpc>
                          <a:spcPct val="100000"/>
                        </a:lnSpc>
                        <a:spcBef>
                          <a:spcPts val="0"/>
                        </a:spcBef>
                        <a:spcAft>
                          <a:spcPts val="0"/>
                        </a:spcAft>
                        <a:buNone/>
                      </a:pPr>
                      <a:r>
                        <a:rPr b="1" lang="en-US" sz="1600" u="none" cap="none" strike="noStrike">
                          <a:solidFill>
                            <a:schemeClr val="dk1"/>
                          </a:solidFill>
                          <a:latin typeface="Arial"/>
                          <a:ea typeface="Arial"/>
                          <a:cs typeface="Arial"/>
                          <a:sym typeface="Arial"/>
                        </a:rPr>
                        <a:t>Mission</a:t>
                      </a:r>
                      <a:endParaRPr/>
                    </a:p>
                  </a:txBody>
                  <a:tcPr marT="45725" marB="45725"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6"/>
                    </a:solidFill>
                  </a:tcPr>
                </a:tc>
                <a:tc>
                  <a:txBody>
                    <a:bodyPr/>
                    <a:lstStyle/>
                    <a:p>
                      <a:pPr indent="0" lvl="0" marL="0" marR="0" rtl="0" algn="just">
                        <a:lnSpc>
                          <a:spcPct val="100000"/>
                        </a:lnSpc>
                        <a:spcBef>
                          <a:spcPts val="0"/>
                        </a:spcBef>
                        <a:spcAft>
                          <a:spcPts val="0"/>
                        </a:spcAft>
                        <a:buNone/>
                      </a:pPr>
                      <a:r>
                        <a:rPr lang="en-US" sz="1600" u="none" cap="none" strike="noStrike">
                          <a:solidFill>
                            <a:schemeClr val="dk1"/>
                          </a:solidFill>
                          <a:latin typeface="Arial"/>
                          <a:ea typeface="Arial"/>
                          <a:cs typeface="Arial"/>
                          <a:sym typeface="Arial"/>
                        </a:rPr>
                        <a:t>The DHA carries out its mission in line with its commitment to citizen empowerment and inclusivity, economic development and national security by:</a:t>
                      </a:r>
                      <a:endParaRPr/>
                    </a:p>
                    <a:p>
                      <a:pPr indent="0" lvl="0" marL="0" marR="0" rtl="0" algn="just">
                        <a:lnSpc>
                          <a:spcPct val="100000"/>
                        </a:lnSpc>
                        <a:spcBef>
                          <a:spcPts val="800"/>
                        </a:spcBef>
                        <a:spcAft>
                          <a:spcPts val="0"/>
                        </a:spcAft>
                        <a:buNone/>
                      </a:pPr>
                      <a:r>
                        <a:t/>
                      </a:r>
                      <a:endParaRPr sz="1600" u="none" cap="none" strike="noStrike">
                        <a:solidFill>
                          <a:schemeClr val="dk1"/>
                        </a:solidFill>
                        <a:latin typeface="Arial"/>
                        <a:ea typeface="Arial"/>
                        <a:cs typeface="Arial"/>
                        <a:sym typeface="Arial"/>
                      </a:endParaRPr>
                    </a:p>
                    <a:p>
                      <a:pPr indent="-171450" lvl="0" marL="171450" marR="0" rtl="0" algn="just">
                        <a:lnSpc>
                          <a:spcPct val="100000"/>
                        </a:lnSpc>
                        <a:spcBef>
                          <a:spcPts val="800"/>
                        </a:spcBef>
                        <a:spcAft>
                          <a:spcPts val="0"/>
                        </a:spcAft>
                        <a:buClr>
                          <a:schemeClr val="dk1"/>
                        </a:buClr>
                        <a:buSzPts val="1600"/>
                        <a:buFont typeface="Arial"/>
                        <a:buChar char="•"/>
                      </a:pPr>
                      <a:r>
                        <a:rPr lang="en-US" sz="1600" u="none" cap="none" strike="noStrike">
                          <a:solidFill>
                            <a:schemeClr val="dk1"/>
                          </a:solidFill>
                          <a:latin typeface="Arial"/>
                          <a:ea typeface="Arial"/>
                          <a:cs typeface="Arial"/>
                          <a:sym typeface="Arial"/>
                        </a:rPr>
                        <a:t>Being an efficient and secure custodian of citizenship and civil registration;</a:t>
                      </a:r>
                      <a:endParaRPr sz="1600" u="none" cap="none" strike="noStrike">
                        <a:solidFill>
                          <a:schemeClr val="dk1"/>
                        </a:solidFill>
                        <a:latin typeface="Arial"/>
                        <a:ea typeface="Arial"/>
                        <a:cs typeface="Arial"/>
                        <a:sym typeface="Arial"/>
                      </a:endParaRPr>
                    </a:p>
                    <a:p>
                      <a:pPr indent="-171450" lvl="0" marL="171450" marR="0" rtl="0" algn="just">
                        <a:lnSpc>
                          <a:spcPct val="100000"/>
                        </a:lnSpc>
                        <a:spcBef>
                          <a:spcPts val="800"/>
                        </a:spcBef>
                        <a:spcAft>
                          <a:spcPts val="0"/>
                        </a:spcAft>
                        <a:buClr>
                          <a:schemeClr val="dk1"/>
                        </a:buClr>
                        <a:buSzPts val="1600"/>
                        <a:buFont typeface="Arial"/>
                        <a:buChar char="•"/>
                      </a:pPr>
                      <a:r>
                        <a:rPr lang="en-US" sz="1600" u="none" cap="none" strike="noStrike">
                          <a:solidFill>
                            <a:schemeClr val="dk1"/>
                          </a:solidFill>
                          <a:latin typeface="Arial"/>
                          <a:ea typeface="Arial"/>
                          <a:cs typeface="Arial"/>
                          <a:sym typeface="Arial"/>
                        </a:rPr>
                        <a:t>Securely and strategically managing international migration;</a:t>
                      </a:r>
                      <a:endParaRPr sz="1600" u="none" cap="none" strike="noStrike">
                        <a:solidFill>
                          <a:schemeClr val="dk1"/>
                        </a:solidFill>
                        <a:latin typeface="Arial"/>
                        <a:ea typeface="Arial"/>
                        <a:cs typeface="Arial"/>
                        <a:sym typeface="Arial"/>
                      </a:endParaRPr>
                    </a:p>
                    <a:p>
                      <a:pPr indent="-171450" lvl="0" marL="171450" marR="0" rtl="0" algn="just">
                        <a:lnSpc>
                          <a:spcPct val="100000"/>
                        </a:lnSpc>
                        <a:spcBef>
                          <a:spcPts val="800"/>
                        </a:spcBef>
                        <a:spcAft>
                          <a:spcPts val="0"/>
                        </a:spcAft>
                        <a:buClr>
                          <a:schemeClr val="dk1"/>
                        </a:buClr>
                        <a:buSzPts val="1600"/>
                        <a:buFont typeface="Arial"/>
                        <a:buChar char="•"/>
                      </a:pPr>
                      <a:r>
                        <a:rPr lang="en-US" sz="1600" u="none" cap="none" strike="noStrike">
                          <a:solidFill>
                            <a:schemeClr val="dk1"/>
                          </a:solidFill>
                          <a:latin typeface="Arial"/>
                          <a:ea typeface="Arial"/>
                          <a:cs typeface="Arial"/>
                          <a:sym typeface="Arial"/>
                        </a:rPr>
                        <a:t>Efficiently managing asylum seekers and refugees; and</a:t>
                      </a:r>
                      <a:endParaRPr sz="1600" u="none" cap="none" strike="noStrike">
                        <a:solidFill>
                          <a:schemeClr val="dk1"/>
                        </a:solidFill>
                        <a:latin typeface="Arial"/>
                        <a:ea typeface="Arial"/>
                        <a:cs typeface="Arial"/>
                        <a:sym typeface="Arial"/>
                      </a:endParaRPr>
                    </a:p>
                    <a:p>
                      <a:pPr indent="-171450" lvl="0" marL="171450" marR="0" rtl="0" algn="just">
                        <a:lnSpc>
                          <a:spcPct val="100000"/>
                        </a:lnSpc>
                        <a:spcBef>
                          <a:spcPts val="800"/>
                        </a:spcBef>
                        <a:spcAft>
                          <a:spcPts val="0"/>
                        </a:spcAft>
                        <a:buClr>
                          <a:schemeClr val="dk1"/>
                        </a:buClr>
                        <a:buSzPts val="1600"/>
                        <a:buFont typeface="Arial"/>
                        <a:buChar char="•"/>
                      </a:pPr>
                      <a:r>
                        <a:rPr lang="en-US" sz="1600" u="none" cap="none" strike="noStrike">
                          <a:solidFill>
                            <a:schemeClr val="dk1"/>
                          </a:solidFill>
                          <a:latin typeface="Arial"/>
                          <a:ea typeface="Arial"/>
                          <a:cs typeface="Arial"/>
                          <a:sym typeface="Arial"/>
                        </a:rPr>
                        <a:t>Efficiently determining and safeguarding the official identity and status of persons.</a:t>
                      </a:r>
                      <a:endParaRPr sz="1600" u="none" cap="none" strike="noStrike">
                        <a:solidFill>
                          <a:schemeClr val="dk1"/>
                        </a:solidFill>
                        <a:latin typeface="Arial"/>
                        <a:ea typeface="Arial"/>
                        <a:cs typeface="Arial"/>
                        <a:sym typeface="Arial"/>
                      </a:endParaRPr>
                    </a:p>
                    <a:p>
                      <a:pPr indent="0" lvl="0" marL="0" marR="0" rtl="0" algn="just">
                        <a:lnSpc>
                          <a:spcPct val="100000"/>
                        </a:lnSpc>
                        <a:spcBef>
                          <a:spcPts val="800"/>
                        </a:spcBef>
                        <a:spcAft>
                          <a:spcPts val="0"/>
                        </a:spcAft>
                        <a:buClr>
                          <a:schemeClr val="dk1"/>
                        </a:buClr>
                        <a:buSzPts val="1600"/>
                        <a:buFont typeface="Arial"/>
                        <a:buNone/>
                      </a:pPr>
                      <a:r>
                        <a:rPr lang="en-US" sz="1600" u="none" cap="none" strike="noStrike">
                          <a:solidFill>
                            <a:schemeClr val="dk1"/>
                          </a:solidFill>
                          <a:latin typeface="Arial"/>
                          <a:ea typeface="Arial"/>
                          <a:cs typeface="Arial"/>
                          <a:sym typeface="Arial"/>
                        </a:rPr>
                        <a:t> </a:t>
                      </a:r>
                      <a:endParaRPr sz="16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just">
                        <a:lnSpc>
                          <a:spcPct val="100000"/>
                        </a:lnSpc>
                        <a:spcBef>
                          <a:spcPts val="0"/>
                        </a:spcBef>
                        <a:spcAft>
                          <a:spcPts val="0"/>
                        </a:spcAft>
                        <a:buNone/>
                      </a:pPr>
                      <a:r>
                        <a:rPr b="1" lang="en-US" sz="1600" u="none" cap="none" strike="noStrike">
                          <a:solidFill>
                            <a:schemeClr val="dk1"/>
                          </a:solidFill>
                          <a:latin typeface="Arial"/>
                          <a:ea typeface="Arial"/>
                          <a:cs typeface="Arial"/>
                          <a:sym typeface="Arial"/>
                        </a:rPr>
                        <a:t>Mandate</a:t>
                      </a:r>
                      <a:endParaRPr/>
                    </a:p>
                  </a:txBody>
                  <a:tcPr marT="45725" marB="45725" marR="91450" marL="9145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accent6"/>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lang="en-US" sz="1600" u="none" cap="none" strike="noStrike">
                          <a:solidFill>
                            <a:schemeClr val="dk1"/>
                          </a:solidFill>
                          <a:latin typeface="Arial"/>
                          <a:ea typeface="Arial"/>
                          <a:cs typeface="Arial"/>
                          <a:sym typeface="Arial"/>
                        </a:rPr>
                        <a:t>The DHA’s services are divided into two broad categories: civic services and immigration services.</a:t>
                      </a:r>
                      <a:endParaRPr/>
                    </a:p>
                    <a:p>
                      <a:pPr indent="0" lvl="0" marL="0" marR="0" rtl="0" algn="just">
                        <a:lnSpc>
                          <a:spcPct val="100000"/>
                        </a:lnSpc>
                        <a:spcBef>
                          <a:spcPts val="800"/>
                        </a:spcBef>
                        <a:spcAft>
                          <a:spcPts val="0"/>
                        </a:spcAft>
                        <a:buClr>
                          <a:schemeClr val="dk1"/>
                        </a:buClr>
                        <a:buSzPts val="1600"/>
                        <a:buFont typeface="Calibri"/>
                        <a:buNone/>
                      </a:pPr>
                      <a:r>
                        <a:t/>
                      </a:r>
                      <a:endParaRPr sz="1600" u="none" cap="none" strike="noStrike">
                        <a:solidFill>
                          <a:schemeClr val="dk1"/>
                        </a:solidFill>
                        <a:latin typeface="Arial"/>
                        <a:ea typeface="Arial"/>
                        <a:cs typeface="Arial"/>
                        <a:sym typeface="Arial"/>
                      </a:endParaRPr>
                    </a:p>
                    <a:p>
                      <a:pPr indent="0" lvl="0" marL="0" marR="0" rtl="0" algn="just">
                        <a:spcBef>
                          <a:spcPts val="800"/>
                        </a:spcBef>
                        <a:spcAft>
                          <a:spcPts val="0"/>
                        </a:spcAft>
                        <a:buNone/>
                      </a:pPr>
                      <a:r>
                        <a:rPr lang="en-US" sz="1600" u="none" cap="none" strike="noStrike">
                          <a:solidFill>
                            <a:schemeClr val="dk1"/>
                          </a:solidFill>
                          <a:latin typeface="Arial"/>
                          <a:ea typeface="Arial"/>
                          <a:cs typeface="Arial"/>
                          <a:sym typeface="Arial"/>
                        </a:rPr>
                        <a:t>Mandate 1:   Management of citizenship and civil registration</a:t>
                      </a:r>
                      <a:endParaRPr/>
                    </a:p>
                    <a:p>
                      <a:pPr indent="0" lvl="0" marL="0" marR="0" rtl="0" algn="just">
                        <a:spcBef>
                          <a:spcPts val="800"/>
                        </a:spcBef>
                        <a:spcAft>
                          <a:spcPts val="0"/>
                        </a:spcAft>
                        <a:buNone/>
                      </a:pPr>
                      <a:r>
                        <a:rPr lang="en-US" sz="1600" u="none" cap="none" strike="noStrike">
                          <a:solidFill>
                            <a:schemeClr val="dk1"/>
                          </a:solidFill>
                          <a:latin typeface="Arial"/>
                          <a:ea typeface="Arial"/>
                          <a:cs typeface="Arial"/>
                          <a:sym typeface="Arial"/>
                        </a:rPr>
                        <a:t>Mandate 2:   Management of international migration</a:t>
                      </a:r>
                      <a:endParaRPr/>
                    </a:p>
                    <a:p>
                      <a:pPr indent="0" lvl="0" marL="0" marR="0" rtl="0" algn="just">
                        <a:spcBef>
                          <a:spcPts val="800"/>
                        </a:spcBef>
                        <a:spcAft>
                          <a:spcPts val="0"/>
                        </a:spcAft>
                        <a:buNone/>
                      </a:pPr>
                      <a:r>
                        <a:rPr lang="en-US" sz="1600" u="none" cap="none" strike="noStrike">
                          <a:solidFill>
                            <a:schemeClr val="dk1"/>
                          </a:solidFill>
                          <a:latin typeface="Arial"/>
                          <a:ea typeface="Arial"/>
                          <a:cs typeface="Arial"/>
                          <a:sym typeface="Arial"/>
                        </a:rPr>
                        <a:t>Mandate 3:   Management of refugee protection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69" name="Google Shape;269;p3"/>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latin typeface="Arial"/>
                <a:ea typeface="Arial"/>
                <a:cs typeface="Arial"/>
                <a:sym typeface="Arial"/>
              </a:rPr>
              <a:t>‹#›</a:t>
            </a:fld>
            <a:endParaRPr>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0"/>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86" name="Google Shape;486;p30"/>
          <p:cNvGraphicFramePr/>
          <p:nvPr/>
        </p:nvGraphicFramePr>
        <p:xfrm>
          <a:off x="155642" y="571678"/>
          <a:ext cx="3000000" cy="3000000"/>
        </p:xfrm>
        <a:graphic>
          <a:graphicData uri="http://schemas.openxmlformats.org/drawingml/2006/table">
            <a:tbl>
              <a:tblPr>
                <a:noFill/>
                <a:tableStyleId>{DAC0AF4B-8873-43B8-A1AB-5BD74A46CA9D}</a:tableStyleId>
              </a:tblPr>
              <a:tblGrid>
                <a:gridCol w="4834225"/>
                <a:gridCol w="3998475"/>
              </a:tblGrid>
              <a:tr h="695850">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and efficient management of citizenship and civil registration to fulfil constitutional and international obligations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2715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43100">
                <a:tc>
                  <a:txBody>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Draft Marriage Policy gazetted for public comments</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1" lang="en-US" sz="1600">
                          <a:solidFill>
                            <a:srgbClr val="FF0000"/>
                          </a:solidFill>
                          <a:latin typeface="Arial"/>
                          <a:ea typeface="Arial"/>
                          <a:cs typeface="Arial"/>
                          <a:sym typeface="Arial"/>
                        </a:rPr>
                        <a:t>Not achieved</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Draft Marriage Policy approved by the JCPS Ministerial Cluster meeting on 31 March 2021 for submission to Cabinet.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87632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Reasons for under achievement</a:t>
                      </a:r>
                      <a:endParaRPr/>
                    </a:p>
                    <a:p>
                      <a:pPr indent="0" lvl="0" marL="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The Marriage Policy was scheduled for presentation to the SPCHD, GSCID and JCPS clusters during the month of February 2021. While the SPCHD and GSCID clusters approved the policy for submission to Cabinet in February, the JCPS February meeting rescheduled the presentation to 11 March  2021. The JCPS cluster meeting recommended that the policy must be presented to the JCPS Cluster Ministerial meeting before tabling in Cabinet. </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This target has been rolled over to the 2021/22 financial year.</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87" name="Google Shape;487;p30"/>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2: CIVIC</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488" name="Google Shape;488;p30"/>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1"/>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495" name="Google Shape;495;p31"/>
          <p:cNvGraphicFramePr/>
          <p:nvPr/>
        </p:nvGraphicFramePr>
        <p:xfrm>
          <a:off x="155642" y="571678"/>
          <a:ext cx="3000000" cy="3000000"/>
        </p:xfrm>
        <a:graphic>
          <a:graphicData uri="http://schemas.openxmlformats.org/drawingml/2006/table">
            <a:tbl>
              <a:tblPr>
                <a:noFill/>
                <a:tableStyleId>{DAC0AF4B-8873-43B8-A1AB-5BD74A46CA9D}</a:tableStyleId>
              </a:tblPr>
              <a:tblGrid>
                <a:gridCol w="4101575"/>
                <a:gridCol w="4731150"/>
              </a:tblGrid>
              <a:tr h="64802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population register to empower citizens, enable inclusivity, economic development and national security</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9780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26175">
                <a:tc>
                  <a:txBody>
                    <a:bodyPr/>
                    <a:lstStyle/>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Citizenship Discussion Paper submitted to Minister for approval.</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 </a:t>
                      </a:r>
                      <a:r>
                        <a:rPr lang="en-US" sz="1600">
                          <a:solidFill>
                            <a:schemeClr val="dk1"/>
                          </a:solidFill>
                          <a:latin typeface="Arial"/>
                          <a:ea typeface="Arial"/>
                          <a:cs typeface="Arial"/>
                          <a:sym typeface="Arial"/>
                        </a:rPr>
                        <a:t> </a:t>
                      </a:r>
                      <a:endParaRPr/>
                    </a:p>
                    <a:p>
                      <a:pPr indent="-285750" lvl="0" marL="285750" marR="0" rtl="0" algn="just">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Citizenship Discussion Paper was submitted to Minister for approval. </a:t>
                      </a:r>
                      <a:endParaRPr sz="16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49395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spcBef>
                          <a:spcPts val="0"/>
                        </a:spcBef>
                        <a:spcAft>
                          <a:spcPts val="0"/>
                        </a:spcAft>
                        <a:buNone/>
                      </a:pPr>
                      <a:r>
                        <a:t/>
                      </a:r>
                      <a:endParaRPr b="1" i="0" sz="1600" u="sng"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just">
                        <a:lnSpc>
                          <a:spcPct val="100000"/>
                        </a:lnSpc>
                        <a:spcBef>
                          <a:spcPts val="0"/>
                        </a:spcBef>
                        <a:spcAft>
                          <a:spcPts val="0"/>
                        </a:spcAft>
                        <a:buClr>
                          <a:schemeClr val="dk1"/>
                        </a:buClr>
                        <a:buSzPts val="1600"/>
                        <a:buFont typeface="Calibri"/>
                        <a:buNone/>
                      </a:pPr>
                      <a:r>
                        <a:t/>
                      </a:r>
                      <a:endParaRPr sz="1600">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sz="16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496" name="Google Shape;496;p31"/>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2: CIVIC</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497" name="Google Shape;497;p31"/>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32"/>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04" name="Google Shape;504;p32"/>
          <p:cNvGraphicFramePr/>
          <p:nvPr/>
        </p:nvGraphicFramePr>
        <p:xfrm>
          <a:off x="155642" y="571677"/>
          <a:ext cx="3000000" cy="3000000"/>
        </p:xfrm>
        <a:graphic>
          <a:graphicData uri="http://schemas.openxmlformats.org/drawingml/2006/table">
            <a:tbl>
              <a:tblPr>
                <a:noFill/>
                <a:tableStyleId>{DAC0AF4B-8873-43B8-A1AB-5BD74A46CA9D}</a:tableStyleId>
              </a:tblPr>
              <a:tblGrid>
                <a:gridCol w="4101575"/>
                <a:gridCol w="4731150"/>
              </a:tblGrid>
              <a:tr h="653300">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population register to empower citizens, enable inclusivity, economic development and national security</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0105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88825">
                <a:tc>
                  <a:txBody>
                    <a:bodyPr/>
                    <a:lstStyle/>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Civil Registration Discussion Paper submitted to Minister for approval.</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 </a:t>
                      </a:r>
                      <a:r>
                        <a:rPr lang="en-US" sz="1600">
                          <a:solidFill>
                            <a:schemeClr val="dk1"/>
                          </a:solidFill>
                          <a:latin typeface="Arial"/>
                          <a:ea typeface="Arial"/>
                          <a:cs typeface="Arial"/>
                          <a:sym typeface="Arial"/>
                        </a:rPr>
                        <a:t> </a:t>
                      </a:r>
                      <a:endParaRPr/>
                    </a:p>
                    <a:p>
                      <a:pPr indent="-285750" lvl="0" marL="285750" marR="0" rtl="0" algn="just">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Civil</a:t>
                      </a:r>
                      <a:r>
                        <a:rPr lang="en-US" sz="1600">
                          <a:solidFill>
                            <a:schemeClr val="dk1"/>
                          </a:solidFill>
                          <a:latin typeface="Arial"/>
                          <a:ea typeface="Arial"/>
                          <a:cs typeface="Arial"/>
                          <a:sym typeface="Arial"/>
                        </a:rPr>
                        <a:t> Registration</a:t>
                      </a:r>
                      <a:r>
                        <a:rPr lang="en-US" sz="1600">
                          <a:solidFill>
                            <a:schemeClr val="dk1"/>
                          </a:solidFill>
                          <a:latin typeface="Arial"/>
                          <a:ea typeface="Arial"/>
                          <a:cs typeface="Arial"/>
                          <a:sym typeface="Arial"/>
                        </a:rPr>
                        <a:t> Discussion Paper was submitted to Minister for approval.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71092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spcBef>
                          <a:spcPts val="0"/>
                        </a:spcBef>
                        <a:spcAft>
                          <a:spcPts val="0"/>
                        </a:spcAft>
                        <a:buNone/>
                      </a:pPr>
                      <a:r>
                        <a:t/>
                      </a:r>
                      <a:endParaRPr b="1" i="0" sz="1600" u="sng"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Not applicable</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05" name="Google Shape;505;p32"/>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2: CIVIC</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06" name="Google Shape;506;p32"/>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3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12" name="Google Shape;512;p33"/>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4"/>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19" name="Google Shape;519;p34"/>
          <p:cNvGraphicFramePr/>
          <p:nvPr/>
        </p:nvGraphicFramePr>
        <p:xfrm>
          <a:off x="155642" y="571677"/>
          <a:ext cx="3000000" cy="3000000"/>
        </p:xfrm>
        <a:graphic>
          <a:graphicData uri="http://schemas.openxmlformats.org/drawingml/2006/table">
            <a:tbl>
              <a:tblPr>
                <a:noFill/>
                <a:tableStyleId>{DAC0AF4B-8873-43B8-A1AB-5BD74A46CA9D}</a:tableStyleId>
              </a:tblPr>
              <a:tblGrid>
                <a:gridCol w="4851075"/>
                <a:gridCol w="3981650"/>
              </a:tblGrid>
              <a:tr h="60857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735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68200">
                <a:tc>
                  <a:txBody>
                    <a:bodyPr/>
                    <a:lstStyle/>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200 law enforcement operations/ inspections conducted to ensure compliance with immigration and departmental legislation.</a:t>
                      </a:r>
                      <a:endParaRPr/>
                    </a:p>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en-US" sz="1600">
                          <a:solidFill>
                            <a:schemeClr val="dk1"/>
                          </a:solidFill>
                          <a:latin typeface="Arial"/>
                          <a:ea typeface="Arial"/>
                          <a:cs typeface="Arial"/>
                          <a:sym typeface="Arial"/>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 </a:t>
                      </a:r>
                      <a:r>
                        <a:rPr lang="en-US" sz="1600">
                          <a:solidFill>
                            <a:schemeClr val="dk1"/>
                          </a:solidFill>
                          <a:latin typeface="Arial"/>
                          <a:ea typeface="Arial"/>
                          <a:cs typeface="Arial"/>
                          <a:sym typeface="Arial"/>
                        </a:rPr>
                        <a:t> </a:t>
                      </a:r>
                      <a:endParaRPr/>
                    </a:p>
                    <a:p>
                      <a:pPr indent="-285750" lvl="0" marL="285750" marR="0" rtl="0" algn="l">
                        <a:lnSpc>
                          <a:spcPct val="115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288 law enforcement operations/ inspections were conducted.</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40915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Deployment to the borderline areas in Quarter 4 allowed for an increase in the number of inspections/operations.</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Continuation of inspections and joint-operations with other law</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enforcement agencies.</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20" name="Google Shape;520;p34"/>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21" name="Google Shape;521;p34"/>
          <p:cNvSpPr txBox="1"/>
          <p:nvPr>
            <p:ph idx="12" type="sldNum"/>
          </p:nvPr>
        </p:nvSpPr>
        <p:spPr>
          <a:xfrm>
            <a:off x="3322246"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5"/>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28" name="Google Shape;528;p35"/>
          <p:cNvGraphicFramePr/>
          <p:nvPr/>
        </p:nvGraphicFramePr>
        <p:xfrm>
          <a:off x="161376" y="512167"/>
          <a:ext cx="3000000" cy="3000000"/>
        </p:xfrm>
        <a:graphic>
          <a:graphicData uri="http://schemas.openxmlformats.org/drawingml/2006/table">
            <a:tbl>
              <a:tblPr>
                <a:noFill/>
                <a:tableStyleId>{DAC0AF4B-8873-43B8-A1AB-5BD74A46CA9D}</a:tableStyleId>
              </a:tblPr>
              <a:tblGrid>
                <a:gridCol w="5719875"/>
                <a:gridCol w="3112825"/>
              </a:tblGrid>
              <a:tr h="605750">
                <a:tc gridSpan="2">
                  <a:txBody>
                    <a:bodyPr/>
                    <a:lstStyle/>
                    <a:p>
                      <a:pPr indent="0" lvl="0" marL="0" marR="0" rtl="0" algn="just">
                        <a:lnSpc>
                          <a:spcPct val="10625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71850">
                <a:tc>
                  <a:txBody>
                    <a:bodyPr/>
                    <a:lstStyle/>
                    <a:p>
                      <a:pPr indent="0" lvl="0" marL="0" marR="0" rtl="0" algn="just">
                        <a:lnSpc>
                          <a:spcPct val="10625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25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75675">
                <a:tc>
                  <a:txBody>
                    <a:bodyPr/>
                    <a:lstStyle/>
                    <a:p>
                      <a:pPr indent="0" lvl="0" marL="0" marR="0" rtl="0" algn="just">
                        <a:lnSpc>
                          <a:spcPct val="106250"/>
                        </a:lnSpc>
                        <a:spcBef>
                          <a:spcPts val="0"/>
                        </a:spcBef>
                        <a:spcAft>
                          <a:spcPts val="0"/>
                        </a:spcAft>
                        <a:buNone/>
                      </a:pPr>
                      <a:r>
                        <a:rPr lang="en-US" sz="1600">
                          <a:solidFill>
                            <a:schemeClr val="dk1"/>
                          </a:solidFill>
                          <a:latin typeface="Arial"/>
                          <a:ea typeface="Arial"/>
                          <a:cs typeface="Arial"/>
                          <a:sym typeface="Arial"/>
                        </a:rPr>
                        <a:t>Permanent residence applications adjudicated within 8 months for applications collected within the RSA:</a:t>
                      </a:r>
                      <a:endParaRPr sz="1600">
                        <a:solidFill>
                          <a:schemeClr val="dk1"/>
                        </a:solidFill>
                        <a:latin typeface="Arial"/>
                        <a:ea typeface="Arial"/>
                        <a:cs typeface="Arial"/>
                        <a:sym typeface="Arial"/>
                      </a:endParaRPr>
                    </a:p>
                    <a:p>
                      <a:pPr indent="0" lvl="0" marL="0" marR="0" rtl="0" algn="just">
                        <a:lnSpc>
                          <a:spcPct val="106250"/>
                        </a:lnSpc>
                        <a:spcBef>
                          <a:spcPts val="0"/>
                        </a:spcBef>
                        <a:spcAft>
                          <a:spcPts val="0"/>
                        </a:spcAft>
                        <a:buNone/>
                      </a:pPr>
                      <a:r>
                        <a:rPr b="1" lang="en-US" sz="1600">
                          <a:solidFill>
                            <a:schemeClr val="dk1"/>
                          </a:solidFill>
                          <a:latin typeface="Arial"/>
                          <a:ea typeface="Arial"/>
                          <a:cs typeface="Arial"/>
                          <a:sym typeface="Arial"/>
                        </a:rPr>
                        <a:t>Level 3</a:t>
                      </a:r>
                      <a:endParaRPr sz="1600">
                        <a:solidFill>
                          <a:schemeClr val="dk1"/>
                        </a:solidFill>
                        <a:latin typeface="Arial"/>
                        <a:ea typeface="Arial"/>
                        <a:cs typeface="Arial"/>
                        <a:sym typeface="Arial"/>
                      </a:endParaRPr>
                    </a:p>
                    <a:p>
                      <a:pPr indent="0" lvl="0" marL="0" marR="0" rtl="0" algn="just">
                        <a:lnSpc>
                          <a:spcPct val="106250"/>
                        </a:lnSpc>
                        <a:spcBef>
                          <a:spcPts val="0"/>
                        </a:spcBef>
                        <a:spcAft>
                          <a:spcPts val="0"/>
                        </a:spcAft>
                        <a:buNone/>
                      </a:pPr>
                      <a:r>
                        <a:rPr lang="en-US" sz="1600">
                          <a:solidFill>
                            <a:schemeClr val="dk1"/>
                          </a:solidFill>
                          <a:latin typeface="Arial"/>
                          <a:ea typeface="Arial"/>
                          <a:cs typeface="Arial"/>
                          <a:sym typeface="Arial"/>
                        </a:rPr>
                        <a:t>60% of permanent residence applications adjudicated within 8 months</a:t>
                      </a:r>
                      <a:endParaRPr/>
                    </a:p>
                    <a:p>
                      <a:pPr indent="0" lvl="0" marL="0" marR="0" rtl="0" algn="just">
                        <a:lnSpc>
                          <a:spcPct val="106250"/>
                        </a:lnSpc>
                        <a:spcBef>
                          <a:spcPts val="0"/>
                        </a:spcBef>
                        <a:spcAft>
                          <a:spcPts val="0"/>
                        </a:spcAft>
                        <a:buNone/>
                      </a:pPr>
                      <a:r>
                        <a:rPr lang="en-US" sz="1600">
                          <a:solidFill>
                            <a:schemeClr val="dk1"/>
                          </a:solidFill>
                          <a:latin typeface="Arial"/>
                          <a:ea typeface="Arial"/>
                          <a:cs typeface="Arial"/>
                          <a:sym typeface="Arial"/>
                        </a:rPr>
                        <a:t> </a:t>
                      </a:r>
                      <a:r>
                        <a:rPr b="1" lang="en-US" sz="1600">
                          <a:solidFill>
                            <a:schemeClr val="dk1"/>
                          </a:solidFill>
                          <a:latin typeface="Arial"/>
                          <a:ea typeface="Arial"/>
                          <a:cs typeface="Arial"/>
                          <a:sym typeface="Arial"/>
                        </a:rPr>
                        <a:t>Level 2 </a:t>
                      </a:r>
                      <a:endParaRPr sz="1600">
                        <a:solidFill>
                          <a:schemeClr val="dk1"/>
                        </a:solidFill>
                        <a:latin typeface="Arial"/>
                        <a:ea typeface="Arial"/>
                        <a:cs typeface="Arial"/>
                        <a:sym typeface="Arial"/>
                      </a:endParaRPr>
                    </a:p>
                    <a:p>
                      <a:pPr indent="0" lvl="0" marL="0" marR="0" rtl="0" algn="just">
                        <a:lnSpc>
                          <a:spcPct val="106250"/>
                        </a:lnSpc>
                        <a:spcBef>
                          <a:spcPts val="0"/>
                        </a:spcBef>
                        <a:spcAft>
                          <a:spcPts val="0"/>
                        </a:spcAft>
                        <a:buNone/>
                      </a:pPr>
                      <a:r>
                        <a:rPr lang="en-US" sz="1600">
                          <a:solidFill>
                            <a:schemeClr val="dk1"/>
                          </a:solidFill>
                          <a:latin typeface="Arial"/>
                          <a:ea typeface="Arial"/>
                          <a:cs typeface="Arial"/>
                          <a:sym typeface="Arial"/>
                        </a:rPr>
                        <a:t>63% of permanent residence applications adjudicated within 8 months</a:t>
                      </a:r>
                      <a:endParaRPr/>
                    </a:p>
                    <a:p>
                      <a:pPr indent="0" lvl="0" marL="0" marR="0" rtl="0" algn="just">
                        <a:lnSpc>
                          <a:spcPct val="106250"/>
                        </a:lnSpc>
                        <a:spcBef>
                          <a:spcPts val="0"/>
                        </a:spcBef>
                        <a:spcAft>
                          <a:spcPts val="0"/>
                        </a:spcAft>
                        <a:buNone/>
                      </a:pPr>
                      <a:r>
                        <a:rPr lang="en-US" sz="1600">
                          <a:solidFill>
                            <a:schemeClr val="dk1"/>
                          </a:solidFill>
                          <a:latin typeface="Arial"/>
                          <a:ea typeface="Arial"/>
                          <a:cs typeface="Arial"/>
                          <a:sym typeface="Arial"/>
                        </a:rPr>
                        <a:t> </a:t>
                      </a:r>
                      <a:r>
                        <a:rPr b="1" lang="en-US" sz="1600">
                          <a:solidFill>
                            <a:schemeClr val="dk1"/>
                          </a:solidFill>
                          <a:latin typeface="Arial"/>
                          <a:ea typeface="Arial"/>
                          <a:cs typeface="Arial"/>
                          <a:sym typeface="Arial"/>
                        </a:rPr>
                        <a:t>Level 1</a:t>
                      </a:r>
                      <a:endParaRPr sz="1600">
                        <a:solidFill>
                          <a:schemeClr val="dk1"/>
                        </a:solidFill>
                        <a:latin typeface="Arial"/>
                        <a:ea typeface="Arial"/>
                        <a:cs typeface="Arial"/>
                        <a:sym typeface="Arial"/>
                      </a:endParaRPr>
                    </a:p>
                    <a:p>
                      <a:pPr indent="0" lvl="0" marL="0" marR="0" rtl="0" algn="just">
                        <a:lnSpc>
                          <a:spcPct val="106250"/>
                        </a:lnSpc>
                        <a:spcBef>
                          <a:spcPts val="0"/>
                        </a:spcBef>
                        <a:spcAft>
                          <a:spcPts val="0"/>
                        </a:spcAft>
                        <a:buNone/>
                      </a:pPr>
                      <a:r>
                        <a:rPr lang="en-US" sz="1600">
                          <a:solidFill>
                            <a:schemeClr val="dk1"/>
                          </a:solidFill>
                          <a:latin typeface="Arial"/>
                          <a:ea typeface="Arial"/>
                          <a:cs typeface="Arial"/>
                          <a:sym typeface="Arial"/>
                        </a:rPr>
                        <a:t>65% of permanent residence applications adjudicated within 8 months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6250"/>
                        </a:lnSpc>
                        <a:spcBef>
                          <a:spcPts val="0"/>
                        </a:spcBef>
                        <a:spcAft>
                          <a:spcPts val="0"/>
                        </a:spcAft>
                        <a:buNone/>
                      </a:pPr>
                      <a:r>
                        <a:rPr b="1" lang="en-US" sz="1600">
                          <a:solidFill>
                            <a:srgbClr val="FF0000"/>
                          </a:solidFill>
                          <a:latin typeface="Arial"/>
                          <a:ea typeface="Arial"/>
                          <a:cs typeface="Arial"/>
                          <a:sym typeface="Arial"/>
                        </a:rPr>
                        <a:t>Not achieved</a:t>
                      </a:r>
                      <a:endParaRPr sz="1600">
                        <a:solidFill>
                          <a:srgbClr val="FF0000"/>
                        </a:solidFill>
                        <a:latin typeface="Arial"/>
                        <a:ea typeface="Arial"/>
                        <a:cs typeface="Arial"/>
                        <a:sym typeface="Arial"/>
                      </a:endParaRPr>
                    </a:p>
                    <a:p>
                      <a:pPr indent="0" lvl="0" marL="0" marR="0" rtl="0" algn="just">
                        <a:lnSpc>
                          <a:spcPct val="106250"/>
                        </a:lnSpc>
                        <a:spcBef>
                          <a:spcPts val="0"/>
                        </a:spcBef>
                        <a:spcAft>
                          <a:spcPts val="0"/>
                        </a:spcAft>
                        <a:buNone/>
                      </a:pPr>
                      <a:r>
                        <a:rPr b="1"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just">
                        <a:lnSpc>
                          <a:spcPct val="106250"/>
                        </a:lnSpc>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43.7%  (793 out of 1 815) </a:t>
                      </a:r>
                      <a:r>
                        <a:rPr lang="en-US" sz="1600">
                          <a:solidFill>
                            <a:schemeClr val="dk1"/>
                          </a:solidFill>
                          <a:latin typeface="Arial"/>
                          <a:ea typeface="Arial"/>
                          <a:cs typeface="Arial"/>
                          <a:sym typeface="Arial"/>
                        </a:rPr>
                        <a:t>permanent residence applications adjudicated within 8 months for applications collected within the RSA.</a:t>
                      </a:r>
                      <a:endParaRPr/>
                    </a:p>
                    <a:p>
                      <a:pPr indent="0" lvl="0" marL="0" marR="0" rtl="0" algn="just">
                        <a:lnSpc>
                          <a:spcPct val="10625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just">
                        <a:lnSpc>
                          <a:spcPct val="106250"/>
                        </a:lnSpc>
                        <a:spcBef>
                          <a:spcPts val="0"/>
                        </a:spcBef>
                        <a:spcAft>
                          <a:spcPts val="0"/>
                        </a:spcAft>
                        <a:buNone/>
                      </a:pPr>
                      <a:r>
                        <a:t/>
                      </a:r>
                      <a:endParaRPr sz="1600">
                        <a:solidFill>
                          <a:srgbClr val="FF0000"/>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676425">
                <a:tc>
                  <a:txBody>
                    <a:bodyPr/>
                    <a:lstStyle/>
                    <a:p>
                      <a:pPr indent="0" lvl="0" marL="0" marR="0" rtl="0" algn="just">
                        <a:lnSpc>
                          <a:spcPct val="10625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a:p>
                    <a:p>
                      <a:pPr indent="0" lvl="0" marL="0" marR="0" rtl="0" algn="just">
                        <a:lnSpc>
                          <a:spcPct val="10625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lnSpc>
                          <a:spcPct val="10625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 </a:t>
                      </a:r>
                      <a:r>
                        <a:rPr lang="en-US" sz="1600">
                          <a:solidFill>
                            <a:schemeClr val="dk1"/>
                          </a:solidFill>
                          <a:latin typeface="Arial"/>
                          <a:ea typeface="Arial"/>
                          <a:cs typeface="Arial"/>
                          <a:sym typeface="Arial"/>
                        </a:rPr>
                        <a:t>new applications </a:t>
                      </a:r>
                      <a:r>
                        <a:rPr lang="en-US" sz="1600">
                          <a:solidFill>
                            <a:schemeClr val="dk1"/>
                          </a:solidFill>
                          <a:latin typeface="Arial"/>
                          <a:ea typeface="Arial"/>
                          <a:cs typeface="Arial"/>
                          <a:sym typeface="Arial"/>
                        </a:rPr>
                        <a:t> were </a:t>
                      </a:r>
                      <a:r>
                        <a:rPr lang="en-US" sz="1600">
                          <a:solidFill>
                            <a:schemeClr val="dk1"/>
                          </a:solidFill>
                          <a:latin typeface="Arial"/>
                          <a:ea typeface="Arial"/>
                          <a:cs typeface="Arial"/>
                          <a:sym typeface="Arial"/>
                        </a:rPr>
                        <a:t>received for processing since March 2020</a:t>
                      </a:r>
                      <a:r>
                        <a:rPr lang="en-US" sz="1600">
                          <a:solidFill>
                            <a:schemeClr val="dk1"/>
                          </a:solidFill>
                          <a:latin typeface="Arial"/>
                          <a:ea typeface="Arial"/>
                          <a:cs typeface="Arial"/>
                          <a:sym typeface="Arial"/>
                        </a:rPr>
                        <a:t> – there was therefore </a:t>
                      </a:r>
                      <a:r>
                        <a:rPr lang="en-US" sz="1600">
                          <a:solidFill>
                            <a:schemeClr val="dk1"/>
                          </a:solidFill>
                          <a:latin typeface="Arial"/>
                          <a:ea typeface="Arial"/>
                          <a:cs typeface="Arial"/>
                          <a:sym typeface="Arial"/>
                        </a:rPr>
                        <a:t>no population for Permanent Residence applications to be adjudicated. </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625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just">
                        <a:lnSpc>
                          <a:spcPct val="10625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285750" lvl="0" marL="285750" marR="0" rtl="0" algn="just">
                        <a:lnSpc>
                          <a:spcPct val="10625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This target has been rolled over to the 2021/22 financial year.</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29" name="Google Shape;529;p35"/>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8450"/>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30" name="Google Shape;530;p35"/>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6"/>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37" name="Google Shape;537;p36"/>
          <p:cNvGraphicFramePr/>
          <p:nvPr/>
        </p:nvGraphicFramePr>
        <p:xfrm>
          <a:off x="155642" y="571677"/>
          <a:ext cx="3000000" cy="3000000"/>
        </p:xfrm>
        <a:graphic>
          <a:graphicData uri="http://schemas.openxmlformats.org/drawingml/2006/table">
            <a:tbl>
              <a:tblPr>
                <a:noFill/>
                <a:tableStyleId>{DAC0AF4B-8873-43B8-A1AB-5BD74A46CA9D}</a:tableStyleId>
              </a:tblPr>
              <a:tblGrid>
                <a:gridCol w="4101575"/>
                <a:gridCol w="4731150"/>
              </a:tblGrid>
              <a:tr h="660700">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055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54075">
                <a:tc>
                  <a:txBody>
                    <a:bodyPr/>
                    <a:lstStyle/>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82% of critical skills visas adjudicated within 4 weeks.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 </a:t>
                      </a:r>
                      <a:r>
                        <a:rPr lang="en-US" sz="1600">
                          <a:solidFill>
                            <a:schemeClr val="dk1"/>
                          </a:solidFill>
                          <a:latin typeface="Arial"/>
                          <a:ea typeface="Arial"/>
                          <a:cs typeface="Arial"/>
                          <a:sym typeface="Arial"/>
                        </a:rPr>
                        <a:t> </a:t>
                      </a:r>
                      <a:endParaRPr/>
                    </a:p>
                    <a:p>
                      <a:pPr indent="-342900" lvl="0" marL="342900" marR="0" rtl="0" algn="l">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91.1% (2 299 out of 2 523) </a:t>
                      </a:r>
                      <a:r>
                        <a:rPr lang="en-US" sz="1600">
                          <a:solidFill>
                            <a:schemeClr val="dk1"/>
                          </a:solidFill>
                          <a:latin typeface="Arial"/>
                          <a:ea typeface="Arial"/>
                          <a:cs typeface="Arial"/>
                          <a:sym typeface="Arial"/>
                        </a:rPr>
                        <a:t>of critical skills visas were adjudicated within 4 weeks for applications processed within the RSA (from date of receipt of application until outcome is in scan at VFS Centre - office of application).</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3377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In quarter 4 all adjudicators in the business unit were on duty daily and as a result were able to finalise the applications within the turnaround time, except on two or three occasion where the workplace had to shut down  due to Covid infections.</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Not applicable</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38" name="Google Shape;538;p36"/>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39" name="Google Shape;539;p36"/>
          <p:cNvSpPr txBox="1"/>
          <p:nvPr>
            <p:ph idx="12" type="sldNum"/>
          </p:nvPr>
        </p:nvSpPr>
        <p:spPr>
          <a:xfrm>
            <a:off x="3476623" y="6261348"/>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b="1" lang="en-US" sz="1400">
                <a:latin typeface="Arial"/>
                <a:ea typeface="Arial"/>
                <a:cs typeface="Arial"/>
                <a:sym typeface="Arial"/>
              </a:rPr>
              <a:t>‹#›</a:t>
            </a:fld>
            <a:endParaRPr b="1" sz="14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37"/>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46" name="Google Shape;546;p37"/>
          <p:cNvGraphicFramePr/>
          <p:nvPr/>
        </p:nvGraphicFramePr>
        <p:xfrm>
          <a:off x="0" y="519218"/>
          <a:ext cx="3000000" cy="3000000"/>
        </p:xfrm>
        <a:graphic>
          <a:graphicData uri="http://schemas.openxmlformats.org/drawingml/2006/table">
            <a:tbl>
              <a:tblPr>
                <a:noFill/>
                <a:tableStyleId>{DAC0AF4B-8873-43B8-A1AB-5BD74A46CA9D}</a:tableStyleId>
              </a:tblPr>
              <a:tblGrid>
                <a:gridCol w="4926525"/>
                <a:gridCol w="4067550"/>
              </a:tblGrid>
              <a:tr h="600750">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6006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623325">
                <a:tc>
                  <a:txBody>
                    <a:bodyPr/>
                    <a:lstStyle/>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90% of business and general work visas adjudicated within 8 weeks.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1" lang="en-US" sz="1600">
                          <a:solidFill>
                            <a:srgbClr val="FF0000"/>
                          </a:solidFill>
                          <a:latin typeface="Arial"/>
                          <a:ea typeface="Arial"/>
                          <a:cs typeface="Arial"/>
                          <a:sym typeface="Arial"/>
                        </a:rPr>
                        <a:t>Not achieved</a:t>
                      </a:r>
                      <a:endParaRPr sz="1600">
                        <a:solidFill>
                          <a:srgbClr val="FF0000"/>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b="1" lang="en-US" sz="1600">
                          <a:solidFill>
                            <a:schemeClr val="dk1"/>
                          </a:solidFill>
                          <a:latin typeface="Arial"/>
                          <a:ea typeface="Arial"/>
                          <a:cs typeface="Arial"/>
                          <a:sym typeface="Arial"/>
                        </a:rPr>
                        <a:t>83.3% (570 out of 684) </a:t>
                      </a:r>
                      <a:r>
                        <a:rPr lang="en-US" sz="1600">
                          <a:solidFill>
                            <a:schemeClr val="dk1"/>
                          </a:solidFill>
                          <a:latin typeface="Arial"/>
                          <a:ea typeface="Arial"/>
                          <a:cs typeface="Arial"/>
                          <a:sym typeface="Arial"/>
                        </a:rPr>
                        <a:t>of business and general work visas were adjudicated within 8 weeks for applications processed within the RSA).</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1772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The business unit could only finalise fewer applications as officials only started returning to the office during lockdown level 3, but still, in a very limited capacity. The business unit had to observe the Covid-19 health and safety requirements whereby social distance necessitated officials working on a rotation basis.</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This target has been rolled over to the 2021/22 financial year.</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47" name="Google Shape;547;p37"/>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48" name="Google Shape;548;p37"/>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38"/>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55" name="Google Shape;555;p38"/>
          <p:cNvGraphicFramePr/>
          <p:nvPr/>
        </p:nvGraphicFramePr>
        <p:xfrm>
          <a:off x="155642" y="571677"/>
          <a:ext cx="3000000" cy="3000000"/>
        </p:xfrm>
        <a:graphic>
          <a:graphicData uri="http://schemas.openxmlformats.org/drawingml/2006/table">
            <a:tbl>
              <a:tblPr>
                <a:noFill/>
                <a:tableStyleId>{DAC0AF4B-8873-43B8-A1AB-5BD74A46CA9D}</a:tableStyleId>
              </a:tblPr>
              <a:tblGrid>
                <a:gridCol w="4101575"/>
                <a:gridCol w="4731150"/>
              </a:tblGrid>
              <a:tr h="666550">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091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71400">
                <a:tc>
                  <a:txBody>
                    <a:bodyPr/>
                    <a:lstStyle/>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t/>
                      </a:r>
                      <a:endParaRPr sz="16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Refugee Protection Policy Discussion Paper submitted to Minister for approval.</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15000"/>
                        </a:lnSpc>
                        <a:spcBef>
                          <a:spcPts val="0"/>
                        </a:spcBef>
                        <a:spcAft>
                          <a:spcPts val="0"/>
                        </a:spcAft>
                        <a:buClr>
                          <a:schemeClr val="dk1"/>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Refugee Protection Policy Discussion Paper was submitted to Minister in March 2021.</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5447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56" name="Google Shape;556;p38"/>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57" name="Google Shape;557;p38"/>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39"/>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64" name="Google Shape;564;p39"/>
          <p:cNvGraphicFramePr/>
          <p:nvPr/>
        </p:nvGraphicFramePr>
        <p:xfrm>
          <a:off x="155642" y="571676"/>
          <a:ext cx="3000000" cy="3000000"/>
        </p:xfrm>
        <a:graphic>
          <a:graphicData uri="http://schemas.openxmlformats.org/drawingml/2006/table">
            <a:tbl>
              <a:tblPr>
                <a:noFill/>
                <a:tableStyleId>{DAC0AF4B-8873-43B8-A1AB-5BD74A46CA9D}</a:tableStyleId>
              </a:tblPr>
              <a:tblGrid>
                <a:gridCol w="4101575"/>
                <a:gridCol w="4731150"/>
              </a:tblGrid>
              <a:tr h="66362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073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62725">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International Migration Policy Discussion Paper submitted to Minister for approval.</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endParaRPr sz="1600">
                        <a:latin typeface="Arial"/>
                        <a:ea typeface="Arial"/>
                        <a:cs typeface="Arial"/>
                        <a:sym typeface="Arial"/>
                      </a:endParaRPr>
                    </a:p>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 </a:t>
                      </a:r>
                      <a:r>
                        <a:rPr lang="en-US" sz="1600">
                          <a:solidFill>
                            <a:schemeClr val="dk1"/>
                          </a:solidFill>
                          <a:latin typeface="Arial"/>
                          <a:ea typeface="Arial"/>
                          <a:cs typeface="Arial"/>
                          <a:sym typeface="Arial"/>
                        </a:rPr>
                        <a:t> </a:t>
                      </a:r>
                      <a:endParaRPr/>
                    </a:p>
                    <a:p>
                      <a:pPr indent="-285750" lvl="0" marL="285750" marR="0" rtl="0" algn="just">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International Migration Policy Discussion Paper was submitted to Minister in March 2021.</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4412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65" name="Google Shape;565;p39"/>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66" name="Google Shape;566;p39"/>
          <p:cNvSpPr txBox="1"/>
          <p:nvPr>
            <p:ph idx="12" type="sldNum"/>
          </p:nvPr>
        </p:nvSpPr>
        <p:spPr>
          <a:xfrm>
            <a:off x="3476623" y="6284058"/>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
          <p:cNvSpPr txBox="1"/>
          <p:nvPr/>
        </p:nvSpPr>
        <p:spPr>
          <a:xfrm>
            <a:off x="311150" y="1530350"/>
            <a:ext cx="8832850" cy="374650"/>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4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sp>
        <p:nvSpPr>
          <p:cNvPr id="275" name="Google Shape;275;p4"/>
          <p:cNvSpPr txBox="1"/>
          <p:nvPr/>
        </p:nvSpPr>
        <p:spPr>
          <a:xfrm>
            <a:off x="-11114" y="-92145"/>
            <a:ext cx="9155113" cy="458776"/>
          </a:xfrm>
          <a:prstGeom prst="rect">
            <a:avLst/>
          </a:prstGeom>
          <a:gradFill>
            <a:gsLst>
              <a:gs pos="0">
                <a:srgbClr val="946D4D"/>
              </a:gs>
              <a:gs pos="50000">
                <a:srgbClr val="D79E6F"/>
              </a:gs>
              <a:gs pos="100000">
                <a:srgbClr val="FFBE85"/>
              </a:gs>
            </a:gsLst>
            <a:lin ang="2700000" scaled="0"/>
          </a:gradFill>
          <a:ln>
            <a:noFill/>
          </a:ln>
          <a:effectLst>
            <a:outerShdw blurRad="44450" algn="ctr" dir="5400000" dist="27940">
              <a:srgbClr val="000000">
                <a:alpha val="31764"/>
              </a:srgbClr>
            </a:outerShdw>
          </a:effectLst>
        </p:spPr>
        <p:txBody>
          <a:bodyPr anchorCtr="0" anchor="t" bIns="45700" lIns="45700" spcFirstLastPara="1" rIns="45700" wrap="square" tIns="45700">
            <a:spAutoFit/>
          </a:bodyPr>
          <a:lstStyle/>
          <a:p>
            <a:pPr indent="0" lvl="0" marL="0" marR="0" rtl="0" algn="ctr">
              <a:lnSpc>
                <a:spcPct val="107000"/>
              </a:lnSpc>
              <a:spcBef>
                <a:spcPts val="0"/>
              </a:spcBef>
              <a:spcAft>
                <a:spcPts val="0"/>
              </a:spcAft>
              <a:buNone/>
            </a:pPr>
            <a:r>
              <a:rPr b="1" i="0" lang="en-US" sz="2400" u="none" cap="none" strike="noStrike">
                <a:solidFill>
                  <a:schemeClr val="dk1"/>
                </a:solidFill>
                <a:latin typeface="Arial"/>
                <a:ea typeface="Arial"/>
                <a:cs typeface="Arial"/>
                <a:sym typeface="Arial"/>
              </a:rPr>
              <a:t>DHA OUTCOMES</a:t>
            </a:r>
            <a:endParaRPr b="1" i="0" sz="2400" u="none" cap="none" strike="noStrike">
              <a:solidFill>
                <a:schemeClr val="dk1"/>
              </a:solidFill>
              <a:latin typeface="Arial"/>
              <a:ea typeface="Arial"/>
              <a:cs typeface="Arial"/>
              <a:sym typeface="Arial"/>
            </a:endParaRPr>
          </a:p>
        </p:txBody>
      </p:sp>
      <p:sp>
        <p:nvSpPr>
          <p:cNvPr id="276" name="Google Shape;276;p4"/>
          <p:cNvSpPr/>
          <p:nvPr/>
        </p:nvSpPr>
        <p:spPr>
          <a:xfrm>
            <a:off x="1" y="698072"/>
            <a:ext cx="9143999" cy="46320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Arial"/>
                <a:ea typeface="Arial"/>
                <a:cs typeface="Arial"/>
                <a:sym typeface="Arial"/>
              </a:rPr>
              <a:t>The department has adopted the following outcomes:</a:t>
            </a:r>
            <a:endParaRPr/>
          </a:p>
          <a:p>
            <a:pPr indent="-285750" lvl="0" marL="285750" marR="0" rtl="0" algn="l">
              <a:spcBef>
                <a:spcPts val="18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Secure management of international migration resulting in South Africa’s interests being served and fulfilling international commitments; </a:t>
            </a:r>
            <a:endParaRPr b="0" i="0" sz="2000" u="none" cap="none" strike="noStrike">
              <a:solidFill>
                <a:schemeClr val="dk1"/>
              </a:solidFill>
              <a:latin typeface="Arial"/>
              <a:ea typeface="Arial"/>
              <a:cs typeface="Arial"/>
              <a:sym typeface="Arial"/>
            </a:endParaRPr>
          </a:p>
          <a:p>
            <a:pPr indent="-285750" lvl="0" marL="285750" marR="0" rtl="0" algn="l">
              <a:spcBef>
                <a:spcPts val="18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 Secure and efficient management of citizenship and civil registration to fulfil constitutional and international obligations;</a:t>
            </a:r>
            <a:endParaRPr/>
          </a:p>
          <a:p>
            <a:pPr indent="-285750" lvl="0" marL="285750" marR="0" rtl="0" algn="l">
              <a:spcBef>
                <a:spcPts val="18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Efficient asylum seeker and refugee system in compliance with domestic and international obligations;</a:t>
            </a:r>
            <a:endParaRPr/>
          </a:p>
          <a:p>
            <a:pPr indent="-285750" lvl="0" marL="285750" marR="0" rtl="0" algn="l">
              <a:spcBef>
                <a:spcPts val="18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Secure population register to empower citizens, enable inclusivity, economic development and national security; AND </a:t>
            </a:r>
            <a:endParaRPr/>
          </a:p>
          <a:p>
            <a:pPr indent="-285750" lvl="0" marL="285750" marR="0" rtl="0" algn="l">
              <a:spcBef>
                <a:spcPts val="1800"/>
              </a:spcBef>
              <a:spcAft>
                <a:spcPts val="0"/>
              </a:spcAft>
              <a:buClr>
                <a:schemeClr val="dk1"/>
              </a:buClr>
              <a:buSzPts val="2000"/>
              <a:buFont typeface="Noto Sans Symbols"/>
              <a:buChar char="✔"/>
            </a:pPr>
            <a:r>
              <a:rPr b="0" i="0" lang="en-US" sz="2000" u="none" cap="none" strike="noStrike">
                <a:solidFill>
                  <a:schemeClr val="dk1"/>
                </a:solidFill>
                <a:latin typeface="Arial"/>
                <a:ea typeface="Arial"/>
                <a:cs typeface="Arial"/>
                <a:sym typeface="Arial"/>
              </a:rPr>
              <a:t> DHA positioned to contribute positively to a capable and developmental state.</a:t>
            </a:r>
            <a:endParaRPr b="0" i="0" sz="2000" u="none" cap="none" strike="noStrike">
              <a:solidFill>
                <a:schemeClr val="dk1"/>
              </a:solidFill>
              <a:latin typeface="Arial"/>
              <a:ea typeface="Arial"/>
              <a:cs typeface="Arial"/>
              <a:sym typeface="Arial"/>
            </a:endParaRPr>
          </a:p>
        </p:txBody>
      </p:sp>
      <p:sp>
        <p:nvSpPr>
          <p:cNvPr id="277" name="Google Shape;277;p4"/>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0"/>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73" name="Google Shape;573;p40"/>
          <p:cNvGraphicFramePr/>
          <p:nvPr/>
        </p:nvGraphicFramePr>
        <p:xfrm>
          <a:off x="155642" y="571674"/>
          <a:ext cx="3000000" cy="3000000"/>
        </p:xfrm>
        <a:graphic>
          <a:graphicData uri="http://schemas.openxmlformats.org/drawingml/2006/table">
            <a:tbl>
              <a:tblPr>
                <a:noFill/>
                <a:tableStyleId>{DAC0AF4B-8873-43B8-A1AB-5BD74A46CA9D}</a:tableStyleId>
              </a:tblPr>
              <a:tblGrid>
                <a:gridCol w="3023975"/>
                <a:gridCol w="5808750"/>
              </a:tblGrid>
              <a:tr h="107717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661250">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663200">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BMA incrementally rolled-out to: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4 Ports of entry;</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5 Segments of the borderline;</a:t>
                      </a:r>
                      <a:r>
                        <a:rPr lang="en-US" sz="1600">
                          <a:solidFill>
                            <a:schemeClr val="dk1"/>
                          </a:solidFill>
                          <a:latin typeface="Arial"/>
                          <a:ea typeface="Arial"/>
                          <a:cs typeface="Arial"/>
                          <a:sym typeface="Arial"/>
                        </a:rPr>
                        <a:t> and</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1 Community crossing point.</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1" lang="en-US" sz="1600">
                          <a:solidFill>
                            <a:srgbClr val="FF0000"/>
                          </a:solidFill>
                          <a:latin typeface="Arial"/>
                          <a:ea typeface="Arial"/>
                          <a:cs typeface="Arial"/>
                          <a:sym typeface="Arial"/>
                        </a:rPr>
                        <a:t>Not achieved</a:t>
                      </a:r>
                      <a:endParaRPr sz="1600">
                        <a:solidFill>
                          <a:srgbClr val="FF0000"/>
                        </a:solidFill>
                        <a:latin typeface="Arial"/>
                        <a:ea typeface="Arial"/>
                        <a:cs typeface="Arial"/>
                        <a:sym typeface="Arial"/>
                      </a:endParaRPr>
                    </a:p>
                    <a:p>
                      <a:pPr indent="0" lvl="0" marL="0" marR="0" rtl="0" algn="l">
                        <a:spcBef>
                          <a:spcPts val="0"/>
                        </a:spcBef>
                        <a:spcAft>
                          <a:spcPts val="0"/>
                        </a:spcAft>
                        <a:buNone/>
                      </a:pPr>
                      <a:r>
                        <a:rPr lang="en-US" sz="1600">
                          <a:solidFill>
                            <a:srgbClr val="FF0000"/>
                          </a:solidFill>
                          <a:latin typeface="Arial"/>
                          <a:ea typeface="Arial"/>
                          <a:cs typeface="Arial"/>
                          <a:sym typeface="Arial"/>
                        </a:rPr>
                        <a:t> </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target was not achieved; however, the following milestones were achieved:</a:t>
                      </a:r>
                      <a:endParaRPr/>
                    </a:p>
                    <a:p>
                      <a:pPr indent="-285750" lvl="1" marL="742950" marR="0" rtl="0" algn="just">
                        <a:spcBef>
                          <a:spcPts val="0"/>
                        </a:spcBef>
                        <a:spcAft>
                          <a:spcPts val="0"/>
                        </a:spcAft>
                        <a:buClr>
                          <a:schemeClr val="dk1"/>
                        </a:buClr>
                        <a:buSzPts val="1600"/>
                        <a:buFont typeface="Arial"/>
                        <a:buChar char="•"/>
                      </a:pPr>
                      <a:r>
                        <a:rPr lang="en-US" sz="1600" u="none" cap="none" strike="noStrike">
                          <a:solidFill>
                            <a:schemeClr val="dk1"/>
                          </a:solidFill>
                          <a:latin typeface="Arial"/>
                          <a:ea typeface="Arial"/>
                          <a:cs typeface="Arial"/>
                          <a:sym typeface="Arial"/>
                        </a:rPr>
                        <a:t>The assent of the BMA Act, 2020 by the president; and </a:t>
                      </a:r>
                      <a:endParaRPr/>
                    </a:p>
                    <a:p>
                      <a:pPr indent="-285750" lvl="1" marL="742950" marR="0" rtl="0" algn="just">
                        <a:spcBef>
                          <a:spcPts val="0"/>
                        </a:spcBef>
                        <a:spcAft>
                          <a:spcPts val="0"/>
                        </a:spcAft>
                        <a:buClr>
                          <a:schemeClr val="dk1"/>
                        </a:buClr>
                        <a:buSzPts val="1600"/>
                        <a:buFont typeface="Arial"/>
                        <a:buChar char="•"/>
                      </a:pPr>
                      <a:r>
                        <a:rPr lang="en-US" sz="1600" u="none" cap="none" strike="noStrike">
                          <a:solidFill>
                            <a:schemeClr val="dk1"/>
                          </a:solidFill>
                          <a:latin typeface="Arial"/>
                          <a:ea typeface="Arial"/>
                          <a:cs typeface="Arial"/>
                          <a:sym typeface="Arial"/>
                        </a:rPr>
                        <a:t>The signing of a BMA Commencement proclamation by the president which allows for the appointment of a Commissioner and Deputy Commissioners for the BMA. </a:t>
                      </a:r>
                      <a:endParaRPr sz="1600" u="none" cap="none" strike="noStrike">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74" name="Google Shape;574;p40"/>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75" name="Google Shape;575;p40"/>
          <p:cNvSpPr txBox="1"/>
          <p:nvPr>
            <p:ph idx="12" type="sldNum"/>
          </p:nvPr>
        </p:nvSpPr>
        <p:spPr>
          <a:xfrm>
            <a:off x="3632267" y="6307806"/>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41"/>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82" name="Google Shape;582;p41"/>
          <p:cNvGraphicFramePr/>
          <p:nvPr/>
        </p:nvGraphicFramePr>
        <p:xfrm>
          <a:off x="155642" y="571676"/>
          <a:ext cx="3000000" cy="3000000"/>
        </p:xfrm>
        <a:graphic>
          <a:graphicData uri="http://schemas.openxmlformats.org/drawingml/2006/table">
            <a:tbl>
              <a:tblPr>
                <a:noFill/>
                <a:tableStyleId>{DAC0AF4B-8873-43B8-A1AB-5BD74A46CA9D}</a:tableStyleId>
              </a:tblPr>
              <a:tblGrid>
                <a:gridCol w="5104625"/>
                <a:gridCol w="3728100"/>
              </a:tblGrid>
              <a:tr h="519985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The BMA Act, 2020 was assented by the President in July 2020. The BMA could not be established as the BMA Act, 2020 must come into force first, through a Commencement Proclamation, before the establishment and roll-out of the BMA.  In this regard, the President signed a BMA Commencement Proclamation in December 2020 which only allows for the appointment of a Commissioner and Deputy Commissioners for the BMA; and not the operationalisation of the entire BMA Act, 2021. </a:t>
                      </a:r>
                      <a:endParaRPr/>
                    </a:p>
                    <a:p>
                      <a:pPr indent="-285750" lvl="0" marL="285750" marR="0" rtl="0" algn="just">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In addition, relevant border law enforcement functions which will be executed by the BMA need to be transferred to the Minister of Home Affairs through a Section 97 Presidential Proclamation. The current draft Proclamation needs to be revised to remove reference to identified pieces of legislation which pose challenges to some Departments.</a:t>
                      </a:r>
                      <a:endParaRPr sz="1600">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BMA PMO to undertake the necessary regulatory and legislative requirements to ensure the establishment and roll-out of the BMA in the new financial year.</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83" name="Google Shape;583;p41"/>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84" name="Google Shape;584;p41"/>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9" name="Shape 589"/>
        <p:cNvGrpSpPr/>
        <p:nvPr/>
      </p:nvGrpSpPr>
      <p:grpSpPr>
        <a:xfrm>
          <a:off x="0" y="0"/>
          <a:ext cx="0" cy="0"/>
          <a:chOff x="0" y="0"/>
          <a:chExt cx="0" cy="0"/>
        </a:xfrm>
      </p:grpSpPr>
      <p:sp>
        <p:nvSpPr>
          <p:cNvPr id="590" name="Google Shape;590;p42"/>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591" name="Google Shape;591;p42"/>
          <p:cNvGraphicFramePr/>
          <p:nvPr/>
        </p:nvGraphicFramePr>
        <p:xfrm>
          <a:off x="23751" y="525220"/>
          <a:ext cx="3000000" cy="3000000"/>
        </p:xfrm>
        <a:graphic>
          <a:graphicData uri="http://schemas.openxmlformats.org/drawingml/2006/table">
            <a:tbl>
              <a:tblPr>
                <a:noFill/>
                <a:tableStyleId>{DAC0AF4B-8873-43B8-A1AB-5BD74A46CA9D}</a:tableStyleId>
              </a:tblPr>
              <a:tblGrid>
                <a:gridCol w="3191400"/>
                <a:gridCol w="5952600"/>
              </a:tblGrid>
              <a:tr h="501300">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0772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721225">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NTC incrementally established. </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1" lang="en-US" sz="1600">
                          <a:solidFill>
                            <a:srgbClr val="FF0000"/>
                          </a:solidFill>
                          <a:latin typeface="Arial"/>
                          <a:ea typeface="Arial"/>
                          <a:cs typeface="Arial"/>
                          <a:sym typeface="Arial"/>
                        </a:rPr>
                        <a:t>Not achieved</a:t>
                      </a:r>
                      <a:endParaRPr sz="1600">
                        <a:solidFill>
                          <a:srgbClr val="FF0000"/>
                        </a:solidFill>
                        <a:latin typeface="Arial"/>
                        <a:ea typeface="Arial"/>
                        <a:cs typeface="Arial"/>
                        <a:sym typeface="Arial"/>
                      </a:endParaRPr>
                    </a:p>
                    <a:p>
                      <a:pPr indent="0" lvl="0" marL="0" marR="0" rtl="0" algn="l">
                        <a:spcBef>
                          <a:spcPts val="0"/>
                        </a:spcBef>
                        <a:spcAft>
                          <a:spcPts val="0"/>
                        </a:spcAft>
                        <a:buNone/>
                      </a:pPr>
                      <a:r>
                        <a:rPr lang="en-US" sz="1600">
                          <a:solidFill>
                            <a:srgbClr val="FF0000"/>
                          </a:solidFill>
                          <a:latin typeface="Arial"/>
                          <a:ea typeface="Arial"/>
                          <a:cs typeface="Arial"/>
                          <a:sym typeface="Arial"/>
                        </a:rPr>
                        <a:t> </a:t>
                      </a:r>
                      <a:endParaRPr/>
                    </a:p>
                    <a:p>
                      <a:pPr indent="0" lvl="0" marL="0" marR="0" rtl="0" algn="l">
                        <a:lnSpc>
                          <a:spcPct val="115000"/>
                        </a:lnSpc>
                        <a:spcBef>
                          <a:spcPts val="0"/>
                        </a:spcBef>
                        <a:spcAft>
                          <a:spcPts val="0"/>
                        </a:spcAft>
                        <a:buNone/>
                      </a:pPr>
                      <a:r>
                        <a:rPr lang="en-US" sz="1600">
                          <a:solidFill>
                            <a:schemeClr val="dk1"/>
                          </a:solidFill>
                          <a:latin typeface="Arial"/>
                          <a:ea typeface="Arial"/>
                          <a:cs typeface="Arial"/>
                          <a:sym typeface="Arial"/>
                        </a:rPr>
                        <a:t>The target was not achieved; however, the following progress was made towards its achievement:</a:t>
                      </a:r>
                      <a:endParaRPr/>
                    </a:p>
                    <a:p>
                      <a:pPr indent="-342900" lvl="0" marL="342900" marR="0" rtl="0" algn="l">
                        <a:lnSpc>
                          <a:spcPct val="115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An NTC establishment plan was approved by the acting DG in September 2020;</a:t>
                      </a:r>
                      <a:endParaRPr/>
                    </a:p>
                    <a:p>
                      <a:pPr indent="-342900" lvl="0" marL="342900" marR="0" rtl="0" algn="l">
                        <a:lnSpc>
                          <a:spcPct val="115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Requests for the nomination of NTC Steering Committee members were sent to relevant organs of State however, little feedback was received from departments; and </a:t>
                      </a:r>
                      <a:endParaRPr/>
                    </a:p>
                    <a:p>
                      <a:pPr indent="-342900" lvl="0" marL="342900" marR="0" rtl="0" algn="l">
                        <a:lnSpc>
                          <a:spcPct val="115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A draft NTC Implementation Protocol was prepared by DHA Legal Services.</a:t>
                      </a:r>
                      <a:endParaRPr/>
                    </a:p>
                    <a:p>
                      <a:pPr indent="-342900" lvl="0" marL="342900" marR="0" rtl="0" algn="l">
                        <a:lnSpc>
                          <a:spcPct val="115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Technical Committee set up.</a:t>
                      </a:r>
                      <a:endParaRPr sz="1600">
                        <a:solidFill>
                          <a:schemeClr val="dk1"/>
                        </a:solidFill>
                        <a:latin typeface="Arial"/>
                        <a:ea typeface="Arial"/>
                        <a:cs typeface="Arial"/>
                        <a:sym typeface="Arial"/>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592" name="Google Shape;592;p42"/>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593" name="Google Shape;593;p42"/>
          <p:cNvSpPr txBox="1"/>
          <p:nvPr>
            <p:ph idx="12" type="sldNum"/>
          </p:nvPr>
        </p:nvSpPr>
        <p:spPr>
          <a:xfrm>
            <a:off x="3476623" y="6333389"/>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43"/>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600" name="Google Shape;600;p43"/>
          <p:cNvGraphicFramePr/>
          <p:nvPr/>
        </p:nvGraphicFramePr>
        <p:xfrm>
          <a:off x="155642" y="571676"/>
          <a:ext cx="3000000" cy="3000000"/>
        </p:xfrm>
        <a:graphic>
          <a:graphicData uri="http://schemas.openxmlformats.org/drawingml/2006/table">
            <a:tbl>
              <a:tblPr>
                <a:noFill/>
                <a:tableStyleId>{DAC0AF4B-8873-43B8-A1AB-5BD74A46CA9D}</a:tableStyleId>
              </a:tblPr>
              <a:tblGrid>
                <a:gridCol w="4386375"/>
                <a:gridCol w="4446325"/>
              </a:tblGrid>
              <a:tr h="538972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lang="en-US" sz="1600">
                          <a:solidFill>
                            <a:schemeClr val="dk1"/>
                          </a:solidFill>
                          <a:latin typeface="Arial"/>
                          <a:ea typeface="Arial"/>
                          <a:cs typeface="Arial"/>
                          <a:sym typeface="Arial"/>
                        </a:rPr>
                        <a:t>Due to the absence of an NTC Steering Committee, the draft Implementation Protocol prepared by DHA Legal Services could not be processed further for conclusion with relevant organs of state.</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Noto Sans Symbols"/>
                        <a:buChar char="❑"/>
                      </a:pPr>
                      <a:r>
                        <a:rPr b="0" i="0" lang="en-US" sz="1600" u="none" cap="none" strike="noStrike">
                          <a:solidFill>
                            <a:schemeClr val="dk1"/>
                          </a:solidFill>
                          <a:latin typeface="Arial"/>
                          <a:ea typeface="Arial"/>
                          <a:cs typeface="Arial"/>
                          <a:sym typeface="Arial"/>
                        </a:rPr>
                        <a:t>This target has been rolled over to the 2021/22 FY:</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NTC incrementally established  commencing with the establishment of an interim NTC.</a:t>
                      </a:r>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601" name="Google Shape;601;p43"/>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602" name="Google Shape;602;p43"/>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44"/>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609" name="Google Shape;609;p44"/>
          <p:cNvGraphicFramePr/>
          <p:nvPr/>
        </p:nvGraphicFramePr>
        <p:xfrm>
          <a:off x="1" y="571677"/>
          <a:ext cx="3000000" cy="3000000"/>
        </p:xfrm>
        <a:graphic>
          <a:graphicData uri="http://schemas.openxmlformats.org/drawingml/2006/table">
            <a:tbl>
              <a:tblPr>
                <a:noFill/>
                <a:tableStyleId>{DAC0AF4B-8873-43B8-A1AB-5BD74A46CA9D}</a:tableStyleId>
              </a:tblPr>
              <a:tblGrid>
                <a:gridCol w="4370125"/>
                <a:gridCol w="4618250"/>
              </a:tblGrid>
              <a:tr h="608900">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3737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42600">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Multiple preferred bidders appointed for the redevelopment of six land ports of entry.</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15000"/>
                        </a:lnSpc>
                        <a:spcBef>
                          <a:spcPts val="0"/>
                        </a:spcBef>
                        <a:spcAft>
                          <a:spcPts val="0"/>
                        </a:spcAft>
                        <a:buNone/>
                      </a:pPr>
                      <a:r>
                        <a:rPr b="1" lang="en-US" sz="1600">
                          <a:solidFill>
                            <a:srgbClr val="FF0000"/>
                          </a:solidFill>
                          <a:latin typeface="Arial"/>
                          <a:ea typeface="Arial"/>
                          <a:cs typeface="Arial"/>
                          <a:sym typeface="Arial"/>
                        </a:rPr>
                        <a:t>Not achieved</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This target was not achieved however, an initial draft of the RfP documentation was prepared by the Transaction Adviser. Outstanding issues on the RfP are currently being addressed by the department.</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781350">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achievement</a:t>
                      </a:r>
                      <a:endParaRPr/>
                    </a:p>
                    <a:p>
                      <a:pPr indent="-285750" lvl="0" marL="285750" marR="0" rtl="0" algn="just">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This target could not be achieved as the DHA is addressing outstanding information which is required for the finalisation of the draft Request to Proposal (RfP) documentation which will ultimately be issued to the market for responses. </a:t>
                      </a:r>
                      <a:endParaRPr/>
                    </a:p>
                    <a:p>
                      <a:pPr indent="-184150" lvl="0" marL="285750" marR="0" rtl="0" algn="just">
                        <a:spcBef>
                          <a:spcPts val="0"/>
                        </a:spcBef>
                        <a:spcAft>
                          <a:spcPts val="0"/>
                        </a:spcAft>
                        <a:buClr>
                          <a:schemeClr val="dk1"/>
                        </a:buClr>
                        <a:buSzPts val="1600"/>
                        <a:buFont typeface="Noto Sans Symbols"/>
                        <a:buNone/>
                      </a:pPr>
                      <a:r>
                        <a:t/>
                      </a:r>
                      <a:endParaRPr sz="1600">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These issues include, inter alia, land and site clearances, water use licenses, environmental impact assessment.</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This target has been rolled over to the 2021/22 FY:</a:t>
                      </a:r>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Financial and contractual closure reached with the appointed bidders in respect of the redevelopment of six priority land ports of entry.</a:t>
                      </a:r>
                      <a:endParaRPr/>
                    </a:p>
                    <a:p>
                      <a:pPr indent="0" lvl="0" marL="0" marR="0" rtl="0" algn="l">
                        <a:lnSpc>
                          <a:spcPct val="100000"/>
                        </a:lnSpc>
                        <a:spcBef>
                          <a:spcPts val="0"/>
                        </a:spcBef>
                        <a:spcAft>
                          <a:spcPts val="0"/>
                        </a:spcAft>
                        <a:buClr>
                          <a:schemeClr val="dk1"/>
                        </a:buClr>
                        <a:buSzPts val="1600"/>
                        <a:buFont typeface="Calibri"/>
                        <a:buNone/>
                      </a:pPr>
                      <a:r>
                        <a:t/>
                      </a:r>
                      <a:endParaRPr b="0" i="0" sz="1600" u="none" cap="none" strike="noStrike">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610" name="Google Shape;610;p44"/>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611" name="Google Shape;611;p44"/>
          <p:cNvSpPr txBox="1"/>
          <p:nvPr>
            <p:ph idx="12" type="sldNum"/>
          </p:nvPr>
        </p:nvSpPr>
        <p:spPr>
          <a:xfrm>
            <a:off x="3476623" y="6173787"/>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45"/>
          <p:cNvSpPr txBox="1"/>
          <p:nvPr/>
        </p:nvSpPr>
        <p:spPr>
          <a:xfrm>
            <a:off x="311284" y="1529950"/>
            <a:ext cx="8832716" cy="375229"/>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endParaRPr/>
          </a:p>
        </p:txBody>
      </p:sp>
      <p:graphicFrame>
        <p:nvGraphicFramePr>
          <p:cNvPr id="618" name="Google Shape;618;p45"/>
          <p:cNvGraphicFramePr/>
          <p:nvPr/>
        </p:nvGraphicFramePr>
        <p:xfrm>
          <a:off x="155642" y="571676"/>
          <a:ext cx="3000000" cy="3000000"/>
        </p:xfrm>
        <a:graphic>
          <a:graphicData uri="http://schemas.openxmlformats.org/drawingml/2006/table">
            <a:tbl>
              <a:tblPr>
                <a:noFill/>
                <a:tableStyleId>{DAC0AF4B-8873-43B8-A1AB-5BD74A46CA9D}</a:tableStyleId>
              </a:tblPr>
              <a:tblGrid>
                <a:gridCol w="4566250"/>
                <a:gridCol w="4266450"/>
              </a:tblGrid>
              <a:tr h="668025">
                <a:tc gridSpan="2">
                  <a:txBody>
                    <a:bodyPr/>
                    <a:lstStyle/>
                    <a:p>
                      <a:pPr indent="0" lvl="0" marL="0" marR="0" rtl="0" algn="l">
                        <a:lnSpc>
                          <a:spcPct val="100000"/>
                        </a:lnSpc>
                        <a:spcBef>
                          <a:spcPts val="0"/>
                        </a:spcBef>
                        <a:spcAft>
                          <a:spcPts val="0"/>
                        </a:spcAft>
                        <a:buClr>
                          <a:schemeClr val="dk1"/>
                        </a:buClr>
                        <a:buSzPts val="1600"/>
                        <a:buFont typeface="Arial"/>
                        <a:buNone/>
                      </a:pPr>
                      <a:r>
                        <a:rPr b="1" lang="en-US" sz="1600" u="sng">
                          <a:solidFill>
                            <a:schemeClr val="dk1"/>
                          </a:solidFill>
                          <a:latin typeface="Arial"/>
                          <a:ea typeface="Arial"/>
                          <a:cs typeface="Arial"/>
                          <a:sym typeface="Arial"/>
                        </a:rPr>
                        <a:t>Outcome:</a:t>
                      </a:r>
                      <a:r>
                        <a:rPr lang="en-US" sz="1600" u="none">
                          <a:solidFill>
                            <a:schemeClr val="dk1"/>
                          </a:solidFill>
                          <a:latin typeface="Arial"/>
                          <a:ea typeface="Arial"/>
                          <a:cs typeface="Arial"/>
                          <a:sym typeface="Arial"/>
                        </a:rPr>
                        <a:t> </a:t>
                      </a:r>
                      <a:r>
                        <a:rPr lang="en-US" sz="1600">
                          <a:solidFill>
                            <a:schemeClr val="dk1"/>
                          </a:solidFill>
                          <a:latin typeface="Arial"/>
                          <a:ea typeface="Arial"/>
                          <a:cs typeface="Arial"/>
                          <a:sym typeface="Arial"/>
                        </a:rPr>
                        <a:t>Secure management of international migration resulting in South Africa’s interests being served and fulfilling international commitments</a:t>
                      </a:r>
                      <a:endParaRPr/>
                    </a:p>
                  </a:txBody>
                  <a:tcPr marT="72000" marB="7200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410075">
                <a:tc>
                  <a:txBody>
                    <a:bodyPr/>
                    <a:lstStyle/>
                    <a:p>
                      <a:pPr indent="0" lvl="0" marL="0" marR="0" rtl="0" algn="l">
                        <a:lnSpc>
                          <a:spcPct val="90000"/>
                        </a:lnSpc>
                        <a:spcBef>
                          <a:spcPts val="0"/>
                        </a:spcBef>
                        <a:spcAft>
                          <a:spcPts val="0"/>
                        </a:spcAft>
                        <a:buClr>
                          <a:schemeClr val="lt2"/>
                        </a:buClr>
                        <a:buSzPts val="1600"/>
                        <a:buFont typeface="Noto Sans Symbols"/>
                        <a:buNone/>
                      </a:pPr>
                      <a:r>
                        <a:rPr b="1" i="0" lang="en-US" sz="1600" u="none" cap="none" strike="noStrike">
                          <a:solidFill>
                            <a:schemeClr val="dk1"/>
                          </a:solidFill>
                          <a:latin typeface="Arial"/>
                          <a:ea typeface="Arial"/>
                          <a:cs typeface="Arial"/>
                          <a:sym typeface="Arial"/>
                        </a:rPr>
                        <a:t>ANNUAL TARGET</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none" cap="none" strike="noStrike">
                          <a:solidFill>
                            <a:schemeClr val="dk1"/>
                          </a:solidFill>
                          <a:latin typeface="Arial"/>
                          <a:ea typeface="Arial"/>
                          <a:cs typeface="Arial"/>
                          <a:sym typeface="Arial"/>
                        </a:rPr>
                        <a:t>ANNUAL PERFORMANCE</a:t>
                      </a:r>
                      <a:endParaRPr b="1" i="0" sz="1600" u="none" cap="none" strike="noStrike">
                        <a:solidFill>
                          <a:schemeClr val="dk1"/>
                        </a:solidFill>
                        <a:latin typeface="Arial"/>
                        <a:ea typeface="Arial"/>
                        <a:cs typeface="Arial"/>
                        <a:sym typeface="Arial"/>
                      </a:endParaRPr>
                    </a:p>
                  </a:txBody>
                  <a:tcPr marT="71950" marB="71950"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75750">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One-Stop-Border-Post (OSBP) Policy gazetted for public comments.</a:t>
                      </a:r>
                      <a:endParaRPr sz="1600">
                        <a:solidFill>
                          <a:schemeClr val="dk1"/>
                        </a:solidFill>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None/>
                      </a:pPr>
                      <a:r>
                        <a:rPr b="1" lang="en-US" sz="1600">
                          <a:solidFill>
                            <a:srgbClr val="00B050"/>
                          </a:solidFill>
                          <a:latin typeface="Arial"/>
                          <a:ea typeface="Arial"/>
                          <a:cs typeface="Arial"/>
                          <a:sym typeface="Arial"/>
                        </a:rPr>
                        <a:t>Achieved</a:t>
                      </a:r>
                      <a:r>
                        <a:rPr b="0"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285750" lvl="0" marL="285750" marR="0" rtl="0" algn="l">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The OSBP Policy was gazetted in December 2020 for public comments.</a:t>
                      </a:r>
                      <a:endParaRPr sz="16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283675">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Reasons for under/ over achievement</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i="0" lang="en-US" sz="1600" u="sng" cap="none" strike="noStrike">
                          <a:solidFill>
                            <a:schemeClr val="dk1"/>
                          </a:solidFill>
                          <a:latin typeface="Arial"/>
                          <a:ea typeface="Arial"/>
                          <a:cs typeface="Arial"/>
                          <a:sym typeface="Arial"/>
                        </a:rPr>
                        <a:t>Way forward/Remedial action</a:t>
                      </a:r>
                      <a:endParaRPr/>
                    </a:p>
                    <a:p>
                      <a:pPr indent="0" lvl="0" marL="0" marR="0" rtl="0" algn="l">
                        <a:lnSpc>
                          <a:spcPct val="100000"/>
                        </a:lnSpc>
                        <a:spcBef>
                          <a:spcPts val="0"/>
                        </a:spcBef>
                        <a:spcAft>
                          <a:spcPts val="0"/>
                        </a:spcAft>
                        <a:buClr>
                          <a:schemeClr val="dk1"/>
                        </a:buClr>
                        <a:buSzPts val="1600"/>
                        <a:buFont typeface="Calibri"/>
                        <a:buNone/>
                      </a:pPr>
                      <a:r>
                        <a:t/>
                      </a:r>
                      <a:endParaRPr b="1" i="0" sz="1600" u="sng"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Not applicable</a:t>
                      </a:r>
                      <a:endParaRPr b="0" i="0" sz="1600" u="none" cap="none" strike="noStrike">
                        <a:solidFill>
                          <a:schemeClr val="dk1"/>
                        </a:solidFill>
                        <a:latin typeface="Arial"/>
                        <a:ea typeface="Arial"/>
                        <a:cs typeface="Arial"/>
                        <a:sym typeface="Arial"/>
                      </a:endParaRPr>
                    </a:p>
                  </a:txBody>
                  <a:tcPr marT="73125" marB="73125" marR="72000" marL="720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graphicFrame>
        <p:nvGraphicFramePr>
          <p:cNvPr id="619" name="Google Shape;619;p45"/>
          <p:cNvGraphicFramePr/>
          <p:nvPr/>
        </p:nvGraphicFramePr>
        <p:xfrm>
          <a:off x="155641" y="54592"/>
          <a:ext cx="3000000" cy="3000000"/>
        </p:xfrm>
        <a:graphic>
          <a:graphicData uri="http://schemas.openxmlformats.org/drawingml/2006/table">
            <a:tbl>
              <a:tblPr>
                <a:noFill/>
                <a:tableStyleId>{DAC0AF4B-8873-43B8-A1AB-5BD74A46CA9D}</a:tableStyleId>
              </a:tblPr>
              <a:tblGrid>
                <a:gridCol w="8832725"/>
              </a:tblGrid>
              <a:tr h="517075">
                <a:tc>
                  <a:txBody>
                    <a:bodyPr/>
                    <a:lstStyle/>
                    <a:p>
                      <a:pPr indent="0" lvl="0" marL="0" marR="0" rtl="0" algn="ctr">
                        <a:spcBef>
                          <a:spcPts val="0"/>
                        </a:spcBef>
                        <a:spcAft>
                          <a:spcPts val="0"/>
                        </a:spcAft>
                        <a:buNone/>
                      </a:pPr>
                      <a:r>
                        <a:rPr b="1" lang="en-US" sz="2400">
                          <a:solidFill>
                            <a:schemeClr val="dk1"/>
                          </a:solidFill>
                          <a:latin typeface="Arial"/>
                          <a:ea typeface="Arial"/>
                          <a:cs typeface="Arial"/>
                          <a:sym typeface="Arial"/>
                        </a:rPr>
                        <a:t>PROGRAMME 3: IMMIGRATION</a:t>
                      </a:r>
                      <a:r>
                        <a:rPr b="1" lang="en-US" sz="2400">
                          <a:solidFill>
                            <a:schemeClr val="dk1"/>
                          </a:solidFill>
                          <a:latin typeface="Arial"/>
                          <a:ea typeface="Arial"/>
                          <a:cs typeface="Arial"/>
                          <a:sym typeface="Arial"/>
                        </a:rPr>
                        <a:t> AFFAIRS</a:t>
                      </a:r>
                      <a:endParaRPr b="1" sz="2400">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620" name="Google Shape;620;p45"/>
          <p:cNvSpPr txBox="1"/>
          <p:nvPr>
            <p:ph idx="12" type="sldNum"/>
          </p:nvPr>
        </p:nvSpPr>
        <p:spPr>
          <a:xfrm>
            <a:off x="3476623" y="6319684"/>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graphicFrame>
        <p:nvGraphicFramePr>
          <p:cNvPr id="626" name="Google Shape;626;p46"/>
          <p:cNvGraphicFramePr/>
          <p:nvPr/>
        </p:nvGraphicFramePr>
        <p:xfrm>
          <a:off x="90805" y="604909"/>
          <a:ext cx="3000000" cy="3000000"/>
        </p:xfrm>
        <a:graphic>
          <a:graphicData uri="http://schemas.openxmlformats.org/drawingml/2006/table">
            <a:tbl>
              <a:tblPr>
                <a:noFill/>
                <a:tableStyleId>{DAC0AF4B-8873-43B8-A1AB-5BD74A46CA9D}</a:tableStyleId>
              </a:tblPr>
              <a:tblGrid>
                <a:gridCol w="2241425"/>
                <a:gridCol w="3500100"/>
                <a:gridCol w="3220875"/>
              </a:tblGrid>
              <a:tr h="645825">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Annual Target</a:t>
                      </a:r>
                      <a:endParaRPr b="1"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Progress</a:t>
                      </a:r>
                      <a:endParaRPr b="1"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Way forward/Remedial action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384800">
                <a:tc>
                  <a:txBody>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DHA Bill gazetted for public consultation.</a:t>
                      </a:r>
                      <a:endParaRPr/>
                    </a:p>
                    <a:p>
                      <a:pPr indent="0" lvl="0" marL="0" marR="0" rtl="0" algn="just">
                        <a:spcBef>
                          <a:spcPts val="0"/>
                        </a:spcBef>
                        <a:spcAft>
                          <a:spcPts val="0"/>
                        </a:spcAft>
                        <a:buNone/>
                      </a:pPr>
                      <a:r>
                        <a:t/>
                      </a:r>
                      <a:endParaRPr b="0" sz="1600">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1DD"/>
                    </a:solidFill>
                  </a:tcPr>
                </a:tc>
                <a:tc>
                  <a:txBody>
                    <a:bodyPr/>
                    <a:lstStyle/>
                    <a:p>
                      <a:pPr indent="0" lvl="0" marL="0" marR="0" rtl="0" algn="just">
                        <a:lnSpc>
                          <a:spcPct val="115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Bill was approved by EXCO for submission to Minister. However, the department would need to source a legal opinion and finalise consultation with the National School of Government on the establishment of the DHA College.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1DD"/>
                    </a:solidFill>
                  </a:tcPr>
                </a:tc>
                <a:tc>
                  <a:txBody>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Submission of the Bill to the Minister with a legal opinion and input from the National School of Government.</a:t>
                      </a:r>
                      <a:endParaRPr b="0" i="0" sz="1600" u="none" cap="none" strike="noStrike">
                        <a:solidFill>
                          <a:schemeClr val="dk1"/>
                        </a:solidFill>
                        <a:latin typeface="Arial"/>
                        <a:ea typeface="Arial"/>
                        <a:cs typeface="Arial"/>
                        <a:sym typeface="Arial"/>
                      </a:endParaRPr>
                    </a:p>
                    <a:p>
                      <a:pPr indent="0" lvl="0" marL="0" marR="0" rtl="0" algn="just">
                        <a:lnSpc>
                          <a:spcPct val="115000"/>
                        </a:lnSpc>
                        <a:spcBef>
                          <a:spcPts val="0"/>
                        </a:spcBef>
                        <a:spcAft>
                          <a:spcPts val="0"/>
                        </a:spcAft>
                        <a:buNone/>
                      </a:pPr>
                      <a:r>
                        <a:t/>
                      </a:r>
                      <a:endParaRPr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1DD"/>
                    </a:solidFill>
                  </a:tcPr>
                </a:tc>
              </a:tr>
              <a:tr h="2325875">
                <a:tc>
                  <a:txBody>
                    <a:bodyPr/>
                    <a:lstStyle/>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BMCS partially rolled out to 4 airports (70% of counters at each airport),</a:t>
                      </a:r>
                      <a:endParaRPr b="1" sz="1600" u="non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c>
                  <a:txBody>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BMCS Servers were installed and configured in two airports  (OR Tambo</a:t>
                      </a:r>
                      <a:r>
                        <a:rPr lang="en-US" sz="1600">
                          <a:solidFill>
                            <a:schemeClr val="dk1"/>
                          </a:solidFill>
                          <a:latin typeface="Arial"/>
                          <a:ea typeface="Arial"/>
                          <a:cs typeface="Arial"/>
                          <a:sym typeface="Arial"/>
                        </a:rPr>
                        <a:t> and Cape Town </a:t>
                      </a:r>
                      <a:r>
                        <a:rPr lang="en-US" sz="1600">
                          <a:solidFill>
                            <a:schemeClr val="dk1"/>
                          </a:solidFill>
                          <a:latin typeface="Arial"/>
                          <a:ea typeface="Arial"/>
                          <a:cs typeface="Arial"/>
                          <a:sym typeface="Arial"/>
                        </a:rPr>
                        <a:t>International airports.  </a:t>
                      </a:r>
                      <a:endParaRPr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c>
                  <a:txBody>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The annual target has</a:t>
                      </a:r>
                      <a:r>
                        <a:rPr lang="en-US" sz="1600">
                          <a:solidFill>
                            <a:schemeClr val="dk1"/>
                          </a:solidFill>
                          <a:latin typeface="Arial"/>
                          <a:ea typeface="Arial"/>
                          <a:cs typeface="Arial"/>
                          <a:sym typeface="Arial"/>
                        </a:rPr>
                        <a:t> been</a:t>
                      </a:r>
                      <a:r>
                        <a:rPr lang="en-US" sz="1600">
                          <a:solidFill>
                            <a:schemeClr val="dk1"/>
                          </a:solidFill>
                          <a:latin typeface="Arial"/>
                          <a:ea typeface="Arial"/>
                          <a:cs typeface="Arial"/>
                          <a:sym typeface="Arial"/>
                        </a:rPr>
                        <a:t> rolled over to the 2021/22 FY.</a:t>
                      </a:r>
                      <a:endParaRPr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r>
            </a:tbl>
          </a:graphicData>
        </a:graphic>
      </p:graphicFrame>
      <p:graphicFrame>
        <p:nvGraphicFramePr>
          <p:cNvPr id="627" name="Google Shape;627;p46"/>
          <p:cNvGraphicFramePr/>
          <p:nvPr/>
        </p:nvGraphicFramePr>
        <p:xfrm>
          <a:off x="90805" y="13649"/>
          <a:ext cx="3000000" cy="3000000"/>
        </p:xfrm>
        <a:graphic>
          <a:graphicData uri="http://schemas.openxmlformats.org/drawingml/2006/table">
            <a:tbl>
              <a:tblPr>
                <a:noFill/>
                <a:tableStyleId>{DAC0AF4B-8873-43B8-A1AB-5BD74A46CA9D}</a:tableStyleId>
              </a:tblPr>
              <a:tblGrid>
                <a:gridCol w="8962400"/>
              </a:tblGrid>
              <a:tr h="591250">
                <a:tc>
                  <a:txBody>
                    <a:bodyPr/>
                    <a:lstStyle/>
                    <a:p>
                      <a:pPr indent="0" lvl="0" marL="0" marR="0" rtl="0" algn="ctr">
                        <a:lnSpc>
                          <a:spcPct val="107000"/>
                        </a:lnSpc>
                        <a:spcBef>
                          <a:spcPts val="0"/>
                        </a:spcBef>
                        <a:spcAft>
                          <a:spcPts val="0"/>
                        </a:spcAft>
                        <a:buClr>
                          <a:schemeClr val="dk1"/>
                        </a:buClr>
                        <a:buSzPts val="2400"/>
                        <a:buFont typeface="Arial"/>
                        <a:buNone/>
                      </a:pPr>
                      <a:r>
                        <a:rPr b="1" lang="en-US" sz="2400">
                          <a:latin typeface="Arial"/>
                          <a:ea typeface="Arial"/>
                          <a:cs typeface="Arial"/>
                          <a:sym typeface="Arial"/>
                        </a:rPr>
                        <a:t>LIST OF 2020-21 ANNUAL TARGETS NOT ACHIEVED</a:t>
                      </a:r>
                      <a:endParaRPr b="1"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graphicFrame>
        <p:nvGraphicFramePr>
          <p:cNvPr id="633" name="Google Shape;633;p47"/>
          <p:cNvGraphicFramePr/>
          <p:nvPr/>
        </p:nvGraphicFramePr>
        <p:xfrm>
          <a:off x="90805" y="604910"/>
          <a:ext cx="3000000" cy="3000000"/>
        </p:xfrm>
        <a:graphic>
          <a:graphicData uri="http://schemas.openxmlformats.org/drawingml/2006/table">
            <a:tbl>
              <a:tblPr>
                <a:noFill/>
                <a:tableStyleId>{DAC0AF4B-8873-43B8-A1AB-5BD74A46CA9D}</a:tableStyleId>
              </a:tblPr>
              <a:tblGrid>
                <a:gridCol w="2241425"/>
                <a:gridCol w="3500100"/>
                <a:gridCol w="3220875"/>
              </a:tblGrid>
              <a:tr h="738600">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Annual Target</a:t>
                      </a:r>
                      <a:endParaRPr b="1"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Progress</a:t>
                      </a:r>
                      <a:endParaRPr b="1"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Way forward/Remedial action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946075">
                <a:tc>
                  <a:txBody>
                    <a:bodyPr/>
                    <a:lstStyle/>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Service provider contracted to develop Asylum Seeker and Refugee System.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1DD"/>
                    </a:solidFill>
                  </a:tcPr>
                </a:tc>
                <a:tc>
                  <a:txBody>
                    <a:bodyPr/>
                    <a:lstStyle/>
                    <a:p>
                      <a:pPr indent="0" lvl="0" marL="0" marR="0" rtl="0" algn="just">
                        <a:spcBef>
                          <a:spcPts val="0"/>
                        </a:spcBef>
                        <a:spcAft>
                          <a:spcPts val="0"/>
                        </a:spcAft>
                        <a:buNone/>
                      </a:pPr>
                      <a:r>
                        <a:rPr lang="en-US" sz="1600">
                          <a:solidFill>
                            <a:schemeClr val="dk1"/>
                          </a:solidFill>
                          <a:latin typeface="Arial"/>
                          <a:ea typeface="Arial"/>
                          <a:cs typeface="Arial"/>
                          <a:sym typeface="Arial"/>
                        </a:rPr>
                        <a:t>The procurement process was put on hold pending the solution on SCM compliance matters pertaining to the appointment of tender specification members.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1DD"/>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Appointment of the service provider to develop Asylum Seeker and Refugee System.</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AF1DD"/>
                    </a:solidFill>
                  </a:tcPr>
                </a:tc>
              </a:tr>
              <a:tr h="2659975">
                <a:tc>
                  <a:txBody>
                    <a:bodyPr/>
                    <a:lstStyle/>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Draft Marriage Policy gazetted for public comments.</a:t>
                      </a:r>
                      <a:endParaRPr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c>
                  <a:txBody>
                    <a:bodyPr/>
                    <a:lstStyle/>
                    <a:p>
                      <a:pPr indent="0" lvl="0" marL="0" marR="0" rtl="0" algn="just">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Draft Marriage Policy approved by the JCPS cluster</a:t>
                      </a:r>
                      <a:r>
                        <a:rPr lang="en-US" sz="1600">
                          <a:solidFill>
                            <a:schemeClr val="dk1"/>
                          </a:solidFill>
                          <a:latin typeface="Arial"/>
                          <a:ea typeface="Arial"/>
                          <a:cs typeface="Arial"/>
                          <a:sym typeface="Arial"/>
                        </a:rPr>
                        <a:t> Ministers on 31 March 2021 for submission to Cabinet.</a:t>
                      </a:r>
                      <a:endParaRPr sz="1600">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c>
                  <a:txBody>
                    <a:bodyPr/>
                    <a:lstStyle/>
                    <a:p>
                      <a:pPr indent="0" lvl="0" marL="0" marR="0" rtl="0" algn="just">
                        <a:lnSpc>
                          <a:spcPct val="115000"/>
                        </a:lnSpc>
                        <a:spcBef>
                          <a:spcPts val="0"/>
                        </a:spcBef>
                        <a:spcAft>
                          <a:spcPts val="0"/>
                        </a:spcAft>
                        <a:buNone/>
                      </a:pPr>
                      <a:r>
                        <a:rPr lang="en-US" sz="1600">
                          <a:solidFill>
                            <a:schemeClr val="dk1"/>
                          </a:solidFill>
                          <a:latin typeface="Arial"/>
                          <a:ea typeface="Arial"/>
                          <a:cs typeface="Arial"/>
                          <a:sym typeface="Arial"/>
                        </a:rPr>
                        <a:t>Gazetting of the Green Paper on Marriages for public comments in Q4.</a:t>
                      </a:r>
                      <a:endParaRPr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6E3BC"/>
                    </a:solidFill>
                  </a:tcPr>
                </a:tc>
              </a:tr>
            </a:tbl>
          </a:graphicData>
        </a:graphic>
      </p:graphicFrame>
      <p:graphicFrame>
        <p:nvGraphicFramePr>
          <p:cNvPr id="634" name="Google Shape;634;p47"/>
          <p:cNvGraphicFramePr/>
          <p:nvPr/>
        </p:nvGraphicFramePr>
        <p:xfrm>
          <a:off x="90805" y="13649"/>
          <a:ext cx="3000000" cy="3000000"/>
        </p:xfrm>
        <a:graphic>
          <a:graphicData uri="http://schemas.openxmlformats.org/drawingml/2006/table">
            <a:tbl>
              <a:tblPr>
                <a:noFill/>
                <a:tableStyleId>{DAC0AF4B-8873-43B8-A1AB-5BD74A46CA9D}</a:tableStyleId>
              </a:tblPr>
              <a:tblGrid>
                <a:gridCol w="8962400"/>
              </a:tblGrid>
              <a:tr h="591250">
                <a:tc>
                  <a:txBody>
                    <a:bodyPr/>
                    <a:lstStyle/>
                    <a:p>
                      <a:pPr indent="0" lvl="0" marL="0" marR="0" rtl="0" algn="ctr">
                        <a:lnSpc>
                          <a:spcPct val="107000"/>
                        </a:lnSpc>
                        <a:spcBef>
                          <a:spcPts val="0"/>
                        </a:spcBef>
                        <a:spcAft>
                          <a:spcPts val="0"/>
                        </a:spcAft>
                        <a:buClr>
                          <a:schemeClr val="dk1"/>
                        </a:buClr>
                        <a:buSzPts val="2400"/>
                        <a:buFont typeface="Arial"/>
                        <a:buNone/>
                      </a:pPr>
                      <a:r>
                        <a:rPr b="1" lang="en-US" sz="2400">
                          <a:latin typeface="Arial"/>
                          <a:ea typeface="Arial"/>
                          <a:cs typeface="Arial"/>
                          <a:sym typeface="Arial"/>
                        </a:rPr>
                        <a:t>LIST OF 2020-21 ANNUAL TARGETS NOT ACHIEVED</a:t>
                      </a:r>
                      <a:endParaRPr b="1"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48"/>
          <p:cNvSpPr/>
          <p:nvPr/>
        </p:nvSpPr>
        <p:spPr>
          <a:xfrm>
            <a:off x="62418" y="32431"/>
            <a:ext cx="8966579" cy="487506"/>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chemeClr val="lt2"/>
              </a:buClr>
              <a:buSzPts val="2400"/>
              <a:buFont typeface="Noto Sans Symbols"/>
              <a:buNone/>
            </a:pPr>
            <a:r>
              <a:rPr b="1" i="0" lang="en-US" sz="2400" u="none" cap="none" strike="noStrike">
                <a:solidFill>
                  <a:schemeClr val="dk1"/>
                </a:solidFill>
                <a:latin typeface="Arial"/>
                <a:ea typeface="Arial"/>
                <a:cs typeface="Arial"/>
                <a:sym typeface="Arial"/>
              </a:rPr>
              <a:t>LIST OF 2019-20 ANNUAL TARGETS NOT ACHIEVED</a:t>
            </a:r>
            <a:endParaRPr/>
          </a:p>
        </p:txBody>
      </p:sp>
      <p:graphicFrame>
        <p:nvGraphicFramePr>
          <p:cNvPr id="641" name="Google Shape;641;p48"/>
          <p:cNvGraphicFramePr/>
          <p:nvPr/>
        </p:nvGraphicFramePr>
        <p:xfrm>
          <a:off x="62418" y="539224"/>
          <a:ext cx="3000000" cy="3000000"/>
        </p:xfrm>
        <a:graphic>
          <a:graphicData uri="http://schemas.openxmlformats.org/drawingml/2006/table">
            <a:tbl>
              <a:tblPr>
                <a:noFill/>
                <a:tableStyleId>{DAC0AF4B-8873-43B8-A1AB-5BD74A46CA9D}</a:tableStyleId>
              </a:tblPr>
              <a:tblGrid>
                <a:gridCol w="2949000"/>
                <a:gridCol w="2896225"/>
                <a:gridCol w="3237825"/>
              </a:tblGrid>
              <a:tr h="591050">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Annual Target</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Progress</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Way forward/Remedial action</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r>
              <a:tr h="3272800">
                <a:tc>
                  <a:txBody>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Level 3: </a:t>
                      </a:r>
                      <a:r>
                        <a:rPr lang="en-US" sz="1600">
                          <a:solidFill>
                            <a:schemeClr val="dk1"/>
                          </a:solidFill>
                          <a:latin typeface="Arial"/>
                          <a:ea typeface="Arial"/>
                          <a:cs typeface="Arial"/>
                          <a:sym typeface="Arial"/>
                        </a:rPr>
                        <a:t>60% of permanent residence applications adjudicated within 8 months.</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Level 2:</a:t>
                      </a:r>
                      <a:r>
                        <a:rPr b="1"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63% of permanent residence applications adjudicated within 8 months.</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Level 1: </a:t>
                      </a:r>
                      <a:r>
                        <a:rPr lang="en-US" sz="1600">
                          <a:solidFill>
                            <a:schemeClr val="dk1"/>
                          </a:solidFill>
                          <a:latin typeface="Arial"/>
                          <a:ea typeface="Arial"/>
                          <a:cs typeface="Arial"/>
                          <a:sym typeface="Arial"/>
                        </a:rPr>
                        <a:t>65% of permanent residence applications adjudicated within 8 months.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F1DD"/>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43.7%  (793 out of 1 815) </a:t>
                      </a:r>
                      <a:r>
                        <a:rPr lang="en-US" sz="1600">
                          <a:solidFill>
                            <a:schemeClr val="dk1"/>
                          </a:solidFill>
                          <a:latin typeface="Arial"/>
                          <a:ea typeface="Arial"/>
                          <a:cs typeface="Arial"/>
                          <a:sym typeface="Arial"/>
                        </a:rPr>
                        <a:t>permanent residence applications adjudicated within 8 months for applications collected within the RSA.</a:t>
                      </a:r>
                      <a:endParaRPr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F1DD"/>
                    </a:solidFill>
                  </a:tcPr>
                </a:tc>
                <a:tc>
                  <a:txBody>
                    <a:bodyPr/>
                    <a:lstStyle/>
                    <a:p>
                      <a:pPr indent="0" lvl="0" marL="0" marR="0" rtl="0" algn="just">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This</a:t>
                      </a:r>
                      <a:r>
                        <a:rPr lang="en-US" sz="1600">
                          <a:solidFill>
                            <a:schemeClr val="dk1"/>
                          </a:solidFill>
                          <a:latin typeface="Arial"/>
                          <a:ea typeface="Arial"/>
                          <a:cs typeface="Arial"/>
                          <a:sym typeface="Arial"/>
                        </a:rPr>
                        <a:t> a</a:t>
                      </a:r>
                      <a:r>
                        <a:rPr lang="en-US" sz="1600">
                          <a:solidFill>
                            <a:schemeClr val="dk1"/>
                          </a:solidFill>
                          <a:latin typeface="Arial"/>
                          <a:ea typeface="Arial"/>
                          <a:cs typeface="Arial"/>
                          <a:sym typeface="Arial"/>
                        </a:rPr>
                        <a:t>nnual target has been</a:t>
                      </a:r>
                      <a:r>
                        <a:rPr lang="en-US" sz="16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rolled over to the 2021/22 FY.</a:t>
                      </a:r>
                      <a:endParaRPr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F1DD"/>
                    </a:solidFill>
                  </a:tcPr>
                </a:tc>
              </a:tr>
              <a:tr h="1546475">
                <a:tc>
                  <a:txBody>
                    <a:bodyPr/>
                    <a:lstStyle/>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90% of business and general work visas adjudicated within 8 weeks.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3BC"/>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83.3% (570 out of 684) </a:t>
                      </a:r>
                      <a:r>
                        <a:rPr lang="en-US" sz="1600">
                          <a:solidFill>
                            <a:schemeClr val="dk1"/>
                          </a:solidFill>
                          <a:latin typeface="Arial"/>
                          <a:ea typeface="Arial"/>
                          <a:cs typeface="Arial"/>
                          <a:sym typeface="Arial"/>
                        </a:rPr>
                        <a:t>of business and general work visas adjudicated within 8 weeks for applications processed within the RSA).</a:t>
                      </a:r>
                      <a:endParaRPr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3BC"/>
                    </a:solidFill>
                  </a:tcPr>
                </a:tc>
                <a:tc>
                  <a:txBody>
                    <a:bodyPr/>
                    <a:lstStyle/>
                    <a:p>
                      <a:pPr indent="0" lvl="0" marL="0" marR="0" rtl="0" algn="just">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This</a:t>
                      </a:r>
                      <a:r>
                        <a:rPr lang="en-US" sz="1600">
                          <a:solidFill>
                            <a:schemeClr val="dk1"/>
                          </a:solidFill>
                          <a:latin typeface="Arial"/>
                          <a:ea typeface="Arial"/>
                          <a:cs typeface="Arial"/>
                          <a:sym typeface="Arial"/>
                        </a:rPr>
                        <a:t> a</a:t>
                      </a:r>
                      <a:r>
                        <a:rPr lang="en-US" sz="1600">
                          <a:solidFill>
                            <a:schemeClr val="dk1"/>
                          </a:solidFill>
                          <a:latin typeface="Arial"/>
                          <a:ea typeface="Arial"/>
                          <a:cs typeface="Arial"/>
                          <a:sym typeface="Arial"/>
                        </a:rPr>
                        <a:t>nnual target has been rolled over to the 2021/22 FY.</a:t>
                      </a:r>
                      <a:endParaRPr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3BC"/>
                    </a:solidFill>
                  </a:tcPr>
                </a:tc>
              </a:tr>
            </a:tbl>
          </a:graphicData>
        </a:graphic>
      </p:graphicFrame>
      <p:graphicFrame>
        <p:nvGraphicFramePr>
          <p:cNvPr id="642" name="Google Shape;642;p48"/>
          <p:cNvGraphicFramePr/>
          <p:nvPr/>
        </p:nvGraphicFramePr>
        <p:xfrm>
          <a:off x="90805" y="13649"/>
          <a:ext cx="3000000" cy="3000000"/>
        </p:xfrm>
        <a:graphic>
          <a:graphicData uri="http://schemas.openxmlformats.org/drawingml/2006/table">
            <a:tbl>
              <a:tblPr>
                <a:noFill/>
                <a:tableStyleId>{DAC0AF4B-8873-43B8-A1AB-5BD74A46CA9D}</a:tableStyleId>
              </a:tblPr>
              <a:tblGrid>
                <a:gridCol w="9038200"/>
              </a:tblGrid>
              <a:tr h="591250">
                <a:tc>
                  <a:txBody>
                    <a:bodyPr/>
                    <a:lstStyle/>
                    <a:p>
                      <a:pPr indent="0" lvl="0" marL="0" marR="0" rtl="0" algn="ctr">
                        <a:lnSpc>
                          <a:spcPct val="107000"/>
                        </a:lnSpc>
                        <a:spcBef>
                          <a:spcPts val="0"/>
                        </a:spcBef>
                        <a:spcAft>
                          <a:spcPts val="0"/>
                        </a:spcAft>
                        <a:buClr>
                          <a:schemeClr val="dk1"/>
                        </a:buClr>
                        <a:buSzPts val="2400"/>
                        <a:buFont typeface="Arial"/>
                        <a:buNone/>
                      </a:pPr>
                      <a:r>
                        <a:rPr b="1" lang="en-US" sz="2400">
                          <a:latin typeface="Arial"/>
                          <a:ea typeface="Arial"/>
                          <a:cs typeface="Arial"/>
                          <a:sym typeface="Arial"/>
                        </a:rPr>
                        <a:t>LIST OF 2020-21 ANNUAL TARGETS NOT ACHIEVED</a:t>
                      </a:r>
                      <a:endParaRPr b="1"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49"/>
          <p:cNvSpPr/>
          <p:nvPr/>
        </p:nvSpPr>
        <p:spPr>
          <a:xfrm>
            <a:off x="62418" y="32431"/>
            <a:ext cx="8966579" cy="487506"/>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chemeClr val="lt2"/>
              </a:buClr>
              <a:buSzPts val="2400"/>
              <a:buFont typeface="Noto Sans Symbols"/>
              <a:buNone/>
            </a:pPr>
            <a:r>
              <a:rPr b="1" i="0" lang="en-US" sz="2400" u="none" cap="none" strike="noStrike">
                <a:solidFill>
                  <a:schemeClr val="dk1"/>
                </a:solidFill>
                <a:latin typeface="Arial"/>
                <a:ea typeface="Arial"/>
                <a:cs typeface="Arial"/>
                <a:sym typeface="Arial"/>
              </a:rPr>
              <a:t>LIST OF 2019-20 ANNUAL TARGETS NOT ACHIEVED</a:t>
            </a:r>
            <a:endParaRPr/>
          </a:p>
        </p:txBody>
      </p:sp>
      <p:graphicFrame>
        <p:nvGraphicFramePr>
          <p:cNvPr id="649" name="Google Shape;649;p49"/>
          <p:cNvGraphicFramePr/>
          <p:nvPr/>
        </p:nvGraphicFramePr>
        <p:xfrm>
          <a:off x="62418" y="539223"/>
          <a:ext cx="3000000" cy="3000000"/>
        </p:xfrm>
        <a:graphic>
          <a:graphicData uri="http://schemas.openxmlformats.org/drawingml/2006/table">
            <a:tbl>
              <a:tblPr>
                <a:noFill/>
                <a:tableStyleId>{DAC0AF4B-8873-43B8-A1AB-5BD74A46CA9D}</a:tableStyleId>
              </a:tblPr>
              <a:tblGrid>
                <a:gridCol w="2566475"/>
                <a:gridCol w="3647200"/>
                <a:gridCol w="2869350"/>
              </a:tblGrid>
              <a:tr h="620600">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Annual Target</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Progress</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Way forward/Remedial action</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r>
              <a:tr h="4801575">
                <a:tc>
                  <a:txBody>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BMA incrementally rolled-out to: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4 Ports of entry;</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5 Segments of the borderline; and </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1 Community crossing point</a:t>
                      </a:r>
                      <a:endParaRPr/>
                    </a:p>
                    <a:p>
                      <a:pPr indent="0" lvl="0" marL="0" marR="0" rtl="0" algn="l">
                        <a:spcBef>
                          <a:spcPts val="0"/>
                        </a:spcBef>
                        <a:spcAft>
                          <a:spcPts val="0"/>
                        </a:spcAft>
                        <a:buNone/>
                      </a:pPr>
                      <a:r>
                        <a:rPr lang="en-US" sz="1600">
                          <a:solidFill>
                            <a:schemeClr val="dk1"/>
                          </a:solidFill>
                          <a:latin typeface="Arial"/>
                          <a:ea typeface="Arial"/>
                          <a:cs typeface="Arial"/>
                          <a:sym typeface="Arial"/>
                        </a:rPr>
                        <a:t>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F1DD"/>
                    </a:solidFill>
                  </a:tcPr>
                </a:tc>
                <a:tc>
                  <a:txBody>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The target was not achieved however, the following milestones were achieved:</a:t>
                      </a:r>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The BMA Act, 2020 was assented in July 2020 however, formal BMA establishment and rollout activities could not commence as the Act had not been brought into force. In this regard, a BMA Commencement Proclamation bringing the Act into force was submitted to the Presidency. The Proclamation activates clauses that will allow the appointment of a Commissioner and Deputy Commissioners for the BMA. The Proclamation was signed by the President in December 2020.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F1DD"/>
                    </a:solidFill>
                  </a:tcPr>
                </a:tc>
                <a:tc>
                  <a:txBody>
                    <a:bodyPr/>
                    <a:lstStyle/>
                    <a:p>
                      <a:pPr indent="0" lvl="0" marL="0" marR="0" rtl="0" algn="just">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This target has been rolled over to the 2021/22 FY.</a:t>
                      </a:r>
                      <a:endParaRPr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F1DD"/>
                    </a:solidFill>
                  </a:tcPr>
                </a:tc>
              </a:tr>
            </a:tbl>
          </a:graphicData>
        </a:graphic>
      </p:graphicFrame>
      <p:graphicFrame>
        <p:nvGraphicFramePr>
          <p:cNvPr id="650" name="Google Shape;650;p49"/>
          <p:cNvGraphicFramePr/>
          <p:nvPr/>
        </p:nvGraphicFramePr>
        <p:xfrm>
          <a:off x="90805" y="13649"/>
          <a:ext cx="3000000" cy="3000000"/>
        </p:xfrm>
        <a:graphic>
          <a:graphicData uri="http://schemas.openxmlformats.org/drawingml/2006/table">
            <a:tbl>
              <a:tblPr>
                <a:noFill/>
                <a:tableStyleId>{DAC0AF4B-8873-43B8-A1AB-5BD74A46CA9D}</a:tableStyleId>
              </a:tblPr>
              <a:tblGrid>
                <a:gridCol w="9038200"/>
              </a:tblGrid>
              <a:tr h="591250">
                <a:tc>
                  <a:txBody>
                    <a:bodyPr/>
                    <a:lstStyle/>
                    <a:p>
                      <a:pPr indent="0" lvl="0" marL="0" marR="0" rtl="0" algn="ctr">
                        <a:lnSpc>
                          <a:spcPct val="107000"/>
                        </a:lnSpc>
                        <a:spcBef>
                          <a:spcPts val="0"/>
                        </a:spcBef>
                        <a:spcAft>
                          <a:spcPts val="0"/>
                        </a:spcAft>
                        <a:buClr>
                          <a:schemeClr val="dk1"/>
                        </a:buClr>
                        <a:buSzPts val="2400"/>
                        <a:buFont typeface="Arial"/>
                        <a:buNone/>
                      </a:pPr>
                      <a:r>
                        <a:rPr b="1" lang="en-US" sz="2400">
                          <a:latin typeface="Arial"/>
                          <a:ea typeface="Arial"/>
                          <a:cs typeface="Arial"/>
                          <a:sym typeface="Arial"/>
                        </a:rPr>
                        <a:t>LIST OF 2020-21 ANNUAL TARGETS NOT ACHIEVED</a:t>
                      </a:r>
                      <a:endParaRPr b="1"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
          <p:cNvSpPr txBox="1"/>
          <p:nvPr>
            <p:ph type="title"/>
          </p:nvPr>
        </p:nvSpPr>
        <p:spPr>
          <a:xfrm>
            <a:off x="0" y="55964"/>
            <a:ext cx="9143999" cy="487502"/>
          </a:xfrm>
          <a:prstGeom prst="rect">
            <a:avLst/>
          </a:prstGeom>
          <a:gradFill>
            <a:gsLst>
              <a:gs pos="0">
                <a:srgbClr val="946D4D"/>
              </a:gs>
              <a:gs pos="50000">
                <a:srgbClr val="D79E6F"/>
              </a:gs>
              <a:gs pos="100000">
                <a:srgbClr val="FFBE85"/>
              </a:gs>
            </a:gsLst>
            <a:lin ang="2700000" scaled="0"/>
          </a:gradFill>
          <a:ln>
            <a:noFill/>
          </a:ln>
          <a:effectLst>
            <a:outerShdw blurRad="44450" algn="ctr" dir="5400000" dist="27940">
              <a:srgbClr val="000000">
                <a:alpha val="31764"/>
              </a:srgbClr>
            </a:outerShdw>
          </a:effectLst>
        </p:spPr>
        <p:txBody>
          <a:bodyPr anchorCtr="0" anchor="t" bIns="45700" lIns="45700" spcFirstLastPara="1" rIns="45700" wrap="square" tIns="45700">
            <a:spAutoFit/>
          </a:bodyPr>
          <a:lstStyle/>
          <a:p>
            <a:pPr indent="0" lvl="0" marL="0" rtl="0" algn="ctr">
              <a:lnSpc>
                <a:spcPct val="107000"/>
              </a:lnSpc>
              <a:spcBef>
                <a:spcPts val="0"/>
              </a:spcBef>
              <a:spcAft>
                <a:spcPts val="0"/>
              </a:spcAft>
              <a:buClr>
                <a:srgbClr val="7D0900"/>
              </a:buClr>
              <a:buSzPts val="2400"/>
              <a:buFont typeface="Arial"/>
              <a:buNone/>
            </a:pPr>
            <a:r>
              <a:rPr b="1" lang="en-US" sz="2400">
                <a:latin typeface="Arial"/>
                <a:ea typeface="Arial"/>
                <a:cs typeface="Arial"/>
                <a:sym typeface="Arial"/>
              </a:rPr>
              <a:t>DHA Contribution to the 7 MTSF (2019-2024) Apex Priorities </a:t>
            </a:r>
            <a:endParaRPr/>
          </a:p>
        </p:txBody>
      </p:sp>
      <p:sp>
        <p:nvSpPr>
          <p:cNvPr id="284" name="Google Shape;284;p5"/>
          <p:cNvSpPr txBox="1"/>
          <p:nvPr>
            <p:ph idx="1" type="body"/>
          </p:nvPr>
        </p:nvSpPr>
        <p:spPr>
          <a:xfrm>
            <a:off x="180657" y="766121"/>
            <a:ext cx="8699307" cy="5394989"/>
          </a:xfrm>
          <a:prstGeom prst="rect">
            <a:avLst/>
          </a:prstGeom>
          <a:noFill/>
          <a:ln>
            <a:noFill/>
          </a:ln>
        </p:spPr>
        <p:txBody>
          <a:bodyPr anchorCtr="0" anchor="t" bIns="45700" lIns="91425" spcFirstLastPara="1" rIns="91425" wrap="square" tIns="45700">
            <a:normAutofit fontScale="55000" lnSpcReduction="20000"/>
          </a:bodyPr>
          <a:lstStyle/>
          <a:p>
            <a:pPr indent="0" lvl="0" marL="0" rtl="0" algn="just">
              <a:lnSpc>
                <a:spcPct val="150000"/>
              </a:lnSpc>
              <a:spcBef>
                <a:spcPts val="0"/>
              </a:spcBef>
              <a:spcAft>
                <a:spcPts val="0"/>
              </a:spcAft>
              <a:buClr>
                <a:srgbClr val="000000"/>
              </a:buClr>
              <a:buSzPct val="100000"/>
              <a:buNone/>
            </a:pPr>
            <a:r>
              <a:rPr lang="en-US" sz="2857">
                <a:solidFill>
                  <a:srgbClr val="000000"/>
                </a:solidFill>
                <a:latin typeface="Arial"/>
                <a:ea typeface="Arial"/>
                <a:cs typeface="Arial"/>
                <a:sym typeface="Arial"/>
              </a:rPr>
              <a:t>The DHA contributes directly to 2 of the 7 MTSF priorities; that is, priority 2 and 6. However, through our mandate, we contribute indirectly to all priorities. For instance, through the International Migration mandate, we contribute to priority 7: A better Africa and World.</a:t>
            </a:r>
            <a:endParaRPr sz="2857">
              <a:solidFill>
                <a:srgbClr val="000000"/>
              </a:solidFill>
              <a:latin typeface="Arial"/>
              <a:ea typeface="Arial"/>
              <a:cs typeface="Arial"/>
              <a:sym typeface="Arial"/>
            </a:endParaRPr>
          </a:p>
          <a:p>
            <a:pPr indent="-408244" lvl="0" marL="417294" rtl="0" algn="l">
              <a:lnSpc>
                <a:spcPct val="150000"/>
              </a:lnSpc>
              <a:spcBef>
                <a:spcPts val="314"/>
              </a:spcBef>
              <a:spcAft>
                <a:spcPts val="0"/>
              </a:spcAft>
              <a:buClr>
                <a:srgbClr val="000000"/>
              </a:buClr>
              <a:buSzPct val="100000"/>
              <a:buFont typeface="Noto Sans Symbols"/>
              <a:buChar char="❑"/>
            </a:pPr>
            <a:r>
              <a:rPr b="1" lang="en-US" sz="2857">
                <a:solidFill>
                  <a:srgbClr val="000000"/>
                </a:solidFill>
                <a:latin typeface="Arial"/>
                <a:ea typeface="Arial"/>
                <a:cs typeface="Arial"/>
                <a:sym typeface="Arial"/>
              </a:rPr>
              <a:t>Priority 1: </a:t>
            </a:r>
            <a:r>
              <a:rPr lang="en-US" sz="2857">
                <a:solidFill>
                  <a:srgbClr val="000000"/>
                </a:solidFill>
                <a:latin typeface="Arial"/>
                <a:ea typeface="Arial"/>
                <a:cs typeface="Arial"/>
                <a:sym typeface="Arial"/>
              </a:rPr>
              <a:t>A Capable, Ethical and Developmental State</a:t>
            </a:r>
            <a:endParaRPr/>
          </a:p>
          <a:p>
            <a:pPr indent="-408244" lvl="0" marL="417294" rtl="0" algn="l">
              <a:lnSpc>
                <a:spcPct val="150000"/>
              </a:lnSpc>
              <a:spcBef>
                <a:spcPts val="314"/>
              </a:spcBef>
              <a:spcAft>
                <a:spcPts val="0"/>
              </a:spcAft>
              <a:buClr>
                <a:srgbClr val="000000"/>
              </a:buClr>
              <a:buSzPct val="100000"/>
              <a:buFont typeface="Noto Sans Symbols"/>
              <a:buChar char="❑"/>
            </a:pPr>
            <a:r>
              <a:rPr b="1" lang="en-US" sz="2857">
                <a:solidFill>
                  <a:srgbClr val="000000"/>
                </a:solidFill>
                <a:latin typeface="Arial"/>
                <a:ea typeface="Arial"/>
                <a:cs typeface="Arial"/>
                <a:sym typeface="Arial"/>
              </a:rPr>
              <a:t>Priority 2: Economic Transformation and Job Creation</a:t>
            </a:r>
            <a:endParaRPr b="1" sz="2857">
              <a:solidFill>
                <a:srgbClr val="000000"/>
              </a:solidFill>
              <a:latin typeface="Arial"/>
              <a:ea typeface="Arial"/>
              <a:cs typeface="Arial"/>
              <a:sym typeface="Arial"/>
            </a:endParaRPr>
          </a:p>
          <a:p>
            <a:pPr indent="-408244" lvl="0" marL="417294" rtl="0" algn="l">
              <a:lnSpc>
                <a:spcPct val="150000"/>
              </a:lnSpc>
              <a:spcBef>
                <a:spcPts val="314"/>
              </a:spcBef>
              <a:spcAft>
                <a:spcPts val="0"/>
              </a:spcAft>
              <a:buClr>
                <a:srgbClr val="000000"/>
              </a:buClr>
              <a:buSzPct val="100000"/>
              <a:buFont typeface="Noto Sans Symbols"/>
              <a:buChar char="❑"/>
            </a:pPr>
            <a:r>
              <a:rPr b="1" lang="en-US" sz="2857">
                <a:solidFill>
                  <a:srgbClr val="000000"/>
                </a:solidFill>
                <a:latin typeface="Arial"/>
                <a:ea typeface="Arial"/>
                <a:cs typeface="Arial"/>
                <a:sym typeface="Arial"/>
              </a:rPr>
              <a:t>Priority 3: </a:t>
            </a:r>
            <a:r>
              <a:rPr lang="en-US" sz="2857">
                <a:solidFill>
                  <a:srgbClr val="000000"/>
                </a:solidFill>
                <a:latin typeface="Arial"/>
                <a:ea typeface="Arial"/>
                <a:cs typeface="Arial"/>
                <a:sym typeface="Arial"/>
              </a:rPr>
              <a:t>Education, Skills and Health </a:t>
            </a:r>
            <a:endParaRPr/>
          </a:p>
          <a:p>
            <a:pPr indent="-408244" lvl="0" marL="417294" rtl="0" algn="l">
              <a:lnSpc>
                <a:spcPct val="150000"/>
              </a:lnSpc>
              <a:spcBef>
                <a:spcPts val="314"/>
              </a:spcBef>
              <a:spcAft>
                <a:spcPts val="0"/>
              </a:spcAft>
              <a:buClr>
                <a:srgbClr val="000000"/>
              </a:buClr>
              <a:buSzPct val="100000"/>
              <a:buFont typeface="Noto Sans Symbols"/>
              <a:buChar char="❑"/>
            </a:pPr>
            <a:r>
              <a:rPr b="1" lang="en-US" sz="2857">
                <a:solidFill>
                  <a:srgbClr val="000000"/>
                </a:solidFill>
                <a:latin typeface="Arial"/>
                <a:ea typeface="Arial"/>
                <a:cs typeface="Arial"/>
                <a:sym typeface="Arial"/>
              </a:rPr>
              <a:t>Priority 4: </a:t>
            </a:r>
            <a:r>
              <a:rPr lang="en-US" sz="2857">
                <a:solidFill>
                  <a:srgbClr val="000000"/>
                </a:solidFill>
                <a:latin typeface="Arial"/>
                <a:ea typeface="Arial"/>
                <a:cs typeface="Arial"/>
                <a:sym typeface="Arial"/>
              </a:rPr>
              <a:t>Consolidating</a:t>
            </a:r>
            <a:r>
              <a:rPr b="1" lang="en-US" sz="2857">
                <a:solidFill>
                  <a:srgbClr val="000000"/>
                </a:solidFill>
                <a:latin typeface="Arial"/>
                <a:ea typeface="Arial"/>
                <a:cs typeface="Arial"/>
                <a:sym typeface="Arial"/>
              </a:rPr>
              <a:t> </a:t>
            </a:r>
            <a:r>
              <a:rPr lang="en-US" sz="2857">
                <a:solidFill>
                  <a:srgbClr val="000000"/>
                </a:solidFill>
                <a:latin typeface="Arial"/>
                <a:ea typeface="Arial"/>
                <a:cs typeface="Arial"/>
                <a:sym typeface="Arial"/>
              </a:rPr>
              <a:t>the Social Wage through Reliable and Quality Basic Services</a:t>
            </a:r>
            <a:endParaRPr/>
          </a:p>
          <a:p>
            <a:pPr indent="-408244" lvl="0" marL="417294" rtl="0" algn="l">
              <a:lnSpc>
                <a:spcPct val="150000"/>
              </a:lnSpc>
              <a:spcBef>
                <a:spcPts val="314"/>
              </a:spcBef>
              <a:spcAft>
                <a:spcPts val="0"/>
              </a:spcAft>
              <a:buClr>
                <a:srgbClr val="000000"/>
              </a:buClr>
              <a:buSzPct val="100000"/>
              <a:buFont typeface="Noto Sans Symbols"/>
              <a:buChar char="❑"/>
            </a:pPr>
            <a:r>
              <a:rPr b="1" lang="en-US" sz="2857">
                <a:solidFill>
                  <a:srgbClr val="000000"/>
                </a:solidFill>
                <a:latin typeface="Arial"/>
                <a:ea typeface="Arial"/>
                <a:cs typeface="Arial"/>
                <a:sym typeface="Arial"/>
              </a:rPr>
              <a:t>Priority 5: </a:t>
            </a:r>
            <a:r>
              <a:rPr lang="en-US" sz="2857">
                <a:solidFill>
                  <a:srgbClr val="000000"/>
                </a:solidFill>
                <a:latin typeface="Arial"/>
                <a:ea typeface="Arial"/>
                <a:cs typeface="Arial"/>
                <a:sym typeface="Arial"/>
              </a:rPr>
              <a:t>Spatial Integration, Human Settlements and Local Government</a:t>
            </a:r>
            <a:endParaRPr/>
          </a:p>
          <a:p>
            <a:pPr indent="-408244" lvl="0" marL="417294" rtl="0" algn="l">
              <a:lnSpc>
                <a:spcPct val="150000"/>
              </a:lnSpc>
              <a:spcBef>
                <a:spcPts val="314"/>
              </a:spcBef>
              <a:spcAft>
                <a:spcPts val="0"/>
              </a:spcAft>
              <a:buClr>
                <a:srgbClr val="000000"/>
              </a:buClr>
              <a:buSzPct val="100000"/>
              <a:buFont typeface="Noto Sans Symbols"/>
              <a:buChar char="❑"/>
            </a:pPr>
            <a:r>
              <a:rPr b="1" lang="en-US" sz="2857">
                <a:solidFill>
                  <a:srgbClr val="000000"/>
                </a:solidFill>
                <a:latin typeface="Arial"/>
                <a:ea typeface="Arial"/>
                <a:cs typeface="Arial"/>
                <a:sym typeface="Arial"/>
              </a:rPr>
              <a:t>Priority 6: Social Cohesion and Safe Communities</a:t>
            </a:r>
            <a:endParaRPr/>
          </a:p>
          <a:p>
            <a:pPr indent="-408244" lvl="0" marL="417294" rtl="0" algn="l">
              <a:lnSpc>
                <a:spcPct val="150000"/>
              </a:lnSpc>
              <a:spcBef>
                <a:spcPts val="314"/>
              </a:spcBef>
              <a:spcAft>
                <a:spcPts val="0"/>
              </a:spcAft>
              <a:buClr>
                <a:srgbClr val="000000"/>
              </a:buClr>
              <a:buSzPct val="100000"/>
              <a:buFont typeface="Noto Sans Symbols"/>
              <a:buChar char="❑"/>
            </a:pPr>
            <a:r>
              <a:rPr b="1" lang="en-US" sz="2857">
                <a:solidFill>
                  <a:srgbClr val="000000"/>
                </a:solidFill>
                <a:latin typeface="Arial"/>
                <a:ea typeface="Arial"/>
                <a:cs typeface="Arial"/>
                <a:sym typeface="Arial"/>
              </a:rPr>
              <a:t>Priority 7: </a:t>
            </a:r>
            <a:r>
              <a:rPr lang="en-US" sz="2857">
                <a:solidFill>
                  <a:srgbClr val="000000"/>
                </a:solidFill>
                <a:latin typeface="Arial"/>
                <a:ea typeface="Arial"/>
                <a:cs typeface="Arial"/>
                <a:sym typeface="Arial"/>
              </a:rPr>
              <a:t>A better Africa and World</a:t>
            </a:r>
            <a:endParaRPr/>
          </a:p>
          <a:p>
            <a:pPr indent="0" lvl="0" marL="9072" rtl="0" algn="l">
              <a:lnSpc>
                <a:spcPct val="150000"/>
              </a:lnSpc>
              <a:spcBef>
                <a:spcPts val="314"/>
              </a:spcBef>
              <a:spcAft>
                <a:spcPts val="0"/>
              </a:spcAft>
              <a:buClr>
                <a:schemeClr val="dk1"/>
              </a:buClr>
              <a:buSzPct val="100000"/>
              <a:buNone/>
            </a:pPr>
            <a:r>
              <a:t/>
            </a:r>
            <a:endParaRPr sz="2857">
              <a:solidFill>
                <a:srgbClr val="000000"/>
              </a:solidFill>
              <a:latin typeface="Arial"/>
              <a:ea typeface="Arial"/>
              <a:cs typeface="Arial"/>
              <a:sym typeface="Arial"/>
            </a:endParaRPr>
          </a:p>
          <a:p>
            <a:pPr indent="0" lvl="0" marL="0" rtl="0" algn="l">
              <a:lnSpc>
                <a:spcPct val="150000"/>
              </a:lnSpc>
              <a:spcBef>
                <a:spcPts val="314"/>
              </a:spcBef>
              <a:spcAft>
                <a:spcPts val="0"/>
              </a:spcAft>
              <a:buClr>
                <a:srgbClr val="000000"/>
              </a:buClr>
              <a:buSzPct val="100000"/>
              <a:buNone/>
            </a:pPr>
            <a:r>
              <a:rPr b="1" lang="en-US" sz="2857">
                <a:solidFill>
                  <a:srgbClr val="000000"/>
                </a:solidFill>
                <a:latin typeface="Arial"/>
                <a:ea typeface="Arial"/>
                <a:cs typeface="Arial"/>
                <a:sym typeface="Arial"/>
              </a:rPr>
              <a:t>Cross Cutting Focus</a:t>
            </a:r>
            <a:endParaRPr/>
          </a:p>
          <a:p>
            <a:pPr indent="-244955" lvl="0" marL="254004" rtl="0" algn="l">
              <a:lnSpc>
                <a:spcPct val="150000"/>
              </a:lnSpc>
              <a:spcBef>
                <a:spcPts val="314"/>
              </a:spcBef>
              <a:spcAft>
                <a:spcPts val="0"/>
              </a:spcAft>
              <a:buClr>
                <a:srgbClr val="000000"/>
              </a:buClr>
              <a:buSzPct val="100000"/>
              <a:buFont typeface="Noto Sans Symbols"/>
              <a:buChar char="⮚"/>
            </a:pPr>
            <a:r>
              <a:rPr lang="en-US" sz="2857">
                <a:solidFill>
                  <a:srgbClr val="000000"/>
                </a:solidFill>
                <a:latin typeface="Arial"/>
                <a:ea typeface="Arial"/>
                <a:cs typeface="Arial"/>
                <a:sym typeface="Arial"/>
              </a:rPr>
              <a:t>Women, Youth &amp; People with Disabilities</a:t>
            </a:r>
            <a:endParaRPr/>
          </a:p>
          <a:p>
            <a:pPr indent="-231140" lvl="0" marL="342900" rtl="0" algn="l">
              <a:spcBef>
                <a:spcPts val="352"/>
              </a:spcBef>
              <a:spcAft>
                <a:spcPts val="0"/>
              </a:spcAft>
              <a:buClr>
                <a:schemeClr val="dk1"/>
              </a:buClr>
              <a:buSzPct val="100000"/>
              <a:buNone/>
            </a:pPr>
            <a:r>
              <a:t/>
            </a:r>
            <a:endParaRPr>
              <a:latin typeface="Arial"/>
              <a:ea typeface="Arial"/>
              <a:cs typeface="Arial"/>
              <a:sym typeface="Arial"/>
            </a:endParaRPr>
          </a:p>
        </p:txBody>
      </p:sp>
      <p:sp>
        <p:nvSpPr>
          <p:cNvPr id="285" name="Google Shape;285;p5"/>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0"/>
          <p:cNvSpPr/>
          <p:nvPr/>
        </p:nvSpPr>
        <p:spPr>
          <a:xfrm>
            <a:off x="62418" y="32431"/>
            <a:ext cx="8966579" cy="487506"/>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chemeClr val="lt2"/>
              </a:buClr>
              <a:buSzPts val="2400"/>
              <a:buFont typeface="Noto Sans Symbols"/>
              <a:buNone/>
            </a:pPr>
            <a:r>
              <a:rPr b="1" i="0" lang="en-US" sz="2400" u="none" cap="none" strike="noStrike">
                <a:solidFill>
                  <a:schemeClr val="dk1"/>
                </a:solidFill>
                <a:latin typeface="Arial"/>
                <a:ea typeface="Arial"/>
                <a:cs typeface="Arial"/>
                <a:sym typeface="Arial"/>
              </a:rPr>
              <a:t>LIST OF 2019-20 ANNUAL TARGETS NOT ACHIEVED</a:t>
            </a:r>
            <a:endParaRPr/>
          </a:p>
        </p:txBody>
      </p:sp>
      <p:graphicFrame>
        <p:nvGraphicFramePr>
          <p:cNvPr id="657" name="Google Shape;657;p50"/>
          <p:cNvGraphicFramePr/>
          <p:nvPr/>
        </p:nvGraphicFramePr>
        <p:xfrm>
          <a:off x="90805" y="611872"/>
          <a:ext cx="3000000" cy="3000000"/>
        </p:xfrm>
        <a:graphic>
          <a:graphicData uri="http://schemas.openxmlformats.org/drawingml/2006/table">
            <a:tbl>
              <a:tblPr>
                <a:noFill/>
                <a:tableStyleId>{DAC0AF4B-8873-43B8-A1AB-5BD74A46CA9D}</a:tableStyleId>
              </a:tblPr>
              <a:tblGrid>
                <a:gridCol w="2037800"/>
                <a:gridCol w="4706900"/>
                <a:gridCol w="2193475"/>
              </a:tblGrid>
              <a:tr h="500900">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Annual Target</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Progress</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600"/>
                        <a:buFont typeface="Arial"/>
                        <a:buNone/>
                      </a:pPr>
                      <a:r>
                        <a:rPr b="1" lang="en-US" sz="1600">
                          <a:solidFill>
                            <a:schemeClr val="dk1"/>
                          </a:solidFill>
                          <a:latin typeface="Arial"/>
                          <a:ea typeface="Arial"/>
                          <a:cs typeface="Arial"/>
                          <a:sym typeface="Arial"/>
                        </a:rPr>
                        <a:t>Way forward/Remedial action</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chemeClr val="lt1"/>
                    </a:solidFill>
                  </a:tcPr>
                </a:tc>
              </a:tr>
              <a:tr h="643150">
                <a:tc>
                  <a:txBody>
                    <a:bodyPr/>
                    <a:lstStyle/>
                    <a:p>
                      <a:pPr indent="-514350" lvl="0" marL="51435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NTC incrementally</a:t>
                      </a:r>
                      <a:r>
                        <a:rPr lang="en-US" sz="1600">
                          <a:solidFill>
                            <a:schemeClr val="dk1"/>
                          </a:solidFill>
                          <a:latin typeface="Arial"/>
                          <a:ea typeface="Arial"/>
                          <a:cs typeface="Arial"/>
                          <a:sym typeface="Arial"/>
                        </a:rPr>
                        <a:t> </a:t>
                      </a:r>
                      <a:endParaRPr/>
                    </a:p>
                    <a:p>
                      <a:pPr indent="-514350" lvl="0" marL="51435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Established.</a:t>
                      </a:r>
                      <a:endParaRPr/>
                    </a:p>
                    <a:p>
                      <a:pPr indent="-514350" lvl="0" marL="514350" marR="0" rtl="0" algn="l">
                        <a:spcBef>
                          <a:spcPts val="0"/>
                        </a:spcBef>
                        <a:spcAft>
                          <a:spcPts val="0"/>
                        </a:spcAft>
                        <a:buNone/>
                      </a:pPr>
                      <a:r>
                        <a:t/>
                      </a:r>
                      <a:endParaRPr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6E3BC"/>
                    </a:solidFill>
                  </a:tcPr>
                </a:tc>
                <a:tc>
                  <a:txBody>
                    <a:bodyPr/>
                    <a:lstStyle/>
                    <a:p>
                      <a:pPr indent="0" lvl="0" marL="0" marR="0" rtl="0" algn="just">
                        <a:lnSpc>
                          <a:spcPct val="115000"/>
                        </a:lnSpc>
                        <a:spcBef>
                          <a:spcPts val="0"/>
                        </a:spcBef>
                        <a:spcAft>
                          <a:spcPts val="0"/>
                        </a:spcAft>
                        <a:buNone/>
                      </a:pPr>
                      <a:r>
                        <a:rPr lang="en-US" sz="1600">
                          <a:solidFill>
                            <a:srgbClr val="000000"/>
                          </a:solidFill>
                          <a:latin typeface="Arial"/>
                          <a:ea typeface="Arial"/>
                          <a:cs typeface="Arial"/>
                          <a:sym typeface="Arial"/>
                        </a:rPr>
                        <a:t>The target was not achieved however the following progress was made towards its achievement:</a:t>
                      </a:r>
                      <a:endParaRPr sz="1600">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Noto Sans Symbols"/>
                        <a:buChar char="∙"/>
                      </a:pPr>
                      <a:r>
                        <a:rPr lang="en-US" sz="1600">
                          <a:solidFill>
                            <a:srgbClr val="000000"/>
                          </a:solidFill>
                          <a:latin typeface="Arial"/>
                          <a:ea typeface="Arial"/>
                          <a:cs typeface="Arial"/>
                          <a:sym typeface="Arial"/>
                        </a:rPr>
                        <a:t>The NTC establishment plan was approved by the Acting DG in September 2020;</a:t>
                      </a:r>
                      <a:endParaRPr sz="1600">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Noto Sans Symbols"/>
                        <a:buChar char="∙"/>
                      </a:pPr>
                      <a:r>
                        <a:rPr lang="en-US" sz="1600">
                          <a:solidFill>
                            <a:srgbClr val="000000"/>
                          </a:solidFill>
                          <a:latin typeface="Arial"/>
                          <a:ea typeface="Arial"/>
                          <a:cs typeface="Arial"/>
                          <a:sym typeface="Arial"/>
                        </a:rPr>
                        <a:t>Requests for the nomination of NTC Steering Committee members were sent to relevant organs of state; and </a:t>
                      </a:r>
                      <a:endParaRPr sz="1600">
                        <a:latin typeface="Arial"/>
                        <a:ea typeface="Arial"/>
                        <a:cs typeface="Arial"/>
                        <a:sym typeface="Arial"/>
                      </a:endParaRPr>
                    </a:p>
                    <a:p>
                      <a:pPr indent="-342900" lvl="0" marL="342900" marR="0" rtl="0" algn="just">
                        <a:lnSpc>
                          <a:spcPct val="115000"/>
                        </a:lnSpc>
                        <a:spcBef>
                          <a:spcPts val="0"/>
                        </a:spcBef>
                        <a:spcAft>
                          <a:spcPts val="0"/>
                        </a:spcAft>
                        <a:buClr>
                          <a:srgbClr val="000000"/>
                        </a:buClr>
                        <a:buSzPts val="1600"/>
                        <a:buFont typeface="Noto Sans Symbols"/>
                        <a:buChar char="∙"/>
                      </a:pPr>
                      <a:r>
                        <a:rPr lang="en-US" sz="1600">
                          <a:solidFill>
                            <a:srgbClr val="000000"/>
                          </a:solidFill>
                          <a:latin typeface="Arial"/>
                          <a:ea typeface="Arial"/>
                          <a:cs typeface="Arial"/>
                          <a:sym typeface="Arial"/>
                        </a:rPr>
                        <a:t>A draft NTC Implementation Protocol was prepared by DHA Legal Services.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6E3BC"/>
                    </a:solidFill>
                  </a:tcPr>
                </a:tc>
                <a:tc>
                  <a:txBody>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The</a:t>
                      </a:r>
                      <a:r>
                        <a:rPr lang="en-US" sz="1600">
                          <a:solidFill>
                            <a:schemeClr val="dk1"/>
                          </a:solidFill>
                          <a:latin typeface="Arial"/>
                          <a:ea typeface="Arial"/>
                          <a:cs typeface="Arial"/>
                          <a:sym typeface="Arial"/>
                        </a:rPr>
                        <a:t> annual target has been rolled over to 2021/22 FY.</a:t>
                      </a:r>
                      <a:endParaRPr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D6E3BC"/>
                    </a:solidFill>
                  </a:tcPr>
                </a:tc>
              </a:tr>
              <a:tr h="643150">
                <a:tc>
                  <a:txBody>
                    <a:bodyPr/>
                    <a:lstStyle/>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Multiple preferred bidders appointed for the redevelopment of six land ports of entry.</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3BC"/>
                    </a:solidFill>
                  </a:tcPr>
                </a:tc>
                <a:tc>
                  <a:txBody>
                    <a:bodyPr/>
                    <a:lstStyle/>
                    <a:p>
                      <a:pPr indent="0" lvl="0" marL="0" marR="0" rtl="0" algn="just">
                        <a:spcBef>
                          <a:spcPts val="0"/>
                        </a:spcBef>
                        <a:spcAft>
                          <a:spcPts val="0"/>
                        </a:spcAft>
                        <a:buNone/>
                      </a:pPr>
                      <a:r>
                        <a:rPr lang="en-US" sz="1600">
                          <a:solidFill>
                            <a:schemeClr val="dk1"/>
                          </a:solidFill>
                          <a:latin typeface="Arial"/>
                          <a:ea typeface="Arial"/>
                          <a:cs typeface="Arial"/>
                          <a:sym typeface="Arial"/>
                        </a:rPr>
                        <a:t>This target was not achieved however, an initial draft of the Request for Proposal (RfP) documentation was prepared by the Transaction Advisor.</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3BC"/>
                    </a:solidFill>
                  </a:tcPr>
                </a:tc>
                <a:tc>
                  <a:txBody>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The annual target has been rolled over to the 2021/22 FY.</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6E3BC"/>
                    </a:solidFill>
                  </a:tcPr>
                </a:tc>
              </a:tr>
            </a:tbl>
          </a:graphicData>
        </a:graphic>
      </p:graphicFrame>
      <p:graphicFrame>
        <p:nvGraphicFramePr>
          <p:cNvPr id="658" name="Google Shape;658;p50"/>
          <p:cNvGraphicFramePr/>
          <p:nvPr/>
        </p:nvGraphicFramePr>
        <p:xfrm>
          <a:off x="90805" y="13649"/>
          <a:ext cx="3000000" cy="3000000"/>
        </p:xfrm>
        <a:graphic>
          <a:graphicData uri="http://schemas.openxmlformats.org/drawingml/2006/table">
            <a:tbl>
              <a:tblPr>
                <a:noFill/>
                <a:tableStyleId>{DAC0AF4B-8873-43B8-A1AB-5BD74A46CA9D}</a:tableStyleId>
              </a:tblPr>
              <a:tblGrid>
                <a:gridCol w="8962400"/>
              </a:tblGrid>
              <a:tr h="591250">
                <a:tc>
                  <a:txBody>
                    <a:bodyPr/>
                    <a:lstStyle/>
                    <a:p>
                      <a:pPr indent="0" lvl="0" marL="0" marR="0" rtl="0" algn="ctr">
                        <a:lnSpc>
                          <a:spcPct val="107000"/>
                        </a:lnSpc>
                        <a:spcBef>
                          <a:spcPts val="0"/>
                        </a:spcBef>
                        <a:spcAft>
                          <a:spcPts val="0"/>
                        </a:spcAft>
                        <a:buClr>
                          <a:schemeClr val="dk1"/>
                        </a:buClr>
                        <a:buSzPts val="2400"/>
                        <a:buFont typeface="Arial"/>
                        <a:buNone/>
                      </a:pPr>
                      <a:r>
                        <a:rPr b="1" lang="en-US" sz="2400">
                          <a:latin typeface="Arial"/>
                          <a:ea typeface="Arial"/>
                          <a:cs typeface="Arial"/>
                          <a:sym typeface="Arial"/>
                        </a:rPr>
                        <a:t>LIST OF 2020-21 ANNUAL TARGETS NOT ACHIEVED</a:t>
                      </a:r>
                      <a:endParaRPr b="1"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pic>
        <p:nvPicPr>
          <p:cNvPr id="663" name="Google Shape;663;p51"/>
          <p:cNvPicPr preferRelativeResize="0"/>
          <p:nvPr/>
        </p:nvPicPr>
        <p:blipFill rotWithShape="1">
          <a:blip r:embed="rId3">
            <a:alphaModFix/>
          </a:blip>
          <a:srcRect b="0" l="0" r="0" t="0"/>
          <a:stretch/>
        </p:blipFill>
        <p:spPr>
          <a:xfrm>
            <a:off x="-3175" y="0"/>
            <a:ext cx="9147175" cy="595992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2"/>
          <p:cNvSpPr txBox="1"/>
          <p:nvPr/>
        </p:nvSpPr>
        <p:spPr>
          <a:xfrm>
            <a:off x="158768" y="139500"/>
            <a:ext cx="8865235" cy="400110"/>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2020/21 BUDGET VERSUS EXPENDITURE OUTCOME</a:t>
            </a:r>
            <a:endParaRPr b="1" i="0" sz="2000" u="none" cap="none" strike="noStrike">
              <a:solidFill>
                <a:schemeClr val="dk1"/>
              </a:solidFill>
              <a:latin typeface="Arial"/>
              <a:ea typeface="Arial"/>
              <a:cs typeface="Arial"/>
              <a:sym typeface="Arial"/>
            </a:endParaRPr>
          </a:p>
        </p:txBody>
      </p:sp>
      <p:sp>
        <p:nvSpPr>
          <p:cNvPr id="670" name="Google Shape;670;p52"/>
          <p:cNvSpPr txBox="1"/>
          <p:nvPr>
            <p:ph idx="12" type="sldNum"/>
          </p:nvPr>
        </p:nvSpPr>
        <p:spPr>
          <a:xfrm>
            <a:off x="3496010"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
        <p:nvSpPr>
          <p:cNvPr id="671" name="Google Shape;671;p52"/>
          <p:cNvSpPr txBox="1"/>
          <p:nvPr/>
        </p:nvSpPr>
        <p:spPr>
          <a:xfrm flipH="1">
            <a:off x="1035586" y="3697481"/>
            <a:ext cx="6345714" cy="2246769"/>
          </a:xfrm>
          <a:prstGeom prst="rect">
            <a:avLst/>
          </a:prstGeom>
          <a:solidFill>
            <a:srgbClr val="FDE9D8"/>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Self-financing approved / revenue projected		=  R621 million*</a:t>
            </a:r>
            <a:endParaRPr/>
          </a:p>
          <a:p>
            <a:pPr indent="0" lvl="0" marL="0" marR="0" rtl="0" algn="just">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Revenue collected						=  R370 million</a:t>
            </a:r>
            <a:endParaRPr/>
          </a:p>
          <a:p>
            <a:pPr indent="0" lvl="0" marL="0" marR="0" rtl="0" algn="just">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Shortfall on revenue / self-financing ceiling		=  R 251 million</a:t>
            </a:r>
            <a:endParaRPr/>
          </a:p>
          <a:p>
            <a:pPr indent="0" lvl="0" marL="0" marR="0" rtl="0" algn="just">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Underspending vote (including self-financing)		=  </a:t>
            </a:r>
            <a:r>
              <a:rPr b="1" i="0" lang="en-US" sz="1400" u="none" cap="none" strike="noStrike">
                <a:solidFill>
                  <a:schemeClr val="dk1"/>
                </a:solidFill>
                <a:latin typeface="Arial"/>
                <a:ea typeface="Arial"/>
                <a:cs typeface="Arial"/>
                <a:sym typeface="Arial"/>
              </a:rPr>
              <a:t>R317 million</a:t>
            </a:r>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Consisting of</a:t>
            </a:r>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	Compensation of employees				=  R63 million</a:t>
            </a:r>
            <a:endParaRPr/>
          </a:p>
          <a:p>
            <a:pPr indent="0" lvl="0" marL="0" marR="0" rtl="0" algn="just">
              <a:spcBef>
                <a:spcPts val="0"/>
              </a:spcBef>
              <a:spcAft>
                <a:spcPts val="0"/>
              </a:spcAft>
              <a:buNone/>
            </a:pPr>
            <a:r>
              <a:rPr b="0" i="0" lang="en-US" sz="1400" u="none" cap="none" strike="noStrike">
                <a:solidFill>
                  <a:schemeClr val="dk1"/>
                </a:solidFill>
                <a:latin typeface="Arial"/>
                <a:ea typeface="Arial"/>
                <a:cs typeface="Arial"/>
                <a:sym typeface="Arial"/>
              </a:rPr>
              <a:t>	Goods &amp; services					=  R263 million</a:t>
            </a:r>
            <a:endParaRPr b="0" i="0" sz="1400" u="none" cap="none" strike="noStrike">
              <a:solidFill>
                <a:schemeClr val="dk1"/>
              </a:solidFill>
              <a:latin typeface="Arial"/>
              <a:ea typeface="Arial"/>
              <a:cs typeface="Arial"/>
              <a:sym typeface="Arial"/>
            </a:endParaRPr>
          </a:p>
        </p:txBody>
      </p:sp>
      <p:graphicFrame>
        <p:nvGraphicFramePr>
          <p:cNvPr id="672" name="Google Shape;672;p52"/>
          <p:cNvGraphicFramePr/>
          <p:nvPr/>
        </p:nvGraphicFramePr>
        <p:xfrm>
          <a:off x="242370" y="638977"/>
          <a:ext cx="3000000" cy="3000000"/>
        </p:xfrm>
        <a:graphic>
          <a:graphicData uri="http://schemas.openxmlformats.org/drawingml/2006/table">
            <a:tbl>
              <a:tblPr bandRow="1" firstRow="1">
                <a:noFill/>
                <a:tableStyleId>{D7458B10-62FF-483C-9BED-EB5BB0502748}</a:tableStyleId>
              </a:tblPr>
              <a:tblGrid>
                <a:gridCol w="2820325"/>
                <a:gridCol w="1432200"/>
                <a:gridCol w="1674575"/>
                <a:gridCol w="1244900"/>
                <a:gridCol w="1581050"/>
              </a:tblGrid>
              <a:tr h="795800">
                <a:tc>
                  <a:txBody>
                    <a:bodyPr/>
                    <a:lstStyle/>
                    <a:p>
                      <a:pPr indent="0" lvl="0" marL="0" marR="0" rtl="0" algn="l">
                        <a:spcBef>
                          <a:spcPts val="0"/>
                        </a:spcBef>
                        <a:spcAft>
                          <a:spcPts val="0"/>
                        </a:spcAft>
                        <a:buNone/>
                      </a:pPr>
                      <a:r>
                        <a:rPr lang="en-US" sz="1600"/>
                        <a:t>Economic</a:t>
                      </a:r>
                      <a:r>
                        <a:rPr lang="en-US" sz="1600"/>
                        <a:t> classification</a:t>
                      </a:r>
                      <a:endParaRPr sz="1600"/>
                    </a:p>
                  </a:txBody>
                  <a:tcPr marT="45725" marB="45725" marR="91450" marL="91450">
                    <a:solidFill>
                      <a:srgbClr val="00B050"/>
                    </a:solidFill>
                  </a:tcPr>
                </a:tc>
                <a:tc>
                  <a:txBody>
                    <a:bodyPr/>
                    <a:lstStyle/>
                    <a:p>
                      <a:pPr indent="0" lvl="0" marL="0" marR="0" rtl="0" algn="l">
                        <a:spcBef>
                          <a:spcPts val="0"/>
                        </a:spcBef>
                        <a:spcAft>
                          <a:spcPts val="0"/>
                        </a:spcAft>
                        <a:buNone/>
                      </a:pPr>
                      <a:r>
                        <a:rPr lang="en-US" sz="1600"/>
                        <a:t>Final</a:t>
                      </a:r>
                      <a:r>
                        <a:rPr lang="en-US" sz="1600"/>
                        <a:t> appropriation</a:t>
                      </a:r>
                      <a:endParaRPr/>
                    </a:p>
                    <a:p>
                      <a:pPr indent="0" lvl="0" marL="0" marR="0" rtl="0" algn="l">
                        <a:spcBef>
                          <a:spcPts val="0"/>
                        </a:spcBef>
                        <a:spcAft>
                          <a:spcPts val="0"/>
                        </a:spcAft>
                        <a:buNone/>
                      </a:pPr>
                      <a:r>
                        <a:rPr lang="en-US" sz="1600"/>
                        <a:t>R’000</a:t>
                      </a:r>
                      <a:endParaRPr sz="1600"/>
                    </a:p>
                  </a:txBody>
                  <a:tcPr marT="45725" marB="45725" marR="91450" marL="91450">
                    <a:solidFill>
                      <a:srgbClr val="00B050"/>
                    </a:solidFill>
                  </a:tcPr>
                </a:tc>
                <a:tc>
                  <a:txBody>
                    <a:bodyPr/>
                    <a:lstStyle/>
                    <a:p>
                      <a:pPr indent="0" lvl="0" marL="0" marR="0" rtl="0" algn="l">
                        <a:spcBef>
                          <a:spcPts val="0"/>
                        </a:spcBef>
                        <a:spcAft>
                          <a:spcPts val="0"/>
                        </a:spcAft>
                        <a:buNone/>
                      </a:pPr>
                      <a:r>
                        <a:rPr lang="en-US" sz="1600"/>
                        <a:t>Actual</a:t>
                      </a:r>
                      <a:r>
                        <a:rPr lang="en-US" sz="1600"/>
                        <a:t> expenditure</a:t>
                      </a:r>
                      <a:endParaRPr/>
                    </a:p>
                    <a:p>
                      <a:pPr indent="0" lvl="0" marL="0" marR="0" rtl="0" algn="l">
                        <a:spcBef>
                          <a:spcPts val="0"/>
                        </a:spcBef>
                        <a:spcAft>
                          <a:spcPts val="0"/>
                        </a:spcAft>
                        <a:buNone/>
                      </a:pPr>
                      <a:r>
                        <a:rPr lang="en-US" sz="1600"/>
                        <a:t>R’000</a:t>
                      </a:r>
                      <a:endParaRPr sz="1600"/>
                    </a:p>
                  </a:txBody>
                  <a:tcPr marT="45725" marB="45725" marR="91450" marL="91450">
                    <a:solidFill>
                      <a:srgbClr val="00B050"/>
                    </a:solidFill>
                  </a:tcPr>
                </a:tc>
                <a:tc>
                  <a:txBody>
                    <a:bodyPr/>
                    <a:lstStyle/>
                    <a:p>
                      <a:pPr indent="0" lvl="0" marL="0" marR="0" rtl="0" algn="l">
                        <a:spcBef>
                          <a:spcPts val="0"/>
                        </a:spcBef>
                        <a:spcAft>
                          <a:spcPts val="0"/>
                        </a:spcAft>
                        <a:buNone/>
                      </a:pPr>
                      <a:r>
                        <a:rPr lang="en-US" sz="1600"/>
                        <a:t>Variance</a:t>
                      </a:r>
                      <a:endParaRPr/>
                    </a:p>
                    <a:p>
                      <a:pPr indent="0" lvl="0" marL="0" marR="0" rtl="0" algn="l">
                        <a:spcBef>
                          <a:spcPts val="0"/>
                        </a:spcBef>
                        <a:spcAft>
                          <a:spcPts val="0"/>
                        </a:spcAft>
                        <a:buNone/>
                      </a:pPr>
                      <a:r>
                        <a:t/>
                      </a:r>
                      <a:endParaRPr sz="1600"/>
                    </a:p>
                    <a:p>
                      <a:pPr indent="0" lvl="0" marL="0" marR="0" rtl="0" algn="l">
                        <a:spcBef>
                          <a:spcPts val="0"/>
                        </a:spcBef>
                        <a:spcAft>
                          <a:spcPts val="0"/>
                        </a:spcAft>
                        <a:buNone/>
                      </a:pPr>
                      <a:r>
                        <a:rPr lang="en-US" sz="1600"/>
                        <a:t>R’000</a:t>
                      </a:r>
                      <a:endParaRPr sz="1600"/>
                    </a:p>
                  </a:txBody>
                  <a:tcPr marT="45725" marB="45725" marR="91450" marL="91450">
                    <a:solidFill>
                      <a:srgbClr val="00B050"/>
                    </a:solidFill>
                  </a:tcPr>
                </a:tc>
                <a:tc>
                  <a:txBody>
                    <a:bodyPr/>
                    <a:lstStyle/>
                    <a:p>
                      <a:pPr indent="0" lvl="0" marL="0" marR="0" rtl="0" algn="l">
                        <a:spcBef>
                          <a:spcPts val="0"/>
                        </a:spcBef>
                        <a:spcAft>
                          <a:spcPts val="0"/>
                        </a:spcAft>
                        <a:buNone/>
                      </a:pPr>
                      <a:r>
                        <a:rPr lang="en-US" sz="1600"/>
                        <a:t>Expenditure as % of final appropriation</a:t>
                      </a:r>
                      <a:endParaRPr sz="1600"/>
                    </a:p>
                  </a:txBody>
                  <a:tcPr marT="45725" marB="45725" marR="91450" marL="91450">
                    <a:solidFill>
                      <a:srgbClr val="00B050"/>
                    </a:solidFill>
                  </a:tcPr>
                </a:tc>
              </a:tr>
              <a:tr h="489400">
                <a:tc>
                  <a:txBody>
                    <a:bodyPr/>
                    <a:lstStyle/>
                    <a:p>
                      <a:pPr indent="0" lvl="0" marL="0" marR="0" rtl="0" algn="l">
                        <a:spcBef>
                          <a:spcPts val="0"/>
                        </a:spcBef>
                        <a:spcAft>
                          <a:spcPts val="0"/>
                        </a:spcAft>
                        <a:buNone/>
                      </a:pPr>
                      <a:r>
                        <a:rPr lang="en-US" sz="1600"/>
                        <a:t>Compensation</a:t>
                      </a:r>
                      <a:r>
                        <a:rPr lang="en-US" sz="1600"/>
                        <a:t> of employees</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3 574 850</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3 511 357</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63 493</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98.2%</a:t>
                      </a:r>
                      <a:endParaRPr sz="1600"/>
                    </a:p>
                  </a:txBody>
                  <a:tcPr marT="45725" marB="45725" marR="91450" marL="91450">
                    <a:solidFill>
                      <a:srgbClr val="D6E3BC"/>
                    </a:solidFill>
                  </a:tcPr>
                </a:tc>
              </a:tr>
              <a:tr h="324225">
                <a:tc>
                  <a:txBody>
                    <a:bodyPr/>
                    <a:lstStyle/>
                    <a:p>
                      <a:pPr indent="0" lvl="0" marL="0" marR="0" rtl="0" algn="l">
                        <a:spcBef>
                          <a:spcPts val="0"/>
                        </a:spcBef>
                        <a:spcAft>
                          <a:spcPts val="0"/>
                        </a:spcAft>
                        <a:buNone/>
                      </a:pPr>
                      <a:r>
                        <a:rPr lang="en-US" sz="1600"/>
                        <a:t>Goods &amp; Services</a:t>
                      </a:r>
                      <a:endParaRPr sz="1600"/>
                    </a:p>
                  </a:txBody>
                  <a:tcPr marT="45725" marB="45725" marR="91450" marL="91450"/>
                </a:tc>
                <a:tc>
                  <a:txBody>
                    <a:bodyPr/>
                    <a:lstStyle/>
                    <a:p>
                      <a:pPr indent="0" lvl="0" marL="0" marR="0" rtl="0" algn="r">
                        <a:spcBef>
                          <a:spcPts val="0"/>
                        </a:spcBef>
                        <a:spcAft>
                          <a:spcPts val="0"/>
                        </a:spcAft>
                        <a:buNone/>
                      </a:pPr>
                      <a:r>
                        <a:rPr lang="en-US" sz="1600"/>
                        <a:t>2 599 412</a:t>
                      </a:r>
                      <a:endParaRPr sz="1600"/>
                    </a:p>
                  </a:txBody>
                  <a:tcPr marT="45725" marB="45725" marR="91450" marL="91450"/>
                </a:tc>
                <a:tc>
                  <a:txBody>
                    <a:bodyPr/>
                    <a:lstStyle/>
                    <a:p>
                      <a:pPr indent="0" lvl="0" marL="0" marR="0" rtl="0" algn="r">
                        <a:spcBef>
                          <a:spcPts val="0"/>
                        </a:spcBef>
                        <a:spcAft>
                          <a:spcPts val="0"/>
                        </a:spcAft>
                        <a:buNone/>
                      </a:pPr>
                      <a:r>
                        <a:rPr lang="en-US" sz="1600"/>
                        <a:t>2 335 589</a:t>
                      </a:r>
                      <a:endParaRPr sz="1600"/>
                    </a:p>
                  </a:txBody>
                  <a:tcPr marT="45725" marB="45725" marR="91450" marL="91450"/>
                </a:tc>
                <a:tc>
                  <a:txBody>
                    <a:bodyPr/>
                    <a:lstStyle/>
                    <a:p>
                      <a:pPr indent="0" lvl="0" marL="0" marR="0" rtl="0" algn="r">
                        <a:spcBef>
                          <a:spcPts val="0"/>
                        </a:spcBef>
                        <a:spcAft>
                          <a:spcPts val="0"/>
                        </a:spcAft>
                        <a:buNone/>
                      </a:pPr>
                      <a:r>
                        <a:rPr lang="en-US" sz="1600"/>
                        <a:t>263 823</a:t>
                      </a:r>
                      <a:endParaRPr sz="1600"/>
                    </a:p>
                  </a:txBody>
                  <a:tcPr marT="45725" marB="45725" marR="91450" marL="91450"/>
                </a:tc>
                <a:tc>
                  <a:txBody>
                    <a:bodyPr/>
                    <a:lstStyle/>
                    <a:p>
                      <a:pPr indent="0" lvl="0" marL="0" marR="0" rtl="0" algn="r">
                        <a:spcBef>
                          <a:spcPts val="0"/>
                        </a:spcBef>
                        <a:spcAft>
                          <a:spcPts val="0"/>
                        </a:spcAft>
                        <a:buNone/>
                      </a:pPr>
                      <a:r>
                        <a:rPr lang="en-US" sz="1600"/>
                        <a:t>89.9%</a:t>
                      </a:r>
                      <a:endParaRPr sz="1600"/>
                    </a:p>
                  </a:txBody>
                  <a:tcPr marT="45725" marB="45725" marR="91450" marL="91450"/>
                </a:tc>
              </a:tr>
              <a:tr h="489400">
                <a:tc>
                  <a:txBody>
                    <a:bodyPr/>
                    <a:lstStyle/>
                    <a:p>
                      <a:pPr indent="0" lvl="0" marL="0" marR="0" rtl="0" algn="l">
                        <a:spcBef>
                          <a:spcPts val="0"/>
                        </a:spcBef>
                        <a:spcAft>
                          <a:spcPts val="0"/>
                        </a:spcAft>
                        <a:buNone/>
                      </a:pPr>
                      <a:r>
                        <a:rPr lang="en-US" sz="1600"/>
                        <a:t>Transfers</a:t>
                      </a:r>
                      <a:r>
                        <a:rPr lang="en-US" sz="1600"/>
                        <a:t> &amp; subsidies</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2</a:t>
                      </a:r>
                      <a:r>
                        <a:rPr lang="en-US" sz="1600"/>
                        <a:t> 291 353</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2 291 353</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a:t>
                      </a:r>
                      <a:endParaRPr sz="1600"/>
                    </a:p>
                  </a:txBody>
                  <a:tcPr marT="45725" marB="45725" marR="91450" marL="91450">
                    <a:solidFill>
                      <a:srgbClr val="D6E3BC"/>
                    </a:solidFill>
                  </a:tcPr>
                </a:tc>
                <a:tc>
                  <a:txBody>
                    <a:bodyPr/>
                    <a:lstStyle/>
                    <a:p>
                      <a:pPr indent="0" lvl="0" marL="0" marR="0" rtl="0" algn="r">
                        <a:spcBef>
                          <a:spcPts val="0"/>
                        </a:spcBef>
                        <a:spcAft>
                          <a:spcPts val="0"/>
                        </a:spcAft>
                        <a:buNone/>
                      </a:pPr>
                      <a:r>
                        <a:rPr lang="en-US" sz="1600"/>
                        <a:t>100%</a:t>
                      </a:r>
                      <a:endParaRPr sz="1600"/>
                    </a:p>
                  </a:txBody>
                  <a:tcPr marT="45725" marB="45725" marR="91450" marL="91450">
                    <a:solidFill>
                      <a:srgbClr val="D6E3BC"/>
                    </a:solidFill>
                  </a:tcPr>
                </a:tc>
              </a:tr>
              <a:tr h="489400">
                <a:tc>
                  <a:txBody>
                    <a:bodyPr/>
                    <a:lstStyle/>
                    <a:p>
                      <a:pPr indent="0" lvl="0" marL="0" marR="0" rtl="0" algn="l">
                        <a:spcBef>
                          <a:spcPts val="0"/>
                        </a:spcBef>
                        <a:spcAft>
                          <a:spcPts val="0"/>
                        </a:spcAft>
                        <a:buNone/>
                      </a:pPr>
                      <a:r>
                        <a:rPr lang="en-US" sz="1600"/>
                        <a:t>Payment for capital</a:t>
                      </a:r>
                      <a:r>
                        <a:rPr lang="en-US" sz="1600"/>
                        <a:t> assets</a:t>
                      </a:r>
                      <a:endParaRPr sz="1600"/>
                    </a:p>
                  </a:txBody>
                  <a:tcPr marT="45725" marB="45725" marR="91450" marL="91450"/>
                </a:tc>
                <a:tc>
                  <a:txBody>
                    <a:bodyPr/>
                    <a:lstStyle/>
                    <a:p>
                      <a:pPr indent="0" lvl="0" marL="0" marR="0" rtl="0" algn="r">
                        <a:spcBef>
                          <a:spcPts val="0"/>
                        </a:spcBef>
                        <a:spcAft>
                          <a:spcPts val="0"/>
                        </a:spcAft>
                        <a:buNone/>
                      </a:pPr>
                      <a:r>
                        <a:rPr lang="en-US" sz="1600"/>
                        <a:t>321 793</a:t>
                      </a:r>
                      <a:endParaRPr sz="1600"/>
                    </a:p>
                  </a:txBody>
                  <a:tcPr marT="45725" marB="45725" marR="91450" marL="91450"/>
                </a:tc>
                <a:tc>
                  <a:txBody>
                    <a:bodyPr/>
                    <a:lstStyle/>
                    <a:p>
                      <a:pPr indent="0" lvl="0" marL="0" marR="0" rtl="0" algn="r">
                        <a:spcBef>
                          <a:spcPts val="0"/>
                        </a:spcBef>
                        <a:spcAft>
                          <a:spcPts val="0"/>
                        </a:spcAft>
                        <a:buNone/>
                      </a:pPr>
                      <a:r>
                        <a:rPr lang="en-US" sz="1600"/>
                        <a:t>321 721</a:t>
                      </a:r>
                      <a:endParaRPr sz="1600"/>
                    </a:p>
                  </a:txBody>
                  <a:tcPr marT="45725" marB="45725" marR="91450" marL="91450"/>
                </a:tc>
                <a:tc>
                  <a:txBody>
                    <a:bodyPr/>
                    <a:lstStyle/>
                    <a:p>
                      <a:pPr indent="0" lvl="0" marL="0" marR="0" rtl="0" algn="r">
                        <a:spcBef>
                          <a:spcPts val="0"/>
                        </a:spcBef>
                        <a:spcAft>
                          <a:spcPts val="0"/>
                        </a:spcAft>
                        <a:buNone/>
                      </a:pPr>
                      <a:r>
                        <a:rPr lang="en-US" sz="1600"/>
                        <a:t>72</a:t>
                      </a:r>
                      <a:endParaRPr sz="1600"/>
                    </a:p>
                  </a:txBody>
                  <a:tcPr marT="45725" marB="45725" marR="91450" marL="91450"/>
                </a:tc>
                <a:tc>
                  <a:txBody>
                    <a:bodyPr/>
                    <a:lstStyle/>
                    <a:p>
                      <a:pPr indent="0" lvl="0" marL="0" marR="0" rtl="0" algn="r">
                        <a:spcBef>
                          <a:spcPts val="0"/>
                        </a:spcBef>
                        <a:spcAft>
                          <a:spcPts val="0"/>
                        </a:spcAft>
                        <a:buNone/>
                      </a:pPr>
                      <a:r>
                        <a:rPr lang="en-US" sz="1600"/>
                        <a:t>100%</a:t>
                      </a:r>
                      <a:endParaRPr sz="1600"/>
                    </a:p>
                  </a:txBody>
                  <a:tcPr marT="45725" marB="45725" marR="91450" marL="91450"/>
                </a:tc>
              </a:tr>
              <a:tr h="324225">
                <a:tc>
                  <a:txBody>
                    <a:bodyPr/>
                    <a:lstStyle/>
                    <a:p>
                      <a:pPr indent="0" lvl="0" marL="0" marR="0" rtl="0" algn="l">
                        <a:spcBef>
                          <a:spcPts val="0"/>
                        </a:spcBef>
                        <a:spcAft>
                          <a:spcPts val="0"/>
                        </a:spcAft>
                        <a:buNone/>
                      </a:pPr>
                      <a:r>
                        <a:rPr b="1" lang="en-US" sz="1600"/>
                        <a:t>Total</a:t>
                      </a:r>
                      <a:endParaRPr b="1" sz="1600"/>
                    </a:p>
                  </a:txBody>
                  <a:tcPr marT="45725" marB="45725" marR="91450" marL="91450">
                    <a:solidFill>
                      <a:srgbClr val="D6E3BC"/>
                    </a:solidFill>
                  </a:tcPr>
                </a:tc>
                <a:tc>
                  <a:txBody>
                    <a:bodyPr/>
                    <a:lstStyle/>
                    <a:p>
                      <a:pPr indent="0" lvl="0" marL="0" marR="0" rtl="0" algn="r">
                        <a:spcBef>
                          <a:spcPts val="0"/>
                        </a:spcBef>
                        <a:spcAft>
                          <a:spcPts val="0"/>
                        </a:spcAft>
                        <a:buNone/>
                      </a:pPr>
                      <a:r>
                        <a:rPr b="1" lang="en-US" sz="1600"/>
                        <a:t>8 787 408</a:t>
                      </a:r>
                      <a:endParaRPr b="1" sz="1600"/>
                    </a:p>
                  </a:txBody>
                  <a:tcPr marT="45725" marB="45725" marR="91450" marL="91450">
                    <a:solidFill>
                      <a:srgbClr val="D6E3BC"/>
                    </a:solidFill>
                  </a:tcPr>
                </a:tc>
                <a:tc>
                  <a:txBody>
                    <a:bodyPr/>
                    <a:lstStyle/>
                    <a:p>
                      <a:pPr indent="0" lvl="0" marL="0" marR="0" rtl="0" algn="r">
                        <a:spcBef>
                          <a:spcPts val="0"/>
                        </a:spcBef>
                        <a:spcAft>
                          <a:spcPts val="0"/>
                        </a:spcAft>
                        <a:buNone/>
                      </a:pPr>
                      <a:r>
                        <a:rPr b="1" lang="en-US" sz="1600"/>
                        <a:t>8 470 259</a:t>
                      </a:r>
                      <a:endParaRPr b="1" sz="1600"/>
                    </a:p>
                  </a:txBody>
                  <a:tcPr marT="45725" marB="45725" marR="91450" marL="91450">
                    <a:solidFill>
                      <a:srgbClr val="D6E3BC"/>
                    </a:solidFill>
                  </a:tcPr>
                </a:tc>
                <a:tc>
                  <a:txBody>
                    <a:bodyPr/>
                    <a:lstStyle/>
                    <a:p>
                      <a:pPr indent="0" lvl="0" marL="0" marR="0" rtl="0" algn="r">
                        <a:spcBef>
                          <a:spcPts val="0"/>
                        </a:spcBef>
                        <a:spcAft>
                          <a:spcPts val="0"/>
                        </a:spcAft>
                        <a:buNone/>
                      </a:pPr>
                      <a:r>
                        <a:rPr b="1" lang="en-US" sz="1600"/>
                        <a:t>317 149</a:t>
                      </a:r>
                      <a:endParaRPr b="1" sz="1600"/>
                    </a:p>
                  </a:txBody>
                  <a:tcPr marT="45725" marB="45725" marR="91450" marL="91450">
                    <a:solidFill>
                      <a:srgbClr val="D6E3BC"/>
                    </a:solidFill>
                  </a:tcPr>
                </a:tc>
                <a:tc>
                  <a:txBody>
                    <a:bodyPr/>
                    <a:lstStyle/>
                    <a:p>
                      <a:pPr indent="0" lvl="0" marL="0" marR="0" rtl="0" algn="r">
                        <a:spcBef>
                          <a:spcPts val="0"/>
                        </a:spcBef>
                        <a:spcAft>
                          <a:spcPts val="0"/>
                        </a:spcAft>
                        <a:buNone/>
                      </a:pPr>
                      <a:r>
                        <a:rPr b="1" lang="en-US" sz="1600"/>
                        <a:t>96.4%</a:t>
                      </a:r>
                      <a:endParaRPr b="1" sz="1600"/>
                    </a:p>
                  </a:txBody>
                  <a:tcPr marT="45725" marB="45725" marR="91450" marL="91450">
                    <a:solidFill>
                      <a:srgbClr val="D6E3BC"/>
                    </a:solid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3"/>
          <p:cNvSpPr txBox="1"/>
          <p:nvPr/>
        </p:nvSpPr>
        <p:spPr>
          <a:xfrm>
            <a:off x="228229" y="615334"/>
            <a:ext cx="8726311" cy="5324535"/>
          </a:xfrm>
          <a:prstGeom prst="rect">
            <a:avLst/>
          </a:prstGeom>
          <a:noFill/>
          <a:ln>
            <a:noFill/>
          </a:ln>
        </p:spPr>
        <p:txBody>
          <a:bodyPr anchorCtr="0" anchor="t" bIns="45700" lIns="91425" spcFirstLastPara="1" rIns="91425" wrap="square" tIns="45700">
            <a:spAutoFit/>
          </a:bodyPr>
          <a:lstStyle/>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AGSA finalised the audit on 10 September 2021. </a:t>
            </a:r>
            <a:endParaRPr b="0" i="0" sz="2000" u="none" cap="none" strike="noStrike">
              <a:solidFill>
                <a:schemeClr val="dk1"/>
              </a:solidFill>
              <a:latin typeface="Arial"/>
              <a:ea typeface="Arial"/>
              <a:cs typeface="Arial"/>
              <a:sym typeface="Arial"/>
            </a:endParaRPr>
          </a:p>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audit outcome is an unqualified audit with findings.</a:t>
            </a:r>
            <a:endParaRPr/>
          </a:p>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It is the 5</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 unqualified audit opinion in a row for the Department.</a:t>
            </a:r>
            <a:endParaRPr/>
          </a:p>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Material findings:</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Material misstatements in the annual financial statements subsequently corrected by management;</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Material misstatements in the annual performance report subsequently corrected by management;</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Non-compliance with legislation</a:t>
            </a:r>
            <a:endParaRPr/>
          </a:p>
          <a:p>
            <a:pPr indent="-285750" lvl="2" marL="12001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Material restatements in the annual financial statements</a:t>
            </a:r>
            <a:endParaRPr/>
          </a:p>
          <a:p>
            <a:pPr indent="-285750" lvl="2" marL="12001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Revenue management – not taking effective steps to recover fines and penalties</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Status of IT environment requires intervention</a:t>
            </a:r>
            <a:endParaRPr b="0" i="0" sz="18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Assurance providers: Only Audit Committee providing assurance</a:t>
            </a:r>
            <a:endParaRPr/>
          </a:p>
        </p:txBody>
      </p:sp>
      <p:sp>
        <p:nvSpPr>
          <p:cNvPr id="679" name="Google Shape;679;p53"/>
          <p:cNvSpPr txBox="1"/>
          <p:nvPr/>
        </p:nvSpPr>
        <p:spPr>
          <a:xfrm>
            <a:off x="158768" y="139500"/>
            <a:ext cx="8865235" cy="400110"/>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2020/21 AUDIT OUTCOME </a:t>
            </a:r>
            <a:endParaRPr b="1" i="0" sz="2000" u="none" cap="none" strike="noStrike">
              <a:solidFill>
                <a:schemeClr val="dk1"/>
              </a:solidFill>
              <a:latin typeface="Arial"/>
              <a:ea typeface="Arial"/>
              <a:cs typeface="Arial"/>
              <a:sym typeface="Arial"/>
            </a:endParaRPr>
          </a:p>
        </p:txBody>
      </p:sp>
      <p:sp>
        <p:nvSpPr>
          <p:cNvPr id="680" name="Google Shape;680;p53"/>
          <p:cNvSpPr txBox="1"/>
          <p:nvPr>
            <p:ph idx="12" type="sldNum"/>
          </p:nvPr>
        </p:nvSpPr>
        <p:spPr>
          <a:xfrm>
            <a:off x="3496009"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4"/>
          <p:cNvSpPr txBox="1"/>
          <p:nvPr/>
        </p:nvSpPr>
        <p:spPr>
          <a:xfrm>
            <a:off x="228229" y="615334"/>
            <a:ext cx="8726311" cy="4247317"/>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DHA is a going concern.</a:t>
            </a:r>
            <a:endParaRPr/>
          </a:p>
          <a:p>
            <a:pPr indent="-171450" lvl="0" marL="2857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Financial health </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Revenue management: not collecting money due to the Department timeously</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Cash management: Claims against the Department are too high</a:t>
            </a:r>
            <a:endParaRPr/>
          </a:p>
          <a:p>
            <a:pPr indent="-171450" lvl="1" marL="7429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Fruitless and wasteful expenditure </a:t>
            </a:r>
            <a:r>
              <a:rPr b="1" i="0" lang="en-US" sz="1800" u="none" cap="none" strike="noStrike">
                <a:solidFill>
                  <a:schemeClr val="dk1"/>
                </a:solidFill>
                <a:latin typeface="Arial"/>
                <a:ea typeface="Arial"/>
                <a:cs typeface="Arial"/>
                <a:sym typeface="Arial"/>
              </a:rPr>
              <a:t>increased</a:t>
            </a:r>
            <a:r>
              <a:rPr b="0" i="0" lang="en-US" sz="1800" u="none" cap="none" strike="noStrike">
                <a:solidFill>
                  <a:schemeClr val="dk1"/>
                </a:solidFill>
                <a:latin typeface="Arial"/>
                <a:ea typeface="Arial"/>
                <a:cs typeface="Arial"/>
                <a:sym typeface="Arial"/>
              </a:rPr>
              <a:t> over two years</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Increased from R21 000 to R557 000</a:t>
            </a:r>
            <a:endParaRPr/>
          </a:p>
          <a:p>
            <a:pPr indent="-171450" lvl="1" marL="7429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Irregular expenditure </a:t>
            </a:r>
            <a:r>
              <a:rPr b="1" i="0" lang="en-US" sz="1800" u="none" cap="none" strike="noStrike">
                <a:solidFill>
                  <a:schemeClr val="dk1"/>
                </a:solidFill>
                <a:latin typeface="Arial"/>
                <a:ea typeface="Arial"/>
                <a:cs typeface="Arial"/>
                <a:sym typeface="Arial"/>
              </a:rPr>
              <a:t>reduced</a:t>
            </a:r>
            <a:r>
              <a:rPr b="0" i="0" lang="en-US" sz="1800" u="none" cap="none" strike="noStrike">
                <a:solidFill>
                  <a:schemeClr val="dk1"/>
                </a:solidFill>
                <a:latin typeface="Arial"/>
                <a:ea typeface="Arial"/>
                <a:cs typeface="Arial"/>
                <a:sym typeface="Arial"/>
              </a:rPr>
              <a:t> over two years</a:t>
            </a:r>
            <a:endParaRPr/>
          </a:p>
          <a:p>
            <a:pPr indent="-285750" lvl="1" marL="7429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Reduced from R284 million to R7, 7 million</a:t>
            </a:r>
            <a:endParaRPr/>
          </a:p>
          <a:p>
            <a:pPr indent="-171450" lvl="1" marL="7429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SCM compliance </a:t>
            </a:r>
            <a:r>
              <a:rPr b="1" i="0" lang="en-US" sz="1800" u="none" cap="none" strike="noStrike">
                <a:solidFill>
                  <a:schemeClr val="dk1"/>
                </a:solidFill>
                <a:latin typeface="Arial"/>
                <a:ea typeface="Arial"/>
                <a:cs typeface="Arial"/>
                <a:sym typeface="Arial"/>
              </a:rPr>
              <a:t>improved</a:t>
            </a:r>
            <a:r>
              <a:rPr b="0" i="0" lang="en-US" sz="1800" u="none" cap="none" strike="noStrike">
                <a:solidFill>
                  <a:schemeClr val="dk1"/>
                </a:solidFill>
                <a:latin typeface="Arial"/>
                <a:ea typeface="Arial"/>
                <a:cs typeface="Arial"/>
                <a:sym typeface="Arial"/>
              </a:rPr>
              <a:t> (2020/21: no material findings)</a:t>
            </a:r>
            <a:endParaRPr b="0" i="0" sz="1800" u="none" cap="none" strike="noStrike">
              <a:solidFill>
                <a:schemeClr val="dk1"/>
              </a:solidFill>
              <a:latin typeface="Arial"/>
              <a:ea typeface="Arial"/>
              <a:cs typeface="Arial"/>
              <a:sym typeface="Arial"/>
            </a:endParaRPr>
          </a:p>
          <a:p>
            <a:pPr indent="-171450" lvl="0" marL="2857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54"/>
          <p:cNvSpPr txBox="1"/>
          <p:nvPr/>
        </p:nvSpPr>
        <p:spPr>
          <a:xfrm>
            <a:off x="89305" y="139500"/>
            <a:ext cx="8865235" cy="461665"/>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2020/21 AUDIT OUTCOME</a:t>
            </a:r>
            <a:endParaRPr b="1" i="0" sz="2400" u="none" cap="none" strike="noStrike">
              <a:solidFill>
                <a:schemeClr val="dk1"/>
              </a:solidFill>
              <a:latin typeface="Arial"/>
              <a:ea typeface="Arial"/>
              <a:cs typeface="Arial"/>
              <a:sym typeface="Arial"/>
            </a:endParaRPr>
          </a:p>
        </p:txBody>
      </p:sp>
      <p:sp>
        <p:nvSpPr>
          <p:cNvPr id="688" name="Google Shape;688;p54"/>
          <p:cNvSpPr txBox="1"/>
          <p:nvPr>
            <p:ph idx="12" type="sldNum"/>
          </p:nvPr>
        </p:nvSpPr>
        <p:spPr>
          <a:xfrm>
            <a:off x="3426547" y="6336284"/>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55"/>
          <p:cNvSpPr txBox="1"/>
          <p:nvPr/>
        </p:nvSpPr>
        <p:spPr>
          <a:xfrm>
            <a:off x="228229" y="615334"/>
            <a:ext cx="8726311" cy="46474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 draft audit action plan was prepared and is available.</a:t>
            </a:r>
            <a:endParaRPr/>
          </a:p>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draft audit action plan was submitted to Internal Audit to validate that the actions proposed will address the AGSA audit findings.</a:t>
            </a:r>
            <a:endParaRPr/>
          </a:p>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draft will be presented to EXCO and the Audit Committee for approval.</a:t>
            </a:r>
            <a:endParaRPr/>
          </a:p>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Progress against the plan is monitored at Back-to-Basic meetings and reports presented to EXCO, DMC, MMM and the Audit Committee.</a:t>
            </a:r>
            <a:endParaRPr/>
          </a:p>
          <a:p>
            <a:pPr indent="-158750" lvl="0" marL="285750" marR="0" rtl="0" algn="just">
              <a:spcBef>
                <a:spcPts val="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Failure to implement the actions or to provide progress reports result in consequence management.</a:t>
            </a:r>
            <a:endParaRPr/>
          </a:p>
          <a:p>
            <a:pPr indent="0" lvl="0" marL="0" marR="0" rtl="0" algn="just">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171450" lvl="0" marL="2857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55"/>
          <p:cNvSpPr txBox="1"/>
          <p:nvPr/>
        </p:nvSpPr>
        <p:spPr>
          <a:xfrm>
            <a:off x="158768" y="139500"/>
            <a:ext cx="8865235" cy="461665"/>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DRAFT AUDIT ACTION PLAN</a:t>
            </a:r>
            <a:endParaRPr b="1" i="0" sz="2400" u="none" cap="none" strike="noStrike">
              <a:solidFill>
                <a:schemeClr val="dk1"/>
              </a:solidFill>
              <a:latin typeface="Arial"/>
              <a:ea typeface="Arial"/>
              <a:cs typeface="Arial"/>
              <a:sym typeface="Arial"/>
            </a:endParaRPr>
          </a:p>
        </p:txBody>
      </p:sp>
      <p:sp>
        <p:nvSpPr>
          <p:cNvPr id="696" name="Google Shape;696;p55"/>
          <p:cNvSpPr txBox="1"/>
          <p:nvPr>
            <p:ph idx="12" type="sldNum"/>
          </p:nvPr>
        </p:nvSpPr>
        <p:spPr>
          <a:xfrm>
            <a:off x="3496009" y="6173787"/>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56"/>
          <p:cNvSpPr txBox="1"/>
          <p:nvPr/>
        </p:nvSpPr>
        <p:spPr>
          <a:xfrm>
            <a:off x="158768" y="139500"/>
            <a:ext cx="8865235" cy="461665"/>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Arial"/>
                <a:ea typeface="Arial"/>
                <a:cs typeface="Arial"/>
                <a:sym typeface="Arial"/>
              </a:rPr>
              <a:t>DRAFT 2021/22 AUDIT ACTION PLAN - SUMMARY</a:t>
            </a:r>
            <a:endParaRPr b="1" i="0" sz="2400" u="none" cap="none" strike="noStrike">
              <a:solidFill>
                <a:schemeClr val="dk1"/>
              </a:solidFill>
              <a:latin typeface="Arial"/>
              <a:ea typeface="Arial"/>
              <a:cs typeface="Arial"/>
              <a:sym typeface="Arial"/>
            </a:endParaRPr>
          </a:p>
        </p:txBody>
      </p:sp>
      <p:sp>
        <p:nvSpPr>
          <p:cNvPr id="703" name="Google Shape;703;p56"/>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graphicFrame>
        <p:nvGraphicFramePr>
          <p:cNvPr id="704" name="Google Shape;704;p56"/>
          <p:cNvGraphicFramePr/>
          <p:nvPr/>
        </p:nvGraphicFramePr>
        <p:xfrm>
          <a:off x="158768" y="539609"/>
          <a:ext cx="3000000" cy="3000000"/>
        </p:xfrm>
        <a:graphic>
          <a:graphicData uri="http://schemas.openxmlformats.org/drawingml/2006/table">
            <a:tbl>
              <a:tblPr>
                <a:noFill/>
                <a:tableStyleId>{DAC0AF4B-8873-43B8-A1AB-5BD74A46CA9D}</a:tableStyleId>
              </a:tblPr>
              <a:tblGrid>
                <a:gridCol w="1884000"/>
                <a:gridCol w="1884000"/>
                <a:gridCol w="977475"/>
                <a:gridCol w="849800"/>
                <a:gridCol w="829225"/>
                <a:gridCol w="882875"/>
                <a:gridCol w="764625"/>
                <a:gridCol w="764625"/>
              </a:tblGrid>
              <a:tr h="90950">
                <a:tc rowSpan="2">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Action plans per unit</a:t>
                      </a:r>
                      <a:endParaRPr/>
                    </a:p>
                  </a:txBody>
                  <a:tcPr marT="2900" marB="0" marR="2900" marL="2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rowSpan="2">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Person responsible </a:t>
                      </a:r>
                      <a:endParaRPr/>
                    </a:p>
                  </a:txBody>
                  <a:tcPr marT="2900" marB="0" marR="2900" marL="2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gridSpan="2">
                  <a:txBody>
                    <a:bodyPr/>
                    <a:lstStyle/>
                    <a:p>
                      <a:pPr indent="0" lvl="0" marL="0" marR="0" rtl="0" algn="l">
                        <a:spcBef>
                          <a:spcPts val="0"/>
                        </a:spcBef>
                        <a:spcAft>
                          <a:spcPts val="0"/>
                        </a:spcAft>
                        <a:buNone/>
                      </a:pPr>
                      <a:r>
                        <a:rPr b="1" i="0" lang="en-US" sz="500" u="none" strike="noStrike">
                          <a:solidFill>
                            <a:srgbClr val="000000"/>
                          </a:solidFill>
                          <a:latin typeface="Calibri"/>
                          <a:ea typeface="Calibri"/>
                          <a:cs typeface="Calibri"/>
                          <a:sym typeface="Calibri"/>
                        </a:rPr>
                        <a:t>Status of interventions (actions)</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a:txBody>
                    <a:bodyPr/>
                    <a:lstStyle/>
                    <a:p>
                      <a:pPr indent="0" lvl="0" marL="0" marR="0" rtl="0" algn="l">
                        <a:spcBef>
                          <a:spcPts val="0"/>
                        </a:spcBef>
                        <a:spcAft>
                          <a:spcPts val="0"/>
                        </a:spcAft>
                        <a:buNone/>
                      </a:pPr>
                      <a:r>
                        <a:rPr b="1" i="0" lang="en-US" sz="500" u="none" strike="noStrike">
                          <a:solidFill>
                            <a:srgbClr val="000000"/>
                          </a:solidFill>
                          <a:latin typeface="Calibri"/>
                          <a:ea typeface="Calibri"/>
                          <a:cs typeface="Calibri"/>
                          <a:sym typeface="Calibri"/>
                        </a:rPr>
                        <a:t> </a:t>
                      </a:r>
                      <a:endParaRPr/>
                    </a:p>
                  </a:txBody>
                  <a:tcPr marT="2900" marB="0" marR="2900" marL="29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US" sz="500" u="none" strike="noStrike">
                          <a:solidFill>
                            <a:srgbClr val="000000"/>
                          </a:solidFill>
                          <a:latin typeface="Calibri"/>
                          <a:ea typeface="Calibri"/>
                          <a:cs typeface="Calibri"/>
                          <a:sym typeface="Calibri"/>
                        </a:rPr>
                        <a:t> </a:t>
                      </a:r>
                      <a:endParaRPr/>
                    </a:p>
                  </a:txBody>
                  <a:tcPr marT="2900" marB="0" marR="2900" marL="29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US" sz="500" u="none" strike="noStrike">
                          <a:solidFill>
                            <a:srgbClr val="000000"/>
                          </a:solidFill>
                          <a:latin typeface="Calibri"/>
                          <a:ea typeface="Calibri"/>
                          <a:cs typeface="Calibri"/>
                          <a:sym typeface="Calibri"/>
                        </a:rPr>
                        <a:t> </a:t>
                      </a:r>
                      <a:endParaRPr/>
                    </a:p>
                  </a:txBody>
                  <a:tcPr marT="2900" marB="0" marR="2900" marL="29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US" sz="500" u="none" strike="noStrike">
                          <a:solidFill>
                            <a:srgbClr val="000000"/>
                          </a:solidFill>
                          <a:latin typeface="Calibri"/>
                          <a:ea typeface="Calibri"/>
                          <a:cs typeface="Calibri"/>
                          <a:sym typeface="Calibri"/>
                        </a:rPr>
                        <a:t> </a:t>
                      </a:r>
                      <a:endParaRPr/>
                    </a:p>
                  </a:txBody>
                  <a:tcPr marT="2900" marB="0" marR="2900" marL="29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81925">
                <a:tc vMerge="1"/>
                <a:tc vMerge="1"/>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Total actions per unit</a:t>
                      </a:r>
                      <a:endParaRPr/>
                    </a:p>
                  </a:txBody>
                  <a:tcPr marT="2900" marB="0" marR="2900" marL="2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Completed</a:t>
                      </a:r>
                      <a:endParaRPr/>
                    </a:p>
                  </a:txBody>
                  <a:tcPr marT="2900" marB="0" marR="2900" marL="2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In progress</a:t>
                      </a:r>
                      <a:endParaRPr/>
                    </a:p>
                  </a:txBody>
                  <a:tcPr marT="2900" marB="0" marR="2900" marL="2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US" sz="900" u="none" strike="noStrike">
                          <a:solidFill>
                            <a:srgbClr val="000000"/>
                          </a:solidFill>
                          <a:latin typeface="Calibri"/>
                          <a:ea typeface="Calibri"/>
                          <a:cs typeface="Calibri"/>
                          <a:sym typeface="Calibri"/>
                        </a:rPr>
                        <a:t>Future date</a:t>
                      </a:r>
                      <a:endParaRPr/>
                    </a:p>
                  </a:txBody>
                  <a:tcPr marT="2900" marB="0" marR="2900" marL="2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Not started &amp; Overdue</a:t>
                      </a:r>
                      <a:endParaRPr/>
                    </a:p>
                  </a:txBody>
                  <a:tcPr marT="2900" marB="0" marR="2900" marL="2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marR="0" rtl="0" algn="ctr">
                        <a:spcBef>
                          <a:spcPts val="0"/>
                        </a:spcBef>
                        <a:spcAft>
                          <a:spcPts val="0"/>
                        </a:spcAft>
                        <a:buNone/>
                      </a:pPr>
                      <a:r>
                        <a:rPr b="1" i="0" lang="en-US" sz="900" u="none" strike="noStrike">
                          <a:solidFill>
                            <a:srgbClr val="000000"/>
                          </a:solidFill>
                          <a:latin typeface="Calibri"/>
                          <a:ea typeface="Calibri"/>
                          <a:cs typeface="Calibri"/>
                          <a:sym typeface="Calibri"/>
                        </a:rPr>
                        <a:t>No response </a:t>
                      </a:r>
                      <a:endParaRPr/>
                    </a:p>
                  </a:txBody>
                  <a:tcPr marT="2900" marB="0" marR="2900" marL="2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1773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IT AUDITS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IS management coordinated by Welcome Nkadimeng</a:t>
                      </a:r>
                      <a:endParaRPr b="1" i="0" sz="900" u="none" strike="noStrike">
                        <a:solidFill>
                          <a:srgbClr val="000000"/>
                        </a:solidFill>
                        <a:latin typeface="Calibri"/>
                        <a:ea typeface="Calibri"/>
                        <a:cs typeface="Calibri"/>
                        <a:sym typeface="Calibri"/>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53</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10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REVENUE</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George Gorekwang</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21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773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MOVABLE ASSETS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Boitumelo Motswasele</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2</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36500">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FINANCIAL ACCOUNTING</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Refilwe Mafolo</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7</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31950">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SCM</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Lunga Njwabule</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01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IMMOVABLE ASSETS </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Chris Swart</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01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FACILITIES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Nametso Matshika</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01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INTANGIBLE ASSETS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Mulalo Sikhitha</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4</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10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HUMAN RESOURCES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HR management with cordination by Modisa Legotlo</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6</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910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CFO (B-BBEE, NRF - DIRCO and Gijima)</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Gordon Hollamby</a:t>
                      </a:r>
                      <a:endParaRPr b="1" i="0" sz="900" u="none" strike="noStrike">
                        <a:solidFill>
                          <a:srgbClr val="000000"/>
                        </a:solidFill>
                        <a:latin typeface="Calibri"/>
                        <a:ea typeface="Calibri"/>
                        <a:cs typeface="Calibri"/>
                        <a:sym typeface="Calibri"/>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5</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774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EXPENDITURE</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Swondaha Makwarela</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774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POLICIES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Sihle Mthiyane</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774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AOPO M&amp;E UNIT</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Samuel Mandiwana</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4</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69800">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IMMIGRATION SERVICES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Makhosazana Mthethwa Dube</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4</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2</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22850">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AOPO CIVIC SERVICES</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Elize Breytenbach</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6</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22850">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BUDGET MANAGEMENT</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Ashwariah Singh</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46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EASTERN CAPE</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Thembinkosi Mnunu</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46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FREE STATE</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Buyiswa Sekhonyane</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46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GAUTENG</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Pumeza Ntshiba</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4</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3</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22850">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KWAZULU NATAL</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Naveen Singh</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2</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6832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MPUMALANGA</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Oscar Mshengu</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2</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46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NORTH WEST</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Stephen Tiley</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46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WESTERN CAPE</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Rorisang Tlou</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2046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LIMPOPO</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Thifheli Matshaya</a:t>
                      </a:r>
                      <a:endParaRPr b="1" i="0" sz="900" u="none" strike="noStrike">
                        <a:solidFill>
                          <a:srgbClr val="000000"/>
                        </a:solidFill>
                        <a:latin typeface="Calibri"/>
                        <a:ea typeface="Calibri"/>
                        <a:cs typeface="Calibri"/>
                        <a:sym typeface="Calibri"/>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2</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6FF33"/>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marR="0" rtl="0" algn="r">
                        <a:spcBef>
                          <a:spcPts val="0"/>
                        </a:spcBef>
                        <a:spcAft>
                          <a:spcPts val="0"/>
                        </a:spcAft>
                        <a:buNone/>
                      </a:pPr>
                      <a:r>
                        <a:rPr b="0"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r>
              <a:tr h="150075">
                <a:tc>
                  <a:txBody>
                    <a:bodyPr/>
                    <a:lstStyle/>
                    <a:p>
                      <a:pPr indent="0" lvl="0" marL="0" marR="0" rtl="0" algn="l">
                        <a:spcBef>
                          <a:spcPts val="0"/>
                        </a:spcBef>
                        <a:spcAft>
                          <a:spcPts val="0"/>
                        </a:spcAft>
                        <a:buNone/>
                      </a:pPr>
                      <a:r>
                        <a:rPr b="1" i="0" lang="en-US" sz="900" u="none" strike="noStrike">
                          <a:solidFill>
                            <a:srgbClr val="000000"/>
                          </a:solidFill>
                          <a:latin typeface="Calibri"/>
                          <a:ea typeface="Calibri"/>
                          <a:cs typeface="Calibri"/>
                          <a:sym typeface="Calibri"/>
                        </a:rPr>
                        <a:t>Total interventions for the department</a:t>
                      </a:r>
                      <a:endParaRPr/>
                    </a:p>
                  </a:txBody>
                  <a:tcPr marT="2900" marB="0" marR="2900" marL="2900"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en-US" sz="900" u="none" strike="noStrike">
                          <a:solidFill>
                            <a:srgbClr val="000000"/>
                          </a:solidFill>
                          <a:latin typeface="Calibri"/>
                          <a:ea typeface="Calibri"/>
                          <a:cs typeface="Calibri"/>
                          <a:sym typeface="Calibri"/>
                        </a:rPr>
                        <a:t> </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130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4</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3</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r">
                        <a:spcBef>
                          <a:spcPts val="0"/>
                        </a:spcBef>
                        <a:spcAft>
                          <a:spcPts val="0"/>
                        </a:spcAft>
                        <a:buNone/>
                      </a:pPr>
                      <a:r>
                        <a:rPr b="1" i="0" lang="en-US" sz="900" u="none" strike="noStrike">
                          <a:solidFill>
                            <a:srgbClr val="000000"/>
                          </a:solidFill>
                          <a:latin typeface="Calibri"/>
                          <a:ea typeface="Calibri"/>
                          <a:cs typeface="Calibri"/>
                          <a:sym typeface="Calibri"/>
                        </a:rPr>
                        <a:t>0</a:t>
                      </a:r>
                      <a:endParaRPr/>
                    </a:p>
                  </a:txBody>
                  <a:tcPr marT="2900" marB="0" marR="2900" marL="29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7"/>
          <p:cNvSpPr txBox="1"/>
          <p:nvPr/>
        </p:nvSpPr>
        <p:spPr>
          <a:xfrm>
            <a:off x="352540" y="1013552"/>
            <a:ext cx="8602000" cy="4062651"/>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Implement the audit action plan.</a:t>
            </a:r>
            <a:endParaRPr/>
          </a:p>
          <a:p>
            <a:pPr indent="-133350" lvl="0" marL="285750" marR="0" rtl="0" algn="just">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Back-to-basics, Audit Committee, EXCO and MMM to monitor the audit action plan.</a:t>
            </a:r>
            <a:endParaRPr b="0" i="0" sz="2400" u="none" cap="none" strike="noStrike">
              <a:solidFill>
                <a:schemeClr val="dk1"/>
              </a:solidFill>
              <a:latin typeface="Arial"/>
              <a:ea typeface="Arial"/>
              <a:cs typeface="Arial"/>
              <a:sym typeface="Arial"/>
            </a:endParaRPr>
          </a:p>
          <a:p>
            <a:pPr indent="-133350" lvl="0" marL="285750" marR="0" rtl="0" algn="just">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Drive a culture of compliance and accountability.</a:t>
            </a:r>
            <a:endParaRPr/>
          </a:p>
          <a:p>
            <a:pPr indent="-133350" lvl="0" marL="285750" marR="0" rtl="0" algn="just">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Apply consequence management timely where warranted.</a:t>
            </a:r>
            <a:endParaRPr b="0" i="0" sz="2400" u="none" cap="none" strike="noStrike">
              <a:solidFill>
                <a:schemeClr val="dk1"/>
              </a:solidFill>
              <a:latin typeface="Arial"/>
              <a:ea typeface="Arial"/>
              <a:cs typeface="Arial"/>
              <a:sym typeface="Arial"/>
            </a:endParaRPr>
          </a:p>
          <a:p>
            <a:pPr indent="-133350" lvl="0" marL="285750" marR="0" rtl="0" algn="just">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285750" lvl="0" marL="285750" marR="0" rtl="0" algn="just">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Achieve a clean audit outcome.</a:t>
            </a:r>
            <a:endParaRPr/>
          </a:p>
          <a:p>
            <a:pPr indent="-171450" lvl="0" marL="2857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1" name="Google Shape;711;p57"/>
          <p:cNvSpPr txBox="1"/>
          <p:nvPr/>
        </p:nvSpPr>
        <p:spPr>
          <a:xfrm>
            <a:off x="158768" y="139500"/>
            <a:ext cx="8865235" cy="461665"/>
          </a:xfrm>
          <a:prstGeom prst="rect">
            <a:avLst/>
          </a:prstGeom>
          <a:solidFill>
            <a:srgbClr val="FABF8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dk1"/>
                </a:solidFill>
                <a:latin typeface="Calibri"/>
                <a:ea typeface="Calibri"/>
                <a:cs typeface="Calibri"/>
                <a:sym typeface="Calibri"/>
              </a:rPr>
              <a:t>ACTIONS TO IMPROVE AUDIT OUTCOME</a:t>
            </a:r>
            <a:endParaRPr/>
          </a:p>
        </p:txBody>
      </p:sp>
      <p:sp>
        <p:nvSpPr>
          <p:cNvPr id="712" name="Google Shape;712;p57"/>
          <p:cNvSpPr txBox="1"/>
          <p:nvPr>
            <p:ph idx="12" type="sldNum"/>
          </p:nvPr>
        </p:nvSpPr>
        <p:spPr>
          <a:xfrm>
            <a:off x="3496010" y="6336284"/>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graphicFrame>
        <p:nvGraphicFramePr>
          <p:cNvPr id="718" name="Google Shape;718;p58"/>
          <p:cNvGraphicFramePr/>
          <p:nvPr/>
        </p:nvGraphicFramePr>
        <p:xfrm>
          <a:off x="193183" y="351612"/>
          <a:ext cx="3000000" cy="3000000"/>
        </p:xfrm>
        <a:graphic>
          <a:graphicData uri="http://schemas.openxmlformats.org/drawingml/2006/table">
            <a:tbl>
              <a:tblPr>
                <a:noFill/>
                <a:tableStyleId>{DAC0AF4B-8873-43B8-A1AB-5BD74A46CA9D}</a:tableStyleId>
              </a:tblPr>
              <a:tblGrid>
                <a:gridCol w="8950825"/>
              </a:tblGrid>
              <a:tr h="2842775">
                <a:tc>
                  <a:txBody>
                    <a:bodyPr/>
                    <a:lstStyle/>
                    <a:p>
                      <a:pPr indent="0" lvl="0" marL="0" marR="0" rtl="0" algn="ctr">
                        <a:lnSpc>
                          <a:spcPct val="107000"/>
                        </a:lnSpc>
                        <a:spcBef>
                          <a:spcPts val="0"/>
                        </a:spcBef>
                        <a:spcAft>
                          <a:spcPts val="0"/>
                        </a:spcAft>
                        <a:buNone/>
                      </a:pPr>
                      <a:r>
                        <a:t/>
                      </a:r>
                      <a:endParaRPr b="1" sz="3200">
                        <a:latin typeface="Arial"/>
                        <a:ea typeface="Arial"/>
                        <a:cs typeface="Arial"/>
                        <a:sym typeface="Arial"/>
                      </a:endParaRPr>
                    </a:p>
                    <a:p>
                      <a:pPr indent="0" lvl="0" marL="0" marR="0" rtl="0" algn="ctr">
                        <a:lnSpc>
                          <a:spcPct val="107000"/>
                        </a:lnSpc>
                        <a:spcBef>
                          <a:spcPts val="0"/>
                        </a:spcBef>
                        <a:spcAft>
                          <a:spcPts val="0"/>
                        </a:spcAft>
                        <a:buNone/>
                      </a:pPr>
                      <a:r>
                        <a:t/>
                      </a:r>
                      <a:endParaRPr b="1" sz="3200">
                        <a:latin typeface="Arial"/>
                        <a:ea typeface="Arial"/>
                        <a:cs typeface="Arial"/>
                        <a:sym typeface="Arial"/>
                      </a:endParaRPr>
                    </a:p>
                    <a:p>
                      <a:pPr indent="0" lvl="0" marL="0" marR="0" rtl="0" algn="ctr">
                        <a:lnSpc>
                          <a:spcPct val="107000"/>
                        </a:lnSpc>
                        <a:spcBef>
                          <a:spcPts val="0"/>
                        </a:spcBef>
                        <a:spcAft>
                          <a:spcPts val="0"/>
                        </a:spcAft>
                        <a:buNone/>
                      </a:pPr>
                      <a:r>
                        <a:rPr b="1" lang="en-US" sz="3200">
                          <a:latin typeface="Arial"/>
                          <a:ea typeface="Arial"/>
                          <a:cs typeface="Arial"/>
                          <a:sym typeface="Arial"/>
                        </a:rPr>
                        <a:t>CHALLENGES AND PRIORITIES MOVING FOWARD</a:t>
                      </a:r>
                      <a:endParaRPr b="1" sz="32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719" name="Google Shape;719;p58"/>
          <p:cNvSpPr/>
          <p:nvPr/>
        </p:nvSpPr>
        <p:spPr>
          <a:xfrm>
            <a:off x="0" y="1208088"/>
            <a:ext cx="9144000" cy="3841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900" u="none" cap="none" strike="noStrike">
                <a:solidFill>
                  <a:schemeClr val="dk1"/>
                </a:solidFill>
                <a:latin typeface="Arial"/>
                <a:ea typeface="Arial"/>
                <a:cs typeface="Arial"/>
                <a:sym typeface="Arial"/>
              </a:rPr>
              <a:t>	</a:t>
            </a:r>
            <a:endParaRPr b="0" i="0" sz="1900" u="none" cap="none" strike="noStrike">
              <a:solidFill>
                <a:schemeClr val="dk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graphicFrame>
        <p:nvGraphicFramePr>
          <p:cNvPr id="725" name="Google Shape;725;p59"/>
          <p:cNvGraphicFramePr/>
          <p:nvPr/>
        </p:nvGraphicFramePr>
        <p:xfrm>
          <a:off x="1" y="0"/>
          <a:ext cx="3000000" cy="3000000"/>
        </p:xfrm>
        <a:graphic>
          <a:graphicData uri="http://schemas.openxmlformats.org/drawingml/2006/table">
            <a:tbl>
              <a:tblPr>
                <a:noFill/>
                <a:tableStyleId>{DAC0AF4B-8873-43B8-A1AB-5BD74A46CA9D}</a:tableStyleId>
              </a:tblPr>
              <a:tblGrid>
                <a:gridCol w="9144000"/>
              </a:tblGrid>
              <a:tr h="450375">
                <a:tc>
                  <a:txBody>
                    <a:bodyPr/>
                    <a:lstStyle/>
                    <a:p>
                      <a:pPr indent="0" lvl="0" marL="0" marR="0" rtl="0" algn="ctr">
                        <a:lnSpc>
                          <a:spcPct val="107000"/>
                        </a:lnSpc>
                        <a:spcBef>
                          <a:spcPts val="0"/>
                        </a:spcBef>
                        <a:spcAft>
                          <a:spcPts val="0"/>
                        </a:spcAft>
                        <a:buNone/>
                      </a:pPr>
                      <a:r>
                        <a:rPr b="1" lang="en-US" sz="2400">
                          <a:latin typeface="Arial"/>
                          <a:ea typeface="Arial"/>
                          <a:cs typeface="Arial"/>
                          <a:sym typeface="Arial"/>
                        </a:rPr>
                        <a:t>CHALLENGES</a:t>
                      </a:r>
                      <a:endParaRPr b="1"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ABF8E"/>
                    </a:solidFill>
                  </a:tcPr>
                </a:tc>
              </a:tr>
            </a:tbl>
          </a:graphicData>
        </a:graphic>
      </p:graphicFrame>
      <p:sp>
        <p:nvSpPr>
          <p:cNvPr id="726" name="Google Shape;726;p59"/>
          <p:cNvSpPr/>
          <p:nvPr/>
        </p:nvSpPr>
        <p:spPr>
          <a:xfrm>
            <a:off x="134938" y="620981"/>
            <a:ext cx="8859837" cy="5324535"/>
          </a:xfrm>
          <a:prstGeom prst="rect">
            <a:avLst/>
          </a:prstGeom>
          <a:noFill/>
          <a:ln>
            <a:noFill/>
          </a:ln>
        </p:spPr>
        <p:txBody>
          <a:bodyPr anchorCtr="0" anchor="t" bIns="45700" lIns="91425" spcFirstLastPara="1" rIns="91425" wrap="square" tIns="45700">
            <a:spAutoFit/>
          </a:bodyPr>
          <a:lstStyle/>
          <a:p>
            <a:pPr indent="0" lvl="0" marL="0" marR="0" rtl="0" algn="l">
              <a:lnSpc>
                <a:spcPct val="111111"/>
              </a:lnSpc>
              <a:spcBef>
                <a:spcPts val="0"/>
              </a:spcBef>
              <a:spcAft>
                <a:spcPts val="0"/>
              </a:spcAft>
              <a:buNone/>
            </a:pPr>
            <a:r>
              <a:rPr b="0" i="0" lang="en-US" sz="1800" u="none" cap="none" strike="noStrike">
                <a:solidFill>
                  <a:srgbClr val="000000"/>
                </a:solidFill>
                <a:latin typeface="Arial"/>
                <a:ea typeface="Arial"/>
                <a:cs typeface="Arial"/>
                <a:sym typeface="Arial"/>
              </a:rPr>
              <a:t>The following challenges continue to constrain the optimal performance of the DHA:</a:t>
            </a:r>
            <a:endParaRPr/>
          </a:p>
          <a:p>
            <a:pPr indent="-342900" lvl="0" marL="342900" marR="0" rtl="0" algn="just">
              <a:lnSpc>
                <a:spcPct val="111111"/>
              </a:lnSpc>
              <a:spcBef>
                <a:spcPts val="18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The department is experiencing unprecedented long queues in its offices. This is due to high client volumes caused by, </a:t>
            </a:r>
            <a:r>
              <a:rPr b="0" i="1" lang="en-US" sz="1800" u="none" cap="none" strike="noStrike">
                <a:solidFill>
                  <a:srgbClr val="000000"/>
                </a:solidFill>
                <a:latin typeface="Arial"/>
                <a:ea typeface="Arial"/>
                <a:cs typeface="Arial"/>
                <a:sym typeface="Arial"/>
              </a:rPr>
              <a:t>inter alia,</a:t>
            </a:r>
            <a:r>
              <a:rPr b="0" i="0" lang="en-US" sz="1800" u="none" cap="none" strike="noStrike">
                <a:solidFill>
                  <a:srgbClr val="000000"/>
                </a:solidFill>
                <a:latin typeface="Arial"/>
                <a:ea typeface="Arial"/>
                <a:cs typeface="Arial"/>
                <a:sym typeface="Arial"/>
              </a:rPr>
              <a:t> unpredictable walk-ins, discontinuation of Saturday working hours, high vacancy rate, unstable systems (networks and applications); accumulation of application for services which were not rendered under lockdown level 4 &amp; 5  such as Smart ID card applications etc.</a:t>
            </a:r>
            <a:endParaRPr b="0" i="0" sz="1800" u="none" cap="none" strike="noStrike">
              <a:solidFill>
                <a:srgbClr val="000000"/>
              </a:solidFill>
              <a:latin typeface="Arial"/>
              <a:ea typeface="Arial"/>
              <a:cs typeface="Arial"/>
              <a:sym typeface="Arial"/>
            </a:endParaRPr>
          </a:p>
          <a:p>
            <a:pPr indent="-342900" lvl="0" marL="342900" marR="0" rtl="0" algn="l">
              <a:lnSpc>
                <a:spcPct val="111111"/>
              </a:lnSpc>
              <a:spcBef>
                <a:spcPts val="18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Non-integration of IT systems across the DHA and running of dual systems (digital and manual) in the same environment;</a:t>
            </a:r>
            <a:endParaRPr/>
          </a:p>
          <a:p>
            <a:pPr indent="-342900" lvl="0" marL="342900" marR="0" rtl="0" algn="l">
              <a:lnSpc>
                <a:spcPct val="111111"/>
              </a:lnSpc>
              <a:spcBef>
                <a:spcPts val="18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High vacancy rate (vacant unfunded posts) in frontline offices and in certain critical posts at a management level;</a:t>
            </a:r>
            <a:endParaRPr/>
          </a:p>
          <a:p>
            <a:pPr indent="-342900" lvl="0" marL="342900" marR="0" rtl="0" algn="l">
              <a:lnSpc>
                <a:spcPct val="111111"/>
              </a:lnSpc>
              <a:spcBef>
                <a:spcPts val="18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Huge dependency on other organs of state to deliver services (SITA, DPWI and SARS);</a:t>
            </a:r>
            <a:endParaRPr/>
          </a:p>
          <a:p>
            <a:pPr indent="-342900" lvl="0" marL="342900" marR="0" rtl="0" algn="l">
              <a:lnSpc>
                <a:spcPct val="111111"/>
              </a:lnSpc>
              <a:spcBef>
                <a:spcPts val="18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The DHA is among the departments that are highly litigated against; and</a:t>
            </a:r>
            <a:endParaRPr/>
          </a:p>
          <a:p>
            <a:pPr indent="-342900" lvl="0" marL="342900" marR="0" rtl="0" algn="l">
              <a:lnSpc>
                <a:spcPct val="111111"/>
              </a:lnSpc>
              <a:spcBef>
                <a:spcPts val="18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The DHA service delivery model is labour intensive; thus, its services were affected by the COVID-19 pandemic.</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p:nvPr/>
        </p:nvSpPr>
        <p:spPr>
          <a:xfrm>
            <a:off x="163286" y="994994"/>
            <a:ext cx="8817427" cy="3279424"/>
          </a:xfrm>
          <a:prstGeom prst="rect">
            <a:avLst/>
          </a:prstGeom>
          <a:gradFill>
            <a:gsLst>
              <a:gs pos="0">
                <a:srgbClr val="946D4D"/>
              </a:gs>
              <a:gs pos="50000">
                <a:srgbClr val="D79E6F"/>
              </a:gs>
              <a:gs pos="100000">
                <a:srgbClr val="FFBE85"/>
              </a:gs>
            </a:gsLst>
            <a:lin ang="2700000" scaled="0"/>
          </a:gra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800" u="none" cap="none" strike="noStrike">
                <a:solidFill>
                  <a:schemeClr val="dk1"/>
                </a:solidFill>
                <a:latin typeface="Arial"/>
                <a:ea typeface="Arial"/>
                <a:cs typeface="Arial"/>
                <a:sym typeface="Arial"/>
              </a:rPr>
              <a:t>OVERVIEW OF DHA ORGANISATIONAL PERFORMANCE </a:t>
            </a:r>
            <a:endParaRPr b="1" i="0" sz="4800" u="none" cap="none" strike="noStrike">
              <a:solidFill>
                <a:schemeClr val="dk1"/>
              </a:solidFill>
              <a:latin typeface="Arial"/>
              <a:ea typeface="Arial"/>
              <a:cs typeface="Arial"/>
              <a:sym typeface="Arial"/>
            </a:endParaRPr>
          </a:p>
        </p:txBody>
      </p:sp>
      <p:sp>
        <p:nvSpPr>
          <p:cNvPr id="292" name="Google Shape;292;p6"/>
          <p:cNvSpPr txBox="1"/>
          <p:nvPr>
            <p:ph idx="12" type="sldNum"/>
          </p:nvPr>
        </p:nvSpPr>
        <p:spPr>
          <a:xfrm>
            <a:off x="3476624" y="6173787"/>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graphicFrame>
        <p:nvGraphicFramePr>
          <p:cNvPr id="732" name="Google Shape;732;p60"/>
          <p:cNvGraphicFramePr/>
          <p:nvPr/>
        </p:nvGraphicFramePr>
        <p:xfrm>
          <a:off x="1" y="0"/>
          <a:ext cx="3000000" cy="3000000"/>
        </p:xfrm>
        <a:graphic>
          <a:graphicData uri="http://schemas.openxmlformats.org/drawingml/2006/table">
            <a:tbl>
              <a:tblPr>
                <a:noFill/>
                <a:tableStyleId>{DAC0AF4B-8873-43B8-A1AB-5BD74A46CA9D}</a:tableStyleId>
              </a:tblPr>
              <a:tblGrid>
                <a:gridCol w="9144000"/>
              </a:tblGrid>
              <a:tr h="450375">
                <a:tc>
                  <a:txBody>
                    <a:bodyPr/>
                    <a:lstStyle/>
                    <a:p>
                      <a:pPr indent="0" lvl="0" marL="0" marR="0" rtl="0" algn="ctr">
                        <a:lnSpc>
                          <a:spcPct val="107000"/>
                        </a:lnSpc>
                        <a:spcBef>
                          <a:spcPts val="0"/>
                        </a:spcBef>
                        <a:spcAft>
                          <a:spcPts val="0"/>
                        </a:spcAft>
                        <a:buNone/>
                      </a:pPr>
                      <a:r>
                        <a:rPr b="1" lang="en-US" sz="2400">
                          <a:latin typeface="Arial"/>
                          <a:ea typeface="Arial"/>
                          <a:cs typeface="Arial"/>
                          <a:sym typeface="Arial"/>
                        </a:rPr>
                        <a:t>PRIORITIES MOVING FORWARD</a:t>
                      </a:r>
                      <a:endParaRPr b="1" sz="24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D4B4"/>
                    </a:solidFill>
                  </a:tcPr>
                </a:tc>
              </a:tr>
            </a:tbl>
          </a:graphicData>
        </a:graphic>
      </p:graphicFrame>
      <p:sp>
        <p:nvSpPr>
          <p:cNvPr id="733" name="Google Shape;733;p60"/>
          <p:cNvSpPr/>
          <p:nvPr/>
        </p:nvSpPr>
        <p:spPr>
          <a:xfrm>
            <a:off x="1" y="521843"/>
            <a:ext cx="9143999" cy="5388655"/>
          </a:xfrm>
          <a:prstGeom prst="rect">
            <a:avLst/>
          </a:prstGeom>
          <a:noFill/>
          <a:ln>
            <a:noFill/>
          </a:ln>
        </p:spPr>
        <p:txBody>
          <a:bodyPr anchorCtr="0" anchor="t" bIns="45700" lIns="91425" spcFirstLastPara="1" rIns="91425" wrap="square" tIns="45700">
            <a:spAutoFit/>
          </a:bodyPr>
          <a:lstStyle/>
          <a:p>
            <a:pPr indent="0" lvl="0" marL="0" marR="0" rtl="0" algn="l">
              <a:lnSpc>
                <a:spcPct val="94444"/>
              </a:lnSpc>
              <a:spcBef>
                <a:spcPts val="0"/>
              </a:spcBef>
              <a:spcAft>
                <a:spcPts val="0"/>
              </a:spcAft>
              <a:buNone/>
            </a:pPr>
            <a:r>
              <a:rPr b="0" i="0" lang="en-US" sz="1800" u="none" cap="none" strike="noStrike">
                <a:solidFill>
                  <a:srgbClr val="000000"/>
                </a:solidFill>
                <a:latin typeface="Arial"/>
                <a:ea typeface="Arial"/>
                <a:cs typeface="Arial"/>
                <a:sym typeface="Arial"/>
              </a:rPr>
              <a:t>The DHA key priorities include, amongst others, the following:</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Roll-out  of the Border Management Authority (BMA);</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Phased-implementation of the Repositioning programme;</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Continuation of the modernisation programme;</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“War on Queues” Task Team has been established to deal with long queues in our offices. </a:t>
            </a:r>
            <a:endParaRPr b="0" i="0" sz="1800" u="none" cap="none" strike="noStrike">
              <a:solidFill>
                <a:srgbClr val="000000"/>
              </a:solidFill>
              <a:latin typeface="Arial"/>
              <a:ea typeface="Arial"/>
              <a:cs typeface="Arial"/>
              <a:sym typeface="Arial"/>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Establishment of the National Identity System;</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Implementation of the E-visa system;</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Optimal utilization of financial and human resources, including the filling of vacant funded critical posts;</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Business Case submitted to National treasury for capacitation of the Department;</a:t>
            </a:r>
            <a:endParaRPr b="0" i="0" sz="1800" u="none" cap="none" strike="noStrike">
              <a:solidFill>
                <a:srgbClr val="000000"/>
              </a:solidFill>
              <a:latin typeface="Arial"/>
              <a:ea typeface="Arial"/>
              <a:cs typeface="Arial"/>
              <a:sym typeface="Arial"/>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Early birth registration and issuing of smart ID cards; </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Issuing of critical skills and business visas;</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Comprehensive review of citizenship and immigration policies and legislation;</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Upgrading of the 6 priority land ports of entry as One-Stop Border Post;</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Enlargement of the DHA footprints including partnership with 3</a:t>
            </a:r>
            <a:r>
              <a:rPr b="0" baseline="30000" i="0" lang="en-US" sz="1800" u="none" cap="none" strike="noStrike">
                <a:solidFill>
                  <a:srgbClr val="000000"/>
                </a:solidFill>
                <a:latin typeface="Arial"/>
                <a:ea typeface="Arial"/>
                <a:cs typeface="Arial"/>
                <a:sym typeface="Arial"/>
              </a:rPr>
              <a:t>rd</a:t>
            </a:r>
            <a:r>
              <a:rPr b="0" i="0" lang="en-US" sz="1800" u="none" cap="none" strike="noStrike">
                <a:solidFill>
                  <a:srgbClr val="000000"/>
                </a:solidFill>
                <a:latin typeface="Arial"/>
                <a:ea typeface="Arial"/>
                <a:cs typeface="Arial"/>
                <a:sym typeface="Arial"/>
              </a:rPr>
              <a:t> party providers;</a:t>
            </a:r>
            <a:endParaRPr b="0" i="0" sz="1800" u="none" cap="none" strike="noStrike">
              <a:solidFill>
                <a:srgbClr val="000000"/>
              </a:solidFill>
              <a:latin typeface="Arial"/>
              <a:ea typeface="Arial"/>
              <a:cs typeface="Arial"/>
              <a:sym typeface="Arial"/>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Capacitation of the IS Branch, Policy and Legal Services business units in order to deliver the repositioning and modernisation programmes of the department.</a:t>
            </a:r>
            <a:endParaRPr/>
          </a:p>
          <a:p>
            <a:pPr indent="-342900" lvl="0" marL="342900" marR="0" rtl="0" algn="l">
              <a:lnSpc>
                <a:spcPct val="94444"/>
              </a:lnSpc>
              <a:spcBef>
                <a:spcPts val="600"/>
              </a:spcBef>
              <a:spcAft>
                <a:spcPts val="0"/>
              </a:spcAft>
              <a:buClr>
                <a:srgbClr val="7D0900"/>
              </a:buClr>
              <a:buSzPts val="1800"/>
              <a:buFont typeface="Noto Sans Symbols"/>
              <a:buChar char="❑"/>
            </a:pPr>
            <a:r>
              <a:rPr b="0" i="0" lang="en-US" sz="1800" u="none" cap="none" strike="noStrike">
                <a:solidFill>
                  <a:srgbClr val="000000"/>
                </a:solidFill>
                <a:latin typeface="Arial"/>
                <a:ea typeface="Arial"/>
                <a:cs typeface="Arial"/>
                <a:sym typeface="Arial"/>
              </a:rPr>
              <a:t>These priorities are included in the 2021/22 Plans (APP and AOP) of the department.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61"/>
          <p:cNvSpPr txBox="1"/>
          <p:nvPr/>
        </p:nvSpPr>
        <p:spPr>
          <a:xfrm>
            <a:off x="221169" y="123653"/>
            <a:ext cx="8395855" cy="387794"/>
          </a:xfrm>
          <a:prstGeom prst="rect">
            <a:avLst/>
          </a:prstGeom>
          <a:noFill/>
          <a:ln>
            <a:noFill/>
          </a:ln>
        </p:spPr>
        <p:txBody>
          <a:bodyPr anchorCtr="0" anchor="t" bIns="45700" lIns="45700" spcFirstLastPara="1" rIns="45700" wrap="square" tIns="45700">
            <a:spAutoFit/>
          </a:bodyPr>
          <a:lstStyle/>
          <a:p>
            <a:pPr indent="0" lvl="0" marL="0" marR="0" rtl="0" algn="l">
              <a:lnSpc>
                <a:spcPct val="80000"/>
              </a:lnSpc>
              <a:spcBef>
                <a:spcPts val="0"/>
              </a:spcBef>
              <a:spcAft>
                <a:spcPts val="0"/>
              </a:spcAft>
              <a:buNone/>
            </a:pPr>
            <a:r>
              <a:t/>
            </a:r>
            <a:endParaRPr b="0" i="1" sz="1800" u="none" cap="none" strike="noStrike">
              <a:solidFill>
                <a:schemeClr val="dk1"/>
              </a:solidFill>
              <a:latin typeface="Arial"/>
              <a:ea typeface="Arial"/>
              <a:cs typeface="Arial"/>
              <a:sym typeface="Arial"/>
            </a:endParaRPr>
          </a:p>
        </p:txBody>
      </p:sp>
      <p:pic>
        <p:nvPicPr>
          <p:cNvPr descr="Picture 4" id="739" name="Google Shape;739;p61">
            <a:hlinkClick r:id="rId3"/>
          </p:cNvPr>
          <p:cNvPicPr preferRelativeResize="0"/>
          <p:nvPr/>
        </p:nvPicPr>
        <p:blipFill rotWithShape="1">
          <a:blip r:embed="rId4">
            <a:alphaModFix/>
          </a:blip>
          <a:srcRect b="0" l="0" r="0" t="0"/>
          <a:stretch/>
        </p:blipFill>
        <p:spPr>
          <a:xfrm>
            <a:off x="2293789" y="2733397"/>
            <a:ext cx="6034597" cy="2895601"/>
          </a:xfrm>
          <a:prstGeom prst="rect">
            <a:avLst/>
          </a:prstGeom>
          <a:noFill/>
          <a:ln>
            <a:noFill/>
          </a:ln>
        </p:spPr>
      </p:pic>
      <p:sp>
        <p:nvSpPr>
          <p:cNvPr id="740" name="Google Shape;740;p61"/>
          <p:cNvSpPr txBox="1"/>
          <p:nvPr/>
        </p:nvSpPr>
        <p:spPr>
          <a:xfrm>
            <a:off x="7006524" y="1481127"/>
            <a:ext cx="1892265" cy="497839"/>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i="0" lang="en-US" sz="2800" u="none" cap="none" strike="noStrike">
                <a:solidFill>
                  <a:srgbClr val="FAC090"/>
                </a:solidFill>
                <a:latin typeface="Arial"/>
                <a:ea typeface="Arial"/>
                <a:cs typeface="Arial"/>
                <a:sym typeface="Arial"/>
              </a:rPr>
              <a:t>Thank</a:t>
            </a:r>
            <a:r>
              <a:rPr b="1" i="0" lang="en-US" sz="2800" u="none" cap="none" strike="noStrike">
                <a:solidFill>
                  <a:srgbClr val="FAC090"/>
                </a:solidFill>
                <a:latin typeface="Calibri"/>
                <a:ea typeface="Calibri"/>
                <a:cs typeface="Calibri"/>
                <a:sym typeface="Calibri"/>
              </a:rPr>
              <a:t> you </a:t>
            </a:r>
            <a:endParaRPr/>
          </a:p>
        </p:txBody>
      </p:sp>
      <p:pic>
        <p:nvPicPr>
          <p:cNvPr descr="Image result for picture of thank you for a presentation" id="741" name="Google Shape;741;p61"/>
          <p:cNvPicPr preferRelativeResize="0"/>
          <p:nvPr/>
        </p:nvPicPr>
        <p:blipFill rotWithShape="1">
          <a:blip r:embed="rId5">
            <a:alphaModFix/>
          </a:blip>
          <a:srcRect b="20113" l="34460" r="10415" t="24556"/>
          <a:stretch/>
        </p:blipFill>
        <p:spPr>
          <a:xfrm>
            <a:off x="122606" y="71615"/>
            <a:ext cx="8898788" cy="2627536"/>
          </a:xfrm>
          <a:prstGeom prst="rect">
            <a:avLst/>
          </a:prstGeom>
          <a:solidFill>
            <a:srgbClr val="FABF8E"/>
          </a:solidFill>
          <a:ln>
            <a:noFill/>
          </a:ln>
        </p:spPr>
      </p:pic>
      <p:sp>
        <p:nvSpPr>
          <p:cNvPr id="742" name="Google Shape;742;p61"/>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800"/>
              <a:buFont typeface="Calibri"/>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graphicFrame>
        <p:nvGraphicFramePr>
          <p:cNvPr id="298" name="Google Shape;298;p7"/>
          <p:cNvGraphicFramePr/>
          <p:nvPr/>
        </p:nvGraphicFramePr>
        <p:xfrm>
          <a:off x="1" y="0"/>
          <a:ext cx="3000000" cy="3000000"/>
        </p:xfrm>
        <a:graphic>
          <a:graphicData uri="http://schemas.openxmlformats.org/drawingml/2006/table">
            <a:tbl>
              <a:tblPr>
                <a:noFill/>
                <a:tableStyleId>{DAC0AF4B-8873-43B8-A1AB-5BD74A46CA9D}</a:tableStyleId>
              </a:tblPr>
              <a:tblGrid>
                <a:gridCol w="9144000"/>
              </a:tblGrid>
              <a:tr h="576825">
                <a:tc>
                  <a:txBody>
                    <a:bodyPr/>
                    <a:lstStyle/>
                    <a:p>
                      <a:pPr indent="0" lvl="0" marL="0" marR="0" rtl="0" algn="ctr">
                        <a:lnSpc>
                          <a:spcPct val="107000"/>
                        </a:lnSpc>
                        <a:spcBef>
                          <a:spcPts val="0"/>
                        </a:spcBef>
                        <a:spcAft>
                          <a:spcPts val="0"/>
                        </a:spcAft>
                        <a:buNone/>
                      </a:pPr>
                      <a:r>
                        <a:rPr b="1" lang="en-US" sz="2400" u="none" cap="none" strike="noStrike">
                          <a:solidFill>
                            <a:schemeClr val="dk1"/>
                          </a:solidFill>
                          <a:latin typeface="Arial"/>
                          <a:ea typeface="Arial"/>
                          <a:cs typeface="Arial"/>
                          <a:sym typeface="Arial"/>
                        </a:rPr>
                        <a:t>2020/21 ANNUAL PERFORMANCE</a:t>
                      </a:r>
                      <a:endParaRPr b="1" sz="2400" u="none" cap="none" strike="noStrike">
                        <a:solidFill>
                          <a:schemeClr val="dk1"/>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299" name="Google Shape;299;p7"/>
          <p:cNvSpPr/>
          <p:nvPr/>
        </p:nvSpPr>
        <p:spPr>
          <a:xfrm>
            <a:off x="0" y="639177"/>
            <a:ext cx="9143999" cy="75713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1800" u="none" cap="none" strike="noStrike">
                <a:solidFill>
                  <a:schemeClr val="dk1"/>
                </a:solidFill>
                <a:latin typeface="Arial"/>
                <a:ea typeface="Arial"/>
                <a:cs typeface="Arial"/>
                <a:sym typeface="Arial"/>
              </a:rPr>
              <a:t>The department had 28 APP targets planned for the 2020/221 financial year of which 19</a:t>
            </a:r>
            <a:r>
              <a:rPr b="1" i="0" lang="en-US" sz="1800" u="none" cap="none" strike="noStrike">
                <a:solidFill>
                  <a:schemeClr val="dk1"/>
                </a:solidFill>
                <a:latin typeface="Arial"/>
                <a:ea typeface="Arial"/>
                <a:cs typeface="Arial"/>
                <a:sym typeface="Arial"/>
              </a:rPr>
              <a:t> (68%) </a:t>
            </a:r>
            <a:r>
              <a:rPr b="0" i="0" lang="en-US" sz="1800" u="none" cap="none" strike="noStrike">
                <a:solidFill>
                  <a:schemeClr val="dk1"/>
                </a:solidFill>
                <a:latin typeface="Arial"/>
                <a:ea typeface="Arial"/>
                <a:cs typeface="Arial"/>
                <a:sym typeface="Arial"/>
              </a:rPr>
              <a:t>were achieved and 9 </a:t>
            </a:r>
            <a:r>
              <a:rPr b="1" i="0" lang="en-US" sz="1800" u="none" cap="none" strike="noStrike">
                <a:solidFill>
                  <a:schemeClr val="dk1"/>
                </a:solidFill>
                <a:latin typeface="Arial"/>
                <a:ea typeface="Arial"/>
                <a:cs typeface="Arial"/>
                <a:sym typeface="Arial"/>
              </a:rPr>
              <a:t>(32%) </a:t>
            </a:r>
            <a:r>
              <a:rPr b="0" i="0" lang="en-US" sz="1800" u="none" cap="none" strike="noStrike">
                <a:solidFill>
                  <a:schemeClr val="dk1"/>
                </a:solidFill>
                <a:latin typeface="Arial"/>
                <a:ea typeface="Arial"/>
                <a:cs typeface="Arial"/>
                <a:sym typeface="Arial"/>
              </a:rPr>
              <a:t>were not achieved.</a:t>
            </a:r>
            <a:endParaRPr b="0" i="0" sz="1800" u="none" cap="none" strike="noStrike">
              <a:solidFill>
                <a:schemeClr val="dk1"/>
              </a:solidFill>
              <a:latin typeface="Calibri"/>
              <a:ea typeface="Calibri"/>
              <a:cs typeface="Calibri"/>
              <a:sym typeface="Calibri"/>
            </a:endParaRPr>
          </a:p>
        </p:txBody>
      </p:sp>
      <p:sp>
        <p:nvSpPr>
          <p:cNvPr id="300" name="Google Shape;300;p7"/>
          <p:cNvSpPr txBox="1"/>
          <p:nvPr>
            <p:ph idx="12" type="sldNum"/>
          </p:nvPr>
        </p:nvSpPr>
        <p:spPr>
          <a:xfrm>
            <a:off x="3476625"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graphicFrame>
        <p:nvGraphicFramePr>
          <p:cNvPr id="301" name="Google Shape;301;p7"/>
          <p:cNvGraphicFramePr/>
          <p:nvPr/>
        </p:nvGraphicFramePr>
        <p:xfrm>
          <a:off x="1" y="1256773"/>
          <a:ext cx="9143999" cy="4547293"/>
        </p:xfrm>
        <a:graphic>
          <a:graphicData uri="http://schemas.openxmlformats.org/drawingml/2006/chart">
            <c:chart r:id="rId3"/>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graphicFrame>
        <p:nvGraphicFramePr>
          <p:cNvPr id="307" name="Google Shape;307;p8"/>
          <p:cNvGraphicFramePr/>
          <p:nvPr/>
        </p:nvGraphicFramePr>
        <p:xfrm>
          <a:off x="120650" y="0"/>
          <a:ext cx="3000000" cy="3000000"/>
        </p:xfrm>
        <a:graphic>
          <a:graphicData uri="http://schemas.openxmlformats.org/drawingml/2006/table">
            <a:tbl>
              <a:tblPr>
                <a:noFill/>
                <a:tableStyleId>{DAC0AF4B-8873-43B8-A1AB-5BD74A46CA9D}</a:tableStyleId>
              </a:tblPr>
              <a:tblGrid>
                <a:gridCol w="8804975"/>
              </a:tblGrid>
              <a:tr h="791500">
                <a:tc>
                  <a:txBody>
                    <a:bodyPr/>
                    <a:lstStyle/>
                    <a:p>
                      <a:pPr indent="0" lvl="0" marL="0" marR="0" rtl="0" algn="ctr">
                        <a:spcBef>
                          <a:spcPts val="0"/>
                        </a:spcBef>
                        <a:spcAft>
                          <a:spcPts val="0"/>
                        </a:spcAft>
                        <a:buClr>
                          <a:schemeClr val="dk1"/>
                        </a:buClr>
                        <a:buSzPts val="2400"/>
                        <a:buFont typeface="Arial"/>
                        <a:buNone/>
                      </a:pPr>
                      <a:r>
                        <a:rPr b="1" lang="en-US" sz="2400" u="none" cap="none" strike="noStrike">
                          <a:latin typeface="Arial"/>
                          <a:ea typeface="Arial"/>
                          <a:cs typeface="Arial"/>
                          <a:sym typeface="Arial"/>
                        </a:rPr>
                        <a:t>Summary of  Performance Per Programme as at 31 March 2021</a:t>
                      </a:r>
                      <a:endParaRPr sz="2400" u="none" cap="none" strike="noStrike">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graphicFrame>
        <p:nvGraphicFramePr>
          <p:cNvPr id="308" name="Google Shape;308;p8"/>
          <p:cNvGraphicFramePr/>
          <p:nvPr/>
        </p:nvGraphicFramePr>
        <p:xfrm>
          <a:off x="120650" y="791505"/>
          <a:ext cx="3000000" cy="3000000"/>
        </p:xfrm>
        <a:graphic>
          <a:graphicData uri="http://schemas.openxmlformats.org/drawingml/2006/table">
            <a:tbl>
              <a:tblPr>
                <a:noFill/>
                <a:tableStyleId>{DAC0AF4B-8873-43B8-A1AB-5BD74A46CA9D}</a:tableStyleId>
              </a:tblPr>
              <a:tblGrid>
                <a:gridCol w="2476775"/>
                <a:gridCol w="1096125"/>
                <a:gridCol w="1164375"/>
                <a:gridCol w="1332150"/>
                <a:gridCol w="1332150"/>
                <a:gridCol w="1403375"/>
              </a:tblGrid>
              <a:tr h="2093275">
                <a:tc>
                  <a:txBody>
                    <a:bodyPr/>
                    <a:lstStyle/>
                    <a:p>
                      <a:pPr indent="0" lvl="0" marL="0" marR="0" rtl="0" algn="ctr">
                        <a:spcBef>
                          <a:spcPts val="0"/>
                        </a:spcBef>
                        <a:spcAft>
                          <a:spcPts val="0"/>
                        </a:spcAft>
                        <a:buNone/>
                      </a:pPr>
                      <a:r>
                        <a:rPr lang="en-US" sz="1600" u="none" cap="none" strike="noStrike">
                          <a:solidFill>
                            <a:schemeClr val="dk1"/>
                          </a:solidFill>
                        </a:rPr>
                        <a:t>Programme</a:t>
                      </a:r>
                      <a:endParaRPr sz="1600" u="none" cap="none" strike="noStrike">
                        <a:solidFill>
                          <a:schemeClr val="dk1"/>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lang="en-US" sz="1600" u="none" cap="none" strike="noStrike">
                          <a:solidFill>
                            <a:schemeClr val="dk1"/>
                          </a:solidFill>
                        </a:rPr>
                        <a:t>Total Annual Targets</a:t>
                      </a:r>
                      <a:endParaRPr sz="1600" u="none" cap="none" strike="noStrike">
                        <a:solidFill>
                          <a:schemeClr val="dk1"/>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lang="en-US" sz="1600" u="none" cap="none" strike="noStrike">
                          <a:solidFill>
                            <a:schemeClr val="dk1"/>
                          </a:solidFill>
                        </a:rPr>
                        <a:t>Annual Targets Achieved</a:t>
                      </a:r>
                      <a:endParaRPr sz="1600" u="none" cap="none" strike="noStrike">
                        <a:solidFill>
                          <a:schemeClr val="dk1"/>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chemeClr val="dk1"/>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lang="en-US" sz="1600" u="none" cap="none" strike="noStrike">
                          <a:solidFill>
                            <a:schemeClr val="dk1"/>
                          </a:solidFill>
                        </a:rPr>
                        <a:t>% Achieved</a:t>
                      </a:r>
                      <a:endParaRPr sz="1600" u="none" cap="none" strike="noStrike">
                        <a:solidFill>
                          <a:schemeClr val="dk1"/>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lang="en-US" sz="1600" u="none" cap="none" strike="noStrike">
                          <a:solidFill>
                            <a:schemeClr val="dk1"/>
                          </a:solidFill>
                        </a:rPr>
                        <a:t>Annual Targets Not Achieved</a:t>
                      </a:r>
                      <a:endParaRPr sz="1600" u="none" cap="none" strike="noStrike">
                        <a:solidFill>
                          <a:schemeClr val="dk1"/>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lang="en-US" sz="1600" u="none" cap="none" strike="noStrike">
                          <a:solidFill>
                            <a:schemeClr val="dk1"/>
                          </a:solidFill>
                        </a:rPr>
                        <a:t>% Achieved</a:t>
                      </a:r>
                      <a:endParaRPr sz="1600" u="none" cap="none" strike="noStrike">
                        <a:solidFill>
                          <a:schemeClr val="dk1"/>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FBD4B4"/>
                    </a:solidFill>
                  </a:tcPr>
                </a:tc>
              </a:tr>
              <a:tr h="743650">
                <a:tc>
                  <a:txBody>
                    <a:bodyPr/>
                    <a:lstStyle/>
                    <a:p>
                      <a:pPr indent="0" lvl="0" marL="0" marR="0" rtl="0" algn="l">
                        <a:spcBef>
                          <a:spcPts val="0"/>
                        </a:spcBef>
                        <a:spcAft>
                          <a:spcPts val="0"/>
                        </a:spcAft>
                        <a:buNone/>
                      </a:pPr>
                      <a:r>
                        <a:rPr b="1" lang="en-US" sz="1600" u="none" cap="none" strike="noStrike">
                          <a:latin typeface="Arial"/>
                          <a:ea typeface="Arial"/>
                          <a:cs typeface="Arial"/>
                          <a:sym typeface="Arial"/>
                        </a:rPr>
                        <a:t>1. Administration</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latin typeface="Arial"/>
                          <a:ea typeface="Arial"/>
                          <a:cs typeface="Arial"/>
                          <a:sym typeface="Arial"/>
                        </a:rPr>
                        <a:t>12</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9</a:t>
                      </a:r>
                      <a:endParaRPr b="1"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rgbClr val="00B050"/>
                          </a:solidFill>
                          <a:latin typeface="Arial"/>
                          <a:ea typeface="Arial"/>
                          <a:cs typeface="Arial"/>
                          <a:sym typeface="Arial"/>
                        </a:rPr>
                        <a:t>75%</a:t>
                      </a:r>
                      <a:endParaRPr b="1" sz="1600">
                        <a:solidFill>
                          <a:srgbClr val="00B050"/>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3</a:t>
                      </a:r>
                      <a:endParaRPr b="1" sz="16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rgbClr val="FF0000"/>
                          </a:solidFill>
                          <a:latin typeface="Arial"/>
                          <a:ea typeface="Arial"/>
                          <a:cs typeface="Arial"/>
                          <a:sym typeface="Arial"/>
                        </a:rPr>
                        <a:t>25%</a:t>
                      </a:r>
                      <a:endParaRPr b="1" sz="1600">
                        <a:solidFill>
                          <a:srgbClr val="FF0000"/>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r>
              <a:tr h="869475">
                <a:tc>
                  <a:txBody>
                    <a:bodyPr/>
                    <a:lstStyle/>
                    <a:p>
                      <a:pPr indent="0" lvl="0" marL="0" marR="0" rtl="0" algn="l">
                        <a:spcBef>
                          <a:spcPts val="0"/>
                        </a:spcBef>
                        <a:spcAft>
                          <a:spcPts val="0"/>
                        </a:spcAft>
                        <a:buNone/>
                      </a:pPr>
                      <a:r>
                        <a:rPr b="1" lang="en-US" sz="1600">
                          <a:latin typeface="Arial"/>
                          <a:ea typeface="Arial"/>
                          <a:cs typeface="Arial"/>
                          <a:sym typeface="Arial"/>
                        </a:rPr>
                        <a:t>2.</a:t>
                      </a:r>
                      <a:r>
                        <a:rPr b="1" lang="en-US" sz="1600">
                          <a:latin typeface="Arial"/>
                          <a:ea typeface="Arial"/>
                          <a:cs typeface="Arial"/>
                          <a:sym typeface="Arial"/>
                        </a:rPr>
                        <a:t> Citizen Affairs</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latin typeface="Arial"/>
                          <a:ea typeface="Arial"/>
                          <a:cs typeface="Arial"/>
                          <a:sym typeface="Arial"/>
                        </a:rPr>
                        <a:t>6</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5</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lnSpc>
                          <a:spcPct val="100000"/>
                        </a:lnSpc>
                        <a:spcBef>
                          <a:spcPts val="0"/>
                        </a:spcBef>
                        <a:spcAft>
                          <a:spcPts val="0"/>
                        </a:spcAft>
                        <a:buClr>
                          <a:srgbClr val="00B050"/>
                        </a:buClr>
                        <a:buSzPts val="1600"/>
                        <a:buFont typeface="Arial"/>
                        <a:buNone/>
                      </a:pPr>
                      <a:r>
                        <a:rPr b="1" lang="en-US" sz="1600">
                          <a:solidFill>
                            <a:srgbClr val="00B050"/>
                          </a:solidFill>
                          <a:latin typeface="Arial"/>
                          <a:ea typeface="Arial"/>
                          <a:cs typeface="Arial"/>
                          <a:sym typeface="Arial"/>
                        </a:rPr>
                        <a:t>83%</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1</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lnSpc>
                          <a:spcPct val="100000"/>
                        </a:lnSpc>
                        <a:spcBef>
                          <a:spcPts val="0"/>
                        </a:spcBef>
                        <a:spcAft>
                          <a:spcPts val="0"/>
                        </a:spcAft>
                        <a:buClr>
                          <a:srgbClr val="FF0000"/>
                        </a:buClr>
                        <a:buSzPts val="1600"/>
                        <a:buFont typeface="Arial"/>
                        <a:buNone/>
                      </a:pPr>
                      <a:r>
                        <a:rPr b="1" lang="en-US" sz="1600">
                          <a:solidFill>
                            <a:srgbClr val="FF0000"/>
                          </a:solidFill>
                          <a:latin typeface="Arial"/>
                          <a:ea typeface="Arial"/>
                          <a:cs typeface="Arial"/>
                          <a:sym typeface="Arial"/>
                        </a:rPr>
                        <a:t>17%</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r>
              <a:tr h="743650">
                <a:tc>
                  <a:txBody>
                    <a:bodyPr/>
                    <a:lstStyle/>
                    <a:p>
                      <a:pPr indent="0" lvl="0" marL="0" marR="0" rtl="0" algn="l">
                        <a:spcBef>
                          <a:spcPts val="0"/>
                        </a:spcBef>
                        <a:spcAft>
                          <a:spcPts val="0"/>
                        </a:spcAft>
                        <a:buNone/>
                      </a:pPr>
                      <a:r>
                        <a:rPr b="1" lang="en-US" sz="1600">
                          <a:latin typeface="Arial"/>
                          <a:ea typeface="Arial"/>
                          <a:cs typeface="Arial"/>
                          <a:sym typeface="Arial"/>
                        </a:rPr>
                        <a:t>3. Immigration</a:t>
                      </a:r>
                      <a:r>
                        <a:rPr b="1" lang="en-US" sz="1600">
                          <a:latin typeface="Arial"/>
                          <a:ea typeface="Arial"/>
                          <a:cs typeface="Arial"/>
                          <a:sym typeface="Arial"/>
                        </a:rPr>
                        <a:t> Affairs (incl. BMA)</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latin typeface="Arial"/>
                          <a:ea typeface="Arial"/>
                          <a:cs typeface="Arial"/>
                          <a:sym typeface="Arial"/>
                        </a:rPr>
                        <a:t>10</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5</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rgbClr val="00B050"/>
                          </a:solidFill>
                          <a:latin typeface="Arial"/>
                          <a:ea typeface="Arial"/>
                          <a:cs typeface="Arial"/>
                          <a:sym typeface="Arial"/>
                        </a:rPr>
                        <a:t>50%</a:t>
                      </a:r>
                      <a:endParaRPr b="1" sz="1600">
                        <a:solidFill>
                          <a:srgbClr val="00B050"/>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5</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c>
                  <a:txBody>
                    <a:bodyPr/>
                    <a:lstStyle/>
                    <a:p>
                      <a:pPr indent="0" lvl="0" marL="0" marR="0" rtl="0" algn="ctr">
                        <a:spcBef>
                          <a:spcPts val="0"/>
                        </a:spcBef>
                        <a:spcAft>
                          <a:spcPts val="0"/>
                        </a:spcAft>
                        <a:buNone/>
                      </a:pPr>
                      <a:r>
                        <a:rPr b="1" lang="en-US" sz="1600">
                          <a:solidFill>
                            <a:srgbClr val="FF0000"/>
                          </a:solidFill>
                          <a:latin typeface="Arial"/>
                          <a:ea typeface="Arial"/>
                          <a:cs typeface="Arial"/>
                          <a:sym typeface="Arial"/>
                        </a:rPr>
                        <a:t>50%</a:t>
                      </a:r>
                      <a:endParaRPr b="1" sz="1600">
                        <a:solidFill>
                          <a:srgbClr val="FF0000"/>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DE9D8"/>
                    </a:solidFill>
                  </a:tcPr>
                </a:tc>
              </a:tr>
              <a:tr h="743650">
                <a:tc>
                  <a:txBody>
                    <a:bodyPr/>
                    <a:lstStyle/>
                    <a:p>
                      <a:pPr indent="0" lvl="0" marL="0" marR="0" rtl="0" algn="l">
                        <a:spcBef>
                          <a:spcPts val="0"/>
                        </a:spcBef>
                        <a:spcAft>
                          <a:spcPts val="0"/>
                        </a:spcAft>
                        <a:buNone/>
                      </a:pPr>
                      <a:r>
                        <a:rPr b="1" lang="en-US" sz="1600">
                          <a:latin typeface="Arial"/>
                          <a:ea typeface="Arial"/>
                          <a:cs typeface="Arial"/>
                          <a:sym typeface="Arial"/>
                        </a:rPr>
                        <a:t>TOTAL</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latin typeface="Arial"/>
                          <a:ea typeface="Arial"/>
                          <a:cs typeface="Arial"/>
                          <a:sym typeface="Arial"/>
                        </a:rPr>
                        <a:t>28</a:t>
                      </a:r>
                      <a:endParaRPr b="1" sz="1600">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19</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solidFill>
                            <a:srgbClr val="00B050"/>
                          </a:solidFill>
                          <a:latin typeface="Arial"/>
                          <a:ea typeface="Arial"/>
                          <a:cs typeface="Arial"/>
                          <a:sym typeface="Arial"/>
                        </a:rPr>
                        <a:t>68%</a:t>
                      </a:r>
                      <a:endParaRPr b="1" sz="1600">
                        <a:solidFill>
                          <a:srgbClr val="00B050"/>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9</a:t>
                      </a:r>
                      <a:endParaRPr b="1" sz="16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c>
                  <a:txBody>
                    <a:bodyPr/>
                    <a:lstStyle/>
                    <a:p>
                      <a:pPr indent="0" lvl="0" marL="0" marR="0" rtl="0" algn="ctr">
                        <a:spcBef>
                          <a:spcPts val="0"/>
                        </a:spcBef>
                        <a:spcAft>
                          <a:spcPts val="0"/>
                        </a:spcAft>
                        <a:buNone/>
                      </a:pPr>
                      <a:r>
                        <a:rPr b="1" lang="en-US" sz="1600">
                          <a:solidFill>
                            <a:srgbClr val="FF0000"/>
                          </a:solidFill>
                          <a:latin typeface="Arial"/>
                          <a:ea typeface="Arial"/>
                          <a:cs typeface="Arial"/>
                          <a:sym typeface="Arial"/>
                        </a:rPr>
                        <a:t>32%</a:t>
                      </a:r>
                      <a:endParaRPr b="1" sz="1600">
                        <a:solidFill>
                          <a:srgbClr val="FF0000"/>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BD4B4"/>
                    </a:solidFill>
                  </a:tcPr>
                </a:tc>
              </a:tr>
            </a:tbl>
          </a:graphicData>
        </a:graphic>
      </p:graphicFrame>
      <p:sp>
        <p:nvSpPr>
          <p:cNvPr id="309" name="Google Shape;309;p8"/>
          <p:cNvSpPr txBox="1"/>
          <p:nvPr>
            <p:ph idx="12" type="sldNum"/>
          </p:nvPr>
        </p:nvSpPr>
        <p:spPr>
          <a:xfrm>
            <a:off x="3415892" y="6173787"/>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graphicFrame>
        <p:nvGraphicFramePr>
          <p:cNvPr id="315" name="Google Shape;315;p9"/>
          <p:cNvGraphicFramePr/>
          <p:nvPr/>
        </p:nvGraphicFramePr>
        <p:xfrm>
          <a:off x="120650" y="0"/>
          <a:ext cx="3000000" cy="3000000"/>
        </p:xfrm>
        <a:graphic>
          <a:graphicData uri="http://schemas.openxmlformats.org/drawingml/2006/table">
            <a:tbl>
              <a:tblPr>
                <a:noFill/>
                <a:tableStyleId>{DAC0AF4B-8873-43B8-A1AB-5BD74A46CA9D}</a:tableStyleId>
              </a:tblPr>
              <a:tblGrid>
                <a:gridCol w="8804975"/>
              </a:tblGrid>
              <a:tr h="791500">
                <a:tc>
                  <a:txBody>
                    <a:bodyPr/>
                    <a:lstStyle/>
                    <a:p>
                      <a:pPr indent="0" lvl="0" marL="0" marR="0" rtl="0" algn="ctr">
                        <a:spcBef>
                          <a:spcPts val="0"/>
                        </a:spcBef>
                        <a:spcAft>
                          <a:spcPts val="0"/>
                        </a:spcAft>
                        <a:buClr>
                          <a:schemeClr val="dk1"/>
                        </a:buClr>
                        <a:buSzPts val="2400"/>
                        <a:buFont typeface="Arial"/>
                        <a:buNone/>
                      </a:pPr>
                      <a:r>
                        <a:rPr b="1" lang="en-US" sz="2400">
                          <a:latin typeface="Arial"/>
                          <a:ea typeface="Arial"/>
                          <a:cs typeface="Arial"/>
                          <a:sym typeface="Arial"/>
                        </a:rPr>
                        <a:t>Summary of  Performance as at 31 March 2021</a:t>
                      </a:r>
                      <a:endParaRPr sz="2400">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946D4D"/>
                        </a:gs>
                        <a:gs pos="50000">
                          <a:srgbClr val="D79E6F"/>
                        </a:gs>
                        <a:gs pos="100000">
                          <a:srgbClr val="FFBE85"/>
                        </a:gs>
                      </a:gsLst>
                      <a:lin ang="2700000" scaled="0"/>
                    </a:gradFill>
                  </a:tcPr>
                </a:tc>
              </a:tr>
            </a:tbl>
          </a:graphicData>
        </a:graphic>
      </p:graphicFrame>
      <p:sp>
        <p:nvSpPr>
          <p:cNvPr id="316" name="Google Shape;316;p9"/>
          <p:cNvSpPr txBox="1"/>
          <p:nvPr>
            <p:ph idx="12" type="sldNum"/>
          </p:nvPr>
        </p:nvSpPr>
        <p:spPr>
          <a:xfrm>
            <a:off x="3619129" y="6356350"/>
            <a:ext cx="2190750" cy="36512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400"/>
              <a:buFont typeface="Calibri"/>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graphicFrame>
        <p:nvGraphicFramePr>
          <p:cNvPr id="317" name="Google Shape;317;p9"/>
          <p:cNvGraphicFramePr/>
          <p:nvPr/>
        </p:nvGraphicFramePr>
        <p:xfrm>
          <a:off x="120650" y="791505"/>
          <a:ext cx="8804986" cy="5146157"/>
        </p:xfrm>
        <a:graphic>
          <a:graphicData uri="http://schemas.openxmlformats.org/drawingml/2006/chart">
            <c:chart r:id="rId3"/>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2017-04-09T11:34:02Z</dcterms:created>
  <dc:creator>Zimele Ngxongo</dc:creator>
</cp:coreProperties>
</file>