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23"/>
  </p:notes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FD9405-58E2-498A-BFF9-B1FDF86296AC}" type="datetimeFigureOut">
              <a:rPr lang="en-ZA" smtClean="0"/>
              <a:pPr/>
              <a:t>2021/08/20</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0033F-9926-4B39-B80F-16BC43D4EED4}" type="slidenum">
              <a:rPr lang="en-ZA" smtClean="0"/>
              <a:pPr/>
              <a:t>‹#›</a:t>
            </a:fld>
            <a:endParaRPr lang="en-ZA"/>
          </a:p>
        </p:txBody>
      </p:sp>
    </p:spTree>
    <p:extLst>
      <p:ext uri="{BB962C8B-B14F-4D97-AF65-F5344CB8AC3E}">
        <p14:creationId xmlns="" xmlns:p14="http://schemas.microsoft.com/office/powerpoint/2010/main" val="18612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407BE10-5DB0-46D9-90A1-5C8955D4AFE5}" type="datetime1">
              <a:rPr lang="en-ZA" smtClean="0"/>
              <a:pPr/>
              <a:t>2021/08/20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70653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B9DCC1D-C98B-4BF1-AAB1-880604327B91}" type="datetime1">
              <a:rPr lang="en-ZA" smtClean="0"/>
              <a:pPr/>
              <a:t>2021/08/20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4252870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3662E58-A855-4654-85DF-B1718C23921E}" type="datetime1">
              <a:rPr lang="en-ZA" smtClean="0"/>
              <a:pPr/>
              <a:t>2021/08/20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95953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B0BFD6F-4669-4EFD-9875-9058CA1879F0}" type="datetime1">
              <a:rPr lang="en-ZA" smtClean="0"/>
              <a:pPr/>
              <a:t>2021/08/20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223917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5F6658-BC75-4DEA-B48A-1539A1716C76}" type="datetime1">
              <a:rPr lang="en-ZA" smtClean="0"/>
              <a:pPr/>
              <a:t>2021/08/20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267361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F4225A6F-3B7C-47D6-85C8-2519C6CB344C}" type="datetime1">
              <a:rPr lang="en-ZA" smtClean="0"/>
              <a:pPr/>
              <a:t>2021/08/20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30323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3D687E5E-5E7B-4D48-98DB-B739C8C14E57}" type="datetime1">
              <a:rPr lang="en-ZA" smtClean="0"/>
              <a:pPr/>
              <a:t>2021/08/20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128747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C5AFC73-6B13-4A98-B76D-66365B796FA4}" type="datetime1">
              <a:rPr lang="en-ZA" smtClean="0"/>
              <a:pPr/>
              <a:t>2021/08/20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3434240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03C4C-4D25-4E56-8904-4CCF530B892D}" type="datetime1">
              <a:rPr lang="en-ZA" smtClean="0"/>
              <a:pPr/>
              <a:t>2021/08/20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346210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628EBD-9B83-4E6D-9D25-51453DB5A4A4}" type="datetime1">
              <a:rPr lang="en-ZA" smtClean="0"/>
              <a:pPr/>
              <a:t>2021/08/20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312820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6CFDA42-E28E-4042-A3DC-F2A60EBFEE49}" type="datetime1">
              <a:rPr lang="en-ZA" smtClean="0"/>
              <a:pPr/>
              <a:t>2021/08/20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2580442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605F2-52F2-49FE-9845-E679247D6916}" type="datetime1">
              <a:rPr lang="en-ZA" smtClean="0"/>
              <a:pPr/>
              <a:t>2021/08/20</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657E1-3698-4153-8A06-9D3DA4A719F3}" type="slidenum">
              <a:rPr lang="en-ZA" smtClean="0"/>
              <a:pPr/>
              <a:t>‹#›</a:t>
            </a:fld>
            <a:endParaRPr lang="en-ZA"/>
          </a:p>
        </p:txBody>
      </p:sp>
    </p:spTree>
    <p:extLst>
      <p:ext uri="{BB962C8B-B14F-4D97-AF65-F5344CB8AC3E}">
        <p14:creationId xmlns="" xmlns:p14="http://schemas.microsoft.com/office/powerpoint/2010/main" val="17125481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pic>
        <p:nvPicPr>
          <p:cNvPr id="4" name="Picture 3"/>
          <p:cNvPicPr>
            <a:picLocks noChangeAspect="1"/>
          </p:cNvPicPr>
          <p:nvPr/>
        </p:nvPicPr>
        <p:blipFill>
          <a:blip r:embed="rId2" cstate="print"/>
          <a:stretch>
            <a:fillRect/>
          </a:stretch>
        </p:blipFill>
        <p:spPr>
          <a:xfrm>
            <a:off x="-1" y="0"/>
            <a:ext cx="12315825" cy="6858000"/>
          </a:xfrm>
          <a:prstGeom prst="rect">
            <a:avLst/>
          </a:prstGeom>
        </p:spPr>
      </p:pic>
      <p:sp>
        <p:nvSpPr>
          <p:cNvPr id="5" name="Rectangle 7"/>
          <p:cNvSpPr>
            <a:spLocks noChangeArrowheads="1"/>
          </p:cNvSpPr>
          <p:nvPr/>
        </p:nvSpPr>
        <p:spPr bwMode="auto">
          <a:xfrm>
            <a:off x="8516982" y="411529"/>
            <a:ext cx="3892731" cy="4201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50000"/>
              </a:spcBef>
              <a:buFontTx/>
              <a:buNone/>
            </a:pPr>
            <a:r>
              <a:rPr lang="en-ZA" sz="1800" b="1" dirty="0"/>
              <a:t>DRAFT TERMS OF REFERENCE FOR THE PARLIAMENTARY INQUIRY INTO THE SERIOUS LAPSES IN THE ABILITY AND CAPACITY OF THE SECURITY SERVICES, INCLUDING THE POLICE, TO DEAL WITH THE VIOLENCE AND UNREST IN KWAZULU-NATAL AND GAUTENG PROVINCES.</a:t>
            </a:r>
            <a:endParaRPr lang="en-US" sz="1800" b="1" i="1" dirty="0" smtClean="0">
              <a:cs typeface="Arial" panose="020B0604020202020204" pitchFamily="34" charset="0"/>
            </a:endParaRPr>
          </a:p>
          <a:p>
            <a:pPr algn="ctr">
              <a:spcBef>
                <a:spcPct val="50000"/>
              </a:spcBef>
              <a:buFontTx/>
              <a:buNone/>
            </a:pPr>
            <a:endParaRPr lang="en-US" sz="1800" b="1" i="1" dirty="0" smtClean="0">
              <a:cs typeface="Arial" panose="020B0604020202020204" pitchFamily="34" charset="0"/>
            </a:endParaRPr>
          </a:p>
          <a:p>
            <a:pPr algn="ctr">
              <a:spcBef>
                <a:spcPct val="50000"/>
              </a:spcBef>
              <a:buFontTx/>
              <a:buNone/>
            </a:pPr>
            <a:r>
              <a:rPr lang="en-US" sz="2400" b="1" i="1" dirty="0" smtClean="0">
                <a:cs typeface="Arial" panose="020B0604020202020204" pitchFamily="34" charset="0"/>
              </a:rPr>
              <a:t>16 AUGUST 2021</a:t>
            </a:r>
            <a:endParaRPr lang="en-US" sz="2400" b="1" i="1" dirty="0">
              <a:cs typeface="Arial" panose="020B0604020202020204" pitchFamily="34" charset="0"/>
            </a:endParaRPr>
          </a:p>
          <a:p>
            <a:pPr algn="ctr">
              <a:spcBef>
                <a:spcPct val="50000"/>
              </a:spcBef>
              <a:buFontTx/>
              <a:buNone/>
            </a:pPr>
            <a:endParaRPr lang="en-US" sz="1600" b="1" dirty="0">
              <a:cs typeface="Arial" panose="020B0604020202020204" pitchFamily="34" charset="0"/>
            </a:endParaRPr>
          </a:p>
        </p:txBody>
      </p:sp>
    </p:spTree>
    <p:extLst>
      <p:ext uri="{BB962C8B-B14F-4D97-AF65-F5344CB8AC3E}">
        <p14:creationId xmlns="" xmlns:p14="http://schemas.microsoft.com/office/powerpoint/2010/main" val="2011186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normAutofit/>
          </a:bodyPr>
          <a:lstStyle/>
          <a:p>
            <a:pPr algn="ctr">
              <a:defRPr/>
            </a:pPr>
            <a:r>
              <a:rPr lang="en-ZA" sz="3600" b="1" dirty="0"/>
              <a:t>The Powers of the NCOP in terms of Section 69 of the </a:t>
            </a:r>
            <a:r>
              <a:rPr lang="en-ZA" sz="3600" b="1" dirty="0" smtClean="0"/>
              <a:t>Constitution</a:t>
            </a:r>
            <a:endParaRPr lang="en-GB" sz="3600" b="1"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fontScale="92500"/>
          </a:bodyPr>
          <a:lstStyle/>
          <a:p>
            <a:pPr marL="0" indent="0">
              <a:buNone/>
            </a:pPr>
            <a:r>
              <a:rPr lang="en-GB" b="1" dirty="0" smtClean="0"/>
              <a:t>Evidence or information before National Council. </a:t>
            </a:r>
          </a:p>
          <a:p>
            <a:pPr marL="0" indent="0">
              <a:buNone/>
            </a:pPr>
            <a:r>
              <a:rPr lang="en-GB" dirty="0" smtClean="0"/>
              <a:t>The National Council of Provinces or any of its committees may-</a:t>
            </a:r>
            <a:endParaRPr lang="en-ZA" sz="2400" dirty="0" smtClean="0"/>
          </a:p>
          <a:p>
            <a:pPr marL="0" indent="0">
              <a:buNone/>
            </a:pPr>
            <a:r>
              <a:rPr lang="en-GB" dirty="0" smtClean="0"/>
              <a:t>(a)	summon any person to appear before it to give evidence on oath or 	affirmation</a:t>
            </a:r>
            <a:endParaRPr lang="en-ZA" sz="2400" dirty="0" smtClean="0"/>
          </a:p>
          <a:p>
            <a:pPr marL="0" indent="0">
              <a:buNone/>
            </a:pPr>
            <a:r>
              <a:rPr lang="en-GB" dirty="0" smtClean="0"/>
              <a:t>(b) 	require any institution or person to report to it;</a:t>
            </a:r>
            <a:endParaRPr lang="en-ZA" sz="2400" dirty="0" smtClean="0"/>
          </a:p>
          <a:p>
            <a:pPr marL="0" indent="0">
              <a:buNone/>
            </a:pPr>
            <a:r>
              <a:rPr lang="en-GB" dirty="0" smtClean="0"/>
              <a:t>(c) 	compel, in terms of national legislation or the rules and orders, 	any person or institution to comply with a summons or requirement 	in terms of paragraph (a) or (b); and or to produce documents;</a:t>
            </a:r>
            <a:endParaRPr lang="en-ZA" sz="2400" dirty="0" smtClean="0"/>
          </a:p>
          <a:p>
            <a:pPr marL="0" indent="0">
              <a:buNone/>
            </a:pPr>
            <a:r>
              <a:rPr lang="en-GB" dirty="0" smtClean="0"/>
              <a:t>(d) 	receive petitions, representations or submissions from any interested 	persons or institutions.</a:t>
            </a:r>
            <a:endParaRPr lang="en-ZA" sz="2400"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10</a:t>
            </a:fld>
            <a:endParaRPr lang="en-ZA"/>
          </a:p>
        </p:txBody>
      </p:sp>
    </p:spTree>
    <p:extLst>
      <p:ext uri="{BB962C8B-B14F-4D97-AF65-F5344CB8AC3E}">
        <p14:creationId xmlns="" xmlns:p14="http://schemas.microsoft.com/office/powerpoint/2010/main" val="172273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smtClean="0">
                <a:latin typeface="Arial" panose="020B0604020202020204" pitchFamily="34" charset="0"/>
                <a:cs typeface="Arial" panose="020B0604020202020204" pitchFamily="34" charset="0"/>
              </a:rPr>
              <a:t>COMMITTEES FORMING PART OF THE INQUIRY</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ZA" dirty="0" smtClean="0"/>
              <a:t>The following two Committees will form part of the Inquiry:</a:t>
            </a:r>
          </a:p>
          <a:p>
            <a:pPr lvl="0"/>
            <a:r>
              <a:rPr lang="en-ZA" dirty="0" smtClean="0"/>
              <a:t>Portfolio Committee on Police;</a:t>
            </a:r>
          </a:p>
          <a:p>
            <a:pPr lvl="0"/>
            <a:r>
              <a:rPr lang="en-ZA" dirty="0" smtClean="0"/>
              <a:t>Select Committee on Justice and Security.</a:t>
            </a:r>
          </a:p>
          <a:p>
            <a:endParaRPr lang="en-ZA" dirty="0" smtClean="0"/>
          </a:p>
          <a:p>
            <a:pPr marL="0" indent="0">
              <a:buNone/>
            </a:pPr>
            <a:endParaRPr lang="en-ZA" dirty="0" smtClean="0"/>
          </a:p>
          <a:p>
            <a:pPr marL="0" indent="0">
              <a:buNone/>
            </a:pPr>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11</a:t>
            </a:fld>
            <a:endParaRPr lang="en-ZA"/>
          </a:p>
        </p:txBody>
      </p:sp>
    </p:spTree>
    <p:extLst>
      <p:ext uri="{BB962C8B-B14F-4D97-AF65-F5344CB8AC3E}">
        <p14:creationId xmlns="" xmlns:p14="http://schemas.microsoft.com/office/powerpoint/2010/main" val="2832155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smtClean="0">
                <a:latin typeface="Arial" panose="020B0604020202020204" pitchFamily="34" charset="0"/>
                <a:cs typeface="Arial" panose="020B0604020202020204" pitchFamily="34" charset="0"/>
              </a:rPr>
              <a:t>TERMS OF REFERENCE</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25625"/>
            <a:ext cx="10515600" cy="4895850"/>
          </a:xfrm>
        </p:spPr>
        <p:txBody>
          <a:bodyPr>
            <a:normAutofit fontScale="92500" lnSpcReduction="20000"/>
          </a:bodyPr>
          <a:lstStyle/>
          <a:p>
            <a:pPr marL="0" indent="0">
              <a:buNone/>
            </a:pPr>
            <a:r>
              <a:rPr lang="en-ZA" dirty="0" smtClean="0"/>
              <a:t>The Committees will enquire into, report on and make recommendations concerning the following:</a:t>
            </a:r>
          </a:p>
          <a:p>
            <a:pPr marL="514350" lvl="0" indent="-514350">
              <a:buFont typeface="+mj-lt"/>
              <a:buAutoNum type="arabicParenR"/>
            </a:pPr>
            <a:r>
              <a:rPr lang="en-ZA" dirty="0" smtClean="0"/>
              <a:t>Establish and consider what relevant information and intelligence was available to the security agencies prior to, during and after the violence.</a:t>
            </a:r>
          </a:p>
          <a:p>
            <a:pPr marL="514350" lvl="0" indent="-514350">
              <a:buFont typeface="+mj-lt"/>
              <a:buAutoNum type="arabicParenR"/>
            </a:pPr>
            <a:r>
              <a:rPr lang="en-ZA" dirty="0" smtClean="0"/>
              <a:t>Establish and consider how the violence unfolded and was allowed to spread, despite the presence of the security agencies.</a:t>
            </a:r>
          </a:p>
          <a:p>
            <a:pPr marL="514350" lvl="0" indent="-514350">
              <a:buFont typeface="+mj-lt"/>
              <a:buAutoNum type="arabicParenR"/>
            </a:pPr>
            <a:r>
              <a:rPr lang="en-ZA" dirty="0" smtClean="0"/>
              <a:t>Establish and consider how police officers in both the Metro Police and the SAPS made themselves guilty of participating in the looting and the consequence management for such officers.</a:t>
            </a:r>
          </a:p>
          <a:p>
            <a:pPr marL="514350" lvl="0" indent="-514350">
              <a:buFont typeface="+mj-lt"/>
              <a:buAutoNum type="arabicParenR"/>
            </a:pPr>
            <a:r>
              <a:rPr lang="en-ZA" dirty="0" smtClean="0"/>
              <a:t>Establish what resources, equipment and staff were available prior to and during the unrest and the challenges experienced in addressing the unrest</a:t>
            </a:r>
          </a:p>
          <a:p>
            <a:pPr marL="514350" lvl="0" indent="-514350">
              <a:buFont typeface="+mj-lt"/>
              <a:buAutoNum type="arabicParenR"/>
            </a:pPr>
            <a:r>
              <a:rPr lang="en-ZA" dirty="0" smtClean="0"/>
              <a:t>Establish what consequence management has been put in place and the lessons learned moving forward</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12</a:t>
            </a:fld>
            <a:endParaRPr lang="en-ZA"/>
          </a:p>
        </p:txBody>
      </p:sp>
    </p:spTree>
    <p:extLst>
      <p:ext uri="{BB962C8B-B14F-4D97-AF65-F5344CB8AC3E}">
        <p14:creationId xmlns="" xmlns:p14="http://schemas.microsoft.com/office/powerpoint/2010/main" val="3321463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29994"/>
            <a:ext cx="10515600" cy="1325563"/>
          </a:xfrm>
          <a:solidFill>
            <a:srgbClr val="EFBD47"/>
          </a:solidFill>
        </p:spPr>
        <p:txBody>
          <a:bodyPr/>
          <a:lstStyle/>
          <a:p>
            <a:pPr algn="ctr">
              <a:defRPr/>
            </a:pPr>
            <a:r>
              <a:rPr lang="en-GB" sz="3600" b="1" dirty="0">
                <a:latin typeface="Arial" panose="020B0604020202020204" pitchFamily="34" charset="0"/>
                <a:cs typeface="Arial" panose="020B0604020202020204" pitchFamily="34" charset="0"/>
              </a:rPr>
              <a:t>TERMS OF REFERENCE</a:t>
            </a:r>
          </a:p>
        </p:txBody>
      </p:sp>
      <p:sp>
        <p:nvSpPr>
          <p:cNvPr id="3" name="Content Placeholder 2"/>
          <p:cNvSpPr>
            <a:spLocks noGrp="1"/>
          </p:cNvSpPr>
          <p:nvPr>
            <p:ph idx="1"/>
          </p:nvPr>
        </p:nvSpPr>
        <p:spPr/>
        <p:txBody>
          <a:bodyPr>
            <a:noAutofit/>
          </a:bodyPr>
          <a:lstStyle/>
          <a:p>
            <a:pPr marL="0" lvl="0" indent="0">
              <a:buNone/>
            </a:pPr>
            <a:endParaRPr lang="en-ZA" sz="2400" dirty="0">
              <a:latin typeface="Arial" panose="020B0604020202020204" pitchFamily="34" charset="0"/>
              <a:cs typeface="Arial" panose="020B0604020202020204" pitchFamily="34" charset="0"/>
            </a:endParaRPr>
          </a:p>
          <a:p>
            <a:pPr marL="0" indent="0">
              <a:buNone/>
            </a:pPr>
            <a:endParaRPr lang="en-ZA" sz="24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632D6699-6D31-4A01-B74D-84B54206AB67}" type="slidenum">
              <a:rPr lang="en-ZA" smtClean="0"/>
              <a:pPr/>
              <a:t>13</a:t>
            </a:fld>
            <a:endParaRPr lang="en-ZA"/>
          </a:p>
        </p:txBody>
      </p:sp>
      <p:sp>
        <p:nvSpPr>
          <p:cNvPr id="5" name="Rectangle 4"/>
          <p:cNvSpPr/>
          <p:nvPr/>
        </p:nvSpPr>
        <p:spPr>
          <a:xfrm>
            <a:off x="838200" y="1646238"/>
            <a:ext cx="10515600" cy="4524315"/>
          </a:xfrm>
          <a:prstGeom prst="rect">
            <a:avLst/>
          </a:prstGeom>
        </p:spPr>
        <p:txBody>
          <a:bodyPr wrap="square">
            <a:spAutoFit/>
          </a:bodyPr>
          <a:lstStyle/>
          <a:p>
            <a:pPr marL="514350" lvl="0" indent="-514350">
              <a:buFont typeface="+mj-lt"/>
              <a:buAutoNum type="arabicParenR" startAt="6"/>
            </a:pPr>
            <a:r>
              <a:rPr lang="en-ZA" sz="2400" dirty="0" smtClean="0"/>
              <a:t>Establish what leadership was given to all law enforcement agencies during the unfolding of the violence.</a:t>
            </a:r>
          </a:p>
          <a:p>
            <a:pPr marL="514350" lvl="0" indent="-514350">
              <a:buFont typeface="+mj-lt"/>
              <a:buAutoNum type="arabicParenR" startAt="6"/>
            </a:pPr>
            <a:r>
              <a:rPr lang="en-ZA" sz="2400" dirty="0" smtClean="0"/>
              <a:t>Examine the documents and electronic material made available to the Committee to verify the statements made during the said Committee meetings.</a:t>
            </a:r>
          </a:p>
          <a:p>
            <a:pPr marL="514350" lvl="0" indent="-514350">
              <a:buFont typeface="+mj-lt"/>
              <a:buAutoNum type="arabicParenR" startAt="6"/>
            </a:pPr>
            <a:r>
              <a:rPr lang="en-ZA" sz="2400" dirty="0" smtClean="0"/>
              <a:t>Establish and consider whether the relevant statements were made in compliance with the National Instruction 156.</a:t>
            </a:r>
          </a:p>
          <a:p>
            <a:pPr marL="514350" lvl="0" indent="-514350">
              <a:buFont typeface="+mj-lt"/>
              <a:buAutoNum type="arabicParenR" startAt="6"/>
            </a:pPr>
            <a:r>
              <a:rPr lang="en-ZA" sz="2400" dirty="0" smtClean="0"/>
              <a:t>Establish and consider whether the relevant conduct by the officers is in line with good governance principles. </a:t>
            </a:r>
          </a:p>
          <a:p>
            <a:pPr marL="514350" lvl="0" indent="-514350">
              <a:buFont typeface="+mj-lt"/>
              <a:buAutoNum type="arabicParenR" startAt="6"/>
            </a:pPr>
            <a:r>
              <a:rPr lang="en-ZA" sz="2400" dirty="0" smtClean="0"/>
              <a:t>Establish and consider whether the violence was organised and what the role of the instigators and perpetrators were, what happened to them and whether they have been arrested and being charged</a:t>
            </a:r>
            <a:endParaRPr lang="en-ZA" sz="2400" dirty="0"/>
          </a:p>
        </p:txBody>
      </p:sp>
    </p:spTree>
    <p:extLst>
      <p:ext uri="{BB962C8B-B14F-4D97-AF65-F5344CB8AC3E}">
        <p14:creationId xmlns="" xmlns:p14="http://schemas.microsoft.com/office/powerpoint/2010/main" val="1760360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a:latin typeface="Arial" panose="020B0604020202020204" pitchFamily="34" charset="0"/>
                <a:cs typeface="Arial" panose="020B0604020202020204" pitchFamily="34" charset="0"/>
              </a:rPr>
              <a:t>TERMS OF REFERENCE</a:t>
            </a:r>
          </a:p>
        </p:txBody>
      </p:sp>
      <p:sp>
        <p:nvSpPr>
          <p:cNvPr id="3" name="Content Placeholder 2"/>
          <p:cNvSpPr>
            <a:spLocks noGrp="1"/>
          </p:cNvSpPr>
          <p:nvPr>
            <p:ph idx="1"/>
          </p:nvPr>
        </p:nvSpPr>
        <p:spPr/>
        <p:txBody>
          <a:bodyPr/>
          <a:lstStyle/>
          <a:p>
            <a:pPr marL="514350" lvl="0" indent="-514350">
              <a:buFont typeface="+mj-lt"/>
              <a:buAutoNum type="arabicPeriod" startAt="11"/>
            </a:pPr>
            <a:r>
              <a:rPr lang="en-ZA" dirty="0" smtClean="0"/>
              <a:t>Establish the levels of co-operation between law enforcement agencies and the challenges experienced in respect of co-operation before, during and after the unrest.</a:t>
            </a:r>
          </a:p>
          <a:p>
            <a:pPr marL="514350" lvl="0" indent="-514350">
              <a:buFont typeface="+mj-lt"/>
              <a:buAutoNum type="arabicPeriod" startAt="11"/>
            </a:pPr>
            <a:r>
              <a:rPr lang="en-ZA" dirty="0" smtClean="0"/>
              <a:t>Establish the impact of the unrest on the communities</a:t>
            </a:r>
          </a:p>
          <a:p>
            <a:pPr marL="514350" lvl="0" indent="-514350">
              <a:buFont typeface="+mj-lt"/>
              <a:buAutoNum type="arabicPeriod" startAt="11"/>
            </a:pPr>
            <a:r>
              <a:rPr lang="en-ZA" dirty="0" smtClean="0"/>
              <a:t>Make available its Report to the National Assembly and the National Council of Provinces.</a:t>
            </a:r>
          </a:p>
          <a:p>
            <a:endParaRPr lang="en-ZA"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14</a:t>
            </a:fld>
            <a:endParaRPr lang="en-ZA"/>
          </a:p>
        </p:txBody>
      </p:sp>
    </p:spTree>
    <p:extLst>
      <p:ext uri="{BB962C8B-B14F-4D97-AF65-F5344CB8AC3E}">
        <p14:creationId xmlns="" xmlns:p14="http://schemas.microsoft.com/office/powerpoint/2010/main" val="1437559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PROCEDURE</a:t>
            </a:r>
            <a:endParaRPr lang="en-GB" sz="3600" b="1"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fontScale="92500" lnSpcReduction="10000"/>
          </a:bodyPr>
          <a:lstStyle/>
          <a:p>
            <a:pPr marL="0" indent="0">
              <a:buNone/>
            </a:pPr>
            <a:r>
              <a:rPr lang="en-ZA" dirty="0" smtClean="0"/>
              <a:t>The Inquiry will be conducted as follows:</a:t>
            </a:r>
          </a:p>
          <a:p>
            <a:pPr lvl="0"/>
            <a:r>
              <a:rPr lang="en-ZA" dirty="0" smtClean="0"/>
              <a:t>The Committee will invite all the identified persons to appear before it to answer oral questions related to the subject-matter of the Inquiry. In the event that an invited witness refuses to avail him or herself as requested, the Committee may use its power of subpoena as provided for in section 14 of the Powers, Privileges and Immunities of Parliament and Provincial Legislatures Act, 2004 (Act No. 4 of 2004); </a:t>
            </a:r>
          </a:p>
          <a:p>
            <a:pPr marL="0" indent="0">
              <a:buNone/>
            </a:pPr>
            <a:r>
              <a:rPr lang="en-ZA" dirty="0" smtClean="0"/>
              <a:t> </a:t>
            </a:r>
          </a:p>
          <a:p>
            <a:pPr lvl="0"/>
            <a:r>
              <a:rPr lang="en-ZA" dirty="0" smtClean="0"/>
              <a:t>All persons will be invited to submit an affidavit or any other evidence prior to the commencement of their evidence. Members will be provided with copies of all statements and evidence received. </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15</a:t>
            </a:fld>
            <a:endParaRPr lang="en-ZA"/>
          </a:p>
        </p:txBody>
      </p:sp>
    </p:spTree>
    <p:extLst>
      <p:ext uri="{BB962C8B-B14F-4D97-AF65-F5344CB8AC3E}">
        <p14:creationId xmlns="" xmlns:p14="http://schemas.microsoft.com/office/powerpoint/2010/main" val="2637560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PROCEDURE</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lvl="0" algn="just"/>
            <a:r>
              <a:rPr lang="en-ZA" dirty="0" smtClean="0"/>
              <a:t>The process will be member-led and all members will be given equal opportunity  to pose questions to witnesses. In the event that members are of the view that a certain witness be recalled for purposes of answering any further questions it may do so by resolution. In the event that the Committee resolves to pose further questions, it will agree on whether such questions should be posed in writing or whether the identified witnesses will be invited to respond orally. </a:t>
            </a:r>
          </a:p>
          <a:p>
            <a:pPr marL="0" indent="0">
              <a:buNone/>
            </a:pPr>
            <a:r>
              <a:rPr lang="en-ZA" dirty="0" smtClean="0"/>
              <a:t> </a:t>
            </a:r>
          </a:p>
          <a:p>
            <a:pPr lvl="0" algn="just"/>
            <a:r>
              <a:rPr lang="en-ZA" dirty="0" smtClean="0"/>
              <a:t>All witnesses (whether attending voluntarily or not) will be requested to take an oath or affirmation in accordance with the provisions of NA Rule 168 read together with section 16 of the Powers, Privileges and Immunities of Parliament and Provincial Legislatures Act, 2004 (Act No.4 of 2004). </a:t>
            </a:r>
          </a:p>
          <a:p>
            <a:endParaRPr lang="en-ZA"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16</a:t>
            </a:fld>
            <a:endParaRPr lang="en-ZA"/>
          </a:p>
        </p:txBody>
      </p:sp>
    </p:spTree>
    <p:extLst>
      <p:ext uri="{BB962C8B-B14F-4D97-AF65-F5344CB8AC3E}">
        <p14:creationId xmlns="" xmlns:p14="http://schemas.microsoft.com/office/powerpoint/2010/main" val="108410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PROCEDURE</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lvl="0" algn="just"/>
            <a:r>
              <a:rPr lang="en-ZA" dirty="0" smtClean="0"/>
              <a:t>The Committee is not a judicial tribunal or court of law and accordingly the process will be conducted according to the Rules of the National Assembly. This means that no witness or third party will be allowed to cross-examine any other witnesses.</a:t>
            </a:r>
          </a:p>
          <a:p>
            <a:pPr marL="0" indent="0" algn="just">
              <a:buNone/>
            </a:pPr>
            <a:r>
              <a:rPr lang="en-ZA" b="1" dirty="0" smtClean="0"/>
              <a:t> </a:t>
            </a:r>
            <a:endParaRPr lang="en-ZA" dirty="0" smtClean="0"/>
          </a:p>
          <a:p>
            <a:pPr lvl="0" algn="just"/>
            <a:r>
              <a:rPr lang="en-ZA" dirty="0" smtClean="0"/>
              <a:t>Prior to the report of the Committee being adopted and tabled, affected persons will be provided with an opportunity to make representations on the findings and recommendations in line with the </a:t>
            </a:r>
            <a:r>
              <a:rPr lang="en-ZA" i="1" dirty="0" err="1" smtClean="0"/>
              <a:t>audi</a:t>
            </a:r>
            <a:r>
              <a:rPr lang="en-ZA" i="1" dirty="0" smtClean="0"/>
              <a:t> </a:t>
            </a:r>
            <a:r>
              <a:rPr lang="en-ZA" i="1" dirty="0" err="1" smtClean="0"/>
              <a:t>alteram</a:t>
            </a:r>
            <a:r>
              <a:rPr lang="en-ZA" i="1" dirty="0" smtClean="0"/>
              <a:t> </a:t>
            </a:r>
            <a:r>
              <a:rPr lang="en-ZA" i="1" dirty="0" err="1" smtClean="0"/>
              <a:t>partem</a:t>
            </a:r>
            <a:r>
              <a:rPr lang="en-ZA" dirty="0" smtClean="0"/>
              <a:t> principle of natural justice. These representations must be considered by the Committee prior to the adoption of the report. </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17</a:t>
            </a:fld>
            <a:endParaRPr lang="en-ZA"/>
          </a:p>
        </p:txBody>
      </p:sp>
    </p:spTree>
    <p:extLst>
      <p:ext uri="{BB962C8B-B14F-4D97-AF65-F5344CB8AC3E}">
        <p14:creationId xmlns="" xmlns:p14="http://schemas.microsoft.com/office/powerpoint/2010/main" val="835432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PUBLIC PARTICIPATION</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algn="just"/>
            <a:r>
              <a:rPr lang="en-ZA" dirty="0" smtClean="0"/>
              <a:t>Section 59 of the Constitution creates an obligation on the National Assembly to facilitate public involvement in its committee processes. Whilst the Rules do not dictate the manner in which public participation must be conducted, it is necessary that a reasonable opportunity is offered to members of the public and all interested parties to be informed of the work of the Inquiry and to have an adequate say.</a:t>
            </a:r>
          </a:p>
          <a:p>
            <a:pPr marL="0" indent="0">
              <a:buNone/>
            </a:pPr>
            <a:r>
              <a:rPr lang="en-ZA" dirty="0" smtClean="0"/>
              <a:t> </a:t>
            </a:r>
          </a:p>
          <a:p>
            <a:pPr algn="just"/>
            <a:r>
              <a:rPr lang="en-ZA" dirty="0" smtClean="0"/>
              <a:t>Meetings of the Committee will, subject to section 59(2) of the Constitution, accordingly be conducted in the open and, wherever possible, broadcast on Parliament TV.</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18</a:t>
            </a:fld>
            <a:endParaRPr lang="en-ZA"/>
          </a:p>
        </p:txBody>
      </p:sp>
    </p:spTree>
    <p:extLst>
      <p:ext uri="{BB962C8B-B14F-4D97-AF65-F5344CB8AC3E}">
        <p14:creationId xmlns="" xmlns:p14="http://schemas.microsoft.com/office/powerpoint/2010/main" val="2374360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normAutofit/>
          </a:bodyPr>
          <a:lstStyle/>
          <a:p>
            <a:pPr algn="ctr">
              <a:defRPr/>
            </a:pPr>
            <a:r>
              <a:rPr lang="en-ZA" sz="3600" b="1" dirty="0" smtClean="0">
                <a:latin typeface="Arial" panose="020B0604020202020204" pitchFamily="34" charset="0"/>
                <a:cs typeface="Arial" panose="020B0604020202020204" pitchFamily="34" charset="0"/>
              </a:rPr>
              <a:t>PUBLIC PARTICIPATION</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ZA" dirty="0" smtClean="0"/>
              <a:t>Documents (subject to section 59(2)) related to the work of the Committee including all evidence before the Committee, must be available to the public. </a:t>
            </a:r>
          </a:p>
          <a:p>
            <a:r>
              <a:rPr lang="en-ZA" dirty="0" smtClean="0"/>
              <a:t>The Committee must determine the manner in which it will facilitate public participation which may include one or more of the following:</a:t>
            </a:r>
          </a:p>
          <a:p>
            <a:pPr lvl="1"/>
            <a:r>
              <a:rPr lang="en-ZA" dirty="0" smtClean="0"/>
              <a:t>Invitation for written participation; </a:t>
            </a:r>
          </a:p>
          <a:p>
            <a:pPr lvl="1"/>
            <a:r>
              <a:rPr lang="en-ZA" dirty="0" smtClean="0"/>
              <a:t>Oral submissions; and/or </a:t>
            </a:r>
          </a:p>
          <a:p>
            <a:pPr lvl="1"/>
            <a:r>
              <a:rPr lang="en-ZA" dirty="0" smtClean="0"/>
              <a:t>Targeted invitations for written/oral submissions to interested persons (</a:t>
            </a:r>
            <a:r>
              <a:rPr lang="en-ZA" dirty="0" err="1" smtClean="0"/>
              <a:t>e.g</a:t>
            </a:r>
            <a:r>
              <a:rPr lang="en-ZA" dirty="0" smtClean="0"/>
              <a:t>     civil society).</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19</a:t>
            </a:fld>
            <a:endParaRPr lang="en-ZA"/>
          </a:p>
        </p:txBody>
      </p:sp>
    </p:spTree>
    <p:extLst>
      <p:ext uri="{BB962C8B-B14F-4D97-AF65-F5344CB8AC3E}">
        <p14:creationId xmlns="" xmlns:p14="http://schemas.microsoft.com/office/powerpoint/2010/main" val="3127092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12192000" cy="1690688"/>
          </a:xfrm>
          <a:solidFill>
            <a:srgbClr val="EFBD47"/>
          </a:solidFill>
        </p:spPr>
        <p:txBody>
          <a:bodyPr/>
          <a:lstStyle/>
          <a:p>
            <a:pPr algn="ctr">
              <a:defRPr/>
            </a:pPr>
            <a:r>
              <a:rPr lang="en-ZA" sz="3600" b="1" dirty="0" smtClean="0">
                <a:solidFill>
                  <a:schemeClr val="tx1"/>
                </a:solidFill>
                <a:latin typeface="Arial" panose="020B0604020202020204" pitchFamily="34" charset="0"/>
                <a:cs typeface="Arial" panose="020B0604020202020204" pitchFamily="34" charset="0"/>
              </a:rPr>
              <a:t>CONTENTS</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665661"/>
          </a:xfrm>
        </p:spPr>
        <p:txBody>
          <a:bodyPr>
            <a:normAutofit fontScale="47500" lnSpcReduction="20000"/>
          </a:bodyPr>
          <a:lstStyle/>
          <a:p>
            <a:pPr marL="514350" lvl="0" indent="-514350">
              <a:buFont typeface="+mj-lt"/>
              <a:buAutoNum type="arabicPeriod"/>
            </a:pPr>
            <a:endParaRPr lang="en-US" dirty="0" smtClean="0">
              <a:latin typeface="Arial" panose="020B0604020202020204" pitchFamily="34" charset="0"/>
              <a:cs typeface="Arial" panose="020B0604020202020204" pitchFamily="34" charset="0"/>
            </a:endParaRP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Introduction</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Background</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Regulatory Framework</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Rule 227(c) and Rules of the NCOP</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Committees forming part Inquiry</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Terms of Reference</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Procedure</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Public participation</a:t>
            </a:r>
          </a:p>
          <a:p>
            <a:pPr marL="514350" lvl="0" indent="-514350">
              <a:buFont typeface="+mj-lt"/>
              <a:buAutoNum type="arabicPeriod"/>
            </a:pPr>
            <a:r>
              <a:rPr lang="en-US" sz="5100" dirty="0" smtClean="0">
                <a:latin typeface="Arial" panose="020B0604020202020204" pitchFamily="34" charset="0"/>
                <a:cs typeface="Arial" panose="020B0604020202020204" pitchFamily="34" charset="0"/>
              </a:rPr>
              <a:t>Other Logistics </a:t>
            </a:r>
          </a:p>
          <a:p>
            <a:pPr marL="514350" lvl="0" indent="-514350">
              <a:buFont typeface="+mj-lt"/>
              <a:buAutoNum type="arabicPeriod"/>
            </a:pPr>
            <a:endParaRPr lang="en-US" b="1" dirty="0" smtClean="0">
              <a:latin typeface="Arial" panose="020B0604020202020204" pitchFamily="34" charset="0"/>
              <a:cs typeface="Arial" panose="020B0604020202020204" pitchFamily="34" charset="0"/>
            </a:endParaRPr>
          </a:p>
          <a:p>
            <a:pPr marL="0" lvl="0" indent="0">
              <a:buNone/>
            </a:pPr>
            <a:endParaRPr lang="en-US" b="1" dirty="0" smtClean="0">
              <a:latin typeface="Arial" panose="020B0604020202020204" pitchFamily="34" charset="0"/>
              <a:cs typeface="Arial" panose="020B0604020202020204" pitchFamily="34" charset="0"/>
            </a:endParaRPr>
          </a:p>
          <a:p>
            <a:pPr marL="0" lvl="0" indent="0">
              <a:buNone/>
            </a:pPr>
            <a:r>
              <a:rPr lang="en-US" dirty="0" smtClean="0">
                <a:latin typeface="Arial" panose="020B0604020202020204" pitchFamily="34" charset="0"/>
                <a:cs typeface="Arial" panose="020B0604020202020204" pitchFamily="34" charset="0"/>
              </a:rPr>
              <a:t>      </a:t>
            </a:r>
          </a:p>
          <a:p>
            <a:pPr marL="0" lvl="0" indent="0">
              <a:buNone/>
            </a:pPr>
            <a:endParaRPr lang="en-Z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32D6699-6D31-4A01-B74D-84B54206AB67}" type="slidenum">
              <a:rPr lang="en-ZA" smtClean="0"/>
              <a:pPr/>
              <a:t>2</a:t>
            </a:fld>
            <a:endParaRPr lang="en-ZA"/>
          </a:p>
        </p:txBody>
      </p:sp>
    </p:spTree>
    <p:extLst>
      <p:ext uri="{BB962C8B-B14F-4D97-AF65-F5344CB8AC3E}">
        <p14:creationId xmlns="" xmlns:p14="http://schemas.microsoft.com/office/powerpoint/2010/main" val="3557551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normAutofit/>
          </a:bodyPr>
          <a:lstStyle/>
          <a:p>
            <a:pPr algn="ctr">
              <a:defRPr/>
            </a:pPr>
            <a:r>
              <a:rPr lang="en-ZA" sz="3600" b="1" dirty="0" smtClean="0">
                <a:latin typeface="Arial" panose="020B0604020202020204" pitchFamily="34" charset="0"/>
                <a:cs typeface="Arial" panose="020B0604020202020204" pitchFamily="34" charset="0"/>
              </a:rPr>
              <a:t>OTHER LOGISTICS</a:t>
            </a:r>
            <a:r>
              <a:rPr lang="en-ZA" dirty="0"/>
              <a:t/>
            </a:r>
            <a:br>
              <a:rPr lang="en-ZA" dirty="0"/>
            </a:b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r>
              <a:rPr lang="en-ZA" dirty="0" smtClean="0"/>
              <a:t>All meetings will be held virtually</a:t>
            </a:r>
          </a:p>
          <a:p>
            <a:r>
              <a:rPr lang="en-ZA" dirty="0" smtClean="0"/>
              <a:t>The proposed date for the adoption of the terms of Reference is the 17 August 2021 and will be processed for the period 24 August to mid-September 2021. </a:t>
            </a:r>
          </a:p>
          <a:p>
            <a:r>
              <a:rPr lang="en-ZA" dirty="0" smtClean="0"/>
              <a:t>A dedicated team of officials, including committee secretaries and assistants, a researcher, content adviser and legal advisers, will support the Committee under the direction of the Chairperson.</a:t>
            </a:r>
          </a:p>
          <a:p>
            <a:pPr marL="0" indent="0">
              <a:buNone/>
            </a:pPr>
            <a:r>
              <a:rPr lang="en-ZA" dirty="0" smtClean="0"/>
              <a:t> </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20</a:t>
            </a:fld>
            <a:endParaRPr lang="en-ZA"/>
          </a:p>
        </p:txBody>
      </p:sp>
    </p:spTree>
    <p:extLst>
      <p:ext uri="{BB962C8B-B14F-4D97-AF65-F5344CB8AC3E}">
        <p14:creationId xmlns="" xmlns:p14="http://schemas.microsoft.com/office/powerpoint/2010/main" val="2924073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12192000" cy="1690688"/>
          </a:xfrm>
          <a:solidFill>
            <a:srgbClr val="EFBD47"/>
          </a:solidFill>
        </p:spPr>
        <p:txBody>
          <a:bodyPr>
            <a:normAutofit/>
          </a:bodyPr>
          <a:lstStyle/>
          <a:p>
            <a:pPr algn="ctr">
              <a:defRPr/>
            </a:pPr>
            <a:r>
              <a:rPr lang="en-ZA" sz="3600" b="1" dirty="0" smtClean="0">
                <a:latin typeface="Arial" panose="020B0604020202020204" pitchFamily="34" charset="0"/>
                <a:cs typeface="Arial" panose="020B0604020202020204" pitchFamily="34" charset="0"/>
              </a:rPr>
              <a:t>QUESTIONS?</a:t>
            </a:r>
            <a:endParaRPr lang="en-GB" sz="36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632D6699-6D31-4A01-B74D-84B54206AB67}" type="slidenum">
              <a:rPr lang="en-ZA" smtClean="0"/>
              <a:pPr/>
              <a:t>21</a:t>
            </a:fld>
            <a:endParaRPr lang="en-ZA"/>
          </a:p>
        </p:txBody>
      </p:sp>
    </p:spTree>
    <p:extLst>
      <p:ext uri="{BB962C8B-B14F-4D97-AF65-F5344CB8AC3E}">
        <p14:creationId xmlns="" xmlns:p14="http://schemas.microsoft.com/office/powerpoint/2010/main" val="773687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12192000" cy="1690688"/>
          </a:xfrm>
          <a:solidFill>
            <a:srgbClr val="EFBD47"/>
          </a:solidFill>
        </p:spPr>
        <p:txBody>
          <a:bodyPr/>
          <a:lstStyle/>
          <a:p>
            <a:pPr algn="ctr">
              <a:defRPr/>
            </a:pPr>
            <a:r>
              <a:rPr lang="en-ZA" sz="3600" b="1" dirty="0" smtClean="0">
                <a:solidFill>
                  <a:schemeClr val="tx1"/>
                </a:solidFill>
                <a:latin typeface="Arial" panose="020B0604020202020204" pitchFamily="34" charset="0"/>
                <a:cs typeface="Arial" panose="020B0604020202020204" pitchFamily="34" charset="0"/>
              </a:rPr>
              <a:t>1. INTRODUCTION</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3" y="1946366"/>
            <a:ext cx="10491409" cy="4624251"/>
          </a:xfrm>
        </p:spPr>
        <p:txBody>
          <a:bodyPr>
            <a:normAutofit fontScale="70000" lnSpcReduction="20000"/>
          </a:bodyPr>
          <a:lstStyle/>
          <a:p>
            <a:r>
              <a:rPr lang="en-ZA" sz="3400" dirty="0"/>
              <a:t>Letters from House Chair directing PCOP to conduct Inquiry</a:t>
            </a:r>
          </a:p>
          <a:p>
            <a:r>
              <a:rPr lang="en-ZA" sz="3400" dirty="0"/>
              <a:t>10 July and 10 August 2021</a:t>
            </a:r>
          </a:p>
          <a:p>
            <a:r>
              <a:rPr lang="en-ZA" sz="3400" dirty="0"/>
              <a:t> </a:t>
            </a:r>
            <a:r>
              <a:rPr lang="en-US" sz="3400" dirty="0"/>
              <a:t>The Portfolio Committee must focus and deal with matters within its mandate and oversight responsibilities. The Committee must be guided by NA Rule 167 and NA Rule 227 (c) in doing its work. </a:t>
            </a:r>
          </a:p>
          <a:p>
            <a:r>
              <a:rPr lang="en-ZA" sz="3400" dirty="0"/>
              <a:t>Select Committee on Security and Justice to collaborate</a:t>
            </a:r>
          </a:p>
          <a:p>
            <a:r>
              <a:rPr lang="en-ZA" sz="3400" dirty="0"/>
              <a:t>The Committee must be guided by NA Rule 167 and NA Rule 227 (c) in doing its work.</a:t>
            </a:r>
          </a:p>
          <a:p>
            <a:r>
              <a:rPr lang="en-ZA" sz="3400" dirty="0"/>
              <a:t>Parliament (Joint Rule 147) allows for collaboration between both Houses and therefore a new joint committee will not be </a:t>
            </a:r>
            <a:r>
              <a:rPr lang="en-ZA" sz="3400" dirty="0" smtClean="0"/>
              <a:t>established</a:t>
            </a:r>
          </a:p>
          <a:p>
            <a:pPr algn="just"/>
            <a:r>
              <a:rPr lang="en-ZA" sz="3400" dirty="0"/>
              <a:t>The Committee must determine the terms of reference for the inquiry, the resources needed and the envisaged timeframes to complete its work. In this regard, a senior legal adviser has already been assigned by legal services to assist the committee. </a:t>
            </a:r>
          </a:p>
          <a:p>
            <a:pPr algn="just"/>
            <a:endParaRPr lang="en-ZA" sz="3400" dirty="0"/>
          </a:p>
          <a:p>
            <a:endParaRPr lang="en-ZA" dirty="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3</a:t>
            </a:fld>
            <a:endParaRPr lang="en-ZA"/>
          </a:p>
        </p:txBody>
      </p:sp>
    </p:spTree>
    <p:extLst>
      <p:ext uri="{BB962C8B-B14F-4D97-AF65-F5344CB8AC3E}">
        <p14:creationId xmlns="" xmlns:p14="http://schemas.microsoft.com/office/powerpoint/2010/main" val="2330299886"/>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410368"/>
            <a:ext cx="10515600" cy="1325563"/>
          </a:xfrm>
          <a:solidFill>
            <a:srgbClr val="EFBD47"/>
          </a:solidFill>
        </p:spPr>
        <p:txBody>
          <a:bodyPr/>
          <a:lstStyle/>
          <a:p>
            <a:pPr algn="ctr">
              <a:defRPr/>
            </a:pPr>
            <a:r>
              <a:rPr lang="en-ZA" sz="3600" b="1" dirty="0" smtClean="0">
                <a:solidFill>
                  <a:schemeClr val="tx1"/>
                </a:solidFill>
                <a:latin typeface="Arial" panose="020B0604020202020204" pitchFamily="34" charset="0"/>
                <a:cs typeface="Arial" panose="020B0604020202020204" pitchFamily="34" charset="0"/>
              </a:rPr>
              <a:t>BACKGROUND</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ZA" dirty="0" smtClean="0"/>
              <a:t>On 10 July 2021 widespread looting erupted in KwaZulu-Natal which soon spread to Gauteng.</a:t>
            </a:r>
          </a:p>
          <a:p>
            <a:r>
              <a:rPr lang="en-ZA" dirty="0" smtClean="0"/>
              <a:t>The N3 national highway that linked Durban to Johannesburg was blockaded on 10 July 2021 and it led to over 30 trucks being burnt.</a:t>
            </a:r>
          </a:p>
          <a:p>
            <a:r>
              <a:rPr lang="en-ZA" dirty="0" smtClean="0"/>
              <a:t>Estimates of the costs of violence in the KZN economy ranged from R20 billion  to R50 billion with over 40 000 businesses affected.</a:t>
            </a:r>
            <a:r>
              <a:rPr lang="en-ZA" dirty="0" smtClean="0">
                <a:effectLst/>
              </a:rPr>
              <a:t> </a:t>
            </a:r>
          </a:p>
          <a:p>
            <a:r>
              <a:rPr lang="en-ZA" dirty="0" smtClean="0"/>
              <a:t>Between 9-19 July, 219 people in KZN were killed in the violence and mayhem. That figure has increased and the latest figures show that 337 people have died as a result of the violence.</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4</a:t>
            </a:fld>
            <a:endParaRPr lang="en-ZA"/>
          </a:p>
        </p:txBody>
      </p:sp>
    </p:spTree>
    <p:extLst>
      <p:ext uri="{BB962C8B-B14F-4D97-AF65-F5344CB8AC3E}">
        <p14:creationId xmlns="" xmlns:p14="http://schemas.microsoft.com/office/powerpoint/2010/main" val="402214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smtClean="0">
                <a:latin typeface="Arial" panose="020B0604020202020204" pitchFamily="34" charset="0"/>
                <a:cs typeface="Arial" panose="020B0604020202020204" pitchFamily="34" charset="0"/>
              </a:rPr>
              <a:t>REGULATORY FRAMEWORK</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fontScale="92500" lnSpcReduction="10000"/>
          </a:bodyPr>
          <a:lstStyle/>
          <a:p>
            <a:pPr marL="0" indent="0">
              <a:buNone/>
            </a:pPr>
            <a:r>
              <a:rPr lang="en-ZA" b="1" dirty="0" smtClean="0"/>
              <a:t>The Constitution</a:t>
            </a:r>
            <a:endParaRPr lang="en-ZA" dirty="0" smtClean="0"/>
          </a:p>
          <a:p>
            <a:r>
              <a:rPr lang="en-ZA" dirty="0" smtClean="0"/>
              <a:t>In terms of the Constitution the National Assembly or any of its Committees, may –</a:t>
            </a:r>
            <a:endParaRPr lang="en-ZA" dirty="0" smtClean="0">
              <a:effectLst/>
            </a:endParaRPr>
          </a:p>
          <a:p>
            <a:pPr marL="514350" indent="-514350">
              <a:buFont typeface="+mj-lt"/>
              <a:buAutoNum type="alphaLcParenR"/>
            </a:pPr>
            <a:r>
              <a:rPr lang="en-ZA" dirty="0" smtClean="0"/>
              <a:t>summon any person to appear before it to give evidence on oath or affirmation, or to produce documents;</a:t>
            </a:r>
          </a:p>
          <a:p>
            <a:pPr marL="514350" indent="-514350">
              <a:buFont typeface="+mj-lt"/>
              <a:buAutoNum type="alphaLcParenR"/>
            </a:pPr>
            <a:r>
              <a:rPr lang="en-ZA" dirty="0" smtClean="0"/>
              <a:t>require any person or institution to report to it;</a:t>
            </a:r>
          </a:p>
          <a:p>
            <a:pPr marL="514350" indent="-514350">
              <a:buFont typeface="+mj-lt"/>
              <a:buAutoNum type="alphaLcParenR"/>
            </a:pPr>
            <a:r>
              <a:rPr lang="en-ZA" dirty="0" smtClean="0"/>
              <a:t>compel, in terms of national legislation or the rules and orders, any person or institution to comply with a summons or requirement in terms of paragraph (a) or (b); and</a:t>
            </a:r>
            <a:endParaRPr lang="en-ZA" dirty="0" smtClean="0">
              <a:effectLst/>
            </a:endParaRPr>
          </a:p>
          <a:p>
            <a:pPr marL="514350" indent="-514350">
              <a:buFont typeface="+mj-lt"/>
              <a:buAutoNum type="alphaLcParenR"/>
            </a:pPr>
            <a:r>
              <a:rPr lang="en-ZA" dirty="0" smtClean="0"/>
              <a:t>receive petitions, representations or submissions from any interested persons or institutions.</a:t>
            </a:r>
          </a:p>
          <a:p>
            <a:endParaRPr lang="en-ZA" dirty="0"/>
          </a:p>
        </p:txBody>
      </p:sp>
      <p:sp>
        <p:nvSpPr>
          <p:cNvPr id="7" name="Slide Number Placeholder 6"/>
          <p:cNvSpPr>
            <a:spLocks noGrp="1"/>
          </p:cNvSpPr>
          <p:nvPr>
            <p:ph type="sldNum" sz="quarter" idx="12"/>
          </p:nvPr>
        </p:nvSpPr>
        <p:spPr/>
        <p:txBody>
          <a:bodyPr/>
          <a:lstStyle/>
          <a:p>
            <a:fld id="{632D6699-6D31-4A01-B74D-84B54206AB67}" type="slidenum">
              <a:rPr lang="en-ZA" smtClean="0"/>
              <a:pPr/>
              <a:t>5</a:t>
            </a:fld>
            <a:endParaRPr lang="en-ZA"/>
          </a:p>
        </p:txBody>
      </p:sp>
    </p:spTree>
    <p:extLst>
      <p:ext uri="{BB962C8B-B14F-4D97-AF65-F5344CB8AC3E}">
        <p14:creationId xmlns="" xmlns:p14="http://schemas.microsoft.com/office/powerpoint/2010/main" val="4197257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solidFill>
                  <a:schemeClr val="tx1"/>
                </a:solidFill>
                <a:latin typeface="Arial" panose="020B0604020202020204" pitchFamily="34" charset="0"/>
                <a:cs typeface="Arial" panose="020B0604020202020204" pitchFamily="34" charset="0"/>
              </a:rPr>
              <a:t>REGULATORY FRAMEWORK</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ZA" b="1" dirty="0" smtClean="0"/>
              <a:t>Powers, Privileges and Immunities of Parliament and Provincial Legislatures Act (Act No.: 4 of 2004)</a:t>
            </a:r>
          </a:p>
          <a:p>
            <a:pPr marL="0" indent="0">
              <a:buNone/>
            </a:pPr>
            <a:endParaRPr lang="en-ZA" dirty="0" smtClean="0"/>
          </a:p>
          <a:p>
            <a:r>
              <a:rPr lang="en-ZA" dirty="0" smtClean="0"/>
              <a:t>Section 14 of the Act empowers Parliament or its committee to summons any person to appear before it to give evidence on oath or affirmation or to produce a document.</a:t>
            </a:r>
          </a:p>
          <a:p>
            <a:pPr marL="0" indent="0">
              <a:buNone/>
            </a:pPr>
            <a:endParaRPr lang="en-ZA" dirty="0" smtClean="0"/>
          </a:p>
          <a:p>
            <a:r>
              <a:rPr lang="en-ZA" dirty="0" smtClean="0"/>
              <a:t>Section 17 of the Act creates an offence for a failure to appear, without sufficient cause, before Parliament or committee once so summonsed.</a:t>
            </a:r>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6</a:t>
            </a:fld>
            <a:endParaRPr lang="en-ZA"/>
          </a:p>
        </p:txBody>
      </p:sp>
    </p:spTree>
    <p:extLst>
      <p:ext uri="{BB962C8B-B14F-4D97-AF65-F5344CB8AC3E}">
        <p14:creationId xmlns="" xmlns:p14="http://schemas.microsoft.com/office/powerpoint/2010/main" val="3828717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REGULATORY FRAMEWORK</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838200" y="1825625"/>
            <a:ext cx="10515600" cy="4895850"/>
          </a:xfrm>
        </p:spPr>
        <p:txBody>
          <a:bodyPr>
            <a:normAutofit fontScale="85000" lnSpcReduction="20000"/>
          </a:bodyPr>
          <a:lstStyle/>
          <a:p>
            <a:pPr marL="0" indent="0">
              <a:buNone/>
            </a:pPr>
            <a:r>
              <a:rPr lang="en-ZA" dirty="0" smtClean="0"/>
              <a:t>In terms of </a:t>
            </a:r>
            <a:r>
              <a:rPr lang="en-ZA" b="1" dirty="0" smtClean="0"/>
              <a:t>Rule 227(c) the National Assembly Rules </a:t>
            </a:r>
            <a:r>
              <a:rPr lang="en-ZA" dirty="0" smtClean="0"/>
              <a:t>(February 2014 edition), </a:t>
            </a:r>
            <a:endParaRPr lang="en-ZA" dirty="0" smtClean="0">
              <a:effectLst/>
            </a:endParaRPr>
          </a:p>
          <a:p>
            <a:pPr marL="0" indent="0">
              <a:buNone/>
            </a:pPr>
            <a:r>
              <a:rPr lang="en-ZA" dirty="0" smtClean="0"/>
              <a:t>(1)	A portfolio committee:</a:t>
            </a:r>
            <a:endParaRPr lang="en-ZA" dirty="0" smtClean="0">
              <a:effectLst/>
            </a:endParaRPr>
          </a:p>
          <a:p>
            <a:pPr marL="0" indent="0">
              <a:buNone/>
            </a:pPr>
            <a:r>
              <a:rPr lang="en-ZA" dirty="0" smtClean="0"/>
              <a:t> 	(a)	must deal with bills and other matters falling within its portfolio as 		are referred to it in terms of the Constitution, legislation, these 			Rules, the Joint Rules or by resolution of the Assembly;</a:t>
            </a:r>
            <a:endParaRPr lang="en-ZA" dirty="0" smtClean="0">
              <a:effectLst/>
            </a:endParaRPr>
          </a:p>
          <a:p>
            <a:pPr marL="0" indent="0">
              <a:buNone/>
            </a:pPr>
            <a:r>
              <a:rPr lang="en-ZA" dirty="0" smtClean="0"/>
              <a:t> </a:t>
            </a:r>
            <a:endParaRPr lang="en-ZA" dirty="0" smtClean="0">
              <a:effectLst/>
            </a:endParaRPr>
          </a:p>
          <a:p>
            <a:pPr marL="0" indent="0">
              <a:buNone/>
            </a:pPr>
            <a:r>
              <a:rPr lang="en-ZA" dirty="0" smtClean="0"/>
              <a:t>	(b)	must maintain oversight of – </a:t>
            </a:r>
            <a:endParaRPr lang="en-ZA" dirty="0" smtClean="0">
              <a:effectLst/>
            </a:endParaRPr>
          </a:p>
          <a:p>
            <a:pPr marL="0" indent="0">
              <a:buNone/>
            </a:pPr>
            <a:r>
              <a:rPr lang="en-ZA" dirty="0" smtClean="0"/>
              <a:t>		(</a:t>
            </a:r>
            <a:r>
              <a:rPr lang="en-ZA" dirty="0" err="1" smtClean="0"/>
              <a:t>i</a:t>
            </a:r>
            <a:r>
              <a:rPr lang="en-ZA" dirty="0" smtClean="0"/>
              <a:t>)	the exercise within its portfolio of national executive 				authority, including the implementation of legislation;</a:t>
            </a:r>
            <a:endParaRPr lang="en-ZA" dirty="0" smtClean="0">
              <a:effectLst/>
            </a:endParaRPr>
          </a:p>
          <a:p>
            <a:pPr marL="0" indent="0">
              <a:buNone/>
            </a:pPr>
            <a:r>
              <a:rPr lang="en-ZA" dirty="0" smtClean="0"/>
              <a:t>		(ii)	any executive organ of State falling within its portfolio;</a:t>
            </a:r>
            <a:endParaRPr lang="en-ZA" dirty="0" smtClean="0">
              <a:effectLst/>
            </a:endParaRPr>
          </a:p>
          <a:p>
            <a:pPr marL="0" indent="0">
              <a:buNone/>
            </a:pPr>
            <a:r>
              <a:rPr lang="en-ZA" dirty="0" smtClean="0"/>
              <a:t>		(iii)	any constitutional institution falling within its portfolio; and</a:t>
            </a:r>
            <a:endParaRPr lang="en-ZA" dirty="0" smtClean="0">
              <a:effectLst/>
            </a:endParaRPr>
          </a:p>
          <a:p>
            <a:pPr marL="0" indent="0">
              <a:buNone/>
            </a:pPr>
            <a:r>
              <a:rPr lang="en-ZA" dirty="0" smtClean="0"/>
              <a:t>		(iv)	any other body or institution in respect of which oversight </a:t>
            </a:r>
            <a:endParaRPr lang="en-ZA" dirty="0" smtClean="0">
              <a:effectLst/>
            </a:endParaRPr>
          </a:p>
          <a:p>
            <a:pPr marL="0" indent="0">
              <a:buNone/>
            </a:pPr>
            <a:r>
              <a:rPr lang="en-ZA" dirty="0" smtClean="0"/>
              <a:t>                                	 was assigned to it; </a:t>
            </a:r>
            <a:endParaRPr lang="en-ZA" dirty="0" smtClean="0">
              <a:effectLst/>
            </a:endParaRPr>
          </a:p>
          <a:p>
            <a:endParaRPr lang="en-ZA"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7</a:t>
            </a:fld>
            <a:endParaRPr lang="en-ZA"/>
          </a:p>
        </p:txBody>
      </p:sp>
    </p:spTree>
    <p:extLst>
      <p:ext uri="{BB962C8B-B14F-4D97-AF65-F5344CB8AC3E}">
        <p14:creationId xmlns="" xmlns:p14="http://schemas.microsoft.com/office/powerpoint/2010/main" val="806076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ZA" sz="3600" b="1" dirty="0" smtClean="0">
                <a:latin typeface="Arial" panose="020B0604020202020204" pitchFamily="34" charset="0"/>
                <a:cs typeface="Arial" panose="020B0604020202020204" pitchFamily="34" charset="0"/>
              </a:rPr>
              <a:t>RULE 227(c) </a:t>
            </a:r>
            <a:endParaRPr lang="en-GB"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ZA" dirty="0" smtClean="0"/>
          </a:p>
          <a:p>
            <a:pPr marL="0" indent="0">
              <a:buNone/>
            </a:pPr>
            <a:r>
              <a:rPr lang="en-ZA" dirty="0" smtClean="0"/>
              <a:t>(c)	may monitor, </a:t>
            </a:r>
            <a:r>
              <a:rPr lang="en-ZA" b="1" dirty="0" smtClean="0"/>
              <a:t>investigate, enquire</a:t>
            </a:r>
            <a:r>
              <a:rPr lang="en-ZA" dirty="0" smtClean="0"/>
              <a:t> into and make recommendations concerning any such executive organ of state, constitutional or other body or institution including the 	legislative programme, budget, rationalisation, restructuring, functioning, organisation, structure, staff and policies of such organ of State, institution or any other body or institution;</a:t>
            </a:r>
            <a:endParaRPr lang="en-ZA" dirty="0" smtClean="0">
              <a:effectLst/>
            </a:endParaRPr>
          </a:p>
          <a:p>
            <a:endParaRPr lang="en-ZA"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8</a:t>
            </a:fld>
            <a:endParaRPr lang="en-ZA"/>
          </a:p>
        </p:txBody>
      </p:sp>
    </p:spTree>
    <p:extLst>
      <p:ext uri="{BB962C8B-B14F-4D97-AF65-F5344CB8AC3E}">
        <p14:creationId xmlns="" xmlns:p14="http://schemas.microsoft.com/office/powerpoint/2010/main" val="154131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EFBD47"/>
          </a:solidFill>
        </p:spPr>
        <p:txBody>
          <a:bodyPr/>
          <a:lstStyle/>
          <a:p>
            <a:pPr algn="ctr">
              <a:defRPr/>
            </a:pPr>
            <a:r>
              <a:rPr lang="en-GB" sz="3600" b="1" dirty="0" smtClean="0">
                <a:latin typeface="Arial" panose="020B0604020202020204" pitchFamily="34" charset="0"/>
                <a:cs typeface="Arial" panose="020B0604020202020204" pitchFamily="34" charset="0"/>
              </a:rPr>
              <a:t>RULES OF THE NCOP</a:t>
            </a:r>
            <a:endParaRPr lang="en-GB" sz="36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lstStyle/>
          <a:p>
            <a:pPr marL="0" indent="0">
              <a:buNone/>
            </a:pPr>
            <a:r>
              <a:rPr lang="en-ZA" dirty="0" smtClean="0"/>
              <a:t>The NCOP Rule 151 establishes Select Committees in terms of Section 70 of the Constitution:</a:t>
            </a:r>
            <a:endParaRPr lang="en-ZA" dirty="0" smtClean="0">
              <a:effectLst/>
            </a:endParaRPr>
          </a:p>
          <a:p>
            <a:r>
              <a:rPr lang="en-GB" dirty="0" smtClean="0"/>
              <a:t>Establishment 151. </a:t>
            </a:r>
            <a:endParaRPr lang="en-ZA" sz="2400" dirty="0" smtClean="0"/>
          </a:p>
          <a:p>
            <a:pPr marL="0" indent="0">
              <a:buNone/>
            </a:pPr>
            <a:r>
              <a:rPr lang="en-GB" dirty="0" smtClean="0"/>
              <a:t>(1) 	The Rules Committee must establish select committees to deal 	with legislation, oversight and other matters concerning the 	affairs of government. </a:t>
            </a:r>
            <a:endParaRPr lang="en-ZA" sz="2400" dirty="0" smtClean="0"/>
          </a:p>
          <a:p>
            <a:pPr marL="0" indent="0">
              <a:buNone/>
            </a:pPr>
            <a:r>
              <a:rPr lang="en-GB" dirty="0" smtClean="0"/>
              <a:t>(2) 	Any number of divisions of affairs of government may be 	clustered under any single select committee as the Rules 	Committee may determine.</a:t>
            </a:r>
            <a:endParaRPr lang="en-ZA" sz="2400" dirty="0" smtClean="0"/>
          </a:p>
          <a:p>
            <a:endParaRPr lang="en-ZA" dirty="0"/>
          </a:p>
        </p:txBody>
      </p:sp>
      <p:sp>
        <p:nvSpPr>
          <p:cNvPr id="2" name="Slide Number Placeholder 1"/>
          <p:cNvSpPr>
            <a:spLocks noGrp="1"/>
          </p:cNvSpPr>
          <p:nvPr>
            <p:ph type="sldNum" sz="quarter" idx="12"/>
          </p:nvPr>
        </p:nvSpPr>
        <p:spPr/>
        <p:txBody>
          <a:bodyPr/>
          <a:lstStyle/>
          <a:p>
            <a:fld id="{632D6699-6D31-4A01-B74D-84B54206AB67}" type="slidenum">
              <a:rPr lang="en-ZA" smtClean="0"/>
              <a:pPr/>
              <a:t>9</a:t>
            </a:fld>
            <a:endParaRPr lang="en-ZA"/>
          </a:p>
        </p:txBody>
      </p:sp>
    </p:spTree>
    <p:extLst>
      <p:ext uri="{BB962C8B-B14F-4D97-AF65-F5344CB8AC3E}">
        <p14:creationId xmlns="" xmlns:p14="http://schemas.microsoft.com/office/powerpoint/2010/main" val="102675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TotalTime>
  <Words>1319</Words>
  <Application>Microsoft Office PowerPoint</Application>
  <PresentationFormat>Custom</PresentationFormat>
  <Paragraphs>141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CONTENTS</vt:lpstr>
      <vt:lpstr>1. INTRODUCTION</vt:lpstr>
      <vt:lpstr>BACKGROUND</vt:lpstr>
      <vt:lpstr>REGULATORY FRAMEWORK</vt:lpstr>
      <vt:lpstr>REGULATORY FRAMEWORK</vt:lpstr>
      <vt:lpstr>REGULATORY FRAMEWORK</vt:lpstr>
      <vt:lpstr>RULE 227(c) </vt:lpstr>
      <vt:lpstr>RULES OF THE NCOP</vt:lpstr>
      <vt:lpstr>The Powers of the NCOP in terms of Section 69 of the Constitution</vt:lpstr>
      <vt:lpstr>COMMITTEES FORMING PART OF THE INQUIRY</vt:lpstr>
      <vt:lpstr>TERMS OF REFERENCE</vt:lpstr>
      <vt:lpstr>TERMS OF REFERENCE</vt:lpstr>
      <vt:lpstr>TERMS OF REFERENCE</vt:lpstr>
      <vt:lpstr>PROCEDURE</vt:lpstr>
      <vt:lpstr>PROCEDURE</vt:lpstr>
      <vt:lpstr>PROCEDURE</vt:lpstr>
      <vt:lpstr>PUBLIC PARTICIPATION</vt:lpstr>
      <vt:lpstr>PUBLIC PARTICIPATION</vt:lpstr>
      <vt:lpstr>OTHER LOGISTICS </vt:lpstr>
      <vt:lpstr>QUESTIONS?</vt:lpstr>
    </vt:vector>
  </TitlesOfParts>
  <Company>Parliament of the Republic  of South Africa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TERMS OF REFERENCE FOR THE PARLIAMENTARY INQUIRY INTO THE SERIOUS LAPSES IN THE ABILITY AND CAPACITY OF THE SECURITY SERVICES, INCLUDING THE POLICE, TO DEAL WITH THE VIOLENCE AND UNREST IN KWAZULU-NATAL AND GAUTENG PROVINCES.</dc:title>
  <dc:creator>Author</dc:creator>
  <cp:lastModifiedBy>Gaile</cp:lastModifiedBy>
  <cp:revision>16</cp:revision>
  <dcterms:created xsi:type="dcterms:W3CDTF">2021-08-16T12:42:05Z</dcterms:created>
  <dcterms:modified xsi:type="dcterms:W3CDTF">2021-08-19T22:52:04Z</dcterms:modified>
</cp:coreProperties>
</file>