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9"/>
  </p:notesMasterIdLst>
  <p:sldIdLst>
    <p:sldId id="274" r:id="rId2"/>
    <p:sldId id="452" r:id="rId3"/>
    <p:sldId id="260" r:id="rId4"/>
    <p:sldId id="257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oline Maphutha" initials="TM" lastIdx="3" clrIdx="0">
    <p:extLst>
      <p:ext uri="{19B8F6BF-5375-455C-9EA6-DF929625EA0E}">
        <p15:presenceInfo xmlns:p15="http://schemas.microsoft.com/office/powerpoint/2012/main" userId="0ae2d363782090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B2481"/>
    <a:srgbClr val="5A25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6" autoAdjust="0"/>
    <p:restoredTop sz="52685" autoAdjust="0"/>
  </p:normalViewPr>
  <p:slideViewPr>
    <p:cSldViewPr showGuides="1">
      <p:cViewPr varScale="1">
        <p:scale>
          <a:sx n="65" d="100"/>
          <a:sy n="65" d="100"/>
        </p:scale>
        <p:origin x="55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88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an Steyn" userId="55ef439d8c0e3f72" providerId="LiveId" clId="{E3B5D0C5-2911-42BF-B23D-7CDCC9CFE45A}"/>
    <pc:docChg chg="undo redo custSel modSld modMainMaster">
      <pc:chgData name="Christiaan Steyn" userId="55ef439d8c0e3f72" providerId="LiveId" clId="{E3B5D0C5-2911-42BF-B23D-7CDCC9CFE45A}" dt="2021-08-08T13:54:02.828" v="68" actId="1037"/>
      <pc:docMkLst>
        <pc:docMk/>
      </pc:docMkLst>
      <pc:sldChg chg="modNotes">
        <pc:chgData name="Christiaan Steyn" userId="55ef439d8c0e3f72" providerId="LiveId" clId="{E3B5D0C5-2911-42BF-B23D-7CDCC9CFE45A}" dt="2021-08-08T13:49:54.223" v="3" actId="6549"/>
        <pc:sldMkLst>
          <pc:docMk/>
          <pc:sldMk cId="63654716" sldId="257"/>
        </pc:sldMkLst>
      </pc:sldChg>
      <pc:sldChg chg="modNotes">
        <pc:chgData name="Christiaan Steyn" userId="55ef439d8c0e3f72" providerId="LiveId" clId="{E3B5D0C5-2911-42BF-B23D-7CDCC9CFE45A}" dt="2021-08-08T13:50:00.603" v="4" actId="6549"/>
        <pc:sldMkLst>
          <pc:docMk/>
          <pc:sldMk cId="1497406650" sldId="259"/>
        </pc:sldMkLst>
      </pc:sldChg>
      <pc:sldChg chg="modSp mod modNotes">
        <pc:chgData name="Christiaan Steyn" userId="55ef439d8c0e3f72" providerId="LiveId" clId="{E3B5D0C5-2911-42BF-B23D-7CDCC9CFE45A}" dt="2021-08-08T13:52:15.777" v="17" actId="1076"/>
        <pc:sldMkLst>
          <pc:docMk/>
          <pc:sldMk cId="4097715356" sldId="260"/>
        </pc:sldMkLst>
        <pc:spChg chg="mod">
          <ac:chgData name="Christiaan Steyn" userId="55ef439d8c0e3f72" providerId="LiveId" clId="{E3B5D0C5-2911-42BF-B23D-7CDCC9CFE45A}" dt="2021-08-08T13:52:15.777" v="17" actId="1076"/>
          <ac:spMkLst>
            <pc:docMk/>
            <pc:sldMk cId="4097715356" sldId="260"/>
            <ac:spMk id="3" creationId="{384F5F26-E281-4721-B92B-4846394FF4FB}"/>
          </ac:spMkLst>
        </pc:spChg>
      </pc:sldChg>
      <pc:sldChg chg="modNotes">
        <pc:chgData name="Christiaan Steyn" userId="55ef439d8c0e3f72" providerId="LiveId" clId="{E3B5D0C5-2911-42BF-B23D-7CDCC9CFE45A}" dt="2021-08-08T13:50:05.166" v="5" actId="6549"/>
        <pc:sldMkLst>
          <pc:docMk/>
          <pc:sldMk cId="3517466748" sldId="261"/>
        </pc:sldMkLst>
      </pc:sldChg>
      <pc:sldChg chg="modNotes">
        <pc:chgData name="Christiaan Steyn" userId="55ef439d8c0e3f72" providerId="LiveId" clId="{E3B5D0C5-2911-42BF-B23D-7CDCC9CFE45A}" dt="2021-08-08T13:50:10.687" v="6" actId="6549"/>
        <pc:sldMkLst>
          <pc:docMk/>
          <pc:sldMk cId="3870531167" sldId="262"/>
        </pc:sldMkLst>
      </pc:sldChg>
      <pc:sldChg chg="modNotes">
        <pc:chgData name="Christiaan Steyn" userId="55ef439d8c0e3f72" providerId="LiveId" clId="{E3B5D0C5-2911-42BF-B23D-7CDCC9CFE45A}" dt="2021-08-08T13:49:29.740" v="0" actId="6549"/>
        <pc:sldMkLst>
          <pc:docMk/>
          <pc:sldMk cId="4183682456" sldId="274"/>
        </pc:sldMkLst>
      </pc:sldChg>
      <pc:sldChg chg="modSp mod modNotes">
        <pc:chgData name="Christiaan Steyn" userId="55ef439d8c0e3f72" providerId="LiveId" clId="{E3B5D0C5-2911-42BF-B23D-7CDCC9CFE45A}" dt="2021-08-08T13:52:12.769" v="16" actId="12"/>
        <pc:sldMkLst>
          <pc:docMk/>
          <pc:sldMk cId="1062761299" sldId="452"/>
        </pc:sldMkLst>
        <pc:spChg chg="mod">
          <ac:chgData name="Christiaan Steyn" userId="55ef439d8c0e3f72" providerId="LiveId" clId="{E3B5D0C5-2911-42BF-B23D-7CDCC9CFE45A}" dt="2021-08-08T13:52:12.769" v="16" actId="12"/>
          <ac:spMkLst>
            <pc:docMk/>
            <pc:sldMk cId="1062761299" sldId="452"/>
            <ac:spMk id="3" creationId="{DAD9AAD3-2AD6-4982-85B6-1D9E36ECB5CD}"/>
          </ac:spMkLst>
        </pc:spChg>
      </pc:sldChg>
      <pc:sldMasterChg chg="modSldLayout">
        <pc:chgData name="Christiaan Steyn" userId="55ef439d8c0e3f72" providerId="LiveId" clId="{E3B5D0C5-2911-42BF-B23D-7CDCC9CFE45A}" dt="2021-08-08T13:54:02.828" v="68" actId="1037"/>
        <pc:sldMasterMkLst>
          <pc:docMk/>
          <pc:sldMasterMk cId="612843685" sldId="2147483936"/>
        </pc:sldMasterMkLst>
        <pc:sldLayoutChg chg="addSp delSp modSp mod">
          <pc:chgData name="Christiaan Steyn" userId="55ef439d8c0e3f72" providerId="LiveId" clId="{E3B5D0C5-2911-42BF-B23D-7CDCC9CFE45A}" dt="2021-08-08T13:54:02.828" v="68" actId="1037"/>
          <pc:sldLayoutMkLst>
            <pc:docMk/>
            <pc:sldMasterMk cId="612843685" sldId="2147483936"/>
            <pc:sldLayoutMk cId="2976235263" sldId="2147483938"/>
          </pc:sldLayoutMkLst>
          <pc:picChg chg="del mod">
            <ac:chgData name="Christiaan Steyn" userId="55ef439d8c0e3f72" providerId="LiveId" clId="{E3B5D0C5-2911-42BF-B23D-7CDCC9CFE45A}" dt="2021-08-08T13:52:43.011" v="19" actId="478"/>
            <ac:picMkLst>
              <pc:docMk/>
              <pc:sldMasterMk cId="612843685" sldId="2147483936"/>
              <pc:sldLayoutMk cId="2976235263" sldId="2147483938"/>
              <ac:picMk id="8" creationId="{BA70AF01-D730-4C0C-8DB6-A6B48FEE86F8}"/>
            </ac:picMkLst>
          </pc:picChg>
          <pc:picChg chg="mod">
            <ac:chgData name="Christiaan Steyn" userId="55ef439d8c0e3f72" providerId="LiveId" clId="{E3B5D0C5-2911-42BF-B23D-7CDCC9CFE45A}" dt="2021-08-08T13:54:02.828" v="68" actId="1037"/>
            <ac:picMkLst>
              <pc:docMk/>
              <pc:sldMasterMk cId="612843685" sldId="2147483936"/>
              <pc:sldLayoutMk cId="2976235263" sldId="2147483938"/>
              <ac:picMk id="9" creationId="{00000000-0000-0000-0000-000000000000}"/>
            </ac:picMkLst>
          </pc:picChg>
          <pc:picChg chg="add mod">
            <ac:chgData name="Christiaan Steyn" userId="55ef439d8c0e3f72" providerId="LiveId" clId="{E3B5D0C5-2911-42BF-B23D-7CDCC9CFE45A}" dt="2021-08-08T13:53:59.594" v="59" actId="1037"/>
            <ac:picMkLst>
              <pc:docMk/>
              <pc:sldMasterMk cId="612843685" sldId="2147483936"/>
              <pc:sldLayoutMk cId="2976235263" sldId="2147483938"/>
              <ac:picMk id="10" creationId="{37097E2C-0C03-488C-8AFE-3E1F7A293CB3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C4FD7F2-4FC7-4674-9893-B51D0B7D34B8}" type="datetimeFigureOut">
              <a:rPr lang="en-ZA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5E5A1C3-82B6-4892-AE30-AD78C3ED349A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1629974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n-ZA" sz="1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0063E-15DB-4C4D-96E4-8B8170DD7ABA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19383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ZA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79509-F199-48AB-A43E-45F0DB3DD097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96395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11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79509-F199-48AB-A43E-45F0DB3DD097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1293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Z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79509-F199-48AB-A43E-45F0DB3DD097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2896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ZA" sz="1100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79509-F199-48AB-A43E-45F0DB3DD097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89998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79509-F199-48AB-A43E-45F0DB3DD097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7962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79509-F199-48AB-A43E-45F0DB3DD097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95654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9AEE9E1-F7AC-4DEE-8D70-86249D82BD6B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AA3CD-3662-44E6-B7F8-B838223F0CBB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31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59C5F6-3168-4881-AB67-6A4947E7BC9E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4AC508-ADEB-4984-B507-13F638915C05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347323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9ED2F-2971-4700-8BE3-576225AC33BD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C55E0-4AB1-44EE-865E-D0C9D719C76C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559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5B2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5499099" cy="1463040"/>
          </a:xfrm>
        </p:spPr>
        <p:txBody>
          <a:bodyPr anchor="ctr">
            <a:noAutofit/>
          </a:bodyPr>
          <a:lstStyle>
            <a:lvl1pPr algn="r">
              <a:defRPr sz="3600" spc="200" baseline="0"/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5589" y="4960137"/>
            <a:ext cx="5235412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05D958D-C95C-43BB-9F22-6D41B6A8D089}" type="datetimeFigureOut">
              <a:rPr lang="en-US" noProof="0" smtClean="0"/>
              <a:t>8/8/2021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65943" y="5264106"/>
            <a:ext cx="0" cy="914400"/>
          </a:xfrm>
          <a:prstGeom prst="line">
            <a:avLst/>
          </a:prstGeom>
          <a:ln w="19050">
            <a:solidFill>
              <a:srgbClr val="5B24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39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B248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0FD9FB-2570-4E52-97E3-FD773FA323CD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56067-46D7-4C6F-97D4-15FC1748E532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464" y="5598304"/>
            <a:ext cx="980556" cy="72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7097E2C-0C03-488C-8AFE-3E1F7A293CB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5013176"/>
            <a:ext cx="2348880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35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B25E4-78CB-438A-A81B-9C34F72E9052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BD89B-8A3D-49C0-9A4D-BDAA73D7512C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05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C48BDD-999D-47F3-9F93-B05E9CDA76D9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547F9-DBD0-4C2E-AAAA-4DE4F9D7911A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6458" y="5930704"/>
            <a:ext cx="73541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288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38F36-3262-4880-95D8-AF49AAC56E21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E8E5-A42F-4C6E-8F51-FBB7C7FEA5D5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29556917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C19BA-3276-4FE4-B833-04EC2A3E8DED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2EBB9-78A4-43C9-BE0D-D066CA90AE68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404644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59E24B-0E69-4159-940F-66BBE52AFD59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5AA1C-B979-4F29-8588-5D2F20D794C8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44347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C8B2A3-00BE-4F6E-AF95-42EF274D0FA6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909ED-2575-4566-9699-016E42D1807D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13622792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B3C58-F872-4780-8250-CCB16F0089FD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7316C-47BE-42CE-BDD9-2783C0AC6A54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75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8AB4EB2-AA04-4D97-B0DB-82042C836CD5}" type="datetimeFigureOut">
              <a:rPr lang="en-ZA" smtClean="0"/>
              <a:pPr>
                <a:defRPr/>
              </a:pPr>
              <a:t>2021/08/08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6859E77-82F1-4E37-8302-E1BE3F07B274}" type="slidenum">
              <a:rPr lang="en-ZA" altLang="en-US" smtClean="0"/>
              <a:pPr>
                <a:defRPr/>
              </a:pPr>
              <a:t>‹#›</a:t>
            </a:fld>
            <a:endParaRPr lang="en-ZA" alt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84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9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A4F8-6DF9-4F46-8675-4E92D663D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Copyright Amendment Bill</a:t>
            </a:r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0DD8FD84-988B-4767-94AF-FDA3F2FC73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Presented by Steyn IP on behalf of the Writers Guild of South Africa, 11 August 2021</a:t>
            </a:r>
            <a:endParaRPr lang="en-ZA" dirty="0">
              <a:latin typeface="Brother1816 Printed" panose="00000500000000000000" pitchFamily="2" charset="0"/>
            </a:endParaRPr>
          </a:p>
        </p:txBody>
      </p:sp>
      <p:pic>
        <p:nvPicPr>
          <p:cNvPr id="5" name="Picture Placeholder 10">
            <a:extLst>
              <a:ext uri="{FF2B5EF4-FFF2-40B4-BE49-F238E27FC236}">
                <a16:creationId xmlns:a16="http://schemas.microsoft.com/office/drawing/2014/main" id="{4167E8F5-216B-4DF8-93FF-B468452FC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2" b="11302"/>
          <a:stretch>
            <a:fillRect/>
          </a:stretch>
        </p:blipFill>
        <p:spPr>
          <a:xfrm>
            <a:off x="1210388" y="1196752"/>
            <a:ext cx="3992722" cy="2448000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DF3433B-091A-4C15-876B-13615CFD7F0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150" t="26061" r="22930" b="43384"/>
          <a:stretch/>
        </p:blipFill>
        <p:spPr>
          <a:xfrm>
            <a:off x="6988892" y="1196752"/>
            <a:ext cx="4320481" cy="2448272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368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248C4-C47A-4B37-8DFA-F40C24E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Concerns beyond ‘Fair Use’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9AAD3-2AD6-4982-85B6-1D9E36ECB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Definitions</a:t>
            </a:r>
          </a:p>
          <a:p>
            <a:endParaRPr lang="en-ZA" dirty="0"/>
          </a:p>
          <a:p>
            <a:r>
              <a:rPr lang="en-ZA" dirty="0"/>
              <a:t>Screenwriters as “authors”</a:t>
            </a:r>
          </a:p>
          <a:p>
            <a:endParaRPr lang="en-ZA" dirty="0"/>
          </a:p>
          <a:p>
            <a:r>
              <a:rPr lang="en-ZA" dirty="0"/>
              <a:t>Other aspects raised</a:t>
            </a:r>
          </a:p>
        </p:txBody>
      </p:sp>
    </p:spTree>
    <p:extLst>
      <p:ext uri="{BB962C8B-B14F-4D97-AF65-F5344CB8AC3E}">
        <p14:creationId xmlns:p14="http://schemas.microsoft.com/office/powerpoint/2010/main" val="106276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DF9B2-576A-4005-BB12-83B44EC2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Uncertainty and financial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F5F26-E281-4721-B92B-4846394FF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74982"/>
            <a:ext cx="9720073" cy="4023360"/>
          </a:xfrm>
        </p:spPr>
        <p:txBody>
          <a:bodyPr/>
          <a:lstStyle/>
          <a:p>
            <a:r>
              <a:rPr lang="en-ZA" dirty="0"/>
              <a:t>Unreasonable burden on copyright owners to enforce their rights:</a:t>
            </a:r>
          </a:p>
          <a:p>
            <a:endParaRPr lang="en-ZA" dirty="0"/>
          </a:p>
          <a:p>
            <a:pPr lvl="1"/>
            <a:r>
              <a:rPr lang="en-ZA" dirty="0"/>
              <a:t>Court proceedings</a:t>
            </a:r>
          </a:p>
          <a:p>
            <a:pPr lvl="1"/>
            <a:r>
              <a:rPr lang="en-ZA" dirty="0"/>
              <a:t>Contractual alternatives</a:t>
            </a:r>
          </a:p>
          <a:p>
            <a:pPr lvl="1"/>
            <a:r>
              <a:rPr lang="en-ZA" dirty="0"/>
              <a:t>Compensation</a:t>
            </a:r>
          </a:p>
          <a:p>
            <a:endParaRPr lang="en-ZA" dirty="0"/>
          </a:p>
          <a:p>
            <a:r>
              <a:rPr lang="en-ZA" dirty="0"/>
              <a:t>Creative industry already under strain</a:t>
            </a:r>
          </a:p>
        </p:txBody>
      </p:sp>
    </p:spTree>
    <p:extLst>
      <p:ext uri="{BB962C8B-B14F-4D97-AF65-F5344CB8AC3E}">
        <p14:creationId xmlns:p14="http://schemas.microsoft.com/office/powerpoint/2010/main" val="409771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EB6E-A043-44E0-B4BB-764DFEEB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No incentive to create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29CCD-ACAB-48F6-9687-5D609C7AB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works will become less available due to a lack of incentive to create under the proposed Bill</a:t>
            </a:r>
          </a:p>
          <a:p>
            <a:endParaRPr lang="en-US" b="0" i="0" dirty="0">
              <a:effectLst/>
            </a:endParaRPr>
          </a:p>
          <a:p>
            <a:r>
              <a:rPr lang="en-US" dirty="0"/>
              <a:t>Fair Use has short term benefits which come at an unreasonable price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65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248C4-C47A-4B37-8DFA-F40C24E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International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9AAD3-2AD6-4982-85B6-1D9E36ECB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Unreasonably prejudicial to copyright owners</a:t>
            </a:r>
          </a:p>
          <a:p>
            <a:endParaRPr lang="en-ZA" dirty="0"/>
          </a:p>
          <a:p>
            <a:r>
              <a:rPr lang="en-ZA" dirty="0"/>
              <a:t>Bill in contravention with RSA’s international treaty obligations</a:t>
            </a:r>
          </a:p>
          <a:p>
            <a:pPr marL="457200" lvl="1" indent="0">
              <a:buNone/>
            </a:pPr>
            <a:endParaRPr lang="en-ZA" dirty="0"/>
          </a:p>
          <a:p>
            <a:pPr lvl="1"/>
            <a:r>
              <a:rPr lang="en-ZA" dirty="0"/>
              <a:t>Berne Convention</a:t>
            </a:r>
          </a:p>
          <a:p>
            <a:pPr lvl="1"/>
            <a:r>
              <a:rPr lang="en-ZA" dirty="0"/>
              <a:t>TRIPS</a:t>
            </a:r>
          </a:p>
        </p:txBody>
      </p:sp>
    </p:spTree>
    <p:extLst>
      <p:ext uri="{BB962C8B-B14F-4D97-AF65-F5344CB8AC3E}">
        <p14:creationId xmlns:p14="http://schemas.microsoft.com/office/powerpoint/2010/main" val="149740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521E-DB6B-4B35-80AE-DAA0EE22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EE011-932A-498A-9045-B6B5D2FA9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Fair Use detrimental to the creative industry</a:t>
            </a:r>
          </a:p>
          <a:p>
            <a:endParaRPr lang="en-ZA" dirty="0"/>
          </a:p>
          <a:p>
            <a:r>
              <a:rPr lang="en-ZA" dirty="0"/>
              <a:t>International obligations not met</a:t>
            </a:r>
          </a:p>
          <a:p>
            <a:endParaRPr lang="en-ZA" dirty="0"/>
          </a:p>
          <a:p>
            <a:r>
              <a:rPr lang="en-ZA" dirty="0"/>
              <a:t>Process reconsidered anew</a:t>
            </a:r>
          </a:p>
        </p:txBody>
      </p:sp>
    </p:spTree>
    <p:extLst>
      <p:ext uri="{BB962C8B-B14F-4D97-AF65-F5344CB8AC3E}">
        <p14:creationId xmlns:p14="http://schemas.microsoft.com/office/powerpoint/2010/main" val="351746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B0357-748A-4EF0-86FA-55160C77C8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DDADB6D-A622-4856-9F16-44F5F47AE5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AE0417E-F54A-439F-974B-7FD1BB8AE4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150" t="26061" r="22930" b="43384"/>
          <a:stretch/>
        </p:blipFill>
        <p:spPr>
          <a:xfrm>
            <a:off x="1046508" y="1164431"/>
            <a:ext cx="4320481" cy="2448272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9" name="Picture Placeholder 10">
            <a:extLst>
              <a:ext uri="{FF2B5EF4-FFF2-40B4-BE49-F238E27FC236}">
                <a16:creationId xmlns:a16="http://schemas.microsoft.com/office/drawing/2014/main" id="{8218AC99-8E9E-4D61-9174-69AC70DD9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2" b="11302"/>
          <a:stretch>
            <a:fillRect/>
          </a:stretch>
        </p:blipFill>
        <p:spPr>
          <a:xfrm>
            <a:off x="7196934" y="1166326"/>
            <a:ext cx="3992722" cy="2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3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5A2588"/>
      </a:accent1>
      <a:accent2>
        <a:srgbClr val="9B57D3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F2F2F2"/>
      </a:hlink>
      <a:folHlink>
        <a:srgbClr val="666699"/>
      </a:folHlink>
    </a:clrScheme>
    <a:fontScheme name="Custom 3">
      <a:majorFont>
        <a:latin typeface="Brother 1816"/>
        <a:ea typeface=""/>
        <a:cs typeface=""/>
      </a:majorFont>
      <a:minorFont>
        <a:latin typeface="Brother 1816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2387</TotalTime>
  <Words>135</Words>
  <Application>Microsoft Office PowerPoint</Application>
  <PresentationFormat>Widescreen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Brother 1816</vt:lpstr>
      <vt:lpstr>Brother1816 Printed</vt:lpstr>
      <vt:lpstr>Calibri</vt:lpstr>
      <vt:lpstr>Times New Roman</vt:lpstr>
      <vt:lpstr>Tw Cen MT</vt:lpstr>
      <vt:lpstr>Wingdings 3</vt:lpstr>
      <vt:lpstr>Integral</vt:lpstr>
      <vt:lpstr>Copyright Amendment Bill</vt:lpstr>
      <vt:lpstr>Concerns beyond ‘Fair Use’</vt:lpstr>
      <vt:lpstr>Uncertainty and financial implications</vt:lpstr>
      <vt:lpstr>No incentive to create</vt:lpstr>
      <vt:lpstr>International obligations</vt:lpstr>
      <vt:lpstr>Conclusion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Amendment Bill</dc:title>
  <dc:creator>Christiaan Steyn</dc:creator>
  <cp:lastModifiedBy>Andre Hermans</cp:lastModifiedBy>
  <cp:revision>181</cp:revision>
  <dcterms:created xsi:type="dcterms:W3CDTF">2012-06-18T14:20:05Z</dcterms:created>
  <dcterms:modified xsi:type="dcterms:W3CDTF">2021-08-08T14:41:36Z</dcterms:modified>
</cp:coreProperties>
</file>