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4"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86" d="100"/>
          <a:sy n="86" d="100"/>
        </p:scale>
        <p:origin x="1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9CA86-B42F-4BC4-83A6-E8957776B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F678B986-1314-4B03-B44D-230F48523C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6479D69F-5F8E-438E-BE59-13FA8A1CA21C}"/>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5" name="Footer Placeholder 4">
            <a:extLst>
              <a:ext uri="{FF2B5EF4-FFF2-40B4-BE49-F238E27FC236}">
                <a16:creationId xmlns:a16="http://schemas.microsoft.com/office/drawing/2014/main" id="{F18A4556-BDDC-4192-AA01-056677DC0B3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590EEEF-988F-4193-B3B6-EEA56D99EB07}"/>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3415176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9636-F106-4968-B07A-D496C9D1180B}"/>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094236E2-2388-42B2-BA06-C74976E6C3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F960AD5-FA11-4E5E-BC8B-C83A64960715}"/>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5" name="Footer Placeholder 4">
            <a:extLst>
              <a:ext uri="{FF2B5EF4-FFF2-40B4-BE49-F238E27FC236}">
                <a16:creationId xmlns:a16="http://schemas.microsoft.com/office/drawing/2014/main" id="{02C470B3-E86F-49FC-804D-8F0EB733BD1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A549DBC-A75B-437E-9E79-E1334AEF6C70}"/>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268796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456659-8DA1-450D-99BA-94C11799E0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0E7B70AF-491C-47F2-A40C-0EE2C72DE3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A5857AD-46D5-456B-902B-C7ACB2E402C1}"/>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5" name="Footer Placeholder 4">
            <a:extLst>
              <a:ext uri="{FF2B5EF4-FFF2-40B4-BE49-F238E27FC236}">
                <a16:creationId xmlns:a16="http://schemas.microsoft.com/office/drawing/2014/main" id="{492D2846-B466-42FD-B0E8-01E79DE13DA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3A6057E-9613-4D5D-9968-7AAF9182C7BD}"/>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181772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C2629-9A03-4B3E-94FF-BC487F3790A8}"/>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4B35FF40-39C9-4681-81A7-989CF0D21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E08668A-59C5-4A3A-8C59-E91F14FA07AA}"/>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5" name="Footer Placeholder 4">
            <a:extLst>
              <a:ext uri="{FF2B5EF4-FFF2-40B4-BE49-F238E27FC236}">
                <a16:creationId xmlns:a16="http://schemas.microsoft.com/office/drawing/2014/main" id="{CA892554-92C5-4730-9F5A-6E058A0414C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7BA8601-2B80-437C-925E-FD55C0322A62}"/>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3471113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C3E6-C1C7-4185-9068-5012573BDA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D99A0C5D-CD30-4077-B916-758D7D853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F02723-A1CE-4B3C-BEF4-FEE466096AE9}"/>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5" name="Footer Placeholder 4">
            <a:extLst>
              <a:ext uri="{FF2B5EF4-FFF2-40B4-BE49-F238E27FC236}">
                <a16:creationId xmlns:a16="http://schemas.microsoft.com/office/drawing/2014/main" id="{DF96C325-9D2E-4012-961C-00429185581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810C96E-59A9-442B-BBB0-56EA9A1DA762}"/>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256449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DBB6-3770-4F3E-853B-72A08FB1473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2AF7A9D4-B43F-4AFA-9D75-752E3008E9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2D8093C6-9C88-4B67-BC60-375F674158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06502274-30D4-489B-9332-7FCF05C762C1}"/>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6" name="Footer Placeholder 5">
            <a:extLst>
              <a:ext uri="{FF2B5EF4-FFF2-40B4-BE49-F238E27FC236}">
                <a16:creationId xmlns:a16="http://schemas.microsoft.com/office/drawing/2014/main" id="{33687550-E1BD-4927-A0E9-DB8187587B6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AD53FE4-EE3C-44E1-B112-D5DDD88E1AAA}"/>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15349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7C1A7-82B2-43A8-A508-0DEAD9B417B0}"/>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31CCE9A-1713-496D-88E9-F4575482A3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E9C8DF-1D24-485A-B346-2458793147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D7D37585-9447-48B5-BC96-46DA24251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506A0F-8EC7-4F24-B81C-AB36F27B79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34E46720-2573-46E6-B17B-42258579868B}"/>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8" name="Footer Placeholder 7">
            <a:extLst>
              <a:ext uri="{FF2B5EF4-FFF2-40B4-BE49-F238E27FC236}">
                <a16:creationId xmlns:a16="http://schemas.microsoft.com/office/drawing/2014/main" id="{78A004F4-44DB-49BB-BDC6-01534C45847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50121CDF-B749-460A-BF53-5AEF4051DB41}"/>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171009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D23C-E673-4E06-B753-84932B1CA14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90D24827-2483-4532-90BA-95DC25545CA6}"/>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4" name="Footer Placeholder 3">
            <a:extLst>
              <a:ext uri="{FF2B5EF4-FFF2-40B4-BE49-F238E27FC236}">
                <a16:creationId xmlns:a16="http://schemas.microsoft.com/office/drawing/2014/main" id="{297CF5DD-4892-4689-B2F6-ABFDDFD29FF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F19A8CE0-157A-461C-AE69-644C235D4EAA}"/>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303053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8A1CD4-B6C0-4D7F-8C73-A4AAA5F2B710}"/>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3" name="Footer Placeholder 2">
            <a:extLst>
              <a:ext uri="{FF2B5EF4-FFF2-40B4-BE49-F238E27FC236}">
                <a16:creationId xmlns:a16="http://schemas.microsoft.com/office/drawing/2014/main" id="{CBD038BE-EC83-4D51-BE25-EE417EE5EF2F}"/>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F864BC34-66D0-4643-A74B-DFF1D14505BF}"/>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343669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71B3E-06CD-4A35-99F2-E1F247FBE4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F012948D-3AF7-4379-BBCC-92823ABBC7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D99AD7DA-A25E-486E-8216-DDE2638F4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568DED-1F99-418E-ABC2-1BB69FF81E35}"/>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6" name="Footer Placeholder 5">
            <a:extLst>
              <a:ext uri="{FF2B5EF4-FFF2-40B4-BE49-F238E27FC236}">
                <a16:creationId xmlns:a16="http://schemas.microsoft.com/office/drawing/2014/main" id="{17E51734-F2CE-4F83-A669-4B595745248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CE361BE2-0AA3-47CD-8121-1FEB3B9BA805}"/>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325441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BAD85-9840-46A0-AC31-ACFC565D6A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CE8DFC63-0F00-46F7-9984-A7D7E281C7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749AF1C0-A02D-4D76-9DAA-2B19AAE08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7B015C-1B19-4932-893F-D96344209CC8}"/>
              </a:ext>
            </a:extLst>
          </p:cNvPr>
          <p:cNvSpPr>
            <a:spLocks noGrp="1"/>
          </p:cNvSpPr>
          <p:nvPr>
            <p:ph type="dt" sz="half" idx="10"/>
          </p:nvPr>
        </p:nvSpPr>
        <p:spPr/>
        <p:txBody>
          <a:bodyPr/>
          <a:lstStyle/>
          <a:p>
            <a:fld id="{8969E215-DF38-47F6-8C58-C965D53B01BA}" type="datetimeFigureOut">
              <a:rPr lang="en-ZA" smtClean="0"/>
              <a:t>2021/08/02</a:t>
            </a:fld>
            <a:endParaRPr lang="en-ZA"/>
          </a:p>
        </p:txBody>
      </p:sp>
      <p:sp>
        <p:nvSpPr>
          <p:cNvPr id="6" name="Footer Placeholder 5">
            <a:extLst>
              <a:ext uri="{FF2B5EF4-FFF2-40B4-BE49-F238E27FC236}">
                <a16:creationId xmlns:a16="http://schemas.microsoft.com/office/drawing/2014/main" id="{D69A7B04-4E3C-4E66-A200-6FA2B09E5775}"/>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757EDA4B-C612-4C95-B58E-E9251835E968}"/>
              </a:ext>
            </a:extLst>
          </p:cNvPr>
          <p:cNvSpPr>
            <a:spLocks noGrp="1"/>
          </p:cNvSpPr>
          <p:nvPr>
            <p:ph type="sldNum" sz="quarter" idx="12"/>
          </p:nvPr>
        </p:nvSpPr>
        <p:spPr/>
        <p:txBody>
          <a:bodyPr/>
          <a:lstStyle/>
          <a:p>
            <a:fld id="{B9BC030C-C98B-4E48-BB33-E223CC5E1E78}" type="slidenum">
              <a:rPr lang="en-ZA" smtClean="0"/>
              <a:t>‹#›</a:t>
            </a:fld>
            <a:endParaRPr lang="en-ZA"/>
          </a:p>
        </p:txBody>
      </p:sp>
    </p:spTree>
    <p:extLst>
      <p:ext uri="{BB962C8B-B14F-4D97-AF65-F5344CB8AC3E}">
        <p14:creationId xmlns:p14="http://schemas.microsoft.com/office/powerpoint/2010/main" val="254271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452F81-2CD0-4612-964D-75DA16E675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7D0A2032-99D1-4CD4-8A2A-D429849EFF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12FD89C-FF1D-4553-85B0-A9D9659EB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9E215-DF38-47F6-8C58-C965D53B01BA}" type="datetimeFigureOut">
              <a:rPr lang="en-ZA" smtClean="0"/>
              <a:t>2021/08/02</a:t>
            </a:fld>
            <a:endParaRPr lang="en-ZA"/>
          </a:p>
        </p:txBody>
      </p:sp>
      <p:sp>
        <p:nvSpPr>
          <p:cNvPr id="5" name="Footer Placeholder 4">
            <a:extLst>
              <a:ext uri="{FF2B5EF4-FFF2-40B4-BE49-F238E27FC236}">
                <a16:creationId xmlns:a16="http://schemas.microsoft.com/office/drawing/2014/main" id="{50B5DF49-EF74-4D68-8F20-5FA2F80F3F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D01CCB8E-090C-4C97-9B36-F263D64EC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C030C-C98B-4E48-BB33-E223CC5E1E78}" type="slidenum">
              <a:rPr lang="en-ZA" smtClean="0"/>
              <a:t>‹#›</a:t>
            </a:fld>
            <a:endParaRPr lang="en-ZA"/>
          </a:p>
        </p:txBody>
      </p:sp>
    </p:spTree>
    <p:extLst>
      <p:ext uri="{BB962C8B-B14F-4D97-AF65-F5344CB8AC3E}">
        <p14:creationId xmlns:p14="http://schemas.microsoft.com/office/powerpoint/2010/main" val="2696657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saiipl.co.za/"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4FBD36-A24C-4080-B96A-2A5A3089F3F0}"/>
              </a:ext>
            </a:extLst>
          </p:cNvPr>
          <p:cNvSpPr txBox="1"/>
          <p:nvPr/>
        </p:nvSpPr>
        <p:spPr>
          <a:xfrm>
            <a:off x="1655105" y="2026211"/>
            <a:ext cx="8881790" cy="2800767"/>
          </a:xfrm>
          <a:prstGeom prst="rect">
            <a:avLst/>
          </a:prstGeom>
          <a:noFill/>
        </p:spPr>
        <p:txBody>
          <a:bodyPr wrap="none" rtlCol="0">
            <a:spAutoFit/>
          </a:bodyPr>
          <a:lstStyle/>
          <a:p>
            <a:pPr algn="ctr"/>
            <a:endParaRPr lang="en-ZA" sz="1600" dirty="0"/>
          </a:p>
          <a:p>
            <a:pPr algn="ctr"/>
            <a:endParaRPr lang="en-ZA" sz="1600" dirty="0"/>
          </a:p>
          <a:p>
            <a:pPr algn="ctr"/>
            <a:r>
              <a:rPr lang="en-ZA" sz="2400" b="1" dirty="0"/>
              <a:t>National Assembly’s Portfolio Committee on Trade &amp; Industry</a:t>
            </a:r>
          </a:p>
          <a:p>
            <a:pPr algn="ctr"/>
            <a:endParaRPr lang="en-ZA" sz="1600" dirty="0"/>
          </a:p>
          <a:p>
            <a:pPr algn="ctr"/>
            <a:r>
              <a:rPr lang="en-ZA" b="1" dirty="0"/>
              <a:t>Public Hearings on the Copyright Amendment Bill &amp; Performers Protection Amendment Bill</a:t>
            </a:r>
          </a:p>
          <a:p>
            <a:pPr algn="ctr"/>
            <a:endParaRPr lang="en-ZA" sz="1600" dirty="0"/>
          </a:p>
          <a:p>
            <a:pPr algn="ctr"/>
            <a:r>
              <a:rPr lang="en-ZA" b="1" dirty="0"/>
              <a:t>11 - 12 August 2021 </a:t>
            </a:r>
          </a:p>
          <a:p>
            <a:pPr algn="ctr"/>
            <a:endParaRPr lang="en-ZA" b="1" dirty="0"/>
          </a:p>
          <a:p>
            <a:pPr algn="ctr"/>
            <a:r>
              <a:rPr lang="en-ZA" sz="1600" b="1" dirty="0"/>
              <a:t>Presenter: Stephen Hollis (Fellow of the SAIIPL)</a:t>
            </a:r>
          </a:p>
          <a:p>
            <a:pPr algn="ctr"/>
            <a:r>
              <a:rPr lang="en-ZA" sz="1600" dirty="0"/>
              <a:t>   </a:t>
            </a:r>
          </a:p>
        </p:txBody>
      </p:sp>
      <p:pic>
        <p:nvPicPr>
          <p:cNvPr id="4" name="Picture 3">
            <a:extLst>
              <a:ext uri="{FF2B5EF4-FFF2-40B4-BE49-F238E27FC236}">
                <a16:creationId xmlns:a16="http://schemas.microsoft.com/office/drawing/2014/main" id="{866E731B-D413-4BFA-8D7A-0B3EC47F8DD1}"/>
              </a:ext>
            </a:extLst>
          </p:cNvPr>
          <p:cNvPicPr/>
          <p:nvPr/>
        </p:nvPicPr>
        <p:blipFill>
          <a:blip r:embed="rId2"/>
          <a:stretch>
            <a:fillRect/>
          </a:stretch>
        </p:blipFill>
        <p:spPr>
          <a:xfrm>
            <a:off x="4636850" y="225032"/>
            <a:ext cx="2918298" cy="1664512"/>
          </a:xfrm>
          <a:prstGeom prst="rect">
            <a:avLst/>
          </a:prstGeom>
        </p:spPr>
      </p:pic>
    </p:spTree>
    <p:extLst>
      <p:ext uri="{BB962C8B-B14F-4D97-AF65-F5344CB8AC3E}">
        <p14:creationId xmlns:p14="http://schemas.microsoft.com/office/powerpoint/2010/main" val="321856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1FD9914-AD40-4CC2-83BA-E3484A86A9C9}"/>
              </a:ext>
            </a:extLst>
          </p:cNvPr>
          <p:cNvPicPr>
            <a:picLocks noChangeAspect="1"/>
          </p:cNvPicPr>
          <p:nvPr/>
        </p:nvPicPr>
        <p:blipFill>
          <a:blip r:embed="rId2"/>
          <a:stretch>
            <a:fillRect/>
          </a:stretch>
        </p:blipFill>
        <p:spPr>
          <a:xfrm>
            <a:off x="277891" y="203820"/>
            <a:ext cx="2183208" cy="1244292"/>
          </a:xfrm>
          <a:prstGeom prst="rect">
            <a:avLst/>
          </a:prstGeom>
        </p:spPr>
      </p:pic>
      <p:sp>
        <p:nvSpPr>
          <p:cNvPr id="3" name="TextBox 2">
            <a:extLst>
              <a:ext uri="{FF2B5EF4-FFF2-40B4-BE49-F238E27FC236}">
                <a16:creationId xmlns:a16="http://schemas.microsoft.com/office/drawing/2014/main" id="{19390F92-C7EB-44F3-B020-11A75204FCD2}"/>
              </a:ext>
            </a:extLst>
          </p:cNvPr>
          <p:cNvSpPr txBox="1"/>
          <p:nvPr/>
        </p:nvSpPr>
        <p:spPr>
          <a:xfrm>
            <a:off x="277891" y="1642639"/>
            <a:ext cx="9502588" cy="4524315"/>
          </a:xfrm>
          <a:prstGeom prst="rect">
            <a:avLst/>
          </a:prstGeom>
          <a:noFill/>
        </p:spPr>
        <p:txBody>
          <a:bodyPr wrap="square" rtlCol="0">
            <a:spAutoFit/>
          </a:bodyPr>
          <a:lstStyle/>
          <a:p>
            <a:pPr marL="285750" indent="-285750" algn="just">
              <a:buFont typeface="Wingdings" panose="05000000000000000000" pitchFamily="2" charset="2"/>
              <a:buChar char="Ø"/>
            </a:pPr>
            <a:r>
              <a:rPr lang="en-GB" sz="1800" dirty="0">
                <a:effectLst/>
                <a:latin typeface="Calibri" panose="020F0502020204030204" pitchFamily="34" charset="0"/>
                <a:ea typeface="Calibri" panose="020F0502020204030204" pitchFamily="34" charset="0"/>
              </a:rPr>
              <a:t>The South African Institute of Intellectual Property Law (SAIIPL) was established in 1952 and represents approximately 300 patent attorneys, patent agents, trade mark practitioners, copyright lawyers and academics in South Africa who specialise in the field of Intellectual Property Law. </a:t>
            </a:r>
          </a:p>
          <a:p>
            <a:pPr algn="just"/>
            <a:endParaRPr lang="en-GB" dirty="0">
              <a:latin typeface="Calibri" panose="020F0502020204030204" pitchFamily="34" charset="0"/>
              <a:ea typeface="Calibri" panose="020F0502020204030204" pitchFamily="34" charset="0"/>
            </a:endParaRPr>
          </a:p>
          <a:p>
            <a:pPr marL="285750" indent="-285750" algn="just">
              <a:buFont typeface="Wingdings" panose="05000000000000000000" pitchFamily="2" charset="2"/>
              <a:buChar char="Ø"/>
            </a:pPr>
            <a:r>
              <a:rPr lang="en-GB" dirty="0">
                <a:latin typeface="Calibri" panose="020F0502020204030204" pitchFamily="34" charset="0"/>
                <a:ea typeface="Calibri" panose="020F0502020204030204" pitchFamily="34" charset="0"/>
              </a:rPr>
              <a:t>The members of SAIIPL advise the majority of national and international businesses who have built their businesses on brands, innovation and technology and who protect their interests through our country’s Intellectual Property laws.</a:t>
            </a:r>
          </a:p>
          <a:p>
            <a:pPr algn="just"/>
            <a:endParaRPr lang="en-GB" dirty="0">
              <a:latin typeface="Calibri" panose="020F0502020204030204" pitchFamily="34" charset="0"/>
              <a:ea typeface="Calibri" panose="020F0502020204030204" pitchFamily="34" charset="0"/>
            </a:endParaRPr>
          </a:p>
          <a:p>
            <a:pPr marL="285750" indent="-285750" algn="just">
              <a:buFont typeface="Wingdings" panose="05000000000000000000" pitchFamily="2" charset="2"/>
              <a:buChar char="Ø"/>
            </a:pPr>
            <a:r>
              <a:rPr lang="en-GB" sz="1800" dirty="0">
                <a:effectLst/>
                <a:latin typeface="Calibri" panose="020F0502020204030204" pitchFamily="34" charset="0"/>
                <a:ea typeface="Calibri" panose="020F0502020204030204" pitchFamily="34" charset="0"/>
              </a:rPr>
              <a:t>Members of </a:t>
            </a:r>
            <a:r>
              <a:rPr lang="en-GB" dirty="0">
                <a:latin typeface="Calibri" panose="020F0502020204030204" pitchFamily="34" charset="0"/>
                <a:ea typeface="Calibri" panose="020F0502020204030204" pitchFamily="34" charset="0"/>
              </a:rPr>
              <a:t>the SAIIPL often engage and participate at international conferences and events on Intellectual Property laws and related matters including events arranged by </a:t>
            </a:r>
            <a:r>
              <a:rPr lang="en-GB" sz="1800" dirty="0">
                <a:effectLst/>
                <a:latin typeface="Calibri" panose="020F0502020204030204" pitchFamily="34" charset="0"/>
                <a:ea typeface="Calibri" panose="020F0502020204030204" pitchFamily="34" charset="0"/>
              </a:rPr>
              <a:t>WIPO, LES, INTA, </a:t>
            </a:r>
            <a:r>
              <a:rPr lang="en-GB" sz="1800" dirty="0" err="1">
                <a:effectLst/>
                <a:latin typeface="Calibri" panose="020F0502020204030204" pitchFamily="34" charset="0"/>
                <a:ea typeface="Calibri" panose="020F0502020204030204" pitchFamily="34" charset="0"/>
              </a:rPr>
              <a:t>AIPPI</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PTMY</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FICPI</a:t>
            </a:r>
            <a:r>
              <a:rPr lang="en-GB" sz="1800" dirty="0">
                <a:effectLst/>
                <a:latin typeface="Calibri" panose="020F0502020204030204" pitchFamily="34" charset="0"/>
                <a:ea typeface="Calibri" panose="020F0502020204030204" pitchFamily="34" charset="0"/>
              </a:rPr>
              <a:t>, AIPLA, </a:t>
            </a:r>
            <a:r>
              <a:rPr lang="en-GB" sz="1800" dirty="0" err="1">
                <a:effectLst/>
                <a:latin typeface="Calibri" panose="020F0502020204030204" pitchFamily="34" charset="0"/>
                <a:ea typeface="Calibri" panose="020F0502020204030204" pitchFamily="34" charset="0"/>
              </a:rPr>
              <a:t>ITMA</a:t>
            </a:r>
            <a:r>
              <a:rPr lang="en-GB" sz="1800" dirty="0">
                <a:effectLst/>
                <a:latin typeface="Calibri" panose="020F0502020204030204" pitchFamily="34" charset="0"/>
                <a:ea typeface="Calibri" panose="020F0502020204030204" pitchFamily="34" charset="0"/>
              </a:rPr>
              <a:t>, MARQUES, etc.</a:t>
            </a:r>
          </a:p>
          <a:p>
            <a:pPr algn="just"/>
            <a:endParaRPr lang="en-GB" sz="1800" dirty="0">
              <a:effectLst/>
              <a:latin typeface="Calibri" panose="020F0502020204030204" pitchFamily="34" charset="0"/>
              <a:ea typeface="Calibri" panose="020F0502020204030204" pitchFamily="34" charset="0"/>
            </a:endParaRPr>
          </a:p>
          <a:p>
            <a:pPr marL="285750" indent="-285750" algn="just">
              <a:buFont typeface="Wingdings" panose="05000000000000000000" pitchFamily="2" charset="2"/>
              <a:buChar char="Ø"/>
            </a:pPr>
            <a:r>
              <a:rPr lang="en-ZA" sz="1800" dirty="0">
                <a:effectLst/>
                <a:latin typeface="Calibri" panose="020F0502020204030204" pitchFamily="34" charset="0"/>
                <a:ea typeface="Calibri" panose="020F0502020204030204" pitchFamily="34" charset="0"/>
                <a:cs typeface="Times New Roman" panose="02020603050405020304" pitchFamily="18" charset="0"/>
              </a:rPr>
              <a:t>SAIIPL participated in the August 2017 Parliamentary hearings that were held in respect of the Copyright Amendment Bill and we thank the Portfolio Committee for the opportunity to present during this consultation.</a:t>
            </a:r>
            <a:endParaRPr lang="en-Z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7814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13B01C45-EA80-4C75-9289-8B74FA86659B}"/>
              </a:ext>
            </a:extLst>
          </p:cNvPr>
          <p:cNvSpPr/>
          <p:nvPr/>
        </p:nvSpPr>
        <p:spPr>
          <a:xfrm>
            <a:off x="4219140" y="2626911"/>
            <a:ext cx="3430008" cy="18357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Creative </a:t>
            </a:r>
          </a:p>
          <a:p>
            <a:pPr algn="ctr"/>
            <a:r>
              <a:rPr lang="en-ZA" sz="2400" dirty="0"/>
              <a:t>Industries</a:t>
            </a:r>
          </a:p>
        </p:txBody>
      </p:sp>
      <p:sp>
        <p:nvSpPr>
          <p:cNvPr id="10" name="Rectangle 9">
            <a:extLst>
              <a:ext uri="{FF2B5EF4-FFF2-40B4-BE49-F238E27FC236}">
                <a16:creationId xmlns:a16="http://schemas.microsoft.com/office/drawing/2014/main" id="{2628AC03-D493-4F66-9BEE-6683E62A733E}"/>
              </a:ext>
            </a:extLst>
          </p:cNvPr>
          <p:cNvSpPr/>
          <p:nvPr/>
        </p:nvSpPr>
        <p:spPr>
          <a:xfrm>
            <a:off x="636518" y="874641"/>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New Media</a:t>
            </a:r>
          </a:p>
          <a:p>
            <a:pPr algn="ctr"/>
            <a:endParaRPr lang="en-ZA" sz="1200" dirty="0"/>
          </a:p>
          <a:p>
            <a:pPr algn="ctr"/>
            <a:r>
              <a:rPr lang="en-ZA" sz="1200" dirty="0"/>
              <a:t>Video games</a:t>
            </a:r>
          </a:p>
          <a:p>
            <a:pPr algn="ctr"/>
            <a:r>
              <a:rPr lang="en-ZA" sz="1200" dirty="0"/>
              <a:t>Software development</a:t>
            </a:r>
          </a:p>
          <a:p>
            <a:pPr algn="ctr"/>
            <a:r>
              <a:rPr lang="en-ZA" sz="1200" dirty="0"/>
              <a:t>Digital content and website development</a:t>
            </a:r>
          </a:p>
        </p:txBody>
      </p:sp>
      <p:sp>
        <p:nvSpPr>
          <p:cNvPr id="11" name="Rectangle 10">
            <a:extLst>
              <a:ext uri="{FF2B5EF4-FFF2-40B4-BE49-F238E27FC236}">
                <a16:creationId xmlns:a16="http://schemas.microsoft.com/office/drawing/2014/main" id="{F74E447F-0FCA-43C4-8E66-6EC64D8B75F0}"/>
              </a:ext>
            </a:extLst>
          </p:cNvPr>
          <p:cNvSpPr/>
          <p:nvPr/>
        </p:nvSpPr>
        <p:spPr>
          <a:xfrm>
            <a:off x="636518" y="2729060"/>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Publishing and Print Media</a:t>
            </a:r>
          </a:p>
          <a:p>
            <a:pPr algn="ctr"/>
            <a:endParaRPr lang="en-ZA" sz="1200" dirty="0"/>
          </a:p>
          <a:p>
            <a:pPr algn="ctr"/>
            <a:r>
              <a:rPr lang="en-ZA" sz="1200" dirty="0"/>
              <a:t>Books, magazines, academic texts, scientific journals and other publications</a:t>
            </a:r>
          </a:p>
        </p:txBody>
      </p:sp>
      <p:sp>
        <p:nvSpPr>
          <p:cNvPr id="12" name="Rectangle 11">
            <a:extLst>
              <a:ext uri="{FF2B5EF4-FFF2-40B4-BE49-F238E27FC236}">
                <a16:creationId xmlns:a16="http://schemas.microsoft.com/office/drawing/2014/main" id="{EC7F05BE-33F2-4E0F-B8A3-0211293A9277}"/>
              </a:ext>
            </a:extLst>
          </p:cNvPr>
          <p:cNvSpPr/>
          <p:nvPr/>
        </p:nvSpPr>
        <p:spPr>
          <a:xfrm>
            <a:off x="6390088" y="874641"/>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Audiovisual</a:t>
            </a:r>
          </a:p>
          <a:p>
            <a:pPr algn="ctr"/>
            <a:endParaRPr lang="en-ZA" sz="1200" dirty="0"/>
          </a:p>
          <a:p>
            <a:pPr algn="ctr"/>
            <a:r>
              <a:rPr lang="en-ZA" sz="1200" dirty="0"/>
              <a:t>Production of feature films, tv, animation, documentaries, and broadcasting</a:t>
            </a:r>
          </a:p>
        </p:txBody>
      </p:sp>
      <p:sp>
        <p:nvSpPr>
          <p:cNvPr id="13" name="Rectangle 12">
            <a:extLst>
              <a:ext uri="{FF2B5EF4-FFF2-40B4-BE49-F238E27FC236}">
                <a16:creationId xmlns:a16="http://schemas.microsoft.com/office/drawing/2014/main" id="{165882CC-80AC-49FA-B56F-2C67A41354F8}"/>
              </a:ext>
            </a:extLst>
          </p:cNvPr>
          <p:cNvSpPr/>
          <p:nvPr/>
        </p:nvSpPr>
        <p:spPr>
          <a:xfrm>
            <a:off x="3289852" y="4623681"/>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Music</a:t>
            </a:r>
          </a:p>
          <a:p>
            <a:pPr algn="ctr"/>
            <a:endParaRPr lang="en-ZA" sz="1200" dirty="0"/>
          </a:p>
          <a:p>
            <a:pPr algn="ctr"/>
            <a:r>
              <a:rPr lang="en-ZA" sz="1200" dirty="0"/>
              <a:t>Recording, publishing, streaming</a:t>
            </a:r>
          </a:p>
        </p:txBody>
      </p:sp>
      <p:sp>
        <p:nvSpPr>
          <p:cNvPr id="14" name="Rectangle 13">
            <a:extLst>
              <a:ext uri="{FF2B5EF4-FFF2-40B4-BE49-F238E27FC236}">
                <a16:creationId xmlns:a16="http://schemas.microsoft.com/office/drawing/2014/main" id="{E372BFCE-2A29-4D0E-83EB-FE691BFC66D1}"/>
              </a:ext>
            </a:extLst>
          </p:cNvPr>
          <p:cNvSpPr/>
          <p:nvPr/>
        </p:nvSpPr>
        <p:spPr>
          <a:xfrm>
            <a:off x="6390088" y="4623680"/>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Design</a:t>
            </a:r>
          </a:p>
          <a:p>
            <a:pPr algn="ctr"/>
            <a:endParaRPr lang="en-ZA" sz="1200" dirty="0"/>
          </a:p>
          <a:p>
            <a:pPr algn="ctr"/>
            <a:r>
              <a:rPr lang="en-ZA" sz="1200" dirty="0"/>
              <a:t>Graphic design, fashion, jewellery, watches and other products</a:t>
            </a:r>
          </a:p>
        </p:txBody>
      </p:sp>
      <p:sp>
        <p:nvSpPr>
          <p:cNvPr id="15" name="Rectangle 14">
            <a:extLst>
              <a:ext uri="{FF2B5EF4-FFF2-40B4-BE49-F238E27FC236}">
                <a16:creationId xmlns:a16="http://schemas.microsoft.com/office/drawing/2014/main" id="{2C7E45DA-AC6D-4D43-B080-BA8F88BFEBA0}"/>
              </a:ext>
            </a:extLst>
          </p:cNvPr>
          <p:cNvSpPr/>
          <p:nvPr/>
        </p:nvSpPr>
        <p:spPr>
          <a:xfrm>
            <a:off x="9194248" y="4623680"/>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Arts and Crafts</a:t>
            </a:r>
          </a:p>
          <a:p>
            <a:pPr algn="ctr"/>
            <a:endParaRPr lang="en-ZA" sz="1200" dirty="0"/>
          </a:p>
          <a:p>
            <a:pPr algn="ctr"/>
            <a:r>
              <a:rPr lang="en-ZA" sz="1200" dirty="0"/>
              <a:t>Paintings, sculptures, photography, craftmanship</a:t>
            </a:r>
          </a:p>
        </p:txBody>
      </p:sp>
      <p:sp>
        <p:nvSpPr>
          <p:cNvPr id="16" name="Rectangle 15">
            <a:extLst>
              <a:ext uri="{FF2B5EF4-FFF2-40B4-BE49-F238E27FC236}">
                <a16:creationId xmlns:a16="http://schemas.microsoft.com/office/drawing/2014/main" id="{FA5F527D-C5E5-4DC5-9023-4A5602A99A64}"/>
              </a:ext>
            </a:extLst>
          </p:cNvPr>
          <p:cNvSpPr/>
          <p:nvPr/>
        </p:nvSpPr>
        <p:spPr>
          <a:xfrm>
            <a:off x="9194248" y="2729060"/>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Architecture</a:t>
            </a:r>
          </a:p>
          <a:p>
            <a:pPr algn="ctr"/>
            <a:endParaRPr lang="en-ZA" sz="1200" dirty="0"/>
          </a:p>
          <a:p>
            <a:pPr algn="ctr"/>
            <a:r>
              <a:rPr lang="en-ZA" sz="1200" dirty="0"/>
              <a:t>Design, drawings, construction of buildings</a:t>
            </a:r>
          </a:p>
        </p:txBody>
      </p:sp>
      <p:sp>
        <p:nvSpPr>
          <p:cNvPr id="17" name="Rectangle 16">
            <a:extLst>
              <a:ext uri="{FF2B5EF4-FFF2-40B4-BE49-F238E27FC236}">
                <a16:creationId xmlns:a16="http://schemas.microsoft.com/office/drawing/2014/main" id="{EA0B25D2-D34F-4280-B8D6-787C431E9EFC}"/>
              </a:ext>
            </a:extLst>
          </p:cNvPr>
          <p:cNvSpPr/>
          <p:nvPr/>
        </p:nvSpPr>
        <p:spPr>
          <a:xfrm>
            <a:off x="9194248" y="874642"/>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Performing Arts</a:t>
            </a:r>
          </a:p>
          <a:p>
            <a:pPr algn="ctr"/>
            <a:endParaRPr lang="en-ZA" sz="1200" dirty="0"/>
          </a:p>
          <a:p>
            <a:pPr algn="ctr"/>
            <a:r>
              <a:rPr lang="en-ZA" sz="1200" dirty="0"/>
              <a:t>Live performances in music, film, theatre</a:t>
            </a:r>
          </a:p>
        </p:txBody>
      </p:sp>
      <p:sp>
        <p:nvSpPr>
          <p:cNvPr id="18" name="Rectangle 17">
            <a:extLst>
              <a:ext uri="{FF2B5EF4-FFF2-40B4-BE49-F238E27FC236}">
                <a16:creationId xmlns:a16="http://schemas.microsoft.com/office/drawing/2014/main" id="{776887D6-D442-463A-87E1-4654D1A5A922}"/>
              </a:ext>
            </a:extLst>
          </p:cNvPr>
          <p:cNvSpPr/>
          <p:nvPr/>
        </p:nvSpPr>
        <p:spPr>
          <a:xfrm>
            <a:off x="3311387" y="874642"/>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Traditional Cultural Expressions</a:t>
            </a:r>
          </a:p>
          <a:p>
            <a:pPr algn="ctr"/>
            <a:endParaRPr lang="en-ZA" sz="1200" dirty="0"/>
          </a:p>
          <a:p>
            <a:pPr algn="ctr"/>
            <a:r>
              <a:rPr lang="en-ZA" sz="1200" dirty="0"/>
              <a:t>Crafts, arts, dance, music, expressions of folklore</a:t>
            </a:r>
          </a:p>
        </p:txBody>
      </p:sp>
      <p:sp>
        <p:nvSpPr>
          <p:cNvPr id="19" name="Rectangle 18">
            <a:extLst>
              <a:ext uri="{FF2B5EF4-FFF2-40B4-BE49-F238E27FC236}">
                <a16:creationId xmlns:a16="http://schemas.microsoft.com/office/drawing/2014/main" id="{4114F93A-34BE-45BB-8E77-61651FE40AF6}"/>
              </a:ext>
            </a:extLst>
          </p:cNvPr>
          <p:cNvSpPr/>
          <p:nvPr/>
        </p:nvSpPr>
        <p:spPr>
          <a:xfrm>
            <a:off x="644911" y="4623680"/>
            <a:ext cx="2037522" cy="152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Advertising</a:t>
            </a:r>
          </a:p>
          <a:p>
            <a:pPr algn="ctr"/>
            <a:endParaRPr lang="en-ZA" sz="1200" dirty="0"/>
          </a:p>
          <a:p>
            <a:pPr algn="ctr"/>
            <a:r>
              <a:rPr lang="en-ZA" sz="1200" dirty="0"/>
              <a:t>Production of commercials, and other advertising materials</a:t>
            </a:r>
          </a:p>
        </p:txBody>
      </p:sp>
    </p:spTree>
    <p:extLst>
      <p:ext uri="{BB962C8B-B14F-4D97-AF65-F5344CB8AC3E}">
        <p14:creationId xmlns:p14="http://schemas.microsoft.com/office/powerpoint/2010/main" val="319246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E4C6987-E0DC-43B4-AC6B-A55930C4FD39}"/>
              </a:ext>
            </a:extLst>
          </p:cNvPr>
          <p:cNvPicPr>
            <a:picLocks noChangeAspect="1"/>
          </p:cNvPicPr>
          <p:nvPr/>
        </p:nvPicPr>
        <p:blipFill>
          <a:blip r:embed="rId2"/>
          <a:stretch>
            <a:fillRect/>
          </a:stretch>
        </p:blipFill>
        <p:spPr>
          <a:xfrm>
            <a:off x="277891" y="203820"/>
            <a:ext cx="2183208" cy="1244292"/>
          </a:xfrm>
          <a:prstGeom prst="rect">
            <a:avLst/>
          </a:prstGeom>
        </p:spPr>
      </p:pic>
      <p:sp>
        <p:nvSpPr>
          <p:cNvPr id="4" name="TextBox 3">
            <a:extLst>
              <a:ext uri="{FF2B5EF4-FFF2-40B4-BE49-F238E27FC236}">
                <a16:creationId xmlns:a16="http://schemas.microsoft.com/office/drawing/2014/main" id="{998DB43C-7E89-469B-8386-37588F06ACC9}"/>
              </a:ext>
            </a:extLst>
          </p:cNvPr>
          <p:cNvSpPr txBox="1"/>
          <p:nvPr/>
        </p:nvSpPr>
        <p:spPr>
          <a:xfrm>
            <a:off x="406400" y="1595121"/>
            <a:ext cx="11068205" cy="4247317"/>
          </a:xfrm>
          <a:prstGeom prst="rect">
            <a:avLst/>
          </a:prstGeom>
          <a:noFill/>
        </p:spPr>
        <p:txBody>
          <a:bodyPr wrap="square">
            <a:spAutoFit/>
          </a:bodyPr>
          <a:lstStyle/>
          <a:p>
            <a:r>
              <a:rPr lang="en-GB" sz="2000" b="1" dirty="0">
                <a:effectLst/>
                <a:latin typeface="Calibri" panose="020F0502020204030204" pitchFamily="34" charset="0"/>
                <a:ea typeface="Calibri" panose="020F0502020204030204" pitchFamily="34" charset="0"/>
                <a:cs typeface="Times New Roman" panose="02020603050405020304" pitchFamily="18" charset="0"/>
              </a:rPr>
              <a:t>High-level legal review of the Bills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n-GB" sz="1600" dirty="0">
                <a:effectLst/>
                <a:latin typeface="Calibri" panose="020F0502020204030204" pitchFamily="34" charset="0"/>
                <a:ea typeface="Calibri" panose="020F0502020204030204" pitchFamily="34" charset="0"/>
                <a:cs typeface="Times New Roman" panose="02020603050405020304" pitchFamily="18" charset="0"/>
              </a:rPr>
              <a:t>Both Bills suffer from material flaws to which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quick fixes</a:t>
            </a:r>
            <a:r>
              <a:rPr lang="en-GB" sz="1600" dirty="0">
                <a:effectLst/>
                <a:latin typeface="Calibri" panose="020F0502020204030204" pitchFamily="34" charset="0"/>
                <a:ea typeface="Calibri" panose="020F0502020204030204" pitchFamily="34" charset="0"/>
                <a:cs typeface="Times New Roman" panose="02020603050405020304" pitchFamily="18" charset="0"/>
              </a:rPr>
              <a:t>’ cannot be applied by mere correction of wording.</a:t>
            </a:r>
          </a:p>
          <a:p>
            <a:pPr algn="just"/>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n-GB" sz="1600" dirty="0">
                <a:effectLst/>
                <a:latin typeface="Calibri" panose="020F0502020204030204" pitchFamily="34" charset="0"/>
                <a:ea typeface="Calibri" panose="020F0502020204030204" pitchFamily="34" charset="0"/>
                <a:cs typeface="Times New Roman" panose="02020603050405020304" pitchFamily="18" charset="0"/>
              </a:rPr>
              <a:t>We identified </a:t>
            </a:r>
            <a:r>
              <a:rPr lang="en-GB" sz="1600" b="1" dirty="0">
                <a:effectLst/>
                <a:latin typeface="Calibri" panose="020F0502020204030204" pitchFamily="34" charset="0"/>
                <a:ea typeface="Calibri" panose="020F0502020204030204" pitchFamily="34" charset="0"/>
                <a:cs typeface="Times New Roman" panose="02020603050405020304" pitchFamily="18" charset="0"/>
              </a:rPr>
              <a:t>19 sets of </a:t>
            </a:r>
            <a:r>
              <a:rPr lang="en-GB" sz="1600" b="1" dirty="0">
                <a:latin typeface="Calibri" panose="020F0502020204030204" pitchFamily="34" charset="0"/>
                <a:ea typeface="Calibri" panose="020F0502020204030204" pitchFamily="34" charset="0"/>
                <a:cs typeface="Times New Roman" panose="02020603050405020304" pitchFamily="18" charset="0"/>
              </a:rPr>
              <a:t>provisions, affecting up to 50% of the text introduced to the Copyright Act</a:t>
            </a:r>
            <a:r>
              <a:rPr lang="en-GB" sz="1600" dirty="0">
                <a:latin typeface="Calibri" panose="020F0502020204030204" pitchFamily="34" charset="0"/>
                <a:ea typeface="Calibri" panose="020F0502020204030204" pitchFamily="34" charset="0"/>
                <a:cs typeface="Times New Roman" panose="02020603050405020304" pitchFamily="18" charset="0"/>
              </a:rPr>
              <a:t>, that may have constitutional implications or amount to treaty compliance issues.</a:t>
            </a:r>
          </a:p>
          <a:p>
            <a:pPr algn="just"/>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n-GB" sz="1600" dirty="0">
                <a:effectLst/>
                <a:latin typeface="Calibri" panose="020F0502020204030204" pitchFamily="34" charset="0"/>
                <a:ea typeface="Calibri" panose="020F0502020204030204" pitchFamily="34" charset="0"/>
                <a:cs typeface="Times New Roman" panose="02020603050405020304" pitchFamily="18" charset="0"/>
              </a:rPr>
              <a:t>No proper legal assessment was done by the DTI to measure the Bills for compliance with the Constitution and international treaties. </a:t>
            </a:r>
          </a:p>
          <a:p>
            <a:pPr algn="just"/>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n-GB" sz="1600" dirty="0">
                <a:latin typeface="Calibri" panose="020F0502020204030204" pitchFamily="34" charset="0"/>
                <a:ea typeface="Calibri" panose="020F0502020204030204" pitchFamily="34" charset="0"/>
                <a:cs typeface="Times New Roman" panose="02020603050405020304" pitchFamily="18" charset="0"/>
              </a:rPr>
              <a:t>No adequate socio-economic impact assessment was conducted to measure the impact of the Bills on the creative industries and the sub-sectors therein.</a:t>
            </a:r>
          </a:p>
          <a:p>
            <a:pPr algn="just"/>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298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5AA1BF-9F32-4C89-B5A0-2BD36488EFF0}"/>
              </a:ext>
            </a:extLst>
          </p:cNvPr>
          <p:cNvPicPr>
            <a:picLocks noChangeAspect="1"/>
          </p:cNvPicPr>
          <p:nvPr/>
        </p:nvPicPr>
        <p:blipFill>
          <a:blip r:embed="rId2"/>
          <a:stretch>
            <a:fillRect/>
          </a:stretch>
        </p:blipFill>
        <p:spPr>
          <a:xfrm>
            <a:off x="277891" y="203820"/>
            <a:ext cx="2183208" cy="1244292"/>
          </a:xfrm>
          <a:prstGeom prst="rect">
            <a:avLst/>
          </a:prstGeom>
        </p:spPr>
      </p:pic>
      <p:sp>
        <p:nvSpPr>
          <p:cNvPr id="4" name="TextBox 3">
            <a:extLst>
              <a:ext uri="{FF2B5EF4-FFF2-40B4-BE49-F238E27FC236}">
                <a16:creationId xmlns:a16="http://schemas.microsoft.com/office/drawing/2014/main" id="{C62F9D95-8C0C-4EBB-8761-D3B8F2D1328B}"/>
              </a:ext>
            </a:extLst>
          </p:cNvPr>
          <p:cNvSpPr txBox="1"/>
          <p:nvPr/>
        </p:nvSpPr>
        <p:spPr>
          <a:xfrm>
            <a:off x="277891" y="1747520"/>
            <a:ext cx="11467069" cy="3139321"/>
          </a:xfrm>
          <a:prstGeom prst="rect">
            <a:avLst/>
          </a:prstGeom>
          <a:noFill/>
        </p:spPr>
        <p:txBody>
          <a:bodyPr wrap="square">
            <a:spAutoFit/>
          </a:bodyPr>
          <a:lstStyle/>
          <a:p>
            <a:pPr algn="just"/>
            <a:r>
              <a:rPr lang="en-ZA" sz="1800" b="1" i="1" dirty="0">
                <a:effectLst/>
                <a:latin typeface="Calibri" panose="020F0502020204030204" pitchFamily="34" charset="0"/>
                <a:ea typeface="Calibri" panose="020F0502020204030204" pitchFamily="34" charset="0"/>
                <a:cs typeface="Times New Roman" panose="02020603050405020304" pitchFamily="18" charset="0"/>
              </a:rPr>
              <a:t>Ex </a:t>
            </a:r>
            <a:r>
              <a:rPr lang="en-ZA" sz="1800" b="1" i="1" dirty="0" err="1">
                <a:effectLst/>
                <a:latin typeface="Calibri" panose="020F0502020204030204" pitchFamily="34" charset="0"/>
                <a:ea typeface="Calibri" panose="020F0502020204030204" pitchFamily="34" charset="0"/>
                <a:cs typeface="Times New Roman" panose="02020603050405020304" pitchFamily="18" charset="0"/>
              </a:rPr>
              <a:t>Parte</a:t>
            </a:r>
            <a:r>
              <a:rPr lang="en-ZA" sz="1800" b="1" i="1" dirty="0">
                <a:effectLst/>
                <a:latin typeface="Calibri" panose="020F0502020204030204" pitchFamily="34" charset="0"/>
                <a:ea typeface="Calibri" panose="020F0502020204030204" pitchFamily="34" charset="0"/>
                <a:cs typeface="Times New Roman" panose="02020603050405020304" pitchFamily="18" charset="0"/>
              </a:rPr>
              <a:t> President of the Republic of South Africa: In re Constitutionality of the Liquor Bill</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ZA" sz="1800" dirty="0">
                <a:effectLst/>
                <a:latin typeface="Calibri" panose="020F0502020204030204" pitchFamily="34" charset="0"/>
                <a:ea typeface="Calibri" panose="020F0502020204030204" pitchFamily="34" charset="0"/>
                <a:cs typeface="Times New Roman" panose="02020603050405020304" pitchFamily="18" charset="0"/>
              </a:rPr>
              <a:t>CCT12/1999, 11 November 1999</a:t>
            </a:r>
          </a:p>
          <a:p>
            <a:pPr algn="just"/>
            <a:r>
              <a:rPr lang="en-ZA"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en-ZA" sz="1800" i="1" dirty="0">
                <a:effectLst/>
                <a:latin typeface="Calibri" panose="020F0502020204030204" pitchFamily="34" charset="0"/>
                <a:ea typeface="Calibri" panose="020F0502020204030204" pitchFamily="34" charset="0"/>
                <a:cs typeface="Times New Roman" panose="02020603050405020304" pitchFamily="18" charset="0"/>
              </a:rPr>
              <a:t>Judge Cameron</a:t>
            </a:r>
            <a:r>
              <a:rPr lang="en-ZA" sz="1800" dirty="0">
                <a:effectLst/>
                <a:latin typeface="Calibri" panose="020F0502020204030204" pitchFamily="34" charset="0"/>
                <a:ea typeface="Calibri" panose="020F0502020204030204" pitchFamily="34" charset="0"/>
                <a:cs typeface="Times New Roman" panose="02020603050405020304" pitchFamily="18" charset="0"/>
              </a:rPr>
              <a:t>: “[18] There is however more to section 79 than only the President’s reservations.  The provision envisages a series of steps, initiated by the President, in which Parliament is itself an active participant.  The President can refer a Bill to this Court only after Parliament has unavailingly reconsidered it in the light of his reservations.  The attitude of the National Assembly (or, where appropriate, Parliament) to the Bill’s constitutionality is therefore also a material factor in this Court’s determination, and it is for this reason that this Court’s rules permit all political parties represented in Parliament as of right to make written submissions relevant to the determination of the Bill’s constitutionality.  It follows that in deciding on the Bill’s constitutionality the Court must consider the reservations of the President as well as any submissions relevant to them by any party represented in Parliament.”</a:t>
            </a:r>
          </a:p>
        </p:txBody>
      </p:sp>
    </p:spTree>
    <p:extLst>
      <p:ext uri="{BB962C8B-B14F-4D97-AF65-F5344CB8AC3E}">
        <p14:creationId xmlns:p14="http://schemas.microsoft.com/office/powerpoint/2010/main" val="297038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E4C6987-E0DC-43B4-AC6B-A55930C4FD39}"/>
              </a:ext>
            </a:extLst>
          </p:cNvPr>
          <p:cNvPicPr>
            <a:picLocks noChangeAspect="1"/>
          </p:cNvPicPr>
          <p:nvPr/>
        </p:nvPicPr>
        <p:blipFill>
          <a:blip r:embed="rId2"/>
          <a:stretch>
            <a:fillRect/>
          </a:stretch>
        </p:blipFill>
        <p:spPr>
          <a:xfrm>
            <a:off x="277891" y="203820"/>
            <a:ext cx="2183208" cy="1244292"/>
          </a:xfrm>
          <a:prstGeom prst="rect">
            <a:avLst/>
          </a:prstGeom>
        </p:spPr>
      </p:pic>
      <p:sp>
        <p:nvSpPr>
          <p:cNvPr id="4" name="TextBox 3">
            <a:extLst>
              <a:ext uri="{FF2B5EF4-FFF2-40B4-BE49-F238E27FC236}">
                <a16:creationId xmlns:a16="http://schemas.microsoft.com/office/drawing/2014/main" id="{998DB43C-7E89-469B-8386-37588F06ACC9}"/>
              </a:ext>
            </a:extLst>
          </p:cNvPr>
          <p:cNvSpPr txBox="1"/>
          <p:nvPr/>
        </p:nvSpPr>
        <p:spPr>
          <a:xfrm>
            <a:off x="277891" y="1673180"/>
            <a:ext cx="11068205" cy="2277547"/>
          </a:xfrm>
          <a:prstGeom prst="rect">
            <a:avLst/>
          </a:prstGeom>
          <a:noFill/>
        </p:spPr>
        <p:txBody>
          <a:bodyPr wrap="square">
            <a:spAutoFit/>
          </a:bodyPr>
          <a:lstStyle/>
          <a:p>
            <a:r>
              <a:rPr lang="en-ZA" sz="2000" b="1" dirty="0">
                <a:effectLst/>
                <a:latin typeface="Calibri" panose="020F0502020204030204" pitchFamily="34" charset="0"/>
                <a:ea typeface="Calibri" panose="020F0502020204030204" pitchFamily="34" charset="0"/>
                <a:cs typeface="Times New Roman" panose="02020603050405020304" pitchFamily="18" charset="0"/>
              </a:rPr>
              <a:t>The Institute’s recommendations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n-GB" sz="1600" dirty="0">
                <a:effectLst/>
                <a:latin typeface="Calibri" panose="020F0502020204030204" pitchFamily="34" charset="0"/>
                <a:ea typeface="Calibri" panose="020F0502020204030204" pitchFamily="34" charset="0"/>
                <a:cs typeface="Times New Roman" panose="02020603050405020304" pitchFamily="18" charset="0"/>
              </a:rPr>
              <a:t>Submissions in this consultation</a:t>
            </a:r>
            <a:r>
              <a:rPr lang="en-GB" sz="1600" dirty="0">
                <a:latin typeface="Calibri" panose="020F0502020204030204" pitchFamily="34" charset="0"/>
                <a:ea typeface="Calibri" panose="020F0502020204030204" pitchFamily="34" charset="0"/>
                <a:cs typeface="Times New Roman" panose="02020603050405020304" pitchFamily="18" charset="0"/>
              </a:rPr>
              <a:t> alone are not a sufficient basis for proper assessment of all legal questions.</a:t>
            </a:r>
          </a:p>
          <a:p>
            <a:pPr algn="just"/>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n-GB" sz="1600" dirty="0">
                <a:effectLst/>
                <a:latin typeface="Calibri" panose="020F0502020204030204" pitchFamily="34" charset="0"/>
                <a:ea typeface="Calibri" panose="020F0502020204030204" pitchFamily="34" charset="0"/>
                <a:cs typeface="Times New Roman" panose="02020603050405020304" pitchFamily="18" charset="0"/>
              </a:rPr>
              <a:t>It is our recommendation for the National Assembly to engage independent S</a:t>
            </a:r>
            <a:r>
              <a:rPr lang="en-GB" sz="1600" dirty="0">
                <a:latin typeface="Calibri" panose="020F0502020204030204" pitchFamily="34" charset="0"/>
                <a:ea typeface="Calibri" panose="020F0502020204030204" pitchFamily="34" charset="0"/>
                <a:cs typeface="Times New Roman" panose="02020603050405020304" pitchFamily="18" charset="0"/>
              </a:rPr>
              <a:t>enior Counsel who are experienced in constitutional law and intellectual property for a comprehensive legal opinion on the issues identified in our written submission.</a:t>
            </a:r>
          </a:p>
          <a:p>
            <a:pPr marL="285750" indent="-285750">
              <a:buFont typeface="Wingdings" panose="05000000000000000000" pitchFamily="2" charset="2"/>
              <a:buChar char="Ø"/>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1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50761B2-15B0-41DB-B3D2-0A6D890E0D62}"/>
              </a:ext>
            </a:extLst>
          </p:cNvPr>
          <p:cNvPicPr>
            <a:picLocks noChangeAspect="1"/>
          </p:cNvPicPr>
          <p:nvPr/>
        </p:nvPicPr>
        <p:blipFill>
          <a:blip r:embed="rId2"/>
          <a:stretch>
            <a:fillRect/>
          </a:stretch>
        </p:blipFill>
        <p:spPr>
          <a:xfrm>
            <a:off x="277891" y="203820"/>
            <a:ext cx="2183208" cy="1244292"/>
          </a:xfrm>
          <a:prstGeom prst="rect">
            <a:avLst/>
          </a:prstGeom>
        </p:spPr>
      </p:pic>
      <p:sp>
        <p:nvSpPr>
          <p:cNvPr id="3" name="TextBox 2">
            <a:extLst>
              <a:ext uri="{FF2B5EF4-FFF2-40B4-BE49-F238E27FC236}">
                <a16:creationId xmlns:a16="http://schemas.microsoft.com/office/drawing/2014/main" id="{5D3E7EBF-F650-4672-A17E-38FBC4789DC9}"/>
              </a:ext>
            </a:extLst>
          </p:cNvPr>
          <p:cNvSpPr txBox="1"/>
          <p:nvPr/>
        </p:nvSpPr>
        <p:spPr>
          <a:xfrm>
            <a:off x="1073150" y="3028890"/>
            <a:ext cx="9131300" cy="523220"/>
          </a:xfrm>
          <a:prstGeom prst="rect">
            <a:avLst/>
          </a:prstGeom>
          <a:noFill/>
        </p:spPr>
        <p:txBody>
          <a:bodyPr wrap="square" rtlCol="0">
            <a:spAutoFit/>
          </a:bodyPr>
          <a:lstStyle/>
          <a:p>
            <a:pPr algn="ctr"/>
            <a:r>
              <a:rPr lang="en-ZA" sz="2800" b="1" dirty="0"/>
              <a:t>We thank you for your attention.  </a:t>
            </a:r>
          </a:p>
        </p:txBody>
      </p:sp>
      <p:sp>
        <p:nvSpPr>
          <p:cNvPr id="4" name="TextBox 3">
            <a:extLst>
              <a:ext uri="{FF2B5EF4-FFF2-40B4-BE49-F238E27FC236}">
                <a16:creationId xmlns:a16="http://schemas.microsoft.com/office/drawing/2014/main" id="{C174DB15-6062-4C85-8CA8-38B3E11C9DA2}"/>
              </a:ext>
            </a:extLst>
          </p:cNvPr>
          <p:cNvSpPr txBox="1"/>
          <p:nvPr/>
        </p:nvSpPr>
        <p:spPr>
          <a:xfrm>
            <a:off x="9895840" y="5892800"/>
            <a:ext cx="1790939" cy="369332"/>
          </a:xfrm>
          <a:prstGeom prst="rect">
            <a:avLst/>
          </a:prstGeom>
          <a:noFill/>
        </p:spPr>
        <p:txBody>
          <a:bodyPr wrap="none" rtlCol="0">
            <a:spAutoFit/>
          </a:bodyPr>
          <a:lstStyle/>
          <a:p>
            <a:r>
              <a:rPr lang="en-ZA" dirty="0">
                <a:hlinkClick r:id="rId3"/>
              </a:rPr>
              <a:t>www.saiipl.co.za</a:t>
            </a:r>
            <a:r>
              <a:rPr lang="en-ZA" dirty="0"/>
              <a:t> </a:t>
            </a:r>
          </a:p>
        </p:txBody>
      </p:sp>
    </p:spTree>
    <p:extLst>
      <p:ext uri="{BB962C8B-B14F-4D97-AF65-F5344CB8AC3E}">
        <p14:creationId xmlns:p14="http://schemas.microsoft.com/office/powerpoint/2010/main" val="1645153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1347</TotalTime>
  <Words>672</Words>
  <Application>Microsoft Office PowerPoint</Application>
  <PresentationFormat>Widescreen</PresentationFormat>
  <Paragraphs>81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Hollis</dc:creator>
  <cp:lastModifiedBy>Stephen Hollis</cp:lastModifiedBy>
  <cp:revision>11</cp:revision>
  <dcterms:created xsi:type="dcterms:W3CDTF">2021-07-31T14:31:01Z</dcterms:created>
  <dcterms:modified xsi:type="dcterms:W3CDTF">2021-08-02T08:37:20Z</dcterms:modified>
</cp:coreProperties>
</file>