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63"/>
    <p:restoredTop sz="96327"/>
  </p:normalViewPr>
  <p:slideViewPr>
    <p:cSldViewPr snapToGrid="0" snapToObjects="1">
      <p:cViewPr varScale="1">
        <p:scale>
          <a:sx n="73" d="100"/>
          <a:sy n="73" d="100"/>
        </p:scale>
        <p:origin x="-38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8/11/2021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8/11/2021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48526-05C3-E14C-9E5B-9E2279F8D251}"/>
              </a:ext>
            </a:extLst>
          </p:cNvPr>
          <p:cNvSpPr>
            <a:spLocks noGrp="1"/>
          </p:cNvSpPr>
          <p:nvPr>
            <p:ph type="ctrTitle"/>
          </p:nvPr>
        </p:nvSpPr>
        <p:spPr>
          <a:xfrm>
            <a:off x="1751012" y="609601"/>
            <a:ext cx="8676222" cy="3750364"/>
          </a:xfrm>
        </p:spPr>
        <p:txBody>
          <a:bodyPr/>
          <a:lstStyle/>
          <a:p>
            <a:r>
              <a:rPr lang="en-US" dirty="0"/>
              <a:t>Personal managers’ Association</a:t>
            </a:r>
            <a:br>
              <a:rPr lang="en-US" dirty="0"/>
            </a:br>
            <a:r>
              <a:rPr lang="en-US" dirty="0">
                <a:solidFill>
                  <a:srgbClr val="FF0000"/>
                </a:solidFill>
              </a:rPr>
              <a:t>(</a:t>
            </a:r>
            <a:r>
              <a:rPr lang="en-US" dirty="0" err="1">
                <a:solidFill>
                  <a:srgbClr val="FF0000"/>
                </a:solidFill>
              </a:rPr>
              <a:t>pma</a:t>
            </a:r>
            <a:r>
              <a:rPr lang="en-US" dirty="0">
                <a:solidFill>
                  <a:srgbClr val="FF0000"/>
                </a:solidFill>
              </a:rPr>
              <a:t>)</a:t>
            </a:r>
          </a:p>
        </p:txBody>
      </p:sp>
      <p:sp>
        <p:nvSpPr>
          <p:cNvPr id="3" name="Subtitle 2">
            <a:extLst>
              <a:ext uri="{FF2B5EF4-FFF2-40B4-BE49-F238E27FC236}">
                <a16:creationId xmlns:a16="http://schemas.microsoft.com/office/drawing/2014/main" xmlns="" id="{4236D5C7-177C-3C47-B26E-240958D44081}"/>
              </a:ext>
            </a:extLst>
          </p:cNvPr>
          <p:cNvSpPr>
            <a:spLocks noGrp="1"/>
          </p:cNvSpPr>
          <p:nvPr>
            <p:ph type="subTitle" idx="1"/>
          </p:nvPr>
        </p:nvSpPr>
        <p:spPr>
          <a:xfrm>
            <a:off x="1757889" y="4471827"/>
            <a:ext cx="8676222" cy="1905000"/>
          </a:xfrm>
        </p:spPr>
        <p:txBody>
          <a:bodyPr/>
          <a:lstStyle/>
          <a:p>
            <a:endParaRPr lang="en-US" b="1" u="sng" dirty="0">
              <a:effectLst/>
            </a:endParaRPr>
          </a:p>
          <a:p>
            <a:r>
              <a:rPr lang="en-US" b="1" u="sng" dirty="0">
                <a:effectLst/>
              </a:rPr>
              <a:t>Oral Submission CAB/PPAB August </a:t>
            </a:r>
            <a:r>
              <a:rPr lang="en-US" b="1" u="sng" dirty="0" smtClean="0">
                <a:effectLst/>
              </a:rPr>
              <a:t>2021</a:t>
            </a:r>
            <a:endParaRPr lang="en-US" b="1" u="sng" dirty="0">
              <a:effectLst/>
            </a:endParaRPr>
          </a:p>
        </p:txBody>
      </p:sp>
      <p:pic>
        <p:nvPicPr>
          <p:cNvPr id="5" name="Picture 4" descr="A picture containing text, clipart&#10;&#10;Description automatically generated">
            <a:extLst>
              <a:ext uri="{FF2B5EF4-FFF2-40B4-BE49-F238E27FC236}">
                <a16:creationId xmlns:a16="http://schemas.microsoft.com/office/drawing/2014/main" xmlns="" id="{F86B1897-34CD-C542-9641-99C9A3E30741}"/>
              </a:ext>
            </a:extLst>
          </p:cNvPr>
          <p:cNvPicPr>
            <a:picLocks noChangeAspect="1"/>
          </p:cNvPicPr>
          <p:nvPr/>
        </p:nvPicPr>
        <p:blipFill rotWithShape="1">
          <a:blip r:embed="rId2"/>
          <a:srcRect b="15877"/>
          <a:stretch/>
        </p:blipFill>
        <p:spPr>
          <a:xfrm>
            <a:off x="3233150" y="323677"/>
            <a:ext cx="5725699" cy="1918482"/>
          </a:xfrm>
          <a:prstGeom prst="rect">
            <a:avLst/>
          </a:prstGeom>
        </p:spPr>
      </p:pic>
    </p:spTree>
    <p:extLst>
      <p:ext uri="{BB962C8B-B14F-4D97-AF65-F5344CB8AC3E}">
        <p14:creationId xmlns:p14="http://schemas.microsoft.com/office/powerpoint/2010/main" xmlns="" val="316809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11DB5-08D6-C94C-A11B-DC5A7F62B5A7}"/>
              </a:ext>
            </a:extLst>
          </p:cNvPr>
          <p:cNvSpPr>
            <a:spLocks noGrp="1"/>
          </p:cNvSpPr>
          <p:nvPr>
            <p:ph type="title"/>
          </p:nvPr>
        </p:nvSpPr>
        <p:spPr>
          <a:xfrm>
            <a:off x="1143001" y="174261"/>
            <a:ext cx="9905998" cy="1905000"/>
          </a:xfrm>
        </p:spPr>
        <p:txBody>
          <a:bodyPr/>
          <a:lstStyle/>
          <a:p>
            <a:r>
              <a:rPr lang="en-US" b="1" u="sng" dirty="0"/>
              <a:t>About The PMA:</a:t>
            </a:r>
          </a:p>
        </p:txBody>
      </p:sp>
      <p:sp>
        <p:nvSpPr>
          <p:cNvPr id="3" name="Content Placeholder 2">
            <a:extLst>
              <a:ext uri="{FF2B5EF4-FFF2-40B4-BE49-F238E27FC236}">
                <a16:creationId xmlns:a16="http://schemas.microsoft.com/office/drawing/2014/main" xmlns="" id="{D2A7A63E-FA5A-774A-871D-2CE1AD7F6E16}"/>
              </a:ext>
            </a:extLst>
          </p:cNvPr>
          <p:cNvSpPr>
            <a:spLocks noGrp="1"/>
          </p:cNvSpPr>
          <p:nvPr>
            <p:ph idx="1"/>
          </p:nvPr>
        </p:nvSpPr>
        <p:spPr>
          <a:xfrm>
            <a:off x="826618" y="1516505"/>
            <a:ext cx="10296083" cy="4419600"/>
          </a:xfrm>
        </p:spPr>
        <p:txBody>
          <a:bodyPr>
            <a:normAutofit fontScale="70000" lnSpcReduction="20000"/>
          </a:bodyPr>
          <a:lstStyle/>
          <a:p>
            <a:endParaRPr lang="en-US" sz="2200" b="1" dirty="0">
              <a:effectLst/>
            </a:endParaRPr>
          </a:p>
          <a:p>
            <a:r>
              <a:rPr lang="en-US" sz="2600" b="1" dirty="0">
                <a:solidFill>
                  <a:schemeClr val="tx1"/>
                </a:solidFill>
                <a:effectLst/>
              </a:rPr>
              <a:t>The PMA has since 1980, been the strongest voice for performer agents and personal managers</a:t>
            </a:r>
            <a:r>
              <a:rPr lang="en-ZA" sz="2600" b="1" dirty="0">
                <a:solidFill>
                  <a:schemeClr val="tx1"/>
                </a:solidFill>
                <a:effectLst/>
              </a:rPr>
              <a:t>. Collectively represent majority of SA’s professional performers.</a:t>
            </a:r>
            <a:endParaRPr lang="en-US" sz="2600" b="1" dirty="0">
              <a:solidFill>
                <a:schemeClr val="tx1"/>
              </a:solidFill>
              <a:effectLst/>
            </a:endParaRPr>
          </a:p>
          <a:p>
            <a:endParaRPr lang="en-US" sz="2600" b="1" dirty="0">
              <a:solidFill>
                <a:schemeClr val="tx1"/>
              </a:solidFill>
              <a:effectLst/>
            </a:endParaRPr>
          </a:p>
          <a:p>
            <a:r>
              <a:rPr lang="en-US" sz="2600" b="1" dirty="0">
                <a:solidFill>
                  <a:schemeClr val="tx1"/>
                </a:solidFill>
                <a:effectLst/>
              </a:rPr>
              <a:t>Group of diverse professional performer agents and managers</a:t>
            </a:r>
            <a:r>
              <a:rPr lang="en-GB" sz="2600" b="1" i="0" dirty="0">
                <a:solidFill>
                  <a:schemeClr val="tx1"/>
                </a:solidFill>
                <a:effectLst/>
              </a:rPr>
              <a:t> that implement and facilitate ethical best practice, cooperation and communication among Agents/Managers and all role-players in the entertainment industry for the benefit and betterment of professional talent and the industry. </a:t>
            </a:r>
            <a:endParaRPr lang="en-GB" sz="2600" b="1" dirty="0">
              <a:solidFill>
                <a:schemeClr val="tx1"/>
              </a:solidFill>
              <a:effectLst/>
            </a:endParaRPr>
          </a:p>
          <a:p>
            <a:endParaRPr lang="en-US" sz="2600" b="1" dirty="0">
              <a:solidFill>
                <a:schemeClr val="tx1"/>
              </a:solidFill>
              <a:effectLst/>
            </a:endParaRPr>
          </a:p>
          <a:p>
            <a:r>
              <a:rPr lang="en-US" sz="2600" b="1" dirty="0">
                <a:solidFill>
                  <a:schemeClr val="tx1"/>
                </a:solidFill>
                <a:effectLst/>
              </a:rPr>
              <a:t>Working to better structure, grow, stimulate, transform and sustain our creative sector. </a:t>
            </a:r>
          </a:p>
          <a:p>
            <a:pPr marL="0" indent="0">
              <a:buNone/>
            </a:pPr>
            <a:endParaRPr lang="en-ZA" sz="2600" b="1" dirty="0">
              <a:solidFill>
                <a:schemeClr val="tx1"/>
              </a:solidFill>
              <a:effectLst/>
            </a:endParaRPr>
          </a:p>
          <a:p>
            <a:r>
              <a:rPr lang="en-US" sz="2600" b="1" dirty="0">
                <a:solidFill>
                  <a:schemeClr val="tx1"/>
                </a:solidFill>
                <a:effectLst/>
              </a:rPr>
              <a:t>Council member of the South African Screen Federation (SASFED) and frequently partner &amp; engage with organizations like the SA Guild of Actors (SAGA), the Sisters Working in Film &amp; Television (SWIFT), the Theatre &amp; Dance Alliance (TADA), as well as, broadcasters and producers. </a:t>
            </a:r>
            <a:endParaRPr lang="en-US" dirty="0"/>
          </a:p>
        </p:txBody>
      </p:sp>
    </p:spTree>
    <p:extLst>
      <p:ext uri="{BB962C8B-B14F-4D97-AF65-F5344CB8AC3E}">
        <p14:creationId xmlns:p14="http://schemas.microsoft.com/office/powerpoint/2010/main" xmlns="" val="17193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43A72-B434-B84E-B1C6-93CD1B39293E}"/>
              </a:ext>
            </a:extLst>
          </p:cNvPr>
          <p:cNvSpPr>
            <a:spLocks noGrp="1"/>
          </p:cNvSpPr>
          <p:nvPr>
            <p:ph type="title"/>
          </p:nvPr>
        </p:nvSpPr>
        <p:spPr>
          <a:xfrm>
            <a:off x="1141413" y="114300"/>
            <a:ext cx="9905998" cy="1905000"/>
          </a:xfrm>
        </p:spPr>
        <p:txBody>
          <a:bodyPr/>
          <a:lstStyle/>
          <a:p>
            <a:r>
              <a:rPr lang="en-US" b="1" u="sng" dirty="0">
                <a:effectLst/>
              </a:rPr>
              <a:t>Motivating for the passing of the Bills</a:t>
            </a:r>
            <a:r>
              <a:rPr lang="en-ZA" dirty="0">
                <a:effectLst/>
              </a:rPr>
              <a:t/>
            </a:r>
            <a:br>
              <a:rPr lang="en-ZA" dirty="0">
                <a:effectLst/>
              </a:rPr>
            </a:br>
            <a:endParaRPr lang="en-US" dirty="0"/>
          </a:p>
        </p:txBody>
      </p:sp>
      <p:sp>
        <p:nvSpPr>
          <p:cNvPr id="3" name="Content Placeholder 2">
            <a:extLst>
              <a:ext uri="{FF2B5EF4-FFF2-40B4-BE49-F238E27FC236}">
                <a16:creationId xmlns:a16="http://schemas.microsoft.com/office/drawing/2014/main" xmlns="" id="{AF88DB5B-C294-6149-8ED9-B66ED6220212}"/>
              </a:ext>
            </a:extLst>
          </p:cNvPr>
          <p:cNvSpPr>
            <a:spLocks noGrp="1"/>
          </p:cNvSpPr>
          <p:nvPr>
            <p:ph idx="1"/>
          </p:nvPr>
        </p:nvSpPr>
        <p:spPr>
          <a:xfrm>
            <a:off x="854439" y="1714500"/>
            <a:ext cx="10192972" cy="4341526"/>
          </a:xfrm>
        </p:spPr>
        <p:txBody>
          <a:bodyPr>
            <a:normAutofit fontScale="62500" lnSpcReduction="20000"/>
          </a:bodyPr>
          <a:lstStyle/>
          <a:p>
            <a:r>
              <a:rPr lang="en-GB" sz="3800" b="1" dirty="0">
                <a:effectLst/>
              </a:rPr>
              <a:t>The PMA strongly urges the National Council of Provinces and the National Assembly to expedite and proceed in passing the Bills, as audio-visual performers have been without proper legislative protection since 1967. </a:t>
            </a:r>
            <a:endParaRPr lang="en-ZA" sz="3800" b="1" strike="sngStrike" dirty="0">
              <a:effectLst/>
            </a:endParaRPr>
          </a:p>
          <a:p>
            <a:pPr marL="0" indent="0">
              <a:buNone/>
            </a:pPr>
            <a:endParaRPr lang="en-ZA" sz="3800" b="1" dirty="0">
              <a:effectLst/>
            </a:endParaRPr>
          </a:p>
          <a:p>
            <a:r>
              <a:rPr lang="en-ZA" sz="3800" b="1" dirty="0">
                <a:effectLst/>
              </a:rPr>
              <a:t>Signing the Performers Protection Amendment bill (PPAB) into law will put a stop to unfair performer exploitation, ensure that performers are empowered to negotiate and exercise their awarded rights.</a:t>
            </a:r>
          </a:p>
          <a:p>
            <a:pPr marL="0" indent="0">
              <a:buNone/>
            </a:pPr>
            <a:endParaRPr lang="en-GB" sz="3800" b="1" dirty="0">
              <a:effectLst/>
            </a:endParaRPr>
          </a:p>
          <a:p>
            <a:r>
              <a:rPr lang="en-GB" sz="3800" b="1" dirty="0">
                <a:effectLst/>
              </a:rPr>
              <a:t>Without the PPAB, the exploitation of performers in the audio-visual sector will continue unabated. </a:t>
            </a:r>
            <a:endParaRPr lang="en-GB" sz="3800" dirty="0">
              <a:effectLst/>
            </a:endParaRPr>
          </a:p>
          <a:p>
            <a:endParaRPr lang="en-ZA" dirty="0">
              <a:effectLst/>
            </a:endParaRPr>
          </a:p>
          <a:p>
            <a:endParaRPr lang="en-US" dirty="0"/>
          </a:p>
        </p:txBody>
      </p:sp>
    </p:spTree>
    <p:extLst>
      <p:ext uri="{BB962C8B-B14F-4D97-AF65-F5344CB8AC3E}">
        <p14:creationId xmlns:p14="http://schemas.microsoft.com/office/powerpoint/2010/main" xmlns="" val="109315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43A72-B434-B84E-B1C6-93CD1B39293E}"/>
              </a:ext>
            </a:extLst>
          </p:cNvPr>
          <p:cNvSpPr>
            <a:spLocks noGrp="1"/>
          </p:cNvSpPr>
          <p:nvPr>
            <p:ph type="title"/>
          </p:nvPr>
        </p:nvSpPr>
        <p:spPr>
          <a:xfrm>
            <a:off x="1141413" y="35914"/>
            <a:ext cx="9905998" cy="1905000"/>
          </a:xfrm>
        </p:spPr>
        <p:txBody>
          <a:bodyPr>
            <a:normAutofit/>
          </a:bodyPr>
          <a:lstStyle/>
          <a:p>
            <a:r>
              <a:rPr lang="en-ZA" sz="2800" b="1" dirty="0">
                <a:effectLst/>
                <a:latin typeface="Arial" panose="020B0604020202020204" pitchFamily="34" charset="0"/>
                <a:ea typeface="Calibri" panose="020F0502020204030204" pitchFamily="34" charset="0"/>
              </a:rPr>
              <a:t>alignment of the Performers’ Protection Amendment Bill with the obligations set out in international treaties </a:t>
            </a:r>
            <a:endParaRPr lang="en-US" sz="2800" dirty="0"/>
          </a:p>
        </p:txBody>
      </p:sp>
      <p:sp>
        <p:nvSpPr>
          <p:cNvPr id="3" name="Content Placeholder 2">
            <a:extLst>
              <a:ext uri="{FF2B5EF4-FFF2-40B4-BE49-F238E27FC236}">
                <a16:creationId xmlns:a16="http://schemas.microsoft.com/office/drawing/2014/main" xmlns="" id="{AF88DB5B-C294-6149-8ED9-B66ED6220212}"/>
              </a:ext>
            </a:extLst>
          </p:cNvPr>
          <p:cNvSpPr>
            <a:spLocks noGrp="1"/>
          </p:cNvSpPr>
          <p:nvPr>
            <p:ph idx="1"/>
          </p:nvPr>
        </p:nvSpPr>
        <p:spPr>
          <a:xfrm>
            <a:off x="854439" y="2060835"/>
            <a:ext cx="10192972" cy="4341526"/>
          </a:xfrm>
        </p:spPr>
        <p:txBody>
          <a:bodyPr>
            <a:noAutofit/>
          </a:bodyPr>
          <a:lstStyle/>
          <a:p>
            <a:r>
              <a:rPr lang="en-GB" sz="1800" b="1" dirty="0"/>
              <a:t>The PPAB is in line with The Beijing Treaty on Audio Visual Performances which regulates copyright for audio visual performances and expands performers' rights. </a:t>
            </a:r>
            <a:r>
              <a:rPr lang="en-GB" sz="1800" b="1" dirty="0">
                <a:solidFill>
                  <a:schemeClr val="tx1"/>
                </a:solidFill>
                <a:effectLst/>
              </a:rPr>
              <a:t>S</a:t>
            </a:r>
            <a:r>
              <a:rPr lang="en-GB" sz="1800" b="1" dirty="0">
                <a:solidFill>
                  <a:schemeClr val="tx1"/>
                </a:solidFill>
                <a:effectLst/>
                <a:ea typeface="Times New Roman" panose="02020603050405020304" pitchFamily="18" charset="0"/>
              </a:rPr>
              <a:t>outh Africa acceded to this treaty in 2018. </a:t>
            </a:r>
          </a:p>
          <a:p>
            <a:pPr marL="0" indent="0">
              <a:buNone/>
            </a:pPr>
            <a:endParaRPr lang="en-GB" sz="1800" b="1" dirty="0">
              <a:solidFill>
                <a:schemeClr val="tx1"/>
              </a:solidFill>
              <a:effectLst/>
              <a:ea typeface="Times New Roman" panose="02020603050405020304" pitchFamily="18" charset="0"/>
            </a:endParaRPr>
          </a:p>
          <a:p>
            <a:r>
              <a:rPr lang="en-GB" sz="1800" b="1" dirty="0">
                <a:solidFill>
                  <a:schemeClr val="tx1"/>
                </a:solidFill>
                <a:effectLst/>
                <a:ea typeface="Calibri" panose="020F0502020204030204" pitchFamily="34" charset="0"/>
              </a:rPr>
              <a:t>The Treaty grants performers four economic rights for their performances fixed in audio visual fixations, such as motion pictures:  the right of reproduction;  the right of distribution;  the right of rental and the right of making available.</a:t>
            </a:r>
          </a:p>
          <a:p>
            <a:pPr marL="0" indent="0">
              <a:buNone/>
            </a:pPr>
            <a:endParaRPr lang="en-GB" sz="1800" b="1" dirty="0">
              <a:solidFill>
                <a:schemeClr val="tx1"/>
              </a:solidFill>
              <a:effectLst/>
              <a:ea typeface="Calibri" panose="020F0502020204030204" pitchFamily="34" charset="0"/>
            </a:endParaRPr>
          </a:p>
          <a:p>
            <a:r>
              <a:rPr lang="en-GB" sz="1800" b="1" dirty="0">
                <a:effectLst/>
              </a:rPr>
              <a:t>the Copyright Amendment Bill (CAB) contains the method of collection for the economic rights and it is crucial that both bills are signed in order for audio visual performers in south Africa to finally receive the economic rights they deserve and participate equally and with dignity in the mainstream South African economy</a:t>
            </a:r>
          </a:p>
          <a:p>
            <a:pPr marL="0" indent="0">
              <a:buNone/>
            </a:pPr>
            <a:r>
              <a:rPr lang="en-GB" sz="1800" b="1" dirty="0">
                <a:effectLst/>
              </a:rPr>
              <a:t> </a:t>
            </a:r>
          </a:p>
          <a:p>
            <a:r>
              <a:rPr lang="en-GB" sz="1800" b="1" dirty="0">
                <a:effectLst/>
              </a:rPr>
              <a:t>Once the domestic legislation has been implemented our recommendation would be for South Africa to become a signatory to the Beijing treaty and ratify it.</a:t>
            </a:r>
            <a:endParaRPr lang="en-US" sz="1800" dirty="0"/>
          </a:p>
        </p:txBody>
      </p:sp>
    </p:spTree>
    <p:extLst>
      <p:ext uri="{BB962C8B-B14F-4D97-AF65-F5344CB8AC3E}">
        <p14:creationId xmlns:p14="http://schemas.microsoft.com/office/powerpoint/2010/main" xmlns="" val="285256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43A72-B434-B84E-B1C6-93CD1B39293E}"/>
              </a:ext>
            </a:extLst>
          </p:cNvPr>
          <p:cNvSpPr>
            <a:spLocks noGrp="1"/>
          </p:cNvSpPr>
          <p:nvPr>
            <p:ph type="title"/>
          </p:nvPr>
        </p:nvSpPr>
        <p:spPr>
          <a:xfrm>
            <a:off x="1144589" y="305738"/>
            <a:ext cx="2805974" cy="954891"/>
          </a:xfrm>
        </p:spPr>
        <p:txBody>
          <a:bodyPr>
            <a:normAutofit fontScale="90000"/>
          </a:bodyPr>
          <a:lstStyle/>
          <a:p>
            <a:r>
              <a:rPr lang="en-ZA" b="1" u="sng" dirty="0">
                <a:effectLst/>
              </a:rPr>
              <a:t>Conclusion:</a:t>
            </a:r>
            <a:endParaRPr lang="en-US" dirty="0"/>
          </a:p>
        </p:txBody>
      </p:sp>
      <p:sp>
        <p:nvSpPr>
          <p:cNvPr id="3" name="Content Placeholder 2">
            <a:extLst>
              <a:ext uri="{FF2B5EF4-FFF2-40B4-BE49-F238E27FC236}">
                <a16:creationId xmlns:a16="http://schemas.microsoft.com/office/drawing/2014/main" xmlns="" id="{AF88DB5B-C294-6149-8ED9-B66ED6220212}"/>
              </a:ext>
            </a:extLst>
          </p:cNvPr>
          <p:cNvSpPr>
            <a:spLocks noGrp="1"/>
          </p:cNvSpPr>
          <p:nvPr>
            <p:ph idx="1"/>
          </p:nvPr>
        </p:nvSpPr>
        <p:spPr>
          <a:xfrm>
            <a:off x="857615" y="914400"/>
            <a:ext cx="10192972" cy="5832629"/>
          </a:xfrm>
        </p:spPr>
        <p:txBody>
          <a:bodyPr>
            <a:normAutofit fontScale="92500" lnSpcReduction="10000"/>
          </a:bodyPr>
          <a:lstStyle/>
          <a:p>
            <a:endParaRPr lang="en-ZA" b="1" dirty="0">
              <a:effectLst/>
            </a:endParaRPr>
          </a:p>
          <a:p>
            <a:r>
              <a:rPr lang="en-ZA" sz="1900" b="1" dirty="0">
                <a:effectLst/>
              </a:rPr>
              <a:t>The South African Bill of Rights states that we have the right to pursue a career and vocation in a profession of our choice. Each Trade, Occupation or Profession may be regulated by law and that is why we welcome the PPAB reform  </a:t>
            </a:r>
          </a:p>
          <a:p>
            <a:pPr marL="0" indent="0">
              <a:buNone/>
            </a:pPr>
            <a:endParaRPr lang="en-ZA" sz="1900" b="1" dirty="0">
              <a:effectLst/>
            </a:endParaRPr>
          </a:p>
          <a:p>
            <a:r>
              <a:rPr lang="en-ZA" sz="1900" b="1" dirty="0">
                <a:effectLst/>
              </a:rPr>
              <a:t>The PPAB will finally update a 54 year old Act that has never protected the economic rights of audio visual performers</a:t>
            </a:r>
          </a:p>
          <a:p>
            <a:pPr marL="0" indent="0">
              <a:buNone/>
            </a:pPr>
            <a:endParaRPr lang="en-ZA" sz="1900" b="1" dirty="0">
              <a:effectLst/>
            </a:endParaRPr>
          </a:p>
          <a:p>
            <a:r>
              <a:rPr lang="en-ZA" sz="1900" b="1" dirty="0">
                <a:effectLst/>
              </a:rPr>
              <a:t>The PPAB will address the power imbalance that exists in our industry and dramatically reduce the exploitation of performers.</a:t>
            </a:r>
          </a:p>
          <a:p>
            <a:pPr marL="0" indent="0">
              <a:buNone/>
            </a:pPr>
            <a:endParaRPr lang="en-ZA" sz="1900" b="1" dirty="0">
              <a:effectLst/>
            </a:endParaRPr>
          </a:p>
          <a:p>
            <a:r>
              <a:rPr lang="en-ZA" sz="1900" b="1" dirty="0">
                <a:effectLst/>
              </a:rPr>
              <a:t>Audio visual performers will receive remuneration for their economic rights. This will allow more regular access to the mainstream economy where they will be able to qualify for home and car loans, insurance policies, retirement funds and medical aid schemes. </a:t>
            </a:r>
            <a:endParaRPr lang="en-ZA" sz="1900" b="1" strike="sngStrike" dirty="0">
              <a:effectLst/>
            </a:endParaRPr>
          </a:p>
          <a:p>
            <a:pPr marL="0" indent="0" algn="ctr">
              <a:buNone/>
            </a:pPr>
            <a:endParaRPr lang="en-ZA" sz="1900" b="1" dirty="0">
              <a:effectLst/>
            </a:endParaRPr>
          </a:p>
          <a:p>
            <a:pPr marL="0" indent="0" algn="ctr">
              <a:buNone/>
            </a:pPr>
            <a:r>
              <a:rPr lang="en-ZA" sz="4000" b="1" dirty="0">
                <a:effectLst/>
              </a:rPr>
              <a:t>Do what is right and what is fair! </a:t>
            </a:r>
            <a:endParaRPr lang="en-US" dirty="0"/>
          </a:p>
        </p:txBody>
      </p:sp>
    </p:spTree>
    <p:extLst>
      <p:ext uri="{BB962C8B-B14F-4D97-AF65-F5344CB8AC3E}">
        <p14:creationId xmlns:p14="http://schemas.microsoft.com/office/powerpoint/2010/main" xmlns="" val="163599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4B0E4-E987-CC45-9825-3189C5A87F55}"/>
              </a:ext>
            </a:extLst>
          </p:cNvPr>
          <p:cNvSpPr>
            <a:spLocks noGrp="1"/>
          </p:cNvSpPr>
          <p:nvPr>
            <p:ph type="title"/>
          </p:nvPr>
        </p:nvSpPr>
        <p:spPr>
          <a:xfrm>
            <a:off x="1143001" y="1314138"/>
            <a:ext cx="9905998" cy="1905000"/>
          </a:xfrm>
        </p:spPr>
        <p:txBody>
          <a:bodyPr>
            <a:normAutofit/>
          </a:bodyPr>
          <a:lstStyle/>
          <a:p>
            <a:pPr algn="ctr"/>
            <a:r>
              <a:rPr lang="en-US" sz="3600" b="1" u="sng" dirty="0"/>
              <a:t>Thank you</a:t>
            </a:r>
          </a:p>
        </p:txBody>
      </p:sp>
    </p:spTree>
    <p:extLst>
      <p:ext uri="{BB962C8B-B14F-4D97-AF65-F5344CB8AC3E}">
        <p14:creationId xmlns:p14="http://schemas.microsoft.com/office/powerpoint/2010/main" xmlns="" val="1994158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446</TotalTime>
  <Words>438</Words>
  <Application>Microsoft Office PowerPoint</Application>
  <PresentationFormat>Custom</PresentationFormat>
  <Paragraphs>38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Mesh</vt:lpstr>
      <vt:lpstr>Personal managers’ Association (pma)</vt:lpstr>
      <vt:lpstr>About The PMA:</vt:lpstr>
      <vt:lpstr>Motivating for the passing of the Bills </vt:lpstr>
      <vt:lpstr>alignment of the Performers’ Protection Amendment Bill with the obligations set out in international treaties </vt:lpstr>
      <vt:lpstr>Conclusion: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managers’ Association</dc:title>
  <dc:creator>Andrè Dellow</dc:creator>
  <cp:lastModifiedBy>USER</cp:lastModifiedBy>
  <cp:revision>16</cp:revision>
  <dcterms:created xsi:type="dcterms:W3CDTF">2021-08-05T14:39:35Z</dcterms:created>
  <dcterms:modified xsi:type="dcterms:W3CDTF">2021-08-11T17:19:00Z</dcterms:modified>
</cp:coreProperties>
</file>