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6" r:id="rId4"/>
    <p:sldMasterId id="2147483720" r:id="rId5"/>
  </p:sldMasterIdLst>
  <p:notesMasterIdLst>
    <p:notesMasterId r:id="rId18"/>
  </p:notesMasterIdLst>
  <p:sldIdLst>
    <p:sldId id="430" r:id="rId6"/>
    <p:sldId id="257" r:id="rId7"/>
    <p:sldId id="377" r:id="rId8"/>
    <p:sldId id="415" r:id="rId9"/>
    <p:sldId id="288" r:id="rId10"/>
    <p:sldId id="405" r:id="rId11"/>
    <p:sldId id="369" r:id="rId12"/>
    <p:sldId id="412" r:id="rId13"/>
    <p:sldId id="411" r:id="rId14"/>
    <p:sldId id="414" r:id="rId15"/>
    <p:sldId id="431" r:id="rId16"/>
    <p:sldId id="258" r:id="rId17"/>
  </p:sldIdLst>
  <p:sldSz cx="21945600" cy="16459200"/>
  <p:notesSz cx="6724650" cy="9874250"/>
  <p:defaultTextStyle>
    <a:defPPr>
      <a:defRPr lang="en-US"/>
    </a:defPPr>
    <a:lvl1pPr marL="0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1pPr>
    <a:lvl2pPr marL="804672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2pPr>
    <a:lvl3pPr marL="1609344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3pPr>
    <a:lvl4pPr marL="2414016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4pPr>
    <a:lvl5pPr marL="3218688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5pPr>
    <a:lvl6pPr marL="4023360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6pPr>
    <a:lvl7pPr marL="4828032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7pPr>
    <a:lvl8pPr marL="5632704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8pPr>
    <a:lvl9pPr marL="6437376" algn="l" defTabSz="1609344" rtl="0" eaLnBrk="1" latinLnBrk="0" hangingPunct="1">
      <a:defRPr sz="3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003399"/>
    <a:srgbClr val="FFFFFF"/>
    <a:srgbClr val="F7A600"/>
    <a:srgbClr val="C6C6C6"/>
    <a:srgbClr val="706F6F"/>
    <a:srgbClr val="A6C2DD"/>
    <a:srgbClr val="93AD24"/>
    <a:srgbClr val="009CBE"/>
    <a:srgbClr val="C51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31" d="100"/>
          <a:sy n="31" d="100"/>
        </p:scale>
        <p:origin x="11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09A8-6865-4C9A-AFBD-96213EE9D6E7}" type="datetimeFigureOut">
              <a:rPr lang="en-ZA" smtClean="0"/>
              <a:t>2021/04/28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51388"/>
            <a:ext cx="5378450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1FF22-3F72-4F09-A912-C7E9BC3580E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076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2D72-1C25-4A38-B28E-40D816283E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E0C08-6071-4565-B65D-85797FB3FECA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58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2D72-1C25-4A38-B28E-40D816283E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5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52" indent="0" algn="ctr">
              <a:buNone/>
              <a:defRPr sz="4800"/>
            </a:lvl2pPr>
            <a:lvl3pPr marL="2194505" indent="0" algn="ctr">
              <a:buNone/>
              <a:defRPr sz="4320"/>
            </a:lvl3pPr>
            <a:lvl4pPr marL="3291758" indent="0" algn="ctr">
              <a:buNone/>
              <a:defRPr sz="3840"/>
            </a:lvl4pPr>
            <a:lvl5pPr marL="4389011" indent="0" algn="ctr">
              <a:buNone/>
              <a:defRPr sz="3840"/>
            </a:lvl5pPr>
            <a:lvl6pPr marL="5486263" indent="0" algn="ctr">
              <a:buNone/>
              <a:defRPr sz="3840"/>
            </a:lvl6pPr>
            <a:lvl7pPr marL="6583516" indent="0" algn="ctr">
              <a:buNone/>
              <a:defRPr sz="3840"/>
            </a:lvl7pPr>
            <a:lvl8pPr marL="7680768" indent="0" algn="ctr">
              <a:buNone/>
              <a:defRPr sz="3840"/>
            </a:lvl8pPr>
            <a:lvl9pPr marL="877802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4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4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4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0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61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91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2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90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96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83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17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8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49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4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80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F5DBA5B-64A8-496F-B442-7525BBDD9C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F5DBA5B-64A8-496F-B442-7525BBDD9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29AE132-1ECB-4CA4-8189-F1BE582079B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02403" y="2816214"/>
            <a:ext cx="11845291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>
            <a:lvl1pPr marL="0" indent="0">
              <a:buNone/>
              <a:defRPr lang="en-US" sz="4800" b="1" smtClean="0">
                <a:solidFill>
                  <a:schemeClr val="tx1"/>
                </a:solidFill>
              </a:defRPr>
            </a:lvl1pPr>
          </a:lstStyle>
          <a:p>
            <a:r>
              <a:rPr lang="en-ZA" sz="4800" b="1" dirty="0">
                <a:solidFill>
                  <a:schemeClr val="tx1"/>
                </a:solidFill>
              </a:rPr>
              <a:t>Subtitle 20pt Calibri, bold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A284DE-2B99-43C3-AE69-0F739A3AB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85E51A-8CA9-4C7E-9232-2D24ADE92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264" y="15294865"/>
            <a:ext cx="12960000" cy="8763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en-ZA" sz="192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ZA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3527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9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9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5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05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758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011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263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516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768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0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4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4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9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8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5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52" indent="0">
              <a:buNone/>
              <a:defRPr sz="4800" b="1"/>
            </a:lvl2pPr>
            <a:lvl3pPr marL="2194505" indent="0">
              <a:buNone/>
              <a:defRPr sz="4320" b="1"/>
            </a:lvl3pPr>
            <a:lvl4pPr marL="3291758" indent="0">
              <a:buNone/>
              <a:defRPr sz="3840" b="1"/>
            </a:lvl4pPr>
            <a:lvl5pPr marL="4389011" indent="0">
              <a:buNone/>
              <a:defRPr sz="3840" b="1"/>
            </a:lvl5pPr>
            <a:lvl6pPr marL="5486263" indent="0">
              <a:buNone/>
              <a:defRPr sz="3840" b="1"/>
            </a:lvl6pPr>
            <a:lvl7pPr marL="6583516" indent="0">
              <a:buNone/>
              <a:defRPr sz="3840" b="1"/>
            </a:lvl7pPr>
            <a:lvl8pPr marL="7680768" indent="0">
              <a:buNone/>
              <a:defRPr sz="3840" b="1"/>
            </a:lvl8pPr>
            <a:lvl9pPr marL="877802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4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5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52" indent="0">
              <a:buNone/>
              <a:defRPr sz="4800" b="1"/>
            </a:lvl2pPr>
            <a:lvl3pPr marL="2194505" indent="0">
              <a:buNone/>
              <a:defRPr sz="4320" b="1"/>
            </a:lvl3pPr>
            <a:lvl4pPr marL="3291758" indent="0">
              <a:buNone/>
              <a:defRPr sz="3840" b="1"/>
            </a:lvl4pPr>
            <a:lvl5pPr marL="4389011" indent="0">
              <a:buNone/>
              <a:defRPr sz="3840" b="1"/>
            </a:lvl5pPr>
            <a:lvl6pPr marL="5486263" indent="0">
              <a:buNone/>
              <a:defRPr sz="3840" b="1"/>
            </a:lvl6pPr>
            <a:lvl7pPr marL="6583516" indent="0">
              <a:buNone/>
              <a:defRPr sz="3840" b="1"/>
            </a:lvl7pPr>
            <a:lvl8pPr marL="7680768" indent="0">
              <a:buNone/>
              <a:defRPr sz="3840" b="1"/>
            </a:lvl8pPr>
            <a:lvl9pPr marL="877802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4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7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7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1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1" y="4937764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52" indent="0">
              <a:buNone/>
              <a:defRPr sz="3360"/>
            </a:lvl2pPr>
            <a:lvl3pPr marL="2194505" indent="0">
              <a:buNone/>
              <a:defRPr sz="2880"/>
            </a:lvl3pPr>
            <a:lvl4pPr marL="3291758" indent="0">
              <a:buNone/>
              <a:defRPr sz="2400"/>
            </a:lvl4pPr>
            <a:lvl5pPr marL="4389011" indent="0">
              <a:buNone/>
              <a:defRPr sz="2400"/>
            </a:lvl5pPr>
            <a:lvl6pPr marL="5486263" indent="0">
              <a:buNone/>
              <a:defRPr sz="2400"/>
            </a:lvl6pPr>
            <a:lvl7pPr marL="6583516" indent="0">
              <a:buNone/>
              <a:defRPr sz="2400"/>
            </a:lvl7pPr>
            <a:lvl8pPr marL="7680768" indent="0">
              <a:buNone/>
              <a:defRPr sz="2400"/>
            </a:lvl8pPr>
            <a:lvl9pPr marL="877802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1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1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52" indent="0">
              <a:buNone/>
              <a:defRPr sz="6720"/>
            </a:lvl2pPr>
            <a:lvl3pPr marL="2194505" indent="0">
              <a:buNone/>
              <a:defRPr sz="5760"/>
            </a:lvl3pPr>
            <a:lvl4pPr marL="3291758" indent="0">
              <a:buNone/>
              <a:defRPr sz="4800"/>
            </a:lvl4pPr>
            <a:lvl5pPr marL="4389011" indent="0">
              <a:buNone/>
              <a:defRPr sz="4800"/>
            </a:lvl5pPr>
            <a:lvl6pPr marL="5486263" indent="0">
              <a:buNone/>
              <a:defRPr sz="4800"/>
            </a:lvl6pPr>
            <a:lvl7pPr marL="6583516" indent="0">
              <a:buNone/>
              <a:defRPr sz="4800"/>
            </a:lvl7pPr>
            <a:lvl8pPr marL="7680768" indent="0">
              <a:buNone/>
              <a:defRPr sz="4800"/>
            </a:lvl8pPr>
            <a:lvl9pPr marL="8778020" indent="0">
              <a:buNone/>
              <a:defRPr sz="4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1" y="4937764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52" indent="0">
              <a:buNone/>
              <a:defRPr sz="3360"/>
            </a:lvl2pPr>
            <a:lvl3pPr marL="2194505" indent="0">
              <a:buNone/>
              <a:defRPr sz="2880"/>
            </a:lvl3pPr>
            <a:lvl4pPr marL="3291758" indent="0">
              <a:buNone/>
              <a:defRPr sz="2400"/>
            </a:lvl4pPr>
            <a:lvl5pPr marL="4389011" indent="0">
              <a:buNone/>
              <a:defRPr sz="2400"/>
            </a:lvl5pPr>
            <a:lvl6pPr marL="5486263" indent="0">
              <a:buNone/>
              <a:defRPr sz="2400"/>
            </a:lvl6pPr>
            <a:lvl7pPr marL="6583516" indent="0">
              <a:buNone/>
              <a:defRPr sz="2400"/>
            </a:lvl7pPr>
            <a:lvl8pPr marL="7680768" indent="0">
              <a:buNone/>
              <a:defRPr sz="2400"/>
            </a:lvl8pPr>
            <a:lvl9pPr marL="877802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8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4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7A1E-15B5-4FE3-8514-9BCFD6051B9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C1B1-BE07-4A7A-8827-EC300648B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94505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27" indent="-548627" algn="l" defTabSz="2194505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879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2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384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636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4889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142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395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647" indent="-548627" algn="l" defTabSz="2194505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52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05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758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011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263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516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768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020" algn="l" defTabSz="2194505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C7A1E-15B5-4FE3-8514-9BCFD6051B90}" type="datetimeFigureOut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4/28/2021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609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DC1B1-BE07-4A7A-8827-EC300648B8DF}" type="slidenum">
              <a:rPr kumimoji="0" lang="en-US" sz="28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093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5D374-62AB-4EC0-ABEF-67BCD4024421}"/>
              </a:ext>
            </a:extLst>
          </p:cNvPr>
          <p:cNvGrpSpPr/>
          <p:nvPr/>
        </p:nvGrpSpPr>
        <p:grpSpPr>
          <a:xfrm>
            <a:off x="0" y="13189735"/>
            <a:ext cx="21945600" cy="99668"/>
            <a:chOff x="0" y="5079188"/>
            <a:chExt cx="12192000" cy="553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46CBD8-04C2-4D75-80CC-22632379A7E7}"/>
                </a:ext>
              </a:extLst>
            </p:cNvPr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B55F28-D9F9-4323-9AAF-D1D4EFC7012B}"/>
                  </a:ext>
                </a:extLst>
              </p:cNvPr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6A2AC-2864-4366-BA27-7408026D1191}"/>
                  </a:ext>
                </a:extLst>
              </p:cNvPr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B510B8-6413-4E2F-BBEC-2BC3D07AF157}"/>
                  </a:ext>
                </a:extLst>
              </p:cNvPr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73538F-9994-4396-AFCF-B02DB606B13E}"/>
                  </a:ext>
                </a:extLst>
              </p:cNvPr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619D56-4B53-44CC-A7D8-2411153D356F}"/>
                  </a:ext>
                </a:extLst>
              </p:cNvPr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5AD5DE-15C4-4D40-95C5-020CA56567FE}"/>
                </a:ext>
              </a:extLst>
            </p:cNvPr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42" baseline="-250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8E2178-B55F-4329-8BE1-C4222D875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10" y="13393921"/>
            <a:ext cx="3498966" cy="918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1C0F12-7633-4620-827E-B9132902E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" y="0"/>
            <a:ext cx="21938839" cy="130852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2B5BD0-1F3D-6B41-85AC-3532EC6DCD22}"/>
              </a:ext>
            </a:extLst>
          </p:cNvPr>
          <p:cNvSpPr txBox="1"/>
          <p:nvPr/>
        </p:nvSpPr>
        <p:spPr>
          <a:xfrm>
            <a:off x="6759" y="67691"/>
            <a:ext cx="21983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SENTECH APP and Budget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FY2021/22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to:	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Communication &amp; Digital Technologies</a:t>
            </a:r>
          </a:p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		 20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375750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0633" y="14866977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0633" y="0"/>
            <a:ext cx="21531182" cy="10540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SENTECH APP: FY2021/22 QUARTERLY TARGETS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B6F88-CA03-4682-ADE5-497DCBB67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118" y="15331803"/>
            <a:ext cx="4552431" cy="83927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90DE92-76A9-42DB-87AD-F15A1CF16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97934"/>
              </p:ext>
            </p:extLst>
          </p:nvPr>
        </p:nvGraphicFramePr>
        <p:xfrm>
          <a:off x="-10633" y="1054018"/>
          <a:ext cx="21945600" cy="15333728"/>
        </p:xfrm>
        <a:graphic>
          <a:graphicData uri="http://schemas.openxmlformats.org/drawingml/2006/table">
            <a:tbl>
              <a:tblPr firstRow="1" firstCol="1" bandRow="1"/>
              <a:tblGrid>
                <a:gridCol w="2949814">
                  <a:extLst>
                    <a:ext uri="{9D8B030D-6E8A-4147-A177-3AD203B41FA5}">
                      <a16:colId xmlns:a16="http://schemas.microsoft.com/office/drawing/2014/main" val="1599311423"/>
                    </a:ext>
                  </a:extLst>
                </a:gridCol>
                <a:gridCol w="2967960">
                  <a:extLst>
                    <a:ext uri="{9D8B030D-6E8A-4147-A177-3AD203B41FA5}">
                      <a16:colId xmlns:a16="http://schemas.microsoft.com/office/drawing/2014/main" val="2800334914"/>
                    </a:ext>
                  </a:extLst>
                </a:gridCol>
                <a:gridCol w="2967960">
                  <a:extLst>
                    <a:ext uri="{9D8B030D-6E8A-4147-A177-3AD203B41FA5}">
                      <a16:colId xmlns:a16="http://schemas.microsoft.com/office/drawing/2014/main" val="34215196"/>
                    </a:ext>
                  </a:extLst>
                </a:gridCol>
                <a:gridCol w="2249007">
                  <a:extLst>
                    <a:ext uri="{9D8B030D-6E8A-4147-A177-3AD203B41FA5}">
                      <a16:colId xmlns:a16="http://schemas.microsoft.com/office/drawing/2014/main" val="675673841"/>
                    </a:ext>
                  </a:extLst>
                </a:gridCol>
                <a:gridCol w="2302054">
                  <a:extLst>
                    <a:ext uri="{9D8B030D-6E8A-4147-A177-3AD203B41FA5}">
                      <a16:colId xmlns:a16="http://schemas.microsoft.com/office/drawing/2014/main" val="979305995"/>
                    </a:ext>
                  </a:extLst>
                </a:gridCol>
                <a:gridCol w="2572885">
                  <a:extLst>
                    <a:ext uri="{9D8B030D-6E8A-4147-A177-3AD203B41FA5}">
                      <a16:colId xmlns:a16="http://schemas.microsoft.com/office/drawing/2014/main" val="3757886758"/>
                    </a:ext>
                  </a:extLst>
                </a:gridCol>
                <a:gridCol w="2967960">
                  <a:extLst>
                    <a:ext uri="{9D8B030D-6E8A-4147-A177-3AD203B41FA5}">
                      <a16:colId xmlns:a16="http://schemas.microsoft.com/office/drawing/2014/main" val="1268933027"/>
                    </a:ext>
                  </a:extLst>
                </a:gridCol>
                <a:gridCol w="2967960">
                  <a:extLst>
                    <a:ext uri="{9D8B030D-6E8A-4147-A177-3AD203B41FA5}">
                      <a16:colId xmlns:a16="http://schemas.microsoft.com/office/drawing/2014/main" val="1708525706"/>
                    </a:ext>
                  </a:extLst>
                </a:gridCol>
              </a:tblGrid>
              <a:tr h="30734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</a:t>
                      </a: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 Targets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989953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Pillars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 Indicators (KPIs)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49300" algn="l"/>
                        </a:tabLs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48634"/>
                  </a:ext>
                </a:extLst>
              </a:tr>
              <a:tr h="943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centricity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Loyalty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satisfaction levels (%)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satisfaction levels of baseline +5%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Satisfaction Survey Monitoring Tool developed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Engagements with top 5 Tier 1 customers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Engagements with all Tier 1 customers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(65%+ </a:t>
                      </a: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5%) </a:t>
                      </a: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 </a:t>
                      </a: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satisfaction levels achieved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06900"/>
                  </a:ext>
                </a:extLst>
              </a:tr>
              <a:tr h="1043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Transformed communities and enterprises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Spend on Enterprise and Supplier Development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allocated budget spend (R6m) on Enterprise and Supplier Development (ESD)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Enterprise and Supplier Development Plan completed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 50% spend of allocated budget for ESD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 75% spend of allocated budget for ESD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allocated budget spent (R6m)  on Enterprise Supplier Development (ESD)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87901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Preservation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footprint reduced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efficiencies achieved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sites converted to green energy supply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sites converted to green energy supply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 energy supply project plan developed for 2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and solutions requirements concluded for 2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site converted to green energy supply 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sites converted to green energy supply 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471684"/>
                  </a:ext>
                </a:extLst>
              </a:tr>
              <a:tr h="1043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Brand and Reputation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corporate governance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Audit Achieved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Audit Achieved 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performance required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performance required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of Management Letter Points by 50%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and issue Interim Financial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Statements for the 9 months period ending 31 December 2021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0269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DFD24EB-277E-4D99-9F03-65D803FDD7CD}"/>
              </a:ext>
            </a:extLst>
          </p:cNvPr>
          <p:cNvGrpSpPr/>
          <p:nvPr/>
        </p:nvGrpSpPr>
        <p:grpSpPr bwMode="auto">
          <a:xfrm>
            <a:off x="933902" y="3512162"/>
            <a:ext cx="817438" cy="1070576"/>
            <a:chOff x="-17" y="0"/>
            <a:chExt cx="714" cy="786"/>
          </a:xfrm>
          <a:solidFill>
            <a:schemeClr val="bg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0719306-5BF5-4225-929A-4923624E2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0"/>
              <a:ext cx="169" cy="169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247E9D0-D3F1-4789-8115-AC166E629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" y="0"/>
              <a:ext cx="170" cy="170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04E91A7-D5CC-4A51-8AD8-62A8E518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" y="680"/>
              <a:ext cx="90" cy="106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481032C-C619-472D-A61A-48B8D0262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" y="165"/>
              <a:ext cx="714" cy="621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8BD712-4834-46C3-8505-21F3877B3550}"/>
              </a:ext>
            </a:extLst>
          </p:cNvPr>
          <p:cNvGrpSpPr/>
          <p:nvPr/>
        </p:nvGrpSpPr>
        <p:grpSpPr>
          <a:xfrm>
            <a:off x="792557" y="7063040"/>
            <a:ext cx="1152792" cy="753247"/>
            <a:chOff x="0" y="0"/>
            <a:chExt cx="292813" cy="304800"/>
          </a:xfrm>
          <a:solidFill>
            <a:schemeClr val="bg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5ADE715-4272-4D9D-83CC-5B8ADD2ED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92813" cy="304800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996B217-C860-461C-84F3-8671BC3B9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763" y="87650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1F8368F-F816-442A-ABA0-8290D6A40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" y="208300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6E994F1-042F-47E3-9FAF-93CF1CF02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325" y="14625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4" name="Группа 416">
            <a:extLst>
              <a:ext uri="{FF2B5EF4-FFF2-40B4-BE49-F238E27FC236}">
                <a16:creationId xmlns:a16="http://schemas.microsoft.com/office/drawing/2014/main" id="{8D627059-F0E7-46BE-8311-53AFC41E9857}"/>
              </a:ext>
            </a:extLst>
          </p:cNvPr>
          <p:cNvGrpSpPr/>
          <p:nvPr/>
        </p:nvGrpSpPr>
        <p:grpSpPr>
          <a:xfrm>
            <a:off x="829472" y="10793039"/>
            <a:ext cx="1338655" cy="1091229"/>
            <a:chOff x="0" y="0"/>
            <a:chExt cx="302814" cy="294363"/>
          </a:xfrm>
          <a:solidFill>
            <a:schemeClr val="bg1"/>
          </a:solidFill>
        </p:grpSpPr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3E0F507A-CD14-48D1-AED8-AC9FE0E87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43" y="38027"/>
              <a:ext cx="278871" cy="180280"/>
            </a:xfrm>
            <a:custGeom>
              <a:avLst/>
              <a:gdLst>
                <a:gd name="T0" fmla="*/ 207 w 236"/>
                <a:gd name="T1" fmla="*/ 80 h 152"/>
                <a:gd name="T2" fmla="*/ 124 w 236"/>
                <a:gd name="T3" fmla="*/ 8 h 152"/>
                <a:gd name="T4" fmla="*/ 101 w 236"/>
                <a:gd name="T5" fmla="*/ 11 h 152"/>
                <a:gd name="T6" fmla="*/ 68 w 236"/>
                <a:gd name="T7" fmla="*/ 0 h 152"/>
                <a:gd name="T8" fmla="*/ 12 w 236"/>
                <a:gd name="T9" fmla="*/ 56 h 152"/>
                <a:gd name="T10" fmla="*/ 17 w 236"/>
                <a:gd name="T11" fmla="*/ 76 h 152"/>
                <a:gd name="T12" fmla="*/ 0 w 236"/>
                <a:gd name="T13" fmla="*/ 112 h 152"/>
                <a:gd name="T14" fmla="*/ 40 w 236"/>
                <a:gd name="T15" fmla="*/ 152 h 152"/>
                <a:gd name="T16" fmla="*/ 204 w 236"/>
                <a:gd name="T17" fmla="*/ 152 h 152"/>
                <a:gd name="T18" fmla="*/ 236 w 236"/>
                <a:gd name="T19" fmla="*/ 120 h 152"/>
                <a:gd name="T20" fmla="*/ 207 w 236"/>
                <a:gd name="T21" fmla="*/ 80 h 152"/>
                <a:gd name="T22" fmla="*/ 20 w 236"/>
                <a:gd name="T23" fmla="*/ 56 h 152"/>
                <a:gd name="T24" fmla="*/ 68 w 236"/>
                <a:gd name="T25" fmla="*/ 8 h 152"/>
                <a:gd name="T26" fmla="*/ 91 w 236"/>
                <a:gd name="T27" fmla="*/ 14 h 152"/>
                <a:gd name="T28" fmla="*/ 44 w 236"/>
                <a:gd name="T29" fmla="*/ 68 h 152"/>
                <a:gd name="T30" fmla="*/ 40 w 236"/>
                <a:gd name="T31" fmla="*/ 68 h 152"/>
                <a:gd name="T32" fmla="*/ 23 w 236"/>
                <a:gd name="T33" fmla="*/ 72 h 152"/>
                <a:gd name="T34" fmla="*/ 20 w 236"/>
                <a:gd name="T35" fmla="*/ 56 h 152"/>
                <a:gd name="T36" fmla="*/ 204 w 236"/>
                <a:gd name="T37" fmla="*/ 144 h 152"/>
                <a:gd name="T38" fmla="*/ 40 w 236"/>
                <a:gd name="T39" fmla="*/ 144 h 152"/>
                <a:gd name="T40" fmla="*/ 8 w 236"/>
                <a:gd name="T41" fmla="*/ 112 h 152"/>
                <a:gd name="T42" fmla="*/ 40 w 236"/>
                <a:gd name="T43" fmla="*/ 76 h 152"/>
                <a:gd name="T44" fmla="*/ 51 w 236"/>
                <a:gd name="T45" fmla="*/ 76 h 152"/>
                <a:gd name="T46" fmla="*/ 52 w 236"/>
                <a:gd name="T47" fmla="*/ 73 h 152"/>
                <a:gd name="T48" fmla="*/ 124 w 236"/>
                <a:gd name="T49" fmla="*/ 16 h 152"/>
                <a:gd name="T50" fmla="*/ 200 w 236"/>
                <a:gd name="T51" fmla="*/ 84 h 152"/>
                <a:gd name="T52" fmla="*/ 200 w 236"/>
                <a:gd name="T53" fmla="*/ 88 h 152"/>
                <a:gd name="T54" fmla="*/ 204 w 236"/>
                <a:gd name="T55" fmla="*/ 88 h 152"/>
                <a:gd name="T56" fmla="*/ 228 w 236"/>
                <a:gd name="T57" fmla="*/ 120 h 152"/>
                <a:gd name="T58" fmla="*/ 204 w 236"/>
                <a:gd name="T59" fmla="*/ 1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152">
                  <a:moveTo>
                    <a:pt x="207" y="80"/>
                  </a:moveTo>
                  <a:cubicBezTo>
                    <a:pt x="205" y="40"/>
                    <a:pt x="169" y="8"/>
                    <a:pt x="124" y="8"/>
                  </a:cubicBezTo>
                  <a:cubicBezTo>
                    <a:pt x="116" y="8"/>
                    <a:pt x="108" y="9"/>
                    <a:pt x="101" y="11"/>
                  </a:cubicBezTo>
                  <a:cubicBezTo>
                    <a:pt x="91" y="4"/>
                    <a:pt x="80" y="0"/>
                    <a:pt x="68" y="0"/>
                  </a:cubicBezTo>
                  <a:cubicBezTo>
                    <a:pt x="37" y="0"/>
                    <a:pt x="12" y="25"/>
                    <a:pt x="12" y="56"/>
                  </a:cubicBezTo>
                  <a:cubicBezTo>
                    <a:pt x="12" y="64"/>
                    <a:pt x="14" y="70"/>
                    <a:pt x="17" y="76"/>
                  </a:cubicBezTo>
                  <a:cubicBezTo>
                    <a:pt x="6" y="84"/>
                    <a:pt x="0" y="97"/>
                    <a:pt x="0" y="112"/>
                  </a:cubicBezTo>
                  <a:cubicBezTo>
                    <a:pt x="0" y="135"/>
                    <a:pt x="16" y="152"/>
                    <a:pt x="40" y="152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22" y="152"/>
                    <a:pt x="236" y="139"/>
                    <a:pt x="236" y="120"/>
                  </a:cubicBezTo>
                  <a:cubicBezTo>
                    <a:pt x="236" y="102"/>
                    <a:pt x="224" y="83"/>
                    <a:pt x="207" y="80"/>
                  </a:cubicBezTo>
                  <a:close/>
                  <a:moveTo>
                    <a:pt x="20" y="56"/>
                  </a:moveTo>
                  <a:cubicBezTo>
                    <a:pt x="20" y="29"/>
                    <a:pt x="41" y="8"/>
                    <a:pt x="68" y="8"/>
                  </a:cubicBezTo>
                  <a:cubicBezTo>
                    <a:pt x="76" y="8"/>
                    <a:pt x="84" y="10"/>
                    <a:pt x="91" y="14"/>
                  </a:cubicBezTo>
                  <a:cubicBezTo>
                    <a:pt x="68" y="24"/>
                    <a:pt x="50" y="43"/>
                    <a:pt x="44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4" y="68"/>
                    <a:pt x="28" y="69"/>
                    <a:pt x="23" y="72"/>
                  </a:cubicBezTo>
                  <a:cubicBezTo>
                    <a:pt x="21" y="67"/>
                    <a:pt x="20" y="62"/>
                    <a:pt x="20" y="56"/>
                  </a:cubicBezTo>
                  <a:close/>
                  <a:moveTo>
                    <a:pt x="204" y="144"/>
                  </a:moveTo>
                  <a:cubicBezTo>
                    <a:pt x="40" y="144"/>
                    <a:pt x="40" y="144"/>
                    <a:pt x="40" y="144"/>
                  </a:cubicBezTo>
                  <a:cubicBezTo>
                    <a:pt x="21" y="144"/>
                    <a:pt x="8" y="131"/>
                    <a:pt x="8" y="112"/>
                  </a:cubicBezTo>
                  <a:cubicBezTo>
                    <a:pt x="8" y="92"/>
                    <a:pt x="22" y="76"/>
                    <a:pt x="4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8" y="40"/>
                    <a:pt x="88" y="16"/>
                    <a:pt x="124" y="16"/>
                  </a:cubicBezTo>
                  <a:cubicBezTo>
                    <a:pt x="165" y="16"/>
                    <a:pt x="200" y="46"/>
                    <a:pt x="200" y="84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18" y="88"/>
                    <a:pt x="228" y="105"/>
                    <a:pt x="228" y="120"/>
                  </a:cubicBezTo>
                  <a:cubicBezTo>
                    <a:pt x="228" y="134"/>
                    <a:pt x="218" y="144"/>
                    <a:pt x="204" y="1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CA376B-32B0-4B51-BDD9-22ADEDDD4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9998"/>
              <a:ext cx="28169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E3DDFEC-8514-476D-8318-935FF822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1" y="0"/>
              <a:ext cx="9860" cy="2957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3" name="Freeform 135">
              <a:extLst>
                <a:ext uri="{FF2B5EF4-FFF2-40B4-BE49-F238E27FC236}">
                  <a16:creationId xmlns:a16="http://schemas.microsoft.com/office/drawing/2014/main" id="{4932F397-4BFD-48DB-817F-70A677CA6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3" y="15492"/>
              <a:ext cx="33803" cy="35211"/>
            </a:xfrm>
            <a:custGeom>
              <a:avLst/>
              <a:gdLst>
                <a:gd name="T0" fmla="*/ 4 w 24"/>
                <a:gd name="T1" fmla="*/ 0 h 25"/>
                <a:gd name="T2" fmla="*/ 24 w 24"/>
                <a:gd name="T3" fmla="*/ 20 h 25"/>
                <a:gd name="T4" fmla="*/ 20 w 24"/>
                <a:gd name="T5" fmla="*/ 25 h 25"/>
                <a:gd name="T6" fmla="*/ 0 w 24"/>
                <a:gd name="T7" fmla="*/ 5 h 25"/>
                <a:gd name="T8" fmla="*/ 4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0"/>
                  </a:moveTo>
                  <a:lnTo>
                    <a:pt x="24" y="20"/>
                  </a:lnTo>
                  <a:lnTo>
                    <a:pt x="20" y="25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AEC73E-9B42-415E-8F69-64D918F17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" y="228167"/>
              <a:ext cx="9860" cy="1831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B69F084-C979-400B-9B46-7A81BA958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" y="266194"/>
              <a:ext cx="9860" cy="1831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36" name="Freeform 138">
              <a:extLst>
                <a:ext uri="{FF2B5EF4-FFF2-40B4-BE49-F238E27FC236}">
                  <a16:creationId xmlns:a16="http://schemas.microsoft.com/office/drawing/2014/main" id="{E6A487F6-B6F5-44AA-B85E-41EAA9428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7" y="233800"/>
              <a:ext cx="15493" cy="16901"/>
            </a:xfrm>
            <a:custGeom>
              <a:avLst/>
              <a:gdLst>
                <a:gd name="T0" fmla="*/ 4 w 11"/>
                <a:gd name="T1" fmla="*/ 12 h 12"/>
                <a:gd name="T2" fmla="*/ 0 w 11"/>
                <a:gd name="T3" fmla="*/ 7 h 12"/>
                <a:gd name="T4" fmla="*/ 6 w 11"/>
                <a:gd name="T5" fmla="*/ 0 h 12"/>
                <a:gd name="T6" fmla="*/ 11 w 11"/>
                <a:gd name="T7" fmla="*/ 5 h 12"/>
                <a:gd name="T8" fmla="*/ 4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11" y="5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0" name="Freeform 139">
              <a:extLst>
                <a:ext uri="{FF2B5EF4-FFF2-40B4-BE49-F238E27FC236}">
                  <a16:creationId xmlns:a16="http://schemas.microsoft.com/office/drawing/2014/main" id="{FF17A213-890C-4C0C-9004-5D2951515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8" y="261969"/>
              <a:ext cx="15493" cy="16901"/>
            </a:xfrm>
            <a:custGeom>
              <a:avLst/>
              <a:gdLst>
                <a:gd name="T0" fmla="*/ 4 w 11"/>
                <a:gd name="T1" fmla="*/ 12 h 12"/>
                <a:gd name="T2" fmla="*/ 0 w 11"/>
                <a:gd name="T3" fmla="*/ 7 h 12"/>
                <a:gd name="T4" fmla="*/ 6 w 11"/>
                <a:gd name="T5" fmla="*/ 0 h 12"/>
                <a:gd name="T6" fmla="*/ 11 w 11"/>
                <a:gd name="T7" fmla="*/ 5 h 12"/>
                <a:gd name="T8" fmla="*/ 4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11" y="5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1" name="Freeform 140">
              <a:extLst>
                <a:ext uri="{FF2B5EF4-FFF2-40B4-BE49-F238E27FC236}">
                  <a16:creationId xmlns:a16="http://schemas.microsoft.com/office/drawing/2014/main" id="{079B94E4-C8B2-4C9E-BE35-9A9E3891B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7" y="261969"/>
              <a:ext cx="15493" cy="16901"/>
            </a:xfrm>
            <a:custGeom>
              <a:avLst/>
              <a:gdLst>
                <a:gd name="T0" fmla="*/ 11 w 11"/>
                <a:gd name="T1" fmla="*/ 7 h 12"/>
                <a:gd name="T2" fmla="*/ 6 w 11"/>
                <a:gd name="T3" fmla="*/ 12 h 12"/>
                <a:gd name="T4" fmla="*/ 0 w 11"/>
                <a:gd name="T5" fmla="*/ 5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lnTo>
                    <a:pt x="6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2" name="Freeform 141">
              <a:extLst>
                <a:ext uri="{FF2B5EF4-FFF2-40B4-BE49-F238E27FC236}">
                  <a16:creationId xmlns:a16="http://schemas.microsoft.com/office/drawing/2014/main" id="{65DB2F99-3A6F-4EA8-A563-D39C03A5A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8" y="233800"/>
              <a:ext cx="15493" cy="16901"/>
            </a:xfrm>
            <a:custGeom>
              <a:avLst/>
              <a:gdLst>
                <a:gd name="T0" fmla="*/ 0 w 11"/>
                <a:gd name="T1" fmla="*/ 5 h 12"/>
                <a:gd name="T2" fmla="*/ 4 w 11"/>
                <a:gd name="T3" fmla="*/ 0 h 12"/>
                <a:gd name="T4" fmla="*/ 11 w 11"/>
                <a:gd name="T5" fmla="*/ 7 h 12"/>
                <a:gd name="T6" fmla="*/ 6 w 11"/>
                <a:gd name="T7" fmla="*/ 12 h 12"/>
                <a:gd name="T8" fmla="*/ 0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4" y="0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BA6E535-192A-4962-A4F7-4EC627F06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34" y="250702"/>
              <a:ext cx="19718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C4FB34A-5C09-4202-B458-1BA1E2CE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07" y="250702"/>
              <a:ext cx="19718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9E4176-9B99-476E-A321-FB0EA59DB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15" y="236617"/>
              <a:ext cx="9860" cy="1971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856F95-87B1-4B5E-9FBE-213DAB60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15" y="274645"/>
              <a:ext cx="9860" cy="1971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7" name="Freeform 146">
              <a:extLst>
                <a:ext uri="{FF2B5EF4-FFF2-40B4-BE49-F238E27FC236}">
                  <a16:creationId xmlns:a16="http://schemas.microsoft.com/office/drawing/2014/main" id="{9F952C7C-09D3-4D49-99CB-75E4BCEA2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83" y="243659"/>
              <a:ext cx="15493" cy="15493"/>
            </a:xfrm>
            <a:custGeom>
              <a:avLst/>
              <a:gdLst>
                <a:gd name="T0" fmla="*/ 4 w 11"/>
                <a:gd name="T1" fmla="*/ 11 h 11"/>
                <a:gd name="T2" fmla="*/ 0 w 11"/>
                <a:gd name="T3" fmla="*/ 6 h 11"/>
                <a:gd name="T4" fmla="*/ 7 w 11"/>
                <a:gd name="T5" fmla="*/ 0 h 11"/>
                <a:gd name="T6" fmla="*/ 11 w 11"/>
                <a:gd name="T7" fmla="*/ 5 h 11"/>
                <a:gd name="T8" fmla="*/ 4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11" y="5"/>
                  </a:lnTo>
                  <a:lnTo>
                    <a:pt x="4" y="1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8" name="Freeform 147">
              <a:extLst>
                <a:ext uri="{FF2B5EF4-FFF2-40B4-BE49-F238E27FC236}">
                  <a16:creationId xmlns:a16="http://schemas.microsoft.com/office/drawing/2014/main" id="{50D13DB4-F4ED-4648-9EA9-21162FC74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14" y="271828"/>
              <a:ext cx="15493" cy="15493"/>
            </a:xfrm>
            <a:custGeom>
              <a:avLst/>
              <a:gdLst>
                <a:gd name="T0" fmla="*/ 4 w 11"/>
                <a:gd name="T1" fmla="*/ 11 h 11"/>
                <a:gd name="T2" fmla="*/ 0 w 11"/>
                <a:gd name="T3" fmla="*/ 6 h 11"/>
                <a:gd name="T4" fmla="*/ 6 w 11"/>
                <a:gd name="T5" fmla="*/ 0 h 11"/>
                <a:gd name="T6" fmla="*/ 11 w 11"/>
                <a:gd name="T7" fmla="*/ 5 h 11"/>
                <a:gd name="T8" fmla="*/ 4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1" y="5"/>
                  </a:lnTo>
                  <a:lnTo>
                    <a:pt x="4" y="1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49" name="Freeform 148">
              <a:extLst>
                <a:ext uri="{FF2B5EF4-FFF2-40B4-BE49-F238E27FC236}">
                  <a16:creationId xmlns:a16="http://schemas.microsoft.com/office/drawing/2014/main" id="{F0E46908-8556-4594-B968-5A34843A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83" y="271828"/>
              <a:ext cx="15493" cy="15493"/>
            </a:xfrm>
            <a:custGeom>
              <a:avLst/>
              <a:gdLst>
                <a:gd name="T0" fmla="*/ 11 w 11"/>
                <a:gd name="T1" fmla="*/ 6 h 11"/>
                <a:gd name="T2" fmla="*/ 7 w 11"/>
                <a:gd name="T3" fmla="*/ 11 h 11"/>
                <a:gd name="T4" fmla="*/ 0 w 11"/>
                <a:gd name="T5" fmla="*/ 5 h 11"/>
                <a:gd name="T6" fmla="*/ 4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7" y="11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0" name="Freeform 149">
              <a:extLst>
                <a:ext uri="{FF2B5EF4-FFF2-40B4-BE49-F238E27FC236}">
                  <a16:creationId xmlns:a16="http://schemas.microsoft.com/office/drawing/2014/main" id="{54182272-DF84-49F2-9975-56BD739B0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14" y="243659"/>
              <a:ext cx="15493" cy="15493"/>
            </a:xfrm>
            <a:custGeom>
              <a:avLst/>
              <a:gdLst>
                <a:gd name="T0" fmla="*/ 0 w 11"/>
                <a:gd name="T1" fmla="*/ 5 h 11"/>
                <a:gd name="T2" fmla="*/ 4 w 11"/>
                <a:gd name="T3" fmla="*/ 0 h 11"/>
                <a:gd name="T4" fmla="*/ 11 w 11"/>
                <a:gd name="T5" fmla="*/ 6 h 11"/>
                <a:gd name="T6" fmla="*/ 6 w 11"/>
                <a:gd name="T7" fmla="*/ 11 h 11"/>
                <a:gd name="T8" fmla="*/ 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4" y="0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73465FB-C911-4319-A14F-44A9FC1A0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00" y="260560"/>
              <a:ext cx="19718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6BD329-BA3E-4AC2-BE69-6E0E576EF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80" y="260560"/>
              <a:ext cx="18310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pic>
        <p:nvPicPr>
          <p:cNvPr id="53" name="Picture 17">
            <a:extLst>
              <a:ext uri="{FF2B5EF4-FFF2-40B4-BE49-F238E27FC236}">
                <a16:creationId xmlns:a16="http://schemas.microsoft.com/office/drawing/2014/main" id="{54A0D219-261C-4B23-96C1-6B26D6DD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" y="14104504"/>
            <a:ext cx="2488227" cy="6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3189735"/>
            <a:ext cx="21945600" cy="99668"/>
            <a:chOff x="0" y="5079188"/>
            <a:chExt cx="12192000" cy="55371"/>
          </a:xfrm>
        </p:grpSpPr>
        <p:grpSp>
          <p:nvGrpSpPr>
            <p:cNvPr id="6" name="Group 5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8" name="Rectangle 7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42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10" y="13393921"/>
            <a:ext cx="3498966" cy="9184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8250" y="4562810"/>
            <a:ext cx="10324553" cy="208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3242" b="1" dirty="0"/>
          </a:p>
          <a:p>
            <a:pPr algn="just"/>
            <a:endParaRPr lang="en-ZA" sz="3242" b="1" dirty="0"/>
          </a:p>
          <a:p>
            <a:pPr algn="just"/>
            <a:endParaRPr lang="en-ZA" sz="3242" b="1" dirty="0"/>
          </a:p>
          <a:p>
            <a:pPr algn="just"/>
            <a:endParaRPr lang="en-ZA" sz="3242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7BAE90-952E-4A6A-AE99-8CB356F8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2057404"/>
            <a:ext cx="21945609" cy="2367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CDAD6C-0EAF-462E-B398-E675658BB09D}"/>
              </a:ext>
            </a:extLst>
          </p:cNvPr>
          <p:cNvSpPr txBox="1"/>
          <p:nvPr/>
        </p:nvSpPr>
        <p:spPr>
          <a:xfrm>
            <a:off x="546192" y="2416568"/>
            <a:ext cx="121615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5FF7F-1CC4-394A-9EC6-C5425D0EEC31}"/>
              </a:ext>
            </a:extLst>
          </p:cNvPr>
          <p:cNvSpPr txBox="1"/>
          <p:nvPr/>
        </p:nvSpPr>
        <p:spPr>
          <a:xfrm>
            <a:off x="546192" y="5565994"/>
            <a:ext cx="20230666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The APPs were submitted to the DCDT and National Treasury in line </a:t>
            </a:r>
            <a:r>
              <a:rPr lang="en-US" sz="4000"/>
              <a:t>with regulations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SENTECH Focuses on deliver of strategic objectives in line with national objectives.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The Annual Performance plans presented are budgeted for.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 risk register focusing on business sustainability and continuity is monitored by the Board.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Focus on promoting SMMEs in our procurement is part of our strategy execution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The Business operates under tough market conditions constrained by the COVID-19 Pandemic.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930310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-265470" y="7256199"/>
            <a:ext cx="14804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201902" y="6303699"/>
            <a:ext cx="57756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444" y="14784717"/>
            <a:ext cx="4659079" cy="85893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4034889"/>
            <a:ext cx="21945600" cy="125954"/>
            <a:chOff x="0" y="5079188"/>
            <a:chExt cx="12192000" cy="55371"/>
          </a:xfrm>
        </p:grpSpPr>
        <p:grpSp>
          <p:nvGrpSpPr>
            <p:cNvPr id="19" name="Group 18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21" name="Rectangle 20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10164"/>
          <a:stretch/>
        </p:blipFill>
        <p:spPr>
          <a:xfrm>
            <a:off x="-24714" y="0"/>
            <a:ext cx="21970314" cy="140348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40847" y="12191900"/>
            <a:ext cx="1673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7504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63" y="13130201"/>
            <a:ext cx="4811825" cy="8870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73" y="12942912"/>
            <a:ext cx="21945600" cy="99668"/>
            <a:chOff x="0" y="5079188"/>
            <a:chExt cx="12192000" cy="55371"/>
          </a:xfrm>
        </p:grpSpPr>
        <p:grpSp>
          <p:nvGrpSpPr>
            <p:cNvPr id="6" name="Group 5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8" name="Rectangle 7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42" baseline="-25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048184-72DB-4222-90CA-D75E959EF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81"/>
          <a:stretch/>
        </p:blipFill>
        <p:spPr>
          <a:xfrm>
            <a:off x="0" y="2057401"/>
            <a:ext cx="21930145" cy="10885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57452-CDAF-4005-A891-A9E124912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7" y="2057400"/>
            <a:ext cx="21924247" cy="1234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3494F3-BE07-4D1F-B9A4-8BE9428033A8}"/>
              </a:ext>
            </a:extLst>
          </p:cNvPr>
          <p:cNvSpPr txBox="1"/>
          <p:nvPr/>
        </p:nvSpPr>
        <p:spPr>
          <a:xfrm>
            <a:off x="12164353" y="2724125"/>
            <a:ext cx="976579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Strategic Focus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8808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3189735"/>
            <a:ext cx="21945600" cy="99668"/>
            <a:chOff x="0" y="5079188"/>
            <a:chExt cx="12192000" cy="55371"/>
          </a:xfrm>
        </p:grpSpPr>
        <p:grpSp>
          <p:nvGrpSpPr>
            <p:cNvPr id="6" name="Group 5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8" name="Rectangle 7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42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10" y="13393921"/>
            <a:ext cx="3498966" cy="918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1727" y="2672478"/>
            <a:ext cx="1153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dirty="0">
                <a:solidFill>
                  <a:schemeClr val="bg1"/>
                </a:solidFill>
              </a:rPr>
              <a:t>Vision, Mission and Values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6391D9-DEAC-49A9-857B-C624D56D4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6" t="9508" r="1133" b="6269"/>
          <a:stretch/>
        </p:blipFill>
        <p:spPr>
          <a:xfrm>
            <a:off x="604800" y="4402807"/>
            <a:ext cx="20736000" cy="8677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24CD1-644A-40B9-95DA-3E6D5C6BD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" y="2057233"/>
            <a:ext cx="21981280" cy="22357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C10365-EC89-4903-86BB-AE991C8D4B4B}"/>
              </a:ext>
            </a:extLst>
          </p:cNvPr>
          <p:cNvSpPr txBox="1"/>
          <p:nvPr/>
        </p:nvSpPr>
        <p:spPr>
          <a:xfrm>
            <a:off x="10451423" y="1867905"/>
            <a:ext cx="1216152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Focus, Vision, Mission and Values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9258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3189735"/>
            <a:ext cx="21945600" cy="99668"/>
            <a:chOff x="0" y="5079188"/>
            <a:chExt cx="12192000" cy="55371"/>
          </a:xfrm>
        </p:grpSpPr>
        <p:grpSp>
          <p:nvGrpSpPr>
            <p:cNvPr id="6" name="Group 5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8" name="Rectangle 7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42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10" y="13393921"/>
            <a:ext cx="3498966" cy="918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1727" y="2672478"/>
            <a:ext cx="1153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dirty="0">
                <a:solidFill>
                  <a:schemeClr val="bg1"/>
                </a:solidFill>
              </a:rPr>
              <a:t>Vision, Mission and Values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8905B-9C40-4436-89ED-2A08FDD9E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3" b="2865"/>
          <a:stretch/>
        </p:blipFill>
        <p:spPr>
          <a:xfrm>
            <a:off x="1533707" y="4524966"/>
            <a:ext cx="18865201" cy="8560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48471C-BB30-4D9F-B0B9-F0C24EE05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2057404"/>
            <a:ext cx="21945609" cy="2367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38AF7A-977F-4B18-89FB-AF0C3838DA28}"/>
              </a:ext>
            </a:extLst>
          </p:cNvPr>
          <p:cNvSpPr txBox="1"/>
          <p:nvPr/>
        </p:nvSpPr>
        <p:spPr>
          <a:xfrm>
            <a:off x="2" y="1921180"/>
            <a:ext cx="1190548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Focus, Vision, Mission and Values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4148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18E30C-024C-46F7-BE56-785AD53C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2057404"/>
            <a:ext cx="21945609" cy="236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EDA3A-D314-460A-85A2-0D4AD3695192}"/>
              </a:ext>
            </a:extLst>
          </p:cNvPr>
          <p:cNvSpPr txBox="1"/>
          <p:nvPr/>
        </p:nvSpPr>
        <p:spPr>
          <a:xfrm>
            <a:off x="1" y="1939460"/>
            <a:ext cx="1799539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Strategy : </a:t>
            </a:r>
          </a:p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Strategic Pillars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31431-0AF8-4021-8979-E9758B59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35" y="4582385"/>
            <a:ext cx="18536879" cy="95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307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3189735"/>
            <a:ext cx="21945600" cy="99668"/>
            <a:chOff x="0" y="5079188"/>
            <a:chExt cx="12192000" cy="55371"/>
          </a:xfrm>
        </p:grpSpPr>
        <p:grpSp>
          <p:nvGrpSpPr>
            <p:cNvPr id="6" name="Group 5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8" name="Rectangle 7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42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10" y="13393921"/>
            <a:ext cx="3498966" cy="918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1727" y="2672478"/>
            <a:ext cx="1153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dirty="0">
                <a:solidFill>
                  <a:schemeClr val="bg1"/>
                </a:solidFill>
              </a:rPr>
              <a:t>Vision, Mission and Values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32DC00-2129-477D-A142-C932FCE6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" y="2057233"/>
            <a:ext cx="21981280" cy="22357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F99143-1DFF-4BDC-94D0-794AE9B52894}"/>
              </a:ext>
            </a:extLst>
          </p:cNvPr>
          <p:cNvSpPr txBox="1"/>
          <p:nvPr/>
        </p:nvSpPr>
        <p:spPr>
          <a:xfrm>
            <a:off x="10451423" y="1867906"/>
            <a:ext cx="121615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Structure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75210-1399-4C5F-8BFC-AD480F6883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" t="3951" r="-103" b="2466"/>
          <a:stretch/>
        </p:blipFill>
        <p:spPr>
          <a:xfrm>
            <a:off x="2298966" y="4375170"/>
            <a:ext cx="17383376" cy="8732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6B467-DCB4-4899-8061-F94587C27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" y="2057400"/>
            <a:ext cx="21924247" cy="1234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0F9B54-36BA-408B-B5EE-0F875483B71C}"/>
              </a:ext>
            </a:extLst>
          </p:cNvPr>
          <p:cNvSpPr txBox="1"/>
          <p:nvPr/>
        </p:nvSpPr>
        <p:spPr>
          <a:xfrm>
            <a:off x="13441680" y="2297891"/>
            <a:ext cx="998524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our Performance and APP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2467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3189735"/>
            <a:ext cx="21945600" cy="99668"/>
            <a:chOff x="0" y="5079188"/>
            <a:chExt cx="12192000" cy="55371"/>
          </a:xfrm>
        </p:grpSpPr>
        <p:grpSp>
          <p:nvGrpSpPr>
            <p:cNvPr id="6" name="Group 5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8" name="Rectangle 7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0" name="Rectangle 9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1" name="Rectangle 10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6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42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10" y="13393921"/>
            <a:ext cx="3498966" cy="9184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8250" y="4562810"/>
            <a:ext cx="10324553" cy="208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ZA" sz="3242" b="1" dirty="0"/>
          </a:p>
          <a:p>
            <a:pPr algn="just"/>
            <a:endParaRPr lang="en-ZA" sz="3242" b="1" dirty="0"/>
          </a:p>
          <a:p>
            <a:pPr algn="just"/>
            <a:endParaRPr lang="en-ZA" sz="3242" b="1" dirty="0"/>
          </a:p>
          <a:p>
            <a:pPr algn="just"/>
            <a:endParaRPr lang="en-ZA" sz="3242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7BAE90-952E-4A6A-AE99-8CB356F8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2057404"/>
            <a:ext cx="21945609" cy="2367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CDAD6C-0EAF-462E-B398-E675658BB09D}"/>
              </a:ext>
            </a:extLst>
          </p:cNvPr>
          <p:cNvSpPr txBox="1"/>
          <p:nvPr/>
        </p:nvSpPr>
        <p:spPr>
          <a:xfrm>
            <a:off x="546192" y="2416568"/>
            <a:ext cx="121615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Statement</a:t>
            </a:r>
            <a:endParaRPr lang="en-ZA" sz="79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BD3D9E-2A98-4A75-80A3-378C17F94C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20" r="2414"/>
          <a:stretch/>
        </p:blipFill>
        <p:spPr>
          <a:xfrm>
            <a:off x="546194" y="5643567"/>
            <a:ext cx="20978784" cy="34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4691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54" hidden="1">
            <a:extLst>
              <a:ext uri="{FF2B5EF4-FFF2-40B4-BE49-F238E27FC236}">
                <a16:creationId xmlns:a16="http://schemas.microsoft.com/office/drawing/2014/main" id="{B37ED62A-2544-4227-BCC0-7B08985975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812" y="3812"/>
          <a:ext cx="3809" cy="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473" imgH="470" progId="TCLayout.ActiveDocument.1">
                  <p:embed/>
                </p:oleObj>
              </mc:Choice>
              <mc:Fallback>
                <p:oleObj name="think-cell Slide" r:id="rId5" imgW="473" imgH="470" progId="TCLayout.ActiveDocument.1">
                  <p:embed/>
                  <p:pic>
                    <p:nvPicPr>
                      <p:cNvPr id="55" name="Object 54" hidden="1">
                        <a:extLst>
                          <a:ext uri="{FF2B5EF4-FFF2-40B4-BE49-F238E27FC236}">
                            <a16:creationId xmlns:a16="http://schemas.microsoft.com/office/drawing/2014/main" id="{B37ED62A-2544-4227-BCC0-7B0898597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2" y="3812"/>
                        <a:ext cx="3809" cy="3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7B49AA2-B23E-4920-92A7-511E4B7E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" y="-53650"/>
            <a:ext cx="21902310" cy="1018850"/>
          </a:xfrm>
          <a:solidFill>
            <a:srgbClr val="004F9F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SENTECH APP: FY2021/22</a:t>
            </a:r>
            <a:endParaRPr lang="en-Z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F81B80-B552-4A95-AC95-F7AA7DBB2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23824"/>
              </p:ext>
            </p:extLst>
          </p:nvPr>
        </p:nvGraphicFramePr>
        <p:xfrm>
          <a:off x="0" y="1012462"/>
          <a:ext cx="21945600" cy="15446737"/>
        </p:xfrm>
        <a:graphic>
          <a:graphicData uri="http://schemas.openxmlformats.org/drawingml/2006/table">
            <a:tbl>
              <a:tblPr firstRow="1" firstCol="1" bandRow="1"/>
              <a:tblGrid>
                <a:gridCol w="3217709">
                  <a:extLst>
                    <a:ext uri="{9D8B030D-6E8A-4147-A177-3AD203B41FA5}">
                      <a16:colId xmlns:a16="http://schemas.microsoft.com/office/drawing/2014/main" val="1817566318"/>
                    </a:ext>
                  </a:extLst>
                </a:gridCol>
                <a:gridCol w="6359669">
                  <a:extLst>
                    <a:ext uri="{9D8B030D-6E8A-4147-A177-3AD203B41FA5}">
                      <a16:colId xmlns:a16="http://schemas.microsoft.com/office/drawing/2014/main" val="152059048"/>
                    </a:ext>
                  </a:extLst>
                </a:gridCol>
                <a:gridCol w="5977974">
                  <a:extLst>
                    <a:ext uri="{9D8B030D-6E8A-4147-A177-3AD203B41FA5}">
                      <a16:colId xmlns:a16="http://schemas.microsoft.com/office/drawing/2014/main" val="3592478345"/>
                    </a:ext>
                  </a:extLst>
                </a:gridCol>
                <a:gridCol w="3366905">
                  <a:extLst>
                    <a:ext uri="{9D8B030D-6E8A-4147-A177-3AD203B41FA5}">
                      <a16:colId xmlns:a16="http://schemas.microsoft.com/office/drawing/2014/main" val="962788267"/>
                    </a:ext>
                  </a:extLst>
                </a:gridCol>
                <a:gridCol w="3023343">
                  <a:extLst>
                    <a:ext uri="{9D8B030D-6E8A-4147-A177-3AD203B41FA5}">
                      <a16:colId xmlns:a16="http://schemas.microsoft.com/office/drawing/2014/main" val="38375502"/>
                    </a:ext>
                  </a:extLst>
                </a:gridCol>
              </a:tblGrid>
              <a:tr h="1059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Strategic Pillars</a:t>
                      </a:r>
                      <a:endParaRPr lang="en-Z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Z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Outcomes Indicators </a:t>
                      </a:r>
                      <a:endParaRPr lang="en-Z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Targets </a:t>
                      </a:r>
                      <a:endParaRPr lang="en-Z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(FY 2021/22)</a:t>
                      </a:r>
                      <a:endParaRPr lang="en-ZA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(FY 2021/22)</a:t>
                      </a:r>
                      <a:endParaRPr lang="en-ZA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9275"/>
                  </a:ext>
                </a:extLst>
              </a:tr>
              <a:tr h="62615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Optimisation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Growth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Revenue growth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0" indent="-514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Sales Revenue (R)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 1,257 billion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9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R1,104 billion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82228"/>
                  </a:ext>
                </a:extLst>
              </a:tr>
              <a:tr h="6294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Profitability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Operating Profit </a:t>
                      </a: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(R)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 154 million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9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77055"/>
                  </a:ext>
                </a:extLst>
              </a:tr>
              <a:tr h="14825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Sustainable digital infrastructure business (SOC Rationalisation)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3) Business Model for State Digital Infrastructure Company (SDIC) developed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Business Model for SDIC developed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R1m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01854"/>
                  </a:ext>
                </a:extLst>
              </a:tr>
              <a:tr h="1659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Talented People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Right people in the right place at the right time with the right skills and mindset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4) Percentage of planned digital skills training interventions implemented</a:t>
                      </a:r>
                      <a:endParaRPr lang="en-US" sz="2800" kern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R15m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52291"/>
                  </a:ext>
                </a:extLst>
              </a:tr>
              <a:tr h="9739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Innovation and Digital Readiness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Right technology in the right place at the right time/able to use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5) Number of Set-Top Box Installations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810 000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318046"/>
                  </a:ext>
                </a:extLst>
              </a:tr>
              <a:tr h="9904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Analogue Switch Off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Number of analogue sites switched off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 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R4m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58846"/>
                  </a:ext>
                </a:extLst>
              </a:tr>
              <a:tr h="9904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broadband network coverage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7) Number of connected sites</a:t>
                      </a:r>
                    </a:p>
                    <a:p>
                      <a:pPr marL="514350" lvl="0" indent="-514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per business case approval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79839"/>
                  </a:ext>
                </a:extLst>
              </a:tr>
              <a:tr h="168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Customer Centricity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Satisfied customers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Customer Loyalty</a:t>
                      </a: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0" indent="-5143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8) Customer satisfaction levels (%)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Baseline +5%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R2m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48415"/>
                  </a:ext>
                </a:extLst>
              </a:tr>
              <a:tr h="1493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Transformation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Transformed communities and enterprises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36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9) A</a:t>
                      </a:r>
                      <a:r>
                        <a:rPr lang="en-ZA" sz="2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llocated</a:t>
                      </a:r>
                      <a:r>
                        <a:rPr lang="en-ZA" sz="2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budget spent on Enterprise and Supplier Development (ESD)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6m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R6m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30097"/>
                  </a:ext>
                </a:extLst>
              </a:tr>
              <a:tr h="1858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Environmental Preservation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Carbon footprint reduced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Energy efficiencies achieved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10)  Number of sites converted to green energy supply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R16m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19234"/>
                  </a:ext>
                </a:extLst>
              </a:tr>
              <a:tr h="1993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Brand &amp; Reputation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Effective and corporate governance and citizenry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0" indent="-5143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11) Clean Audit Achieved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Clean Audit Achieved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R3m</a:t>
                      </a:r>
                    </a:p>
                  </a:txBody>
                  <a:tcPr marL="57708" marR="57708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45840"/>
                  </a:ext>
                </a:extLst>
              </a:tr>
            </a:tbl>
          </a:graphicData>
        </a:graphic>
      </p:graphicFrame>
      <p:pic>
        <p:nvPicPr>
          <p:cNvPr id="2086" name="Picture 17">
            <a:extLst>
              <a:ext uri="{FF2B5EF4-FFF2-40B4-BE49-F238E27FC236}">
                <a16:creationId xmlns:a16="http://schemas.microsoft.com/office/drawing/2014/main" id="{19818434-A943-4EF2-A50C-D2CC490D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3" y="15568115"/>
            <a:ext cx="2488227" cy="6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reeform 68">
            <a:extLst>
              <a:ext uri="{FF2B5EF4-FFF2-40B4-BE49-F238E27FC236}">
                <a16:creationId xmlns:a16="http://schemas.microsoft.com/office/drawing/2014/main" id="{98AE6702-6B43-4F43-A432-D7B38D85F1E8}"/>
              </a:ext>
            </a:extLst>
          </p:cNvPr>
          <p:cNvSpPr>
            <a:spLocks noEditPoints="1"/>
          </p:cNvSpPr>
          <p:nvPr/>
        </p:nvSpPr>
        <p:spPr bwMode="auto">
          <a:xfrm>
            <a:off x="896417" y="3188028"/>
            <a:ext cx="1211020" cy="915510"/>
          </a:xfrm>
          <a:custGeom>
            <a:avLst/>
            <a:gdLst>
              <a:gd name="T0" fmla="*/ 45 w 312"/>
              <a:gd name="T1" fmla="*/ 261 h 267"/>
              <a:gd name="T2" fmla="*/ 39 w 312"/>
              <a:gd name="T3" fmla="*/ 267 h 267"/>
              <a:gd name="T4" fmla="*/ 2 w 312"/>
              <a:gd name="T5" fmla="*/ 265 h 267"/>
              <a:gd name="T6" fmla="*/ 0 w 312"/>
              <a:gd name="T7" fmla="*/ 228 h 267"/>
              <a:gd name="T8" fmla="*/ 6 w 312"/>
              <a:gd name="T9" fmla="*/ 222 h 267"/>
              <a:gd name="T10" fmla="*/ 43 w 312"/>
              <a:gd name="T11" fmla="*/ 224 h 267"/>
              <a:gd name="T12" fmla="*/ 111 w 312"/>
              <a:gd name="T13" fmla="*/ 206 h 267"/>
              <a:gd name="T14" fmla="*/ 110 w 312"/>
              <a:gd name="T15" fmla="*/ 265 h 267"/>
              <a:gd name="T16" fmla="*/ 72 w 312"/>
              <a:gd name="T17" fmla="*/ 267 h 267"/>
              <a:gd name="T18" fmla="*/ 67 w 312"/>
              <a:gd name="T19" fmla="*/ 261 h 267"/>
              <a:gd name="T20" fmla="*/ 68 w 312"/>
              <a:gd name="T21" fmla="*/ 202 h 267"/>
              <a:gd name="T22" fmla="*/ 106 w 312"/>
              <a:gd name="T23" fmla="*/ 200 h 267"/>
              <a:gd name="T24" fmla="*/ 111 w 312"/>
              <a:gd name="T25" fmla="*/ 206 h 267"/>
              <a:gd name="T26" fmla="*/ 178 w 312"/>
              <a:gd name="T27" fmla="*/ 261 h 267"/>
              <a:gd name="T28" fmla="*/ 173 w 312"/>
              <a:gd name="T29" fmla="*/ 267 h 267"/>
              <a:gd name="T30" fmla="*/ 135 w 312"/>
              <a:gd name="T31" fmla="*/ 265 h 267"/>
              <a:gd name="T32" fmla="*/ 134 w 312"/>
              <a:gd name="T33" fmla="*/ 161 h 267"/>
              <a:gd name="T34" fmla="*/ 139 w 312"/>
              <a:gd name="T35" fmla="*/ 155 h 267"/>
              <a:gd name="T36" fmla="*/ 177 w 312"/>
              <a:gd name="T37" fmla="*/ 157 h 267"/>
              <a:gd name="T38" fmla="*/ 245 w 312"/>
              <a:gd name="T39" fmla="*/ 94 h 267"/>
              <a:gd name="T40" fmla="*/ 243 w 312"/>
              <a:gd name="T41" fmla="*/ 265 h 267"/>
              <a:gd name="T42" fmla="*/ 206 w 312"/>
              <a:gd name="T43" fmla="*/ 267 h 267"/>
              <a:gd name="T44" fmla="*/ 200 w 312"/>
              <a:gd name="T45" fmla="*/ 261 h 267"/>
              <a:gd name="T46" fmla="*/ 202 w 312"/>
              <a:gd name="T47" fmla="*/ 90 h 267"/>
              <a:gd name="T48" fmla="*/ 239 w 312"/>
              <a:gd name="T49" fmla="*/ 89 h 267"/>
              <a:gd name="T50" fmla="*/ 245 w 312"/>
              <a:gd name="T51" fmla="*/ 94 h 267"/>
              <a:gd name="T52" fmla="*/ 312 w 312"/>
              <a:gd name="T53" fmla="*/ 261 h 267"/>
              <a:gd name="T54" fmla="*/ 306 w 312"/>
              <a:gd name="T55" fmla="*/ 267 h 267"/>
              <a:gd name="T56" fmla="*/ 269 w 312"/>
              <a:gd name="T57" fmla="*/ 265 h 267"/>
              <a:gd name="T58" fmla="*/ 267 w 312"/>
              <a:gd name="T59" fmla="*/ 5 h 267"/>
              <a:gd name="T60" fmla="*/ 273 w 312"/>
              <a:gd name="T61" fmla="*/ 0 h 267"/>
              <a:gd name="T62" fmla="*/ 310 w 312"/>
              <a:gd name="T63" fmla="*/ 1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2" h="267">
                <a:moveTo>
                  <a:pt x="45" y="228"/>
                </a:moveTo>
                <a:cubicBezTo>
                  <a:pt x="45" y="261"/>
                  <a:pt x="45" y="261"/>
                  <a:pt x="45" y="261"/>
                </a:cubicBezTo>
                <a:cubicBezTo>
                  <a:pt x="45" y="263"/>
                  <a:pt x="44" y="264"/>
                  <a:pt x="43" y="265"/>
                </a:cubicBezTo>
                <a:cubicBezTo>
                  <a:pt x="42" y="266"/>
                  <a:pt x="41" y="267"/>
                  <a:pt x="39" y="267"/>
                </a:cubicBezTo>
                <a:cubicBezTo>
                  <a:pt x="6" y="267"/>
                  <a:pt x="6" y="267"/>
                  <a:pt x="6" y="267"/>
                </a:cubicBezTo>
                <a:cubicBezTo>
                  <a:pt x="4" y="267"/>
                  <a:pt x="3" y="266"/>
                  <a:pt x="2" y="265"/>
                </a:cubicBezTo>
                <a:cubicBezTo>
                  <a:pt x="1" y="264"/>
                  <a:pt x="0" y="263"/>
                  <a:pt x="0" y="261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6"/>
                  <a:pt x="1" y="225"/>
                  <a:pt x="2" y="224"/>
                </a:cubicBezTo>
                <a:cubicBezTo>
                  <a:pt x="3" y="223"/>
                  <a:pt x="4" y="222"/>
                  <a:pt x="6" y="222"/>
                </a:cubicBezTo>
                <a:cubicBezTo>
                  <a:pt x="39" y="222"/>
                  <a:pt x="39" y="222"/>
                  <a:pt x="39" y="222"/>
                </a:cubicBezTo>
                <a:cubicBezTo>
                  <a:pt x="41" y="222"/>
                  <a:pt x="42" y="223"/>
                  <a:pt x="43" y="224"/>
                </a:cubicBezTo>
                <a:cubicBezTo>
                  <a:pt x="44" y="225"/>
                  <a:pt x="45" y="226"/>
                  <a:pt x="45" y="228"/>
                </a:cubicBezTo>
                <a:close/>
                <a:moveTo>
                  <a:pt x="111" y="206"/>
                </a:moveTo>
                <a:cubicBezTo>
                  <a:pt x="111" y="261"/>
                  <a:pt x="111" y="261"/>
                  <a:pt x="111" y="261"/>
                </a:cubicBezTo>
                <a:cubicBezTo>
                  <a:pt x="111" y="263"/>
                  <a:pt x="111" y="264"/>
                  <a:pt x="110" y="265"/>
                </a:cubicBezTo>
                <a:cubicBezTo>
                  <a:pt x="109" y="266"/>
                  <a:pt x="107" y="267"/>
                  <a:pt x="106" y="267"/>
                </a:cubicBezTo>
                <a:cubicBezTo>
                  <a:pt x="72" y="267"/>
                  <a:pt x="72" y="267"/>
                  <a:pt x="72" y="267"/>
                </a:cubicBezTo>
                <a:cubicBezTo>
                  <a:pt x="71" y="267"/>
                  <a:pt x="69" y="266"/>
                  <a:pt x="68" y="265"/>
                </a:cubicBezTo>
                <a:cubicBezTo>
                  <a:pt x="67" y="264"/>
                  <a:pt x="67" y="263"/>
                  <a:pt x="67" y="261"/>
                </a:cubicBezTo>
                <a:cubicBezTo>
                  <a:pt x="67" y="206"/>
                  <a:pt x="67" y="206"/>
                  <a:pt x="67" y="206"/>
                </a:cubicBezTo>
                <a:cubicBezTo>
                  <a:pt x="67" y="204"/>
                  <a:pt x="67" y="203"/>
                  <a:pt x="68" y="202"/>
                </a:cubicBezTo>
                <a:cubicBezTo>
                  <a:pt x="69" y="200"/>
                  <a:pt x="71" y="200"/>
                  <a:pt x="72" y="200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07" y="200"/>
                  <a:pt x="109" y="200"/>
                  <a:pt x="110" y="202"/>
                </a:cubicBezTo>
                <a:cubicBezTo>
                  <a:pt x="111" y="203"/>
                  <a:pt x="111" y="204"/>
                  <a:pt x="111" y="206"/>
                </a:cubicBezTo>
                <a:close/>
                <a:moveTo>
                  <a:pt x="178" y="161"/>
                </a:moveTo>
                <a:cubicBezTo>
                  <a:pt x="178" y="261"/>
                  <a:pt x="178" y="261"/>
                  <a:pt x="178" y="261"/>
                </a:cubicBezTo>
                <a:cubicBezTo>
                  <a:pt x="178" y="263"/>
                  <a:pt x="178" y="264"/>
                  <a:pt x="177" y="265"/>
                </a:cubicBezTo>
                <a:cubicBezTo>
                  <a:pt x="176" y="266"/>
                  <a:pt x="174" y="267"/>
                  <a:pt x="173" y="267"/>
                </a:cubicBezTo>
                <a:cubicBezTo>
                  <a:pt x="139" y="267"/>
                  <a:pt x="139" y="267"/>
                  <a:pt x="139" y="267"/>
                </a:cubicBezTo>
                <a:cubicBezTo>
                  <a:pt x="138" y="267"/>
                  <a:pt x="136" y="266"/>
                  <a:pt x="135" y="265"/>
                </a:cubicBezTo>
                <a:cubicBezTo>
                  <a:pt x="134" y="264"/>
                  <a:pt x="134" y="263"/>
                  <a:pt x="134" y="261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4" y="159"/>
                  <a:pt x="134" y="158"/>
                  <a:pt x="135" y="157"/>
                </a:cubicBezTo>
                <a:cubicBezTo>
                  <a:pt x="136" y="156"/>
                  <a:pt x="138" y="155"/>
                  <a:pt x="139" y="155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74" y="155"/>
                  <a:pt x="176" y="156"/>
                  <a:pt x="177" y="157"/>
                </a:cubicBezTo>
                <a:cubicBezTo>
                  <a:pt x="178" y="158"/>
                  <a:pt x="178" y="159"/>
                  <a:pt x="178" y="161"/>
                </a:cubicBezTo>
                <a:close/>
                <a:moveTo>
                  <a:pt x="245" y="94"/>
                </a:moveTo>
                <a:cubicBezTo>
                  <a:pt x="245" y="261"/>
                  <a:pt x="245" y="261"/>
                  <a:pt x="245" y="261"/>
                </a:cubicBezTo>
                <a:cubicBezTo>
                  <a:pt x="245" y="263"/>
                  <a:pt x="244" y="264"/>
                  <a:pt x="243" y="265"/>
                </a:cubicBezTo>
                <a:cubicBezTo>
                  <a:pt x="242" y="266"/>
                  <a:pt x="241" y="267"/>
                  <a:pt x="239" y="267"/>
                </a:cubicBezTo>
                <a:cubicBezTo>
                  <a:pt x="206" y="267"/>
                  <a:pt x="206" y="267"/>
                  <a:pt x="206" y="267"/>
                </a:cubicBezTo>
                <a:cubicBezTo>
                  <a:pt x="204" y="267"/>
                  <a:pt x="203" y="266"/>
                  <a:pt x="202" y="265"/>
                </a:cubicBezTo>
                <a:cubicBezTo>
                  <a:pt x="201" y="264"/>
                  <a:pt x="200" y="263"/>
                  <a:pt x="200" y="261"/>
                </a:cubicBezTo>
                <a:cubicBezTo>
                  <a:pt x="200" y="94"/>
                  <a:pt x="200" y="94"/>
                  <a:pt x="200" y="94"/>
                </a:cubicBezTo>
                <a:cubicBezTo>
                  <a:pt x="200" y="93"/>
                  <a:pt x="201" y="91"/>
                  <a:pt x="202" y="90"/>
                </a:cubicBezTo>
                <a:cubicBezTo>
                  <a:pt x="203" y="89"/>
                  <a:pt x="204" y="89"/>
                  <a:pt x="206" y="89"/>
                </a:cubicBezTo>
                <a:cubicBezTo>
                  <a:pt x="239" y="89"/>
                  <a:pt x="239" y="89"/>
                  <a:pt x="239" y="89"/>
                </a:cubicBezTo>
                <a:cubicBezTo>
                  <a:pt x="241" y="89"/>
                  <a:pt x="242" y="89"/>
                  <a:pt x="243" y="90"/>
                </a:cubicBezTo>
                <a:cubicBezTo>
                  <a:pt x="244" y="91"/>
                  <a:pt x="245" y="93"/>
                  <a:pt x="245" y="94"/>
                </a:cubicBezTo>
                <a:close/>
                <a:moveTo>
                  <a:pt x="312" y="5"/>
                </a:moveTo>
                <a:cubicBezTo>
                  <a:pt x="312" y="261"/>
                  <a:pt x="312" y="261"/>
                  <a:pt x="312" y="261"/>
                </a:cubicBezTo>
                <a:cubicBezTo>
                  <a:pt x="312" y="263"/>
                  <a:pt x="311" y="264"/>
                  <a:pt x="310" y="265"/>
                </a:cubicBezTo>
                <a:cubicBezTo>
                  <a:pt x="309" y="266"/>
                  <a:pt x="308" y="267"/>
                  <a:pt x="306" y="267"/>
                </a:cubicBezTo>
                <a:cubicBezTo>
                  <a:pt x="273" y="267"/>
                  <a:pt x="273" y="267"/>
                  <a:pt x="273" y="267"/>
                </a:cubicBezTo>
                <a:cubicBezTo>
                  <a:pt x="271" y="267"/>
                  <a:pt x="270" y="266"/>
                  <a:pt x="269" y="265"/>
                </a:cubicBezTo>
                <a:cubicBezTo>
                  <a:pt x="268" y="264"/>
                  <a:pt x="267" y="263"/>
                  <a:pt x="267" y="261"/>
                </a:cubicBezTo>
                <a:cubicBezTo>
                  <a:pt x="267" y="5"/>
                  <a:pt x="267" y="5"/>
                  <a:pt x="267" y="5"/>
                </a:cubicBezTo>
                <a:cubicBezTo>
                  <a:pt x="267" y="4"/>
                  <a:pt x="268" y="2"/>
                  <a:pt x="269" y="1"/>
                </a:cubicBezTo>
                <a:cubicBezTo>
                  <a:pt x="270" y="0"/>
                  <a:pt x="271" y="0"/>
                  <a:pt x="273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8" y="0"/>
                  <a:pt x="309" y="0"/>
                  <a:pt x="310" y="1"/>
                </a:cubicBezTo>
                <a:cubicBezTo>
                  <a:pt x="311" y="2"/>
                  <a:pt x="312" y="4"/>
                  <a:pt x="312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2" name="Freeform 102">
            <a:extLst>
              <a:ext uri="{FF2B5EF4-FFF2-40B4-BE49-F238E27FC236}">
                <a16:creationId xmlns:a16="http://schemas.microsoft.com/office/drawing/2014/main" id="{4D28EEE0-DB54-47F8-A09A-26D2B2B121B6}"/>
              </a:ext>
            </a:extLst>
          </p:cNvPr>
          <p:cNvSpPr>
            <a:spLocks noEditPoints="1"/>
          </p:cNvSpPr>
          <p:nvPr/>
        </p:nvSpPr>
        <p:spPr bwMode="auto">
          <a:xfrm>
            <a:off x="1146946" y="5438823"/>
            <a:ext cx="792335" cy="915510"/>
          </a:xfrm>
          <a:custGeom>
            <a:avLst/>
            <a:gdLst>
              <a:gd name="T0" fmla="*/ 79 w 287"/>
              <a:gd name="T1" fmla="*/ 130 h 265"/>
              <a:gd name="T2" fmla="*/ 66 w 287"/>
              <a:gd name="T3" fmla="*/ 66 h 265"/>
              <a:gd name="T4" fmla="*/ 22 w 287"/>
              <a:gd name="T5" fmla="*/ 66 h 265"/>
              <a:gd name="T6" fmla="*/ 22 w 287"/>
              <a:gd name="T7" fmla="*/ 83 h 265"/>
              <a:gd name="T8" fmla="*/ 38 w 287"/>
              <a:gd name="T9" fmla="*/ 111 h 265"/>
              <a:gd name="T10" fmla="*/ 79 w 287"/>
              <a:gd name="T11" fmla="*/ 130 h 265"/>
              <a:gd name="T12" fmla="*/ 265 w 287"/>
              <a:gd name="T13" fmla="*/ 83 h 265"/>
              <a:gd name="T14" fmla="*/ 265 w 287"/>
              <a:gd name="T15" fmla="*/ 66 h 265"/>
              <a:gd name="T16" fmla="*/ 221 w 287"/>
              <a:gd name="T17" fmla="*/ 66 h 265"/>
              <a:gd name="T18" fmla="*/ 208 w 287"/>
              <a:gd name="T19" fmla="*/ 130 h 265"/>
              <a:gd name="T20" fmla="*/ 249 w 287"/>
              <a:gd name="T21" fmla="*/ 111 h 265"/>
              <a:gd name="T22" fmla="*/ 265 w 287"/>
              <a:gd name="T23" fmla="*/ 83 h 265"/>
              <a:gd name="T24" fmla="*/ 287 w 287"/>
              <a:gd name="T25" fmla="*/ 61 h 265"/>
              <a:gd name="T26" fmla="*/ 287 w 287"/>
              <a:gd name="T27" fmla="*/ 83 h 265"/>
              <a:gd name="T28" fmla="*/ 280 w 287"/>
              <a:gd name="T29" fmla="*/ 108 h 265"/>
              <a:gd name="T30" fmla="*/ 261 w 287"/>
              <a:gd name="T31" fmla="*/ 130 h 265"/>
              <a:gd name="T32" fmla="*/ 231 w 287"/>
              <a:gd name="T33" fmla="*/ 147 h 265"/>
              <a:gd name="T34" fmla="*/ 194 w 287"/>
              <a:gd name="T35" fmla="*/ 155 h 265"/>
              <a:gd name="T36" fmla="*/ 177 w 287"/>
              <a:gd name="T37" fmla="*/ 171 h 265"/>
              <a:gd name="T38" fmla="*/ 168 w 287"/>
              <a:gd name="T39" fmla="*/ 183 h 265"/>
              <a:gd name="T40" fmla="*/ 166 w 287"/>
              <a:gd name="T41" fmla="*/ 199 h 265"/>
              <a:gd name="T42" fmla="*/ 171 w 287"/>
              <a:gd name="T43" fmla="*/ 215 h 265"/>
              <a:gd name="T44" fmla="*/ 188 w 287"/>
              <a:gd name="T45" fmla="*/ 221 h 265"/>
              <a:gd name="T46" fmla="*/ 211 w 287"/>
              <a:gd name="T47" fmla="*/ 229 h 265"/>
              <a:gd name="T48" fmla="*/ 221 w 287"/>
              <a:gd name="T49" fmla="*/ 249 h 265"/>
              <a:gd name="T50" fmla="*/ 221 w 287"/>
              <a:gd name="T51" fmla="*/ 260 h 265"/>
              <a:gd name="T52" fmla="*/ 220 w 287"/>
              <a:gd name="T53" fmla="*/ 264 h 265"/>
              <a:gd name="T54" fmla="*/ 216 w 287"/>
              <a:gd name="T55" fmla="*/ 265 h 265"/>
              <a:gd name="T56" fmla="*/ 72 w 287"/>
              <a:gd name="T57" fmla="*/ 265 h 265"/>
              <a:gd name="T58" fmla="*/ 68 w 287"/>
              <a:gd name="T59" fmla="*/ 264 h 265"/>
              <a:gd name="T60" fmla="*/ 66 w 287"/>
              <a:gd name="T61" fmla="*/ 260 h 265"/>
              <a:gd name="T62" fmla="*/ 66 w 287"/>
              <a:gd name="T63" fmla="*/ 249 h 265"/>
              <a:gd name="T64" fmla="*/ 76 w 287"/>
              <a:gd name="T65" fmla="*/ 229 h 265"/>
              <a:gd name="T66" fmla="*/ 99 w 287"/>
              <a:gd name="T67" fmla="*/ 221 h 265"/>
              <a:gd name="T68" fmla="*/ 116 w 287"/>
              <a:gd name="T69" fmla="*/ 215 h 265"/>
              <a:gd name="T70" fmla="*/ 122 w 287"/>
              <a:gd name="T71" fmla="*/ 199 h 265"/>
              <a:gd name="T72" fmla="*/ 119 w 287"/>
              <a:gd name="T73" fmla="*/ 183 h 265"/>
              <a:gd name="T74" fmla="*/ 110 w 287"/>
              <a:gd name="T75" fmla="*/ 171 h 265"/>
              <a:gd name="T76" fmla="*/ 94 w 287"/>
              <a:gd name="T77" fmla="*/ 155 h 265"/>
              <a:gd name="T78" fmla="*/ 56 w 287"/>
              <a:gd name="T79" fmla="*/ 147 h 265"/>
              <a:gd name="T80" fmla="*/ 26 w 287"/>
              <a:gd name="T81" fmla="*/ 130 h 265"/>
              <a:gd name="T82" fmla="*/ 7 w 287"/>
              <a:gd name="T83" fmla="*/ 108 h 265"/>
              <a:gd name="T84" fmla="*/ 0 w 287"/>
              <a:gd name="T85" fmla="*/ 83 h 265"/>
              <a:gd name="T86" fmla="*/ 0 w 287"/>
              <a:gd name="T87" fmla="*/ 61 h 265"/>
              <a:gd name="T88" fmla="*/ 5 w 287"/>
              <a:gd name="T89" fmla="*/ 49 h 265"/>
              <a:gd name="T90" fmla="*/ 17 w 287"/>
              <a:gd name="T91" fmla="*/ 44 h 265"/>
              <a:gd name="T92" fmla="*/ 66 w 287"/>
              <a:gd name="T93" fmla="*/ 44 h 265"/>
              <a:gd name="T94" fmla="*/ 66 w 287"/>
              <a:gd name="T95" fmla="*/ 28 h 265"/>
              <a:gd name="T96" fmla="*/ 74 w 287"/>
              <a:gd name="T97" fmla="*/ 8 h 265"/>
              <a:gd name="T98" fmla="*/ 94 w 287"/>
              <a:gd name="T99" fmla="*/ 0 h 265"/>
              <a:gd name="T100" fmla="*/ 193 w 287"/>
              <a:gd name="T101" fmla="*/ 0 h 265"/>
              <a:gd name="T102" fmla="*/ 213 w 287"/>
              <a:gd name="T103" fmla="*/ 8 h 265"/>
              <a:gd name="T104" fmla="*/ 221 w 287"/>
              <a:gd name="T105" fmla="*/ 28 h 265"/>
              <a:gd name="T106" fmla="*/ 221 w 287"/>
              <a:gd name="T107" fmla="*/ 44 h 265"/>
              <a:gd name="T108" fmla="*/ 271 w 287"/>
              <a:gd name="T109" fmla="*/ 44 h 265"/>
              <a:gd name="T110" fmla="*/ 283 w 287"/>
              <a:gd name="T111" fmla="*/ 49 h 265"/>
              <a:gd name="T112" fmla="*/ 287 w 287"/>
              <a:gd name="T113" fmla="*/ 61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7" h="265">
                <a:moveTo>
                  <a:pt x="79" y="130"/>
                </a:moveTo>
                <a:cubicBezTo>
                  <a:pt x="71" y="112"/>
                  <a:pt x="66" y="90"/>
                  <a:pt x="66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83"/>
                  <a:pt x="22" y="83"/>
                  <a:pt x="22" y="83"/>
                </a:cubicBezTo>
                <a:cubicBezTo>
                  <a:pt x="22" y="92"/>
                  <a:pt x="27" y="101"/>
                  <a:pt x="38" y="111"/>
                </a:cubicBezTo>
                <a:cubicBezTo>
                  <a:pt x="49" y="120"/>
                  <a:pt x="63" y="127"/>
                  <a:pt x="79" y="130"/>
                </a:cubicBezTo>
                <a:close/>
                <a:moveTo>
                  <a:pt x="265" y="83"/>
                </a:moveTo>
                <a:cubicBezTo>
                  <a:pt x="265" y="66"/>
                  <a:pt x="265" y="66"/>
                  <a:pt x="265" y="66"/>
                </a:cubicBezTo>
                <a:cubicBezTo>
                  <a:pt x="221" y="66"/>
                  <a:pt x="221" y="66"/>
                  <a:pt x="221" y="66"/>
                </a:cubicBezTo>
                <a:cubicBezTo>
                  <a:pt x="221" y="90"/>
                  <a:pt x="217" y="112"/>
                  <a:pt x="208" y="130"/>
                </a:cubicBezTo>
                <a:cubicBezTo>
                  <a:pt x="225" y="127"/>
                  <a:pt x="238" y="120"/>
                  <a:pt x="249" y="111"/>
                </a:cubicBezTo>
                <a:cubicBezTo>
                  <a:pt x="260" y="101"/>
                  <a:pt x="265" y="92"/>
                  <a:pt x="265" y="83"/>
                </a:cubicBezTo>
                <a:close/>
                <a:moveTo>
                  <a:pt x="287" y="61"/>
                </a:moveTo>
                <a:cubicBezTo>
                  <a:pt x="287" y="83"/>
                  <a:pt x="287" y="83"/>
                  <a:pt x="287" y="83"/>
                </a:cubicBezTo>
                <a:cubicBezTo>
                  <a:pt x="287" y="91"/>
                  <a:pt x="285" y="99"/>
                  <a:pt x="280" y="108"/>
                </a:cubicBezTo>
                <a:cubicBezTo>
                  <a:pt x="276" y="116"/>
                  <a:pt x="269" y="123"/>
                  <a:pt x="261" y="130"/>
                </a:cubicBezTo>
                <a:cubicBezTo>
                  <a:pt x="253" y="137"/>
                  <a:pt x="243" y="142"/>
                  <a:pt x="231" y="147"/>
                </a:cubicBezTo>
                <a:cubicBezTo>
                  <a:pt x="219" y="151"/>
                  <a:pt x="207" y="154"/>
                  <a:pt x="194" y="155"/>
                </a:cubicBezTo>
                <a:cubicBezTo>
                  <a:pt x="189" y="161"/>
                  <a:pt x="183" y="166"/>
                  <a:pt x="177" y="171"/>
                </a:cubicBezTo>
                <a:cubicBezTo>
                  <a:pt x="173" y="175"/>
                  <a:pt x="170" y="179"/>
                  <a:pt x="168" y="183"/>
                </a:cubicBezTo>
                <a:cubicBezTo>
                  <a:pt x="167" y="188"/>
                  <a:pt x="166" y="193"/>
                  <a:pt x="166" y="199"/>
                </a:cubicBezTo>
                <a:cubicBezTo>
                  <a:pt x="166" y="205"/>
                  <a:pt x="168" y="210"/>
                  <a:pt x="171" y="215"/>
                </a:cubicBezTo>
                <a:cubicBezTo>
                  <a:pt x="175" y="219"/>
                  <a:pt x="180" y="221"/>
                  <a:pt x="188" y="221"/>
                </a:cubicBezTo>
                <a:cubicBezTo>
                  <a:pt x="197" y="221"/>
                  <a:pt x="204" y="224"/>
                  <a:pt x="211" y="229"/>
                </a:cubicBezTo>
                <a:cubicBezTo>
                  <a:pt x="218" y="234"/>
                  <a:pt x="221" y="241"/>
                  <a:pt x="221" y="249"/>
                </a:cubicBezTo>
                <a:cubicBezTo>
                  <a:pt x="221" y="260"/>
                  <a:pt x="221" y="260"/>
                  <a:pt x="221" y="260"/>
                </a:cubicBezTo>
                <a:cubicBezTo>
                  <a:pt x="221" y="261"/>
                  <a:pt x="221" y="263"/>
                  <a:pt x="220" y="264"/>
                </a:cubicBezTo>
                <a:cubicBezTo>
                  <a:pt x="219" y="265"/>
                  <a:pt x="217" y="265"/>
                  <a:pt x="216" y="265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0" y="265"/>
                  <a:pt x="69" y="265"/>
                  <a:pt x="68" y="264"/>
                </a:cubicBezTo>
                <a:cubicBezTo>
                  <a:pt x="67" y="263"/>
                  <a:pt x="66" y="261"/>
                  <a:pt x="66" y="260"/>
                </a:cubicBezTo>
                <a:cubicBezTo>
                  <a:pt x="66" y="249"/>
                  <a:pt x="66" y="249"/>
                  <a:pt x="66" y="249"/>
                </a:cubicBezTo>
                <a:cubicBezTo>
                  <a:pt x="66" y="241"/>
                  <a:pt x="70" y="234"/>
                  <a:pt x="76" y="229"/>
                </a:cubicBezTo>
                <a:cubicBezTo>
                  <a:pt x="83" y="224"/>
                  <a:pt x="91" y="221"/>
                  <a:pt x="99" y="221"/>
                </a:cubicBezTo>
                <a:cubicBezTo>
                  <a:pt x="107" y="221"/>
                  <a:pt x="113" y="219"/>
                  <a:pt x="116" y="215"/>
                </a:cubicBezTo>
                <a:cubicBezTo>
                  <a:pt x="120" y="210"/>
                  <a:pt x="122" y="205"/>
                  <a:pt x="122" y="199"/>
                </a:cubicBezTo>
                <a:cubicBezTo>
                  <a:pt x="122" y="193"/>
                  <a:pt x="121" y="188"/>
                  <a:pt x="119" y="183"/>
                </a:cubicBezTo>
                <a:cubicBezTo>
                  <a:pt x="117" y="179"/>
                  <a:pt x="114" y="175"/>
                  <a:pt x="110" y="171"/>
                </a:cubicBezTo>
                <a:cubicBezTo>
                  <a:pt x="104" y="166"/>
                  <a:pt x="98" y="161"/>
                  <a:pt x="94" y="155"/>
                </a:cubicBezTo>
                <a:cubicBezTo>
                  <a:pt x="81" y="154"/>
                  <a:pt x="68" y="151"/>
                  <a:pt x="56" y="147"/>
                </a:cubicBezTo>
                <a:cubicBezTo>
                  <a:pt x="45" y="142"/>
                  <a:pt x="35" y="137"/>
                  <a:pt x="26" y="130"/>
                </a:cubicBezTo>
                <a:cubicBezTo>
                  <a:pt x="18" y="123"/>
                  <a:pt x="12" y="116"/>
                  <a:pt x="7" y="108"/>
                </a:cubicBezTo>
                <a:cubicBezTo>
                  <a:pt x="2" y="99"/>
                  <a:pt x="0" y="91"/>
                  <a:pt x="0" y="8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6"/>
                  <a:pt x="2" y="52"/>
                  <a:pt x="5" y="49"/>
                </a:cubicBezTo>
                <a:cubicBezTo>
                  <a:pt x="8" y="46"/>
                  <a:pt x="12" y="44"/>
                  <a:pt x="17" y="44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0"/>
                  <a:pt x="69" y="13"/>
                  <a:pt x="74" y="8"/>
                </a:cubicBezTo>
                <a:cubicBezTo>
                  <a:pt x="80" y="3"/>
                  <a:pt x="86" y="0"/>
                  <a:pt x="94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1" y="0"/>
                  <a:pt x="208" y="3"/>
                  <a:pt x="213" y="8"/>
                </a:cubicBezTo>
                <a:cubicBezTo>
                  <a:pt x="218" y="13"/>
                  <a:pt x="221" y="20"/>
                  <a:pt x="221" y="28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71" y="44"/>
                  <a:pt x="271" y="44"/>
                  <a:pt x="271" y="44"/>
                </a:cubicBezTo>
                <a:cubicBezTo>
                  <a:pt x="275" y="44"/>
                  <a:pt x="279" y="46"/>
                  <a:pt x="283" y="49"/>
                </a:cubicBezTo>
                <a:cubicBezTo>
                  <a:pt x="286" y="52"/>
                  <a:pt x="287" y="56"/>
                  <a:pt x="287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3" name="Freeform 28">
            <a:extLst>
              <a:ext uri="{FF2B5EF4-FFF2-40B4-BE49-F238E27FC236}">
                <a16:creationId xmlns:a16="http://schemas.microsoft.com/office/drawing/2014/main" id="{A34FDFA0-498D-4B97-8375-4218D7D916AC}"/>
              </a:ext>
            </a:extLst>
          </p:cNvPr>
          <p:cNvSpPr>
            <a:spLocks noEditPoints="1"/>
          </p:cNvSpPr>
          <p:nvPr/>
        </p:nvSpPr>
        <p:spPr bwMode="auto">
          <a:xfrm>
            <a:off x="993654" y="7665142"/>
            <a:ext cx="1196705" cy="1519053"/>
          </a:xfrm>
          <a:custGeom>
            <a:avLst/>
            <a:gdLst>
              <a:gd name="T0" fmla="*/ 1603 w 2623"/>
              <a:gd name="T1" fmla="*/ 3873 h 4096"/>
              <a:gd name="T2" fmla="*/ 1492 w 2623"/>
              <a:gd name="T3" fmla="*/ 4031 h 4096"/>
              <a:gd name="T4" fmla="*/ 1351 w 2623"/>
              <a:gd name="T5" fmla="*/ 4094 h 4096"/>
              <a:gd name="T6" fmla="*/ 1198 w 2623"/>
              <a:gd name="T7" fmla="*/ 4072 h 4096"/>
              <a:gd name="T8" fmla="*/ 1068 w 2623"/>
              <a:gd name="T9" fmla="*/ 3963 h 4096"/>
              <a:gd name="T10" fmla="*/ 993 w 2623"/>
              <a:gd name="T11" fmla="*/ 3768 h 4096"/>
              <a:gd name="T12" fmla="*/ 839 w 2623"/>
              <a:gd name="T13" fmla="*/ 3642 h 4096"/>
              <a:gd name="T14" fmla="*/ 1550 w 2623"/>
              <a:gd name="T15" fmla="*/ 1662 h 4096"/>
              <a:gd name="T16" fmla="*/ 1550 w 2623"/>
              <a:gd name="T17" fmla="*/ 2196 h 4096"/>
              <a:gd name="T18" fmla="*/ 1072 w 2623"/>
              <a:gd name="T19" fmla="*/ 2196 h 4096"/>
              <a:gd name="T20" fmla="*/ 1072 w 2623"/>
              <a:gd name="T21" fmla="*/ 1662 h 4096"/>
              <a:gd name="T22" fmla="*/ 1229 w 2623"/>
              <a:gd name="T23" fmla="*/ 303 h 4096"/>
              <a:gd name="T24" fmla="*/ 925 w 2623"/>
              <a:gd name="T25" fmla="*/ 373 h 4096"/>
              <a:gd name="T26" fmla="*/ 658 w 2623"/>
              <a:gd name="T27" fmla="*/ 537 h 4096"/>
              <a:gd name="T28" fmla="*/ 445 w 2623"/>
              <a:gd name="T29" fmla="*/ 779 h 4096"/>
              <a:gd name="T30" fmla="*/ 326 w 2623"/>
              <a:gd name="T31" fmla="*/ 1063 h 4096"/>
              <a:gd name="T32" fmla="*/ 303 w 2623"/>
              <a:gd name="T33" fmla="*/ 1386 h 4096"/>
              <a:gd name="T34" fmla="*/ 379 w 2623"/>
              <a:gd name="T35" fmla="*/ 1697 h 4096"/>
              <a:gd name="T36" fmla="*/ 557 w 2623"/>
              <a:gd name="T37" fmla="*/ 1971 h 4096"/>
              <a:gd name="T38" fmla="*/ 633 w 2623"/>
              <a:gd name="T39" fmla="*/ 2081 h 4096"/>
              <a:gd name="T40" fmla="*/ 791 w 2623"/>
              <a:gd name="T41" fmla="*/ 2388 h 4096"/>
              <a:gd name="T42" fmla="*/ 923 w 2623"/>
              <a:gd name="T43" fmla="*/ 2759 h 4096"/>
              <a:gd name="T44" fmla="*/ 1681 w 2623"/>
              <a:gd name="T45" fmla="*/ 2865 h 4096"/>
              <a:gd name="T46" fmla="*/ 1710 w 2623"/>
              <a:gd name="T47" fmla="*/ 2714 h 4096"/>
              <a:gd name="T48" fmla="*/ 1826 w 2623"/>
              <a:gd name="T49" fmla="*/ 2388 h 4096"/>
              <a:gd name="T50" fmla="*/ 1977 w 2623"/>
              <a:gd name="T51" fmla="*/ 2092 h 4096"/>
              <a:gd name="T52" fmla="*/ 2055 w 2623"/>
              <a:gd name="T53" fmla="*/ 1980 h 4096"/>
              <a:gd name="T54" fmla="*/ 2240 w 2623"/>
              <a:gd name="T55" fmla="*/ 1705 h 4096"/>
              <a:gd name="T56" fmla="*/ 2320 w 2623"/>
              <a:gd name="T57" fmla="*/ 1387 h 4096"/>
              <a:gd name="T58" fmla="*/ 2296 w 2623"/>
              <a:gd name="T59" fmla="*/ 1063 h 4096"/>
              <a:gd name="T60" fmla="*/ 2177 w 2623"/>
              <a:gd name="T61" fmla="*/ 779 h 4096"/>
              <a:gd name="T62" fmla="*/ 1964 w 2623"/>
              <a:gd name="T63" fmla="*/ 537 h 4096"/>
              <a:gd name="T64" fmla="*/ 1698 w 2623"/>
              <a:gd name="T65" fmla="*/ 373 h 4096"/>
              <a:gd name="T66" fmla="*/ 1393 w 2623"/>
              <a:gd name="T67" fmla="*/ 303 h 4096"/>
              <a:gd name="T68" fmla="*/ 1408 w 2623"/>
              <a:gd name="T69" fmla="*/ 4 h 4096"/>
              <a:gd name="T70" fmla="*/ 1770 w 2623"/>
              <a:gd name="T71" fmla="*/ 79 h 4096"/>
              <a:gd name="T72" fmla="*/ 2090 w 2623"/>
              <a:gd name="T73" fmla="*/ 256 h 4096"/>
              <a:gd name="T74" fmla="*/ 2363 w 2623"/>
              <a:gd name="T75" fmla="*/ 526 h 4096"/>
              <a:gd name="T76" fmla="*/ 2543 w 2623"/>
              <a:gd name="T77" fmla="*/ 845 h 4096"/>
              <a:gd name="T78" fmla="*/ 2619 w 2623"/>
              <a:gd name="T79" fmla="*/ 1205 h 4096"/>
              <a:gd name="T80" fmla="*/ 2591 w 2623"/>
              <a:gd name="T81" fmla="*/ 1595 h 4096"/>
              <a:gd name="T82" fmla="*/ 2453 w 2623"/>
              <a:gd name="T83" fmla="*/ 1949 h 4096"/>
              <a:gd name="T84" fmla="*/ 2272 w 2623"/>
              <a:gd name="T85" fmla="*/ 2191 h 4096"/>
              <a:gd name="T86" fmla="*/ 2174 w 2623"/>
              <a:gd name="T87" fmla="*/ 2358 h 4096"/>
              <a:gd name="T88" fmla="*/ 2014 w 2623"/>
              <a:gd name="T89" fmla="*/ 2753 h 4096"/>
              <a:gd name="T90" fmla="*/ 1997 w 2623"/>
              <a:gd name="T91" fmla="*/ 2813 h 4096"/>
              <a:gd name="T92" fmla="*/ 1983 w 2623"/>
              <a:gd name="T93" fmla="*/ 2865 h 4096"/>
              <a:gd name="T94" fmla="*/ 1981 w 2623"/>
              <a:gd name="T95" fmla="*/ 3165 h 4096"/>
              <a:gd name="T96" fmla="*/ 637 w 2623"/>
              <a:gd name="T97" fmla="*/ 2864 h 4096"/>
              <a:gd name="T98" fmla="*/ 568 w 2623"/>
              <a:gd name="T99" fmla="*/ 2631 h 4096"/>
              <a:gd name="T100" fmla="*/ 376 w 2623"/>
              <a:gd name="T101" fmla="*/ 2237 h 4096"/>
              <a:gd name="T102" fmla="*/ 338 w 2623"/>
              <a:gd name="T103" fmla="*/ 2172 h 4096"/>
              <a:gd name="T104" fmla="*/ 122 w 2623"/>
              <a:gd name="T105" fmla="*/ 1856 h 4096"/>
              <a:gd name="T106" fmla="*/ 13 w 2623"/>
              <a:gd name="T107" fmla="*/ 1497 h 4096"/>
              <a:gd name="T108" fmla="*/ 12 w 2623"/>
              <a:gd name="T109" fmla="*/ 1110 h 4096"/>
              <a:gd name="T110" fmla="*/ 114 w 2623"/>
              <a:gd name="T111" fmla="*/ 762 h 4096"/>
              <a:gd name="T112" fmla="*/ 319 w 2623"/>
              <a:gd name="T113" fmla="*/ 453 h 4096"/>
              <a:gd name="T114" fmla="*/ 608 w 2623"/>
              <a:gd name="T115" fmla="*/ 202 h 4096"/>
              <a:gd name="T116" fmla="*/ 940 w 2623"/>
              <a:gd name="T117" fmla="*/ 51 h 4096"/>
              <a:gd name="T118" fmla="*/ 1311 w 2623"/>
              <a:gd name="T119" fmla="*/ 0 h 4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23" h="4096">
                <a:moveTo>
                  <a:pt x="993" y="3768"/>
                </a:moveTo>
                <a:lnTo>
                  <a:pt x="1629" y="3768"/>
                </a:lnTo>
                <a:lnTo>
                  <a:pt x="1619" y="3823"/>
                </a:lnTo>
                <a:lnTo>
                  <a:pt x="1603" y="3873"/>
                </a:lnTo>
                <a:lnTo>
                  <a:pt x="1582" y="3920"/>
                </a:lnTo>
                <a:lnTo>
                  <a:pt x="1554" y="3963"/>
                </a:lnTo>
                <a:lnTo>
                  <a:pt x="1522" y="4003"/>
                </a:lnTo>
                <a:lnTo>
                  <a:pt x="1492" y="4031"/>
                </a:lnTo>
                <a:lnTo>
                  <a:pt x="1459" y="4055"/>
                </a:lnTo>
                <a:lnTo>
                  <a:pt x="1425" y="4072"/>
                </a:lnTo>
                <a:lnTo>
                  <a:pt x="1388" y="4086"/>
                </a:lnTo>
                <a:lnTo>
                  <a:pt x="1351" y="4094"/>
                </a:lnTo>
                <a:lnTo>
                  <a:pt x="1311" y="4096"/>
                </a:lnTo>
                <a:lnTo>
                  <a:pt x="1271" y="4094"/>
                </a:lnTo>
                <a:lnTo>
                  <a:pt x="1234" y="4086"/>
                </a:lnTo>
                <a:lnTo>
                  <a:pt x="1198" y="4072"/>
                </a:lnTo>
                <a:lnTo>
                  <a:pt x="1163" y="4055"/>
                </a:lnTo>
                <a:lnTo>
                  <a:pt x="1130" y="4031"/>
                </a:lnTo>
                <a:lnTo>
                  <a:pt x="1100" y="4003"/>
                </a:lnTo>
                <a:lnTo>
                  <a:pt x="1068" y="3963"/>
                </a:lnTo>
                <a:lnTo>
                  <a:pt x="1041" y="3920"/>
                </a:lnTo>
                <a:lnTo>
                  <a:pt x="1019" y="3873"/>
                </a:lnTo>
                <a:lnTo>
                  <a:pt x="1003" y="3823"/>
                </a:lnTo>
                <a:lnTo>
                  <a:pt x="993" y="3768"/>
                </a:lnTo>
                <a:close/>
                <a:moveTo>
                  <a:pt x="791" y="3296"/>
                </a:moveTo>
                <a:lnTo>
                  <a:pt x="1826" y="3296"/>
                </a:lnTo>
                <a:lnTo>
                  <a:pt x="1784" y="3642"/>
                </a:lnTo>
                <a:lnTo>
                  <a:pt x="839" y="3642"/>
                </a:lnTo>
                <a:lnTo>
                  <a:pt x="791" y="3296"/>
                </a:lnTo>
                <a:close/>
                <a:moveTo>
                  <a:pt x="1311" y="1189"/>
                </a:moveTo>
                <a:lnTo>
                  <a:pt x="1418" y="1400"/>
                </a:lnTo>
                <a:lnTo>
                  <a:pt x="1550" y="1662"/>
                </a:lnTo>
                <a:lnTo>
                  <a:pt x="1681" y="1400"/>
                </a:lnTo>
                <a:lnTo>
                  <a:pt x="1892" y="1508"/>
                </a:lnTo>
                <a:lnTo>
                  <a:pt x="1653" y="1980"/>
                </a:lnTo>
                <a:lnTo>
                  <a:pt x="1550" y="2196"/>
                </a:lnTo>
                <a:lnTo>
                  <a:pt x="1442" y="1980"/>
                </a:lnTo>
                <a:lnTo>
                  <a:pt x="1311" y="1719"/>
                </a:lnTo>
                <a:lnTo>
                  <a:pt x="1180" y="1980"/>
                </a:lnTo>
                <a:lnTo>
                  <a:pt x="1072" y="2196"/>
                </a:lnTo>
                <a:lnTo>
                  <a:pt x="970" y="1980"/>
                </a:lnTo>
                <a:lnTo>
                  <a:pt x="730" y="1508"/>
                </a:lnTo>
                <a:lnTo>
                  <a:pt x="941" y="1400"/>
                </a:lnTo>
                <a:lnTo>
                  <a:pt x="1072" y="1662"/>
                </a:lnTo>
                <a:lnTo>
                  <a:pt x="1204" y="1400"/>
                </a:lnTo>
                <a:lnTo>
                  <a:pt x="1311" y="1189"/>
                </a:lnTo>
                <a:close/>
                <a:moveTo>
                  <a:pt x="1311" y="299"/>
                </a:moveTo>
                <a:lnTo>
                  <a:pt x="1229" y="303"/>
                </a:lnTo>
                <a:lnTo>
                  <a:pt x="1149" y="312"/>
                </a:lnTo>
                <a:lnTo>
                  <a:pt x="1072" y="327"/>
                </a:lnTo>
                <a:lnTo>
                  <a:pt x="997" y="347"/>
                </a:lnTo>
                <a:lnTo>
                  <a:pt x="925" y="373"/>
                </a:lnTo>
                <a:lnTo>
                  <a:pt x="854" y="405"/>
                </a:lnTo>
                <a:lnTo>
                  <a:pt x="786" y="444"/>
                </a:lnTo>
                <a:lnTo>
                  <a:pt x="720" y="487"/>
                </a:lnTo>
                <a:lnTo>
                  <a:pt x="658" y="537"/>
                </a:lnTo>
                <a:lnTo>
                  <a:pt x="597" y="592"/>
                </a:lnTo>
                <a:lnTo>
                  <a:pt x="541" y="652"/>
                </a:lnTo>
                <a:lnTo>
                  <a:pt x="490" y="714"/>
                </a:lnTo>
                <a:lnTo>
                  <a:pt x="445" y="779"/>
                </a:lnTo>
                <a:lnTo>
                  <a:pt x="406" y="846"/>
                </a:lnTo>
                <a:lnTo>
                  <a:pt x="374" y="916"/>
                </a:lnTo>
                <a:lnTo>
                  <a:pt x="348" y="988"/>
                </a:lnTo>
                <a:lnTo>
                  <a:pt x="326" y="1063"/>
                </a:lnTo>
                <a:lnTo>
                  <a:pt x="311" y="1140"/>
                </a:lnTo>
                <a:lnTo>
                  <a:pt x="303" y="1220"/>
                </a:lnTo>
                <a:lnTo>
                  <a:pt x="300" y="1301"/>
                </a:lnTo>
                <a:lnTo>
                  <a:pt x="303" y="1386"/>
                </a:lnTo>
                <a:lnTo>
                  <a:pt x="313" y="1467"/>
                </a:lnTo>
                <a:lnTo>
                  <a:pt x="329" y="1547"/>
                </a:lnTo>
                <a:lnTo>
                  <a:pt x="350" y="1624"/>
                </a:lnTo>
                <a:lnTo>
                  <a:pt x="379" y="1697"/>
                </a:lnTo>
                <a:lnTo>
                  <a:pt x="414" y="1770"/>
                </a:lnTo>
                <a:lnTo>
                  <a:pt x="456" y="1839"/>
                </a:lnTo>
                <a:lnTo>
                  <a:pt x="503" y="1907"/>
                </a:lnTo>
                <a:lnTo>
                  <a:pt x="557" y="1971"/>
                </a:lnTo>
                <a:lnTo>
                  <a:pt x="571" y="1989"/>
                </a:lnTo>
                <a:lnTo>
                  <a:pt x="588" y="2010"/>
                </a:lnTo>
                <a:lnTo>
                  <a:pt x="609" y="2036"/>
                </a:lnTo>
                <a:lnTo>
                  <a:pt x="633" y="2081"/>
                </a:lnTo>
                <a:lnTo>
                  <a:pt x="660" y="2130"/>
                </a:lnTo>
                <a:lnTo>
                  <a:pt x="708" y="2217"/>
                </a:lnTo>
                <a:lnTo>
                  <a:pt x="751" y="2303"/>
                </a:lnTo>
                <a:lnTo>
                  <a:pt x="791" y="2388"/>
                </a:lnTo>
                <a:lnTo>
                  <a:pt x="849" y="2525"/>
                </a:lnTo>
                <a:lnTo>
                  <a:pt x="899" y="2664"/>
                </a:lnTo>
                <a:lnTo>
                  <a:pt x="912" y="2714"/>
                </a:lnTo>
                <a:lnTo>
                  <a:pt x="923" y="2759"/>
                </a:lnTo>
                <a:lnTo>
                  <a:pt x="932" y="2799"/>
                </a:lnTo>
                <a:lnTo>
                  <a:pt x="938" y="2835"/>
                </a:lnTo>
                <a:lnTo>
                  <a:pt x="941" y="2865"/>
                </a:lnTo>
                <a:lnTo>
                  <a:pt x="1681" y="2865"/>
                </a:lnTo>
                <a:lnTo>
                  <a:pt x="1684" y="2835"/>
                </a:lnTo>
                <a:lnTo>
                  <a:pt x="1690" y="2799"/>
                </a:lnTo>
                <a:lnTo>
                  <a:pt x="1699" y="2759"/>
                </a:lnTo>
                <a:lnTo>
                  <a:pt x="1710" y="2714"/>
                </a:lnTo>
                <a:lnTo>
                  <a:pt x="1724" y="2664"/>
                </a:lnTo>
                <a:lnTo>
                  <a:pt x="1754" y="2571"/>
                </a:lnTo>
                <a:lnTo>
                  <a:pt x="1787" y="2479"/>
                </a:lnTo>
                <a:lnTo>
                  <a:pt x="1826" y="2388"/>
                </a:lnTo>
                <a:lnTo>
                  <a:pt x="1867" y="2299"/>
                </a:lnTo>
                <a:lnTo>
                  <a:pt x="1907" y="2217"/>
                </a:lnTo>
                <a:lnTo>
                  <a:pt x="1948" y="2140"/>
                </a:lnTo>
                <a:lnTo>
                  <a:pt x="1977" y="2092"/>
                </a:lnTo>
                <a:lnTo>
                  <a:pt x="2009" y="2046"/>
                </a:lnTo>
                <a:lnTo>
                  <a:pt x="2027" y="2018"/>
                </a:lnTo>
                <a:lnTo>
                  <a:pt x="2042" y="1996"/>
                </a:lnTo>
                <a:lnTo>
                  <a:pt x="2055" y="1980"/>
                </a:lnTo>
                <a:lnTo>
                  <a:pt x="2111" y="1915"/>
                </a:lnTo>
                <a:lnTo>
                  <a:pt x="2161" y="1848"/>
                </a:lnTo>
                <a:lnTo>
                  <a:pt x="2204" y="1778"/>
                </a:lnTo>
                <a:lnTo>
                  <a:pt x="2240" y="1705"/>
                </a:lnTo>
                <a:lnTo>
                  <a:pt x="2270" y="1630"/>
                </a:lnTo>
                <a:lnTo>
                  <a:pt x="2293" y="1552"/>
                </a:lnTo>
                <a:lnTo>
                  <a:pt x="2310" y="1471"/>
                </a:lnTo>
                <a:lnTo>
                  <a:pt x="2320" y="1387"/>
                </a:lnTo>
                <a:lnTo>
                  <a:pt x="2322" y="1301"/>
                </a:lnTo>
                <a:lnTo>
                  <a:pt x="2320" y="1220"/>
                </a:lnTo>
                <a:lnTo>
                  <a:pt x="2311" y="1140"/>
                </a:lnTo>
                <a:lnTo>
                  <a:pt x="2296" y="1063"/>
                </a:lnTo>
                <a:lnTo>
                  <a:pt x="2275" y="988"/>
                </a:lnTo>
                <a:lnTo>
                  <a:pt x="2249" y="916"/>
                </a:lnTo>
                <a:lnTo>
                  <a:pt x="2216" y="846"/>
                </a:lnTo>
                <a:lnTo>
                  <a:pt x="2177" y="779"/>
                </a:lnTo>
                <a:lnTo>
                  <a:pt x="2133" y="714"/>
                </a:lnTo>
                <a:lnTo>
                  <a:pt x="2082" y="652"/>
                </a:lnTo>
                <a:lnTo>
                  <a:pt x="2025" y="592"/>
                </a:lnTo>
                <a:lnTo>
                  <a:pt x="1964" y="537"/>
                </a:lnTo>
                <a:lnTo>
                  <a:pt x="1902" y="487"/>
                </a:lnTo>
                <a:lnTo>
                  <a:pt x="1836" y="444"/>
                </a:lnTo>
                <a:lnTo>
                  <a:pt x="1769" y="405"/>
                </a:lnTo>
                <a:lnTo>
                  <a:pt x="1698" y="373"/>
                </a:lnTo>
                <a:lnTo>
                  <a:pt x="1625" y="347"/>
                </a:lnTo>
                <a:lnTo>
                  <a:pt x="1550" y="327"/>
                </a:lnTo>
                <a:lnTo>
                  <a:pt x="1473" y="312"/>
                </a:lnTo>
                <a:lnTo>
                  <a:pt x="1393" y="303"/>
                </a:lnTo>
                <a:lnTo>
                  <a:pt x="1311" y="299"/>
                </a:lnTo>
                <a:close/>
                <a:moveTo>
                  <a:pt x="1311" y="0"/>
                </a:moveTo>
                <a:lnTo>
                  <a:pt x="1311" y="0"/>
                </a:lnTo>
                <a:lnTo>
                  <a:pt x="1408" y="4"/>
                </a:lnTo>
                <a:lnTo>
                  <a:pt x="1502" y="13"/>
                </a:lnTo>
                <a:lnTo>
                  <a:pt x="1594" y="29"/>
                </a:lnTo>
                <a:lnTo>
                  <a:pt x="1683" y="51"/>
                </a:lnTo>
                <a:lnTo>
                  <a:pt x="1770" y="79"/>
                </a:lnTo>
                <a:lnTo>
                  <a:pt x="1853" y="114"/>
                </a:lnTo>
                <a:lnTo>
                  <a:pt x="1934" y="155"/>
                </a:lnTo>
                <a:lnTo>
                  <a:pt x="2014" y="202"/>
                </a:lnTo>
                <a:lnTo>
                  <a:pt x="2090" y="256"/>
                </a:lnTo>
                <a:lnTo>
                  <a:pt x="2165" y="315"/>
                </a:lnTo>
                <a:lnTo>
                  <a:pt x="2236" y="382"/>
                </a:lnTo>
                <a:lnTo>
                  <a:pt x="2303" y="453"/>
                </a:lnTo>
                <a:lnTo>
                  <a:pt x="2363" y="526"/>
                </a:lnTo>
                <a:lnTo>
                  <a:pt x="2418" y="602"/>
                </a:lnTo>
                <a:lnTo>
                  <a:pt x="2465" y="681"/>
                </a:lnTo>
                <a:lnTo>
                  <a:pt x="2508" y="762"/>
                </a:lnTo>
                <a:lnTo>
                  <a:pt x="2543" y="845"/>
                </a:lnTo>
                <a:lnTo>
                  <a:pt x="2571" y="931"/>
                </a:lnTo>
                <a:lnTo>
                  <a:pt x="2594" y="1020"/>
                </a:lnTo>
                <a:lnTo>
                  <a:pt x="2610" y="1110"/>
                </a:lnTo>
                <a:lnTo>
                  <a:pt x="2619" y="1205"/>
                </a:lnTo>
                <a:lnTo>
                  <a:pt x="2623" y="1301"/>
                </a:lnTo>
                <a:lnTo>
                  <a:pt x="2619" y="1402"/>
                </a:lnTo>
                <a:lnTo>
                  <a:pt x="2609" y="1500"/>
                </a:lnTo>
                <a:lnTo>
                  <a:pt x="2591" y="1595"/>
                </a:lnTo>
                <a:lnTo>
                  <a:pt x="2566" y="1689"/>
                </a:lnTo>
                <a:lnTo>
                  <a:pt x="2535" y="1778"/>
                </a:lnTo>
                <a:lnTo>
                  <a:pt x="2498" y="1866"/>
                </a:lnTo>
                <a:lnTo>
                  <a:pt x="2453" y="1949"/>
                </a:lnTo>
                <a:lnTo>
                  <a:pt x="2401" y="2031"/>
                </a:lnTo>
                <a:lnTo>
                  <a:pt x="2342" y="2110"/>
                </a:lnTo>
                <a:lnTo>
                  <a:pt x="2276" y="2186"/>
                </a:lnTo>
                <a:lnTo>
                  <a:pt x="2272" y="2191"/>
                </a:lnTo>
                <a:lnTo>
                  <a:pt x="2266" y="2198"/>
                </a:lnTo>
                <a:lnTo>
                  <a:pt x="2257" y="2209"/>
                </a:lnTo>
                <a:lnTo>
                  <a:pt x="2210" y="2289"/>
                </a:lnTo>
                <a:lnTo>
                  <a:pt x="2174" y="2358"/>
                </a:lnTo>
                <a:lnTo>
                  <a:pt x="2138" y="2431"/>
                </a:lnTo>
                <a:lnTo>
                  <a:pt x="2103" y="2510"/>
                </a:lnTo>
                <a:lnTo>
                  <a:pt x="2054" y="2631"/>
                </a:lnTo>
                <a:lnTo>
                  <a:pt x="2014" y="2753"/>
                </a:lnTo>
                <a:lnTo>
                  <a:pt x="2008" y="2763"/>
                </a:lnTo>
                <a:lnTo>
                  <a:pt x="2003" y="2776"/>
                </a:lnTo>
                <a:lnTo>
                  <a:pt x="1999" y="2795"/>
                </a:lnTo>
                <a:lnTo>
                  <a:pt x="1997" y="2813"/>
                </a:lnTo>
                <a:lnTo>
                  <a:pt x="1993" y="2826"/>
                </a:lnTo>
                <a:lnTo>
                  <a:pt x="1991" y="2835"/>
                </a:lnTo>
                <a:lnTo>
                  <a:pt x="1986" y="2847"/>
                </a:lnTo>
                <a:lnTo>
                  <a:pt x="1983" y="2865"/>
                </a:lnTo>
                <a:lnTo>
                  <a:pt x="1982" y="2877"/>
                </a:lnTo>
                <a:lnTo>
                  <a:pt x="1981" y="2884"/>
                </a:lnTo>
                <a:lnTo>
                  <a:pt x="1981" y="2886"/>
                </a:lnTo>
                <a:lnTo>
                  <a:pt x="1981" y="3165"/>
                </a:lnTo>
                <a:lnTo>
                  <a:pt x="642" y="3165"/>
                </a:lnTo>
                <a:lnTo>
                  <a:pt x="642" y="2894"/>
                </a:lnTo>
                <a:lnTo>
                  <a:pt x="639" y="2877"/>
                </a:lnTo>
                <a:lnTo>
                  <a:pt x="637" y="2864"/>
                </a:lnTo>
                <a:lnTo>
                  <a:pt x="633" y="2845"/>
                </a:lnTo>
                <a:lnTo>
                  <a:pt x="628" y="2823"/>
                </a:lnTo>
                <a:lnTo>
                  <a:pt x="609" y="2753"/>
                </a:lnTo>
                <a:lnTo>
                  <a:pt x="568" y="2631"/>
                </a:lnTo>
                <a:lnTo>
                  <a:pt x="520" y="2510"/>
                </a:lnTo>
                <a:lnTo>
                  <a:pt x="465" y="2396"/>
                </a:lnTo>
                <a:lnTo>
                  <a:pt x="402" y="2281"/>
                </a:lnTo>
                <a:lnTo>
                  <a:pt x="376" y="2237"/>
                </a:lnTo>
                <a:lnTo>
                  <a:pt x="351" y="2201"/>
                </a:lnTo>
                <a:lnTo>
                  <a:pt x="345" y="2190"/>
                </a:lnTo>
                <a:lnTo>
                  <a:pt x="338" y="2177"/>
                </a:lnTo>
                <a:lnTo>
                  <a:pt x="338" y="2172"/>
                </a:lnTo>
                <a:lnTo>
                  <a:pt x="273" y="2097"/>
                </a:lnTo>
                <a:lnTo>
                  <a:pt x="215" y="2019"/>
                </a:lnTo>
                <a:lnTo>
                  <a:pt x="166" y="1939"/>
                </a:lnTo>
                <a:lnTo>
                  <a:pt x="122" y="1856"/>
                </a:lnTo>
                <a:lnTo>
                  <a:pt x="85" y="1770"/>
                </a:lnTo>
                <a:lnTo>
                  <a:pt x="53" y="1681"/>
                </a:lnTo>
                <a:lnTo>
                  <a:pt x="30" y="1590"/>
                </a:lnTo>
                <a:lnTo>
                  <a:pt x="13" y="1497"/>
                </a:lnTo>
                <a:lnTo>
                  <a:pt x="3" y="1401"/>
                </a:lnTo>
                <a:lnTo>
                  <a:pt x="0" y="1301"/>
                </a:lnTo>
                <a:lnTo>
                  <a:pt x="3" y="1205"/>
                </a:lnTo>
                <a:lnTo>
                  <a:pt x="12" y="1110"/>
                </a:lnTo>
                <a:lnTo>
                  <a:pt x="28" y="1020"/>
                </a:lnTo>
                <a:lnTo>
                  <a:pt x="51" y="931"/>
                </a:lnTo>
                <a:lnTo>
                  <a:pt x="80" y="845"/>
                </a:lnTo>
                <a:lnTo>
                  <a:pt x="114" y="762"/>
                </a:lnTo>
                <a:lnTo>
                  <a:pt x="157" y="681"/>
                </a:lnTo>
                <a:lnTo>
                  <a:pt x="204" y="602"/>
                </a:lnTo>
                <a:lnTo>
                  <a:pt x="259" y="526"/>
                </a:lnTo>
                <a:lnTo>
                  <a:pt x="319" y="453"/>
                </a:lnTo>
                <a:lnTo>
                  <a:pt x="386" y="382"/>
                </a:lnTo>
                <a:lnTo>
                  <a:pt x="457" y="315"/>
                </a:lnTo>
                <a:lnTo>
                  <a:pt x="532" y="256"/>
                </a:lnTo>
                <a:lnTo>
                  <a:pt x="608" y="202"/>
                </a:lnTo>
                <a:lnTo>
                  <a:pt x="688" y="155"/>
                </a:lnTo>
                <a:lnTo>
                  <a:pt x="769" y="114"/>
                </a:lnTo>
                <a:lnTo>
                  <a:pt x="852" y="79"/>
                </a:lnTo>
                <a:lnTo>
                  <a:pt x="940" y="51"/>
                </a:lnTo>
                <a:lnTo>
                  <a:pt x="1028" y="29"/>
                </a:lnTo>
                <a:lnTo>
                  <a:pt x="1120" y="13"/>
                </a:lnTo>
                <a:lnTo>
                  <a:pt x="1214" y="4"/>
                </a:lnTo>
                <a:lnTo>
                  <a:pt x="131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9B8237-EAEB-426A-94F2-FB8CB28C1370}"/>
              </a:ext>
            </a:extLst>
          </p:cNvPr>
          <p:cNvGrpSpPr/>
          <p:nvPr/>
        </p:nvGrpSpPr>
        <p:grpSpPr bwMode="auto">
          <a:xfrm>
            <a:off x="1084204" y="10321786"/>
            <a:ext cx="946636" cy="753247"/>
            <a:chOff x="-17" y="0"/>
            <a:chExt cx="714" cy="786"/>
          </a:xfrm>
          <a:solidFill>
            <a:schemeClr val="bg1"/>
          </a:solidFill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D0C8D46E-1263-4D37-8A5F-FA05B7E4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0"/>
              <a:ext cx="169" cy="169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8C28F3C6-1420-4BF1-8A31-F80AD65B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" y="0"/>
              <a:ext cx="170" cy="170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2466EDE2-42B3-4D58-B934-4149F26AC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" y="680"/>
              <a:ext cx="90" cy="106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DA6B825F-2B35-4B6D-944D-8845FE7AF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" y="165"/>
              <a:ext cx="714" cy="621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2A2BA4-ACB3-4B50-A3DC-1BC1246FA398}"/>
              </a:ext>
            </a:extLst>
          </p:cNvPr>
          <p:cNvGrpSpPr/>
          <p:nvPr/>
        </p:nvGrpSpPr>
        <p:grpSpPr>
          <a:xfrm>
            <a:off x="1031895" y="11674088"/>
            <a:ext cx="1152792" cy="753247"/>
            <a:chOff x="0" y="0"/>
            <a:chExt cx="292813" cy="304800"/>
          </a:xfrm>
          <a:solidFill>
            <a:schemeClr val="bg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136081D1-FE16-4FE3-97E9-6CC53F8CB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92813" cy="304800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7A8AAA4F-BE84-4709-9C9B-7B7561353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763" y="87650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977622B3-EAA2-4D4C-85BB-62498EF691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" y="208300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7107D14A-BE4D-4016-9BFB-2BF4E4879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325" y="14625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74" name="Группа 416">
            <a:extLst>
              <a:ext uri="{FF2B5EF4-FFF2-40B4-BE49-F238E27FC236}">
                <a16:creationId xmlns:a16="http://schemas.microsoft.com/office/drawing/2014/main" id="{F65A04F7-B768-437F-B8D6-A3CACDAC5FAD}"/>
              </a:ext>
            </a:extLst>
          </p:cNvPr>
          <p:cNvGrpSpPr/>
          <p:nvPr/>
        </p:nvGrpSpPr>
        <p:grpSpPr>
          <a:xfrm>
            <a:off x="918688" y="13552820"/>
            <a:ext cx="1338655" cy="839799"/>
            <a:chOff x="0" y="0"/>
            <a:chExt cx="302814" cy="294363"/>
          </a:xfrm>
          <a:solidFill>
            <a:schemeClr val="bg1"/>
          </a:solidFill>
        </p:grpSpPr>
        <p:sp>
          <p:nvSpPr>
            <p:cNvPr id="75" name="Freeform 132">
              <a:extLst>
                <a:ext uri="{FF2B5EF4-FFF2-40B4-BE49-F238E27FC236}">
                  <a16:creationId xmlns:a16="http://schemas.microsoft.com/office/drawing/2014/main" id="{031290A3-8491-4E15-95DB-0208F4C2D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43" y="38027"/>
              <a:ext cx="278871" cy="180280"/>
            </a:xfrm>
            <a:custGeom>
              <a:avLst/>
              <a:gdLst>
                <a:gd name="T0" fmla="*/ 207 w 236"/>
                <a:gd name="T1" fmla="*/ 80 h 152"/>
                <a:gd name="T2" fmla="*/ 124 w 236"/>
                <a:gd name="T3" fmla="*/ 8 h 152"/>
                <a:gd name="T4" fmla="*/ 101 w 236"/>
                <a:gd name="T5" fmla="*/ 11 h 152"/>
                <a:gd name="T6" fmla="*/ 68 w 236"/>
                <a:gd name="T7" fmla="*/ 0 h 152"/>
                <a:gd name="T8" fmla="*/ 12 w 236"/>
                <a:gd name="T9" fmla="*/ 56 h 152"/>
                <a:gd name="T10" fmla="*/ 17 w 236"/>
                <a:gd name="T11" fmla="*/ 76 h 152"/>
                <a:gd name="T12" fmla="*/ 0 w 236"/>
                <a:gd name="T13" fmla="*/ 112 h 152"/>
                <a:gd name="T14" fmla="*/ 40 w 236"/>
                <a:gd name="T15" fmla="*/ 152 h 152"/>
                <a:gd name="T16" fmla="*/ 204 w 236"/>
                <a:gd name="T17" fmla="*/ 152 h 152"/>
                <a:gd name="T18" fmla="*/ 236 w 236"/>
                <a:gd name="T19" fmla="*/ 120 h 152"/>
                <a:gd name="T20" fmla="*/ 207 w 236"/>
                <a:gd name="T21" fmla="*/ 80 h 152"/>
                <a:gd name="T22" fmla="*/ 20 w 236"/>
                <a:gd name="T23" fmla="*/ 56 h 152"/>
                <a:gd name="T24" fmla="*/ 68 w 236"/>
                <a:gd name="T25" fmla="*/ 8 h 152"/>
                <a:gd name="T26" fmla="*/ 91 w 236"/>
                <a:gd name="T27" fmla="*/ 14 h 152"/>
                <a:gd name="T28" fmla="*/ 44 w 236"/>
                <a:gd name="T29" fmla="*/ 68 h 152"/>
                <a:gd name="T30" fmla="*/ 40 w 236"/>
                <a:gd name="T31" fmla="*/ 68 h 152"/>
                <a:gd name="T32" fmla="*/ 23 w 236"/>
                <a:gd name="T33" fmla="*/ 72 h 152"/>
                <a:gd name="T34" fmla="*/ 20 w 236"/>
                <a:gd name="T35" fmla="*/ 56 h 152"/>
                <a:gd name="T36" fmla="*/ 204 w 236"/>
                <a:gd name="T37" fmla="*/ 144 h 152"/>
                <a:gd name="T38" fmla="*/ 40 w 236"/>
                <a:gd name="T39" fmla="*/ 144 h 152"/>
                <a:gd name="T40" fmla="*/ 8 w 236"/>
                <a:gd name="T41" fmla="*/ 112 h 152"/>
                <a:gd name="T42" fmla="*/ 40 w 236"/>
                <a:gd name="T43" fmla="*/ 76 h 152"/>
                <a:gd name="T44" fmla="*/ 51 w 236"/>
                <a:gd name="T45" fmla="*/ 76 h 152"/>
                <a:gd name="T46" fmla="*/ 52 w 236"/>
                <a:gd name="T47" fmla="*/ 73 h 152"/>
                <a:gd name="T48" fmla="*/ 124 w 236"/>
                <a:gd name="T49" fmla="*/ 16 h 152"/>
                <a:gd name="T50" fmla="*/ 200 w 236"/>
                <a:gd name="T51" fmla="*/ 84 h 152"/>
                <a:gd name="T52" fmla="*/ 200 w 236"/>
                <a:gd name="T53" fmla="*/ 88 h 152"/>
                <a:gd name="T54" fmla="*/ 204 w 236"/>
                <a:gd name="T55" fmla="*/ 88 h 152"/>
                <a:gd name="T56" fmla="*/ 228 w 236"/>
                <a:gd name="T57" fmla="*/ 120 h 152"/>
                <a:gd name="T58" fmla="*/ 204 w 236"/>
                <a:gd name="T59" fmla="*/ 1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152">
                  <a:moveTo>
                    <a:pt x="207" y="80"/>
                  </a:moveTo>
                  <a:cubicBezTo>
                    <a:pt x="205" y="40"/>
                    <a:pt x="169" y="8"/>
                    <a:pt x="124" y="8"/>
                  </a:cubicBezTo>
                  <a:cubicBezTo>
                    <a:pt x="116" y="8"/>
                    <a:pt x="108" y="9"/>
                    <a:pt x="101" y="11"/>
                  </a:cubicBezTo>
                  <a:cubicBezTo>
                    <a:pt x="91" y="4"/>
                    <a:pt x="80" y="0"/>
                    <a:pt x="68" y="0"/>
                  </a:cubicBezTo>
                  <a:cubicBezTo>
                    <a:pt x="37" y="0"/>
                    <a:pt x="12" y="25"/>
                    <a:pt x="12" y="56"/>
                  </a:cubicBezTo>
                  <a:cubicBezTo>
                    <a:pt x="12" y="64"/>
                    <a:pt x="14" y="70"/>
                    <a:pt x="17" y="76"/>
                  </a:cubicBezTo>
                  <a:cubicBezTo>
                    <a:pt x="6" y="84"/>
                    <a:pt x="0" y="97"/>
                    <a:pt x="0" y="112"/>
                  </a:cubicBezTo>
                  <a:cubicBezTo>
                    <a:pt x="0" y="135"/>
                    <a:pt x="16" y="152"/>
                    <a:pt x="40" y="152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22" y="152"/>
                    <a:pt x="236" y="139"/>
                    <a:pt x="236" y="120"/>
                  </a:cubicBezTo>
                  <a:cubicBezTo>
                    <a:pt x="236" y="102"/>
                    <a:pt x="224" y="83"/>
                    <a:pt x="207" y="80"/>
                  </a:cubicBezTo>
                  <a:close/>
                  <a:moveTo>
                    <a:pt x="20" y="56"/>
                  </a:moveTo>
                  <a:cubicBezTo>
                    <a:pt x="20" y="29"/>
                    <a:pt x="41" y="8"/>
                    <a:pt x="68" y="8"/>
                  </a:cubicBezTo>
                  <a:cubicBezTo>
                    <a:pt x="76" y="8"/>
                    <a:pt x="84" y="10"/>
                    <a:pt x="91" y="14"/>
                  </a:cubicBezTo>
                  <a:cubicBezTo>
                    <a:pt x="68" y="24"/>
                    <a:pt x="50" y="43"/>
                    <a:pt x="44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4" y="68"/>
                    <a:pt x="28" y="69"/>
                    <a:pt x="23" y="72"/>
                  </a:cubicBezTo>
                  <a:cubicBezTo>
                    <a:pt x="21" y="67"/>
                    <a:pt x="20" y="62"/>
                    <a:pt x="20" y="56"/>
                  </a:cubicBezTo>
                  <a:close/>
                  <a:moveTo>
                    <a:pt x="204" y="144"/>
                  </a:moveTo>
                  <a:cubicBezTo>
                    <a:pt x="40" y="144"/>
                    <a:pt x="40" y="144"/>
                    <a:pt x="40" y="144"/>
                  </a:cubicBezTo>
                  <a:cubicBezTo>
                    <a:pt x="21" y="144"/>
                    <a:pt x="8" y="131"/>
                    <a:pt x="8" y="112"/>
                  </a:cubicBezTo>
                  <a:cubicBezTo>
                    <a:pt x="8" y="92"/>
                    <a:pt x="22" y="76"/>
                    <a:pt x="4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8" y="40"/>
                    <a:pt x="88" y="16"/>
                    <a:pt x="124" y="16"/>
                  </a:cubicBezTo>
                  <a:cubicBezTo>
                    <a:pt x="165" y="16"/>
                    <a:pt x="200" y="46"/>
                    <a:pt x="200" y="84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18" y="88"/>
                    <a:pt x="228" y="105"/>
                    <a:pt x="228" y="120"/>
                  </a:cubicBezTo>
                  <a:cubicBezTo>
                    <a:pt x="228" y="134"/>
                    <a:pt x="218" y="144"/>
                    <a:pt x="204" y="1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41FCF6D-3CB3-4D82-9B94-BDAFB2D2A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9998"/>
              <a:ext cx="28169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20AC924-9468-42CF-966F-01A181D4B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1" y="0"/>
              <a:ext cx="9860" cy="2957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8" name="Freeform 135">
              <a:extLst>
                <a:ext uri="{FF2B5EF4-FFF2-40B4-BE49-F238E27FC236}">
                  <a16:creationId xmlns:a16="http://schemas.microsoft.com/office/drawing/2014/main" id="{212F16F7-D2F3-4E0A-A11C-FD398F71F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3" y="15492"/>
              <a:ext cx="33803" cy="35211"/>
            </a:xfrm>
            <a:custGeom>
              <a:avLst/>
              <a:gdLst>
                <a:gd name="T0" fmla="*/ 4 w 24"/>
                <a:gd name="T1" fmla="*/ 0 h 25"/>
                <a:gd name="T2" fmla="*/ 24 w 24"/>
                <a:gd name="T3" fmla="*/ 20 h 25"/>
                <a:gd name="T4" fmla="*/ 20 w 24"/>
                <a:gd name="T5" fmla="*/ 25 h 25"/>
                <a:gd name="T6" fmla="*/ 0 w 24"/>
                <a:gd name="T7" fmla="*/ 5 h 25"/>
                <a:gd name="T8" fmla="*/ 4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0"/>
                  </a:moveTo>
                  <a:lnTo>
                    <a:pt x="24" y="20"/>
                  </a:lnTo>
                  <a:lnTo>
                    <a:pt x="20" y="25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7400A7-EABB-4C12-A281-654E9FB59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" y="228167"/>
              <a:ext cx="9860" cy="1831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ED7280C-BAFA-4609-9D2E-EF9BF50B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" y="266194"/>
              <a:ext cx="9860" cy="1831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1" name="Freeform 138">
              <a:extLst>
                <a:ext uri="{FF2B5EF4-FFF2-40B4-BE49-F238E27FC236}">
                  <a16:creationId xmlns:a16="http://schemas.microsoft.com/office/drawing/2014/main" id="{70828176-6FDF-4A74-921A-39B06953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7" y="233800"/>
              <a:ext cx="15493" cy="16901"/>
            </a:xfrm>
            <a:custGeom>
              <a:avLst/>
              <a:gdLst>
                <a:gd name="T0" fmla="*/ 4 w 11"/>
                <a:gd name="T1" fmla="*/ 12 h 12"/>
                <a:gd name="T2" fmla="*/ 0 w 11"/>
                <a:gd name="T3" fmla="*/ 7 h 12"/>
                <a:gd name="T4" fmla="*/ 6 w 11"/>
                <a:gd name="T5" fmla="*/ 0 h 12"/>
                <a:gd name="T6" fmla="*/ 11 w 11"/>
                <a:gd name="T7" fmla="*/ 5 h 12"/>
                <a:gd name="T8" fmla="*/ 4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11" y="5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2" name="Freeform 139">
              <a:extLst>
                <a:ext uri="{FF2B5EF4-FFF2-40B4-BE49-F238E27FC236}">
                  <a16:creationId xmlns:a16="http://schemas.microsoft.com/office/drawing/2014/main" id="{546E5C34-3CE3-4FC3-99F0-FEC8B58F2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8" y="261969"/>
              <a:ext cx="15493" cy="16901"/>
            </a:xfrm>
            <a:custGeom>
              <a:avLst/>
              <a:gdLst>
                <a:gd name="T0" fmla="*/ 4 w 11"/>
                <a:gd name="T1" fmla="*/ 12 h 12"/>
                <a:gd name="T2" fmla="*/ 0 w 11"/>
                <a:gd name="T3" fmla="*/ 7 h 12"/>
                <a:gd name="T4" fmla="*/ 6 w 11"/>
                <a:gd name="T5" fmla="*/ 0 h 12"/>
                <a:gd name="T6" fmla="*/ 11 w 11"/>
                <a:gd name="T7" fmla="*/ 5 h 12"/>
                <a:gd name="T8" fmla="*/ 4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11" y="5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3" name="Freeform 140">
              <a:extLst>
                <a:ext uri="{FF2B5EF4-FFF2-40B4-BE49-F238E27FC236}">
                  <a16:creationId xmlns:a16="http://schemas.microsoft.com/office/drawing/2014/main" id="{47FE564C-B6D6-4A4F-AFF9-47144C3CD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7" y="261969"/>
              <a:ext cx="15493" cy="16901"/>
            </a:xfrm>
            <a:custGeom>
              <a:avLst/>
              <a:gdLst>
                <a:gd name="T0" fmla="*/ 11 w 11"/>
                <a:gd name="T1" fmla="*/ 7 h 12"/>
                <a:gd name="T2" fmla="*/ 6 w 11"/>
                <a:gd name="T3" fmla="*/ 12 h 12"/>
                <a:gd name="T4" fmla="*/ 0 w 11"/>
                <a:gd name="T5" fmla="*/ 5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lnTo>
                    <a:pt x="6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4" name="Freeform 141">
              <a:extLst>
                <a:ext uri="{FF2B5EF4-FFF2-40B4-BE49-F238E27FC236}">
                  <a16:creationId xmlns:a16="http://schemas.microsoft.com/office/drawing/2014/main" id="{2F181FE7-7099-48BD-93BA-71F53A8B7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8" y="233800"/>
              <a:ext cx="15493" cy="16901"/>
            </a:xfrm>
            <a:custGeom>
              <a:avLst/>
              <a:gdLst>
                <a:gd name="T0" fmla="*/ 0 w 11"/>
                <a:gd name="T1" fmla="*/ 5 h 12"/>
                <a:gd name="T2" fmla="*/ 4 w 11"/>
                <a:gd name="T3" fmla="*/ 0 h 12"/>
                <a:gd name="T4" fmla="*/ 11 w 11"/>
                <a:gd name="T5" fmla="*/ 7 h 12"/>
                <a:gd name="T6" fmla="*/ 6 w 11"/>
                <a:gd name="T7" fmla="*/ 12 h 12"/>
                <a:gd name="T8" fmla="*/ 0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lnTo>
                    <a:pt x="4" y="0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C085FC9-3997-43E2-88A7-9D2D1ED15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34" y="250702"/>
              <a:ext cx="19718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8FAB63B-B5D3-41D4-A1A4-221E43F5E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07" y="250702"/>
              <a:ext cx="19718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D20C83-F063-4820-ADCB-59969E08D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15" y="236617"/>
              <a:ext cx="9860" cy="1971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DB9C235-9C0D-46A2-8FD0-932050B83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15" y="274645"/>
              <a:ext cx="9860" cy="1971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89" name="Freeform 146">
              <a:extLst>
                <a:ext uri="{FF2B5EF4-FFF2-40B4-BE49-F238E27FC236}">
                  <a16:creationId xmlns:a16="http://schemas.microsoft.com/office/drawing/2014/main" id="{556A34BC-9F68-4462-9D45-0C623F53D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83" y="243659"/>
              <a:ext cx="15493" cy="15493"/>
            </a:xfrm>
            <a:custGeom>
              <a:avLst/>
              <a:gdLst>
                <a:gd name="T0" fmla="*/ 4 w 11"/>
                <a:gd name="T1" fmla="*/ 11 h 11"/>
                <a:gd name="T2" fmla="*/ 0 w 11"/>
                <a:gd name="T3" fmla="*/ 6 h 11"/>
                <a:gd name="T4" fmla="*/ 7 w 11"/>
                <a:gd name="T5" fmla="*/ 0 h 11"/>
                <a:gd name="T6" fmla="*/ 11 w 11"/>
                <a:gd name="T7" fmla="*/ 5 h 11"/>
                <a:gd name="T8" fmla="*/ 4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11" y="5"/>
                  </a:lnTo>
                  <a:lnTo>
                    <a:pt x="4" y="1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0" name="Freeform 147">
              <a:extLst>
                <a:ext uri="{FF2B5EF4-FFF2-40B4-BE49-F238E27FC236}">
                  <a16:creationId xmlns:a16="http://schemas.microsoft.com/office/drawing/2014/main" id="{5FBE5681-BE62-4446-8766-05F65CD0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14" y="271828"/>
              <a:ext cx="15493" cy="15493"/>
            </a:xfrm>
            <a:custGeom>
              <a:avLst/>
              <a:gdLst>
                <a:gd name="T0" fmla="*/ 4 w 11"/>
                <a:gd name="T1" fmla="*/ 11 h 11"/>
                <a:gd name="T2" fmla="*/ 0 w 11"/>
                <a:gd name="T3" fmla="*/ 6 h 11"/>
                <a:gd name="T4" fmla="*/ 6 w 11"/>
                <a:gd name="T5" fmla="*/ 0 h 11"/>
                <a:gd name="T6" fmla="*/ 11 w 11"/>
                <a:gd name="T7" fmla="*/ 5 h 11"/>
                <a:gd name="T8" fmla="*/ 4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1" y="5"/>
                  </a:lnTo>
                  <a:lnTo>
                    <a:pt x="4" y="11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1" name="Freeform 148">
              <a:extLst>
                <a:ext uri="{FF2B5EF4-FFF2-40B4-BE49-F238E27FC236}">
                  <a16:creationId xmlns:a16="http://schemas.microsoft.com/office/drawing/2014/main" id="{FC2E75A9-7123-44B0-B130-31C6C1D0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83" y="271828"/>
              <a:ext cx="15493" cy="15493"/>
            </a:xfrm>
            <a:custGeom>
              <a:avLst/>
              <a:gdLst>
                <a:gd name="T0" fmla="*/ 11 w 11"/>
                <a:gd name="T1" fmla="*/ 6 h 11"/>
                <a:gd name="T2" fmla="*/ 7 w 11"/>
                <a:gd name="T3" fmla="*/ 11 h 11"/>
                <a:gd name="T4" fmla="*/ 0 w 11"/>
                <a:gd name="T5" fmla="*/ 5 h 11"/>
                <a:gd name="T6" fmla="*/ 4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7" y="11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2" name="Freeform 149">
              <a:extLst>
                <a:ext uri="{FF2B5EF4-FFF2-40B4-BE49-F238E27FC236}">
                  <a16:creationId xmlns:a16="http://schemas.microsoft.com/office/drawing/2014/main" id="{F5A148D2-6E34-4923-B4F5-70D1CA543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14" y="243659"/>
              <a:ext cx="15493" cy="15493"/>
            </a:xfrm>
            <a:custGeom>
              <a:avLst/>
              <a:gdLst>
                <a:gd name="T0" fmla="*/ 0 w 11"/>
                <a:gd name="T1" fmla="*/ 5 h 11"/>
                <a:gd name="T2" fmla="*/ 4 w 11"/>
                <a:gd name="T3" fmla="*/ 0 h 11"/>
                <a:gd name="T4" fmla="*/ 11 w 11"/>
                <a:gd name="T5" fmla="*/ 6 h 11"/>
                <a:gd name="T6" fmla="*/ 6 w 11"/>
                <a:gd name="T7" fmla="*/ 11 h 11"/>
                <a:gd name="T8" fmla="*/ 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4" y="0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C38D993-2F55-44E0-BCAC-3D9606E1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00" y="260560"/>
              <a:ext cx="19718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D6D0E9D-1E9F-4770-9760-117453EB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80" y="260560"/>
              <a:ext cx="18310" cy="986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45211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0633" y="14866977"/>
            <a:ext cx="21945600" cy="125954"/>
            <a:chOff x="0" y="5079188"/>
            <a:chExt cx="12192000" cy="55371"/>
          </a:xfrm>
        </p:grpSpPr>
        <p:grpSp>
          <p:nvGrpSpPr>
            <p:cNvPr id="28" name="Group 27"/>
            <p:cNvGrpSpPr/>
            <p:nvPr/>
          </p:nvGrpSpPr>
          <p:grpSpPr>
            <a:xfrm>
              <a:off x="7885568" y="5079188"/>
              <a:ext cx="4306432" cy="55371"/>
              <a:chOff x="16258382" y="13229460"/>
              <a:chExt cx="5687218" cy="17901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6258382" y="13229460"/>
                <a:ext cx="1143652" cy="179008"/>
              </a:xfrm>
              <a:prstGeom prst="rect">
                <a:avLst/>
              </a:prstGeom>
              <a:solidFill>
                <a:srgbClr val="F7A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V="1">
                <a:off x="17402034" y="13229460"/>
                <a:ext cx="1143644" cy="179008"/>
              </a:xfrm>
              <a:prstGeom prst="rect">
                <a:avLst/>
              </a:prstGeom>
              <a:solidFill>
                <a:srgbClr val="93A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V="1">
                <a:off x="18545675" y="13229462"/>
                <a:ext cx="1125919" cy="179008"/>
              </a:xfrm>
              <a:prstGeom prst="rect">
                <a:avLst/>
              </a:prstGeom>
              <a:solidFill>
                <a:srgbClr val="009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V="1">
                <a:off x="19671596" y="13229462"/>
                <a:ext cx="1139217" cy="179008"/>
              </a:xfrm>
              <a:prstGeom prst="rect">
                <a:avLst/>
              </a:prstGeom>
              <a:solidFill>
                <a:srgbClr val="C51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20810815" y="13229462"/>
                <a:ext cx="1134785" cy="17900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flipV="1">
              <a:off x="0" y="5079188"/>
              <a:ext cx="8468752" cy="55370"/>
            </a:xfrm>
            <a:prstGeom prst="rect">
              <a:avLst/>
            </a:pr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0633" y="0"/>
            <a:ext cx="21531182" cy="10540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rgbClr val="004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SENTECH APP: FY2021/22 QUARTERLY TARGETS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90DE92-76A9-42DB-87AD-F15A1CF16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37566"/>
              </p:ext>
            </p:extLst>
          </p:nvPr>
        </p:nvGraphicFramePr>
        <p:xfrm>
          <a:off x="-10633" y="1054019"/>
          <a:ext cx="21945600" cy="15405182"/>
        </p:xfrm>
        <a:graphic>
          <a:graphicData uri="http://schemas.openxmlformats.org/drawingml/2006/table">
            <a:tbl>
              <a:tblPr firstRow="1" firstCol="1" bandRow="1"/>
              <a:tblGrid>
                <a:gridCol w="2296633">
                  <a:extLst>
                    <a:ext uri="{9D8B030D-6E8A-4147-A177-3AD203B41FA5}">
                      <a16:colId xmlns:a16="http://schemas.microsoft.com/office/drawing/2014/main" val="1599311423"/>
                    </a:ext>
                  </a:extLst>
                </a:gridCol>
                <a:gridCol w="2994660">
                  <a:extLst>
                    <a:ext uri="{9D8B030D-6E8A-4147-A177-3AD203B41FA5}">
                      <a16:colId xmlns:a16="http://schemas.microsoft.com/office/drawing/2014/main" val="2800334914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34215196"/>
                    </a:ext>
                  </a:extLst>
                </a:gridCol>
                <a:gridCol w="2460168">
                  <a:extLst>
                    <a:ext uri="{9D8B030D-6E8A-4147-A177-3AD203B41FA5}">
                      <a16:colId xmlns:a16="http://schemas.microsoft.com/office/drawing/2014/main" val="675673841"/>
                    </a:ext>
                  </a:extLst>
                </a:gridCol>
                <a:gridCol w="2302054">
                  <a:extLst>
                    <a:ext uri="{9D8B030D-6E8A-4147-A177-3AD203B41FA5}">
                      <a16:colId xmlns:a16="http://schemas.microsoft.com/office/drawing/2014/main" val="979305995"/>
                    </a:ext>
                  </a:extLst>
                </a:gridCol>
                <a:gridCol w="2572885">
                  <a:extLst>
                    <a:ext uri="{9D8B030D-6E8A-4147-A177-3AD203B41FA5}">
                      <a16:colId xmlns:a16="http://schemas.microsoft.com/office/drawing/2014/main" val="3757886758"/>
                    </a:ext>
                  </a:extLst>
                </a:gridCol>
                <a:gridCol w="2967960">
                  <a:extLst>
                    <a:ext uri="{9D8B030D-6E8A-4147-A177-3AD203B41FA5}">
                      <a16:colId xmlns:a16="http://schemas.microsoft.com/office/drawing/2014/main" val="1268933027"/>
                    </a:ext>
                  </a:extLst>
                </a:gridCol>
                <a:gridCol w="2967960">
                  <a:extLst>
                    <a:ext uri="{9D8B030D-6E8A-4147-A177-3AD203B41FA5}">
                      <a16:colId xmlns:a16="http://schemas.microsoft.com/office/drawing/2014/main" val="1708525706"/>
                    </a:ext>
                  </a:extLst>
                </a:gridCol>
              </a:tblGrid>
              <a:tr h="729367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</a:t>
                      </a:r>
                      <a:r>
                        <a:rPr lang="en-ZA" sz="4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 Targets</a:t>
                      </a:r>
                      <a:endParaRPr lang="en-ZA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989953"/>
                  </a:ext>
                </a:extLst>
              </a:tr>
              <a:tr h="1089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Pillars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 Indicators (KPIs)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49300" algn="l"/>
                        </a:tabLs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3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48634"/>
                  </a:ext>
                </a:extLst>
              </a:tr>
              <a:tr h="106162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and Growth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Revenue growth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Growth ( R)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R1, 257million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316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617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915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1, 257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34434"/>
                  </a:ext>
                </a:extLst>
              </a:tr>
              <a:tr h="13909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Profitability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Profit (R 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154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46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76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112 million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154 million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298097"/>
                  </a:ext>
                </a:extLst>
              </a:tr>
              <a:tr h="19303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broadband business (SOC Rationalisation)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 for the SDIC developed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 for the SDIC developed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Identification of resources required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Terms of reference and project plan developed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 for the SDIC initial draft developed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n-ZA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 for the SDIC developed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56667"/>
                  </a:ext>
                </a:extLst>
              </a:tr>
              <a:tr h="2907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Talented People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Right people in the right place at the right time with the right skills and mindset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planned digital skills training interventions implemented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of planned </a:t>
                      </a: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skills training interventions implemented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 of planned </a:t>
                      </a: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skills training interventions implemented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 of planned </a:t>
                      </a:r>
                      <a:r>
                        <a:rPr lang="en-US" sz="28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en-ZA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skills training interventions implemented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 of planned </a:t>
                      </a: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skills training interventions implemented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of planned </a:t>
                      </a: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en-ZA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skills training interventions implemented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902107"/>
                  </a:ext>
                </a:extLst>
              </a:tr>
              <a:tr h="155036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 and digital readiness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broadband network coverage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connected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connected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connected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connected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connected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connected sites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11981"/>
                  </a:ext>
                </a:extLst>
              </a:tr>
              <a:tr h="25278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in the right place at the right time/able to use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Set-Top Box Installations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810 000 Set-Top Box installations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330 000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Set-Top Box </a:t>
                      </a: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Installations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480 000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Set-Top Box </a:t>
                      </a:r>
                      <a:r>
                        <a:rPr lang="en-US" sz="2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closure and draft report developed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closure final report developed and submitted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429769"/>
                  </a:ext>
                </a:extLst>
              </a:tr>
              <a:tr h="22177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Analogue switch off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analogue sites switched off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analogue sites switched off</a:t>
                      </a:r>
                      <a:endParaRPr lang="en-Z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analogue sites switched off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analogue sites switched off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analogue sites switched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(cumulative)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analogue sites switched off (cumulative)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08025"/>
                  </a:ext>
                </a:extLst>
              </a:tr>
            </a:tbl>
          </a:graphicData>
        </a:graphic>
      </p:graphicFrame>
      <p:sp>
        <p:nvSpPr>
          <p:cNvPr id="57" name="Freeform 68">
            <a:extLst>
              <a:ext uri="{FF2B5EF4-FFF2-40B4-BE49-F238E27FC236}">
                <a16:creationId xmlns:a16="http://schemas.microsoft.com/office/drawing/2014/main" id="{84F3DB44-A266-412F-B02E-EDD49162F069}"/>
              </a:ext>
            </a:extLst>
          </p:cNvPr>
          <p:cNvSpPr>
            <a:spLocks noEditPoints="1"/>
          </p:cNvSpPr>
          <p:nvPr/>
        </p:nvSpPr>
        <p:spPr bwMode="auto">
          <a:xfrm>
            <a:off x="485651" y="4886067"/>
            <a:ext cx="1211020" cy="915510"/>
          </a:xfrm>
          <a:custGeom>
            <a:avLst/>
            <a:gdLst>
              <a:gd name="T0" fmla="*/ 45 w 312"/>
              <a:gd name="T1" fmla="*/ 261 h 267"/>
              <a:gd name="T2" fmla="*/ 39 w 312"/>
              <a:gd name="T3" fmla="*/ 267 h 267"/>
              <a:gd name="T4" fmla="*/ 2 w 312"/>
              <a:gd name="T5" fmla="*/ 265 h 267"/>
              <a:gd name="T6" fmla="*/ 0 w 312"/>
              <a:gd name="T7" fmla="*/ 228 h 267"/>
              <a:gd name="T8" fmla="*/ 6 w 312"/>
              <a:gd name="T9" fmla="*/ 222 h 267"/>
              <a:gd name="T10" fmla="*/ 43 w 312"/>
              <a:gd name="T11" fmla="*/ 224 h 267"/>
              <a:gd name="T12" fmla="*/ 111 w 312"/>
              <a:gd name="T13" fmla="*/ 206 h 267"/>
              <a:gd name="T14" fmla="*/ 110 w 312"/>
              <a:gd name="T15" fmla="*/ 265 h 267"/>
              <a:gd name="T16" fmla="*/ 72 w 312"/>
              <a:gd name="T17" fmla="*/ 267 h 267"/>
              <a:gd name="T18" fmla="*/ 67 w 312"/>
              <a:gd name="T19" fmla="*/ 261 h 267"/>
              <a:gd name="T20" fmla="*/ 68 w 312"/>
              <a:gd name="T21" fmla="*/ 202 h 267"/>
              <a:gd name="T22" fmla="*/ 106 w 312"/>
              <a:gd name="T23" fmla="*/ 200 h 267"/>
              <a:gd name="T24" fmla="*/ 111 w 312"/>
              <a:gd name="T25" fmla="*/ 206 h 267"/>
              <a:gd name="T26" fmla="*/ 178 w 312"/>
              <a:gd name="T27" fmla="*/ 261 h 267"/>
              <a:gd name="T28" fmla="*/ 173 w 312"/>
              <a:gd name="T29" fmla="*/ 267 h 267"/>
              <a:gd name="T30" fmla="*/ 135 w 312"/>
              <a:gd name="T31" fmla="*/ 265 h 267"/>
              <a:gd name="T32" fmla="*/ 134 w 312"/>
              <a:gd name="T33" fmla="*/ 161 h 267"/>
              <a:gd name="T34" fmla="*/ 139 w 312"/>
              <a:gd name="T35" fmla="*/ 155 h 267"/>
              <a:gd name="T36" fmla="*/ 177 w 312"/>
              <a:gd name="T37" fmla="*/ 157 h 267"/>
              <a:gd name="T38" fmla="*/ 245 w 312"/>
              <a:gd name="T39" fmla="*/ 94 h 267"/>
              <a:gd name="T40" fmla="*/ 243 w 312"/>
              <a:gd name="T41" fmla="*/ 265 h 267"/>
              <a:gd name="T42" fmla="*/ 206 w 312"/>
              <a:gd name="T43" fmla="*/ 267 h 267"/>
              <a:gd name="T44" fmla="*/ 200 w 312"/>
              <a:gd name="T45" fmla="*/ 261 h 267"/>
              <a:gd name="T46" fmla="*/ 202 w 312"/>
              <a:gd name="T47" fmla="*/ 90 h 267"/>
              <a:gd name="T48" fmla="*/ 239 w 312"/>
              <a:gd name="T49" fmla="*/ 89 h 267"/>
              <a:gd name="T50" fmla="*/ 245 w 312"/>
              <a:gd name="T51" fmla="*/ 94 h 267"/>
              <a:gd name="T52" fmla="*/ 312 w 312"/>
              <a:gd name="T53" fmla="*/ 261 h 267"/>
              <a:gd name="T54" fmla="*/ 306 w 312"/>
              <a:gd name="T55" fmla="*/ 267 h 267"/>
              <a:gd name="T56" fmla="*/ 269 w 312"/>
              <a:gd name="T57" fmla="*/ 265 h 267"/>
              <a:gd name="T58" fmla="*/ 267 w 312"/>
              <a:gd name="T59" fmla="*/ 5 h 267"/>
              <a:gd name="T60" fmla="*/ 273 w 312"/>
              <a:gd name="T61" fmla="*/ 0 h 267"/>
              <a:gd name="T62" fmla="*/ 310 w 312"/>
              <a:gd name="T63" fmla="*/ 1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2" h="267">
                <a:moveTo>
                  <a:pt x="45" y="228"/>
                </a:moveTo>
                <a:cubicBezTo>
                  <a:pt x="45" y="261"/>
                  <a:pt x="45" y="261"/>
                  <a:pt x="45" y="261"/>
                </a:cubicBezTo>
                <a:cubicBezTo>
                  <a:pt x="45" y="263"/>
                  <a:pt x="44" y="264"/>
                  <a:pt x="43" y="265"/>
                </a:cubicBezTo>
                <a:cubicBezTo>
                  <a:pt x="42" y="266"/>
                  <a:pt x="41" y="267"/>
                  <a:pt x="39" y="267"/>
                </a:cubicBezTo>
                <a:cubicBezTo>
                  <a:pt x="6" y="267"/>
                  <a:pt x="6" y="267"/>
                  <a:pt x="6" y="267"/>
                </a:cubicBezTo>
                <a:cubicBezTo>
                  <a:pt x="4" y="267"/>
                  <a:pt x="3" y="266"/>
                  <a:pt x="2" y="265"/>
                </a:cubicBezTo>
                <a:cubicBezTo>
                  <a:pt x="1" y="264"/>
                  <a:pt x="0" y="263"/>
                  <a:pt x="0" y="261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6"/>
                  <a:pt x="1" y="225"/>
                  <a:pt x="2" y="224"/>
                </a:cubicBezTo>
                <a:cubicBezTo>
                  <a:pt x="3" y="223"/>
                  <a:pt x="4" y="222"/>
                  <a:pt x="6" y="222"/>
                </a:cubicBezTo>
                <a:cubicBezTo>
                  <a:pt x="39" y="222"/>
                  <a:pt x="39" y="222"/>
                  <a:pt x="39" y="222"/>
                </a:cubicBezTo>
                <a:cubicBezTo>
                  <a:pt x="41" y="222"/>
                  <a:pt x="42" y="223"/>
                  <a:pt x="43" y="224"/>
                </a:cubicBezTo>
                <a:cubicBezTo>
                  <a:pt x="44" y="225"/>
                  <a:pt x="45" y="226"/>
                  <a:pt x="45" y="228"/>
                </a:cubicBezTo>
                <a:close/>
                <a:moveTo>
                  <a:pt x="111" y="206"/>
                </a:moveTo>
                <a:cubicBezTo>
                  <a:pt x="111" y="261"/>
                  <a:pt x="111" y="261"/>
                  <a:pt x="111" y="261"/>
                </a:cubicBezTo>
                <a:cubicBezTo>
                  <a:pt x="111" y="263"/>
                  <a:pt x="111" y="264"/>
                  <a:pt x="110" y="265"/>
                </a:cubicBezTo>
                <a:cubicBezTo>
                  <a:pt x="109" y="266"/>
                  <a:pt x="107" y="267"/>
                  <a:pt x="106" y="267"/>
                </a:cubicBezTo>
                <a:cubicBezTo>
                  <a:pt x="72" y="267"/>
                  <a:pt x="72" y="267"/>
                  <a:pt x="72" y="267"/>
                </a:cubicBezTo>
                <a:cubicBezTo>
                  <a:pt x="71" y="267"/>
                  <a:pt x="69" y="266"/>
                  <a:pt x="68" y="265"/>
                </a:cubicBezTo>
                <a:cubicBezTo>
                  <a:pt x="67" y="264"/>
                  <a:pt x="67" y="263"/>
                  <a:pt x="67" y="261"/>
                </a:cubicBezTo>
                <a:cubicBezTo>
                  <a:pt x="67" y="206"/>
                  <a:pt x="67" y="206"/>
                  <a:pt x="67" y="206"/>
                </a:cubicBezTo>
                <a:cubicBezTo>
                  <a:pt x="67" y="204"/>
                  <a:pt x="67" y="203"/>
                  <a:pt x="68" y="202"/>
                </a:cubicBezTo>
                <a:cubicBezTo>
                  <a:pt x="69" y="200"/>
                  <a:pt x="71" y="200"/>
                  <a:pt x="72" y="200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07" y="200"/>
                  <a:pt x="109" y="200"/>
                  <a:pt x="110" y="202"/>
                </a:cubicBezTo>
                <a:cubicBezTo>
                  <a:pt x="111" y="203"/>
                  <a:pt x="111" y="204"/>
                  <a:pt x="111" y="206"/>
                </a:cubicBezTo>
                <a:close/>
                <a:moveTo>
                  <a:pt x="178" y="161"/>
                </a:moveTo>
                <a:cubicBezTo>
                  <a:pt x="178" y="261"/>
                  <a:pt x="178" y="261"/>
                  <a:pt x="178" y="261"/>
                </a:cubicBezTo>
                <a:cubicBezTo>
                  <a:pt x="178" y="263"/>
                  <a:pt x="178" y="264"/>
                  <a:pt x="177" y="265"/>
                </a:cubicBezTo>
                <a:cubicBezTo>
                  <a:pt x="176" y="266"/>
                  <a:pt x="174" y="267"/>
                  <a:pt x="173" y="267"/>
                </a:cubicBezTo>
                <a:cubicBezTo>
                  <a:pt x="139" y="267"/>
                  <a:pt x="139" y="267"/>
                  <a:pt x="139" y="267"/>
                </a:cubicBezTo>
                <a:cubicBezTo>
                  <a:pt x="138" y="267"/>
                  <a:pt x="136" y="266"/>
                  <a:pt x="135" y="265"/>
                </a:cubicBezTo>
                <a:cubicBezTo>
                  <a:pt x="134" y="264"/>
                  <a:pt x="134" y="263"/>
                  <a:pt x="134" y="261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4" y="159"/>
                  <a:pt x="134" y="158"/>
                  <a:pt x="135" y="157"/>
                </a:cubicBezTo>
                <a:cubicBezTo>
                  <a:pt x="136" y="156"/>
                  <a:pt x="138" y="155"/>
                  <a:pt x="139" y="155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74" y="155"/>
                  <a:pt x="176" y="156"/>
                  <a:pt x="177" y="157"/>
                </a:cubicBezTo>
                <a:cubicBezTo>
                  <a:pt x="178" y="158"/>
                  <a:pt x="178" y="159"/>
                  <a:pt x="178" y="161"/>
                </a:cubicBezTo>
                <a:close/>
                <a:moveTo>
                  <a:pt x="245" y="94"/>
                </a:moveTo>
                <a:cubicBezTo>
                  <a:pt x="245" y="261"/>
                  <a:pt x="245" y="261"/>
                  <a:pt x="245" y="261"/>
                </a:cubicBezTo>
                <a:cubicBezTo>
                  <a:pt x="245" y="263"/>
                  <a:pt x="244" y="264"/>
                  <a:pt x="243" y="265"/>
                </a:cubicBezTo>
                <a:cubicBezTo>
                  <a:pt x="242" y="266"/>
                  <a:pt x="241" y="267"/>
                  <a:pt x="239" y="267"/>
                </a:cubicBezTo>
                <a:cubicBezTo>
                  <a:pt x="206" y="267"/>
                  <a:pt x="206" y="267"/>
                  <a:pt x="206" y="267"/>
                </a:cubicBezTo>
                <a:cubicBezTo>
                  <a:pt x="204" y="267"/>
                  <a:pt x="203" y="266"/>
                  <a:pt x="202" y="265"/>
                </a:cubicBezTo>
                <a:cubicBezTo>
                  <a:pt x="201" y="264"/>
                  <a:pt x="200" y="263"/>
                  <a:pt x="200" y="261"/>
                </a:cubicBezTo>
                <a:cubicBezTo>
                  <a:pt x="200" y="94"/>
                  <a:pt x="200" y="94"/>
                  <a:pt x="200" y="94"/>
                </a:cubicBezTo>
                <a:cubicBezTo>
                  <a:pt x="200" y="93"/>
                  <a:pt x="201" y="91"/>
                  <a:pt x="202" y="90"/>
                </a:cubicBezTo>
                <a:cubicBezTo>
                  <a:pt x="203" y="89"/>
                  <a:pt x="204" y="89"/>
                  <a:pt x="206" y="89"/>
                </a:cubicBezTo>
                <a:cubicBezTo>
                  <a:pt x="239" y="89"/>
                  <a:pt x="239" y="89"/>
                  <a:pt x="239" y="89"/>
                </a:cubicBezTo>
                <a:cubicBezTo>
                  <a:pt x="241" y="89"/>
                  <a:pt x="242" y="89"/>
                  <a:pt x="243" y="90"/>
                </a:cubicBezTo>
                <a:cubicBezTo>
                  <a:pt x="244" y="91"/>
                  <a:pt x="245" y="93"/>
                  <a:pt x="245" y="94"/>
                </a:cubicBezTo>
                <a:close/>
                <a:moveTo>
                  <a:pt x="312" y="5"/>
                </a:moveTo>
                <a:cubicBezTo>
                  <a:pt x="312" y="261"/>
                  <a:pt x="312" y="261"/>
                  <a:pt x="312" y="261"/>
                </a:cubicBezTo>
                <a:cubicBezTo>
                  <a:pt x="312" y="263"/>
                  <a:pt x="311" y="264"/>
                  <a:pt x="310" y="265"/>
                </a:cubicBezTo>
                <a:cubicBezTo>
                  <a:pt x="309" y="266"/>
                  <a:pt x="308" y="267"/>
                  <a:pt x="306" y="267"/>
                </a:cubicBezTo>
                <a:cubicBezTo>
                  <a:pt x="273" y="267"/>
                  <a:pt x="273" y="267"/>
                  <a:pt x="273" y="267"/>
                </a:cubicBezTo>
                <a:cubicBezTo>
                  <a:pt x="271" y="267"/>
                  <a:pt x="270" y="266"/>
                  <a:pt x="269" y="265"/>
                </a:cubicBezTo>
                <a:cubicBezTo>
                  <a:pt x="268" y="264"/>
                  <a:pt x="267" y="263"/>
                  <a:pt x="267" y="261"/>
                </a:cubicBezTo>
                <a:cubicBezTo>
                  <a:pt x="267" y="5"/>
                  <a:pt x="267" y="5"/>
                  <a:pt x="267" y="5"/>
                </a:cubicBezTo>
                <a:cubicBezTo>
                  <a:pt x="267" y="4"/>
                  <a:pt x="268" y="2"/>
                  <a:pt x="269" y="1"/>
                </a:cubicBezTo>
                <a:cubicBezTo>
                  <a:pt x="270" y="0"/>
                  <a:pt x="271" y="0"/>
                  <a:pt x="273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8" y="0"/>
                  <a:pt x="309" y="0"/>
                  <a:pt x="310" y="1"/>
                </a:cubicBezTo>
                <a:cubicBezTo>
                  <a:pt x="311" y="2"/>
                  <a:pt x="312" y="4"/>
                  <a:pt x="312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8" name="Freeform 102">
            <a:extLst>
              <a:ext uri="{FF2B5EF4-FFF2-40B4-BE49-F238E27FC236}">
                <a16:creationId xmlns:a16="http://schemas.microsoft.com/office/drawing/2014/main" id="{5DDA8016-01D6-4922-8E84-F7B4A0F42805}"/>
              </a:ext>
            </a:extLst>
          </p:cNvPr>
          <p:cNvSpPr>
            <a:spLocks noEditPoints="1"/>
          </p:cNvSpPr>
          <p:nvPr/>
        </p:nvSpPr>
        <p:spPr bwMode="auto">
          <a:xfrm>
            <a:off x="670334" y="8451720"/>
            <a:ext cx="841654" cy="1255038"/>
          </a:xfrm>
          <a:custGeom>
            <a:avLst/>
            <a:gdLst>
              <a:gd name="T0" fmla="*/ 79 w 287"/>
              <a:gd name="T1" fmla="*/ 130 h 265"/>
              <a:gd name="T2" fmla="*/ 66 w 287"/>
              <a:gd name="T3" fmla="*/ 66 h 265"/>
              <a:gd name="T4" fmla="*/ 22 w 287"/>
              <a:gd name="T5" fmla="*/ 66 h 265"/>
              <a:gd name="T6" fmla="*/ 22 w 287"/>
              <a:gd name="T7" fmla="*/ 83 h 265"/>
              <a:gd name="T8" fmla="*/ 38 w 287"/>
              <a:gd name="T9" fmla="*/ 111 h 265"/>
              <a:gd name="T10" fmla="*/ 79 w 287"/>
              <a:gd name="T11" fmla="*/ 130 h 265"/>
              <a:gd name="T12" fmla="*/ 265 w 287"/>
              <a:gd name="T13" fmla="*/ 83 h 265"/>
              <a:gd name="T14" fmla="*/ 265 w 287"/>
              <a:gd name="T15" fmla="*/ 66 h 265"/>
              <a:gd name="T16" fmla="*/ 221 w 287"/>
              <a:gd name="T17" fmla="*/ 66 h 265"/>
              <a:gd name="T18" fmla="*/ 208 w 287"/>
              <a:gd name="T19" fmla="*/ 130 h 265"/>
              <a:gd name="T20" fmla="*/ 249 w 287"/>
              <a:gd name="T21" fmla="*/ 111 h 265"/>
              <a:gd name="T22" fmla="*/ 265 w 287"/>
              <a:gd name="T23" fmla="*/ 83 h 265"/>
              <a:gd name="T24" fmla="*/ 287 w 287"/>
              <a:gd name="T25" fmla="*/ 61 h 265"/>
              <a:gd name="T26" fmla="*/ 287 w 287"/>
              <a:gd name="T27" fmla="*/ 83 h 265"/>
              <a:gd name="T28" fmla="*/ 280 w 287"/>
              <a:gd name="T29" fmla="*/ 108 h 265"/>
              <a:gd name="T30" fmla="*/ 261 w 287"/>
              <a:gd name="T31" fmla="*/ 130 h 265"/>
              <a:gd name="T32" fmla="*/ 231 w 287"/>
              <a:gd name="T33" fmla="*/ 147 h 265"/>
              <a:gd name="T34" fmla="*/ 194 w 287"/>
              <a:gd name="T35" fmla="*/ 155 h 265"/>
              <a:gd name="T36" fmla="*/ 177 w 287"/>
              <a:gd name="T37" fmla="*/ 171 h 265"/>
              <a:gd name="T38" fmla="*/ 168 w 287"/>
              <a:gd name="T39" fmla="*/ 183 h 265"/>
              <a:gd name="T40" fmla="*/ 166 w 287"/>
              <a:gd name="T41" fmla="*/ 199 h 265"/>
              <a:gd name="T42" fmla="*/ 171 w 287"/>
              <a:gd name="T43" fmla="*/ 215 h 265"/>
              <a:gd name="T44" fmla="*/ 188 w 287"/>
              <a:gd name="T45" fmla="*/ 221 h 265"/>
              <a:gd name="T46" fmla="*/ 211 w 287"/>
              <a:gd name="T47" fmla="*/ 229 h 265"/>
              <a:gd name="T48" fmla="*/ 221 w 287"/>
              <a:gd name="T49" fmla="*/ 249 h 265"/>
              <a:gd name="T50" fmla="*/ 221 w 287"/>
              <a:gd name="T51" fmla="*/ 260 h 265"/>
              <a:gd name="T52" fmla="*/ 220 w 287"/>
              <a:gd name="T53" fmla="*/ 264 h 265"/>
              <a:gd name="T54" fmla="*/ 216 w 287"/>
              <a:gd name="T55" fmla="*/ 265 h 265"/>
              <a:gd name="T56" fmla="*/ 72 w 287"/>
              <a:gd name="T57" fmla="*/ 265 h 265"/>
              <a:gd name="T58" fmla="*/ 68 w 287"/>
              <a:gd name="T59" fmla="*/ 264 h 265"/>
              <a:gd name="T60" fmla="*/ 66 w 287"/>
              <a:gd name="T61" fmla="*/ 260 h 265"/>
              <a:gd name="T62" fmla="*/ 66 w 287"/>
              <a:gd name="T63" fmla="*/ 249 h 265"/>
              <a:gd name="T64" fmla="*/ 76 w 287"/>
              <a:gd name="T65" fmla="*/ 229 h 265"/>
              <a:gd name="T66" fmla="*/ 99 w 287"/>
              <a:gd name="T67" fmla="*/ 221 h 265"/>
              <a:gd name="T68" fmla="*/ 116 w 287"/>
              <a:gd name="T69" fmla="*/ 215 h 265"/>
              <a:gd name="T70" fmla="*/ 122 w 287"/>
              <a:gd name="T71" fmla="*/ 199 h 265"/>
              <a:gd name="T72" fmla="*/ 119 w 287"/>
              <a:gd name="T73" fmla="*/ 183 h 265"/>
              <a:gd name="T74" fmla="*/ 110 w 287"/>
              <a:gd name="T75" fmla="*/ 171 h 265"/>
              <a:gd name="T76" fmla="*/ 94 w 287"/>
              <a:gd name="T77" fmla="*/ 155 h 265"/>
              <a:gd name="T78" fmla="*/ 56 w 287"/>
              <a:gd name="T79" fmla="*/ 147 h 265"/>
              <a:gd name="T80" fmla="*/ 26 w 287"/>
              <a:gd name="T81" fmla="*/ 130 h 265"/>
              <a:gd name="T82" fmla="*/ 7 w 287"/>
              <a:gd name="T83" fmla="*/ 108 h 265"/>
              <a:gd name="T84" fmla="*/ 0 w 287"/>
              <a:gd name="T85" fmla="*/ 83 h 265"/>
              <a:gd name="T86" fmla="*/ 0 w 287"/>
              <a:gd name="T87" fmla="*/ 61 h 265"/>
              <a:gd name="T88" fmla="*/ 5 w 287"/>
              <a:gd name="T89" fmla="*/ 49 h 265"/>
              <a:gd name="T90" fmla="*/ 17 w 287"/>
              <a:gd name="T91" fmla="*/ 44 h 265"/>
              <a:gd name="T92" fmla="*/ 66 w 287"/>
              <a:gd name="T93" fmla="*/ 44 h 265"/>
              <a:gd name="T94" fmla="*/ 66 w 287"/>
              <a:gd name="T95" fmla="*/ 28 h 265"/>
              <a:gd name="T96" fmla="*/ 74 w 287"/>
              <a:gd name="T97" fmla="*/ 8 h 265"/>
              <a:gd name="T98" fmla="*/ 94 w 287"/>
              <a:gd name="T99" fmla="*/ 0 h 265"/>
              <a:gd name="T100" fmla="*/ 193 w 287"/>
              <a:gd name="T101" fmla="*/ 0 h 265"/>
              <a:gd name="T102" fmla="*/ 213 w 287"/>
              <a:gd name="T103" fmla="*/ 8 h 265"/>
              <a:gd name="T104" fmla="*/ 221 w 287"/>
              <a:gd name="T105" fmla="*/ 28 h 265"/>
              <a:gd name="T106" fmla="*/ 221 w 287"/>
              <a:gd name="T107" fmla="*/ 44 h 265"/>
              <a:gd name="T108" fmla="*/ 271 w 287"/>
              <a:gd name="T109" fmla="*/ 44 h 265"/>
              <a:gd name="T110" fmla="*/ 283 w 287"/>
              <a:gd name="T111" fmla="*/ 49 h 265"/>
              <a:gd name="T112" fmla="*/ 287 w 287"/>
              <a:gd name="T113" fmla="*/ 61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7" h="265">
                <a:moveTo>
                  <a:pt x="79" y="130"/>
                </a:moveTo>
                <a:cubicBezTo>
                  <a:pt x="71" y="112"/>
                  <a:pt x="66" y="90"/>
                  <a:pt x="66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83"/>
                  <a:pt x="22" y="83"/>
                  <a:pt x="22" y="83"/>
                </a:cubicBezTo>
                <a:cubicBezTo>
                  <a:pt x="22" y="92"/>
                  <a:pt x="27" y="101"/>
                  <a:pt x="38" y="111"/>
                </a:cubicBezTo>
                <a:cubicBezTo>
                  <a:pt x="49" y="120"/>
                  <a:pt x="63" y="127"/>
                  <a:pt x="79" y="130"/>
                </a:cubicBezTo>
                <a:close/>
                <a:moveTo>
                  <a:pt x="265" y="83"/>
                </a:moveTo>
                <a:cubicBezTo>
                  <a:pt x="265" y="66"/>
                  <a:pt x="265" y="66"/>
                  <a:pt x="265" y="66"/>
                </a:cubicBezTo>
                <a:cubicBezTo>
                  <a:pt x="221" y="66"/>
                  <a:pt x="221" y="66"/>
                  <a:pt x="221" y="66"/>
                </a:cubicBezTo>
                <a:cubicBezTo>
                  <a:pt x="221" y="90"/>
                  <a:pt x="217" y="112"/>
                  <a:pt x="208" y="130"/>
                </a:cubicBezTo>
                <a:cubicBezTo>
                  <a:pt x="225" y="127"/>
                  <a:pt x="238" y="120"/>
                  <a:pt x="249" y="111"/>
                </a:cubicBezTo>
                <a:cubicBezTo>
                  <a:pt x="260" y="101"/>
                  <a:pt x="265" y="92"/>
                  <a:pt x="265" y="83"/>
                </a:cubicBezTo>
                <a:close/>
                <a:moveTo>
                  <a:pt x="287" y="61"/>
                </a:moveTo>
                <a:cubicBezTo>
                  <a:pt x="287" y="83"/>
                  <a:pt x="287" y="83"/>
                  <a:pt x="287" y="83"/>
                </a:cubicBezTo>
                <a:cubicBezTo>
                  <a:pt x="287" y="91"/>
                  <a:pt x="285" y="99"/>
                  <a:pt x="280" y="108"/>
                </a:cubicBezTo>
                <a:cubicBezTo>
                  <a:pt x="276" y="116"/>
                  <a:pt x="269" y="123"/>
                  <a:pt x="261" y="130"/>
                </a:cubicBezTo>
                <a:cubicBezTo>
                  <a:pt x="253" y="137"/>
                  <a:pt x="243" y="142"/>
                  <a:pt x="231" y="147"/>
                </a:cubicBezTo>
                <a:cubicBezTo>
                  <a:pt x="219" y="151"/>
                  <a:pt x="207" y="154"/>
                  <a:pt x="194" y="155"/>
                </a:cubicBezTo>
                <a:cubicBezTo>
                  <a:pt x="189" y="161"/>
                  <a:pt x="183" y="166"/>
                  <a:pt x="177" y="171"/>
                </a:cubicBezTo>
                <a:cubicBezTo>
                  <a:pt x="173" y="175"/>
                  <a:pt x="170" y="179"/>
                  <a:pt x="168" y="183"/>
                </a:cubicBezTo>
                <a:cubicBezTo>
                  <a:pt x="167" y="188"/>
                  <a:pt x="166" y="193"/>
                  <a:pt x="166" y="199"/>
                </a:cubicBezTo>
                <a:cubicBezTo>
                  <a:pt x="166" y="205"/>
                  <a:pt x="168" y="210"/>
                  <a:pt x="171" y="215"/>
                </a:cubicBezTo>
                <a:cubicBezTo>
                  <a:pt x="175" y="219"/>
                  <a:pt x="180" y="221"/>
                  <a:pt x="188" y="221"/>
                </a:cubicBezTo>
                <a:cubicBezTo>
                  <a:pt x="197" y="221"/>
                  <a:pt x="204" y="224"/>
                  <a:pt x="211" y="229"/>
                </a:cubicBezTo>
                <a:cubicBezTo>
                  <a:pt x="218" y="234"/>
                  <a:pt x="221" y="241"/>
                  <a:pt x="221" y="249"/>
                </a:cubicBezTo>
                <a:cubicBezTo>
                  <a:pt x="221" y="260"/>
                  <a:pt x="221" y="260"/>
                  <a:pt x="221" y="260"/>
                </a:cubicBezTo>
                <a:cubicBezTo>
                  <a:pt x="221" y="261"/>
                  <a:pt x="221" y="263"/>
                  <a:pt x="220" y="264"/>
                </a:cubicBezTo>
                <a:cubicBezTo>
                  <a:pt x="219" y="265"/>
                  <a:pt x="217" y="265"/>
                  <a:pt x="216" y="265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0" y="265"/>
                  <a:pt x="69" y="265"/>
                  <a:pt x="68" y="264"/>
                </a:cubicBezTo>
                <a:cubicBezTo>
                  <a:pt x="67" y="263"/>
                  <a:pt x="66" y="261"/>
                  <a:pt x="66" y="260"/>
                </a:cubicBezTo>
                <a:cubicBezTo>
                  <a:pt x="66" y="249"/>
                  <a:pt x="66" y="249"/>
                  <a:pt x="66" y="249"/>
                </a:cubicBezTo>
                <a:cubicBezTo>
                  <a:pt x="66" y="241"/>
                  <a:pt x="70" y="234"/>
                  <a:pt x="76" y="229"/>
                </a:cubicBezTo>
                <a:cubicBezTo>
                  <a:pt x="83" y="224"/>
                  <a:pt x="91" y="221"/>
                  <a:pt x="99" y="221"/>
                </a:cubicBezTo>
                <a:cubicBezTo>
                  <a:pt x="107" y="221"/>
                  <a:pt x="113" y="219"/>
                  <a:pt x="116" y="215"/>
                </a:cubicBezTo>
                <a:cubicBezTo>
                  <a:pt x="120" y="210"/>
                  <a:pt x="122" y="205"/>
                  <a:pt x="122" y="199"/>
                </a:cubicBezTo>
                <a:cubicBezTo>
                  <a:pt x="122" y="193"/>
                  <a:pt x="121" y="188"/>
                  <a:pt x="119" y="183"/>
                </a:cubicBezTo>
                <a:cubicBezTo>
                  <a:pt x="117" y="179"/>
                  <a:pt x="114" y="175"/>
                  <a:pt x="110" y="171"/>
                </a:cubicBezTo>
                <a:cubicBezTo>
                  <a:pt x="104" y="166"/>
                  <a:pt x="98" y="161"/>
                  <a:pt x="94" y="155"/>
                </a:cubicBezTo>
                <a:cubicBezTo>
                  <a:pt x="81" y="154"/>
                  <a:pt x="68" y="151"/>
                  <a:pt x="56" y="147"/>
                </a:cubicBezTo>
                <a:cubicBezTo>
                  <a:pt x="45" y="142"/>
                  <a:pt x="35" y="137"/>
                  <a:pt x="26" y="130"/>
                </a:cubicBezTo>
                <a:cubicBezTo>
                  <a:pt x="18" y="123"/>
                  <a:pt x="12" y="116"/>
                  <a:pt x="7" y="108"/>
                </a:cubicBezTo>
                <a:cubicBezTo>
                  <a:pt x="2" y="99"/>
                  <a:pt x="0" y="91"/>
                  <a:pt x="0" y="8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6"/>
                  <a:pt x="2" y="52"/>
                  <a:pt x="5" y="49"/>
                </a:cubicBezTo>
                <a:cubicBezTo>
                  <a:pt x="8" y="46"/>
                  <a:pt x="12" y="44"/>
                  <a:pt x="17" y="44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0"/>
                  <a:pt x="69" y="13"/>
                  <a:pt x="74" y="8"/>
                </a:cubicBezTo>
                <a:cubicBezTo>
                  <a:pt x="80" y="3"/>
                  <a:pt x="86" y="0"/>
                  <a:pt x="94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1" y="0"/>
                  <a:pt x="208" y="3"/>
                  <a:pt x="213" y="8"/>
                </a:cubicBezTo>
                <a:cubicBezTo>
                  <a:pt x="218" y="13"/>
                  <a:pt x="221" y="20"/>
                  <a:pt x="221" y="28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71" y="44"/>
                  <a:pt x="271" y="44"/>
                  <a:pt x="271" y="44"/>
                </a:cubicBezTo>
                <a:cubicBezTo>
                  <a:pt x="275" y="44"/>
                  <a:pt x="279" y="46"/>
                  <a:pt x="283" y="49"/>
                </a:cubicBezTo>
                <a:cubicBezTo>
                  <a:pt x="286" y="52"/>
                  <a:pt x="287" y="56"/>
                  <a:pt x="287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9" name="Freeform 28">
            <a:extLst>
              <a:ext uri="{FF2B5EF4-FFF2-40B4-BE49-F238E27FC236}">
                <a16:creationId xmlns:a16="http://schemas.microsoft.com/office/drawing/2014/main" id="{B0FD652E-6583-4D46-A814-3432E019DE15}"/>
              </a:ext>
            </a:extLst>
          </p:cNvPr>
          <p:cNvSpPr>
            <a:spLocks noEditPoints="1"/>
          </p:cNvSpPr>
          <p:nvPr/>
        </p:nvSpPr>
        <p:spPr bwMode="auto">
          <a:xfrm>
            <a:off x="499966" y="12356901"/>
            <a:ext cx="1196705" cy="1519053"/>
          </a:xfrm>
          <a:custGeom>
            <a:avLst/>
            <a:gdLst>
              <a:gd name="T0" fmla="*/ 1603 w 2623"/>
              <a:gd name="T1" fmla="*/ 3873 h 4096"/>
              <a:gd name="T2" fmla="*/ 1492 w 2623"/>
              <a:gd name="T3" fmla="*/ 4031 h 4096"/>
              <a:gd name="T4" fmla="*/ 1351 w 2623"/>
              <a:gd name="T5" fmla="*/ 4094 h 4096"/>
              <a:gd name="T6" fmla="*/ 1198 w 2623"/>
              <a:gd name="T7" fmla="*/ 4072 h 4096"/>
              <a:gd name="T8" fmla="*/ 1068 w 2623"/>
              <a:gd name="T9" fmla="*/ 3963 h 4096"/>
              <a:gd name="T10" fmla="*/ 993 w 2623"/>
              <a:gd name="T11" fmla="*/ 3768 h 4096"/>
              <a:gd name="T12" fmla="*/ 839 w 2623"/>
              <a:gd name="T13" fmla="*/ 3642 h 4096"/>
              <a:gd name="T14" fmla="*/ 1550 w 2623"/>
              <a:gd name="T15" fmla="*/ 1662 h 4096"/>
              <a:gd name="T16" fmla="*/ 1550 w 2623"/>
              <a:gd name="T17" fmla="*/ 2196 h 4096"/>
              <a:gd name="T18" fmla="*/ 1072 w 2623"/>
              <a:gd name="T19" fmla="*/ 2196 h 4096"/>
              <a:gd name="T20" fmla="*/ 1072 w 2623"/>
              <a:gd name="T21" fmla="*/ 1662 h 4096"/>
              <a:gd name="T22" fmla="*/ 1229 w 2623"/>
              <a:gd name="T23" fmla="*/ 303 h 4096"/>
              <a:gd name="T24" fmla="*/ 925 w 2623"/>
              <a:gd name="T25" fmla="*/ 373 h 4096"/>
              <a:gd name="T26" fmla="*/ 658 w 2623"/>
              <a:gd name="T27" fmla="*/ 537 h 4096"/>
              <a:gd name="T28" fmla="*/ 445 w 2623"/>
              <a:gd name="T29" fmla="*/ 779 h 4096"/>
              <a:gd name="T30" fmla="*/ 326 w 2623"/>
              <a:gd name="T31" fmla="*/ 1063 h 4096"/>
              <a:gd name="T32" fmla="*/ 303 w 2623"/>
              <a:gd name="T33" fmla="*/ 1386 h 4096"/>
              <a:gd name="T34" fmla="*/ 379 w 2623"/>
              <a:gd name="T35" fmla="*/ 1697 h 4096"/>
              <a:gd name="T36" fmla="*/ 557 w 2623"/>
              <a:gd name="T37" fmla="*/ 1971 h 4096"/>
              <a:gd name="T38" fmla="*/ 633 w 2623"/>
              <a:gd name="T39" fmla="*/ 2081 h 4096"/>
              <a:gd name="T40" fmla="*/ 791 w 2623"/>
              <a:gd name="T41" fmla="*/ 2388 h 4096"/>
              <a:gd name="T42" fmla="*/ 923 w 2623"/>
              <a:gd name="T43" fmla="*/ 2759 h 4096"/>
              <a:gd name="T44" fmla="*/ 1681 w 2623"/>
              <a:gd name="T45" fmla="*/ 2865 h 4096"/>
              <a:gd name="T46" fmla="*/ 1710 w 2623"/>
              <a:gd name="T47" fmla="*/ 2714 h 4096"/>
              <a:gd name="T48" fmla="*/ 1826 w 2623"/>
              <a:gd name="T49" fmla="*/ 2388 h 4096"/>
              <a:gd name="T50" fmla="*/ 1977 w 2623"/>
              <a:gd name="T51" fmla="*/ 2092 h 4096"/>
              <a:gd name="T52" fmla="*/ 2055 w 2623"/>
              <a:gd name="T53" fmla="*/ 1980 h 4096"/>
              <a:gd name="T54" fmla="*/ 2240 w 2623"/>
              <a:gd name="T55" fmla="*/ 1705 h 4096"/>
              <a:gd name="T56" fmla="*/ 2320 w 2623"/>
              <a:gd name="T57" fmla="*/ 1387 h 4096"/>
              <a:gd name="T58" fmla="*/ 2296 w 2623"/>
              <a:gd name="T59" fmla="*/ 1063 h 4096"/>
              <a:gd name="T60" fmla="*/ 2177 w 2623"/>
              <a:gd name="T61" fmla="*/ 779 h 4096"/>
              <a:gd name="T62" fmla="*/ 1964 w 2623"/>
              <a:gd name="T63" fmla="*/ 537 h 4096"/>
              <a:gd name="T64" fmla="*/ 1698 w 2623"/>
              <a:gd name="T65" fmla="*/ 373 h 4096"/>
              <a:gd name="T66" fmla="*/ 1393 w 2623"/>
              <a:gd name="T67" fmla="*/ 303 h 4096"/>
              <a:gd name="T68" fmla="*/ 1408 w 2623"/>
              <a:gd name="T69" fmla="*/ 4 h 4096"/>
              <a:gd name="T70" fmla="*/ 1770 w 2623"/>
              <a:gd name="T71" fmla="*/ 79 h 4096"/>
              <a:gd name="T72" fmla="*/ 2090 w 2623"/>
              <a:gd name="T73" fmla="*/ 256 h 4096"/>
              <a:gd name="T74" fmla="*/ 2363 w 2623"/>
              <a:gd name="T75" fmla="*/ 526 h 4096"/>
              <a:gd name="T76" fmla="*/ 2543 w 2623"/>
              <a:gd name="T77" fmla="*/ 845 h 4096"/>
              <a:gd name="T78" fmla="*/ 2619 w 2623"/>
              <a:gd name="T79" fmla="*/ 1205 h 4096"/>
              <a:gd name="T80" fmla="*/ 2591 w 2623"/>
              <a:gd name="T81" fmla="*/ 1595 h 4096"/>
              <a:gd name="T82" fmla="*/ 2453 w 2623"/>
              <a:gd name="T83" fmla="*/ 1949 h 4096"/>
              <a:gd name="T84" fmla="*/ 2272 w 2623"/>
              <a:gd name="T85" fmla="*/ 2191 h 4096"/>
              <a:gd name="T86" fmla="*/ 2174 w 2623"/>
              <a:gd name="T87" fmla="*/ 2358 h 4096"/>
              <a:gd name="T88" fmla="*/ 2014 w 2623"/>
              <a:gd name="T89" fmla="*/ 2753 h 4096"/>
              <a:gd name="T90" fmla="*/ 1997 w 2623"/>
              <a:gd name="T91" fmla="*/ 2813 h 4096"/>
              <a:gd name="T92" fmla="*/ 1983 w 2623"/>
              <a:gd name="T93" fmla="*/ 2865 h 4096"/>
              <a:gd name="T94" fmla="*/ 1981 w 2623"/>
              <a:gd name="T95" fmla="*/ 3165 h 4096"/>
              <a:gd name="T96" fmla="*/ 637 w 2623"/>
              <a:gd name="T97" fmla="*/ 2864 h 4096"/>
              <a:gd name="T98" fmla="*/ 568 w 2623"/>
              <a:gd name="T99" fmla="*/ 2631 h 4096"/>
              <a:gd name="T100" fmla="*/ 376 w 2623"/>
              <a:gd name="T101" fmla="*/ 2237 h 4096"/>
              <a:gd name="T102" fmla="*/ 338 w 2623"/>
              <a:gd name="T103" fmla="*/ 2172 h 4096"/>
              <a:gd name="T104" fmla="*/ 122 w 2623"/>
              <a:gd name="T105" fmla="*/ 1856 h 4096"/>
              <a:gd name="T106" fmla="*/ 13 w 2623"/>
              <a:gd name="T107" fmla="*/ 1497 h 4096"/>
              <a:gd name="T108" fmla="*/ 12 w 2623"/>
              <a:gd name="T109" fmla="*/ 1110 h 4096"/>
              <a:gd name="T110" fmla="*/ 114 w 2623"/>
              <a:gd name="T111" fmla="*/ 762 h 4096"/>
              <a:gd name="T112" fmla="*/ 319 w 2623"/>
              <a:gd name="T113" fmla="*/ 453 h 4096"/>
              <a:gd name="T114" fmla="*/ 608 w 2623"/>
              <a:gd name="T115" fmla="*/ 202 h 4096"/>
              <a:gd name="T116" fmla="*/ 940 w 2623"/>
              <a:gd name="T117" fmla="*/ 51 h 4096"/>
              <a:gd name="T118" fmla="*/ 1311 w 2623"/>
              <a:gd name="T119" fmla="*/ 0 h 4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23" h="4096">
                <a:moveTo>
                  <a:pt x="993" y="3768"/>
                </a:moveTo>
                <a:lnTo>
                  <a:pt x="1629" y="3768"/>
                </a:lnTo>
                <a:lnTo>
                  <a:pt x="1619" y="3823"/>
                </a:lnTo>
                <a:lnTo>
                  <a:pt x="1603" y="3873"/>
                </a:lnTo>
                <a:lnTo>
                  <a:pt x="1582" y="3920"/>
                </a:lnTo>
                <a:lnTo>
                  <a:pt x="1554" y="3963"/>
                </a:lnTo>
                <a:lnTo>
                  <a:pt x="1522" y="4003"/>
                </a:lnTo>
                <a:lnTo>
                  <a:pt x="1492" y="4031"/>
                </a:lnTo>
                <a:lnTo>
                  <a:pt x="1459" y="4055"/>
                </a:lnTo>
                <a:lnTo>
                  <a:pt x="1425" y="4072"/>
                </a:lnTo>
                <a:lnTo>
                  <a:pt x="1388" y="4086"/>
                </a:lnTo>
                <a:lnTo>
                  <a:pt x="1351" y="4094"/>
                </a:lnTo>
                <a:lnTo>
                  <a:pt x="1311" y="4096"/>
                </a:lnTo>
                <a:lnTo>
                  <a:pt x="1271" y="4094"/>
                </a:lnTo>
                <a:lnTo>
                  <a:pt x="1234" y="4086"/>
                </a:lnTo>
                <a:lnTo>
                  <a:pt x="1198" y="4072"/>
                </a:lnTo>
                <a:lnTo>
                  <a:pt x="1163" y="4055"/>
                </a:lnTo>
                <a:lnTo>
                  <a:pt x="1130" y="4031"/>
                </a:lnTo>
                <a:lnTo>
                  <a:pt x="1100" y="4003"/>
                </a:lnTo>
                <a:lnTo>
                  <a:pt x="1068" y="3963"/>
                </a:lnTo>
                <a:lnTo>
                  <a:pt x="1041" y="3920"/>
                </a:lnTo>
                <a:lnTo>
                  <a:pt x="1019" y="3873"/>
                </a:lnTo>
                <a:lnTo>
                  <a:pt x="1003" y="3823"/>
                </a:lnTo>
                <a:lnTo>
                  <a:pt x="993" y="3768"/>
                </a:lnTo>
                <a:close/>
                <a:moveTo>
                  <a:pt x="791" y="3296"/>
                </a:moveTo>
                <a:lnTo>
                  <a:pt x="1826" y="3296"/>
                </a:lnTo>
                <a:lnTo>
                  <a:pt x="1784" y="3642"/>
                </a:lnTo>
                <a:lnTo>
                  <a:pt x="839" y="3642"/>
                </a:lnTo>
                <a:lnTo>
                  <a:pt x="791" y="3296"/>
                </a:lnTo>
                <a:close/>
                <a:moveTo>
                  <a:pt x="1311" y="1189"/>
                </a:moveTo>
                <a:lnTo>
                  <a:pt x="1418" y="1400"/>
                </a:lnTo>
                <a:lnTo>
                  <a:pt x="1550" y="1662"/>
                </a:lnTo>
                <a:lnTo>
                  <a:pt x="1681" y="1400"/>
                </a:lnTo>
                <a:lnTo>
                  <a:pt x="1892" y="1508"/>
                </a:lnTo>
                <a:lnTo>
                  <a:pt x="1653" y="1980"/>
                </a:lnTo>
                <a:lnTo>
                  <a:pt x="1550" y="2196"/>
                </a:lnTo>
                <a:lnTo>
                  <a:pt x="1442" y="1980"/>
                </a:lnTo>
                <a:lnTo>
                  <a:pt x="1311" y="1719"/>
                </a:lnTo>
                <a:lnTo>
                  <a:pt x="1180" y="1980"/>
                </a:lnTo>
                <a:lnTo>
                  <a:pt x="1072" y="2196"/>
                </a:lnTo>
                <a:lnTo>
                  <a:pt x="970" y="1980"/>
                </a:lnTo>
                <a:lnTo>
                  <a:pt x="730" y="1508"/>
                </a:lnTo>
                <a:lnTo>
                  <a:pt x="941" y="1400"/>
                </a:lnTo>
                <a:lnTo>
                  <a:pt x="1072" y="1662"/>
                </a:lnTo>
                <a:lnTo>
                  <a:pt x="1204" y="1400"/>
                </a:lnTo>
                <a:lnTo>
                  <a:pt x="1311" y="1189"/>
                </a:lnTo>
                <a:close/>
                <a:moveTo>
                  <a:pt x="1311" y="299"/>
                </a:moveTo>
                <a:lnTo>
                  <a:pt x="1229" y="303"/>
                </a:lnTo>
                <a:lnTo>
                  <a:pt x="1149" y="312"/>
                </a:lnTo>
                <a:lnTo>
                  <a:pt x="1072" y="327"/>
                </a:lnTo>
                <a:lnTo>
                  <a:pt x="997" y="347"/>
                </a:lnTo>
                <a:lnTo>
                  <a:pt x="925" y="373"/>
                </a:lnTo>
                <a:lnTo>
                  <a:pt x="854" y="405"/>
                </a:lnTo>
                <a:lnTo>
                  <a:pt x="786" y="444"/>
                </a:lnTo>
                <a:lnTo>
                  <a:pt x="720" y="487"/>
                </a:lnTo>
                <a:lnTo>
                  <a:pt x="658" y="537"/>
                </a:lnTo>
                <a:lnTo>
                  <a:pt x="597" y="592"/>
                </a:lnTo>
                <a:lnTo>
                  <a:pt x="541" y="652"/>
                </a:lnTo>
                <a:lnTo>
                  <a:pt x="490" y="714"/>
                </a:lnTo>
                <a:lnTo>
                  <a:pt x="445" y="779"/>
                </a:lnTo>
                <a:lnTo>
                  <a:pt x="406" y="846"/>
                </a:lnTo>
                <a:lnTo>
                  <a:pt x="374" y="916"/>
                </a:lnTo>
                <a:lnTo>
                  <a:pt x="348" y="988"/>
                </a:lnTo>
                <a:lnTo>
                  <a:pt x="326" y="1063"/>
                </a:lnTo>
                <a:lnTo>
                  <a:pt x="311" y="1140"/>
                </a:lnTo>
                <a:lnTo>
                  <a:pt x="303" y="1220"/>
                </a:lnTo>
                <a:lnTo>
                  <a:pt x="300" y="1301"/>
                </a:lnTo>
                <a:lnTo>
                  <a:pt x="303" y="1386"/>
                </a:lnTo>
                <a:lnTo>
                  <a:pt x="313" y="1467"/>
                </a:lnTo>
                <a:lnTo>
                  <a:pt x="329" y="1547"/>
                </a:lnTo>
                <a:lnTo>
                  <a:pt x="350" y="1624"/>
                </a:lnTo>
                <a:lnTo>
                  <a:pt x="379" y="1697"/>
                </a:lnTo>
                <a:lnTo>
                  <a:pt x="414" y="1770"/>
                </a:lnTo>
                <a:lnTo>
                  <a:pt x="456" y="1839"/>
                </a:lnTo>
                <a:lnTo>
                  <a:pt x="503" y="1907"/>
                </a:lnTo>
                <a:lnTo>
                  <a:pt x="557" y="1971"/>
                </a:lnTo>
                <a:lnTo>
                  <a:pt x="571" y="1989"/>
                </a:lnTo>
                <a:lnTo>
                  <a:pt x="588" y="2010"/>
                </a:lnTo>
                <a:lnTo>
                  <a:pt x="609" y="2036"/>
                </a:lnTo>
                <a:lnTo>
                  <a:pt x="633" y="2081"/>
                </a:lnTo>
                <a:lnTo>
                  <a:pt x="660" y="2130"/>
                </a:lnTo>
                <a:lnTo>
                  <a:pt x="708" y="2217"/>
                </a:lnTo>
                <a:lnTo>
                  <a:pt x="751" y="2303"/>
                </a:lnTo>
                <a:lnTo>
                  <a:pt x="791" y="2388"/>
                </a:lnTo>
                <a:lnTo>
                  <a:pt x="849" y="2525"/>
                </a:lnTo>
                <a:lnTo>
                  <a:pt x="899" y="2664"/>
                </a:lnTo>
                <a:lnTo>
                  <a:pt x="912" y="2714"/>
                </a:lnTo>
                <a:lnTo>
                  <a:pt x="923" y="2759"/>
                </a:lnTo>
                <a:lnTo>
                  <a:pt x="932" y="2799"/>
                </a:lnTo>
                <a:lnTo>
                  <a:pt x="938" y="2835"/>
                </a:lnTo>
                <a:lnTo>
                  <a:pt x="941" y="2865"/>
                </a:lnTo>
                <a:lnTo>
                  <a:pt x="1681" y="2865"/>
                </a:lnTo>
                <a:lnTo>
                  <a:pt x="1684" y="2835"/>
                </a:lnTo>
                <a:lnTo>
                  <a:pt x="1690" y="2799"/>
                </a:lnTo>
                <a:lnTo>
                  <a:pt x="1699" y="2759"/>
                </a:lnTo>
                <a:lnTo>
                  <a:pt x="1710" y="2714"/>
                </a:lnTo>
                <a:lnTo>
                  <a:pt x="1724" y="2664"/>
                </a:lnTo>
                <a:lnTo>
                  <a:pt x="1754" y="2571"/>
                </a:lnTo>
                <a:lnTo>
                  <a:pt x="1787" y="2479"/>
                </a:lnTo>
                <a:lnTo>
                  <a:pt x="1826" y="2388"/>
                </a:lnTo>
                <a:lnTo>
                  <a:pt x="1867" y="2299"/>
                </a:lnTo>
                <a:lnTo>
                  <a:pt x="1907" y="2217"/>
                </a:lnTo>
                <a:lnTo>
                  <a:pt x="1948" y="2140"/>
                </a:lnTo>
                <a:lnTo>
                  <a:pt x="1977" y="2092"/>
                </a:lnTo>
                <a:lnTo>
                  <a:pt x="2009" y="2046"/>
                </a:lnTo>
                <a:lnTo>
                  <a:pt x="2027" y="2018"/>
                </a:lnTo>
                <a:lnTo>
                  <a:pt x="2042" y="1996"/>
                </a:lnTo>
                <a:lnTo>
                  <a:pt x="2055" y="1980"/>
                </a:lnTo>
                <a:lnTo>
                  <a:pt x="2111" y="1915"/>
                </a:lnTo>
                <a:lnTo>
                  <a:pt x="2161" y="1848"/>
                </a:lnTo>
                <a:lnTo>
                  <a:pt x="2204" y="1778"/>
                </a:lnTo>
                <a:lnTo>
                  <a:pt x="2240" y="1705"/>
                </a:lnTo>
                <a:lnTo>
                  <a:pt x="2270" y="1630"/>
                </a:lnTo>
                <a:lnTo>
                  <a:pt x="2293" y="1552"/>
                </a:lnTo>
                <a:lnTo>
                  <a:pt x="2310" y="1471"/>
                </a:lnTo>
                <a:lnTo>
                  <a:pt x="2320" y="1387"/>
                </a:lnTo>
                <a:lnTo>
                  <a:pt x="2322" y="1301"/>
                </a:lnTo>
                <a:lnTo>
                  <a:pt x="2320" y="1220"/>
                </a:lnTo>
                <a:lnTo>
                  <a:pt x="2311" y="1140"/>
                </a:lnTo>
                <a:lnTo>
                  <a:pt x="2296" y="1063"/>
                </a:lnTo>
                <a:lnTo>
                  <a:pt x="2275" y="988"/>
                </a:lnTo>
                <a:lnTo>
                  <a:pt x="2249" y="916"/>
                </a:lnTo>
                <a:lnTo>
                  <a:pt x="2216" y="846"/>
                </a:lnTo>
                <a:lnTo>
                  <a:pt x="2177" y="779"/>
                </a:lnTo>
                <a:lnTo>
                  <a:pt x="2133" y="714"/>
                </a:lnTo>
                <a:lnTo>
                  <a:pt x="2082" y="652"/>
                </a:lnTo>
                <a:lnTo>
                  <a:pt x="2025" y="592"/>
                </a:lnTo>
                <a:lnTo>
                  <a:pt x="1964" y="537"/>
                </a:lnTo>
                <a:lnTo>
                  <a:pt x="1902" y="487"/>
                </a:lnTo>
                <a:lnTo>
                  <a:pt x="1836" y="444"/>
                </a:lnTo>
                <a:lnTo>
                  <a:pt x="1769" y="405"/>
                </a:lnTo>
                <a:lnTo>
                  <a:pt x="1698" y="373"/>
                </a:lnTo>
                <a:lnTo>
                  <a:pt x="1625" y="347"/>
                </a:lnTo>
                <a:lnTo>
                  <a:pt x="1550" y="327"/>
                </a:lnTo>
                <a:lnTo>
                  <a:pt x="1473" y="312"/>
                </a:lnTo>
                <a:lnTo>
                  <a:pt x="1393" y="303"/>
                </a:lnTo>
                <a:lnTo>
                  <a:pt x="1311" y="299"/>
                </a:lnTo>
                <a:close/>
                <a:moveTo>
                  <a:pt x="1311" y="0"/>
                </a:moveTo>
                <a:lnTo>
                  <a:pt x="1311" y="0"/>
                </a:lnTo>
                <a:lnTo>
                  <a:pt x="1408" y="4"/>
                </a:lnTo>
                <a:lnTo>
                  <a:pt x="1502" y="13"/>
                </a:lnTo>
                <a:lnTo>
                  <a:pt x="1594" y="29"/>
                </a:lnTo>
                <a:lnTo>
                  <a:pt x="1683" y="51"/>
                </a:lnTo>
                <a:lnTo>
                  <a:pt x="1770" y="79"/>
                </a:lnTo>
                <a:lnTo>
                  <a:pt x="1853" y="114"/>
                </a:lnTo>
                <a:lnTo>
                  <a:pt x="1934" y="155"/>
                </a:lnTo>
                <a:lnTo>
                  <a:pt x="2014" y="202"/>
                </a:lnTo>
                <a:lnTo>
                  <a:pt x="2090" y="256"/>
                </a:lnTo>
                <a:lnTo>
                  <a:pt x="2165" y="315"/>
                </a:lnTo>
                <a:lnTo>
                  <a:pt x="2236" y="382"/>
                </a:lnTo>
                <a:lnTo>
                  <a:pt x="2303" y="453"/>
                </a:lnTo>
                <a:lnTo>
                  <a:pt x="2363" y="526"/>
                </a:lnTo>
                <a:lnTo>
                  <a:pt x="2418" y="602"/>
                </a:lnTo>
                <a:lnTo>
                  <a:pt x="2465" y="681"/>
                </a:lnTo>
                <a:lnTo>
                  <a:pt x="2508" y="762"/>
                </a:lnTo>
                <a:lnTo>
                  <a:pt x="2543" y="845"/>
                </a:lnTo>
                <a:lnTo>
                  <a:pt x="2571" y="931"/>
                </a:lnTo>
                <a:lnTo>
                  <a:pt x="2594" y="1020"/>
                </a:lnTo>
                <a:lnTo>
                  <a:pt x="2610" y="1110"/>
                </a:lnTo>
                <a:lnTo>
                  <a:pt x="2619" y="1205"/>
                </a:lnTo>
                <a:lnTo>
                  <a:pt x="2623" y="1301"/>
                </a:lnTo>
                <a:lnTo>
                  <a:pt x="2619" y="1402"/>
                </a:lnTo>
                <a:lnTo>
                  <a:pt x="2609" y="1500"/>
                </a:lnTo>
                <a:lnTo>
                  <a:pt x="2591" y="1595"/>
                </a:lnTo>
                <a:lnTo>
                  <a:pt x="2566" y="1689"/>
                </a:lnTo>
                <a:lnTo>
                  <a:pt x="2535" y="1778"/>
                </a:lnTo>
                <a:lnTo>
                  <a:pt x="2498" y="1866"/>
                </a:lnTo>
                <a:lnTo>
                  <a:pt x="2453" y="1949"/>
                </a:lnTo>
                <a:lnTo>
                  <a:pt x="2401" y="2031"/>
                </a:lnTo>
                <a:lnTo>
                  <a:pt x="2342" y="2110"/>
                </a:lnTo>
                <a:lnTo>
                  <a:pt x="2276" y="2186"/>
                </a:lnTo>
                <a:lnTo>
                  <a:pt x="2272" y="2191"/>
                </a:lnTo>
                <a:lnTo>
                  <a:pt x="2266" y="2198"/>
                </a:lnTo>
                <a:lnTo>
                  <a:pt x="2257" y="2209"/>
                </a:lnTo>
                <a:lnTo>
                  <a:pt x="2210" y="2289"/>
                </a:lnTo>
                <a:lnTo>
                  <a:pt x="2174" y="2358"/>
                </a:lnTo>
                <a:lnTo>
                  <a:pt x="2138" y="2431"/>
                </a:lnTo>
                <a:lnTo>
                  <a:pt x="2103" y="2510"/>
                </a:lnTo>
                <a:lnTo>
                  <a:pt x="2054" y="2631"/>
                </a:lnTo>
                <a:lnTo>
                  <a:pt x="2014" y="2753"/>
                </a:lnTo>
                <a:lnTo>
                  <a:pt x="2008" y="2763"/>
                </a:lnTo>
                <a:lnTo>
                  <a:pt x="2003" y="2776"/>
                </a:lnTo>
                <a:lnTo>
                  <a:pt x="1999" y="2795"/>
                </a:lnTo>
                <a:lnTo>
                  <a:pt x="1997" y="2813"/>
                </a:lnTo>
                <a:lnTo>
                  <a:pt x="1993" y="2826"/>
                </a:lnTo>
                <a:lnTo>
                  <a:pt x="1991" y="2835"/>
                </a:lnTo>
                <a:lnTo>
                  <a:pt x="1986" y="2847"/>
                </a:lnTo>
                <a:lnTo>
                  <a:pt x="1983" y="2865"/>
                </a:lnTo>
                <a:lnTo>
                  <a:pt x="1982" y="2877"/>
                </a:lnTo>
                <a:lnTo>
                  <a:pt x="1981" y="2884"/>
                </a:lnTo>
                <a:lnTo>
                  <a:pt x="1981" y="2886"/>
                </a:lnTo>
                <a:lnTo>
                  <a:pt x="1981" y="3165"/>
                </a:lnTo>
                <a:lnTo>
                  <a:pt x="642" y="3165"/>
                </a:lnTo>
                <a:lnTo>
                  <a:pt x="642" y="2894"/>
                </a:lnTo>
                <a:lnTo>
                  <a:pt x="639" y="2877"/>
                </a:lnTo>
                <a:lnTo>
                  <a:pt x="637" y="2864"/>
                </a:lnTo>
                <a:lnTo>
                  <a:pt x="633" y="2845"/>
                </a:lnTo>
                <a:lnTo>
                  <a:pt x="628" y="2823"/>
                </a:lnTo>
                <a:lnTo>
                  <a:pt x="609" y="2753"/>
                </a:lnTo>
                <a:lnTo>
                  <a:pt x="568" y="2631"/>
                </a:lnTo>
                <a:lnTo>
                  <a:pt x="520" y="2510"/>
                </a:lnTo>
                <a:lnTo>
                  <a:pt x="465" y="2396"/>
                </a:lnTo>
                <a:lnTo>
                  <a:pt x="402" y="2281"/>
                </a:lnTo>
                <a:lnTo>
                  <a:pt x="376" y="2237"/>
                </a:lnTo>
                <a:lnTo>
                  <a:pt x="351" y="2201"/>
                </a:lnTo>
                <a:lnTo>
                  <a:pt x="345" y="2190"/>
                </a:lnTo>
                <a:lnTo>
                  <a:pt x="338" y="2177"/>
                </a:lnTo>
                <a:lnTo>
                  <a:pt x="338" y="2172"/>
                </a:lnTo>
                <a:lnTo>
                  <a:pt x="273" y="2097"/>
                </a:lnTo>
                <a:lnTo>
                  <a:pt x="215" y="2019"/>
                </a:lnTo>
                <a:lnTo>
                  <a:pt x="166" y="1939"/>
                </a:lnTo>
                <a:lnTo>
                  <a:pt x="122" y="1856"/>
                </a:lnTo>
                <a:lnTo>
                  <a:pt x="85" y="1770"/>
                </a:lnTo>
                <a:lnTo>
                  <a:pt x="53" y="1681"/>
                </a:lnTo>
                <a:lnTo>
                  <a:pt x="30" y="1590"/>
                </a:lnTo>
                <a:lnTo>
                  <a:pt x="13" y="1497"/>
                </a:lnTo>
                <a:lnTo>
                  <a:pt x="3" y="1401"/>
                </a:lnTo>
                <a:lnTo>
                  <a:pt x="0" y="1301"/>
                </a:lnTo>
                <a:lnTo>
                  <a:pt x="3" y="1205"/>
                </a:lnTo>
                <a:lnTo>
                  <a:pt x="12" y="1110"/>
                </a:lnTo>
                <a:lnTo>
                  <a:pt x="28" y="1020"/>
                </a:lnTo>
                <a:lnTo>
                  <a:pt x="51" y="931"/>
                </a:lnTo>
                <a:lnTo>
                  <a:pt x="80" y="845"/>
                </a:lnTo>
                <a:lnTo>
                  <a:pt x="114" y="762"/>
                </a:lnTo>
                <a:lnTo>
                  <a:pt x="157" y="681"/>
                </a:lnTo>
                <a:lnTo>
                  <a:pt x="204" y="602"/>
                </a:lnTo>
                <a:lnTo>
                  <a:pt x="259" y="526"/>
                </a:lnTo>
                <a:lnTo>
                  <a:pt x="319" y="453"/>
                </a:lnTo>
                <a:lnTo>
                  <a:pt x="386" y="382"/>
                </a:lnTo>
                <a:lnTo>
                  <a:pt x="457" y="315"/>
                </a:lnTo>
                <a:lnTo>
                  <a:pt x="532" y="256"/>
                </a:lnTo>
                <a:lnTo>
                  <a:pt x="608" y="202"/>
                </a:lnTo>
                <a:lnTo>
                  <a:pt x="688" y="155"/>
                </a:lnTo>
                <a:lnTo>
                  <a:pt x="769" y="114"/>
                </a:lnTo>
                <a:lnTo>
                  <a:pt x="852" y="79"/>
                </a:lnTo>
                <a:lnTo>
                  <a:pt x="940" y="51"/>
                </a:lnTo>
                <a:lnTo>
                  <a:pt x="1028" y="29"/>
                </a:lnTo>
                <a:lnTo>
                  <a:pt x="1120" y="13"/>
                </a:lnTo>
                <a:lnTo>
                  <a:pt x="1214" y="4"/>
                </a:lnTo>
                <a:lnTo>
                  <a:pt x="131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568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1B4F3DB99074297F2AD29A4CA7698" ma:contentTypeVersion="10" ma:contentTypeDescription="Create a new document." ma:contentTypeScope="" ma:versionID="04422618274812a44495398539ce5c8c">
  <xsd:schema xmlns:xsd="http://www.w3.org/2001/XMLSchema" xmlns:xs="http://www.w3.org/2001/XMLSchema" xmlns:p="http://schemas.microsoft.com/office/2006/metadata/properties" xmlns:ns3="7cffa55b-0674-4a53-aa2a-b60b923a4995" targetNamespace="http://schemas.microsoft.com/office/2006/metadata/properties" ma:root="true" ma:fieldsID="5ec32ac44a0b3aba5ee00e6b7fa01232" ns3:_="">
    <xsd:import namespace="7cffa55b-0674-4a53-aa2a-b60b923a4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fa55b-0674-4a53-aa2a-b60b923a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2EA8AA-39AB-4936-BD29-8058675DF7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fa55b-0674-4a53-aa2a-b60b923a4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75F4BB-94E8-447E-846C-2B0A510A4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D1A736-B258-4B1C-88A3-6EA3F3FB93DD}">
  <ds:schemaRefs>
    <ds:schemaRef ds:uri="http://schemas.microsoft.com/office/infopath/2007/PartnerControls"/>
    <ds:schemaRef ds:uri="http://purl.org/dc/terms/"/>
    <ds:schemaRef ds:uri="http://purl.org/dc/dcmitype/"/>
    <ds:schemaRef ds:uri="7cffa55b-0674-4a53-aa2a-b60b923a4995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6228</TotalTime>
  <Words>876</Words>
  <Application>Microsoft Office PowerPoint</Application>
  <PresentationFormat>Custom</PresentationFormat>
  <Paragraphs>257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SENTECH APP: FY2021/22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Desiner1</dc:creator>
  <cp:lastModifiedBy>Hajiera Salie</cp:lastModifiedBy>
  <cp:revision>450</cp:revision>
  <cp:lastPrinted>2017-05-12T13:58:10Z</cp:lastPrinted>
  <dcterms:created xsi:type="dcterms:W3CDTF">2016-04-13T13:05:00Z</dcterms:created>
  <dcterms:modified xsi:type="dcterms:W3CDTF">2021-04-28T09:44:51Z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0x010100F9E1B4F3DB99074297F2AD29A4CA7698</vt:lpwstr>
  </property>
</Properties>
</file>