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71" r:id="rId2"/>
    <p:sldId id="276" r:id="rId3"/>
    <p:sldId id="277" r:id="rId4"/>
    <p:sldId id="292" r:id="rId5"/>
    <p:sldId id="293" r:id="rId6"/>
    <p:sldId id="294" r:id="rId7"/>
    <p:sldId id="295" r:id="rId8"/>
    <p:sldId id="296" r:id="rId9"/>
    <p:sldId id="297" r:id="rId10"/>
    <p:sldId id="298" r:id="rId11"/>
    <p:sldId id="282" r:id="rId12"/>
    <p:sldId id="299" r:id="rId13"/>
    <p:sldId id="300" r:id="rId14"/>
    <p:sldId id="301" r:id="rId15"/>
    <p:sldId id="279" r:id="rId16"/>
    <p:sldId id="269" r:id="rId17"/>
  </p:sldIdLst>
  <p:sldSz cx="12192000" cy="6858000"/>
  <p:notesSz cx="6858000" cy="9144000"/>
  <p:embeddedFontLst>
    <p:embeddedFont>
      <p:font typeface="Copperplate Gothic Bold" panose="020E0705020206020404" pitchFamily="34" charset="0"/>
      <p:regular r:id="rId18"/>
    </p:embeddedFont>
    <p:embeddedFont>
      <p:font typeface="ＭＳ Ｐゴシック" panose="020B0600070205080204" pitchFamily="34" charset="-128"/>
      <p:regular r:id="rId19"/>
    </p:embeddedFont>
    <p:embeddedFont>
      <p:font typeface="Calibri" panose="020F0502020204030204" pitchFamily="34" charset="0"/>
      <p:regular r:id="rId20"/>
      <p:bold r:id="rId21"/>
      <p:italic r:id="rId22"/>
      <p:boldItalic r:id="rId23"/>
    </p:embeddedFont>
    <p:embeddedFont>
      <p:font typeface="Gill Sans MT" panose="020B0502020104020203"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p:txBody>
          <a:bodyPr/>
          <a:lstStyle/>
          <a:p>
            <a:r>
              <a:rPr lang="en-US" dirty="0"/>
              <a:t>PRESENTATION TO PORTFOLIO COMMITTEE ON AMATHOLE DISTRICT &amp; ITS LOCAL MUNICIPALITIES</a:t>
            </a:r>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a:xfrm>
            <a:off x="1712056" y="5564054"/>
            <a:ext cx="8937523" cy="584955"/>
          </a:xfrm>
        </p:spPr>
        <p:txBody>
          <a:bodyPr/>
          <a:lstStyle/>
          <a:p>
            <a:r>
              <a:rPr lang="en-US" dirty="0"/>
              <a:t>COGTA PORTFOLIO COMMITTEE – PRESENTER: NKHENSANI MAKONDO  – DATE: 03 MARCH 2021</a:t>
            </a: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solidFill>
                  <a:schemeClr val="tx1"/>
                </a:solidFill>
              </a:rPr>
              <a:t>3. GOVERNANCE / POLITICAL CHALLENGES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617976"/>
            <a:ext cx="11205636" cy="6087623"/>
          </a:xfrm>
        </p:spPr>
        <p:txBody>
          <a:bodyPr/>
          <a:lstStyle/>
          <a:p>
            <a:pPr marL="0" lvl="0" indent="0">
              <a:buNone/>
            </a:pPr>
            <a:endParaRPr lang="en-ZA" sz="2400" b="1" dirty="0">
              <a:solidFill>
                <a:srgbClr val="000000"/>
              </a:solidFill>
            </a:endParaRPr>
          </a:p>
          <a:p>
            <a:pPr marL="0" lvl="0" indent="0" algn="just">
              <a:buNone/>
            </a:pPr>
            <a:r>
              <a:rPr lang="en-ZA" sz="2400" b="1" dirty="0">
                <a:solidFill>
                  <a:srgbClr val="000000"/>
                </a:solidFill>
                <a:latin typeface="Arial" panose="020B0604020202020204" pitchFamily="34" charset="0"/>
                <a:cs typeface="Arial" panose="020B0604020202020204" pitchFamily="34" charset="0"/>
              </a:rPr>
              <a:t>3.7 </a:t>
            </a:r>
            <a:r>
              <a:rPr lang="en-ZA" sz="2400" b="1" dirty="0" err="1">
                <a:solidFill>
                  <a:srgbClr val="000000"/>
                </a:solidFill>
                <a:latin typeface="Arial" panose="020B0604020202020204" pitchFamily="34" charset="0"/>
                <a:cs typeface="Arial" panose="020B0604020202020204" pitchFamily="34" charset="0"/>
              </a:rPr>
              <a:t>Ngqushwa</a:t>
            </a:r>
            <a:r>
              <a:rPr lang="en-ZA" sz="2400" b="1" dirty="0">
                <a:solidFill>
                  <a:srgbClr val="000000"/>
                </a:solidFill>
                <a:latin typeface="Arial" panose="020B0604020202020204" pitchFamily="34" charset="0"/>
                <a:cs typeface="Arial" panose="020B0604020202020204" pitchFamily="34" charset="0"/>
              </a:rPr>
              <a:t> LM</a:t>
            </a:r>
          </a:p>
          <a:p>
            <a:pPr marL="0" lvl="0" indent="0" algn="just">
              <a:buNone/>
            </a:pPr>
            <a:endParaRPr lang="en-US" sz="2400" dirty="0">
              <a:solidFill>
                <a:srgbClr val="565656"/>
              </a:solidFill>
              <a:latin typeface="Arial" panose="020B0604020202020204" pitchFamily="34" charset="0"/>
              <a:cs typeface="Arial" panose="020B0604020202020204" pitchFamily="34" charset="0"/>
            </a:endParaRPr>
          </a:p>
          <a:p>
            <a:pPr marL="803275" lvl="0" indent="-803275" algn="just">
              <a:buNone/>
            </a:pPr>
            <a:r>
              <a:rPr lang="en-US" sz="2400" dirty="0">
                <a:latin typeface="Arial" panose="020B0604020202020204" pitchFamily="34" charset="0"/>
                <a:cs typeface="Arial" panose="020B0604020202020204" pitchFamily="34" charset="0"/>
              </a:rPr>
              <a:t>3.7.1 </a:t>
            </a:r>
            <a:r>
              <a:rPr lang="en-US" sz="2400" dirty="0" err="1">
                <a:latin typeface="Arial" panose="020B0604020202020204" pitchFamily="34" charset="0"/>
                <a:cs typeface="Arial" panose="020B0604020202020204" pitchFamily="34" charset="0"/>
              </a:rPr>
              <a:t>Ngqushwa</a:t>
            </a:r>
            <a:r>
              <a:rPr lang="en-US" sz="2400" dirty="0">
                <a:latin typeface="Arial" panose="020B0604020202020204" pitchFamily="34" charset="0"/>
                <a:cs typeface="Arial" panose="020B0604020202020204" pitchFamily="34" charset="0"/>
              </a:rPr>
              <a:t> Local Municipality, located in the Eastern Cape is bounded on the East by the Fish River and on the South by the Indian Ocean. </a:t>
            </a:r>
          </a:p>
          <a:p>
            <a:pPr marL="0" lvl="0" indent="0" algn="just">
              <a:buNone/>
            </a:pPr>
            <a:endParaRPr lang="en-US" sz="2400" dirty="0">
              <a:latin typeface="Arial" panose="020B0604020202020204" pitchFamily="34" charset="0"/>
              <a:cs typeface="Arial" panose="020B0604020202020204" pitchFamily="34" charset="0"/>
            </a:endParaRPr>
          </a:p>
          <a:p>
            <a:pPr marL="803275" lvl="0" indent="-803275" algn="just">
              <a:buNone/>
            </a:pPr>
            <a:r>
              <a:rPr lang="en-US" sz="2400" dirty="0">
                <a:latin typeface="Arial" panose="020B0604020202020204" pitchFamily="34" charset="0"/>
                <a:cs typeface="Arial" panose="020B0604020202020204" pitchFamily="34" charset="0"/>
              </a:rPr>
              <a:t>3.7.2 The municipality is an amalgamation of two towns namely, Hamburg and Peddie. It is one of the seven municipalities that fall under the </a:t>
            </a:r>
            <a:r>
              <a:rPr lang="en-US" sz="2400" dirty="0" err="1">
                <a:latin typeface="Arial" panose="020B0604020202020204" pitchFamily="34" charset="0"/>
                <a:cs typeface="Arial" panose="020B0604020202020204" pitchFamily="34" charset="0"/>
              </a:rPr>
              <a:t>Amathole</a:t>
            </a:r>
            <a:r>
              <a:rPr lang="en-US" sz="2400" dirty="0">
                <a:latin typeface="Arial" panose="020B0604020202020204" pitchFamily="34" charset="0"/>
                <a:cs typeface="Arial" panose="020B0604020202020204" pitchFamily="34" charset="0"/>
              </a:rPr>
              <a:t> District Municipality.</a:t>
            </a:r>
          </a:p>
          <a:p>
            <a:pPr marL="630238" lvl="0" indent="-630238" algn="just">
              <a:buNone/>
            </a:pPr>
            <a:endParaRPr lang="en-US" sz="2400" dirty="0">
              <a:latin typeface="Arial" panose="020B0604020202020204" pitchFamily="34" charset="0"/>
              <a:cs typeface="Arial" panose="020B0604020202020204" pitchFamily="34" charset="0"/>
            </a:endParaRPr>
          </a:p>
          <a:p>
            <a:pPr marL="803275" lvl="0" indent="-803275" algn="just">
              <a:buNone/>
            </a:pPr>
            <a:r>
              <a:rPr lang="en-US" sz="2400" dirty="0">
                <a:latin typeface="Arial" panose="020B0604020202020204" pitchFamily="34" charset="0"/>
                <a:cs typeface="Arial" panose="020B0604020202020204" pitchFamily="34" charset="0"/>
              </a:rPr>
              <a:t>3.7.3 With its natural beauty and character (especially in the coastal areas), </a:t>
            </a:r>
            <a:r>
              <a:rPr lang="en-US" sz="2400" dirty="0" err="1">
                <a:latin typeface="Arial" panose="020B0604020202020204" pitchFamily="34" charset="0"/>
                <a:cs typeface="Arial" panose="020B0604020202020204" pitchFamily="34" charset="0"/>
              </a:rPr>
              <a:t>Ngqushwa</a:t>
            </a:r>
            <a:r>
              <a:rPr lang="en-US" sz="2400" dirty="0">
                <a:latin typeface="Arial" panose="020B0604020202020204" pitchFamily="34" charset="0"/>
                <a:cs typeface="Arial" panose="020B0604020202020204" pitchFamily="34" charset="0"/>
              </a:rPr>
              <a:t> is a wonderful tourist attraction that prides itself in its rich history and heritage.</a:t>
            </a:r>
            <a:endParaRPr lang="en-ZA" sz="2400" dirty="0">
              <a:latin typeface="Arial" panose="020B0604020202020204" pitchFamily="34" charset="0"/>
              <a:cs typeface="Arial" panose="020B0604020202020204" pitchFamily="34" charset="0"/>
            </a:endParaRPr>
          </a:p>
          <a:p>
            <a:pPr marL="0" indent="0" algn="just">
              <a:buNone/>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10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4. SERVICE DELIVERY challenges </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141890" y="681037"/>
            <a:ext cx="11562430" cy="5325681"/>
          </a:xfrm>
        </p:spPr>
        <p:txBody>
          <a:bodyPr/>
          <a:lstStyle/>
          <a:p>
            <a:pPr marL="0" indent="0" algn="just">
              <a:buNone/>
            </a:pPr>
            <a:r>
              <a:rPr lang="en-ZA" b="1" dirty="0">
                <a:latin typeface="Arial" panose="020B0604020202020204" pitchFamily="34" charset="0"/>
                <a:cs typeface="Arial" panose="020B0604020202020204" pitchFamily="34" charset="0"/>
              </a:rPr>
              <a:t>Cross cutting issues across the District: </a:t>
            </a:r>
          </a:p>
          <a:p>
            <a:pPr marL="630238" indent="-630238" algn="just">
              <a:buNone/>
            </a:pPr>
            <a:r>
              <a:rPr lang="en-ZA" dirty="0">
                <a:latin typeface="Arial" panose="020B0604020202020204" pitchFamily="34" charset="0"/>
                <a:cs typeface="Arial" panose="020B0604020202020204" pitchFamily="34" charset="0"/>
              </a:rPr>
              <a:t>4.1   	</a:t>
            </a:r>
            <a:r>
              <a:rPr lang="en-US" dirty="0">
                <a:latin typeface="Arial" panose="020B0604020202020204" pitchFamily="34" charset="0"/>
                <a:ea typeface="Calibri" panose="020F0502020204030204" pitchFamily="34" charset="0"/>
                <a:cs typeface="Arial" panose="020B0604020202020204" pitchFamily="34" charset="0"/>
              </a:rPr>
              <a:t>The </a:t>
            </a:r>
            <a:r>
              <a:rPr lang="en-US" dirty="0" err="1">
                <a:latin typeface="Arial" panose="020B0604020202020204" pitchFamily="34" charset="0"/>
                <a:ea typeface="Calibri" panose="020F0502020204030204" pitchFamily="34" charset="0"/>
                <a:cs typeface="Arial" panose="020B0604020202020204" pitchFamily="34" charset="0"/>
              </a:rPr>
              <a:t>Amathole</a:t>
            </a:r>
            <a:r>
              <a:rPr lang="en-US" dirty="0">
                <a:latin typeface="Arial" panose="020B0604020202020204" pitchFamily="34" charset="0"/>
                <a:ea typeface="Calibri" panose="020F0502020204030204" pitchFamily="34" charset="0"/>
                <a:cs typeface="Arial" panose="020B0604020202020204" pitchFamily="34" charset="0"/>
              </a:rPr>
              <a:t> District Municipality as Water Services Authority and Water Services provider, plans, constructs and operates water and sanitation services throughout the </a:t>
            </a:r>
            <a:r>
              <a:rPr lang="en-US" dirty="0" err="1">
                <a:latin typeface="Arial" panose="020B0604020202020204" pitchFamily="34" charset="0"/>
                <a:ea typeface="Calibri" panose="020F0502020204030204" pitchFamily="34" charset="0"/>
                <a:cs typeface="Arial" panose="020B0604020202020204" pitchFamily="34" charset="0"/>
              </a:rPr>
              <a:t>Amathole</a:t>
            </a:r>
            <a:r>
              <a:rPr lang="en-US" dirty="0">
                <a:latin typeface="Arial" panose="020B0604020202020204" pitchFamily="34" charset="0"/>
                <a:ea typeface="Calibri" panose="020F0502020204030204" pitchFamily="34" charset="0"/>
                <a:cs typeface="Arial" panose="020B0604020202020204" pitchFamily="34" charset="0"/>
              </a:rPr>
              <a:t> District. The predominantly rural nature of the district is a constraint to ensure all consumers have access to services. </a:t>
            </a:r>
          </a:p>
          <a:p>
            <a:pPr marL="0" indent="0" algn="just">
              <a:buNone/>
            </a:pPr>
            <a:endParaRPr lang="en-ZA" dirty="0">
              <a:latin typeface="Arial" panose="020B0604020202020204" pitchFamily="34" charset="0"/>
              <a:cs typeface="Arial" panose="020B0604020202020204" pitchFamily="34" charset="0"/>
            </a:endParaRPr>
          </a:p>
          <a:p>
            <a:pPr marL="630238" marR="0" indent="-630238" algn="just">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Arial" panose="020B0604020202020204" pitchFamily="34" charset="0"/>
              </a:rPr>
              <a:t>4.2 	The </a:t>
            </a:r>
            <a:r>
              <a:rPr lang="en-US" dirty="0" err="1">
                <a:latin typeface="Arial" panose="020B0604020202020204" pitchFamily="34" charset="0"/>
                <a:ea typeface="Calibri" panose="020F0502020204030204" pitchFamily="34" charset="0"/>
                <a:cs typeface="Arial" panose="020B0604020202020204" pitchFamily="34" charset="0"/>
              </a:rPr>
              <a:t>Amathole</a:t>
            </a:r>
            <a:r>
              <a:rPr lang="en-US" dirty="0">
                <a:latin typeface="Arial" panose="020B0604020202020204" pitchFamily="34" charset="0"/>
                <a:ea typeface="Calibri" panose="020F0502020204030204" pitchFamily="34" charset="0"/>
                <a:cs typeface="Arial" panose="020B0604020202020204" pitchFamily="34" charset="0"/>
              </a:rPr>
              <a:t> District is the Water Services Authority and Water Services Provider for six (6) local</a:t>
            </a:r>
          </a:p>
          <a:p>
            <a:pPr marL="630238" marR="0" indent="-630238" algn="just">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Arial" panose="020B0604020202020204" pitchFamily="34" charset="0"/>
              </a:rPr>
              <a:t>	municipalities. In this regard, it is the responsibility of ADM to provide water and sanitation services to all residents within its jurisdiction.</a:t>
            </a:r>
          </a:p>
          <a:p>
            <a:pPr marL="0" marR="0" indent="0" algn="just">
              <a:lnSpc>
                <a:spcPct val="107000"/>
              </a:lnSpc>
              <a:spcBef>
                <a:spcPts val="0"/>
              </a:spcBef>
              <a:spcAft>
                <a:spcPts val="80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536575" marR="0" indent="-536575" algn="just">
              <a:lnSpc>
                <a:spcPct val="107000"/>
              </a:lnSpc>
              <a:spcBef>
                <a:spcPts val="0"/>
              </a:spcBef>
              <a:spcAft>
                <a:spcPts val="800"/>
              </a:spcAft>
              <a:buNone/>
            </a:pPr>
            <a:r>
              <a:rPr lang="en-US" dirty="0">
                <a:latin typeface="Arial" panose="020B0604020202020204" pitchFamily="34" charset="0"/>
                <a:ea typeface="Calibri" panose="020F0502020204030204" pitchFamily="34" charset="0"/>
                <a:cs typeface="Arial" panose="020B0604020202020204" pitchFamily="34" charset="0"/>
              </a:rPr>
              <a:t>4.3 	</a:t>
            </a:r>
            <a:r>
              <a:rPr lang="en-US" dirty="0" err="1">
                <a:latin typeface="Arial" panose="020B0604020202020204" pitchFamily="34" charset="0"/>
                <a:ea typeface="Calibri" panose="020F0502020204030204" pitchFamily="34" charset="0"/>
                <a:cs typeface="Arial" panose="020B0604020202020204" pitchFamily="34" charset="0"/>
              </a:rPr>
              <a:t>Amathole</a:t>
            </a:r>
            <a:r>
              <a:rPr lang="en-US" dirty="0">
                <a:latin typeface="Arial" panose="020B0604020202020204" pitchFamily="34" charset="0"/>
                <a:ea typeface="Calibri" panose="020F0502020204030204" pitchFamily="34" charset="0"/>
                <a:cs typeface="Arial" panose="020B0604020202020204" pitchFamily="34" charset="0"/>
              </a:rPr>
              <a:t> District Municipality was declared a drought disaster state in December 2015 and has put in place mechanisms which include the procuring of water tankers to cart water in the various villages affected by the drought. Moreover, groundwater investigations have been conducted and a number of successful boreholes have been drilled, however, many of the boreholes still need to be equipped. Affected local municipalities include </a:t>
            </a:r>
            <a:r>
              <a:rPr lang="en-US" dirty="0" err="1">
                <a:latin typeface="Arial" panose="020B0604020202020204" pitchFamily="34" charset="0"/>
                <a:ea typeface="Calibri" panose="020F0502020204030204" pitchFamily="34" charset="0"/>
                <a:cs typeface="Arial" panose="020B0604020202020204" pitchFamily="34" charset="0"/>
              </a:rPr>
              <a:t>Mbhashe</a:t>
            </a:r>
            <a:r>
              <a:rPr lang="en-US" dirty="0">
                <a:latin typeface="Arial" panose="020B0604020202020204" pitchFamily="34" charset="0"/>
                <a:ea typeface="Calibri" panose="020F0502020204030204" pitchFamily="34" charset="0"/>
                <a:cs typeface="Arial" panose="020B0604020202020204" pitchFamily="34" charset="0"/>
              </a:rPr>
              <a:t>, </a:t>
            </a:r>
            <a:r>
              <a:rPr lang="en-US" dirty="0" err="1">
                <a:latin typeface="Arial" panose="020B0604020202020204" pitchFamily="34" charset="0"/>
                <a:ea typeface="Calibri" panose="020F0502020204030204" pitchFamily="34" charset="0"/>
                <a:cs typeface="Arial" panose="020B0604020202020204" pitchFamily="34" charset="0"/>
              </a:rPr>
              <a:t>Mnquma</a:t>
            </a:r>
            <a:r>
              <a:rPr lang="en-US" dirty="0">
                <a:latin typeface="Arial" panose="020B0604020202020204" pitchFamily="34" charset="0"/>
                <a:ea typeface="Calibri" panose="020F0502020204030204" pitchFamily="34" charset="0"/>
                <a:cs typeface="Arial" panose="020B0604020202020204" pitchFamily="34" charset="0"/>
              </a:rPr>
              <a:t>, Raymond Mhlaba and </a:t>
            </a:r>
            <a:r>
              <a:rPr lang="en-US" dirty="0" err="1">
                <a:latin typeface="Arial" panose="020B0604020202020204" pitchFamily="34" charset="0"/>
                <a:ea typeface="Calibri" panose="020F0502020204030204" pitchFamily="34" charset="0"/>
                <a:cs typeface="Arial" panose="020B0604020202020204" pitchFamily="34" charset="0"/>
              </a:rPr>
              <a:t>Ngqushwa</a:t>
            </a:r>
            <a:r>
              <a:rPr lang="en-US" dirty="0">
                <a:latin typeface="Arial" panose="020B0604020202020204" pitchFamily="34" charset="0"/>
                <a:ea typeface="Calibri" panose="020F0502020204030204" pitchFamily="34" charset="0"/>
                <a:cs typeface="Arial" panose="020B0604020202020204" pitchFamily="34" charset="0"/>
              </a:rPr>
              <a:t> Local Municipalities.</a:t>
            </a:r>
          </a:p>
          <a:p>
            <a:pPr marL="0" indent="0">
              <a:buNone/>
            </a:pPr>
            <a:endParaRPr lang="en-ZA" dirty="0"/>
          </a:p>
          <a:p>
            <a:pPr marL="457200" indent="-457200">
              <a:buFont typeface="+mj-lt"/>
              <a:buAutoNum type="arabicPeriod"/>
            </a:pPr>
            <a:endParaRPr lang="en-ZA" dirty="0"/>
          </a:p>
        </p:txBody>
      </p:sp>
    </p:spTree>
    <p:extLst>
      <p:ext uri="{BB962C8B-B14F-4D97-AF65-F5344CB8AC3E}">
        <p14:creationId xmlns:p14="http://schemas.microsoft.com/office/powerpoint/2010/main" val="386995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4. SERVICE DELIVERY challenges </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126124" y="814647"/>
            <a:ext cx="11887200" cy="5325681"/>
          </a:xfrm>
        </p:spPr>
        <p:txBody>
          <a:bodyPr/>
          <a:lstStyle/>
          <a:p>
            <a:pPr marL="0" indent="0">
              <a:buNone/>
            </a:pPr>
            <a:r>
              <a:rPr lang="en-ZA" sz="2800" b="1" dirty="0">
                <a:solidFill>
                  <a:srgbClr val="000000"/>
                </a:solidFill>
                <a:latin typeface="Arial" panose="020B0604020202020204" pitchFamily="34" charset="0"/>
                <a:cs typeface="Arial" panose="020B0604020202020204" pitchFamily="34" charset="0"/>
              </a:rPr>
              <a:t>Cross cutting issues across the LMs</a:t>
            </a:r>
            <a:endParaRPr lang="en-ZA" sz="2800" dirty="0">
              <a:latin typeface="Arial" panose="020B0604020202020204" pitchFamily="34" charset="0"/>
              <a:cs typeface="Arial" panose="020B0604020202020204" pitchFamily="34" charset="0"/>
            </a:endParaRPr>
          </a:p>
          <a:p>
            <a:pPr algn="just" defTabSz="457200" eaLnBrk="0" fontAlgn="base" hangingPunct="0">
              <a:lnSpc>
                <a:spcPct val="100000"/>
              </a:lnSpc>
              <a:spcBef>
                <a:spcPct val="0"/>
              </a:spcBef>
              <a:spcAft>
                <a:spcPct val="0"/>
              </a:spcAft>
            </a:pPr>
            <a:r>
              <a:rPr lang="en-US" sz="2800" dirty="0">
                <a:solidFill>
                  <a:prstClr val="black"/>
                </a:solidFill>
                <a:latin typeface="Arial" panose="020B0604020202020204" pitchFamily="34" charset="0"/>
                <a:ea typeface="ＭＳ Ｐゴシック" pitchFamily="34" charset="-128"/>
                <a:cs typeface="Arial" panose="020B0604020202020204" pitchFamily="34" charset="0"/>
              </a:rPr>
              <a:t>Inadequate provision for repairs and maintenance of infrastructure assets as a result of cash flow challenges; </a:t>
            </a:r>
          </a:p>
          <a:p>
            <a:pPr algn="just" defTabSz="457200" eaLnBrk="0" fontAlgn="base" hangingPunct="0">
              <a:lnSpc>
                <a:spcPct val="100000"/>
              </a:lnSpc>
              <a:spcBef>
                <a:spcPct val="0"/>
              </a:spcBef>
              <a:spcAft>
                <a:spcPct val="0"/>
              </a:spcAft>
            </a:pPr>
            <a:r>
              <a:rPr lang="en-US" sz="2800" dirty="0">
                <a:solidFill>
                  <a:prstClr val="black"/>
                </a:solidFill>
                <a:latin typeface="Arial" panose="020B0604020202020204" pitchFamily="34" charset="0"/>
                <a:ea typeface="ＭＳ Ｐゴシック" pitchFamily="34" charset="-128"/>
                <a:cs typeface="Arial" panose="020B0604020202020204" pitchFamily="34" charset="0"/>
              </a:rPr>
              <a:t>Service delivery protests have led to the destruction of Municipal buildings which negatively impacted service delivery;</a:t>
            </a:r>
          </a:p>
          <a:p>
            <a:pPr algn="just" defTabSz="457200" eaLnBrk="0" fontAlgn="base" hangingPunct="0">
              <a:lnSpc>
                <a:spcPct val="100000"/>
              </a:lnSpc>
              <a:spcBef>
                <a:spcPct val="0"/>
              </a:spcBef>
              <a:spcAft>
                <a:spcPct val="0"/>
              </a:spcAft>
            </a:pPr>
            <a:r>
              <a:rPr lang="en-US" sz="2800" dirty="0">
                <a:solidFill>
                  <a:prstClr val="black"/>
                </a:solidFill>
                <a:latin typeface="Arial" panose="020B0604020202020204" pitchFamily="34" charset="0"/>
                <a:ea typeface="ＭＳ Ｐゴシック" pitchFamily="34" charset="-128"/>
                <a:cs typeface="Arial" panose="020B0604020202020204" pitchFamily="34" charset="0"/>
              </a:rPr>
              <a:t>The municipality is not recovering the cost of bulk water purchases due to unaccounted water to residents and high indigent rate;</a:t>
            </a:r>
          </a:p>
          <a:p>
            <a:pPr algn="just" defTabSz="457200" eaLnBrk="0" fontAlgn="base" hangingPunct="0">
              <a:lnSpc>
                <a:spcPct val="100000"/>
              </a:lnSpc>
              <a:spcBef>
                <a:spcPct val="0"/>
              </a:spcBef>
              <a:spcAft>
                <a:spcPct val="0"/>
              </a:spcAft>
            </a:pPr>
            <a:r>
              <a:rPr lang="en-US" sz="2800" dirty="0">
                <a:solidFill>
                  <a:prstClr val="black"/>
                </a:solidFill>
                <a:latin typeface="Arial" panose="020B0604020202020204" pitchFamily="34" charset="0"/>
                <a:ea typeface="ＭＳ Ｐゴシック" pitchFamily="34" charset="-128"/>
                <a:cs typeface="Arial" panose="020B0604020202020204" pitchFamily="34" charset="0"/>
              </a:rPr>
              <a:t>High vacancy rate in technical directorate which impact service delivery;</a:t>
            </a:r>
          </a:p>
          <a:p>
            <a:pPr algn="just" defTabSz="457200" eaLnBrk="0" fontAlgn="base" hangingPunct="0">
              <a:lnSpc>
                <a:spcPct val="100000"/>
              </a:lnSpc>
              <a:spcBef>
                <a:spcPct val="0"/>
              </a:spcBef>
              <a:spcAft>
                <a:spcPct val="0"/>
              </a:spcAft>
            </a:pPr>
            <a:r>
              <a:rPr lang="en-US" sz="2800" dirty="0">
                <a:solidFill>
                  <a:prstClr val="black"/>
                </a:solidFill>
                <a:latin typeface="Arial" panose="020B0604020202020204" pitchFamily="34" charset="0"/>
                <a:ea typeface="ＭＳ Ｐゴシック" pitchFamily="34" charset="-128"/>
                <a:cs typeface="Arial" panose="020B0604020202020204" pitchFamily="34" charset="0"/>
              </a:rPr>
              <a:t> high salary bills due to merger, grading of municipalities without the revenue base to support it;</a:t>
            </a:r>
          </a:p>
          <a:p>
            <a:pPr algn="just" defTabSz="457200" eaLnBrk="0" fontAlgn="base" hangingPunct="0">
              <a:lnSpc>
                <a:spcPct val="100000"/>
              </a:lnSpc>
              <a:spcBef>
                <a:spcPct val="0"/>
              </a:spcBef>
              <a:spcAft>
                <a:spcPct val="0"/>
              </a:spcAft>
            </a:pPr>
            <a:r>
              <a:rPr lang="en-US" sz="2800" dirty="0">
                <a:solidFill>
                  <a:prstClr val="black"/>
                </a:solidFill>
                <a:latin typeface="Arial" panose="020B0604020202020204" pitchFamily="34" charset="0"/>
                <a:ea typeface="ＭＳ Ｐゴシック" pitchFamily="34" charset="-128"/>
                <a:cs typeface="Arial" panose="020B0604020202020204" pitchFamily="34" charset="0"/>
              </a:rPr>
              <a:t>Lack of consequence management;</a:t>
            </a:r>
          </a:p>
          <a:p>
            <a:pPr algn="just" defTabSz="457200" eaLnBrk="0" fontAlgn="base" hangingPunct="0">
              <a:lnSpc>
                <a:spcPct val="100000"/>
              </a:lnSpc>
              <a:spcBef>
                <a:spcPct val="0"/>
              </a:spcBef>
              <a:spcAft>
                <a:spcPct val="0"/>
              </a:spcAft>
            </a:pPr>
            <a:r>
              <a:rPr lang="en-US" sz="2800" dirty="0">
                <a:solidFill>
                  <a:prstClr val="black"/>
                </a:solidFill>
                <a:latin typeface="Arial" panose="020B0604020202020204" pitchFamily="34" charset="0"/>
                <a:ea typeface="ＭＳ Ｐゴシック" pitchFamily="34" charset="-128"/>
                <a:cs typeface="Arial" panose="020B0604020202020204" pitchFamily="34" charset="0"/>
              </a:rPr>
              <a:t>Incorrect/ no billing of debtors to boost revenue</a:t>
            </a:r>
          </a:p>
          <a:p>
            <a:pPr marL="0" indent="0">
              <a:buNone/>
            </a:pPr>
            <a:endParaRPr lang="en-ZA" dirty="0"/>
          </a:p>
        </p:txBody>
      </p:sp>
    </p:spTree>
    <p:extLst>
      <p:ext uri="{BB962C8B-B14F-4D97-AF65-F5344CB8AC3E}">
        <p14:creationId xmlns:p14="http://schemas.microsoft.com/office/powerpoint/2010/main" val="411387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5. Support being PROVIDED BY </a:t>
            </a:r>
            <a:r>
              <a:rPr lang="en-ZA" b="1" dirty="0" err="1"/>
              <a:t>coGTA</a:t>
            </a:r>
            <a:endParaRPr lang="en-ZA" b="1" dirty="0"/>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814647"/>
            <a:ext cx="11205636" cy="5325681"/>
          </a:xfrm>
        </p:spPr>
        <p:txBody>
          <a:bodyPr/>
          <a:lstStyle/>
          <a:p>
            <a:pPr algn="just" defTabSz="457200" eaLnBrk="0" fontAlgn="base" hangingPunct="0">
              <a:lnSpc>
                <a:spcPct val="100000"/>
              </a:lnSpc>
              <a:spcBef>
                <a:spcPct val="0"/>
              </a:spcBef>
              <a:spcAft>
                <a:spcPct val="0"/>
              </a:spcAft>
            </a:pPr>
            <a:r>
              <a:rPr lang="en-US" dirty="0">
                <a:solidFill>
                  <a:prstClr val="black"/>
                </a:solidFill>
                <a:latin typeface="Arial" panose="020B0604020202020204" pitchFamily="34" charset="0"/>
                <a:ea typeface="ＭＳ Ｐゴシック" pitchFamily="34" charset="-128"/>
              </a:rPr>
              <a:t>Through the District Development Model, the profile of the </a:t>
            </a:r>
            <a:r>
              <a:rPr lang="en-US" dirty="0" err="1">
                <a:solidFill>
                  <a:prstClr val="black"/>
                </a:solidFill>
                <a:latin typeface="Arial" panose="020B0604020202020204" pitchFamily="34" charset="0"/>
                <a:ea typeface="ＭＳ Ｐゴシック" pitchFamily="34" charset="-128"/>
              </a:rPr>
              <a:t>Amathole</a:t>
            </a:r>
            <a:r>
              <a:rPr lang="en-US" dirty="0">
                <a:solidFill>
                  <a:prstClr val="black"/>
                </a:solidFill>
                <a:latin typeface="Arial" panose="020B0604020202020204" pitchFamily="34" charset="0"/>
                <a:ea typeface="ＭＳ Ｐゴシック" pitchFamily="34" charset="-128"/>
              </a:rPr>
              <a:t> District and its Locals was developed to appreciate the Endowment, Competitive and Comparative advantages of the geographic space with view to guide development trajectory;</a:t>
            </a:r>
          </a:p>
          <a:p>
            <a:pPr marL="0" lvl="0" indent="0" algn="just" defTabSz="457200" eaLnBrk="0" fontAlgn="base" hangingPunct="0">
              <a:lnSpc>
                <a:spcPct val="100000"/>
              </a:lnSpc>
              <a:spcBef>
                <a:spcPct val="0"/>
              </a:spcBef>
              <a:spcAft>
                <a:spcPct val="0"/>
              </a:spcAft>
              <a:buNone/>
            </a:pPr>
            <a:r>
              <a:rPr lang="en-US" dirty="0">
                <a:solidFill>
                  <a:prstClr val="black"/>
                </a:solidFill>
                <a:latin typeface="Arial" panose="020B0604020202020204" pitchFamily="34" charset="0"/>
                <a:ea typeface="ＭＳ Ｐゴシック" pitchFamily="34" charset="-128"/>
              </a:rPr>
              <a:t> </a:t>
            </a:r>
          </a:p>
          <a:p>
            <a:pPr algn="just" defTabSz="457200" eaLnBrk="0" fontAlgn="base" hangingPunct="0">
              <a:lnSpc>
                <a:spcPct val="100000"/>
              </a:lnSpc>
              <a:spcBef>
                <a:spcPct val="0"/>
              </a:spcBef>
              <a:spcAft>
                <a:spcPct val="0"/>
              </a:spcAft>
            </a:pPr>
            <a:r>
              <a:rPr lang="en-US" dirty="0">
                <a:solidFill>
                  <a:prstClr val="black"/>
                </a:solidFill>
                <a:latin typeface="Arial" panose="020B0604020202020204" pitchFamily="34" charset="0"/>
                <a:ea typeface="ＭＳ Ｐゴシック" pitchFamily="34" charset="-128"/>
              </a:rPr>
              <a:t>Two political meetings were held where Deputy Minister of CoGTA engaged the ADM on DDM approach and the development of the One Plan</a:t>
            </a:r>
          </a:p>
          <a:p>
            <a:pPr algn="just" defTabSz="457200" eaLnBrk="0" fontAlgn="base" hangingPunct="0">
              <a:lnSpc>
                <a:spcPct val="100000"/>
              </a:lnSpc>
              <a:spcBef>
                <a:spcPct val="0"/>
              </a:spcBef>
              <a:spcAft>
                <a:spcPct val="0"/>
              </a:spcAft>
            </a:pPr>
            <a:r>
              <a:rPr lang="en-US" dirty="0">
                <a:solidFill>
                  <a:prstClr val="black"/>
                </a:solidFill>
                <a:latin typeface="Arial" panose="020B0604020202020204" pitchFamily="34" charset="0"/>
                <a:ea typeface="ＭＳ Ｐゴシック" pitchFamily="34" charset="-128"/>
              </a:rPr>
              <a:t>The deployed Political Champion of DDM in ADM is </a:t>
            </a:r>
            <a:r>
              <a:rPr lang="en-US" dirty="0" err="1">
                <a:solidFill>
                  <a:prstClr val="black"/>
                </a:solidFill>
                <a:latin typeface="Arial" panose="020B0604020202020204" pitchFamily="34" charset="0"/>
                <a:ea typeface="ＭＳ Ｐゴシック" pitchFamily="34" charset="-128"/>
              </a:rPr>
              <a:t>Honourable</a:t>
            </a:r>
            <a:r>
              <a:rPr lang="en-US" dirty="0">
                <a:solidFill>
                  <a:prstClr val="black"/>
                </a:solidFill>
                <a:latin typeface="Arial" panose="020B0604020202020204" pitchFamily="34" charset="0"/>
                <a:ea typeface="ＭＳ Ｐゴシック" pitchFamily="34" charset="-128"/>
              </a:rPr>
              <a:t> Deputy Minister </a:t>
            </a:r>
            <a:r>
              <a:rPr lang="en-US" dirty="0" err="1">
                <a:solidFill>
                  <a:prstClr val="black"/>
                </a:solidFill>
                <a:latin typeface="Arial" panose="020B0604020202020204" pitchFamily="34" charset="0"/>
                <a:ea typeface="ＭＳ Ｐゴシック" pitchFamily="34" charset="-128"/>
              </a:rPr>
              <a:t>Patekile</a:t>
            </a:r>
            <a:r>
              <a:rPr lang="en-US" dirty="0">
                <a:solidFill>
                  <a:prstClr val="black"/>
                </a:solidFill>
                <a:latin typeface="Arial" panose="020B0604020202020204" pitchFamily="34" charset="0"/>
                <a:ea typeface="ＭＳ Ｐゴシック" pitchFamily="34" charset="-128"/>
              </a:rPr>
              <a:t> </a:t>
            </a:r>
            <a:r>
              <a:rPr lang="en-US" dirty="0" err="1">
                <a:solidFill>
                  <a:prstClr val="black"/>
                </a:solidFill>
                <a:latin typeface="Arial" panose="020B0604020202020204" pitchFamily="34" charset="0"/>
                <a:ea typeface="ＭＳ Ｐゴシック" pitchFamily="34" charset="-128"/>
              </a:rPr>
              <a:t>Holomisa</a:t>
            </a:r>
            <a:r>
              <a:rPr lang="en-US" dirty="0">
                <a:solidFill>
                  <a:prstClr val="black"/>
                </a:solidFill>
                <a:latin typeface="Arial" panose="020B0604020202020204" pitchFamily="34" charset="0"/>
                <a:ea typeface="ＭＳ Ｐゴシック" pitchFamily="34" charset="-128"/>
              </a:rPr>
              <a:t> who engaged the District on  Covid19 impact, Gender Based Violence and Femicide and the Economic Recovery;</a:t>
            </a:r>
          </a:p>
          <a:p>
            <a:pPr algn="just" defTabSz="457200" eaLnBrk="0" fontAlgn="base" hangingPunct="0">
              <a:lnSpc>
                <a:spcPct val="100000"/>
              </a:lnSpc>
              <a:spcBef>
                <a:spcPct val="0"/>
              </a:spcBef>
              <a:spcAft>
                <a:spcPct val="0"/>
              </a:spcAft>
            </a:pPr>
            <a:r>
              <a:rPr lang="en-US" dirty="0">
                <a:solidFill>
                  <a:prstClr val="black"/>
                </a:solidFill>
                <a:latin typeface="Arial" panose="020B0604020202020204" pitchFamily="34" charset="0"/>
                <a:ea typeface="ＭＳ Ｐゴシック" pitchFamily="34" charset="-128"/>
              </a:rPr>
              <a:t> The District is financially distressed and has been placed under Section 139 (5) (a) of the Constitution;</a:t>
            </a:r>
          </a:p>
          <a:p>
            <a:pPr algn="just" defTabSz="457200" eaLnBrk="0" fontAlgn="base" hangingPunct="0">
              <a:lnSpc>
                <a:spcPct val="100000"/>
              </a:lnSpc>
              <a:spcBef>
                <a:spcPct val="0"/>
              </a:spcBef>
              <a:spcAft>
                <a:spcPct val="0"/>
              </a:spcAft>
            </a:pPr>
            <a:r>
              <a:rPr lang="en-US" dirty="0" err="1">
                <a:solidFill>
                  <a:prstClr val="black"/>
                </a:solidFill>
                <a:latin typeface="Arial" panose="020B0604020202020204" pitchFamily="34" charset="0"/>
                <a:ea typeface="ＭＳ Ｐゴシック" pitchFamily="34" charset="-128"/>
              </a:rPr>
              <a:t>ToRs</a:t>
            </a:r>
            <a:r>
              <a:rPr lang="en-US" dirty="0">
                <a:solidFill>
                  <a:prstClr val="black"/>
                </a:solidFill>
                <a:latin typeface="Arial" panose="020B0604020202020204" pitchFamily="34" charset="0"/>
                <a:ea typeface="ＭＳ Ｐゴシック" pitchFamily="34" charset="-128"/>
              </a:rPr>
              <a:t> have been developed and approved by the MEC for CoGTA to guide the work streams comprising National and Provincial </a:t>
            </a:r>
            <a:r>
              <a:rPr lang="en-US" dirty="0" err="1">
                <a:solidFill>
                  <a:prstClr val="black"/>
                </a:solidFill>
                <a:latin typeface="Arial" panose="020B0604020202020204" pitchFamily="34" charset="0"/>
                <a:ea typeface="ＭＳ Ｐゴシック" pitchFamily="34" charset="-128"/>
              </a:rPr>
              <a:t>Cogta</a:t>
            </a:r>
            <a:r>
              <a:rPr lang="en-US" dirty="0">
                <a:solidFill>
                  <a:prstClr val="black"/>
                </a:solidFill>
                <a:latin typeface="Arial" panose="020B0604020202020204" pitchFamily="34" charset="0"/>
                <a:ea typeface="ＭＳ Ｐゴシック" pitchFamily="34" charset="-128"/>
              </a:rPr>
              <a:t>, National and Provincial Treasury, SALGA and the to support the implementation of the Financial Recovery Plan;</a:t>
            </a:r>
          </a:p>
          <a:p>
            <a:pPr algn="just" defTabSz="457200" eaLnBrk="0" fontAlgn="base" hangingPunct="0">
              <a:lnSpc>
                <a:spcPct val="100000"/>
              </a:lnSpc>
              <a:spcBef>
                <a:spcPct val="0"/>
              </a:spcBef>
              <a:spcAft>
                <a:spcPct val="0"/>
              </a:spcAft>
            </a:pPr>
            <a:r>
              <a:rPr lang="en-US" dirty="0">
                <a:solidFill>
                  <a:prstClr val="black"/>
                </a:solidFill>
                <a:latin typeface="Arial" panose="020B0604020202020204" pitchFamily="34" charset="0"/>
                <a:ea typeface="ＭＳ Ｐゴシック" pitchFamily="34" charset="-128"/>
              </a:rPr>
              <a:t>On 25 February 2021, The first inception meeting was convened by the Provincial CoGTA where National Treasury led the presentations on the New Strategic Approach to FRP development and the process plan after the Minister of Finance supported the intervention.</a:t>
            </a:r>
          </a:p>
          <a:p>
            <a:pPr algn="just" defTabSz="457200" eaLnBrk="0" fontAlgn="base" hangingPunct="0">
              <a:lnSpc>
                <a:spcPct val="100000"/>
              </a:lnSpc>
              <a:spcBef>
                <a:spcPct val="0"/>
              </a:spcBef>
              <a:spcAft>
                <a:spcPct val="0"/>
              </a:spcAft>
            </a:pPr>
            <a:endParaRPr lang="en-US" dirty="0">
              <a:solidFill>
                <a:prstClr val="black"/>
              </a:solidFill>
              <a:latin typeface="Arial" panose="020B0604020202020204" pitchFamily="34" charset="0"/>
              <a:ea typeface="ＭＳ Ｐゴシック" pitchFamily="34" charset="-128"/>
            </a:endParaRPr>
          </a:p>
          <a:p>
            <a:pPr marL="342900" lvl="0" indent="-342900" algn="just" defTabSz="457200" eaLnBrk="0" fontAlgn="base" hangingPunct="0">
              <a:lnSpc>
                <a:spcPct val="100000"/>
              </a:lnSpc>
              <a:spcBef>
                <a:spcPct val="0"/>
              </a:spcBef>
              <a:spcAft>
                <a:spcPct val="0"/>
              </a:spcAft>
              <a:buFont typeface="Wingdings" panose="05000000000000000000" pitchFamily="2" charset="2"/>
              <a:buChar char="ü"/>
            </a:pPr>
            <a:endParaRPr lang="en-US" dirty="0">
              <a:solidFill>
                <a:prstClr val="black"/>
              </a:solidFill>
              <a:latin typeface="Arial" panose="020B0604020202020204" pitchFamily="34" charset="0"/>
              <a:ea typeface="ＭＳ Ｐゴシック" pitchFamily="34" charset="-128"/>
            </a:endParaRPr>
          </a:p>
          <a:p>
            <a:pPr marL="0" indent="0">
              <a:buNone/>
            </a:pPr>
            <a:endParaRPr lang="en-US" dirty="0">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6183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5. Support being PROVIDED BY </a:t>
            </a:r>
            <a:r>
              <a:rPr lang="en-ZA" b="1" dirty="0" err="1"/>
              <a:t>coGTA</a:t>
            </a:r>
            <a:endParaRPr lang="en-ZA" b="1" dirty="0"/>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141890" y="681037"/>
            <a:ext cx="11887200" cy="5325681"/>
          </a:xfrm>
        </p:spPr>
        <p:txBody>
          <a:bodyPr/>
          <a:lstStyle/>
          <a:p>
            <a:pPr algn="just" defTabSz="457200" eaLnBrk="0" fontAlgn="base" hangingPunct="0">
              <a:lnSpc>
                <a:spcPct val="100000"/>
              </a:lnSpc>
              <a:spcBef>
                <a:spcPct val="0"/>
              </a:spcBef>
              <a:spcAft>
                <a:spcPct val="0"/>
              </a:spcAft>
            </a:pPr>
            <a:r>
              <a:rPr lang="en-US" sz="2400" dirty="0">
                <a:solidFill>
                  <a:prstClr val="black"/>
                </a:solidFill>
                <a:latin typeface="Arial" panose="020B0604020202020204" pitchFamily="34" charset="0"/>
                <a:ea typeface="ＭＳ Ｐゴシック" pitchFamily="34" charset="-128"/>
              </a:rPr>
              <a:t>A checklist requesting documentation has been shared with the municipality to collate and submit to National Treasury by 03 March 2021;</a:t>
            </a:r>
          </a:p>
          <a:p>
            <a:pPr marL="0" indent="0" algn="just" defTabSz="457200" eaLnBrk="0" fontAlgn="base" hangingPunct="0">
              <a:lnSpc>
                <a:spcPct val="100000"/>
              </a:lnSpc>
              <a:spcBef>
                <a:spcPct val="0"/>
              </a:spcBef>
              <a:spcAft>
                <a:spcPct val="0"/>
              </a:spcAft>
              <a:buNone/>
            </a:pPr>
            <a:endParaRPr lang="en-US" sz="2400" dirty="0">
              <a:solidFill>
                <a:prstClr val="black"/>
              </a:solidFill>
              <a:latin typeface="Arial" panose="020B0604020202020204" pitchFamily="34" charset="0"/>
              <a:ea typeface="ＭＳ Ｐゴシック" pitchFamily="34" charset="-128"/>
            </a:endParaRPr>
          </a:p>
          <a:p>
            <a:pPr marL="0" indent="0" algn="just" defTabSz="457200" eaLnBrk="0" fontAlgn="base" hangingPunct="0">
              <a:lnSpc>
                <a:spcPct val="100000"/>
              </a:lnSpc>
              <a:spcBef>
                <a:spcPct val="0"/>
              </a:spcBef>
              <a:spcAft>
                <a:spcPct val="0"/>
              </a:spcAft>
              <a:buNone/>
            </a:pPr>
            <a:endParaRPr lang="en-US" sz="2400" dirty="0">
              <a:solidFill>
                <a:prstClr val="black"/>
              </a:solidFill>
              <a:latin typeface="Arial" panose="020B0604020202020204" pitchFamily="34" charset="0"/>
              <a:ea typeface="ＭＳ Ｐゴシック" pitchFamily="34" charset="-128"/>
            </a:endParaRPr>
          </a:p>
          <a:p>
            <a:pPr algn="just" defTabSz="457200" eaLnBrk="0" fontAlgn="base" hangingPunct="0">
              <a:lnSpc>
                <a:spcPct val="100000"/>
              </a:lnSpc>
              <a:spcBef>
                <a:spcPct val="0"/>
              </a:spcBef>
              <a:spcAft>
                <a:spcPct val="0"/>
              </a:spcAft>
            </a:pPr>
            <a:r>
              <a:rPr lang="en-US" sz="2400" dirty="0">
                <a:solidFill>
                  <a:prstClr val="black"/>
                </a:solidFill>
                <a:latin typeface="Arial" panose="020B0604020202020204" pitchFamily="34" charset="0"/>
                <a:ea typeface="ＭＳ Ｐゴシック" pitchFamily="34" charset="-128"/>
              </a:rPr>
              <a:t>The </a:t>
            </a:r>
            <a:r>
              <a:rPr lang="en-US" sz="2400" dirty="0" err="1">
                <a:solidFill>
                  <a:prstClr val="black"/>
                </a:solidFill>
                <a:latin typeface="Arial" panose="020B0604020202020204" pitchFamily="34" charset="0"/>
                <a:ea typeface="ＭＳ Ｐゴシック" pitchFamily="34" charset="-128"/>
              </a:rPr>
              <a:t>Cogta</a:t>
            </a:r>
            <a:r>
              <a:rPr lang="en-US" sz="2400" dirty="0">
                <a:solidFill>
                  <a:prstClr val="black"/>
                </a:solidFill>
                <a:latin typeface="Arial" panose="020B0604020202020204" pitchFamily="34" charset="0"/>
                <a:ea typeface="ＭＳ Ｐゴシック" pitchFamily="34" charset="-128"/>
              </a:rPr>
              <a:t> team comprising (Local Government Support and Interventions, MISA and Institutional Development  is currently preparing the Governance and Service Delivery indicators to contribute to phase 1 (a) of the Financial Recovery Plan for submission to National Treasury;</a:t>
            </a:r>
          </a:p>
          <a:p>
            <a:pPr algn="just" defTabSz="457200" eaLnBrk="0" fontAlgn="base" hangingPunct="0">
              <a:lnSpc>
                <a:spcPct val="100000"/>
              </a:lnSpc>
              <a:spcBef>
                <a:spcPct val="0"/>
              </a:spcBef>
              <a:spcAft>
                <a:spcPct val="0"/>
              </a:spcAft>
            </a:pPr>
            <a:endParaRPr lang="en-US" sz="2400" dirty="0">
              <a:solidFill>
                <a:prstClr val="black"/>
              </a:solidFill>
              <a:latin typeface="Arial" panose="020B0604020202020204" pitchFamily="34" charset="0"/>
              <a:ea typeface="ＭＳ Ｐゴシック" pitchFamily="34" charset="-128"/>
            </a:endParaRPr>
          </a:p>
          <a:p>
            <a:pPr marL="0" indent="0" algn="just" defTabSz="457200" eaLnBrk="0" fontAlgn="base" hangingPunct="0">
              <a:lnSpc>
                <a:spcPct val="100000"/>
              </a:lnSpc>
              <a:spcBef>
                <a:spcPct val="0"/>
              </a:spcBef>
              <a:spcAft>
                <a:spcPct val="0"/>
              </a:spcAft>
              <a:buNone/>
            </a:pPr>
            <a:endParaRPr lang="en-US" sz="2400" dirty="0">
              <a:solidFill>
                <a:prstClr val="black"/>
              </a:solidFill>
              <a:latin typeface="Arial" panose="020B0604020202020204" pitchFamily="34" charset="0"/>
              <a:ea typeface="ＭＳ Ｐゴシック" pitchFamily="34" charset="-128"/>
            </a:endParaRPr>
          </a:p>
          <a:p>
            <a:pPr algn="just" defTabSz="457200" eaLnBrk="0" fontAlgn="base" hangingPunct="0">
              <a:lnSpc>
                <a:spcPct val="100000"/>
              </a:lnSpc>
              <a:spcBef>
                <a:spcPct val="0"/>
              </a:spcBef>
              <a:spcAft>
                <a:spcPct val="0"/>
              </a:spcAft>
            </a:pPr>
            <a:r>
              <a:rPr lang="en-US" sz="2400" dirty="0">
                <a:solidFill>
                  <a:prstClr val="black"/>
                </a:solidFill>
                <a:latin typeface="Arial" panose="020B0604020202020204" pitchFamily="34" charset="0"/>
                <a:ea typeface="ＭＳ Ｐゴシック" pitchFamily="34" charset="-128"/>
              </a:rPr>
              <a:t>A follow-up workstream meeting to be convened by Provincial </a:t>
            </a:r>
            <a:r>
              <a:rPr lang="en-US" sz="2400" dirty="0" err="1">
                <a:solidFill>
                  <a:prstClr val="black"/>
                </a:solidFill>
                <a:latin typeface="Arial" panose="020B0604020202020204" pitchFamily="34" charset="0"/>
                <a:ea typeface="ＭＳ Ｐゴシック" pitchFamily="34" charset="-128"/>
              </a:rPr>
              <a:t>Cogta</a:t>
            </a:r>
            <a:r>
              <a:rPr lang="en-US" sz="2400" dirty="0">
                <a:solidFill>
                  <a:prstClr val="black"/>
                </a:solidFill>
                <a:latin typeface="Arial" panose="020B0604020202020204" pitchFamily="34" charset="0"/>
                <a:ea typeface="ＭＳ Ｐゴシック" pitchFamily="34" charset="-128"/>
              </a:rPr>
              <a:t> is scheduled for 05 March 2021 to engage on the inputs that would have been made as required from stakeholders and the municipality where also further logistics relating to the frequency of technical support meetings to receive reports that will enable the briefing of political principals will be finalized.</a:t>
            </a:r>
          </a:p>
          <a:p>
            <a:pPr marL="342900" lvl="0" indent="-342900" algn="just" defTabSz="457200" eaLnBrk="0" fontAlgn="base" hangingPunct="0">
              <a:lnSpc>
                <a:spcPct val="100000"/>
              </a:lnSpc>
              <a:spcBef>
                <a:spcPct val="0"/>
              </a:spcBef>
              <a:spcAft>
                <a:spcPct val="0"/>
              </a:spcAft>
              <a:buFont typeface="Wingdings" panose="05000000000000000000" pitchFamily="2" charset="2"/>
              <a:buChar char="ü"/>
            </a:pPr>
            <a:endParaRPr lang="en-US" dirty="0">
              <a:solidFill>
                <a:prstClr val="black"/>
              </a:solidFill>
              <a:latin typeface="Arial" panose="020B0604020202020204" pitchFamily="34" charset="0"/>
              <a:ea typeface="ＭＳ Ｐゴシック" pitchFamily="34" charset="-128"/>
            </a:endParaRPr>
          </a:p>
          <a:p>
            <a:pPr marL="0" indent="0">
              <a:buNone/>
            </a:pPr>
            <a:endParaRPr lang="en-US" dirty="0">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0918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6. recommendations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814647"/>
            <a:ext cx="11205636" cy="5325681"/>
          </a:xfrm>
        </p:spPr>
        <p:txBody>
          <a:bodyPr/>
          <a:lstStyle/>
          <a:p>
            <a:pPr marL="0" indent="0">
              <a:buNone/>
            </a:pPr>
            <a:endParaRPr lang="en-ZA" sz="2800" dirty="0">
              <a:latin typeface="Gill Sans MT" panose="020B0502020104020203" pitchFamily="34" charset="0"/>
            </a:endParaRPr>
          </a:p>
          <a:p>
            <a:pPr marL="0" indent="0">
              <a:buNone/>
            </a:pPr>
            <a:endParaRPr lang="en-ZA" sz="2800" dirty="0">
              <a:latin typeface="Gill Sans MT" panose="020B0502020104020203" pitchFamily="34" charset="0"/>
            </a:endParaRPr>
          </a:p>
          <a:p>
            <a:pPr marL="0" indent="0" algn="just">
              <a:buNone/>
            </a:pPr>
            <a:r>
              <a:rPr lang="en-ZA" sz="2800" dirty="0">
                <a:latin typeface="Arial" panose="020B0604020202020204" pitchFamily="34" charset="0"/>
                <a:cs typeface="Arial" panose="020B0604020202020204" pitchFamily="34" charset="0"/>
              </a:rPr>
              <a:t>The Portfolio Committee on Cooperative Governance and Traditional Affairs (CoGTA) to note the status of </a:t>
            </a:r>
            <a:r>
              <a:rPr lang="en-ZA" sz="2800" dirty="0" err="1">
                <a:latin typeface="Arial" panose="020B0604020202020204" pitchFamily="34" charset="0"/>
                <a:cs typeface="Arial" panose="020B0604020202020204" pitchFamily="34" charset="0"/>
              </a:rPr>
              <a:t>Amathole</a:t>
            </a:r>
            <a:r>
              <a:rPr lang="en-ZA" sz="2800" dirty="0">
                <a:latin typeface="Arial" panose="020B0604020202020204" pitchFamily="34" charset="0"/>
                <a:cs typeface="Arial" panose="020B0604020202020204" pitchFamily="34" charset="0"/>
              </a:rPr>
              <a:t> District and its Local Municipalities.</a:t>
            </a:r>
          </a:p>
          <a:p>
            <a:pPr marL="0" indent="0">
              <a:buNone/>
            </a:pPr>
            <a:endParaRPr lang="en-ZA" dirty="0"/>
          </a:p>
        </p:txBody>
      </p:sp>
    </p:spTree>
    <p:extLst>
      <p:ext uri="{BB962C8B-B14F-4D97-AF65-F5344CB8AC3E}">
        <p14:creationId xmlns:p14="http://schemas.microsoft.com/office/powerpoint/2010/main" val="224867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t>PRESENTATION OUTLINE</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p:txBody>
          <a:bodyPr/>
          <a:lstStyle/>
          <a:p>
            <a:pPr marL="452438" indent="-452438">
              <a:buAutoNum type="arabicPeriod"/>
            </a:pPr>
            <a:r>
              <a:rPr lang="en-ZA" sz="2400" dirty="0"/>
              <a:t>Purpose</a:t>
            </a:r>
          </a:p>
          <a:p>
            <a:pPr marL="452438" indent="-452438">
              <a:buAutoNum type="arabicPeriod"/>
            </a:pPr>
            <a:r>
              <a:rPr lang="en-ZA" sz="2400" dirty="0"/>
              <a:t>Overview of </a:t>
            </a:r>
            <a:r>
              <a:rPr lang="en-ZA" sz="2400" dirty="0" err="1"/>
              <a:t>Amathole</a:t>
            </a:r>
            <a:r>
              <a:rPr lang="en-ZA" sz="2400" dirty="0"/>
              <a:t> District &amp; Locals </a:t>
            </a:r>
          </a:p>
          <a:p>
            <a:pPr marL="452438" indent="-452438">
              <a:buAutoNum type="arabicPeriod"/>
            </a:pPr>
            <a:r>
              <a:rPr lang="en-ZA" sz="2400" dirty="0"/>
              <a:t>Governance  and Political Challenges</a:t>
            </a:r>
          </a:p>
          <a:p>
            <a:pPr marL="457200" indent="-457200">
              <a:buFont typeface="+mj-lt"/>
              <a:buAutoNum type="arabicPeriod"/>
              <a:tabLst>
                <a:tab pos="452438" algn="l"/>
              </a:tabLst>
            </a:pPr>
            <a:r>
              <a:rPr lang="en-ZA" sz="2400" dirty="0"/>
              <a:t>Service Delivery </a:t>
            </a:r>
          </a:p>
          <a:p>
            <a:pPr marL="457200" indent="-457200">
              <a:buFont typeface="+mj-lt"/>
              <a:buAutoNum type="arabicPeriod"/>
              <a:tabLst>
                <a:tab pos="452438" algn="l"/>
              </a:tabLst>
            </a:pPr>
            <a:r>
              <a:rPr lang="en-ZA" sz="2400" dirty="0"/>
              <a:t>Support Being provided by </a:t>
            </a:r>
            <a:r>
              <a:rPr lang="en-ZA" sz="2400" dirty="0" err="1"/>
              <a:t>Cogta</a:t>
            </a:r>
            <a:endParaRPr lang="en-ZA" sz="2400" dirty="0"/>
          </a:p>
          <a:p>
            <a:pPr marL="457200" indent="-457200">
              <a:buFont typeface="+mj-lt"/>
              <a:buAutoNum type="arabicPeriod"/>
              <a:tabLst>
                <a:tab pos="452438" algn="l"/>
              </a:tabLst>
            </a:pPr>
            <a:r>
              <a:rPr lang="en-ZA" sz="2400" dirty="0"/>
              <a:t>Recommendations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7362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t>1. PURPOSE</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p:txBody>
          <a:bodyPr/>
          <a:lstStyle/>
          <a:p>
            <a:pPr marL="0" indent="0">
              <a:lnSpc>
                <a:spcPct val="100000"/>
              </a:lnSpc>
              <a:buNone/>
            </a:pPr>
            <a:r>
              <a:rPr lang="en-ZA" sz="2400" dirty="0"/>
              <a:t>To brief the Portfolio Committee on Cooperative Governance and Traditional Affairs (CoGTA) on the status of </a:t>
            </a:r>
            <a:r>
              <a:rPr lang="en-ZA" sz="2400" dirty="0" err="1"/>
              <a:t>Amathole</a:t>
            </a:r>
            <a:r>
              <a:rPr lang="en-ZA" sz="2400" dirty="0"/>
              <a:t> District Municipality and its local municipalities:</a:t>
            </a:r>
          </a:p>
          <a:p>
            <a:pPr marL="457200" indent="-457200">
              <a:buAutoNum type="arabicPeriod"/>
            </a:pPr>
            <a:r>
              <a:rPr lang="en-ZA" sz="2400" dirty="0" err="1"/>
              <a:t>Amahlathi</a:t>
            </a:r>
            <a:r>
              <a:rPr lang="en-ZA" sz="2400" dirty="0"/>
              <a:t> LM;</a:t>
            </a:r>
          </a:p>
          <a:p>
            <a:pPr marL="457200" indent="-457200">
              <a:buAutoNum type="arabicPeriod"/>
            </a:pPr>
            <a:r>
              <a:rPr lang="en-ZA" sz="2400" dirty="0"/>
              <a:t>Raymond Mhlaba LM;</a:t>
            </a:r>
          </a:p>
          <a:p>
            <a:pPr marL="457200" indent="-457200">
              <a:buAutoNum type="arabicPeriod"/>
            </a:pPr>
            <a:r>
              <a:rPr lang="en-ZA" sz="2400" dirty="0"/>
              <a:t>Great Kei LM;</a:t>
            </a:r>
          </a:p>
          <a:p>
            <a:pPr marL="457200" indent="-457200">
              <a:buAutoNum type="arabicPeriod"/>
            </a:pPr>
            <a:r>
              <a:rPr lang="en-ZA" sz="2400" dirty="0" err="1"/>
              <a:t>Mnquma</a:t>
            </a:r>
            <a:r>
              <a:rPr lang="en-ZA" sz="2400" dirty="0"/>
              <a:t> LM;</a:t>
            </a:r>
          </a:p>
          <a:p>
            <a:pPr marL="457200" indent="-457200">
              <a:buAutoNum type="arabicPeriod"/>
            </a:pPr>
            <a:r>
              <a:rPr lang="en-ZA" sz="2400" dirty="0" err="1"/>
              <a:t>Mbhashe</a:t>
            </a:r>
            <a:r>
              <a:rPr lang="en-ZA" sz="2400" dirty="0"/>
              <a:t> LM; and </a:t>
            </a:r>
          </a:p>
          <a:p>
            <a:pPr marL="457200" indent="-457200">
              <a:buAutoNum type="arabicPeriod"/>
            </a:pPr>
            <a:r>
              <a:rPr lang="en-ZA" sz="2400" dirty="0" err="1"/>
              <a:t>Ngqushwa</a:t>
            </a:r>
            <a:r>
              <a:rPr lang="en-ZA" sz="2400" dirty="0"/>
              <a:t> LM</a:t>
            </a:r>
          </a:p>
        </p:txBody>
      </p:sp>
    </p:spTree>
    <p:extLst>
      <p:ext uri="{BB962C8B-B14F-4D97-AF65-F5344CB8AC3E}">
        <p14:creationId xmlns:p14="http://schemas.microsoft.com/office/powerpoint/2010/main" val="414177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2. OVERVIEW OF AMATHOLE DISTRICT &amp; ITS LOCALS</a:t>
            </a:r>
          </a:p>
        </p:txBody>
      </p:sp>
      <p:sp>
        <p:nvSpPr>
          <p:cNvPr id="3" name="Content Placeholder 2">
            <a:extLst>
              <a:ext uri="{FF2B5EF4-FFF2-40B4-BE49-F238E27FC236}">
                <a16:creationId xmlns:a16="http://schemas.microsoft.com/office/drawing/2014/main" id="{107811C0-6C01-4784-994D-5E8A66DDD4E6}"/>
              </a:ext>
            </a:extLst>
          </p:cNvPr>
          <p:cNvSpPr>
            <a:spLocks noGrp="1"/>
          </p:cNvSpPr>
          <p:nvPr>
            <p:ph sz="half" idx="2"/>
          </p:nvPr>
        </p:nvSpPr>
        <p:spPr>
          <a:xfrm>
            <a:off x="336331" y="1093076"/>
            <a:ext cx="11367989" cy="5047252"/>
          </a:xfrm>
        </p:spPr>
        <p:txBody>
          <a:bodyPr/>
          <a:lstStyle/>
          <a:p>
            <a:pPr algn="just"/>
            <a:r>
              <a:rPr lang="en-US" dirty="0"/>
              <a:t>The </a:t>
            </a:r>
            <a:r>
              <a:rPr lang="en-US" dirty="0" err="1"/>
              <a:t>Amathole</a:t>
            </a:r>
            <a:r>
              <a:rPr lang="en-US" dirty="0"/>
              <a:t> District Municipality is a Category C municipality situated in the central part of the Eastern Cape. It stretches along the Sunshine Coast from the Fish River Mouth, along the Eastern Seaboard to the south of Hole in the Wall along the Wild Coast, and is bordered to the north by the </a:t>
            </a:r>
            <a:r>
              <a:rPr lang="en-US" dirty="0" err="1"/>
              <a:t>Amathole</a:t>
            </a:r>
            <a:r>
              <a:rPr lang="en-US" dirty="0"/>
              <a:t> Mountain Range. It is further bordered by the Cacadu, Chris Hani, and O.R Tambo Districts.</a:t>
            </a:r>
          </a:p>
          <a:p>
            <a:pPr algn="just"/>
            <a:r>
              <a:rPr lang="en-US" dirty="0"/>
              <a:t>The district has close links to the Buffalo City Metro as the two areas continue to share inter-regional trade and administrative services. They share access to the the East London Airport, the East London river port, the East London IDZ, the N2 and N6 national roads and a rail network that provides easy access to the region. </a:t>
            </a:r>
          </a:p>
          <a:p>
            <a:pPr algn="just"/>
            <a:r>
              <a:rPr lang="en-US" dirty="0"/>
              <a:t>The District Municipality is comprised of six local municipalities, namely; </a:t>
            </a:r>
            <a:r>
              <a:rPr lang="en-US" dirty="0" err="1"/>
              <a:t>Amahlathi</a:t>
            </a:r>
            <a:r>
              <a:rPr lang="en-US" dirty="0"/>
              <a:t> LM, Raymond Mhlaba LM; Great Kei LM, </a:t>
            </a:r>
            <a:r>
              <a:rPr lang="en-US" dirty="0" err="1"/>
              <a:t>Mnquma</a:t>
            </a:r>
            <a:r>
              <a:rPr lang="en-US" dirty="0"/>
              <a:t> LM, </a:t>
            </a:r>
            <a:r>
              <a:rPr lang="en-US" dirty="0" err="1"/>
              <a:t>Mbhashe</a:t>
            </a:r>
            <a:r>
              <a:rPr lang="en-US" dirty="0"/>
              <a:t> and </a:t>
            </a:r>
            <a:r>
              <a:rPr lang="en-US" dirty="0" err="1"/>
              <a:t>Ngqushwa</a:t>
            </a:r>
            <a:r>
              <a:rPr lang="en-US" dirty="0"/>
              <a:t> LM. </a:t>
            </a:r>
          </a:p>
          <a:p>
            <a:pPr algn="just"/>
            <a:r>
              <a:rPr lang="en-US" dirty="0"/>
              <a:t>The District has four heritage routes have been developed that are named after Xhosa kings and heroes. They are the </a:t>
            </a:r>
            <a:r>
              <a:rPr lang="en-US" dirty="0" err="1"/>
              <a:t>Maqoma</a:t>
            </a:r>
            <a:r>
              <a:rPr lang="en-US" dirty="0"/>
              <a:t> Route, the Makana Route, the Sandile Route and the </a:t>
            </a:r>
            <a:r>
              <a:rPr lang="en-US" dirty="0" err="1"/>
              <a:t>Phalo</a:t>
            </a:r>
            <a:r>
              <a:rPr lang="en-US" dirty="0"/>
              <a:t> Route. These intertwine with the other tourism routes located within the district, namely the Sunshine Coast Route, the Wild Coast Route, the </a:t>
            </a:r>
            <a:r>
              <a:rPr lang="en-US" dirty="0" err="1"/>
              <a:t>Amathole</a:t>
            </a:r>
            <a:r>
              <a:rPr lang="en-US" dirty="0"/>
              <a:t> Mountain Escape Route and the Friendly N6 Route.</a:t>
            </a:r>
            <a:endParaRPr lang="en-ZA" dirty="0"/>
          </a:p>
        </p:txBody>
      </p:sp>
    </p:spTree>
    <p:extLst>
      <p:ext uri="{BB962C8B-B14F-4D97-AF65-F5344CB8AC3E}">
        <p14:creationId xmlns:p14="http://schemas.microsoft.com/office/powerpoint/2010/main" val="134717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solidFill>
                  <a:schemeClr val="tx1"/>
                </a:solidFill>
              </a:rPr>
              <a:t>3. GOVERNANCE / POLITICAL CHALLENGES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141889" y="617976"/>
            <a:ext cx="11918731" cy="6087623"/>
          </a:xfrm>
        </p:spPr>
        <p:txBody>
          <a:bodyPr/>
          <a:lstStyle/>
          <a:p>
            <a:pPr marL="0" indent="0">
              <a:buNone/>
            </a:pPr>
            <a:r>
              <a:rPr lang="en-ZA" sz="2400" b="1" dirty="0"/>
              <a:t>Highlights per Municipality:</a:t>
            </a:r>
          </a:p>
          <a:p>
            <a:pPr marL="0" indent="0">
              <a:buNone/>
            </a:pPr>
            <a:r>
              <a:rPr lang="en-ZA" sz="2400" b="1" dirty="0"/>
              <a:t>3.1 </a:t>
            </a:r>
            <a:r>
              <a:rPr lang="en-ZA" sz="2400" b="1" dirty="0" err="1"/>
              <a:t>Amathole</a:t>
            </a:r>
            <a:r>
              <a:rPr lang="en-ZA" sz="2400" b="1" dirty="0"/>
              <a:t> District</a:t>
            </a:r>
          </a:p>
          <a:p>
            <a:pPr marL="803275" indent="-803275">
              <a:buNone/>
            </a:pPr>
            <a:r>
              <a:rPr lang="en-ZA" sz="2400" dirty="0"/>
              <a:t>3.1.1 Labour unrest due to municipal application to the Courts to review the high wage bill that resulted from the grading from level 6 to 7 without the adequate revenue to sustain it;</a:t>
            </a:r>
          </a:p>
          <a:p>
            <a:pPr marL="0" indent="0">
              <a:buNone/>
            </a:pPr>
            <a:endParaRPr lang="en-ZA" sz="2400" dirty="0"/>
          </a:p>
          <a:p>
            <a:pPr marL="725488" indent="-725488" algn="just">
              <a:buNone/>
            </a:pPr>
            <a:r>
              <a:rPr lang="en-ZA" sz="2400" dirty="0"/>
              <a:t>3.1.2 Council Committees and MPAC are said to be sitting, however, the MPAC lack the capacity to investigate irregular expenditure </a:t>
            </a:r>
            <a:r>
              <a:rPr lang="en-US" sz="2400" dirty="0"/>
              <a:t>and the effect of the audit committee in the implementation of the audit plan has not produced any good results;</a:t>
            </a:r>
          </a:p>
          <a:p>
            <a:pPr marL="0" indent="0">
              <a:buNone/>
            </a:pPr>
            <a:endParaRPr lang="en-US" sz="2400" dirty="0"/>
          </a:p>
          <a:p>
            <a:pPr marL="725488" indent="-725488">
              <a:buNone/>
            </a:pPr>
            <a:r>
              <a:rPr lang="en-US" sz="2400" dirty="0"/>
              <a:t>3.1.3 Bloated Organogram not aligned to the Powers and Functions of the District as the Water Services Authority and Water Services Provider.</a:t>
            </a:r>
            <a:endParaRPr lang="en-ZA" sz="2400" dirty="0"/>
          </a:p>
        </p:txBody>
      </p:sp>
    </p:spTree>
    <p:extLst>
      <p:ext uri="{BB962C8B-B14F-4D97-AF65-F5344CB8AC3E}">
        <p14:creationId xmlns:p14="http://schemas.microsoft.com/office/powerpoint/2010/main" val="264145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solidFill>
                  <a:schemeClr val="tx1"/>
                </a:solidFill>
              </a:rPr>
              <a:t>3. GOVERNANCE / POLITICAL CHALLENGES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126124" y="617976"/>
            <a:ext cx="11887200" cy="6087623"/>
          </a:xfrm>
        </p:spPr>
        <p:txBody>
          <a:bodyPr/>
          <a:lstStyle/>
          <a:p>
            <a:pPr marL="0" indent="0">
              <a:buNone/>
            </a:pPr>
            <a:r>
              <a:rPr lang="en-ZA" sz="2400" b="1" dirty="0"/>
              <a:t>3.2 </a:t>
            </a:r>
            <a:r>
              <a:rPr lang="en-ZA" sz="2400" b="1" dirty="0" err="1"/>
              <a:t>Amahlathi</a:t>
            </a:r>
            <a:r>
              <a:rPr lang="en-ZA" sz="2400" b="1" dirty="0"/>
              <a:t> LM</a:t>
            </a:r>
          </a:p>
          <a:p>
            <a:pPr marL="725488" indent="-725488" algn="just">
              <a:buNone/>
            </a:pPr>
            <a:r>
              <a:rPr lang="en-ZA" sz="2400" dirty="0"/>
              <a:t>3.2.1 </a:t>
            </a:r>
            <a:r>
              <a:rPr lang="en-US" sz="2400" dirty="0">
                <a:solidFill>
                  <a:prstClr val="black"/>
                </a:solidFill>
                <a:latin typeface="Arial" panose="020B0604020202020204" pitchFamily="34" charset="0"/>
                <a:ea typeface="ＭＳ Ｐゴシック" pitchFamily="34" charset="-128"/>
              </a:rPr>
              <a:t>Amahlathi and Great Kei LMs were under Section 139 (1) (b) and (5) between 2018 and 2019 due to collapse of Governance, institutional arrangements, financial management and service delivery;</a:t>
            </a:r>
          </a:p>
          <a:p>
            <a:pPr marL="725488" indent="-725488" algn="just">
              <a:buNone/>
            </a:pPr>
            <a:r>
              <a:rPr lang="en-ZA" sz="2400" dirty="0"/>
              <a:t>3.2.2 Labour unrest protests that led to the burning of offices which negatively affected service delivery;</a:t>
            </a:r>
          </a:p>
          <a:p>
            <a:pPr marL="725488" indent="-725488" algn="just">
              <a:buNone/>
            </a:pPr>
            <a:r>
              <a:rPr lang="en-ZA" sz="2400" dirty="0"/>
              <a:t>3.2.3 Non payment of creditors and low revenue base;</a:t>
            </a:r>
          </a:p>
          <a:p>
            <a:pPr marL="0" indent="0" algn="just">
              <a:buNone/>
            </a:pPr>
            <a:r>
              <a:rPr lang="en-ZA" sz="2400" dirty="0"/>
              <a:t>3.2.4 Municipal Council not effective;</a:t>
            </a:r>
          </a:p>
          <a:p>
            <a:pPr marL="0" indent="0" algn="just">
              <a:buNone/>
            </a:pPr>
            <a:r>
              <a:rPr lang="en-ZA" sz="2400" dirty="0"/>
              <a:t>3.2.5 Aging infrastructure</a:t>
            </a:r>
          </a:p>
          <a:p>
            <a:pPr marL="803275" indent="-803275" algn="just">
              <a:buNone/>
            </a:pPr>
            <a:r>
              <a:rPr lang="en-US" sz="2400" dirty="0"/>
              <a:t>3.2.6 Municipal Public Accounts Committee (MPAC) is not effective as it does not hold regular meetings. </a:t>
            </a:r>
          </a:p>
          <a:p>
            <a:pPr marL="803275" indent="-803275" algn="just">
              <a:buNone/>
            </a:pPr>
            <a:r>
              <a:rPr lang="en-US" sz="2400" dirty="0"/>
              <a:t>3.2.7 The Municipality has not established the DC board as per the financial misconduct regulations. Audit Committee sits on a quarterly basis.</a:t>
            </a:r>
            <a:r>
              <a:rPr lang="en-ZA" sz="2400" dirty="0"/>
              <a:t>;</a:t>
            </a:r>
          </a:p>
          <a:p>
            <a:pPr marL="0" indent="0">
              <a:buNone/>
            </a:pPr>
            <a:endParaRPr lang="en-ZA" sz="2400" dirty="0"/>
          </a:p>
        </p:txBody>
      </p:sp>
    </p:spTree>
    <p:extLst>
      <p:ext uri="{BB962C8B-B14F-4D97-AF65-F5344CB8AC3E}">
        <p14:creationId xmlns:p14="http://schemas.microsoft.com/office/powerpoint/2010/main" val="402298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solidFill>
                  <a:schemeClr val="tx1"/>
                </a:solidFill>
              </a:rPr>
              <a:t>3. GOVERNANCE / POLITICAL CHALLENGES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252248" y="617976"/>
            <a:ext cx="11452072" cy="6087623"/>
          </a:xfrm>
        </p:spPr>
        <p:txBody>
          <a:bodyPr/>
          <a:lstStyle/>
          <a:p>
            <a:pPr marL="0" indent="0">
              <a:buNone/>
            </a:pPr>
            <a:r>
              <a:rPr lang="en-ZA" sz="2400" b="1" dirty="0"/>
              <a:t>3.3 Raymond Mhlaba LM</a:t>
            </a:r>
          </a:p>
          <a:p>
            <a:pPr marL="725488" indent="-725488" algn="just">
              <a:buNone/>
            </a:pPr>
            <a:r>
              <a:rPr lang="en-ZA" sz="2400" dirty="0"/>
              <a:t>3.3.1</a:t>
            </a:r>
            <a:r>
              <a:rPr lang="en-ZA" sz="2400" b="1" dirty="0"/>
              <a:t> </a:t>
            </a:r>
            <a:r>
              <a:rPr lang="en-ZA" sz="2400" dirty="0"/>
              <a:t>Established post 2016 LG elections through merger of </a:t>
            </a:r>
            <a:r>
              <a:rPr lang="en-ZA" sz="2400" dirty="0" err="1"/>
              <a:t>Nxuba</a:t>
            </a:r>
            <a:r>
              <a:rPr lang="en-ZA" sz="2400" dirty="0"/>
              <a:t> and </a:t>
            </a:r>
            <a:r>
              <a:rPr lang="en-ZA" sz="2400" dirty="0" err="1"/>
              <a:t>Nkonkobe</a:t>
            </a:r>
            <a:r>
              <a:rPr lang="en-ZA" sz="2400" dirty="0"/>
              <a:t> LMs;</a:t>
            </a:r>
          </a:p>
          <a:p>
            <a:pPr marL="725488" indent="-725488" algn="just">
              <a:buNone/>
            </a:pPr>
            <a:r>
              <a:rPr lang="en-ZA" sz="2400" dirty="0"/>
              <a:t>3.3.2 </a:t>
            </a:r>
            <a:r>
              <a:rPr lang="en-US" sz="2400" dirty="0">
                <a:solidFill>
                  <a:prstClr val="black"/>
                </a:solidFill>
              </a:rPr>
              <a:t>The new municipality struggles  to cover the vast municipal area to ensure that the public is engaged sufficiently in the matters of the municipality.  As a result there has been constant community unrest particularly in Bedford with the claim of being neglected;</a:t>
            </a:r>
          </a:p>
          <a:p>
            <a:pPr marL="725488" indent="-725488" algn="just">
              <a:buNone/>
            </a:pPr>
            <a:r>
              <a:rPr lang="en-US" sz="2400" dirty="0">
                <a:solidFill>
                  <a:prstClr val="black"/>
                </a:solidFill>
              </a:rPr>
              <a:t>3.3.3 Both ex municipalities had their permanent staff and large number of contract workers that were inherited by the municipality as a result, the absorption of these contract workers contributed to the huge salary bill. </a:t>
            </a:r>
          </a:p>
          <a:p>
            <a:pPr marL="725488" indent="-725488" algn="just">
              <a:buNone/>
            </a:pPr>
            <a:r>
              <a:rPr lang="en-US" sz="2400" dirty="0">
                <a:solidFill>
                  <a:prstClr val="black"/>
                </a:solidFill>
              </a:rPr>
              <a:t>3.3.4 In addition, to date the municipality is faced by challenges on Placement of Staff and Pay Parity.  </a:t>
            </a:r>
          </a:p>
          <a:p>
            <a:pPr marL="630238" indent="-630238" algn="just">
              <a:buNone/>
            </a:pPr>
            <a:r>
              <a:rPr lang="en-US" sz="2400" dirty="0">
                <a:solidFill>
                  <a:prstClr val="black"/>
                </a:solidFill>
              </a:rPr>
              <a:t>3.3.5 There is a challenge with office space and huge budget implications for staff development due to capacity challenges on the current employees to fully execute the local government mandate.</a:t>
            </a:r>
          </a:p>
          <a:p>
            <a:pPr marL="0" indent="0">
              <a:buNone/>
            </a:pPr>
            <a:endParaRPr lang="en-ZA" sz="2400" dirty="0"/>
          </a:p>
        </p:txBody>
      </p:sp>
    </p:spTree>
    <p:extLst>
      <p:ext uri="{BB962C8B-B14F-4D97-AF65-F5344CB8AC3E}">
        <p14:creationId xmlns:p14="http://schemas.microsoft.com/office/powerpoint/2010/main" val="201939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solidFill>
                  <a:schemeClr val="tx1"/>
                </a:solidFill>
              </a:rPr>
              <a:t>3. GOVERNANCE / POLITICAL CHALLENGES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110359" y="617976"/>
            <a:ext cx="11887200" cy="6087623"/>
          </a:xfrm>
        </p:spPr>
        <p:txBody>
          <a:bodyPr/>
          <a:lstStyle/>
          <a:p>
            <a:pPr marL="0" indent="0">
              <a:buNone/>
            </a:pPr>
            <a:r>
              <a:rPr lang="en-ZA" sz="2400" b="1" dirty="0"/>
              <a:t>3.4 Great Kei LM</a:t>
            </a:r>
          </a:p>
          <a:p>
            <a:pPr marL="803275" lvl="0" indent="-803275" algn="just" defTabSz="457200" eaLnBrk="0" fontAlgn="base" hangingPunct="0">
              <a:lnSpc>
                <a:spcPct val="100000"/>
              </a:lnSpc>
              <a:spcBef>
                <a:spcPct val="0"/>
              </a:spcBef>
              <a:spcAft>
                <a:spcPct val="0"/>
              </a:spcAft>
              <a:buNone/>
            </a:pPr>
            <a:r>
              <a:rPr lang="en-ZA" sz="2400" dirty="0"/>
              <a:t>3.4.1 </a:t>
            </a:r>
            <a:r>
              <a:rPr lang="en-US" sz="2400" dirty="0">
                <a:solidFill>
                  <a:prstClr val="black"/>
                </a:solidFill>
                <a:latin typeface="Arial" panose="020B0604020202020204" pitchFamily="34" charset="0"/>
                <a:ea typeface="ＭＳ Ｐゴシック" pitchFamily="34" charset="-128"/>
              </a:rPr>
              <a:t>Amahlathi and Great Kei LMs were under Section 139 (1) (b) and (5) between 2018 and 2019 due to collapse of Governance, institutional arrangements, financial management and service delivery.</a:t>
            </a:r>
          </a:p>
          <a:p>
            <a:pPr marL="0" lvl="0" indent="0" algn="just" defTabSz="457200" eaLnBrk="0" fontAlgn="base" hangingPunct="0">
              <a:lnSpc>
                <a:spcPct val="100000"/>
              </a:lnSpc>
              <a:spcBef>
                <a:spcPct val="0"/>
              </a:spcBef>
              <a:spcAft>
                <a:spcPct val="0"/>
              </a:spcAft>
              <a:buNone/>
            </a:pPr>
            <a:endParaRPr lang="en-US" sz="2400" dirty="0">
              <a:solidFill>
                <a:prstClr val="black"/>
              </a:solidFill>
              <a:latin typeface="Arial" panose="020B0604020202020204" pitchFamily="34" charset="0"/>
              <a:ea typeface="ＭＳ Ｐゴシック" pitchFamily="34" charset="-128"/>
            </a:endParaRPr>
          </a:p>
          <a:p>
            <a:pPr marL="725488" lvl="0" indent="-725488" algn="just" defTabSz="457200" eaLnBrk="0" fontAlgn="base" hangingPunct="0">
              <a:lnSpc>
                <a:spcPct val="100000"/>
              </a:lnSpc>
              <a:spcBef>
                <a:spcPct val="0"/>
              </a:spcBef>
              <a:spcAft>
                <a:spcPct val="0"/>
              </a:spcAft>
              <a:buNone/>
            </a:pPr>
            <a:r>
              <a:rPr lang="en-US" sz="2400" dirty="0"/>
              <a:t>3.4.2 High level of employee related costs is a major challenge, the Municipality has reported an employee related costs of 49 per cent of the total operating expenditure budget which is against the National Treasury norm of 40 per cent.</a:t>
            </a:r>
          </a:p>
          <a:p>
            <a:pPr marL="0" lvl="0" indent="0" algn="just" defTabSz="457200" eaLnBrk="0" fontAlgn="base" hangingPunct="0">
              <a:lnSpc>
                <a:spcPct val="100000"/>
              </a:lnSpc>
              <a:spcBef>
                <a:spcPct val="0"/>
              </a:spcBef>
              <a:spcAft>
                <a:spcPct val="0"/>
              </a:spcAft>
              <a:buNone/>
            </a:pPr>
            <a:r>
              <a:rPr lang="en-US" sz="2400" dirty="0"/>
              <a:t> </a:t>
            </a:r>
          </a:p>
          <a:p>
            <a:pPr marL="725488" lvl="0" indent="-725488" algn="just" defTabSz="457200" eaLnBrk="0" fontAlgn="base" hangingPunct="0">
              <a:lnSpc>
                <a:spcPct val="100000"/>
              </a:lnSpc>
              <a:spcBef>
                <a:spcPct val="0"/>
              </a:spcBef>
              <a:spcAft>
                <a:spcPct val="0"/>
              </a:spcAft>
              <a:buNone/>
            </a:pPr>
            <a:r>
              <a:rPr lang="en-US" sz="2400" dirty="0"/>
              <a:t>3.4.3 High level of creditors is a challenge as the Municipality currently owes Eskom an amount of R5 million for the quarter ending December 2019. </a:t>
            </a:r>
          </a:p>
          <a:p>
            <a:pPr marL="0" lvl="0" indent="0" algn="just" defTabSz="457200" eaLnBrk="0" fontAlgn="base" hangingPunct="0">
              <a:lnSpc>
                <a:spcPct val="100000"/>
              </a:lnSpc>
              <a:spcBef>
                <a:spcPct val="0"/>
              </a:spcBef>
              <a:spcAft>
                <a:spcPct val="0"/>
              </a:spcAft>
              <a:buNone/>
            </a:pPr>
            <a:endParaRPr lang="en-US" sz="2400" dirty="0"/>
          </a:p>
          <a:p>
            <a:pPr marL="803275" lvl="0" indent="-803275" algn="just" defTabSz="457200" eaLnBrk="0" fontAlgn="base" hangingPunct="0">
              <a:lnSpc>
                <a:spcPct val="100000"/>
              </a:lnSpc>
              <a:spcBef>
                <a:spcPct val="0"/>
              </a:spcBef>
              <a:spcAft>
                <a:spcPct val="0"/>
              </a:spcAft>
              <a:buNone/>
            </a:pPr>
            <a:r>
              <a:rPr lang="en-US" sz="2400" dirty="0"/>
              <a:t>3.4.4 The Municipality had community protests which resulted in the destruction of Municipal buildings thereby affecting the operational activities and the provision of refuse removal service. </a:t>
            </a:r>
            <a:endParaRPr lang="en-ZA" sz="2400" dirty="0"/>
          </a:p>
        </p:txBody>
      </p:sp>
    </p:spTree>
    <p:extLst>
      <p:ext uri="{BB962C8B-B14F-4D97-AF65-F5344CB8AC3E}">
        <p14:creationId xmlns:p14="http://schemas.microsoft.com/office/powerpoint/2010/main" val="173466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3.  Governance and Political challenges… </a:t>
            </a:r>
            <a:br>
              <a:rPr lang="en-ZA" b="1" dirty="0"/>
            </a:br>
            <a:endParaRPr lang="en-ZA" b="1" dirty="0">
              <a:solidFill>
                <a:schemeClr val="tx1"/>
              </a:solidFill>
            </a:endParaRP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110359" y="617976"/>
            <a:ext cx="11593961" cy="6087623"/>
          </a:xfrm>
        </p:spPr>
        <p:txBody>
          <a:bodyPr/>
          <a:lstStyle/>
          <a:p>
            <a:pPr marL="0" indent="0">
              <a:buNone/>
            </a:pPr>
            <a:r>
              <a:rPr lang="en-ZA" sz="2400" b="1" dirty="0"/>
              <a:t>3.5 </a:t>
            </a:r>
            <a:r>
              <a:rPr lang="en-ZA" sz="2400" b="1" dirty="0" err="1"/>
              <a:t>Mnquma</a:t>
            </a:r>
            <a:r>
              <a:rPr lang="en-ZA" sz="2400" b="1" dirty="0"/>
              <a:t> LM</a:t>
            </a:r>
          </a:p>
          <a:p>
            <a:pPr marL="725488" indent="-725488" algn="just">
              <a:buNone/>
            </a:pPr>
            <a:r>
              <a:rPr lang="en-US" sz="2400" dirty="0"/>
              <a:t>3.5.1 The </a:t>
            </a:r>
            <a:r>
              <a:rPr lang="en-US" sz="2400" dirty="0" err="1"/>
              <a:t>Mnquma</a:t>
            </a:r>
            <a:r>
              <a:rPr lang="en-US" sz="2400" dirty="0"/>
              <a:t> Local Municipality was formed after the amalgamation of the former Butterworth, </a:t>
            </a:r>
            <a:r>
              <a:rPr lang="en-US" sz="2400" dirty="0" err="1"/>
              <a:t>Ngqamakhwe</a:t>
            </a:r>
            <a:r>
              <a:rPr lang="en-US" sz="2400" dirty="0"/>
              <a:t> and </a:t>
            </a:r>
            <a:r>
              <a:rPr lang="en-US" sz="2400" dirty="0" err="1"/>
              <a:t>Centane</a:t>
            </a:r>
            <a:r>
              <a:rPr lang="en-US" sz="2400" dirty="0"/>
              <a:t> Transitional Regional Councils and includes the following towns include: Butterworth, </a:t>
            </a:r>
            <a:r>
              <a:rPr lang="en-US" sz="2400" dirty="0" err="1"/>
              <a:t>Kentani</a:t>
            </a:r>
            <a:r>
              <a:rPr lang="en-US" sz="2400" dirty="0"/>
              <a:t>, and </a:t>
            </a:r>
            <a:r>
              <a:rPr lang="en-US" sz="2400" dirty="0" err="1"/>
              <a:t>Ngqamakhwe</a:t>
            </a:r>
            <a:r>
              <a:rPr lang="en-US" sz="2400" dirty="0"/>
              <a:t>.</a:t>
            </a:r>
          </a:p>
          <a:p>
            <a:pPr marL="0" indent="0" algn="just">
              <a:buNone/>
            </a:pPr>
            <a:r>
              <a:rPr lang="en-US" sz="2400" dirty="0"/>
              <a:t>3.5.2 Grant dependent with low revenue base;</a:t>
            </a:r>
          </a:p>
          <a:p>
            <a:pPr marL="0" indent="0" algn="just">
              <a:buNone/>
            </a:pPr>
            <a:r>
              <a:rPr lang="en-US" sz="2400" dirty="0"/>
              <a:t>3.5.3 Drought stricken which is prevalent across the district;</a:t>
            </a:r>
          </a:p>
          <a:p>
            <a:pPr marL="0" lvl="0" indent="0" algn="just">
              <a:buNone/>
            </a:pPr>
            <a:r>
              <a:rPr lang="en-ZA" sz="2400" b="1" dirty="0">
                <a:solidFill>
                  <a:srgbClr val="000000"/>
                </a:solidFill>
              </a:rPr>
              <a:t>3.6 </a:t>
            </a:r>
            <a:r>
              <a:rPr lang="en-ZA" sz="2400" b="1" dirty="0" err="1">
                <a:solidFill>
                  <a:srgbClr val="000000"/>
                </a:solidFill>
              </a:rPr>
              <a:t>Mbashe</a:t>
            </a:r>
            <a:r>
              <a:rPr lang="en-ZA" sz="2400" b="1" dirty="0">
                <a:solidFill>
                  <a:srgbClr val="000000"/>
                </a:solidFill>
              </a:rPr>
              <a:t> LM</a:t>
            </a:r>
          </a:p>
          <a:p>
            <a:pPr marL="725488" lvl="0" indent="-725488" algn="just">
              <a:buNone/>
            </a:pPr>
            <a:r>
              <a:rPr lang="en-US" sz="2400" dirty="0">
                <a:solidFill>
                  <a:srgbClr val="000000"/>
                </a:solidFill>
              </a:rPr>
              <a:t>3.6.1 The </a:t>
            </a:r>
            <a:r>
              <a:rPr lang="en-US" sz="2400" dirty="0" err="1">
                <a:solidFill>
                  <a:srgbClr val="000000"/>
                </a:solidFill>
              </a:rPr>
              <a:t>Mbhashe</a:t>
            </a:r>
            <a:r>
              <a:rPr lang="en-US" sz="2400" dirty="0">
                <a:solidFill>
                  <a:srgbClr val="000000"/>
                </a:solidFill>
              </a:rPr>
              <a:t> Local Municipality includes Dutywa, </a:t>
            </a:r>
            <a:r>
              <a:rPr lang="en-US" sz="2400" dirty="0" err="1">
                <a:solidFill>
                  <a:srgbClr val="000000"/>
                </a:solidFill>
              </a:rPr>
              <a:t>Elliotdale</a:t>
            </a:r>
            <a:r>
              <a:rPr lang="en-US" sz="2400" dirty="0">
                <a:solidFill>
                  <a:srgbClr val="000000"/>
                </a:solidFill>
              </a:rPr>
              <a:t> and </a:t>
            </a:r>
            <a:r>
              <a:rPr lang="en-US" sz="2400" dirty="0" err="1">
                <a:solidFill>
                  <a:srgbClr val="000000"/>
                </a:solidFill>
              </a:rPr>
              <a:t>Willowvale</a:t>
            </a:r>
            <a:r>
              <a:rPr lang="en-US" sz="2400" dirty="0">
                <a:solidFill>
                  <a:srgbClr val="000000"/>
                </a:solidFill>
              </a:rPr>
              <a:t> as its towns.  The municipality is bound by the coastline, flowing from the </a:t>
            </a:r>
            <a:r>
              <a:rPr lang="en-US" sz="2400" dirty="0" err="1">
                <a:solidFill>
                  <a:srgbClr val="000000"/>
                </a:solidFill>
              </a:rPr>
              <a:t>Mncwasa</a:t>
            </a:r>
            <a:r>
              <a:rPr lang="en-US" sz="2400" dirty="0">
                <a:solidFill>
                  <a:srgbClr val="000000"/>
                </a:solidFill>
              </a:rPr>
              <a:t> River in the north to the </a:t>
            </a:r>
            <a:r>
              <a:rPr lang="en-US" sz="2400" dirty="0" err="1">
                <a:solidFill>
                  <a:srgbClr val="000000"/>
                </a:solidFill>
              </a:rPr>
              <a:t>Qhora</a:t>
            </a:r>
            <a:r>
              <a:rPr lang="en-US" sz="2400" dirty="0">
                <a:solidFill>
                  <a:srgbClr val="000000"/>
                </a:solidFill>
              </a:rPr>
              <a:t> River in the south along the Indian Ocean. The municipality earns its name from the river called </a:t>
            </a:r>
            <a:r>
              <a:rPr lang="en-US" sz="2400" dirty="0" err="1">
                <a:solidFill>
                  <a:srgbClr val="000000"/>
                </a:solidFill>
              </a:rPr>
              <a:t>Mbhashe</a:t>
            </a:r>
            <a:r>
              <a:rPr lang="en-US" sz="2400" dirty="0">
                <a:solidFill>
                  <a:srgbClr val="000000"/>
                </a:solidFill>
              </a:rPr>
              <a:t>, which flows through Dutywa (previously Idutywa), </a:t>
            </a:r>
            <a:r>
              <a:rPr lang="en-US" sz="2400" dirty="0" err="1">
                <a:solidFill>
                  <a:srgbClr val="000000"/>
                </a:solidFill>
              </a:rPr>
              <a:t>Willowvale</a:t>
            </a:r>
            <a:r>
              <a:rPr lang="en-US" sz="2400" dirty="0">
                <a:solidFill>
                  <a:srgbClr val="000000"/>
                </a:solidFill>
              </a:rPr>
              <a:t> and </a:t>
            </a:r>
            <a:r>
              <a:rPr lang="en-US" sz="2400" dirty="0" err="1">
                <a:solidFill>
                  <a:srgbClr val="000000"/>
                </a:solidFill>
              </a:rPr>
              <a:t>Elliotdale</a:t>
            </a:r>
            <a:r>
              <a:rPr lang="en-US" sz="2400" dirty="0">
                <a:solidFill>
                  <a:srgbClr val="000000"/>
                </a:solidFill>
              </a:rPr>
              <a:t>. </a:t>
            </a:r>
          </a:p>
          <a:p>
            <a:pPr marL="0" indent="0">
              <a:buNone/>
            </a:pPr>
            <a:endParaRPr lang="en-US" sz="2400" dirty="0"/>
          </a:p>
          <a:p>
            <a:pPr marL="0" indent="0">
              <a:buNone/>
            </a:pPr>
            <a:r>
              <a:rPr lang="en-US" sz="2400" dirty="0"/>
              <a:t> </a:t>
            </a:r>
          </a:p>
          <a:p>
            <a:pPr marL="0" indent="0">
              <a:buNone/>
            </a:pPr>
            <a:endParaRPr lang="en-ZA" sz="2400" dirty="0"/>
          </a:p>
          <a:p>
            <a:pPr marL="0" indent="0">
              <a:buNone/>
            </a:pPr>
            <a:endParaRPr lang="en-ZA" sz="2400" dirty="0"/>
          </a:p>
        </p:txBody>
      </p:sp>
    </p:spTree>
    <p:extLst>
      <p:ext uri="{BB962C8B-B14F-4D97-AF65-F5344CB8AC3E}">
        <p14:creationId xmlns:p14="http://schemas.microsoft.com/office/powerpoint/2010/main" val="2530132748"/>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docProps/app.xml><?xml version="1.0" encoding="utf-8"?>
<Properties xmlns="http://schemas.openxmlformats.org/officeDocument/2006/extended-properties" xmlns:vt="http://schemas.openxmlformats.org/officeDocument/2006/docPropsVTypes">
  <Template>DCOG Powerpoint Template</Template>
  <TotalTime>18654</TotalTime>
  <Words>1604</Words>
  <Application>Microsoft Office PowerPoint</Application>
  <PresentationFormat>Widescreen</PresentationFormat>
  <Paragraphs>115</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Copperplate Gothic Bold</vt:lpstr>
      <vt:lpstr>ＭＳ Ｐゴシック</vt:lpstr>
      <vt:lpstr>Wingdings</vt:lpstr>
      <vt:lpstr>Calibri</vt:lpstr>
      <vt:lpstr>Gill Sans MT</vt:lpstr>
      <vt:lpstr>Arial</vt:lpstr>
      <vt:lpstr>Times New Roman</vt:lpstr>
      <vt:lpstr>Office Theme</vt:lpstr>
      <vt:lpstr>PowerPoint Presentation</vt:lpstr>
      <vt:lpstr>PRESENTATION OUTLINE</vt:lpstr>
      <vt:lpstr>1. PURPOSE</vt:lpstr>
      <vt:lpstr>2. OVERVIEW OF AMATHOLE DISTRICT &amp; ITS LOCALS</vt:lpstr>
      <vt:lpstr>3. GOVERNANCE / POLITICAL CHALLENGES</vt:lpstr>
      <vt:lpstr>3. GOVERNANCE / POLITICAL CHALLENGES</vt:lpstr>
      <vt:lpstr>3. GOVERNANCE / POLITICAL CHALLENGES</vt:lpstr>
      <vt:lpstr>3. GOVERNANCE / POLITICAL CHALLENGES</vt:lpstr>
      <vt:lpstr>3.  Governance and Political challenges…  </vt:lpstr>
      <vt:lpstr>3. GOVERNANCE / POLITICAL CHALLENGES</vt:lpstr>
      <vt:lpstr>4. SERVICE DELIVERY challenges </vt:lpstr>
      <vt:lpstr>4. SERVICE DELIVERY challenges </vt:lpstr>
      <vt:lpstr>5. Support being PROVIDED BY coGTA</vt:lpstr>
      <vt:lpstr>5. Support being PROVIDED BY coGTA</vt:lpstr>
      <vt:lpstr>6.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67</cp:revision>
  <dcterms:created xsi:type="dcterms:W3CDTF">2021-02-13T08:50:29Z</dcterms:created>
  <dcterms:modified xsi:type="dcterms:W3CDTF">2021-03-01T07:09:18Z</dcterms:modified>
</cp:coreProperties>
</file>