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338" r:id="rId2"/>
    <p:sldId id="415" r:id="rId3"/>
    <p:sldId id="439" r:id="rId4"/>
    <p:sldId id="444" r:id="rId5"/>
    <p:sldId id="434" r:id="rId6"/>
    <p:sldId id="417" r:id="rId7"/>
    <p:sldId id="418" r:id="rId8"/>
    <p:sldId id="419" r:id="rId9"/>
    <p:sldId id="420" r:id="rId10"/>
    <p:sldId id="428" r:id="rId11"/>
    <p:sldId id="429" r:id="rId12"/>
    <p:sldId id="441" r:id="rId13"/>
    <p:sldId id="443" r:id="rId14"/>
    <p:sldId id="442" r:id="rId15"/>
    <p:sldId id="445" r:id="rId16"/>
    <p:sldId id="446" r:id="rId17"/>
    <p:sldId id="447" r:id="rId18"/>
    <p:sldId id="448" r:id="rId19"/>
    <p:sldId id="287"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koto Matlala" initials="MM" lastIdx="10" clrIdx="0">
    <p:extLst>
      <p:ext uri="{19B8F6BF-5375-455C-9EA6-DF929625EA0E}">
        <p15:presenceInfo xmlns:p15="http://schemas.microsoft.com/office/powerpoint/2012/main" xmlns="" userId="S-1-5-21-438872356-1159698365-1613188725-98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3483" autoAdjust="0"/>
  </p:normalViewPr>
  <p:slideViewPr>
    <p:cSldViewPr snapToGrid="0" snapToObjects="1">
      <p:cViewPr varScale="1">
        <p:scale>
          <a:sx n="73" d="100"/>
          <a:sy n="73"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189" cy="496650"/>
          </a:xfrm>
          <a:prstGeom prst="rect">
            <a:avLst/>
          </a:prstGeom>
        </p:spPr>
        <p:txBody>
          <a:bodyPr vert="horz" lIns="91413" tIns="45706" rIns="91413" bIns="45706" rtlCol="0"/>
          <a:lstStyle>
            <a:lvl1pPr algn="l">
              <a:defRPr sz="1200"/>
            </a:lvl1pPr>
          </a:lstStyle>
          <a:p>
            <a:endParaRPr lang="en-US" dirty="0"/>
          </a:p>
        </p:txBody>
      </p:sp>
      <p:sp>
        <p:nvSpPr>
          <p:cNvPr id="3" name="Date Placeholder 2"/>
          <p:cNvSpPr>
            <a:spLocks noGrp="1"/>
          </p:cNvSpPr>
          <p:nvPr>
            <p:ph type="dt" sz="quarter" idx="1"/>
          </p:nvPr>
        </p:nvSpPr>
        <p:spPr>
          <a:xfrm>
            <a:off x="3849900" y="1"/>
            <a:ext cx="2946189" cy="496650"/>
          </a:xfrm>
          <a:prstGeom prst="rect">
            <a:avLst/>
          </a:prstGeom>
        </p:spPr>
        <p:txBody>
          <a:bodyPr vert="horz" lIns="91413" tIns="45706" rIns="91413" bIns="45706" rtlCol="0"/>
          <a:lstStyle>
            <a:lvl1pPr algn="r">
              <a:defRPr sz="1200"/>
            </a:lvl1pPr>
          </a:lstStyle>
          <a:p>
            <a:fld id="{B551DED7-9A17-5744-80E2-1A3B2A0501E2}" type="datetimeFigureOut">
              <a:rPr lang="en-US" smtClean="0"/>
              <a:pPr/>
              <a:t>3/3/2021</a:t>
            </a:fld>
            <a:endParaRPr lang="en-US" dirty="0"/>
          </a:p>
        </p:txBody>
      </p:sp>
      <p:sp>
        <p:nvSpPr>
          <p:cNvPr id="4" name="Footer Placeholder 3"/>
          <p:cNvSpPr>
            <a:spLocks noGrp="1"/>
          </p:cNvSpPr>
          <p:nvPr>
            <p:ph type="ftr" sz="quarter" idx="2"/>
          </p:nvPr>
        </p:nvSpPr>
        <p:spPr>
          <a:xfrm>
            <a:off x="2" y="9428402"/>
            <a:ext cx="2946189" cy="496650"/>
          </a:xfrm>
          <a:prstGeom prst="rect">
            <a:avLst/>
          </a:prstGeom>
        </p:spPr>
        <p:txBody>
          <a:bodyPr vert="horz" lIns="91413" tIns="45706" rIns="91413" bIns="4570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900" y="9428402"/>
            <a:ext cx="2946189" cy="496650"/>
          </a:xfrm>
          <a:prstGeom prst="rect">
            <a:avLst/>
          </a:prstGeom>
        </p:spPr>
        <p:txBody>
          <a:bodyPr vert="horz" lIns="91413" tIns="45706" rIns="91413" bIns="45706" rtlCol="0" anchor="b"/>
          <a:lstStyle>
            <a:lvl1pPr algn="r">
              <a:defRPr sz="1200"/>
            </a:lvl1pPr>
          </a:lstStyle>
          <a:p>
            <a:fld id="{206F25FD-1EE3-4C46-8647-3D71778DFA6D}" type="slidenum">
              <a:rPr lang="en-US" smtClean="0"/>
              <a:pPr/>
              <a:t>‹#›</a:t>
            </a:fld>
            <a:endParaRPr lang="en-US" dirty="0"/>
          </a:p>
        </p:txBody>
      </p:sp>
    </p:spTree>
    <p:extLst>
      <p:ext uri="{BB962C8B-B14F-4D97-AF65-F5344CB8AC3E}">
        <p14:creationId xmlns:p14="http://schemas.microsoft.com/office/powerpoint/2010/main" xmlns="" val="306023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6"/>
          </a:xfrm>
          <a:prstGeom prst="rect">
            <a:avLst/>
          </a:prstGeom>
        </p:spPr>
        <p:txBody>
          <a:bodyPr vert="horz" lIns="91413" tIns="45706" rIns="91413" bIns="45706" rtlCol="0"/>
          <a:lstStyle>
            <a:lvl1pPr algn="l">
              <a:defRPr sz="1200"/>
            </a:lvl1pPr>
          </a:lstStyle>
          <a:p>
            <a:endParaRPr lang="en-ZA" dirty="0"/>
          </a:p>
        </p:txBody>
      </p:sp>
      <p:sp>
        <p:nvSpPr>
          <p:cNvPr id="3" name="Date Placeholder 2"/>
          <p:cNvSpPr>
            <a:spLocks noGrp="1"/>
          </p:cNvSpPr>
          <p:nvPr>
            <p:ph type="dt" idx="1"/>
          </p:nvPr>
        </p:nvSpPr>
        <p:spPr>
          <a:xfrm>
            <a:off x="3850445" y="2"/>
            <a:ext cx="2945659" cy="498056"/>
          </a:xfrm>
          <a:prstGeom prst="rect">
            <a:avLst/>
          </a:prstGeom>
        </p:spPr>
        <p:txBody>
          <a:bodyPr vert="horz" lIns="91413" tIns="45706" rIns="91413" bIns="45706" rtlCol="0"/>
          <a:lstStyle>
            <a:lvl1pPr algn="r">
              <a:defRPr sz="1200"/>
            </a:lvl1pPr>
          </a:lstStyle>
          <a:p>
            <a:fld id="{B2AAA0C5-37B2-440A-AE8E-6DFCE6E8BE13}" type="datetimeFigureOut">
              <a:rPr lang="en-ZA" smtClean="0"/>
              <a:pPr/>
              <a:t>2021/03/03</a:t>
            </a:fld>
            <a:endParaRPr lang="en-ZA"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13" tIns="45706" rIns="91413" bIns="45706" rtlCol="0" anchor="ctr"/>
          <a:lstStyle/>
          <a:p>
            <a:endParaRPr lang="en-ZA" dirty="0"/>
          </a:p>
        </p:txBody>
      </p:sp>
      <p:sp>
        <p:nvSpPr>
          <p:cNvPr id="5" name="Notes Placeholder 4"/>
          <p:cNvSpPr>
            <a:spLocks noGrp="1"/>
          </p:cNvSpPr>
          <p:nvPr>
            <p:ph type="body" sz="quarter" idx="3"/>
          </p:nvPr>
        </p:nvSpPr>
        <p:spPr>
          <a:xfrm>
            <a:off x="679768" y="4777196"/>
            <a:ext cx="5438140" cy="3908614"/>
          </a:xfrm>
          <a:prstGeom prst="rect">
            <a:avLst/>
          </a:prstGeom>
        </p:spPr>
        <p:txBody>
          <a:bodyPr vert="horz" lIns="91413" tIns="45706" rIns="91413" bIns="457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13" tIns="45706" rIns="91413" bIns="45706"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5" y="9428584"/>
            <a:ext cx="2945659" cy="498055"/>
          </a:xfrm>
          <a:prstGeom prst="rect">
            <a:avLst/>
          </a:prstGeom>
        </p:spPr>
        <p:txBody>
          <a:bodyPr vert="horz" lIns="91413" tIns="45706" rIns="91413" bIns="45706" rtlCol="0" anchor="b"/>
          <a:lstStyle>
            <a:lvl1pPr algn="r">
              <a:defRPr sz="1200"/>
            </a:lvl1pPr>
          </a:lstStyle>
          <a:p>
            <a:fld id="{4982C181-37CC-4326-8FA8-88A23CB0121B}" type="slidenum">
              <a:rPr lang="en-ZA" smtClean="0"/>
              <a:pPr/>
              <a:t>‹#›</a:t>
            </a:fld>
            <a:endParaRPr lang="en-ZA" dirty="0"/>
          </a:p>
        </p:txBody>
      </p:sp>
    </p:spTree>
    <p:extLst>
      <p:ext uri="{BB962C8B-B14F-4D97-AF65-F5344CB8AC3E}">
        <p14:creationId xmlns:p14="http://schemas.microsoft.com/office/powerpoint/2010/main" xmlns="" val="28013569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2" name="Footer Placeholder 1"/>
          <p:cNvSpPr>
            <a:spLocks noGrp="1"/>
          </p:cNvSpPr>
          <p:nvPr>
            <p:ph type="ftr" sz="quarter" idx="4"/>
          </p:nvPr>
        </p:nvSpPr>
        <p:spPr/>
        <p:txBody>
          <a:bodyPr/>
          <a:lstStyle/>
          <a:p>
            <a:pPr>
              <a:defRPr/>
            </a:pPr>
            <a:endParaRPr lang="en-ZA" dirty="0"/>
          </a:p>
        </p:txBody>
      </p:sp>
    </p:spTree>
    <p:extLst>
      <p:ext uri="{BB962C8B-B14F-4D97-AF65-F5344CB8AC3E}">
        <p14:creationId xmlns:p14="http://schemas.microsoft.com/office/powerpoint/2010/main" xmlns="" val="1209523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D1B3AFE-6B08-4721-B5EF-2DC961222D7B}" type="slidenum">
              <a:rPr lang="en-ZA" smtClean="0"/>
              <a:pPr/>
              <a:t>15</a:t>
            </a:fld>
            <a:endParaRPr lang="en-ZA"/>
          </a:p>
        </p:txBody>
      </p:sp>
    </p:spTree>
    <p:extLst>
      <p:ext uri="{BB962C8B-B14F-4D97-AF65-F5344CB8AC3E}">
        <p14:creationId xmlns:p14="http://schemas.microsoft.com/office/powerpoint/2010/main" xmlns="" val="140210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E58EE74-7429-48A3-B78B-28C89C1F8547}" type="slidenum">
              <a:rPr lang="en-ZA" smtClean="0"/>
              <a:pPr/>
              <a:t>16</a:t>
            </a:fld>
            <a:endParaRPr lang="en-ZA"/>
          </a:p>
        </p:txBody>
      </p:sp>
    </p:spTree>
    <p:extLst>
      <p:ext uri="{BB962C8B-B14F-4D97-AF65-F5344CB8AC3E}">
        <p14:creationId xmlns:p14="http://schemas.microsoft.com/office/powerpoint/2010/main" xmlns="" val="968553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28D77A0-8991-475B-82AA-5EE61709179A}" type="slidenum">
              <a:rPr lang="en-ZA" smtClean="0"/>
              <a:pPr/>
              <a:t>18</a:t>
            </a:fld>
            <a:endParaRPr lang="en-ZA"/>
          </a:p>
        </p:txBody>
      </p:sp>
    </p:spTree>
    <p:extLst>
      <p:ext uri="{BB962C8B-B14F-4D97-AF65-F5344CB8AC3E}">
        <p14:creationId xmlns:p14="http://schemas.microsoft.com/office/powerpoint/2010/main" xmlns="" val="4067910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E7CAD3-FF2C-444E-ADFC-680B40FA5429}" type="datetime1">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412753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E5ED8-EE56-4508-AC4E-68DDBBE60F15}" type="datetime1">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41212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C4AE71-2694-417B-BA98-8BA25D23BD8B}" type="datetime1">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71051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514F22-4084-4696-B537-4FE0B64796BF}" type="datetime1">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21682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A8EA29-5935-455C-B286-D0E3502ED61B}" type="datetime1">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57696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5432A-135F-40CD-BDBB-C6A1C9873563}" type="datetime1">
              <a:rPr lang="en-US" smtClean="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76387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189C92-2178-431B-B2F2-B57DF8D80EAA}" type="datetime1">
              <a:rPr lang="en-US" smtClean="0"/>
              <a:pPr/>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62679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422323-FA4F-4772-AA49-5549102C0705}" type="datetime1">
              <a:rPr lang="en-US" smtClean="0"/>
              <a:pPr/>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247948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468C9-8D0C-49CE-BC17-739FC7151759}" type="datetime1">
              <a:rPr lang="en-US" smtClean="0"/>
              <a:pPr/>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362816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CE7BB6-CF1E-4532-AC24-1785D0A16AD9}" type="datetime1">
              <a:rPr lang="en-US" smtClean="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55155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994B6A-8529-4D09-8F52-977DBF2B7140}" type="datetime1">
              <a:rPr lang="en-US" smtClean="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67606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11724-89F8-49E0-819E-4FF1487A0098}" type="datetime1">
              <a:rPr lang="en-US" smtClean="0"/>
              <a:pPr/>
              <a:t>3/3/2021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308712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05600" y="152400"/>
            <a:ext cx="21336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5363" name="Picture 7"/>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1792857"/>
            <a:ext cx="9140825" cy="4754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TextBox 2"/>
          <p:cNvSpPr txBox="1">
            <a:spLocks noChangeArrowheads="1"/>
          </p:cNvSpPr>
          <p:nvPr/>
        </p:nvSpPr>
        <p:spPr bwMode="auto">
          <a:xfrm>
            <a:off x="330200" y="992188"/>
            <a:ext cx="85344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eaLnBrk="1" hangingPunct="1"/>
            <a:r>
              <a:rPr lang="en-US" b="1" dirty="0">
                <a:latin typeface="Arial" charset="0"/>
              </a:rPr>
              <a:t>DEPARTMENT OF TRANSPORT (DoT)</a:t>
            </a:r>
          </a:p>
          <a:p>
            <a:pPr algn="ctr" eaLnBrk="1" hangingPunct="1"/>
            <a:endParaRPr lang="en-US" b="1" dirty="0">
              <a:latin typeface="Arial" charset="0"/>
            </a:endParaRPr>
          </a:p>
          <a:p>
            <a:pPr algn="ctr" eaLnBrk="1" hangingPunct="1"/>
            <a:r>
              <a:rPr lang="en-US" b="1" dirty="0">
                <a:latin typeface="Arial" charset="0"/>
              </a:rPr>
              <a:t>SECOND &amp; THIRD QUARTER EXPENDITURE  ANALYSIS REPORT FOR PORTFOLIO COMMITTEE 2020/21</a:t>
            </a:r>
          </a:p>
          <a:p>
            <a:pPr algn="ctr" eaLnBrk="1" hangingPunct="1"/>
            <a:endParaRPr lang="en-US" b="1" dirty="0">
              <a:latin typeface="Arial" charset="0"/>
            </a:endParaRPr>
          </a:p>
        </p:txBody>
      </p:sp>
      <p:sp>
        <p:nvSpPr>
          <p:cNvPr id="3" name="Slide Number Placeholder 2"/>
          <p:cNvSpPr>
            <a:spLocks noGrp="1"/>
          </p:cNvSpPr>
          <p:nvPr>
            <p:ph type="sldNum" sz="quarter" idx="12"/>
          </p:nvPr>
        </p:nvSpPr>
        <p:spPr/>
        <p:txBody>
          <a:bodyPr/>
          <a:lstStyle/>
          <a:p>
            <a:fld id="{B682DC23-2843-E240-9889-9C005FBE80A9}" type="slidenum">
              <a:rPr lang="en-US" smtClean="0"/>
              <a:pPr/>
              <a:t>1</a:t>
            </a:fld>
            <a:endParaRPr lang="en-US" dirty="0"/>
          </a:p>
        </p:txBody>
      </p:sp>
    </p:spTree>
    <p:extLst>
      <p:ext uri="{BB962C8B-B14F-4D97-AF65-F5344CB8AC3E}">
        <p14:creationId xmlns:p14="http://schemas.microsoft.com/office/powerpoint/2010/main" xmlns="" val="320060798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90500"/>
            <a:ext cx="8382000" cy="658587"/>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Transfer Payments </a:t>
            </a:r>
            <a:endParaRPr lang="en-ZA" altLang="en-US" sz="18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10</a:t>
            </a:fld>
            <a:endParaRPr lang="en-US">
              <a:solidFill>
                <a:prstClr val="black">
                  <a:tint val="75000"/>
                </a:prstClr>
              </a:solidFill>
            </a:endParaRPr>
          </a:p>
        </p:txBody>
      </p:sp>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xmlns="" val="1117530675"/>
              </p:ext>
            </p:extLst>
          </p:nvPr>
        </p:nvGraphicFramePr>
        <p:xfrm>
          <a:off x="457200" y="1288979"/>
          <a:ext cx="8229600" cy="4619832"/>
        </p:xfrm>
        <a:graphic>
          <a:graphicData uri="http://schemas.openxmlformats.org/drawingml/2006/table">
            <a:tbl>
              <a:tblPr/>
              <a:tblGrid>
                <a:gridCol w="3150569">
                  <a:extLst>
                    <a:ext uri="{9D8B030D-6E8A-4147-A177-3AD203B41FA5}">
                      <a16:colId xmlns:a16="http://schemas.microsoft.com/office/drawing/2014/main" xmlns="" val="20000"/>
                    </a:ext>
                  </a:extLst>
                </a:gridCol>
                <a:gridCol w="997867">
                  <a:extLst>
                    <a:ext uri="{9D8B030D-6E8A-4147-A177-3AD203B41FA5}">
                      <a16:colId xmlns:a16="http://schemas.microsoft.com/office/drawing/2014/main" xmlns="" val="20001"/>
                    </a:ext>
                  </a:extLst>
                </a:gridCol>
                <a:gridCol w="975443">
                  <a:extLst>
                    <a:ext uri="{9D8B030D-6E8A-4147-A177-3AD203B41FA5}">
                      <a16:colId xmlns:a16="http://schemas.microsoft.com/office/drawing/2014/main" xmlns="" val="20002"/>
                    </a:ext>
                  </a:extLst>
                </a:gridCol>
                <a:gridCol w="1087563">
                  <a:extLst>
                    <a:ext uri="{9D8B030D-6E8A-4147-A177-3AD203B41FA5}">
                      <a16:colId xmlns:a16="http://schemas.microsoft.com/office/drawing/2014/main" xmlns="" val="20003"/>
                    </a:ext>
                  </a:extLst>
                </a:gridCol>
                <a:gridCol w="964231">
                  <a:extLst>
                    <a:ext uri="{9D8B030D-6E8A-4147-A177-3AD203B41FA5}">
                      <a16:colId xmlns:a16="http://schemas.microsoft.com/office/drawing/2014/main" xmlns="" val="20004"/>
                    </a:ext>
                  </a:extLst>
                </a:gridCol>
                <a:gridCol w="1053927">
                  <a:extLst>
                    <a:ext uri="{9D8B030D-6E8A-4147-A177-3AD203B41FA5}">
                      <a16:colId xmlns:a16="http://schemas.microsoft.com/office/drawing/2014/main" xmlns="" val="20005"/>
                    </a:ext>
                  </a:extLst>
                </a:gridCol>
              </a:tblGrid>
              <a:tr h="418839">
                <a:tc>
                  <a:txBody>
                    <a:bodyPr/>
                    <a:lstStyle/>
                    <a:p>
                      <a:pPr algn="l" rtl="0" fontAlgn="ctr"/>
                      <a:r>
                        <a:rPr lang="en-ZA" sz="1100" b="1" i="0" u="none" strike="noStrike" dirty="0">
                          <a:solidFill>
                            <a:srgbClr val="000000"/>
                          </a:solidFill>
                          <a:effectLst/>
                          <a:latin typeface="Arial"/>
                        </a:rPr>
                        <a:t>Transfer Payments (R'000)</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5D2"/>
                    </a:solidFill>
                  </a:tcPr>
                </a:tc>
                <a:tc>
                  <a:txBody>
                    <a:bodyPr/>
                    <a:lstStyle/>
                    <a:p>
                      <a:pPr algn="ctr" rtl="0" fontAlgn="ctr"/>
                      <a:r>
                        <a:rPr lang="en-ZA" sz="1100" b="1" i="0" u="none" strike="noStrike">
                          <a:solidFill>
                            <a:srgbClr val="000000"/>
                          </a:solidFill>
                          <a:effectLst/>
                          <a:latin typeface="Arial"/>
                        </a:rPr>
                        <a:t> Revised budget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0" fontAlgn="ctr"/>
                      <a:r>
                        <a:rPr lang="en-ZA" sz="1100" b="1" i="0" u="none" strike="noStrike" dirty="0">
                          <a:solidFill>
                            <a:srgbClr val="000000"/>
                          </a:solidFill>
                          <a:effectLst/>
                          <a:latin typeface="Arial"/>
                        </a:rPr>
                        <a:t> 3</a:t>
                      </a:r>
                      <a:r>
                        <a:rPr lang="en-ZA" sz="1100" b="1" i="0" u="none" strike="noStrike" baseline="30000" dirty="0">
                          <a:solidFill>
                            <a:srgbClr val="000000"/>
                          </a:solidFill>
                          <a:effectLst/>
                          <a:latin typeface="Arial"/>
                        </a:rPr>
                        <a:t>rd</a:t>
                      </a:r>
                      <a:r>
                        <a:rPr lang="en-ZA" sz="1100" b="1" i="0" u="none" strike="noStrike" baseline="0" dirty="0">
                          <a:solidFill>
                            <a:srgbClr val="000000"/>
                          </a:solidFill>
                          <a:effectLst/>
                          <a:latin typeface="Arial"/>
                        </a:rPr>
                        <a:t> quarter</a:t>
                      </a:r>
                      <a:r>
                        <a:rPr lang="en-ZA" sz="1100" b="1" i="0" u="none" strike="noStrike" dirty="0">
                          <a:solidFill>
                            <a:srgbClr val="000000"/>
                          </a:solidFill>
                          <a:effectLst/>
                          <a:latin typeface="Arial"/>
                        </a:rPr>
                        <a:t> </a:t>
                      </a:r>
                      <a:r>
                        <a:rPr lang="en-ZA" sz="1100" b="1" i="0" u="none" strike="noStrike" dirty="0" err="1">
                          <a:solidFill>
                            <a:srgbClr val="000000"/>
                          </a:solidFill>
                          <a:effectLst/>
                          <a:latin typeface="Arial"/>
                        </a:rPr>
                        <a:t>Cashflow</a:t>
                      </a:r>
                      <a:r>
                        <a:rPr lang="en-ZA" sz="1100" b="1" i="0" u="none" strike="noStrike" dirty="0">
                          <a:solidFill>
                            <a:srgbClr val="000000"/>
                          </a:solidFill>
                          <a:effectLst/>
                          <a:latin typeface="Arial"/>
                        </a:rPr>
                        <a:t> projection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0" fontAlgn="ctr"/>
                      <a:r>
                        <a:rPr lang="en-ZA" sz="1100" b="1" i="0" u="none" strike="noStrike" dirty="0">
                          <a:solidFill>
                            <a:srgbClr val="000000"/>
                          </a:solidFill>
                          <a:effectLst/>
                          <a:latin typeface="Arial"/>
                        </a:rPr>
                        <a:t> 3</a:t>
                      </a:r>
                      <a:r>
                        <a:rPr lang="en-ZA" sz="1100" b="1" i="0" u="none" strike="noStrike" baseline="30000" dirty="0">
                          <a:solidFill>
                            <a:srgbClr val="000000"/>
                          </a:solidFill>
                          <a:effectLst/>
                          <a:latin typeface="Arial"/>
                        </a:rPr>
                        <a:t>rd</a:t>
                      </a:r>
                      <a:r>
                        <a:rPr lang="en-ZA" sz="1100" b="1" i="0" u="none" strike="noStrike" baseline="0" dirty="0">
                          <a:solidFill>
                            <a:srgbClr val="000000"/>
                          </a:solidFill>
                          <a:effectLst/>
                          <a:latin typeface="Arial"/>
                        </a:rPr>
                        <a:t> quarter</a:t>
                      </a:r>
                    </a:p>
                    <a:p>
                      <a:pPr algn="ctr" rtl="0" fontAlgn="ctr"/>
                      <a:r>
                        <a:rPr lang="en-ZA" sz="1100" b="1" i="0" u="none" strike="noStrike" dirty="0">
                          <a:solidFill>
                            <a:srgbClr val="000000"/>
                          </a:solidFill>
                          <a:effectLst/>
                          <a:latin typeface="Arial"/>
                        </a:rPr>
                        <a:t>Expenditure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0" fontAlgn="ctr"/>
                      <a:r>
                        <a:rPr lang="en-ZA" sz="1100" b="1" i="0" u="none" strike="noStrike">
                          <a:solidFill>
                            <a:srgbClr val="000000"/>
                          </a:solidFill>
                          <a:effectLst/>
                          <a:latin typeface="Arial"/>
                        </a:rPr>
                        <a:t>  Available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rtl="0" fontAlgn="ctr"/>
                      <a:r>
                        <a:rPr lang="en-ZA" sz="1100" b="1" i="0" u="none" strike="noStrike">
                          <a:solidFill>
                            <a:srgbClr val="000000"/>
                          </a:solidFill>
                          <a:effectLst/>
                          <a:latin typeface="Arial"/>
                        </a:rPr>
                        <a:t> Under / (Over) spent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00"/>
                  </a:ext>
                </a:extLst>
              </a:tr>
              <a:tr h="215588">
                <a:tc>
                  <a:txBody>
                    <a:bodyPr/>
                    <a:lstStyle/>
                    <a:p>
                      <a:pPr algn="l" rtl="0" fontAlgn="ctr"/>
                      <a:r>
                        <a:rPr lang="en-ZA" sz="1100" b="1" i="0" u="none" strike="noStrike">
                          <a:solidFill>
                            <a:srgbClr val="000000"/>
                          </a:solidFill>
                          <a:effectLst/>
                          <a:latin typeface="Arial"/>
                        </a:rPr>
                        <a:t>Conditional Grants:</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5">
                  <a:txBody>
                    <a:bodyPr/>
                    <a:lstStyle/>
                    <a:p>
                      <a:pPr algn="l" rtl="0" fontAlgn="t"/>
                      <a:r>
                        <a:rPr lang="en-ZA" sz="1100" b="0" i="0" u="none" strike="noStrike">
                          <a:solidFill>
                            <a:srgbClr val="000000"/>
                          </a:solidFill>
                          <a:effectLst/>
                          <a:latin typeface="Arial"/>
                        </a:rPr>
                        <a:t> </a:t>
                      </a:r>
                    </a:p>
                  </a:txBody>
                  <a:tcPr marL="6458" marR="6458" marT="6458"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03899">
                <a:tc>
                  <a:txBody>
                    <a:bodyPr/>
                    <a:lstStyle/>
                    <a:p>
                      <a:pPr algn="l" rtl="0" fontAlgn="ctr"/>
                      <a:r>
                        <a:rPr lang="en-ZA" sz="1100" b="0" i="0" u="none" strike="noStrike">
                          <a:solidFill>
                            <a:srgbClr val="000000"/>
                          </a:solidFill>
                          <a:effectLst/>
                          <a:latin typeface="Arial"/>
                        </a:rPr>
                        <a:t>Provincial Roads Maintenance</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9 837 334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8 546 092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8 546 091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1 291 243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2"/>
                  </a:ext>
                </a:extLst>
              </a:tr>
              <a:tr h="203899">
                <a:tc>
                  <a:txBody>
                    <a:bodyPr/>
                    <a:lstStyle/>
                    <a:p>
                      <a:pPr algn="l" rtl="0" fontAlgn="ctr"/>
                      <a:r>
                        <a:rPr lang="en-ZA" sz="1100" b="0" i="0" u="none" strike="noStrike">
                          <a:solidFill>
                            <a:srgbClr val="000000"/>
                          </a:solidFill>
                          <a:effectLst/>
                          <a:latin typeface="Arial"/>
                        </a:rPr>
                        <a:t>Public Transport Operations</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6 749 581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4 695 282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4 695 279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2 054 302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3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3"/>
                  </a:ext>
                </a:extLst>
              </a:tr>
              <a:tr h="203899">
                <a:tc>
                  <a:txBody>
                    <a:bodyPr/>
                    <a:lstStyle/>
                    <a:p>
                      <a:pPr algn="l" rtl="0" fontAlgn="ctr"/>
                      <a:r>
                        <a:rPr lang="en-ZA" sz="1100" b="0" i="0" u="none" strike="noStrike">
                          <a:solidFill>
                            <a:srgbClr val="000000"/>
                          </a:solidFill>
                          <a:effectLst/>
                          <a:latin typeface="Arial"/>
                        </a:rPr>
                        <a:t>Public Transport Network </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4 543 573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2 676 836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2 500 241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2 043 332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176 595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4"/>
                  </a:ext>
                </a:extLst>
              </a:tr>
              <a:tr h="203899">
                <a:tc>
                  <a:txBody>
                    <a:bodyPr/>
                    <a:lstStyle/>
                    <a:p>
                      <a:pPr algn="l" rtl="0" fontAlgn="ctr"/>
                      <a:r>
                        <a:rPr lang="en-ZA" sz="1100" b="0" i="0" u="none" strike="noStrike">
                          <a:solidFill>
                            <a:srgbClr val="000000"/>
                          </a:solidFill>
                          <a:effectLst/>
                          <a:latin typeface="Arial"/>
                        </a:rPr>
                        <a:t>Rural Road Asset Management</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108 436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75 905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75 910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32 526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FF0000"/>
                          </a:solidFill>
                          <a:effectLst/>
                          <a:latin typeface="Arial"/>
                        </a:rPr>
                        <a:t>                     (5)</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5"/>
                  </a:ext>
                </a:extLst>
              </a:tr>
              <a:tr h="215588">
                <a:tc>
                  <a:txBody>
                    <a:bodyPr/>
                    <a:lstStyle/>
                    <a:p>
                      <a:pPr algn="l" rtl="0" fontAlgn="ctr"/>
                      <a:r>
                        <a:rPr lang="en-ZA" sz="1100" b="1" i="0" u="none" strike="noStrike">
                          <a:solidFill>
                            <a:srgbClr val="000000"/>
                          </a:solidFill>
                          <a:effectLst/>
                          <a:latin typeface="Arial"/>
                        </a:rPr>
                        <a:t>Public Corporations:</a:t>
                      </a:r>
                    </a:p>
                  </a:txBody>
                  <a:tcPr marL="6458" marR="6458" marT="6458"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t"/>
                      <a:r>
                        <a:rPr lang="en-ZA" sz="1100" b="0" i="0" u="none" strike="noStrike">
                          <a:solidFill>
                            <a:srgbClr val="000000"/>
                          </a:solidFill>
                          <a:effectLst/>
                          <a:latin typeface="Arial"/>
                        </a:rPr>
                        <a:t> </a:t>
                      </a:r>
                    </a:p>
                  </a:txBody>
                  <a:tcPr marL="6458" marR="6458" marT="6458"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t"/>
                      <a:r>
                        <a:rPr lang="en-ZA" sz="1100" b="0" i="0" u="none" strike="noStrike">
                          <a:solidFill>
                            <a:srgbClr val="000000"/>
                          </a:solidFill>
                          <a:effectLst/>
                          <a:latin typeface="Arial"/>
                        </a:rPr>
                        <a:t> </a:t>
                      </a:r>
                    </a:p>
                  </a:txBody>
                  <a:tcPr marL="6458" marR="6458" marT="6458"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t"/>
                      <a:r>
                        <a:rPr lang="en-ZA" sz="1100" b="0" i="0" u="none" strike="noStrike">
                          <a:solidFill>
                            <a:srgbClr val="000000"/>
                          </a:solidFill>
                          <a:effectLst/>
                          <a:latin typeface="Arial"/>
                        </a:rPr>
                        <a:t> </a:t>
                      </a:r>
                    </a:p>
                  </a:txBody>
                  <a:tcPr marL="6458" marR="6458" marT="645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r" rtl="0" fontAlgn="t"/>
                      <a:r>
                        <a:rPr lang="en-ZA" sz="1100" b="0" i="0" u="none" strike="noStrike">
                          <a:solidFill>
                            <a:srgbClr val="000000"/>
                          </a:solidFill>
                          <a:effectLst/>
                          <a:latin typeface="Arial"/>
                        </a:rPr>
                        <a:t> </a:t>
                      </a:r>
                    </a:p>
                  </a:txBody>
                  <a:tcPr marL="6458" marR="6458" marT="645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0006"/>
                  </a:ext>
                </a:extLst>
              </a:tr>
              <a:tr h="400657">
                <a:tc>
                  <a:txBody>
                    <a:bodyPr/>
                    <a:lstStyle/>
                    <a:p>
                      <a:pPr algn="l" rtl="0" fontAlgn="ctr"/>
                      <a:r>
                        <a:rPr lang="en-ZA" sz="1100" b="0" i="0" u="none" strike="noStrike">
                          <a:solidFill>
                            <a:srgbClr val="000000"/>
                          </a:solidFill>
                          <a:effectLst/>
                          <a:latin typeface="Arial"/>
                        </a:rPr>
                        <a:t>Passenger Rail Agency of South Africa (PRASA)</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ctr"/>
                      <a:r>
                        <a:rPr lang="en-ZA" sz="1100" b="0" i="0" u="none" strike="noStrike">
                          <a:solidFill>
                            <a:srgbClr val="000000"/>
                          </a:solidFill>
                          <a:effectLst/>
                          <a:latin typeface="Arial"/>
                        </a:rPr>
                        <a:t>     12 055 771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ctr"/>
                      <a:r>
                        <a:rPr lang="en-ZA" sz="1100" b="0" i="0" u="none" strike="noStrike">
                          <a:solidFill>
                            <a:srgbClr val="000000"/>
                          </a:solidFill>
                          <a:effectLst/>
                          <a:latin typeface="Arial"/>
                        </a:rPr>
                        <a:t>       8 908 893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ctr"/>
                      <a:r>
                        <a:rPr lang="en-ZA" sz="1100" b="0" i="0" u="none" strike="noStrike">
                          <a:solidFill>
                            <a:srgbClr val="000000"/>
                          </a:solidFill>
                          <a:effectLst/>
                          <a:latin typeface="Arial"/>
                        </a:rPr>
                        <a:t>          6 858 436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rtl="0" fontAlgn="ctr"/>
                      <a:r>
                        <a:rPr lang="en-ZA" sz="1100" b="0" i="0" u="none" strike="noStrike">
                          <a:solidFill>
                            <a:srgbClr val="000000"/>
                          </a:solidFill>
                          <a:effectLst/>
                          <a:latin typeface="Arial"/>
                        </a:rPr>
                        <a:t>      5 197 335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algn="r" rtl="0" fontAlgn="ctr"/>
                      <a:r>
                        <a:rPr lang="en-ZA" sz="1100" b="0" i="0" u="none" strike="noStrike">
                          <a:solidFill>
                            <a:srgbClr val="000000"/>
                          </a:solidFill>
                          <a:effectLst/>
                          <a:latin typeface="Arial"/>
                        </a:rPr>
                        <a:t>         2 050 457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xmlns="" val="10007"/>
                  </a:ext>
                </a:extLst>
              </a:tr>
              <a:tr h="215588">
                <a:tc>
                  <a:txBody>
                    <a:bodyPr/>
                    <a:lstStyle/>
                    <a:p>
                      <a:pPr algn="l" rtl="0" fontAlgn="ctr"/>
                      <a:r>
                        <a:rPr lang="en-ZA" sz="1100" b="1" i="0" u="none" strike="noStrike">
                          <a:solidFill>
                            <a:srgbClr val="000000"/>
                          </a:solidFill>
                          <a:effectLst/>
                          <a:latin typeface="Arial"/>
                        </a:rPr>
                        <a:t>Departmental Agencies &amp; Accounts:</a:t>
                      </a:r>
                    </a:p>
                  </a:txBody>
                  <a:tcPr marL="6458" marR="6458" marT="6458"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t"/>
                      <a:r>
                        <a:rPr lang="en-ZA" sz="1100" b="0" i="0" u="none" strike="noStrike">
                          <a:solidFill>
                            <a:srgbClr val="000000"/>
                          </a:solidFill>
                          <a:effectLst/>
                          <a:latin typeface="Arial"/>
                        </a:rPr>
                        <a:t> </a:t>
                      </a:r>
                    </a:p>
                  </a:txBody>
                  <a:tcPr marL="6458" marR="6458" marT="6458"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t"/>
                      <a:r>
                        <a:rPr lang="en-ZA" sz="1100" b="0" i="0" u="none" strike="noStrike">
                          <a:solidFill>
                            <a:srgbClr val="000000"/>
                          </a:solidFill>
                          <a:effectLst/>
                          <a:latin typeface="Arial"/>
                        </a:rPr>
                        <a:t> </a:t>
                      </a:r>
                    </a:p>
                  </a:txBody>
                  <a:tcPr marL="6458" marR="6458" marT="6458"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t"/>
                      <a:r>
                        <a:rPr lang="en-ZA" sz="1100" b="0" i="0" u="none" strike="noStrike">
                          <a:solidFill>
                            <a:srgbClr val="000000"/>
                          </a:solidFill>
                          <a:effectLst/>
                          <a:latin typeface="Arial"/>
                        </a:rPr>
                        <a:t> </a:t>
                      </a:r>
                    </a:p>
                  </a:txBody>
                  <a:tcPr marL="6458" marR="6458" marT="6458"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08"/>
                  </a:ext>
                </a:extLst>
              </a:tr>
              <a:tr h="203899">
                <a:tc>
                  <a:txBody>
                    <a:bodyPr/>
                    <a:lstStyle/>
                    <a:p>
                      <a:pPr algn="l" rtl="0" fontAlgn="ctr"/>
                      <a:r>
                        <a:rPr lang="en-ZA" sz="1100" b="0" i="0" u="none" strike="noStrike">
                          <a:solidFill>
                            <a:srgbClr val="000000"/>
                          </a:solidFill>
                          <a:effectLst/>
                          <a:latin typeface="Arial"/>
                        </a:rPr>
                        <a:t>S.A. National Roads Agency</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20 655 073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18 469 090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18 469 090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2 185 983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09"/>
                  </a:ext>
                </a:extLst>
              </a:tr>
              <a:tr h="203899">
                <a:tc>
                  <a:txBody>
                    <a:bodyPr/>
                    <a:lstStyle/>
                    <a:p>
                      <a:pPr algn="l" rtl="0" fontAlgn="ctr"/>
                      <a:r>
                        <a:rPr lang="en-ZA" sz="1100" b="0" i="0" u="none" strike="noStrike">
                          <a:solidFill>
                            <a:srgbClr val="000000"/>
                          </a:solidFill>
                          <a:effectLst/>
                          <a:latin typeface="Arial"/>
                        </a:rPr>
                        <a:t>Road Traffic Management Corporation</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220 535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165 401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165 401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55 134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0"/>
                  </a:ext>
                </a:extLst>
              </a:tr>
              <a:tr h="203899">
                <a:tc>
                  <a:txBody>
                    <a:bodyPr/>
                    <a:lstStyle/>
                    <a:p>
                      <a:pPr algn="l" rtl="0" fontAlgn="ctr"/>
                      <a:r>
                        <a:rPr lang="en-ZA" sz="1100" b="0" i="0" u="none" strike="noStrike">
                          <a:solidFill>
                            <a:srgbClr val="000000"/>
                          </a:solidFill>
                          <a:effectLst/>
                          <a:latin typeface="Arial"/>
                        </a:rPr>
                        <a:t>Railway Safety Regulator</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82 817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79 517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79 517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3 300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1"/>
                  </a:ext>
                </a:extLst>
              </a:tr>
              <a:tr h="203899">
                <a:tc>
                  <a:txBody>
                    <a:bodyPr/>
                    <a:lstStyle/>
                    <a:p>
                      <a:pPr algn="l" rtl="0" fontAlgn="ctr"/>
                      <a:r>
                        <a:rPr lang="en-ZA" sz="1100" b="0" i="0" u="none" strike="noStrike">
                          <a:solidFill>
                            <a:srgbClr val="000000"/>
                          </a:solidFill>
                          <a:effectLst/>
                          <a:latin typeface="Arial"/>
                        </a:rPr>
                        <a:t>Ports Regulator of South Africa</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38 822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30 371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30 219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8 603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152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2"/>
                  </a:ext>
                </a:extLst>
              </a:tr>
              <a:tr h="203899">
                <a:tc>
                  <a:txBody>
                    <a:bodyPr/>
                    <a:lstStyle/>
                    <a:p>
                      <a:pPr algn="l" rtl="0" fontAlgn="ctr"/>
                      <a:r>
                        <a:rPr lang="en-ZA" sz="1100" b="0" i="0" u="none" strike="noStrike">
                          <a:solidFill>
                            <a:srgbClr val="000000"/>
                          </a:solidFill>
                          <a:effectLst/>
                          <a:latin typeface="Arial"/>
                        </a:rPr>
                        <a:t>Road Traffic Infringements Agency</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208 197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88 218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88 214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119 983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4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3"/>
                  </a:ext>
                </a:extLst>
              </a:tr>
              <a:tr h="203899">
                <a:tc>
                  <a:txBody>
                    <a:bodyPr/>
                    <a:lstStyle/>
                    <a:p>
                      <a:pPr algn="l" rtl="0" fontAlgn="ctr"/>
                      <a:r>
                        <a:rPr lang="en-ZA" sz="1100" b="0" i="0" u="none" strike="noStrike">
                          <a:solidFill>
                            <a:srgbClr val="000000"/>
                          </a:solidFill>
                          <a:effectLst/>
                          <a:latin typeface="Arial"/>
                        </a:rPr>
                        <a:t>Cross Border Road Transport Agency</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104 000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38 500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38 500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65 500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4"/>
                  </a:ext>
                </a:extLst>
              </a:tr>
              <a:tr h="203899">
                <a:tc>
                  <a:txBody>
                    <a:bodyPr/>
                    <a:lstStyle/>
                    <a:p>
                      <a:pPr algn="l" rtl="0" fontAlgn="ctr"/>
                      <a:r>
                        <a:rPr lang="en-ZA" sz="1100" b="0" i="0" u="none" strike="noStrike">
                          <a:solidFill>
                            <a:srgbClr val="000000"/>
                          </a:solidFill>
                          <a:effectLst/>
                          <a:latin typeface="Arial"/>
                        </a:rPr>
                        <a:t>South African Civil Aviation Authority</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5"/>
                  </a:ext>
                </a:extLst>
              </a:tr>
              <a:tr h="400657">
                <a:tc>
                  <a:txBody>
                    <a:bodyPr/>
                    <a:lstStyle/>
                    <a:p>
                      <a:pPr algn="l" rtl="0" fontAlgn="ctr"/>
                      <a:r>
                        <a:rPr lang="en-ZA" sz="1100" b="0" i="0" u="none" strike="noStrike">
                          <a:solidFill>
                            <a:srgbClr val="000000"/>
                          </a:solidFill>
                          <a:effectLst/>
                          <a:latin typeface="Arial"/>
                        </a:rPr>
                        <a:t>South African Civil Aviation Authority: Flight Inspection Unit</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6"/>
                  </a:ext>
                </a:extLst>
              </a:tr>
              <a:tr h="203899">
                <a:tc>
                  <a:txBody>
                    <a:bodyPr/>
                    <a:lstStyle/>
                    <a:p>
                      <a:pPr algn="l" rtl="0" fontAlgn="ctr"/>
                      <a:r>
                        <a:rPr lang="en-ZA" sz="1100" b="0" i="0" u="none" strike="noStrike">
                          <a:solidFill>
                            <a:srgbClr val="000000"/>
                          </a:solidFill>
                          <a:effectLst/>
                          <a:latin typeface="Arial"/>
                        </a:rPr>
                        <a:t>Transport SETA</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1 368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1 368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100" b="0" i="0" u="none" strike="noStrike">
                          <a:solidFill>
                            <a:srgbClr val="FF0000"/>
                          </a:solidFill>
                          <a:effectLst/>
                          <a:latin typeface="Arial"/>
                        </a:rPr>
                        <a:t>              (1 368)</a:t>
                      </a:r>
                    </a:p>
                  </a:txBody>
                  <a:tcPr marL="6458" marR="6458" marT="645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7"/>
                  </a:ext>
                </a:extLst>
              </a:tr>
              <a:tr h="215588">
                <a:tc>
                  <a:txBody>
                    <a:bodyPr/>
                    <a:lstStyle/>
                    <a:p>
                      <a:pPr algn="l" rtl="0" fontAlgn="ctr"/>
                      <a:r>
                        <a:rPr lang="en-ZA" sz="1100" b="1" i="0" u="none" strike="noStrike">
                          <a:solidFill>
                            <a:srgbClr val="000000"/>
                          </a:solidFill>
                          <a:effectLst/>
                          <a:latin typeface="Arial"/>
                        </a:rPr>
                        <a:t>Sub total</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b"/>
                      <a:r>
                        <a:rPr lang="en-ZA" sz="1100" b="1" i="0" u="none" strike="noStrike">
                          <a:solidFill>
                            <a:srgbClr val="000000"/>
                          </a:solidFill>
                          <a:effectLst/>
                          <a:latin typeface="Arial"/>
                        </a:rPr>
                        <a:t>     54 605 507 </a:t>
                      </a:r>
                    </a:p>
                  </a:txBody>
                  <a:tcPr marL="6458" marR="6458" marT="64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b"/>
                      <a:r>
                        <a:rPr lang="en-ZA" sz="1100" b="1" i="0" u="none" strike="noStrike">
                          <a:solidFill>
                            <a:srgbClr val="000000"/>
                          </a:solidFill>
                          <a:effectLst/>
                          <a:latin typeface="Arial"/>
                        </a:rPr>
                        <a:t>     43 774 105 </a:t>
                      </a:r>
                    </a:p>
                  </a:txBody>
                  <a:tcPr marL="6458" marR="6458" marT="64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b"/>
                      <a:r>
                        <a:rPr lang="en-ZA" sz="1100" b="1" i="0" u="none" strike="noStrike">
                          <a:solidFill>
                            <a:srgbClr val="000000"/>
                          </a:solidFill>
                          <a:effectLst/>
                          <a:latin typeface="Arial"/>
                        </a:rPr>
                        <a:t>        41 548 266 </a:t>
                      </a:r>
                    </a:p>
                  </a:txBody>
                  <a:tcPr marL="6458" marR="6458" marT="64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b"/>
                      <a:r>
                        <a:rPr lang="en-ZA" sz="1100" b="1" i="0" u="none" strike="noStrike">
                          <a:solidFill>
                            <a:srgbClr val="000000"/>
                          </a:solidFill>
                          <a:effectLst/>
                          <a:latin typeface="Arial"/>
                        </a:rPr>
                        <a:t>    13 057 241 </a:t>
                      </a:r>
                    </a:p>
                  </a:txBody>
                  <a:tcPr marL="6458" marR="6458" marT="645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b"/>
                      <a:r>
                        <a:rPr lang="en-ZA" sz="1100" b="1" i="0" u="none" strike="noStrike" dirty="0">
                          <a:solidFill>
                            <a:srgbClr val="000000"/>
                          </a:solidFill>
                          <a:effectLst/>
                          <a:latin typeface="Arial"/>
                        </a:rPr>
                        <a:t>         2 225 839 </a:t>
                      </a:r>
                    </a:p>
                  </a:txBody>
                  <a:tcPr marL="6458" marR="6458" marT="6458"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8"/>
                  </a:ext>
                </a:extLst>
              </a:tr>
            </a:tbl>
          </a:graphicData>
        </a:graphic>
      </p:graphicFrame>
    </p:spTree>
    <p:extLst>
      <p:ext uri="{BB962C8B-B14F-4D97-AF65-F5344CB8AC3E}">
        <p14:creationId xmlns:p14="http://schemas.microsoft.com/office/powerpoint/2010/main" xmlns="" val="172780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8305800" cy="69532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Transfer Payments </a:t>
            </a:r>
            <a:r>
              <a:rPr lang="en-ZA" altLang="en-US" sz="1800" b="1" dirty="0">
                <a:solidFill>
                  <a:prstClr val="black">
                    <a:lumMod val="85000"/>
                    <a:lumOff val="15000"/>
                  </a:prstClr>
                </a:solidFill>
                <a:latin typeface="Arial" panose="020B0604020202020204" pitchFamily="34" charset="0"/>
                <a:cs typeface="Arial" panose="020B0604020202020204" pitchFamily="34" charset="0"/>
              </a:rPr>
              <a:t>(Continued)</a:t>
            </a: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11</a:t>
            </a:fld>
            <a:endParaRPr lang="en-US">
              <a:solidFill>
                <a:prstClr val="black">
                  <a:tint val="75000"/>
                </a:prstClr>
              </a:solidFill>
            </a:endParaRPr>
          </a:p>
        </p:txBody>
      </p:sp>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xmlns="" val="285925044"/>
              </p:ext>
            </p:extLst>
          </p:nvPr>
        </p:nvGraphicFramePr>
        <p:xfrm>
          <a:off x="457200" y="1266944"/>
          <a:ext cx="8229600" cy="4450806"/>
        </p:xfrm>
        <a:graphic>
          <a:graphicData uri="http://schemas.openxmlformats.org/drawingml/2006/table">
            <a:tbl>
              <a:tblPr/>
              <a:tblGrid>
                <a:gridCol w="3150569">
                  <a:extLst>
                    <a:ext uri="{9D8B030D-6E8A-4147-A177-3AD203B41FA5}">
                      <a16:colId xmlns:a16="http://schemas.microsoft.com/office/drawing/2014/main" xmlns="" val="20000"/>
                    </a:ext>
                  </a:extLst>
                </a:gridCol>
                <a:gridCol w="997867">
                  <a:extLst>
                    <a:ext uri="{9D8B030D-6E8A-4147-A177-3AD203B41FA5}">
                      <a16:colId xmlns:a16="http://schemas.microsoft.com/office/drawing/2014/main" xmlns="" val="20001"/>
                    </a:ext>
                  </a:extLst>
                </a:gridCol>
                <a:gridCol w="975443">
                  <a:extLst>
                    <a:ext uri="{9D8B030D-6E8A-4147-A177-3AD203B41FA5}">
                      <a16:colId xmlns:a16="http://schemas.microsoft.com/office/drawing/2014/main" xmlns="" val="20002"/>
                    </a:ext>
                  </a:extLst>
                </a:gridCol>
                <a:gridCol w="1087563">
                  <a:extLst>
                    <a:ext uri="{9D8B030D-6E8A-4147-A177-3AD203B41FA5}">
                      <a16:colId xmlns:a16="http://schemas.microsoft.com/office/drawing/2014/main" xmlns="" val="20003"/>
                    </a:ext>
                  </a:extLst>
                </a:gridCol>
                <a:gridCol w="964231">
                  <a:extLst>
                    <a:ext uri="{9D8B030D-6E8A-4147-A177-3AD203B41FA5}">
                      <a16:colId xmlns:a16="http://schemas.microsoft.com/office/drawing/2014/main" xmlns="" val="20004"/>
                    </a:ext>
                  </a:extLst>
                </a:gridCol>
                <a:gridCol w="1053927">
                  <a:extLst>
                    <a:ext uri="{9D8B030D-6E8A-4147-A177-3AD203B41FA5}">
                      <a16:colId xmlns:a16="http://schemas.microsoft.com/office/drawing/2014/main" xmlns="" val="20005"/>
                    </a:ext>
                  </a:extLst>
                </a:gridCol>
              </a:tblGrid>
              <a:tr h="697255">
                <a:tc>
                  <a:txBody>
                    <a:bodyPr/>
                    <a:lstStyle/>
                    <a:p>
                      <a:pPr algn="l" rtl="0" fontAlgn="ctr"/>
                      <a:r>
                        <a:rPr lang="en-ZA" sz="1100" b="1" i="0" u="none" strike="noStrike" dirty="0">
                          <a:solidFill>
                            <a:srgbClr val="000000"/>
                          </a:solidFill>
                          <a:effectLst/>
                          <a:latin typeface="Arial"/>
                        </a:rPr>
                        <a:t>Transfer Payments (R'000)</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5D2"/>
                    </a:solidFill>
                  </a:tcPr>
                </a:tc>
                <a:tc>
                  <a:txBody>
                    <a:bodyPr/>
                    <a:lstStyle/>
                    <a:p>
                      <a:pPr algn="ctr" rtl="0" fontAlgn="ctr"/>
                      <a:r>
                        <a:rPr lang="en-ZA" sz="1100" b="1" i="0" u="none" strike="noStrike">
                          <a:solidFill>
                            <a:srgbClr val="000000"/>
                          </a:solidFill>
                          <a:effectLst/>
                          <a:latin typeface="Arial"/>
                        </a:rPr>
                        <a:t> Revised budget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5D2"/>
                    </a:solidFill>
                  </a:tcPr>
                </a:tc>
                <a:tc>
                  <a:txBody>
                    <a:bodyPr/>
                    <a:lstStyle/>
                    <a:p>
                      <a:pPr algn="ctr" rtl="0" fontAlgn="ctr"/>
                      <a:r>
                        <a:rPr lang="en-ZA" sz="1100" b="1" i="0" u="none" strike="noStrike" dirty="0">
                          <a:solidFill>
                            <a:srgbClr val="000000"/>
                          </a:solidFill>
                          <a:effectLst/>
                          <a:latin typeface="Arial"/>
                        </a:rPr>
                        <a:t> 3</a:t>
                      </a:r>
                      <a:r>
                        <a:rPr lang="en-ZA" sz="1100" b="1" i="0" u="none" strike="noStrike" baseline="30000" dirty="0">
                          <a:solidFill>
                            <a:srgbClr val="000000"/>
                          </a:solidFill>
                          <a:effectLst/>
                          <a:latin typeface="Arial"/>
                        </a:rPr>
                        <a:t>rd</a:t>
                      </a:r>
                      <a:r>
                        <a:rPr lang="en-ZA" sz="1100" b="1" i="0" u="none" strike="noStrike" baseline="0" dirty="0">
                          <a:solidFill>
                            <a:srgbClr val="000000"/>
                          </a:solidFill>
                          <a:effectLst/>
                          <a:latin typeface="Arial"/>
                        </a:rPr>
                        <a:t> quarter</a:t>
                      </a:r>
                      <a:r>
                        <a:rPr lang="en-ZA" sz="1100" b="1" i="0" u="none" strike="noStrike" dirty="0">
                          <a:solidFill>
                            <a:srgbClr val="000000"/>
                          </a:solidFill>
                          <a:effectLst/>
                          <a:latin typeface="Arial"/>
                        </a:rPr>
                        <a:t> </a:t>
                      </a:r>
                      <a:r>
                        <a:rPr lang="en-ZA" sz="1100" b="1" i="0" u="none" strike="noStrike" dirty="0" err="1">
                          <a:solidFill>
                            <a:srgbClr val="000000"/>
                          </a:solidFill>
                          <a:effectLst/>
                          <a:latin typeface="Arial"/>
                        </a:rPr>
                        <a:t>Cashflow</a:t>
                      </a:r>
                      <a:r>
                        <a:rPr lang="en-ZA" sz="1100" b="1" i="0" u="none" strike="noStrike" dirty="0">
                          <a:solidFill>
                            <a:srgbClr val="000000"/>
                          </a:solidFill>
                          <a:effectLst/>
                          <a:latin typeface="Arial"/>
                        </a:rPr>
                        <a:t> projection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5D2"/>
                    </a:solidFill>
                  </a:tcPr>
                </a:tc>
                <a:tc>
                  <a:txBody>
                    <a:bodyPr/>
                    <a:lstStyle/>
                    <a:p>
                      <a:pPr algn="ctr" rtl="0" fontAlgn="ctr"/>
                      <a:r>
                        <a:rPr lang="en-ZA" sz="1100" b="1" i="0" u="none" strike="noStrike" dirty="0">
                          <a:solidFill>
                            <a:srgbClr val="000000"/>
                          </a:solidFill>
                          <a:effectLst/>
                          <a:latin typeface="Arial"/>
                        </a:rPr>
                        <a:t> 3</a:t>
                      </a:r>
                      <a:r>
                        <a:rPr lang="en-ZA" sz="1100" b="1" i="0" u="none" strike="noStrike" baseline="30000" dirty="0">
                          <a:solidFill>
                            <a:srgbClr val="000000"/>
                          </a:solidFill>
                          <a:effectLst/>
                          <a:latin typeface="Arial"/>
                        </a:rPr>
                        <a:t>rd</a:t>
                      </a:r>
                      <a:r>
                        <a:rPr lang="en-ZA" sz="1100" b="1" i="0" u="none" strike="noStrike" baseline="0" dirty="0">
                          <a:solidFill>
                            <a:srgbClr val="000000"/>
                          </a:solidFill>
                          <a:effectLst/>
                          <a:latin typeface="Arial"/>
                        </a:rPr>
                        <a:t> quarter</a:t>
                      </a:r>
                    </a:p>
                    <a:p>
                      <a:pPr algn="ctr" rtl="0" fontAlgn="ctr"/>
                      <a:r>
                        <a:rPr lang="en-ZA" sz="1100" b="1" i="0" u="none" strike="noStrike" dirty="0">
                          <a:solidFill>
                            <a:srgbClr val="000000"/>
                          </a:solidFill>
                          <a:effectLst/>
                          <a:latin typeface="Arial"/>
                        </a:rPr>
                        <a:t>Expenditure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5D2"/>
                    </a:solidFill>
                  </a:tcPr>
                </a:tc>
                <a:tc>
                  <a:txBody>
                    <a:bodyPr/>
                    <a:lstStyle/>
                    <a:p>
                      <a:pPr algn="ctr" rtl="0" fontAlgn="ctr"/>
                      <a:r>
                        <a:rPr lang="en-ZA" sz="1100" b="1" i="0" u="none" strike="noStrike">
                          <a:solidFill>
                            <a:srgbClr val="000000"/>
                          </a:solidFill>
                          <a:effectLst/>
                          <a:latin typeface="Arial"/>
                        </a:rPr>
                        <a:t>  Available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5D2"/>
                    </a:solidFill>
                  </a:tcPr>
                </a:tc>
                <a:tc>
                  <a:txBody>
                    <a:bodyPr/>
                    <a:lstStyle/>
                    <a:p>
                      <a:pPr algn="ctr" rtl="0" fontAlgn="ctr"/>
                      <a:r>
                        <a:rPr lang="en-ZA" sz="1100" b="1" i="0" u="none" strike="noStrike">
                          <a:solidFill>
                            <a:srgbClr val="000000"/>
                          </a:solidFill>
                          <a:effectLst/>
                          <a:latin typeface="Arial"/>
                        </a:rPr>
                        <a:t> Under / (Over) spent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5D2"/>
                    </a:solidFill>
                  </a:tcPr>
                </a:tc>
                <a:extLst>
                  <a:ext uri="{0D108BD9-81ED-4DB2-BD59-A6C34878D82A}">
                    <a16:rowId xmlns:a16="http://schemas.microsoft.com/office/drawing/2014/main" xmlns="" val="10000"/>
                  </a:ext>
                </a:extLst>
              </a:tr>
              <a:tr h="350740">
                <a:tc>
                  <a:txBody>
                    <a:bodyPr/>
                    <a:lstStyle/>
                    <a:p>
                      <a:pPr algn="l" rtl="0" fontAlgn="ctr"/>
                      <a:r>
                        <a:rPr lang="en-ZA" sz="1100" b="1" i="0" u="none" strike="noStrike">
                          <a:solidFill>
                            <a:srgbClr val="000000"/>
                          </a:solidFill>
                          <a:effectLst/>
                          <a:latin typeface="Arial"/>
                        </a:rPr>
                        <a:t>Other:</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4CF"/>
                    </a:solidFill>
                  </a:tcPr>
                </a:tc>
                <a:tc>
                  <a:txBody>
                    <a:bodyPr/>
                    <a:lstStyle/>
                    <a:p>
                      <a:pPr algn="r" rtl="0" fontAlgn="t"/>
                      <a:r>
                        <a:rPr lang="en-ZA" sz="1100" b="0" i="0" u="none" strike="noStrike">
                          <a:solidFill>
                            <a:srgbClr val="000000"/>
                          </a:solidFill>
                          <a:effectLst/>
                          <a:latin typeface="Arial"/>
                        </a:rPr>
                        <a:t> </a:t>
                      </a:r>
                    </a:p>
                  </a:txBody>
                  <a:tcPr marL="6458" marR="6458" marT="64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4CF"/>
                    </a:solidFill>
                  </a:tcPr>
                </a:tc>
                <a:tc>
                  <a:txBody>
                    <a:bodyPr/>
                    <a:lstStyle/>
                    <a:p>
                      <a:pPr algn="r" rtl="0" fontAlgn="t"/>
                      <a:r>
                        <a:rPr lang="en-ZA" sz="1100" b="0" i="0" u="none" strike="noStrike">
                          <a:solidFill>
                            <a:srgbClr val="000000"/>
                          </a:solidFill>
                          <a:effectLst/>
                          <a:latin typeface="Arial"/>
                        </a:rPr>
                        <a:t> </a:t>
                      </a:r>
                    </a:p>
                  </a:txBody>
                  <a:tcPr marL="6458" marR="6458" marT="64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4CF"/>
                    </a:solidFill>
                  </a:tcPr>
                </a:tc>
                <a:tc>
                  <a:txBody>
                    <a:bodyPr/>
                    <a:lstStyle/>
                    <a:p>
                      <a:pPr algn="r" rtl="0" fontAlgn="t"/>
                      <a:r>
                        <a:rPr lang="en-ZA" sz="1100" b="0" i="0" u="none" strike="noStrike">
                          <a:solidFill>
                            <a:srgbClr val="000000"/>
                          </a:solidFill>
                          <a:effectLst/>
                          <a:latin typeface="Arial"/>
                        </a:rPr>
                        <a:t> </a:t>
                      </a:r>
                    </a:p>
                  </a:txBody>
                  <a:tcPr marL="6458" marR="6458" marT="64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4CF"/>
                    </a:solidFill>
                  </a:tcPr>
                </a:tc>
                <a:tc>
                  <a:txBody>
                    <a:bodyPr/>
                    <a:lstStyle/>
                    <a:p>
                      <a:pPr algn="r" rtl="0" fontAlgn="t"/>
                      <a:r>
                        <a:rPr lang="en-ZA" sz="1100" b="0" i="0" u="none" strike="noStrike">
                          <a:solidFill>
                            <a:srgbClr val="000000"/>
                          </a:solidFill>
                          <a:effectLst/>
                          <a:latin typeface="Arial"/>
                        </a:rPr>
                        <a:t> </a:t>
                      </a:r>
                    </a:p>
                  </a:txBody>
                  <a:tcPr marL="6458" marR="6458" marT="64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4CF"/>
                    </a:solidFill>
                  </a:tcPr>
                </a:tc>
                <a:tc>
                  <a:txBody>
                    <a:bodyPr/>
                    <a:lstStyle/>
                    <a:p>
                      <a:pPr algn="r" rtl="0" fontAlgn="t"/>
                      <a:r>
                        <a:rPr lang="en-ZA" sz="1100" b="0" i="0" u="none" strike="noStrike">
                          <a:solidFill>
                            <a:srgbClr val="000000"/>
                          </a:solidFill>
                          <a:effectLst/>
                          <a:latin typeface="Arial"/>
                        </a:rPr>
                        <a:t> </a:t>
                      </a:r>
                    </a:p>
                  </a:txBody>
                  <a:tcPr marL="6458" marR="6458" marT="64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4CF"/>
                    </a:solidFill>
                  </a:tcPr>
                </a:tc>
                <a:extLst>
                  <a:ext uri="{0D108BD9-81ED-4DB2-BD59-A6C34878D82A}">
                    <a16:rowId xmlns:a16="http://schemas.microsoft.com/office/drawing/2014/main" xmlns="" val="10001"/>
                  </a:ext>
                </a:extLst>
              </a:tr>
              <a:tr h="331723">
                <a:tc>
                  <a:txBody>
                    <a:bodyPr/>
                    <a:lstStyle/>
                    <a:p>
                      <a:pPr algn="l" rtl="0" fontAlgn="ctr"/>
                      <a:r>
                        <a:rPr lang="en-ZA" sz="1100" b="0" i="0" u="none" strike="noStrike">
                          <a:solidFill>
                            <a:srgbClr val="000000"/>
                          </a:solidFill>
                          <a:effectLst/>
                          <a:latin typeface="Arial"/>
                        </a:rPr>
                        <a:t>Taxi scrapping</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208 559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200 000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164 720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43 839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35 280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2"/>
                  </a:ext>
                </a:extLst>
              </a:tr>
              <a:tr h="341232">
                <a:tc>
                  <a:txBody>
                    <a:bodyPr/>
                    <a:lstStyle/>
                    <a:p>
                      <a:pPr algn="l" rtl="0" fontAlgn="ctr"/>
                      <a:r>
                        <a:rPr lang="en-ZA" sz="1100" b="0" i="0" u="none" strike="noStrike">
                          <a:solidFill>
                            <a:srgbClr val="000000"/>
                          </a:solidFill>
                          <a:effectLst/>
                          <a:latin typeface="Arial"/>
                        </a:rPr>
                        <a:t>Taxi relief fund</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1 135 000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1 135 000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dirty="0">
                          <a:solidFill>
                            <a:srgbClr val="000000"/>
                          </a:solidFill>
                          <a:effectLst/>
                          <a:latin typeface="Arial"/>
                        </a:rPr>
                        <a:t>-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3"/>
                  </a:ext>
                </a:extLst>
              </a:tr>
              <a:tr h="341232">
                <a:tc>
                  <a:txBody>
                    <a:bodyPr/>
                    <a:lstStyle/>
                    <a:p>
                      <a:pPr algn="l" rtl="0" fontAlgn="ctr"/>
                      <a:r>
                        <a:rPr lang="en-ZA" sz="1100" b="0" i="0" u="none" strike="noStrike">
                          <a:solidFill>
                            <a:srgbClr val="000000"/>
                          </a:solidFill>
                          <a:effectLst/>
                          <a:latin typeface="Arial"/>
                        </a:rPr>
                        <a:t>Non Profit Institutions</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3 143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3 143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3 143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4"/>
                  </a:ext>
                </a:extLst>
              </a:tr>
              <a:tr h="341232">
                <a:tc>
                  <a:txBody>
                    <a:bodyPr/>
                    <a:lstStyle/>
                    <a:p>
                      <a:pPr algn="l" rtl="0" fontAlgn="ctr"/>
                      <a:r>
                        <a:rPr lang="en-ZA" sz="1100" b="0" i="0" u="none" strike="noStrike">
                          <a:solidFill>
                            <a:srgbClr val="000000"/>
                          </a:solidFill>
                          <a:effectLst/>
                          <a:latin typeface="Arial"/>
                        </a:rPr>
                        <a:t>South African National Taxi Council</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25 093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20 093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20 093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5 000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5"/>
                  </a:ext>
                </a:extLst>
              </a:tr>
              <a:tr h="341232">
                <a:tc>
                  <a:txBody>
                    <a:bodyPr/>
                    <a:lstStyle/>
                    <a:p>
                      <a:pPr algn="l" rtl="0" fontAlgn="ctr"/>
                      <a:r>
                        <a:rPr lang="en-ZA" sz="1100" b="0" i="0" u="none" strike="noStrike">
                          <a:solidFill>
                            <a:srgbClr val="000000"/>
                          </a:solidFill>
                          <a:effectLst/>
                          <a:latin typeface="Arial"/>
                        </a:rPr>
                        <a:t>Bursaries to non-employees</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12 300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8 233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dirty="0">
                          <a:solidFill>
                            <a:srgbClr val="000000"/>
                          </a:solidFill>
                          <a:effectLst/>
                          <a:latin typeface="Arial"/>
                        </a:rPr>
                        <a:t>                 5 493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6 807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2 740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6"/>
                  </a:ext>
                </a:extLst>
              </a:tr>
              <a:tr h="341232">
                <a:tc>
                  <a:txBody>
                    <a:bodyPr/>
                    <a:lstStyle/>
                    <a:p>
                      <a:pPr algn="l" rtl="0" fontAlgn="ctr"/>
                      <a:r>
                        <a:rPr lang="en-ZA" sz="1100" b="0" i="0" u="none" strike="noStrike">
                          <a:solidFill>
                            <a:srgbClr val="000000"/>
                          </a:solidFill>
                          <a:effectLst/>
                          <a:latin typeface="Arial"/>
                        </a:rPr>
                        <a:t>International Organisations</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20 141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18 336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8 143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11 998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10 193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7"/>
                  </a:ext>
                </a:extLst>
              </a:tr>
              <a:tr h="341232">
                <a:tc>
                  <a:txBody>
                    <a:bodyPr/>
                    <a:lstStyle/>
                    <a:p>
                      <a:pPr algn="l" rtl="0" fontAlgn="ctr"/>
                      <a:r>
                        <a:rPr lang="en-ZA" sz="1100" b="0" i="0" u="none" strike="noStrike">
                          <a:solidFill>
                            <a:srgbClr val="000000"/>
                          </a:solidFill>
                          <a:effectLst/>
                          <a:latin typeface="Arial"/>
                        </a:rPr>
                        <a:t>Leave pay and donations</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222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1 656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FF0000"/>
                          </a:solidFill>
                          <a:effectLst/>
                          <a:latin typeface="Arial"/>
                        </a:rPr>
                        <a:t>            (1 434)</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FF0000"/>
                          </a:solidFill>
                          <a:effectLst/>
                          <a:latin typeface="Arial"/>
                        </a:rPr>
                        <a:t>              (1 656)</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8"/>
                  </a:ext>
                </a:extLst>
              </a:tr>
              <a:tr h="341232">
                <a:tc>
                  <a:txBody>
                    <a:bodyPr/>
                    <a:lstStyle/>
                    <a:p>
                      <a:pPr algn="l" rtl="0" fontAlgn="ctr"/>
                      <a:r>
                        <a:rPr lang="en-ZA" sz="1100" b="0" i="0" u="none" strike="noStrike">
                          <a:solidFill>
                            <a:srgbClr val="000000"/>
                          </a:solidFill>
                          <a:effectLst/>
                          <a:latin typeface="Arial"/>
                        </a:rPr>
                        <a:t>Vehicle licences</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ctr"/>
                      <a:r>
                        <a:rPr lang="en-ZA" sz="1100" b="0" i="0" u="none" strike="noStrike">
                          <a:solidFill>
                            <a:srgbClr val="000000"/>
                          </a:solidFill>
                          <a:effectLst/>
                          <a:latin typeface="Arial"/>
                        </a:rPr>
                        <a:t>                      -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9"/>
                  </a:ext>
                </a:extLst>
              </a:tr>
              <a:tr h="341232">
                <a:tc>
                  <a:txBody>
                    <a:bodyPr/>
                    <a:lstStyle/>
                    <a:p>
                      <a:pPr algn="l" rtl="0" fontAlgn="ctr"/>
                      <a:r>
                        <a:rPr lang="en-ZA" sz="1100" b="1" i="0" u="none" strike="noStrike">
                          <a:solidFill>
                            <a:srgbClr val="000000"/>
                          </a:solidFill>
                          <a:effectLst/>
                          <a:latin typeface="Arial"/>
                        </a:rPr>
                        <a:t>Sub total</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ZA" sz="1100" b="1" i="0" u="none" strike="noStrike">
                          <a:solidFill>
                            <a:srgbClr val="000000"/>
                          </a:solidFill>
                          <a:effectLst/>
                          <a:latin typeface="Arial"/>
                        </a:rPr>
                        <a:t>       1 404 458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ZA" sz="1100" b="1" i="0" u="none" strike="noStrike">
                          <a:solidFill>
                            <a:srgbClr val="000000"/>
                          </a:solidFill>
                          <a:effectLst/>
                          <a:latin typeface="Arial"/>
                        </a:rPr>
                        <a:t>          249 805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ZA" sz="1100" b="1" i="0" u="none" strike="noStrike">
                          <a:solidFill>
                            <a:srgbClr val="000000"/>
                          </a:solidFill>
                          <a:effectLst/>
                          <a:latin typeface="Arial"/>
                        </a:rPr>
                        <a:t>             203 248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ZA" sz="1100" b="1" i="0" u="none" strike="noStrike">
                          <a:solidFill>
                            <a:srgbClr val="000000"/>
                          </a:solidFill>
                          <a:effectLst/>
                          <a:latin typeface="Arial"/>
                        </a:rPr>
                        <a:t>      1 201 210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ZA" sz="1100" b="1" i="0" u="none" strike="noStrike">
                          <a:solidFill>
                            <a:srgbClr val="000000"/>
                          </a:solidFill>
                          <a:effectLst/>
                          <a:latin typeface="Arial"/>
                        </a:rPr>
                        <a:t>              46 557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xmlns="" val="10010"/>
                  </a:ext>
                </a:extLst>
              </a:tr>
              <a:tr h="341232">
                <a:tc>
                  <a:txBody>
                    <a:bodyPr/>
                    <a:lstStyle/>
                    <a:p>
                      <a:pPr algn="l" rtl="0" fontAlgn="ctr"/>
                      <a:r>
                        <a:rPr lang="en-ZA" sz="1100" b="1" i="0" u="none" strike="noStrike">
                          <a:solidFill>
                            <a:srgbClr val="000000"/>
                          </a:solidFill>
                          <a:effectLst/>
                          <a:latin typeface="Arial"/>
                        </a:rPr>
                        <a:t>Total</a:t>
                      </a:r>
                    </a:p>
                  </a:txBody>
                  <a:tcPr marL="6458" marR="6458" marT="645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1" i="0" u="none" strike="noStrike">
                          <a:solidFill>
                            <a:srgbClr val="000000"/>
                          </a:solidFill>
                          <a:effectLst/>
                          <a:latin typeface="Arial"/>
                        </a:rPr>
                        <a:t>     56 009 965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1" i="0" u="none" strike="noStrike">
                          <a:solidFill>
                            <a:srgbClr val="000000"/>
                          </a:solidFill>
                          <a:effectLst/>
                          <a:latin typeface="Arial"/>
                        </a:rPr>
                        <a:t>     44 023 910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1" i="0" u="none" strike="noStrike">
                          <a:solidFill>
                            <a:srgbClr val="000000"/>
                          </a:solidFill>
                          <a:effectLst/>
                          <a:latin typeface="Arial"/>
                        </a:rPr>
                        <a:t>        41 751 514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1" i="0" u="none" strike="noStrike">
                          <a:solidFill>
                            <a:srgbClr val="000000"/>
                          </a:solidFill>
                          <a:effectLst/>
                          <a:latin typeface="Arial"/>
                        </a:rPr>
                        <a:t>    14 258 451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r" rtl="0" fontAlgn="ctr"/>
                      <a:r>
                        <a:rPr lang="en-ZA" sz="1100" b="1" i="0" u="none" strike="noStrike" dirty="0">
                          <a:solidFill>
                            <a:srgbClr val="000000"/>
                          </a:solidFill>
                          <a:effectLst/>
                          <a:latin typeface="Arial"/>
                        </a:rPr>
                        <a:t>         2 272 396 </a:t>
                      </a:r>
                    </a:p>
                  </a:txBody>
                  <a:tcPr marL="6458" marR="6458" marT="645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324417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6324600" cy="754573"/>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Provincial Roads Maintenance Grant </a:t>
            </a:r>
          </a:p>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(PRMG)</a:t>
            </a: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12</a:t>
            </a:fld>
            <a:endParaRPr lang="en-US">
              <a:solidFill>
                <a:prstClr val="black">
                  <a:tint val="75000"/>
                </a:prstClr>
              </a:solidFill>
            </a:endParaRPr>
          </a:p>
        </p:txBody>
      </p:sp>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xmlns="" val="2070187791"/>
              </p:ext>
            </p:extLst>
          </p:nvPr>
        </p:nvGraphicFramePr>
        <p:xfrm>
          <a:off x="609600" y="1296198"/>
          <a:ext cx="8077200" cy="4179184"/>
        </p:xfrm>
        <a:graphic>
          <a:graphicData uri="http://schemas.openxmlformats.org/drawingml/2006/table">
            <a:tbl>
              <a:tblPr/>
              <a:tblGrid>
                <a:gridCol w="1571640">
                  <a:extLst>
                    <a:ext uri="{9D8B030D-6E8A-4147-A177-3AD203B41FA5}">
                      <a16:colId xmlns:a16="http://schemas.microsoft.com/office/drawing/2014/main" xmlns="" val="20000"/>
                    </a:ext>
                  </a:extLst>
                </a:gridCol>
                <a:gridCol w="1249583">
                  <a:extLst>
                    <a:ext uri="{9D8B030D-6E8A-4147-A177-3AD203B41FA5}">
                      <a16:colId xmlns:a16="http://schemas.microsoft.com/office/drawing/2014/main" xmlns="" val="20001"/>
                    </a:ext>
                  </a:extLst>
                </a:gridCol>
                <a:gridCol w="1326877">
                  <a:extLst>
                    <a:ext uri="{9D8B030D-6E8A-4147-A177-3AD203B41FA5}">
                      <a16:colId xmlns:a16="http://schemas.microsoft.com/office/drawing/2014/main" xmlns="" val="20002"/>
                    </a:ext>
                  </a:extLst>
                </a:gridCol>
                <a:gridCol w="1301112">
                  <a:extLst>
                    <a:ext uri="{9D8B030D-6E8A-4147-A177-3AD203B41FA5}">
                      <a16:colId xmlns:a16="http://schemas.microsoft.com/office/drawing/2014/main" xmlns="" val="20003"/>
                    </a:ext>
                  </a:extLst>
                </a:gridCol>
                <a:gridCol w="1236700">
                  <a:extLst>
                    <a:ext uri="{9D8B030D-6E8A-4147-A177-3AD203B41FA5}">
                      <a16:colId xmlns:a16="http://schemas.microsoft.com/office/drawing/2014/main" xmlns="" val="20004"/>
                    </a:ext>
                  </a:extLst>
                </a:gridCol>
                <a:gridCol w="1391288">
                  <a:extLst>
                    <a:ext uri="{9D8B030D-6E8A-4147-A177-3AD203B41FA5}">
                      <a16:colId xmlns:a16="http://schemas.microsoft.com/office/drawing/2014/main" xmlns="" val="20005"/>
                    </a:ext>
                  </a:extLst>
                </a:gridCol>
              </a:tblGrid>
              <a:tr h="767908">
                <a:tc>
                  <a:txBody>
                    <a:bodyPr/>
                    <a:lstStyle/>
                    <a:p>
                      <a:pPr algn="ctr" fontAlgn="b"/>
                      <a:r>
                        <a:rPr lang="en-ZA" sz="1000" b="1" i="0" u="none" strike="noStrike" dirty="0">
                          <a:solidFill>
                            <a:srgbClr val="000000"/>
                          </a:solidFill>
                          <a:effectLst/>
                          <a:latin typeface="Arial" panose="020B0604020202020204" pitchFamily="34" charset="0"/>
                        </a:rPr>
                        <a:t>PROVINCES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000" b="1" i="0" u="none" strike="noStrike" dirty="0">
                          <a:solidFill>
                            <a:srgbClr val="000000"/>
                          </a:solidFill>
                          <a:effectLst/>
                          <a:latin typeface="Arial" panose="020B0604020202020204" pitchFamily="34" charset="0"/>
                        </a:rPr>
                        <a:t>ADJUSTED ALLOCATIONS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000" b="1" i="0" u="none" strike="noStrike" dirty="0">
                          <a:solidFill>
                            <a:srgbClr val="000000"/>
                          </a:solidFill>
                          <a:effectLst/>
                          <a:latin typeface="Arial" panose="020B0604020202020204" pitchFamily="34" charset="0"/>
                        </a:rPr>
                        <a:t>TRANSFERRED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000" b="1" i="0" u="none" strike="noStrike" dirty="0">
                          <a:solidFill>
                            <a:srgbClr val="000000"/>
                          </a:solidFill>
                          <a:effectLst/>
                          <a:latin typeface="Arial" panose="020B0604020202020204" pitchFamily="34" charset="0"/>
                        </a:rPr>
                        <a:t>SPENT BY THE PROVINCES TO DECEMBER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000" b="1" i="0" u="none" strike="noStrike" dirty="0">
                          <a:solidFill>
                            <a:srgbClr val="000000"/>
                          </a:solidFill>
                          <a:effectLst/>
                          <a:latin typeface="Arial" panose="020B0604020202020204" pitchFamily="34" charset="0"/>
                        </a:rPr>
                        <a:t>AVAILABLE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000" b="1" i="0" u="none" strike="noStrike" dirty="0">
                          <a:solidFill>
                            <a:srgbClr val="000000"/>
                          </a:solidFill>
                          <a:effectLst/>
                          <a:latin typeface="Arial" panose="020B0604020202020204" pitchFamily="34" charset="0"/>
                        </a:rPr>
                        <a:t>% ON TRANSFERRED  EXPENDITURE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0"/>
                  </a:ext>
                </a:extLst>
              </a:tr>
              <a:tr h="310116">
                <a:tc>
                  <a:txBody>
                    <a:bodyPr/>
                    <a:lstStyle/>
                    <a:p>
                      <a:pPr algn="l" fontAlgn="b"/>
                      <a:r>
                        <a:rPr lang="en-ZA" sz="12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2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200" b="1" i="0" u="none" strike="noStrike" dirty="0">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200" b="1" i="0" u="none" strike="noStrike">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200" b="1" i="0" u="none" strike="noStrike">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200" b="1" i="0" u="none" strike="noStrike" dirty="0">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1"/>
                  </a:ext>
                </a:extLst>
              </a:tr>
              <a:tr h="310116">
                <a:tc>
                  <a:txBody>
                    <a:bodyPr/>
                    <a:lstStyle/>
                    <a:p>
                      <a:pPr algn="l" fontAlgn="b"/>
                      <a:r>
                        <a:rPr lang="en-ZA" sz="1200" b="0" i="0" u="none" strike="noStrike" dirty="0">
                          <a:solidFill>
                            <a:srgbClr val="000000"/>
                          </a:solidFill>
                          <a:effectLst/>
                          <a:latin typeface="Arial" panose="020B0604020202020204" pitchFamily="34" charset="0"/>
                        </a:rPr>
                        <a:t>Eastern Cape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1 468 807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1 209 827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dirty="0">
                          <a:solidFill>
                            <a:srgbClr val="000000"/>
                          </a:solidFill>
                          <a:effectLst/>
                          <a:latin typeface="Arial" panose="020B0604020202020204" pitchFamily="34" charset="0"/>
                        </a:rPr>
                        <a:t>999 484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dirty="0">
                          <a:solidFill>
                            <a:srgbClr val="000000"/>
                          </a:solidFill>
                          <a:effectLst/>
                          <a:latin typeface="Arial" panose="020B0604020202020204" pitchFamily="34" charset="0"/>
                        </a:rPr>
                        <a:t>258 980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2"/>
                  </a:ext>
                </a:extLst>
              </a:tr>
              <a:tr h="310116">
                <a:tc>
                  <a:txBody>
                    <a:bodyPr/>
                    <a:lstStyle/>
                    <a:p>
                      <a:pPr algn="l" fontAlgn="b"/>
                      <a:r>
                        <a:rPr lang="en-ZA" sz="1200" b="0" i="0" u="none" strike="noStrike">
                          <a:solidFill>
                            <a:srgbClr val="000000"/>
                          </a:solidFill>
                          <a:effectLst/>
                          <a:latin typeface="Arial" panose="020B0604020202020204" pitchFamily="34" charset="0"/>
                        </a:rPr>
                        <a:t>Free State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1 302 578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1 065 779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1 016 689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dirty="0">
                          <a:solidFill>
                            <a:srgbClr val="000000"/>
                          </a:solidFill>
                          <a:effectLst/>
                          <a:latin typeface="Arial" panose="020B0604020202020204" pitchFamily="34" charset="0"/>
                        </a:rPr>
                        <a:t>236 799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3"/>
                  </a:ext>
                </a:extLst>
              </a:tr>
              <a:tr h="310116">
                <a:tc>
                  <a:txBody>
                    <a:bodyPr/>
                    <a:lstStyle/>
                    <a:p>
                      <a:pPr algn="l" fontAlgn="b"/>
                      <a:r>
                        <a:rPr lang="en-ZA" sz="1200" b="0" i="0" u="none" strike="noStrike">
                          <a:solidFill>
                            <a:srgbClr val="000000"/>
                          </a:solidFill>
                          <a:effectLst/>
                          <a:latin typeface="Arial" panose="020B0604020202020204" pitchFamily="34" charset="0"/>
                        </a:rPr>
                        <a:t>Gauteng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677 663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520 772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458 138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156 891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4"/>
                  </a:ext>
                </a:extLst>
              </a:tr>
              <a:tr h="310116">
                <a:tc>
                  <a:txBody>
                    <a:bodyPr/>
                    <a:lstStyle/>
                    <a:p>
                      <a:pPr algn="l" fontAlgn="b"/>
                      <a:r>
                        <a:rPr lang="en-ZA" sz="1200" b="0" i="0" u="none" strike="noStrike">
                          <a:solidFill>
                            <a:srgbClr val="000000"/>
                          </a:solidFill>
                          <a:effectLst/>
                          <a:latin typeface="Arial" panose="020B0604020202020204" pitchFamily="34" charset="0"/>
                        </a:rPr>
                        <a:t>KwaZulu-Natal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1 843 325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1 534 972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1 341 691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308 353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5"/>
                  </a:ext>
                </a:extLst>
              </a:tr>
              <a:tr h="310116">
                <a:tc>
                  <a:txBody>
                    <a:bodyPr/>
                    <a:lstStyle/>
                    <a:p>
                      <a:pPr algn="l" fontAlgn="b"/>
                      <a:r>
                        <a:rPr lang="en-ZA" sz="1200" b="0" i="0" u="none" strike="noStrike">
                          <a:solidFill>
                            <a:srgbClr val="000000"/>
                          </a:solidFill>
                          <a:effectLst/>
                          <a:latin typeface="Arial" panose="020B0604020202020204" pitchFamily="34" charset="0"/>
                        </a:rPr>
                        <a:t>Limpopo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1 169 237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974 457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282 751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194 780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6"/>
                  </a:ext>
                </a:extLst>
              </a:tr>
              <a:tr h="310116">
                <a:tc>
                  <a:txBody>
                    <a:bodyPr/>
                    <a:lstStyle/>
                    <a:p>
                      <a:pPr algn="l" fontAlgn="b"/>
                      <a:r>
                        <a:rPr lang="en-ZA" sz="1200" b="0" i="0" u="none" strike="noStrike">
                          <a:solidFill>
                            <a:srgbClr val="000000"/>
                          </a:solidFill>
                          <a:effectLst/>
                          <a:latin typeface="Arial" panose="020B0604020202020204" pitchFamily="34" charset="0"/>
                        </a:rPr>
                        <a:t>Mpumalanga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957 859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768 003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747 497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189 856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7"/>
                  </a:ext>
                </a:extLst>
              </a:tr>
              <a:tr h="310116">
                <a:tc>
                  <a:txBody>
                    <a:bodyPr/>
                    <a:lstStyle/>
                    <a:p>
                      <a:pPr algn="l" fontAlgn="b"/>
                      <a:r>
                        <a:rPr lang="en-ZA" sz="1200" b="0" i="0" u="none" strike="noStrike">
                          <a:solidFill>
                            <a:srgbClr val="000000"/>
                          </a:solidFill>
                          <a:effectLst/>
                          <a:latin typeface="Arial" panose="020B0604020202020204" pitchFamily="34" charset="0"/>
                        </a:rPr>
                        <a:t>Northern Cape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1 111 222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906 326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831 306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204 896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8"/>
                  </a:ext>
                </a:extLst>
              </a:tr>
              <a:tr h="310116">
                <a:tc>
                  <a:txBody>
                    <a:bodyPr/>
                    <a:lstStyle/>
                    <a:p>
                      <a:pPr algn="l" fontAlgn="b"/>
                      <a:r>
                        <a:rPr lang="en-ZA" sz="1200" b="0" i="0" u="none" strike="noStrike">
                          <a:solidFill>
                            <a:srgbClr val="000000"/>
                          </a:solidFill>
                          <a:effectLst/>
                          <a:latin typeface="Arial" panose="020B0604020202020204" pitchFamily="34" charset="0"/>
                        </a:rPr>
                        <a:t>North West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969 637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779 965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837 249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189 672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9"/>
                  </a:ext>
                </a:extLst>
              </a:tr>
              <a:tr h="310116">
                <a:tc>
                  <a:txBody>
                    <a:bodyPr/>
                    <a:lstStyle/>
                    <a:p>
                      <a:pPr algn="l" fontAlgn="b"/>
                      <a:r>
                        <a:rPr lang="en-ZA" sz="1200" b="0" i="0" u="none" strike="noStrike">
                          <a:solidFill>
                            <a:srgbClr val="000000"/>
                          </a:solidFill>
                          <a:effectLst/>
                          <a:latin typeface="Arial" panose="020B0604020202020204" pitchFamily="34" charset="0"/>
                        </a:rPr>
                        <a:t>Western Cape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967 006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785 990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599 851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181 016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10"/>
                  </a:ext>
                </a:extLst>
              </a:tr>
              <a:tr h="310116">
                <a:tc>
                  <a:txBody>
                    <a:bodyPr/>
                    <a:lstStyle/>
                    <a:p>
                      <a:pPr algn="l" fontAlgn="b"/>
                      <a:r>
                        <a:rPr lang="en-ZA" sz="12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ZA" sz="1200" b="1" i="0" u="none" strike="noStrike">
                          <a:solidFill>
                            <a:srgbClr val="000000"/>
                          </a:solidFill>
                          <a:effectLst/>
                          <a:latin typeface="Arial" panose="020B0604020202020204" pitchFamily="34" charset="0"/>
                        </a:rPr>
                        <a:t>10 467 334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ZA" sz="1200" b="1" i="0" u="none" strike="noStrike" dirty="0">
                          <a:solidFill>
                            <a:srgbClr val="000000"/>
                          </a:solidFill>
                          <a:effectLst/>
                          <a:latin typeface="Arial" panose="020B0604020202020204" pitchFamily="34" charset="0"/>
                        </a:rPr>
                        <a:t>8 546 091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ZA" sz="1200" b="1" i="0" u="none" strike="noStrike">
                          <a:solidFill>
                            <a:srgbClr val="000000"/>
                          </a:solidFill>
                          <a:effectLst/>
                          <a:latin typeface="Arial" panose="020B0604020202020204" pitchFamily="34" charset="0"/>
                        </a:rPr>
                        <a:t>7 114 656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ZA" sz="1200" b="1" i="0" u="none" strike="noStrike">
                          <a:solidFill>
                            <a:srgbClr val="000000"/>
                          </a:solidFill>
                          <a:effectLst/>
                          <a:latin typeface="Arial" panose="020B0604020202020204" pitchFamily="34" charset="0"/>
                        </a:rPr>
                        <a:t>1 921 243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ZA" sz="1200" b="1" i="0" u="none" strike="noStrike" dirty="0">
                          <a:solidFill>
                            <a:srgbClr val="000000"/>
                          </a:solidFill>
                          <a:effectLst/>
                          <a:latin typeface="Arial" panose="020B060402020202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1361556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8305800" cy="69532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Public Transport Operations Grant </a:t>
            </a:r>
          </a:p>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(PTOG)</a:t>
            </a:r>
            <a:endParaRPr lang="en-ZA" altLang="en-US" sz="18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13</a:t>
            </a:fld>
            <a:endParaRPr lang="en-US">
              <a:solidFill>
                <a:prstClr val="black">
                  <a:tint val="75000"/>
                </a:prstClr>
              </a:solidFill>
            </a:endParaRPr>
          </a:p>
        </p:txBody>
      </p:sp>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xmlns="" val="2384635437"/>
              </p:ext>
            </p:extLst>
          </p:nvPr>
        </p:nvGraphicFramePr>
        <p:xfrm>
          <a:off x="520701" y="1313793"/>
          <a:ext cx="8102598" cy="4271761"/>
        </p:xfrm>
        <a:graphic>
          <a:graphicData uri="http://schemas.openxmlformats.org/drawingml/2006/table">
            <a:tbl>
              <a:tblPr/>
              <a:tblGrid>
                <a:gridCol w="1392634">
                  <a:extLst>
                    <a:ext uri="{9D8B030D-6E8A-4147-A177-3AD203B41FA5}">
                      <a16:colId xmlns:a16="http://schemas.microsoft.com/office/drawing/2014/main" xmlns="" val="20000"/>
                    </a:ext>
                  </a:extLst>
                </a:gridCol>
                <a:gridCol w="1392634">
                  <a:extLst>
                    <a:ext uri="{9D8B030D-6E8A-4147-A177-3AD203B41FA5}">
                      <a16:colId xmlns:a16="http://schemas.microsoft.com/office/drawing/2014/main" xmlns="" val="20001"/>
                    </a:ext>
                  </a:extLst>
                </a:gridCol>
                <a:gridCol w="1392634">
                  <a:extLst>
                    <a:ext uri="{9D8B030D-6E8A-4147-A177-3AD203B41FA5}">
                      <a16:colId xmlns:a16="http://schemas.microsoft.com/office/drawing/2014/main" xmlns="" val="20002"/>
                    </a:ext>
                  </a:extLst>
                </a:gridCol>
                <a:gridCol w="1392634">
                  <a:extLst>
                    <a:ext uri="{9D8B030D-6E8A-4147-A177-3AD203B41FA5}">
                      <a16:colId xmlns:a16="http://schemas.microsoft.com/office/drawing/2014/main" xmlns="" val="20003"/>
                    </a:ext>
                  </a:extLst>
                </a:gridCol>
                <a:gridCol w="1266031">
                  <a:extLst>
                    <a:ext uri="{9D8B030D-6E8A-4147-A177-3AD203B41FA5}">
                      <a16:colId xmlns:a16="http://schemas.microsoft.com/office/drawing/2014/main" xmlns="" val="20004"/>
                    </a:ext>
                  </a:extLst>
                </a:gridCol>
                <a:gridCol w="1266031">
                  <a:extLst>
                    <a:ext uri="{9D8B030D-6E8A-4147-A177-3AD203B41FA5}">
                      <a16:colId xmlns:a16="http://schemas.microsoft.com/office/drawing/2014/main" xmlns="" val="20005"/>
                    </a:ext>
                  </a:extLst>
                </a:gridCol>
              </a:tblGrid>
              <a:tr h="787700">
                <a:tc rowSpan="2">
                  <a:txBody>
                    <a:bodyPr/>
                    <a:lstStyle/>
                    <a:p>
                      <a:pPr algn="ctr" fontAlgn="ctr"/>
                      <a:r>
                        <a:rPr lang="en-ZA" sz="1100" b="1" i="0" u="none" strike="noStrike" dirty="0">
                          <a:solidFill>
                            <a:srgbClr val="000000"/>
                          </a:solidFill>
                          <a:effectLst/>
                          <a:latin typeface="Arial" panose="020B0604020202020204" pitchFamily="34" charset="0"/>
                        </a:rPr>
                        <a:t>PROVINCES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dirty="0">
                          <a:solidFill>
                            <a:srgbClr val="000000"/>
                          </a:solidFill>
                          <a:effectLst/>
                          <a:latin typeface="Arial" panose="020B0604020202020204" pitchFamily="34" charset="0"/>
                        </a:rPr>
                        <a:t> ALLOCATION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dirty="0">
                          <a:solidFill>
                            <a:srgbClr val="000000"/>
                          </a:solidFill>
                          <a:effectLst/>
                          <a:latin typeface="Arial" panose="020B0604020202020204" pitchFamily="34" charset="0"/>
                        </a:rPr>
                        <a:t>TRANSFERRED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000" b="1" i="0" u="none" strike="noStrike" dirty="0">
                          <a:solidFill>
                            <a:srgbClr val="000000"/>
                          </a:solidFill>
                          <a:effectLst/>
                          <a:latin typeface="Arial" panose="020B0604020202020204" pitchFamily="34" charset="0"/>
                        </a:rPr>
                        <a:t>SPENT BY THE PROVINCES TO DECEMBER 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dirty="0">
                          <a:solidFill>
                            <a:srgbClr val="000000"/>
                          </a:solidFill>
                          <a:effectLst/>
                          <a:latin typeface="Arial" panose="020B0604020202020204" pitchFamily="34" charset="0"/>
                        </a:rPr>
                        <a:t>AVAILABLE BUDGET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000" b="1" i="0" u="none" strike="noStrike" dirty="0">
                          <a:solidFill>
                            <a:srgbClr val="000000"/>
                          </a:solidFill>
                          <a:effectLst/>
                          <a:latin typeface="Arial" panose="020B0604020202020204" pitchFamily="34" charset="0"/>
                        </a:rPr>
                        <a:t>% ON TRANSFERRED  EXPENDITURE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0"/>
                  </a:ext>
                </a:extLst>
              </a:tr>
              <a:tr h="302961">
                <a:tc vMerge="1">
                  <a:txBody>
                    <a:bodyPr/>
                    <a:lstStyle/>
                    <a:p>
                      <a:endParaRPr lang="en-ZA"/>
                    </a:p>
                  </a:txBody>
                  <a:tcPr/>
                </a:tc>
                <a:tc>
                  <a:txBody>
                    <a:bodyPr/>
                    <a:lstStyle/>
                    <a:p>
                      <a:pPr algn="ctr" fontAlgn="b"/>
                      <a:r>
                        <a:rPr lang="en-ZA" sz="1100" b="1" i="0" u="none" strike="noStrike">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100" b="1" i="0" u="none" strike="noStrike">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100" b="1" i="0" u="none" strike="noStrike">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100" b="1" i="0" u="none" strike="noStrike">
                          <a:solidFill>
                            <a:srgbClr val="000000"/>
                          </a:solidFill>
                          <a:effectLst/>
                          <a:latin typeface="Arial" panose="020B060402020202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100" b="1"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1"/>
                  </a:ext>
                </a:extLst>
              </a:tr>
              <a:tr h="318110">
                <a:tc>
                  <a:txBody>
                    <a:bodyPr/>
                    <a:lstStyle/>
                    <a:p>
                      <a:pPr algn="l" fontAlgn="b"/>
                      <a:r>
                        <a:rPr lang="en-ZA" sz="1200" b="0" i="0" u="none" strike="noStrike">
                          <a:solidFill>
                            <a:srgbClr val="000000"/>
                          </a:solidFill>
                          <a:effectLst/>
                          <a:latin typeface="Arial" panose="020B0604020202020204" pitchFamily="34" charset="0"/>
                        </a:rPr>
                        <a:t>Eastern Cape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269 007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195 640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dirty="0">
                          <a:solidFill>
                            <a:srgbClr val="000000"/>
                          </a:solidFill>
                          <a:effectLst/>
                          <a:latin typeface="Arial" panose="020B0604020202020204" pitchFamily="34" charset="0"/>
                        </a:rPr>
                        <a:t>158 888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dirty="0">
                          <a:solidFill>
                            <a:srgbClr val="000000"/>
                          </a:solidFill>
                          <a:effectLst/>
                          <a:latin typeface="Arial" panose="020B0604020202020204" pitchFamily="34" charset="0"/>
                        </a:rPr>
                        <a:t>73 367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2"/>
                  </a:ext>
                </a:extLst>
              </a:tr>
              <a:tr h="318110">
                <a:tc>
                  <a:txBody>
                    <a:bodyPr/>
                    <a:lstStyle/>
                    <a:p>
                      <a:pPr algn="l" fontAlgn="b"/>
                      <a:r>
                        <a:rPr lang="en-ZA" sz="1200" b="0" i="0" u="none" strike="noStrike">
                          <a:solidFill>
                            <a:srgbClr val="000000"/>
                          </a:solidFill>
                          <a:effectLst/>
                          <a:latin typeface="Arial" panose="020B0604020202020204" pitchFamily="34" charset="0"/>
                        </a:rPr>
                        <a:t>Free State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297 410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202 599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199 488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94 811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3"/>
                  </a:ext>
                </a:extLst>
              </a:tr>
              <a:tr h="318110">
                <a:tc>
                  <a:txBody>
                    <a:bodyPr/>
                    <a:lstStyle/>
                    <a:p>
                      <a:pPr algn="l" fontAlgn="b"/>
                      <a:r>
                        <a:rPr lang="en-ZA" sz="1200" b="0" i="0" u="none" strike="noStrike">
                          <a:solidFill>
                            <a:srgbClr val="000000"/>
                          </a:solidFill>
                          <a:effectLst/>
                          <a:latin typeface="Arial" panose="020B0604020202020204" pitchFamily="34" charset="0"/>
                        </a:rPr>
                        <a:t>Gauteng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2 599 291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1 800 066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1 273 596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799 225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4"/>
                  </a:ext>
                </a:extLst>
              </a:tr>
              <a:tr h="318110">
                <a:tc>
                  <a:txBody>
                    <a:bodyPr/>
                    <a:lstStyle/>
                    <a:p>
                      <a:pPr algn="l" fontAlgn="b"/>
                      <a:r>
                        <a:rPr lang="en-ZA" sz="1200" b="0" i="0" u="none" strike="noStrike">
                          <a:solidFill>
                            <a:srgbClr val="000000"/>
                          </a:solidFill>
                          <a:effectLst/>
                          <a:latin typeface="Arial" panose="020B0604020202020204" pitchFamily="34" charset="0"/>
                        </a:rPr>
                        <a:t>KwaZulu-Natal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1 246 362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882 029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802 622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364 333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5"/>
                  </a:ext>
                </a:extLst>
              </a:tr>
              <a:tr h="318110">
                <a:tc>
                  <a:txBody>
                    <a:bodyPr/>
                    <a:lstStyle/>
                    <a:p>
                      <a:pPr algn="l" fontAlgn="b"/>
                      <a:r>
                        <a:rPr lang="en-ZA" sz="1200" b="0" i="0" u="none" strike="noStrike">
                          <a:solidFill>
                            <a:srgbClr val="000000"/>
                          </a:solidFill>
                          <a:effectLst/>
                          <a:latin typeface="Arial" panose="020B0604020202020204" pitchFamily="34" charset="0"/>
                        </a:rPr>
                        <a:t>Limpopo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402 035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269 168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220 853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132 867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6"/>
                  </a:ext>
                </a:extLst>
              </a:tr>
              <a:tr h="318110">
                <a:tc>
                  <a:txBody>
                    <a:bodyPr/>
                    <a:lstStyle/>
                    <a:p>
                      <a:pPr algn="l" fontAlgn="b"/>
                      <a:r>
                        <a:rPr lang="en-ZA" sz="1200" b="0" i="0" u="none" strike="noStrike">
                          <a:solidFill>
                            <a:srgbClr val="000000"/>
                          </a:solidFill>
                          <a:effectLst/>
                          <a:latin typeface="Arial" panose="020B0604020202020204" pitchFamily="34" charset="0"/>
                        </a:rPr>
                        <a:t>Mpumalanga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676 941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463 813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434 052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213 128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7"/>
                  </a:ext>
                </a:extLst>
              </a:tr>
              <a:tr h="318110">
                <a:tc>
                  <a:txBody>
                    <a:bodyPr/>
                    <a:lstStyle/>
                    <a:p>
                      <a:pPr algn="l" fontAlgn="b"/>
                      <a:r>
                        <a:rPr lang="en-ZA" sz="1200" b="0" i="0" u="none" strike="noStrike">
                          <a:solidFill>
                            <a:srgbClr val="000000"/>
                          </a:solidFill>
                          <a:effectLst/>
                          <a:latin typeface="Arial" panose="020B0604020202020204" pitchFamily="34" charset="0"/>
                        </a:rPr>
                        <a:t>Northern Cape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60 524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40 291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38 099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20 233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8"/>
                  </a:ext>
                </a:extLst>
              </a:tr>
              <a:tr h="318110">
                <a:tc>
                  <a:txBody>
                    <a:bodyPr/>
                    <a:lstStyle/>
                    <a:p>
                      <a:pPr algn="l" fontAlgn="b"/>
                      <a:r>
                        <a:rPr lang="en-ZA" sz="1200" b="0" i="0" u="none" strike="noStrike">
                          <a:solidFill>
                            <a:srgbClr val="000000"/>
                          </a:solidFill>
                          <a:effectLst/>
                          <a:latin typeface="Arial" panose="020B0604020202020204" pitchFamily="34" charset="0"/>
                        </a:rPr>
                        <a:t>North West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124 415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83 476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65 101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40 939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9"/>
                  </a:ext>
                </a:extLst>
              </a:tr>
              <a:tr h="318110">
                <a:tc>
                  <a:txBody>
                    <a:bodyPr/>
                    <a:lstStyle/>
                    <a:p>
                      <a:pPr algn="l" fontAlgn="b"/>
                      <a:r>
                        <a:rPr lang="en-ZA" sz="1200" b="0" i="0" u="none" strike="noStrike">
                          <a:solidFill>
                            <a:srgbClr val="000000"/>
                          </a:solidFill>
                          <a:effectLst/>
                          <a:latin typeface="Arial" panose="020B0604020202020204" pitchFamily="34" charset="0"/>
                        </a:rPr>
                        <a:t>Western Cape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1 073 596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a:solidFill>
                            <a:srgbClr val="000000"/>
                          </a:solidFill>
                          <a:effectLst/>
                          <a:latin typeface="Arial" panose="020B0604020202020204" pitchFamily="34" charset="0"/>
                        </a:rPr>
                        <a:t>758 197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725 280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ZA" sz="1200" b="0" i="0" u="none" strike="noStrike">
                          <a:solidFill>
                            <a:srgbClr val="000000"/>
                          </a:solidFill>
                          <a:effectLst/>
                          <a:latin typeface="Arial" panose="020B0604020202020204" pitchFamily="34" charset="0"/>
                        </a:rPr>
                        <a:t>315 399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200" b="0" i="0" u="none" strike="noStrike" dirty="0">
                          <a:solidFill>
                            <a:srgbClr val="000000"/>
                          </a:solidFill>
                          <a:effectLst/>
                          <a:latin typeface="Arial" panose="020B0604020202020204" pitchFamily="34" charset="0"/>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10"/>
                  </a:ext>
                </a:extLst>
              </a:tr>
              <a:tr h="318110">
                <a:tc>
                  <a:txBody>
                    <a:bodyPr/>
                    <a:lstStyle/>
                    <a:p>
                      <a:pPr algn="l" fontAlgn="b"/>
                      <a:r>
                        <a:rPr lang="en-ZA" sz="1200" b="1" i="0" u="none" strike="noStrike">
                          <a:solidFill>
                            <a:srgbClr val="000000"/>
                          </a:solidFill>
                          <a:effectLst/>
                          <a:latin typeface="Arial" panose="020B060402020202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ZA" sz="1200" b="1" i="0" u="none" strike="noStrike">
                          <a:solidFill>
                            <a:srgbClr val="000000"/>
                          </a:solidFill>
                          <a:effectLst/>
                          <a:latin typeface="Arial" panose="020B0604020202020204" pitchFamily="34" charset="0"/>
                        </a:rPr>
                        <a:t>6 749 581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ZA" sz="1200" b="1" i="0" u="none" strike="noStrike" dirty="0">
                          <a:solidFill>
                            <a:srgbClr val="000000"/>
                          </a:solidFill>
                          <a:effectLst/>
                          <a:latin typeface="Arial" panose="020B0604020202020204" pitchFamily="34" charset="0"/>
                        </a:rPr>
                        <a:t>4 695 279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ZA" sz="1200" b="1" i="0" u="none" strike="noStrike">
                          <a:solidFill>
                            <a:srgbClr val="000000"/>
                          </a:solidFill>
                          <a:effectLst/>
                          <a:latin typeface="Arial" panose="020B0604020202020204" pitchFamily="34" charset="0"/>
                        </a:rPr>
                        <a:t>3 917 979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ZA" sz="1200" b="1" i="0" u="none" strike="noStrike">
                          <a:solidFill>
                            <a:srgbClr val="000000"/>
                          </a:solidFill>
                          <a:effectLst/>
                          <a:latin typeface="Arial" panose="020B0604020202020204" pitchFamily="34" charset="0"/>
                        </a:rPr>
                        <a:t>2 054 302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ZA" sz="1200" b="1" i="0" u="none" strike="noStrike" dirty="0">
                          <a:solidFill>
                            <a:srgbClr val="000000"/>
                          </a:solidFill>
                          <a:effectLst/>
                          <a:latin typeface="Arial" panose="020B060402020202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133601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8305800" cy="69532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Public Transport Network Grant (PTNG)</a:t>
            </a:r>
            <a:endParaRPr lang="en-ZA" altLang="en-US" sz="18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14</a:t>
            </a:fld>
            <a:endParaRPr lang="en-US">
              <a:solidFill>
                <a:prstClr val="black">
                  <a:tint val="75000"/>
                </a:prstClr>
              </a:solidFill>
            </a:endParaRPr>
          </a:p>
        </p:txBody>
      </p:sp>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xmlns="" val="1534077901"/>
              </p:ext>
            </p:extLst>
          </p:nvPr>
        </p:nvGraphicFramePr>
        <p:xfrm>
          <a:off x="599090" y="1313795"/>
          <a:ext cx="8087709" cy="4514126"/>
        </p:xfrm>
        <a:graphic>
          <a:graphicData uri="http://schemas.openxmlformats.org/drawingml/2006/table">
            <a:tbl>
              <a:tblPr/>
              <a:tblGrid>
                <a:gridCol w="1851921">
                  <a:extLst>
                    <a:ext uri="{9D8B030D-6E8A-4147-A177-3AD203B41FA5}">
                      <a16:colId xmlns:a16="http://schemas.microsoft.com/office/drawing/2014/main" xmlns="" val="20000"/>
                    </a:ext>
                  </a:extLst>
                </a:gridCol>
                <a:gridCol w="1254420">
                  <a:extLst>
                    <a:ext uri="{9D8B030D-6E8A-4147-A177-3AD203B41FA5}">
                      <a16:colId xmlns:a16="http://schemas.microsoft.com/office/drawing/2014/main" xmlns="" val="20001"/>
                    </a:ext>
                  </a:extLst>
                </a:gridCol>
                <a:gridCol w="1254420">
                  <a:extLst>
                    <a:ext uri="{9D8B030D-6E8A-4147-A177-3AD203B41FA5}">
                      <a16:colId xmlns:a16="http://schemas.microsoft.com/office/drawing/2014/main" xmlns="" val="20002"/>
                    </a:ext>
                  </a:extLst>
                </a:gridCol>
                <a:gridCol w="1214807">
                  <a:extLst>
                    <a:ext uri="{9D8B030D-6E8A-4147-A177-3AD203B41FA5}">
                      <a16:colId xmlns:a16="http://schemas.microsoft.com/office/drawing/2014/main" xmlns="" val="20003"/>
                    </a:ext>
                  </a:extLst>
                </a:gridCol>
                <a:gridCol w="1254420">
                  <a:extLst>
                    <a:ext uri="{9D8B030D-6E8A-4147-A177-3AD203B41FA5}">
                      <a16:colId xmlns:a16="http://schemas.microsoft.com/office/drawing/2014/main" xmlns="" val="20004"/>
                    </a:ext>
                  </a:extLst>
                </a:gridCol>
                <a:gridCol w="1257721">
                  <a:extLst>
                    <a:ext uri="{9D8B030D-6E8A-4147-A177-3AD203B41FA5}">
                      <a16:colId xmlns:a16="http://schemas.microsoft.com/office/drawing/2014/main" xmlns="" val="20005"/>
                    </a:ext>
                  </a:extLst>
                </a:gridCol>
              </a:tblGrid>
              <a:tr h="832013">
                <a:tc rowSpan="2">
                  <a:txBody>
                    <a:bodyPr/>
                    <a:lstStyle/>
                    <a:p>
                      <a:pPr algn="ctr" fontAlgn="ctr"/>
                      <a:r>
                        <a:rPr lang="en-ZA" sz="1100" b="1" i="0" u="none" strike="noStrike" dirty="0">
                          <a:solidFill>
                            <a:srgbClr val="000000"/>
                          </a:solidFill>
                          <a:effectLst/>
                          <a:latin typeface="Arial" panose="020B0604020202020204" pitchFamily="34" charset="0"/>
                        </a:rPr>
                        <a:t>MUNICIPALITY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a:solidFill>
                            <a:srgbClr val="000000"/>
                          </a:solidFill>
                          <a:effectLst/>
                          <a:latin typeface="Arial" panose="020B0604020202020204" pitchFamily="34" charset="0"/>
                        </a:rPr>
                        <a:t> ADJUSTED ALLOCATIONS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dirty="0">
                          <a:solidFill>
                            <a:srgbClr val="000000"/>
                          </a:solidFill>
                          <a:effectLst/>
                          <a:latin typeface="Arial" panose="020B0604020202020204" pitchFamily="34" charset="0"/>
                        </a:rPr>
                        <a:t> TRANSFERRED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dirty="0">
                          <a:solidFill>
                            <a:srgbClr val="000000"/>
                          </a:solidFill>
                          <a:effectLst/>
                          <a:latin typeface="Arial" panose="020B0604020202020204" pitchFamily="34" charset="0"/>
                        </a:rPr>
                        <a:t> SPENT BY THE PROVINCES TO DECEMBER 2020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dirty="0">
                          <a:solidFill>
                            <a:srgbClr val="000000"/>
                          </a:solidFill>
                          <a:effectLst/>
                          <a:latin typeface="Arial" panose="020B0604020202020204" pitchFamily="34" charset="0"/>
                        </a:rPr>
                        <a:t>AVAILABLE BUDGET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dirty="0">
                          <a:solidFill>
                            <a:srgbClr val="000000"/>
                          </a:solidFill>
                          <a:effectLst/>
                          <a:latin typeface="Arial" panose="020B0604020202020204" pitchFamily="34" charset="0"/>
                        </a:rPr>
                        <a:t>% ON TRANSFERRED  EXPENDITURE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0"/>
                  </a:ext>
                </a:extLst>
              </a:tr>
              <a:tr h="277337">
                <a:tc vMerge="1">
                  <a:txBody>
                    <a:bodyPr/>
                    <a:lstStyle/>
                    <a:p>
                      <a:endParaRPr lang="en-ZA"/>
                    </a:p>
                  </a:txBody>
                  <a:tcPr/>
                </a:tc>
                <a:tc>
                  <a:txBody>
                    <a:bodyPr/>
                    <a:lstStyle/>
                    <a:p>
                      <a:pPr algn="ctr" fontAlgn="ctr"/>
                      <a:r>
                        <a:rPr lang="en-ZA" sz="1100" b="1" i="0" u="none" strike="noStrike">
                          <a:solidFill>
                            <a:srgbClr val="000000"/>
                          </a:solidFill>
                          <a:effectLst/>
                          <a:latin typeface="Arial" panose="020B0604020202020204" pitchFamily="34" charset="0"/>
                        </a:rPr>
                        <a:t> R'000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100" b="1" i="0" u="none" strike="noStrike" dirty="0">
                          <a:solidFill>
                            <a:srgbClr val="000000"/>
                          </a:solidFill>
                          <a:effectLst/>
                          <a:latin typeface="Arial" panose="020B0604020202020204" pitchFamily="34" charset="0"/>
                        </a:rPr>
                        <a:t> R'000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100" b="1" i="0" u="none" strike="noStrike">
                          <a:solidFill>
                            <a:srgbClr val="000000"/>
                          </a:solidFill>
                          <a:effectLst/>
                          <a:latin typeface="Arial" panose="020B0604020202020204" pitchFamily="34" charset="0"/>
                        </a:rPr>
                        <a:t> R'000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100" b="1" i="0" u="none" strike="noStrike" dirty="0">
                          <a:solidFill>
                            <a:srgbClr val="000000"/>
                          </a:solidFill>
                          <a:effectLst/>
                          <a:latin typeface="Arial" panose="020B0604020202020204" pitchFamily="34" charset="0"/>
                        </a:rPr>
                        <a:t>R'000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ZA" sz="1100" b="1"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1"/>
                  </a:ext>
                </a:extLst>
              </a:tr>
              <a:tr h="277337">
                <a:tc>
                  <a:txBody>
                    <a:bodyPr/>
                    <a:lstStyle/>
                    <a:p>
                      <a:pPr algn="l" fontAlgn="b"/>
                      <a:r>
                        <a:rPr lang="en-ZA" sz="1100" b="0" i="0" u="none" strike="noStrike">
                          <a:solidFill>
                            <a:srgbClr val="000000"/>
                          </a:solidFill>
                          <a:effectLst/>
                          <a:latin typeface="Arial" panose="020B0604020202020204" pitchFamily="34" charset="0"/>
                        </a:rPr>
                        <a:t>EC: Nelson Mandela Bay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349 386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dirty="0">
                          <a:solidFill>
                            <a:srgbClr val="000000"/>
                          </a:solidFill>
                          <a:effectLst/>
                          <a:latin typeface="Arial" panose="020B0604020202020204" pitchFamily="34" charset="0"/>
                        </a:rPr>
                        <a:t>                129 052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28 032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220 334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37%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2"/>
                  </a:ext>
                </a:extLst>
              </a:tr>
              <a:tr h="277337">
                <a:tc>
                  <a:txBody>
                    <a:bodyPr/>
                    <a:lstStyle/>
                    <a:p>
                      <a:pPr algn="l" fontAlgn="b"/>
                      <a:r>
                        <a:rPr lang="en-ZA" sz="1100" b="0" i="0" u="none" strike="noStrike">
                          <a:solidFill>
                            <a:srgbClr val="000000"/>
                          </a:solidFill>
                          <a:effectLst/>
                          <a:latin typeface="Arial" panose="020B0604020202020204" pitchFamily="34" charset="0"/>
                        </a:rPr>
                        <a:t>FS: Mangaung</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192 433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60 553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91 653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131 880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31%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3"/>
                  </a:ext>
                </a:extLst>
              </a:tr>
              <a:tr h="277337">
                <a:tc>
                  <a:txBody>
                    <a:bodyPr/>
                    <a:lstStyle/>
                    <a:p>
                      <a:pPr algn="l" fontAlgn="b"/>
                      <a:r>
                        <a:rPr lang="en-ZA" sz="1100" b="0" i="0" u="none" strike="noStrike">
                          <a:solidFill>
                            <a:srgbClr val="000000"/>
                          </a:solidFill>
                          <a:effectLst/>
                          <a:latin typeface="Arial" panose="020B0604020202020204" pitchFamily="34" charset="0"/>
                        </a:rPr>
                        <a:t>GT: City of Tshwane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613 308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353 620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485 777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259 688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58%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4"/>
                  </a:ext>
                </a:extLst>
              </a:tr>
              <a:tr h="277337">
                <a:tc>
                  <a:txBody>
                    <a:bodyPr/>
                    <a:lstStyle/>
                    <a:p>
                      <a:pPr algn="l" fontAlgn="b"/>
                      <a:r>
                        <a:rPr lang="en-ZA" sz="1100" b="0" i="0" u="none" strike="noStrike">
                          <a:solidFill>
                            <a:srgbClr val="000000"/>
                          </a:solidFill>
                          <a:effectLst/>
                          <a:latin typeface="Arial" panose="020B0604020202020204" pitchFamily="34" charset="0"/>
                        </a:rPr>
                        <a:t>GT: Ekurhuleni</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569 224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379 116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261 531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190 108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67%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5"/>
                  </a:ext>
                </a:extLst>
              </a:tr>
              <a:tr h="277337">
                <a:tc>
                  <a:txBody>
                    <a:bodyPr/>
                    <a:lstStyle/>
                    <a:p>
                      <a:pPr algn="l" fontAlgn="b"/>
                      <a:r>
                        <a:rPr lang="en-ZA" sz="1100" b="0" i="0" u="none" strike="noStrike">
                          <a:solidFill>
                            <a:srgbClr val="000000"/>
                          </a:solidFill>
                          <a:effectLst/>
                          <a:latin typeface="Arial" panose="020B0604020202020204" pitchFamily="34" charset="0"/>
                        </a:rPr>
                        <a:t>GT: City of Johannesburg</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835 416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262 879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84 464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572 537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31%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6"/>
                  </a:ext>
                </a:extLst>
              </a:tr>
              <a:tr h="277337">
                <a:tc>
                  <a:txBody>
                    <a:bodyPr/>
                    <a:lstStyle/>
                    <a:p>
                      <a:pPr algn="l" fontAlgn="b"/>
                      <a:r>
                        <a:rPr lang="en-ZA" sz="1100" b="0" i="0" u="none" strike="noStrike">
                          <a:solidFill>
                            <a:srgbClr val="000000"/>
                          </a:solidFill>
                          <a:effectLst/>
                          <a:latin typeface="Arial" panose="020B0604020202020204" pitchFamily="34" charset="0"/>
                        </a:rPr>
                        <a:t>KZN: eThekwini</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622 595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559 256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304 447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63 339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90%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7"/>
                  </a:ext>
                </a:extLst>
              </a:tr>
              <a:tr h="277337">
                <a:tc>
                  <a:txBody>
                    <a:bodyPr/>
                    <a:lstStyle/>
                    <a:p>
                      <a:pPr algn="l" fontAlgn="b"/>
                      <a:r>
                        <a:rPr lang="en-ZA" sz="1100" b="0" i="0" u="none" strike="noStrike">
                          <a:solidFill>
                            <a:srgbClr val="000000"/>
                          </a:solidFill>
                          <a:effectLst/>
                          <a:latin typeface="Arial" panose="020B0604020202020204" pitchFamily="34" charset="0"/>
                        </a:rPr>
                        <a:t>LP: Polokwane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150 390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dirty="0">
                          <a:solidFill>
                            <a:srgbClr val="000000"/>
                          </a:solidFill>
                          <a:effectLst/>
                          <a:latin typeface="Arial" panose="020B0604020202020204" pitchFamily="34" charset="0"/>
                        </a:rPr>
                        <a:t>                121 323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48 441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29 067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81%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8"/>
                  </a:ext>
                </a:extLst>
              </a:tr>
              <a:tr h="277337">
                <a:tc>
                  <a:txBody>
                    <a:bodyPr/>
                    <a:lstStyle/>
                    <a:p>
                      <a:pPr algn="l" fontAlgn="b"/>
                      <a:r>
                        <a:rPr lang="en-ZA" sz="1100" b="0" i="0" u="none" strike="noStrike">
                          <a:solidFill>
                            <a:srgbClr val="000000"/>
                          </a:solidFill>
                          <a:effectLst/>
                          <a:latin typeface="Arial" panose="020B0604020202020204" pitchFamily="34" charset="0"/>
                        </a:rPr>
                        <a:t>NW: Rustenburg</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183 478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57 734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31 909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125 744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31%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09"/>
                  </a:ext>
                </a:extLst>
              </a:tr>
              <a:tr h="277337">
                <a:tc>
                  <a:txBody>
                    <a:bodyPr/>
                    <a:lstStyle/>
                    <a:p>
                      <a:pPr algn="l" fontAlgn="b"/>
                      <a:r>
                        <a:rPr lang="en-ZA" sz="1100" b="0" i="0" u="none" strike="noStrike">
                          <a:solidFill>
                            <a:srgbClr val="000000"/>
                          </a:solidFill>
                          <a:effectLst/>
                          <a:latin typeface="Arial" panose="020B0604020202020204" pitchFamily="34" charset="0"/>
                        </a:rPr>
                        <a:t>WC: George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122 069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dirty="0">
                          <a:solidFill>
                            <a:srgbClr val="000000"/>
                          </a:solidFill>
                          <a:effectLst/>
                          <a:latin typeface="Arial" panose="020B0604020202020204" pitchFamily="34" charset="0"/>
                        </a:rPr>
                        <a:t>                  79 215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50 546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42 854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65%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10"/>
                  </a:ext>
                </a:extLst>
              </a:tr>
              <a:tr h="308769">
                <a:tc>
                  <a:txBody>
                    <a:bodyPr/>
                    <a:lstStyle/>
                    <a:p>
                      <a:pPr algn="l" fontAlgn="b"/>
                      <a:r>
                        <a:rPr lang="en-ZA" sz="1100" b="0" i="0" u="none" strike="noStrike">
                          <a:solidFill>
                            <a:srgbClr val="000000"/>
                          </a:solidFill>
                          <a:effectLst/>
                          <a:latin typeface="Arial" panose="020B0604020202020204" pitchFamily="34" charset="0"/>
                        </a:rPr>
                        <a:t>WC:City of Cape Town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750 771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497 493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253 546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253 278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ZA" sz="1100" b="0" i="0" u="none" strike="noStrike">
                          <a:solidFill>
                            <a:srgbClr val="000000"/>
                          </a:solidFill>
                          <a:effectLst/>
                          <a:latin typeface="Arial" panose="020B0604020202020204" pitchFamily="34" charset="0"/>
                        </a:rPr>
                        <a:t>66%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11"/>
                  </a:ext>
                </a:extLst>
              </a:tr>
              <a:tr h="308769">
                <a:tc>
                  <a:txBody>
                    <a:bodyPr/>
                    <a:lstStyle/>
                    <a:p>
                      <a:pPr algn="l" fontAlgn="b"/>
                      <a:r>
                        <a:rPr lang="en-ZA"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ZA" sz="11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xmlns="" val="10012"/>
                  </a:ext>
                </a:extLst>
              </a:tr>
              <a:tr h="291205">
                <a:tc>
                  <a:txBody>
                    <a:bodyPr/>
                    <a:lstStyle/>
                    <a:p>
                      <a:pPr algn="l" fontAlgn="b"/>
                      <a:r>
                        <a:rPr lang="en-ZA" sz="1100" b="1" i="0" u="none" strike="noStrike">
                          <a:solidFill>
                            <a:srgbClr val="000000"/>
                          </a:solidFill>
                          <a:effectLst/>
                          <a:latin typeface="Arial" panose="020B0604020202020204" pitchFamily="34" charset="0"/>
                        </a:rPr>
                        <a:t>Overall Total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b"/>
                      <a:r>
                        <a:rPr lang="en-ZA" sz="1100" b="1" i="0" u="none" strike="noStrike">
                          <a:solidFill>
                            <a:srgbClr val="000000"/>
                          </a:solidFill>
                          <a:effectLst/>
                          <a:latin typeface="Arial" panose="020B0604020202020204" pitchFamily="34" charset="0"/>
                        </a:rPr>
                        <a:t>           4 389 070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b"/>
                      <a:r>
                        <a:rPr lang="en-ZA" sz="1100" b="1" i="0" u="none" strike="noStrike">
                          <a:solidFill>
                            <a:srgbClr val="000000"/>
                          </a:solidFill>
                          <a:effectLst/>
                          <a:latin typeface="Arial" panose="020B0604020202020204" pitchFamily="34" charset="0"/>
                        </a:rPr>
                        <a:t>             2 500 241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l" fontAlgn="b"/>
                      <a:r>
                        <a:rPr lang="en-ZA" sz="1100" b="1" i="0" u="none" strike="noStrike">
                          <a:solidFill>
                            <a:srgbClr val="000000"/>
                          </a:solidFill>
                          <a:effectLst/>
                          <a:latin typeface="Arial" panose="020B0604020202020204" pitchFamily="34" charset="0"/>
                        </a:rPr>
                        <a:t>            1 640 346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en-ZA" sz="1100" b="1" i="0" u="none" strike="noStrike">
                          <a:solidFill>
                            <a:srgbClr val="000000"/>
                          </a:solidFill>
                          <a:effectLst/>
                          <a:latin typeface="Arial" panose="020B0604020202020204" pitchFamily="34" charset="0"/>
                        </a:rPr>
                        <a:t>1 888 829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fontAlgn="b"/>
                      <a:r>
                        <a:rPr lang="en-ZA" sz="1100" b="1" i="0" u="none" strike="noStrike" dirty="0">
                          <a:solidFill>
                            <a:srgbClr val="000000"/>
                          </a:solidFill>
                          <a:effectLst/>
                          <a:latin typeface="Arial" panose="020B0604020202020204" pitchFamily="34" charset="0"/>
                        </a:rPr>
                        <a:t>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66151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6324600" cy="754063"/>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ZA" altLang="en-US" sz="3200" b="1" dirty="0">
                <a:solidFill>
                  <a:prstClr val="black">
                    <a:lumMod val="85000"/>
                    <a:lumOff val="15000"/>
                  </a:prstClr>
                </a:solidFill>
                <a:latin typeface="Arial" panose="020B0604020202020204" pitchFamily="34" charset="0"/>
                <a:cs typeface="Arial" panose="020B0604020202020204" pitchFamily="34" charset="0"/>
              </a:rPr>
              <a:t>Adjusted Budget</a:t>
            </a:r>
          </a:p>
        </p:txBody>
      </p:sp>
      <p:sp>
        <p:nvSpPr>
          <p:cNvPr id="15363"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BF9C19FE-51AE-4076-BA7D-F7B945E3082D}" type="slidenum">
              <a:rPr lang="en-US" sz="1200" smtClean="0">
                <a:solidFill>
                  <a:srgbClr val="898989"/>
                </a:solidFill>
              </a:rPr>
              <a:pPr>
                <a:spcBef>
                  <a:spcPct val="0"/>
                </a:spcBef>
                <a:buFontTx/>
                <a:buNone/>
              </a:pPr>
              <a:t>15</a:t>
            </a:fld>
            <a:endParaRPr lang="en-US" sz="1200">
              <a:solidFill>
                <a:srgbClr val="898989"/>
              </a:solidFill>
            </a:endParaRPr>
          </a:p>
        </p:txBody>
      </p:sp>
      <p:pic>
        <p:nvPicPr>
          <p:cNvPr id="15364"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nvGraphicFramePr>
        <p:xfrm>
          <a:off x="457200" y="1123950"/>
          <a:ext cx="8305800" cy="4692656"/>
        </p:xfrm>
        <a:graphic>
          <a:graphicData uri="http://schemas.openxmlformats.org/drawingml/2006/table">
            <a:tbl>
              <a:tblPr/>
              <a:tblGrid>
                <a:gridCol w="987425">
                  <a:extLst>
                    <a:ext uri="{9D8B030D-6E8A-4147-A177-3AD203B41FA5}">
                      <a16:colId xmlns:a16="http://schemas.microsoft.com/office/drawing/2014/main" xmlns="" val="20000"/>
                    </a:ext>
                  </a:extLst>
                </a:gridCol>
                <a:gridCol w="722313">
                  <a:extLst>
                    <a:ext uri="{9D8B030D-6E8A-4147-A177-3AD203B41FA5}">
                      <a16:colId xmlns:a16="http://schemas.microsoft.com/office/drawing/2014/main" xmlns="" val="20001"/>
                    </a:ext>
                  </a:extLst>
                </a:gridCol>
                <a:gridCol w="784225">
                  <a:extLst>
                    <a:ext uri="{9D8B030D-6E8A-4147-A177-3AD203B41FA5}">
                      <a16:colId xmlns:a16="http://schemas.microsoft.com/office/drawing/2014/main" xmlns="" val="20002"/>
                    </a:ext>
                  </a:extLst>
                </a:gridCol>
                <a:gridCol w="785812">
                  <a:extLst>
                    <a:ext uri="{9D8B030D-6E8A-4147-A177-3AD203B41FA5}">
                      <a16:colId xmlns:a16="http://schemas.microsoft.com/office/drawing/2014/main" xmlns="" val="20003"/>
                    </a:ext>
                  </a:extLst>
                </a:gridCol>
                <a:gridCol w="644525">
                  <a:extLst>
                    <a:ext uri="{9D8B030D-6E8A-4147-A177-3AD203B41FA5}">
                      <a16:colId xmlns:a16="http://schemas.microsoft.com/office/drawing/2014/main" xmlns="" val="20004"/>
                    </a:ext>
                  </a:extLst>
                </a:gridCol>
                <a:gridCol w="696913">
                  <a:extLst>
                    <a:ext uri="{9D8B030D-6E8A-4147-A177-3AD203B41FA5}">
                      <a16:colId xmlns:a16="http://schemas.microsoft.com/office/drawing/2014/main" xmlns="" val="20005"/>
                    </a:ext>
                  </a:extLst>
                </a:gridCol>
                <a:gridCol w="747712">
                  <a:extLst>
                    <a:ext uri="{9D8B030D-6E8A-4147-A177-3AD203B41FA5}">
                      <a16:colId xmlns:a16="http://schemas.microsoft.com/office/drawing/2014/main" xmlns="" val="20006"/>
                    </a:ext>
                  </a:extLst>
                </a:gridCol>
                <a:gridCol w="809625">
                  <a:extLst>
                    <a:ext uri="{9D8B030D-6E8A-4147-A177-3AD203B41FA5}">
                      <a16:colId xmlns:a16="http://schemas.microsoft.com/office/drawing/2014/main" xmlns="" val="20007"/>
                    </a:ext>
                  </a:extLst>
                </a:gridCol>
                <a:gridCol w="646113">
                  <a:extLst>
                    <a:ext uri="{9D8B030D-6E8A-4147-A177-3AD203B41FA5}">
                      <a16:colId xmlns:a16="http://schemas.microsoft.com/office/drawing/2014/main" xmlns="" val="20008"/>
                    </a:ext>
                  </a:extLst>
                </a:gridCol>
                <a:gridCol w="733425">
                  <a:extLst>
                    <a:ext uri="{9D8B030D-6E8A-4147-A177-3AD203B41FA5}">
                      <a16:colId xmlns:a16="http://schemas.microsoft.com/office/drawing/2014/main" xmlns="" val="20009"/>
                    </a:ext>
                  </a:extLst>
                </a:gridCol>
                <a:gridCol w="747712">
                  <a:extLst>
                    <a:ext uri="{9D8B030D-6E8A-4147-A177-3AD203B41FA5}">
                      <a16:colId xmlns:a16="http://schemas.microsoft.com/office/drawing/2014/main" xmlns="" val="20010"/>
                    </a:ext>
                  </a:extLst>
                </a:gridCol>
              </a:tblGrid>
              <a:tr h="88728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Per Programme </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Appropriation</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Special adjustments</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appropriation</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Revised Budget</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Roll-overs</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Unforeseeable/</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unavoidable</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Utilisation of unspent funds</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Virements and Shifts</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Shifting of funds </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following function shift: Between </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votes</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Announced in the budget speech</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Total adjustments</a:t>
                      </a:r>
                    </a:p>
                  </a:txBody>
                  <a:tcPr marL="6961" marR="6961" marT="696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Adjusted appropriation</a:t>
                      </a:r>
                    </a:p>
                  </a:txBody>
                  <a:tcPr marL="6961" marR="6961" marT="696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10000"/>
                  </a:ext>
                </a:extLst>
              </a:tr>
              <a:tr h="15872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 thousand</a:t>
                      </a:r>
                    </a:p>
                  </a:txBody>
                  <a:tcPr marL="6961" marR="6961" marT="696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b"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0951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Administration</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491 808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(9 614)</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482 194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3 000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(15 414)</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(12 414)</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469 780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189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Integrated Transport Planning</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104 509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(10 740)</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93 769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(3 698)</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(3 698)</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90 071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0951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Rail Transport</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13 195 199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(1 011 925)</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12 183 274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(2 324 750)</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(175 250)</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(83 869)</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(2 583 869)</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9 599 405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0951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Road Transport</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33 816 703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(2 550 509)</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31 266 193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630 000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(155 479)</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(253 359)</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(16 257)</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204 905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31 471 098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0951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Civil Aviation</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240 699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(44 018)</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196 682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2 480 229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(3 212)</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2 477 017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2 673 699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0951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Maritime Transport</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149 357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(6 000)</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143 357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(1 588)</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(1 588)</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141 769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281276">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Public Transport</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14 037 977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(1 007 618)</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13 030 359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135 163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(252 666)</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(3 943)</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(121 446)</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12 908 913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0951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Total for Programmes</a:t>
                      </a:r>
                    </a:p>
                  </a:txBody>
                  <a:tcPr marL="6961" marR="6961" marT="696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62 036 252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(4 640 424)</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57 395 828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138 163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630 000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(681 275)</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(127 981)</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(41 093)</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57 354 735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ADA"/>
                    </a:solidFill>
                  </a:tcPr>
                </a:tc>
                <a:extLst>
                  <a:ext uri="{0D108BD9-81ED-4DB2-BD59-A6C34878D82A}">
                    <a16:rowId xmlns:a16="http://schemas.microsoft.com/office/drawing/2014/main" xmlns="" val="10009"/>
                  </a:ext>
                </a:extLst>
              </a:tr>
              <a:tr h="76506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Direct charge : International Oil Pollution Compensation Funds</a:t>
                      </a:r>
                    </a:p>
                  </a:txBody>
                  <a:tcPr marL="6961" marR="6961" marT="696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10 997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10 997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10 997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281276">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Total</a:t>
                      </a:r>
                    </a:p>
                  </a:txBody>
                  <a:tcPr marL="6961" marR="6961" marT="6960"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62 047 249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(4 640 424)</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57 406 825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138 163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630 000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(681 275)</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(127 981)</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(41 093)</a:t>
                      </a:r>
                    </a:p>
                  </a:txBody>
                  <a:tcPr marL="6961" marR="6961" marT="696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57 365 732 </a:t>
                      </a:r>
                    </a:p>
                  </a:txBody>
                  <a:tcPr marL="6961" marR="6961" marT="696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1001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583743864"/>
              </p:ext>
            </p:extLst>
          </p:nvPr>
        </p:nvGraphicFramePr>
        <p:xfrm>
          <a:off x="457200" y="5922963"/>
          <a:ext cx="8305800" cy="457200"/>
        </p:xfrm>
        <a:graphic>
          <a:graphicData uri="http://schemas.openxmlformats.org/drawingml/2006/table">
            <a:tbl>
              <a:tblPr firstRow="1" firstCol="1" bandRow="1"/>
              <a:tblGrid>
                <a:gridCol w="8305800">
                  <a:extLst>
                    <a:ext uri="{9D8B030D-6E8A-4147-A177-3AD203B41FA5}">
                      <a16:colId xmlns:a16="http://schemas.microsoft.com/office/drawing/2014/main" xmlns="" val="20000"/>
                    </a:ext>
                  </a:extLst>
                </a:gridCol>
              </a:tblGrid>
              <a:tr h="457200">
                <a:tc>
                  <a:txBody>
                    <a:bodyPr/>
                    <a:lstStyle/>
                    <a:p>
                      <a:pPr marL="0" marR="0">
                        <a:lnSpc>
                          <a:spcPct val="107000"/>
                        </a:lnSpc>
                        <a:spcBef>
                          <a:spcPts val="0"/>
                        </a:spcBef>
                        <a:spcAft>
                          <a:spcPts val="0"/>
                        </a:spcAft>
                      </a:pPr>
                      <a:r>
                        <a:rPr lang="en-ZA" sz="1400" b="0" dirty="0">
                          <a:effectLst/>
                          <a:latin typeface="Arial" panose="020B0604020202020204" pitchFamily="34" charset="0"/>
                          <a:ea typeface="Calibri" panose="020F0502020204030204" pitchFamily="34" charset="0"/>
                          <a:cs typeface="Times New Roman" panose="02020603050405020304" pitchFamily="18" charset="0"/>
                        </a:rPr>
                        <a:t>The above adjustments</a:t>
                      </a:r>
                      <a:r>
                        <a:rPr lang="en-ZA" sz="1400" b="0" baseline="0" dirty="0">
                          <a:effectLst/>
                          <a:latin typeface="Arial" panose="020B0604020202020204" pitchFamily="34" charset="0"/>
                          <a:ea typeface="Calibri" panose="020F0502020204030204" pitchFamily="34" charset="0"/>
                          <a:cs typeface="Times New Roman" panose="02020603050405020304" pitchFamily="18" charset="0"/>
                        </a:rPr>
                        <a:t> were assented by the </a:t>
                      </a:r>
                      <a:r>
                        <a:rPr lang="en-ZA" sz="1400" b="0" dirty="0">
                          <a:effectLst/>
                          <a:latin typeface="Arial" panose="020B0604020202020204" pitchFamily="34" charset="0"/>
                          <a:ea typeface="Calibri" panose="020F0502020204030204" pitchFamily="34" charset="0"/>
                          <a:cs typeface="Times New Roman" panose="02020603050405020304" pitchFamily="18" charset="0"/>
                        </a:rPr>
                        <a:t>President</a:t>
                      </a:r>
                      <a:r>
                        <a:rPr lang="en-ZA" sz="1400" b="0" baseline="0" dirty="0">
                          <a:effectLst/>
                          <a:latin typeface="Arial" panose="020B0604020202020204" pitchFamily="34" charset="0"/>
                          <a:ea typeface="Calibri" panose="020F0502020204030204" pitchFamily="34" charset="0"/>
                          <a:cs typeface="Times New Roman" panose="02020603050405020304" pitchFamily="18" charset="0"/>
                        </a:rPr>
                        <a:t> assented on the 20 January 2021 </a:t>
                      </a:r>
                    </a:p>
                    <a:p>
                      <a:pPr marL="0" marR="0">
                        <a:lnSpc>
                          <a:spcPct val="107000"/>
                        </a:lnSpc>
                        <a:spcBef>
                          <a:spcPts val="0"/>
                        </a:spcBef>
                        <a:spcAft>
                          <a:spcPts val="0"/>
                        </a:spcAft>
                      </a:pPr>
                      <a:r>
                        <a:rPr lang="en-ZA" sz="1400" b="0" baseline="0" dirty="0">
                          <a:effectLst/>
                          <a:latin typeface="Arial" panose="020B0604020202020204" pitchFamily="34" charset="0"/>
                          <a:ea typeface="Calibri" panose="020F0502020204030204" pitchFamily="34" charset="0"/>
                          <a:cs typeface="Times New Roman" panose="02020603050405020304" pitchFamily="18" charset="0"/>
                        </a:rPr>
                        <a:t>( Act No. 21 of 2020) and would form part of the 4</a:t>
                      </a:r>
                      <a:r>
                        <a:rPr lang="en-ZA" sz="1400" b="0" baseline="30000" dirty="0">
                          <a:effectLst/>
                          <a:latin typeface="Arial" panose="020B0604020202020204" pitchFamily="34" charset="0"/>
                          <a:ea typeface="Calibri" panose="020F0502020204030204" pitchFamily="34" charset="0"/>
                          <a:cs typeface="Times New Roman" panose="02020603050405020304" pitchFamily="18" charset="0"/>
                        </a:rPr>
                        <a:t>th</a:t>
                      </a:r>
                      <a:r>
                        <a:rPr lang="en-ZA" sz="1400" b="0" baseline="0" dirty="0">
                          <a:effectLst/>
                          <a:latin typeface="Arial" panose="020B0604020202020204" pitchFamily="34" charset="0"/>
                          <a:ea typeface="Calibri" panose="020F0502020204030204" pitchFamily="34" charset="0"/>
                          <a:cs typeface="Times New Roman" panose="02020603050405020304" pitchFamily="18" charset="0"/>
                        </a:rPr>
                        <a:t> quarter report.</a:t>
                      </a:r>
                      <a:endParaRPr lang="en-US" sz="1400" b="0" dirty="0">
                        <a:effectLst/>
                        <a:latin typeface="Arial" pitchFamily="34" charset="0"/>
                        <a:ea typeface="Calibri" panose="020F0502020204030204"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261970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6324600" cy="754063"/>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defRPr/>
            </a:pPr>
            <a:r>
              <a:rPr lang="en-ZA" altLang="en-US" sz="3200" b="1" dirty="0">
                <a:solidFill>
                  <a:srgbClr val="262626"/>
                </a:solidFill>
                <a:latin typeface="Arial" panose="020B0604020202020204" pitchFamily="34" charset="0"/>
                <a:cs typeface="Arial" panose="020B0604020202020204" pitchFamily="34" charset="0"/>
              </a:rPr>
              <a:t>Adjusted Budget </a:t>
            </a:r>
            <a:r>
              <a:rPr lang="en-ZA" altLang="en-US" b="1" dirty="0">
                <a:solidFill>
                  <a:srgbClr val="262626"/>
                </a:solidFill>
                <a:latin typeface="Arial" panose="020B0604020202020204" pitchFamily="34" charset="0"/>
                <a:cs typeface="Arial" panose="020B0604020202020204" pitchFamily="34" charset="0"/>
              </a:rPr>
              <a:t>(</a:t>
            </a:r>
            <a:r>
              <a:rPr lang="en-ZA" altLang="en-US" b="1" dirty="0" err="1">
                <a:solidFill>
                  <a:srgbClr val="262626"/>
                </a:solidFill>
                <a:latin typeface="Arial" panose="020B0604020202020204" pitchFamily="34" charset="0"/>
                <a:cs typeface="Arial" panose="020B0604020202020204" pitchFamily="34" charset="0"/>
              </a:rPr>
              <a:t>cont</a:t>
            </a:r>
            <a:r>
              <a:rPr lang="en-ZA" altLang="en-US" b="1" dirty="0">
                <a:solidFill>
                  <a:srgbClr val="262626"/>
                </a:solidFill>
                <a:latin typeface="Arial" panose="020B0604020202020204" pitchFamily="34" charset="0"/>
                <a:cs typeface="Arial" panose="020B0604020202020204" pitchFamily="34" charset="0"/>
              </a:rPr>
              <a:t>…)</a:t>
            </a:r>
            <a:endParaRPr lang="en-ZA" altLang="en-US" sz="1800" b="1" dirty="0">
              <a:solidFill>
                <a:srgbClr val="262626"/>
              </a:solidFill>
              <a:latin typeface="Arial" panose="020B0604020202020204" pitchFamily="34" charset="0"/>
              <a:cs typeface="Arial" panose="020B0604020202020204" pitchFamily="34"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99C7304-FA20-4610-A585-99376BD07C6D}" type="slidenum">
              <a:rPr lang="en-US" sz="1200" smtClean="0">
                <a:solidFill>
                  <a:srgbClr val="898989"/>
                </a:solidFill>
              </a:rPr>
              <a:pPr>
                <a:spcBef>
                  <a:spcPct val="0"/>
                </a:spcBef>
                <a:buFontTx/>
                <a:buNone/>
              </a:pPr>
              <a:t>16</a:t>
            </a:fld>
            <a:endParaRPr lang="en-US" sz="1200">
              <a:solidFill>
                <a:srgbClr val="898989"/>
              </a:solidFill>
            </a:endParaRPr>
          </a:p>
        </p:txBody>
      </p:sp>
      <p:pic>
        <p:nvPicPr>
          <p:cNvPr id="17412"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nvGraphicFramePr>
        <p:xfrm>
          <a:off x="457200" y="1146175"/>
          <a:ext cx="8229600" cy="5067298"/>
        </p:xfrm>
        <a:graphic>
          <a:graphicData uri="http://schemas.openxmlformats.org/drawingml/2006/table">
            <a:tbl>
              <a:tblPr/>
              <a:tblGrid>
                <a:gridCol w="896938">
                  <a:extLst>
                    <a:ext uri="{9D8B030D-6E8A-4147-A177-3AD203B41FA5}">
                      <a16:colId xmlns:a16="http://schemas.microsoft.com/office/drawing/2014/main" xmlns="" val="20000"/>
                    </a:ext>
                  </a:extLst>
                </a:gridCol>
                <a:gridCol w="706437">
                  <a:extLst>
                    <a:ext uri="{9D8B030D-6E8A-4147-A177-3AD203B41FA5}">
                      <a16:colId xmlns:a16="http://schemas.microsoft.com/office/drawing/2014/main" xmlns="" val="20001"/>
                    </a:ext>
                  </a:extLst>
                </a:gridCol>
                <a:gridCol w="788988">
                  <a:extLst>
                    <a:ext uri="{9D8B030D-6E8A-4147-A177-3AD203B41FA5}">
                      <a16:colId xmlns:a16="http://schemas.microsoft.com/office/drawing/2014/main" xmlns="" val="20002"/>
                    </a:ext>
                  </a:extLst>
                </a:gridCol>
                <a:gridCol w="730250">
                  <a:extLst>
                    <a:ext uri="{9D8B030D-6E8A-4147-A177-3AD203B41FA5}">
                      <a16:colId xmlns:a16="http://schemas.microsoft.com/office/drawing/2014/main" xmlns="" val="20003"/>
                    </a:ext>
                  </a:extLst>
                </a:gridCol>
                <a:gridCol w="728662">
                  <a:extLst>
                    <a:ext uri="{9D8B030D-6E8A-4147-A177-3AD203B41FA5}">
                      <a16:colId xmlns:a16="http://schemas.microsoft.com/office/drawing/2014/main" xmlns="" val="20004"/>
                    </a:ext>
                  </a:extLst>
                </a:gridCol>
                <a:gridCol w="730250">
                  <a:extLst>
                    <a:ext uri="{9D8B030D-6E8A-4147-A177-3AD203B41FA5}">
                      <a16:colId xmlns:a16="http://schemas.microsoft.com/office/drawing/2014/main" xmlns="" val="20005"/>
                    </a:ext>
                  </a:extLst>
                </a:gridCol>
                <a:gridCol w="728663">
                  <a:extLst>
                    <a:ext uri="{9D8B030D-6E8A-4147-A177-3AD203B41FA5}">
                      <a16:colId xmlns:a16="http://schemas.microsoft.com/office/drawing/2014/main" xmlns="" val="20006"/>
                    </a:ext>
                  </a:extLst>
                </a:gridCol>
                <a:gridCol w="730250">
                  <a:extLst>
                    <a:ext uri="{9D8B030D-6E8A-4147-A177-3AD203B41FA5}">
                      <a16:colId xmlns:a16="http://schemas.microsoft.com/office/drawing/2014/main" xmlns="" val="20007"/>
                    </a:ext>
                  </a:extLst>
                </a:gridCol>
                <a:gridCol w="730250">
                  <a:extLst>
                    <a:ext uri="{9D8B030D-6E8A-4147-A177-3AD203B41FA5}">
                      <a16:colId xmlns:a16="http://schemas.microsoft.com/office/drawing/2014/main" xmlns="" val="20008"/>
                    </a:ext>
                  </a:extLst>
                </a:gridCol>
                <a:gridCol w="728662">
                  <a:extLst>
                    <a:ext uri="{9D8B030D-6E8A-4147-A177-3AD203B41FA5}">
                      <a16:colId xmlns:a16="http://schemas.microsoft.com/office/drawing/2014/main" xmlns="" val="20009"/>
                    </a:ext>
                  </a:extLst>
                </a:gridCol>
                <a:gridCol w="730250">
                  <a:extLst>
                    <a:ext uri="{9D8B030D-6E8A-4147-A177-3AD203B41FA5}">
                      <a16:colId xmlns:a16="http://schemas.microsoft.com/office/drawing/2014/main" xmlns="" val="20010"/>
                    </a:ext>
                  </a:extLst>
                </a:gridCol>
              </a:tblGrid>
              <a:tr h="1144587">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Economic classification</a:t>
                      </a:r>
                    </a:p>
                  </a:txBody>
                  <a:tcPr marL="6890" marR="6890" marT="6890"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Appropriation</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Special adjustments</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appropriation</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Revised Budget</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Roll-overs</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Unforeseeable/</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unavoidable</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Utilisation of unspent funds</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Virements and Shifts</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Shifting of funds </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following function shift: Between </a:t>
                      </a:r>
                      <a:b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b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votes</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Announced in the budget speech</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Total adjustments</a:t>
                      </a:r>
                    </a:p>
                  </a:txBody>
                  <a:tcPr marL="6890" marR="6890" marT="689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9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Adjusted appropriation</a:t>
                      </a:r>
                    </a:p>
                  </a:txBody>
                  <a:tcPr marL="6890" marR="6890" marT="6890"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10000"/>
                  </a:ext>
                </a:extLst>
              </a:tr>
              <a:tr h="35401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b"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 thousand</a:t>
                      </a:r>
                    </a:p>
                  </a:txBody>
                  <a:tcPr marL="6890" marR="6890" marT="689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6890" marR="6890" marT="689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3976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Compensation of employees</a:t>
                      </a:r>
                    </a:p>
                  </a:txBody>
                  <a:tcPr marL="6890" marR="6890" marT="689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571 399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571 399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(34 570)</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(34 570)</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536 829 </a:t>
                      </a:r>
                    </a:p>
                  </a:txBody>
                  <a:tcPr marL="6890" marR="6890" marT="689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3976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Goods and services</a:t>
                      </a:r>
                    </a:p>
                  </a:txBody>
                  <a:tcPr marL="6890" marR="6890" marT="689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878 987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(69 800)</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809 187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40 000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40 000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849 187 </a:t>
                      </a:r>
                    </a:p>
                  </a:txBody>
                  <a:tcPr marL="6890" marR="6890" marT="689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3976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Transfers and subsidies</a:t>
                      </a:r>
                    </a:p>
                  </a:txBody>
                  <a:tcPr marL="6890" marR="6890" marT="689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60 591 586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(4 570 624)</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56 020 962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98 163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630 000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(2 324 750)</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(681 275)</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(93 411)</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  (2 371 273)</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53 649 689 </a:t>
                      </a:r>
                    </a:p>
                  </a:txBody>
                  <a:tcPr marL="6890" marR="6890" marT="689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3976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Payments for capital assets</a:t>
                      </a:r>
                    </a:p>
                  </a:txBody>
                  <a:tcPr marL="6890" marR="6890" marT="689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5 277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5 277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5 277 </a:t>
                      </a:r>
                    </a:p>
                  </a:txBody>
                  <a:tcPr marL="6890" marR="6890" marT="689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3976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Payments for financial assets</a:t>
                      </a:r>
                    </a:p>
                  </a:txBody>
                  <a:tcPr marL="6890" marR="6890" marT="689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2 324 750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2 324 750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2 324 750 </a:t>
                      </a:r>
                    </a:p>
                  </a:txBody>
                  <a:tcPr marL="6890" marR="6890" marT="6890"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6988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1" eaLnBrk="1" fontAlgn="b"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Total</a:t>
                      </a:r>
                    </a:p>
                  </a:txBody>
                  <a:tcPr marL="6890" marR="6890" marT="6890"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62 047 249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(4 640 424)</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57 406 825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138 163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630 000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(681 275)</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(127 981)</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(41 093)</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p>
                      <a:pPr marL="0" marR="0" lvl="0" indent="0" algn="r" defTabSz="457200" rtl="1" eaLnBrk="1" fontAlgn="t" latinLnBrk="0" hangingPunct="1">
                        <a:lnSpc>
                          <a:spcPct val="100000"/>
                        </a:lnSpc>
                        <a:spcBef>
                          <a:spcPct val="0"/>
                        </a:spcBef>
                        <a:spcAft>
                          <a:spcPct val="0"/>
                        </a:spcAft>
                        <a:buClrTx/>
                        <a:buSzTx/>
                        <a:buFontTx/>
                        <a:buNone/>
                        <a:tabLst/>
                      </a:pPr>
                      <a:r>
                        <a:rPr kumimoji="0" lang="en-ZA" sz="10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57 365 732 </a:t>
                      </a:r>
                    </a:p>
                  </a:txBody>
                  <a:tcPr marL="6890" marR="6890" marT="689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112006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6324600" cy="754063"/>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defRPr/>
            </a:pPr>
            <a:r>
              <a:rPr lang="en-ZA" altLang="en-US" sz="3200" b="1" dirty="0">
                <a:solidFill>
                  <a:srgbClr val="262626"/>
                </a:solidFill>
                <a:latin typeface="Arial" panose="020B0604020202020204" pitchFamily="34" charset="0"/>
                <a:cs typeface="Arial" panose="020B0604020202020204" pitchFamily="34" charset="0"/>
              </a:rPr>
              <a:t>Adjusted Budget </a:t>
            </a:r>
            <a:r>
              <a:rPr lang="en-ZA" altLang="en-US" b="1" dirty="0">
                <a:solidFill>
                  <a:srgbClr val="262626"/>
                </a:solidFill>
                <a:latin typeface="Arial" panose="020B0604020202020204" pitchFamily="34" charset="0"/>
                <a:cs typeface="Arial" panose="020B0604020202020204" pitchFamily="34" charset="0"/>
              </a:rPr>
              <a:t>(</a:t>
            </a:r>
            <a:r>
              <a:rPr lang="en-ZA" altLang="en-US" b="1" dirty="0" err="1">
                <a:solidFill>
                  <a:srgbClr val="262626"/>
                </a:solidFill>
                <a:latin typeface="Arial" panose="020B0604020202020204" pitchFamily="34" charset="0"/>
                <a:cs typeface="Arial" panose="020B0604020202020204" pitchFamily="34" charset="0"/>
              </a:rPr>
              <a:t>cont</a:t>
            </a:r>
            <a:r>
              <a:rPr lang="en-ZA" altLang="en-US" b="1" dirty="0">
                <a:solidFill>
                  <a:srgbClr val="262626"/>
                </a:solidFill>
                <a:latin typeface="Arial" panose="020B0604020202020204" pitchFamily="34" charset="0"/>
                <a:cs typeface="Arial" panose="020B0604020202020204" pitchFamily="34" charset="0"/>
              </a:rPr>
              <a:t>…)</a:t>
            </a:r>
            <a:endParaRPr lang="en-ZA" altLang="en-US" sz="1800" b="1" dirty="0">
              <a:solidFill>
                <a:srgbClr val="262626"/>
              </a:solidFill>
              <a:latin typeface="Arial" panose="020B0604020202020204" pitchFamily="34" charset="0"/>
              <a:cs typeface="Arial" panose="020B0604020202020204" pitchFamily="34" charset="0"/>
            </a:endParaRPr>
          </a:p>
        </p:txBody>
      </p:sp>
      <p:sp>
        <p:nvSpPr>
          <p:cNvPr id="19459"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34E2716-5E66-499A-B79C-F6E0F9ACC276}" type="slidenum">
              <a:rPr lang="en-US" sz="1200" smtClean="0">
                <a:solidFill>
                  <a:srgbClr val="898989"/>
                </a:solidFill>
              </a:rPr>
              <a:pPr>
                <a:spcBef>
                  <a:spcPct val="0"/>
                </a:spcBef>
                <a:buFontTx/>
                <a:buNone/>
              </a:pPr>
              <a:t>17</a:t>
            </a:fld>
            <a:endParaRPr lang="en-US" sz="1200">
              <a:solidFill>
                <a:srgbClr val="898989"/>
              </a:solidFill>
            </a:endParaRPr>
          </a:p>
        </p:txBody>
      </p:sp>
      <p:pic>
        <p:nvPicPr>
          <p:cNvPr id="19460"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xmlns="" val="532681609"/>
              </p:ext>
            </p:extLst>
          </p:nvPr>
        </p:nvGraphicFramePr>
        <p:xfrm>
          <a:off x="457200" y="1123950"/>
          <a:ext cx="8305800" cy="5289593"/>
        </p:xfrm>
        <a:graphic>
          <a:graphicData uri="http://schemas.openxmlformats.org/drawingml/2006/table">
            <a:tbl>
              <a:tblPr/>
              <a:tblGrid>
                <a:gridCol w="2865438">
                  <a:extLst>
                    <a:ext uri="{9D8B030D-6E8A-4147-A177-3AD203B41FA5}">
                      <a16:colId xmlns:a16="http://schemas.microsoft.com/office/drawing/2014/main" xmlns="" val="20000"/>
                    </a:ext>
                  </a:extLst>
                </a:gridCol>
                <a:gridCol w="3386137">
                  <a:extLst>
                    <a:ext uri="{9D8B030D-6E8A-4147-A177-3AD203B41FA5}">
                      <a16:colId xmlns:a16="http://schemas.microsoft.com/office/drawing/2014/main" xmlns="" val="20001"/>
                    </a:ext>
                  </a:extLst>
                </a:gridCol>
                <a:gridCol w="2054225">
                  <a:extLst>
                    <a:ext uri="{9D8B030D-6E8A-4147-A177-3AD203B41FA5}">
                      <a16:colId xmlns:a16="http://schemas.microsoft.com/office/drawing/2014/main" xmlns="" val="20002"/>
                    </a:ext>
                  </a:extLst>
                </a:gridCol>
              </a:tblGrid>
              <a:tr h="17361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CBA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CBA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a:t>
                      </a:r>
                      <a:r>
                        <a:rPr kumimoji="0" lang="en-ZA" altLang="en-US"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t>
                      </a: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000</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CBAD"/>
                    </a:solidFill>
                  </a:tcPr>
                </a:tc>
                <a:extLst>
                  <a:ext uri="{0D108BD9-81ED-4DB2-BD59-A6C34878D82A}">
                    <a16:rowId xmlns:a16="http://schemas.microsoft.com/office/drawing/2014/main" xmlns="" val="10000"/>
                  </a:ext>
                </a:extLst>
              </a:tr>
              <a:tr h="17361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Details</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CBA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Purpose</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CBA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Amount</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CBAD"/>
                    </a:solidFill>
                  </a:tcPr>
                </a:tc>
                <a:extLst>
                  <a:ext uri="{0D108BD9-81ED-4DB2-BD59-A6C34878D82A}">
                    <a16:rowId xmlns:a16="http://schemas.microsoft.com/office/drawing/2014/main" xmlns="" val="10001"/>
                  </a:ext>
                </a:extLst>
              </a:tr>
              <a:tr h="81585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Unforeseen and unavoidable</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Provincial Roads Maintenance Grant (PRMG) as part of the Presidential Employment Initiative, which will see 50 000 jobs created through the S</a:t>
                      </a:r>
                      <a:r>
                        <a:rPr kumimoji="0" lang="en-ZA" altLang="en-US"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a:t>
                      </a: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hamba Sonke programme.</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630 000</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2"/>
                  </a:ext>
                </a:extLst>
              </a:tr>
              <a:tr h="17361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Roll over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138 163</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3"/>
                  </a:ext>
                </a:extLst>
              </a:tr>
              <a:tr h="341244">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Public Transport Network Grant (PTNG) to Nelson Mandela Bay</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98 163</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4"/>
                  </a:ext>
                </a:extLst>
              </a:tr>
              <a:tr h="49205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Support of the immediate response to the Covid-19 pandemic in the Public Transport programme</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37 000</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5"/>
                  </a:ext>
                </a:extLst>
              </a:tr>
              <a:tr h="49205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Support of the immediate response to the Covid-19 pandemic in the Administration programme</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3 000</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6"/>
                  </a:ext>
                </a:extLst>
              </a:tr>
              <a:tr h="341244">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Announced in the budget speech from compensation of employees</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(127 981)</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7"/>
                  </a:ext>
                </a:extLst>
              </a:tr>
              <a:tr h="26825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National Department</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(34 570)</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8"/>
                  </a:ext>
                </a:extLst>
              </a:tr>
              <a:tr h="28570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Public Entities</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(93 411)</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09"/>
                  </a:ext>
                </a:extLst>
              </a:tr>
              <a:tr h="27301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Shifting between votes (National Treasury Directive)</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(681 275)</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0"/>
                  </a:ext>
                </a:extLst>
              </a:tr>
              <a:tr h="27301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Road Traffic Management Agency (RTMC)</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(7 749)</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1"/>
                  </a:ext>
                </a:extLst>
              </a:tr>
              <a:tr h="341244">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South African National Roads Agency Limited (SANRAL)</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(245 610)</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2"/>
                  </a:ext>
                </a:extLst>
              </a:tr>
              <a:tr h="27301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Public Transport Network Grant (PTNG)</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(252 666)</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3"/>
                  </a:ext>
                </a:extLst>
              </a:tr>
              <a:tr h="33015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Passenger Rail Agency of South Africa (PRASA)</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(175 250)</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4"/>
                  </a:ext>
                </a:extLst>
              </a:tr>
              <a:tr h="17361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Total</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just"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sz="1100" b="1" i="0" u="none" strike="noStrike" cap="none" normalizeH="0" baseline="0" dirty="0">
                          <a:ln>
                            <a:noFill/>
                          </a:ln>
                          <a:solidFill>
                            <a:srgbClr val="FF0000"/>
                          </a:solidFill>
                          <a:effectLst/>
                          <a:latin typeface="Arial" panose="020B0604020202020204" pitchFamily="34" charset="0"/>
                          <a:ea typeface="MS PGothic" panose="020B0600070205080204" pitchFamily="34" charset="-128"/>
                        </a:rPr>
                        <a:t>(41 093)</a:t>
                      </a:r>
                    </a:p>
                  </a:txBody>
                  <a:tcPr marL="5977" marR="5977" marT="5976"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3146043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6324600" cy="754063"/>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defRPr/>
            </a:pPr>
            <a:r>
              <a:rPr lang="en-ZA" altLang="en-US" sz="2800" b="1">
                <a:solidFill>
                  <a:srgbClr val="262626"/>
                </a:solidFill>
                <a:latin typeface="Arial" panose="020B0604020202020204" pitchFamily="34" charset="0"/>
                <a:cs typeface="Arial" panose="020B0604020202020204" pitchFamily="34" charset="0"/>
              </a:rPr>
              <a:t>Adjusted Budget: Virements </a:t>
            </a:r>
            <a:r>
              <a:rPr lang="en-ZA" altLang="en-US" b="1">
                <a:solidFill>
                  <a:srgbClr val="262626"/>
                </a:solidFill>
                <a:latin typeface="Arial" panose="020B0604020202020204" pitchFamily="34" charset="0"/>
                <a:cs typeface="Arial" panose="020B0604020202020204" pitchFamily="34" charset="0"/>
              </a:rPr>
              <a:t>(cont…)</a:t>
            </a:r>
            <a:endParaRPr lang="en-ZA" altLang="en-US" sz="1800" b="1">
              <a:solidFill>
                <a:srgbClr val="262626"/>
              </a:solidFill>
              <a:latin typeface="Arial" panose="020B0604020202020204" pitchFamily="34" charset="0"/>
              <a:cs typeface="Arial" panose="020B0604020202020204" pitchFamily="34" charset="0"/>
            </a:endParaRPr>
          </a:p>
        </p:txBody>
      </p:sp>
      <p:sp>
        <p:nvSpPr>
          <p:cNvPr id="20483"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5B34227-893D-46CC-80BF-EB6AC0601CE3}" type="slidenum">
              <a:rPr lang="en-US" sz="1200" smtClean="0">
                <a:solidFill>
                  <a:srgbClr val="898989"/>
                </a:solidFill>
              </a:rPr>
              <a:pPr>
                <a:spcBef>
                  <a:spcPct val="0"/>
                </a:spcBef>
                <a:buFontTx/>
                <a:buNone/>
              </a:pPr>
              <a:t>18</a:t>
            </a:fld>
            <a:endParaRPr lang="en-US" sz="1200">
              <a:solidFill>
                <a:srgbClr val="898989"/>
              </a:solidFill>
            </a:endParaRPr>
          </a:p>
        </p:txBody>
      </p:sp>
      <p:pic>
        <p:nvPicPr>
          <p:cNvPr id="20484"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p:cNvGraphicFramePr>
            <a:graphicFrameLocks noGrp="1"/>
          </p:cNvGraphicFramePr>
          <p:nvPr/>
        </p:nvGraphicFramePr>
        <p:xfrm>
          <a:off x="495300" y="1190625"/>
          <a:ext cx="8267700" cy="5165724"/>
        </p:xfrm>
        <a:graphic>
          <a:graphicData uri="http://schemas.openxmlformats.org/drawingml/2006/table">
            <a:tbl>
              <a:tblPr/>
              <a:tblGrid>
                <a:gridCol w="1406525">
                  <a:extLst>
                    <a:ext uri="{9D8B030D-6E8A-4147-A177-3AD203B41FA5}">
                      <a16:colId xmlns:a16="http://schemas.microsoft.com/office/drawing/2014/main" xmlns="" val="20000"/>
                    </a:ext>
                  </a:extLst>
                </a:gridCol>
                <a:gridCol w="1322388">
                  <a:extLst>
                    <a:ext uri="{9D8B030D-6E8A-4147-A177-3AD203B41FA5}">
                      <a16:colId xmlns:a16="http://schemas.microsoft.com/office/drawing/2014/main" xmlns="" val="20001"/>
                    </a:ext>
                  </a:extLst>
                </a:gridCol>
                <a:gridCol w="1073150">
                  <a:extLst>
                    <a:ext uri="{9D8B030D-6E8A-4147-A177-3AD203B41FA5}">
                      <a16:colId xmlns:a16="http://schemas.microsoft.com/office/drawing/2014/main" xmlns="" val="20002"/>
                    </a:ext>
                  </a:extLst>
                </a:gridCol>
                <a:gridCol w="1471612">
                  <a:extLst>
                    <a:ext uri="{9D8B030D-6E8A-4147-A177-3AD203B41FA5}">
                      <a16:colId xmlns:a16="http://schemas.microsoft.com/office/drawing/2014/main" xmlns="" val="20003"/>
                    </a:ext>
                  </a:extLst>
                </a:gridCol>
                <a:gridCol w="1782763">
                  <a:extLst>
                    <a:ext uri="{9D8B030D-6E8A-4147-A177-3AD203B41FA5}">
                      <a16:colId xmlns:a16="http://schemas.microsoft.com/office/drawing/2014/main" xmlns="" val="20004"/>
                    </a:ext>
                  </a:extLst>
                </a:gridCol>
                <a:gridCol w="1211262">
                  <a:extLst>
                    <a:ext uri="{9D8B030D-6E8A-4147-A177-3AD203B41FA5}">
                      <a16:colId xmlns:a16="http://schemas.microsoft.com/office/drawing/2014/main" xmlns="" val="20005"/>
                    </a:ext>
                  </a:extLst>
                </a:gridCol>
              </a:tblGrid>
              <a:tr h="2492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FROM:</a:t>
                      </a:r>
                    </a:p>
                  </a:txBody>
                  <a:tcPr marL="7204" marR="7204" marT="7204"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TO:</a:t>
                      </a:r>
                    </a:p>
                  </a:txBody>
                  <a:tcPr marL="7204" marR="7204" marT="7204" marB="0" horzOverflow="overflow">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extLst>
                  <a:ext uri="{0D108BD9-81ED-4DB2-BD59-A6C34878D82A}">
                    <a16:rowId xmlns:a16="http://schemas.microsoft.com/office/drawing/2014/main" xmlns="" val="10000"/>
                  </a:ext>
                </a:extLst>
              </a:tr>
              <a:tr h="35718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Detail</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economic classification</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 thousand</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Details</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economic classification</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 thousand</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D5B5"/>
                    </a:solidFill>
                  </a:tcPr>
                </a:tc>
                <a:extLst>
                  <a:ext uri="{0D108BD9-81ED-4DB2-BD59-A6C34878D82A}">
                    <a16:rowId xmlns:a16="http://schemas.microsoft.com/office/drawing/2014/main" xmlns="" val="10001"/>
                  </a:ext>
                </a:extLst>
              </a:tr>
              <a:tr h="23971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3</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3</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06437">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Passenger Rail Agency of  South Africa (PRASA): Capital</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Public corporations and private enterprises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(900 000)</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Passenger Rail Agency of  South Africa (PRASA): Operations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Public corporations and private enterprises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900 000</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71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3</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5</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06437">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Passenger Rail Agency of  South Africa (PRASA): Capital</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Public corporations and private enterprises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(2 324 750)</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Airports Company of South Africa (ACSA): Covid-19 operations support</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Payments for financial assets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2 324 750</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492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4</a:t>
                      </a:r>
                    </a:p>
                  </a:txBody>
                  <a:tcPr marL="7204" marR="7204" marT="7204"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(155 479)</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5</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155 479</a:t>
                      </a:r>
                    </a:p>
                  </a:txBody>
                  <a:tcPr marL="7204" marR="7204" marT="7204"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3816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Road Traffic Infringements Agency (RTIA)</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Departmental agencies and accounts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(79 579)</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SACCA: Operation</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Departmental agencies and accounts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145 079</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53181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Cross Border Road Transport Agency (CBRTA)</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Departmental agencies and accounts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(65 500)</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549274">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Road Traffic Infringements Agency (RTIA)</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Departmental agencies and accounts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(10 400)</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SACAA: Flight Inspection Unit operations</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10 400</a:t>
                      </a:r>
                    </a:p>
                  </a:txBody>
                  <a:tcPr marL="7204" marR="7204" marT="7204"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2492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4</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Programme 4</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 </a:t>
                      </a:r>
                    </a:p>
                  </a:txBody>
                  <a:tcPr marL="7204" marR="7204" marT="7204"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549274">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Road Traffic Infringements Agency (RTIA)</a:t>
                      </a:r>
                    </a:p>
                  </a:txBody>
                  <a:tcPr marL="7204" marR="7204" marT="7204" marB="0"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Departmental agencies and accounts</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FF0000"/>
                          </a:solidFill>
                          <a:effectLst/>
                          <a:latin typeface="Arial" panose="020B0604020202020204" pitchFamily="34" charset="0"/>
                          <a:ea typeface="MS PGothic" panose="020B0600070205080204" pitchFamily="34" charset="-128"/>
                        </a:rPr>
                        <a:t>(30 000</a:t>
                      </a:r>
                      <a:r>
                        <a:rPr kumimoji="0" lang="en-ZA" sz="1100" b="1" i="0" u="none" strike="noStrike" cap="none" normalizeH="0" baseline="0">
                          <a:ln>
                            <a:noFill/>
                          </a:ln>
                          <a:solidFill>
                            <a:srgbClr val="FF0000"/>
                          </a:solidFill>
                          <a:effectLst/>
                          <a:latin typeface="Arial" panose="020B0604020202020204" pitchFamily="34" charset="0"/>
                          <a:ea typeface="MS PGothic" panose="020B0600070205080204" pitchFamily="34" charset="-128"/>
                        </a:rPr>
                        <a:t>)</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1" i="0" u="none" strike="noStrike" cap="none" normalizeH="0" baseline="0">
                          <a:ln>
                            <a:noFill/>
                          </a:ln>
                          <a:solidFill>
                            <a:srgbClr val="000000"/>
                          </a:solidFill>
                          <a:effectLst/>
                          <a:latin typeface="Arial" panose="020B0604020202020204" pitchFamily="34" charset="0"/>
                          <a:ea typeface="MS PGothic" panose="020B0600070205080204" pitchFamily="34" charset="-128"/>
                        </a:rPr>
                        <a:t>Road Traffic Management Corporation (RTMC)</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Departmental agencies and accounts</a:t>
                      </a:r>
                    </a:p>
                  </a:txBody>
                  <a:tcPr marL="7204" marR="7204" marT="720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sz="1100" b="0" i="0" u="none" strike="noStrike" cap="none" normalizeH="0" baseline="0">
                          <a:ln>
                            <a:noFill/>
                          </a:ln>
                          <a:solidFill>
                            <a:srgbClr val="000000"/>
                          </a:solidFill>
                          <a:effectLst/>
                          <a:latin typeface="Arial" panose="020B0604020202020204" pitchFamily="34" charset="0"/>
                          <a:ea typeface="MS PGothic" panose="020B0600070205080204" pitchFamily="34" charset="-128"/>
                        </a:rPr>
                        <a:t>30 000</a:t>
                      </a:r>
                    </a:p>
                  </a:txBody>
                  <a:tcPr marL="7204" marR="7204" marT="7204" marB="0"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750157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62993"/>
            <a:ext cx="8985260" cy="6345522"/>
          </a:xfrm>
          <a:prstGeom prst="rect">
            <a:avLst/>
          </a:prstGeom>
        </p:spPr>
      </p:pic>
      <p:sp>
        <p:nvSpPr>
          <p:cNvPr id="2" name="Slide Number Placeholder 1"/>
          <p:cNvSpPr>
            <a:spLocks noGrp="1"/>
          </p:cNvSpPr>
          <p:nvPr>
            <p:ph type="sldNum" sz="quarter" idx="12"/>
          </p:nvPr>
        </p:nvSpPr>
        <p:spPr/>
        <p:txBody>
          <a:bodyPr/>
          <a:lstStyle/>
          <a:p>
            <a:fld id="{B682DC23-2843-E240-9889-9C005FBE80A9}" type="slidenum">
              <a:rPr lang="en-US" smtClean="0"/>
              <a:pPr/>
              <a:t>19</a:t>
            </a:fld>
            <a:endParaRPr lang="en-US" dirty="0"/>
          </a:p>
        </p:txBody>
      </p:sp>
      <p:sp>
        <p:nvSpPr>
          <p:cNvPr id="5" name="Rectangle 2"/>
          <p:cNvSpPr>
            <a:spLocks noChangeArrowheads="1"/>
          </p:cNvSpPr>
          <p:nvPr/>
        </p:nvSpPr>
        <p:spPr bwMode="auto">
          <a:xfrm>
            <a:off x="3124200" y="2895600"/>
            <a:ext cx="361315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5400" b="1" dirty="0">
                <a:latin typeface="Arial" panose="020B0604020202020204" pitchFamily="34" charset="0"/>
              </a:rPr>
              <a:t>Thank you</a:t>
            </a:r>
            <a:endParaRPr lang="en-US" altLang="en-US" sz="5400" b="1" dirty="0">
              <a:latin typeface="Arial" panose="020B0604020202020204" pitchFamily="34" charset="0"/>
            </a:endParaRPr>
          </a:p>
        </p:txBody>
      </p:sp>
    </p:spTree>
    <p:extLst>
      <p:ext uri="{BB962C8B-B14F-4D97-AF65-F5344CB8AC3E}">
        <p14:creationId xmlns:p14="http://schemas.microsoft.com/office/powerpoint/2010/main" xmlns="" val="337794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1"/>
          </p:nvPr>
        </p:nvSpPr>
        <p:spPr>
          <a:xfrm>
            <a:off x="415925" y="1143000"/>
            <a:ext cx="8382000" cy="4830763"/>
          </a:xfrm>
          <a:ln>
            <a:solidFill>
              <a:schemeClr val="bg1">
                <a:lumMod val="85000"/>
              </a:schemeClr>
            </a:solidFill>
          </a:ln>
        </p:spPr>
        <p:txBody>
          <a:bodyPr rtlCol="0">
            <a:normAutofit/>
          </a:bodyPr>
          <a:lstStyle/>
          <a:p>
            <a:pPr marL="0" indent="0" algn="just" eaLnBrk="1" fontAlgn="auto" hangingPunct="1">
              <a:spcAft>
                <a:spcPts val="0"/>
              </a:spcAft>
              <a:buNone/>
              <a:defRPr/>
            </a:pPr>
            <a:endParaRPr lang="en-ZA" sz="2000" dirty="0">
              <a:latin typeface="Arial" charset="0"/>
              <a:ea typeface="MS PGothic" charset="0"/>
              <a:cs typeface="+mn-cs"/>
            </a:endParaRPr>
          </a:p>
          <a:p>
            <a:pPr marL="0" lvl="0" indent="0">
              <a:buNone/>
            </a:pPr>
            <a:r>
              <a:rPr lang="en-ZA" sz="2400" b="1" dirty="0">
                <a:solidFill>
                  <a:prstClr val="black"/>
                </a:solidFill>
                <a:latin typeface="Arial" pitchFamily="34" charset="0"/>
                <a:cs typeface="Arial" pitchFamily="34" charset="0"/>
              </a:rPr>
              <a:t>        </a:t>
            </a:r>
            <a:endParaRPr lang="en-ZA" sz="2400" dirty="0">
              <a:solidFill>
                <a:prstClr val="black"/>
              </a:solidFill>
              <a:latin typeface="Arial" pitchFamily="34" charset="0"/>
              <a:cs typeface="Arial" pitchFamily="34" charset="0"/>
            </a:endParaRPr>
          </a:p>
          <a:p>
            <a:pPr marL="990600" lvl="0" indent="-361950"/>
            <a:r>
              <a:rPr lang="en-GB" sz="2400" dirty="0">
                <a:solidFill>
                  <a:prstClr val="black"/>
                </a:solidFill>
                <a:latin typeface="Arial" pitchFamily="34" charset="0"/>
                <a:cs typeface="Arial" pitchFamily="34" charset="0"/>
              </a:rPr>
              <a:t>Purpose of the Presentation</a:t>
            </a:r>
          </a:p>
          <a:p>
            <a:pPr marL="990600" lvl="0" indent="-361950"/>
            <a:r>
              <a:rPr lang="en-GB" sz="2400" dirty="0">
                <a:solidFill>
                  <a:prstClr val="black"/>
                </a:solidFill>
                <a:latin typeface="Arial" pitchFamily="34" charset="0"/>
                <a:cs typeface="Arial" pitchFamily="34" charset="0"/>
              </a:rPr>
              <a:t>Executive Summary</a:t>
            </a:r>
          </a:p>
          <a:p>
            <a:pPr marL="990600" lvl="0" indent="-361950"/>
            <a:r>
              <a:rPr lang="en-GB" sz="2400" dirty="0">
                <a:solidFill>
                  <a:prstClr val="black"/>
                </a:solidFill>
                <a:latin typeface="Arial" pitchFamily="34" charset="0"/>
                <a:cs typeface="Arial" pitchFamily="34" charset="0"/>
              </a:rPr>
              <a:t>Comparison Expenditure per Programme Quarter 2 and  3</a:t>
            </a:r>
          </a:p>
          <a:p>
            <a:pPr marL="990600" lvl="0" indent="-361950"/>
            <a:r>
              <a:rPr lang="en-GB" sz="2400" dirty="0">
                <a:solidFill>
                  <a:prstClr val="black"/>
                </a:solidFill>
                <a:latin typeface="Arial" pitchFamily="34" charset="0"/>
                <a:cs typeface="Arial" pitchFamily="34" charset="0"/>
              </a:rPr>
              <a:t>Comparison Expenditure per Economic Classification Quarter 2 and 3</a:t>
            </a:r>
          </a:p>
          <a:p>
            <a:pPr marL="990600" indent="-361950"/>
            <a:r>
              <a:rPr lang="en-GB" sz="2400" dirty="0">
                <a:solidFill>
                  <a:prstClr val="black"/>
                </a:solidFill>
                <a:latin typeface="Arial" pitchFamily="34" charset="0"/>
                <a:cs typeface="Arial" pitchFamily="34" charset="0"/>
              </a:rPr>
              <a:t>Transfers and subsidies</a:t>
            </a:r>
          </a:p>
          <a:p>
            <a:pPr marL="990600" indent="-361950"/>
            <a:r>
              <a:rPr lang="en-GB" sz="2400" dirty="0">
                <a:solidFill>
                  <a:prstClr val="black"/>
                </a:solidFill>
                <a:latin typeface="Arial" pitchFamily="34" charset="0"/>
                <a:cs typeface="Arial" pitchFamily="34" charset="0"/>
              </a:rPr>
              <a:t>Conditional Grants</a:t>
            </a:r>
          </a:p>
          <a:p>
            <a:pPr marL="628650" indent="0">
              <a:buNone/>
            </a:pPr>
            <a:endParaRPr lang="en-GB" sz="2400" dirty="0">
              <a:solidFill>
                <a:prstClr val="black"/>
              </a:solidFill>
              <a:latin typeface="Arial" pitchFamily="34" charset="0"/>
              <a:cs typeface="Arial" pitchFamily="34" charset="0"/>
            </a:endParaRPr>
          </a:p>
          <a:p>
            <a:pPr marL="628650" lvl="0" indent="0">
              <a:buNone/>
            </a:pPr>
            <a:endParaRPr lang="en-GB" sz="2400" dirty="0">
              <a:solidFill>
                <a:prstClr val="black"/>
              </a:solidFill>
              <a:latin typeface="Arial" pitchFamily="34" charset="0"/>
              <a:cs typeface="Arial" pitchFamily="34" charset="0"/>
            </a:endParaRPr>
          </a:p>
          <a:p>
            <a:pPr marL="0" indent="0" algn="just" eaLnBrk="1" fontAlgn="auto" hangingPunct="1">
              <a:spcAft>
                <a:spcPts val="0"/>
              </a:spcAft>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31746"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1747" name="Picture 6"/>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00135" y="5994400"/>
            <a:ext cx="805665"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xmlns="" val="59412555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1"/>
          </p:nvPr>
        </p:nvSpPr>
        <p:spPr>
          <a:xfrm>
            <a:off x="415925" y="1143000"/>
            <a:ext cx="8382000" cy="4830763"/>
          </a:xfrm>
          <a:ln>
            <a:solidFill>
              <a:schemeClr val="bg1">
                <a:lumMod val="85000"/>
              </a:schemeClr>
            </a:solidFill>
          </a:ln>
        </p:spPr>
        <p:txBody>
          <a:bodyPr rtlCol="0">
            <a:normAutofit/>
          </a:bodyPr>
          <a:lstStyle/>
          <a:p>
            <a:pPr marL="0" lvl="0" indent="0" algn="just">
              <a:buNone/>
            </a:pPr>
            <a:r>
              <a:rPr lang="en-ZA" sz="2400" b="1" dirty="0">
                <a:solidFill>
                  <a:prstClr val="black"/>
                </a:solidFill>
                <a:latin typeface="Arial" pitchFamily="34" charset="0"/>
                <a:cs typeface="Arial" pitchFamily="34" charset="0"/>
              </a:rPr>
              <a:t> </a:t>
            </a:r>
          </a:p>
          <a:p>
            <a:pPr marL="0" lvl="0" indent="0" algn="just">
              <a:buNone/>
            </a:pPr>
            <a:endParaRPr lang="en-ZA" sz="2400" b="1" dirty="0">
              <a:solidFill>
                <a:prstClr val="black"/>
              </a:solidFill>
              <a:latin typeface="Arial" pitchFamily="34" charset="0"/>
              <a:cs typeface="Arial" pitchFamily="34" charset="0"/>
            </a:endParaRPr>
          </a:p>
          <a:p>
            <a:pPr marL="0" lvl="0" indent="0" algn="just">
              <a:buNone/>
            </a:pPr>
            <a:r>
              <a:rPr lang="en-ZA" sz="2400" dirty="0">
                <a:solidFill>
                  <a:prstClr val="black"/>
                </a:solidFill>
                <a:latin typeface="Arial" pitchFamily="34" charset="0"/>
                <a:cs typeface="Arial" pitchFamily="34" charset="0"/>
              </a:rPr>
              <a:t>The purpose of the presentation is report for the second and the third quarter expenditure for the department.</a:t>
            </a:r>
            <a:endParaRPr lang="en-GB" sz="2400" dirty="0">
              <a:solidFill>
                <a:prstClr val="black"/>
              </a:solidFill>
              <a:latin typeface="Arial" pitchFamily="34" charset="0"/>
              <a:cs typeface="Arial" pitchFamily="34" charset="0"/>
            </a:endParaRPr>
          </a:p>
          <a:p>
            <a:pPr marL="628650" lvl="0" indent="0">
              <a:buNone/>
            </a:pPr>
            <a:endParaRPr lang="en-GB" sz="2400" dirty="0">
              <a:solidFill>
                <a:prstClr val="black"/>
              </a:solidFill>
              <a:latin typeface="Arial" pitchFamily="34" charset="0"/>
              <a:cs typeface="Arial" pitchFamily="34" charset="0"/>
            </a:endParaRPr>
          </a:p>
          <a:p>
            <a:pPr marL="0" indent="0" algn="just" eaLnBrk="1" fontAlgn="auto" hangingPunct="1">
              <a:spcAft>
                <a:spcPts val="0"/>
              </a:spcAft>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31746"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1747" name="Picture 6"/>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00135" y="5994400"/>
            <a:ext cx="805665"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solidFill>
                  <a:prstClr val="black">
                    <a:tint val="75000"/>
                  </a:prstClr>
                </a:solidFill>
              </a:rPr>
              <a:pPr/>
              <a:t>3</a:t>
            </a:fld>
            <a:endParaRPr lang="en-US" dirty="0">
              <a:solidFill>
                <a:prstClr val="black">
                  <a:tint val="75000"/>
                </a:prstClr>
              </a:solidFill>
            </a:endParaRPr>
          </a:p>
        </p:txBody>
      </p:sp>
      <p:sp>
        <p:nvSpPr>
          <p:cNvPr id="6" name="Title 1"/>
          <p:cNvSpPr txBox="1">
            <a:spLocks/>
          </p:cNvSpPr>
          <p:nvPr/>
        </p:nvSpPr>
        <p:spPr>
          <a:xfrm>
            <a:off x="439838" y="209549"/>
            <a:ext cx="5929432" cy="773623"/>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Purpose of the Presentation</a:t>
            </a:r>
          </a:p>
        </p:txBody>
      </p:sp>
    </p:spTree>
    <p:extLst>
      <p:ext uri="{BB962C8B-B14F-4D97-AF65-F5344CB8AC3E}">
        <p14:creationId xmlns:p14="http://schemas.microsoft.com/office/powerpoint/2010/main" xmlns="" val="142768223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1"/>
          </p:nvPr>
        </p:nvSpPr>
        <p:spPr>
          <a:xfrm>
            <a:off x="415925" y="1143000"/>
            <a:ext cx="8382000" cy="4640855"/>
          </a:xfrm>
          <a:ln>
            <a:solidFill>
              <a:schemeClr val="bg1">
                <a:lumMod val="85000"/>
              </a:schemeClr>
            </a:solidFill>
          </a:ln>
        </p:spPr>
        <p:txBody>
          <a:bodyPr rtlCol="0">
            <a:normAutofit fontScale="77500" lnSpcReduction="20000"/>
          </a:bodyPr>
          <a:lstStyle/>
          <a:p>
            <a:pPr algn="just">
              <a:buFont typeface="Wingdings" pitchFamily="2" charset="2"/>
              <a:buChar char="Ø"/>
            </a:pPr>
            <a:r>
              <a:rPr lang="en-ZA" sz="2200" dirty="0">
                <a:solidFill>
                  <a:prstClr val="black"/>
                </a:solidFill>
                <a:latin typeface="Arial" pitchFamily="34" charset="0"/>
                <a:cs typeface="Arial" pitchFamily="34" charset="0"/>
              </a:rPr>
              <a:t>The department had spent R27.675 billion of the projected spending of R28.122 billion for the second quarter, indicating a delay in spending of approximately R447 million </a:t>
            </a:r>
          </a:p>
          <a:p>
            <a:pPr marL="0" indent="0" algn="just">
              <a:buNone/>
            </a:pPr>
            <a:endParaRPr lang="en-ZA" sz="2200" dirty="0">
              <a:solidFill>
                <a:prstClr val="black"/>
              </a:solidFill>
              <a:latin typeface="Arial" pitchFamily="34" charset="0"/>
              <a:cs typeface="Arial" pitchFamily="34" charset="0"/>
            </a:endParaRPr>
          </a:p>
          <a:p>
            <a:pPr algn="just">
              <a:buFont typeface="Wingdings" pitchFamily="2" charset="2"/>
              <a:buChar char="Ø"/>
            </a:pPr>
            <a:r>
              <a:rPr lang="en-ZA" sz="2200" dirty="0">
                <a:solidFill>
                  <a:prstClr val="black"/>
                </a:solidFill>
                <a:latin typeface="Arial" pitchFamily="34" charset="0"/>
                <a:cs typeface="Arial" pitchFamily="34" charset="0"/>
              </a:rPr>
              <a:t>Third quarter spending amounts to R42.475 billion of projected spending of R45.083 billion indicating a delay in spending of R2 603 billion.</a:t>
            </a:r>
          </a:p>
          <a:p>
            <a:pPr marL="0" indent="0" algn="just">
              <a:buNone/>
            </a:pPr>
            <a:endParaRPr lang="en-ZA" sz="2200" dirty="0">
              <a:solidFill>
                <a:prstClr val="black"/>
              </a:solidFill>
              <a:latin typeface="Arial" pitchFamily="34" charset="0"/>
              <a:cs typeface="Arial" pitchFamily="34" charset="0"/>
            </a:endParaRPr>
          </a:p>
          <a:p>
            <a:pPr algn="just">
              <a:buFont typeface="Wingdings" pitchFamily="2" charset="2"/>
              <a:buChar char="Ø"/>
            </a:pPr>
            <a:r>
              <a:rPr lang="en-ZA" sz="2200" dirty="0">
                <a:solidFill>
                  <a:prstClr val="black"/>
                </a:solidFill>
                <a:latin typeface="Arial" pitchFamily="34" charset="0"/>
                <a:cs typeface="Arial" pitchFamily="34" charset="0"/>
              </a:rPr>
              <a:t>In comparison the department had spend 48% for the second quarter and 74% for the third quarter of the allocated budget. </a:t>
            </a:r>
          </a:p>
          <a:p>
            <a:pPr marL="0" indent="0" algn="just">
              <a:buNone/>
            </a:pPr>
            <a:endParaRPr lang="en-ZA" sz="2200" dirty="0">
              <a:solidFill>
                <a:prstClr val="black"/>
              </a:solidFill>
              <a:latin typeface="Arial" pitchFamily="34" charset="0"/>
              <a:cs typeface="Arial" pitchFamily="34" charset="0"/>
            </a:endParaRPr>
          </a:p>
          <a:p>
            <a:pPr algn="just">
              <a:buFont typeface="Wingdings" pitchFamily="2" charset="2"/>
              <a:buChar char="Ø"/>
            </a:pPr>
            <a:r>
              <a:rPr lang="en-ZA" sz="2200" dirty="0">
                <a:solidFill>
                  <a:prstClr val="black"/>
                </a:solidFill>
                <a:latin typeface="Arial" pitchFamily="34" charset="0"/>
                <a:cs typeface="Arial" pitchFamily="34" charset="0"/>
              </a:rPr>
              <a:t>The delay in spending was mainly on transfers and subsidies, particularly in the Rail Transport, Public Transport, Civil Aviation and Maritime Transport programmes, as well as on Compensation of Employees due to slow filling of vacant posts and Goods and Services across all programmes. </a:t>
            </a:r>
          </a:p>
          <a:p>
            <a:pPr marL="0" indent="0" algn="just">
              <a:buNone/>
            </a:pPr>
            <a:endParaRPr lang="en-ZA" sz="2200" dirty="0">
              <a:solidFill>
                <a:prstClr val="black"/>
              </a:solidFill>
              <a:latin typeface="Arial" pitchFamily="34" charset="0"/>
              <a:cs typeface="Arial" pitchFamily="34" charset="0"/>
            </a:endParaRPr>
          </a:p>
          <a:p>
            <a:pPr algn="just">
              <a:buFont typeface="Wingdings" pitchFamily="2" charset="2"/>
              <a:buChar char="Ø"/>
            </a:pPr>
            <a:r>
              <a:rPr lang="en-ZA" sz="2200" dirty="0">
                <a:solidFill>
                  <a:prstClr val="black"/>
                </a:solidFill>
                <a:latin typeface="Arial" pitchFamily="34" charset="0"/>
                <a:cs typeface="Arial" pitchFamily="34" charset="0"/>
              </a:rPr>
              <a:t>The underspending on goods and services was mainly due to slow or non-spending of projects affected by the national lockdown due to the Covid-19 pandemic and as a result other projects will be deferred to the new financial year.</a:t>
            </a:r>
          </a:p>
          <a:p>
            <a:pPr marL="0" indent="0">
              <a:buNone/>
            </a:pPr>
            <a:endParaRPr lang="en-ZA" sz="2200" dirty="0">
              <a:latin typeface="Arial" charset="0"/>
              <a:ea typeface="MS PGothic" charset="0"/>
            </a:endParaRPr>
          </a:p>
          <a:p>
            <a:pPr algn="just" eaLnBrk="1" fontAlgn="auto" hangingPunct="1">
              <a:spcAft>
                <a:spcPts val="0"/>
              </a:spcAft>
              <a:buFont typeface="Arial"/>
              <a:buChar char="•"/>
              <a:defRPr/>
            </a:pPr>
            <a:endParaRPr lang="en-ZA" sz="2200" dirty="0">
              <a:latin typeface="Arial" charset="0"/>
              <a:ea typeface="MS PGothic" charset="0"/>
            </a:endParaRPr>
          </a:p>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31746"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1747" name="Picture 6"/>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00135" y="5994400"/>
            <a:ext cx="805665"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solidFill>
                  <a:prstClr val="black">
                    <a:tint val="75000"/>
                  </a:prstClr>
                </a:solidFill>
              </a:rPr>
              <a:pPr/>
              <a:t>4</a:t>
            </a:fld>
            <a:endParaRPr lang="en-US" dirty="0">
              <a:solidFill>
                <a:prstClr val="black">
                  <a:tint val="75000"/>
                </a:prstClr>
              </a:solidFill>
            </a:endParaRPr>
          </a:p>
        </p:txBody>
      </p:sp>
      <p:sp>
        <p:nvSpPr>
          <p:cNvPr id="6" name="Title 1"/>
          <p:cNvSpPr txBox="1">
            <a:spLocks/>
          </p:cNvSpPr>
          <p:nvPr/>
        </p:nvSpPr>
        <p:spPr>
          <a:xfrm>
            <a:off x="439838" y="209549"/>
            <a:ext cx="5929432" cy="773623"/>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Executive Summary</a:t>
            </a:r>
          </a:p>
        </p:txBody>
      </p:sp>
    </p:spTree>
    <p:extLst>
      <p:ext uri="{BB962C8B-B14F-4D97-AF65-F5344CB8AC3E}">
        <p14:creationId xmlns:p14="http://schemas.microsoft.com/office/powerpoint/2010/main" xmlns="" val="7472656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9837" y="209549"/>
            <a:ext cx="8370787" cy="773623"/>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programme</a:t>
            </a: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5</a:t>
            </a:fld>
            <a:endParaRPr lang="en-US">
              <a:solidFill>
                <a:prstClr val="black">
                  <a:tint val="75000"/>
                </a:prstClr>
              </a:solidFill>
            </a:endParaRPr>
          </a:p>
        </p:txBody>
      </p:sp>
      <p:pic>
        <p:nvPicPr>
          <p:cNvPr id="7"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xmlns="" val="3840054720"/>
              </p:ext>
            </p:extLst>
          </p:nvPr>
        </p:nvGraphicFramePr>
        <p:xfrm>
          <a:off x="581024" y="1250729"/>
          <a:ext cx="8229600" cy="4120059"/>
        </p:xfrm>
        <a:graphic>
          <a:graphicData uri="http://schemas.openxmlformats.org/drawingml/2006/table">
            <a:tbl>
              <a:tblPr/>
              <a:tblGrid>
                <a:gridCol w="2176776">
                  <a:extLst>
                    <a:ext uri="{9D8B030D-6E8A-4147-A177-3AD203B41FA5}">
                      <a16:colId xmlns:a16="http://schemas.microsoft.com/office/drawing/2014/main" xmlns="" val="20000"/>
                    </a:ext>
                  </a:extLst>
                </a:gridCol>
                <a:gridCol w="1013695">
                  <a:extLst>
                    <a:ext uri="{9D8B030D-6E8A-4147-A177-3AD203B41FA5}">
                      <a16:colId xmlns:a16="http://schemas.microsoft.com/office/drawing/2014/main" xmlns="" val="20001"/>
                    </a:ext>
                  </a:extLst>
                </a:gridCol>
                <a:gridCol w="928331">
                  <a:extLst>
                    <a:ext uri="{9D8B030D-6E8A-4147-A177-3AD203B41FA5}">
                      <a16:colId xmlns:a16="http://schemas.microsoft.com/office/drawing/2014/main" xmlns="" val="20002"/>
                    </a:ext>
                  </a:extLst>
                </a:gridCol>
                <a:gridCol w="928331">
                  <a:extLst>
                    <a:ext uri="{9D8B030D-6E8A-4147-A177-3AD203B41FA5}">
                      <a16:colId xmlns:a16="http://schemas.microsoft.com/office/drawing/2014/main" xmlns="" val="20003"/>
                    </a:ext>
                  </a:extLst>
                </a:gridCol>
                <a:gridCol w="629558">
                  <a:extLst>
                    <a:ext uri="{9D8B030D-6E8A-4147-A177-3AD203B41FA5}">
                      <a16:colId xmlns:a16="http://schemas.microsoft.com/office/drawing/2014/main" xmlns="" val="20004"/>
                    </a:ext>
                  </a:extLst>
                </a:gridCol>
                <a:gridCol w="1016362">
                  <a:extLst>
                    <a:ext uri="{9D8B030D-6E8A-4147-A177-3AD203B41FA5}">
                      <a16:colId xmlns:a16="http://schemas.microsoft.com/office/drawing/2014/main" xmlns="" val="20005"/>
                    </a:ext>
                  </a:extLst>
                </a:gridCol>
                <a:gridCol w="1003024">
                  <a:extLst>
                    <a:ext uri="{9D8B030D-6E8A-4147-A177-3AD203B41FA5}">
                      <a16:colId xmlns:a16="http://schemas.microsoft.com/office/drawing/2014/main" xmlns="" val="20006"/>
                    </a:ext>
                  </a:extLst>
                </a:gridCol>
                <a:gridCol w="533523">
                  <a:extLst>
                    <a:ext uri="{9D8B030D-6E8A-4147-A177-3AD203B41FA5}">
                      <a16:colId xmlns:a16="http://schemas.microsoft.com/office/drawing/2014/main" xmlns="" val="20007"/>
                    </a:ext>
                  </a:extLst>
                </a:gridCol>
              </a:tblGrid>
              <a:tr h="818894">
                <a:tc>
                  <a:txBody>
                    <a:bodyPr/>
                    <a:lstStyle/>
                    <a:p>
                      <a:pPr algn="l" rtl="0" fontAlgn="ctr"/>
                      <a:r>
                        <a:rPr lang="en-ZA" sz="1000" b="1" i="0" u="none" strike="noStrike" dirty="0">
                          <a:solidFill>
                            <a:srgbClr val="000000"/>
                          </a:solidFill>
                          <a:effectLst/>
                          <a:latin typeface="Arial" panose="020B0604020202020204" pitchFamily="34" charset="0"/>
                        </a:rPr>
                        <a:t>Programme</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Revised budget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a:solidFill>
                            <a:srgbClr val="000000"/>
                          </a:solidFill>
                          <a:effectLst/>
                          <a:latin typeface="Arial" panose="020B0604020202020204" pitchFamily="34" charset="0"/>
                        </a:rPr>
                        <a:t>Q2 Actual Expenditure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Variance 2nd Quarter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ZA" sz="1000" b="1" i="0" u="none" strike="noStrike">
                          <a:solidFill>
                            <a:srgbClr val="000000"/>
                          </a:solidFill>
                          <a:effectLst/>
                          <a:latin typeface="Arial" panose="020B0604020202020204" pitchFamily="34" charset="0"/>
                        </a:rPr>
                        <a:t>% Spent 2nd Quarter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Q3 Actual Expenditure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a:solidFill>
                            <a:srgbClr val="000000"/>
                          </a:solidFill>
                          <a:effectLst/>
                          <a:latin typeface="Arial" panose="020B0604020202020204" pitchFamily="34" charset="0"/>
                        </a:rPr>
                        <a:t>Variance 3rd  Quarter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ZA" sz="1000" b="1" i="0" u="none" strike="noStrike">
                          <a:solidFill>
                            <a:srgbClr val="000000"/>
                          </a:solidFill>
                          <a:effectLst/>
                          <a:latin typeface="Arial" panose="020B0604020202020204" pitchFamily="34" charset="0"/>
                        </a:rPr>
                        <a:t>% Spent 3rd Quarter</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0"/>
                  </a:ext>
                </a:extLst>
              </a:tr>
              <a:tr h="281495">
                <a:tc>
                  <a:txBody>
                    <a:bodyPr/>
                    <a:lstStyle/>
                    <a:p>
                      <a:pPr algn="r" rtl="0" fontAlgn="ctr"/>
                      <a:r>
                        <a:rPr lang="en-ZA" sz="1000" b="1" i="0" u="none" strike="noStrike">
                          <a:solidFill>
                            <a:srgbClr val="000000"/>
                          </a:solidFill>
                          <a:effectLst/>
                          <a:latin typeface="Arial" panose="020B0604020202020204" pitchFamily="34" charset="0"/>
                        </a:rPr>
                        <a:t>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vMerge="1">
                  <a:txBody>
                    <a:bodyPr/>
                    <a:lstStyle/>
                    <a:p>
                      <a:endParaRPr lang="en-ZA"/>
                    </a:p>
                  </a:txBody>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vMerge="1">
                  <a:txBody>
                    <a:bodyPr/>
                    <a:lstStyle/>
                    <a:p>
                      <a:endParaRPr lang="en-ZA"/>
                    </a:p>
                  </a:txBody>
                  <a:tcPr/>
                </a:tc>
                <a:extLst>
                  <a:ext uri="{0D108BD9-81ED-4DB2-BD59-A6C34878D82A}">
                    <a16:rowId xmlns:a16="http://schemas.microsoft.com/office/drawing/2014/main" xmlns="" val="10001"/>
                  </a:ext>
                </a:extLst>
              </a:tr>
              <a:tr h="281495">
                <a:tc>
                  <a:txBody>
                    <a:bodyPr/>
                    <a:lstStyle/>
                    <a:p>
                      <a:pPr algn="l" rtl="0" fontAlgn="ctr"/>
                      <a:r>
                        <a:rPr lang="en-ZA" sz="1000" b="0" i="0" u="none" strike="noStrike">
                          <a:solidFill>
                            <a:srgbClr val="000000"/>
                          </a:solidFill>
                          <a:effectLst/>
                          <a:latin typeface="Arial" panose="020B0604020202020204" pitchFamily="34" charset="0"/>
                        </a:rPr>
                        <a:t>1. Administration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482 194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173 871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308 323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36%</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248 556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233 638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52%</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2"/>
                  </a:ext>
                </a:extLst>
              </a:tr>
              <a:tr h="281495">
                <a:tc>
                  <a:txBody>
                    <a:bodyPr/>
                    <a:lstStyle/>
                    <a:p>
                      <a:pPr algn="l" rtl="0" fontAlgn="ctr"/>
                      <a:r>
                        <a:rPr lang="en-ZA" sz="1000" b="0" i="0" u="none" strike="noStrike">
                          <a:solidFill>
                            <a:srgbClr val="000000"/>
                          </a:solidFill>
                          <a:effectLst/>
                          <a:latin typeface="Arial" panose="020B0604020202020204" pitchFamily="34" charset="0"/>
                        </a:rPr>
                        <a:t>2. Integrated Transport Planning</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93 769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28 583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65 186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30%</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44 145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49 624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47%</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3"/>
                  </a:ext>
                </a:extLst>
              </a:tr>
              <a:tr h="281495">
                <a:tc>
                  <a:txBody>
                    <a:bodyPr/>
                    <a:lstStyle/>
                    <a:p>
                      <a:pPr algn="l" rtl="0" fontAlgn="ctr"/>
                      <a:r>
                        <a:rPr lang="en-ZA" sz="1000" b="0" i="0" u="none" strike="noStrike">
                          <a:solidFill>
                            <a:srgbClr val="000000"/>
                          </a:solidFill>
                          <a:effectLst/>
                          <a:latin typeface="Arial" panose="020B0604020202020204" pitchFamily="34" charset="0"/>
                        </a:rPr>
                        <a:t>3. Rail Transport</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12 183 274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5 494 983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6 688 291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45%</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6 958 974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5 224 300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57%</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4"/>
                  </a:ext>
                </a:extLst>
              </a:tr>
              <a:tr h="268699">
                <a:tc>
                  <a:txBody>
                    <a:bodyPr/>
                    <a:lstStyle/>
                    <a:p>
                      <a:pPr algn="l" rtl="0" fontAlgn="ctr"/>
                      <a:r>
                        <a:rPr lang="en-ZA" sz="1000" b="0" i="0" u="none" strike="noStrike">
                          <a:solidFill>
                            <a:srgbClr val="000000"/>
                          </a:solidFill>
                          <a:effectLst/>
                          <a:latin typeface="Arial" panose="020B0604020202020204" pitchFamily="34" charset="0"/>
                        </a:rPr>
                        <a:t>4. Road Transport</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31 266 193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17 218 688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14 047 505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55%</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27 436 804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3 829 389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88%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5"/>
                  </a:ext>
                </a:extLst>
              </a:tr>
              <a:tr h="268699">
                <a:tc>
                  <a:txBody>
                    <a:bodyPr/>
                    <a:lstStyle/>
                    <a:p>
                      <a:pPr algn="l" rtl="0" fontAlgn="ctr"/>
                      <a:r>
                        <a:rPr lang="en-ZA" sz="1000" b="0" i="0" u="none" strike="noStrike">
                          <a:solidFill>
                            <a:srgbClr val="000000"/>
                          </a:solidFill>
                          <a:effectLst/>
                          <a:latin typeface="Arial" panose="020B0604020202020204" pitchFamily="34" charset="0"/>
                        </a:rPr>
                        <a:t>5. Civil Aviation</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196 682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74 380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122 302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38%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120 138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76 544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61%</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6"/>
                  </a:ext>
                </a:extLst>
              </a:tr>
              <a:tr h="281495">
                <a:tc>
                  <a:txBody>
                    <a:bodyPr/>
                    <a:lstStyle/>
                    <a:p>
                      <a:pPr algn="l" rtl="0" fontAlgn="ctr"/>
                      <a:r>
                        <a:rPr lang="en-ZA" sz="1000" b="0" i="0" u="none" strike="noStrike">
                          <a:solidFill>
                            <a:srgbClr val="000000"/>
                          </a:solidFill>
                          <a:effectLst/>
                          <a:latin typeface="Arial" panose="020B0604020202020204" pitchFamily="34" charset="0"/>
                        </a:rPr>
                        <a:t>6. Maritime Transport</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143 357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65 308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78 049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46%</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102 571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40 786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72%</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7"/>
                  </a:ext>
                </a:extLst>
              </a:tr>
              <a:tr h="268699">
                <a:tc>
                  <a:txBody>
                    <a:bodyPr/>
                    <a:lstStyle/>
                    <a:p>
                      <a:pPr algn="l" rtl="0" fontAlgn="ctr"/>
                      <a:r>
                        <a:rPr lang="en-ZA" sz="1000" b="0" i="0" u="none" strike="noStrike">
                          <a:solidFill>
                            <a:srgbClr val="000000"/>
                          </a:solidFill>
                          <a:effectLst/>
                          <a:latin typeface="Arial" panose="020B0604020202020204" pitchFamily="34" charset="0"/>
                        </a:rPr>
                        <a:t>7. Public Transport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13 030 359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4 619 264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8 411 095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35%</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7 562 408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5 467 951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58%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8"/>
                  </a:ext>
                </a:extLst>
              </a:tr>
              <a:tr h="281495">
                <a:tc>
                  <a:txBody>
                    <a:bodyPr/>
                    <a:lstStyle/>
                    <a:p>
                      <a:pPr algn="l" rtl="0" fontAlgn="ctr"/>
                      <a:r>
                        <a:rPr lang="en-ZA" sz="1000" b="1" i="0" u="none" strike="noStrike">
                          <a:solidFill>
                            <a:srgbClr val="000000"/>
                          </a:solidFill>
                          <a:effectLst/>
                          <a:latin typeface="Arial" panose="020B0604020202020204" pitchFamily="34" charset="0"/>
                        </a:rPr>
                        <a:t>Total Department</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57 395 828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dirty="0">
                          <a:solidFill>
                            <a:srgbClr val="000000"/>
                          </a:solidFill>
                          <a:effectLst/>
                          <a:latin typeface="Arial" panose="020B0604020202020204" pitchFamily="34" charset="0"/>
                        </a:rPr>
                        <a:t>    27 675 077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29 720 751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48%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42 473 596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14 922 232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74%</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9"/>
                  </a:ext>
                </a:extLst>
              </a:tr>
              <a:tr h="524603">
                <a:tc>
                  <a:txBody>
                    <a:bodyPr/>
                    <a:lstStyle/>
                    <a:p>
                      <a:pPr algn="l" rtl="0" fontAlgn="ctr"/>
                      <a:r>
                        <a:rPr lang="en-ZA" sz="1000" b="0" i="0" u="none" strike="noStrike">
                          <a:solidFill>
                            <a:srgbClr val="000000"/>
                          </a:solidFill>
                          <a:effectLst/>
                          <a:latin typeface="Arial" panose="020B0604020202020204" pitchFamily="34" charset="0"/>
                        </a:rPr>
                        <a:t>Direct charge: International Oil Pollution Compensation Fund</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10 997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en-ZA" sz="1000" b="0" i="0" u="none" strike="noStrike" dirty="0">
                          <a:solidFill>
                            <a:srgbClr val="000000"/>
                          </a:solidFill>
                          <a:effectLst/>
                          <a:latin typeface="Arial" panose="020B0604020202020204" pitchFamily="34" charset="0"/>
                        </a:rPr>
                        <a:t>              10 997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en-ZA" sz="1000" b="0" i="0" u="none" strike="noStrike" dirty="0">
                          <a:solidFill>
                            <a:srgbClr val="000000"/>
                          </a:solidFill>
                          <a:effectLst/>
                          <a:latin typeface="Arial" panose="020B0604020202020204" pitchFamily="34" charset="0"/>
                        </a:rPr>
                        <a:t>0%</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0"/>
                  </a:ext>
                </a:extLst>
              </a:tr>
              <a:tr h="281495">
                <a:tc>
                  <a:txBody>
                    <a:bodyPr/>
                    <a:lstStyle/>
                    <a:p>
                      <a:pPr algn="l" rtl="0" fontAlgn="ctr"/>
                      <a:r>
                        <a:rPr lang="en-ZA" sz="1000" b="1" i="0" u="none" strike="noStrike">
                          <a:solidFill>
                            <a:srgbClr val="000000"/>
                          </a:solidFill>
                          <a:effectLst/>
                          <a:latin typeface="Arial" panose="020B0604020202020204" pitchFamily="34" charset="0"/>
                        </a:rPr>
                        <a:t>Total Department</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57 406 825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dirty="0">
                          <a:solidFill>
                            <a:srgbClr val="000000"/>
                          </a:solidFill>
                          <a:effectLst/>
                          <a:latin typeface="Arial" panose="020B0604020202020204" pitchFamily="34" charset="0"/>
                        </a:rPr>
                        <a:t>    27 675 077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29 720 751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48%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42 473 596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14 933 229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dirty="0">
                          <a:solidFill>
                            <a:srgbClr val="000000"/>
                          </a:solidFill>
                          <a:effectLst/>
                          <a:latin typeface="Arial" panose="020B0604020202020204" pitchFamily="34" charset="0"/>
                        </a:rPr>
                        <a:t>74%</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282006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73725" y="304802"/>
            <a:ext cx="8289275" cy="552449"/>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Programme </a:t>
            </a:r>
            <a:r>
              <a:rPr lang="en-ZA" altLang="en-US" sz="1800" b="1" dirty="0">
                <a:solidFill>
                  <a:prstClr val="black">
                    <a:lumMod val="85000"/>
                    <a:lumOff val="15000"/>
                  </a:prstClr>
                </a:solidFill>
                <a:latin typeface="Arial" panose="020B0604020202020204" pitchFamily="34" charset="0"/>
                <a:cs typeface="Arial" panose="020B0604020202020204" pitchFamily="34" charset="0"/>
              </a:rPr>
              <a:t>(Continued)</a:t>
            </a: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6</a:t>
            </a:fld>
            <a:endParaRPr lang="en-US">
              <a:solidFill>
                <a:prstClr val="black">
                  <a:tint val="75000"/>
                </a:prstClr>
              </a:solidFill>
            </a:endParaRPr>
          </a:p>
        </p:txBody>
      </p:sp>
      <p:pic>
        <p:nvPicPr>
          <p:cNvPr id="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xmlns="" val="1146005292"/>
              </p:ext>
            </p:extLst>
          </p:nvPr>
        </p:nvGraphicFramePr>
        <p:xfrm>
          <a:off x="552061" y="1288972"/>
          <a:ext cx="8134739" cy="4872600"/>
        </p:xfrm>
        <a:graphic>
          <a:graphicData uri="http://schemas.openxmlformats.org/drawingml/2006/table">
            <a:tbl>
              <a:tblPr firstRow="1" firstCol="1" bandRow="1"/>
              <a:tblGrid>
                <a:gridCol w="1625074">
                  <a:extLst>
                    <a:ext uri="{9D8B030D-6E8A-4147-A177-3AD203B41FA5}">
                      <a16:colId xmlns:a16="http://schemas.microsoft.com/office/drawing/2014/main" xmlns="" val="1773545344"/>
                    </a:ext>
                  </a:extLst>
                </a:gridCol>
                <a:gridCol w="6509665">
                  <a:extLst>
                    <a:ext uri="{9D8B030D-6E8A-4147-A177-3AD203B41FA5}">
                      <a16:colId xmlns:a16="http://schemas.microsoft.com/office/drawing/2014/main" xmlns="" val="3684098036"/>
                    </a:ext>
                  </a:extLst>
                </a:gridCol>
              </a:tblGrid>
              <a:tr h="1101688">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Administration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Underspent</a:t>
                      </a:r>
                      <a:r>
                        <a:rPr lang="en-GB" sz="1200" baseline="0" dirty="0">
                          <a:effectLst/>
                          <a:latin typeface="Arial" panose="020B0604020202020204" pitchFamily="34" charset="0"/>
                          <a:ea typeface="Calibri" panose="020F0502020204030204" pitchFamily="34" charset="0"/>
                          <a:cs typeface="Arial" panose="020B0604020202020204" pitchFamily="34" charset="0"/>
                        </a:rPr>
                        <a:t> on compensation of employees </a:t>
                      </a:r>
                      <a:r>
                        <a:rPr lang="en-GB" sz="1200" dirty="0">
                          <a:solidFill>
                            <a:srgbClr val="000000"/>
                          </a:solidFill>
                          <a:effectLst/>
                          <a:latin typeface="Arial"/>
                          <a:ea typeface="Times New Roman"/>
                        </a:rPr>
                        <a:t>due to slow filling of vacant posts, and on goods and</a:t>
                      </a:r>
                      <a:r>
                        <a:rPr lang="en-GB" sz="1200" baseline="0" dirty="0">
                          <a:solidFill>
                            <a:srgbClr val="000000"/>
                          </a:solidFill>
                          <a:effectLst/>
                          <a:latin typeface="Arial"/>
                          <a:ea typeface="Times New Roman"/>
                        </a:rPr>
                        <a:t> services due to </a:t>
                      </a:r>
                      <a:r>
                        <a:rPr lang="en-ZA" sz="1200" baseline="0" dirty="0">
                          <a:solidFill>
                            <a:srgbClr val="000000"/>
                          </a:solidFill>
                          <a:effectLst/>
                          <a:latin typeface="Arial"/>
                          <a:ea typeface="Times New Roman"/>
                        </a:rPr>
                        <a:t>delays in the renewal of the contract for office accommodation</a:t>
                      </a:r>
                      <a:r>
                        <a:rPr lang="en-GB" sz="1200" baseline="0" dirty="0">
                          <a:solidFill>
                            <a:srgbClr val="000000"/>
                          </a:solidFill>
                          <a:effectLst/>
                          <a:latin typeface="Arial"/>
                          <a:ea typeface="Times New Roman"/>
                        </a:rPr>
                        <a:t>, travel and subsistence due to restriction on travelling, less legal fees paid as well as other operational costs.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5126303"/>
                  </a:ext>
                </a:extLst>
              </a:tr>
              <a:tr h="856178">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Integrated Transport Planning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Underspent</a:t>
                      </a:r>
                      <a:r>
                        <a:rPr lang="en-ZA" sz="1200" baseline="0" dirty="0">
                          <a:effectLst/>
                          <a:latin typeface="Arial" panose="020B0604020202020204" pitchFamily="34" charset="0"/>
                          <a:ea typeface="Calibri" panose="020F0502020204030204" pitchFamily="34" charset="0"/>
                          <a:cs typeface="Arial" panose="020B0604020202020204" pitchFamily="34" charset="0"/>
                        </a:rPr>
                        <a:t> on goods and services</a:t>
                      </a:r>
                      <a:r>
                        <a:rPr lang="en-ZA" sz="1200" dirty="0">
                          <a:effectLst/>
                          <a:latin typeface="Arial" panose="020B0604020202020204" pitchFamily="34" charset="0"/>
                          <a:ea typeface="Calibri" panose="020F0502020204030204" pitchFamily="34" charset="0"/>
                          <a:cs typeface="Arial" panose="020B0604020202020204" pitchFamily="34" charset="0"/>
                        </a:rPr>
                        <a:t> mainly due to slow or non-spending of projects affected by the national lockdown due to the Covid-19 pandemic as a result internal capacity will be utilised for the following projects: Regional Integration Strategy, Regional Transport Integration Market Strategy as well as the District Development Model. The following projects will be deferred to the coming financial year: Transport Sector perspective on covid-19, Corridor</a:t>
                      </a:r>
                      <a:r>
                        <a:rPr lang="en-ZA" sz="1200" baseline="0" dirty="0">
                          <a:effectLst/>
                          <a:latin typeface="Arial" panose="020B0604020202020204" pitchFamily="34" charset="0"/>
                          <a:ea typeface="Calibri" panose="020F0502020204030204" pitchFamily="34" charset="0"/>
                          <a:cs typeface="Arial" panose="020B0604020202020204" pitchFamily="34" charset="0"/>
                        </a:rPr>
                        <a:t> Freight Development as well as Regional corridor strategy.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39984947"/>
                  </a:ext>
                </a:extLst>
              </a:tr>
              <a:tr h="1305513">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Rail Transport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Underspent</a:t>
                      </a:r>
                      <a:r>
                        <a:rPr lang="en-ZA" sz="1200" baseline="0" dirty="0">
                          <a:effectLst/>
                          <a:latin typeface="Arial" panose="020B0604020202020204" pitchFamily="34" charset="0"/>
                          <a:ea typeface="Calibri" panose="020F0502020204030204" pitchFamily="34" charset="0"/>
                          <a:cs typeface="Arial" panose="020B0604020202020204" pitchFamily="34" charset="0"/>
                        </a:rPr>
                        <a:t> mainly on transfers and subsidies </a:t>
                      </a:r>
                      <a:r>
                        <a:rPr lang="en-ZA" sz="1200" dirty="0">
                          <a:effectLst/>
                          <a:latin typeface="Arial" panose="020B0604020202020204" pitchFamily="34" charset="0"/>
                          <a:ea typeface="Calibri" panose="020F0502020204030204" pitchFamily="34" charset="0"/>
                          <a:cs typeface="Arial" panose="020B0604020202020204" pitchFamily="34" charset="0"/>
                        </a:rPr>
                        <a:t>due to delayed payment for the capital transfers to the Passenger Rail Agency of South Africa (PRASA), on goods and services the underspending</a:t>
                      </a:r>
                      <a:r>
                        <a:rPr lang="en-ZA" sz="1200" baseline="0" dirty="0">
                          <a:effectLst/>
                          <a:latin typeface="Arial" panose="020B0604020202020204" pitchFamily="34" charset="0"/>
                          <a:ea typeface="Calibri" panose="020F0502020204030204" pitchFamily="34" charset="0"/>
                          <a:cs typeface="Arial" panose="020B0604020202020204" pitchFamily="34" charset="0"/>
                        </a:rPr>
                        <a:t> was mainly </a:t>
                      </a:r>
                      <a:r>
                        <a:rPr lang="en-ZA" sz="1200" dirty="0">
                          <a:effectLst/>
                          <a:latin typeface="Arial" panose="020B0604020202020204" pitchFamily="34" charset="0"/>
                          <a:ea typeface="Calibri" panose="020F0502020204030204" pitchFamily="34" charset="0"/>
                          <a:cs typeface="Arial" panose="020B0604020202020204" pitchFamily="34" charset="0"/>
                        </a:rPr>
                        <a:t>due to the following: Establishment of the Rail Economic Regulator delayed because</a:t>
                      </a:r>
                      <a:r>
                        <a:rPr lang="en-ZA" sz="1200" baseline="0" dirty="0">
                          <a:effectLst/>
                          <a:latin typeface="Arial" panose="020B0604020202020204" pitchFamily="34" charset="0"/>
                          <a:ea typeface="Calibri" panose="020F0502020204030204" pitchFamily="34" charset="0"/>
                          <a:cs typeface="Arial" panose="020B0604020202020204" pitchFamily="34" charset="0"/>
                        </a:rPr>
                        <a:t> the </a:t>
                      </a:r>
                      <a:r>
                        <a:rPr lang="en-ZA" sz="1200" dirty="0">
                          <a:effectLst/>
                          <a:latin typeface="Arial" panose="020B0604020202020204" pitchFamily="34" charset="0"/>
                          <a:ea typeface="Calibri" panose="020F0502020204030204" pitchFamily="34" charset="0"/>
                          <a:cs typeface="Arial" panose="020B0604020202020204" pitchFamily="34" charset="0"/>
                        </a:rPr>
                        <a:t>commencement of the procurement process for the project is dependant on the approval of the </a:t>
                      </a:r>
                      <a:r>
                        <a:rPr lang="en-ZA" sz="1200" dirty="0" err="1">
                          <a:effectLst/>
                          <a:latin typeface="Arial" panose="020B0604020202020204" pitchFamily="34" charset="0"/>
                          <a:ea typeface="Calibri" panose="020F0502020204030204" pitchFamily="34" charset="0"/>
                          <a:cs typeface="Arial" panose="020B0604020202020204" pitchFamily="34" charset="0"/>
                        </a:rPr>
                        <a:t>workplan</a:t>
                      </a:r>
                      <a:r>
                        <a:rPr lang="en-ZA" sz="1200" dirty="0">
                          <a:effectLst/>
                          <a:latin typeface="Arial" panose="020B0604020202020204" pitchFamily="34" charset="0"/>
                          <a:ea typeface="Calibri" panose="020F0502020204030204" pitchFamily="34" charset="0"/>
                          <a:cs typeface="Arial" panose="020B0604020202020204" pitchFamily="34" charset="0"/>
                        </a:rPr>
                        <a:t> which is  anticipated to be completed by April 2021, delays in the white paper on Rail policy due to the </a:t>
                      </a:r>
                      <a:r>
                        <a:rPr lang="en-ZA" sz="1200" dirty="0" err="1">
                          <a:effectLst/>
                          <a:latin typeface="Arial" panose="020B0604020202020204" pitchFamily="34" charset="0"/>
                          <a:ea typeface="Calibri" panose="020F0502020204030204" pitchFamily="34" charset="0"/>
                          <a:cs typeface="Arial" panose="020B0604020202020204" pitchFamily="34" charset="0"/>
                        </a:rPr>
                        <a:t>Covid</a:t>
                      </a:r>
                      <a:r>
                        <a:rPr lang="en-ZA" sz="1200" dirty="0">
                          <a:effectLst/>
                          <a:latin typeface="Arial" panose="020B0604020202020204" pitchFamily="34" charset="0"/>
                          <a:ea typeface="Calibri" panose="020F0502020204030204" pitchFamily="34" charset="0"/>
                          <a:cs typeface="Arial" panose="020B0604020202020204" pitchFamily="34" charset="0"/>
                        </a:rPr>
                        <a:t> outbreak and issues of contention that still need to be resolved. The programme indicated that </a:t>
                      </a:r>
                      <a:r>
                        <a:rPr lang="en-ZA" sz="1200" dirty="0" err="1">
                          <a:effectLst/>
                          <a:latin typeface="Arial" panose="020B0604020202020204" pitchFamily="34" charset="0"/>
                          <a:ea typeface="Calibri" panose="020F0502020204030204" pitchFamily="34" charset="0"/>
                          <a:cs typeface="Arial" panose="020B0604020202020204" pitchFamily="34" charset="0"/>
                        </a:rPr>
                        <a:t>inhouse</a:t>
                      </a:r>
                      <a:r>
                        <a:rPr lang="en-ZA" sz="1200" dirty="0">
                          <a:effectLst/>
                          <a:latin typeface="Arial" panose="020B0604020202020204" pitchFamily="34" charset="0"/>
                          <a:ea typeface="Calibri" panose="020F0502020204030204" pitchFamily="34" charset="0"/>
                          <a:cs typeface="Arial" panose="020B0604020202020204" pitchFamily="34" charset="0"/>
                        </a:rPr>
                        <a:t> capacity will be utilised for the Private</a:t>
                      </a:r>
                      <a:r>
                        <a:rPr lang="en-ZA" sz="1200" baseline="0" dirty="0">
                          <a:effectLst/>
                          <a:latin typeface="Arial" panose="020B0604020202020204" pitchFamily="34" charset="0"/>
                          <a:ea typeface="Calibri" panose="020F0502020204030204" pitchFamily="34" charset="0"/>
                          <a:cs typeface="Arial" panose="020B0604020202020204" pitchFamily="34" charset="0"/>
                        </a:rPr>
                        <a:t> Sector Participation Framework.</a:t>
                      </a: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2023366"/>
                  </a:ext>
                </a:extLst>
              </a:tr>
              <a:tr h="1210592">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Road Transport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Underspent on compensation of employees</a:t>
                      </a:r>
                      <a:r>
                        <a:rPr lang="en-GB" sz="1200" baseline="0" dirty="0">
                          <a:effectLst/>
                          <a:latin typeface="Arial" panose="020B0604020202020204" pitchFamily="34" charset="0"/>
                          <a:ea typeface="Calibri" panose="020F0502020204030204" pitchFamily="34" charset="0"/>
                          <a:cs typeface="Arial" panose="020B0604020202020204" pitchFamily="34"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due </a:t>
                      </a:r>
                      <a:r>
                        <a:rPr lang="en-GB" sz="1200" dirty="0">
                          <a:effectLst/>
                          <a:latin typeface="Arial" panose="020B0604020202020204" pitchFamily="34" charset="0"/>
                          <a:ea typeface="Times New Roman" panose="02020603050405020304" pitchFamily="18" charset="0"/>
                        </a:rPr>
                        <a:t>to </a:t>
                      </a:r>
                      <a:r>
                        <a:rPr lang="en-ZA" sz="1200" dirty="0">
                          <a:effectLst/>
                          <a:latin typeface="Arial" panose="020B0604020202020204" pitchFamily="34" charset="0"/>
                          <a:ea typeface="Times New Roman" panose="02020603050405020304" pitchFamily="18" charset="0"/>
                        </a:rPr>
                        <a:t>delays in the filling of vacant posts and on goods and services due to delays on the Decade of action for road safety campaigns as a result of the national lockdown, new business case submitted and approved for the Programme Development for </a:t>
                      </a:r>
                      <a:r>
                        <a:rPr lang="en-ZA" sz="1200" dirty="0" err="1">
                          <a:effectLst/>
                          <a:latin typeface="Arial" panose="020B0604020202020204" pitchFamily="34" charset="0"/>
                          <a:ea typeface="Times New Roman" panose="02020603050405020304" pitchFamily="18" charset="0"/>
                        </a:rPr>
                        <a:t>S’hamba</a:t>
                      </a:r>
                      <a:r>
                        <a:rPr lang="en-ZA" sz="1200" dirty="0">
                          <a:effectLst/>
                          <a:latin typeface="Arial" panose="020B0604020202020204" pitchFamily="34" charset="0"/>
                          <a:ea typeface="Times New Roman" panose="02020603050405020304" pitchFamily="18" charset="0"/>
                        </a:rPr>
                        <a:t> </a:t>
                      </a:r>
                      <a:r>
                        <a:rPr lang="en-ZA" sz="1200" dirty="0" err="1">
                          <a:effectLst/>
                          <a:latin typeface="Arial" panose="020B0604020202020204" pitchFamily="34" charset="0"/>
                          <a:ea typeface="Times New Roman" panose="02020603050405020304" pitchFamily="18" charset="0"/>
                        </a:rPr>
                        <a:t>Sonke</a:t>
                      </a:r>
                      <a:r>
                        <a:rPr lang="en-ZA" sz="1200" dirty="0">
                          <a:effectLst/>
                          <a:latin typeface="Arial" panose="020B0604020202020204" pitchFamily="34" charset="0"/>
                          <a:ea typeface="Times New Roman" panose="02020603050405020304" pitchFamily="18" charset="0"/>
                        </a:rPr>
                        <a:t> after the bid expired as well</a:t>
                      </a:r>
                      <a:r>
                        <a:rPr lang="en-ZA" sz="1200" baseline="0" dirty="0">
                          <a:effectLst/>
                          <a:latin typeface="Arial" panose="020B0604020202020204" pitchFamily="34" charset="0"/>
                          <a:ea typeface="Times New Roman" panose="02020603050405020304" pitchFamily="18" charset="0"/>
                        </a:rPr>
                        <a:t> as </a:t>
                      </a:r>
                      <a:r>
                        <a:rPr lang="en-ZA" sz="1200" dirty="0">
                          <a:effectLst/>
                          <a:latin typeface="Arial" panose="020B0604020202020204" pitchFamily="34" charset="0"/>
                          <a:ea typeface="Times New Roman" panose="02020603050405020304" pitchFamily="18" charset="0"/>
                        </a:rPr>
                        <a:t>slow pending  on travel and subsistence due to restriction on travelling.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17130746"/>
                  </a:ext>
                </a:extLst>
              </a:tr>
            </a:tbl>
          </a:graphicData>
        </a:graphic>
      </p:graphicFrame>
    </p:spTree>
    <p:extLst>
      <p:ext uri="{BB962C8B-B14F-4D97-AF65-F5344CB8AC3E}">
        <p14:creationId xmlns:p14="http://schemas.microsoft.com/office/powerpoint/2010/main" xmlns="" val="410086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52061" y="304800"/>
            <a:ext cx="8210939" cy="571501"/>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Programme </a:t>
            </a:r>
            <a:r>
              <a:rPr lang="en-ZA" altLang="en-US" sz="1800" b="1" dirty="0">
                <a:solidFill>
                  <a:prstClr val="black">
                    <a:lumMod val="85000"/>
                    <a:lumOff val="15000"/>
                  </a:prstClr>
                </a:solidFill>
                <a:latin typeface="Arial" panose="020B0604020202020204" pitchFamily="34" charset="0"/>
                <a:cs typeface="Arial" panose="020B0604020202020204" pitchFamily="34" charset="0"/>
              </a:rPr>
              <a:t>(Continued)</a:t>
            </a: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7</a:t>
            </a:fld>
            <a:endParaRPr lang="en-US">
              <a:solidFill>
                <a:prstClr val="black">
                  <a:tint val="75000"/>
                </a:prstClr>
              </a:solidFill>
            </a:endParaRPr>
          </a:p>
        </p:txBody>
      </p:sp>
      <p:pic>
        <p:nvPicPr>
          <p:cNvPr id="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xmlns="" val="1100758590"/>
              </p:ext>
            </p:extLst>
          </p:nvPr>
        </p:nvGraphicFramePr>
        <p:xfrm>
          <a:off x="552061" y="1211855"/>
          <a:ext cx="8210939" cy="4538060"/>
        </p:xfrm>
        <a:graphic>
          <a:graphicData uri="http://schemas.openxmlformats.org/drawingml/2006/table">
            <a:tbl>
              <a:tblPr firstRow="1" firstCol="1" bandRow="1"/>
              <a:tblGrid>
                <a:gridCol w="1624097">
                  <a:extLst>
                    <a:ext uri="{9D8B030D-6E8A-4147-A177-3AD203B41FA5}">
                      <a16:colId xmlns:a16="http://schemas.microsoft.com/office/drawing/2014/main" xmlns="" val="135657137"/>
                    </a:ext>
                  </a:extLst>
                </a:gridCol>
                <a:gridCol w="6586842">
                  <a:extLst>
                    <a:ext uri="{9D8B030D-6E8A-4147-A177-3AD203B41FA5}">
                      <a16:colId xmlns:a16="http://schemas.microsoft.com/office/drawing/2014/main" xmlns="" val="1737744527"/>
                    </a:ext>
                  </a:extLst>
                </a:gridCol>
              </a:tblGrid>
              <a:tr h="1468981">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Civil Aviation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Underspent on compensation of employees due</a:t>
                      </a:r>
                      <a:r>
                        <a:rPr lang="en-GB" sz="1200" baseline="0" dirty="0">
                          <a:effectLst/>
                          <a:latin typeface="Arial" panose="020B0604020202020204" pitchFamily="34" charset="0"/>
                          <a:ea typeface="Calibri" panose="020F0502020204030204" pitchFamily="34" charset="0"/>
                          <a:cs typeface="Arial" panose="020B0604020202020204" pitchFamily="34" charset="0"/>
                        </a:rPr>
                        <a:t> </a:t>
                      </a:r>
                      <a:r>
                        <a:rPr lang="en-GB" sz="1200" dirty="0">
                          <a:effectLst/>
                          <a:latin typeface="Arial"/>
                          <a:ea typeface="Times New Roman"/>
                        </a:rPr>
                        <a:t>to delays in filling of vacant posts, on transfers</a:t>
                      </a:r>
                      <a:r>
                        <a:rPr lang="en-GB" sz="1200" baseline="0" dirty="0">
                          <a:effectLst/>
                          <a:latin typeface="Arial"/>
                          <a:ea typeface="Times New Roman"/>
                        </a:rPr>
                        <a:t> and subsidies due to </a:t>
                      </a:r>
                      <a:r>
                        <a:rPr lang="en-GB" sz="1200" dirty="0">
                          <a:effectLst/>
                          <a:latin typeface="Arial"/>
                          <a:ea typeface="Times New Roman"/>
                        </a:rPr>
                        <a:t>non-payment of foreign memberships to the South African Development Community Aviation Safety Organisation, </a:t>
                      </a:r>
                      <a:r>
                        <a:rPr lang="en-GB" sz="1200" dirty="0" err="1">
                          <a:effectLst/>
                          <a:latin typeface="Arial"/>
                          <a:ea typeface="Times New Roman"/>
                        </a:rPr>
                        <a:t>Cospas-Sarsat</a:t>
                      </a:r>
                      <a:r>
                        <a:rPr lang="en-GB" sz="1200" dirty="0">
                          <a:effectLst/>
                          <a:latin typeface="Arial"/>
                          <a:ea typeface="Times New Roman"/>
                        </a:rPr>
                        <a:t> programme as well as the International Civil Aviation Organisation mission. Further contributing to the underspending is non-spending goods and services project such as the correction factor for ACSA and ATNS, National Aviation Transformation Strategy which is </a:t>
                      </a:r>
                      <a:r>
                        <a:rPr lang="en-ZA" sz="1200" dirty="0">
                          <a:effectLst/>
                          <a:latin typeface="Arial"/>
                          <a:ea typeface="Times New Roman"/>
                        </a:rPr>
                        <a:t>waiting  for the approval of the business case and gap analysis to appoint a service provider</a:t>
                      </a:r>
                      <a:r>
                        <a:rPr lang="en-ZA" sz="1200" baseline="0" dirty="0">
                          <a:effectLst/>
                          <a:latin typeface="Arial"/>
                          <a:ea typeface="Times New Roman"/>
                        </a:rPr>
                        <a:t> </a:t>
                      </a:r>
                      <a:r>
                        <a:rPr lang="en-ZA" sz="1200" dirty="0">
                          <a:effectLst/>
                          <a:latin typeface="Arial"/>
                          <a:ea typeface="Times New Roman"/>
                        </a:rPr>
                        <a:t>to develop the practical's to complement the draft final aviation curriculum</a:t>
                      </a:r>
                      <a:r>
                        <a:rPr lang="en-GB" sz="1200" dirty="0">
                          <a:effectLst/>
                          <a:latin typeface="Arial"/>
                          <a:ea typeface="Times New Roman"/>
                        </a:rPr>
                        <a:t>, </a:t>
                      </a:r>
                      <a:r>
                        <a:rPr lang="en-GB" sz="1200" baseline="0" dirty="0">
                          <a:effectLst/>
                          <a:latin typeface="Arial"/>
                          <a:ea typeface="Times New Roman"/>
                        </a:rPr>
                        <a:t>as well as less spending on travelling due to travel restrictions.</a:t>
                      </a:r>
                      <a:endParaRPr lang="en-ZA"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41169">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Maritime transport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Underspent</a:t>
                      </a:r>
                      <a:r>
                        <a:rPr lang="en-GB" sz="1200" baseline="0" dirty="0">
                          <a:effectLst/>
                          <a:latin typeface="Arial" panose="020B0604020202020204" pitchFamily="34" charset="0"/>
                          <a:ea typeface="Calibri" panose="020F0502020204030204" pitchFamily="34" charset="0"/>
                          <a:cs typeface="Arial" panose="020B0604020202020204" pitchFamily="34"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due to </a:t>
                      </a:r>
                      <a:r>
                        <a:rPr lang="en-GB" sz="1200" dirty="0">
                          <a:effectLst/>
                          <a:latin typeface="Arial"/>
                          <a:ea typeface="Times New Roman"/>
                        </a:rPr>
                        <a:t>slow filling of vacant post, non-spending on goods and services projects such as the </a:t>
                      </a:r>
                      <a:r>
                        <a:rPr lang="en-ZA" sz="1200" dirty="0">
                          <a:effectLst/>
                          <a:latin typeface="Arial"/>
                          <a:ea typeface="Times New Roman"/>
                        </a:rPr>
                        <a:t>IMO World Maritime Day Par Event which could not take place due to the pandemic, Women and Youth Empowerment project,</a:t>
                      </a:r>
                      <a:r>
                        <a:rPr lang="en-ZA" sz="1200" baseline="0" dirty="0">
                          <a:effectLst/>
                          <a:latin typeface="Arial"/>
                          <a:ea typeface="Times New Roman"/>
                        </a:rPr>
                        <a:t> merchant shipping bill which is still at the initiation stage of stakeholders consultations </a:t>
                      </a:r>
                      <a:r>
                        <a:rPr lang="en-GB" sz="1200" dirty="0">
                          <a:effectLst/>
                          <a:latin typeface="Arial"/>
                          <a:ea typeface="Times New Roman"/>
                        </a:rPr>
                        <a:t>as well as </a:t>
                      </a:r>
                      <a:r>
                        <a:rPr lang="en-ZA" sz="1200" dirty="0">
                          <a:effectLst/>
                          <a:latin typeface="Arial"/>
                          <a:ea typeface="Times New Roman"/>
                        </a:rPr>
                        <a:t>less spending on travelling due to travel restrictions.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40806666"/>
                  </a:ext>
                </a:extLst>
              </a:tr>
              <a:tr h="1650971">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Public Transport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Underspent due </a:t>
                      </a:r>
                      <a:r>
                        <a:rPr lang="en-GB" sz="1200" dirty="0">
                          <a:effectLst/>
                          <a:latin typeface="Arial"/>
                          <a:ea typeface="Times New Roman"/>
                        </a:rPr>
                        <a:t>to the revision of the payment schedule for the Public Transport Network Grant (PTNG) and the withholding of scheduled transfer payments of the grant to </a:t>
                      </a:r>
                      <a:r>
                        <a:rPr lang="en-GB" sz="1200" dirty="0" err="1">
                          <a:effectLst/>
                          <a:latin typeface="Arial"/>
                          <a:ea typeface="Times New Roman"/>
                        </a:rPr>
                        <a:t>Mangaung</a:t>
                      </a:r>
                      <a:r>
                        <a:rPr lang="en-GB" sz="1200" dirty="0">
                          <a:effectLst/>
                          <a:latin typeface="Arial"/>
                          <a:ea typeface="Times New Roman"/>
                        </a:rPr>
                        <a:t> and Rustenburg municipalities as a result of non-compliance as well as slow spending in taxi recapitalisation programme which is demand driven.  Further contributing to the underspending is the slow or non-spending on goods and services projects such as Public Transport Grant monitoring which is still at procurement</a:t>
                      </a:r>
                      <a:r>
                        <a:rPr lang="en-GB" sz="1200" baseline="0" dirty="0">
                          <a:effectLst/>
                          <a:latin typeface="Arial"/>
                          <a:ea typeface="Times New Roman"/>
                        </a:rPr>
                        <a:t> stages</a:t>
                      </a:r>
                      <a:r>
                        <a:rPr lang="en-GB" sz="1200" dirty="0">
                          <a:effectLst/>
                          <a:latin typeface="Arial"/>
                          <a:ea typeface="Times New Roman"/>
                        </a:rPr>
                        <a:t>, implementation of </a:t>
                      </a:r>
                      <a:r>
                        <a:rPr lang="en-GB" sz="1200" dirty="0" err="1">
                          <a:effectLst/>
                          <a:latin typeface="Arial"/>
                          <a:ea typeface="Times New Roman"/>
                        </a:rPr>
                        <a:t>Shova</a:t>
                      </a:r>
                      <a:r>
                        <a:rPr lang="en-GB" sz="1200" dirty="0">
                          <a:effectLst/>
                          <a:latin typeface="Arial"/>
                          <a:ea typeface="Times New Roman"/>
                        </a:rPr>
                        <a:t> </a:t>
                      </a:r>
                      <a:r>
                        <a:rPr lang="en-GB" sz="1200" dirty="0" err="1">
                          <a:effectLst/>
                          <a:latin typeface="Arial"/>
                          <a:ea typeface="Times New Roman"/>
                        </a:rPr>
                        <a:t>kalula</a:t>
                      </a:r>
                      <a:r>
                        <a:rPr lang="en-GB" sz="1200" dirty="0">
                          <a:effectLst/>
                          <a:latin typeface="Arial"/>
                          <a:ea typeface="Times New Roman"/>
                        </a:rPr>
                        <a:t> which is o</a:t>
                      </a:r>
                      <a:r>
                        <a:rPr lang="en-ZA" sz="1200" dirty="0" err="1">
                          <a:effectLst/>
                          <a:latin typeface="Arial"/>
                          <a:ea typeface="Times New Roman"/>
                        </a:rPr>
                        <a:t>ngoing</a:t>
                      </a:r>
                      <a:r>
                        <a:rPr lang="en-ZA" sz="1200" dirty="0">
                          <a:effectLst/>
                          <a:latin typeface="Arial"/>
                          <a:ea typeface="Times New Roman"/>
                        </a:rPr>
                        <a:t>,</a:t>
                      </a:r>
                      <a:r>
                        <a:rPr lang="en-ZA" sz="1200" baseline="0" dirty="0">
                          <a:effectLst/>
                          <a:latin typeface="Arial"/>
                          <a:ea typeface="Times New Roman"/>
                        </a:rPr>
                        <a:t> t</a:t>
                      </a:r>
                      <a:r>
                        <a:rPr lang="en-ZA" sz="1200" dirty="0">
                          <a:effectLst/>
                          <a:latin typeface="Arial"/>
                          <a:ea typeface="Times New Roman"/>
                        </a:rPr>
                        <a:t>o date</a:t>
                      </a:r>
                      <a:r>
                        <a:rPr lang="en-ZA" sz="1200" baseline="0" dirty="0">
                          <a:effectLst/>
                          <a:latin typeface="Arial"/>
                          <a:ea typeface="Times New Roman"/>
                        </a:rPr>
                        <a:t> </a:t>
                      </a:r>
                      <a:r>
                        <a:rPr lang="en-ZA" sz="1200" dirty="0">
                          <a:effectLst/>
                          <a:latin typeface="Arial"/>
                          <a:ea typeface="Times New Roman"/>
                        </a:rPr>
                        <a:t>3 751 bicycles have been distributed with a targeted total of 6 000 bicycles for 2020/21 financial year. The remainder will be distributed before the end of the financial year. Travelling is also</a:t>
                      </a:r>
                      <a:r>
                        <a:rPr lang="en-ZA" sz="1200" baseline="0" dirty="0">
                          <a:effectLst/>
                          <a:latin typeface="Arial"/>
                          <a:ea typeface="Times New Roman"/>
                        </a:rPr>
                        <a:t> underspending du</a:t>
                      </a:r>
                      <a:r>
                        <a:rPr lang="en-ZA" sz="1200" dirty="0">
                          <a:effectLst/>
                          <a:latin typeface="Arial"/>
                          <a:ea typeface="Times New Roman"/>
                        </a:rPr>
                        <a:t>e to travel restrictions.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3681312"/>
                  </a:ext>
                </a:extLst>
              </a:tr>
            </a:tbl>
          </a:graphicData>
        </a:graphic>
      </p:graphicFrame>
    </p:spTree>
    <p:extLst>
      <p:ext uri="{BB962C8B-B14F-4D97-AF65-F5344CB8AC3E}">
        <p14:creationId xmlns:p14="http://schemas.microsoft.com/office/powerpoint/2010/main" xmlns="" val="3945570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9836" y="178660"/>
            <a:ext cx="8246963" cy="66515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Economic classification</a:t>
            </a:r>
            <a:endParaRPr lang="en-ZA" altLang="en-US" sz="16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8</a:t>
            </a:fld>
            <a:endParaRPr lang="en-US">
              <a:solidFill>
                <a:prstClr val="black">
                  <a:tint val="75000"/>
                </a:prstClr>
              </a:solidFill>
            </a:endParaRPr>
          </a:p>
        </p:txBody>
      </p:sp>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xmlns="" val="3308141256"/>
              </p:ext>
            </p:extLst>
          </p:nvPr>
        </p:nvGraphicFramePr>
        <p:xfrm>
          <a:off x="525518" y="1369488"/>
          <a:ext cx="8350468" cy="4390999"/>
        </p:xfrm>
        <a:graphic>
          <a:graphicData uri="http://schemas.openxmlformats.org/drawingml/2006/table">
            <a:tbl>
              <a:tblPr/>
              <a:tblGrid>
                <a:gridCol w="2208747">
                  <a:extLst>
                    <a:ext uri="{9D8B030D-6E8A-4147-A177-3AD203B41FA5}">
                      <a16:colId xmlns:a16="http://schemas.microsoft.com/office/drawing/2014/main" xmlns="" val="20000"/>
                    </a:ext>
                  </a:extLst>
                </a:gridCol>
                <a:gridCol w="1028583">
                  <a:extLst>
                    <a:ext uri="{9D8B030D-6E8A-4147-A177-3AD203B41FA5}">
                      <a16:colId xmlns:a16="http://schemas.microsoft.com/office/drawing/2014/main" xmlns="" val="20001"/>
                    </a:ext>
                  </a:extLst>
                </a:gridCol>
                <a:gridCol w="941965">
                  <a:extLst>
                    <a:ext uri="{9D8B030D-6E8A-4147-A177-3AD203B41FA5}">
                      <a16:colId xmlns:a16="http://schemas.microsoft.com/office/drawing/2014/main" xmlns="" val="20002"/>
                    </a:ext>
                  </a:extLst>
                </a:gridCol>
                <a:gridCol w="941965">
                  <a:extLst>
                    <a:ext uri="{9D8B030D-6E8A-4147-A177-3AD203B41FA5}">
                      <a16:colId xmlns:a16="http://schemas.microsoft.com/office/drawing/2014/main" xmlns="" val="20003"/>
                    </a:ext>
                  </a:extLst>
                </a:gridCol>
                <a:gridCol w="638804">
                  <a:extLst>
                    <a:ext uri="{9D8B030D-6E8A-4147-A177-3AD203B41FA5}">
                      <a16:colId xmlns:a16="http://schemas.microsoft.com/office/drawing/2014/main" xmlns="" val="20004"/>
                    </a:ext>
                  </a:extLst>
                </a:gridCol>
                <a:gridCol w="1031289">
                  <a:extLst>
                    <a:ext uri="{9D8B030D-6E8A-4147-A177-3AD203B41FA5}">
                      <a16:colId xmlns:a16="http://schemas.microsoft.com/office/drawing/2014/main" xmlns="" val="20005"/>
                    </a:ext>
                  </a:extLst>
                </a:gridCol>
                <a:gridCol w="1017756">
                  <a:extLst>
                    <a:ext uri="{9D8B030D-6E8A-4147-A177-3AD203B41FA5}">
                      <a16:colId xmlns:a16="http://schemas.microsoft.com/office/drawing/2014/main" xmlns="" val="20006"/>
                    </a:ext>
                  </a:extLst>
                </a:gridCol>
                <a:gridCol w="541359">
                  <a:extLst>
                    <a:ext uri="{9D8B030D-6E8A-4147-A177-3AD203B41FA5}">
                      <a16:colId xmlns:a16="http://schemas.microsoft.com/office/drawing/2014/main" xmlns="" val="20007"/>
                    </a:ext>
                  </a:extLst>
                </a:gridCol>
              </a:tblGrid>
              <a:tr h="829408">
                <a:tc>
                  <a:txBody>
                    <a:bodyPr/>
                    <a:lstStyle/>
                    <a:p>
                      <a:pPr algn="l" rtl="0" fontAlgn="ctr"/>
                      <a:r>
                        <a:rPr lang="en-ZA" sz="1000" b="1" i="0" u="none" strike="noStrike" dirty="0">
                          <a:solidFill>
                            <a:srgbClr val="000000"/>
                          </a:solidFill>
                          <a:effectLst/>
                          <a:latin typeface="Arial" panose="020B0604020202020204" pitchFamily="34" charset="0"/>
                        </a:rPr>
                        <a:t>Per Economic Classification</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Revised budget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a:solidFill>
                            <a:srgbClr val="000000"/>
                          </a:solidFill>
                          <a:effectLst/>
                          <a:latin typeface="Arial" panose="020B0604020202020204" pitchFamily="34" charset="0"/>
                        </a:rPr>
                        <a:t>Q2 Actual Expenditure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a:solidFill>
                            <a:srgbClr val="000000"/>
                          </a:solidFill>
                          <a:effectLst/>
                          <a:latin typeface="Arial" panose="020B0604020202020204" pitchFamily="34" charset="0"/>
                        </a:rPr>
                        <a:t>Variance 2nd Quarter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ZA" sz="1000" b="1" i="0" u="none" strike="noStrike">
                          <a:solidFill>
                            <a:srgbClr val="000000"/>
                          </a:solidFill>
                          <a:effectLst/>
                          <a:latin typeface="Arial" panose="020B0604020202020204" pitchFamily="34" charset="0"/>
                        </a:rPr>
                        <a:t>% Spent 2nd Quarter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Q3 Actual Expenditure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ZA" sz="1000" b="1" i="0" u="none" strike="noStrike">
                          <a:solidFill>
                            <a:srgbClr val="000000"/>
                          </a:solidFill>
                          <a:effectLst/>
                          <a:latin typeface="Arial" panose="020B0604020202020204" pitchFamily="34" charset="0"/>
                        </a:rPr>
                        <a:t>Variance 3rd  Quarter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rowSpan="2">
                  <a:txBody>
                    <a:bodyPr/>
                    <a:lstStyle/>
                    <a:p>
                      <a:pPr algn="ctr" fontAlgn="ctr"/>
                      <a:r>
                        <a:rPr lang="en-ZA" sz="1000" b="1" i="0" u="none" strike="noStrike">
                          <a:solidFill>
                            <a:srgbClr val="000000"/>
                          </a:solidFill>
                          <a:effectLst/>
                          <a:latin typeface="Arial" panose="020B0604020202020204" pitchFamily="34" charset="0"/>
                        </a:rPr>
                        <a:t>% Spent 3rd Quarter</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0"/>
                  </a:ext>
                </a:extLst>
              </a:tr>
              <a:tr h="285109">
                <a:tc>
                  <a:txBody>
                    <a:bodyPr/>
                    <a:lstStyle/>
                    <a:p>
                      <a:pPr algn="l" rtl="0" fontAlgn="ctr"/>
                      <a:r>
                        <a:rPr lang="en-ZA" sz="1000" b="1" i="0" u="none" strike="noStrike">
                          <a:solidFill>
                            <a:srgbClr val="000000"/>
                          </a:solidFill>
                          <a:effectLst/>
                          <a:latin typeface="Arial" panose="020B0604020202020204" pitchFamily="34" charset="0"/>
                        </a:rPr>
                        <a:t>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vMerge="1">
                  <a:txBody>
                    <a:bodyPr/>
                    <a:lstStyle/>
                    <a:p>
                      <a:endParaRPr lang="en-ZA"/>
                    </a:p>
                  </a:txBody>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ZA" sz="1000" b="1" i="0" u="none" strike="noStrike">
                          <a:solidFill>
                            <a:srgbClr val="000000"/>
                          </a:solidFill>
                          <a:effectLst/>
                          <a:latin typeface="Arial" panose="020B0604020202020204" pitchFamily="34" charset="0"/>
                        </a:rPr>
                        <a:t>  R'000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vMerge="1">
                  <a:txBody>
                    <a:bodyPr/>
                    <a:lstStyle/>
                    <a:p>
                      <a:endParaRPr lang="en-ZA"/>
                    </a:p>
                  </a:txBody>
                  <a:tcPr/>
                </a:tc>
                <a:extLst>
                  <a:ext uri="{0D108BD9-81ED-4DB2-BD59-A6C34878D82A}">
                    <a16:rowId xmlns:a16="http://schemas.microsoft.com/office/drawing/2014/main" xmlns="" val="10001"/>
                  </a:ext>
                </a:extLst>
              </a:tr>
              <a:tr h="406340">
                <a:tc>
                  <a:txBody>
                    <a:bodyPr/>
                    <a:lstStyle/>
                    <a:p>
                      <a:pPr algn="l" rtl="0" fontAlgn="ctr"/>
                      <a:r>
                        <a:rPr lang="en-ZA" sz="1000" b="0" i="0" u="none" strike="noStrike" dirty="0">
                          <a:solidFill>
                            <a:srgbClr val="000000"/>
                          </a:solidFill>
                          <a:effectLst/>
                          <a:latin typeface="Arial" panose="020B0604020202020204" pitchFamily="34" charset="0"/>
                        </a:rPr>
                        <a:t>Compensation of Employees</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571 399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229 283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342 116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40%</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353 749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dirty="0">
                          <a:solidFill>
                            <a:srgbClr val="000000"/>
                          </a:solidFill>
                          <a:effectLst/>
                          <a:latin typeface="Arial" panose="020B0604020202020204" pitchFamily="34" charset="0"/>
                        </a:rPr>
                        <a:t>           217 650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dirty="0">
                          <a:solidFill>
                            <a:srgbClr val="000000"/>
                          </a:solidFill>
                          <a:effectLst/>
                          <a:latin typeface="Arial" panose="020B0604020202020204" pitchFamily="34" charset="0"/>
                        </a:rPr>
                        <a:t>62%</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2"/>
                  </a:ext>
                </a:extLst>
              </a:tr>
              <a:tr h="405010">
                <a:tc>
                  <a:txBody>
                    <a:bodyPr/>
                    <a:lstStyle/>
                    <a:p>
                      <a:pPr algn="l" rtl="0" fontAlgn="ctr"/>
                      <a:r>
                        <a:rPr lang="en-ZA" sz="1000" b="0" i="0" u="none" strike="noStrike" dirty="0">
                          <a:solidFill>
                            <a:srgbClr val="000000"/>
                          </a:solidFill>
                          <a:effectLst/>
                          <a:latin typeface="Arial" panose="020B0604020202020204" pitchFamily="34" charset="0"/>
                        </a:rPr>
                        <a:t>Goods and Services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809 187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228 301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580 886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28%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360 314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dirty="0">
                          <a:solidFill>
                            <a:srgbClr val="000000"/>
                          </a:solidFill>
                          <a:effectLst/>
                          <a:latin typeface="Arial" panose="020B0604020202020204" pitchFamily="34" charset="0"/>
                        </a:rPr>
                        <a:t>           448 873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45%</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3"/>
                  </a:ext>
                </a:extLst>
              </a:tr>
              <a:tr h="406130">
                <a:tc>
                  <a:txBody>
                    <a:bodyPr/>
                    <a:lstStyle/>
                    <a:p>
                      <a:pPr algn="l" rtl="0" fontAlgn="ctr"/>
                      <a:r>
                        <a:rPr lang="en-ZA" sz="1000" b="0" i="0" u="none" strike="noStrike" dirty="0">
                          <a:solidFill>
                            <a:srgbClr val="000000"/>
                          </a:solidFill>
                          <a:effectLst/>
                          <a:latin typeface="Arial" panose="020B0604020202020204" pitchFamily="34" charset="0"/>
                        </a:rPr>
                        <a:t>Transfers &amp; Subsidies</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56 009 965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Arial" panose="020B0604020202020204" pitchFamily="34" charset="0"/>
                        </a:rPr>
                        <a:t>      27 212 198 </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28 797 767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49%</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41 751 514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      14 258 451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75%</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4"/>
                  </a:ext>
                </a:extLst>
              </a:tr>
              <a:tr h="446842">
                <a:tc>
                  <a:txBody>
                    <a:bodyPr/>
                    <a:lstStyle/>
                    <a:p>
                      <a:pPr algn="l" rtl="0" fontAlgn="ctr"/>
                      <a:r>
                        <a:rPr lang="en-ZA" sz="1000" b="0" i="0" u="none" strike="noStrike" dirty="0">
                          <a:solidFill>
                            <a:srgbClr val="000000"/>
                          </a:solidFill>
                          <a:effectLst/>
                          <a:latin typeface="Arial" panose="020B0604020202020204" pitchFamily="34" charset="0"/>
                        </a:rPr>
                        <a:t>Payment for capital assets</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5 277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4 664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613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88%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7 388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1" i="0" u="none" strike="noStrike" dirty="0">
                          <a:solidFill>
                            <a:srgbClr val="FF0000"/>
                          </a:solidFill>
                          <a:effectLst/>
                          <a:latin typeface="Arial" panose="020B0604020202020204" pitchFamily="34" charset="0"/>
                        </a:rPr>
                        <a:t>              (2 111)</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140%</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5"/>
                  </a:ext>
                </a:extLst>
              </a:tr>
              <a:tr h="510604">
                <a:tc>
                  <a:txBody>
                    <a:bodyPr/>
                    <a:lstStyle/>
                    <a:p>
                      <a:pPr algn="l" rtl="0" fontAlgn="ctr"/>
                      <a:r>
                        <a:rPr lang="en-ZA" sz="1000" b="0" i="0" u="none" strike="noStrike" dirty="0">
                          <a:solidFill>
                            <a:srgbClr val="000000"/>
                          </a:solidFill>
                          <a:effectLst/>
                          <a:latin typeface="Arial" panose="020B0604020202020204" pitchFamily="34" charset="0"/>
                        </a:rPr>
                        <a:t>Payment for financial assets</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631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1" i="0" u="none" strike="noStrike">
                          <a:solidFill>
                            <a:srgbClr val="FF0000"/>
                          </a:solidFill>
                          <a:effectLst/>
                          <a:latin typeface="Arial" panose="020B0604020202020204" pitchFamily="34" charset="0"/>
                        </a:rPr>
                        <a:t>               (631)</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0%</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631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1" i="0" u="none" strike="noStrike" dirty="0">
                          <a:solidFill>
                            <a:srgbClr val="FF0000"/>
                          </a:solidFill>
                          <a:effectLst/>
                          <a:latin typeface="Arial" panose="020B0604020202020204" pitchFamily="34" charset="0"/>
                        </a:rPr>
                        <a:t>                  (631)</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ZA" sz="1000" b="0" i="0" u="none" strike="noStrike">
                          <a:solidFill>
                            <a:srgbClr val="000000"/>
                          </a:solidFill>
                          <a:effectLst/>
                          <a:latin typeface="Arial" panose="020B0604020202020204" pitchFamily="34" charset="0"/>
                        </a:rPr>
                        <a:t>0%</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6"/>
                  </a:ext>
                </a:extLst>
              </a:tr>
              <a:tr h="285109">
                <a:tc>
                  <a:txBody>
                    <a:bodyPr/>
                    <a:lstStyle/>
                    <a:p>
                      <a:pPr algn="l" rtl="0" fontAlgn="ctr"/>
                      <a:r>
                        <a:rPr lang="en-ZA" sz="1000" b="1" i="0" u="none" strike="noStrike">
                          <a:solidFill>
                            <a:srgbClr val="000000"/>
                          </a:solidFill>
                          <a:effectLst/>
                          <a:latin typeface="Arial" panose="020B0604020202020204" pitchFamily="34" charset="0"/>
                        </a:rPr>
                        <a:t>Total Department</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57 395 828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27 675 077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29 720 751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48%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dirty="0">
                          <a:solidFill>
                            <a:srgbClr val="000000"/>
                          </a:solidFill>
                          <a:effectLst/>
                          <a:latin typeface="Arial" panose="020B0604020202020204" pitchFamily="34" charset="0"/>
                        </a:rPr>
                        <a:t>      42 473 596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dirty="0">
                          <a:solidFill>
                            <a:srgbClr val="000000"/>
                          </a:solidFill>
                          <a:effectLst/>
                          <a:latin typeface="Arial" panose="020B0604020202020204" pitchFamily="34" charset="0"/>
                        </a:rPr>
                        <a:t>      14 922 232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74%</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7"/>
                  </a:ext>
                </a:extLst>
              </a:tr>
              <a:tr h="531338">
                <a:tc>
                  <a:txBody>
                    <a:bodyPr/>
                    <a:lstStyle/>
                    <a:p>
                      <a:pPr algn="l" rtl="0" fontAlgn="ctr"/>
                      <a:r>
                        <a:rPr lang="en-ZA" sz="1000" b="0" i="0" u="none" strike="noStrike">
                          <a:solidFill>
                            <a:srgbClr val="000000"/>
                          </a:solidFill>
                          <a:effectLst/>
                          <a:latin typeface="Arial" panose="020B0604020202020204" pitchFamily="34" charset="0"/>
                        </a:rPr>
                        <a:t>Direct charge: International Oil Pollution Compensation Fund</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10 997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a:solidFill>
                            <a:srgbClr val="000000"/>
                          </a:solidFill>
                          <a:effectLst/>
                          <a:latin typeface="Arial" panose="020B0604020202020204" pitchFamily="34" charset="0"/>
                        </a:rPr>
                        <a:t>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000" b="0" i="0" u="none" strike="noStrike" dirty="0">
                          <a:solidFill>
                            <a:srgbClr val="000000"/>
                          </a:solidFill>
                          <a:effectLst/>
                          <a:latin typeface="Arial" panose="020B0604020202020204" pitchFamily="34" charset="0"/>
                        </a:rPr>
                        <a:t>                       -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en-ZA" sz="1000" b="0" i="0" u="none" strike="noStrike" dirty="0">
                          <a:solidFill>
                            <a:srgbClr val="000000"/>
                          </a:solidFill>
                          <a:effectLst/>
                          <a:latin typeface="Arial" panose="020B0604020202020204" pitchFamily="34" charset="0"/>
                        </a:rPr>
                        <a:t>              10 997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0" fontAlgn="ctr"/>
                      <a:r>
                        <a:rPr lang="en-ZA" sz="1000" b="0" i="0" u="none" strike="noStrike" dirty="0">
                          <a:solidFill>
                            <a:srgbClr val="000000"/>
                          </a:solidFill>
                          <a:effectLst/>
                          <a:latin typeface="Arial" panose="020B0604020202020204" pitchFamily="34" charset="0"/>
                        </a:rPr>
                        <a:t>0%</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8"/>
                  </a:ext>
                </a:extLst>
              </a:tr>
              <a:tr h="285109">
                <a:tc>
                  <a:txBody>
                    <a:bodyPr/>
                    <a:lstStyle/>
                    <a:p>
                      <a:pPr algn="l" rtl="0" fontAlgn="ctr"/>
                      <a:r>
                        <a:rPr lang="en-ZA" sz="1000" b="1" i="0" u="none" strike="noStrike">
                          <a:solidFill>
                            <a:srgbClr val="000000"/>
                          </a:solidFill>
                          <a:effectLst/>
                          <a:latin typeface="Arial" panose="020B0604020202020204" pitchFamily="34" charset="0"/>
                        </a:rPr>
                        <a:t>Total Department</a:t>
                      </a:r>
                    </a:p>
                  </a:txBody>
                  <a:tcPr marL="8005" marR="8005"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57 406 825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27 675 077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29 720 751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48%</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42 473 596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a:solidFill>
                            <a:srgbClr val="000000"/>
                          </a:solidFill>
                          <a:effectLst/>
                          <a:latin typeface="Arial" panose="020B0604020202020204" pitchFamily="34" charset="0"/>
                        </a:rPr>
                        <a:t>      14 933 229 </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ZA" sz="1000" b="1" i="0" u="none" strike="noStrike" dirty="0">
                          <a:solidFill>
                            <a:srgbClr val="000000"/>
                          </a:solidFill>
                          <a:effectLst/>
                          <a:latin typeface="Arial" panose="020B0604020202020204" pitchFamily="34" charset="0"/>
                        </a:rPr>
                        <a:t>74%</a:t>
                      </a:r>
                    </a:p>
                  </a:txBody>
                  <a:tcPr marL="8005" marR="72049" marT="80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3412191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52061" y="130414"/>
            <a:ext cx="8210939" cy="745886"/>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Economic Classification</a:t>
            </a:r>
          </a:p>
          <a:p>
            <a:pPr>
              <a:defRPr/>
            </a:pPr>
            <a:r>
              <a:rPr lang="en-ZA" altLang="en-US" sz="1800" b="1" dirty="0">
                <a:solidFill>
                  <a:prstClr val="black">
                    <a:lumMod val="85000"/>
                    <a:lumOff val="15000"/>
                  </a:prstClr>
                </a:solidFill>
                <a:latin typeface="Arial" panose="020B0604020202020204" pitchFamily="34" charset="0"/>
                <a:cs typeface="Arial" panose="020B0604020202020204" pitchFamily="34" charset="0"/>
              </a:rPr>
              <a:t>(Continued)</a:t>
            </a: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9</a:t>
            </a:fld>
            <a:endParaRPr lang="en-US">
              <a:solidFill>
                <a:prstClr val="black">
                  <a:tint val="75000"/>
                </a:prstClr>
              </a:solidFill>
            </a:endParaRPr>
          </a:p>
        </p:txBody>
      </p:sp>
      <p:pic>
        <p:nvPicPr>
          <p:cNvPr id="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xmlns="" val="2711788147"/>
              </p:ext>
            </p:extLst>
          </p:nvPr>
        </p:nvGraphicFramePr>
        <p:xfrm>
          <a:off x="672029" y="1102658"/>
          <a:ext cx="7786171" cy="5641912"/>
        </p:xfrm>
        <a:graphic>
          <a:graphicData uri="http://schemas.openxmlformats.org/drawingml/2006/table">
            <a:tbl>
              <a:tblPr firstRow="1" firstCol="1" bandRow="1"/>
              <a:tblGrid>
                <a:gridCol w="1540079">
                  <a:extLst>
                    <a:ext uri="{9D8B030D-6E8A-4147-A177-3AD203B41FA5}">
                      <a16:colId xmlns:a16="http://schemas.microsoft.com/office/drawing/2014/main" xmlns="" val="3099726135"/>
                    </a:ext>
                  </a:extLst>
                </a:gridCol>
                <a:gridCol w="6246092">
                  <a:extLst>
                    <a:ext uri="{9D8B030D-6E8A-4147-A177-3AD203B41FA5}">
                      <a16:colId xmlns:a16="http://schemas.microsoft.com/office/drawing/2014/main" xmlns="" val="1588358929"/>
                    </a:ext>
                  </a:extLst>
                </a:gridCol>
              </a:tblGrid>
              <a:tr h="364541">
                <a:tc>
                  <a:txBody>
                    <a:bodyPr/>
                    <a:lstStyle/>
                    <a:p>
                      <a:pPr marL="0" marR="0">
                        <a:lnSpc>
                          <a:spcPct val="107000"/>
                        </a:lnSpc>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Compensation of Employees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Underspent</a:t>
                      </a:r>
                      <a:r>
                        <a:rPr lang="en-GB" sz="1400" baseline="0" dirty="0">
                          <a:effectLst/>
                          <a:latin typeface="Arial" panose="020B0604020202020204" pitchFamily="34" charset="0"/>
                          <a:ea typeface="Calibri" panose="020F0502020204030204" pitchFamily="34" charset="0"/>
                          <a:cs typeface="Times New Roman" panose="02020603050405020304" pitchFamily="18" charset="0"/>
                        </a:rPr>
                        <a:t> </a:t>
                      </a:r>
                      <a:r>
                        <a:rPr lang="en-GB" sz="1400" dirty="0">
                          <a:effectLst/>
                          <a:latin typeface="Arial" panose="020B0604020202020204" pitchFamily="34" charset="0"/>
                          <a:ea typeface="Calibri" panose="020F0502020204030204" pitchFamily="34" charset="0"/>
                          <a:cs typeface="Times New Roman" panose="02020603050405020304" pitchFamily="18" charset="0"/>
                        </a:rPr>
                        <a:t>due to delays in the filling of vacant posts across</a:t>
                      </a:r>
                      <a:r>
                        <a:rPr lang="en-GB" sz="1400" baseline="0" dirty="0">
                          <a:effectLst/>
                          <a:latin typeface="Arial" panose="020B0604020202020204" pitchFamily="34" charset="0"/>
                          <a:ea typeface="Calibri" panose="020F0502020204030204" pitchFamily="34" charset="0"/>
                          <a:cs typeface="Times New Roman" panose="02020603050405020304" pitchFamily="18" charset="0"/>
                        </a:rPr>
                        <a:t> programmes.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13345205"/>
                  </a:ext>
                </a:extLst>
              </a:tr>
              <a:tr h="2228816">
                <a:tc>
                  <a:txBody>
                    <a:bodyPr/>
                    <a:lstStyle/>
                    <a:p>
                      <a:pPr marL="0" marR="0">
                        <a:lnSpc>
                          <a:spcPct val="107000"/>
                        </a:lnSpc>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Goods and services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Underspent</a:t>
                      </a:r>
                      <a:r>
                        <a:rPr lang="en-GB" sz="1400" baseline="0" dirty="0">
                          <a:effectLst/>
                          <a:latin typeface="Arial" panose="020B0604020202020204" pitchFamily="34" charset="0"/>
                          <a:ea typeface="Calibri" panose="020F0502020204030204" pitchFamily="34" charset="0"/>
                          <a:cs typeface="Times New Roman" panose="02020603050405020304" pitchFamily="18" charset="0"/>
                        </a:rPr>
                        <a:t> </a:t>
                      </a:r>
                      <a:r>
                        <a:rPr lang="en-GB" sz="1400" dirty="0">
                          <a:effectLst/>
                          <a:latin typeface="Arial" panose="020B0604020202020204" pitchFamily="34" charset="0"/>
                          <a:ea typeface="Calibri" panose="020F0502020204030204" pitchFamily="34" charset="0"/>
                          <a:cs typeface="Times New Roman" panose="02020603050405020304" pitchFamily="18" charset="0"/>
                        </a:rPr>
                        <a:t>due to </a:t>
                      </a:r>
                      <a:r>
                        <a:rPr lang="en-ZA" sz="1400" dirty="0">
                          <a:effectLst/>
                          <a:latin typeface="Arial" panose="020B0604020202020204" pitchFamily="34" charset="0"/>
                          <a:ea typeface="Calibri" panose="020F0502020204030204" pitchFamily="34" charset="0"/>
                          <a:cs typeface="Times New Roman" panose="02020603050405020304" pitchFamily="18" charset="0"/>
                        </a:rPr>
                        <a:t>delayed/non-spending</a:t>
                      </a:r>
                      <a:r>
                        <a:rPr lang="en-ZA" sz="1400" baseline="0" dirty="0">
                          <a:effectLst/>
                          <a:latin typeface="Arial" panose="020B0604020202020204" pitchFamily="34" charset="0"/>
                          <a:ea typeface="Calibri" panose="020F0502020204030204" pitchFamily="34" charset="0"/>
                          <a:cs typeface="Times New Roman" panose="02020603050405020304" pitchFamily="18" charset="0"/>
                        </a:rPr>
                        <a:t> </a:t>
                      </a:r>
                      <a:r>
                        <a:rPr lang="en-ZA" sz="1400" dirty="0">
                          <a:effectLst/>
                          <a:latin typeface="Arial" panose="020B0604020202020204" pitchFamily="34" charset="0"/>
                          <a:ea typeface="Calibri" panose="020F0502020204030204" pitchFamily="34" charset="0"/>
                          <a:cs typeface="Times New Roman" panose="02020603050405020304" pitchFamily="18" charset="0"/>
                        </a:rPr>
                        <a:t>on:</a:t>
                      </a: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office accommodation, </a:t>
                      </a: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travel and subsistence due to restriction on travelling across programmes, </a:t>
                      </a: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Programme development for </a:t>
                      </a:r>
                      <a:r>
                        <a:rPr lang="en-ZA" sz="1400" dirty="0" err="1">
                          <a:effectLst/>
                          <a:latin typeface="Arial" panose="020B0604020202020204" pitchFamily="34" charset="0"/>
                          <a:ea typeface="Calibri" panose="020F0502020204030204" pitchFamily="34" charset="0"/>
                          <a:cs typeface="Times New Roman" panose="02020603050405020304" pitchFamily="18" charset="0"/>
                        </a:rPr>
                        <a:t>S’hamba</a:t>
                      </a:r>
                      <a:r>
                        <a:rPr lang="en-ZA" sz="1400" dirty="0">
                          <a:effectLst/>
                          <a:latin typeface="Arial" panose="020B0604020202020204" pitchFamily="34" charset="0"/>
                          <a:ea typeface="Calibri" panose="020F0502020204030204" pitchFamily="34" charset="0"/>
                          <a:cs typeface="Times New Roman" panose="02020603050405020304" pitchFamily="18" charset="0"/>
                        </a:rPr>
                        <a:t> </a:t>
                      </a:r>
                      <a:r>
                        <a:rPr lang="en-ZA" sz="1400" dirty="0" err="1">
                          <a:effectLst/>
                          <a:latin typeface="Arial" panose="020B0604020202020204" pitchFamily="34" charset="0"/>
                          <a:ea typeface="Calibri" panose="020F0502020204030204" pitchFamily="34" charset="0"/>
                          <a:cs typeface="Times New Roman" panose="02020603050405020304" pitchFamily="18" charset="0"/>
                        </a:rPr>
                        <a:t>sonke</a:t>
                      </a:r>
                      <a:r>
                        <a:rPr lang="en-ZA" sz="1400" dirty="0">
                          <a:effectLst/>
                          <a:latin typeface="Arial" panose="020B0604020202020204" pitchFamily="34" charset="0"/>
                          <a:ea typeface="Calibri" panose="020F0502020204030204" pitchFamily="34" charset="0"/>
                          <a:cs typeface="Times New Roman" panose="02020603050405020304" pitchFamily="18" charset="0"/>
                        </a:rPr>
                        <a:t>, </a:t>
                      </a: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Decade of action on road safety</a:t>
                      </a:r>
                      <a:r>
                        <a:rPr lang="en-ZA" sz="1400" baseline="0" dirty="0">
                          <a:effectLst/>
                          <a:latin typeface="Arial" panose="020B0604020202020204" pitchFamily="34" charset="0"/>
                          <a:ea typeface="Calibri" panose="020F0502020204030204" pitchFamily="34" charset="0"/>
                          <a:cs typeface="Times New Roman" panose="02020603050405020304" pitchFamily="18" charset="0"/>
                        </a:rPr>
                        <a:t> campaigns,</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Automated profile measurement, </a:t>
                      </a: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Public Transport grant monitoring, </a:t>
                      </a: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Implementation</a:t>
                      </a:r>
                      <a:r>
                        <a:rPr lang="en-ZA" sz="1400" baseline="0" dirty="0">
                          <a:effectLst/>
                          <a:latin typeface="Arial" panose="020B0604020202020204" pitchFamily="34" charset="0"/>
                          <a:ea typeface="Calibri" panose="020F0502020204030204" pitchFamily="34" charset="0"/>
                          <a:cs typeface="Times New Roman" panose="02020603050405020304" pitchFamily="18" charset="0"/>
                        </a:rPr>
                        <a:t> of the </a:t>
                      </a:r>
                      <a:r>
                        <a:rPr lang="en-ZA" sz="1400" baseline="0" dirty="0" err="1">
                          <a:effectLst/>
                          <a:latin typeface="Arial" panose="020B0604020202020204" pitchFamily="34" charset="0"/>
                          <a:ea typeface="Calibri" panose="020F0502020204030204" pitchFamily="34" charset="0"/>
                          <a:cs typeface="Times New Roman" panose="02020603050405020304" pitchFamily="18" charset="0"/>
                        </a:rPr>
                        <a:t>shova</a:t>
                      </a:r>
                      <a:r>
                        <a:rPr lang="en-ZA" sz="1400" baseline="0" dirty="0">
                          <a:effectLst/>
                          <a:latin typeface="Arial" panose="020B0604020202020204" pitchFamily="34" charset="0"/>
                          <a:ea typeface="Calibri" panose="020F0502020204030204" pitchFamily="34" charset="0"/>
                          <a:cs typeface="Times New Roman" panose="02020603050405020304" pitchFamily="18" charset="0"/>
                        </a:rPr>
                        <a:t> </a:t>
                      </a:r>
                      <a:r>
                        <a:rPr lang="en-ZA" sz="1400" baseline="0" dirty="0" err="1">
                          <a:effectLst/>
                          <a:latin typeface="Arial" panose="020B0604020202020204" pitchFamily="34" charset="0"/>
                          <a:ea typeface="Calibri" panose="020F0502020204030204" pitchFamily="34" charset="0"/>
                          <a:cs typeface="Times New Roman" panose="02020603050405020304" pitchFamily="18" charset="0"/>
                        </a:rPr>
                        <a:t>kalula</a:t>
                      </a:r>
                      <a:r>
                        <a:rPr lang="en-ZA" sz="1400" baseline="0" dirty="0">
                          <a:effectLst/>
                          <a:latin typeface="Arial" panose="020B0604020202020204" pitchFamily="34" charset="0"/>
                          <a:ea typeface="Calibri" panose="020F0502020204030204" pitchFamily="34" charset="0"/>
                          <a:cs typeface="Times New Roman" panose="02020603050405020304" pitchFamily="18" charset="0"/>
                        </a:rPr>
                        <a:t> programme</a:t>
                      </a:r>
                      <a:endParaRPr lang="en-ZA" sz="1400" dirty="0">
                        <a:effectLst/>
                        <a:latin typeface="Arial" panose="020B0604020202020204" pitchFamily="34" charset="0"/>
                        <a:ea typeface="Calibri" panose="020F0502020204030204" pitchFamily="34" charset="0"/>
                        <a:cs typeface="Times New Roman" panose="02020603050405020304" pitchFamily="18" charset="0"/>
                      </a:endParaRP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Implementation of the IPTN in district municipalities </a:t>
                      </a:r>
                    </a:p>
                    <a:p>
                      <a:pPr marL="171450" marR="0" indent="-171450" algn="just">
                        <a:lnSpc>
                          <a:spcPct val="107000"/>
                        </a:lnSpc>
                        <a:spcBef>
                          <a:spcPts val="0"/>
                        </a:spcBef>
                        <a:spcAft>
                          <a:spcPts val="0"/>
                        </a:spcAft>
                        <a:buFont typeface="Arial" pitchFamily="34" charset="0"/>
                        <a:buChar char="•"/>
                      </a:pPr>
                      <a:r>
                        <a:rPr lang="en-ZA" sz="1400" dirty="0">
                          <a:effectLst/>
                          <a:latin typeface="Arial" panose="020B0604020202020204" pitchFamily="34" charset="0"/>
                          <a:ea typeface="Calibri" panose="020F0502020204030204" pitchFamily="34" charset="0"/>
                          <a:cs typeface="Times New Roman" panose="02020603050405020304" pitchFamily="18" charset="0"/>
                        </a:rPr>
                        <a:t>Other operational costs across</a:t>
                      </a:r>
                      <a:r>
                        <a:rPr lang="en-ZA" sz="1400" baseline="0" dirty="0">
                          <a:effectLst/>
                          <a:latin typeface="Arial" panose="020B0604020202020204" pitchFamily="34" charset="0"/>
                          <a:ea typeface="Calibri" panose="020F0502020204030204" pitchFamily="34" charset="0"/>
                          <a:cs typeface="Times New Roman" panose="02020603050405020304" pitchFamily="18" charset="0"/>
                        </a:rPr>
                        <a:t> </a:t>
                      </a:r>
                      <a:r>
                        <a:rPr lang="en-ZA" sz="1400" dirty="0">
                          <a:effectLst/>
                          <a:latin typeface="Arial" panose="020B0604020202020204" pitchFamily="34" charset="0"/>
                          <a:ea typeface="Calibri" panose="020F0502020204030204" pitchFamily="34" charset="0"/>
                          <a:cs typeface="Times New Roman" panose="02020603050405020304" pitchFamily="18" charset="0"/>
                        </a:rPr>
                        <a:t>programmes.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1794883"/>
                  </a:ext>
                </a:extLst>
              </a:tr>
              <a:tr h="1999821">
                <a:tc>
                  <a:txBody>
                    <a:bodyPr/>
                    <a:lstStyle/>
                    <a:p>
                      <a:pPr marL="0" marR="0">
                        <a:lnSpc>
                          <a:spcPct val="107000"/>
                        </a:lnSpc>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Transfers and subsidies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GB" sz="1400" dirty="0">
                          <a:effectLst/>
                          <a:latin typeface="Arial" pitchFamily="34" charset="0"/>
                          <a:ea typeface="Calibri" panose="020F0502020204030204" pitchFamily="34" charset="0"/>
                          <a:cs typeface="Arial" pitchFamily="34" charset="0"/>
                        </a:rPr>
                        <a:t>Underspent due to the following:</a:t>
                      </a:r>
                    </a:p>
                    <a:p>
                      <a:pPr marL="171450" marR="0" indent="-171450" algn="just">
                        <a:lnSpc>
                          <a:spcPct val="107000"/>
                        </a:lnSpc>
                        <a:spcBef>
                          <a:spcPts val="0"/>
                        </a:spcBef>
                        <a:spcAft>
                          <a:spcPts val="0"/>
                        </a:spcAft>
                        <a:buFont typeface="Arial" pitchFamily="34" charset="0"/>
                        <a:buChar char="•"/>
                      </a:pPr>
                      <a:r>
                        <a:rPr lang="en-GB" sz="1400" dirty="0">
                          <a:effectLst/>
                          <a:latin typeface="Arial"/>
                          <a:ea typeface="Times New Roman"/>
                        </a:rPr>
                        <a:t>non-payment of the capital transfers to the Passenger Rail Agency of South Africa (PRASA) pending the approval of the second adjusted budget; </a:t>
                      </a:r>
                    </a:p>
                    <a:p>
                      <a:pPr marL="171450" marR="0" indent="-171450" algn="just">
                        <a:lnSpc>
                          <a:spcPct val="107000"/>
                        </a:lnSpc>
                        <a:spcBef>
                          <a:spcPts val="0"/>
                        </a:spcBef>
                        <a:spcAft>
                          <a:spcPts val="0"/>
                        </a:spcAft>
                        <a:buFont typeface="Arial" pitchFamily="34" charset="0"/>
                        <a:buChar char="•"/>
                      </a:pPr>
                      <a:r>
                        <a:rPr lang="en-GB" sz="1400" dirty="0">
                          <a:effectLst/>
                          <a:latin typeface="Arial"/>
                          <a:ea typeface="Times New Roman"/>
                        </a:rPr>
                        <a:t>revision of the payment schedule for the Public Transport Network Grant (PTNG) and the withholding of scheduled transfer payments of the grant due</a:t>
                      </a:r>
                      <a:r>
                        <a:rPr lang="en-GB" sz="1400" baseline="0" dirty="0">
                          <a:effectLst/>
                          <a:latin typeface="Arial"/>
                          <a:ea typeface="Times New Roman"/>
                        </a:rPr>
                        <a:t> to </a:t>
                      </a:r>
                      <a:r>
                        <a:rPr lang="en-GB" sz="1400" dirty="0">
                          <a:effectLst/>
                          <a:latin typeface="Arial"/>
                          <a:ea typeface="Times New Roman"/>
                        </a:rPr>
                        <a:t>non-compliance;</a:t>
                      </a:r>
                    </a:p>
                    <a:p>
                      <a:pPr marL="171450" marR="0" indent="-171450" algn="just">
                        <a:lnSpc>
                          <a:spcPct val="107000"/>
                        </a:lnSpc>
                        <a:spcBef>
                          <a:spcPts val="0"/>
                        </a:spcBef>
                        <a:spcAft>
                          <a:spcPts val="0"/>
                        </a:spcAft>
                        <a:buFont typeface="Arial" pitchFamily="34" charset="0"/>
                        <a:buChar char="•"/>
                      </a:pPr>
                      <a:r>
                        <a:rPr lang="en-GB" sz="1400" dirty="0">
                          <a:effectLst/>
                          <a:latin typeface="Arial"/>
                          <a:ea typeface="Times New Roman"/>
                        </a:rPr>
                        <a:t>slow spending in taxi recapitalisation programme which is demand driven; </a:t>
                      </a:r>
                    </a:p>
                    <a:p>
                      <a:pPr marL="171450" marR="0" indent="-171450" algn="just">
                        <a:lnSpc>
                          <a:spcPct val="107000"/>
                        </a:lnSpc>
                        <a:spcBef>
                          <a:spcPts val="0"/>
                        </a:spcBef>
                        <a:spcAft>
                          <a:spcPts val="0"/>
                        </a:spcAft>
                        <a:buFont typeface="Arial" pitchFamily="34" charset="0"/>
                        <a:buChar char="•"/>
                      </a:pPr>
                      <a:r>
                        <a:rPr lang="en-GB" sz="1400" dirty="0">
                          <a:effectLst/>
                          <a:latin typeface="Arial"/>
                          <a:ea typeface="Times New Roman"/>
                        </a:rPr>
                        <a:t>non-payment of the some foreign memberships  fees as well as </a:t>
                      </a:r>
                    </a:p>
                    <a:p>
                      <a:pPr marL="171450" marR="0" indent="-171450" algn="just">
                        <a:lnSpc>
                          <a:spcPct val="107000"/>
                        </a:lnSpc>
                        <a:spcBef>
                          <a:spcPts val="0"/>
                        </a:spcBef>
                        <a:spcAft>
                          <a:spcPts val="0"/>
                        </a:spcAft>
                        <a:buFont typeface="Arial" pitchFamily="34" charset="0"/>
                        <a:buChar char="•"/>
                      </a:pPr>
                      <a:r>
                        <a:rPr lang="en-GB" sz="1400" baseline="0" dirty="0">
                          <a:effectLst/>
                          <a:latin typeface="Arial"/>
                          <a:ea typeface="Times New Roman"/>
                        </a:rPr>
                        <a:t>delayed payment to the higher education institutions.</a:t>
                      </a:r>
                      <a:endParaRPr lang="en-US" sz="1400" dirty="0">
                        <a:effectLst/>
                        <a:latin typeface="Arial" pitchFamily="34" charset="0"/>
                        <a:ea typeface="Calibri" panose="020F0502020204030204"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6783979"/>
                  </a:ext>
                </a:extLst>
              </a:tr>
              <a:tr h="879775">
                <a:tc>
                  <a:txBody>
                    <a:bodyPr/>
                    <a:lstStyle/>
                    <a:p>
                      <a:pPr marL="0" marR="0">
                        <a:lnSpc>
                          <a:spcPct val="107000"/>
                        </a:lnSpc>
                        <a:spcBef>
                          <a:spcPts val="0"/>
                        </a:spcBef>
                        <a:spcAft>
                          <a:spcPts val="0"/>
                        </a:spcAft>
                      </a:pPr>
                      <a:r>
                        <a:rPr lang="en-GB" sz="1200" b="1" dirty="0">
                          <a:effectLst/>
                          <a:latin typeface="Arial" pitchFamily="34" charset="0"/>
                          <a:ea typeface="Calibri" panose="020F0502020204030204" pitchFamily="34" charset="0"/>
                          <a:cs typeface="Arial" pitchFamily="34" charset="0"/>
                        </a:rPr>
                        <a:t>Payment</a:t>
                      </a:r>
                      <a:r>
                        <a:rPr lang="en-GB" sz="1200" b="1" baseline="0" dirty="0">
                          <a:effectLst/>
                          <a:latin typeface="Arial" pitchFamily="34" charset="0"/>
                          <a:ea typeface="Calibri" panose="020F0502020204030204" pitchFamily="34" charset="0"/>
                          <a:cs typeface="Arial" pitchFamily="34" charset="0"/>
                        </a:rPr>
                        <a:t> for capital assets</a:t>
                      </a:r>
                      <a:endParaRPr lang="en-US" sz="1200" dirty="0">
                        <a:effectLst/>
                        <a:latin typeface="Arial" pitchFamily="34" charset="0"/>
                        <a:ea typeface="Calibri" panose="020F0502020204030204"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dirty="0">
                          <a:effectLst/>
                          <a:latin typeface="Arial" pitchFamily="34" charset="0"/>
                          <a:ea typeface="Calibri" panose="020F0502020204030204" pitchFamily="34" charset="0"/>
                          <a:cs typeface="Arial" pitchFamily="34" charset="0"/>
                        </a:rPr>
                        <a:t>Overspent</a:t>
                      </a:r>
                      <a:r>
                        <a:rPr lang="en-GB" sz="1400" baseline="0" dirty="0">
                          <a:effectLst/>
                          <a:latin typeface="Arial" pitchFamily="34" charset="0"/>
                          <a:ea typeface="Calibri" panose="020F0502020204030204" pitchFamily="34" charset="0"/>
                          <a:cs typeface="Arial" pitchFamily="34" charset="0"/>
                        </a:rPr>
                        <a:t> due to </a:t>
                      </a:r>
                      <a:r>
                        <a:rPr lang="en-ZA" sz="1400" baseline="0" dirty="0">
                          <a:effectLst/>
                          <a:latin typeface="Arial" pitchFamily="34" charset="0"/>
                          <a:ea typeface="Calibri" panose="020F0502020204030204" pitchFamily="34" charset="0"/>
                          <a:cs typeface="Arial" pitchFamily="34" charset="0"/>
                        </a:rPr>
                        <a:t> earlier than anticipated procurement of IT equipment as well as the reclassification of the National Land Transport Information Systems (NLTIS) from goods and services to software and other intangible assets.</a:t>
                      </a:r>
                      <a:endParaRPr lang="en-US" sz="1400" dirty="0">
                        <a:effectLst/>
                        <a:latin typeface="Arial" pitchFamily="34" charset="0"/>
                        <a:ea typeface="Calibri" panose="020F0502020204030204"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8028159"/>
                  </a:ext>
                </a:extLst>
              </a:tr>
            </a:tbl>
          </a:graphicData>
        </a:graphic>
      </p:graphicFrame>
    </p:spTree>
    <p:extLst>
      <p:ext uri="{BB962C8B-B14F-4D97-AF65-F5344CB8AC3E}">
        <p14:creationId xmlns:p14="http://schemas.microsoft.com/office/powerpoint/2010/main" xmlns="" val="4052756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5944</TotalTime>
  <Words>3817</Words>
  <Application>Microsoft Office PowerPoint</Application>
  <PresentationFormat>On-screen Show (4:3)</PresentationFormat>
  <Paragraphs>1130</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Katlego Seabelo</dc:creator>
  <cp:lastModifiedBy>USER</cp:lastModifiedBy>
  <cp:revision>429</cp:revision>
  <cp:lastPrinted>2021-02-19T10:41:41Z</cp:lastPrinted>
  <dcterms:created xsi:type="dcterms:W3CDTF">2015-08-21T09:57:19Z</dcterms:created>
  <dcterms:modified xsi:type="dcterms:W3CDTF">2021-03-03T11:36:33Z</dcterms:modified>
</cp:coreProperties>
</file>