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6683" r:id="rId2"/>
  </p:sldMasterIdLst>
  <p:notesMasterIdLst>
    <p:notesMasterId r:id="rId33"/>
  </p:notesMasterIdLst>
  <p:handoutMasterIdLst>
    <p:handoutMasterId r:id="rId34"/>
  </p:handoutMasterIdLst>
  <p:sldIdLst>
    <p:sldId id="314" r:id="rId3"/>
    <p:sldId id="388" r:id="rId4"/>
    <p:sldId id="422" r:id="rId5"/>
    <p:sldId id="423" r:id="rId6"/>
    <p:sldId id="440" r:id="rId7"/>
    <p:sldId id="441" r:id="rId8"/>
    <p:sldId id="425" r:id="rId9"/>
    <p:sldId id="443" r:id="rId10"/>
    <p:sldId id="442" r:id="rId11"/>
    <p:sldId id="444" r:id="rId12"/>
    <p:sldId id="426" r:id="rId13"/>
    <p:sldId id="427" r:id="rId14"/>
    <p:sldId id="428" r:id="rId15"/>
    <p:sldId id="429" r:id="rId16"/>
    <p:sldId id="430" r:id="rId17"/>
    <p:sldId id="431" r:id="rId18"/>
    <p:sldId id="432" r:id="rId19"/>
    <p:sldId id="433" r:id="rId20"/>
    <p:sldId id="434" r:id="rId21"/>
    <p:sldId id="435" r:id="rId22"/>
    <p:sldId id="436" r:id="rId23"/>
    <p:sldId id="437" r:id="rId24"/>
    <p:sldId id="438" r:id="rId25"/>
    <p:sldId id="439" r:id="rId26"/>
    <p:sldId id="424" r:id="rId27"/>
    <p:sldId id="401" r:id="rId28"/>
    <p:sldId id="399" r:id="rId29"/>
    <p:sldId id="400" r:id="rId30"/>
    <p:sldId id="421" r:id="rId31"/>
    <p:sldId id="356" r:id="rId32"/>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9" d="100"/>
          <a:sy n="69" d="100"/>
        </p:scale>
        <p:origin x="144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pPr>
              <a:defRPr/>
            </a:pPr>
            <a:r>
              <a:rPr lang="en-US"/>
              <a:t>SECRET</a:t>
            </a:r>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pPr>
              <a:defRPr/>
            </a:pPr>
            <a:fld id="{38C349A1-9595-4F52-854D-66C6E94874C7}" type="datetimeFigureOut">
              <a:rPr lang="en-US"/>
              <a:pPr>
                <a:defRPr/>
              </a:pPr>
              <a:t>2/12/2021</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pPr>
              <a:defRPr/>
            </a:pPr>
            <a:r>
              <a:rPr lang="en-US"/>
              <a:t>SECRET</a:t>
            </a:r>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pPr>
              <a:defRPr/>
            </a:pPr>
            <a:fld id="{327EAB4D-FB1D-4049-92CF-F8F64D4EBA61}" type="slidenum">
              <a:rPr lang="en-US"/>
              <a:pPr>
                <a:defRPr/>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4229" tIns="47114" rIns="94229" bIns="47114" rtlCol="0"/>
          <a:lstStyle>
            <a:lvl1pPr algn="l" eaLnBrk="1" fontAlgn="auto" hangingPunct="1">
              <a:spcBef>
                <a:spcPts val="0"/>
              </a:spcBef>
              <a:spcAft>
                <a:spcPts val="0"/>
              </a:spcAft>
              <a:defRPr sz="1200">
                <a:latin typeface="+mn-lt"/>
                <a:cs typeface="+mn-cs"/>
              </a:defRPr>
            </a:lvl1pPr>
          </a:lstStyle>
          <a:p>
            <a:pPr>
              <a:defRPr/>
            </a:pPr>
            <a:r>
              <a:rPr lang="en-ZA"/>
              <a:t>SECRET</a:t>
            </a:r>
          </a:p>
        </p:txBody>
      </p:sp>
      <p:sp>
        <p:nvSpPr>
          <p:cNvPr id="3" name="Date Placeholder 2"/>
          <p:cNvSpPr>
            <a:spLocks noGrp="1"/>
          </p:cNvSpPr>
          <p:nvPr>
            <p:ph type="dt" idx="1"/>
          </p:nvPr>
        </p:nvSpPr>
        <p:spPr>
          <a:xfrm>
            <a:off x="4022725" y="0"/>
            <a:ext cx="3078163" cy="469900"/>
          </a:xfrm>
          <a:prstGeom prst="rect">
            <a:avLst/>
          </a:prstGeom>
        </p:spPr>
        <p:txBody>
          <a:bodyPr vert="horz" lIns="94229" tIns="47114" rIns="94229" bIns="47114" rtlCol="0"/>
          <a:lstStyle>
            <a:lvl1pPr algn="r" eaLnBrk="1" fontAlgn="auto" hangingPunct="1">
              <a:spcBef>
                <a:spcPts val="0"/>
              </a:spcBef>
              <a:spcAft>
                <a:spcPts val="0"/>
              </a:spcAft>
              <a:defRPr sz="1200">
                <a:latin typeface="+mn-lt"/>
                <a:cs typeface="+mn-cs"/>
              </a:defRPr>
            </a:lvl1pPr>
          </a:lstStyle>
          <a:p>
            <a:pPr>
              <a:defRPr/>
            </a:pPr>
            <a:fld id="{7CE6CC40-BD6F-4CD9-84BC-006848E70FC8}" type="datetimeFigureOut">
              <a:rPr lang="en-ZA"/>
              <a:pPr>
                <a:defRPr/>
              </a:pPr>
              <a:t>2021/02/12</a:t>
            </a:fld>
            <a:endParaRPr lang="en-ZA"/>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ZA"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916988"/>
            <a:ext cx="3078163" cy="469900"/>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cs typeface="+mn-cs"/>
              </a:defRPr>
            </a:lvl1pPr>
          </a:lstStyle>
          <a:p>
            <a:pPr>
              <a:defRPr/>
            </a:pPr>
            <a:r>
              <a:rPr lang="en-ZA"/>
              <a:t>SECRET</a:t>
            </a:r>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vl1pPr>
          </a:lstStyle>
          <a:p>
            <a:pPr>
              <a:defRPr/>
            </a:pPr>
            <a:fld id="{0A5BDCC0-CAA5-440B-9660-8F3626B87354}" type="slidenum">
              <a:rPr lang="en-ZA"/>
              <a:pPr>
                <a:defRPr/>
              </a:pPr>
              <a:t>‹#›</a:t>
            </a:fld>
            <a:endParaRPr lang="en-ZA"/>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5175" indent="-293688">
              <a:spcBef>
                <a:spcPct val="30000"/>
              </a:spcBef>
              <a:defRPr sz="1200">
                <a:solidFill>
                  <a:schemeClr val="tx1"/>
                </a:solidFill>
                <a:latin typeface="Calibri" panose="020F0502020204030204" pitchFamily="34" charset="0"/>
              </a:defRPr>
            </a:lvl2pPr>
            <a:lvl3pPr marL="1176338" indent="-234950">
              <a:spcBef>
                <a:spcPct val="30000"/>
              </a:spcBef>
              <a:defRPr sz="1200">
                <a:solidFill>
                  <a:schemeClr val="tx1"/>
                </a:solidFill>
                <a:latin typeface="Calibri" panose="020F0502020204030204" pitchFamily="34" charset="0"/>
              </a:defRPr>
            </a:lvl3pPr>
            <a:lvl4pPr marL="1647825" indent="-234950">
              <a:spcBef>
                <a:spcPct val="30000"/>
              </a:spcBef>
              <a:defRPr sz="1200">
                <a:solidFill>
                  <a:schemeClr val="tx1"/>
                </a:solidFill>
                <a:latin typeface="Calibri" panose="020F0502020204030204" pitchFamily="34" charset="0"/>
              </a:defRPr>
            </a:lvl4pPr>
            <a:lvl5pPr marL="2119313" indent="-234950">
              <a:spcBef>
                <a:spcPct val="30000"/>
              </a:spcBef>
              <a:defRPr sz="1200">
                <a:solidFill>
                  <a:schemeClr val="tx1"/>
                </a:solidFill>
                <a:latin typeface="Calibri" panose="020F0502020204030204" pitchFamily="34" charset="0"/>
              </a:defRPr>
            </a:lvl5pPr>
            <a:lvl6pPr marL="2576513" indent="-234950" eaLnBrk="0" fontAlgn="base" hangingPunct="0">
              <a:spcBef>
                <a:spcPct val="30000"/>
              </a:spcBef>
              <a:spcAft>
                <a:spcPct val="0"/>
              </a:spcAft>
              <a:defRPr sz="1200">
                <a:solidFill>
                  <a:schemeClr val="tx1"/>
                </a:solidFill>
                <a:latin typeface="Calibri" panose="020F0502020204030204" pitchFamily="34" charset="0"/>
              </a:defRPr>
            </a:lvl6pPr>
            <a:lvl7pPr marL="3033713" indent="-234950" eaLnBrk="0" fontAlgn="base" hangingPunct="0">
              <a:spcBef>
                <a:spcPct val="30000"/>
              </a:spcBef>
              <a:spcAft>
                <a:spcPct val="0"/>
              </a:spcAft>
              <a:defRPr sz="1200">
                <a:solidFill>
                  <a:schemeClr val="tx1"/>
                </a:solidFill>
                <a:latin typeface="Calibri" panose="020F0502020204030204" pitchFamily="34" charset="0"/>
              </a:defRPr>
            </a:lvl7pPr>
            <a:lvl8pPr marL="3490913" indent="-234950" eaLnBrk="0" fontAlgn="base" hangingPunct="0">
              <a:spcBef>
                <a:spcPct val="30000"/>
              </a:spcBef>
              <a:spcAft>
                <a:spcPct val="0"/>
              </a:spcAft>
              <a:defRPr sz="1200">
                <a:solidFill>
                  <a:schemeClr val="tx1"/>
                </a:solidFill>
                <a:latin typeface="Calibri" panose="020F0502020204030204" pitchFamily="34" charset="0"/>
              </a:defRPr>
            </a:lvl8pPr>
            <a:lvl9pPr marL="3948113" indent="-2349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9D0816-9FA5-4904-9C4C-EC6D9F695117}" type="slidenum">
              <a:rPr lang="en-US" altLang="en-US" smtClean="0">
                <a:solidFill>
                  <a:srgbClr val="000000"/>
                </a:solidFill>
                <a:latin typeface="Arial" panose="020B0604020202020204" pitchFamily="34" charset="0"/>
              </a:rPr>
              <a:pPr>
                <a:spcBef>
                  <a:spcPct val="0"/>
                </a:spcBef>
              </a:pPr>
              <a:t>1</a:t>
            </a:fld>
            <a:endParaRPr lang="en-US" altLang="en-US" smtClean="0">
              <a:solidFill>
                <a:srgbClr val="000000"/>
              </a:solidFill>
              <a:latin typeface="Arial" panose="020B0604020202020204" pitchFamily="34" charset="0"/>
            </a:endParaRPr>
          </a:p>
        </p:txBody>
      </p:sp>
      <p:sp>
        <p:nvSpPr>
          <p:cNvPr id="2" name="Footer Placeholder 1"/>
          <p:cNvSpPr>
            <a:spLocks noGrp="1"/>
          </p:cNvSpPr>
          <p:nvPr>
            <p:ph type="ftr" sz="quarter" idx="4"/>
          </p:nvPr>
        </p:nvSpPr>
        <p:spPr/>
        <p:txBody>
          <a:bodyPr/>
          <a:lstStyle/>
          <a:p>
            <a:pPr>
              <a:defRPr/>
            </a:pPr>
            <a:r>
              <a:rPr lang="en-ZA"/>
              <a:t>SECRET</a:t>
            </a:r>
          </a:p>
        </p:txBody>
      </p:sp>
      <p:sp>
        <p:nvSpPr>
          <p:cNvPr id="3" name="Header Placeholder 2"/>
          <p:cNvSpPr>
            <a:spLocks noGrp="1"/>
          </p:cNvSpPr>
          <p:nvPr>
            <p:ph type="hdr" sz="quarter"/>
          </p:nvPr>
        </p:nvSpPr>
        <p:spPr/>
        <p:txBody>
          <a:bodyPr/>
          <a:lstStyle/>
          <a:p>
            <a:pPr>
              <a:defRPr/>
            </a:pPr>
            <a:r>
              <a:rPr lang="en-ZA"/>
              <a:t>SECRET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15</a:t>
            </a:fld>
            <a:endParaRPr lang="en-ZA"/>
          </a:p>
        </p:txBody>
      </p:sp>
    </p:spTree>
    <p:extLst>
      <p:ext uri="{BB962C8B-B14F-4D97-AF65-F5344CB8AC3E}">
        <p14:creationId xmlns:p14="http://schemas.microsoft.com/office/powerpoint/2010/main" val="1329025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16</a:t>
            </a:fld>
            <a:endParaRPr lang="en-ZA"/>
          </a:p>
        </p:txBody>
      </p:sp>
    </p:spTree>
    <p:extLst>
      <p:ext uri="{BB962C8B-B14F-4D97-AF65-F5344CB8AC3E}">
        <p14:creationId xmlns:p14="http://schemas.microsoft.com/office/powerpoint/2010/main" val="1267696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17</a:t>
            </a:fld>
            <a:endParaRPr lang="en-ZA"/>
          </a:p>
        </p:txBody>
      </p:sp>
    </p:spTree>
    <p:extLst>
      <p:ext uri="{BB962C8B-B14F-4D97-AF65-F5344CB8AC3E}">
        <p14:creationId xmlns:p14="http://schemas.microsoft.com/office/powerpoint/2010/main" val="98718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18</a:t>
            </a:fld>
            <a:endParaRPr lang="en-ZA"/>
          </a:p>
        </p:txBody>
      </p:sp>
    </p:spTree>
    <p:extLst>
      <p:ext uri="{BB962C8B-B14F-4D97-AF65-F5344CB8AC3E}">
        <p14:creationId xmlns:p14="http://schemas.microsoft.com/office/powerpoint/2010/main" val="1567532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19</a:t>
            </a:fld>
            <a:endParaRPr lang="en-ZA"/>
          </a:p>
        </p:txBody>
      </p:sp>
    </p:spTree>
    <p:extLst>
      <p:ext uri="{BB962C8B-B14F-4D97-AF65-F5344CB8AC3E}">
        <p14:creationId xmlns:p14="http://schemas.microsoft.com/office/powerpoint/2010/main" val="477870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20</a:t>
            </a:fld>
            <a:endParaRPr lang="en-ZA"/>
          </a:p>
        </p:txBody>
      </p:sp>
    </p:spTree>
    <p:extLst>
      <p:ext uri="{BB962C8B-B14F-4D97-AF65-F5344CB8AC3E}">
        <p14:creationId xmlns:p14="http://schemas.microsoft.com/office/powerpoint/2010/main" val="276554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21</a:t>
            </a:fld>
            <a:endParaRPr lang="en-ZA"/>
          </a:p>
        </p:txBody>
      </p:sp>
    </p:spTree>
    <p:extLst>
      <p:ext uri="{BB962C8B-B14F-4D97-AF65-F5344CB8AC3E}">
        <p14:creationId xmlns:p14="http://schemas.microsoft.com/office/powerpoint/2010/main" val="1086962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22</a:t>
            </a:fld>
            <a:endParaRPr lang="en-ZA"/>
          </a:p>
        </p:txBody>
      </p:sp>
    </p:spTree>
    <p:extLst>
      <p:ext uri="{BB962C8B-B14F-4D97-AF65-F5344CB8AC3E}">
        <p14:creationId xmlns:p14="http://schemas.microsoft.com/office/powerpoint/2010/main" val="902584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23</a:t>
            </a:fld>
            <a:endParaRPr lang="en-ZA"/>
          </a:p>
        </p:txBody>
      </p:sp>
    </p:spTree>
    <p:extLst>
      <p:ext uri="{BB962C8B-B14F-4D97-AF65-F5344CB8AC3E}">
        <p14:creationId xmlns:p14="http://schemas.microsoft.com/office/powerpoint/2010/main" val="3008638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24</a:t>
            </a:fld>
            <a:endParaRPr lang="en-ZA"/>
          </a:p>
        </p:txBody>
      </p:sp>
    </p:spTree>
    <p:extLst>
      <p:ext uri="{BB962C8B-B14F-4D97-AF65-F5344CB8AC3E}">
        <p14:creationId xmlns:p14="http://schemas.microsoft.com/office/powerpoint/2010/main" val="2330019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7</a:t>
            </a:fld>
            <a:endParaRPr lang="en-ZA"/>
          </a:p>
        </p:txBody>
      </p:sp>
    </p:spTree>
    <p:extLst>
      <p:ext uri="{BB962C8B-B14F-4D97-AF65-F5344CB8AC3E}">
        <p14:creationId xmlns:p14="http://schemas.microsoft.com/office/powerpoint/2010/main" val="4000746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26</a:t>
            </a:fld>
            <a:endParaRPr lang="en-ZA"/>
          </a:p>
        </p:txBody>
      </p:sp>
    </p:spTree>
    <p:extLst>
      <p:ext uri="{BB962C8B-B14F-4D97-AF65-F5344CB8AC3E}">
        <p14:creationId xmlns:p14="http://schemas.microsoft.com/office/powerpoint/2010/main" val="381074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8</a:t>
            </a:fld>
            <a:endParaRPr lang="en-ZA"/>
          </a:p>
        </p:txBody>
      </p:sp>
    </p:spTree>
    <p:extLst>
      <p:ext uri="{BB962C8B-B14F-4D97-AF65-F5344CB8AC3E}">
        <p14:creationId xmlns:p14="http://schemas.microsoft.com/office/powerpoint/2010/main" val="139601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9</a:t>
            </a:fld>
            <a:endParaRPr lang="en-ZA"/>
          </a:p>
        </p:txBody>
      </p:sp>
    </p:spTree>
    <p:extLst>
      <p:ext uri="{BB962C8B-B14F-4D97-AF65-F5344CB8AC3E}">
        <p14:creationId xmlns:p14="http://schemas.microsoft.com/office/powerpoint/2010/main" val="2997860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10</a:t>
            </a:fld>
            <a:endParaRPr lang="en-ZA"/>
          </a:p>
        </p:txBody>
      </p:sp>
    </p:spTree>
    <p:extLst>
      <p:ext uri="{BB962C8B-B14F-4D97-AF65-F5344CB8AC3E}">
        <p14:creationId xmlns:p14="http://schemas.microsoft.com/office/powerpoint/2010/main" val="2126091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11</a:t>
            </a:fld>
            <a:endParaRPr lang="en-ZA"/>
          </a:p>
        </p:txBody>
      </p:sp>
    </p:spTree>
    <p:extLst>
      <p:ext uri="{BB962C8B-B14F-4D97-AF65-F5344CB8AC3E}">
        <p14:creationId xmlns:p14="http://schemas.microsoft.com/office/powerpoint/2010/main" val="291674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12</a:t>
            </a:fld>
            <a:endParaRPr lang="en-ZA"/>
          </a:p>
        </p:txBody>
      </p:sp>
    </p:spTree>
    <p:extLst>
      <p:ext uri="{BB962C8B-B14F-4D97-AF65-F5344CB8AC3E}">
        <p14:creationId xmlns:p14="http://schemas.microsoft.com/office/powerpoint/2010/main" val="213839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13</a:t>
            </a:fld>
            <a:endParaRPr lang="en-ZA"/>
          </a:p>
        </p:txBody>
      </p:sp>
    </p:spTree>
    <p:extLst>
      <p:ext uri="{BB962C8B-B14F-4D97-AF65-F5344CB8AC3E}">
        <p14:creationId xmlns:p14="http://schemas.microsoft.com/office/powerpoint/2010/main" val="294930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ZA" smtClean="0"/>
              <a:t>SECRET</a:t>
            </a:r>
            <a:endParaRPr lang="en-ZA"/>
          </a:p>
        </p:txBody>
      </p:sp>
      <p:sp>
        <p:nvSpPr>
          <p:cNvPr id="5" name="Footer Placeholder 4"/>
          <p:cNvSpPr>
            <a:spLocks noGrp="1"/>
          </p:cNvSpPr>
          <p:nvPr>
            <p:ph type="ftr" sz="quarter" idx="11"/>
          </p:nvPr>
        </p:nvSpPr>
        <p:spPr/>
        <p:txBody>
          <a:bodyPr/>
          <a:lstStyle/>
          <a:p>
            <a:pPr>
              <a:defRPr/>
            </a:pPr>
            <a:r>
              <a:rPr lang="en-ZA" smtClean="0"/>
              <a:t>SECRET</a:t>
            </a:r>
            <a:endParaRPr lang="en-ZA"/>
          </a:p>
        </p:txBody>
      </p:sp>
      <p:sp>
        <p:nvSpPr>
          <p:cNvPr id="6" name="Slide Number Placeholder 5"/>
          <p:cNvSpPr>
            <a:spLocks noGrp="1"/>
          </p:cNvSpPr>
          <p:nvPr>
            <p:ph type="sldNum" sz="quarter" idx="12"/>
          </p:nvPr>
        </p:nvSpPr>
        <p:spPr/>
        <p:txBody>
          <a:bodyPr/>
          <a:lstStyle/>
          <a:p>
            <a:pPr>
              <a:defRPr/>
            </a:pPr>
            <a:fld id="{0A5BDCC0-CAA5-440B-9660-8F3626B87354}" type="slidenum">
              <a:rPr lang="en-ZA" smtClean="0"/>
              <a:pPr>
                <a:defRPr/>
              </a:pPr>
              <a:t>14</a:t>
            </a:fld>
            <a:endParaRPr lang="en-ZA"/>
          </a:p>
        </p:txBody>
      </p:sp>
    </p:spTree>
    <p:extLst>
      <p:ext uri="{BB962C8B-B14F-4D97-AF65-F5344CB8AC3E}">
        <p14:creationId xmlns:p14="http://schemas.microsoft.com/office/powerpoint/2010/main" val="390303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18917960-673C-4D2E-84D2-72D4A4618AF0}" type="datetime1">
              <a:rPr lang="en-ZA" smtClean="0"/>
              <a:t>2021/02/12</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7EC1504E-2735-4B21-ABC6-2149C90C99A1}" type="slidenum">
              <a:rPr lang="en-ZA"/>
              <a:pPr>
                <a:defRPr/>
              </a:pPr>
              <a:t>‹#›</a:t>
            </a:fld>
            <a:endParaRPr lang="en-ZA"/>
          </a:p>
        </p:txBody>
      </p:sp>
    </p:spTree>
    <p:extLst>
      <p:ext uri="{BB962C8B-B14F-4D97-AF65-F5344CB8AC3E}">
        <p14:creationId xmlns:p14="http://schemas.microsoft.com/office/powerpoint/2010/main" val="143397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D0869A5C-6889-4D39-AF46-A4B20C07B504}" type="datetime1">
              <a:rPr lang="en-ZA" smtClean="0"/>
              <a:t>2021/02/12</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E93CEAB3-D9B2-4A78-A7C5-A96C915CF55E}" type="slidenum">
              <a:rPr lang="en-ZA"/>
              <a:pPr>
                <a:defRPr/>
              </a:pPr>
              <a:t>‹#›</a:t>
            </a:fld>
            <a:endParaRPr lang="en-ZA"/>
          </a:p>
        </p:txBody>
      </p:sp>
    </p:spTree>
    <p:extLst>
      <p:ext uri="{BB962C8B-B14F-4D97-AF65-F5344CB8AC3E}">
        <p14:creationId xmlns:p14="http://schemas.microsoft.com/office/powerpoint/2010/main" val="371769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C05FA763-46DA-431A-B259-0D4AA29AF9BE}" type="datetime1">
              <a:rPr lang="en-ZA" smtClean="0"/>
              <a:t>2021/02/12</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9DB5130C-193B-48F7-BAA7-1F5CD3B6EB99}" type="slidenum">
              <a:rPr lang="en-ZA"/>
              <a:pPr>
                <a:defRPr/>
              </a:pPr>
              <a:t>‹#›</a:t>
            </a:fld>
            <a:endParaRPr lang="en-ZA"/>
          </a:p>
        </p:txBody>
      </p:sp>
    </p:spTree>
    <p:extLst>
      <p:ext uri="{BB962C8B-B14F-4D97-AF65-F5344CB8AC3E}">
        <p14:creationId xmlns:p14="http://schemas.microsoft.com/office/powerpoint/2010/main" val="1058946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39BBDCD-50B0-4CC3-93D7-B075DCA7B663}" type="datetime1">
              <a:rPr lang="en-ZA" smtClean="0"/>
              <a:t>2021/02/12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83659A-5304-48F9-BB5C-5312A3172813}" type="slidenum">
              <a:rPr lang="en-US" smtClean="0"/>
              <a:pPr>
                <a:defRPr/>
              </a:pPr>
              <a:t>‹#›</a:t>
            </a:fld>
            <a:endParaRPr lang="en-US"/>
          </a:p>
        </p:txBody>
      </p:sp>
    </p:spTree>
    <p:extLst>
      <p:ext uri="{BB962C8B-B14F-4D97-AF65-F5344CB8AC3E}">
        <p14:creationId xmlns:p14="http://schemas.microsoft.com/office/powerpoint/2010/main" val="2681604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95E37AB-4E90-420F-A8C3-62F23EFCD9C5}" type="datetime1">
              <a:rPr lang="en-ZA" smtClean="0"/>
              <a:t>2021/02/12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473E78-172A-47BB-A75C-1870B8C32505}" type="slidenum">
              <a:rPr lang="en-US" smtClean="0"/>
              <a:pPr>
                <a:defRPr/>
              </a:pPr>
              <a:t>‹#›</a:t>
            </a:fld>
            <a:endParaRPr lang="en-US"/>
          </a:p>
        </p:txBody>
      </p:sp>
    </p:spTree>
    <p:extLst>
      <p:ext uri="{BB962C8B-B14F-4D97-AF65-F5344CB8AC3E}">
        <p14:creationId xmlns:p14="http://schemas.microsoft.com/office/powerpoint/2010/main" val="208212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6B6D1280-1959-4C66-B568-60D927660C46}" type="datetime1">
              <a:rPr lang="en-ZA" smtClean="0"/>
              <a:t>2021/02/12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4CBC35-3A41-440D-8267-DE334CF3F5B2}" type="slidenum">
              <a:rPr lang="en-US" smtClean="0"/>
              <a:pPr>
                <a:defRPr/>
              </a:pPr>
              <a:t>‹#›</a:t>
            </a:fld>
            <a:endParaRPr lang="en-US"/>
          </a:p>
        </p:txBody>
      </p:sp>
    </p:spTree>
    <p:extLst>
      <p:ext uri="{BB962C8B-B14F-4D97-AF65-F5344CB8AC3E}">
        <p14:creationId xmlns:p14="http://schemas.microsoft.com/office/powerpoint/2010/main" val="2516163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09AD4FF9-B03B-4155-92C1-1889BD93C547}" type="datetime1">
              <a:rPr lang="en-ZA" smtClean="0"/>
              <a:t>2021/02/12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93AE571-1925-4D86-95DC-01AEB99D298A}" type="slidenum">
              <a:rPr lang="en-US" smtClean="0"/>
              <a:pPr>
                <a:defRPr/>
              </a:pPr>
              <a:t>‹#›</a:t>
            </a:fld>
            <a:endParaRPr lang="en-US"/>
          </a:p>
        </p:txBody>
      </p:sp>
    </p:spTree>
    <p:extLst>
      <p:ext uri="{BB962C8B-B14F-4D97-AF65-F5344CB8AC3E}">
        <p14:creationId xmlns:p14="http://schemas.microsoft.com/office/powerpoint/2010/main" val="169950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FA64412-E982-4BB7-9DC8-12DD94281D17}" type="datetime1">
              <a:rPr lang="en-ZA" smtClean="0"/>
              <a:t>2021/02/12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3786D4C-079B-4496-A873-4C73C73C4E8E}" type="slidenum">
              <a:rPr lang="en-US" smtClean="0"/>
              <a:pPr>
                <a:defRPr/>
              </a:pPr>
              <a:t>‹#›</a:t>
            </a:fld>
            <a:endParaRPr lang="en-US"/>
          </a:p>
        </p:txBody>
      </p:sp>
    </p:spTree>
    <p:extLst>
      <p:ext uri="{BB962C8B-B14F-4D97-AF65-F5344CB8AC3E}">
        <p14:creationId xmlns:p14="http://schemas.microsoft.com/office/powerpoint/2010/main" val="3576233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EDF8C70-2A2C-4635-A9E1-F19B25D9F749}" type="datetime1">
              <a:rPr lang="en-ZA" smtClean="0"/>
              <a:t>2021/02/12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D329F3-E285-43F0-A591-7A77567F4F98}" type="slidenum">
              <a:rPr lang="en-US" smtClean="0"/>
              <a:pPr>
                <a:defRPr/>
              </a:pPr>
              <a:t>‹#›</a:t>
            </a:fld>
            <a:endParaRPr lang="en-US"/>
          </a:p>
        </p:txBody>
      </p:sp>
    </p:spTree>
    <p:extLst>
      <p:ext uri="{BB962C8B-B14F-4D97-AF65-F5344CB8AC3E}">
        <p14:creationId xmlns:p14="http://schemas.microsoft.com/office/powerpoint/2010/main" val="566520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B5CE030-7902-44C5-BB3C-CC3FA79EE0E8}" type="datetime1">
              <a:rPr lang="en-ZA" smtClean="0"/>
              <a:t>2021/02/12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15CAB46-490B-42DC-9B0D-1C22ABC3F986}" type="slidenum">
              <a:rPr lang="en-US" smtClean="0"/>
              <a:pPr>
                <a:defRPr/>
              </a:pPr>
              <a:t>‹#›</a:t>
            </a:fld>
            <a:endParaRPr lang="en-US"/>
          </a:p>
        </p:txBody>
      </p:sp>
    </p:spTree>
    <p:extLst>
      <p:ext uri="{BB962C8B-B14F-4D97-AF65-F5344CB8AC3E}">
        <p14:creationId xmlns:p14="http://schemas.microsoft.com/office/powerpoint/2010/main" val="521469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AD2F01A-C119-4700-9564-A163E69B309F}" type="datetime1">
              <a:rPr lang="en-ZA" smtClean="0"/>
              <a:t>2021/02/12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26021A2-817A-4E46-9E79-CECDDF02ED50}" type="slidenum">
              <a:rPr lang="en-US" smtClean="0"/>
              <a:pPr>
                <a:defRPr/>
              </a:pPr>
              <a:t>‹#›</a:t>
            </a:fld>
            <a:endParaRPr lang="en-US"/>
          </a:p>
        </p:txBody>
      </p:sp>
    </p:spTree>
    <p:extLst>
      <p:ext uri="{BB962C8B-B14F-4D97-AF65-F5344CB8AC3E}">
        <p14:creationId xmlns:p14="http://schemas.microsoft.com/office/powerpoint/2010/main" val="333388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C73CB667-270F-4418-97A8-6D49D08087D9}" type="datetime1">
              <a:rPr lang="en-ZA" smtClean="0"/>
              <a:t>2021/02/12</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B8383AB1-C75F-4E3E-BA52-90F610D7388B}" type="slidenum">
              <a:rPr lang="en-ZA"/>
              <a:pPr>
                <a:defRPr/>
              </a:pPr>
              <a:t>‹#›</a:t>
            </a:fld>
            <a:endParaRPr lang="en-ZA"/>
          </a:p>
        </p:txBody>
      </p:sp>
    </p:spTree>
    <p:extLst>
      <p:ext uri="{BB962C8B-B14F-4D97-AF65-F5344CB8AC3E}">
        <p14:creationId xmlns:p14="http://schemas.microsoft.com/office/powerpoint/2010/main" val="370098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41D8202E-9C09-4E1B-A279-9EFFEE859795}" type="datetime1">
              <a:rPr lang="en-ZA" smtClean="0"/>
              <a:t>2021/02/12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FAAE854-97D3-44EC-9F6E-C5D74D9A8D4D}" type="slidenum">
              <a:rPr lang="en-US" smtClean="0"/>
              <a:pPr>
                <a:defRPr/>
              </a:pPr>
              <a:t>‹#›</a:t>
            </a:fld>
            <a:endParaRPr lang="en-US"/>
          </a:p>
        </p:txBody>
      </p:sp>
    </p:spTree>
    <p:extLst>
      <p:ext uri="{BB962C8B-B14F-4D97-AF65-F5344CB8AC3E}">
        <p14:creationId xmlns:p14="http://schemas.microsoft.com/office/powerpoint/2010/main" val="3257078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3AAFCFA-73F2-44D1-8255-4E2DC4B3AEF6}" type="datetime1">
              <a:rPr lang="en-ZA" smtClean="0"/>
              <a:t>2021/02/12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F3FD80-B6E4-4E35-8272-A5310352463F}" type="slidenum">
              <a:rPr lang="en-US" smtClean="0"/>
              <a:pPr>
                <a:defRPr/>
              </a:pPr>
              <a:t>‹#›</a:t>
            </a:fld>
            <a:endParaRPr lang="en-US"/>
          </a:p>
        </p:txBody>
      </p:sp>
    </p:spTree>
    <p:extLst>
      <p:ext uri="{BB962C8B-B14F-4D97-AF65-F5344CB8AC3E}">
        <p14:creationId xmlns:p14="http://schemas.microsoft.com/office/powerpoint/2010/main" val="2323671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3902EB9-C969-4ECC-8E6E-BCE26106C882}" type="datetime1">
              <a:rPr lang="en-ZA" smtClean="0"/>
              <a:t>2021/02/12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1425A0F-F53D-430D-853B-F9DAD685EA7C}" type="slidenum">
              <a:rPr lang="en-US" smtClean="0"/>
              <a:pPr>
                <a:defRPr/>
              </a:pPr>
              <a:t>‹#›</a:t>
            </a:fld>
            <a:endParaRPr lang="en-US"/>
          </a:p>
        </p:txBody>
      </p:sp>
    </p:spTree>
    <p:extLst>
      <p:ext uri="{BB962C8B-B14F-4D97-AF65-F5344CB8AC3E}">
        <p14:creationId xmlns:p14="http://schemas.microsoft.com/office/powerpoint/2010/main" val="229895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AEDBD9E6-A707-46D5-91AF-5F176DCAB037}" type="datetime1">
              <a:rPr lang="en-ZA" smtClean="0"/>
              <a:t>2021/02/12</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CEC8BCFF-1953-4274-96B7-7F8BC2ABA51C}" type="slidenum">
              <a:rPr lang="en-ZA"/>
              <a:pPr>
                <a:defRPr/>
              </a:pPr>
              <a:t>‹#›</a:t>
            </a:fld>
            <a:endParaRPr lang="en-ZA"/>
          </a:p>
        </p:txBody>
      </p:sp>
    </p:spTree>
    <p:extLst>
      <p:ext uri="{BB962C8B-B14F-4D97-AF65-F5344CB8AC3E}">
        <p14:creationId xmlns:p14="http://schemas.microsoft.com/office/powerpoint/2010/main" val="16298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C2CF0E26-9A9F-4151-846C-D907042104DF}" type="datetime1">
              <a:rPr lang="en-ZA" smtClean="0"/>
              <a:t>2021/02/12</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D44950B3-BEF8-4935-9FA2-6239E24346DB}" type="slidenum">
              <a:rPr lang="en-ZA"/>
              <a:pPr>
                <a:defRPr/>
              </a:pPr>
              <a:t>‹#›</a:t>
            </a:fld>
            <a:endParaRPr lang="en-ZA"/>
          </a:p>
        </p:txBody>
      </p:sp>
    </p:spTree>
    <p:extLst>
      <p:ext uri="{BB962C8B-B14F-4D97-AF65-F5344CB8AC3E}">
        <p14:creationId xmlns:p14="http://schemas.microsoft.com/office/powerpoint/2010/main" val="262338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269ADD68-9F5A-42E9-8183-1620D176723C}" type="datetime1">
              <a:rPr lang="en-ZA" smtClean="0"/>
              <a:t>2021/02/12</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1661119F-CDDA-43F8-8697-EA9B163BA155}" type="slidenum">
              <a:rPr lang="en-ZA"/>
              <a:pPr>
                <a:defRPr/>
              </a:pPr>
              <a:t>‹#›</a:t>
            </a:fld>
            <a:endParaRPr lang="en-ZA"/>
          </a:p>
        </p:txBody>
      </p:sp>
    </p:spTree>
    <p:extLst>
      <p:ext uri="{BB962C8B-B14F-4D97-AF65-F5344CB8AC3E}">
        <p14:creationId xmlns:p14="http://schemas.microsoft.com/office/powerpoint/2010/main" val="378539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009A55D4-56B2-4093-92D8-0DB772B03151}" type="datetime1">
              <a:rPr lang="en-ZA" smtClean="0"/>
              <a:t>2021/02/12</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9A0059E0-1CE2-42E6-A814-2267C3C87674}" type="slidenum">
              <a:rPr lang="en-ZA"/>
              <a:pPr>
                <a:defRPr/>
              </a:pPr>
              <a:t>‹#›</a:t>
            </a:fld>
            <a:endParaRPr lang="en-ZA"/>
          </a:p>
        </p:txBody>
      </p:sp>
    </p:spTree>
    <p:extLst>
      <p:ext uri="{BB962C8B-B14F-4D97-AF65-F5344CB8AC3E}">
        <p14:creationId xmlns:p14="http://schemas.microsoft.com/office/powerpoint/2010/main" val="327810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4D3712-BD77-4EE7-A1B1-2E3A32F968E3}" type="datetime1">
              <a:rPr lang="en-ZA" smtClean="0"/>
              <a:t>2021/02/12</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579CE9EB-488C-4B06-B51E-6A24518FC780}" type="slidenum">
              <a:rPr lang="en-ZA"/>
              <a:pPr>
                <a:defRPr/>
              </a:pPr>
              <a:t>‹#›</a:t>
            </a:fld>
            <a:endParaRPr lang="en-ZA"/>
          </a:p>
        </p:txBody>
      </p:sp>
    </p:spTree>
    <p:extLst>
      <p:ext uri="{BB962C8B-B14F-4D97-AF65-F5344CB8AC3E}">
        <p14:creationId xmlns:p14="http://schemas.microsoft.com/office/powerpoint/2010/main" val="392977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32665514-9B8F-4490-99C0-081F4407FE25}" type="datetime1">
              <a:rPr lang="en-ZA" smtClean="0"/>
              <a:t>2021/02/12</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7B9FC4B8-A9EB-4F6F-BF8C-7F806272ACDA}" type="slidenum">
              <a:rPr lang="en-ZA"/>
              <a:pPr>
                <a:defRPr/>
              </a:pPr>
              <a:t>‹#›</a:t>
            </a:fld>
            <a:endParaRPr lang="en-ZA"/>
          </a:p>
        </p:txBody>
      </p:sp>
    </p:spTree>
    <p:extLst>
      <p:ext uri="{BB962C8B-B14F-4D97-AF65-F5344CB8AC3E}">
        <p14:creationId xmlns:p14="http://schemas.microsoft.com/office/powerpoint/2010/main" val="315078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5114E846-B075-4BCD-94C8-F908B206A6C6}" type="datetime1">
              <a:rPr lang="en-ZA" smtClean="0"/>
              <a:t>2021/02/12</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5C9F7018-0F8B-4451-97BE-1B5E5BEBD375}" type="slidenum">
              <a:rPr lang="en-ZA"/>
              <a:pPr>
                <a:defRPr/>
              </a:pPr>
              <a:t>‹#›</a:t>
            </a:fld>
            <a:endParaRPr lang="en-ZA"/>
          </a:p>
        </p:txBody>
      </p:sp>
    </p:spTree>
    <p:extLst>
      <p:ext uri="{BB962C8B-B14F-4D97-AF65-F5344CB8AC3E}">
        <p14:creationId xmlns:p14="http://schemas.microsoft.com/office/powerpoint/2010/main" val="18316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1ACEAEE-AD79-4528-AA1B-978FBD7C9A0A}" type="datetime1">
              <a:rPr lang="en-ZA" smtClean="0"/>
              <a:t>2021/02/12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60AEECD-A335-4555-9C46-5A44CCD08A3B}"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6647" r:id="rId1"/>
    <p:sldLayoutId id="2147486648" r:id="rId2"/>
    <p:sldLayoutId id="2147486649" r:id="rId3"/>
    <p:sldLayoutId id="2147486650" r:id="rId4"/>
    <p:sldLayoutId id="2147486651" r:id="rId5"/>
    <p:sldLayoutId id="2147486652" r:id="rId6"/>
    <p:sldLayoutId id="2147486653" r:id="rId7"/>
    <p:sldLayoutId id="2147486654" r:id="rId8"/>
    <p:sldLayoutId id="2147486655" r:id="rId9"/>
    <p:sldLayoutId id="2147486656" r:id="rId10"/>
    <p:sldLayoutId id="2147486657"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F1ACEAEE-AD79-4528-AA1B-978FBD7C9A0A}" type="datetime1">
              <a:rPr lang="en-ZA" smtClean="0"/>
              <a:t>2021/02/12</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60AEECD-A335-4555-9C46-5A44CCD08A3B}" type="slidenum">
              <a:rPr lang="en-ZA" smtClean="0"/>
              <a:pPr>
                <a:defRPr/>
              </a:pPr>
              <a:t>‹#›</a:t>
            </a:fld>
            <a:endParaRPr lang="en-ZA"/>
          </a:p>
        </p:txBody>
      </p:sp>
      <p:sp>
        <p:nvSpPr>
          <p:cNvPr id="7" name="Rectangle 311"/>
          <p:cNvSpPr>
            <a:spLocks noChangeArrowheads="1"/>
          </p:cNvSpPr>
          <p:nvPr userDrawn="1"/>
        </p:nvSpPr>
        <p:spPr bwMode="auto">
          <a:xfrm>
            <a:off x="0" y="6477000"/>
            <a:ext cx="9144000" cy="3810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zh-CN" altLang="en-US" sz="2000" b="1" smtClean="0">
              <a:solidFill>
                <a:srgbClr val="BBE0E3"/>
              </a:solidFill>
              <a:latin typeface="Lucida Sans Unicode" pitchFamily="34" charset="0"/>
              <a:ea typeface="굴림" pitchFamily="34" charset="-127"/>
            </a:endParaRPr>
          </a:p>
        </p:txBody>
      </p:sp>
      <p:sp>
        <p:nvSpPr>
          <p:cNvPr id="8" name="Rectangle 305"/>
          <p:cNvSpPr>
            <a:spLocks noChangeArrowheads="1"/>
          </p:cNvSpPr>
          <p:nvPr userDrawn="1"/>
        </p:nvSpPr>
        <p:spPr bwMode="auto">
          <a:xfrm>
            <a:off x="0" y="981075"/>
            <a:ext cx="9144000" cy="369888"/>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zh-CN" altLang="en-US" sz="2000" b="1" smtClean="0">
              <a:solidFill>
                <a:srgbClr val="BBE0E3"/>
              </a:solidFill>
              <a:latin typeface="Lucida Sans Unicode" pitchFamily="34" charset="0"/>
              <a:ea typeface="굴림" pitchFamily="34" charset="-127"/>
            </a:endParaRPr>
          </a:p>
        </p:txBody>
      </p:sp>
      <p:sp>
        <p:nvSpPr>
          <p:cNvPr id="9" name="AutoShape 309"/>
          <p:cNvSpPr>
            <a:spLocks noChangeArrowheads="1"/>
          </p:cNvSpPr>
          <p:nvPr userDrawn="1"/>
        </p:nvSpPr>
        <p:spPr bwMode="auto">
          <a:xfrm>
            <a:off x="7750175" y="1138238"/>
            <a:ext cx="609600" cy="485775"/>
          </a:xfrm>
          <a:prstGeom prst="chevron">
            <a:avLst>
              <a:gd name="adj" fmla="val 31373"/>
            </a:avLst>
          </a:prstGeom>
          <a:solidFill>
            <a:srgbClr val="E4E4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zh-CN" altLang="en-US" sz="2000" b="1" smtClean="0">
              <a:solidFill>
                <a:srgbClr val="BBE0E3"/>
              </a:solidFill>
              <a:latin typeface="Lucida Sans Unicode" pitchFamily="34" charset="0"/>
              <a:ea typeface="굴림" pitchFamily="34" charset="-127"/>
            </a:endParaRPr>
          </a:p>
        </p:txBody>
      </p:sp>
      <p:sp>
        <p:nvSpPr>
          <p:cNvPr id="10" name="AutoShape 310"/>
          <p:cNvSpPr>
            <a:spLocks noChangeArrowheads="1"/>
          </p:cNvSpPr>
          <p:nvPr userDrawn="1"/>
        </p:nvSpPr>
        <p:spPr bwMode="auto">
          <a:xfrm>
            <a:off x="8424863" y="1138238"/>
            <a:ext cx="609600" cy="485775"/>
          </a:xfrm>
          <a:prstGeom prst="chevron">
            <a:avLst>
              <a:gd name="adj" fmla="val 31373"/>
            </a:avLst>
          </a:prstGeom>
          <a:solidFill>
            <a:srgbClr val="E4E4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zh-CN" altLang="en-US" sz="2000" b="1" smtClean="0">
              <a:solidFill>
                <a:srgbClr val="BBE0E3"/>
              </a:solidFill>
              <a:latin typeface="Lucida Sans Unicode" pitchFamily="34" charset="0"/>
              <a:ea typeface="굴림" pitchFamily="34" charset="-127"/>
            </a:endParaRPr>
          </a:p>
        </p:txBody>
      </p:sp>
      <p:sp>
        <p:nvSpPr>
          <p:cNvPr id="11" name="AutoShape 309"/>
          <p:cNvSpPr>
            <a:spLocks noChangeArrowheads="1"/>
          </p:cNvSpPr>
          <p:nvPr userDrawn="1"/>
        </p:nvSpPr>
        <p:spPr bwMode="auto">
          <a:xfrm>
            <a:off x="7053263" y="1125538"/>
            <a:ext cx="609600" cy="485775"/>
          </a:xfrm>
          <a:prstGeom prst="chevron">
            <a:avLst>
              <a:gd name="adj" fmla="val 31373"/>
            </a:avLst>
          </a:prstGeom>
          <a:solidFill>
            <a:srgbClr val="E4E4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endParaRPr lang="zh-CN" altLang="en-US" sz="2000" b="1" smtClean="0">
              <a:solidFill>
                <a:srgbClr val="BBE0E3"/>
              </a:solidFill>
              <a:latin typeface="Lucida Sans Unicode" pitchFamily="34" charset="0"/>
              <a:ea typeface="굴림" pitchFamily="34" charset="-127"/>
            </a:endParaRPr>
          </a:p>
        </p:txBody>
      </p:sp>
      <p:sp>
        <p:nvSpPr>
          <p:cNvPr id="12" name="Rectangle 224" descr="Small grid"/>
          <p:cNvSpPr>
            <a:spLocks noChangeArrowheads="1"/>
          </p:cNvSpPr>
          <p:nvPr userDrawn="1"/>
        </p:nvSpPr>
        <p:spPr bwMode="auto">
          <a:xfrm>
            <a:off x="0" y="0"/>
            <a:ext cx="9144000" cy="981075"/>
          </a:xfrm>
          <a:prstGeom prst="rect">
            <a:avLst/>
          </a:prstGeom>
          <a:pattFill prst="smGrid">
            <a:fgClr>
              <a:srgbClr val="E4E4E4"/>
            </a:fgClr>
            <a:bgClr>
              <a:schemeClr val="bg1"/>
            </a:bgClr>
          </a:pattFill>
          <a:ln>
            <a:noFill/>
          </a:ln>
          <a:effectLst>
            <a:prstShdw prst="shdw17" dist="17961" dir="2700000">
              <a:srgbClr val="898989"/>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z="2000" b="1" smtClean="0">
              <a:solidFill>
                <a:srgbClr val="BBE0E3"/>
              </a:solidFill>
              <a:latin typeface="Lucida Sans Unicode" pitchFamily="34" charset="0"/>
              <a:ea typeface="굴림" pitchFamily="34" charset="-127"/>
            </a:endParaRPr>
          </a:p>
        </p:txBody>
      </p:sp>
      <p:sp>
        <p:nvSpPr>
          <p:cNvPr id="13" name="Text Box 223"/>
          <p:cNvSpPr txBox="1">
            <a:spLocks noChangeArrowheads="1"/>
          </p:cNvSpPr>
          <p:nvPr userDrawn="1"/>
        </p:nvSpPr>
        <p:spPr bwMode="auto">
          <a:xfrm>
            <a:off x="3308350" y="6524625"/>
            <a:ext cx="3400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1400" b="1" smtClean="0">
                <a:solidFill>
                  <a:srgbClr val="000000"/>
                </a:solidFill>
                <a:latin typeface="Arial" charset="0"/>
                <a:cs typeface="Arial" charset="0"/>
              </a:rPr>
              <a:t>CIVILIAN SECRETARIAT FOR POLICE</a:t>
            </a:r>
          </a:p>
        </p:txBody>
      </p:sp>
    </p:spTree>
    <p:extLst>
      <p:ext uri="{BB962C8B-B14F-4D97-AF65-F5344CB8AC3E}">
        <p14:creationId xmlns:p14="http://schemas.microsoft.com/office/powerpoint/2010/main" val="3738189107"/>
      </p:ext>
    </p:extLst>
  </p:cSld>
  <p:clrMap bg1="lt1" tx1="dk1" bg2="lt2" tx2="dk2" accent1="accent1" accent2="accent2" accent3="accent3" accent4="accent4" accent5="accent5" accent6="accent6" hlink="hlink" folHlink="folHlink"/>
  <p:sldLayoutIdLst>
    <p:sldLayoutId id="2147486684" r:id="rId1"/>
    <p:sldLayoutId id="2147486685" r:id="rId2"/>
    <p:sldLayoutId id="2147486686" r:id="rId3"/>
    <p:sldLayoutId id="2147486687" r:id="rId4"/>
    <p:sldLayoutId id="2147486688" r:id="rId5"/>
    <p:sldLayoutId id="2147486689" r:id="rId6"/>
    <p:sldLayoutId id="2147486690" r:id="rId7"/>
    <p:sldLayoutId id="2147486691" r:id="rId8"/>
    <p:sldLayoutId id="2147486692" r:id="rId9"/>
    <p:sldLayoutId id="2147486693" r:id="rId10"/>
    <p:sldLayoutId id="214748669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mailto:Philip.Jacobs@csp.gov.za"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19"/>
          <p:cNvGrpSpPr>
            <a:grpSpLocks noChangeAspect="1"/>
          </p:cNvGrpSpPr>
          <p:nvPr/>
        </p:nvGrpSpPr>
        <p:grpSpPr bwMode="auto">
          <a:xfrm>
            <a:off x="5900738" y="5510213"/>
            <a:ext cx="2947987" cy="1087437"/>
            <a:chOff x="3566" y="3353"/>
            <a:chExt cx="1493" cy="529"/>
          </a:xfrm>
        </p:grpSpPr>
        <p:sp>
          <p:nvSpPr>
            <p:cNvPr id="18459" name="AutoShape 220"/>
            <p:cNvSpPr>
              <a:spLocks noChangeAspect="1" noChangeArrowheads="1" noTextEdit="1"/>
            </p:cNvSpPr>
            <p:nvPr/>
          </p:nvSpPr>
          <p:spPr bwMode="auto">
            <a:xfrm>
              <a:off x="3566" y="3353"/>
              <a:ext cx="1493" cy="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8460" name="Group 221"/>
            <p:cNvGrpSpPr>
              <a:grpSpLocks/>
            </p:cNvGrpSpPr>
            <p:nvPr/>
          </p:nvGrpSpPr>
          <p:grpSpPr bwMode="auto">
            <a:xfrm>
              <a:off x="3573" y="3358"/>
              <a:ext cx="1479" cy="519"/>
              <a:chOff x="3573" y="3358"/>
              <a:chExt cx="1479" cy="519"/>
            </a:xfrm>
          </p:grpSpPr>
          <p:sp>
            <p:nvSpPr>
              <p:cNvPr id="18468" name="Freeform 222"/>
              <p:cNvSpPr>
                <a:spLocks/>
              </p:cNvSpPr>
              <p:nvPr/>
            </p:nvSpPr>
            <p:spPr bwMode="auto">
              <a:xfrm>
                <a:off x="4061" y="3593"/>
                <a:ext cx="991" cy="7"/>
              </a:xfrm>
              <a:custGeom>
                <a:avLst/>
                <a:gdLst>
                  <a:gd name="T0" fmla="*/ 0 w 991"/>
                  <a:gd name="T1" fmla="*/ 1 h 7"/>
                  <a:gd name="T2" fmla="*/ 991 w 991"/>
                  <a:gd name="T3" fmla="*/ 0 h 7"/>
                  <a:gd name="T4" fmla="*/ 991 w 991"/>
                  <a:gd name="T5" fmla="*/ 7 h 7"/>
                  <a:gd name="T6" fmla="*/ 0 w 991"/>
                  <a:gd name="T7" fmla="*/ 7 h 7"/>
                  <a:gd name="T8" fmla="*/ 0 w 991"/>
                  <a:gd name="T9" fmla="*/ 1 h 7"/>
                  <a:gd name="T10" fmla="*/ 0 60000 65536"/>
                  <a:gd name="T11" fmla="*/ 0 60000 65536"/>
                  <a:gd name="T12" fmla="*/ 0 60000 65536"/>
                  <a:gd name="T13" fmla="*/ 0 60000 65536"/>
                  <a:gd name="T14" fmla="*/ 0 60000 65536"/>
                  <a:gd name="T15" fmla="*/ 0 w 991"/>
                  <a:gd name="T16" fmla="*/ 0 h 7"/>
                  <a:gd name="T17" fmla="*/ 991 w 991"/>
                  <a:gd name="T18" fmla="*/ 7 h 7"/>
                </a:gdLst>
                <a:ahLst/>
                <a:cxnLst>
                  <a:cxn ang="T10">
                    <a:pos x="T0" y="T1"/>
                  </a:cxn>
                  <a:cxn ang="T11">
                    <a:pos x="T2" y="T3"/>
                  </a:cxn>
                  <a:cxn ang="T12">
                    <a:pos x="T4" y="T5"/>
                  </a:cxn>
                  <a:cxn ang="T13">
                    <a:pos x="T6" y="T7"/>
                  </a:cxn>
                  <a:cxn ang="T14">
                    <a:pos x="T8" y="T9"/>
                  </a:cxn>
                </a:cxnLst>
                <a:rect l="T15" t="T16" r="T17" b="T18"/>
                <a:pathLst>
                  <a:path w="991" h="7">
                    <a:moveTo>
                      <a:pt x="0" y="1"/>
                    </a:moveTo>
                    <a:lnTo>
                      <a:pt x="991" y="0"/>
                    </a:lnTo>
                    <a:lnTo>
                      <a:pt x="991" y="7"/>
                    </a:lnTo>
                    <a:lnTo>
                      <a:pt x="0" y="7"/>
                    </a:lnTo>
                    <a:lnTo>
                      <a:pt x="0" y="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9" name="Freeform 223"/>
              <p:cNvSpPr>
                <a:spLocks noEditPoints="1"/>
              </p:cNvSpPr>
              <p:nvPr/>
            </p:nvSpPr>
            <p:spPr bwMode="auto">
              <a:xfrm>
                <a:off x="4061" y="3701"/>
                <a:ext cx="37" cy="47"/>
              </a:xfrm>
              <a:custGeom>
                <a:avLst/>
                <a:gdLst>
                  <a:gd name="T0" fmla="*/ 0 w 37"/>
                  <a:gd name="T1" fmla="*/ 47 h 47"/>
                  <a:gd name="T2" fmla="*/ 0 w 37"/>
                  <a:gd name="T3" fmla="*/ 0 h 47"/>
                  <a:gd name="T4" fmla="*/ 19 w 37"/>
                  <a:gd name="T5" fmla="*/ 0 h 47"/>
                  <a:gd name="T6" fmla="*/ 24 w 37"/>
                  <a:gd name="T7" fmla="*/ 0 h 47"/>
                  <a:gd name="T8" fmla="*/ 26 w 37"/>
                  <a:gd name="T9" fmla="*/ 0 h 47"/>
                  <a:gd name="T10" fmla="*/ 29 w 37"/>
                  <a:gd name="T11" fmla="*/ 1 h 47"/>
                  <a:gd name="T12" fmla="*/ 32 w 37"/>
                  <a:gd name="T13" fmla="*/ 2 h 47"/>
                  <a:gd name="T14" fmla="*/ 34 w 37"/>
                  <a:gd name="T15" fmla="*/ 4 h 47"/>
                  <a:gd name="T16" fmla="*/ 36 w 37"/>
                  <a:gd name="T17" fmla="*/ 6 h 47"/>
                  <a:gd name="T18" fmla="*/ 37 w 37"/>
                  <a:gd name="T19" fmla="*/ 11 h 47"/>
                  <a:gd name="T20" fmla="*/ 37 w 37"/>
                  <a:gd name="T21" fmla="*/ 13 h 47"/>
                  <a:gd name="T22" fmla="*/ 37 w 37"/>
                  <a:gd name="T23" fmla="*/ 19 h 47"/>
                  <a:gd name="T24" fmla="*/ 33 w 37"/>
                  <a:gd name="T25" fmla="*/ 24 h 47"/>
                  <a:gd name="T26" fmla="*/ 32 w 37"/>
                  <a:gd name="T27" fmla="*/ 26 h 47"/>
                  <a:gd name="T28" fmla="*/ 28 w 37"/>
                  <a:gd name="T29" fmla="*/ 27 h 47"/>
                  <a:gd name="T30" fmla="*/ 24 w 37"/>
                  <a:gd name="T31" fmla="*/ 28 h 47"/>
                  <a:gd name="T32" fmla="*/ 19 w 37"/>
                  <a:gd name="T33" fmla="*/ 28 h 47"/>
                  <a:gd name="T34" fmla="*/ 7 w 37"/>
                  <a:gd name="T35" fmla="*/ 28 h 47"/>
                  <a:gd name="T36" fmla="*/ 7 w 37"/>
                  <a:gd name="T37" fmla="*/ 47 h 47"/>
                  <a:gd name="T38" fmla="*/ 0 w 37"/>
                  <a:gd name="T39" fmla="*/ 47 h 47"/>
                  <a:gd name="T40" fmla="*/ 7 w 37"/>
                  <a:gd name="T41" fmla="*/ 23 h 47"/>
                  <a:gd name="T42" fmla="*/ 19 w 37"/>
                  <a:gd name="T43" fmla="*/ 23 h 47"/>
                  <a:gd name="T44" fmla="*/ 25 w 37"/>
                  <a:gd name="T45" fmla="*/ 21 h 47"/>
                  <a:gd name="T46" fmla="*/ 29 w 37"/>
                  <a:gd name="T47" fmla="*/ 20 h 47"/>
                  <a:gd name="T48" fmla="*/ 30 w 37"/>
                  <a:gd name="T49" fmla="*/ 17 h 47"/>
                  <a:gd name="T50" fmla="*/ 30 w 37"/>
                  <a:gd name="T51" fmla="*/ 13 h 47"/>
                  <a:gd name="T52" fmla="*/ 30 w 37"/>
                  <a:gd name="T53" fmla="*/ 11 h 47"/>
                  <a:gd name="T54" fmla="*/ 29 w 37"/>
                  <a:gd name="T55" fmla="*/ 8 h 47"/>
                  <a:gd name="T56" fmla="*/ 28 w 37"/>
                  <a:gd name="T57" fmla="*/ 6 h 47"/>
                  <a:gd name="T58" fmla="*/ 25 w 37"/>
                  <a:gd name="T59" fmla="*/ 5 h 47"/>
                  <a:gd name="T60" fmla="*/ 24 w 37"/>
                  <a:gd name="T61" fmla="*/ 5 h 47"/>
                  <a:gd name="T62" fmla="*/ 19 w 37"/>
                  <a:gd name="T63" fmla="*/ 5 h 47"/>
                  <a:gd name="T64" fmla="*/ 7 w 37"/>
                  <a:gd name="T65" fmla="*/ 5 h 47"/>
                  <a:gd name="T66" fmla="*/ 7 w 37"/>
                  <a:gd name="T67" fmla="*/ 23 h 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
                  <a:gd name="T103" fmla="*/ 0 h 47"/>
                  <a:gd name="T104" fmla="*/ 37 w 37"/>
                  <a:gd name="T105" fmla="*/ 47 h 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 h="47">
                    <a:moveTo>
                      <a:pt x="0" y="47"/>
                    </a:moveTo>
                    <a:lnTo>
                      <a:pt x="0" y="0"/>
                    </a:lnTo>
                    <a:lnTo>
                      <a:pt x="19" y="0"/>
                    </a:lnTo>
                    <a:lnTo>
                      <a:pt x="24" y="0"/>
                    </a:lnTo>
                    <a:lnTo>
                      <a:pt x="26" y="0"/>
                    </a:lnTo>
                    <a:lnTo>
                      <a:pt x="29" y="1"/>
                    </a:lnTo>
                    <a:lnTo>
                      <a:pt x="32" y="2"/>
                    </a:lnTo>
                    <a:lnTo>
                      <a:pt x="34" y="4"/>
                    </a:lnTo>
                    <a:lnTo>
                      <a:pt x="36" y="6"/>
                    </a:lnTo>
                    <a:lnTo>
                      <a:pt x="37" y="11"/>
                    </a:lnTo>
                    <a:lnTo>
                      <a:pt x="37" y="13"/>
                    </a:lnTo>
                    <a:lnTo>
                      <a:pt x="37" y="19"/>
                    </a:lnTo>
                    <a:lnTo>
                      <a:pt x="33" y="24"/>
                    </a:lnTo>
                    <a:lnTo>
                      <a:pt x="32" y="26"/>
                    </a:lnTo>
                    <a:lnTo>
                      <a:pt x="28" y="27"/>
                    </a:lnTo>
                    <a:lnTo>
                      <a:pt x="24" y="28"/>
                    </a:lnTo>
                    <a:lnTo>
                      <a:pt x="19" y="28"/>
                    </a:lnTo>
                    <a:lnTo>
                      <a:pt x="7" y="28"/>
                    </a:lnTo>
                    <a:lnTo>
                      <a:pt x="7" y="47"/>
                    </a:lnTo>
                    <a:lnTo>
                      <a:pt x="0" y="47"/>
                    </a:lnTo>
                    <a:close/>
                    <a:moveTo>
                      <a:pt x="7" y="23"/>
                    </a:moveTo>
                    <a:lnTo>
                      <a:pt x="19" y="23"/>
                    </a:lnTo>
                    <a:lnTo>
                      <a:pt x="25" y="21"/>
                    </a:lnTo>
                    <a:lnTo>
                      <a:pt x="29" y="20"/>
                    </a:lnTo>
                    <a:lnTo>
                      <a:pt x="30" y="17"/>
                    </a:lnTo>
                    <a:lnTo>
                      <a:pt x="30" y="13"/>
                    </a:lnTo>
                    <a:lnTo>
                      <a:pt x="30" y="11"/>
                    </a:lnTo>
                    <a:lnTo>
                      <a:pt x="29" y="8"/>
                    </a:lnTo>
                    <a:lnTo>
                      <a:pt x="28" y="6"/>
                    </a:lnTo>
                    <a:lnTo>
                      <a:pt x="25" y="5"/>
                    </a:lnTo>
                    <a:lnTo>
                      <a:pt x="24" y="5"/>
                    </a:lnTo>
                    <a:lnTo>
                      <a:pt x="19" y="5"/>
                    </a:lnTo>
                    <a:lnTo>
                      <a:pt x="7" y="5"/>
                    </a:lnTo>
                    <a:lnTo>
                      <a:pt x="7"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0" name="Freeform 224"/>
              <p:cNvSpPr>
                <a:spLocks noEditPoints="1"/>
              </p:cNvSpPr>
              <p:nvPr/>
            </p:nvSpPr>
            <p:spPr bwMode="auto">
              <a:xfrm>
                <a:off x="4104" y="3713"/>
                <a:ext cx="32" cy="37"/>
              </a:xfrm>
              <a:custGeom>
                <a:avLst/>
                <a:gdLst>
                  <a:gd name="T0" fmla="*/ 0 w 32"/>
                  <a:gd name="T1" fmla="*/ 19 h 37"/>
                  <a:gd name="T2" fmla="*/ 0 w 32"/>
                  <a:gd name="T3" fmla="*/ 14 h 37"/>
                  <a:gd name="T4" fmla="*/ 1 w 32"/>
                  <a:gd name="T5" fmla="*/ 9 h 37"/>
                  <a:gd name="T6" fmla="*/ 2 w 32"/>
                  <a:gd name="T7" fmla="*/ 7 h 37"/>
                  <a:gd name="T8" fmla="*/ 5 w 32"/>
                  <a:gd name="T9" fmla="*/ 4 h 37"/>
                  <a:gd name="T10" fmla="*/ 10 w 32"/>
                  <a:gd name="T11" fmla="*/ 1 h 37"/>
                  <a:gd name="T12" fmla="*/ 16 w 32"/>
                  <a:gd name="T13" fmla="*/ 0 h 37"/>
                  <a:gd name="T14" fmla="*/ 23 w 32"/>
                  <a:gd name="T15" fmla="*/ 1 h 37"/>
                  <a:gd name="T16" fmla="*/ 28 w 32"/>
                  <a:gd name="T17" fmla="*/ 5 h 37"/>
                  <a:gd name="T18" fmla="*/ 30 w 32"/>
                  <a:gd name="T19" fmla="*/ 7 h 37"/>
                  <a:gd name="T20" fmla="*/ 31 w 32"/>
                  <a:gd name="T21" fmla="*/ 11 h 37"/>
                  <a:gd name="T22" fmla="*/ 32 w 32"/>
                  <a:gd name="T23" fmla="*/ 14 h 37"/>
                  <a:gd name="T24" fmla="*/ 32 w 32"/>
                  <a:gd name="T25" fmla="*/ 18 h 37"/>
                  <a:gd name="T26" fmla="*/ 32 w 32"/>
                  <a:gd name="T27" fmla="*/ 24 h 37"/>
                  <a:gd name="T28" fmla="*/ 31 w 32"/>
                  <a:gd name="T29" fmla="*/ 29 h 37"/>
                  <a:gd name="T30" fmla="*/ 28 w 32"/>
                  <a:gd name="T31" fmla="*/ 33 h 37"/>
                  <a:gd name="T32" fmla="*/ 24 w 32"/>
                  <a:gd name="T33" fmla="*/ 34 h 37"/>
                  <a:gd name="T34" fmla="*/ 20 w 32"/>
                  <a:gd name="T35" fmla="*/ 37 h 37"/>
                  <a:gd name="T36" fmla="*/ 16 w 32"/>
                  <a:gd name="T37" fmla="*/ 37 h 37"/>
                  <a:gd name="T38" fmla="*/ 12 w 32"/>
                  <a:gd name="T39" fmla="*/ 37 h 37"/>
                  <a:gd name="T40" fmla="*/ 9 w 32"/>
                  <a:gd name="T41" fmla="*/ 35 h 37"/>
                  <a:gd name="T42" fmla="*/ 6 w 32"/>
                  <a:gd name="T43" fmla="*/ 34 h 37"/>
                  <a:gd name="T44" fmla="*/ 4 w 32"/>
                  <a:gd name="T45" fmla="*/ 33 h 37"/>
                  <a:gd name="T46" fmla="*/ 2 w 32"/>
                  <a:gd name="T47" fmla="*/ 30 h 37"/>
                  <a:gd name="T48" fmla="*/ 1 w 32"/>
                  <a:gd name="T49" fmla="*/ 26 h 37"/>
                  <a:gd name="T50" fmla="*/ 0 w 32"/>
                  <a:gd name="T51" fmla="*/ 23 h 37"/>
                  <a:gd name="T52" fmla="*/ 0 w 32"/>
                  <a:gd name="T53" fmla="*/ 19 h 37"/>
                  <a:gd name="T54" fmla="*/ 5 w 32"/>
                  <a:gd name="T55" fmla="*/ 19 h 37"/>
                  <a:gd name="T56" fmla="*/ 6 w 32"/>
                  <a:gd name="T57" fmla="*/ 24 h 37"/>
                  <a:gd name="T58" fmla="*/ 9 w 32"/>
                  <a:gd name="T59" fmla="*/ 29 h 37"/>
                  <a:gd name="T60" fmla="*/ 12 w 32"/>
                  <a:gd name="T61" fmla="*/ 31 h 37"/>
                  <a:gd name="T62" fmla="*/ 16 w 32"/>
                  <a:gd name="T63" fmla="*/ 31 h 37"/>
                  <a:gd name="T64" fmla="*/ 20 w 32"/>
                  <a:gd name="T65" fmla="*/ 31 h 37"/>
                  <a:gd name="T66" fmla="*/ 24 w 32"/>
                  <a:gd name="T67" fmla="*/ 29 h 37"/>
                  <a:gd name="T68" fmla="*/ 25 w 32"/>
                  <a:gd name="T69" fmla="*/ 24 h 37"/>
                  <a:gd name="T70" fmla="*/ 27 w 32"/>
                  <a:gd name="T71" fmla="*/ 18 h 37"/>
                  <a:gd name="T72" fmla="*/ 25 w 32"/>
                  <a:gd name="T73" fmla="*/ 12 h 37"/>
                  <a:gd name="T74" fmla="*/ 23 w 32"/>
                  <a:gd name="T75" fmla="*/ 8 h 37"/>
                  <a:gd name="T76" fmla="*/ 20 w 32"/>
                  <a:gd name="T77" fmla="*/ 5 h 37"/>
                  <a:gd name="T78" fmla="*/ 16 w 32"/>
                  <a:gd name="T79" fmla="*/ 5 h 37"/>
                  <a:gd name="T80" fmla="*/ 12 w 32"/>
                  <a:gd name="T81" fmla="*/ 5 h 37"/>
                  <a:gd name="T82" fmla="*/ 9 w 32"/>
                  <a:gd name="T83" fmla="*/ 8 h 37"/>
                  <a:gd name="T84" fmla="*/ 6 w 32"/>
                  <a:gd name="T85" fmla="*/ 12 h 37"/>
                  <a:gd name="T86" fmla="*/ 5 w 32"/>
                  <a:gd name="T87" fmla="*/ 19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
                  <a:gd name="T133" fmla="*/ 0 h 37"/>
                  <a:gd name="T134" fmla="*/ 32 w 32"/>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 h="37">
                    <a:moveTo>
                      <a:pt x="0" y="19"/>
                    </a:moveTo>
                    <a:lnTo>
                      <a:pt x="0" y="14"/>
                    </a:lnTo>
                    <a:lnTo>
                      <a:pt x="1" y="9"/>
                    </a:lnTo>
                    <a:lnTo>
                      <a:pt x="2" y="7"/>
                    </a:lnTo>
                    <a:lnTo>
                      <a:pt x="5" y="4"/>
                    </a:lnTo>
                    <a:lnTo>
                      <a:pt x="10" y="1"/>
                    </a:lnTo>
                    <a:lnTo>
                      <a:pt x="16" y="0"/>
                    </a:lnTo>
                    <a:lnTo>
                      <a:pt x="23" y="1"/>
                    </a:lnTo>
                    <a:lnTo>
                      <a:pt x="28" y="5"/>
                    </a:lnTo>
                    <a:lnTo>
                      <a:pt x="30" y="7"/>
                    </a:lnTo>
                    <a:lnTo>
                      <a:pt x="31" y="11"/>
                    </a:lnTo>
                    <a:lnTo>
                      <a:pt x="32" y="14"/>
                    </a:lnTo>
                    <a:lnTo>
                      <a:pt x="32" y="18"/>
                    </a:lnTo>
                    <a:lnTo>
                      <a:pt x="32" y="24"/>
                    </a:lnTo>
                    <a:lnTo>
                      <a:pt x="31" y="29"/>
                    </a:lnTo>
                    <a:lnTo>
                      <a:pt x="28" y="33"/>
                    </a:lnTo>
                    <a:lnTo>
                      <a:pt x="24" y="34"/>
                    </a:lnTo>
                    <a:lnTo>
                      <a:pt x="20" y="37"/>
                    </a:lnTo>
                    <a:lnTo>
                      <a:pt x="16" y="37"/>
                    </a:lnTo>
                    <a:lnTo>
                      <a:pt x="12" y="37"/>
                    </a:lnTo>
                    <a:lnTo>
                      <a:pt x="9" y="35"/>
                    </a:lnTo>
                    <a:lnTo>
                      <a:pt x="6" y="34"/>
                    </a:lnTo>
                    <a:lnTo>
                      <a:pt x="4" y="33"/>
                    </a:lnTo>
                    <a:lnTo>
                      <a:pt x="2" y="30"/>
                    </a:lnTo>
                    <a:lnTo>
                      <a:pt x="1" y="26"/>
                    </a:lnTo>
                    <a:lnTo>
                      <a:pt x="0" y="23"/>
                    </a:lnTo>
                    <a:lnTo>
                      <a:pt x="0" y="19"/>
                    </a:lnTo>
                    <a:close/>
                    <a:moveTo>
                      <a:pt x="5" y="19"/>
                    </a:moveTo>
                    <a:lnTo>
                      <a:pt x="6" y="24"/>
                    </a:lnTo>
                    <a:lnTo>
                      <a:pt x="9" y="29"/>
                    </a:lnTo>
                    <a:lnTo>
                      <a:pt x="12" y="31"/>
                    </a:lnTo>
                    <a:lnTo>
                      <a:pt x="16" y="31"/>
                    </a:lnTo>
                    <a:lnTo>
                      <a:pt x="20" y="31"/>
                    </a:lnTo>
                    <a:lnTo>
                      <a:pt x="24" y="29"/>
                    </a:lnTo>
                    <a:lnTo>
                      <a:pt x="25" y="24"/>
                    </a:lnTo>
                    <a:lnTo>
                      <a:pt x="27" y="18"/>
                    </a:lnTo>
                    <a:lnTo>
                      <a:pt x="25" y="12"/>
                    </a:lnTo>
                    <a:lnTo>
                      <a:pt x="23" y="8"/>
                    </a:lnTo>
                    <a:lnTo>
                      <a:pt x="20" y="5"/>
                    </a:lnTo>
                    <a:lnTo>
                      <a:pt x="16" y="5"/>
                    </a:lnTo>
                    <a:lnTo>
                      <a:pt x="12" y="5"/>
                    </a:lnTo>
                    <a:lnTo>
                      <a:pt x="9" y="8"/>
                    </a:lnTo>
                    <a:lnTo>
                      <a:pt x="6" y="12"/>
                    </a:lnTo>
                    <a:lnTo>
                      <a:pt x="5"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1" name="Rectangle 225"/>
              <p:cNvSpPr>
                <a:spLocks noChangeArrowheads="1"/>
              </p:cNvSpPr>
              <p:nvPr/>
            </p:nvSpPr>
            <p:spPr bwMode="auto">
              <a:xfrm>
                <a:off x="4143" y="3701"/>
                <a:ext cx="6" cy="47"/>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b="1">
                  <a:solidFill>
                    <a:srgbClr val="BBE0E3"/>
                  </a:solidFill>
                  <a:latin typeface="Lucida Sans Unicode" panose="020B0602030504020204" pitchFamily="34" charset="0"/>
                  <a:ea typeface="굴림" pitchFamily="34" charset="-127"/>
                </a:endParaRPr>
              </a:p>
            </p:txBody>
          </p:sp>
          <p:sp>
            <p:nvSpPr>
              <p:cNvPr id="18472" name="Freeform 226"/>
              <p:cNvSpPr>
                <a:spLocks noEditPoints="1"/>
              </p:cNvSpPr>
              <p:nvPr/>
            </p:nvSpPr>
            <p:spPr bwMode="auto">
              <a:xfrm>
                <a:off x="4158" y="3701"/>
                <a:ext cx="5" cy="47"/>
              </a:xfrm>
              <a:custGeom>
                <a:avLst/>
                <a:gdLst>
                  <a:gd name="T0" fmla="*/ 0 w 5"/>
                  <a:gd name="T1" fmla="*/ 6 h 47"/>
                  <a:gd name="T2" fmla="*/ 0 w 5"/>
                  <a:gd name="T3" fmla="*/ 0 h 47"/>
                  <a:gd name="T4" fmla="*/ 5 w 5"/>
                  <a:gd name="T5" fmla="*/ 0 h 47"/>
                  <a:gd name="T6" fmla="*/ 5 w 5"/>
                  <a:gd name="T7" fmla="*/ 6 h 47"/>
                  <a:gd name="T8" fmla="*/ 0 w 5"/>
                  <a:gd name="T9" fmla="*/ 6 h 47"/>
                  <a:gd name="T10" fmla="*/ 0 w 5"/>
                  <a:gd name="T11" fmla="*/ 47 h 47"/>
                  <a:gd name="T12" fmla="*/ 0 w 5"/>
                  <a:gd name="T13" fmla="*/ 13 h 47"/>
                  <a:gd name="T14" fmla="*/ 5 w 5"/>
                  <a:gd name="T15" fmla="*/ 13 h 47"/>
                  <a:gd name="T16" fmla="*/ 5 w 5"/>
                  <a:gd name="T17" fmla="*/ 47 h 47"/>
                  <a:gd name="T18" fmla="*/ 0 w 5"/>
                  <a:gd name="T19" fmla="*/ 47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7"/>
                  <a:gd name="T32" fmla="*/ 5 w 5"/>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7">
                    <a:moveTo>
                      <a:pt x="0" y="6"/>
                    </a:moveTo>
                    <a:lnTo>
                      <a:pt x="0" y="0"/>
                    </a:lnTo>
                    <a:lnTo>
                      <a:pt x="5" y="0"/>
                    </a:lnTo>
                    <a:lnTo>
                      <a:pt x="5" y="6"/>
                    </a:lnTo>
                    <a:lnTo>
                      <a:pt x="0" y="6"/>
                    </a:lnTo>
                    <a:close/>
                    <a:moveTo>
                      <a:pt x="0" y="47"/>
                    </a:moveTo>
                    <a:lnTo>
                      <a:pt x="0" y="13"/>
                    </a:lnTo>
                    <a:lnTo>
                      <a:pt x="5" y="13"/>
                    </a:lnTo>
                    <a:lnTo>
                      <a:pt x="5" y="47"/>
                    </a:lnTo>
                    <a:lnTo>
                      <a:pt x="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3" name="Freeform 227"/>
              <p:cNvSpPr>
                <a:spLocks/>
              </p:cNvSpPr>
              <p:nvPr/>
            </p:nvSpPr>
            <p:spPr bwMode="auto">
              <a:xfrm>
                <a:off x="4170" y="3713"/>
                <a:ext cx="32" cy="37"/>
              </a:xfrm>
              <a:custGeom>
                <a:avLst/>
                <a:gdLst>
                  <a:gd name="T0" fmla="*/ 26 w 32"/>
                  <a:gd name="T1" fmla="*/ 23 h 37"/>
                  <a:gd name="T2" fmla="*/ 32 w 32"/>
                  <a:gd name="T3" fmla="*/ 24 h 37"/>
                  <a:gd name="T4" fmla="*/ 30 w 32"/>
                  <a:gd name="T5" fmla="*/ 30 h 37"/>
                  <a:gd name="T6" fmla="*/ 26 w 32"/>
                  <a:gd name="T7" fmla="*/ 34 h 37"/>
                  <a:gd name="T8" fmla="*/ 22 w 32"/>
                  <a:gd name="T9" fmla="*/ 35 h 37"/>
                  <a:gd name="T10" fmla="*/ 17 w 32"/>
                  <a:gd name="T11" fmla="*/ 37 h 37"/>
                  <a:gd name="T12" fmla="*/ 14 w 32"/>
                  <a:gd name="T13" fmla="*/ 37 h 37"/>
                  <a:gd name="T14" fmla="*/ 10 w 32"/>
                  <a:gd name="T15" fmla="*/ 35 h 37"/>
                  <a:gd name="T16" fmla="*/ 7 w 32"/>
                  <a:gd name="T17" fmla="*/ 34 h 37"/>
                  <a:gd name="T18" fmla="*/ 6 w 32"/>
                  <a:gd name="T19" fmla="*/ 33 h 37"/>
                  <a:gd name="T20" fmla="*/ 3 w 32"/>
                  <a:gd name="T21" fmla="*/ 30 h 37"/>
                  <a:gd name="T22" fmla="*/ 2 w 32"/>
                  <a:gd name="T23" fmla="*/ 26 h 37"/>
                  <a:gd name="T24" fmla="*/ 2 w 32"/>
                  <a:gd name="T25" fmla="*/ 23 h 37"/>
                  <a:gd name="T26" fmla="*/ 0 w 32"/>
                  <a:gd name="T27" fmla="*/ 19 h 37"/>
                  <a:gd name="T28" fmla="*/ 2 w 32"/>
                  <a:gd name="T29" fmla="*/ 14 h 37"/>
                  <a:gd name="T30" fmla="*/ 3 w 32"/>
                  <a:gd name="T31" fmla="*/ 8 h 37"/>
                  <a:gd name="T32" fmla="*/ 6 w 32"/>
                  <a:gd name="T33" fmla="*/ 5 h 37"/>
                  <a:gd name="T34" fmla="*/ 8 w 32"/>
                  <a:gd name="T35" fmla="*/ 3 h 37"/>
                  <a:gd name="T36" fmla="*/ 13 w 32"/>
                  <a:gd name="T37" fmla="*/ 0 h 37"/>
                  <a:gd name="T38" fmla="*/ 17 w 32"/>
                  <a:gd name="T39" fmla="*/ 0 h 37"/>
                  <a:gd name="T40" fmla="*/ 22 w 32"/>
                  <a:gd name="T41" fmla="*/ 1 h 37"/>
                  <a:gd name="T42" fmla="*/ 26 w 32"/>
                  <a:gd name="T43" fmla="*/ 3 h 37"/>
                  <a:gd name="T44" fmla="*/ 29 w 32"/>
                  <a:gd name="T45" fmla="*/ 7 h 37"/>
                  <a:gd name="T46" fmla="*/ 32 w 32"/>
                  <a:gd name="T47" fmla="*/ 11 h 37"/>
                  <a:gd name="T48" fmla="*/ 25 w 32"/>
                  <a:gd name="T49" fmla="*/ 12 h 37"/>
                  <a:gd name="T50" fmla="*/ 23 w 32"/>
                  <a:gd name="T51" fmla="*/ 9 h 37"/>
                  <a:gd name="T52" fmla="*/ 22 w 32"/>
                  <a:gd name="T53" fmla="*/ 7 h 37"/>
                  <a:gd name="T54" fmla="*/ 19 w 32"/>
                  <a:gd name="T55" fmla="*/ 5 h 37"/>
                  <a:gd name="T56" fmla="*/ 17 w 32"/>
                  <a:gd name="T57" fmla="*/ 5 h 37"/>
                  <a:gd name="T58" fmla="*/ 13 w 32"/>
                  <a:gd name="T59" fmla="*/ 5 h 37"/>
                  <a:gd name="T60" fmla="*/ 10 w 32"/>
                  <a:gd name="T61" fmla="*/ 8 h 37"/>
                  <a:gd name="T62" fmla="*/ 7 w 32"/>
                  <a:gd name="T63" fmla="*/ 12 h 37"/>
                  <a:gd name="T64" fmla="*/ 7 w 32"/>
                  <a:gd name="T65" fmla="*/ 19 h 37"/>
                  <a:gd name="T66" fmla="*/ 7 w 32"/>
                  <a:gd name="T67" fmla="*/ 24 h 37"/>
                  <a:gd name="T68" fmla="*/ 10 w 32"/>
                  <a:gd name="T69" fmla="*/ 29 h 37"/>
                  <a:gd name="T70" fmla="*/ 13 w 32"/>
                  <a:gd name="T71" fmla="*/ 31 h 37"/>
                  <a:gd name="T72" fmla="*/ 17 w 32"/>
                  <a:gd name="T73" fmla="*/ 31 h 37"/>
                  <a:gd name="T74" fmla="*/ 21 w 32"/>
                  <a:gd name="T75" fmla="*/ 31 h 37"/>
                  <a:gd name="T76" fmla="*/ 22 w 32"/>
                  <a:gd name="T77" fmla="*/ 30 h 37"/>
                  <a:gd name="T78" fmla="*/ 25 w 32"/>
                  <a:gd name="T79" fmla="*/ 27 h 37"/>
                  <a:gd name="T80" fmla="*/ 26 w 32"/>
                  <a:gd name="T81" fmla="*/ 23 h 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
                  <a:gd name="T124" fmla="*/ 0 h 37"/>
                  <a:gd name="T125" fmla="*/ 32 w 32"/>
                  <a:gd name="T126" fmla="*/ 37 h 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 h="37">
                    <a:moveTo>
                      <a:pt x="26" y="23"/>
                    </a:moveTo>
                    <a:lnTo>
                      <a:pt x="32" y="24"/>
                    </a:lnTo>
                    <a:lnTo>
                      <a:pt x="30" y="30"/>
                    </a:lnTo>
                    <a:lnTo>
                      <a:pt x="26" y="34"/>
                    </a:lnTo>
                    <a:lnTo>
                      <a:pt x="22" y="35"/>
                    </a:lnTo>
                    <a:lnTo>
                      <a:pt x="17" y="37"/>
                    </a:lnTo>
                    <a:lnTo>
                      <a:pt x="14" y="37"/>
                    </a:lnTo>
                    <a:lnTo>
                      <a:pt x="10" y="35"/>
                    </a:lnTo>
                    <a:lnTo>
                      <a:pt x="7" y="34"/>
                    </a:lnTo>
                    <a:lnTo>
                      <a:pt x="6" y="33"/>
                    </a:lnTo>
                    <a:lnTo>
                      <a:pt x="3" y="30"/>
                    </a:lnTo>
                    <a:lnTo>
                      <a:pt x="2" y="26"/>
                    </a:lnTo>
                    <a:lnTo>
                      <a:pt x="2" y="23"/>
                    </a:lnTo>
                    <a:lnTo>
                      <a:pt x="0" y="19"/>
                    </a:lnTo>
                    <a:lnTo>
                      <a:pt x="2" y="14"/>
                    </a:lnTo>
                    <a:lnTo>
                      <a:pt x="3" y="8"/>
                    </a:lnTo>
                    <a:lnTo>
                      <a:pt x="6" y="5"/>
                    </a:lnTo>
                    <a:lnTo>
                      <a:pt x="8" y="3"/>
                    </a:lnTo>
                    <a:lnTo>
                      <a:pt x="13" y="0"/>
                    </a:lnTo>
                    <a:lnTo>
                      <a:pt x="17" y="0"/>
                    </a:lnTo>
                    <a:lnTo>
                      <a:pt x="22" y="1"/>
                    </a:lnTo>
                    <a:lnTo>
                      <a:pt x="26" y="3"/>
                    </a:lnTo>
                    <a:lnTo>
                      <a:pt x="29" y="7"/>
                    </a:lnTo>
                    <a:lnTo>
                      <a:pt x="32" y="11"/>
                    </a:lnTo>
                    <a:lnTo>
                      <a:pt x="25" y="12"/>
                    </a:lnTo>
                    <a:lnTo>
                      <a:pt x="23" y="9"/>
                    </a:lnTo>
                    <a:lnTo>
                      <a:pt x="22" y="7"/>
                    </a:lnTo>
                    <a:lnTo>
                      <a:pt x="19" y="5"/>
                    </a:lnTo>
                    <a:lnTo>
                      <a:pt x="17" y="5"/>
                    </a:lnTo>
                    <a:lnTo>
                      <a:pt x="13" y="5"/>
                    </a:lnTo>
                    <a:lnTo>
                      <a:pt x="10" y="8"/>
                    </a:lnTo>
                    <a:lnTo>
                      <a:pt x="7" y="12"/>
                    </a:lnTo>
                    <a:lnTo>
                      <a:pt x="7" y="19"/>
                    </a:lnTo>
                    <a:lnTo>
                      <a:pt x="7" y="24"/>
                    </a:lnTo>
                    <a:lnTo>
                      <a:pt x="10" y="29"/>
                    </a:lnTo>
                    <a:lnTo>
                      <a:pt x="13" y="31"/>
                    </a:lnTo>
                    <a:lnTo>
                      <a:pt x="17" y="31"/>
                    </a:lnTo>
                    <a:lnTo>
                      <a:pt x="21" y="31"/>
                    </a:lnTo>
                    <a:lnTo>
                      <a:pt x="22" y="30"/>
                    </a:lnTo>
                    <a:lnTo>
                      <a:pt x="25" y="27"/>
                    </a:lnTo>
                    <a:lnTo>
                      <a:pt x="26"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4" name="Freeform 228"/>
              <p:cNvSpPr>
                <a:spLocks noEditPoints="1"/>
              </p:cNvSpPr>
              <p:nvPr/>
            </p:nvSpPr>
            <p:spPr bwMode="auto">
              <a:xfrm>
                <a:off x="4204" y="3713"/>
                <a:ext cx="33" cy="37"/>
              </a:xfrm>
              <a:custGeom>
                <a:avLst/>
                <a:gdLst>
                  <a:gd name="T0" fmla="*/ 26 w 33"/>
                  <a:gd name="T1" fmla="*/ 24 h 37"/>
                  <a:gd name="T2" fmla="*/ 33 w 33"/>
                  <a:gd name="T3" fmla="*/ 26 h 37"/>
                  <a:gd name="T4" fmla="*/ 30 w 33"/>
                  <a:gd name="T5" fmla="*/ 30 h 37"/>
                  <a:gd name="T6" fmla="*/ 28 w 33"/>
                  <a:gd name="T7" fmla="*/ 34 h 37"/>
                  <a:gd name="T8" fmla="*/ 22 w 33"/>
                  <a:gd name="T9" fmla="*/ 35 h 37"/>
                  <a:gd name="T10" fmla="*/ 17 w 33"/>
                  <a:gd name="T11" fmla="*/ 37 h 37"/>
                  <a:gd name="T12" fmla="*/ 14 w 33"/>
                  <a:gd name="T13" fmla="*/ 37 h 37"/>
                  <a:gd name="T14" fmla="*/ 10 w 33"/>
                  <a:gd name="T15" fmla="*/ 35 h 37"/>
                  <a:gd name="T16" fmla="*/ 7 w 33"/>
                  <a:gd name="T17" fmla="*/ 34 h 37"/>
                  <a:gd name="T18" fmla="*/ 4 w 33"/>
                  <a:gd name="T19" fmla="*/ 33 h 37"/>
                  <a:gd name="T20" fmla="*/ 3 w 33"/>
                  <a:gd name="T21" fmla="*/ 30 h 37"/>
                  <a:gd name="T22" fmla="*/ 2 w 33"/>
                  <a:gd name="T23" fmla="*/ 26 h 37"/>
                  <a:gd name="T24" fmla="*/ 0 w 33"/>
                  <a:gd name="T25" fmla="*/ 23 h 37"/>
                  <a:gd name="T26" fmla="*/ 0 w 33"/>
                  <a:gd name="T27" fmla="*/ 19 h 37"/>
                  <a:gd name="T28" fmla="*/ 0 w 33"/>
                  <a:gd name="T29" fmla="*/ 15 h 37"/>
                  <a:gd name="T30" fmla="*/ 2 w 33"/>
                  <a:gd name="T31" fmla="*/ 11 h 37"/>
                  <a:gd name="T32" fmla="*/ 3 w 33"/>
                  <a:gd name="T33" fmla="*/ 8 h 37"/>
                  <a:gd name="T34" fmla="*/ 4 w 33"/>
                  <a:gd name="T35" fmla="*/ 5 h 37"/>
                  <a:gd name="T36" fmla="*/ 7 w 33"/>
                  <a:gd name="T37" fmla="*/ 3 h 37"/>
                  <a:gd name="T38" fmla="*/ 10 w 33"/>
                  <a:gd name="T39" fmla="*/ 1 h 37"/>
                  <a:gd name="T40" fmla="*/ 14 w 33"/>
                  <a:gd name="T41" fmla="*/ 0 h 37"/>
                  <a:gd name="T42" fmla="*/ 17 w 33"/>
                  <a:gd name="T43" fmla="*/ 0 h 37"/>
                  <a:gd name="T44" fmla="*/ 23 w 33"/>
                  <a:gd name="T45" fmla="*/ 1 h 37"/>
                  <a:gd name="T46" fmla="*/ 29 w 33"/>
                  <a:gd name="T47" fmla="*/ 5 h 37"/>
                  <a:gd name="T48" fmla="*/ 30 w 33"/>
                  <a:gd name="T49" fmla="*/ 7 h 37"/>
                  <a:gd name="T50" fmla="*/ 32 w 33"/>
                  <a:gd name="T51" fmla="*/ 11 h 37"/>
                  <a:gd name="T52" fmla="*/ 33 w 33"/>
                  <a:gd name="T53" fmla="*/ 14 h 37"/>
                  <a:gd name="T54" fmla="*/ 33 w 33"/>
                  <a:gd name="T55" fmla="*/ 18 h 37"/>
                  <a:gd name="T56" fmla="*/ 33 w 33"/>
                  <a:gd name="T57" fmla="*/ 19 h 37"/>
                  <a:gd name="T58" fmla="*/ 33 w 33"/>
                  <a:gd name="T59" fmla="*/ 20 h 37"/>
                  <a:gd name="T60" fmla="*/ 7 w 33"/>
                  <a:gd name="T61" fmla="*/ 20 h 37"/>
                  <a:gd name="T62" fmla="*/ 7 w 33"/>
                  <a:gd name="T63" fmla="*/ 24 h 37"/>
                  <a:gd name="T64" fmla="*/ 10 w 33"/>
                  <a:gd name="T65" fmla="*/ 29 h 37"/>
                  <a:gd name="T66" fmla="*/ 13 w 33"/>
                  <a:gd name="T67" fmla="*/ 31 h 37"/>
                  <a:gd name="T68" fmla="*/ 17 w 33"/>
                  <a:gd name="T69" fmla="*/ 31 h 37"/>
                  <a:gd name="T70" fmla="*/ 21 w 33"/>
                  <a:gd name="T71" fmla="*/ 31 h 37"/>
                  <a:gd name="T72" fmla="*/ 23 w 33"/>
                  <a:gd name="T73" fmla="*/ 30 h 37"/>
                  <a:gd name="T74" fmla="*/ 25 w 33"/>
                  <a:gd name="T75" fmla="*/ 29 h 37"/>
                  <a:gd name="T76" fmla="*/ 26 w 33"/>
                  <a:gd name="T77" fmla="*/ 24 h 37"/>
                  <a:gd name="T78" fmla="*/ 7 w 33"/>
                  <a:gd name="T79" fmla="*/ 15 h 37"/>
                  <a:gd name="T80" fmla="*/ 26 w 33"/>
                  <a:gd name="T81" fmla="*/ 15 h 37"/>
                  <a:gd name="T82" fmla="*/ 26 w 33"/>
                  <a:gd name="T83" fmla="*/ 11 h 37"/>
                  <a:gd name="T84" fmla="*/ 25 w 33"/>
                  <a:gd name="T85" fmla="*/ 8 h 37"/>
                  <a:gd name="T86" fmla="*/ 21 w 33"/>
                  <a:gd name="T87" fmla="*/ 5 h 37"/>
                  <a:gd name="T88" fmla="*/ 17 w 33"/>
                  <a:gd name="T89" fmla="*/ 5 h 37"/>
                  <a:gd name="T90" fmla="*/ 13 w 33"/>
                  <a:gd name="T91" fmla="*/ 5 h 37"/>
                  <a:gd name="T92" fmla="*/ 10 w 33"/>
                  <a:gd name="T93" fmla="*/ 8 h 37"/>
                  <a:gd name="T94" fmla="*/ 7 w 33"/>
                  <a:gd name="T95" fmla="*/ 11 h 37"/>
                  <a:gd name="T96" fmla="*/ 7 w 33"/>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
                  <a:gd name="T148" fmla="*/ 0 h 37"/>
                  <a:gd name="T149" fmla="*/ 33 w 33"/>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 h="37">
                    <a:moveTo>
                      <a:pt x="26" y="24"/>
                    </a:moveTo>
                    <a:lnTo>
                      <a:pt x="33" y="26"/>
                    </a:lnTo>
                    <a:lnTo>
                      <a:pt x="30" y="30"/>
                    </a:lnTo>
                    <a:lnTo>
                      <a:pt x="28" y="34"/>
                    </a:lnTo>
                    <a:lnTo>
                      <a:pt x="22" y="35"/>
                    </a:lnTo>
                    <a:lnTo>
                      <a:pt x="17" y="37"/>
                    </a:lnTo>
                    <a:lnTo>
                      <a:pt x="14" y="37"/>
                    </a:lnTo>
                    <a:lnTo>
                      <a:pt x="10" y="35"/>
                    </a:lnTo>
                    <a:lnTo>
                      <a:pt x="7" y="34"/>
                    </a:lnTo>
                    <a:lnTo>
                      <a:pt x="4" y="33"/>
                    </a:lnTo>
                    <a:lnTo>
                      <a:pt x="3" y="30"/>
                    </a:lnTo>
                    <a:lnTo>
                      <a:pt x="2" y="26"/>
                    </a:lnTo>
                    <a:lnTo>
                      <a:pt x="0" y="23"/>
                    </a:lnTo>
                    <a:lnTo>
                      <a:pt x="0" y="19"/>
                    </a:lnTo>
                    <a:lnTo>
                      <a:pt x="0" y="15"/>
                    </a:lnTo>
                    <a:lnTo>
                      <a:pt x="2" y="11"/>
                    </a:lnTo>
                    <a:lnTo>
                      <a:pt x="3" y="8"/>
                    </a:lnTo>
                    <a:lnTo>
                      <a:pt x="4" y="5"/>
                    </a:lnTo>
                    <a:lnTo>
                      <a:pt x="7" y="3"/>
                    </a:lnTo>
                    <a:lnTo>
                      <a:pt x="10" y="1"/>
                    </a:lnTo>
                    <a:lnTo>
                      <a:pt x="14" y="0"/>
                    </a:lnTo>
                    <a:lnTo>
                      <a:pt x="17" y="0"/>
                    </a:lnTo>
                    <a:lnTo>
                      <a:pt x="23" y="1"/>
                    </a:lnTo>
                    <a:lnTo>
                      <a:pt x="29" y="5"/>
                    </a:lnTo>
                    <a:lnTo>
                      <a:pt x="30" y="7"/>
                    </a:lnTo>
                    <a:lnTo>
                      <a:pt x="32" y="11"/>
                    </a:lnTo>
                    <a:lnTo>
                      <a:pt x="33" y="14"/>
                    </a:lnTo>
                    <a:lnTo>
                      <a:pt x="33" y="18"/>
                    </a:lnTo>
                    <a:lnTo>
                      <a:pt x="33" y="19"/>
                    </a:lnTo>
                    <a:lnTo>
                      <a:pt x="33" y="20"/>
                    </a:lnTo>
                    <a:lnTo>
                      <a:pt x="7" y="20"/>
                    </a:lnTo>
                    <a:lnTo>
                      <a:pt x="7" y="24"/>
                    </a:lnTo>
                    <a:lnTo>
                      <a:pt x="10" y="29"/>
                    </a:lnTo>
                    <a:lnTo>
                      <a:pt x="13" y="31"/>
                    </a:lnTo>
                    <a:lnTo>
                      <a:pt x="17" y="31"/>
                    </a:lnTo>
                    <a:lnTo>
                      <a:pt x="21" y="31"/>
                    </a:lnTo>
                    <a:lnTo>
                      <a:pt x="23" y="30"/>
                    </a:lnTo>
                    <a:lnTo>
                      <a:pt x="25" y="29"/>
                    </a:lnTo>
                    <a:lnTo>
                      <a:pt x="26" y="24"/>
                    </a:lnTo>
                    <a:close/>
                    <a:moveTo>
                      <a:pt x="7" y="15"/>
                    </a:moveTo>
                    <a:lnTo>
                      <a:pt x="26" y="15"/>
                    </a:lnTo>
                    <a:lnTo>
                      <a:pt x="26" y="11"/>
                    </a:lnTo>
                    <a:lnTo>
                      <a:pt x="25" y="8"/>
                    </a:lnTo>
                    <a:lnTo>
                      <a:pt x="21" y="5"/>
                    </a:lnTo>
                    <a:lnTo>
                      <a:pt x="17" y="5"/>
                    </a:lnTo>
                    <a:lnTo>
                      <a:pt x="13" y="5"/>
                    </a:lnTo>
                    <a:lnTo>
                      <a:pt x="10" y="8"/>
                    </a:lnTo>
                    <a:lnTo>
                      <a:pt x="7" y="11"/>
                    </a:lnTo>
                    <a:lnTo>
                      <a:pt x="7"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5" name="Freeform 229"/>
              <p:cNvSpPr>
                <a:spLocks noEditPoints="1"/>
              </p:cNvSpPr>
              <p:nvPr/>
            </p:nvSpPr>
            <p:spPr bwMode="auto">
              <a:xfrm>
                <a:off x="4061" y="3627"/>
                <a:ext cx="41" cy="48"/>
              </a:xfrm>
              <a:custGeom>
                <a:avLst/>
                <a:gdLst>
                  <a:gd name="T0" fmla="*/ 0 w 41"/>
                  <a:gd name="T1" fmla="*/ 48 h 48"/>
                  <a:gd name="T2" fmla="*/ 0 w 41"/>
                  <a:gd name="T3" fmla="*/ 0 h 48"/>
                  <a:gd name="T4" fmla="*/ 18 w 41"/>
                  <a:gd name="T5" fmla="*/ 0 h 48"/>
                  <a:gd name="T6" fmla="*/ 22 w 41"/>
                  <a:gd name="T7" fmla="*/ 0 h 48"/>
                  <a:gd name="T8" fmla="*/ 26 w 41"/>
                  <a:gd name="T9" fmla="*/ 0 h 48"/>
                  <a:gd name="T10" fmla="*/ 30 w 41"/>
                  <a:gd name="T11" fmla="*/ 1 h 48"/>
                  <a:gd name="T12" fmla="*/ 33 w 41"/>
                  <a:gd name="T13" fmla="*/ 4 h 48"/>
                  <a:gd name="T14" fmla="*/ 37 w 41"/>
                  <a:gd name="T15" fmla="*/ 7 h 48"/>
                  <a:gd name="T16" fmla="*/ 39 w 41"/>
                  <a:gd name="T17" fmla="*/ 12 h 48"/>
                  <a:gd name="T18" fmla="*/ 40 w 41"/>
                  <a:gd name="T19" fmla="*/ 18 h 48"/>
                  <a:gd name="T20" fmla="*/ 41 w 41"/>
                  <a:gd name="T21" fmla="*/ 23 h 48"/>
                  <a:gd name="T22" fmla="*/ 41 w 41"/>
                  <a:gd name="T23" fmla="*/ 29 h 48"/>
                  <a:gd name="T24" fmla="*/ 40 w 41"/>
                  <a:gd name="T25" fmla="*/ 34 h 48"/>
                  <a:gd name="T26" fmla="*/ 39 w 41"/>
                  <a:gd name="T27" fmla="*/ 37 h 48"/>
                  <a:gd name="T28" fmla="*/ 36 w 41"/>
                  <a:gd name="T29" fmla="*/ 41 h 48"/>
                  <a:gd name="T30" fmla="*/ 34 w 41"/>
                  <a:gd name="T31" fmla="*/ 44 h 48"/>
                  <a:gd name="T32" fmla="*/ 32 w 41"/>
                  <a:gd name="T33" fmla="*/ 45 h 48"/>
                  <a:gd name="T34" fmla="*/ 29 w 41"/>
                  <a:gd name="T35" fmla="*/ 46 h 48"/>
                  <a:gd name="T36" fmla="*/ 26 w 41"/>
                  <a:gd name="T37" fmla="*/ 48 h 48"/>
                  <a:gd name="T38" fmla="*/ 22 w 41"/>
                  <a:gd name="T39" fmla="*/ 48 h 48"/>
                  <a:gd name="T40" fmla="*/ 18 w 41"/>
                  <a:gd name="T41" fmla="*/ 48 h 48"/>
                  <a:gd name="T42" fmla="*/ 0 w 41"/>
                  <a:gd name="T43" fmla="*/ 48 h 48"/>
                  <a:gd name="T44" fmla="*/ 7 w 41"/>
                  <a:gd name="T45" fmla="*/ 42 h 48"/>
                  <a:gd name="T46" fmla="*/ 18 w 41"/>
                  <a:gd name="T47" fmla="*/ 42 h 48"/>
                  <a:gd name="T48" fmla="*/ 22 w 41"/>
                  <a:gd name="T49" fmla="*/ 42 h 48"/>
                  <a:gd name="T50" fmla="*/ 25 w 41"/>
                  <a:gd name="T51" fmla="*/ 41 h 48"/>
                  <a:gd name="T52" fmla="*/ 28 w 41"/>
                  <a:gd name="T53" fmla="*/ 41 h 48"/>
                  <a:gd name="T54" fmla="*/ 29 w 41"/>
                  <a:gd name="T55" fmla="*/ 40 h 48"/>
                  <a:gd name="T56" fmla="*/ 32 w 41"/>
                  <a:gd name="T57" fmla="*/ 37 h 48"/>
                  <a:gd name="T58" fmla="*/ 33 w 41"/>
                  <a:gd name="T59" fmla="*/ 33 h 48"/>
                  <a:gd name="T60" fmla="*/ 34 w 41"/>
                  <a:gd name="T61" fmla="*/ 29 h 48"/>
                  <a:gd name="T62" fmla="*/ 34 w 41"/>
                  <a:gd name="T63" fmla="*/ 23 h 48"/>
                  <a:gd name="T64" fmla="*/ 33 w 41"/>
                  <a:gd name="T65" fmla="*/ 16 h 48"/>
                  <a:gd name="T66" fmla="*/ 32 w 41"/>
                  <a:gd name="T67" fmla="*/ 12 h 48"/>
                  <a:gd name="T68" fmla="*/ 29 w 41"/>
                  <a:gd name="T69" fmla="*/ 8 h 48"/>
                  <a:gd name="T70" fmla="*/ 26 w 41"/>
                  <a:gd name="T71" fmla="*/ 7 h 48"/>
                  <a:gd name="T72" fmla="*/ 22 w 41"/>
                  <a:gd name="T73" fmla="*/ 5 h 48"/>
                  <a:gd name="T74" fmla="*/ 17 w 41"/>
                  <a:gd name="T75" fmla="*/ 5 h 48"/>
                  <a:gd name="T76" fmla="*/ 7 w 41"/>
                  <a:gd name="T77" fmla="*/ 5 h 48"/>
                  <a:gd name="T78" fmla="*/ 7 w 41"/>
                  <a:gd name="T79" fmla="*/ 42 h 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1"/>
                  <a:gd name="T121" fmla="*/ 0 h 48"/>
                  <a:gd name="T122" fmla="*/ 41 w 41"/>
                  <a:gd name="T123" fmla="*/ 48 h 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1" h="48">
                    <a:moveTo>
                      <a:pt x="0" y="48"/>
                    </a:moveTo>
                    <a:lnTo>
                      <a:pt x="0" y="0"/>
                    </a:lnTo>
                    <a:lnTo>
                      <a:pt x="18" y="0"/>
                    </a:lnTo>
                    <a:lnTo>
                      <a:pt x="22" y="0"/>
                    </a:lnTo>
                    <a:lnTo>
                      <a:pt x="26" y="0"/>
                    </a:lnTo>
                    <a:lnTo>
                      <a:pt x="30" y="1"/>
                    </a:lnTo>
                    <a:lnTo>
                      <a:pt x="33" y="4"/>
                    </a:lnTo>
                    <a:lnTo>
                      <a:pt x="37" y="7"/>
                    </a:lnTo>
                    <a:lnTo>
                      <a:pt x="39" y="12"/>
                    </a:lnTo>
                    <a:lnTo>
                      <a:pt x="40" y="18"/>
                    </a:lnTo>
                    <a:lnTo>
                      <a:pt x="41" y="23"/>
                    </a:lnTo>
                    <a:lnTo>
                      <a:pt x="41" y="29"/>
                    </a:lnTo>
                    <a:lnTo>
                      <a:pt x="40" y="34"/>
                    </a:lnTo>
                    <a:lnTo>
                      <a:pt x="39" y="37"/>
                    </a:lnTo>
                    <a:lnTo>
                      <a:pt x="36" y="41"/>
                    </a:lnTo>
                    <a:lnTo>
                      <a:pt x="34" y="44"/>
                    </a:lnTo>
                    <a:lnTo>
                      <a:pt x="32" y="45"/>
                    </a:lnTo>
                    <a:lnTo>
                      <a:pt x="29" y="46"/>
                    </a:lnTo>
                    <a:lnTo>
                      <a:pt x="26" y="48"/>
                    </a:lnTo>
                    <a:lnTo>
                      <a:pt x="22" y="48"/>
                    </a:lnTo>
                    <a:lnTo>
                      <a:pt x="18" y="48"/>
                    </a:lnTo>
                    <a:lnTo>
                      <a:pt x="0" y="48"/>
                    </a:lnTo>
                    <a:close/>
                    <a:moveTo>
                      <a:pt x="7" y="42"/>
                    </a:moveTo>
                    <a:lnTo>
                      <a:pt x="18" y="42"/>
                    </a:lnTo>
                    <a:lnTo>
                      <a:pt x="22" y="42"/>
                    </a:lnTo>
                    <a:lnTo>
                      <a:pt x="25" y="41"/>
                    </a:lnTo>
                    <a:lnTo>
                      <a:pt x="28" y="41"/>
                    </a:lnTo>
                    <a:lnTo>
                      <a:pt x="29" y="40"/>
                    </a:lnTo>
                    <a:lnTo>
                      <a:pt x="32" y="37"/>
                    </a:lnTo>
                    <a:lnTo>
                      <a:pt x="33" y="33"/>
                    </a:lnTo>
                    <a:lnTo>
                      <a:pt x="34" y="29"/>
                    </a:lnTo>
                    <a:lnTo>
                      <a:pt x="34" y="23"/>
                    </a:lnTo>
                    <a:lnTo>
                      <a:pt x="33" y="16"/>
                    </a:lnTo>
                    <a:lnTo>
                      <a:pt x="32" y="12"/>
                    </a:lnTo>
                    <a:lnTo>
                      <a:pt x="29" y="8"/>
                    </a:lnTo>
                    <a:lnTo>
                      <a:pt x="26" y="7"/>
                    </a:lnTo>
                    <a:lnTo>
                      <a:pt x="22" y="5"/>
                    </a:lnTo>
                    <a:lnTo>
                      <a:pt x="17" y="5"/>
                    </a:lnTo>
                    <a:lnTo>
                      <a:pt x="7" y="5"/>
                    </a:lnTo>
                    <a:lnTo>
                      <a:pt x="7"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6" name="Freeform 230"/>
              <p:cNvSpPr>
                <a:spLocks noEditPoints="1"/>
              </p:cNvSpPr>
              <p:nvPr/>
            </p:nvSpPr>
            <p:spPr bwMode="auto">
              <a:xfrm>
                <a:off x="4108" y="3639"/>
                <a:ext cx="32" cy="37"/>
              </a:xfrm>
              <a:custGeom>
                <a:avLst/>
                <a:gdLst>
                  <a:gd name="T0" fmla="*/ 26 w 32"/>
                  <a:gd name="T1" fmla="*/ 25 h 37"/>
                  <a:gd name="T2" fmla="*/ 32 w 32"/>
                  <a:gd name="T3" fmla="*/ 26 h 37"/>
                  <a:gd name="T4" fmla="*/ 30 w 32"/>
                  <a:gd name="T5" fmla="*/ 30 h 37"/>
                  <a:gd name="T6" fmla="*/ 27 w 32"/>
                  <a:gd name="T7" fmla="*/ 34 h 37"/>
                  <a:gd name="T8" fmla="*/ 23 w 32"/>
                  <a:gd name="T9" fmla="*/ 36 h 37"/>
                  <a:gd name="T10" fmla="*/ 17 w 32"/>
                  <a:gd name="T11" fmla="*/ 37 h 37"/>
                  <a:gd name="T12" fmla="*/ 13 w 32"/>
                  <a:gd name="T13" fmla="*/ 37 h 37"/>
                  <a:gd name="T14" fmla="*/ 9 w 32"/>
                  <a:gd name="T15" fmla="*/ 36 h 37"/>
                  <a:gd name="T16" fmla="*/ 6 w 32"/>
                  <a:gd name="T17" fmla="*/ 34 h 37"/>
                  <a:gd name="T18" fmla="*/ 5 w 32"/>
                  <a:gd name="T19" fmla="*/ 32 h 37"/>
                  <a:gd name="T20" fmla="*/ 2 w 32"/>
                  <a:gd name="T21" fmla="*/ 30 h 37"/>
                  <a:gd name="T22" fmla="*/ 1 w 32"/>
                  <a:gd name="T23" fmla="*/ 26 h 37"/>
                  <a:gd name="T24" fmla="*/ 0 w 32"/>
                  <a:gd name="T25" fmla="*/ 23 h 37"/>
                  <a:gd name="T26" fmla="*/ 0 w 32"/>
                  <a:gd name="T27" fmla="*/ 19 h 37"/>
                  <a:gd name="T28" fmla="*/ 0 w 32"/>
                  <a:gd name="T29" fmla="*/ 15 h 37"/>
                  <a:gd name="T30" fmla="*/ 1 w 32"/>
                  <a:gd name="T31" fmla="*/ 11 h 37"/>
                  <a:gd name="T32" fmla="*/ 2 w 32"/>
                  <a:gd name="T33" fmla="*/ 8 h 37"/>
                  <a:gd name="T34" fmla="*/ 5 w 32"/>
                  <a:gd name="T35" fmla="*/ 6 h 37"/>
                  <a:gd name="T36" fmla="*/ 6 w 32"/>
                  <a:gd name="T37" fmla="*/ 3 h 37"/>
                  <a:gd name="T38" fmla="*/ 9 w 32"/>
                  <a:gd name="T39" fmla="*/ 2 h 37"/>
                  <a:gd name="T40" fmla="*/ 13 w 32"/>
                  <a:gd name="T41" fmla="*/ 0 h 37"/>
                  <a:gd name="T42" fmla="*/ 16 w 32"/>
                  <a:gd name="T43" fmla="*/ 0 h 37"/>
                  <a:gd name="T44" fmla="*/ 23 w 32"/>
                  <a:gd name="T45" fmla="*/ 2 h 37"/>
                  <a:gd name="T46" fmla="*/ 28 w 32"/>
                  <a:gd name="T47" fmla="*/ 4 h 37"/>
                  <a:gd name="T48" fmla="*/ 30 w 32"/>
                  <a:gd name="T49" fmla="*/ 7 h 37"/>
                  <a:gd name="T50" fmla="*/ 31 w 32"/>
                  <a:gd name="T51" fmla="*/ 11 h 37"/>
                  <a:gd name="T52" fmla="*/ 32 w 32"/>
                  <a:gd name="T53" fmla="*/ 14 h 37"/>
                  <a:gd name="T54" fmla="*/ 32 w 32"/>
                  <a:gd name="T55" fmla="*/ 18 h 37"/>
                  <a:gd name="T56" fmla="*/ 32 w 32"/>
                  <a:gd name="T57" fmla="*/ 19 h 37"/>
                  <a:gd name="T58" fmla="*/ 32 w 32"/>
                  <a:gd name="T59" fmla="*/ 21 h 37"/>
                  <a:gd name="T60" fmla="*/ 6 w 32"/>
                  <a:gd name="T61" fmla="*/ 21 h 37"/>
                  <a:gd name="T62" fmla="*/ 8 w 32"/>
                  <a:gd name="T63" fmla="*/ 25 h 37"/>
                  <a:gd name="T64" fmla="*/ 9 w 32"/>
                  <a:gd name="T65" fmla="*/ 29 h 37"/>
                  <a:gd name="T66" fmla="*/ 13 w 32"/>
                  <a:gd name="T67" fmla="*/ 32 h 37"/>
                  <a:gd name="T68" fmla="*/ 17 w 32"/>
                  <a:gd name="T69" fmla="*/ 32 h 37"/>
                  <a:gd name="T70" fmla="*/ 20 w 32"/>
                  <a:gd name="T71" fmla="*/ 32 h 37"/>
                  <a:gd name="T72" fmla="*/ 23 w 32"/>
                  <a:gd name="T73" fmla="*/ 30 h 37"/>
                  <a:gd name="T74" fmla="*/ 24 w 32"/>
                  <a:gd name="T75" fmla="*/ 28 h 37"/>
                  <a:gd name="T76" fmla="*/ 26 w 32"/>
                  <a:gd name="T77" fmla="*/ 25 h 37"/>
                  <a:gd name="T78" fmla="*/ 6 w 32"/>
                  <a:gd name="T79" fmla="*/ 15 h 37"/>
                  <a:gd name="T80" fmla="*/ 26 w 32"/>
                  <a:gd name="T81" fmla="*/ 15 h 37"/>
                  <a:gd name="T82" fmla="*/ 26 w 32"/>
                  <a:gd name="T83" fmla="*/ 11 h 37"/>
                  <a:gd name="T84" fmla="*/ 24 w 32"/>
                  <a:gd name="T85" fmla="*/ 8 h 37"/>
                  <a:gd name="T86" fmla="*/ 20 w 32"/>
                  <a:gd name="T87" fmla="*/ 6 h 37"/>
                  <a:gd name="T88" fmla="*/ 16 w 32"/>
                  <a:gd name="T89" fmla="*/ 6 h 37"/>
                  <a:gd name="T90" fmla="*/ 13 w 32"/>
                  <a:gd name="T91" fmla="*/ 6 h 37"/>
                  <a:gd name="T92" fmla="*/ 9 w 32"/>
                  <a:gd name="T93" fmla="*/ 8 h 37"/>
                  <a:gd name="T94" fmla="*/ 8 w 32"/>
                  <a:gd name="T95" fmla="*/ 11 h 37"/>
                  <a:gd name="T96" fmla="*/ 6 w 32"/>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
                  <a:gd name="T148" fmla="*/ 0 h 37"/>
                  <a:gd name="T149" fmla="*/ 32 w 32"/>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 h="37">
                    <a:moveTo>
                      <a:pt x="26" y="25"/>
                    </a:moveTo>
                    <a:lnTo>
                      <a:pt x="32" y="26"/>
                    </a:lnTo>
                    <a:lnTo>
                      <a:pt x="30" y="30"/>
                    </a:lnTo>
                    <a:lnTo>
                      <a:pt x="27" y="34"/>
                    </a:lnTo>
                    <a:lnTo>
                      <a:pt x="23" y="36"/>
                    </a:lnTo>
                    <a:lnTo>
                      <a:pt x="17" y="37"/>
                    </a:lnTo>
                    <a:lnTo>
                      <a:pt x="13" y="37"/>
                    </a:lnTo>
                    <a:lnTo>
                      <a:pt x="9" y="36"/>
                    </a:lnTo>
                    <a:lnTo>
                      <a:pt x="6" y="34"/>
                    </a:lnTo>
                    <a:lnTo>
                      <a:pt x="5" y="32"/>
                    </a:lnTo>
                    <a:lnTo>
                      <a:pt x="2" y="30"/>
                    </a:lnTo>
                    <a:lnTo>
                      <a:pt x="1" y="26"/>
                    </a:lnTo>
                    <a:lnTo>
                      <a:pt x="0" y="23"/>
                    </a:lnTo>
                    <a:lnTo>
                      <a:pt x="0" y="19"/>
                    </a:lnTo>
                    <a:lnTo>
                      <a:pt x="0" y="15"/>
                    </a:lnTo>
                    <a:lnTo>
                      <a:pt x="1" y="11"/>
                    </a:lnTo>
                    <a:lnTo>
                      <a:pt x="2" y="8"/>
                    </a:lnTo>
                    <a:lnTo>
                      <a:pt x="5" y="6"/>
                    </a:lnTo>
                    <a:lnTo>
                      <a:pt x="6" y="3"/>
                    </a:lnTo>
                    <a:lnTo>
                      <a:pt x="9" y="2"/>
                    </a:lnTo>
                    <a:lnTo>
                      <a:pt x="13" y="0"/>
                    </a:lnTo>
                    <a:lnTo>
                      <a:pt x="16" y="0"/>
                    </a:lnTo>
                    <a:lnTo>
                      <a:pt x="23" y="2"/>
                    </a:lnTo>
                    <a:lnTo>
                      <a:pt x="28" y="4"/>
                    </a:lnTo>
                    <a:lnTo>
                      <a:pt x="30" y="7"/>
                    </a:lnTo>
                    <a:lnTo>
                      <a:pt x="31" y="11"/>
                    </a:lnTo>
                    <a:lnTo>
                      <a:pt x="32" y="14"/>
                    </a:lnTo>
                    <a:lnTo>
                      <a:pt x="32" y="18"/>
                    </a:lnTo>
                    <a:lnTo>
                      <a:pt x="32" y="19"/>
                    </a:lnTo>
                    <a:lnTo>
                      <a:pt x="32" y="21"/>
                    </a:lnTo>
                    <a:lnTo>
                      <a:pt x="6" y="21"/>
                    </a:lnTo>
                    <a:lnTo>
                      <a:pt x="8" y="25"/>
                    </a:lnTo>
                    <a:lnTo>
                      <a:pt x="9" y="29"/>
                    </a:lnTo>
                    <a:lnTo>
                      <a:pt x="13" y="32"/>
                    </a:lnTo>
                    <a:lnTo>
                      <a:pt x="17" y="32"/>
                    </a:lnTo>
                    <a:lnTo>
                      <a:pt x="20" y="32"/>
                    </a:lnTo>
                    <a:lnTo>
                      <a:pt x="23" y="30"/>
                    </a:lnTo>
                    <a:lnTo>
                      <a:pt x="24" y="28"/>
                    </a:lnTo>
                    <a:lnTo>
                      <a:pt x="26" y="25"/>
                    </a:lnTo>
                    <a:close/>
                    <a:moveTo>
                      <a:pt x="6" y="15"/>
                    </a:moveTo>
                    <a:lnTo>
                      <a:pt x="26" y="15"/>
                    </a:lnTo>
                    <a:lnTo>
                      <a:pt x="26" y="11"/>
                    </a:lnTo>
                    <a:lnTo>
                      <a:pt x="24" y="8"/>
                    </a:lnTo>
                    <a:lnTo>
                      <a:pt x="20" y="6"/>
                    </a:lnTo>
                    <a:lnTo>
                      <a:pt x="16" y="6"/>
                    </a:lnTo>
                    <a:lnTo>
                      <a:pt x="13" y="6"/>
                    </a:lnTo>
                    <a:lnTo>
                      <a:pt x="9" y="8"/>
                    </a:lnTo>
                    <a:lnTo>
                      <a:pt x="8" y="11"/>
                    </a:lnTo>
                    <a:lnTo>
                      <a:pt x="6"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7" name="Freeform 231"/>
              <p:cNvSpPr>
                <a:spLocks noEditPoints="1"/>
              </p:cNvSpPr>
              <p:nvPr/>
            </p:nvSpPr>
            <p:spPr bwMode="auto">
              <a:xfrm>
                <a:off x="4147" y="3639"/>
                <a:ext cx="31" cy="49"/>
              </a:xfrm>
              <a:custGeom>
                <a:avLst/>
                <a:gdLst>
                  <a:gd name="T0" fmla="*/ 0 w 31"/>
                  <a:gd name="T1" fmla="*/ 49 h 49"/>
                  <a:gd name="T2" fmla="*/ 0 w 31"/>
                  <a:gd name="T3" fmla="*/ 2 h 49"/>
                  <a:gd name="T4" fmla="*/ 6 w 31"/>
                  <a:gd name="T5" fmla="*/ 2 h 49"/>
                  <a:gd name="T6" fmla="*/ 6 w 31"/>
                  <a:gd name="T7" fmla="*/ 6 h 49"/>
                  <a:gd name="T8" fmla="*/ 8 w 31"/>
                  <a:gd name="T9" fmla="*/ 3 h 49"/>
                  <a:gd name="T10" fmla="*/ 11 w 31"/>
                  <a:gd name="T11" fmla="*/ 2 h 49"/>
                  <a:gd name="T12" fmla="*/ 14 w 31"/>
                  <a:gd name="T13" fmla="*/ 0 h 49"/>
                  <a:gd name="T14" fmla="*/ 16 w 31"/>
                  <a:gd name="T15" fmla="*/ 0 h 49"/>
                  <a:gd name="T16" fmla="*/ 21 w 31"/>
                  <a:gd name="T17" fmla="*/ 0 h 49"/>
                  <a:gd name="T18" fmla="*/ 25 w 31"/>
                  <a:gd name="T19" fmla="*/ 3 h 49"/>
                  <a:gd name="T20" fmla="*/ 27 w 31"/>
                  <a:gd name="T21" fmla="*/ 6 h 49"/>
                  <a:gd name="T22" fmla="*/ 30 w 31"/>
                  <a:gd name="T23" fmla="*/ 8 h 49"/>
                  <a:gd name="T24" fmla="*/ 31 w 31"/>
                  <a:gd name="T25" fmla="*/ 14 h 49"/>
                  <a:gd name="T26" fmla="*/ 31 w 31"/>
                  <a:gd name="T27" fmla="*/ 18 h 49"/>
                  <a:gd name="T28" fmla="*/ 31 w 31"/>
                  <a:gd name="T29" fmla="*/ 23 h 49"/>
                  <a:gd name="T30" fmla="*/ 30 w 31"/>
                  <a:gd name="T31" fmla="*/ 28 h 49"/>
                  <a:gd name="T32" fmla="*/ 27 w 31"/>
                  <a:gd name="T33" fmla="*/ 32 h 49"/>
                  <a:gd name="T34" fmla="*/ 23 w 31"/>
                  <a:gd name="T35" fmla="*/ 34 h 49"/>
                  <a:gd name="T36" fmla="*/ 21 w 31"/>
                  <a:gd name="T37" fmla="*/ 37 h 49"/>
                  <a:gd name="T38" fmla="*/ 16 w 31"/>
                  <a:gd name="T39" fmla="*/ 37 h 49"/>
                  <a:gd name="T40" fmla="*/ 14 w 31"/>
                  <a:gd name="T41" fmla="*/ 37 h 49"/>
                  <a:gd name="T42" fmla="*/ 11 w 31"/>
                  <a:gd name="T43" fmla="*/ 36 h 49"/>
                  <a:gd name="T44" fmla="*/ 8 w 31"/>
                  <a:gd name="T45" fmla="*/ 34 h 49"/>
                  <a:gd name="T46" fmla="*/ 7 w 31"/>
                  <a:gd name="T47" fmla="*/ 33 h 49"/>
                  <a:gd name="T48" fmla="*/ 7 w 31"/>
                  <a:gd name="T49" fmla="*/ 49 h 49"/>
                  <a:gd name="T50" fmla="*/ 0 w 31"/>
                  <a:gd name="T51" fmla="*/ 49 h 49"/>
                  <a:gd name="T52" fmla="*/ 6 w 31"/>
                  <a:gd name="T53" fmla="*/ 19 h 49"/>
                  <a:gd name="T54" fmla="*/ 7 w 31"/>
                  <a:gd name="T55" fmla="*/ 25 h 49"/>
                  <a:gd name="T56" fmla="*/ 8 w 31"/>
                  <a:gd name="T57" fmla="*/ 29 h 49"/>
                  <a:gd name="T58" fmla="*/ 12 w 31"/>
                  <a:gd name="T59" fmla="*/ 32 h 49"/>
                  <a:gd name="T60" fmla="*/ 15 w 31"/>
                  <a:gd name="T61" fmla="*/ 32 h 49"/>
                  <a:gd name="T62" fmla="*/ 19 w 31"/>
                  <a:gd name="T63" fmla="*/ 32 h 49"/>
                  <a:gd name="T64" fmla="*/ 22 w 31"/>
                  <a:gd name="T65" fmla="*/ 29 h 49"/>
                  <a:gd name="T66" fmla="*/ 25 w 31"/>
                  <a:gd name="T67" fmla="*/ 25 h 49"/>
                  <a:gd name="T68" fmla="*/ 25 w 31"/>
                  <a:gd name="T69" fmla="*/ 18 h 49"/>
                  <a:gd name="T70" fmla="*/ 25 w 31"/>
                  <a:gd name="T71" fmla="*/ 13 h 49"/>
                  <a:gd name="T72" fmla="*/ 22 w 31"/>
                  <a:gd name="T73" fmla="*/ 8 h 49"/>
                  <a:gd name="T74" fmla="*/ 19 w 31"/>
                  <a:gd name="T75" fmla="*/ 6 h 49"/>
                  <a:gd name="T76" fmla="*/ 16 w 31"/>
                  <a:gd name="T77" fmla="*/ 4 h 49"/>
                  <a:gd name="T78" fmla="*/ 12 w 31"/>
                  <a:gd name="T79" fmla="*/ 6 h 49"/>
                  <a:gd name="T80" fmla="*/ 10 w 31"/>
                  <a:gd name="T81" fmla="*/ 8 h 49"/>
                  <a:gd name="T82" fmla="*/ 7 w 31"/>
                  <a:gd name="T83" fmla="*/ 13 h 49"/>
                  <a:gd name="T84" fmla="*/ 6 w 31"/>
                  <a:gd name="T85" fmla="*/ 19 h 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
                  <a:gd name="T130" fmla="*/ 0 h 49"/>
                  <a:gd name="T131" fmla="*/ 31 w 31"/>
                  <a:gd name="T132" fmla="*/ 49 h 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 h="49">
                    <a:moveTo>
                      <a:pt x="0" y="49"/>
                    </a:moveTo>
                    <a:lnTo>
                      <a:pt x="0" y="2"/>
                    </a:lnTo>
                    <a:lnTo>
                      <a:pt x="6" y="2"/>
                    </a:lnTo>
                    <a:lnTo>
                      <a:pt x="6" y="6"/>
                    </a:lnTo>
                    <a:lnTo>
                      <a:pt x="8" y="3"/>
                    </a:lnTo>
                    <a:lnTo>
                      <a:pt x="11" y="2"/>
                    </a:lnTo>
                    <a:lnTo>
                      <a:pt x="14" y="0"/>
                    </a:lnTo>
                    <a:lnTo>
                      <a:pt x="16" y="0"/>
                    </a:lnTo>
                    <a:lnTo>
                      <a:pt x="21" y="0"/>
                    </a:lnTo>
                    <a:lnTo>
                      <a:pt x="25" y="3"/>
                    </a:lnTo>
                    <a:lnTo>
                      <a:pt x="27" y="6"/>
                    </a:lnTo>
                    <a:lnTo>
                      <a:pt x="30" y="8"/>
                    </a:lnTo>
                    <a:lnTo>
                      <a:pt x="31" y="14"/>
                    </a:lnTo>
                    <a:lnTo>
                      <a:pt x="31" y="18"/>
                    </a:lnTo>
                    <a:lnTo>
                      <a:pt x="31" y="23"/>
                    </a:lnTo>
                    <a:lnTo>
                      <a:pt x="30" y="28"/>
                    </a:lnTo>
                    <a:lnTo>
                      <a:pt x="27" y="32"/>
                    </a:lnTo>
                    <a:lnTo>
                      <a:pt x="23" y="34"/>
                    </a:lnTo>
                    <a:lnTo>
                      <a:pt x="21" y="37"/>
                    </a:lnTo>
                    <a:lnTo>
                      <a:pt x="16" y="37"/>
                    </a:lnTo>
                    <a:lnTo>
                      <a:pt x="14" y="37"/>
                    </a:lnTo>
                    <a:lnTo>
                      <a:pt x="11" y="36"/>
                    </a:lnTo>
                    <a:lnTo>
                      <a:pt x="8" y="34"/>
                    </a:lnTo>
                    <a:lnTo>
                      <a:pt x="7" y="33"/>
                    </a:lnTo>
                    <a:lnTo>
                      <a:pt x="7" y="49"/>
                    </a:lnTo>
                    <a:lnTo>
                      <a:pt x="0" y="49"/>
                    </a:lnTo>
                    <a:close/>
                    <a:moveTo>
                      <a:pt x="6" y="19"/>
                    </a:moveTo>
                    <a:lnTo>
                      <a:pt x="7" y="25"/>
                    </a:lnTo>
                    <a:lnTo>
                      <a:pt x="8" y="29"/>
                    </a:lnTo>
                    <a:lnTo>
                      <a:pt x="12" y="32"/>
                    </a:lnTo>
                    <a:lnTo>
                      <a:pt x="15" y="32"/>
                    </a:lnTo>
                    <a:lnTo>
                      <a:pt x="19" y="32"/>
                    </a:lnTo>
                    <a:lnTo>
                      <a:pt x="22" y="29"/>
                    </a:lnTo>
                    <a:lnTo>
                      <a:pt x="25" y="25"/>
                    </a:lnTo>
                    <a:lnTo>
                      <a:pt x="25" y="18"/>
                    </a:lnTo>
                    <a:lnTo>
                      <a:pt x="25" y="13"/>
                    </a:lnTo>
                    <a:lnTo>
                      <a:pt x="22" y="8"/>
                    </a:lnTo>
                    <a:lnTo>
                      <a:pt x="19" y="6"/>
                    </a:lnTo>
                    <a:lnTo>
                      <a:pt x="16" y="4"/>
                    </a:lnTo>
                    <a:lnTo>
                      <a:pt x="12" y="6"/>
                    </a:lnTo>
                    <a:lnTo>
                      <a:pt x="10" y="8"/>
                    </a:lnTo>
                    <a:lnTo>
                      <a:pt x="7" y="13"/>
                    </a:lnTo>
                    <a:lnTo>
                      <a:pt x="6"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8" name="Freeform 232"/>
              <p:cNvSpPr>
                <a:spLocks noEditPoints="1"/>
              </p:cNvSpPr>
              <p:nvPr/>
            </p:nvSpPr>
            <p:spPr bwMode="auto">
              <a:xfrm>
                <a:off x="4183" y="3639"/>
                <a:ext cx="32" cy="37"/>
              </a:xfrm>
              <a:custGeom>
                <a:avLst/>
                <a:gdLst>
                  <a:gd name="T0" fmla="*/ 21 w 32"/>
                  <a:gd name="T1" fmla="*/ 34 h 37"/>
                  <a:gd name="T2" fmla="*/ 14 w 32"/>
                  <a:gd name="T3" fmla="*/ 37 h 37"/>
                  <a:gd name="T4" fmla="*/ 6 w 32"/>
                  <a:gd name="T5" fmla="*/ 36 h 37"/>
                  <a:gd name="T6" fmla="*/ 1 w 32"/>
                  <a:gd name="T7" fmla="*/ 30 h 37"/>
                  <a:gd name="T8" fmla="*/ 0 w 32"/>
                  <a:gd name="T9" fmla="*/ 25 h 37"/>
                  <a:gd name="T10" fmla="*/ 2 w 32"/>
                  <a:gd name="T11" fmla="*/ 21 h 37"/>
                  <a:gd name="T12" fmla="*/ 6 w 32"/>
                  <a:gd name="T13" fmla="*/ 18 h 37"/>
                  <a:gd name="T14" fmla="*/ 10 w 32"/>
                  <a:gd name="T15" fmla="*/ 17 h 37"/>
                  <a:gd name="T16" fmla="*/ 20 w 32"/>
                  <a:gd name="T17" fmla="*/ 15 h 37"/>
                  <a:gd name="T18" fmla="*/ 24 w 32"/>
                  <a:gd name="T19" fmla="*/ 13 h 37"/>
                  <a:gd name="T20" fmla="*/ 24 w 32"/>
                  <a:gd name="T21" fmla="*/ 10 h 37"/>
                  <a:gd name="T22" fmla="*/ 20 w 32"/>
                  <a:gd name="T23" fmla="*/ 6 h 37"/>
                  <a:gd name="T24" fmla="*/ 12 w 32"/>
                  <a:gd name="T25" fmla="*/ 6 h 37"/>
                  <a:gd name="T26" fmla="*/ 8 w 32"/>
                  <a:gd name="T27" fmla="*/ 8 h 37"/>
                  <a:gd name="T28" fmla="*/ 1 w 32"/>
                  <a:gd name="T29" fmla="*/ 11 h 37"/>
                  <a:gd name="T30" fmla="*/ 4 w 32"/>
                  <a:gd name="T31" fmla="*/ 4 h 37"/>
                  <a:gd name="T32" fmla="*/ 9 w 32"/>
                  <a:gd name="T33" fmla="*/ 2 h 37"/>
                  <a:gd name="T34" fmla="*/ 16 w 32"/>
                  <a:gd name="T35" fmla="*/ 0 h 37"/>
                  <a:gd name="T36" fmla="*/ 24 w 32"/>
                  <a:gd name="T37" fmla="*/ 2 h 37"/>
                  <a:gd name="T38" fmla="*/ 28 w 32"/>
                  <a:gd name="T39" fmla="*/ 4 h 37"/>
                  <a:gd name="T40" fmla="*/ 29 w 32"/>
                  <a:gd name="T41" fmla="*/ 8 h 37"/>
                  <a:gd name="T42" fmla="*/ 29 w 32"/>
                  <a:gd name="T43" fmla="*/ 14 h 37"/>
                  <a:gd name="T44" fmla="*/ 31 w 32"/>
                  <a:gd name="T45" fmla="*/ 29 h 37"/>
                  <a:gd name="T46" fmla="*/ 31 w 32"/>
                  <a:gd name="T47" fmla="*/ 34 h 37"/>
                  <a:gd name="T48" fmla="*/ 25 w 32"/>
                  <a:gd name="T49" fmla="*/ 36 h 37"/>
                  <a:gd name="T50" fmla="*/ 24 w 32"/>
                  <a:gd name="T51" fmla="*/ 32 h 37"/>
                  <a:gd name="T52" fmla="*/ 20 w 32"/>
                  <a:gd name="T53" fmla="*/ 19 h 37"/>
                  <a:gd name="T54" fmla="*/ 12 w 32"/>
                  <a:gd name="T55" fmla="*/ 21 h 37"/>
                  <a:gd name="T56" fmla="*/ 8 w 32"/>
                  <a:gd name="T57" fmla="*/ 23 h 37"/>
                  <a:gd name="T58" fmla="*/ 6 w 32"/>
                  <a:gd name="T59" fmla="*/ 25 h 37"/>
                  <a:gd name="T60" fmla="*/ 6 w 32"/>
                  <a:gd name="T61" fmla="*/ 29 h 37"/>
                  <a:gd name="T62" fmla="*/ 10 w 32"/>
                  <a:gd name="T63" fmla="*/ 32 h 37"/>
                  <a:gd name="T64" fmla="*/ 16 w 32"/>
                  <a:gd name="T65" fmla="*/ 32 h 37"/>
                  <a:gd name="T66" fmla="*/ 21 w 32"/>
                  <a:gd name="T67" fmla="*/ 29 h 37"/>
                  <a:gd name="T68" fmla="*/ 24 w 32"/>
                  <a:gd name="T69" fmla="*/ 25 h 37"/>
                  <a:gd name="T70" fmla="*/ 24 w 32"/>
                  <a:gd name="T71" fmla="*/ 18 h 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
                  <a:gd name="T109" fmla="*/ 0 h 37"/>
                  <a:gd name="T110" fmla="*/ 32 w 32"/>
                  <a:gd name="T111" fmla="*/ 37 h 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 h="37">
                    <a:moveTo>
                      <a:pt x="24" y="32"/>
                    </a:moveTo>
                    <a:lnTo>
                      <a:pt x="21" y="34"/>
                    </a:lnTo>
                    <a:lnTo>
                      <a:pt x="19" y="36"/>
                    </a:lnTo>
                    <a:lnTo>
                      <a:pt x="14" y="37"/>
                    </a:lnTo>
                    <a:lnTo>
                      <a:pt x="12" y="37"/>
                    </a:lnTo>
                    <a:lnTo>
                      <a:pt x="6" y="36"/>
                    </a:lnTo>
                    <a:lnTo>
                      <a:pt x="2" y="34"/>
                    </a:lnTo>
                    <a:lnTo>
                      <a:pt x="1" y="30"/>
                    </a:lnTo>
                    <a:lnTo>
                      <a:pt x="0" y="28"/>
                    </a:lnTo>
                    <a:lnTo>
                      <a:pt x="0" y="25"/>
                    </a:lnTo>
                    <a:lnTo>
                      <a:pt x="1" y="22"/>
                    </a:lnTo>
                    <a:lnTo>
                      <a:pt x="2" y="21"/>
                    </a:lnTo>
                    <a:lnTo>
                      <a:pt x="4" y="19"/>
                    </a:lnTo>
                    <a:lnTo>
                      <a:pt x="6" y="18"/>
                    </a:lnTo>
                    <a:lnTo>
                      <a:pt x="8" y="17"/>
                    </a:lnTo>
                    <a:lnTo>
                      <a:pt x="10" y="17"/>
                    </a:lnTo>
                    <a:lnTo>
                      <a:pt x="13" y="15"/>
                    </a:lnTo>
                    <a:lnTo>
                      <a:pt x="20" y="15"/>
                    </a:lnTo>
                    <a:lnTo>
                      <a:pt x="24" y="14"/>
                    </a:lnTo>
                    <a:lnTo>
                      <a:pt x="24" y="13"/>
                    </a:lnTo>
                    <a:lnTo>
                      <a:pt x="24" y="10"/>
                    </a:lnTo>
                    <a:lnTo>
                      <a:pt x="23" y="7"/>
                    </a:lnTo>
                    <a:lnTo>
                      <a:pt x="20" y="6"/>
                    </a:lnTo>
                    <a:lnTo>
                      <a:pt x="16" y="6"/>
                    </a:lnTo>
                    <a:lnTo>
                      <a:pt x="12" y="6"/>
                    </a:lnTo>
                    <a:lnTo>
                      <a:pt x="9" y="7"/>
                    </a:lnTo>
                    <a:lnTo>
                      <a:pt x="8" y="8"/>
                    </a:lnTo>
                    <a:lnTo>
                      <a:pt x="6" y="11"/>
                    </a:lnTo>
                    <a:lnTo>
                      <a:pt x="1" y="11"/>
                    </a:lnTo>
                    <a:lnTo>
                      <a:pt x="2" y="7"/>
                    </a:lnTo>
                    <a:lnTo>
                      <a:pt x="4" y="4"/>
                    </a:lnTo>
                    <a:lnTo>
                      <a:pt x="5" y="3"/>
                    </a:lnTo>
                    <a:lnTo>
                      <a:pt x="9" y="2"/>
                    </a:lnTo>
                    <a:lnTo>
                      <a:pt x="12" y="0"/>
                    </a:lnTo>
                    <a:lnTo>
                      <a:pt x="16" y="0"/>
                    </a:lnTo>
                    <a:lnTo>
                      <a:pt x="20" y="0"/>
                    </a:lnTo>
                    <a:lnTo>
                      <a:pt x="24" y="2"/>
                    </a:lnTo>
                    <a:lnTo>
                      <a:pt x="27" y="3"/>
                    </a:lnTo>
                    <a:lnTo>
                      <a:pt x="28" y="4"/>
                    </a:lnTo>
                    <a:lnTo>
                      <a:pt x="29" y="6"/>
                    </a:lnTo>
                    <a:lnTo>
                      <a:pt x="29" y="8"/>
                    </a:lnTo>
                    <a:lnTo>
                      <a:pt x="29" y="10"/>
                    </a:lnTo>
                    <a:lnTo>
                      <a:pt x="29" y="14"/>
                    </a:lnTo>
                    <a:lnTo>
                      <a:pt x="29" y="22"/>
                    </a:lnTo>
                    <a:lnTo>
                      <a:pt x="31" y="29"/>
                    </a:lnTo>
                    <a:lnTo>
                      <a:pt x="31" y="32"/>
                    </a:lnTo>
                    <a:lnTo>
                      <a:pt x="31" y="34"/>
                    </a:lnTo>
                    <a:lnTo>
                      <a:pt x="32" y="36"/>
                    </a:lnTo>
                    <a:lnTo>
                      <a:pt x="25" y="36"/>
                    </a:lnTo>
                    <a:lnTo>
                      <a:pt x="25" y="34"/>
                    </a:lnTo>
                    <a:lnTo>
                      <a:pt x="24" y="32"/>
                    </a:lnTo>
                    <a:close/>
                    <a:moveTo>
                      <a:pt x="24" y="18"/>
                    </a:moveTo>
                    <a:lnTo>
                      <a:pt x="20" y="19"/>
                    </a:lnTo>
                    <a:lnTo>
                      <a:pt x="14" y="21"/>
                    </a:lnTo>
                    <a:lnTo>
                      <a:pt x="12" y="21"/>
                    </a:lnTo>
                    <a:lnTo>
                      <a:pt x="9" y="22"/>
                    </a:lnTo>
                    <a:lnTo>
                      <a:pt x="8" y="23"/>
                    </a:lnTo>
                    <a:lnTo>
                      <a:pt x="6" y="23"/>
                    </a:lnTo>
                    <a:lnTo>
                      <a:pt x="6" y="25"/>
                    </a:lnTo>
                    <a:lnTo>
                      <a:pt x="6" y="26"/>
                    </a:lnTo>
                    <a:lnTo>
                      <a:pt x="6" y="29"/>
                    </a:lnTo>
                    <a:lnTo>
                      <a:pt x="8" y="30"/>
                    </a:lnTo>
                    <a:lnTo>
                      <a:pt x="10" y="32"/>
                    </a:lnTo>
                    <a:lnTo>
                      <a:pt x="13" y="32"/>
                    </a:lnTo>
                    <a:lnTo>
                      <a:pt x="16" y="32"/>
                    </a:lnTo>
                    <a:lnTo>
                      <a:pt x="19" y="30"/>
                    </a:lnTo>
                    <a:lnTo>
                      <a:pt x="21" y="29"/>
                    </a:lnTo>
                    <a:lnTo>
                      <a:pt x="23" y="26"/>
                    </a:lnTo>
                    <a:lnTo>
                      <a:pt x="24" y="25"/>
                    </a:lnTo>
                    <a:lnTo>
                      <a:pt x="24" y="21"/>
                    </a:lnTo>
                    <a:lnTo>
                      <a:pt x="24" y="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9" name="Freeform 233"/>
              <p:cNvSpPr>
                <a:spLocks/>
              </p:cNvSpPr>
              <p:nvPr/>
            </p:nvSpPr>
            <p:spPr bwMode="auto">
              <a:xfrm>
                <a:off x="4222" y="3639"/>
                <a:ext cx="19" cy="36"/>
              </a:xfrm>
              <a:custGeom>
                <a:avLst/>
                <a:gdLst>
                  <a:gd name="T0" fmla="*/ 0 w 19"/>
                  <a:gd name="T1" fmla="*/ 36 h 36"/>
                  <a:gd name="T2" fmla="*/ 0 w 19"/>
                  <a:gd name="T3" fmla="*/ 2 h 36"/>
                  <a:gd name="T4" fmla="*/ 5 w 19"/>
                  <a:gd name="T5" fmla="*/ 2 h 36"/>
                  <a:gd name="T6" fmla="*/ 5 w 19"/>
                  <a:gd name="T7" fmla="*/ 6 h 36"/>
                  <a:gd name="T8" fmla="*/ 8 w 19"/>
                  <a:gd name="T9" fmla="*/ 3 h 36"/>
                  <a:gd name="T10" fmla="*/ 10 w 19"/>
                  <a:gd name="T11" fmla="*/ 2 h 36"/>
                  <a:gd name="T12" fmla="*/ 11 w 19"/>
                  <a:gd name="T13" fmla="*/ 0 h 36"/>
                  <a:gd name="T14" fmla="*/ 14 w 19"/>
                  <a:gd name="T15" fmla="*/ 0 h 36"/>
                  <a:gd name="T16" fmla="*/ 16 w 19"/>
                  <a:gd name="T17" fmla="*/ 0 h 36"/>
                  <a:gd name="T18" fmla="*/ 19 w 19"/>
                  <a:gd name="T19" fmla="*/ 2 h 36"/>
                  <a:gd name="T20" fmla="*/ 18 w 19"/>
                  <a:gd name="T21" fmla="*/ 7 h 36"/>
                  <a:gd name="T22" fmla="*/ 15 w 19"/>
                  <a:gd name="T23" fmla="*/ 7 h 36"/>
                  <a:gd name="T24" fmla="*/ 14 w 19"/>
                  <a:gd name="T25" fmla="*/ 6 h 36"/>
                  <a:gd name="T26" fmla="*/ 11 w 19"/>
                  <a:gd name="T27" fmla="*/ 7 h 36"/>
                  <a:gd name="T28" fmla="*/ 10 w 19"/>
                  <a:gd name="T29" fmla="*/ 7 h 36"/>
                  <a:gd name="T30" fmla="*/ 8 w 19"/>
                  <a:gd name="T31" fmla="*/ 8 h 36"/>
                  <a:gd name="T32" fmla="*/ 7 w 19"/>
                  <a:gd name="T33" fmla="*/ 11 h 36"/>
                  <a:gd name="T34" fmla="*/ 7 w 19"/>
                  <a:gd name="T35" fmla="*/ 14 h 36"/>
                  <a:gd name="T36" fmla="*/ 7 w 19"/>
                  <a:gd name="T37" fmla="*/ 18 h 36"/>
                  <a:gd name="T38" fmla="*/ 7 w 19"/>
                  <a:gd name="T39" fmla="*/ 36 h 36"/>
                  <a:gd name="T40" fmla="*/ 0 w 19"/>
                  <a:gd name="T41" fmla="*/ 36 h 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
                  <a:gd name="T64" fmla="*/ 0 h 36"/>
                  <a:gd name="T65" fmla="*/ 19 w 19"/>
                  <a:gd name="T66" fmla="*/ 36 h 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 h="36">
                    <a:moveTo>
                      <a:pt x="0" y="36"/>
                    </a:moveTo>
                    <a:lnTo>
                      <a:pt x="0" y="2"/>
                    </a:lnTo>
                    <a:lnTo>
                      <a:pt x="5" y="2"/>
                    </a:lnTo>
                    <a:lnTo>
                      <a:pt x="5" y="6"/>
                    </a:lnTo>
                    <a:lnTo>
                      <a:pt x="8" y="3"/>
                    </a:lnTo>
                    <a:lnTo>
                      <a:pt x="10" y="2"/>
                    </a:lnTo>
                    <a:lnTo>
                      <a:pt x="11" y="0"/>
                    </a:lnTo>
                    <a:lnTo>
                      <a:pt x="14" y="0"/>
                    </a:lnTo>
                    <a:lnTo>
                      <a:pt x="16" y="0"/>
                    </a:lnTo>
                    <a:lnTo>
                      <a:pt x="19" y="2"/>
                    </a:lnTo>
                    <a:lnTo>
                      <a:pt x="18" y="7"/>
                    </a:lnTo>
                    <a:lnTo>
                      <a:pt x="15" y="7"/>
                    </a:lnTo>
                    <a:lnTo>
                      <a:pt x="14" y="6"/>
                    </a:lnTo>
                    <a:lnTo>
                      <a:pt x="11" y="7"/>
                    </a:lnTo>
                    <a:lnTo>
                      <a:pt x="10" y="7"/>
                    </a:lnTo>
                    <a:lnTo>
                      <a:pt x="8" y="8"/>
                    </a:lnTo>
                    <a:lnTo>
                      <a:pt x="7" y="11"/>
                    </a:lnTo>
                    <a:lnTo>
                      <a:pt x="7" y="14"/>
                    </a:lnTo>
                    <a:lnTo>
                      <a:pt x="7" y="18"/>
                    </a:lnTo>
                    <a:lnTo>
                      <a:pt x="7"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0" name="Freeform 234"/>
              <p:cNvSpPr>
                <a:spLocks/>
              </p:cNvSpPr>
              <p:nvPr/>
            </p:nvSpPr>
            <p:spPr bwMode="auto">
              <a:xfrm>
                <a:off x="4241" y="3627"/>
                <a:ext cx="18" cy="49"/>
              </a:xfrm>
              <a:custGeom>
                <a:avLst/>
                <a:gdLst>
                  <a:gd name="T0" fmla="*/ 16 w 18"/>
                  <a:gd name="T1" fmla="*/ 42 h 49"/>
                  <a:gd name="T2" fmla="*/ 18 w 18"/>
                  <a:gd name="T3" fmla="*/ 48 h 49"/>
                  <a:gd name="T4" fmla="*/ 15 w 18"/>
                  <a:gd name="T5" fmla="*/ 49 h 49"/>
                  <a:gd name="T6" fmla="*/ 14 w 18"/>
                  <a:gd name="T7" fmla="*/ 49 h 49"/>
                  <a:gd name="T8" fmla="*/ 11 w 18"/>
                  <a:gd name="T9" fmla="*/ 48 h 49"/>
                  <a:gd name="T10" fmla="*/ 8 w 18"/>
                  <a:gd name="T11" fmla="*/ 48 h 49"/>
                  <a:gd name="T12" fmla="*/ 7 w 18"/>
                  <a:gd name="T13" fmla="*/ 46 h 49"/>
                  <a:gd name="T14" fmla="*/ 5 w 18"/>
                  <a:gd name="T15" fmla="*/ 45 h 49"/>
                  <a:gd name="T16" fmla="*/ 5 w 18"/>
                  <a:gd name="T17" fmla="*/ 42 h 49"/>
                  <a:gd name="T18" fmla="*/ 5 w 18"/>
                  <a:gd name="T19" fmla="*/ 38 h 49"/>
                  <a:gd name="T20" fmla="*/ 5 w 18"/>
                  <a:gd name="T21" fmla="*/ 18 h 49"/>
                  <a:gd name="T22" fmla="*/ 0 w 18"/>
                  <a:gd name="T23" fmla="*/ 18 h 49"/>
                  <a:gd name="T24" fmla="*/ 0 w 18"/>
                  <a:gd name="T25" fmla="*/ 14 h 49"/>
                  <a:gd name="T26" fmla="*/ 5 w 18"/>
                  <a:gd name="T27" fmla="*/ 14 h 49"/>
                  <a:gd name="T28" fmla="*/ 5 w 18"/>
                  <a:gd name="T29" fmla="*/ 4 h 49"/>
                  <a:gd name="T30" fmla="*/ 11 w 18"/>
                  <a:gd name="T31" fmla="*/ 0 h 49"/>
                  <a:gd name="T32" fmla="*/ 11 w 18"/>
                  <a:gd name="T33" fmla="*/ 14 h 49"/>
                  <a:gd name="T34" fmla="*/ 16 w 18"/>
                  <a:gd name="T35" fmla="*/ 14 h 49"/>
                  <a:gd name="T36" fmla="*/ 16 w 18"/>
                  <a:gd name="T37" fmla="*/ 18 h 49"/>
                  <a:gd name="T38" fmla="*/ 11 w 18"/>
                  <a:gd name="T39" fmla="*/ 18 h 49"/>
                  <a:gd name="T40" fmla="*/ 11 w 18"/>
                  <a:gd name="T41" fmla="*/ 38 h 49"/>
                  <a:gd name="T42" fmla="*/ 11 w 18"/>
                  <a:gd name="T43" fmla="*/ 41 h 49"/>
                  <a:gd name="T44" fmla="*/ 11 w 18"/>
                  <a:gd name="T45" fmla="*/ 41 h 49"/>
                  <a:gd name="T46" fmla="*/ 12 w 18"/>
                  <a:gd name="T47" fmla="*/ 42 h 49"/>
                  <a:gd name="T48" fmla="*/ 12 w 18"/>
                  <a:gd name="T49" fmla="*/ 42 h 49"/>
                  <a:gd name="T50" fmla="*/ 14 w 18"/>
                  <a:gd name="T51" fmla="*/ 44 h 49"/>
                  <a:gd name="T52" fmla="*/ 15 w 18"/>
                  <a:gd name="T53" fmla="*/ 44 h 49"/>
                  <a:gd name="T54" fmla="*/ 15 w 18"/>
                  <a:gd name="T55" fmla="*/ 44 h 49"/>
                  <a:gd name="T56" fmla="*/ 16 w 18"/>
                  <a:gd name="T57" fmla="*/ 42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
                  <a:gd name="T88" fmla="*/ 0 h 49"/>
                  <a:gd name="T89" fmla="*/ 18 w 18"/>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 h="49">
                    <a:moveTo>
                      <a:pt x="16" y="42"/>
                    </a:moveTo>
                    <a:lnTo>
                      <a:pt x="18" y="48"/>
                    </a:lnTo>
                    <a:lnTo>
                      <a:pt x="15" y="49"/>
                    </a:lnTo>
                    <a:lnTo>
                      <a:pt x="14" y="49"/>
                    </a:lnTo>
                    <a:lnTo>
                      <a:pt x="11" y="48"/>
                    </a:lnTo>
                    <a:lnTo>
                      <a:pt x="8" y="48"/>
                    </a:lnTo>
                    <a:lnTo>
                      <a:pt x="7" y="46"/>
                    </a:lnTo>
                    <a:lnTo>
                      <a:pt x="5" y="45"/>
                    </a:lnTo>
                    <a:lnTo>
                      <a:pt x="5" y="42"/>
                    </a:lnTo>
                    <a:lnTo>
                      <a:pt x="5" y="38"/>
                    </a:lnTo>
                    <a:lnTo>
                      <a:pt x="5" y="18"/>
                    </a:lnTo>
                    <a:lnTo>
                      <a:pt x="0" y="18"/>
                    </a:lnTo>
                    <a:lnTo>
                      <a:pt x="0" y="14"/>
                    </a:lnTo>
                    <a:lnTo>
                      <a:pt x="5" y="14"/>
                    </a:lnTo>
                    <a:lnTo>
                      <a:pt x="5" y="4"/>
                    </a:lnTo>
                    <a:lnTo>
                      <a:pt x="11" y="0"/>
                    </a:lnTo>
                    <a:lnTo>
                      <a:pt x="11" y="14"/>
                    </a:lnTo>
                    <a:lnTo>
                      <a:pt x="16" y="14"/>
                    </a:lnTo>
                    <a:lnTo>
                      <a:pt x="16" y="18"/>
                    </a:lnTo>
                    <a:lnTo>
                      <a:pt x="11" y="18"/>
                    </a:lnTo>
                    <a:lnTo>
                      <a:pt x="11" y="38"/>
                    </a:lnTo>
                    <a:lnTo>
                      <a:pt x="11" y="41"/>
                    </a:lnTo>
                    <a:lnTo>
                      <a:pt x="12" y="42"/>
                    </a:lnTo>
                    <a:lnTo>
                      <a:pt x="14" y="44"/>
                    </a:lnTo>
                    <a:lnTo>
                      <a:pt x="15" y="44"/>
                    </a:lnTo>
                    <a:lnTo>
                      <a:pt x="16"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1" name="Freeform 235"/>
              <p:cNvSpPr>
                <a:spLocks/>
              </p:cNvSpPr>
              <p:nvPr/>
            </p:nvSpPr>
            <p:spPr bwMode="auto">
              <a:xfrm>
                <a:off x="4264" y="3639"/>
                <a:ext cx="48" cy="36"/>
              </a:xfrm>
              <a:custGeom>
                <a:avLst/>
                <a:gdLst>
                  <a:gd name="T0" fmla="*/ 0 w 48"/>
                  <a:gd name="T1" fmla="*/ 36 h 36"/>
                  <a:gd name="T2" fmla="*/ 0 w 48"/>
                  <a:gd name="T3" fmla="*/ 2 h 36"/>
                  <a:gd name="T4" fmla="*/ 6 w 48"/>
                  <a:gd name="T5" fmla="*/ 2 h 36"/>
                  <a:gd name="T6" fmla="*/ 6 w 48"/>
                  <a:gd name="T7" fmla="*/ 6 h 36"/>
                  <a:gd name="T8" fmla="*/ 7 w 48"/>
                  <a:gd name="T9" fmla="*/ 3 h 36"/>
                  <a:gd name="T10" fmla="*/ 10 w 48"/>
                  <a:gd name="T11" fmla="*/ 2 h 36"/>
                  <a:gd name="T12" fmla="*/ 12 w 48"/>
                  <a:gd name="T13" fmla="*/ 0 h 36"/>
                  <a:gd name="T14" fmla="*/ 17 w 48"/>
                  <a:gd name="T15" fmla="*/ 0 h 36"/>
                  <a:gd name="T16" fmla="*/ 19 w 48"/>
                  <a:gd name="T17" fmla="*/ 0 h 36"/>
                  <a:gd name="T18" fmla="*/ 22 w 48"/>
                  <a:gd name="T19" fmla="*/ 2 h 36"/>
                  <a:gd name="T20" fmla="*/ 25 w 48"/>
                  <a:gd name="T21" fmla="*/ 4 h 36"/>
                  <a:gd name="T22" fmla="*/ 26 w 48"/>
                  <a:gd name="T23" fmla="*/ 6 h 36"/>
                  <a:gd name="T24" fmla="*/ 27 w 48"/>
                  <a:gd name="T25" fmla="*/ 3 h 36"/>
                  <a:gd name="T26" fmla="*/ 30 w 48"/>
                  <a:gd name="T27" fmla="*/ 2 h 36"/>
                  <a:gd name="T28" fmla="*/ 33 w 48"/>
                  <a:gd name="T29" fmla="*/ 0 h 36"/>
                  <a:gd name="T30" fmla="*/ 37 w 48"/>
                  <a:gd name="T31" fmla="*/ 0 h 36"/>
                  <a:gd name="T32" fmla="*/ 41 w 48"/>
                  <a:gd name="T33" fmla="*/ 0 h 36"/>
                  <a:gd name="T34" fmla="*/ 45 w 48"/>
                  <a:gd name="T35" fmla="*/ 3 h 36"/>
                  <a:gd name="T36" fmla="*/ 46 w 48"/>
                  <a:gd name="T37" fmla="*/ 7 h 36"/>
                  <a:gd name="T38" fmla="*/ 48 w 48"/>
                  <a:gd name="T39" fmla="*/ 13 h 36"/>
                  <a:gd name="T40" fmla="*/ 48 w 48"/>
                  <a:gd name="T41" fmla="*/ 36 h 36"/>
                  <a:gd name="T42" fmla="*/ 41 w 48"/>
                  <a:gd name="T43" fmla="*/ 36 h 36"/>
                  <a:gd name="T44" fmla="*/ 41 w 48"/>
                  <a:gd name="T45" fmla="*/ 14 h 36"/>
                  <a:gd name="T46" fmla="*/ 41 w 48"/>
                  <a:gd name="T47" fmla="*/ 11 h 36"/>
                  <a:gd name="T48" fmla="*/ 41 w 48"/>
                  <a:gd name="T49" fmla="*/ 8 h 36"/>
                  <a:gd name="T50" fmla="*/ 40 w 48"/>
                  <a:gd name="T51" fmla="*/ 7 h 36"/>
                  <a:gd name="T52" fmla="*/ 38 w 48"/>
                  <a:gd name="T53" fmla="*/ 6 h 36"/>
                  <a:gd name="T54" fmla="*/ 37 w 48"/>
                  <a:gd name="T55" fmla="*/ 6 h 36"/>
                  <a:gd name="T56" fmla="*/ 36 w 48"/>
                  <a:gd name="T57" fmla="*/ 6 h 36"/>
                  <a:gd name="T58" fmla="*/ 31 w 48"/>
                  <a:gd name="T59" fmla="*/ 6 h 36"/>
                  <a:gd name="T60" fmla="*/ 29 w 48"/>
                  <a:gd name="T61" fmla="*/ 8 h 36"/>
                  <a:gd name="T62" fmla="*/ 27 w 48"/>
                  <a:gd name="T63" fmla="*/ 11 h 36"/>
                  <a:gd name="T64" fmla="*/ 27 w 48"/>
                  <a:gd name="T65" fmla="*/ 15 h 36"/>
                  <a:gd name="T66" fmla="*/ 27 w 48"/>
                  <a:gd name="T67" fmla="*/ 36 h 36"/>
                  <a:gd name="T68" fmla="*/ 21 w 48"/>
                  <a:gd name="T69" fmla="*/ 36 h 36"/>
                  <a:gd name="T70" fmla="*/ 21 w 48"/>
                  <a:gd name="T71" fmla="*/ 14 h 36"/>
                  <a:gd name="T72" fmla="*/ 21 w 48"/>
                  <a:gd name="T73" fmla="*/ 10 h 36"/>
                  <a:gd name="T74" fmla="*/ 19 w 48"/>
                  <a:gd name="T75" fmla="*/ 7 h 36"/>
                  <a:gd name="T76" fmla="*/ 18 w 48"/>
                  <a:gd name="T77" fmla="*/ 6 h 36"/>
                  <a:gd name="T78" fmla="*/ 15 w 48"/>
                  <a:gd name="T79" fmla="*/ 6 h 36"/>
                  <a:gd name="T80" fmla="*/ 12 w 48"/>
                  <a:gd name="T81" fmla="*/ 6 h 36"/>
                  <a:gd name="T82" fmla="*/ 10 w 48"/>
                  <a:gd name="T83" fmla="*/ 7 h 36"/>
                  <a:gd name="T84" fmla="*/ 8 w 48"/>
                  <a:gd name="T85" fmla="*/ 8 h 36"/>
                  <a:gd name="T86" fmla="*/ 7 w 48"/>
                  <a:gd name="T87" fmla="*/ 11 h 36"/>
                  <a:gd name="T88" fmla="*/ 6 w 48"/>
                  <a:gd name="T89" fmla="*/ 14 h 36"/>
                  <a:gd name="T90" fmla="*/ 6 w 48"/>
                  <a:gd name="T91" fmla="*/ 18 h 36"/>
                  <a:gd name="T92" fmla="*/ 6 w 48"/>
                  <a:gd name="T93" fmla="*/ 36 h 36"/>
                  <a:gd name="T94" fmla="*/ 0 w 48"/>
                  <a:gd name="T95" fmla="*/ 36 h 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8"/>
                  <a:gd name="T145" fmla="*/ 0 h 36"/>
                  <a:gd name="T146" fmla="*/ 48 w 48"/>
                  <a:gd name="T147" fmla="*/ 36 h 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8" h="36">
                    <a:moveTo>
                      <a:pt x="0" y="36"/>
                    </a:moveTo>
                    <a:lnTo>
                      <a:pt x="0" y="2"/>
                    </a:lnTo>
                    <a:lnTo>
                      <a:pt x="6" y="2"/>
                    </a:lnTo>
                    <a:lnTo>
                      <a:pt x="6" y="6"/>
                    </a:lnTo>
                    <a:lnTo>
                      <a:pt x="7" y="3"/>
                    </a:lnTo>
                    <a:lnTo>
                      <a:pt x="10" y="2"/>
                    </a:lnTo>
                    <a:lnTo>
                      <a:pt x="12" y="0"/>
                    </a:lnTo>
                    <a:lnTo>
                      <a:pt x="17" y="0"/>
                    </a:lnTo>
                    <a:lnTo>
                      <a:pt x="19" y="0"/>
                    </a:lnTo>
                    <a:lnTo>
                      <a:pt x="22" y="2"/>
                    </a:lnTo>
                    <a:lnTo>
                      <a:pt x="25" y="4"/>
                    </a:lnTo>
                    <a:lnTo>
                      <a:pt x="26" y="6"/>
                    </a:lnTo>
                    <a:lnTo>
                      <a:pt x="27" y="3"/>
                    </a:lnTo>
                    <a:lnTo>
                      <a:pt x="30" y="2"/>
                    </a:lnTo>
                    <a:lnTo>
                      <a:pt x="33" y="0"/>
                    </a:lnTo>
                    <a:lnTo>
                      <a:pt x="37" y="0"/>
                    </a:lnTo>
                    <a:lnTo>
                      <a:pt x="41" y="0"/>
                    </a:lnTo>
                    <a:lnTo>
                      <a:pt x="45" y="3"/>
                    </a:lnTo>
                    <a:lnTo>
                      <a:pt x="46" y="7"/>
                    </a:lnTo>
                    <a:lnTo>
                      <a:pt x="48" y="13"/>
                    </a:lnTo>
                    <a:lnTo>
                      <a:pt x="48" y="36"/>
                    </a:lnTo>
                    <a:lnTo>
                      <a:pt x="41" y="36"/>
                    </a:lnTo>
                    <a:lnTo>
                      <a:pt x="41" y="14"/>
                    </a:lnTo>
                    <a:lnTo>
                      <a:pt x="41" y="11"/>
                    </a:lnTo>
                    <a:lnTo>
                      <a:pt x="41" y="8"/>
                    </a:lnTo>
                    <a:lnTo>
                      <a:pt x="40" y="7"/>
                    </a:lnTo>
                    <a:lnTo>
                      <a:pt x="38" y="6"/>
                    </a:lnTo>
                    <a:lnTo>
                      <a:pt x="37" y="6"/>
                    </a:lnTo>
                    <a:lnTo>
                      <a:pt x="36" y="6"/>
                    </a:lnTo>
                    <a:lnTo>
                      <a:pt x="31" y="6"/>
                    </a:lnTo>
                    <a:lnTo>
                      <a:pt x="29" y="8"/>
                    </a:lnTo>
                    <a:lnTo>
                      <a:pt x="27" y="11"/>
                    </a:lnTo>
                    <a:lnTo>
                      <a:pt x="27" y="15"/>
                    </a:lnTo>
                    <a:lnTo>
                      <a:pt x="27" y="36"/>
                    </a:lnTo>
                    <a:lnTo>
                      <a:pt x="21" y="36"/>
                    </a:lnTo>
                    <a:lnTo>
                      <a:pt x="21" y="14"/>
                    </a:lnTo>
                    <a:lnTo>
                      <a:pt x="21" y="10"/>
                    </a:lnTo>
                    <a:lnTo>
                      <a:pt x="19" y="7"/>
                    </a:lnTo>
                    <a:lnTo>
                      <a:pt x="18" y="6"/>
                    </a:lnTo>
                    <a:lnTo>
                      <a:pt x="15" y="6"/>
                    </a:lnTo>
                    <a:lnTo>
                      <a:pt x="12" y="6"/>
                    </a:lnTo>
                    <a:lnTo>
                      <a:pt x="10" y="7"/>
                    </a:lnTo>
                    <a:lnTo>
                      <a:pt x="8" y="8"/>
                    </a:lnTo>
                    <a:lnTo>
                      <a:pt x="7" y="11"/>
                    </a:lnTo>
                    <a:lnTo>
                      <a:pt x="6" y="14"/>
                    </a:lnTo>
                    <a:lnTo>
                      <a:pt x="6" y="18"/>
                    </a:lnTo>
                    <a:lnTo>
                      <a:pt x="6"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2" name="Freeform 236"/>
              <p:cNvSpPr>
                <a:spLocks noEditPoints="1"/>
              </p:cNvSpPr>
              <p:nvPr/>
            </p:nvSpPr>
            <p:spPr bwMode="auto">
              <a:xfrm>
                <a:off x="4319" y="3639"/>
                <a:ext cx="32" cy="37"/>
              </a:xfrm>
              <a:custGeom>
                <a:avLst/>
                <a:gdLst>
                  <a:gd name="T0" fmla="*/ 25 w 32"/>
                  <a:gd name="T1" fmla="*/ 25 h 37"/>
                  <a:gd name="T2" fmla="*/ 32 w 32"/>
                  <a:gd name="T3" fmla="*/ 26 h 37"/>
                  <a:gd name="T4" fmla="*/ 30 w 32"/>
                  <a:gd name="T5" fmla="*/ 30 h 37"/>
                  <a:gd name="T6" fmla="*/ 27 w 32"/>
                  <a:gd name="T7" fmla="*/ 34 h 37"/>
                  <a:gd name="T8" fmla="*/ 21 w 32"/>
                  <a:gd name="T9" fmla="*/ 36 h 37"/>
                  <a:gd name="T10" fmla="*/ 16 w 32"/>
                  <a:gd name="T11" fmla="*/ 37 h 37"/>
                  <a:gd name="T12" fmla="*/ 13 w 32"/>
                  <a:gd name="T13" fmla="*/ 37 h 37"/>
                  <a:gd name="T14" fmla="*/ 9 w 32"/>
                  <a:gd name="T15" fmla="*/ 36 h 37"/>
                  <a:gd name="T16" fmla="*/ 6 w 32"/>
                  <a:gd name="T17" fmla="*/ 34 h 37"/>
                  <a:gd name="T18" fmla="*/ 4 w 32"/>
                  <a:gd name="T19" fmla="*/ 32 h 37"/>
                  <a:gd name="T20" fmla="*/ 2 w 32"/>
                  <a:gd name="T21" fmla="*/ 30 h 37"/>
                  <a:gd name="T22" fmla="*/ 1 w 32"/>
                  <a:gd name="T23" fmla="*/ 26 h 37"/>
                  <a:gd name="T24" fmla="*/ 0 w 32"/>
                  <a:gd name="T25" fmla="*/ 23 h 37"/>
                  <a:gd name="T26" fmla="*/ 0 w 32"/>
                  <a:gd name="T27" fmla="*/ 19 h 37"/>
                  <a:gd name="T28" fmla="*/ 0 w 32"/>
                  <a:gd name="T29" fmla="*/ 15 h 37"/>
                  <a:gd name="T30" fmla="*/ 1 w 32"/>
                  <a:gd name="T31" fmla="*/ 11 h 37"/>
                  <a:gd name="T32" fmla="*/ 2 w 32"/>
                  <a:gd name="T33" fmla="*/ 8 h 37"/>
                  <a:gd name="T34" fmla="*/ 4 w 32"/>
                  <a:gd name="T35" fmla="*/ 6 h 37"/>
                  <a:gd name="T36" fmla="*/ 6 w 32"/>
                  <a:gd name="T37" fmla="*/ 3 h 37"/>
                  <a:gd name="T38" fmla="*/ 9 w 32"/>
                  <a:gd name="T39" fmla="*/ 2 h 37"/>
                  <a:gd name="T40" fmla="*/ 12 w 32"/>
                  <a:gd name="T41" fmla="*/ 0 h 37"/>
                  <a:gd name="T42" fmla="*/ 16 w 32"/>
                  <a:gd name="T43" fmla="*/ 0 h 37"/>
                  <a:gd name="T44" fmla="*/ 23 w 32"/>
                  <a:gd name="T45" fmla="*/ 2 h 37"/>
                  <a:gd name="T46" fmla="*/ 27 w 32"/>
                  <a:gd name="T47" fmla="*/ 4 h 37"/>
                  <a:gd name="T48" fmla="*/ 30 w 32"/>
                  <a:gd name="T49" fmla="*/ 7 h 37"/>
                  <a:gd name="T50" fmla="*/ 31 w 32"/>
                  <a:gd name="T51" fmla="*/ 11 h 37"/>
                  <a:gd name="T52" fmla="*/ 32 w 32"/>
                  <a:gd name="T53" fmla="*/ 14 h 37"/>
                  <a:gd name="T54" fmla="*/ 32 w 32"/>
                  <a:gd name="T55" fmla="*/ 18 h 37"/>
                  <a:gd name="T56" fmla="*/ 32 w 32"/>
                  <a:gd name="T57" fmla="*/ 19 h 37"/>
                  <a:gd name="T58" fmla="*/ 32 w 32"/>
                  <a:gd name="T59" fmla="*/ 21 h 37"/>
                  <a:gd name="T60" fmla="*/ 5 w 32"/>
                  <a:gd name="T61" fmla="*/ 21 h 37"/>
                  <a:gd name="T62" fmla="*/ 6 w 32"/>
                  <a:gd name="T63" fmla="*/ 25 h 37"/>
                  <a:gd name="T64" fmla="*/ 9 w 32"/>
                  <a:gd name="T65" fmla="*/ 29 h 37"/>
                  <a:gd name="T66" fmla="*/ 12 w 32"/>
                  <a:gd name="T67" fmla="*/ 32 h 37"/>
                  <a:gd name="T68" fmla="*/ 16 w 32"/>
                  <a:gd name="T69" fmla="*/ 32 h 37"/>
                  <a:gd name="T70" fmla="*/ 19 w 32"/>
                  <a:gd name="T71" fmla="*/ 32 h 37"/>
                  <a:gd name="T72" fmla="*/ 21 w 32"/>
                  <a:gd name="T73" fmla="*/ 30 h 37"/>
                  <a:gd name="T74" fmla="*/ 24 w 32"/>
                  <a:gd name="T75" fmla="*/ 28 h 37"/>
                  <a:gd name="T76" fmla="*/ 25 w 32"/>
                  <a:gd name="T77" fmla="*/ 25 h 37"/>
                  <a:gd name="T78" fmla="*/ 6 w 32"/>
                  <a:gd name="T79" fmla="*/ 15 h 37"/>
                  <a:gd name="T80" fmla="*/ 25 w 32"/>
                  <a:gd name="T81" fmla="*/ 15 h 37"/>
                  <a:gd name="T82" fmla="*/ 25 w 32"/>
                  <a:gd name="T83" fmla="*/ 11 h 37"/>
                  <a:gd name="T84" fmla="*/ 23 w 32"/>
                  <a:gd name="T85" fmla="*/ 8 h 37"/>
                  <a:gd name="T86" fmla="*/ 20 w 32"/>
                  <a:gd name="T87" fmla="*/ 6 h 37"/>
                  <a:gd name="T88" fmla="*/ 16 w 32"/>
                  <a:gd name="T89" fmla="*/ 6 h 37"/>
                  <a:gd name="T90" fmla="*/ 12 w 32"/>
                  <a:gd name="T91" fmla="*/ 6 h 37"/>
                  <a:gd name="T92" fmla="*/ 9 w 32"/>
                  <a:gd name="T93" fmla="*/ 8 h 37"/>
                  <a:gd name="T94" fmla="*/ 6 w 32"/>
                  <a:gd name="T95" fmla="*/ 11 h 37"/>
                  <a:gd name="T96" fmla="*/ 6 w 32"/>
                  <a:gd name="T97" fmla="*/ 15 h 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2"/>
                  <a:gd name="T148" fmla="*/ 0 h 37"/>
                  <a:gd name="T149" fmla="*/ 32 w 32"/>
                  <a:gd name="T150" fmla="*/ 37 h 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2" h="37">
                    <a:moveTo>
                      <a:pt x="25" y="25"/>
                    </a:moveTo>
                    <a:lnTo>
                      <a:pt x="32" y="26"/>
                    </a:lnTo>
                    <a:lnTo>
                      <a:pt x="30" y="30"/>
                    </a:lnTo>
                    <a:lnTo>
                      <a:pt x="27" y="34"/>
                    </a:lnTo>
                    <a:lnTo>
                      <a:pt x="21" y="36"/>
                    </a:lnTo>
                    <a:lnTo>
                      <a:pt x="16" y="37"/>
                    </a:lnTo>
                    <a:lnTo>
                      <a:pt x="13" y="37"/>
                    </a:lnTo>
                    <a:lnTo>
                      <a:pt x="9" y="36"/>
                    </a:lnTo>
                    <a:lnTo>
                      <a:pt x="6" y="34"/>
                    </a:lnTo>
                    <a:lnTo>
                      <a:pt x="4" y="32"/>
                    </a:lnTo>
                    <a:lnTo>
                      <a:pt x="2" y="30"/>
                    </a:lnTo>
                    <a:lnTo>
                      <a:pt x="1" y="26"/>
                    </a:lnTo>
                    <a:lnTo>
                      <a:pt x="0" y="23"/>
                    </a:lnTo>
                    <a:lnTo>
                      <a:pt x="0" y="19"/>
                    </a:lnTo>
                    <a:lnTo>
                      <a:pt x="0" y="15"/>
                    </a:lnTo>
                    <a:lnTo>
                      <a:pt x="1" y="11"/>
                    </a:lnTo>
                    <a:lnTo>
                      <a:pt x="2" y="8"/>
                    </a:lnTo>
                    <a:lnTo>
                      <a:pt x="4" y="6"/>
                    </a:lnTo>
                    <a:lnTo>
                      <a:pt x="6" y="3"/>
                    </a:lnTo>
                    <a:lnTo>
                      <a:pt x="9" y="2"/>
                    </a:lnTo>
                    <a:lnTo>
                      <a:pt x="12" y="0"/>
                    </a:lnTo>
                    <a:lnTo>
                      <a:pt x="16" y="0"/>
                    </a:lnTo>
                    <a:lnTo>
                      <a:pt x="23" y="2"/>
                    </a:lnTo>
                    <a:lnTo>
                      <a:pt x="27" y="4"/>
                    </a:lnTo>
                    <a:lnTo>
                      <a:pt x="30" y="7"/>
                    </a:lnTo>
                    <a:lnTo>
                      <a:pt x="31" y="11"/>
                    </a:lnTo>
                    <a:lnTo>
                      <a:pt x="32" y="14"/>
                    </a:lnTo>
                    <a:lnTo>
                      <a:pt x="32" y="18"/>
                    </a:lnTo>
                    <a:lnTo>
                      <a:pt x="32" y="19"/>
                    </a:lnTo>
                    <a:lnTo>
                      <a:pt x="32" y="21"/>
                    </a:lnTo>
                    <a:lnTo>
                      <a:pt x="5" y="21"/>
                    </a:lnTo>
                    <a:lnTo>
                      <a:pt x="6" y="25"/>
                    </a:lnTo>
                    <a:lnTo>
                      <a:pt x="9" y="29"/>
                    </a:lnTo>
                    <a:lnTo>
                      <a:pt x="12" y="32"/>
                    </a:lnTo>
                    <a:lnTo>
                      <a:pt x="16" y="32"/>
                    </a:lnTo>
                    <a:lnTo>
                      <a:pt x="19" y="32"/>
                    </a:lnTo>
                    <a:lnTo>
                      <a:pt x="21" y="30"/>
                    </a:lnTo>
                    <a:lnTo>
                      <a:pt x="24" y="28"/>
                    </a:lnTo>
                    <a:lnTo>
                      <a:pt x="25" y="25"/>
                    </a:lnTo>
                    <a:close/>
                    <a:moveTo>
                      <a:pt x="6" y="15"/>
                    </a:moveTo>
                    <a:lnTo>
                      <a:pt x="25" y="15"/>
                    </a:lnTo>
                    <a:lnTo>
                      <a:pt x="25" y="11"/>
                    </a:lnTo>
                    <a:lnTo>
                      <a:pt x="23" y="8"/>
                    </a:lnTo>
                    <a:lnTo>
                      <a:pt x="20" y="6"/>
                    </a:lnTo>
                    <a:lnTo>
                      <a:pt x="16" y="6"/>
                    </a:lnTo>
                    <a:lnTo>
                      <a:pt x="12" y="6"/>
                    </a:lnTo>
                    <a:lnTo>
                      <a:pt x="9" y="8"/>
                    </a:lnTo>
                    <a:lnTo>
                      <a:pt x="6" y="11"/>
                    </a:lnTo>
                    <a:lnTo>
                      <a:pt x="6"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3" name="Freeform 237"/>
              <p:cNvSpPr>
                <a:spLocks/>
              </p:cNvSpPr>
              <p:nvPr/>
            </p:nvSpPr>
            <p:spPr bwMode="auto">
              <a:xfrm>
                <a:off x="4358" y="3639"/>
                <a:ext cx="29" cy="36"/>
              </a:xfrm>
              <a:custGeom>
                <a:avLst/>
                <a:gdLst>
                  <a:gd name="T0" fmla="*/ 0 w 29"/>
                  <a:gd name="T1" fmla="*/ 36 h 36"/>
                  <a:gd name="T2" fmla="*/ 0 w 29"/>
                  <a:gd name="T3" fmla="*/ 2 h 36"/>
                  <a:gd name="T4" fmla="*/ 6 w 29"/>
                  <a:gd name="T5" fmla="*/ 2 h 36"/>
                  <a:gd name="T6" fmla="*/ 6 w 29"/>
                  <a:gd name="T7" fmla="*/ 6 h 36"/>
                  <a:gd name="T8" fmla="*/ 8 w 29"/>
                  <a:gd name="T9" fmla="*/ 3 h 36"/>
                  <a:gd name="T10" fmla="*/ 11 w 29"/>
                  <a:gd name="T11" fmla="*/ 2 h 36"/>
                  <a:gd name="T12" fmla="*/ 14 w 29"/>
                  <a:gd name="T13" fmla="*/ 0 h 36"/>
                  <a:gd name="T14" fmla="*/ 16 w 29"/>
                  <a:gd name="T15" fmla="*/ 0 h 36"/>
                  <a:gd name="T16" fmla="*/ 21 w 29"/>
                  <a:gd name="T17" fmla="*/ 0 h 36"/>
                  <a:gd name="T18" fmla="*/ 23 w 29"/>
                  <a:gd name="T19" fmla="*/ 2 h 36"/>
                  <a:gd name="T20" fmla="*/ 25 w 29"/>
                  <a:gd name="T21" fmla="*/ 3 h 36"/>
                  <a:gd name="T22" fmla="*/ 27 w 29"/>
                  <a:gd name="T23" fmla="*/ 4 h 36"/>
                  <a:gd name="T24" fmla="*/ 27 w 29"/>
                  <a:gd name="T25" fmla="*/ 6 h 36"/>
                  <a:gd name="T26" fmla="*/ 29 w 29"/>
                  <a:gd name="T27" fmla="*/ 8 h 36"/>
                  <a:gd name="T28" fmla="*/ 29 w 29"/>
                  <a:gd name="T29" fmla="*/ 11 h 36"/>
                  <a:gd name="T30" fmla="*/ 29 w 29"/>
                  <a:gd name="T31" fmla="*/ 14 h 36"/>
                  <a:gd name="T32" fmla="*/ 29 w 29"/>
                  <a:gd name="T33" fmla="*/ 36 h 36"/>
                  <a:gd name="T34" fmla="*/ 23 w 29"/>
                  <a:gd name="T35" fmla="*/ 36 h 36"/>
                  <a:gd name="T36" fmla="*/ 23 w 29"/>
                  <a:gd name="T37" fmla="*/ 15 h 36"/>
                  <a:gd name="T38" fmla="*/ 23 w 29"/>
                  <a:gd name="T39" fmla="*/ 11 h 36"/>
                  <a:gd name="T40" fmla="*/ 22 w 29"/>
                  <a:gd name="T41" fmla="*/ 10 h 36"/>
                  <a:gd name="T42" fmla="*/ 22 w 29"/>
                  <a:gd name="T43" fmla="*/ 7 h 36"/>
                  <a:gd name="T44" fmla="*/ 19 w 29"/>
                  <a:gd name="T45" fmla="*/ 7 h 36"/>
                  <a:gd name="T46" fmla="*/ 18 w 29"/>
                  <a:gd name="T47" fmla="*/ 6 h 36"/>
                  <a:gd name="T48" fmla="*/ 15 w 29"/>
                  <a:gd name="T49" fmla="*/ 6 h 36"/>
                  <a:gd name="T50" fmla="*/ 12 w 29"/>
                  <a:gd name="T51" fmla="*/ 6 h 36"/>
                  <a:gd name="T52" fmla="*/ 10 w 29"/>
                  <a:gd name="T53" fmla="*/ 7 h 36"/>
                  <a:gd name="T54" fmla="*/ 7 w 29"/>
                  <a:gd name="T55" fmla="*/ 11 h 36"/>
                  <a:gd name="T56" fmla="*/ 6 w 29"/>
                  <a:gd name="T57" fmla="*/ 17 h 36"/>
                  <a:gd name="T58" fmla="*/ 6 w 29"/>
                  <a:gd name="T59" fmla="*/ 36 h 36"/>
                  <a:gd name="T60" fmla="*/ 0 w 29"/>
                  <a:gd name="T61" fmla="*/ 36 h 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9"/>
                  <a:gd name="T94" fmla="*/ 0 h 36"/>
                  <a:gd name="T95" fmla="*/ 29 w 29"/>
                  <a:gd name="T96" fmla="*/ 36 h 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9" h="36">
                    <a:moveTo>
                      <a:pt x="0" y="36"/>
                    </a:moveTo>
                    <a:lnTo>
                      <a:pt x="0" y="2"/>
                    </a:lnTo>
                    <a:lnTo>
                      <a:pt x="6" y="2"/>
                    </a:lnTo>
                    <a:lnTo>
                      <a:pt x="6" y="6"/>
                    </a:lnTo>
                    <a:lnTo>
                      <a:pt x="8" y="3"/>
                    </a:lnTo>
                    <a:lnTo>
                      <a:pt x="11" y="2"/>
                    </a:lnTo>
                    <a:lnTo>
                      <a:pt x="14" y="0"/>
                    </a:lnTo>
                    <a:lnTo>
                      <a:pt x="16" y="0"/>
                    </a:lnTo>
                    <a:lnTo>
                      <a:pt x="21" y="0"/>
                    </a:lnTo>
                    <a:lnTo>
                      <a:pt x="23" y="2"/>
                    </a:lnTo>
                    <a:lnTo>
                      <a:pt x="25" y="3"/>
                    </a:lnTo>
                    <a:lnTo>
                      <a:pt x="27" y="4"/>
                    </a:lnTo>
                    <a:lnTo>
                      <a:pt x="27" y="6"/>
                    </a:lnTo>
                    <a:lnTo>
                      <a:pt x="29" y="8"/>
                    </a:lnTo>
                    <a:lnTo>
                      <a:pt x="29" y="11"/>
                    </a:lnTo>
                    <a:lnTo>
                      <a:pt x="29" y="14"/>
                    </a:lnTo>
                    <a:lnTo>
                      <a:pt x="29" y="36"/>
                    </a:lnTo>
                    <a:lnTo>
                      <a:pt x="23" y="36"/>
                    </a:lnTo>
                    <a:lnTo>
                      <a:pt x="23" y="15"/>
                    </a:lnTo>
                    <a:lnTo>
                      <a:pt x="23" y="11"/>
                    </a:lnTo>
                    <a:lnTo>
                      <a:pt x="22" y="10"/>
                    </a:lnTo>
                    <a:lnTo>
                      <a:pt x="22" y="7"/>
                    </a:lnTo>
                    <a:lnTo>
                      <a:pt x="19" y="7"/>
                    </a:lnTo>
                    <a:lnTo>
                      <a:pt x="18" y="6"/>
                    </a:lnTo>
                    <a:lnTo>
                      <a:pt x="15" y="6"/>
                    </a:lnTo>
                    <a:lnTo>
                      <a:pt x="12" y="6"/>
                    </a:lnTo>
                    <a:lnTo>
                      <a:pt x="10" y="7"/>
                    </a:lnTo>
                    <a:lnTo>
                      <a:pt x="7" y="11"/>
                    </a:lnTo>
                    <a:lnTo>
                      <a:pt x="6" y="17"/>
                    </a:lnTo>
                    <a:lnTo>
                      <a:pt x="6" y="36"/>
                    </a:lnTo>
                    <a:lnTo>
                      <a:pt x="0"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4" name="Freeform 238"/>
              <p:cNvSpPr>
                <a:spLocks/>
              </p:cNvSpPr>
              <p:nvPr/>
            </p:nvSpPr>
            <p:spPr bwMode="auto">
              <a:xfrm>
                <a:off x="4392" y="3627"/>
                <a:ext cx="18" cy="49"/>
              </a:xfrm>
              <a:custGeom>
                <a:avLst/>
                <a:gdLst>
                  <a:gd name="T0" fmla="*/ 16 w 18"/>
                  <a:gd name="T1" fmla="*/ 42 h 49"/>
                  <a:gd name="T2" fmla="*/ 18 w 18"/>
                  <a:gd name="T3" fmla="*/ 48 h 49"/>
                  <a:gd name="T4" fmla="*/ 15 w 18"/>
                  <a:gd name="T5" fmla="*/ 49 h 49"/>
                  <a:gd name="T6" fmla="*/ 14 w 18"/>
                  <a:gd name="T7" fmla="*/ 49 h 49"/>
                  <a:gd name="T8" fmla="*/ 11 w 18"/>
                  <a:gd name="T9" fmla="*/ 48 h 49"/>
                  <a:gd name="T10" fmla="*/ 8 w 18"/>
                  <a:gd name="T11" fmla="*/ 48 h 49"/>
                  <a:gd name="T12" fmla="*/ 7 w 18"/>
                  <a:gd name="T13" fmla="*/ 46 h 49"/>
                  <a:gd name="T14" fmla="*/ 6 w 18"/>
                  <a:gd name="T15" fmla="*/ 45 h 49"/>
                  <a:gd name="T16" fmla="*/ 6 w 18"/>
                  <a:gd name="T17" fmla="*/ 42 h 49"/>
                  <a:gd name="T18" fmla="*/ 6 w 18"/>
                  <a:gd name="T19" fmla="*/ 38 h 49"/>
                  <a:gd name="T20" fmla="*/ 6 w 18"/>
                  <a:gd name="T21" fmla="*/ 18 h 49"/>
                  <a:gd name="T22" fmla="*/ 0 w 18"/>
                  <a:gd name="T23" fmla="*/ 18 h 49"/>
                  <a:gd name="T24" fmla="*/ 0 w 18"/>
                  <a:gd name="T25" fmla="*/ 14 h 49"/>
                  <a:gd name="T26" fmla="*/ 6 w 18"/>
                  <a:gd name="T27" fmla="*/ 14 h 49"/>
                  <a:gd name="T28" fmla="*/ 6 w 18"/>
                  <a:gd name="T29" fmla="*/ 4 h 49"/>
                  <a:gd name="T30" fmla="*/ 11 w 18"/>
                  <a:gd name="T31" fmla="*/ 0 h 49"/>
                  <a:gd name="T32" fmla="*/ 11 w 18"/>
                  <a:gd name="T33" fmla="*/ 14 h 49"/>
                  <a:gd name="T34" fmla="*/ 16 w 18"/>
                  <a:gd name="T35" fmla="*/ 14 h 49"/>
                  <a:gd name="T36" fmla="*/ 16 w 18"/>
                  <a:gd name="T37" fmla="*/ 18 h 49"/>
                  <a:gd name="T38" fmla="*/ 11 w 18"/>
                  <a:gd name="T39" fmla="*/ 18 h 49"/>
                  <a:gd name="T40" fmla="*/ 11 w 18"/>
                  <a:gd name="T41" fmla="*/ 38 h 49"/>
                  <a:gd name="T42" fmla="*/ 11 w 18"/>
                  <a:gd name="T43" fmla="*/ 41 h 49"/>
                  <a:gd name="T44" fmla="*/ 11 w 18"/>
                  <a:gd name="T45" fmla="*/ 41 h 49"/>
                  <a:gd name="T46" fmla="*/ 12 w 18"/>
                  <a:gd name="T47" fmla="*/ 42 h 49"/>
                  <a:gd name="T48" fmla="*/ 12 w 18"/>
                  <a:gd name="T49" fmla="*/ 42 h 49"/>
                  <a:gd name="T50" fmla="*/ 14 w 18"/>
                  <a:gd name="T51" fmla="*/ 44 h 49"/>
                  <a:gd name="T52" fmla="*/ 14 w 18"/>
                  <a:gd name="T53" fmla="*/ 44 h 49"/>
                  <a:gd name="T54" fmla="*/ 15 w 18"/>
                  <a:gd name="T55" fmla="*/ 44 h 49"/>
                  <a:gd name="T56" fmla="*/ 16 w 18"/>
                  <a:gd name="T57" fmla="*/ 42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
                  <a:gd name="T88" fmla="*/ 0 h 49"/>
                  <a:gd name="T89" fmla="*/ 18 w 18"/>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 h="49">
                    <a:moveTo>
                      <a:pt x="16" y="42"/>
                    </a:moveTo>
                    <a:lnTo>
                      <a:pt x="18" y="48"/>
                    </a:lnTo>
                    <a:lnTo>
                      <a:pt x="15" y="49"/>
                    </a:lnTo>
                    <a:lnTo>
                      <a:pt x="14" y="49"/>
                    </a:lnTo>
                    <a:lnTo>
                      <a:pt x="11" y="48"/>
                    </a:lnTo>
                    <a:lnTo>
                      <a:pt x="8" y="48"/>
                    </a:lnTo>
                    <a:lnTo>
                      <a:pt x="7" y="46"/>
                    </a:lnTo>
                    <a:lnTo>
                      <a:pt x="6" y="45"/>
                    </a:lnTo>
                    <a:lnTo>
                      <a:pt x="6" y="42"/>
                    </a:lnTo>
                    <a:lnTo>
                      <a:pt x="6" y="38"/>
                    </a:lnTo>
                    <a:lnTo>
                      <a:pt x="6" y="18"/>
                    </a:lnTo>
                    <a:lnTo>
                      <a:pt x="0" y="18"/>
                    </a:lnTo>
                    <a:lnTo>
                      <a:pt x="0" y="14"/>
                    </a:lnTo>
                    <a:lnTo>
                      <a:pt x="6" y="14"/>
                    </a:lnTo>
                    <a:lnTo>
                      <a:pt x="6" y="4"/>
                    </a:lnTo>
                    <a:lnTo>
                      <a:pt x="11" y="0"/>
                    </a:lnTo>
                    <a:lnTo>
                      <a:pt x="11" y="14"/>
                    </a:lnTo>
                    <a:lnTo>
                      <a:pt x="16" y="14"/>
                    </a:lnTo>
                    <a:lnTo>
                      <a:pt x="16" y="18"/>
                    </a:lnTo>
                    <a:lnTo>
                      <a:pt x="11" y="18"/>
                    </a:lnTo>
                    <a:lnTo>
                      <a:pt x="11" y="38"/>
                    </a:lnTo>
                    <a:lnTo>
                      <a:pt x="11" y="41"/>
                    </a:lnTo>
                    <a:lnTo>
                      <a:pt x="12" y="42"/>
                    </a:lnTo>
                    <a:lnTo>
                      <a:pt x="14" y="44"/>
                    </a:lnTo>
                    <a:lnTo>
                      <a:pt x="15" y="44"/>
                    </a:lnTo>
                    <a:lnTo>
                      <a:pt x="16"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5" name="Freeform 239"/>
              <p:cNvSpPr>
                <a:spLocks noEditPoints="1"/>
              </p:cNvSpPr>
              <p:nvPr/>
            </p:nvSpPr>
            <p:spPr bwMode="auto">
              <a:xfrm>
                <a:off x="4417" y="3641"/>
                <a:ext cx="6" cy="34"/>
              </a:xfrm>
              <a:custGeom>
                <a:avLst/>
                <a:gdLst>
                  <a:gd name="T0" fmla="*/ 0 w 6"/>
                  <a:gd name="T1" fmla="*/ 5 h 34"/>
                  <a:gd name="T2" fmla="*/ 0 w 6"/>
                  <a:gd name="T3" fmla="*/ 0 h 34"/>
                  <a:gd name="T4" fmla="*/ 6 w 6"/>
                  <a:gd name="T5" fmla="*/ 0 h 34"/>
                  <a:gd name="T6" fmla="*/ 6 w 6"/>
                  <a:gd name="T7" fmla="*/ 5 h 34"/>
                  <a:gd name="T8" fmla="*/ 0 w 6"/>
                  <a:gd name="T9" fmla="*/ 5 h 34"/>
                  <a:gd name="T10" fmla="*/ 0 w 6"/>
                  <a:gd name="T11" fmla="*/ 34 h 34"/>
                  <a:gd name="T12" fmla="*/ 0 w 6"/>
                  <a:gd name="T13" fmla="*/ 27 h 34"/>
                  <a:gd name="T14" fmla="*/ 6 w 6"/>
                  <a:gd name="T15" fmla="*/ 27 h 34"/>
                  <a:gd name="T16" fmla="*/ 6 w 6"/>
                  <a:gd name="T17" fmla="*/ 34 h 34"/>
                  <a:gd name="T18" fmla="*/ 0 w 6"/>
                  <a:gd name="T19" fmla="*/ 34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34"/>
                  <a:gd name="T32" fmla="*/ 6 w 6"/>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34">
                    <a:moveTo>
                      <a:pt x="0" y="5"/>
                    </a:moveTo>
                    <a:lnTo>
                      <a:pt x="0" y="0"/>
                    </a:lnTo>
                    <a:lnTo>
                      <a:pt x="6" y="0"/>
                    </a:lnTo>
                    <a:lnTo>
                      <a:pt x="6" y="5"/>
                    </a:lnTo>
                    <a:lnTo>
                      <a:pt x="0" y="5"/>
                    </a:lnTo>
                    <a:close/>
                    <a:moveTo>
                      <a:pt x="0" y="34"/>
                    </a:moveTo>
                    <a:lnTo>
                      <a:pt x="0" y="27"/>
                    </a:lnTo>
                    <a:lnTo>
                      <a:pt x="6" y="27"/>
                    </a:lnTo>
                    <a:lnTo>
                      <a:pt x="6" y="34"/>
                    </a:lnTo>
                    <a:lnTo>
                      <a:pt x="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6" name="Freeform 240"/>
              <p:cNvSpPr>
                <a:spLocks noEditPoints="1"/>
              </p:cNvSpPr>
              <p:nvPr/>
            </p:nvSpPr>
            <p:spPr bwMode="auto">
              <a:xfrm>
                <a:off x="4061" y="3774"/>
                <a:ext cx="44" cy="49"/>
              </a:xfrm>
              <a:custGeom>
                <a:avLst/>
                <a:gdLst>
                  <a:gd name="T0" fmla="*/ 0 w 44"/>
                  <a:gd name="T1" fmla="*/ 49 h 49"/>
                  <a:gd name="T2" fmla="*/ 0 w 44"/>
                  <a:gd name="T3" fmla="*/ 0 h 49"/>
                  <a:gd name="T4" fmla="*/ 21 w 44"/>
                  <a:gd name="T5" fmla="*/ 0 h 49"/>
                  <a:gd name="T6" fmla="*/ 28 w 44"/>
                  <a:gd name="T7" fmla="*/ 0 h 49"/>
                  <a:gd name="T8" fmla="*/ 32 w 44"/>
                  <a:gd name="T9" fmla="*/ 2 h 49"/>
                  <a:gd name="T10" fmla="*/ 36 w 44"/>
                  <a:gd name="T11" fmla="*/ 3 h 49"/>
                  <a:gd name="T12" fmla="*/ 39 w 44"/>
                  <a:gd name="T13" fmla="*/ 6 h 49"/>
                  <a:gd name="T14" fmla="*/ 40 w 44"/>
                  <a:gd name="T15" fmla="*/ 10 h 49"/>
                  <a:gd name="T16" fmla="*/ 40 w 44"/>
                  <a:gd name="T17" fmla="*/ 14 h 49"/>
                  <a:gd name="T18" fmla="*/ 40 w 44"/>
                  <a:gd name="T19" fmla="*/ 19 h 49"/>
                  <a:gd name="T20" fmla="*/ 37 w 44"/>
                  <a:gd name="T21" fmla="*/ 23 h 49"/>
                  <a:gd name="T22" fmla="*/ 33 w 44"/>
                  <a:gd name="T23" fmla="*/ 26 h 49"/>
                  <a:gd name="T24" fmla="*/ 28 w 44"/>
                  <a:gd name="T25" fmla="*/ 28 h 49"/>
                  <a:gd name="T26" fmla="*/ 30 w 44"/>
                  <a:gd name="T27" fmla="*/ 29 h 49"/>
                  <a:gd name="T28" fmla="*/ 33 w 44"/>
                  <a:gd name="T29" fmla="*/ 32 h 49"/>
                  <a:gd name="T30" fmla="*/ 34 w 44"/>
                  <a:gd name="T31" fmla="*/ 34 h 49"/>
                  <a:gd name="T32" fmla="*/ 39 w 44"/>
                  <a:gd name="T33" fmla="*/ 40 h 49"/>
                  <a:gd name="T34" fmla="*/ 44 w 44"/>
                  <a:gd name="T35" fmla="*/ 49 h 49"/>
                  <a:gd name="T36" fmla="*/ 32 w 44"/>
                  <a:gd name="T37" fmla="*/ 49 h 49"/>
                  <a:gd name="T38" fmla="*/ 25 w 44"/>
                  <a:gd name="T39" fmla="*/ 38 h 49"/>
                  <a:gd name="T40" fmla="*/ 22 w 44"/>
                  <a:gd name="T41" fmla="*/ 34 h 49"/>
                  <a:gd name="T42" fmla="*/ 19 w 44"/>
                  <a:gd name="T43" fmla="*/ 32 h 49"/>
                  <a:gd name="T44" fmla="*/ 18 w 44"/>
                  <a:gd name="T45" fmla="*/ 30 h 49"/>
                  <a:gd name="T46" fmla="*/ 17 w 44"/>
                  <a:gd name="T47" fmla="*/ 29 h 49"/>
                  <a:gd name="T48" fmla="*/ 15 w 44"/>
                  <a:gd name="T49" fmla="*/ 29 h 49"/>
                  <a:gd name="T50" fmla="*/ 13 w 44"/>
                  <a:gd name="T51" fmla="*/ 29 h 49"/>
                  <a:gd name="T52" fmla="*/ 10 w 44"/>
                  <a:gd name="T53" fmla="*/ 29 h 49"/>
                  <a:gd name="T54" fmla="*/ 10 w 44"/>
                  <a:gd name="T55" fmla="*/ 49 h 49"/>
                  <a:gd name="T56" fmla="*/ 0 w 44"/>
                  <a:gd name="T57" fmla="*/ 49 h 49"/>
                  <a:gd name="T58" fmla="*/ 10 w 44"/>
                  <a:gd name="T59" fmla="*/ 21 h 49"/>
                  <a:gd name="T60" fmla="*/ 17 w 44"/>
                  <a:gd name="T61" fmla="*/ 21 h 49"/>
                  <a:gd name="T62" fmla="*/ 24 w 44"/>
                  <a:gd name="T63" fmla="*/ 21 h 49"/>
                  <a:gd name="T64" fmla="*/ 26 w 44"/>
                  <a:gd name="T65" fmla="*/ 21 h 49"/>
                  <a:gd name="T66" fmla="*/ 28 w 44"/>
                  <a:gd name="T67" fmla="*/ 19 h 49"/>
                  <a:gd name="T68" fmla="*/ 29 w 44"/>
                  <a:gd name="T69" fmla="*/ 18 h 49"/>
                  <a:gd name="T70" fmla="*/ 30 w 44"/>
                  <a:gd name="T71" fmla="*/ 17 h 49"/>
                  <a:gd name="T72" fmla="*/ 30 w 44"/>
                  <a:gd name="T73" fmla="*/ 15 h 49"/>
                  <a:gd name="T74" fmla="*/ 29 w 44"/>
                  <a:gd name="T75" fmla="*/ 13 h 49"/>
                  <a:gd name="T76" fmla="*/ 29 w 44"/>
                  <a:gd name="T77" fmla="*/ 11 h 49"/>
                  <a:gd name="T78" fmla="*/ 28 w 44"/>
                  <a:gd name="T79" fmla="*/ 10 h 49"/>
                  <a:gd name="T80" fmla="*/ 25 w 44"/>
                  <a:gd name="T81" fmla="*/ 8 h 49"/>
                  <a:gd name="T82" fmla="*/ 22 w 44"/>
                  <a:gd name="T83" fmla="*/ 8 h 49"/>
                  <a:gd name="T84" fmla="*/ 18 w 44"/>
                  <a:gd name="T85" fmla="*/ 8 h 49"/>
                  <a:gd name="T86" fmla="*/ 10 w 44"/>
                  <a:gd name="T87" fmla="*/ 8 h 49"/>
                  <a:gd name="T88" fmla="*/ 10 w 44"/>
                  <a:gd name="T89" fmla="*/ 21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4"/>
                  <a:gd name="T136" fmla="*/ 0 h 49"/>
                  <a:gd name="T137" fmla="*/ 44 w 44"/>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4" h="49">
                    <a:moveTo>
                      <a:pt x="0" y="49"/>
                    </a:moveTo>
                    <a:lnTo>
                      <a:pt x="0" y="0"/>
                    </a:lnTo>
                    <a:lnTo>
                      <a:pt x="21" y="0"/>
                    </a:lnTo>
                    <a:lnTo>
                      <a:pt x="28" y="0"/>
                    </a:lnTo>
                    <a:lnTo>
                      <a:pt x="32" y="2"/>
                    </a:lnTo>
                    <a:lnTo>
                      <a:pt x="36" y="3"/>
                    </a:lnTo>
                    <a:lnTo>
                      <a:pt x="39" y="6"/>
                    </a:lnTo>
                    <a:lnTo>
                      <a:pt x="40" y="10"/>
                    </a:lnTo>
                    <a:lnTo>
                      <a:pt x="40" y="14"/>
                    </a:lnTo>
                    <a:lnTo>
                      <a:pt x="40" y="19"/>
                    </a:lnTo>
                    <a:lnTo>
                      <a:pt x="37" y="23"/>
                    </a:lnTo>
                    <a:lnTo>
                      <a:pt x="33" y="26"/>
                    </a:lnTo>
                    <a:lnTo>
                      <a:pt x="28" y="28"/>
                    </a:lnTo>
                    <a:lnTo>
                      <a:pt x="30" y="29"/>
                    </a:lnTo>
                    <a:lnTo>
                      <a:pt x="33" y="32"/>
                    </a:lnTo>
                    <a:lnTo>
                      <a:pt x="34" y="34"/>
                    </a:lnTo>
                    <a:lnTo>
                      <a:pt x="39" y="40"/>
                    </a:lnTo>
                    <a:lnTo>
                      <a:pt x="44" y="49"/>
                    </a:lnTo>
                    <a:lnTo>
                      <a:pt x="32" y="49"/>
                    </a:lnTo>
                    <a:lnTo>
                      <a:pt x="25" y="38"/>
                    </a:lnTo>
                    <a:lnTo>
                      <a:pt x="22" y="34"/>
                    </a:lnTo>
                    <a:lnTo>
                      <a:pt x="19" y="32"/>
                    </a:lnTo>
                    <a:lnTo>
                      <a:pt x="18" y="30"/>
                    </a:lnTo>
                    <a:lnTo>
                      <a:pt x="17" y="29"/>
                    </a:lnTo>
                    <a:lnTo>
                      <a:pt x="15" y="29"/>
                    </a:lnTo>
                    <a:lnTo>
                      <a:pt x="13" y="29"/>
                    </a:lnTo>
                    <a:lnTo>
                      <a:pt x="10" y="29"/>
                    </a:lnTo>
                    <a:lnTo>
                      <a:pt x="10" y="49"/>
                    </a:lnTo>
                    <a:lnTo>
                      <a:pt x="0" y="49"/>
                    </a:lnTo>
                    <a:close/>
                    <a:moveTo>
                      <a:pt x="10" y="21"/>
                    </a:moveTo>
                    <a:lnTo>
                      <a:pt x="17" y="21"/>
                    </a:lnTo>
                    <a:lnTo>
                      <a:pt x="24" y="21"/>
                    </a:lnTo>
                    <a:lnTo>
                      <a:pt x="26" y="21"/>
                    </a:lnTo>
                    <a:lnTo>
                      <a:pt x="28" y="19"/>
                    </a:lnTo>
                    <a:lnTo>
                      <a:pt x="29" y="18"/>
                    </a:lnTo>
                    <a:lnTo>
                      <a:pt x="30" y="17"/>
                    </a:lnTo>
                    <a:lnTo>
                      <a:pt x="30" y="15"/>
                    </a:lnTo>
                    <a:lnTo>
                      <a:pt x="29" y="13"/>
                    </a:lnTo>
                    <a:lnTo>
                      <a:pt x="29" y="11"/>
                    </a:lnTo>
                    <a:lnTo>
                      <a:pt x="28" y="10"/>
                    </a:lnTo>
                    <a:lnTo>
                      <a:pt x="25" y="8"/>
                    </a:lnTo>
                    <a:lnTo>
                      <a:pt x="22" y="8"/>
                    </a:lnTo>
                    <a:lnTo>
                      <a:pt x="18" y="8"/>
                    </a:lnTo>
                    <a:lnTo>
                      <a:pt x="10" y="8"/>
                    </a:lnTo>
                    <a:lnTo>
                      <a:pt x="10"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7" name="Freeform 241"/>
              <p:cNvSpPr>
                <a:spLocks/>
              </p:cNvSpPr>
              <p:nvPr/>
            </p:nvSpPr>
            <p:spPr bwMode="auto">
              <a:xfrm>
                <a:off x="4110" y="3774"/>
                <a:ext cx="37" cy="49"/>
              </a:xfrm>
              <a:custGeom>
                <a:avLst/>
                <a:gdLst>
                  <a:gd name="T0" fmla="*/ 0 w 37"/>
                  <a:gd name="T1" fmla="*/ 49 h 49"/>
                  <a:gd name="T2" fmla="*/ 0 w 37"/>
                  <a:gd name="T3" fmla="*/ 0 h 49"/>
                  <a:gd name="T4" fmla="*/ 36 w 37"/>
                  <a:gd name="T5" fmla="*/ 0 h 49"/>
                  <a:gd name="T6" fmla="*/ 36 w 37"/>
                  <a:gd name="T7" fmla="*/ 8 h 49"/>
                  <a:gd name="T8" fmla="*/ 10 w 37"/>
                  <a:gd name="T9" fmla="*/ 8 h 49"/>
                  <a:gd name="T10" fmla="*/ 10 w 37"/>
                  <a:gd name="T11" fmla="*/ 19 h 49"/>
                  <a:gd name="T12" fmla="*/ 34 w 37"/>
                  <a:gd name="T13" fmla="*/ 19 h 49"/>
                  <a:gd name="T14" fmla="*/ 34 w 37"/>
                  <a:gd name="T15" fmla="*/ 28 h 49"/>
                  <a:gd name="T16" fmla="*/ 10 w 37"/>
                  <a:gd name="T17" fmla="*/ 28 h 49"/>
                  <a:gd name="T18" fmla="*/ 10 w 37"/>
                  <a:gd name="T19" fmla="*/ 41 h 49"/>
                  <a:gd name="T20" fmla="*/ 37 w 37"/>
                  <a:gd name="T21" fmla="*/ 41 h 49"/>
                  <a:gd name="T22" fmla="*/ 37 w 37"/>
                  <a:gd name="T23" fmla="*/ 49 h 49"/>
                  <a:gd name="T24" fmla="*/ 0 w 37"/>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49"/>
                  <a:gd name="T41" fmla="*/ 37 w 37"/>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49">
                    <a:moveTo>
                      <a:pt x="0" y="49"/>
                    </a:moveTo>
                    <a:lnTo>
                      <a:pt x="0" y="0"/>
                    </a:lnTo>
                    <a:lnTo>
                      <a:pt x="36" y="0"/>
                    </a:lnTo>
                    <a:lnTo>
                      <a:pt x="36" y="8"/>
                    </a:lnTo>
                    <a:lnTo>
                      <a:pt x="10" y="8"/>
                    </a:lnTo>
                    <a:lnTo>
                      <a:pt x="10" y="19"/>
                    </a:lnTo>
                    <a:lnTo>
                      <a:pt x="34" y="19"/>
                    </a:lnTo>
                    <a:lnTo>
                      <a:pt x="34" y="28"/>
                    </a:lnTo>
                    <a:lnTo>
                      <a:pt x="10" y="28"/>
                    </a:lnTo>
                    <a:lnTo>
                      <a:pt x="10" y="41"/>
                    </a:lnTo>
                    <a:lnTo>
                      <a:pt x="37" y="41"/>
                    </a:lnTo>
                    <a:lnTo>
                      <a:pt x="37"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8" name="Freeform 242"/>
              <p:cNvSpPr>
                <a:spLocks noEditPoints="1"/>
              </p:cNvSpPr>
              <p:nvPr/>
            </p:nvSpPr>
            <p:spPr bwMode="auto">
              <a:xfrm>
                <a:off x="4155" y="3774"/>
                <a:ext cx="38" cy="49"/>
              </a:xfrm>
              <a:custGeom>
                <a:avLst/>
                <a:gdLst>
                  <a:gd name="T0" fmla="*/ 0 w 38"/>
                  <a:gd name="T1" fmla="*/ 49 h 49"/>
                  <a:gd name="T2" fmla="*/ 0 w 38"/>
                  <a:gd name="T3" fmla="*/ 0 h 49"/>
                  <a:gd name="T4" fmla="*/ 17 w 38"/>
                  <a:gd name="T5" fmla="*/ 0 h 49"/>
                  <a:gd name="T6" fmla="*/ 23 w 38"/>
                  <a:gd name="T7" fmla="*/ 0 h 49"/>
                  <a:gd name="T8" fmla="*/ 28 w 38"/>
                  <a:gd name="T9" fmla="*/ 2 h 49"/>
                  <a:gd name="T10" fmla="*/ 32 w 38"/>
                  <a:gd name="T11" fmla="*/ 3 h 49"/>
                  <a:gd name="T12" fmla="*/ 36 w 38"/>
                  <a:gd name="T13" fmla="*/ 6 h 49"/>
                  <a:gd name="T14" fmla="*/ 37 w 38"/>
                  <a:gd name="T15" fmla="*/ 10 h 49"/>
                  <a:gd name="T16" fmla="*/ 38 w 38"/>
                  <a:gd name="T17" fmla="*/ 15 h 49"/>
                  <a:gd name="T18" fmla="*/ 37 w 38"/>
                  <a:gd name="T19" fmla="*/ 19 h 49"/>
                  <a:gd name="T20" fmla="*/ 36 w 38"/>
                  <a:gd name="T21" fmla="*/ 23 h 49"/>
                  <a:gd name="T22" fmla="*/ 34 w 38"/>
                  <a:gd name="T23" fmla="*/ 26 h 49"/>
                  <a:gd name="T24" fmla="*/ 32 w 38"/>
                  <a:gd name="T25" fmla="*/ 28 h 49"/>
                  <a:gd name="T26" fmla="*/ 30 w 38"/>
                  <a:gd name="T27" fmla="*/ 29 h 49"/>
                  <a:gd name="T28" fmla="*/ 28 w 38"/>
                  <a:gd name="T29" fmla="*/ 30 h 49"/>
                  <a:gd name="T30" fmla="*/ 22 w 38"/>
                  <a:gd name="T31" fmla="*/ 30 h 49"/>
                  <a:gd name="T32" fmla="*/ 17 w 38"/>
                  <a:gd name="T33" fmla="*/ 30 h 49"/>
                  <a:gd name="T34" fmla="*/ 10 w 38"/>
                  <a:gd name="T35" fmla="*/ 30 h 49"/>
                  <a:gd name="T36" fmla="*/ 10 w 38"/>
                  <a:gd name="T37" fmla="*/ 49 h 49"/>
                  <a:gd name="T38" fmla="*/ 0 w 38"/>
                  <a:gd name="T39" fmla="*/ 49 h 49"/>
                  <a:gd name="T40" fmla="*/ 10 w 38"/>
                  <a:gd name="T41" fmla="*/ 8 h 49"/>
                  <a:gd name="T42" fmla="*/ 10 w 38"/>
                  <a:gd name="T43" fmla="*/ 22 h 49"/>
                  <a:gd name="T44" fmla="*/ 15 w 38"/>
                  <a:gd name="T45" fmla="*/ 22 h 49"/>
                  <a:gd name="T46" fmla="*/ 21 w 38"/>
                  <a:gd name="T47" fmla="*/ 22 h 49"/>
                  <a:gd name="T48" fmla="*/ 23 w 38"/>
                  <a:gd name="T49" fmla="*/ 22 h 49"/>
                  <a:gd name="T50" fmla="*/ 25 w 38"/>
                  <a:gd name="T51" fmla="*/ 21 h 49"/>
                  <a:gd name="T52" fmla="*/ 26 w 38"/>
                  <a:gd name="T53" fmla="*/ 19 h 49"/>
                  <a:gd name="T54" fmla="*/ 28 w 38"/>
                  <a:gd name="T55" fmla="*/ 18 h 49"/>
                  <a:gd name="T56" fmla="*/ 28 w 38"/>
                  <a:gd name="T57" fmla="*/ 15 h 49"/>
                  <a:gd name="T58" fmla="*/ 28 w 38"/>
                  <a:gd name="T59" fmla="*/ 13 h 49"/>
                  <a:gd name="T60" fmla="*/ 26 w 38"/>
                  <a:gd name="T61" fmla="*/ 11 h 49"/>
                  <a:gd name="T62" fmla="*/ 25 w 38"/>
                  <a:gd name="T63" fmla="*/ 10 h 49"/>
                  <a:gd name="T64" fmla="*/ 22 w 38"/>
                  <a:gd name="T65" fmla="*/ 8 h 49"/>
                  <a:gd name="T66" fmla="*/ 19 w 38"/>
                  <a:gd name="T67" fmla="*/ 8 h 49"/>
                  <a:gd name="T68" fmla="*/ 15 w 38"/>
                  <a:gd name="T69" fmla="*/ 8 h 49"/>
                  <a:gd name="T70" fmla="*/ 10 w 38"/>
                  <a:gd name="T71" fmla="*/ 8 h 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
                  <a:gd name="T109" fmla="*/ 0 h 49"/>
                  <a:gd name="T110" fmla="*/ 38 w 38"/>
                  <a:gd name="T111" fmla="*/ 49 h 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 h="49">
                    <a:moveTo>
                      <a:pt x="0" y="49"/>
                    </a:moveTo>
                    <a:lnTo>
                      <a:pt x="0" y="0"/>
                    </a:lnTo>
                    <a:lnTo>
                      <a:pt x="17" y="0"/>
                    </a:lnTo>
                    <a:lnTo>
                      <a:pt x="23" y="0"/>
                    </a:lnTo>
                    <a:lnTo>
                      <a:pt x="28" y="2"/>
                    </a:lnTo>
                    <a:lnTo>
                      <a:pt x="32" y="3"/>
                    </a:lnTo>
                    <a:lnTo>
                      <a:pt x="36" y="6"/>
                    </a:lnTo>
                    <a:lnTo>
                      <a:pt x="37" y="10"/>
                    </a:lnTo>
                    <a:lnTo>
                      <a:pt x="38" y="15"/>
                    </a:lnTo>
                    <a:lnTo>
                      <a:pt x="37" y="19"/>
                    </a:lnTo>
                    <a:lnTo>
                      <a:pt x="36" y="23"/>
                    </a:lnTo>
                    <a:lnTo>
                      <a:pt x="34" y="26"/>
                    </a:lnTo>
                    <a:lnTo>
                      <a:pt x="32" y="28"/>
                    </a:lnTo>
                    <a:lnTo>
                      <a:pt x="30" y="29"/>
                    </a:lnTo>
                    <a:lnTo>
                      <a:pt x="28" y="30"/>
                    </a:lnTo>
                    <a:lnTo>
                      <a:pt x="22" y="30"/>
                    </a:lnTo>
                    <a:lnTo>
                      <a:pt x="17" y="30"/>
                    </a:lnTo>
                    <a:lnTo>
                      <a:pt x="10" y="30"/>
                    </a:lnTo>
                    <a:lnTo>
                      <a:pt x="10" y="49"/>
                    </a:lnTo>
                    <a:lnTo>
                      <a:pt x="0" y="49"/>
                    </a:lnTo>
                    <a:close/>
                    <a:moveTo>
                      <a:pt x="10" y="8"/>
                    </a:moveTo>
                    <a:lnTo>
                      <a:pt x="10" y="22"/>
                    </a:lnTo>
                    <a:lnTo>
                      <a:pt x="15" y="22"/>
                    </a:lnTo>
                    <a:lnTo>
                      <a:pt x="21" y="22"/>
                    </a:lnTo>
                    <a:lnTo>
                      <a:pt x="23" y="22"/>
                    </a:lnTo>
                    <a:lnTo>
                      <a:pt x="25" y="21"/>
                    </a:lnTo>
                    <a:lnTo>
                      <a:pt x="26" y="19"/>
                    </a:lnTo>
                    <a:lnTo>
                      <a:pt x="28" y="18"/>
                    </a:lnTo>
                    <a:lnTo>
                      <a:pt x="28" y="15"/>
                    </a:lnTo>
                    <a:lnTo>
                      <a:pt x="28" y="13"/>
                    </a:lnTo>
                    <a:lnTo>
                      <a:pt x="26" y="11"/>
                    </a:lnTo>
                    <a:lnTo>
                      <a:pt x="25" y="10"/>
                    </a:lnTo>
                    <a:lnTo>
                      <a:pt x="22" y="8"/>
                    </a:lnTo>
                    <a:lnTo>
                      <a:pt x="19" y="8"/>
                    </a:lnTo>
                    <a:lnTo>
                      <a:pt x="15" y="8"/>
                    </a:lnTo>
                    <a:lnTo>
                      <a:pt x="10" y="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89" name="Freeform 243"/>
              <p:cNvSpPr>
                <a:spLocks/>
              </p:cNvSpPr>
              <p:nvPr/>
            </p:nvSpPr>
            <p:spPr bwMode="auto">
              <a:xfrm>
                <a:off x="4200" y="3774"/>
                <a:ext cx="40" cy="49"/>
              </a:xfrm>
              <a:custGeom>
                <a:avLst/>
                <a:gdLst>
                  <a:gd name="T0" fmla="*/ 0 w 40"/>
                  <a:gd name="T1" fmla="*/ 0 h 49"/>
                  <a:gd name="T2" fmla="*/ 11 w 40"/>
                  <a:gd name="T3" fmla="*/ 0 h 49"/>
                  <a:gd name="T4" fmla="*/ 11 w 40"/>
                  <a:gd name="T5" fmla="*/ 26 h 49"/>
                  <a:gd name="T6" fmla="*/ 11 w 40"/>
                  <a:gd name="T7" fmla="*/ 32 h 49"/>
                  <a:gd name="T8" fmla="*/ 11 w 40"/>
                  <a:gd name="T9" fmla="*/ 34 h 49"/>
                  <a:gd name="T10" fmla="*/ 12 w 40"/>
                  <a:gd name="T11" fmla="*/ 37 h 49"/>
                  <a:gd name="T12" fmla="*/ 14 w 40"/>
                  <a:gd name="T13" fmla="*/ 40 h 49"/>
                  <a:gd name="T14" fmla="*/ 17 w 40"/>
                  <a:gd name="T15" fmla="*/ 41 h 49"/>
                  <a:gd name="T16" fmla="*/ 21 w 40"/>
                  <a:gd name="T17" fmla="*/ 41 h 49"/>
                  <a:gd name="T18" fmla="*/ 25 w 40"/>
                  <a:gd name="T19" fmla="*/ 41 h 49"/>
                  <a:gd name="T20" fmla="*/ 27 w 40"/>
                  <a:gd name="T21" fmla="*/ 40 h 49"/>
                  <a:gd name="T22" fmla="*/ 29 w 40"/>
                  <a:gd name="T23" fmla="*/ 38 h 49"/>
                  <a:gd name="T24" fmla="*/ 29 w 40"/>
                  <a:gd name="T25" fmla="*/ 36 h 49"/>
                  <a:gd name="T26" fmla="*/ 30 w 40"/>
                  <a:gd name="T27" fmla="*/ 32 h 49"/>
                  <a:gd name="T28" fmla="*/ 30 w 40"/>
                  <a:gd name="T29" fmla="*/ 28 h 49"/>
                  <a:gd name="T30" fmla="*/ 30 w 40"/>
                  <a:gd name="T31" fmla="*/ 0 h 49"/>
                  <a:gd name="T32" fmla="*/ 40 w 40"/>
                  <a:gd name="T33" fmla="*/ 0 h 49"/>
                  <a:gd name="T34" fmla="*/ 40 w 40"/>
                  <a:gd name="T35" fmla="*/ 26 h 49"/>
                  <a:gd name="T36" fmla="*/ 40 w 40"/>
                  <a:gd name="T37" fmla="*/ 33 h 49"/>
                  <a:gd name="T38" fmla="*/ 38 w 40"/>
                  <a:gd name="T39" fmla="*/ 38 h 49"/>
                  <a:gd name="T40" fmla="*/ 38 w 40"/>
                  <a:gd name="T41" fmla="*/ 41 h 49"/>
                  <a:gd name="T42" fmla="*/ 36 w 40"/>
                  <a:gd name="T43" fmla="*/ 44 h 49"/>
                  <a:gd name="T44" fmla="*/ 33 w 40"/>
                  <a:gd name="T45" fmla="*/ 47 h 49"/>
                  <a:gd name="T46" fmla="*/ 30 w 40"/>
                  <a:gd name="T47" fmla="*/ 48 h 49"/>
                  <a:gd name="T48" fmla="*/ 26 w 40"/>
                  <a:gd name="T49" fmla="*/ 49 h 49"/>
                  <a:gd name="T50" fmla="*/ 21 w 40"/>
                  <a:gd name="T51" fmla="*/ 49 h 49"/>
                  <a:gd name="T52" fmla="*/ 15 w 40"/>
                  <a:gd name="T53" fmla="*/ 49 h 49"/>
                  <a:gd name="T54" fmla="*/ 10 w 40"/>
                  <a:gd name="T55" fmla="*/ 48 h 49"/>
                  <a:gd name="T56" fmla="*/ 7 w 40"/>
                  <a:gd name="T57" fmla="*/ 47 h 49"/>
                  <a:gd name="T58" fmla="*/ 4 w 40"/>
                  <a:gd name="T59" fmla="*/ 44 h 49"/>
                  <a:gd name="T60" fmla="*/ 3 w 40"/>
                  <a:gd name="T61" fmla="*/ 41 h 49"/>
                  <a:gd name="T62" fmla="*/ 2 w 40"/>
                  <a:gd name="T63" fmla="*/ 38 h 49"/>
                  <a:gd name="T64" fmla="*/ 2 w 40"/>
                  <a:gd name="T65" fmla="*/ 33 h 49"/>
                  <a:gd name="T66" fmla="*/ 0 w 40"/>
                  <a:gd name="T67" fmla="*/ 26 h 49"/>
                  <a:gd name="T68" fmla="*/ 0 w 40"/>
                  <a:gd name="T69" fmla="*/ 0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
                  <a:gd name="T106" fmla="*/ 0 h 49"/>
                  <a:gd name="T107" fmla="*/ 40 w 40"/>
                  <a:gd name="T108" fmla="*/ 49 h 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 h="49">
                    <a:moveTo>
                      <a:pt x="0" y="0"/>
                    </a:moveTo>
                    <a:lnTo>
                      <a:pt x="11" y="0"/>
                    </a:lnTo>
                    <a:lnTo>
                      <a:pt x="11" y="26"/>
                    </a:lnTo>
                    <a:lnTo>
                      <a:pt x="11" y="32"/>
                    </a:lnTo>
                    <a:lnTo>
                      <a:pt x="11" y="34"/>
                    </a:lnTo>
                    <a:lnTo>
                      <a:pt x="12" y="37"/>
                    </a:lnTo>
                    <a:lnTo>
                      <a:pt x="14" y="40"/>
                    </a:lnTo>
                    <a:lnTo>
                      <a:pt x="17" y="41"/>
                    </a:lnTo>
                    <a:lnTo>
                      <a:pt x="21" y="41"/>
                    </a:lnTo>
                    <a:lnTo>
                      <a:pt x="25" y="41"/>
                    </a:lnTo>
                    <a:lnTo>
                      <a:pt x="27" y="40"/>
                    </a:lnTo>
                    <a:lnTo>
                      <a:pt x="29" y="38"/>
                    </a:lnTo>
                    <a:lnTo>
                      <a:pt x="29" y="36"/>
                    </a:lnTo>
                    <a:lnTo>
                      <a:pt x="30" y="32"/>
                    </a:lnTo>
                    <a:lnTo>
                      <a:pt x="30" y="28"/>
                    </a:lnTo>
                    <a:lnTo>
                      <a:pt x="30" y="0"/>
                    </a:lnTo>
                    <a:lnTo>
                      <a:pt x="40" y="0"/>
                    </a:lnTo>
                    <a:lnTo>
                      <a:pt x="40" y="26"/>
                    </a:lnTo>
                    <a:lnTo>
                      <a:pt x="40" y="33"/>
                    </a:lnTo>
                    <a:lnTo>
                      <a:pt x="38" y="38"/>
                    </a:lnTo>
                    <a:lnTo>
                      <a:pt x="38" y="41"/>
                    </a:lnTo>
                    <a:lnTo>
                      <a:pt x="36" y="44"/>
                    </a:lnTo>
                    <a:lnTo>
                      <a:pt x="33" y="47"/>
                    </a:lnTo>
                    <a:lnTo>
                      <a:pt x="30" y="48"/>
                    </a:lnTo>
                    <a:lnTo>
                      <a:pt x="26" y="49"/>
                    </a:lnTo>
                    <a:lnTo>
                      <a:pt x="21" y="49"/>
                    </a:lnTo>
                    <a:lnTo>
                      <a:pt x="15" y="49"/>
                    </a:lnTo>
                    <a:lnTo>
                      <a:pt x="10" y="48"/>
                    </a:lnTo>
                    <a:lnTo>
                      <a:pt x="7" y="47"/>
                    </a:lnTo>
                    <a:lnTo>
                      <a:pt x="4" y="44"/>
                    </a:lnTo>
                    <a:lnTo>
                      <a:pt x="3" y="41"/>
                    </a:lnTo>
                    <a:lnTo>
                      <a:pt x="2" y="38"/>
                    </a:lnTo>
                    <a:lnTo>
                      <a:pt x="2" y="33"/>
                    </a:lnTo>
                    <a:lnTo>
                      <a:pt x="0" y="26"/>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0" name="Freeform 244"/>
              <p:cNvSpPr>
                <a:spLocks noEditPoints="1"/>
              </p:cNvSpPr>
              <p:nvPr/>
            </p:nvSpPr>
            <p:spPr bwMode="auto">
              <a:xfrm>
                <a:off x="4251" y="3774"/>
                <a:ext cx="40" cy="49"/>
              </a:xfrm>
              <a:custGeom>
                <a:avLst/>
                <a:gdLst>
                  <a:gd name="T0" fmla="*/ 0 w 40"/>
                  <a:gd name="T1" fmla="*/ 0 h 49"/>
                  <a:gd name="T2" fmla="*/ 19 w 40"/>
                  <a:gd name="T3" fmla="*/ 0 h 49"/>
                  <a:gd name="T4" fmla="*/ 24 w 40"/>
                  <a:gd name="T5" fmla="*/ 0 h 49"/>
                  <a:gd name="T6" fmla="*/ 27 w 40"/>
                  <a:gd name="T7" fmla="*/ 0 h 49"/>
                  <a:gd name="T8" fmla="*/ 30 w 40"/>
                  <a:gd name="T9" fmla="*/ 2 h 49"/>
                  <a:gd name="T10" fmla="*/ 32 w 40"/>
                  <a:gd name="T11" fmla="*/ 3 h 49"/>
                  <a:gd name="T12" fmla="*/ 34 w 40"/>
                  <a:gd name="T13" fmla="*/ 4 h 49"/>
                  <a:gd name="T14" fmla="*/ 36 w 40"/>
                  <a:gd name="T15" fmla="*/ 7 h 49"/>
                  <a:gd name="T16" fmla="*/ 36 w 40"/>
                  <a:gd name="T17" fmla="*/ 10 h 49"/>
                  <a:gd name="T18" fmla="*/ 38 w 40"/>
                  <a:gd name="T19" fmla="*/ 13 h 49"/>
                  <a:gd name="T20" fmla="*/ 36 w 40"/>
                  <a:gd name="T21" fmla="*/ 15 h 49"/>
                  <a:gd name="T22" fmla="*/ 35 w 40"/>
                  <a:gd name="T23" fmla="*/ 19 h 49"/>
                  <a:gd name="T24" fmla="*/ 34 w 40"/>
                  <a:gd name="T25" fmla="*/ 22 h 49"/>
                  <a:gd name="T26" fmla="*/ 31 w 40"/>
                  <a:gd name="T27" fmla="*/ 23 h 49"/>
                  <a:gd name="T28" fmla="*/ 35 w 40"/>
                  <a:gd name="T29" fmla="*/ 25 h 49"/>
                  <a:gd name="T30" fmla="*/ 38 w 40"/>
                  <a:gd name="T31" fmla="*/ 28 h 49"/>
                  <a:gd name="T32" fmla="*/ 39 w 40"/>
                  <a:gd name="T33" fmla="*/ 32 h 49"/>
                  <a:gd name="T34" fmla="*/ 40 w 40"/>
                  <a:gd name="T35" fmla="*/ 34 h 49"/>
                  <a:gd name="T36" fmla="*/ 39 w 40"/>
                  <a:gd name="T37" fmla="*/ 38 h 49"/>
                  <a:gd name="T38" fmla="*/ 38 w 40"/>
                  <a:gd name="T39" fmla="*/ 41 h 49"/>
                  <a:gd name="T40" fmla="*/ 36 w 40"/>
                  <a:gd name="T41" fmla="*/ 44 h 49"/>
                  <a:gd name="T42" fmla="*/ 34 w 40"/>
                  <a:gd name="T43" fmla="*/ 47 h 49"/>
                  <a:gd name="T44" fmla="*/ 31 w 40"/>
                  <a:gd name="T45" fmla="*/ 48 h 49"/>
                  <a:gd name="T46" fmla="*/ 27 w 40"/>
                  <a:gd name="T47" fmla="*/ 49 h 49"/>
                  <a:gd name="T48" fmla="*/ 23 w 40"/>
                  <a:gd name="T49" fmla="*/ 49 h 49"/>
                  <a:gd name="T50" fmla="*/ 16 w 40"/>
                  <a:gd name="T51" fmla="*/ 49 h 49"/>
                  <a:gd name="T52" fmla="*/ 0 w 40"/>
                  <a:gd name="T53" fmla="*/ 49 h 49"/>
                  <a:gd name="T54" fmla="*/ 0 w 40"/>
                  <a:gd name="T55" fmla="*/ 0 h 49"/>
                  <a:gd name="T56" fmla="*/ 9 w 40"/>
                  <a:gd name="T57" fmla="*/ 8 h 49"/>
                  <a:gd name="T58" fmla="*/ 9 w 40"/>
                  <a:gd name="T59" fmla="*/ 19 h 49"/>
                  <a:gd name="T60" fmla="*/ 16 w 40"/>
                  <a:gd name="T61" fmla="*/ 19 h 49"/>
                  <a:gd name="T62" fmla="*/ 20 w 40"/>
                  <a:gd name="T63" fmla="*/ 19 h 49"/>
                  <a:gd name="T64" fmla="*/ 23 w 40"/>
                  <a:gd name="T65" fmla="*/ 19 h 49"/>
                  <a:gd name="T66" fmla="*/ 24 w 40"/>
                  <a:gd name="T67" fmla="*/ 19 h 49"/>
                  <a:gd name="T68" fmla="*/ 27 w 40"/>
                  <a:gd name="T69" fmla="*/ 18 h 49"/>
                  <a:gd name="T70" fmla="*/ 27 w 40"/>
                  <a:gd name="T71" fmla="*/ 17 h 49"/>
                  <a:gd name="T72" fmla="*/ 28 w 40"/>
                  <a:gd name="T73" fmla="*/ 14 h 49"/>
                  <a:gd name="T74" fmla="*/ 28 w 40"/>
                  <a:gd name="T75" fmla="*/ 13 h 49"/>
                  <a:gd name="T76" fmla="*/ 27 w 40"/>
                  <a:gd name="T77" fmla="*/ 10 h 49"/>
                  <a:gd name="T78" fmla="*/ 25 w 40"/>
                  <a:gd name="T79" fmla="*/ 10 h 49"/>
                  <a:gd name="T80" fmla="*/ 23 w 40"/>
                  <a:gd name="T81" fmla="*/ 8 h 49"/>
                  <a:gd name="T82" fmla="*/ 20 w 40"/>
                  <a:gd name="T83" fmla="*/ 8 h 49"/>
                  <a:gd name="T84" fmla="*/ 15 w 40"/>
                  <a:gd name="T85" fmla="*/ 8 h 49"/>
                  <a:gd name="T86" fmla="*/ 9 w 40"/>
                  <a:gd name="T87" fmla="*/ 8 h 49"/>
                  <a:gd name="T88" fmla="*/ 9 w 40"/>
                  <a:gd name="T89" fmla="*/ 28 h 49"/>
                  <a:gd name="T90" fmla="*/ 9 w 40"/>
                  <a:gd name="T91" fmla="*/ 41 h 49"/>
                  <a:gd name="T92" fmla="*/ 17 w 40"/>
                  <a:gd name="T93" fmla="*/ 41 h 49"/>
                  <a:gd name="T94" fmla="*/ 23 w 40"/>
                  <a:gd name="T95" fmla="*/ 41 h 49"/>
                  <a:gd name="T96" fmla="*/ 24 w 40"/>
                  <a:gd name="T97" fmla="*/ 41 h 49"/>
                  <a:gd name="T98" fmla="*/ 27 w 40"/>
                  <a:gd name="T99" fmla="*/ 40 h 49"/>
                  <a:gd name="T100" fmla="*/ 28 w 40"/>
                  <a:gd name="T101" fmla="*/ 38 h 49"/>
                  <a:gd name="T102" fmla="*/ 30 w 40"/>
                  <a:gd name="T103" fmla="*/ 37 h 49"/>
                  <a:gd name="T104" fmla="*/ 30 w 40"/>
                  <a:gd name="T105" fmla="*/ 34 h 49"/>
                  <a:gd name="T106" fmla="*/ 30 w 40"/>
                  <a:gd name="T107" fmla="*/ 33 h 49"/>
                  <a:gd name="T108" fmla="*/ 28 w 40"/>
                  <a:gd name="T109" fmla="*/ 30 h 49"/>
                  <a:gd name="T110" fmla="*/ 27 w 40"/>
                  <a:gd name="T111" fmla="*/ 29 h 49"/>
                  <a:gd name="T112" fmla="*/ 25 w 40"/>
                  <a:gd name="T113" fmla="*/ 29 h 49"/>
                  <a:gd name="T114" fmla="*/ 23 w 40"/>
                  <a:gd name="T115" fmla="*/ 28 h 49"/>
                  <a:gd name="T116" fmla="*/ 17 w 40"/>
                  <a:gd name="T117" fmla="*/ 28 h 49"/>
                  <a:gd name="T118" fmla="*/ 9 w 40"/>
                  <a:gd name="T119" fmla="*/ 28 h 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
                  <a:gd name="T181" fmla="*/ 0 h 49"/>
                  <a:gd name="T182" fmla="*/ 40 w 40"/>
                  <a:gd name="T183" fmla="*/ 49 h 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 h="49">
                    <a:moveTo>
                      <a:pt x="0" y="0"/>
                    </a:moveTo>
                    <a:lnTo>
                      <a:pt x="19" y="0"/>
                    </a:lnTo>
                    <a:lnTo>
                      <a:pt x="24" y="0"/>
                    </a:lnTo>
                    <a:lnTo>
                      <a:pt x="27" y="0"/>
                    </a:lnTo>
                    <a:lnTo>
                      <a:pt x="30" y="2"/>
                    </a:lnTo>
                    <a:lnTo>
                      <a:pt x="32" y="3"/>
                    </a:lnTo>
                    <a:lnTo>
                      <a:pt x="34" y="4"/>
                    </a:lnTo>
                    <a:lnTo>
                      <a:pt x="36" y="7"/>
                    </a:lnTo>
                    <a:lnTo>
                      <a:pt x="36" y="10"/>
                    </a:lnTo>
                    <a:lnTo>
                      <a:pt x="38" y="13"/>
                    </a:lnTo>
                    <a:lnTo>
                      <a:pt x="36" y="15"/>
                    </a:lnTo>
                    <a:lnTo>
                      <a:pt x="35" y="19"/>
                    </a:lnTo>
                    <a:lnTo>
                      <a:pt x="34" y="22"/>
                    </a:lnTo>
                    <a:lnTo>
                      <a:pt x="31" y="23"/>
                    </a:lnTo>
                    <a:lnTo>
                      <a:pt x="35" y="25"/>
                    </a:lnTo>
                    <a:lnTo>
                      <a:pt x="38" y="28"/>
                    </a:lnTo>
                    <a:lnTo>
                      <a:pt x="39" y="32"/>
                    </a:lnTo>
                    <a:lnTo>
                      <a:pt x="40" y="34"/>
                    </a:lnTo>
                    <a:lnTo>
                      <a:pt x="39" y="38"/>
                    </a:lnTo>
                    <a:lnTo>
                      <a:pt x="38" y="41"/>
                    </a:lnTo>
                    <a:lnTo>
                      <a:pt x="36" y="44"/>
                    </a:lnTo>
                    <a:lnTo>
                      <a:pt x="34" y="47"/>
                    </a:lnTo>
                    <a:lnTo>
                      <a:pt x="31" y="48"/>
                    </a:lnTo>
                    <a:lnTo>
                      <a:pt x="27" y="49"/>
                    </a:lnTo>
                    <a:lnTo>
                      <a:pt x="23" y="49"/>
                    </a:lnTo>
                    <a:lnTo>
                      <a:pt x="16" y="49"/>
                    </a:lnTo>
                    <a:lnTo>
                      <a:pt x="0" y="49"/>
                    </a:lnTo>
                    <a:lnTo>
                      <a:pt x="0" y="0"/>
                    </a:lnTo>
                    <a:close/>
                    <a:moveTo>
                      <a:pt x="9" y="8"/>
                    </a:moveTo>
                    <a:lnTo>
                      <a:pt x="9" y="19"/>
                    </a:lnTo>
                    <a:lnTo>
                      <a:pt x="16" y="19"/>
                    </a:lnTo>
                    <a:lnTo>
                      <a:pt x="20" y="19"/>
                    </a:lnTo>
                    <a:lnTo>
                      <a:pt x="23" y="19"/>
                    </a:lnTo>
                    <a:lnTo>
                      <a:pt x="24" y="19"/>
                    </a:lnTo>
                    <a:lnTo>
                      <a:pt x="27" y="18"/>
                    </a:lnTo>
                    <a:lnTo>
                      <a:pt x="27" y="17"/>
                    </a:lnTo>
                    <a:lnTo>
                      <a:pt x="28" y="14"/>
                    </a:lnTo>
                    <a:lnTo>
                      <a:pt x="28" y="13"/>
                    </a:lnTo>
                    <a:lnTo>
                      <a:pt x="27" y="10"/>
                    </a:lnTo>
                    <a:lnTo>
                      <a:pt x="25" y="10"/>
                    </a:lnTo>
                    <a:lnTo>
                      <a:pt x="23" y="8"/>
                    </a:lnTo>
                    <a:lnTo>
                      <a:pt x="20" y="8"/>
                    </a:lnTo>
                    <a:lnTo>
                      <a:pt x="15" y="8"/>
                    </a:lnTo>
                    <a:lnTo>
                      <a:pt x="9" y="8"/>
                    </a:lnTo>
                    <a:close/>
                    <a:moveTo>
                      <a:pt x="9" y="28"/>
                    </a:moveTo>
                    <a:lnTo>
                      <a:pt x="9" y="41"/>
                    </a:lnTo>
                    <a:lnTo>
                      <a:pt x="17" y="41"/>
                    </a:lnTo>
                    <a:lnTo>
                      <a:pt x="23" y="41"/>
                    </a:lnTo>
                    <a:lnTo>
                      <a:pt x="24" y="41"/>
                    </a:lnTo>
                    <a:lnTo>
                      <a:pt x="27" y="40"/>
                    </a:lnTo>
                    <a:lnTo>
                      <a:pt x="28" y="38"/>
                    </a:lnTo>
                    <a:lnTo>
                      <a:pt x="30" y="37"/>
                    </a:lnTo>
                    <a:lnTo>
                      <a:pt x="30" y="34"/>
                    </a:lnTo>
                    <a:lnTo>
                      <a:pt x="30" y="33"/>
                    </a:lnTo>
                    <a:lnTo>
                      <a:pt x="28" y="30"/>
                    </a:lnTo>
                    <a:lnTo>
                      <a:pt x="27" y="29"/>
                    </a:lnTo>
                    <a:lnTo>
                      <a:pt x="25" y="29"/>
                    </a:lnTo>
                    <a:lnTo>
                      <a:pt x="23" y="28"/>
                    </a:lnTo>
                    <a:lnTo>
                      <a:pt x="17" y="28"/>
                    </a:lnTo>
                    <a:lnTo>
                      <a:pt x="9" y="2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1" name="Freeform 245"/>
              <p:cNvSpPr>
                <a:spLocks/>
              </p:cNvSpPr>
              <p:nvPr/>
            </p:nvSpPr>
            <p:spPr bwMode="auto">
              <a:xfrm>
                <a:off x="4300" y="3774"/>
                <a:ext cx="34" cy="49"/>
              </a:xfrm>
              <a:custGeom>
                <a:avLst/>
                <a:gdLst>
                  <a:gd name="T0" fmla="*/ 0 w 34"/>
                  <a:gd name="T1" fmla="*/ 49 h 49"/>
                  <a:gd name="T2" fmla="*/ 0 w 34"/>
                  <a:gd name="T3" fmla="*/ 0 h 49"/>
                  <a:gd name="T4" fmla="*/ 9 w 34"/>
                  <a:gd name="T5" fmla="*/ 0 h 49"/>
                  <a:gd name="T6" fmla="*/ 9 w 34"/>
                  <a:gd name="T7" fmla="*/ 41 h 49"/>
                  <a:gd name="T8" fmla="*/ 34 w 34"/>
                  <a:gd name="T9" fmla="*/ 41 h 49"/>
                  <a:gd name="T10" fmla="*/ 34 w 34"/>
                  <a:gd name="T11" fmla="*/ 49 h 49"/>
                  <a:gd name="T12" fmla="*/ 0 w 34"/>
                  <a:gd name="T13" fmla="*/ 49 h 49"/>
                  <a:gd name="T14" fmla="*/ 0 60000 65536"/>
                  <a:gd name="T15" fmla="*/ 0 60000 65536"/>
                  <a:gd name="T16" fmla="*/ 0 60000 65536"/>
                  <a:gd name="T17" fmla="*/ 0 60000 65536"/>
                  <a:gd name="T18" fmla="*/ 0 60000 65536"/>
                  <a:gd name="T19" fmla="*/ 0 60000 65536"/>
                  <a:gd name="T20" fmla="*/ 0 60000 65536"/>
                  <a:gd name="T21" fmla="*/ 0 w 34"/>
                  <a:gd name="T22" fmla="*/ 0 h 49"/>
                  <a:gd name="T23" fmla="*/ 34 w 34"/>
                  <a:gd name="T24" fmla="*/ 49 h 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9">
                    <a:moveTo>
                      <a:pt x="0" y="49"/>
                    </a:moveTo>
                    <a:lnTo>
                      <a:pt x="0" y="0"/>
                    </a:lnTo>
                    <a:lnTo>
                      <a:pt x="9" y="0"/>
                    </a:lnTo>
                    <a:lnTo>
                      <a:pt x="9" y="41"/>
                    </a:lnTo>
                    <a:lnTo>
                      <a:pt x="34" y="41"/>
                    </a:lnTo>
                    <a:lnTo>
                      <a:pt x="34"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2" name="Rectangle 246"/>
              <p:cNvSpPr>
                <a:spLocks noChangeArrowheads="1"/>
              </p:cNvSpPr>
              <p:nvPr/>
            </p:nvSpPr>
            <p:spPr bwMode="auto">
              <a:xfrm>
                <a:off x="4340" y="3774"/>
                <a:ext cx="10" cy="49"/>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b="1">
                  <a:solidFill>
                    <a:srgbClr val="BBE0E3"/>
                  </a:solidFill>
                  <a:latin typeface="Lucida Sans Unicode" panose="020B0602030504020204" pitchFamily="34" charset="0"/>
                  <a:ea typeface="굴림" pitchFamily="34" charset="-127"/>
                </a:endParaRPr>
              </a:p>
            </p:txBody>
          </p:sp>
          <p:sp>
            <p:nvSpPr>
              <p:cNvPr id="18493" name="Freeform 247"/>
              <p:cNvSpPr>
                <a:spLocks/>
              </p:cNvSpPr>
              <p:nvPr/>
            </p:nvSpPr>
            <p:spPr bwMode="auto">
              <a:xfrm>
                <a:off x="4358" y="3774"/>
                <a:ext cx="42" cy="49"/>
              </a:xfrm>
              <a:custGeom>
                <a:avLst/>
                <a:gdLst>
                  <a:gd name="T0" fmla="*/ 33 w 42"/>
                  <a:gd name="T1" fmla="*/ 32 h 49"/>
                  <a:gd name="T2" fmla="*/ 42 w 42"/>
                  <a:gd name="T3" fmla="*/ 34 h 49"/>
                  <a:gd name="T4" fmla="*/ 40 w 42"/>
                  <a:gd name="T5" fmla="*/ 41 h 49"/>
                  <a:gd name="T6" fmla="*/ 34 w 42"/>
                  <a:gd name="T7" fmla="*/ 47 h 49"/>
                  <a:gd name="T8" fmla="*/ 29 w 42"/>
                  <a:gd name="T9" fmla="*/ 49 h 49"/>
                  <a:gd name="T10" fmla="*/ 22 w 42"/>
                  <a:gd name="T11" fmla="*/ 49 h 49"/>
                  <a:gd name="T12" fmla="*/ 18 w 42"/>
                  <a:gd name="T13" fmla="*/ 49 h 49"/>
                  <a:gd name="T14" fmla="*/ 12 w 42"/>
                  <a:gd name="T15" fmla="*/ 48 h 49"/>
                  <a:gd name="T16" fmla="*/ 10 w 42"/>
                  <a:gd name="T17" fmla="*/ 47 h 49"/>
                  <a:gd name="T18" fmla="*/ 6 w 42"/>
                  <a:gd name="T19" fmla="*/ 44 h 49"/>
                  <a:gd name="T20" fmla="*/ 3 w 42"/>
                  <a:gd name="T21" fmla="*/ 40 h 49"/>
                  <a:gd name="T22" fmla="*/ 1 w 42"/>
                  <a:gd name="T23" fmla="*/ 36 h 49"/>
                  <a:gd name="T24" fmla="*/ 0 w 42"/>
                  <a:gd name="T25" fmla="*/ 30 h 49"/>
                  <a:gd name="T26" fmla="*/ 0 w 42"/>
                  <a:gd name="T27" fmla="*/ 25 h 49"/>
                  <a:gd name="T28" fmla="*/ 0 w 42"/>
                  <a:gd name="T29" fmla="*/ 19 h 49"/>
                  <a:gd name="T30" fmla="*/ 1 w 42"/>
                  <a:gd name="T31" fmla="*/ 14 h 49"/>
                  <a:gd name="T32" fmla="*/ 3 w 42"/>
                  <a:gd name="T33" fmla="*/ 10 h 49"/>
                  <a:gd name="T34" fmla="*/ 6 w 42"/>
                  <a:gd name="T35" fmla="*/ 6 h 49"/>
                  <a:gd name="T36" fmla="*/ 10 w 42"/>
                  <a:gd name="T37" fmla="*/ 3 h 49"/>
                  <a:gd name="T38" fmla="*/ 14 w 42"/>
                  <a:gd name="T39" fmla="*/ 2 h 49"/>
                  <a:gd name="T40" fmla="*/ 18 w 42"/>
                  <a:gd name="T41" fmla="*/ 0 h 49"/>
                  <a:gd name="T42" fmla="*/ 22 w 42"/>
                  <a:gd name="T43" fmla="*/ 0 h 49"/>
                  <a:gd name="T44" fmla="*/ 27 w 42"/>
                  <a:gd name="T45" fmla="*/ 0 h 49"/>
                  <a:gd name="T46" fmla="*/ 30 w 42"/>
                  <a:gd name="T47" fmla="*/ 0 h 49"/>
                  <a:gd name="T48" fmla="*/ 34 w 42"/>
                  <a:gd name="T49" fmla="*/ 3 h 49"/>
                  <a:gd name="T50" fmla="*/ 37 w 42"/>
                  <a:gd name="T51" fmla="*/ 4 h 49"/>
                  <a:gd name="T52" fmla="*/ 40 w 42"/>
                  <a:gd name="T53" fmla="*/ 8 h 49"/>
                  <a:gd name="T54" fmla="*/ 42 w 42"/>
                  <a:gd name="T55" fmla="*/ 14 h 49"/>
                  <a:gd name="T56" fmla="*/ 33 w 42"/>
                  <a:gd name="T57" fmla="*/ 17 h 49"/>
                  <a:gd name="T58" fmla="*/ 31 w 42"/>
                  <a:gd name="T59" fmla="*/ 13 h 49"/>
                  <a:gd name="T60" fmla="*/ 29 w 42"/>
                  <a:gd name="T61" fmla="*/ 10 h 49"/>
                  <a:gd name="T62" fmla="*/ 26 w 42"/>
                  <a:gd name="T63" fmla="*/ 8 h 49"/>
                  <a:gd name="T64" fmla="*/ 22 w 42"/>
                  <a:gd name="T65" fmla="*/ 8 h 49"/>
                  <a:gd name="T66" fmla="*/ 16 w 42"/>
                  <a:gd name="T67" fmla="*/ 8 h 49"/>
                  <a:gd name="T68" fmla="*/ 14 w 42"/>
                  <a:gd name="T69" fmla="*/ 13 h 49"/>
                  <a:gd name="T70" fmla="*/ 11 w 42"/>
                  <a:gd name="T71" fmla="*/ 17 h 49"/>
                  <a:gd name="T72" fmla="*/ 10 w 42"/>
                  <a:gd name="T73" fmla="*/ 25 h 49"/>
                  <a:gd name="T74" fmla="*/ 11 w 42"/>
                  <a:gd name="T75" fmla="*/ 33 h 49"/>
                  <a:gd name="T76" fmla="*/ 14 w 42"/>
                  <a:gd name="T77" fmla="*/ 37 h 49"/>
                  <a:gd name="T78" fmla="*/ 16 w 42"/>
                  <a:gd name="T79" fmla="*/ 41 h 49"/>
                  <a:gd name="T80" fmla="*/ 22 w 42"/>
                  <a:gd name="T81" fmla="*/ 41 h 49"/>
                  <a:gd name="T82" fmla="*/ 26 w 42"/>
                  <a:gd name="T83" fmla="*/ 41 h 49"/>
                  <a:gd name="T84" fmla="*/ 29 w 42"/>
                  <a:gd name="T85" fmla="*/ 38 h 49"/>
                  <a:gd name="T86" fmla="*/ 31 w 42"/>
                  <a:gd name="T87" fmla="*/ 36 h 49"/>
                  <a:gd name="T88" fmla="*/ 33 w 42"/>
                  <a:gd name="T89" fmla="*/ 32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2"/>
                  <a:gd name="T136" fmla="*/ 0 h 49"/>
                  <a:gd name="T137" fmla="*/ 42 w 42"/>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2" h="49">
                    <a:moveTo>
                      <a:pt x="33" y="32"/>
                    </a:moveTo>
                    <a:lnTo>
                      <a:pt x="42" y="34"/>
                    </a:lnTo>
                    <a:lnTo>
                      <a:pt x="40" y="41"/>
                    </a:lnTo>
                    <a:lnTo>
                      <a:pt x="34" y="47"/>
                    </a:lnTo>
                    <a:lnTo>
                      <a:pt x="29" y="49"/>
                    </a:lnTo>
                    <a:lnTo>
                      <a:pt x="22" y="49"/>
                    </a:lnTo>
                    <a:lnTo>
                      <a:pt x="18" y="49"/>
                    </a:lnTo>
                    <a:lnTo>
                      <a:pt x="12" y="48"/>
                    </a:lnTo>
                    <a:lnTo>
                      <a:pt x="10" y="47"/>
                    </a:lnTo>
                    <a:lnTo>
                      <a:pt x="6" y="44"/>
                    </a:lnTo>
                    <a:lnTo>
                      <a:pt x="3" y="40"/>
                    </a:lnTo>
                    <a:lnTo>
                      <a:pt x="1" y="36"/>
                    </a:lnTo>
                    <a:lnTo>
                      <a:pt x="0" y="30"/>
                    </a:lnTo>
                    <a:lnTo>
                      <a:pt x="0" y="25"/>
                    </a:lnTo>
                    <a:lnTo>
                      <a:pt x="0" y="19"/>
                    </a:lnTo>
                    <a:lnTo>
                      <a:pt x="1" y="14"/>
                    </a:lnTo>
                    <a:lnTo>
                      <a:pt x="3" y="10"/>
                    </a:lnTo>
                    <a:lnTo>
                      <a:pt x="6" y="6"/>
                    </a:lnTo>
                    <a:lnTo>
                      <a:pt x="10" y="3"/>
                    </a:lnTo>
                    <a:lnTo>
                      <a:pt x="14" y="2"/>
                    </a:lnTo>
                    <a:lnTo>
                      <a:pt x="18" y="0"/>
                    </a:lnTo>
                    <a:lnTo>
                      <a:pt x="22" y="0"/>
                    </a:lnTo>
                    <a:lnTo>
                      <a:pt x="27" y="0"/>
                    </a:lnTo>
                    <a:lnTo>
                      <a:pt x="30" y="0"/>
                    </a:lnTo>
                    <a:lnTo>
                      <a:pt x="34" y="3"/>
                    </a:lnTo>
                    <a:lnTo>
                      <a:pt x="37" y="4"/>
                    </a:lnTo>
                    <a:lnTo>
                      <a:pt x="40" y="8"/>
                    </a:lnTo>
                    <a:lnTo>
                      <a:pt x="42" y="14"/>
                    </a:lnTo>
                    <a:lnTo>
                      <a:pt x="33" y="17"/>
                    </a:lnTo>
                    <a:lnTo>
                      <a:pt x="31" y="13"/>
                    </a:lnTo>
                    <a:lnTo>
                      <a:pt x="29" y="10"/>
                    </a:lnTo>
                    <a:lnTo>
                      <a:pt x="26" y="8"/>
                    </a:lnTo>
                    <a:lnTo>
                      <a:pt x="22" y="8"/>
                    </a:lnTo>
                    <a:lnTo>
                      <a:pt x="16" y="8"/>
                    </a:lnTo>
                    <a:lnTo>
                      <a:pt x="14" y="13"/>
                    </a:lnTo>
                    <a:lnTo>
                      <a:pt x="11" y="17"/>
                    </a:lnTo>
                    <a:lnTo>
                      <a:pt x="10" y="25"/>
                    </a:lnTo>
                    <a:lnTo>
                      <a:pt x="11" y="33"/>
                    </a:lnTo>
                    <a:lnTo>
                      <a:pt x="14" y="37"/>
                    </a:lnTo>
                    <a:lnTo>
                      <a:pt x="16" y="41"/>
                    </a:lnTo>
                    <a:lnTo>
                      <a:pt x="22" y="41"/>
                    </a:lnTo>
                    <a:lnTo>
                      <a:pt x="26" y="41"/>
                    </a:lnTo>
                    <a:lnTo>
                      <a:pt x="29" y="38"/>
                    </a:lnTo>
                    <a:lnTo>
                      <a:pt x="31" y="36"/>
                    </a:lnTo>
                    <a:lnTo>
                      <a:pt x="3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4" name="Freeform 248"/>
              <p:cNvSpPr>
                <a:spLocks noEditPoints="1"/>
              </p:cNvSpPr>
              <p:nvPr/>
            </p:nvSpPr>
            <p:spPr bwMode="auto">
              <a:xfrm>
                <a:off x="4425" y="3774"/>
                <a:ext cx="47" cy="49"/>
              </a:xfrm>
              <a:custGeom>
                <a:avLst/>
                <a:gdLst>
                  <a:gd name="T0" fmla="*/ 0 w 47"/>
                  <a:gd name="T1" fmla="*/ 25 h 49"/>
                  <a:gd name="T2" fmla="*/ 1 w 47"/>
                  <a:gd name="T3" fmla="*/ 18 h 49"/>
                  <a:gd name="T4" fmla="*/ 3 w 47"/>
                  <a:gd name="T5" fmla="*/ 13 h 49"/>
                  <a:gd name="T6" fmla="*/ 4 w 47"/>
                  <a:gd name="T7" fmla="*/ 8 h 49"/>
                  <a:gd name="T8" fmla="*/ 7 w 47"/>
                  <a:gd name="T9" fmla="*/ 6 h 49"/>
                  <a:gd name="T10" fmla="*/ 11 w 47"/>
                  <a:gd name="T11" fmla="*/ 3 h 49"/>
                  <a:gd name="T12" fmla="*/ 13 w 47"/>
                  <a:gd name="T13" fmla="*/ 2 h 49"/>
                  <a:gd name="T14" fmla="*/ 19 w 47"/>
                  <a:gd name="T15" fmla="*/ 0 h 49"/>
                  <a:gd name="T16" fmla="*/ 24 w 47"/>
                  <a:gd name="T17" fmla="*/ 0 h 49"/>
                  <a:gd name="T18" fmla="*/ 28 w 47"/>
                  <a:gd name="T19" fmla="*/ 0 h 49"/>
                  <a:gd name="T20" fmla="*/ 34 w 47"/>
                  <a:gd name="T21" fmla="*/ 2 h 49"/>
                  <a:gd name="T22" fmla="*/ 38 w 47"/>
                  <a:gd name="T23" fmla="*/ 3 h 49"/>
                  <a:gd name="T24" fmla="*/ 41 w 47"/>
                  <a:gd name="T25" fmla="*/ 6 h 49"/>
                  <a:gd name="T26" fmla="*/ 43 w 47"/>
                  <a:gd name="T27" fmla="*/ 10 h 49"/>
                  <a:gd name="T28" fmla="*/ 46 w 47"/>
                  <a:gd name="T29" fmla="*/ 14 h 49"/>
                  <a:gd name="T30" fmla="*/ 47 w 47"/>
                  <a:gd name="T31" fmla="*/ 19 h 49"/>
                  <a:gd name="T32" fmla="*/ 47 w 47"/>
                  <a:gd name="T33" fmla="*/ 25 h 49"/>
                  <a:gd name="T34" fmla="*/ 47 w 47"/>
                  <a:gd name="T35" fmla="*/ 30 h 49"/>
                  <a:gd name="T36" fmla="*/ 46 w 47"/>
                  <a:gd name="T37" fmla="*/ 36 h 49"/>
                  <a:gd name="T38" fmla="*/ 43 w 47"/>
                  <a:gd name="T39" fmla="*/ 40 h 49"/>
                  <a:gd name="T40" fmla="*/ 41 w 47"/>
                  <a:gd name="T41" fmla="*/ 44 h 49"/>
                  <a:gd name="T42" fmla="*/ 38 w 47"/>
                  <a:gd name="T43" fmla="*/ 47 h 49"/>
                  <a:gd name="T44" fmla="*/ 34 w 47"/>
                  <a:gd name="T45" fmla="*/ 48 h 49"/>
                  <a:gd name="T46" fmla="*/ 30 w 47"/>
                  <a:gd name="T47" fmla="*/ 49 h 49"/>
                  <a:gd name="T48" fmla="*/ 24 w 47"/>
                  <a:gd name="T49" fmla="*/ 49 h 49"/>
                  <a:gd name="T50" fmla="*/ 19 w 47"/>
                  <a:gd name="T51" fmla="*/ 49 h 49"/>
                  <a:gd name="T52" fmla="*/ 15 w 47"/>
                  <a:gd name="T53" fmla="*/ 48 h 49"/>
                  <a:gd name="T54" fmla="*/ 11 w 47"/>
                  <a:gd name="T55" fmla="*/ 47 h 49"/>
                  <a:gd name="T56" fmla="*/ 7 w 47"/>
                  <a:gd name="T57" fmla="*/ 44 h 49"/>
                  <a:gd name="T58" fmla="*/ 4 w 47"/>
                  <a:gd name="T59" fmla="*/ 40 h 49"/>
                  <a:gd name="T60" fmla="*/ 3 w 47"/>
                  <a:gd name="T61" fmla="*/ 36 h 49"/>
                  <a:gd name="T62" fmla="*/ 1 w 47"/>
                  <a:gd name="T63" fmla="*/ 30 h 49"/>
                  <a:gd name="T64" fmla="*/ 0 w 47"/>
                  <a:gd name="T65" fmla="*/ 25 h 49"/>
                  <a:gd name="T66" fmla="*/ 11 w 47"/>
                  <a:gd name="T67" fmla="*/ 25 h 49"/>
                  <a:gd name="T68" fmla="*/ 12 w 47"/>
                  <a:gd name="T69" fmla="*/ 32 h 49"/>
                  <a:gd name="T70" fmla="*/ 15 w 47"/>
                  <a:gd name="T71" fmla="*/ 37 h 49"/>
                  <a:gd name="T72" fmla="*/ 19 w 47"/>
                  <a:gd name="T73" fmla="*/ 40 h 49"/>
                  <a:gd name="T74" fmla="*/ 24 w 47"/>
                  <a:gd name="T75" fmla="*/ 41 h 49"/>
                  <a:gd name="T76" fmla="*/ 30 w 47"/>
                  <a:gd name="T77" fmla="*/ 40 h 49"/>
                  <a:gd name="T78" fmla="*/ 34 w 47"/>
                  <a:gd name="T79" fmla="*/ 37 h 49"/>
                  <a:gd name="T80" fmla="*/ 37 w 47"/>
                  <a:gd name="T81" fmla="*/ 32 h 49"/>
                  <a:gd name="T82" fmla="*/ 38 w 47"/>
                  <a:gd name="T83" fmla="*/ 25 h 49"/>
                  <a:gd name="T84" fmla="*/ 37 w 47"/>
                  <a:gd name="T85" fmla="*/ 17 h 49"/>
                  <a:gd name="T86" fmla="*/ 34 w 47"/>
                  <a:gd name="T87" fmla="*/ 13 h 49"/>
                  <a:gd name="T88" fmla="*/ 30 w 47"/>
                  <a:gd name="T89" fmla="*/ 8 h 49"/>
                  <a:gd name="T90" fmla="*/ 24 w 47"/>
                  <a:gd name="T91" fmla="*/ 8 h 49"/>
                  <a:gd name="T92" fmla="*/ 19 w 47"/>
                  <a:gd name="T93" fmla="*/ 8 h 49"/>
                  <a:gd name="T94" fmla="*/ 15 w 47"/>
                  <a:gd name="T95" fmla="*/ 13 h 49"/>
                  <a:gd name="T96" fmla="*/ 12 w 47"/>
                  <a:gd name="T97" fmla="*/ 18 h 49"/>
                  <a:gd name="T98" fmla="*/ 11 w 47"/>
                  <a:gd name="T99" fmla="*/ 25 h 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
                  <a:gd name="T151" fmla="*/ 0 h 49"/>
                  <a:gd name="T152" fmla="*/ 47 w 47"/>
                  <a:gd name="T153" fmla="*/ 49 h 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 h="49">
                    <a:moveTo>
                      <a:pt x="0" y="25"/>
                    </a:moveTo>
                    <a:lnTo>
                      <a:pt x="1" y="18"/>
                    </a:lnTo>
                    <a:lnTo>
                      <a:pt x="3" y="13"/>
                    </a:lnTo>
                    <a:lnTo>
                      <a:pt x="4" y="8"/>
                    </a:lnTo>
                    <a:lnTo>
                      <a:pt x="7" y="6"/>
                    </a:lnTo>
                    <a:lnTo>
                      <a:pt x="11" y="3"/>
                    </a:lnTo>
                    <a:lnTo>
                      <a:pt x="13" y="2"/>
                    </a:lnTo>
                    <a:lnTo>
                      <a:pt x="19" y="0"/>
                    </a:lnTo>
                    <a:lnTo>
                      <a:pt x="24" y="0"/>
                    </a:lnTo>
                    <a:lnTo>
                      <a:pt x="28" y="0"/>
                    </a:lnTo>
                    <a:lnTo>
                      <a:pt x="34" y="2"/>
                    </a:lnTo>
                    <a:lnTo>
                      <a:pt x="38" y="3"/>
                    </a:lnTo>
                    <a:lnTo>
                      <a:pt x="41" y="6"/>
                    </a:lnTo>
                    <a:lnTo>
                      <a:pt x="43" y="10"/>
                    </a:lnTo>
                    <a:lnTo>
                      <a:pt x="46" y="14"/>
                    </a:lnTo>
                    <a:lnTo>
                      <a:pt x="47" y="19"/>
                    </a:lnTo>
                    <a:lnTo>
                      <a:pt x="47" y="25"/>
                    </a:lnTo>
                    <a:lnTo>
                      <a:pt x="47" y="30"/>
                    </a:lnTo>
                    <a:lnTo>
                      <a:pt x="46" y="36"/>
                    </a:lnTo>
                    <a:lnTo>
                      <a:pt x="43" y="40"/>
                    </a:lnTo>
                    <a:lnTo>
                      <a:pt x="41" y="44"/>
                    </a:lnTo>
                    <a:lnTo>
                      <a:pt x="38" y="47"/>
                    </a:lnTo>
                    <a:lnTo>
                      <a:pt x="34" y="48"/>
                    </a:lnTo>
                    <a:lnTo>
                      <a:pt x="30" y="49"/>
                    </a:lnTo>
                    <a:lnTo>
                      <a:pt x="24" y="49"/>
                    </a:lnTo>
                    <a:lnTo>
                      <a:pt x="19" y="49"/>
                    </a:lnTo>
                    <a:lnTo>
                      <a:pt x="15" y="48"/>
                    </a:lnTo>
                    <a:lnTo>
                      <a:pt x="11" y="47"/>
                    </a:lnTo>
                    <a:lnTo>
                      <a:pt x="7" y="44"/>
                    </a:lnTo>
                    <a:lnTo>
                      <a:pt x="4" y="40"/>
                    </a:lnTo>
                    <a:lnTo>
                      <a:pt x="3" y="36"/>
                    </a:lnTo>
                    <a:lnTo>
                      <a:pt x="1" y="30"/>
                    </a:lnTo>
                    <a:lnTo>
                      <a:pt x="0" y="25"/>
                    </a:lnTo>
                    <a:close/>
                    <a:moveTo>
                      <a:pt x="11" y="25"/>
                    </a:moveTo>
                    <a:lnTo>
                      <a:pt x="12" y="32"/>
                    </a:lnTo>
                    <a:lnTo>
                      <a:pt x="15" y="37"/>
                    </a:lnTo>
                    <a:lnTo>
                      <a:pt x="19" y="40"/>
                    </a:lnTo>
                    <a:lnTo>
                      <a:pt x="24" y="41"/>
                    </a:lnTo>
                    <a:lnTo>
                      <a:pt x="30" y="40"/>
                    </a:lnTo>
                    <a:lnTo>
                      <a:pt x="34" y="37"/>
                    </a:lnTo>
                    <a:lnTo>
                      <a:pt x="37" y="32"/>
                    </a:lnTo>
                    <a:lnTo>
                      <a:pt x="38" y="25"/>
                    </a:lnTo>
                    <a:lnTo>
                      <a:pt x="37" y="17"/>
                    </a:lnTo>
                    <a:lnTo>
                      <a:pt x="34" y="13"/>
                    </a:lnTo>
                    <a:lnTo>
                      <a:pt x="30" y="8"/>
                    </a:lnTo>
                    <a:lnTo>
                      <a:pt x="24" y="8"/>
                    </a:lnTo>
                    <a:lnTo>
                      <a:pt x="19" y="8"/>
                    </a:lnTo>
                    <a:lnTo>
                      <a:pt x="15" y="13"/>
                    </a:lnTo>
                    <a:lnTo>
                      <a:pt x="12" y="18"/>
                    </a:lnTo>
                    <a:lnTo>
                      <a:pt x="11" y="2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5" name="Freeform 249"/>
              <p:cNvSpPr>
                <a:spLocks/>
              </p:cNvSpPr>
              <p:nvPr/>
            </p:nvSpPr>
            <p:spPr bwMode="auto">
              <a:xfrm>
                <a:off x="4481" y="3774"/>
                <a:ext cx="32" cy="49"/>
              </a:xfrm>
              <a:custGeom>
                <a:avLst/>
                <a:gdLst>
                  <a:gd name="T0" fmla="*/ 0 w 32"/>
                  <a:gd name="T1" fmla="*/ 49 h 49"/>
                  <a:gd name="T2" fmla="*/ 0 w 32"/>
                  <a:gd name="T3" fmla="*/ 0 h 49"/>
                  <a:gd name="T4" fmla="*/ 32 w 32"/>
                  <a:gd name="T5" fmla="*/ 0 h 49"/>
                  <a:gd name="T6" fmla="*/ 32 w 32"/>
                  <a:gd name="T7" fmla="*/ 8 h 49"/>
                  <a:gd name="T8" fmla="*/ 9 w 32"/>
                  <a:gd name="T9" fmla="*/ 8 h 49"/>
                  <a:gd name="T10" fmla="*/ 9 w 32"/>
                  <a:gd name="T11" fmla="*/ 21 h 49"/>
                  <a:gd name="T12" fmla="*/ 30 w 32"/>
                  <a:gd name="T13" fmla="*/ 21 h 49"/>
                  <a:gd name="T14" fmla="*/ 30 w 32"/>
                  <a:gd name="T15" fmla="*/ 29 h 49"/>
                  <a:gd name="T16" fmla="*/ 9 w 32"/>
                  <a:gd name="T17" fmla="*/ 29 h 49"/>
                  <a:gd name="T18" fmla="*/ 9 w 32"/>
                  <a:gd name="T19" fmla="*/ 49 h 49"/>
                  <a:gd name="T20" fmla="*/ 0 w 32"/>
                  <a:gd name="T21" fmla="*/ 49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49"/>
                  <a:gd name="T35" fmla="*/ 32 w 32"/>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49">
                    <a:moveTo>
                      <a:pt x="0" y="49"/>
                    </a:moveTo>
                    <a:lnTo>
                      <a:pt x="0" y="0"/>
                    </a:lnTo>
                    <a:lnTo>
                      <a:pt x="32" y="0"/>
                    </a:lnTo>
                    <a:lnTo>
                      <a:pt x="32" y="8"/>
                    </a:lnTo>
                    <a:lnTo>
                      <a:pt x="9" y="8"/>
                    </a:lnTo>
                    <a:lnTo>
                      <a:pt x="9" y="21"/>
                    </a:lnTo>
                    <a:lnTo>
                      <a:pt x="30" y="21"/>
                    </a:lnTo>
                    <a:lnTo>
                      <a:pt x="30" y="29"/>
                    </a:lnTo>
                    <a:lnTo>
                      <a:pt x="9" y="29"/>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6" name="Freeform 250"/>
              <p:cNvSpPr>
                <a:spLocks/>
              </p:cNvSpPr>
              <p:nvPr/>
            </p:nvSpPr>
            <p:spPr bwMode="auto">
              <a:xfrm>
                <a:off x="4538" y="3774"/>
                <a:ext cx="39" cy="49"/>
              </a:xfrm>
              <a:custGeom>
                <a:avLst/>
                <a:gdLst>
                  <a:gd name="T0" fmla="*/ 0 w 39"/>
                  <a:gd name="T1" fmla="*/ 33 h 49"/>
                  <a:gd name="T2" fmla="*/ 9 w 39"/>
                  <a:gd name="T3" fmla="*/ 32 h 49"/>
                  <a:gd name="T4" fmla="*/ 11 w 39"/>
                  <a:gd name="T5" fmla="*/ 37 h 49"/>
                  <a:gd name="T6" fmla="*/ 13 w 39"/>
                  <a:gd name="T7" fmla="*/ 40 h 49"/>
                  <a:gd name="T8" fmla="*/ 16 w 39"/>
                  <a:gd name="T9" fmla="*/ 41 h 49"/>
                  <a:gd name="T10" fmla="*/ 20 w 39"/>
                  <a:gd name="T11" fmla="*/ 41 h 49"/>
                  <a:gd name="T12" fmla="*/ 24 w 39"/>
                  <a:gd name="T13" fmla="*/ 41 h 49"/>
                  <a:gd name="T14" fmla="*/ 27 w 39"/>
                  <a:gd name="T15" fmla="*/ 40 h 49"/>
                  <a:gd name="T16" fmla="*/ 30 w 39"/>
                  <a:gd name="T17" fmla="*/ 37 h 49"/>
                  <a:gd name="T18" fmla="*/ 30 w 39"/>
                  <a:gd name="T19" fmla="*/ 34 h 49"/>
                  <a:gd name="T20" fmla="*/ 30 w 39"/>
                  <a:gd name="T21" fmla="*/ 33 h 49"/>
                  <a:gd name="T22" fmla="*/ 28 w 39"/>
                  <a:gd name="T23" fmla="*/ 32 h 49"/>
                  <a:gd name="T24" fmla="*/ 27 w 39"/>
                  <a:gd name="T25" fmla="*/ 30 h 49"/>
                  <a:gd name="T26" fmla="*/ 26 w 39"/>
                  <a:gd name="T27" fmla="*/ 30 h 49"/>
                  <a:gd name="T28" fmla="*/ 23 w 39"/>
                  <a:gd name="T29" fmla="*/ 29 h 49"/>
                  <a:gd name="T30" fmla="*/ 17 w 39"/>
                  <a:gd name="T31" fmla="*/ 28 h 49"/>
                  <a:gd name="T32" fmla="*/ 11 w 39"/>
                  <a:gd name="T33" fmla="*/ 26 h 49"/>
                  <a:gd name="T34" fmla="*/ 7 w 39"/>
                  <a:gd name="T35" fmla="*/ 23 h 49"/>
                  <a:gd name="T36" fmla="*/ 2 w 39"/>
                  <a:gd name="T37" fmla="*/ 18 h 49"/>
                  <a:gd name="T38" fmla="*/ 2 w 39"/>
                  <a:gd name="T39" fmla="*/ 13 h 49"/>
                  <a:gd name="T40" fmla="*/ 2 w 39"/>
                  <a:gd name="T41" fmla="*/ 10 h 49"/>
                  <a:gd name="T42" fmla="*/ 4 w 39"/>
                  <a:gd name="T43" fmla="*/ 6 h 49"/>
                  <a:gd name="T44" fmla="*/ 7 w 39"/>
                  <a:gd name="T45" fmla="*/ 3 h 49"/>
                  <a:gd name="T46" fmla="*/ 11 w 39"/>
                  <a:gd name="T47" fmla="*/ 2 h 49"/>
                  <a:gd name="T48" fmla="*/ 15 w 39"/>
                  <a:gd name="T49" fmla="*/ 0 h 49"/>
                  <a:gd name="T50" fmla="*/ 20 w 39"/>
                  <a:gd name="T51" fmla="*/ 0 h 49"/>
                  <a:gd name="T52" fmla="*/ 27 w 39"/>
                  <a:gd name="T53" fmla="*/ 0 h 49"/>
                  <a:gd name="T54" fmla="*/ 34 w 39"/>
                  <a:gd name="T55" fmla="*/ 3 h 49"/>
                  <a:gd name="T56" fmla="*/ 36 w 39"/>
                  <a:gd name="T57" fmla="*/ 8 h 49"/>
                  <a:gd name="T58" fmla="*/ 38 w 39"/>
                  <a:gd name="T59" fmla="*/ 14 h 49"/>
                  <a:gd name="T60" fmla="*/ 28 w 39"/>
                  <a:gd name="T61" fmla="*/ 15 h 49"/>
                  <a:gd name="T62" fmla="*/ 27 w 39"/>
                  <a:gd name="T63" fmla="*/ 11 h 49"/>
                  <a:gd name="T64" fmla="*/ 26 w 39"/>
                  <a:gd name="T65" fmla="*/ 10 h 49"/>
                  <a:gd name="T66" fmla="*/ 23 w 39"/>
                  <a:gd name="T67" fmla="*/ 8 h 49"/>
                  <a:gd name="T68" fmla="*/ 19 w 39"/>
                  <a:gd name="T69" fmla="*/ 7 h 49"/>
                  <a:gd name="T70" fmla="*/ 16 w 39"/>
                  <a:gd name="T71" fmla="*/ 8 h 49"/>
                  <a:gd name="T72" fmla="*/ 13 w 39"/>
                  <a:gd name="T73" fmla="*/ 10 h 49"/>
                  <a:gd name="T74" fmla="*/ 12 w 39"/>
                  <a:gd name="T75" fmla="*/ 11 h 49"/>
                  <a:gd name="T76" fmla="*/ 11 w 39"/>
                  <a:gd name="T77" fmla="*/ 13 h 49"/>
                  <a:gd name="T78" fmla="*/ 12 w 39"/>
                  <a:gd name="T79" fmla="*/ 14 h 49"/>
                  <a:gd name="T80" fmla="*/ 12 w 39"/>
                  <a:gd name="T81" fmla="*/ 15 h 49"/>
                  <a:gd name="T82" fmla="*/ 16 w 39"/>
                  <a:gd name="T83" fmla="*/ 17 h 49"/>
                  <a:gd name="T84" fmla="*/ 22 w 39"/>
                  <a:gd name="T85" fmla="*/ 19 h 49"/>
                  <a:gd name="T86" fmla="*/ 28 w 39"/>
                  <a:gd name="T87" fmla="*/ 21 h 49"/>
                  <a:gd name="T88" fmla="*/ 32 w 39"/>
                  <a:gd name="T89" fmla="*/ 22 h 49"/>
                  <a:gd name="T90" fmla="*/ 35 w 39"/>
                  <a:gd name="T91" fmla="*/ 25 h 49"/>
                  <a:gd name="T92" fmla="*/ 38 w 39"/>
                  <a:gd name="T93" fmla="*/ 28 h 49"/>
                  <a:gd name="T94" fmla="*/ 39 w 39"/>
                  <a:gd name="T95" fmla="*/ 30 h 49"/>
                  <a:gd name="T96" fmla="*/ 39 w 39"/>
                  <a:gd name="T97" fmla="*/ 34 h 49"/>
                  <a:gd name="T98" fmla="*/ 39 w 39"/>
                  <a:gd name="T99" fmla="*/ 38 h 49"/>
                  <a:gd name="T100" fmla="*/ 38 w 39"/>
                  <a:gd name="T101" fmla="*/ 43 h 49"/>
                  <a:gd name="T102" fmla="*/ 35 w 39"/>
                  <a:gd name="T103" fmla="*/ 45 h 49"/>
                  <a:gd name="T104" fmla="*/ 31 w 39"/>
                  <a:gd name="T105" fmla="*/ 48 h 49"/>
                  <a:gd name="T106" fmla="*/ 26 w 39"/>
                  <a:gd name="T107" fmla="*/ 49 h 49"/>
                  <a:gd name="T108" fmla="*/ 20 w 39"/>
                  <a:gd name="T109" fmla="*/ 49 h 49"/>
                  <a:gd name="T110" fmla="*/ 12 w 39"/>
                  <a:gd name="T111" fmla="*/ 49 h 49"/>
                  <a:gd name="T112" fmla="*/ 7 w 39"/>
                  <a:gd name="T113" fmla="*/ 45 h 49"/>
                  <a:gd name="T114" fmla="*/ 2 w 39"/>
                  <a:gd name="T115" fmla="*/ 40 h 49"/>
                  <a:gd name="T116" fmla="*/ 0 w 39"/>
                  <a:gd name="T117" fmla="*/ 33 h 4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
                  <a:gd name="T178" fmla="*/ 0 h 49"/>
                  <a:gd name="T179" fmla="*/ 39 w 39"/>
                  <a:gd name="T180" fmla="*/ 49 h 4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 h="49">
                    <a:moveTo>
                      <a:pt x="0" y="33"/>
                    </a:moveTo>
                    <a:lnTo>
                      <a:pt x="9" y="32"/>
                    </a:lnTo>
                    <a:lnTo>
                      <a:pt x="11" y="37"/>
                    </a:lnTo>
                    <a:lnTo>
                      <a:pt x="13" y="40"/>
                    </a:lnTo>
                    <a:lnTo>
                      <a:pt x="16" y="41"/>
                    </a:lnTo>
                    <a:lnTo>
                      <a:pt x="20" y="41"/>
                    </a:lnTo>
                    <a:lnTo>
                      <a:pt x="24" y="41"/>
                    </a:lnTo>
                    <a:lnTo>
                      <a:pt x="27" y="40"/>
                    </a:lnTo>
                    <a:lnTo>
                      <a:pt x="30" y="37"/>
                    </a:lnTo>
                    <a:lnTo>
                      <a:pt x="30" y="34"/>
                    </a:lnTo>
                    <a:lnTo>
                      <a:pt x="30" y="33"/>
                    </a:lnTo>
                    <a:lnTo>
                      <a:pt x="28" y="32"/>
                    </a:lnTo>
                    <a:lnTo>
                      <a:pt x="27" y="30"/>
                    </a:lnTo>
                    <a:lnTo>
                      <a:pt x="26" y="30"/>
                    </a:lnTo>
                    <a:lnTo>
                      <a:pt x="23" y="29"/>
                    </a:lnTo>
                    <a:lnTo>
                      <a:pt x="17" y="28"/>
                    </a:lnTo>
                    <a:lnTo>
                      <a:pt x="11" y="26"/>
                    </a:lnTo>
                    <a:lnTo>
                      <a:pt x="7" y="23"/>
                    </a:lnTo>
                    <a:lnTo>
                      <a:pt x="2" y="18"/>
                    </a:lnTo>
                    <a:lnTo>
                      <a:pt x="2" y="13"/>
                    </a:lnTo>
                    <a:lnTo>
                      <a:pt x="2" y="10"/>
                    </a:lnTo>
                    <a:lnTo>
                      <a:pt x="4" y="6"/>
                    </a:lnTo>
                    <a:lnTo>
                      <a:pt x="7" y="3"/>
                    </a:lnTo>
                    <a:lnTo>
                      <a:pt x="11" y="2"/>
                    </a:lnTo>
                    <a:lnTo>
                      <a:pt x="15" y="0"/>
                    </a:lnTo>
                    <a:lnTo>
                      <a:pt x="20" y="0"/>
                    </a:lnTo>
                    <a:lnTo>
                      <a:pt x="27" y="0"/>
                    </a:lnTo>
                    <a:lnTo>
                      <a:pt x="34" y="3"/>
                    </a:lnTo>
                    <a:lnTo>
                      <a:pt x="36" y="8"/>
                    </a:lnTo>
                    <a:lnTo>
                      <a:pt x="38" y="14"/>
                    </a:lnTo>
                    <a:lnTo>
                      <a:pt x="28" y="15"/>
                    </a:lnTo>
                    <a:lnTo>
                      <a:pt x="27" y="11"/>
                    </a:lnTo>
                    <a:lnTo>
                      <a:pt x="26" y="10"/>
                    </a:lnTo>
                    <a:lnTo>
                      <a:pt x="23" y="8"/>
                    </a:lnTo>
                    <a:lnTo>
                      <a:pt x="19" y="7"/>
                    </a:lnTo>
                    <a:lnTo>
                      <a:pt x="16" y="8"/>
                    </a:lnTo>
                    <a:lnTo>
                      <a:pt x="13" y="10"/>
                    </a:lnTo>
                    <a:lnTo>
                      <a:pt x="12" y="11"/>
                    </a:lnTo>
                    <a:lnTo>
                      <a:pt x="11" y="13"/>
                    </a:lnTo>
                    <a:lnTo>
                      <a:pt x="12" y="14"/>
                    </a:lnTo>
                    <a:lnTo>
                      <a:pt x="12" y="15"/>
                    </a:lnTo>
                    <a:lnTo>
                      <a:pt x="16" y="17"/>
                    </a:lnTo>
                    <a:lnTo>
                      <a:pt x="22" y="19"/>
                    </a:lnTo>
                    <a:lnTo>
                      <a:pt x="28" y="21"/>
                    </a:lnTo>
                    <a:lnTo>
                      <a:pt x="32" y="22"/>
                    </a:lnTo>
                    <a:lnTo>
                      <a:pt x="35" y="25"/>
                    </a:lnTo>
                    <a:lnTo>
                      <a:pt x="38" y="28"/>
                    </a:lnTo>
                    <a:lnTo>
                      <a:pt x="39" y="30"/>
                    </a:lnTo>
                    <a:lnTo>
                      <a:pt x="39" y="34"/>
                    </a:lnTo>
                    <a:lnTo>
                      <a:pt x="39" y="38"/>
                    </a:lnTo>
                    <a:lnTo>
                      <a:pt x="38" y="43"/>
                    </a:lnTo>
                    <a:lnTo>
                      <a:pt x="35" y="45"/>
                    </a:lnTo>
                    <a:lnTo>
                      <a:pt x="31" y="48"/>
                    </a:lnTo>
                    <a:lnTo>
                      <a:pt x="26" y="49"/>
                    </a:lnTo>
                    <a:lnTo>
                      <a:pt x="20" y="49"/>
                    </a:lnTo>
                    <a:lnTo>
                      <a:pt x="12" y="49"/>
                    </a:lnTo>
                    <a:lnTo>
                      <a:pt x="7" y="45"/>
                    </a:lnTo>
                    <a:lnTo>
                      <a:pt x="2" y="40"/>
                    </a:lnTo>
                    <a:lnTo>
                      <a:pt x="0" y="3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7" name="Freeform 251"/>
              <p:cNvSpPr>
                <a:spLocks noEditPoints="1"/>
              </p:cNvSpPr>
              <p:nvPr/>
            </p:nvSpPr>
            <p:spPr bwMode="auto">
              <a:xfrm>
                <a:off x="4584" y="3774"/>
                <a:ext cx="48" cy="49"/>
              </a:xfrm>
              <a:custGeom>
                <a:avLst/>
                <a:gdLst>
                  <a:gd name="T0" fmla="*/ 0 w 48"/>
                  <a:gd name="T1" fmla="*/ 25 h 49"/>
                  <a:gd name="T2" fmla="*/ 0 w 48"/>
                  <a:gd name="T3" fmla="*/ 18 h 49"/>
                  <a:gd name="T4" fmla="*/ 3 w 48"/>
                  <a:gd name="T5" fmla="*/ 13 h 49"/>
                  <a:gd name="T6" fmla="*/ 4 w 48"/>
                  <a:gd name="T7" fmla="*/ 8 h 49"/>
                  <a:gd name="T8" fmla="*/ 7 w 48"/>
                  <a:gd name="T9" fmla="*/ 6 h 49"/>
                  <a:gd name="T10" fmla="*/ 10 w 48"/>
                  <a:gd name="T11" fmla="*/ 3 h 49"/>
                  <a:gd name="T12" fmla="*/ 12 w 48"/>
                  <a:gd name="T13" fmla="*/ 2 h 49"/>
                  <a:gd name="T14" fmla="*/ 18 w 48"/>
                  <a:gd name="T15" fmla="*/ 0 h 49"/>
                  <a:gd name="T16" fmla="*/ 23 w 48"/>
                  <a:gd name="T17" fmla="*/ 0 h 49"/>
                  <a:gd name="T18" fmla="*/ 29 w 48"/>
                  <a:gd name="T19" fmla="*/ 0 h 49"/>
                  <a:gd name="T20" fmla="*/ 33 w 48"/>
                  <a:gd name="T21" fmla="*/ 2 h 49"/>
                  <a:gd name="T22" fmla="*/ 37 w 48"/>
                  <a:gd name="T23" fmla="*/ 3 h 49"/>
                  <a:gd name="T24" fmla="*/ 41 w 48"/>
                  <a:gd name="T25" fmla="*/ 6 h 49"/>
                  <a:gd name="T26" fmla="*/ 44 w 48"/>
                  <a:gd name="T27" fmla="*/ 10 h 49"/>
                  <a:gd name="T28" fmla="*/ 45 w 48"/>
                  <a:gd name="T29" fmla="*/ 14 h 49"/>
                  <a:gd name="T30" fmla="*/ 46 w 48"/>
                  <a:gd name="T31" fmla="*/ 19 h 49"/>
                  <a:gd name="T32" fmla="*/ 48 w 48"/>
                  <a:gd name="T33" fmla="*/ 25 h 49"/>
                  <a:gd name="T34" fmla="*/ 46 w 48"/>
                  <a:gd name="T35" fmla="*/ 30 h 49"/>
                  <a:gd name="T36" fmla="*/ 45 w 48"/>
                  <a:gd name="T37" fmla="*/ 36 h 49"/>
                  <a:gd name="T38" fmla="*/ 44 w 48"/>
                  <a:gd name="T39" fmla="*/ 40 h 49"/>
                  <a:gd name="T40" fmla="*/ 41 w 48"/>
                  <a:gd name="T41" fmla="*/ 44 h 49"/>
                  <a:gd name="T42" fmla="*/ 37 w 48"/>
                  <a:gd name="T43" fmla="*/ 47 h 49"/>
                  <a:gd name="T44" fmla="*/ 33 w 48"/>
                  <a:gd name="T45" fmla="*/ 48 h 49"/>
                  <a:gd name="T46" fmla="*/ 29 w 48"/>
                  <a:gd name="T47" fmla="*/ 49 h 49"/>
                  <a:gd name="T48" fmla="*/ 23 w 48"/>
                  <a:gd name="T49" fmla="*/ 49 h 49"/>
                  <a:gd name="T50" fmla="*/ 18 w 48"/>
                  <a:gd name="T51" fmla="*/ 49 h 49"/>
                  <a:gd name="T52" fmla="*/ 14 w 48"/>
                  <a:gd name="T53" fmla="*/ 48 h 49"/>
                  <a:gd name="T54" fmla="*/ 10 w 48"/>
                  <a:gd name="T55" fmla="*/ 47 h 49"/>
                  <a:gd name="T56" fmla="*/ 7 w 48"/>
                  <a:gd name="T57" fmla="*/ 44 h 49"/>
                  <a:gd name="T58" fmla="*/ 4 w 48"/>
                  <a:gd name="T59" fmla="*/ 40 h 49"/>
                  <a:gd name="T60" fmla="*/ 1 w 48"/>
                  <a:gd name="T61" fmla="*/ 36 h 49"/>
                  <a:gd name="T62" fmla="*/ 0 w 48"/>
                  <a:gd name="T63" fmla="*/ 30 h 49"/>
                  <a:gd name="T64" fmla="*/ 0 w 48"/>
                  <a:gd name="T65" fmla="*/ 25 h 49"/>
                  <a:gd name="T66" fmla="*/ 10 w 48"/>
                  <a:gd name="T67" fmla="*/ 25 h 49"/>
                  <a:gd name="T68" fmla="*/ 11 w 48"/>
                  <a:gd name="T69" fmla="*/ 32 h 49"/>
                  <a:gd name="T70" fmla="*/ 14 w 48"/>
                  <a:gd name="T71" fmla="*/ 37 h 49"/>
                  <a:gd name="T72" fmla="*/ 18 w 48"/>
                  <a:gd name="T73" fmla="*/ 40 h 49"/>
                  <a:gd name="T74" fmla="*/ 23 w 48"/>
                  <a:gd name="T75" fmla="*/ 41 h 49"/>
                  <a:gd name="T76" fmla="*/ 29 w 48"/>
                  <a:gd name="T77" fmla="*/ 40 h 49"/>
                  <a:gd name="T78" fmla="*/ 33 w 48"/>
                  <a:gd name="T79" fmla="*/ 37 h 49"/>
                  <a:gd name="T80" fmla="*/ 35 w 48"/>
                  <a:gd name="T81" fmla="*/ 32 h 49"/>
                  <a:gd name="T82" fmla="*/ 37 w 48"/>
                  <a:gd name="T83" fmla="*/ 25 h 49"/>
                  <a:gd name="T84" fmla="*/ 35 w 48"/>
                  <a:gd name="T85" fmla="*/ 17 h 49"/>
                  <a:gd name="T86" fmla="*/ 33 w 48"/>
                  <a:gd name="T87" fmla="*/ 13 h 49"/>
                  <a:gd name="T88" fmla="*/ 29 w 48"/>
                  <a:gd name="T89" fmla="*/ 8 h 49"/>
                  <a:gd name="T90" fmla="*/ 23 w 48"/>
                  <a:gd name="T91" fmla="*/ 8 h 49"/>
                  <a:gd name="T92" fmla="*/ 18 w 48"/>
                  <a:gd name="T93" fmla="*/ 8 h 49"/>
                  <a:gd name="T94" fmla="*/ 14 w 48"/>
                  <a:gd name="T95" fmla="*/ 13 h 49"/>
                  <a:gd name="T96" fmla="*/ 11 w 48"/>
                  <a:gd name="T97" fmla="*/ 18 h 49"/>
                  <a:gd name="T98" fmla="*/ 10 w 48"/>
                  <a:gd name="T99" fmla="*/ 25 h 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
                  <a:gd name="T151" fmla="*/ 0 h 49"/>
                  <a:gd name="T152" fmla="*/ 48 w 48"/>
                  <a:gd name="T153" fmla="*/ 49 h 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 h="49">
                    <a:moveTo>
                      <a:pt x="0" y="25"/>
                    </a:moveTo>
                    <a:lnTo>
                      <a:pt x="0" y="18"/>
                    </a:lnTo>
                    <a:lnTo>
                      <a:pt x="3" y="13"/>
                    </a:lnTo>
                    <a:lnTo>
                      <a:pt x="4" y="8"/>
                    </a:lnTo>
                    <a:lnTo>
                      <a:pt x="7" y="6"/>
                    </a:lnTo>
                    <a:lnTo>
                      <a:pt x="10" y="3"/>
                    </a:lnTo>
                    <a:lnTo>
                      <a:pt x="12" y="2"/>
                    </a:lnTo>
                    <a:lnTo>
                      <a:pt x="18" y="0"/>
                    </a:lnTo>
                    <a:lnTo>
                      <a:pt x="23" y="0"/>
                    </a:lnTo>
                    <a:lnTo>
                      <a:pt x="29" y="0"/>
                    </a:lnTo>
                    <a:lnTo>
                      <a:pt x="33" y="2"/>
                    </a:lnTo>
                    <a:lnTo>
                      <a:pt x="37" y="3"/>
                    </a:lnTo>
                    <a:lnTo>
                      <a:pt x="41" y="6"/>
                    </a:lnTo>
                    <a:lnTo>
                      <a:pt x="44" y="10"/>
                    </a:lnTo>
                    <a:lnTo>
                      <a:pt x="45" y="14"/>
                    </a:lnTo>
                    <a:lnTo>
                      <a:pt x="46" y="19"/>
                    </a:lnTo>
                    <a:lnTo>
                      <a:pt x="48" y="25"/>
                    </a:lnTo>
                    <a:lnTo>
                      <a:pt x="46" y="30"/>
                    </a:lnTo>
                    <a:lnTo>
                      <a:pt x="45" y="36"/>
                    </a:lnTo>
                    <a:lnTo>
                      <a:pt x="44" y="40"/>
                    </a:lnTo>
                    <a:lnTo>
                      <a:pt x="41" y="44"/>
                    </a:lnTo>
                    <a:lnTo>
                      <a:pt x="37" y="47"/>
                    </a:lnTo>
                    <a:lnTo>
                      <a:pt x="33" y="48"/>
                    </a:lnTo>
                    <a:lnTo>
                      <a:pt x="29" y="49"/>
                    </a:lnTo>
                    <a:lnTo>
                      <a:pt x="23" y="49"/>
                    </a:lnTo>
                    <a:lnTo>
                      <a:pt x="18" y="49"/>
                    </a:lnTo>
                    <a:lnTo>
                      <a:pt x="14" y="48"/>
                    </a:lnTo>
                    <a:lnTo>
                      <a:pt x="10" y="47"/>
                    </a:lnTo>
                    <a:lnTo>
                      <a:pt x="7" y="44"/>
                    </a:lnTo>
                    <a:lnTo>
                      <a:pt x="4" y="40"/>
                    </a:lnTo>
                    <a:lnTo>
                      <a:pt x="1" y="36"/>
                    </a:lnTo>
                    <a:lnTo>
                      <a:pt x="0" y="30"/>
                    </a:lnTo>
                    <a:lnTo>
                      <a:pt x="0" y="25"/>
                    </a:lnTo>
                    <a:close/>
                    <a:moveTo>
                      <a:pt x="10" y="25"/>
                    </a:moveTo>
                    <a:lnTo>
                      <a:pt x="11" y="32"/>
                    </a:lnTo>
                    <a:lnTo>
                      <a:pt x="14" y="37"/>
                    </a:lnTo>
                    <a:lnTo>
                      <a:pt x="18" y="40"/>
                    </a:lnTo>
                    <a:lnTo>
                      <a:pt x="23" y="41"/>
                    </a:lnTo>
                    <a:lnTo>
                      <a:pt x="29" y="40"/>
                    </a:lnTo>
                    <a:lnTo>
                      <a:pt x="33" y="37"/>
                    </a:lnTo>
                    <a:lnTo>
                      <a:pt x="35" y="32"/>
                    </a:lnTo>
                    <a:lnTo>
                      <a:pt x="37" y="25"/>
                    </a:lnTo>
                    <a:lnTo>
                      <a:pt x="35" y="17"/>
                    </a:lnTo>
                    <a:lnTo>
                      <a:pt x="33" y="13"/>
                    </a:lnTo>
                    <a:lnTo>
                      <a:pt x="29" y="8"/>
                    </a:lnTo>
                    <a:lnTo>
                      <a:pt x="23" y="8"/>
                    </a:lnTo>
                    <a:lnTo>
                      <a:pt x="18" y="8"/>
                    </a:lnTo>
                    <a:lnTo>
                      <a:pt x="14" y="13"/>
                    </a:lnTo>
                    <a:lnTo>
                      <a:pt x="11" y="18"/>
                    </a:lnTo>
                    <a:lnTo>
                      <a:pt x="10" y="2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8" name="Freeform 252"/>
              <p:cNvSpPr>
                <a:spLocks/>
              </p:cNvSpPr>
              <p:nvPr/>
            </p:nvSpPr>
            <p:spPr bwMode="auto">
              <a:xfrm>
                <a:off x="4638" y="3774"/>
                <a:ext cx="40" cy="49"/>
              </a:xfrm>
              <a:custGeom>
                <a:avLst/>
                <a:gdLst>
                  <a:gd name="T0" fmla="*/ 0 w 40"/>
                  <a:gd name="T1" fmla="*/ 0 h 49"/>
                  <a:gd name="T2" fmla="*/ 10 w 40"/>
                  <a:gd name="T3" fmla="*/ 0 h 49"/>
                  <a:gd name="T4" fmla="*/ 10 w 40"/>
                  <a:gd name="T5" fmla="*/ 26 h 49"/>
                  <a:gd name="T6" fmla="*/ 10 w 40"/>
                  <a:gd name="T7" fmla="*/ 32 h 49"/>
                  <a:gd name="T8" fmla="*/ 11 w 40"/>
                  <a:gd name="T9" fmla="*/ 34 h 49"/>
                  <a:gd name="T10" fmla="*/ 11 w 40"/>
                  <a:gd name="T11" fmla="*/ 37 h 49"/>
                  <a:gd name="T12" fmla="*/ 14 w 40"/>
                  <a:gd name="T13" fmla="*/ 40 h 49"/>
                  <a:gd name="T14" fmla="*/ 17 w 40"/>
                  <a:gd name="T15" fmla="*/ 41 h 49"/>
                  <a:gd name="T16" fmla="*/ 21 w 40"/>
                  <a:gd name="T17" fmla="*/ 41 h 49"/>
                  <a:gd name="T18" fmla="*/ 24 w 40"/>
                  <a:gd name="T19" fmla="*/ 41 h 49"/>
                  <a:gd name="T20" fmla="*/ 26 w 40"/>
                  <a:gd name="T21" fmla="*/ 40 h 49"/>
                  <a:gd name="T22" fmla="*/ 28 w 40"/>
                  <a:gd name="T23" fmla="*/ 38 h 49"/>
                  <a:gd name="T24" fmla="*/ 29 w 40"/>
                  <a:gd name="T25" fmla="*/ 36 h 49"/>
                  <a:gd name="T26" fmla="*/ 29 w 40"/>
                  <a:gd name="T27" fmla="*/ 32 h 49"/>
                  <a:gd name="T28" fmla="*/ 29 w 40"/>
                  <a:gd name="T29" fmla="*/ 28 h 49"/>
                  <a:gd name="T30" fmla="*/ 29 w 40"/>
                  <a:gd name="T31" fmla="*/ 0 h 49"/>
                  <a:gd name="T32" fmla="*/ 40 w 40"/>
                  <a:gd name="T33" fmla="*/ 0 h 49"/>
                  <a:gd name="T34" fmla="*/ 40 w 40"/>
                  <a:gd name="T35" fmla="*/ 26 h 49"/>
                  <a:gd name="T36" fmla="*/ 39 w 40"/>
                  <a:gd name="T37" fmla="*/ 33 h 49"/>
                  <a:gd name="T38" fmla="*/ 39 w 40"/>
                  <a:gd name="T39" fmla="*/ 38 h 49"/>
                  <a:gd name="T40" fmla="*/ 37 w 40"/>
                  <a:gd name="T41" fmla="*/ 41 h 49"/>
                  <a:gd name="T42" fmla="*/ 36 w 40"/>
                  <a:gd name="T43" fmla="*/ 44 h 49"/>
                  <a:gd name="T44" fmla="*/ 33 w 40"/>
                  <a:gd name="T45" fmla="*/ 47 h 49"/>
                  <a:gd name="T46" fmla="*/ 30 w 40"/>
                  <a:gd name="T47" fmla="*/ 48 h 49"/>
                  <a:gd name="T48" fmla="*/ 26 w 40"/>
                  <a:gd name="T49" fmla="*/ 49 h 49"/>
                  <a:gd name="T50" fmla="*/ 21 w 40"/>
                  <a:gd name="T51" fmla="*/ 49 h 49"/>
                  <a:gd name="T52" fmla="*/ 14 w 40"/>
                  <a:gd name="T53" fmla="*/ 49 h 49"/>
                  <a:gd name="T54" fmla="*/ 10 w 40"/>
                  <a:gd name="T55" fmla="*/ 48 h 49"/>
                  <a:gd name="T56" fmla="*/ 7 w 40"/>
                  <a:gd name="T57" fmla="*/ 47 h 49"/>
                  <a:gd name="T58" fmla="*/ 5 w 40"/>
                  <a:gd name="T59" fmla="*/ 44 h 49"/>
                  <a:gd name="T60" fmla="*/ 3 w 40"/>
                  <a:gd name="T61" fmla="*/ 41 h 49"/>
                  <a:gd name="T62" fmla="*/ 2 w 40"/>
                  <a:gd name="T63" fmla="*/ 38 h 49"/>
                  <a:gd name="T64" fmla="*/ 0 w 40"/>
                  <a:gd name="T65" fmla="*/ 33 h 49"/>
                  <a:gd name="T66" fmla="*/ 0 w 40"/>
                  <a:gd name="T67" fmla="*/ 26 h 49"/>
                  <a:gd name="T68" fmla="*/ 0 w 40"/>
                  <a:gd name="T69" fmla="*/ 0 h 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0"/>
                  <a:gd name="T106" fmla="*/ 0 h 49"/>
                  <a:gd name="T107" fmla="*/ 40 w 40"/>
                  <a:gd name="T108" fmla="*/ 49 h 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0" h="49">
                    <a:moveTo>
                      <a:pt x="0" y="0"/>
                    </a:moveTo>
                    <a:lnTo>
                      <a:pt x="10" y="0"/>
                    </a:lnTo>
                    <a:lnTo>
                      <a:pt x="10" y="26"/>
                    </a:lnTo>
                    <a:lnTo>
                      <a:pt x="10" y="32"/>
                    </a:lnTo>
                    <a:lnTo>
                      <a:pt x="11" y="34"/>
                    </a:lnTo>
                    <a:lnTo>
                      <a:pt x="11" y="37"/>
                    </a:lnTo>
                    <a:lnTo>
                      <a:pt x="14" y="40"/>
                    </a:lnTo>
                    <a:lnTo>
                      <a:pt x="17" y="41"/>
                    </a:lnTo>
                    <a:lnTo>
                      <a:pt x="21" y="41"/>
                    </a:lnTo>
                    <a:lnTo>
                      <a:pt x="24" y="41"/>
                    </a:lnTo>
                    <a:lnTo>
                      <a:pt x="26" y="40"/>
                    </a:lnTo>
                    <a:lnTo>
                      <a:pt x="28" y="38"/>
                    </a:lnTo>
                    <a:lnTo>
                      <a:pt x="29" y="36"/>
                    </a:lnTo>
                    <a:lnTo>
                      <a:pt x="29" y="32"/>
                    </a:lnTo>
                    <a:lnTo>
                      <a:pt x="29" y="28"/>
                    </a:lnTo>
                    <a:lnTo>
                      <a:pt x="29" y="0"/>
                    </a:lnTo>
                    <a:lnTo>
                      <a:pt x="40" y="0"/>
                    </a:lnTo>
                    <a:lnTo>
                      <a:pt x="40" y="26"/>
                    </a:lnTo>
                    <a:lnTo>
                      <a:pt x="39" y="33"/>
                    </a:lnTo>
                    <a:lnTo>
                      <a:pt x="39" y="38"/>
                    </a:lnTo>
                    <a:lnTo>
                      <a:pt x="37" y="41"/>
                    </a:lnTo>
                    <a:lnTo>
                      <a:pt x="36" y="44"/>
                    </a:lnTo>
                    <a:lnTo>
                      <a:pt x="33" y="47"/>
                    </a:lnTo>
                    <a:lnTo>
                      <a:pt x="30" y="48"/>
                    </a:lnTo>
                    <a:lnTo>
                      <a:pt x="26" y="49"/>
                    </a:lnTo>
                    <a:lnTo>
                      <a:pt x="21" y="49"/>
                    </a:lnTo>
                    <a:lnTo>
                      <a:pt x="14" y="49"/>
                    </a:lnTo>
                    <a:lnTo>
                      <a:pt x="10" y="48"/>
                    </a:lnTo>
                    <a:lnTo>
                      <a:pt x="7" y="47"/>
                    </a:lnTo>
                    <a:lnTo>
                      <a:pt x="5" y="44"/>
                    </a:lnTo>
                    <a:lnTo>
                      <a:pt x="3" y="41"/>
                    </a:lnTo>
                    <a:lnTo>
                      <a:pt x="2" y="38"/>
                    </a:lnTo>
                    <a:lnTo>
                      <a:pt x="0" y="33"/>
                    </a:lnTo>
                    <a:lnTo>
                      <a:pt x="0" y="26"/>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99" name="Freeform 253"/>
              <p:cNvSpPr>
                <a:spLocks/>
              </p:cNvSpPr>
              <p:nvPr/>
            </p:nvSpPr>
            <p:spPr bwMode="auto">
              <a:xfrm>
                <a:off x="4685" y="3774"/>
                <a:ext cx="38" cy="49"/>
              </a:xfrm>
              <a:custGeom>
                <a:avLst/>
                <a:gdLst>
                  <a:gd name="T0" fmla="*/ 13 w 38"/>
                  <a:gd name="T1" fmla="*/ 49 h 49"/>
                  <a:gd name="T2" fmla="*/ 13 w 38"/>
                  <a:gd name="T3" fmla="*/ 8 h 49"/>
                  <a:gd name="T4" fmla="*/ 0 w 38"/>
                  <a:gd name="T5" fmla="*/ 8 h 49"/>
                  <a:gd name="T6" fmla="*/ 0 w 38"/>
                  <a:gd name="T7" fmla="*/ 0 h 49"/>
                  <a:gd name="T8" fmla="*/ 38 w 38"/>
                  <a:gd name="T9" fmla="*/ 0 h 49"/>
                  <a:gd name="T10" fmla="*/ 38 w 38"/>
                  <a:gd name="T11" fmla="*/ 8 h 49"/>
                  <a:gd name="T12" fmla="*/ 23 w 38"/>
                  <a:gd name="T13" fmla="*/ 8 h 49"/>
                  <a:gd name="T14" fmla="*/ 23 w 38"/>
                  <a:gd name="T15" fmla="*/ 49 h 49"/>
                  <a:gd name="T16" fmla="*/ 13 w 38"/>
                  <a:gd name="T17" fmla="*/ 49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49"/>
                  <a:gd name="T29" fmla="*/ 38 w 38"/>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49">
                    <a:moveTo>
                      <a:pt x="13" y="49"/>
                    </a:moveTo>
                    <a:lnTo>
                      <a:pt x="13" y="8"/>
                    </a:lnTo>
                    <a:lnTo>
                      <a:pt x="0" y="8"/>
                    </a:lnTo>
                    <a:lnTo>
                      <a:pt x="0" y="0"/>
                    </a:lnTo>
                    <a:lnTo>
                      <a:pt x="38" y="0"/>
                    </a:lnTo>
                    <a:lnTo>
                      <a:pt x="38" y="8"/>
                    </a:lnTo>
                    <a:lnTo>
                      <a:pt x="23" y="8"/>
                    </a:lnTo>
                    <a:lnTo>
                      <a:pt x="23" y="49"/>
                    </a:lnTo>
                    <a:lnTo>
                      <a:pt x="13"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0" name="Freeform 254"/>
              <p:cNvSpPr>
                <a:spLocks/>
              </p:cNvSpPr>
              <p:nvPr/>
            </p:nvSpPr>
            <p:spPr bwMode="auto">
              <a:xfrm>
                <a:off x="4730" y="3774"/>
                <a:ext cx="38" cy="49"/>
              </a:xfrm>
              <a:custGeom>
                <a:avLst/>
                <a:gdLst>
                  <a:gd name="T0" fmla="*/ 0 w 38"/>
                  <a:gd name="T1" fmla="*/ 49 h 49"/>
                  <a:gd name="T2" fmla="*/ 0 w 38"/>
                  <a:gd name="T3" fmla="*/ 0 h 49"/>
                  <a:gd name="T4" fmla="*/ 9 w 38"/>
                  <a:gd name="T5" fmla="*/ 0 h 49"/>
                  <a:gd name="T6" fmla="*/ 9 w 38"/>
                  <a:gd name="T7" fmla="*/ 19 h 49"/>
                  <a:gd name="T8" fmla="*/ 28 w 38"/>
                  <a:gd name="T9" fmla="*/ 19 h 49"/>
                  <a:gd name="T10" fmla="*/ 28 w 38"/>
                  <a:gd name="T11" fmla="*/ 0 h 49"/>
                  <a:gd name="T12" fmla="*/ 38 w 38"/>
                  <a:gd name="T13" fmla="*/ 0 h 49"/>
                  <a:gd name="T14" fmla="*/ 38 w 38"/>
                  <a:gd name="T15" fmla="*/ 49 h 49"/>
                  <a:gd name="T16" fmla="*/ 28 w 38"/>
                  <a:gd name="T17" fmla="*/ 49 h 49"/>
                  <a:gd name="T18" fmla="*/ 28 w 38"/>
                  <a:gd name="T19" fmla="*/ 28 h 49"/>
                  <a:gd name="T20" fmla="*/ 9 w 38"/>
                  <a:gd name="T21" fmla="*/ 28 h 49"/>
                  <a:gd name="T22" fmla="*/ 9 w 38"/>
                  <a:gd name="T23" fmla="*/ 49 h 49"/>
                  <a:gd name="T24" fmla="*/ 0 w 38"/>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49"/>
                    </a:moveTo>
                    <a:lnTo>
                      <a:pt x="0" y="0"/>
                    </a:lnTo>
                    <a:lnTo>
                      <a:pt x="9" y="0"/>
                    </a:lnTo>
                    <a:lnTo>
                      <a:pt x="9" y="19"/>
                    </a:lnTo>
                    <a:lnTo>
                      <a:pt x="28" y="19"/>
                    </a:lnTo>
                    <a:lnTo>
                      <a:pt x="28" y="0"/>
                    </a:lnTo>
                    <a:lnTo>
                      <a:pt x="38" y="0"/>
                    </a:lnTo>
                    <a:lnTo>
                      <a:pt x="38" y="49"/>
                    </a:lnTo>
                    <a:lnTo>
                      <a:pt x="28" y="49"/>
                    </a:lnTo>
                    <a:lnTo>
                      <a:pt x="28" y="28"/>
                    </a:lnTo>
                    <a:lnTo>
                      <a:pt x="9" y="28"/>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1" name="Freeform 255"/>
              <p:cNvSpPr>
                <a:spLocks noEditPoints="1"/>
              </p:cNvSpPr>
              <p:nvPr/>
            </p:nvSpPr>
            <p:spPr bwMode="auto">
              <a:xfrm>
                <a:off x="4790" y="3774"/>
                <a:ext cx="49" cy="49"/>
              </a:xfrm>
              <a:custGeom>
                <a:avLst/>
                <a:gdLst>
                  <a:gd name="T0" fmla="*/ 49 w 49"/>
                  <a:gd name="T1" fmla="*/ 49 h 49"/>
                  <a:gd name="T2" fmla="*/ 38 w 49"/>
                  <a:gd name="T3" fmla="*/ 49 h 49"/>
                  <a:gd name="T4" fmla="*/ 34 w 49"/>
                  <a:gd name="T5" fmla="*/ 38 h 49"/>
                  <a:gd name="T6" fmla="*/ 14 w 49"/>
                  <a:gd name="T7" fmla="*/ 38 h 49"/>
                  <a:gd name="T8" fmla="*/ 10 w 49"/>
                  <a:gd name="T9" fmla="*/ 49 h 49"/>
                  <a:gd name="T10" fmla="*/ 0 w 49"/>
                  <a:gd name="T11" fmla="*/ 49 h 49"/>
                  <a:gd name="T12" fmla="*/ 19 w 49"/>
                  <a:gd name="T13" fmla="*/ 0 h 49"/>
                  <a:gd name="T14" fmla="*/ 29 w 49"/>
                  <a:gd name="T15" fmla="*/ 0 h 49"/>
                  <a:gd name="T16" fmla="*/ 49 w 49"/>
                  <a:gd name="T17" fmla="*/ 49 h 49"/>
                  <a:gd name="T18" fmla="*/ 31 w 49"/>
                  <a:gd name="T19" fmla="*/ 30 h 49"/>
                  <a:gd name="T20" fmla="*/ 24 w 49"/>
                  <a:gd name="T21" fmla="*/ 11 h 49"/>
                  <a:gd name="T22" fmla="*/ 17 w 49"/>
                  <a:gd name="T23" fmla="*/ 30 h 49"/>
                  <a:gd name="T24" fmla="*/ 31 w 49"/>
                  <a:gd name="T25" fmla="*/ 3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49"/>
                  <a:gd name="T41" fmla="*/ 49 w 49"/>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49">
                    <a:moveTo>
                      <a:pt x="49" y="49"/>
                    </a:moveTo>
                    <a:lnTo>
                      <a:pt x="38" y="49"/>
                    </a:lnTo>
                    <a:lnTo>
                      <a:pt x="34" y="38"/>
                    </a:lnTo>
                    <a:lnTo>
                      <a:pt x="14" y="38"/>
                    </a:lnTo>
                    <a:lnTo>
                      <a:pt x="10" y="49"/>
                    </a:lnTo>
                    <a:lnTo>
                      <a:pt x="0" y="49"/>
                    </a:lnTo>
                    <a:lnTo>
                      <a:pt x="19" y="0"/>
                    </a:lnTo>
                    <a:lnTo>
                      <a:pt x="29" y="0"/>
                    </a:lnTo>
                    <a:lnTo>
                      <a:pt x="49" y="49"/>
                    </a:lnTo>
                    <a:close/>
                    <a:moveTo>
                      <a:pt x="31" y="30"/>
                    </a:moveTo>
                    <a:lnTo>
                      <a:pt x="24" y="11"/>
                    </a:lnTo>
                    <a:lnTo>
                      <a:pt x="17" y="30"/>
                    </a:lnTo>
                    <a:lnTo>
                      <a:pt x="31" y="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2" name="Freeform 256"/>
              <p:cNvSpPr>
                <a:spLocks/>
              </p:cNvSpPr>
              <p:nvPr/>
            </p:nvSpPr>
            <p:spPr bwMode="auto">
              <a:xfrm>
                <a:off x="4844" y="3774"/>
                <a:ext cx="33" cy="49"/>
              </a:xfrm>
              <a:custGeom>
                <a:avLst/>
                <a:gdLst>
                  <a:gd name="T0" fmla="*/ 0 w 33"/>
                  <a:gd name="T1" fmla="*/ 49 h 49"/>
                  <a:gd name="T2" fmla="*/ 0 w 33"/>
                  <a:gd name="T3" fmla="*/ 0 h 49"/>
                  <a:gd name="T4" fmla="*/ 33 w 33"/>
                  <a:gd name="T5" fmla="*/ 0 h 49"/>
                  <a:gd name="T6" fmla="*/ 33 w 33"/>
                  <a:gd name="T7" fmla="*/ 8 h 49"/>
                  <a:gd name="T8" fmla="*/ 9 w 33"/>
                  <a:gd name="T9" fmla="*/ 8 h 49"/>
                  <a:gd name="T10" fmla="*/ 9 w 33"/>
                  <a:gd name="T11" fmla="*/ 21 h 49"/>
                  <a:gd name="T12" fmla="*/ 30 w 33"/>
                  <a:gd name="T13" fmla="*/ 21 h 49"/>
                  <a:gd name="T14" fmla="*/ 30 w 33"/>
                  <a:gd name="T15" fmla="*/ 29 h 49"/>
                  <a:gd name="T16" fmla="*/ 9 w 33"/>
                  <a:gd name="T17" fmla="*/ 29 h 49"/>
                  <a:gd name="T18" fmla="*/ 9 w 33"/>
                  <a:gd name="T19" fmla="*/ 49 h 49"/>
                  <a:gd name="T20" fmla="*/ 0 w 33"/>
                  <a:gd name="T21" fmla="*/ 49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49"/>
                  <a:gd name="T35" fmla="*/ 33 w 33"/>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49">
                    <a:moveTo>
                      <a:pt x="0" y="49"/>
                    </a:moveTo>
                    <a:lnTo>
                      <a:pt x="0" y="0"/>
                    </a:lnTo>
                    <a:lnTo>
                      <a:pt x="33" y="0"/>
                    </a:lnTo>
                    <a:lnTo>
                      <a:pt x="33" y="8"/>
                    </a:lnTo>
                    <a:lnTo>
                      <a:pt x="9" y="8"/>
                    </a:lnTo>
                    <a:lnTo>
                      <a:pt x="9" y="21"/>
                    </a:lnTo>
                    <a:lnTo>
                      <a:pt x="30" y="21"/>
                    </a:lnTo>
                    <a:lnTo>
                      <a:pt x="30" y="29"/>
                    </a:lnTo>
                    <a:lnTo>
                      <a:pt x="9" y="29"/>
                    </a:lnTo>
                    <a:lnTo>
                      <a:pt x="9" y="49"/>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3" name="Freeform 257"/>
              <p:cNvSpPr>
                <a:spLocks noEditPoints="1"/>
              </p:cNvSpPr>
              <p:nvPr/>
            </p:nvSpPr>
            <p:spPr bwMode="auto">
              <a:xfrm>
                <a:off x="4885" y="3774"/>
                <a:ext cx="43" cy="49"/>
              </a:xfrm>
              <a:custGeom>
                <a:avLst/>
                <a:gdLst>
                  <a:gd name="T0" fmla="*/ 0 w 43"/>
                  <a:gd name="T1" fmla="*/ 49 h 49"/>
                  <a:gd name="T2" fmla="*/ 0 w 43"/>
                  <a:gd name="T3" fmla="*/ 0 h 49"/>
                  <a:gd name="T4" fmla="*/ 20 w 43"/>
                  <a:gd name="T5" fmla="*/ 0 h 49"/>
                  <a:gd name="T6" fmla="*/ 27 w 43"/>
                  <a:gd name="T7" fmla="*/ 0 h 49"/>
                  <a:gd name="T8" fmla="*/ 32 w 43"/>
                  <a:gd name="T9" fmla="*/ 2 h 49"/>
                  <a:gd name="T10" fmla="*/ 35 w 43"/>
                  <a:gd name="T11" fmla="*/ 3 h 49"/>
                  <a:gd name="T12" fmla="*/ 38 w 43"/>
                  <a:gd name="T13" fmla="*/ 6 h 49"/>
                  <a:gd name="T14" fmla="*/ 39 w 43"/>
                  <a:gd name="T15" fmla="*/ 10 h 49"/>
                  <a:gd name="T16" fmla="*/ 41 w 43"/>
                  <a:gd name="T17" fmla="*/ 14 h 49"/>
                  <a:gd name="T18" fmla="*/ 39 w 43"/>
                  <a:gd name="T19" fmla="*/ 19 h 49"/>
                  <a:gd name="T20" fmla="*/ 37 w 43"/>
                  <a:gd name="T21" fmla="*/ 23 h 49"/>
                  <a:gd name="T22" fmla="*/ 32 w 43"/>
                  <a:gd name="T23" fmla="*/ 26 h 49"/>
                  <a:gd name="T24" fmla="*/ 27 w 43"/>
                  <a:gd name="T25" fmla="*/ 28 h 49"/>
                  <a:gd name="T26" fmla="*/ 30 w 43"/>
                  <a:gd name="T27" fmla="*/ 29 h 49"/>
                  <a:gd name="T28" fmla="*/ 32 w 43"/>
                  <a:gd name="T29" fmla="*/ 32 h 49"/>
                  <a:gd name="T30" fmla="*/ 35 w 43"/>
                  <a:gd name="T31" fmla="*/ 34 h 49"/>
                  <a:gd name="T32" fmla="*/ 38 w 43"/>
                  <a:gd name="T33" fmla="*/ 40 h 49"/>
                  <a:gd name="T34" fmla="*/ 43 w 43"/>
                  <a:gd name="T35" fmla="*/ 49 h 49"/>
                  <a:gd name="T36" fmla="*/ 32 w 43"/>
                  <a:gd name="T37" fmla="*/ 49 h 49"/>
                  <a:gd name="T38" fmla="*/ 26 w 43"/>
                  <a:gd name="T39" fmla="*/ 38 h 49"/>
                  <a:gd name="T40" fmla="*/ 22 w 43"/>
                  <a:gd name="T41" fmla="*/ 34 h 49"/>
                  <a:gd name="T42" fmla="*/ 20 w 43"/>
                  <a:gd name="T43" fmla="*/ 32 h 49"/>
                  <a:gd name="T44" fmla="*/ 19 w 43"/>
                  <a:gd name="T45" fmla="*/ 30 h 49"/>
                  <a:gd name="T46" fmla="*/ 17 w 43"/>
                  <a:gd name="T47" fmla="*/ 29 h 49"/>
                  <a:gd name="T48" fmla="*/ 15 w 43"/>
                  <a:gd name="T49" fmla="*/ 29 h 49"/>
                  <a:gd name="T50" fmla="*/ 12 w 43"/>
                  <a:gd name="T51" fmla="*/ 29 h 49"/>
                  <a:gd name="T52" fmla="*/ 11 w 43"/>
                  <a:gd name="T53" fmla="*/ 29 h 49"/>
                  <a:gd name="T54" fmla="*/ 11 w 43"/>
                  <a:gd name="T55" fmla="*/ 49 h 49"/>
                  <a:gd name="T56" fmla="*/ 0 w 43"/>
                  <a:gd name="T57" fmla="*/ 49 h 49"/>
                  <a:gd name="T58" fmla="*/ 11 w 43"/>
                  <a:gd name="T59" fmla="*/ 21 h 49"/>
                  <a:gd name="T60" fmla="*/ 17 w 43"/>
                  <a:gd name="T61" fmla="*/ 21 h 49"/>
                  <a:gd name="T62" fmla="*/ 23 w 43"/>
                  <a:gd name="T63" fmla="*/ 21 h 49"/>
                  <a:gd name="T64" fmla="*/ 26 w 43"/>
                  <a:gd name="T65" fmla="*/ 21 h 49"/>
                  <a:gd name="T66" fmla="*/ 27 w 43"/>
                  <a:gd name="T67" fmla="*/ 19 h 49"/>
                  <a:gd name="T68" fmla="*/ 28 w 43"/>
                  <a:gd name="T69" fmla="*/ 18 h 49"/>
                  <a:gd name="T70" fmla="*/ 30 w 43"/>
                  <a:gd name="T71" fmla="*/ 17 h 49"/>
                  <a:gd name="T72" fmla="*/ 30 w 43"/>
                  <a:gd name="T73" fmla="*/ 15 h 49"/>
                  <a:gd name="T74" fmla="*/ 30 w 43"/>
                  <a:gd name="T75" fmla="*/ 13 h 49"/>
                  <a:gd name="T76" fmla="*/ 28 w 43"/>
                  <a:gd name="T77" fmla="*/ 11 h 49"/>
                  <a:gd name="T78" fmla="*/ 27 w 43"/>
                  <a:gd name="T79" fmla="*/ 10 h 49"/>
                  <a:gd name="T80" fmla="*/ 24 w 43"/>
                  <a:gd name="T81" fmla="*/ 8 h 49"/>
                  <a:gd name="T82" fmla="*/ 23 w 43"/>
                  <a:gd name="T83" fmla="*/ 8 h 49"/>
                  <a:gd name="T84" fmla="*/ 17 w 43"/>
                  <a:gd name="T85" fmla="*/ 8 h 49"/>
                  <a:gd name="T86" fmla="*/ 11 w 43"/>
                  <a:gd name="T87" fmla="*/ 8 h 49"/>
                  <a:gd name="T88" fmla="*/ 11 w 43"/>
                  <a:gd name="T89" fmla="*/ 21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
                  <a:gd name="T136" fmla="*/ 0 h 49"/>
                  <a:gd name="T137" fmla="*/ 43 w 43"/>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 h="49">
                    <a:moveTo>
                      <a:pt x="0" y="49"/>
                    </a:moveTo>
                    <a:lnTo>
                      <a:pt x="0" y="0"/>
                    </a:lnTo>
                    <a:lnTo>
                      <a:pt x="20" y="0"/>
                    </a:lnTo>
                    <a:lnTo>
                      <a:pt x="27" y="0"/>
                    </a:lnTo>
                    <a:lnTo>
                      <a:pt x="32" y="2"/>
                    </a:lnTo>
                    <a:lnTo>
                      <a:pt x="35" y="3"/>
                    </a:lnTo>
                    <a:lnTo>
                      <a:pt x="38" y="6"/>
                    </a:lnTo>
                    <a:lnTo>
                      <a:pt x="39" y="10"/>
                    </a:lnTo>
                    <a:lnTo>
                      <a:pt x="41" y="14"/>
                    </a:lnTo>
                    <a:lnTo>
                      <a:pt x="39" y="19"/>
                    </a:lnTo>
                    <a:lnTo>
                      <a:pt x="37" y="23"/>
                    </a:lnTo>
                    <a:lnTo>
                      <a:pt x="32" y="26"/>
                    </a:lnTo>
                    <a:lnTo>
                      <a:pt x="27" y="28"/>
                    </a:lnTo>
                    <a:lnTo>
                      <a:pt x="30" y="29"/>
                    </a:lnTo>
                    <a:lnTo>
                      <a:pt x="32" y="32"/>
                    </a:lnTo>
                    <a:lnTo>
                      <a:pt x="35" y="34"/>
                    </a:lnTo>
                    <a:lnTo>
                      <a:pt x="38" y="40"/>
                    </a:lnTo>
                    <a:lnTo>
                      <a:pt x="43" y="49"/>
                    </a:lnTo>
                    <a:lnTo>
                      <a:pt x="32" y="49"/>
                    </a:lnTo>
                    <a:lnTo>
                      <a:pt x="26" y="38"/>
                    </a:lnTo>
                    <a:lnTo>
                      <a:pt x="22" y="34"/>
                    </a:lnTo>
                    <a:lnTo>
                      <a:pt x="20" y="32"/>
                    </a:lnTo>
                    <a:lnTo>
                      <a:pt x="19" y="30"/>
                    </a:lnTo>
                    <a:lnTo>
                      <a:pt x="17" y="29"/>
                    </a:lnTo>
                    <a:lnTo>
                      <a:pt x="15" y="29"/>
                    </a:lnTo>
                    <a:lnTo>
                      <a:pt x="12" y="29"/>
                    </a:lnTo>
                    <a:lnTo>
                      <a:pt x="11" y="29"/>
                    </a:lnTo>
                    <a:lnTo>
                      <a:pt x="11" y="49"/>
                    </a:lnTo>
                    <a:lnTo>
                      <a:pt x="0" y="49"/>
                    </a:lnTo>
                    <a:close/>
                    <a:moveTo>
                      <a:pt x="11" y="21"/>
                    </a:moveTo>
                    <a:lnTo>
                      <a:pt x="17" y="21"/>
                    </a:lnTo>
                    <a:lnTo>
                      <a:pt x="23" y="21"/>
                    </a:lnTo>
                    <a:lnTo>
                      <a:pt x="26" y="21"/>
                    </a:lnTo>
                    <a:lnTo>
                      <a:pt x="27" y="19"/>
                    </a:lnTo>
                    <a:lnTo>
                      <a:pt x="28" y="18"/>
                    </a:lnTo>
                    <a:lnTo>
                      <a:pt x="30" y="17"/>
                    </a:lnTo>
                    <a:lnTo>
                      <a:pt x="30" y="15"/>
                    </a:lnTo>
                    <a:lnTo>
                      <a:pt x="30" y="13"/>
                    </a:lnTo>
                    <a:lnTo>
                      <a:pt x="28" y="11"/>
                    </a:lnTo>
                    <a:lnTo>
                      <a:pt x="27" y="10"/>
                    </a:lnTo>
                    <a:lnTo>
                      <a:pt x="24" y="8"/>
                    </a:lnTo>
                    <a:lnTo>
                      <a:pt x="23" y="8"/>
                    </a:lnTo>
                    <a:lnTo>
                      <a:pt x="17" y="8"/>
                    </a:lnTo>
                    <a:lnTo>
                      <a:pt x="11" y="8"/>
                    </a:lnTo>
                    <a:lnTo>
                      <a:pt x="11"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4" name="Rectangle 258"/>
              <p:cNvSpPr>
                <a:spLocks noChangeArrowheads="1"/>
              </p:cNvSpPr>
              <p:nvPr/>
            </p:nvSpPr>
            <p:spPr bwMode="auto">
              <a:xfrm>
                <a:off x="4934" y="3774"/>
                <a:ext cx="9" cy="49"/>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b="1">
                  <a:solidFill>
                    <a:srgbClr val="BBE0E3"/>
                  </a:solidFill>
                  <a:latin typeface="Lucida Sans Unicode" panose="020B0602030504020204" pitchFamily="34" charset="0"/>
                  <a:ea typeface="굴림" pitchFamily="34" charset="-127"/>
                </a:endParaRPr>
              </a:p>
            </p:txBody>
          </p:sp>
          <p:sp>
            <p:nvSpPr>
              <p:cNvPr id="18505" name="Freeform 259"/>
              <p:cNvSpPr>
                <a:spLocks/>
              </p:cNvSpPr>
              <p:nvPr/>
            </p:nvSpPr>
            <p:spPr bwMode="auto">
              <a:xfrm>
                <a:off x="4951" y="3774"/>
                <a:ext cx="43" cy="49"/>
              </a:xfrm>
              <a:custGeom>
                <a:avLst/>
                <a:gdLst>
                  <a:gd name="T0" fmla="*/ 33 w 43"/>
                  <a:gd name="T1" fmla="*/ 32 h 49"/>
                  <a:gd name="T2" fmla="*/ 43 w 43"/>
                  <a:gd name="T3" fmla="*/ 34 h 49"/>
                  <a:gd name="T4" fmla="*/ 40 w 43"/>
                  <a:gd name="T5" fmla="*/ 41 h 49"/>
                  <a:gd name="T6" fmla="*/ 36 w 43"/>
                  <a:gd name="T7" fmla="*/ 47 h 49"/>
                  <a:gd name="T8" fmla="*/ 29 w 43"/>
                  <a:gd name="T9" fmla="*/ 49 h 49"/>
                  <a:gd name="T10" fmla="*/ 22 w 43"/>
                  <a:gd name="T11" fmla="*/ 49 h 49"/>
                  <a:gd name="T12" fmla="*/ 18 w 43"/>
                  <a:gd name="T13" fmla="*/ 49 h 49"/>
                  <a:gd name="T14" fmla="*/ 14 w 43"/>
                  <a:gd name="T15" fmla="*/ 48 h 49"/>
                  <a:gd name="T16" fmla="*/ 10 w 43"/>
                  <a:gd name="T17" fmla="*/ 47 h 49"/>
                  <a:gd name="T18" fmla="*/ 6 w 43"/>
                  <a:gd name="T19" fmla="*/ 44 h 49"/>
                  <a:gd name="T20" fmla="*/ 3 w 43"/>
                  <a:gd name="T21" fmla="*/ 40 h 49"/>
                  <a:gd name="T22" fmla="*/ 2 w 43"/>
                  <a:gd name="T23" fmla="*/ 36 h 49"/>
                  <a:gd name="T24" fmla="*/ 0 w 43"/>
                  <a:gd name="T25" fmla="*/ 30 h 49"/>
                  <a:gd name="T26" fmla="*/ 0 w 43"/>
                  <a:gd name="T27" fmla="*/ 25 h 49"/>
                  <a:gd name="T28" fmla="*/ 0 w 43"/>
                  <a:gd name="T29" fmla="*/ 19 h 49"/>
                  <a:gd name="T30" fmla="*/ 2 w 43"/>
                  <a:gd name="T31" fmla="*/ 14 h 49"/>
                  <a:gd name="T32" fmla="*/ 3 w 43"/>
                  <a:gd name="T33" fmla="*/ 10 h 49"/>
                  <a:gd name="T34" fmla="*/ 7 w 43"/>
                  <a:gd name="T35" fmla="*/ 6 h 49"/>
                  <a:gd name="T36" fmla="*/ 10 w 43"/>
                  <a:gd name="T37" fmla="*/ 3 h 49"/>
                  <a:gd name="T38" fmla="*/ 14 w 43"/>
                  <a:gd name="T39" fmla="*/ 2 h 49"/>
                  <a:gd name="T40" fmla="*/ 18 w 43"/>
                  <a:gd name="T41" fmla="*/ 0 h 49"/>
                  <a:gd name="T42" fmla="*/ 24 w 43"/>
                  <a:gd name="T43" fmla="*/ 0 h 49"/>
                  <a:gd name="T44" fmla="*/ 28 w 43"/>
                  <a:gd name="T45" fmla="*/ 0 h 49"/>
                  <a:gd name="T46" fmla="*/ 32 w 43"/>
                  <a:gd name="T47" fmla="*/ 0 h 49"/>
                  <a:gd name="T48" fmla="*/ 35 w 43"/>
                  <a:gd name="T49" fmla="*/ 3 h 49"/>
                  <a:gd name="T50" fmla="*/ 37 w 43"/>
                  <a:gd name="T51" fmla="*/ 4 h 49"/>
                  <a:gd name="T52" fmla="*/ 40 w 43"/>
                  <a:gd name="T53" fmla="*/ 8 h 49"/>
                  <a:gd name="T54" fmla="*/ 43 w 43"/>
                  <a:gd name="T55" fmla="*/ 14 h 49"/>
                  <a:gd name="T56" fmla="*/ 33 w 43"/>
                  <a:gd name="T57" fmla="*/ 17 h 49"/>
                  <a:gd name="T58" fmla="*/ 32 w 43"/>
                  <a:gd name="T59" fmla="*/ 13 h 49"/>
                  <a:gd name="T60" fmla="*/ 29 w 43"/>
                  <a:gd name="T61" fmla="*/ 10 h 49"/>
                  <a:gd name="T62" fmla="*/ 26 w 43"/>
                  <a:gd name="T63" fmla="*/ 8 h 49"/>
                  <a:gd name="T64" fmla="*/ 22 w 43"/>
                  <a:gd name="T65" fmla="*/ 8 h 49"/>
                  <a:gd name="T66" fmla="*/ 18 w 43"/>
                  <a:gd name="T67" fmla="*/ 8 h 49"/>
                  <a:gd name="T68" fmla="*/ 14 w 43"/>
                  <a:gd name="T69" fmla="*/ 13 h 49"/>
                  <a:gd name="T70" fmla="*/ 11 w 43"/>
                  <a:gd name="T71" fmla="*/ 17 h 49"/>
                  <a:gd name="T72" fmla="*/ 10 w 43"/>
                  <a:gd name="T73" fmla="*/ 25 h 49"/>
                  <a:gd name="T74" fmla="*/ 11 w 43"/>
                  <a:gd name="T75" fmla="*/ 33 h 49"/>
                  <a:gd name="T76" fmla="*/ 14 w 43"/>
                  <a:gd name="T77" fmla="*/ 37 h 49"/>
                  <a:gd name="T78" fmla="*/ 18 w 43"/>
                  <a:gd name="T79" fmla="*/ 41 h 49"/>
                  <a:gd name="T80" fmla="*/ 22 w 43"/>
                  <a:gd name="T81" fmla="*/ 41 h 49"/>
                  <a:gd name="T82" fmla="*/ 26 w 43"/>
                  <a:gd name="T83" fmla="*/ 41 h 49"/>
                  <a:gd name="T84" fmla="*/ 29 w 43"/>
                  <a:gd name="T85" fmla="*/ 38 h 49"/>
                  <a:gd name="T86" fmla="*/ 32 w 43"/>
                  <a:gd name="T87" fmla="*/ 36 h 49"/>
                  <a:gd name="T88" fmla="*/ 33 w 43"/>
                  <a:gd name="T89" fmla="*/ 32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
                  <a:gd name="T136" fmla="*/ 0 h 49"/>
                  <a:gd name="T137" fmla="*/ 43 w 43"/>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 h="49">
                    <a:moveTo>
                      <a:pt x="33" y="32"/>
                    </a:moveTo>
                    <a:lnTo>
                      <a:pt x="43" y="34"/>
                    </a:lnTo>
                    <a:lnTo>
                      <a:pt x="40" y="41"/>
                    </a:lnTo>
                    <a:lnTo>
                      <a:pt x="36" y="47"/>
                    </a:lnTo>
                    <a:lnTo>
                      <a:pt x="29" y="49"/>
                    </a:lnTo>
                    <a:lnTo>
                      <a:pt x="22" y="49"/>
                    </a:lnTo>
                    <a:lnTo>
                      <a:pt x="18" y="49"/>
                    </a:lnTo>
                    <a:lnTo>
                      <a:pt x="14" y="48"/>
                    </a:lnTo>
                    <a:lnTo>
                      <a:pt x="10" y="47"/>
                    </a:lnTo>
                    <a:lnTo>
                      <a:pt x="6" y="44"/>
                    </a:lnTo>
                    <a:lnTo>
                      <a:pt x="3" y="40"/>
                    </a:lnTo>
                    <a:lnTo>
                      <a:pt x="2" y="36"/>
                    </a:lnTo>
                    <a:lnTo>
                      <a:pt x="0" y="30"/>
                    </a:lnTo>
                    <a:lnTo>
                      <a:pt x="0" y="25"/>
                    </a:lnTo>
                    <a:lnTo>
                      <a:pt x="0" y="19"/>
                    </a:lnTo>
                    <a:lnTo>
                      <a:pt x="2" y="14"/>
                    </a:lnTo>
                    <a:lnTo>
                      <a:pt x="3" y="10"/>
                    </a:lnTo>
                    <a:lnTo>
                      <a:pt x="7" y="6"/>
                    </a:lnTo>
                    <a:lnTo>
                      <a:pt x="10" y="3"/>
                    </a:lnTo>
                    <a:lnTo>
                      <a:pt x="14" y="2"/>
                    </a:lnTo>
                    <a:lnTo>
                      <a:pt x="18" y="0"/>
                    </a:lnTo>
                    <a:lnTo>
                      <a:pt x="24" y="0"/>
                    </a:lnTo>
                    <a:lnTo>
                      <a:pt x="28" y="0"/>
                    </a:lnTo>
                    <a:lnTo>
                      <a:pt x="32" y="0"/>
                    </a:lnTo>
                    <a:lnTo>
                      <a:pt x="35" y="3"/>
                    </a:lnTo>
                    <a:lnTo>
                      <a:pt x="37" y="4"/>
                    </a:lnTo>
                    <a:lnTo>
                      <a:pt x="40" y="8"/>
                    </a:lnTo>
                    <a:lnTo>
                      <a:pt x="43" y="14"/>
                    </a:lnTo>
                    <a:lnTo>
                      <a:pt x="33" y="17"/>
                    </a:lnTo>
                    <a:lnTo>
                      <a:pt x="32" y="13"/>
                    </a:lnTo>
                    <a:lnTo>
                      <a:pt x="29" y="10"/>
                    </a:lnTo>
                    <a:lnTo>
                      <a:pt x="26" y="8"/>
                    </a:lnTo>
                    <a:lnTo>
                      <a:pt x="22" y="8"/>
                    </a:lnTo>
                    <a:lnTo>
                      <a:pt x="18" y="8"/>
                    </a:lnTo>
                    <a:lnTo>
                      <a:pt x="14" y="13"/>
                    </a:lnTo>
                    <a:lnTo>
                      <a:pt x="11" y="17"/>
                    </a:lnTo>
                    <a:lnTo>
                      <a:pt x="10" y="25"/>
                    </a:lnTo>
                    <a:lnTo>
                      <a:pt x="11" y="33"/>
                    </a:lnTo>
                    <a:lnTo>
                      <a:pt x="14" y="37"/>
                    </a:lnTo>
                    <a:lnTo>
                      <a:pt x="18" y="41"/>
                    </a:lnTo>
                    <a:lnTo>
                      <a:pt x="22" y="41"/>
                    </a:lnTo>
                    <a:lnTo>
                      <a:pt x="26" y="41"/>
                    </a:lnTo>
                    <a:lnTo>
                      <a:pt x="29" y="38"/>
                    </a:lnTo>
                    <a:lnTo>
                      <a:pt x="32" y="36"/>
                    </a:lnTo>
                    <a:lnTo>
                      <a:pt x="3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6" name="Freeform 260"/>
              <p:cNvSpPr>
                <a:spLocks noEditPoints="1"/>
              </p:cNvSpPr>
              <p:nvPr/>
            </p:nvSpPr>
            <p:spPr bwMode="auto">
              <a:xfrm>
                <a:off x="4998" y="3774"/>
                <a:ext cx="47" cy="49"/>
              </a:xfrm>
              <a:custGeom>
                <a:avLst/>
                <a:gdLst>
                  <a:gd name="T0" fmla="*/ 47 w 47"/>
                  <a:gd name="T1" fmla="*/ 49 h 49"/>
                  <a:gd name="T2" fmla="*/ 38 w 47"/>
                  <a:gd name="T3" fmla="*/ 49 h 49"/>
                  <a:gd name="T4" fmla="*/ 32 w 47"/>
                  <a:gd name="T5" fmla="*/ 38 h 49"/>
                  <a:gd name="T6" fmla="*/ 13 w 47"/>
                  <a:gd name="T7" fmla="*/ 38 h 49"/>
                  <a:gd name="T8" fmla="*/ 9 w 47"/>
                  <a:gd name="T9" fmla="*/ 49 h 49"/>
                  <a:gd name="T10" fmla="*/ 0 w 47"/>
                  <a:gd name="T11" fmla="*/ 49 h 49"/>
                  <a:gd name="T12" fmla="*/ 17 w 47"/>
                  <a:gd name="T13" fmla="*/ 0 h 49"/>
                  <a:gd name="T14" fmla="*/ 28 w 47"/>
                  <a:gd name="T15" fmla="*/ 0 h 49"/>
                  <a:gd name="T16" fmla="*/ 47 w 47"/>
                  <a:gd name="T17" fmla="*/ 49 h 49"/>
                  <a:gd name="T18" fmla="*/ 30 w 47"/>
                  <a:gd name="T19" fmla="*/ 30 h 49"/>
                  <a:gd name="T20" fmla="*/ 23 w 47"/>
                  <a:gd name="T21" fmla="*/ 11 h 49"/>
                  <a:gd name="T22" fmla="*/ 16 w 47"/>
                  <a:gd name="T23" fmla="*/ 30 h 49"/>
                  <a:gd name="T24" fmla="*/ 30 w 47"/>
                  <a:gd name="T25" fmla="*/ 3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
                  <a:gd name="T40" fmla="*/ 0 h 49"/>
                  <a:gd name="T41" fmla="*/ 47 w 47"/>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 h="49">
                    <a:moveTo>
                      <a:pt x="47" y="49"/>
                    </a:moveTo>
                    <a:lnTo>
                      <a:pt x="38" y="49"/>
                    </a:lnTo>
                    <a:lnTo>
                      <a:pt x="32" y="38"/>
                    </a:lnTo>
                    <a:lnTo>
                      <a:pt x="13" y="38"/>
                    </a:lnTo>
                    <a:lnTo>
                      <a:pt x="9" y="49"/>
                    </a:lnTo>
                    <a:lnTo>
                      <a:pt x="0" y="49"/>
                    </a:lnTo>
                    <a:lnTo>
                      <a:pt x="17" y="0"/>
                    </a:lnTo>
                    <a:lnTo>
                      <a:pt x="28" y="0"/>
                    </a:lnTo>
                    <a:lnTo>
                      <a:pt x="47" y="49"/>
                    </a:lnTo>
                    <a:close/>
                    <a:moveTo>
                      <a:pt x="30" y="30"/>
                    </a:moveTo>
                    <a:lnTo>
                      <a:pt x="23" y="11"/>
                    </a:lnTo>
                    <a:lnTo>
                      <a:pt x="16" y="30"/>
                    </a:lnTo>
                    <a:lnTo>
                      <a:pt x="30" y="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7" name="Freeform 261"/>
              <p:cNvSpPr>
                <a:spLocks noEditPoints="1"/>
              </p:cNvSpPr>
              <p:nvPr/>
            </p:nvSpPr>
            <p:spPr bwMode="auto">
              <a:xfrm>
                <a:off x="4064" y="3480"/>
                <a:ext cx="61" cy="97"/>
              </a:xfrm>
              <a:custGeom>
                <a:avLst/>
                <a:gdLst>
                  <a:gd name="T0" fmla="*/ 14 w 61"/>
                  <a:gd name="T1" fmla="*/ 15 h 97"/>
                  <a:gd name="T2" fmla="*/ 14 w 61"/>
                  <a:gd name="T3" fmla="*/ 50 h 97"/>
                  <a:gd name="T4" fmla="*/ 16 w 61"/>
                  <a:gd name="T5" fmla="*/ 53 h 97"/>
                  <a:gd name="T6" fmla="*/ 19 w 61"/>
                  <a:gd name="T7" fmla="*/ 54 h 97"/>
                  <a:gd name="T8" fmla="*/ 23 w 61"/>
                  <a:gd name="T9" fmla="*/ 54 h 97"/>
                  <a:gd name="T10" fmla="*/ 26 w 61"/>
                  <a:gd name="T11" fmla="*/ 56 h 97"/>
                  <a:gd name="T12" fmla="*/ 31 w 61"/>
                  <a:gd name="T13" fmla="*/ 54 h 97"/>
                  <a:gd name="T14" fmla="*/ 36 w 61"/>
                  <a:gd name="T15" fmla="*/ 53 h 97"/>
                  <a:gd name="T16" fmla="*/ 38 w 61"/>
                  <a:gd name="T17" fmla="*/ 52 h 97"/>
                  <a:gd name="T18" fmla="*/ 42 w 61"/>
                  <a:gd name="T19" fmla="*/ 49 h 97"/>
                  <a:gd name="T20" fmla="*/ 44 w 61"/>
                  <a:gd name="T21" fmla="*/ 46 h 97"/>
                  <a:gd name="T22" fmla="*/ 46 w 61"/>
                  <a:gd name="T23" fmla="*/ 42 h 97"/>
                  <a:gd name="T24" fmla="*/ 46 w 61"/>
                  <a:gd name="T25" fmla="*/ 38 h 97"/>
                  <a:gd name="T26" fmla="*/ 48 w 61"/>
                  <a:gd name="T27" fmla="*/ 33 h 97"/>
                  <a:gd name="T28" fmla="*/ 46 w 61"/>
                  <a:gd name="T29" fmla="*/ 27 h 97"/>
                  <a:gd name="T30" fmla="*/ 46 w 61"/>
                  <a:gd name="T31" fmla="*/ 23 h 97"/>
                  <a:gd name="T32" fmla="*/ 44 w 61"/>
                  <a:gd name="T33" fmla="*/ 19 h 97"/>
                  <a:gd name="T34" fmla="*/ 42 w 61"/>
                  <a:gd name="T35" fmla="*/ 16 h 97"/>
                  <a:gd name="T36" fmla="*/ 38 w 61"/>
                  <a:gd name="T37" fmla="*/ 13 h 97"/>
                  <a:gd name="T38" fmla="*/ 36 w 61"/>
                  <a:gd name="T39" fmla="*/ 12 h 97"/>
                  <a:gd name="T40" fmla="*/ 31 w 61"/>
                  <a:gd name="T41" fmla="*/ 11 h 97"/>
                  <a:gd name="T42" fmla="*/ 26 w 61"/>
                  <a:gd name="T43" fmla="*/ 11 h 97"/>
                  <a:gd name="T44" fmla="*/ 23 w 61"/>
                  <a:gd name="T45" fmla="*/ 11 h 97"/>
                  <a:gd name="T46" fmla="*/ 19 w 61"/>
                  <a:gd name="T47" fmla="*/ 12 h 97"/>
                  <a:gd name="T48" fmla="*/ 16 w 61"/>
                  <a:gd name="T49" fmla="*/ 13 h 97"/>
                  <a:gd name="T50" fmla="*/ 14 w 61"/>
                  <a:gd name="T51" fmla="*/ 15 h 97"/>
                  <a:gd name="T52" fmla="*/ 0 w 61"/>
                  <a:gd name="T53" fmla="*/ 97 h 97"/>
                  <a:gd name="T54" fmla="*/ 0 w 61"/>
                  <a:gd name="T55" fmla="*/ 1 h 97"/>
                  <a:gd name="T56" fmla="*/ 14 w 61"/>
                  <a:gd name="T57" fmla="*/ 1 h 97"/>
                  <a:gd name="T58" fmla="*/ 14 w 61"/>
                  <a:gd name="T59" fmla="*/ 4 h 97"/>
                  <a:gd name="T60" fmla="*/ 16 w 61"/>
                  <a:gd name="T61" fmla="*/ 3 h 97"/>
                  <a:gd name="T62" fmla="*/ 21 w 61"/>
                  <a:gd name="T63" fmla="*/ 1 h 97"/>
                  <a:gd name="T64" fmla="*/ 25 w 61"/>
                  <a:gd name="T65" fmla="*/ 0 h 97"/>
                  <a:gd name="T66" fmla="*/ 30 w 61"/>
                  <a:gd name="T67" fmla="*/ 0 h 97"/>
                  <a:gd name="T68" fmla="*/ 37 w 61"/>
                  <a:gd name="T69" fmla="*/ 0 h 97"/>
                  <a:gd name="T70" fmla="*/ 42 w 61"/>
                  <a:gd name="T71" fmla="*/ 1 h 97"/>
                  <a:gd name="T72" fmla="*/ 48 w 61"/>
                  <a:gd name="T73" fmla="*/ 4 h 97"/>
                  <a:gd name="T74" fmla="*/ 52 w 61"/>
                  <a:gd name="T75" fmla="*/ 8 h 97"/>
                  <a:gd name="T76" fmla="*/ 56 w 61"/>
                  <a:gd name="T77" fmla="*/ 13 h 97"/>
                  <a:gd name="T78" fmla="*/ 59 w 61"/>
                  <a:gd name="T79" fmla="*/ 19 h 97"/>
                  <a:gd name="T80" fmla="*/ 60 w 61"/>
                  <a:gd name="T81" fmla="*/ 26 h 97"/>
                  <a:gd name="T82" fmla="*/ 61 w 61"/>
                  <a:gd name="T83" fmla="*/ 33 h 97"/>
                  <a:gd name="T84" fmla="*/ 60 w 61"/>
                  <a:gd name="T85" fmla="*/ 39 h 97"/>
                  <a:gd name="T86" fmla="*/ 59 w 61"/>
                  <a:gd name="T87" fmla="*/ 46 h 97"/>
                  <a:gd name="T88" fmla="*/ 56 w 61"/>
                  <a:gd name="T89" fmla="*/ 52 h 97"/>
                  <a:gd name="T90" fmla="*/ 52 w 61"/>
                  <a:gd name="T91" fmla="*/ 57 h 97"/>
                  <a:gd name="T92" fmla="*/ 48 w 61"/>
                  <a:gd name="T93" fmla="*/ 61 h 97"/>
                  <a:gd name="T94" fmla="*/ 42 w 61"/>
                  <a:gd name="T95" fmla="*/ 64 h 97"/>
                  <a:gd name="T96" fmla="*/ 37 w 61"/>
                  <a:gd name="T97" fmla="*/ 65 h 97"/>
                  <a:gd name="T98" fmla="*/ 30 w 61"/>
                  <a:gd name="T99" fmla="*/ 67 h 97"/>
                  <a:gd name="T100" fmla="*/ 25 w 61"/>
                  <a:gd name="T101" fmla="*/ 65 h 97"/>
                  <a:gd name="T102" fmla="*/ 21 w 61"/>
                  <a:gd name="T103" fmla="*/ 65 h 97"/>
                  <a:gd name="T104" fmla="*/ 16 w 61"/>
                  <a:gd name="T105" fmla="*/ 64 h 97"/>
                  <a:gd name="T106" fmla="*/ 14 w 61"/>
                  <a:gd name="T107" fmla="*/ 61 h 97"/>
                  <a:gd name="T108" fmla="*/ 14 w 61"/>
                  <a:gd name="T109" fmla="*/ 97 h 97"/>
                  <a:gd name="T110" fmla="*/ 0 w 61"/>
                  <a:gd name="T111" fmla="*/ 97 h 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
                  <a:gd name="T169" fmla="*/ 0 h 97"/>
                  <a:gd name="T170" fmla="*/ 61 w 61"/>
                  <a:gd name="T171" fmla="*/ 97 h 9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 h="97">
                    <a:moveTo>
                      <a:pt x="14" y="15"/>
                    </a:moveTo>
                    <a:lnTo>
                      <a:pt x="14" y="50"/>
                    </a:lnTo>
                    <a:lnTo>
                      <a:pt x="16" y="53"/>
                    </a:lnTo>
                    <a:lnTo>
                      <a:pt x="19" y="54"/>
                    </a:lnTo>
                    <a:lnTo>
                      <a:pt x="23" y="54"/>
                    </a:lnTo>
                    <a:lnTo>
                      <a:pt x="26" y="56"/>
                    </a:lnTo>
                    <a:lnTo>
                      <a:pt x="31" y="54"/>
                    </a:lnTo>
                    <a:lnTo>
                      <a:pt x="36" y="53"/>
                    </a:lnTo>
                    <a:lnTo>
                      <a:pt x="38" y="52"/>
                    </a:lnTo>
                    <a:lnTo>
                      <a:pt x="42" y="49"/>
                    </a:lnTo>
                    <a:lnTo>
                      <a:pt x="44" y="46"/>
                    </a:lnTo>
                    <a:lnTo>
                      <a:pt x="46" y="42"/>
                    </a:lnTo>
                    <a:lnTo>
                      <a:pt x="46" y="38"/>
                    </a:lnTo>
                    <a:lnTo>
                      <a:pt x="48" y="33"/>
                    </a:lnTo>
                    <a:lnTo>
                      <a:pt x="46" y="27"/>
                    </a:lnTo>
                    <a:lnTo>
                      <a:pt x="46" y="23"/>
                    </a:lnTo>
                    <a:lnTo>
                      <a:pt x="44" y="19"/>
                    </a:lnTo>
                    <a:lnTo>
                      <a:pt x="42" y="16"/>
                    </a:lnTo>
                    <a:lnTo>
                      <a:pt x="38" y="13"/>
                    </a:lnTo>
                    <a:lnTo>
                      <a:pt x="36" y="12"/>
                    </a:lnTo>
                    <a:lnTo>
                      <a:pt x="31" y="11"/>
                    </a:lnTo>
                    <a:lnTo>
                      <a:pt x="26" y="11"/>
                    </a:lnTo>
                    <a:lnTo>
                      <a:pt x="23" y="11"/>
                    </a:lnTo>
                    <a:lnTo>
                      <a:pt x="19" y="12"/>
                    </a:lnTo>
                    <a:lnTo>
                      <a:pt x="16" y="13"/>
                    </a:lnTo>
                    <a:lnTo>
                      <a:pt x="14" y="15"/>
                    </a:lnTo>
                    <a:close/>
                    <a:moveTo>
                      <a:pt x="0" y="97"/>
                    </a:moveTo>
                    <a:lnTo>
                      <a:pt x="0" y="1"/>
                    </a:lnTo>
                    <a:lnTo>
                      <a:pt x="14" y="1"/>
                    </a:lnTo>
                    <a:lnTo>
                      <a:pt x="14" y="4"/>
                    </a:lnTo>
                    <a:lnTo>
                      <a:pt x="16" y="3"/>
                    </a:lnTo>
                    <a:lnTo>
                      <a:pt x="21" y="1"/>
                    </a:lnTo>
                    <a:lnTo>
                      <a:pt x="25" y="0"/>
                    </a:lnTo>
                    <a:lnTo>
                      <a:pt x="30" y="0"/>
                    </a:lnTo>
                    <a:lnTo>
                      <a:pt x="37" y="0"/>
                    </a:lnTo>
                    <a:lnTo>
                      <a:pt x="42" y="1"/>
                    </a:lnTo>
                    <a:lnTo>
                      <a:pt x="48" y="4"/>
                    </a:lnTo>
                    <a:lnTo>
                      <a:pt x="52" y="8"/>
                    </a:lnTo>
                    <a:lnTo>
                      <a:pt x="56" y="13"/>
                    </a:lnTo>
                    <a:lnTo>
                      <a:pt x="59" y="19"/>
                    </a:lnTo>
                    <a:lnTo>
                      <a:pt x="60" y="26"/>
                    </a:lnTo>
                    <a:lnTo>
                      <a:pt x="61" y="33"/>
                    </a:lnTo>
                    <a:lnTo>
                      <a:pt x="60" y="39"/>
                    </a:lnTo>
                    <a:lnTo>
                      <a:pt x="59" y="46"/>
                    </a:lnTo>
                    <a:lnTo>
                      <a:pt x="56" y="52"/>
                    </a:lnTo>
                    <a:lnTo>
                      <a:pt x="52" y="57"/>
                    </a:lnTo>
                    <a:lnTo>
                      <a:pt x="48" y="61"/>
                    </a:lnTo>
                    <a:lnTo>
                      <a:pt x="42" y="64"/>
                    </a:lnTo>
                    <a:lnTo>
                      <a:pt x="37" y="65"/>
                    </a:lnTo>
                    <a:lnTo>
                      <a:pt x="30" y="67"/>
                    </a:lnTo>
                    <a:lnTo>
                      <a:pt x="25" y="65"/>
                    </a:lnTo>
                    <a:lnTo>
                      <a:pt x="21" y="65"/>
                    </a:lnTo>
                    <a:lnTo>
                      <a:pt x="16" y="64"/>
                    </a:lnTo>
                    <a:lnTo>
                      <a:pt x="14" y="61"/>
                    </a:lnTo>
                    <a:lnTo>
                      <a:pt x="14" y="97"/>
                    </a:lnTo>
                    <a:lnTo>
                      <a:pt x="0" y="97"/>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8" name="Freeform 262"/>
              <p:cNvSpPr>
                <a:spLocks noEditPoints="1"/>
              </p:cNvSpPr>
              <p:nvPr/>
            </p:nvSpPr>
            <p:spPr bwMode="auto">
              <a:xfrm>
                <a:off x="4132" y="3480"/>
                <a:ext cx="68" cy="67"/>
              </a:xfrm>
              <a:custGeom>
                <a:avLst/>
                <a:gdLst>
                  <a:gd name="T0" fmla="*/ 14 w 68"/>
                  <a:gd name="T1" fmla="*/ 37 h 67"/>
                  <a:gd name="T2" fmla="*/ 17 w 68"/>
                  <a:gd name="T3" fmla="*/ 45 h 67"/>
                  <a:gd name="T4" fmla="*/ 22 w 68"/>
                  <a:gd name="T5" fmla="*/ 50 h 67"/>
                  <a:gd name="T6" fmla="*/ 30 w 68"/>
                  <a:gd name="T7" fmla="*/ 54 h 67"/>
                  <a:gd name="T8" fmla="*/ 38 w 68"/>
                  <a:gd name="T9" fmla="*/ 54 h 67"/>
                  <a:gd name="T10" fmla="*/ 45 w 68"/>
                  <a:gd name="T11" fmla="*/ 50 h 67"/>
                  <a:gd name="T12" fmla="*/ 51 w 68"/>
                  <a:gd name="T13" fmla="*/ 45 h 67"/>
                  <a:gd name="T14" fmla="*/ 55 w 68"/>
                  <a:gd name="T15" fmla="*/ 37 h 67"/>
                  <a:gd name="T16" fmla="*/ 55 w 68"/>
                  <a:gd name="T17" fmla="*/ 28 h 67"/>
                  <a:gd name="T18" fmla="*/ 51 w 68"/>
                  <a:gd name="T19" fmla="*/ 20 h 67"/>
                  <a:gd name="T20" fmla="*/ 45 w 68"/>
                  <a:gd name="T21" fmla="*/ 15 h 67"/>
                  <a:gd name="T22" fmla="*/ 38 w 68"/>
                  <a:gd name="T23" fmla="*/ 12 h 67"/>
                  <a:gd name="T24" fmla="*/ 30 w 68"/>
                  <a:gd name="T25" fmla="*/ 12 h 67"/>
                  <a:gd name="T26" fmla="*/ 22 w 68"/>
                  <a:gd name="T27" fmla="*/ 15 h 67"/>
                  <a:gd name="T28" fmla="*/ 17 w 68"/>
                  <a:gd name="T29" fmla="*/ 20 h 67"/>
                  <a:gd name="T30" fmla="*/ 14 w 68"/>
                  <a:gd name="T31" fmla="*/ 28 h 67"/>
                  <a:gd name="T32" fmla="*/ 0 w 68"/>
                  <a:gd name="T33" fmla="*/ 33 h 67"/>
                  <a:gd name="T34" fmla="*/ 3 w 68"/>
                  <a:gd name="T35" fmla="*/ 20 h 67"/>
                  <a:gd name="T36" fmla="*/ 10 w 68"/>
                  <a:gd name="T37" fmla="*/ 9 h 67"/>
                  <a:gd name="T38" fmla="*/ 21 w 68"/>
                  <a:gd name="T39" fmla="*/ 1 h 67"/>
                  <a:gd name="T40" fmla="*/ 34 w 68"/>
                  <a:gd name="T41" fmla="*/ 0 h 67"/>
                  <a:gd name="T42" fmla="*/ 46 w 68"/>
                  <a:gd name="T43" fmla="*/ 1 h 67"/>
                  <a:gd name="T44" fmla="*/ 57 w 68"/>
                  <a:gd name="T45" fmla="*/ 9 h 67"/>
                  <a:gd name="T46" fmla="*/ 65 w 68"/>
                  <a:gd name="T47" fmla="*/ 20 h 67"/>
                  <a:gd name="T48" fmla="*/ 68 w 68"/>
                  <a:gd name="T49" fmla="*/ 33 h 67"/>
                  <a:gd name="T50" fmla="*/ 65 w 68"/>
                  <a:gd name="T51" fmla="*/ 45 h 67"/>
                  <a:gd name="T52" fmla="*/ 57 w 68"/>
                  <a:gd name="T53" fmla="*/ 56 h 67"/>
                  <a:gd name="T54" fmla="*/ 46 w 68"/>
                  <a:gd name="T55" fmla="*/ 64 h 67"/>
                  <a:gd name="T56" fmla="*/ 34 w 68"/>
                  <a:gd name="T57" fmla="*/ 67 h 67"/>
                  <a:gd name="T58" fmla="*/ 21 w 68"/>
                  <a:gd name="T59" fmla="*/ 64 h 67"/>
                  <a:gd name="T60" fmla="*/ 10 w 68"/>
                  <a:gd name="T61" fmla="*/ 56 h 67"/>
                  <a:gd name="T62" fmla="*/ 3 w 68"/>
                  <a:gd name="T63" fmla="*/ 46 h 67"/>
                  <a:gd name="T64" fmla="*/ 0 w 68"/>
                  <a:gd name="T65" fmla="*/ 33 h 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67"/>
                  <a:gd name="T101" fmla="*/ 68 w 68"/>
                  <a:gd name="T102" fmla="*/ 67 h 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67">
                    <a:moveTo>
                      <a:pt x="14" y="33"/>
                    </a:moveTo>
                    <a:lnTo>
                      <a:pt x="14" y="37"/>
                    </a:lnTo>
                    <a:lnTo>
                      <a:pt x="15" y="41"/>
                    </a:lnTo>
                    <a:lnTo>
                      <a:pt x="17" y="45"/>
                    </a:lnTo>
                    <a:lnTo>
                      <a:pt x="19" y="48"/>
                    </a:lnTo>
                    <a:lnTo>
                      <a:pt x="22" y="50"/>
                    </a:lnTo>
                    <a:lnTo>
                      <a:pt x="26" y="53"/>
                    </a:lnTo>
                    <a:lnTo>
                      <a:pt x="30" y="54"/>
                    </a:lnTo>
                    <a:lnTo>
                      <a:pt x="34" y="54"/>
                    </a:lnTo>
                    <a:lnTo>
                      <a:pt x="38" y="54"/>
                    </a:lnTo>
                    <a:lnTo>
                      <a:pt x="41" y="53"/>
                    </a:lnTo>
                    <a:lnTo>
                      <a:pt x="45" y="50"/>
                    </a:lnTo>
                    <a:lnTo>
                      <a:pt x="48" y="48"/>
                    </a:lnTo>
                    <a:lnTo>
                      <a:pt x="51" y="45"/>
                    </a:lnTo>
                    <a:lnTo>
                      <a:pt x="53" y="41"/>
                    </a:lnTo>
                    <a:lnTo>
                      <a:pt x="55" y="37"/>
                    </a:lnTo>
                    <a:lnTo>
                      <a:pt x="55" y="33"/>
                    </a:lnTo>
                    <a:lnTo>
                      <a:pt x="55" y="28"/>
                    </a:lnTo>
                    <a:lnTo>
                      <a:pt x="53" y="24"/>
                    </a:lnTo>
                    <a:lnTo>
                      <a:pt x="51" y="20"/>
                    </a:lnTo>
                    <a:lnTo>
                      <a:pt x="48" y="18"/>
                    </a:lnTo>
                    <a:lnTo>
                      <a:pt x="45" y="15"/>
                    </a:lnTo>
                    <a:lnTo>
                      <a:pt x="41" y="13"/>
                    </a:lnTo>
                    <a:lnTo>
                      <a:pt x="38" y="12"/>
                    </a:lnTo>
                    <a:lnTo>
                      <a:pt x="34" y="11"/>
                    </a:lnTo>
                    <a:lnTo>
                      <a:pt x="30" y="12"/>
                    </a:lnTo>
                    <a:lnTo>
                      <a:pt x="26" y="13"/>
                    </a:lnTo>
                    <a:lnTo>
                      <a:pt x="22" y="15"/>
                    </a:lnTo>
                    <a:lnTo>
                      <a:pt x="19" y="18"/>
                    </a:lnTo>
                    <a:lnTo>
                      <a:pt x="17" y="20"/>
                    </a:lnTo>
                    <a:lnTo>
                      <a:pt x="15" y="24"/>
                    </a:lnTo>
                    <a:lnTo>
                      <a:pt x="14" y="28"/>
                    </a:lnTo>
                    <a:lnTo>
                      <a:pt x="14" y="33"/>
                    </a:lnTo>
                    <a:close/>
                    <a:moveTo>
                      <a:pt x="0" y="33"/>
                    </a:moveTo>
                    <a:lnTo>
                      <a:pt x="0" y="26"/>
                    </a:lnTo>
                    <a:lnTo>
                      <a:pt x="3" y="20"/>
                    </a:lnTo>
                    <a:lnTo>
                      <a:pt x="6" y="13"/>
                    </a:lnTo>
                    <a:lnTo>
                      <a:pt x="10" y="9"/>
                    </a:lnTo>
                    <a:lnTo>
                      <a:pt x="15" y="5"/>
                    </a:lnTo>
                    <a:lnTo>
                      <a:pt x="21" y="1"/>
                    </a:lnTo>
                    <a:lnTo>
                      <a:pt x="27" y="0"/>
                    </a:lnTo>
                    <a:lnTo>
                      <a:pt x="34" y="0"/>
                    </a:lnTo>
                    <a:lnTo>
                      <a:pt x="41" y="0"/>
                    </a:lnTo>
                    <a:lnTo>
                      <a:pt x="46" y="1"/>
                    </a:lnTo>
                    <a:lnTo>
                      <a:pt x="52" y="5"/>
                    </a:lnTo>
                    <a:lnTo>
                      <a:pt x="57" y="9"/>
                    </a:lnTo>
                    <a:lnTo>
                      <a:pt x="61" y="15"/>
                    </a:lnTo>
                    <a:lnTo>
                      <a:pt x="65" y="20"/>
                    </a:lnTo>
                    <a:lnTo>
                      <a:pt x="67" y="26"/>
                    </a:lnTo>
                    <a:lnTo>
                      <a:pt x="68" y="33"/>
                    </a:lnTo>
                    <a:lnTo>
                      <a:pt x="67" y="39"/>
                    </a:lnTo>
                    <a:lnTo>
                      <a:pt x="65" y="45"/>
                    </a:lnTo>
                    <a:lnTo>
                      <a:pt x="61" y="52"/>
                    </a:lnTo>
                    <a:lnTo>
                      <a:pt x="57" y="56"/>
                    </a:lnTo>
                    <a:lnTo>
                      <a:pt x="53" y="61"/>
                    </a:lnTo>
                    <a:lnTo>
                      <a:pt x="46" y="64"/>
                    </a:lnTo>
                    <a:lnTo>
                      <a:pt x="41" y="65"/>
                    </a:lnTo>
                    <a:lnTo>
                      <a:pt x="34" y="67"/>
                    </a:lnTo>
                    <a:lnTo>
                      <a:pt x="27" y="65"/>
                    </a:lnTo>
                    <a:lnTo>
                      <a:pt x="21" y="64"/>
                    </a:lnTo>
                    <a:lnTo>
                      <a:pt x="15" y="61"/>
                    </a:lnTo>
                    <a:lnTo>
                      <a:pt x="10" y="56"/>
                    </a:lnTo>
                    <a:lnTo>
                      <a:pt x="6" y="52"/>
                    </a:lnTo>
                    <a:lnTo>
                      <a:pt x="3" y="46"/>
                    </a:lnTo>
                    <a:lnTo>
                      <a:pt x="0" y="39"/>
                    </a:lnTo>
                    <a:lnTo>
                      <a:pt x="0" y="33"/>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09" name="Rectangle 263"/>
              <p:cNvSpPr>
                <a:spLocks noChangeArrowheads="1"/>
              </p:cNvSpPr>
              <p:nvPr/>
            </p:nvSpPr>
            <p:spPr bwMode="auto">
              <a:xfrm>
                <a:off x="4211" y="3447"/>
                <a:ext cx="12" cy="98"/>
              </a:xfrm>
              <a:prstGeom prst="rect">
                <a:avLst/>
              </a:prstGeom>
              <a:solidFill>
                <a:srgbClr val="0057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b="1">
                  <a:solidFill>
                    <a:srgbClr val="BBE0E3"/>
                  </a:solidFill>
                  <a:latin typeface="Lucida Sans Unicode" panose="020B0602030504020204" pitchFamily="34" charset="0"/>
                  <a:ea typeface="굴림" pitchFamily="34" charset="-127"/>
                </a:endParaRPr>
              </a:p>
            </p:txBody>
          </p:sp>
          <p:sp>
            <p:nvSpPr>
              <p:cNvPr id="18510" name="Freeform 264"/>
              <p:cNvSpPr>
                <a:spLocks noEditPoints="1"/>
              </p:cNvSpPr>
              <p:nvPr/>
            </p:nvSpPr>
            <p:spPr bwMode="auto">
              <a:xfrm>
                <a:off x="4238" y="3455"/>
                <a:ext cx="15" cy="90"/>
              </a:xfrm>
              <a:custGeom>
                <a:avLst/>
                <a:gdLst>
                  <a:gd name="T0" fmla="*/ 0 w 15"/>
                  <a:gd name="T1" fmla="*/ 7 h 90"/>
                  <a:gd name="T2" fmla="*/ 2 w 15"/>
                  <a:gd name="T3" fmla="*/ 4 h 90"/>
                  <a:gd name="T4" fmla="*/ 3 w 15"/>
                  <a:gd name="T5" fmla="*/ 2 h 90"/>
                  <a:gd name="T6" fmla="*/ 4 w 15"/>
                  <a:gd name="T7" fmla="*/ 0 h 90"/>
                  <a:gd name="T8" fmla="*/ 7 w 15"/>
                  <a:gd name="T9" fmla="*/ 0 h 90"/>
                  <a:gd name="T10" fmla="*/ 11 w 15"/>
                  <a:gd name="T11" fmla="*/ 0 h 90"/>
                  <a:gd name="T12" fmla="*/ 13 w 15"/>
                  <a:gd name="T13" fmla="*/ 2 h 90"/>
                  <a:gd name="T14" fmla="*/ 14 w 15"/>
                  <a:gd name="T15" fmla="*/ 4 h 90"/>
                  <a:gd name="T16" fmla="*/ 15 w 15"/>
                  <a:gd name="T17" fmla="*/ 7 h 90"/>
                  <a:gd name="T18" fmla="*/ 14 w 15"/>
                  <a:gd name="T19" fmla="*/ 10 h 90"/>
                  <a:gd name="T20" fmla="*/ 13 w 15"/>
                  <a:gd name="T21" fmla="*/ 13 h 90"/>
                  <a:gd name="T22" fmla="*/ 11 w 15"/>
                  <a:gd name="T23" fmla="*/ 14 h 90"/>
                  <a:gd name="T24" fmla="*/ 7 w 15"/>
                  <a:gd name="T25" fmla="*/ 14 h 90"/>
                  <a:gd name="T26" fmla="*/ 4 w 15"/>
                  <a:gd name="T27" fmla="*/ 14 h 90"/>
                  <a:gd name="T28" fmla="*/ 3 w 15"/>
                  <a:gd name="T29" fmla="*/ 13 h 90"/>
                  <a:gd name="T30" fmla="*/ 2 w 15"/>
                  <a:gd name="T31" fmla="*/ 10 h 90"/>
                  <a:gd name="T32" fmla="*/ 0 w 15"/>
                  <a:gd name="T33" fmla="*/ 7 h 90"/>
                  <a:gd name="T34" fmla="*/ 2 w 15"/>
                  <a:gd name="T35" fmla="*/ 90 h 90"/>
                  <a:gd name="T36" fmla="*/ 2 w 15"/>
                  <a:gd name="T37" fmla="*/ 26 h 90"/>
                  <a:gd name="T38" fmla="*/ 14 w 15"/>
                  <a:gd name="T39" fmla="*/ 26 h 90"/>
                  <a:gd name="T40" fmla="*/ 14 w 15"/>
                  <a:gd name="T41" fmla="*/ 90 h 90"/>
                  <a:gd name="T42" fmla="*/ 2 w 15"/>
                  <a:gd name="T43" fmla="*/ 90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
                  <a:gd name="T67" fmla="*/ 0 h 90"/>
                  <a:gd name="T68" fmla="*/ 15 w 15"/>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 h="90">
                    <a:moveTo>
                      <a:pt x="0" y="7"/>
                    </a:moveTo>
                    <a:lnTo>
                      <a:pt x="2" y="4"/>
                    </a:lnTo>
                    <a:lnTo>
                      <a:pt x="3" y="2"/>
                    </a:lnTo>
                    <a:lnTo>
                      <a:pt x="4" y="0"/>
                    </a:lnTo>
                    <a:lnTo>
                      <a:pt x="7" y="0"/>
                    </a:lnTo>
                    <a:lnTo>
                      <a:pt x="11" y="0"/>
                    </a:lnTo>
                    <a:lnTo>
                      <a:pt x="13" y="2"/>
                    </a:lnTo>
                    <a:lnTo>
                      <a:pt x="14" y="4"/>
                    </a:lnTo>
                    <a:lnTo>
                      <a:pt x="15" y="7"/>
                    </a:lnTo>
                    <a:lnTo>
                      <a:pt x="14" y="10"/>
                    </a:lnTo>
                    <a:lnTo>
                      <a:pt x="13" y="13"/>
                    </a:lnTo>
                    <a:lnTo>
                      <a:pt x="11" y="14"/>
                    </a:lnTo>
                    <a:lnTo>
                      <a:pt x="7" y="14"/>
                    </a:lnTo>
                    <a:lnTo>
                      <a:pt x="4" y="14"/>
                    </a:lnTo>
                    <a:lnTo>
                      <a:pt x="3" y="13"/>
                    </a:lnTo>
                    <a:lnTo>
                      <a:pt x="2" y="10"/>
                    </a:lnTo>
                    <a:lnTo>
                      <a:pt x="0" y="7"/>
                    </a:lnTo>
                    <a:close/>
                    <a:moveTo>
                      <a:pt x="2" y="90"/>
                    </a:moveTo>
                    <a:lnTo>
                      <a:pt x="2" y="26"/>
                    </a:lnTo>
                    <a:lnTo>
                      <a:pt x="14" y="26"/>
                    </a:lnTo>
                    <a:lnTo>
                      <a:pt x="14" y="90"/>
                    </a:lnTo>
                    <a:lnTo>
                      <a:pt x="2" y="9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1" name="Freeform 265"/>
              <p:cNvSpPr>
                <a:spLocks/>
              </p:cNvSpPr>
              <p:nvPr/>
            </p:nvSpPr>
            <p:spPr bwMode="auto">
              <a:xfrm>
                <a:off x="4263" y="3480"/>
                <a:ext cx="54" cy="67"/>
              </a:xfrm>
              <a:custGeom>
                <a:avLst/>
                <a:gdLst>
                  <a:gd name="T0" fmla="*/ 54 w 54"/>
                  <a:gd name="T1" fmla="*/ 49 h 67"/>
                  <a:gd name="T2" fmla="*/ 54 w 54"/>
                  <a:gd name="T3" fmla="*/ 63 h 67"/>
                  <a:gd name="T4" fmla="*/ 50 w 54"/>
                  <a:gd name="T5" fmla="*/ 64 h 67"/>
                  <a:gd name="T6" fmla="*/ 45 w 54"/>
                  <a:gd name="T7" fmla="*/ 65 h 67"/>
                  <a:gd name="T8" fmla="*/ 41 w 54"/>
                  <a:gd name="T9" fmla="*/ 65 h 67"/>
                  <a:gd name="T10" fmla="*/ 37 w 54"/>
                  <a:gd name="T11" fmla="*/ 67 h 67"/>
                  <a:gd name="T12" fmla="*/ 28 w 54"/>
                  <a:gd name="T13" fmla="*/ 65 h 67"/>
                  <a:gd name="T14" fmla="*/ 22 w 54"/>
                  <a:gd name="T15" fmla="*/ 64 h 67"/>
                  <a:gd name="T16" fmla="*/ 16 w 54"/>
                  <a:gd name="T17" fmla="*/ 61 h 67"/>
                  <a:gd name="T18" fmla="*/ 11 w 54"/>
                  <a:gd name="T19" fmla="*/ 57 h 67"/>
                  <a:gd name="T20" fmla="*/ 7 w 54"/>
                  <a:gd name="T21" fmla="*/ 52 h 67"/>
                  <a:gd name="T22" fmla="*/ 3 w 54"/>
                  <a:gd name="T23" fmla="*/ 46 h 67"/>
                  <a:gd name="T24" fmla="*/ 1 w 54"/>
                  <a:gd name="T25" fmla="*/ 39 h 67"/>
                  <a:gd name="T26" fmla="*/ 0 w 54"/>
                  <a:gd name="T27" fmla="*/ 33 h 67"/>
                  <a:gd name="T28" fmla="*/ 1 w 54"/>
                  <a:gd name="T29" fmla="*/ 26 h 67"/>
                  <a:gd name="T30" fmla="*/ 3 w 54"/>
                  <a:gd name="T31" fmla="*/ 19 h 67"/>
                  <a:gd name="T32" fmla="*/ 7 w 54"/>
                  <a:gd name="T33" fmla="*/ 13 h 67"/>
                  <a:gd name="T34" fmla="*/ 11 w 54"/>
                  <a:gd name="T35" fmla="*/ 9 h 67"/>
                  <a:gd name="T36" fmla="*/ 16 w 54"/>
                  <a:gd name="T37" fmla="*/ 5 h 67"/>
                  <a:gd name="T38" fmla="*/ 22 w 54"/>
                  <a:gd name="T39" fmla="*/ 1 h 67"/>
                  <a:gd name="T40" fmla="*/ 28 w 54"/>
                  <a:gd name="T41" fmla="*/ 0 h 67"/>
                  <a:gd name="T42" fmla="*/ 35 w 54"/>
                  <a:gd name="T43" fmla="*/ 0 h 67"/>
                  <a:gd name="T44" fmla="*/ 41 w 54"/>
                  <a:gd name="T45" fmla="*/ 0 h 67"/>
                  <a:gd name="T46" fmla="*/ 45 w 54"/>
                  <a:gd name="T47" fmla="*/ 0 h 67"/>
                  <a:gd name="T48" fmla="*/ 49 w 54"/>
                  <a:gd name="T49" fmla="*/ 1 h 67"/>
                  <a:gd name="T50" fmla="*/ 53 w 54"/>
                  <a:gd name="T51" fmla="*/ 4 h 67"/>
                  <a:gd name="T52" fmla="*/ 53 w 54"/>
                  <a:gd name="T53" fmla="*/ 18 h 67"/>
                  <a:gd name="T54" fmla="*/ 49 w 54"/>
                  <a:gd name="T55" fmla="*/ 15 h 67"/>
                  <a:gd name="T56" fmla="*/ 45 w 54"/>
                  <a:gd name="T57" fmla="*/ 13 h 67"/>
                  <a:gd name="T58" fmla="*/ 41 w 54"/>
                  <a:gd name="T59" fmla="*/ 12 h 67"/>
                  <a:gd name="T60" fmla="*/ 37 w 54"/>
                  <a:gd name="T61" fmla="*/ 12 h 67"/>
                  <a:gd name="T62" fmla="*/ 31 w 54"/>
                  <a:gd name="T63" fmla="*/ 12 h 67"/>
                  <a:gd name="T64" fmla="*/ 27 w 54"/>
                  <a:gd name="T65" fmla="*/ 13 h 67"/>
                  <a:gd name="T66" fmla="*/ 23 w 54"/>
                  <a:gd name="T67" fmla="*/ 15 h 67"/>
                  <a:gd name="T68" fmla="*/ 20 w 54"/>
                  <a:gd name="T69" fmla="*/ 18 h 67"/>
                  <a:gd name="T70" fmla="*/ 18 w 54"/>
                  <a:gd name="T71" fmla="*/ 20 h 67"/>
                  <a:gd name="T72" fmla="*/ 15 w 54"/>
                  <a:gd name="T73" fmla="*/ 24 h 67"/>
                  <a:gd name="T74" fmla="*/ 13 w 54"/>
                  <a:gd name="T75" fmla="*/ 28 h 67"/>
                  <a:gd name="T76" fmla="*/ 13 w 54"/>
                  <a:gd name="T77" fmla="*/ 33 h 67"/>
                  <a:gd name="T78" fmla="*/ 13 w 54"/>
                  <a:gd name="T79" fmla="*/ 37 h 67"/>
                  <a:gd name="T80" fmla="*/ 15 w 54"/>
                  <a:gd name="T81" fmla="*/ 41 h 67"/>
                  <a:gd name="T82" fmla="*/ 18 w 54"/>
                  <a:gd name="T83" fmla="*/ 45 h 67"/>
                  <a:gd name="T84" fmla="*/ 20 w 54"/>
                  <a:gd name="T85" fmla="*/ 48 h 67"/>
                  <a:gd name="T86" fmla="*/ 23 w 54"/>
                  <a:gd name="T87" fmla="*/ 50 h 67"/>
                  <a:gd name="T88" fmla="*/ 27 w 54"/>
                  <a:gd name="T89" fmla="*/ 53 h 67"/>
                  <a:gd name="T90" fmla="*/ 31 w 54"/>
                  <a:gd name="T91" fmla="*/ 53 h 67"/>
                  <a:gd name="T92" fmla="*/ 37 w 54"/>
                  <a:gd name="T93" fmla="*/ 54 h 67"/>
                  <a:gd name="T94" fmla="*/ 41 w 54"/>
                  <a:gd name="T95" fmla="*/ 53 h 67"/>
                  <a:gd name="T96" fmla="*/ 46 w 54"/>
                  <a:gd name="T97" fmla="*/ 53 h 67"/>
                  <a:gd name="T98" fmla="*/ 50 w 54"/>
                  <a:gd name="T99" fmla="*/ 52 h 67"/>
                  <a:gd name="T100" fmla="*/ 54 w 54"/>
                  <a:gd name="T101" fmla="*/ 49 h 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4"/>
                  <a:gd name="T154" fmla="*/ 0 h 67"/>
                  <a:gd name="T155" fmla="*/ 54 w 54"/>
                  <a:gd name="T156" fmla="*/ 67 h 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4" h="67">
                    <a:moveTo>
                      <a:pt x="54" y="49"/>
                    </a:moveTo>
                    <a:lnTo>
                      <a:pt x="54" y="63"/>
                    </a:lnTo>
                    <a:lnTo>
                      <a:pt x="50" y="64"/>
                    </a:lnTo>
                    <a:lnTo>
                      <a:pt x="45" y="65"/>
                    </a:lnTo>
                    <a:lnTo>
                      <a:pt x="41" y="65"/>
                    </a:lnTo>
                    <a:lnTo>
                      <a:pt x="37" y="67"/>
                    </a:lnTo>
                    <a:lnTo>
                      <a:pt x="28" y="65"/>
                    </a:lnTo>
                    <a:lnTo>
                      <a:pt x="22" y="64"/>
                    </a:lnTo>
                    <a:lnTo>
                      <a:pt x="16" y="61"/>
                    </a:lnTo>
                    <a:lnTo>
                      <a:pt x="11" y="57"/>
                    </a:lnTo>
                    <a:lnTo>
                      <a:pt x="7" y="52"/>
                    </a:lnTo>
                    <a:lnTo>
                      <a:pt x="3" y="46"/>
                    </a:lnTo>
                    <a:lnTo>
                      <a:pt x="1" y="39"/>
                    </a:lnTo>
                    <a:lnTo>
                      <a:pt x="0" y="33"/>
                    </a:lnTo>
                    <a:lnTo>
                      <a:pt x="1" y="26"/>
                    </a:lnTo>
                    <a:lnTo>
                      <a:pt x="3" y="19"/>
                    </a:lnTo>
                    <a:lnTo>
                      <a:pt x="7" y="13"/>
                    </a:lnTo>
                    <a:lnTo>
                      <a:pt x="11" y="9"/>
                    </a:lnTo>
                    <a:lnTo>
                      <a:pt x="16" y="5"/>
                    </a:lnTo>
                    <a:lnTo>
                      <a:pt x="22" y="1"/>
                    </a:lnTo>
                    <a:lnTo>
                      <a:pt x="28" y="0"/>
                    </a:lnTo>
                    <a:lnTo>
                      <a:pt x="35" y="0"/>
                    </a:lnTo>
                    <a:lnTo>
                      <a:pt x="41" y="0"/>
                    </a:lnTo>
                    <a:lnTo>
                      <a:pt x="45" y="0"/>
                    </a:lnTo>
                    <a:lnTo>
                      <a:pt x="49" y="1"/>
                    </a:lnTo>
                    <a:lnTo>
                      <a:pt x="53" y="4"/>
                    </a:lnTo>
                    <a:lnTo>
                      <a:pt x="53" y="18"/>
                    </a:lnTo>
                    <a:lnTo>
                      <a:pt x="49" y="15"/>
                    </a:lnTo>
                    <a:lnTo>
                      <a:pt x="45" y="13"/>
                    </a:lnTo>
                    <a:lnTo>
                      <a:pt x="41" y="12"/>
                    </a:lnTo>
                    <a:lnTo>
                      <a:pt x="37" y="12"/>
                    </a:lnTo>
                    <a:lnTo>
                      <a:pt x="31" y="12"/>
                    </a:lnTo>
                    <a:lnTo>
                      <a:pt x="27" y="13"/>
                    </a:lnTo>
                    <a:lnTo>
                      <a:pt x="23" y="15"/>
                    </a:lnTo>
                    <a:lnTo>
                      <a:pt x="20" y="18"/>
                    </a:lnTo>
                    <a:lnTo>
                      <a:pt x="18" y="20"/>
                    </a:lnTo>
                    <a:lnTo>
                      <a:pt x="15" y="24"/>
                    </a:lnTo>
                    <a:lnTo>
                      <a:pt x="13" y="28"/>
                    </a:lnTo>
                    <a:lnTo>
                      <a:pt x="13" y="33"/>
                    </a:lnTo>
                    <a:lnTo>
                      <a:pt x="13" y="37"/>
                    </a:lnTo>
                    <a:lnTo>
                      <a:pt x="15" y="41"/>
                    </a:lnTo>
                    <a:lnTo>
                      <a:pt x="18" y="45"/>
                    </a:lnTo>
                    <a:lnTo>
                      <a:pt x="20" y="48"/>
                    </a:lnTo>
                    <a:lnTo>
                      <a:pt x="23" y="50"/>
                    </a:lnTo>
                    <a:lnTo>
                      <a:pt x="27" y="53"/>
                    </a:lnTo>
                    <a:lnTo>
                      <a:pt x="31" y="53"/>
                    </a:lnTo>
                    <a:lnTo>
                      <a:pt x="37" y="54"/>
                    </a:lnTo>
                    <a:lnTo>
                      <a:pt x="41" y="53"/>
                    </a:lnTo>
                    <a:lnTo>
                      <a:pt x="46" y="53"/>
                    </a:lnTo>
                    <a:lnTo>
                      <a:pt x="50" y="52"/>
                    </a:lnTo>
                    <a:lnTo>
                      <a:pt x="54" y="49"/>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2" name="Freeform 266"/>
              <p:cNvSpPr>
                <a:spLocks noEditPoints="1"/>
              </p:cNvSpPr>
              <p:nvPr/>
            </p:nvSpPr>
            <p:spPr bwMode="auto">
              <a:xfrm>
                <a:off x="4324" y="3480"/>
                <a:ext cx="61" cy="67"/>
              </a:xfrm>
              <a:custGeom>
                <a:avLst/>
                <a:gdLst>
                  <a:gd name="T0" fmla="*/ 61 w 61"/>
                  <a:gd name="T1" fmla="*/ 58 h 67"/>
                  <a:gd name="T2" fmla="*/ 55 w 61"/>
                  <a:gd name="T3" fmla="*/ 61 h 67"/>
                  <a:gd name="T4" fmla="*/ 48 w 61"/>
                  <a:gd name="T5" fmla="*/ 64 h 67"/>
                  <a:gd name="T6" fmla="*/ 41 w 61"/>
                  <a:gd name="T7" fmla="*/ 65 h 67"/>
                  <a:gd name="T8" fmla="*/ 34 w 61"/>
                  <a:gd name="T9" fmla="*/ 67 h 67"/>
                  <a:gd name="T10" fmla="*/ 26 w 61"/>
                  <a:gd name="T11" fmla="*/ 65 h 67"/>
                  <a:gd name="T12" fmla="*/ 20 w 61"/>
                  <a:gd name="T13" fmla="*/ 64 h 67"/>
                  <a:gd name="T14" fmla="*/ 14 w 61"/>
                  <a:gd name="T15" fmla="*/ 61 h 67"/>
                  <a:gd name="T16" fmla="*/ 10 w 61"/>
                  <a:gd name="T17" fmla="*/ 57 h 67"/>
                  <a:gd name="T18" fmla="*/ 6 w 61"/>
                  <a:gd name="T19" fmla="*/ 52 h 67"/>
                  <a:gd name="T20" fmla="*/ 3 w 61"/>
                  <a:gd name="T21" fmla="*/ 46 h 67"/>
                  <a:gd name="T22" fmla="*/ 1 w 61"/>
                  <a:gd name="T23" fmla="*/ 39 h 67"/>
                  <a:gd name="T24" fmla="*/ 0 w 61"/>
                  <a:gd name="T25" fmla="*/ 31 h 67"/>
                  <a:gd name="T26" fmla="*/ 1 w 61"/>
                  <a:gd name="T27" fmla="*/ 24 h 67"/>
                  <a:gd name="T28" fmla="*/ 3 w 61"/>
                  <a:gd name="T29" fmla="*/ 19 h 67"/>
                  <a:gd name="T30" fmla="*/ 6 w 61"/>
                  <a:gd name="T31" fmla="*/ 13 h 67"/>
                  <a:gd name="T32" fmla="*/ 10 w 61"/>
                  <a:gd name="T33" fmla="*/ 8 h 67"/>
                  <a:gd name="T34" fmla="*/ 14 w 61"/>
                  <a:gd name="T35" fmla="*/ 4 h 67"/>
                  <a:gd name="T36" fmla="*/ 19 w 61"/>
                  <a:gd name="T37" fmla="*/ 1 h 67"/>
                  <a:gd name="T38" fmla="*/ 25 w 61"/>
                  <a:gd name="T39" fmla="*/ 0 h 67"/>
                  <a:gd name="T40" fmla="*/ 31 w 61"/>
                  <a:gd name="T41" fmla="*/ 0 h 67"/>
                  <a:gd name="T42" fmla="*/ 38 w 61"/>
                  <a:gd name="T43" fmla="*/ 0 h 67"/>
                  <a:gd name="T44" fmla="*/ 44 w 61"/>
                  <a:gd name="T45" fmla="*/ 1 h 67"/>
                  <a:gd name="T46" fmla="*/ 49 w 61"/>
                  <a:gd name="T47" fmla="*/ 4 h 67"/>
                  <a:gd name="T48" fmla="*/ 53 w 61"/>
                  <a:gd name="T49" fmla="*/ 8 h 67"/>
                  <a:gd name="T50" fmla="*/ 57 w 61"/>
                  <a:gd name="T51" fmla="*/ 13 h 67"/>
                  <a:gd name="T52" fmla="*/ 60 w 61"/>
                  <a:gd name="T53" fmla="*/ 19 h 67"/>
                  <a:gd name="T54" fmla="*/ 61 w 61"/>
                  <a:gd name="T55" fmla="*/ 26 h 67"/>
                  <a:gd name="T56" fmla="*/ 61 w 61"/>
                  <a:gd name="T57" fmla="*/ 33 h 67"/>
                  <a:gd name="T58" fmla="*/ 61 w 61"/>
                  <a:gd name="T59" fmla="*/ 35 h 67"/>
                  <a:gd name="T60" fmla="*/ 14 w 61"/>
                  <a:gd name="T61" fmla="*/ 35 h 67"/>
                  <a:gd name="T62" fmla="*/ 15 w 61"/>
                  <a:gd name="T63" fmla="*/ 39 h 67"/>
                  <a:gd name="T64" fmla="*/ 15 w 61"/>
                  <a:gd name="T65" fmla="*/ 43 h 67"/>
                  <a:gd name="T66" fmla="*/ 18 w 61"/>
                  <a:gd name="T67" fmla="*/ 46 h 67"/>
                  <a:gd name="T68" fmla="*/ 20 w 61"/>
                  <a:gd name="T69" fmla="*/ 49 h 67"/>
                  <a:gd name="T70" fmla="*/ 23 w 61"/>
                  <a:gd name="T71" fmla="*/ 52 h 67"/>
                  <a:gd name="T72" fmla="*/ 26 w 61"/>
                  <a:gd name="T73" fmla="*/ 53 h 67"/>
                  <a:gd name="T74" fmla="*/ 30 w 61"/>
                  <a:gd name="T75" fmla="*/ 54 h 67"/>
                  <a:gd name="T76" fmla="*/ 34 w 61"/>
                  <a:gd name="T77" fmla="*/ 54 h 67"/>
                  <a:gd name="T78" fmla="*/ 41 w 61"/>
                  <a:gd name="T79" fmla="*/ 53 h 67"/>
                  <a:gd name="T80" fmla="*/ 46 w 61"/>
                  <a:gd name="T81" fmla="*/ 52 h 67"/>
                  <a:gd name="T82" fmla="*/ 53 w 61"/>
                  <a:gd name="T83" fmla="*/ 49 h 67"/>
                  <a:gd name="T84" fmla="*/ 61 w 61"/>
                  <a:gd name="T85" fmla="*/ 45 h 67"/>
                  <a:gd name="T86" fmla="*/ 61 w 61"/>
                  <a:gd name="T87" fmla="*/ 58 h 67"/>
                  <a:gd name="T88" fmla="*/ 14 w 61"/>
                  <a:gd name="T89" fmla="*/ 26 h 67"/>
                  <a:gd name="T90" fmla="*/ 48 w 61"/>
                  <a:gd name="T91" fmla="*/ 26 h 67"/>
                  <a:gd name="T92" fmla="*/ 46 w 61"/>
                  <a:gd name="T93" fmla="*/ 19 h 67"/>
                  <a:gd name="T94" fmla="*/ 42 w 61"/>
                  <a:gd name="T95" fmla="*/ 15 h 67"/>
                  <a:gd name="T96" fmla="*/ 38 w 61"/>
                  <a:gd name="T97" fmla="*/ 12 h 67"/>
                  <a:gd name="T98" fmla="*/ 31 w 61"/>
                  <a:gd name="T99" fmla="*/ 11 h 67"/>
                  <a:gd name="T100" fmla="*/ 25 w 61"/>
                  <a:gd name="T101" fmla="*/ 11 h 67"/>
                  <a:gd name="T102" fmla="*/ 19 w 61"/>
                  <a:gd name="T103" fmla="*/ 15 h 67"/>
                  <a:gd name="T104" fmla="*/ 16 w 61"/>
                  <a:gd name="T105" fmla="*/ 19 h 67"/>
                  <a:gd name="T106" fmla="*/ 14 w 61"/>
                  <a:gd name="T107" fmla="*/ 26 h 6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1"/>
                  <a:gd name="T163" fmla="*/ 0 h 67"/>
                  <a:gd name="T164" fmla="*/ 61 w 61"/>
                  <a:gd name="T165" fmla="*/ 67 h 6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1" h="67">
                    <a:moveTo>
                      <a:pt x="61" y="58"/>
                    </a:moveTo>
                    <a:lnTo>
                      <a:pt x="55" y="61"/>
                    </a:lnTo>
                    <a:lnTo>
                      <a:pt x="48" y="64"/>
                    </a:lnTo>
                    <a:lnTo>
                      <a:pt x="41" y="65"/>
                    </a:lnTo>
                    <a:lnTo>
                      <a:pt x="34" y="67"/>
                    </a:lnTo>
                    <a:lnTo>
                      <a:pt x="26" y="65"/>
                    </a:lnTo>
                    <a:lnTo>
                      <a:pt x="20" y="64"/>
                    </a:lnTo>
                    <a:lnTo>
                      <a:pt x="14" y="61"/>
                    </a:lnTo>
                    <a:lnTo>
                      <a:pt x="10" y="57"/>
                    </a:lnTo>
                    <a:lnTo>
                      <a:pt x="6" y="52"/>
                    </a:lnTo>
                    <a:lnTo>
                      <a:pt x="3" y="46"/>
                    </a:lnTo>
                    <a:lnTo>
                      <a:pt x="1" y="39"/>
                    </a:lnTo>
                    <a:lnTo>
                      <a:pt x="0" y="31"/>
                    </a:lnTo>
                    <a:lnTo>
                      <a:pt x="1" y="24"/>
                    </a:lnTo>
                    <a:lnTo>
                      <a:pt x="3" y="19"/>
                    </a:lnTo>
                    <a:lnTo>
                      <a:pt x="6" y="13"/>
                    </a:lnTo>
                    <a:lnTo>
                      <a:pt x="10" y="8"/>
                    </a:lnTo>
                    <a:lnTo>
                      <a:pt x="14" y="4"/>
                    </a:lnTo>
                    <a:lnTo>
                      <a:pt x="19" y="1"/>
                    </a:lnTo>
                    <a:lnTo>
                      <a:pt x="25" y="0"/>
                    </a:lnTo>
                    <a:lnTo>
                      <a:pt x="31" y="0"/>
                    </a:lnTo>
                    <a:lnTo>
                      <a:pt x="38" y="0"/>
                    </a:lnTo>
                    <a:lnTo>
                      <a:pt x="44" y="1"/>
                    </a:lnTo>
                    <a:lnTo>
                      <a:pt x="49" y="4"/>
                    </a:lnTo>
                    <a:lnTo>
                      <a:pt x="53" y="8"/>
                    </a:lnTo>
                    <a:lnTo>
                      <a:pt x="57" y="13"/>
                    </a:lnTo>
                    <a:lnTo>
                      <a:pt x="60" y="19"/>
                    </a:lnTo>
                    <a:lnTo>
                      <a:pt x="61" y="26"/>
                    </a:lnTo>
                    <a:lnTo>
                      <a:pt x="61" y="33"/>
                    </a:lnTo>
                    <a:lnTo>
                      <a:pt x="61" y="35"/>
                    </a:lnTo>
                    <a:lnTo>
                      <a:pt x="14" y="35"/>
                    </a:lnTo>
                    <a:lnTo>
                      <a:pt x="15" y="39"/>
                    </a:lnTo>
                    <a:lnTo>
                      <a:pt x="15" y="43"/>
                    </a:lnTo>
                    <a:lnTo>
                      <a:pt x="18" y="46"/>
                    </a:lnTo>
                    <a:lnTo>
                      <a:pt x="20" y="49"/>
                    </a:lnTo>
                    <a:lnTo>
                      <a:pt x="23" y="52"/>
                    </a:lnTo>
                    <a:lnTo>
                      <a:pt x="26" y="53"/>
                    </a:lnTo>
                    <a:lnTo>
                      <a:pt x="30" y="54"/>
                    </a:lnTo>
                    <a:lnTo>
                      <a:pt x="34" y="54"/>
                    </a:lnTo>
                    <a:lnTo>
                      <a:pt x="41" y="53"/>
                    </a:lnTo>
                    <a:lnTo>
                      <a:pt x="46" y="52"/>
                    </a:lnTo>
                    <a:lnTo>
                      <a:pt x="53" y="49"/>
                    </a:lnTo>
                    <a:lnTo>
                      <a:pt x="61" y="45"/>
                    </a:lnTo>
                    <a:lnTo>
                      <a:pt x="61" y="58"/>
                    </a:lnTo>
                    <a:close/>
                    <a:moveTo>
                      <a:pt x="14" y="26"/>
                    </a:moveTo>
                    <a:lnTo>
                      <a:pt x="48" y="26"/>
                    </a:lnTo>
                    <a:lnTo>
                      <a:pt x="46" y="19"/>
                    </a:lnTo>
                    <a:lnTo>
                      <a:pt x="42" y="15"/>
                    </a:lnTo>
                    <a:lnTo>
                      <a:pt x="38" y="12"/>
                    </a:lnTo>
                    <a:lnTo>
                      <a:pt x="31" y="11"/>
                    </a:lnTo>
                    <a:lnTo>
                      <a:pt x="25" y="11"/>
                    </a:lnTo>
                    <a:lnTo>
                      <a:pt x="19" y="15"/>
                    </a:lnTo>
                    <a:lnTo>
                      <a:pt x="16" y="19"/>
                    </a:lnTo>
                    <a:lnTo>
                      <a:pt x="14" y="26"/>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3" name="Freeform 267"/>
              <p:cNvSpPr>
                <a:spLocks/>
              </p:cNvSpPr>
              <p:nvPr/>
            </p:nvSpPr>
            <p:spPr bwMode="auto">
              <a:xfrm>
                <a:off x="3663" y="3424"/>
                <a:ext cx="85" cy="20"/>
              </a:xfrm>
              <a:custGeom>
                <a:avLst/>
                <a:gdLst>
                  <a:gd name="T0" fmla="*/ 53 w 85"/>
                  <a:gd name="T1" fmla="*/ 20 h 20"/>
                  <a:gd name="T2" fmla="*/ 81 w 85"/>
                  <a:gd name="T3" fmla="*/ 11 h 20"/>
                  <a:gd name="T4" fmla="*/ 85 w 85"/>
                  <a:gd name="T5" fmla="*/ 0 h 20"/>
                  <a:gd name="T6" fmla="*/ 0 w 85"/>
                  <a:gd name="T7" fmla="*/ 0 h 20"/>
                  <a:gd name="T8" fmla="*/ 53 w 85"/>
                  <a:gd name="T9" fmla="*/ 20 h 20"/>
                  <a:gd name="T10" fmla="*/ 0 60000 65536"/>
                  <a:gd name="T11" fmla="*/ 0 60000 65536"/>
                  <a:gd name="T12" fmla="*/ 0 60000 65536"/>
                  <a:gd name="T13" fmla="*/ 0 60000 65536"/>
                  <a:gd name="T14" fmla="*/ 0 60000 65536"/>
                  <a:gd name="T15" fmla="*/ 0 w 85"/>
                  <a:gd name="T16" fmla="*/ 0 h 20"/>
                  <a:gd name="T17" fmla="*/ 85 w 85"/>
                  <a:gd name="T18" fmla="*/ 20 h 20"/>
                </a:gdLst>
                <a:ahLst/>
                <a:cxnLst>
                  <a:cxn ang="T10">
                    <a:pos x="T0" y="T1"/>
                  </a:cxn>
                  <a:cxn ang="T11">
                    <a:pos x="T2" y="T3"/>
                  </a:cxn>
                  <a:cxn ang="T12">
                    <a:pos x="T4" y="T5"/>
                  </a:cxn>
                  <a:cxn ang="T13">
                    <a:pos x="T6" y="T7"/>
                  </a:cxn>
                  <a:cxn ang="T14">
                    <a:pos x="T8" y="T9"/>
                  </a:cxn>
                </a:cxnLst>
                <a:rect l="T15" t="T16" r="T17" b="T18"/>
                <a:pathLst>
                  <a:path w="85" h="20">
                    <a:moveTo>
                      <a:pt x="53" y="20"/>
                    </a:moveTo>
                    <a:lnTo>
                      <a:pt x="81" y="11"/>
                    </a:lnTo>
                    <a:lnTo>
                      <a:pt x="85" y="0"/>
                    </a:lnTo>
                    <a:lnTo>
                      <a:pt x="0" y="0"/>
                    </a:lnTo>
                    <a:lnTo>
                      <a:pt x="53" y="2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4" name="Freeform 268"/>
              <p:cNvSpPr>
                <a:spLocks/>
              </p:cNvSpPr>
              <p:nvPr/>
            </p:nvSpPr>
            <p:spPr bwMode="auto">
              <a:xfrm>
                <a:off x="3663" y="3424"/>
                <a:ext cx="85" cy="14"/>
              </a:xfrm>
              <a:custGeom>
                <a:avLst/>
                <a:gdLst>
                  <a:gd name="T0" fmla="*/ 66 w 85"/>
                  <a:gd name="T1" fmla="*/ 14 h 14"/>
                  <a:gd name="T2" fmla="*/ 85 w 85"/>
                  <a:gd name="T3" fmla="*/ 0 h 14"/>
                  <a:gd name="T4" fmla="*/ 0 w 85"/>
                  <a:gd name="T5" fmla="*/ 0 h 14"/>
                  <a:gd name="T6" fmla="*/ 66 w 85"/>
                  <a:gd name="T7" fmla="*/ 14 h 14"/>
                  <a:gd name="T8" fmla="*/ 0 60000 65536"/>
                  <a:gd name="T9" fmla="*/ 0 60000 65536"/>
                  <a:gd name="T10" fmla="*/ 0 60000 65536"/>
                  <a:gd name="T11" fmla="*/ 0 60000 65536"/>
                  <a:gd name="T12" fmla="*/ 0 w 85"/>
                  <a:gd name="T13" fmla="*/ 0 h 14"/>
                  <a:gd name="T14" fmla="*/ 85 w 85"/>
                  <a:gd name="T15" fmla="*/ 14 h 14"/>
                </a:gdLst>
                <a:ahLst/>
                <a:cxnLst>
                  <a:cxn ang="T8">
                    <a:pos x="T0" y="T1"/>
                  </a:cxn>
                  <a:cxn ang="T9">
                    <a:pos x="T2" y="T3"/>
                  </a:cxn>
                  <a:cxn ang="T10">
                    <a:pos x="T4" y="T5"/>
                  </a:cxn>
                  <a:cxn ang="T11">
                    <a:pos x="T6" y="T7"/>
                  </a:cxn>
                </a:cxnLst>
                <a:rect l="T12" t="T13" r="T14" b="T15"/>
                <a:pathLst>
                  <a:path w="85" h="14">
                    <a:moveTo>
                      <a:pt x="66" y="14"/>
                    </a:moveTo>
                    <a:lnTo>
                      <a:pt x="85" y="0"/>
                    </a:lnTo>
                    <a:lnTo>
                      <a:pt x="0" y="0"/>
                    </a:lnTo>
                    <a:lnTo>
                      <a:pt x="66" y="14"/>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5" name="Freeform 269"/>
              <p:cNvSpPr>
                <a:spLocks/>
              </p:cNvSpPr>
              <p:nvPr/>
            </p:nvSpPr>
            <p:spPr bwMode="auto">
              <a:xfrm>
                <a:off x="3727" y="3371"/>
                <a:ext cx="57" cy="65"/>
              </a:xfrm>
              <a:custGeom>
                <a:avLst/>
                <a:gdLst>
                  <a:gd name="T0" fmla="*/ 12 w 57"/>
                  <a:gd name="T1" fmla="*/ 65 h 65"/>
                  <a:gd name="T2" fmla="*/ 47 w 57"/>
                  <a:gd name="T3" fmla="*/ 61 h 65"/>
                  <a:gd name="T4" fmla="*/ 57 w 57"/>
                  <a:gd name="T5" fmla="*/ 57 h 65"/>
                  <a:gd name="T6" fmla="*/ 0 w 57"/>
                  <a:gd name="T7" fmla="*/ 0 h 65"/>
                  <a:gd name="T8" fmla="*/ 12 w 57"/>
                  <a:gd name="T9" fmla="*/ 65 h 65"/>
                  <a:gd name="T10" fmla="*/ 0 60000 65536"/>
                  <a:gd name="T11" fmla="*/ 0 60000 65536"/>
                  <a:gd name="T12" fmla="*/ 0 60000 65536"/>
                  <a:gd name="T13" fmla="*/ 0 60000 65536"/>
                  <a:gd name="T14" fmla="*/ 0 60000 65536"/>
                  <a:gd name="T15" fmla="*/ 0 w 57"/>
                  <a:gd name="T16" fmla="*/ 0 h 65"/>
                  <a:gd name="T17" fmla="*/ 57 w 57"/>
                  <a:gd name="T18" fmla="*/ 65 h 65"/>
                </a:gdLst>
                <a:ahLst/>
                <a:cxnLst>
                  <a:cxn ang="T10">
                    <a:pos x="T0" y="T1"/>
                  </a:cxn>
                  <a:cxn ang="T11">
                    <a:pos x="T2" y="T3"/>
                  </a:cxn>
                  <a:cxn ang="T12">
                    <a:pos x="T4" y="T5"/>
                  </a:cxn>
                  <a:cxn ang="T13">
                    <a:pos x="T6" y="T7"/>
                  </a:cxn>
                  <a:cxn ang="T14">
                    <a:pos x="T8" y="T9"/>
                  </a:cxn>
                </a:cxnLst>
                <a:rect l="T15" t="T16" r="T17" b="T18"/>
                <a:pathLst>
                  <a:path w="57" h="65">
                    <a:moveTo>
                      <a:pt x="12" y="65"/>
                    </a:moveTo>
                    <a:lnTo>
                      <a:pt x="47" y="61"/>
                    </a:lnTo>
                    <a:lnTo>
                      <a:pt x="57" y="57"/>
                    </a:lnTo>
                    <a:lnTo>
                      <a:pt x="0" y="0"/>
                    </a:lnTo>
                    <a:lnTo>
                      <a:pt x="12" y="65"/>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6" name="Freeform 270"/>
              <p:cNvSpPr>
                <a:spLocks/>
              </p:cNvSpPr>
              <p:nvPr/>
            </p:nvSpPr>
            <p:spPr bwMode="auto">
              <a:xfrm>
                <a:off x="3727" y="3371"/>
                <a:ext cx="57" cy="62"/>
              </a:xfrm>
              <a:custGeom>
                <a:avLst/>
                <a:gdLst>
                  <a:gd name="T0" fmla="*/ 32 w 57"/>
                  <a:gd name="T1" fmla="*/ 62 h 62"/>
                  <a:gd name="T2" fmla="*/ 57 w 57"/>
                  <a:gd name="T3" fmla="*/ 57 h 62"/>
                  <a:gd name="T4" fmla="*/ 0 w 57"/>
                  <a:gd name="T5" fmla="*/ 0 h 62"/>
                  <a:gd name="T6" fmla="*/ 32 w 57"/>
                  <a:gd name="T7" fmla="*/ 62 h 62"/>
                  <a:gd name="T8" fmla="*/ 0 60000 65536"/>
                  <a:gd name="T9" fmla="*/ 0 60000 65536"/>
                  <a:gd name="T10" fmla="*/ 0 60000 65536"/>
                  <a:gd name="T11" fmla="*/ 0 60000 65536"/>
                  <a:gd name="T12" fmla="*/ 0 w 57"/>
                  <a:gd name="T13" fmla="*/ 0 h 62"/>
                  <a:gd name="T14" fmla="*/ 57 w 57"/>
                  <a:gd name="T15" fmla="*/ 62 h 62"/>
                </a:gdLst>
                <a:ahLst/>
                <a:cxnLst>
                  <a:cxn ang="T8">
                    <a:pos x="T0" y="T1"/>
                  </a:cxn>
                  <a:cxn ang="T9">
                    <a:pos x="T2" y="T3"/>
                  </a:cxn>
                  <a:cxn ang="T10">
                    <a:pos x="T4" y="T5"/>
                  </a:cxn>
                  <a:cxn ang="T11">
                    <a:pos x="T6" y="T7"/>
                  </a:cxn>
                </a:cxnLst>
                <a:rect l="T12" t="T13" r="T14" b="T15"/>
                <a:pathLst>
                  <a:path w="57" h="62">
                    <a:moveTo>
                      <a:pt x="32" y="62"/>
                    </a:moveTo>
                    <a:lnTo>
                      <a:pt x="57" y="57"/>
                    </a:lnTo>
                    <a:lnTo>
                      <a:pt x="0" y="0"/>
                    </a:lnTo>
                    <a:lnTo>
                      <a:pt x="32" y="6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7" name="Freeform 271"/>
              <p:cNvSpPr>
                <a:spLocks/>
              </p:cNvSpPr>
              <p:nvPr/>
            </p:nvSpPr>
            <p:spPr bwMode="auto">
              <a:xfrm>
                <a:off x="3687" y="3388"/>
                <a:ext cx="86" cy="51"/>
              </a:xfrm>
              <a:custGeom>
                <a:avLst/>
                <a:gdLst>
                  <a:gd name="T0" fmla="*/ 42 w 86"/>
                  <a:gd name="T1" fmla="*/ 51 h 51"/>
                  <a:gd name="T2" fmla="*/ 82 w 86"/>
                  <a:gd name="T3" fmla="*/ 43 h 51"/>
                  <a:gd name="T4" fmla="*/ 86 w 86"/>
                  <a:gd name="T5" fmla="*/ 39 h 51"/>
                  <a:gd name="T6" fmla="*/ 0 w 86"/>
                  <a:gd name="T7" fmla="*/ 0 h 51"/>
                  <a:gd name="T8" fmla="*/ 42 w 86"/>
                  <a:gd name="T9" fmla="*/ 51 h 51"/>
                  <a:gd name="T10" fmla="*/ 0 60000 65536"/>
                  <a:gd name="T11" fmla="*/ 0 60000 65536"/>
                  <a:gd name="T12" fmla="*/ 0 60000 65536"/>
                  <a:gd name="T13" fmla="*/ 0 60000 65536"/>
                  <a:gd name="T14" fmla="*/ 0 60000 65536"/>
                  <a:gd name="T15" fmla="*/ 0 w 86"/>
                  <a:gd name="T16" fmla="*/ 0 h 51"/>
                  <a:gd name="T17" fmla="*/ 86 w 86"/>
                  <a:gd name="T18" fmla="*/ 51 h 51"/>
                </a:gdLst>
                <a:ahLst/>
                <a:cxnLst>
                  <a:cxn ang="T10">
                    <a:pos x="T0" y="T1"/>
                  </a:cxn>
                  <a:cxn ang="T11">
                    <a:pos x="T2" y="T3"/>
                  </a:cxn>
                  <a:cxn ang="T12">
                    <a:pos x="T4" y="T5"/>
                  </a:cxn>
                  <a:cxn ang="T13">
                    <a:pos x="T6" y="T7"/>
                  </a:cxn>
                  <a:cxn ang="T14">
                    <a:pos x="T8" y="T9"/>
                  </a:cxn>
                </a:cxnLst>
                <a:rect l="T15" t="T16" r="T17" b="T18"/>
                <a:pathLst>
                  <a:path w="86" h="51">
                    <a:moveTo>
                      <a:pt x="42" y="51"/>
                    </a:moveTo>
                    <a:lnTo>
                      <a:pt x="82" y="43"/>
                    </a:lnTo>
                    <a:lnTo>
                      <a:pt x="86" y="39"/>
                    </a:lnTo>
                    <a:lnTo>
                      <a:pt x="0" y="0"/>
                    </a:lnTo>
                    <a:lnTo>
                      <a:pt x="42" y="51"/>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8" name="Freeform 272"/>
              <p:cNvSpPr>
                <a:spLocks/>
              </p:cNvSpPr>
              <p:nvPr/>
            </p:nvSpPr>
            <p:spPr bwMode="auto">
              <a:xfrm>
                <a:off x="3687" y="3388"/>
                <a:ext cx="86" cy="47"/>
              </a:xfrm>
              <a:custGeom>
                <a:avLst/>
                <a:gdLst>
                  <a:gd name="T0" fmla="*/ 63 w 86"/>
                  <a:gd name="T1" fmla="*/ 47 h 47"/>
                  <a:gd name="T2" fmla="*/ 86 w 86"/>
                  <a:gd name="T3" fmla="*/ 39 h 47"/>
                  <a:gd name="T4" fmla="*/ 0 w 86"/>
                  <a:gd name="T5" fmla="*/ 0 h 47"/>
                  <a:gd name="T6" fmla="*/ 63 w 86"/>
                  <a:gd name="T7" fmla="*/ 47 h 47"/>
                  <a:gd name="T8" fmla="*/ 0 60000 65536"/>
                  <a:gd name="T9" fmla="*/ 0 60000 65536"/>
                  <a:gd name="T10" fmla="*/ 0 60000 65536"/>
                  <a:gd name="T11" fmla="*/ 0 60000 65536"/>
                  <a:gd name="T12" fmla="*/ 0 w 86"/>
                  <a:gd name="T13" fmla="*/ 0 h 47"/>
                  <a:gd name="T14" fmla="*/ 86 w 86"/>
                  <a:gd name="T15" fmla="*/ 47 h 47"/>
                </a:gdLst>
                <a:ahLst/>
                <a:cxnLst>
                  <a:cxn ang="T8">
                    <a:pos x="T0" y="T1"/>
                  </a:cxn>
                  <a:cxn ang="T9">
                    <a:pos x="T2" y="T3"/>
                  </a:cxn>
                  <a:cxn ang="T10">
                    <a:pos x="T4" y="T5"/>
                  </a:cxn>
                  <a:cxn ang="T11">
                    <a:pos x="T6" y="T7"/>
                  </a:cxn>
                </a:cxnLst>
                <a:rect l="T12" t="T13" r="T14" b="T15"/>
                <a:pathLst>
                  <a:path w="86" h="47">
                    <a:moveTo>
                      <a:pt x="63" y="47"/>
                    </a:moveTo>
                    <a:lnTo>
                      <a:pt x="86" y="39"/>
                    </a:lnTo>
                    <a:lnTo>
                      <a:pt x="0" y="0"/>
                    </a:lnTo>
                    <a:lnTo>
                      <a:pt x="63" y="47"/>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19" name="Freeform 273"/>
              <p:cNvSpPr>
                <a:spLocks/>
              </p:cNvSpPr>
              <p:nvPr/>
            </p:nvSpPr>
            <p:spPr bwMode="auto">
              <a:xfrm>
                <a:off x="3786" y="3424"/>
                <a:ext cx="88" cy="20"/>
              </a:xfrm>
              <a:custGeom>
                <a:avLst/>
                <a:gdLst>
                  <a:gd name="T0" fmla="*/ 33 w 88"/>
                  <a:gd name="T1" fmla="*/ 20 h 20"/>
                  <a:gd name="T2" fmla="*/ 5 w 88"/>
                  <a:gd name="T3" fmla="*/ 11 h 20"/>
                  <a:gd name="T4" fmla="*/ 0 w 88"/>
                  <a:gd name="T5" fmla="*/ 0 h 20"/>
                  <a:gd name="T6" fmla="*/ 88 w 88"/>
                  <a:gd name="T7" fmla="*/ 0 h 20"/>
                  <a:gd name="T8" fmla="*/ 33 w 88"/>
                  <a:gd name="T9" fmla="*/ 20 h 20"/>
                  <a:gd name="T10" fmla="*/ 0 60000 65536"/>
                  <a:gd name="T11" fmla="*/ 0 60000 65536"/>
                  <a:gd name="T12" fmla="*/ 0 60000 65536"/>
                  <a:gd name="T13" fmla="*/ 0 60000 65536"/>
                  <a:gd name="T14" fmla="*/ 0 60000 65536"/>
                  <a:gd name="T15" fmla="*/ 0 w 88"/>
                  <a:gd name="T16" fmla="*/ 0 h 20"/>
                  <a:gd name="T17" fmla="*/ 88 w 88"/>
                  <a:gd name="T18" fmla="*/ 20 h 20"/>
                </a:gdLst>
                <a:ahLst/>
                <a:cxnLst>
                  <a:cxn ang="T10">
                    <a:pos x="T0" y="T1"/>
                  </a:cxn>
                  <a:cxn ang="T11">
                    <a:pos x="T2" y="T3"/>
                  </a:cxn>
                  <a:cxn ang="T12">
                    <a:pos x="T4" y="T5"/>
                  </a:cxn>
                  <a:cxn ang="T13">
                    <a:pos x="T6" y="T7"/>
                  </a:cxn>
                  <a:cxn ang="T14">
                    <a:pos x="T8" y="T9"/>
                  </a:cxn>
                </a:cxnLst>
                <a:rect l="T15" t="T16" r="T17" b="T18"/>
                <a:pathLst>
                  <a:path w="88" h="20">
                    <a:moveTo>
                      <a:pt x="33" y="20"/>
                    </a:moveTo>
                    <a:lnTo>
                      <a:pt x="5" y="11"/>
                    </a:lnTo>
                    <a:lnTo>
                      <a:pt x="0" y="0"/>
                    </a:lnTo>
                    <a:lnTo>
                      <a:pt x="88" y="0"/>
                    </a:lnTo>
                    <a:lnTo>
                      <a:pt x="33" y="20"/>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0" name="Freeform 274"/>
              <p:cNvSpPr>
                <a:spLocks/>
              </p:cNvSpPr>
              <p:nvPr/>
            </p:nvSpPr>
            <p:spPr bwMode="auto">
              <a:xfrm>
                <a:off x="3786" y="3424"/>
                <a:ext cx="88" cy="14"/>
              </a:xfrm>
              <a:custGeom>
                <a:avLst/>
                <a:gdLst>
                  <a:gd name="T0" fmla="*/ 20 w 88"/>
                  <a:gd name="T1" fmla="*/ 14 h 14"/>
                  <a:gd name="T2" fmla="*/ 0 w 88"/>
                  <a:gd name="T3" fmla="*/ 0 h 14"/>
                  <a:gd name="T4" fmla="*/ 88 w 88"/>
                  <a:gd name="T5" fmla="*/ 0 h 14"/>
                  <a:gd name="T6" fmla="*/ 20 w 88"/>
                  <a:gd name="T7" fmla="*/ 14 h 14"/>
                  <a:gd name="T8" fmla="*/ 0 60000 65536"/>
                  <a:gd name="T9" fmla="*/ 0 60000 65536"/>
                  <a:gd name="T10" fmla="*/ 0 60000 65536"/>
                  <a:gd name="T11" fmla="*/ 0 60000 65536"/>
                  <a:gd name="T12" fmla="*/ 0 w 88"/>
                  <a:gd name="T13" fmla="*/ 0 h 14"/>
                  <a:gd name="T14" fmla="*/ 88 w 88"/>
                  <a:gd name="T15" fmla="*/ 14 h 14"/>
                </a:gdLst>
                <a:ahLst/>
                <a:cxnLst>
                  <a:cxn ang="T8">
                    <a:pos x="T0" y="T1"/>
                  </a:cxn>
                  <a:cxn ang="T9">
                    <a:pos x="T2" y="T3"/>
                  </a:cxn>
                  <a:cxn ang="T10">
                    <a:pos x="T4" y="T5"/>
                  </a:cxn>
                  <a:cxn ang="T11">
                    <a:pos x="T6" y="T7"/>
                  </a:cxn>
                </a:cxnLst>
                <a:rect l="T12" t="T13" r="T14" b="T15"/>
                <a:pathLst>
                  <a:path w="88" h="14">
                    <a:moveTo>
                      <a:pt x="20" y="14"/>
                    </a:moveTo>
                    <a:lnTo>
                      <a:pt x="0" y="0"/>
                    </a:lnTo>
                    <a:lnTo>
                      <a:pt x="88" y="0"/>
                    </a:lnTo>
                    <a:lnTo>
                      <a:pt x="20" y="14"/>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1" name="Freeform 275"/>
              <p:cNvSpPr>
                <a:spLocks/>
              </p:cNvSpPr>
              <p:nvPr/>
            </p:nvSpPr>
            <p:spPr bwMode="auto">
              <a:xfrm>
                <a:off x="3752" y="3371"/>
                <a:ext cx="56" cy="65"/>
              </a:xfrm>
              <a:custGeom>
                <a:avLst/>
                <a:gdLst>
                  <a:gd name="T0" fmla="*/ 45 w 56"/>
                  <a:gd name="T1" fmla="*/ 65 h 65"/>
                  <a:gd name="T2" fmla="*/ 10 w 56"/>
                  <a:gd name="T3" fmla="*/ 61 h 65"/>
                  <a:gd name="T4" fmla="*/ 0 w 56"/>
                  <a:gd name="T5" fmla="*/ 57 h 65"/>
                  <a:gd name="T6" fmla="*/ 56 w 56"/>
                  <a:gd name="T7" fmla="*/ 0 h 65"/>
                  <a:gd name="T8" fmla="*/ 45 w 56"/>
                  <a:gd name="T9" fmla="*/ 65 h 65"/>
                  <a:gd name="T10" fmla="*/ 0 60000 65536"/>
                  <a:gd name="T11" fmla="*/ 0 60000 65536"/>
                  <a:gd name="T12" fmla="*/ 0 60000 65536"/>
                  <a:gd name="T13" fmla="*/ 0 60000 65536"/>
                  <a:gd name="T14" fmla="*/ 0 60000 65536"/>
                  <a:gd name="T15" fmla="*/ 0 w 56"/>
                  <a:gd name="T16" fmla="*/ 0 h 65"/>
                  <a:gd name="T17" fmla="*/ 56 w 56"/>
                  <a:gd name="T18" fmla="*/ 65 h 65"/>
                </a:gdLst>
                <a:ahLst/>
                <a:cxnLst>
                  <a:cxn ang="T10">
                    <a:pos x="T0" y="T1"/>
                  </a:cxn>
                  <a:cxn ang="T11">
                    <a:pos x="T2" y="T3"/>
                  </a:cxn>
                  <a:cxn ang="T12">
                    <a:pos x="T4" y="T5"/>
                  </a:cxn>
                  <a:cxn ang="T13">
                    <a:pos x="T6" y="T7"/>
                  </a:cxn>
                  <a:cxn ang="T14">
                    <a:pos x="T8" y="T9"/>
                  </a:cxn>
                </a:cxnLst>
                <a:rect l="T15" t="T16" r="T17" b="T18"/>
                <a:pathLst>
                  <a:path w="56" h="65">
                    <a:moveTo>
                      <a:pt x="45" y="65"/>
                    </a:moveTo>
                    <a:lnTo>
                      <a:pt x="10" y="61"/>
                    </a:lnTo>
                    <a:lnTo>
                      <a:pt x="0" y="57"/>
                    </a:lnTo>
                    <a:lnTo>
                      <a:pt x="56" y="0"/>
                    </a:lnTo>
                    <a:lnTo>
                      <a:pt x="45" y="65"/>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2" name="Freeform 276"/>
              <p:cNvSpPr>
                <a:spLocks/>
              </p:cNvSpPr>
              <p:nvPr/>
            </p:nvSpPr>
            <p:spPr bwMode="auto">
              <a:xfrm>
                <a:off x="3752" y="3371"/>
                <a:ext cx="56" cy="62"/>
              </a:xfrm>
              <a:custGeom>
                <a:avLst/>
                <a:gdLst>
                  <a:gd name="T0" fmla="*/ 25 w 56"/>
                  <a:gd name="T1" fmla="*/ 62 h 62"/>
                  <a:gd name="T2" fmla="*/ 0 w 56"/>
                  <a:gd name="T3" fmla="*/ 57 h 62"/>
                  <a:gd name="T4" fmla="*/ 56 w 56"/>
                  <a:gd name="T5" fmla="*/ 0 h 62"/>
                  <a:gd name="T6" fmla="*/ 25 w 56"/>
                  <a:gd name="T7" fmla="*/ 62 h 62"/>
                  <a:gd name="T8" fmla="*/ 0 60000 65536"/>
                  <a:gd name="T9" fmla="*/ 0 60000 65536"/>
                  <a:gd name="T10" fmla="*/ 0 60000 65536"/>
                  <a:gd name="T11" fmla="*/ 0 60000 65536"/>
                  <a:gd name="T12" fmla="*/ 0 w 56"/>
                  <a:gd name="T13" fmla="*/ 0 h 62"/>
                  <a:gd name="T14" fmla="*/ 56 w 56"/>
                  <a:gd name="T15" fmla="*/ 62 h 62"/>
                </a:gdLst>
                <a:ahLst/>
                <a:cxnLst>
                  <a:cxn ang="T8">
                    <a:pos x="T0" y="T1"/>
                  </a:cxn>
                  <a:cxn ang="T9">
                    <a:pos x="T2" y="T3"/>
                  </a:cxn>
                  <a:cxn ang="T10">
                    <a:pos x="T4" y="T5"/>
                  </a:cxn>
                  <a:cxn ang="T11">
                    <a:pos x="T6" y="T7"/>
                  </a:cxn>
                </a:cxnLst>
                <a:rect l="T12" t="T13" r="T14" b="T15"/>
                <a:pathLst>
                  <a:path w="56" h="62">
                    <a:moveTo>
                      <a:pt x="25" y="62"/>
                    </a:moveTo>
                    <a:lnTo>
                      <a:pt x="0" y="57"/>
                    </a:lnTo>
                    <a:lnTo>
                      <a:pt x="56" y="0"/>
                    </a:lnTo>
                    <a:lnTo>
                      <a:pt x="25" y="62"/>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3" name="Freeform 277"/>
              <p:cNvSpPr>
                <a:spLocks/>
              </p:cNvSpPr>
              <p:nvPr/>
            </p:nvSpPr>
            <p:spPr bwMode="auto">
              <a:xfrm>
                <a:off x="3763" y="3388"/>
                <a:ext cx="86" cy="51"/>
              </a:xfrm>
              <a:custGeom>
                <a:avLst/>
                <a:gdLst>
                  <a:gd name="T0" fmla="*/ 44 w 86"/>
                  <a:gd name="T1" fmla="*/ 51 h 51"/>
                  <a:gd name="T2" fmla="*/ 4 w 86"/>
                  <a:gd name="T3" fmla="*/ 43 h 51"/>
                  <a:gd name="T4" fmla="*/ 0 w 86"/>
                  <a:gd name="T5" fmla="*/ 39 h 51"/>
                  <a:gd name="T6" fmla="*/ 86 w 86"/>
                  <a:gd name="T7" fmla="*/ 0 h 51"/>
                  <a:gd name="T8" fmla="*/ 44 w 86"/>
                  <a:gd name="T9" fmla="*/ 51 h 51"/>
                  <a:gd name="T10" fmla="*/ 0 60000 65536"/>
                  <a:gd name="T11" fmla="*/ 0 60000 65536"/>
                  <a:gd name="T12" fmla="*/ 0 60000 65536"/>
                  <a:gd name="T13" fmla="*/ 0 60000 65536"/>
                  <a:gd name="T14" fmla="*/ 0 60000 65536"/>
                  <a:gd name="T15" fmla="*/ 0 w 86"/>
                  <a:gd name="T16" fmla="*/ 0 h 51"/>
                  <a:gd name="T17" fmla="*/ 86 w 86"/>
                  <a:gd name="T18" fmla="*/ 51 h 51"/>
                </a:gdLst>
                <a:ahLst/>
                <a:cxnLst>
                  <a:cxn ang="T10">
                    <a:pos x="T0" y="T1"/>
                  </a:cxn>
                  <a:cxn ang="T11">
                    <a:pos x="T2" y="T3"/>
                  </a:cxn>
                  <a:cxn ang="T12">
                    <a:pos x="T4" y="T5"/>
                  </a:cxn>
                  <a:cxn ang="T13">
                    <a:pos x="T6" y="T7"/>
                  </a:cxn>
                  <a:cxn ang="T14">
                    <a:pos x="T8" y="T9"/>
                  </a:cxn>
                </a:cxnLst>
                <a:rect l="T15" t="T16" r="T17" b="T18"/>
                <a:pathLst>
                  <a:path w="86" h="51">
                    <a:moveTo>
                      <a:pt x="44" y="51"/>
                    </a:moveTo>
                    <a:lnTo>
                      <a:pt x="4" y="43"/>
                    </a:lnTo>
                    <a:lnTo>
                      <a:pt x="0" y="39"/>
                    </a:lnTo>
                    <a:lnTo>
                      <a:pt x="86" y="0"/>
                    </a:lnTo>
                    <a:lnTo>
                      <a:pt x="44" y="51"/>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4" name="Freeform 278"/>
              <p:cNvSpPr>
                <a:spLocks/>
              </p:cNvSpPr>
              <p:nvPr/>
            </p:nvSpPr>
            <p:spPr bwMode="auto">
              <a:xfrm>
                <a:off x="3762" y="3388"/>
                <a:ext cx="87" cy="45"/>
              </a:xfrm>
              <a:custGeom>
                <a:avLst/>
                <a:gdLst>
                  <a:gd name="T0" fmla="*/ 24 w 87"/>
                  <a:gd name="T1" fmla="*/ 45 h 45"/>
                  <a:gd name="T2" fmla="*/ 0 w 87"/>
                  <a:gd name="T3" fmla="*/ 39 h 45"/>
                  <a:gd name="T4" fmla="*/ 87 w 87"/>
                  <a:gd name="T5" fmla="*/ 0 h 45"/>
                  <a:gd name="T6" fmla="*/ 24 w 87"/>
                  <a:gd name="T7" fmla="*/ 45 h 45"/>
                  <a:gd name="T8" fmla="*/ 0 60000 65536"/>
                  <a:gd name="T9" fmla="*/ 0 60000 65536"/>
                  <a:gd name="T10" fmla="*/ 0 60000 65536"/>
                  <a:gd name="T11" fmla="*/ 0 60000 65536"/>
                  <a:gd name="T12" fmla="*/ 0 w 87"/>
                  <a:gd name="T13" fmla="*/ 0 h 45"/>
                  <a:gd name="T14" fmla="*/ 87 w 87"/>
                  <a:gd name="T15" fmla="*/ 45 h 45"/>
                </a:gdLst>
                <a:ahLst/>
                <a:cxnLst>
                  <a:cxn ang="T8">
                    <a:pos x="T0" y="T1"/>
                  </a:cxn>
                  <a:cxn ang="T9">
                    <a:pos x="T2" y="T3"/>
                  </a:cxn>
                  <a:cxn ang="T10">
                    <a:pos x="T4" y="T5"/>
                  </a:cxn>
                  <a:cxn ang="T11">
                    <a:pos x="T6" y="T7"/>
                  </a:cxn>
                </a:cxnLst>
                <a:rect l="T12" t="T13" r="T14" b="T15"/>
                <a:pathLst>
                  <a:path w="87" h="45">
                    <a:moveTo>
                      <a:pt x="24" y="45"/>
                    </a:moveTo>
                    <a:lnTo>
                      <a:pt x="0" y="39"/>
                    </a:lnTo>
                    <a:lnTo>
                      <a:pt x="87" y="0"/>
                    </a:lnTo>
                    <a:lnTo>
                      <a:pt x="24" y="45"/>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5" name="Freeform 279"/>
              <p:cNvSpPr>
                <a:spLocks/>
              </p:cNvSpPr>
              <p:nvPr/>
            </p:nvSpPr>
            <p:spPr bwMode="auto">
              <a:xfrm>
                <a:off x="3746" y="3360"/>
                <a:ext cx="45" cy="72"/>
              </a:xfrm>
              <a:custGeom>
                <a:avLst/>
                <a:gdLst>
                  <a:gd name="T0" fmla="*/ 45 w 45"/>
                  <a:gd name="T1" fmla="*/ 72 h 72"/>
                  <a:gd name="T2" fmla="*/ 36 w 45"/>
                  <a:gd name="T3" fmla="*/ 71 h 72"/>
                  <a:gd name="T4" fmla="*/ 28 w 45"/>
                  <a:gd name="T5" fmla="*/ 69 h 72"/>
                  <a:gd name="T6" fmla="*/ 20 w 45"/>
                  <a:gd name="T7" fmla="*/ 69 h 72"/>
                  <a:gd name="T8" fmla="*/ 12 w 45"/>
                  <a:gd name="T9" fmla="*/ 69 h 72"/>
                  <a:gd name="T10" fmla="*/ 0 w 45"/>
                  <a:gd name="T11" fmla="*/ 72 h 72"/>
                  <a:gd name="T12" fmla="*/ 21 w 45"/>
                  <a:gd name="T13" fmla="*/ 0 h 72"/>
                  <a:gd name="T14" fmla="*/ 45 w 45"/>
                  <a:gd name="T15" fmla="*/ 72 h 72"/>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72"/>
                  <a:gd name="T26" fmla="*/ 45 w 45"/>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72">
                    <a:moveTo>
                      <a:pt x="45" y="72"/>
                    </a:moveTo>
                    <a:lnTo>
                      <a:pt x="36" y="71"/>
                    </a:lnTo>
                    <a:lnTo>
                      <a:pt x="28" y="69"/>
                    </a:lnTo>
                    <a:lnTo>
                      <a:pt x="20" y="69"/>
                    </a:lnTo>
                    <a:lnTo>
                      <a:pt x="12" y="69"/>
                    </a:lnTo>
                    <a:lnTo>
                      <a:pt x="0" y="72"/>
                    </a:lnTo>
                    <a:lnTo>
                      <a:pt x="21" y="0"/>
                    </a:lnTo>
                    <a:lnTo>
                      <a:pt x="45" y="7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6" name="Freeform 280"/>
              <p:cNvSpPr>
                <a:spLocks/>
              </p:cNvSpPr>
              <p:nvPr/>
            </p:nvSpPr>
            <p:spPr bwMode="auto">
              <a:xfrm>
                <a:off x="3746" y="3360"/>
                <a:ext cx="21" cy="72"/>
              </a:xfrm>
              <a:custGeom>
                <a:avLst/>
                <a:gdLst>
                  <a:gd name="T0" fmla="*/ 21 w 21"/>
                  <a:gd name="T1" fmla="*/ 69 h 72"/>
                  <a:gd name="T2" fmla="*/ 11 w 21"/>
                  <a:gd name="T3" fmla="*/ 71 h 72"/>
                  <a:gd name="T4" fmla="*/ 0 w 21"/>
                  <a:gd name="T5" fmla="*/ 72 h 72"/>
                  <a:gd name="T6" fmla="*/ 21 w 21"/>
                  <a:gd name="T7" fmla="*/ 0 h 72"/>
                  <a:gd name="T8" fmla="*/ 21 w 21"/>
                  <a:gd name="T9" fmla="*/ 69 h 72"/>
                  <a:gd name="T10" fmla="*/ 0 60000 65536"/>
                  <a:gd name="T11" fmla="*/ 0 60000 65536"/>
                  <a:gd name="T12" fmla="*/ 0 60000 65536"/>
                  <a:gd name="T13" fmla="*/ 0 60000 65536"/>
                  <a:gd name="T14" fmla="*/ 0 60000 65536"/>
                  <a:gd name="T15" fmla="*/ 0 w 21"/>
                  <a:gd name="T16" fmla="*/ 0 h 72"/>
                  <a:gd name="T17" fmla="*/ 21 w 21"/>
                  <a:gd name="T18" fmla="*/ 72 h 72"/>
                </a:gdLst>
                <a:ahLst/>
                <a:cxnLst>
                  <a:cxn ang="T10">
                    <a:pos x="T0" y="T1"/>
                  </a:cxn>
                  <a:cxn ang="T11">
                    <a:pos x="T2" y="T3"/>
                  </a:cxn>
                  <a:cxn ang="T12">
                    <a:pos x="T4" y="T5"/>
                  </a:cxn>
                  <a:cxn ang="T13">
                    <a:pos x="T6" y="T7"/>
                  </a:cxn>
                  <a:cxn ang="T14">
                    <a:pos x="T8" y="T9"/>
                  </a:cxn>
                </a:cxnLst>
                <a:rect l="T15" t="T16" r="T17" b="T18"/>
                <a:pathLst>
                  <a:path w="21" h="72">
                    <a:moveTo>
                      <a:pt x="21" y="69"/>
                    </a:moveTo>
                    <a:lnTo>
                      <a:pt x="11" y="71"/>
                    </a:lnTo>
                    <a:lnTo>
                      <a:pt x="0" y="72"/>
                    </a:lnTo>
                    <a:lnTo>
                      <a:pt x="21" y="0"/>
                    </a:lnTo>
                    <a:lnTo>
                      <a:pt x="21" y="69"/>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7" name="Freeform 281"/>
              <p:cNvSpPr>
                <a:spLocks noEditPoints="1"/>
              </p:cNvSpPr>
              <p:nvPr/>
            </p:nvSpPr>
            <p:spPr bwMode="auto">
              <a:xfrm>
                <a:off x="3784" y="3680"/>
                <a:ext cx="30" cy="7"/>
              </a:xfrm>
              <a:custGeom>
                <a:avLst/>
                <a:gdLst>
                  <a:gd name="T0" fmla="*/ 7 w 30"/>
                  <a:gd name="T1" fmla="*/ 3 h 7"/>
                  <a:gd name="T2" fmla="*/ 7 w 30"/>
                  <a:gd name="T3" fmla="*/ 3 h 7"/>
                  <a:gd name="T4" fmla="*/ 5 w 30"/>
                  <a:gd name="T5" fmla="*/ 3 h 7"/>
                  <a:gd name="T6" fmla="*/ 2 w 30"/>
                  <a:gd name="T7" fmla="*/ 2 h 7"/>
                  <a:gd name="T8" fmla="*/ 0 w 30"/>
                  <a:gd name="T9" fmla="*/ 3 h 7"/>
                  <a:gd name="T10" fmla="*/ 1 w 30"/>
                  <a:gd name="T11" fmla="*/ 4 h 7"/>
                  <a:gd name="T12" fmla="*/ 4 w 30"/>
                  <a:gd name="T13" fmla="*/ 6 h 7"/>
                  <a:gd name="T14" fmla="*/ 5 w 30"/>
                  <a:gd name="T15" fmla="*/ 6 h 7"/>
                  <a:gd name="T16" fmla="*/ 7 w 30"/>
                  <a:gd name="T17" fmla="*/ 7 h 7"/>
                  <a:gd name="T18" fmla="*/ 7 w 30"/>
                  <a:gd name="T19" fmla="*/ 7 h 7"/>
                  <a:gd name="T20" fmla="*/ 7 w 30"/>
                  <a:gd name="T21" fmla="*/ 7 h 7"/>
                  <a:gd name="T22" fmla="*/ 7 w 30"/>
                  <a:gd name="T23" fmla="*/ 4 h 7"/>
                  <a:gd name="T24" fmla="*/ 7 w 30"/>
                  <a:gd name="T25" fmla="*/ 3 h 7"/>
                  <a:gd name="T26" fmla="*/ 7 w 30"/>
                  <a:gd name="T27" fmla="*/ 3 h 7"/>
                  <a:gd name="T28" fmla="*/ 7 w 30"/>
                  <a:gd name="T29" fmla="*/ 3 h 7"/>
                  <a:gd name="T30" fmla="*/ 24 w 30"/>
                  <a:gd name="T31" fmla="*/ 4 h 7"/>
                  <a:gd name="T32" fmla="*/ 26 w 30"/>
                  <a:gd name="T33" fmla="*/ 4 h 7"/>
                  <a:gd name="T34" fmla="*/ 26 w 30"/>
                  <a:gd name="T35" fmla="*/ 3 h 7"/>
                  <a:gd name="T36" fmla="*/ 28 w 30"/>
                  <a:gd name="T37" fmla="*/ 2 h 7"/>
                  <a:gd name="T38" fmla="*/ 30 w 30"/>
                  <a:gd name="T39" fmla="*/ 0 h 7"/>
                  <a:gd name="T40" fmla="*/ 28 w 30"/>
                  <a:gd name="T41" fmla="*/ 0 h 7"/>
                  <a:gd name="T42" fmla="*/ 27 w 30"/>
                  <a:gd name="T43" fmla="*/ 0 h 7"/>
                  <a:gd name="T44" fmla="*/ 26 w 30"/>
                  <a:gd name="T45" fmla="*/ 2 h 7"/>
                  <a:gd name="T46" fmla="*/ 24 w 30"/>
                  <a:gd name="T47" fmla="*/ 4 h 7"/>
                  <a:gd name="T48" fmla="*/ 24 w 30"/>
                  <a:gd name="T49" fmla="*/ 4 h 7"/>
                  <a:gd name="T50" fmla="*/ 24 w 30"/>
                  <a:gd name="T51" fmla="*/ 4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7"/>
                  <a:gd name="T80" fmla="*/ 30 w 30"/>
                  <a:gd name="T81" fmla="*/ 7 h 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7">
                    <a:moveTo>
                      <a:pt x="7" y="3"/>
                    </a:moveTo>
                    <a:lnTo>
                      <a:pt x="7" y="3"/>
                    </a:lnTo>
                    <a:lnTo>
                      <a:pt x="5" y="3"/>
                    </a:lnTo>
                    <a:lnTo>
                      <a:pt x="2" y="2"/>
                    </a:lnTo>
                    <a:lnTo>
                      <a:pt x="0" y="3"/>
                    </a:lnTo>
                    <a:lnTo>
                      <a:pt x="1" y="4"/>
                    </a:lnTo>
                    <a:lnTo>
                      <a:pt x="4" y="6"/>
                    </a:lnTo>
                    <a:lnTo>
                      <a:pt x="5" y="6"/>
                    </a:lnTo>
                    <a:lnTo>
                      <a:pt x="7" y="7"/>
                    </a:lnTo>
                    <a:lnTo>
                      <a:pt x="7" y="4"/>
                    </a:lnTo>
                    <a:lnTo>
                      <a:pt x="7" y="3"/>
                    </a:lnTo>
                    <a:close/>
                    <a:moveTo>
                      <a:pt x="24" y="4"/>
                    </a:moveTo>
                    <a:lnTo>
                      <a:pt x="26" y="4"/>
                    </a:lnTo>
                    <a:lnTo>
                      <a:pt x="26" y="3"/>
                    </a:lnTo>
                    <a:lnTo>
                      <a:pt x="28" y="2"/>
                    </a:lnTo>
                    <a:lnTo>
                      <a:pt x="30" y="0"/>
                    </a:lnTo>
                    <a:lnTo>
                      <a:pt x="28" y="0"/>
                    </a:lnTo>
                    <a:lnTo>
                      <a:pt x="27" y="0"/>
                    </a:lnTo>
                    <a:lnTo>
                      <a:pt x="26" y="2"/>
                    </a:lnTo>
                    <a:lnTo>
                      <a:pt x="2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8" name="Freeform 282"/>
              <p:cNvSpPr>
                <a:spLocks noEditPoints="1"/>
              </p:cNvSpPr>
              <p:nvPr/>
            </p:nvSpPr>
            <p:spPr bwMode="auto">
              <a:xfrm>
                <a:off x="3723" y="3680"/>
                <a:ext cx="29" cy="7"/>
              </a:xfrm>
              <a:custGeom>
                <a:avLst/>
                <a:gdLst>
                  <a:gd name="T0" fmla="*/ 23 w 29"/>
                  <a:gd name="T1" fmla="*/ 3 h 7"/>
                  <a:gd name="T2" fmla="*/ 23 w 29"/>
                  <a:gd name="T3" fmla="*/ 3 h 7"/>
                  <a:gd name="T4" fmla="*/ 23 w 29"/>
                  <a:gd name="T5" fmla="*/ 3 h 7"/>
                  <a:gd name="T6" fmla="*/ 27 w 29"/>
                  <a:gd name="T7" fmla="*/ 2 h 7"/>
                  <a:gd name="T8" fmla="*/ 29 w 29"/>
                  <a:gd name="T9" fmla="*/ 3 h 7"/>
                  <a:gd name="T10" fmla="*/ 28 w 29"/>
                  <a:gd name="T11" fmla="*/ 4 h 7"/>
                  <a:gd name="T12" fmla="*/ 25 w 29"/>
                  <a:gd name="T13" fmla="*/ 6 h 7"/>
                  <a:gd name="T14" fmla="*/ 24 w 29"/>
                  <a:gd name="T15" fmla="*/ 6 h 7"/>
                  <a:gd name="T16" fmla="*/ 23 w 29"/>
                  <a:gd name="T17" fmla="*/ 7 h 7"/>
                  <a:gd name="T18" fmla="*/ 23 w 29"/>
                  <a:gd name="T19" fmla="*/ 7 h 7"/>
                  <a:gd name="T20" fmla="*/ 23 w 29"/>
                  <a:gd name="T21" fmla="*/ 7 h 7"/>
                  <a:gd name="T22" fmla="*/ 23 w 29"/>
                  <a:gd name="T23" fmla="*/ 4 h 7"/>
                  <a:gd name="T24" fmla="*/ 23 w 29"/>
                  <a:gd name="T25" fmla="*/ 3 h 7"/>
                  <a:gd name="T26" fmla="*/ 23 w 29"/>
                  <a:gd name="T27" fmla="*/ 3 h 7"/>
                  <a:gd name="T28" fmla="*/ 23 w 29"/>
                  <a:gd name="T29" fmla="*/ 3 h 7"/>
                  <a:gd name="T30" fmla="*/ 5 w 29"/>
                  <a:gd name="T31" fmla="*/ 4 h 7"/>
                  <a:gd name="T32" fmla="*/ 4 w 29"/>
                  <a:gd name="T33" fmla="*/ 4 h 7"/>
                  <a:gd name="T34" fmla="*/ 4 w 29"/>
                  <a:gd name="T35" fmla="*/ 3 h 7"/>
                  <a:gd name="T36" fmla="*/ 1 w 29"/>
                  <a:gd name="T37" fmla="*/ 2 h 7"/>
                  <a:gd name="T38" fmla="*/ 0 w 29"/>
                  <a:gd name="T39" fmla="*/ 0 h 7"/>
                  <a:gd name="T40" fmla="*/ 1 w 29"/>
                  <a:gd name="T41" fmla="*/ 0 h 7"/>
                  <a:gd name="T42" fmla="*/ 2 w 29"/>
                  <a:gd name="T43" fmla="*/ 0 h 7"/>
                  <a:gd name="T44" fmla="*/ 4 w 29"/>
                  <a:gd name="T45" fmla="*/ 2 h 7"/>
                  <a:gd name="T46" fmla="*/ 5 w 29"/>
                  <a:gd name="T47" fmla="*/ 4 h 7"/>
                  <a:gd name="T48" fmla="*/ 5 w 29"/>
                  <a:gd name="T49" fmla="*/ 4 h 7"/>
                  <a:gd name="T50" fmla="*/ 5 w 29"/>
                  <a:gd name="T51" fmla="*/ 4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
                  <a:gd name="T79" fmla="*/ 0 h 7"/>
                  <a:gd name="T80" fmla="*/ 29 w 29"/>
                  <a:gd name="T81" fmla="*/ 7 h 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 h="7">
                    <a:moveTo>
                      <a:pt x="23" y="3"/>
                    </a:moveTo>
                    <a:lnTo>
                      <a:pt x="23" y="3"/>
                    </a:lnTo>
                    <a:lnTo>
                      <a:pt x="27" y="2"/>
                    </a:lnTo>
                    <a:lnTo>
                      <a:pt x="29" y="3"/>
                    </a:lnTo>
                    <a:lnTo>
                      <a:pt x="28" y="4"/>
                    </a:lnTo>
                    <a:lnTo>
                      <a:pt x="25" y="6"/>
                    </a:lnTo>
                    <a:lnTo>
                      <a:pt x="24" y="6"/>
                    </a:lnTo>
                    <a:lnTo>
                      <a:pt x="23" y="7"/>
                    </a:lnTo>
                    <a:lnTo>
                      <a:pt x="23" y="4"/>
                    </a:lnTo>
                    <a:lnTo>
                      <a:pt x="23" y="3"/>
                    </a:lnTo>
                    <a:close/>
                    <a:moveTo>
                      <a:pt x="5" y="4"/>
                    </a:moveTo>
                    <a:lnTo>
                      <a:pt x="4" y="4"/>
                    </a:lnTo>
                    <a:lnTo>
                      <a:pt x="4" y="3"/>
                    </a:lnTo>
                    <a:lnTo>
                      <a:pt x="1" y="2"/>
                    </a:lnTo>
                    <a:lnTo>
                      <a:pt x="0" y="0"/>
                    </a:lnTo>
                    <a:lnTo>
                      <a:pt x="1" y="0"/>
                    </a:lnTo>
                    <a:lnTo>
                      <a:pt x="2" y="0"/>
                    </a:lnTo>
                    <a:lnTo>
                      <a:pt x="4" y="2"/>
                    </a:lnTo>
                    <a:lnTo>
                      <a:pt x="5"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29" name="Freeform 283"/>
              <p:cNvSpPr>
                <a:spLocks/>
              </p:cNvSpPr>
              <p:nvPr/>
            </p:nvSpPr>
            <p:spPr bwMode="auto">
              <a:xfrm>
                <a:off x="3773" y="3583"/>
                <a:ext cx="28" cy="45"/>
              </a:xfrm>
              <a:custGeom>
                <a:avLst/>
                <a:gdLst>
                  <a:gd name="T0" fmla="*/ 28 w 28"/>
                  <a:gd name="T1" fmla="*/ 0 h 45"/>
                  <a:gd name="T2" fmla="*/ 12 w 28"/>
                  <a:gd name="T3" fmla="*/ 32 h 45"/>
                  <a:gd name="T4" fmla="*/ 0 w 28"/>
                  <a:gd name="T5" fmla="*/ 45 h 45"/>
                  <a:gd name="T6" fmla="*/ 8 w 28"/>
                  <a:gd name="T7" fmla="*/ 33 h 45"/>
                  <a:gd name="T8" fmla="*/ 4 w 28"/>
                  <a:gd name="T9" fmla="*/ 20 h 45"/>
                  <a:gd name="T10" fmla="*/ 28 w 28"/>
                  <a:gd name="T11" fmla="*/ 0 h 45"/>
                  <a:gd name="T12" fmla="*/ 0 60000 65536"/>
                  <a:gd name="T13" fmla="*/ 0 60000 65536"/>
                  <a:gd name="T14" fmla="*/ 0 60000 65536"/>
                  <a:gd name="T15" fmla="*/ 0 60000 65536"/>
                  <a:gd name="T16" fmla="*/ 0 60000 65536"/>
                  <a:gd name="T17" fmla="*/ 0 60000 65536"/>
                  <a:gd name="T18" fmla="*/ 0 w 28"/>
                  <a:gd name="T19" fmla="*/ 0 h 45"/>
                  <a:gd name="T20" fmla="*/ 28 w 28"/>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28" h="45">
                    <a:moveTo>
                      <a:pt x="28" y="0"/>
                    </a:moveTo>
                    <a:lnTo>
                      <a:pt x="12" y="32"/>
                    </a:lnTo>
                    <a:lnTo>
                      <a:pt x="0" y="45"/>
                    </a:lnTo>
                    <a:lnTo>
                      <a:pt x="8" y="33"/>
                    </a:lnTo>
                    <a:lnTo>
                      <a:pt x="4" y="20"/>
                    </a:lnTo>
                    <a:lnTo>
                      <a:pt x="28"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0" name="Freeform 284"/>
              <p:cNvSpPr>
                <a:spLocks/>
              </p:cNvSpPr>
              <p:nvPr/>
            </p:nvSpPr>
            <p:spPr bwMode="auto">
              <a:xfrm>
                <a:off x="3729" y="3549"/>
                <a:ext cx="37" cy="15"/>
              </a:xfrm>
              <a:custGeom>
                <a:avLst/>
                <a:gdLst>
                  <a:gd name="T0" fmla="*/ 0 w 37"/>
                  <a:gd name="T1" fmla="*/ 15 h 15"/>
                  <a:gd name="T2" fmla="*/ 37 w 37"/>
                  <a:gd name="T3" fmla="*/ 15 h 15"/>
                  <a:gd name="T4" fmla="*/ 19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1" name="Freeform 285"/>
              <p:cNvSpPr>
                <a:spLocks/>
              </p:cNvSpPr>
              <p:nvPr/>
            </p:nvSpPr>
            <p:spPr bwMode="auto">
              <a:xfrm>
                <a:off x="3729" y="3549"/>
                <a:ext cx="37" cy="15"/>
              </a:xfrm>
              <a:custGeom>
                <a:avLst/>
                <a:gdLst>
                  <a:gd name="T0" fmla="*/ 0 w 37"/>
                  <a:gd name="T1" fmla="*/ 15 h 15"/>
                  <a:gd name="T2" fmla="*/ 37 w 37"/>
                  <a:gd name="T3" fmla="*/ 15 h 15"/>
                  <a:gd name="T4" fmla="*/ 19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32" name="Freeform 286"/>
              <p:cNvSpPr>
                <a:spLocks/>
              </p:cNvSpPr>
              <p:nvPr/>
            </p:nvSpPr>
            <p:spPr bwMode="auto">
              <a:xfrm>
                <a:off x="3766" y="3549"/>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3" name="Freeform 287"/>
              <p:cNvSpPr>
                <a:spLocks/>
              </p:cNvSpPr>
              <p:nvPr/>
            </p:nvSpPr>
            <p:spPr bwMode="auto">
              <a:xfrm>
                <a:off x="3766" y="3549"/>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34" name="Freeform 288"/>
              <p:cNvSpPr>
                <a:spLocks/>
              </p:cNvSpPr>
              <p:nvPr/>
            </p:nvSpPr>
            <p:spPr bwMode="auto">
              <a:xfrm>
                <a:off x="3748" y="3536"/>
                <a:ext cx="38" cy="13"/>
              </a:xfrm>
              <a:custGeom>
                <a:avLst/>
                <a:gdLst>
                  <a:gd name="T0" fmla="*/ 0 w 38"/>
                  <a:gd name="T1" fmla="*/ 13 h 13"/>
                  <a:gd name="T2" fmla="*/ 38 w 38"/>
                  <a:gd name="T3" fmla="*/ 13 h 13"/>
                  <a:gd name="T4" fmla="*/ 19 w 38"/>
                  <a:gd name="T5" fmla="*/ 0 h 13"/>
                  <a:gd name="T6" fmla="*/ 0 w 38"/>
                  <a:gd name="T7" fmla="*/ 13 h 13"/>
                  <a:gd name="T8" fmla="*/ 0 60000 65536"/>
                  <a:gd name="T9" fmla="*/ 0 60000 65536"/>
                  <a:gd name="T10" fmla="*/ 0 60000 65536"/>
                  <a:gd name="T11" fmla="*/ 0 60000 65536"/>
                  <a:gd name="T12" fmla="*/ 0 w 38"/>
                  <a:gd name="T13" fmla="*/ 0 h 13"/>
                  <a:gd name="T14" fmla="*/ 38 w 38"/>
                  <a:gd name="T15" fmla="*/ 13 h 13"/>
                </a:gdLst>
                <a:ahLst/>
                <a:cxnLst>
                  <a:cxn ang="T8">
                    <a:pos x="T0" y="T1"/>
                  </a:cxn>
                  <a:cxn ang="T9">
                    <a:pos x="T2" y="T3"/>
                  </a:cxn>
                  <a:cxn ang="T10">
                    <a:pos x="T4" y="T5"/>
                  </a:cxn>
                  <a:cxn ang="T11">
                    <a:pos x="T6" y="T7"/>
                  </a:cxn>
                </a:cxnLst>
                <a:rect l="T12" t="T13" r="T14" b="T15"/>
                <a:pathLst>
                  <a:path w="38" h="13">
                    <a:moveTo>
                      <a:pt x="0" y="13"/>
                    </a:moveTo>
                    <a:lnTo>
                      <a:pt x="38" y="13"/>
                    </a:lnTo>
                    <a:lnTo>
                      <a:pt x="19" y="0"/>
                    </a:lnTo>
                    <a:lnTo>
                      <a:pt x="0" y="13"/>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5" name="Freeform 289"/>
              <p:cNvSpPr>
                <a:spLocks/>
              </p:cNvSpPr>
              <p:nvPr/>
            </p:nvSpPr>
            <p:spPr bwMode="auto">
              <a:xfrm>
                <a:off x="3709" y="3564"/>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6" name="Freeform 290"/>
              <p:cNvSpPr>
                <a:spLocks/>
              </p:cNvSpPr>
              <p:nvPr/>
            </p:nvSpPr>
            <p:spPr bwMode="auto">
              <a:xfrm>
                <a:off x="3709" y="3564"/>
                <a:ext cx="38" cy="15"/>
              </a:xfrm>
              <a:custGeom>
                <a:avLst/>
                <a:gdLst>
                  <a:gd name="T0" fmla="*/ 0 w 38"/>
                  <a:gd name="T1" fmla="*/ 15 h 15"/>
                  <a:gd name="T2" fmla="*/ 38 w 38"/>
                  <a:gd name="T3" fmla="*/ 15 h 15"/>
                  <a:gd name="T4" fmla="*/ 19 w 38"/>
                  <a:gd name="T5" fmla="*/ 0 h 15"/>
                  <a:gd name="T6" fmla="*/ 0 w 38"/>
                  <a:gd name="T7" fmla="*/ 15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0" y="15"/>
                    </a:moveTo>
                    <a:lnTo>
                      <a:pt x="38" y="15"/>
                    </a:lnTo>
                    <a:lnTo>
                      <a:pt x="19"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37" name="Freeform 291"/>
              <p:cNvSpPr>
                <a:spLocks/>
              </p:cNvSpPr>
              <p:nvPr/>
            </p:nvSpPr>
            <p:spPr bwMode="auto">
              <a:xfrm>
                <a:off x="3747" y="3564"/>
                <a:ext cx="39" cy="15"/>
              </a:xfrm>
              <a:custGeom>
                <a:avLst/>
                <a:gdLst>
                  <a:gd name="T0" fmla="*/ 0 w 39"/>
                  <a:gd name="T1" fmla="*/ 15 h 15"/>
                  <a:gd name="T2" fmla="*/ 39 w 39"/>
                  <a:gd name="T3" fmla="*/ 15 h 15"/>
                  <a:gd name="T4" fmla="*/ 20 w 39"/>
                  <a:gd name="T5" fmla="*/ 0 h 15"/>
                  <a:gd name="T6" fmla="*/ 0 w 39"/>
                  <a:gd name="T7" fmla="*/ 15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0" y="15"/>
                    </a:moveTo>
                    <a:lnTo>
                      <a:pt x="39" y="15"/>
                    </a:lnTo>
                    <a:lnTo>
                      <a:pt x="20" y="0"/>
                    </a:lnTo>
                    <a:lnTo>
                      <a:pt x="0"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38" name="Freeform 292"/>
              <p:cNvSpPr>
                <a:spLocks/>
              </p:cNvSpPr>
              <p:nvPr/>
            </p:nvSpPr>
            <p:spPr bwMode="auto">
              <a:xfrm>
                <a:off x="3747" y="3564"/>
                <a:ext cx="39" cy="15"/>
              </a:xfrm>
              <a:custGeom>
                <a:avLst/>
                <a:gdLst>
                  <a:gd name="T0" fmla="*/ 0 w 39"/>
                  <a:gd name="T1" fmla="*/ 15 h 15"/>
                  <a:gd name="T2" fmla="*/ 39 w 39"/>
                  <a:gd name="T3" fmla="*/ 15 h 15"/>
                  <a:gd name="T4" fmla="*/ 20 w 39"/>
                  <a:gd name="T5" fmla="*/ 0 h 15"/>
                  <a:gd name="T6" fmla="*/ 0 w 39"/>
                  <a:gd name="T7" fmla="*/ 15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0" y="15"/>
                    </a:moveTo>
                    <a:lnTo>
                      <a:pt x="39" y="15"/>
                    </a:lnTo>
                    <a:lnTo>
                      <a:pt x="20" y="0"/>
                    </a:lnTo>
                    <a:lnTo>
                      <a:pt x="0" y="15"/>
                    </a:lnTo>
                    <a:close/>
                  </a:path>
                </a:pathLst>
              </a:custGeom>
              <a:noFill/>
              <a:ln w="1588">
                <a:solidFill>
                  <a:srgbClr val="1F1A17"/>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39" name="Freeform 293"/>
              <p:cNvSpPr>
                <a:spLocks/>
              </p:cNvSpPr>
              <p:nvPr/>
            </p:nvSpPr>
            <p:spPr bwMode="auto">
              <a:xfrm>
                <a:off x="3786" y="3564"/>
                <a:ext cx="37" cy="15"/>
              </a:xfrm>
              <a:custGeom>
                <a:avLst/>
                <a:gdLst>
                  <a:gd name="T0" fmla="*/ 0 w 37"/>
                  <a:gd name="T1" fmla="*/ 15 h 15"/>
                  <a:gd name="T2" fmla="*/ 37 w 37"/>
                  <a:gd name="T3" fmla="*/ 15 h 15"/>
                  <a:gd name="T4" fmla="*/ 18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8" y="0"/>
                    </a:lnTo>
                    <a:lnTo>
                      <a:pt x="0" y="1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0" name="Freeform 294"/>
              <p:cNvSpPr>
                <a:spLocks/>
              </p:cNvSpPr>
              <p:nvPr/>
            </p:nvSpPr>
            <p:spPr bwMode="auto">
              <a:xfrm>
                <a:off x="3786" y="3564"/>
                <a:ext cx="37" cy="15"/>
              </a:xfrm>
              <a:custGeom>
                <a:avLst/>
                <a:gdLst>
                  <a:gd name="T0" fmla="*/ 0 w 37"/>
                  <a:gd name="T1" fmla="*/ 15 h 15"/>
                  <a:gd name="T2" fmla="*/ 37 w 37"/>
                  <a:gd name="T3" fmla="*/ 15 h 15"/>
                  <a:gd name="T4" fmla="*/ 18 w 37"/>
                  <a:gd name="T5" fmla="*/ 0 h 15"/>
                  <a:gd name="T6" fmla="*/ 0 w 37"/>
                  <a:gd name="T7" fmla="*/ 15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0" y="15"/>
                    </a:moveTo>
                    <a:lnTo>
                      <a:pt x="37" y="15"/>
                    </a:lnTo>
                    <a:lnTo>
                      <a:pt x="18" y="0"/>
                    </a:lnTo>
                    <a:lnTo>
                      <a:pt x="0" y="15"/>
                    </a:lnTo>
                    <a:close/>
                  </a:path>
                </a:pathLst>
              </a:custGeom>
              <a:noFill/>
              <a:ln w="1588">
                <a:solidFill>
                  <a:srgbClr val="00572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41" name="Freeform 295"/>
              <p:cNvSpPr>
                <a:spLocks/>
              </p:cNvSpPr>
              <p:nvPr/>
            </p:nvSpPr>
            <p:spPr bwMode="auto">
              <a:xfrm>
                <a:off x="3766" y="3474"/>
                <a:ext cx="52" cy="26"/>
              </a:xfrm>
              <a:custGeom>
                <a:avLst/>
                <a:gdLst>
                  <a:gd name="T0" fmla="*/ 0 w 52"/>
                  <a:gd name="T1" fmla="*/ 0 h 26"/>
                  <a:gd name="T2" fmla="*/ 4 w 52"/>
                  <a:gd name="T3" fmla="*/ 2 h 26"/>
                  <a:gd name="T4" fmla="*/ 10 w 52"/>
                  <a:gd name="T5" fmla="*/ 3 h 26"/>
                  <a:gd name="T6" fmla="*/ 16 w 52"/>
                  <a:gd name="T7" fmla="*/ 2 h 26"/>
                  <a:gd name="T8" fmla="*/ 22 w 52"/>
                  <a:gd name="T9" fmla="*/ 2 h 26"/>
                  <a:gd name="T10" fmla="*/ 33 w 52"/>
                  <a:gd name="T11" fmla="*/ 3 h 26"/>
                  <a:gd name="T12" fmla="*/ 37 w 52"/>
                  <a:gd name="T13" fmla="*/ 4 h 26"/>
                  <a:gd name="T14" fmla="*/ 33 w 52"/>
                  <a:gd name="T15" fmla="*/ 3 h 26"/>
                  <a:gd name="T16" fmla="*/ 25 w 52"/>
                  <a:gd name="T17" fmla="*/ 4 h 26"/>
                  <a:gd name="T18" fmla="*/ 18 w 52"/>
                  <a:gd name="T19" fmla="*/ 4 h 26"/>
                  <a:gd name="T20" fmla="*/ 18 w 52"/>
                  <a:gd name="T21" fmla="*/ 6 h 26"/>
                  <a:gd name="T22" fmla="*/ 19 w 52"/>
                  <a:gd name="T23" fmla="*/ 6 h 26"/>
                  <a:gd name="T24" fmla="*/ 22 w 52"/>
                  <a:gd name="T25" fmla="*/ 6 h 26"/>
                  <a:gd name="T26" fmla="*/ 26 w 52"/>
                  <a:gd name="T27" fmla="*/ 6 h 26"/>
                  <a:gd name="T28" fmla="*/ 31 w 52"/>
                  <a:gd name="T29" fmla="*/ 6 h 26"/>
                  <a:gd name="T30" fmla="*/ 40 w 52"/>
                  <a:gd name="T31" fmla="*/ 7 h 26"/>
                  <a:gd name="T32" fmla="*/ 42 w 52"/>
                  <a:gd name="T33" fmla="*/ 7 h 26"/>
                  <a:gd name="T34" fmla="*/ 38 w 52"/>
                  <a:gd name="T35" fmla="*/ 7 h 26"/>
                  <a:gd name="T36" fmla="*/ 27 w 52"/>
                  <a:gd name="T37" fmla="*/ 9 h 26"/>
                  <a:gd name="T38" fmla="*/ 19 w 52"/>
                  <a:gd name="T39" fmla="*/ 10 h 26"/>
                  <a:gd name="T40" fmla="*/ 18 w 52"/>
                  <a:gd name="T41" fmla="*/ 10 h 26"/>
                  <a:gd name="T42" fmla="*/ 23 w 52"/>
                  <a:gd name="T43" fmla="*/ 10 h 26"/>
                  <a:gd name="T44" fmla="*/ 31 w 52"/>
                  <a:gd name="T45" fmla="*/ 11 h 26"/>
                  <a:gd name="T46" fmla="*/ 44 w 52"/>
                  <a:gd name="T47" fmla="*/ 14 h 26"/>
                  <a:gd name="T48" fmla="*/ 49 w 52"/>
                  <a:gd name="T49" fmla="*/ 17 h 26"/>
                  <a:gd name="T50" fmla="*/ 44 w 52"/>
                  <a:gd name="T51" fmla="*/ 15 h 26"/>
                  <a:gd name="T52" fmla="*/ 30 w 52"/>
                  <a:gd name="T53" fmla="*/ 14 h 26"/>
                  <a:gd name="T54" fmla="*/ 19 w 52"/>
                  <a:gd name="T55" fmla="*/ 14 h 26"/>
                  <a:gd name="T56" fmla="*/ 14 w 52"/>
                  <a:gd name="T57" fmla="*/ 14 h 26"/>
                  <a:gd name="T58" fmla="*/ 12 w 52"/>
                  <a:gd name="T59" fmla="*/ 14 h 26"/>
                  <a:gd name="T60" fmla="*/ 14 w 52"/>
                  <a:gd name="T61" fmla="*/ 14 h 26"/>
                  <a:gd name="T62" fmla="*/ 15 w 52"/>
                  <a:gd name="T63" fmla="*/ 14 h 26"/>
                  <a:gd name="T64" fmla="*/ 18 w 52"/>
                  <a:gd name="T65" fmla="*/ 15 h 26"/>
                  <a:gd name="T66" fmla="*/ 22 w 52"/>
                  <a:gd name="T67" fmla="*/ 15 h 26"/>
                  <a:gd name="T68" fmla="*/ 27 w 52"/>
                  <a:gd name="T69" fmla="*/ 17 h 26"/>
                  <a:gd name="T70" fmla="*/ 37 w 52"/>
                  <a:gd name="T71" fmla="*/ 18 h 26"/>
                  <a:gd name="T72" fmla="*/ 42 w 52"/>
                  <a:gd name="T73" fmla="*/ 21 h 26"/>
                  <a:gd name="T74" fmla="*/ 49 w 52"/>
                  <a:gd name="T75" fmla="*/ 25 h 26"/>
                  <a:gd name="T76" fmla="*/ 52 w 52"/>
                  <a:gd name="T77" fmla="*/ 26 h 26"/>
                  <a:gd name="T78" fmla="*/ 46 w 52"/>
                  <a:gd name="T79" fmla="*/ 25 h 26"/>
                  <a:gd name="T80" fmla="*/ 34 w 52"/>
                  <a:gd name="T81" fmla="*/ 22 h 26"/>
                  <a:gd name="T82" fmla="*/ 23 w 52"/>
                  <a:gd name="T83" fmla="*/ 19 h 26"/>
                  <a:gd name="T84" fmla="*/ 18 w 52"/>
                  <a:gd name="T85" fmla="*/ 19 h 26"/>
                  <a:gd name="T86" fmla="*/ 10 w 52"/>
                  <a:gd name="T87" fmla="*/ 17 h 26"/>
                  <a:gd name="T88" fmla="*/ 7 w 52"/>
                  <a:gd name="T89" fmla="*/ 15 h 26"/>
                  <a:gd name="T90" fmla="*/ 8 w 52"/>
                  <a:gd name="T91" fmla="*/ 14 h 26"/>
                  <a:gd name="T92" fmla="*/ 10 w 52"/>
                  <a:gd name="T93" fmla="*/ 10 h 26"/>
                  <a:gd name="T94" fmla="*/ 8 w 52"/>
                  <a:gd name="T95" fmla="*/ 6 h 26"/>
                  <a:gd name="T96" fmla="*/ 6 w 52"/>
                  <a:gd name="T97" fmla="*/ 3 h 26"/>
                  <a:gd name="T98" fmla="*/ 3 w 52"/>
                  <a:gd name="T99" fmla="*/ 2 h 26"/>
                  <a:gd name="T100" fmla="*/ 0 w 52"/>
                  <a:gd name="T101" fmla="*/ 0 h 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
                  <a:gd name="T154" fmla="*/ 0 h 26"/>
                  <a:gd name="T155" fmla="*/ 52 w 52"/>
                  <a:gd name="T156" fmla="*/ 26 h 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 h="26">
                    <a:moveTo>
                      <a:pt x="0" y="0"/>
                    </a:moveTo>
                    <a:lnTo>
                      <a:pt x="4" y="2"/>
                    </a:lnTo>
                    <a:lnTo>
                      <a:pt x="10" y="3"/>
                    </a:lnTo>
                    <a:lnTo>
                      <a:pt x="16" y="2"/>
                    </a:lnTo>
                    <a:lnTo>
                      <a:pt x="22" y="2"/>
                    </a:lnTo>
                    <a:lnTo>
                      <a:pt x="33" y="3"/>
                    </a:lnTo>
                    <a:lnTo>
                      <a:pt x="37" y="4"/>
                    </a:lnTo>
                    <a:lnTo>
                      <a:pt x="33" y="3"/>
                    </a:lnTo>
                    <a:lnTo>
                      <a:pt x="25" y="4"/>
                    </a:lnTo>
                    <a:lnTo>
                      <a:pt x="18" y="4"/>
                    </a:lnTo>
                    <a:lnTo>
                      <a:pt x="18" y="6"/>
                    </a:lnTo>
                    <a:lnTo>
                      <a:pt x="19" y="6"/>
                    </a:lnTo>
                    <a:lnTo>
                      <a:pt x="22" y="6"/>
                    </a:lnTo>
                    <a:lnTo>
                      <a:pt x="26" y="6"/>
                    </a:lnTo>
                    <a:lnTo>
                      <a:pt x="31" y="6"/>
                    </a:lnTo>
                    <a:lnTo>
                      <a:pt x="40" y="7"/>
                    </a:lnTo>
                    <a:lnTo>
                      <a:pt x="42" y="7"/>
                    </a:lnTo>
                    <a:lnTo>
                      <a:pt x="38" y="7"/>
                    </a:lnTo>
                    <a:lnTo>
                      <a:pt x="27" y="9"/>
                    </a:lnTo>
                    <a:lnTo>
                      <a:pt x="19" y="10"/>
                    </a:lnTo>
                    <a:lnTo>
                      <a:pt x="18" y="10"/>
                    </a:lnTo>
                    <a:lnTo>
                      <a:pt x="23" y="10"/>
                    </a:lnTo>
                    <a:lnTo>
                      <a:pt x="31" y="11"/>
                    </a:lnTo>
                    <a:lnTo>
                      <a:pt x="44" y="14"/>
                    </a:lnTo>
                    <a:lnTo>
                      <a:pt x="49" y="17"/>
                    </a:lnTo>
                    <a:lnTo>
                      <a:pt x="44" y="15"/>
                    </a:lnTo>
                    <a:lnTo>
                      <a:pt x="30" y="14"/>
                    </a:lnTo>
                    <a:lnTo>
                      <a:pt x="19" y="14"/>
                    </a:lnTo>
                    <a:lnTo>
                      <a:pt x="14" y="14"/>
                    </a:lnTo>
                    <a:lnTo>
                      <a:pt x="12" y="14"/>
                    </a:lnTo>
                    <a:lnTo>
                      <a:pt x="14" y="14"/>
                    </a:lnTo>
                    <a:lnTo>
                      <a:pt x="15" y="14"/>
                    </a:lnTo>
                    <a:lnTo>
                      <a:pt x="18" y="15"/>
                    </a:lnTo>
                    <a:lnTo>
                      <a:pt x="22" y="15"/>
                    </a:lnTo>
                    <a:lnTo>
                      <a:pt x="27" y="17"/>
                    </a:lnTo>
                    <a:lnTo>
                      <a:pt x="37" y="18"/>
                    </a:lnTo>
                    <a:lnTo>
                      <a:pt x="42" y="21"/>
                    </a:lnTo>
                    <a:lnTo>
                      <a:pt x="49" y="25"/>
                    </a:lnTo>
                    <a:lnTo>
                      <a:pt x="52" y="26"/>
                    </a:lnTo>
                    <a:lnTo>
                      <a:pt x="46" y="25"/>
                    </a:lnTo>
                    <a:lnTo>
                      <a:pt x="34" y="22"/>
                    </a:lnTo>
                    <a:lnTo>
                      <a:pt x="23" y="19"/>
                    </a:lnTo>
                    <a:lnTo>
                      <a:pt x="18" y="19"/>
                    </a:lnTo>
                    <a:lnTo>
                      <a:pt x="10" y="17"/>
                    </a:lnTo>
                    <a:lnTo>
                      <a:pt x="7" y="15"/>
                    </a:lnTo>
                    <a:lnTo>
                      <a:pt x="8" y="14"/>
                    </a:lnTo>
                    <a:lnTo>
                      <a:pt x="10" y="10"/>
                    </a:lnTo>
                    <a:lnTo>
                      <a:pt x="8" y="6"/>
                    </a:lnTo>
                    <a:lnTo>
                      <a:pt x="6" y="3"/>
                    </a:lnTo>
                    <a:lnTo>
                      <a:pt x="3" y="2"/>
                    </a:lnTo>
                    <a:lnTo>
                      <a:pt x="0"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2" name="Freeform 296"/>
              <p:cNvSpPr>
                <a:spLocks/>
              </p:cNvSpPr>
              <p:nvPr/>
            </p:nvSpPr>
            <p:spPr bwMode="auto">
              <a:xfrm>
                <a:off x="3846" y="3661"/>
                <a:ext cx="18" cy="29"/>
              </a:xfrm>
              <a:custGeom>
                <a:avLst/>
                <a:gdLst>
                  <a:gd name="T0" fmla="*/ 2 w 18"/>
                  <a:gd name="T1" fmla="*/ 0 h 29"/>
                  <a:gd name="T2" fmla="*/ 3 w 18"/>
                  <a:gd name="T3" fmla="*/ 0 h 29"/>
                  <a:gd name="T4" fmla="*/ 3 w 18"/>
                  <a:gd name="T5" fmla="*/ 3 h 29"/>
                  <a:gd name="T6" fmla="*/ 6 w 18"/>
                  <a:gd name="T7" fmla="*/ 8 h 29"/>
                  <a:gd name="T8" fmla="*/ 7 w 18"/>
                  <a:gd name="T9" fmla="*/ 12 h 29"/>
                  <a:gd name="T10" fmla="*/ 10 w 18"/>
                  <a:gd name="T11" fmla="*/ 15 h 29"/>
                  <a:gd name="T12" fmla="*/ 13 w 18"/>
                  <a:gd name="T13" fmla="*/ 18 h 29"/>
                  <a:gd name="T14" fmla="*/ 17 w 18"/>
                  <a:gd name="T15" fmla="*/ 22 h 29"/>
                  <a:gd name="T16" fmla="*/ 18 w 18"/>
                  <a:gd name="T17" fmla="*/ 26 h 29"/>
                  <a:gd name="T18" fmla="*/ 18 w 18"/>
                  <a:gd name="T19" fmla="*/ 27 h 29"/>
                  <a:gd name="T20" fmla="*/ 15 w 18"/>
                  <a:gd name="T21" fmla="*/ 29 h 29"/>
                  <a:gd name="T22" fmla="*/ 13 w 18"/>
                  <a:gd name="T23" fmla="*/ 27 h 29"/>
                  <a:gd name="T24" fmla="*/ 10 w 18"/>
                  <a:gd name="T25" fmla="*/ 23 h 29"/>
                  <a:gd name="T26" fmla="*/ 9 w 18"/>
                  <a:gd name="T27" fmla="*/ 21 h 29"/>
                  <a:gd name="T28" fmla="*/ 7 w 18"/>
                  <a:gd name="T29" fmla="*/ 18 h 29"/>
                  <a:gd name="T30" fmla="*/ 3 w 18"/>
                  <a:gd name="T31" fmla="*/ 8 h 29"/>
                  <a:gd name="T32" fmla="*/ 0 w 18"/>
                  <a:gd name="T33" fmla="*/ 1 h 29"/>
                  <a:gd name="T34" fmla="*/ 2 w 18"/>
                  <a:gd name="T35" fmla="*/ 1 h 29"/>
                  <a:gd name="T36" fmla="*/ 2 w 18"/>
                  <a:gd name="T37" fmla="*/ 0 h 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
                  <a:gd name="T58" fmla="*/ 0 h 29"/>
                  <a:gd name="T59" fmla="*/ 18 w 18"/>
                  <a:gd name="T60" fmla="*/ 29 h 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 h="29">
                    <a:moveTo>
                      <a:pt x="2" y="0"/>
                    </a:moveTo>
                    <a:lnTo>
                      <a:pt x="3" y="0"/>
                    </a:lnTo>
                    <a:lnTo>
                      <a:pt x="3" y="3"/>
                    </a:lnTo>
                    <a:lnTo>
                      <a:pt x="6" y="8"/>
                    </a:lnTo>
                    <a:lnTo>
                      <a:pt x="7" y="12"/>
                    </a:lnTo>
                    <a:lnTo>
                      <a:pt x="10" y="15"/>
                    </a:lnTo>
                    <a:lnTo>
                      <a:pt x="13" y="18"/>
                    </a:lnTo>
                    <a:lnTo>
                      <a:pt x="17" y="22"/>
                    </a:lnTo>
                    <a:lnTo>
                      <a:pt x="18" y="26"/>
                    </a:lnTo>
                    <a:lnTo>
                      <a:pt x="18" y="27"/>
                    </a:lnTo>
                    <a:lnTo>
                      <a:pt x="15" y="29"/>
                    </a:lnTo>
                    <a:lnTo>
                      <a:pt x="13" y="27"/>
                    </a:lnTo>
                    <a:lnTo>
                      <a:pt x="10" y="23"/>
                    </a:lnTo>
                    <a:lnTo>
                      <a:pt x="9" y="21"/>
                    </a:lnTo>
                    <a:lnTo>
                      <a:pt x="7" y="18"/>
                    </a:lnTo>
                    <a:lnTo>
                      <a:pt x="3" y="8"/>
                    </a:lnTo>
                    <a:lnTo>
                      <a:pt x="0" y="1"/>
                    </a:lnTo>
                    <a:lnTo>
                      <a:pt x="2" y="1"/>
                    </a:lnTo>
                    <a:lnTo>
                      <a:pt x="2"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3" name="Freeform 297"/>
              <p:cNvSpPr>
                <a:spLocks/>
              </p:cNvSpPr>
              <p:nvPr/>
            </p:nvSpPr>
            <p:spPr bwMode="auto">
              <a:xfrm>
                <a:off x="3865" y="3668"/>
                <a:ext cx="14" cy="30"/>
              </a:xfrm>
              <a:custGeom>
                <a:avLst/>
                <a:gdLst>
                  <a:gd name="T0" fmla="*/ 0 w 14"/>
                  <a:gd name="T1" fmla="*/ 23 h 30"/>
                  <a:gd name="T2" fmla="*/ 0 w 14"/>
                  <a:gd name="T3" fmla="*/ 24 h 30"/>
                  <a:gd name="T4" fmla="*/ 0 w 14"/>
                  <a:gd name="T5" fmla="*/ 27 h 30"/>
                  <a:gd name="T6" fmla="*/ 3 w 14"/>
                  <a:gd name="T7" fmla="*/ 30 h 30"/>
                  <a:gd name="T8" fmla="*/ 4 w 14"/>
                  <a:gd name="T9" fmla="*/ 30 h 30"/>
                  <a:gd name="T10" fmla="*/ 7 w 14"/>
                  <a:gd name="T11" fmla="*/ 30 h 30"/>
                  <a:gd name="T12" fmla="*/ 9 w 14"/>
                  <a:gd name="T13" fmla="*/ 27 h 30"/>
                  <a:gd name="T14" fmla="*/ 11 w 14"/>
                  <a:gd name="T15" fmla="*/ 24 h 30"/>
                  <a:gd name="T16" fmla="*/ 13 w 14"/>
                  <a:gd name="T17" fmla="*/ 20 h 30"/>
                  <a:gd name="T18" fmla="*/ 13 w 14"/>
                  <a:gd name="T19" fmla="*/ 15 h 30"/>
                  <a:gd name="T20" fmla="*/ 13 w 14"/>
                  <a:gd name="T21" fmla="*/ 12 h 30"/>
                  <a:gd name="T22" fmla="*/ 14 w 14"/>
                  <a:gd name="T23" fmla="*/ 5 h 30"/>
                  <a:gd name="T24" fmla="*/ 14 w 14"/>
                  <a:gd name="T25" fmla="*/ 1 h 30"/>
                  <a:gd name="T26" fmla="*/ 14 w 14"/>
                  <a:gd name="T27" fmla="*/ 0 h 30"/>
                  <a:gd name="T28" fmla="*/ 13 w 14"/>
                  <a:gd name="T29" fmla="*/ 0 h 30"/>
                  <a:gd name="T30" fmla="*/ 11 w 14"/>
                  <a:gd name="T31" fmla="*/ 0 h 30"/>
                  <a:gd name="T32" fmla="*/ 11 w 14"/>
                  <a:gd name="T33" fmla="*/ 1 h 30"/>
                  <a:gd name="T34" fmla="*/ 11 w 14"/>
                  <a:gd name="T35" fmla="*/ 5 h 30"/>
                  <a:gd name="T36" fmla="*/ 11 w 14"/>
                  <a:gd name="T37" fmla="*/ 11 h 30"/>
                  <a:gd name="T38" fmla="*/ 11 w 14"/>
                  <a:gd name="T39" fmla="*/ 11 h 30"/>
                  <a:gd name="T40" fmla="*/ 10 w 14"/>
                  <a:gd name="T41" fmla="*/ 12 h 30"/>
                  <a:gd name="T42" fmla="*/ 6 w 14"/>
                  <a:gd name="T43" fmla="*/ 18 h 30"/>
                  <a:gd name="T44" fmla="*/ 0 w 14"/>
                  <a:gd name="T45" fmla="*/ 23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
                  <a:gd name="T70" fmla="*/ 0 h 30"/>
                  <a:gd name="T71" fmla="*/ 14 w 14"/>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 h="30">
                    <a:moveTo>
                      <a:pt x="0" y="23"/>
                    </a:moveTo>
                    <a:lnTo>
                      <a:pt x="0" y="24"/>
                    </a:lnTo>
                    <a:lnTo>
                      <a:pt x="0" y="27"/>
                    </a:lnTo>
                    <a:lnTo>
                      <a:pt x="3" y="30"/>
                    </a:lnTo>
                    <a:lnTo>
                      <a:pt x="4" y="30"/>
                    </a:lnTo>
                    <a:lnTo>
                      <a:pt x="7" y="30"/>
                    </a:lnTo>
                    <a:lnTo>
                      <a:pt x="9" y="27"/>
                    </a:lnTo>
                    <a:lnTo>
                      <a:pt x="11" y="24"/>
                    </a:lnTo>
                    <a:lnTo>
                      <a:pt x="13" y="20"/>
                    </a:lnTo>
                    <a:lnTo>
                      <a:pt x="13" y="15"/>
                    </a:lnTo>
                    <a:lnTo>
                      <a:pt x="13" y="12"/>
                    </a:lnTo>
                    <a:lnTo>
                      <a:pt x="14" y="5"/>
                    </a:lnTo>
                    <a:lnTo>
                      <a:pt x="14" y="1"/>
                    </a:lnTo>
                    <a:lnTo>
                      <a:pt x="14" y="0"/>
                    </a:lnTo>
                    <a:lnTo>
                      <a:pt x="13" y="0"/>
                    </a:lnTo>
                    <a:lnTo>
                      <a:pt x="11" y="0"/>
                    </a:lnTo>
                    <a:lnTo>
                      <a:pt x="11" y="1"/>
                    </a:lnTo>
                    <a:lnTo>
                      <a:pt x="11" y="5"/>
                    </a:lnTo>
                    <a:lnTo>
                      <a:pt x="11" y="11"/>
                    </a:lnTo>
                    <a:lnTo>
                      <a:pt x="10" y="12"/>
                    </a:lnTo>
                    <a:lnTo>
                      <a:pt x="6" y="18"/>
                    </a:lnTo>
                    <a:lnTo>
                      <a:pt x="0"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4" name="Freeform 298"/>
              <p:cNvSpPr>
                <a:spLocks/>
              </p:cNvSpPr>
              <p:nvPr/>
            </p:nvSpPr>
            <p:spPr bwMode="auto">
              <a:xfrm>
                <a:off x="3864" y="3688"/>
                <a:ext cx="18" cy="29"/>
              </a:xfrm>
              <a:custGeom>
                <a:avLst/>
                <a:gdLst>
                  <a:gd name="T0" fmla="*/ 1 w 18"/>
                  <a:gd name="T1" fmla="*/ 21 h 29"/>
                  <a:gd name="T2" fmla="*/ 0 w 18"/>
                  <a:gd name="T3" fmla="*/ 24 h 29"/>
                  <a:gd name="T4" fmla="*/ 0 w 18"/>
                  <a:gd name="T5" fmla="*/ 26 h 29"/>
                  <a:gd name="T6" fmla="*/ 1 w 18"/>
                  <a:gd name="T7" fmla="*/ 29 h 29"/>
                  <a:gd name="T8" fmla="*/ 4 w 18"/>
                  <a:gd name="T9" fmla="*/ 29 h 29"/>
                  <a:gd name="T10" fmla="*/ 5 w 18"/>
                  <a:gd name="T11" fmla="*/ 29 h 29"/>
                  <a:gd name="T12" fmla="*/ 8 w 18"/>
                  <a:gd name="T13" fmla="*/ 28 h 29"/>
                  <a:gd name="T14" fmla="*/ 11 w 18"/>
                  <a:gd name="T15" fmla="*/ 25 h 29"/>
                  <a:gd name="T16" fmla="*/ 12 w 18"/>
                  <a:gd name="T17" fmla="*/ 21 h 29"/>
                  <a:gd name="T18" fmla="*/ 14 w 18"/>
                  <a:gd name="T19" fmla="*/ 15 h 29"/>
                  <a:gd name="T20" fmla="*/ 15 w 18"/>
                  <a:gd name="T21" fmla="*/ 13 h 29"/>
                  <a:gd name="T22" fmla="*/ 16 w 18"/>
                  <a:gd name="T23" fmla="*/ 7 h 29"/>
                  <a:gd name="T24" fmla="*/ 18 w 18"/>
                  <a:gd name="T25" fmla="*/ 2 h 29"/>
                  <a:gd name="T26" fmla="*/ 16 w 18"/>
                  <a:gd name="T27" fmla="*/ 2 h 29"/>
                  <a:gd name="T28" fmla="*/ 16 w 18"/>
                  <a:gd name="T29" fmla="*/ 0 h 29"/>
                  <a:gd name="T30" fmla="*/ 15 w 18"/>
                  <a:gd name="T31" fmla="*/ 0 h 29"/>
                  <a:gd name="T32" fmla="*/ 15 w 18"/>
                  <a:gd name="T33" fmla="*/ 2 h 29"/>
                  <a:gd name="T34" fmla="*/ 14 w 18"/>
                  <a:gd name="T35" fmla="*/ 6 h 29"/>
                  <a:gd name="T36" fmla="*/ 14 w 18"/>
                  <a:gd name="T37" fmla="*/ 10 h 29"/>
                  <a:gd name="T38" fmla="*/ 14 w 18"/>
                  <a:gd name="T39" fmla="*/ 11 h 29"/>
                  <a:gd name="T40" fmla="*/ 12 w 18"/>
                  <a:gd name="T41" fmla="*/ 13 h 29"/>
                  <a:gd name="T42" fmla="*/ 5 w 18"/>
                  <a:gd name="T43" fmla="*/ 17 h 29"/>
                  <a:gd name="T44" fmla="*/ 1 w 18"/>
                  <a:gd name="T45" fmla="*/ 21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9"/>
                  <a:gd name="T71" fmla="*/ 18 w 18"/>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9">
                    <a:moveTo>
                      <a:pt x="1" y="21"/>
                    </a:moveTo>
                    <a:lnTo>
                      <a:pt x="0" y="24"/>
                    </a:lnTo>
                    <a:lnTo>
                      <a:pt x="0" y="26"/>
                    </a:lnTo>
                    <a:lnTo>
                      <a:pt x="1" y="29"/>
                    </a:lnTo>
                    <a:lnTo>
                      <a:pt x="4" y="29"/>
                    </a:lnTo>
                    <a:lnTo>
                      <a:pt x="5" y="29"/>
                    </a:lnTo>
                    <a:lnTo>
                      <a:pt x="8" y="28"/>
                    </a:lnTo>
                    <a:lnTo>
                      <a:pt x="11" y="25"/>
                    </a:lnTo>
                    <a:lnTo>
                      <a:pt x="12" y="21"/>
                    </a:lnTo>
                    <a:lnTo>
                      <a:pt x="14" y="15"/>
                    </a:lnTo>
                    <a:lnTo>
                      <a:pt x="15" y="13"/>
                    </a:lnTo>
                    <a:lnTo>
                      <a:pt x="16" y="7"/>
                    </a:lnTo>
                    <a:lnTo>
                      <a:pt x="18" y="2"/>
                    </a:lnTo>
                    <a:lnTo>
                      <a:pt x="16" y="2"/>
                    </a:lnTo>
                    <a:lnTo>
                      <a:pt x="16" y="0"/>
                    </a:lnTo>
                    <a:lnTo>
                      <a:pt x="15" y="0"/>
                    </a:lnTo>
                    <a:lnTo>
                      <a:pt x="15" y="2"/>
                    </a:lnTo>
                    <a:lnTo>
                      <a:pt x="14" y="6"/>
                    </a:lnTo>
                    <a:lnTo>
                      <a:pt x="14" y="10"/>
                    </a:lnTo>
                    <a:lnTo>
                      <a:pt x="14" y="11"/>
                    </a:lnTo>
                    <a:lnTo>
                      <a:pt x="12" y="13"/>
                    </a:lnTo>
                    <a:lnTo>
                      <a:pt x="5" y="17"/>
                    </a:lnTo>
                    <a:lnTo>
                      <a:pt x="1"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5" name="Freeform 299"/>
              <p:cNvSpPr>
                <a:spLocks/>
              </p:cNvSpPr>
              <p:nvPr/>
            </p:nvSpPr>
            <p:spPr bwMode="auto">
              <a:xfrm>
                <a:off x="3849" y="3679"/>
                <a:ext cx="16" cy="27"/>
              </a:xfrm>
              <a:custGeom>
                <a:avLst/>
                <a:gdLst>
                  <a:gd name="T0" fmla="*/ 1 w 16"/>
                  <a:gd name="T1" fmla="*/ 0 h 27"/>
                  <a:gd name="T2" fmla="*/ 3 w 16"/>
                  <a:gd name="T3" fmla="*/ 0 h 27"/>
                  <a:gd name="T4" fmla="*/ 3 w 16"/>
                  <a:gd name="T5" fmla="*/ 1 h 27"/>
                  <a:gd name="T6" fmla="*/ 4 w 16"/>
                  <a:gd name="T7" fmla="*/ 7 h 27"/>
                  <a:gd name="T8" fmla="*/ 6 w 16"/>
                  <a:gd name="T9" fmla="*/ 11 h 27"/>
                  <a:gd name="T10" fmla="*/ 8 w 16"/>
                  <a:gd name="T11" fmla="*/ 13 h 27"/>
                  <a:gd name="T12" fmla="*/ 11 w 16"/>
                  <a:gd name="T13" fmla="*/ 18 h 27"/>
                  <a:gd name="T14" fmla="*/ 15 w 16"/>
                  <a:gd name="T15" fmla="*/ 22 h 27"/>
                  <a:gd name="T16" fmla="*/ 16 w 16"/>
                  <a:gd name="T17" fmla="*/ 26 h 27"/>
                  <a:gd name="T18" fmla="*/ 15 w 16"/>
                  <a:gd name="T19" fmla="*/ 27 h 27"/>
                  <a:gd name="T20" fmla="*/ 14 w 16"/>
                  <a:gd name="T21" fmla="*/ 27 h 27"/>
                  <a:gd name="T22" fmla="*/ 11 w 16"/>
                  <a:gd name="T23" fmla="*/ 26 h 27"/>
                  <a:gd name="T24" fmla="*/ 8 w 16"/>
                  <a:gd name="T25" fmla="*/ 23 h 27"/>
                  <a:gd name="T26" fmla="*/ 7 w 16"/>
                  <a:gd name="T27" fmla="*/ 19 h 27"/>
                  <a:gd name="T28" fmla="*/ 6 w 16"/>
                  <a:gd name="T29" fmla="*/ 16 h 27"/>
                  <a:gd name="T30" fmla="*/ 3 w 16"/>
                  <a:gd name="T31" fmla="*/ 8 h 27"/>
                  <a:gd name="T32" fmla="*/ 0 w 16"/>
                  <a:gd name="T33" fmla="*/ 1 h 27"/>
                  <a:gd name="T34" fmla="*/ 0 w 16"/>
                  <a:gd name="T35" fmla="*/ 0 h 27"/>
                  <a:gd name="T36" fmla="*/ 1 w 16"/>
                  <a:gd name="T37" fmla="*/ 0 h 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
                  <a:gd name="T58" fmla="*/ 0 h 27"/>
                  <a:gd name="T59" fmla="*/ 16 w 16"/>
                  <a:gd name="T60" fmla="*/ 27 h 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 h="27">
                    <a:moveTo>
                      <a:pt x="1" y="0"/>
                    </a:moveTo>
                    <a:lnTo>
                      <a:pt x="3" y="0"/>
                    </a:lnTo>
                    <a:lnTo>
                      <a:pt x="3" y="1"/>
                    </a:lnTo>
                    <a:lnTo>
                      <a:pt x="4" y="7"/>
                    </a:lnTo>
                    <a:lnTo>
                      <a:pt x="6" y="11"/>
                    </a:lnTo>
                    <a:lnTo>
                      <a:pt x="8" y="13"/>
                    </a:lnTo>
                    <a:lnTo>
                      <a:pt x="11" y="18"/>
                    </a:lnTo>
                    <a:lnTo>
                      <a:pt x="15" y="22"/>
                    </a:lnTo>
                    <a:lnTo>
                      <a:pt x="16" y="26"/>
                    </a:lnTo>
                    <a:lnTo>
                      <a:pt x="15" y="27"/>
                    </a:lnTo>
                    <a:lnTo>
                      <a:pt x="14" y="27"/>
                    </a:lnTo>
                    <a:lnTo>
                      <a:pt x="11" y="26"/>
                    </a:lnTo>
                    <a:lnTo>
                      <a:pt x="8" y="23"/>
                    </a:lnTo>
                    <a:lnTo>
                      <a:pt x="7" y="19"/>
                    </a:lnTo>
                    <a:lnTo>
                      <a:pt x="6" y="16"/>
                    </a:lnTo>
                    <a:lnTo>
                      <a:pt x="3" y="8"/>
                    </a:lnTo>
                    <a:lnTo>
                      <a:pt x="0" y="1"/>
                    </a:lnTo>
                    <a:lnTo>
                      <a:pt x="0" y="0"/>
                    </a:lnTo>
                    <a:lnTo>
                      <a:pt x="1"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6" name="Freeform 300"/>
              <p:cNvSpPr>
                <a:spLocks/>
              </p:cNvSpPr>
              <p:nvPr/>
            </p:nvSpPr>
            <p:spPr bwMode="auto">
              <a:xfrm>
                <a:off x="3850" y="3694"/>
                <a:ext cx="13" cy="30"/>
              </a:xfrm>
              <a:custGeom>
                <a:avLst/>
                <a:gdLst>
                  <a:gd name="T0" fmla="*/ 0 w 13"/>
                  <a:gd name="T1" fmla="*/ 0 h 30"/>
                  <a:gd name="T2" fmla="*/ 2 w 13"/>
                  <a:gd name="T3" fmla="*/ 0 h 30"/>
                  <a:gd name="T4" fmla="*/ 3 w 13"/>
                  <a:gd name="T5" fmla="*/ 3 h 30"/>
                  <a:gd name="T6" fmla="*/ 3 w 13"/>
                  <a:gd name="T7" fmla="*/ 8 h 30"/>
                  <a:gd name="T8" fmla="*/ 5 w 13"/>
                  <a:gd name="T9" fmla="*/ 12 h 30"/>
                  <a:gd name="T10" fmla="*/ 6 w 13"/>
                  <a:gd name="T11" fmla="*/ 15 h 30"/>
                  <a:gd name="T12" fmla="*/ 9 w 13"/>
                  <a:gd name="T13" fmla="*/ 19 h 30"/>
                  <a:gd name="T14" fmla="*/ 11 w 13"/>
                  <a:gd name="T15" fmla="*/ 23 h 30"/>
                  <a:gd name="T16" fmla="*/ 13 w 13"/>
                  <a:gd name="T17" fmla="*/ 27 h 30"/>
                  <a:gd name="T18" fmla="*/ 11 w 13"/>
                  <a:gd name="T19" fmla="*/ 30 h 30"/>
                  <a:gd name="T20" fmla="*/ 10 w 13"/>
                  <a:gd name="T21" fmla="*/ 30 h 30"/>
                  <a:gd name="T22" fmla="*/ 7 w 13"/>
                  <a:gd name="T23" fmla="*/ 28 h 30"/>
                  <a:gd name="T24" fmla="*/ 6 w 13"/>
                  <a:gd name="T25" fmla="*/ 24 h 30"/>
                  <a:gd name="T26" fmla="*/ 5 w 13"/>
                  <a:gd name="T27" fmla="*/ 20 h 30"/>
                  <a:gd name="T28" fmla="*/ 3 w 13"/>
                  <a:gd name="T29" fmla="*/ 18 h 30"/>
                  <a:gd name="T30" fmla="*/ 2 w 13"/>
                  <a:gd name="T31" fmla="*/ 8 h 30"/>
                  <a:gd name="T32" fmla="*/ 0 w 13"/>
                  <a:gd name="T33" fmla="*/ 1 h 30"/>
                  <a:gd name="T34" fmla="*/ 0 w 13"/>
                  <a:gd name="T35" fmla="*/ 0 h 30"/>
                  <a:gd name="T36" fmla="*/ 0 w 13"/>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
                  <a:gd name="T58" fmla="*/ 0 h 30"/>
                  <a:gd name="T59" fmla="*/ 13 w 13"/>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 h="30">
                    <a:moveTo>
                      <a:pt x="0" y="0"/>
                    </a:moveTo>
                    <a:lnTo>
                      <a:pt x="2" y="0"/>
                    </a:lnTo>
                    <a:lnTo>
                      <a:pt x="3" y="3"/>
                    </a:lnTo>
                    <a:lnTo>
                      <a:pt x="3" y="8"/>
                    </a:lnTo>
                    <a:lnTo>
                      <a:pt x="5" y="12"/>
                    </a:lnTo>
                    <a:lnTo>
                      <a:pt x="6" y="15"/>
                    </a:lnTo>
                    <a:lnTo>
                      <a:pt x="9" y="19"/>
                    </a:lnTo>
                    <a:lnTo>
                      <a:pt x="11" y="23"/>
                    </a:lnTo>
                    <a:lnTo>
                      <a:pt x="13" y="27"/>
                    </a:lnTo>
                    <a:lnTo>
                      <a:pt x="11" y="30"/>
                    </a:lnTo>
                    <a:lnTo>
                      <a:pt x="10" y="30"/>
                    </a:lnTo>
                    <a:lnTo>
                      <a:pt x="7" y="28"/>
                    </a:lnTo>
                    <a:lnTo>
                      <a:pt x="6" y="24"/>
                    </a:lnTo>
                    <a:lnTo>
                      <a:pt x="5" y="20"/>
                    </a:lnTo>
                    <a:lnTo>
                      <a:pt x="3" y="18"/>
                    </a:lnTo>
                    <a:lnTo>
                      <a:pt x="2" y="8"/>
                    </a:lnTo>
                    <a:lnTo>
                      <a:pt x="0" y="1"/>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7" name="Freeform 301"/>
              <p:cNvSpPr>
                <a:spLocks/>
              </p:cNvSpPr>
              <p:nvPr/>
            </p:nvSpPr>
            <p:spPr bwMode="auto">
              <a:xfrm>
                <a:off x="3861" y="3707"/>
                <a:ext cx="19" cy="28"/>
              </a:xfrm>
              <a:custGeom>
                <a:avLst/>
                <a:gdLst>
                  <a:gd name="T0" fmla="*/ 2 w 19"/>
                  <a:gd name="T1" fmla="*/ 20 h 28"/>
                  <a:gd name="T2" fmla="*/ 0 w 19"/>
                  <a:gd name="T3" fmla="*/ 21 h 28"/>
                  <a:gd name="T4" fmla="*/ 0 w 19"/>
                  <a:gd name="T5" fmla="*/ 24 h 28"/>
                  <a:gd name="T6" fmla="*/ 3 w 19"/>
                  <a:gd name="T7" fmla="*/ 26 h 28"/>
                  <a:gd name="T8" fmla="*/ 4 w 19"/>
                  <a:gd name="T9" fmla="*/ 28 h 28"/>
                  <a:gd name="T10" fmla="*/ 7 w 19"/>
                  <a:gd name="T11" fmla="*/ 28 h 28"/>
                  <a:gd name="T12" fmla="*/ 8 w 19"/>
                  <a:gd name="T13" fmla="*/ 26 h 28"/>
                  <a:gd name="T14" fmla="*/ 11 w 19"/>
                  <a:gd name="T15" fmla="*/ 24 h 28"/>
                  <a:gd name="T16" fmla="*/ 14 w 19"/>
                  <a:gd name="T17" fmla="*/ 20 h 28"/>
                  <a:gd name="T18" fmla="*/ 15 w 19"/>
                  <a:gd name="T19" fmla="*/ 15 h 28"/>
                  <a:gd name="T20" fmla="*/ 17 w 19"/>
                  <a:gd name="T21" fmla="*/ 11 h 28"/>
                  <a:gd name="T22" fmla="*/ 18 w 19"/>
                  <a:gd name="T23" fmla="*/ 6 h 28"/>
                  <a:gd name="T24" fmla="*/ 19 w 19"/>
                  <a:gd name="T25" fmla="*/ 2 h 28"/>
                  <a:gd name="T26" fmla="*/ 19 w 19"/>
                  <a:gd name="T27" fmla="*/ 0 h 28"/>
                  <a:gd name="T28" fmla="*/ 18 w 19"/>
                  <a:gd name="T29" fmla="*/ 0 h 28"/>
                  <a:gd name="T30" fmla="*/ 18 w 19"/>
                  <a:gd name="T31" fmla="*/ 0 h 28"/>
                  <a:gd name="T32" fmla="*/ 17 w 19"/>
                  <a:gd name="T33" fmla="*/ 0 h 28"/>
                  <a:gd name="T34" fmla="*/ 17 w 19"/>
                  <a:gd name="T35" fmla="*/ 6 h 28"/>
                  <a:gd name="T36" fmla="*/ 15 w 19"/>
                  <a:gd name="T37" fmla="*/ 10 h 28"/>
                  <a:gd name="T38" fmla="*/ 15 w 19"/>
                  <a:gd name="T39" fmla="*/ 10 h 28"/>
                  <a:gd name="T40" fmla="*/ 14 w 19"/>
                  <a:gd name="T41" fmla="*/ 11 h 28"/>
                  <a:gd name="T42" fmla="*/ 7 w 19"/>
                  <a:gd name="T43" fmla="*/ 15 h 28"/>
                  <a:gd name="T44" fmla="*/ 2 w 19"/>
                  <a:gd name="T45" fmla="*/ 2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
                  <a:gd name="T70" fmla="*/ 0 h 28"/>
                  <a:gd name="T71" fmla="*/ 19 w 19"/>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 h="28">
                    <a:moveTo>
                      <a:pt x="2" y="20"/>
                    </a:moveTo>
                    <a:lnTo>
                      <a:pt x="0" y="21"/>
                    </a:lnTo>
                    <a:lnTo>
                      <a:pt x="0" y="24"/>
                    </a:lnTo>
                    <a:lnTo>
                      <a:pt x="3" y="26"/>
                    </a:lnTo>
                    <a:lnTo>
                      <a:pt x="4" y="28"/>
                    </a:lnTo>
                    <a:lnTo>
                      <a:pt x="7" y="28"/>
                    </a:lnTo>
                    <a:lnTo>
                      <a:pt x="8" y="26"/>
                    </a:lnTo>
                    <a:lnTo>
                      <a:pt x="11" y="24"/>
                    </a:lnTo>
                    <a:lnTo>
                      <a:pt x="14" y="20"/>
                    </a:lnTo>
                    <a:lnTo>
                      <a:pt x="15" y="15"/>
                    </a:lnTo>
                    <a:lnTo>
                      <a:pt x="17" y="11"/>
                    </a:lnTo>
                    <a:lnTo>
                      <a:pt x="18" y="6"/>
                    </a:lnTo>
                    <a:lnTo>
                      <a:pt x="19" y="2"/>
                    </a:lnTo>
                    <a:lnTo>
                      <a:pt x="19" y="0"/>
                    </a:lnTo>
                    <a:lnTo>
                      <a:pt x="18" y="0"/>
                    </a:lnTo>
                    <a:lnTo>
                      <a:pt x="17" y="0"/>
                    </a:lnTo>
                    <a:lnTo>
                      <a:pt x="17" y="6"/>
                    </a:lnTo>
                    <a:lnTo>
                      <a:pt x="15" y="10"/>
                    </a:lnTo>
                    <a:lnTo>
                      <a:pt x="14" y="11"/>
                    </a:lnTo>
                    <a:lnTo>
                      <a:pt x="7" y="15"/>
                    </a:lnTo>
                    <a:lnTo>
                      <a:pt x="2"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8" name="Freeform 302"/>
              <p:cNvSpPr>
                <a:spLocks/>
              </p:cNvSpPr>
              <p:nvPr/>
            </p:nvSpPr>
            <p:spPr bwMode="auto">
              <a:xfrm>
                <a:off x="3849" y="3713"/>
                <a:ext cx="11" cy="30"/>
              </a:xfrm>
              <a:custGeom>
                <a:avLst/>
                <a:gdLst>
                  <a:gd name="T0" fmla="*/ 1 w 11"/>
                  <a:gd name="T1" fmla="*/ 0 h 30"/>
                  <a:gd name="T2" fmla="*/ 3 w 11"/>
                  <a:gd name="T3" fmla="*/ 0 h 30"/>
                  <a:gd name="T4" fmla="*/ 3 w 11"/>
                  <a:gd name="T5" fmla="*/ 1 h 30"/>
                  <a:gd name="T6" fmla="*/ 4 w 11"/>
                  <a:gd name="T7" fmla="*/ 8 h 30"/>
                  <a:gd name="T8" fmla="*/ 4 w 11"/>
                  <a:gd name="T9" fmla="*/ 12 h 30"/>
                  <a:gd name="T10" fmla="*/ 6 w 11"/>
                  <a:gd name="T11" fmla="*/ 15 h 30"/>
                  <a:gd name="T12" fmla="*/ 8 w 11"/>
                  <a:gd name="T13" fmla="*/ 19 h 30"/>
                  <a:gd name="T14" fmla="*/ 11 w 11"/>
                  <a:gd name="T15" fmla="*/ 24 h 30"/>
                  <a:gd name="T16" fmla="*/ 11 w 11"/>
                  <a:gd name="T17" fmla="*/ 29 h 30"/>
                  <a:gd name="T18" fmla="*/ 10 w 11"/>
                  <a:gd name="T19" fmla="*/ 30 h 30"/>
                  <a:gd name="T20" fmla="*/ 8 w 11"/>
                  <a:gd name="T21" fmla="*/ 30 h 30"/>
                  <a:gd name="T22" fmla="*/ 6 w 11"/>
                  <a:gd name="T23" fmla="*/ 29 h 30"/>
                  <a:gd name="T24" fmla="*/ 4 w 11"/>
                  <a:gd name="T25" fmla="*/ 24 h 30"/>
                  <a:gd name="T26" fmla="*/ 3 w 11"/>
                  <a:gd name="T27" fmla="*/ 20 h 30"/>
                  <a:gd name="T28" fmla="*/ 3 w 11"/>
                  <a:gd name="T29" fmla="*/ 18 h 30"/>
                  <a:gd name="T30" fmla="*/ 1 w 11"/>
                  <a:gd name="T31" fmla="*/ 8 h 30"/>
                  <a:gd name="T32" fmla="*/ 0 w 11"/>
                  <a:gd name="T33" fmla="*/ 1 h 30"/>
                  <a:gd name="T34" fmla="*/ 1 w 11"/>
                  <a:gd name="T35" fmla="*/ 0 h 30"/>
                  <a:gd name="T36" fmla="*/ 1 w 11"/>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30"/>
                  <a:gd name="T59" fmla="*/ 11 w 11"/>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30">
                    <a:moveTo>
                      <a:pt x="1" y="0"/>
                    </a:moveTo>
                    <a:lnTo>
                      <a:pt x="3" y="0"/>
                    </a:lnTo>
                    <a:lnTo>
                      <a:pt x="3" y="1"/>
                    </a:lnTo>
                    <a:lnTo>
                      <a:pt x="4" y="8"/>
                    </a:lnTo>
                    <a:lnTo>
                      <a:pt x="4" y="12"/>
                    </a:lnTo>
                    <a:lnTo>
                      <a:pt x="6" y="15"/>
                    </a:lnTo>
                    <a:lnTo>
                      <a:pt x="8" y="19"/>
                    </a:lnTo>
                    <a:lnTo>
                      <a:pt x="11" y="24"/>
                    </a:lnTo>
                    <a:lnTo>
                      <a:pt x="11" y="29"/>
                    </a:lnTo>
                    <a:lnTo>
                      <a:pt x="10" y="30"/>
                    </a:lnTo>
                    <a:lnTo>
                      <a:pt x="8" y="30"/>
                    </a:lnTo>
                    <a:lnTo>
                      <a:pt x="6" y="29"/>
                    </a:lnTo>
                    <a:lnTo>
                      <a:pt x="4" y="24"/>
                    </a:lnTo>
                    <a:lnTo>
                      <a:pt x="3" y="20"/>
                    </a:lnTo>
                    <a:lnTo>
                      <a:pt x="3" y="18"/>
                    </a:lnTo>
                    <a:lnTo>
                      <a:pt x="1" y="8"/>
                    </a:lnTo>
                    <a:lnTo>
                      <a:pt x="0" y="1"/>
                    </a:lnTo>
                    <a:lnTo>
                      <a:pt x="1"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49" name="Freeform 303"/>
              <p:cNvSpPr>
                <a:spLocks/>
              </p:cNvSpPr>
              <p:nvPr/>
            </p:nvSpPr>
            <p:spPr bwMode="auto">
              <a:xfrm>
                <a:off x="3855" y="3728"/>
                <a:ext cx="21" cy="27"/>
              </a:xfrm>
              <a:custGeom>
                <a:avLst/>
                <a:gdLst>
                  <a:gd name="T0" fmla="*/ 0 w 21"/>
                  <a:gd name="T1" fmla="*/ 23 h 27"/>
                  <a:gd name="T2" fmla="*/ 1 w 21"/>
                  <a:gd name="T3" fmla="*/ 26 h 27"/>
                  <a:gd name="T4" fmla="*/ 4 w 21"/>
                  <a:gd name="T5" fmla="*/ 27 h 27"/>
                  <a:gd name="T6" fmla="*/ 6 w 21"/>
                  <a:gd name="T7" fmla="*/ 26 h 27"/>
                  <a:gd name="T8" fmla="*/ 10 w 21"/>
                  <a:gd name="T9" fmla="*/ 22 h 27"/>
                  <a:gd name="T10" fmla="*/ 17 w 21"/>
                  <a:gd name="T11" fmla="*/ 11 h 27"/>
                  <a:gd name="T12" fmla="*/ 21 w 21"/>
                  <a:gd name="T13" fmla="*/ 3 h 27"/>
                  <a:gd name="T14" fmla="*/ 21 w 21"/>
                  <a:gd name="T15" fmla="*/ 1 h 27"/>
                  <a:gd name="T16" fmla="*/ 21 w 21"/>
                  <a:gd name="T17" fmla="*/ 0 h 27"/>
                  <a:gd name="T18" fmla="*/ 20 w 21"/>
                  <a:gd name="T19" fmla="*/ 0 h 27"/>
                  <a:gd name="T20" fmla="*/ 20 w 21"/>
                  <a:gd name="T21" fmla="*/ 1 h 27"/>
                  <a:gd name="T22" fmla="*/ 17 w 21"/>
                  <a:gd name="T23" fmla="*/ 5 h 27"/>
                  <a:gd name="T24" fmla="*/ 16 w 21"/>
                  <a:gd name="T25" fmla="*/ 11 h 27"/>
                  <a:gd name="T26" fmla="*/ 10 w 21"/>
                  <a:gd name="T27" fmla="*/ 14 h 27"/>
                  <a:gd name="T28" fmla="*/ 5 w 21"/>
                  <a:gd name="T29" fmla="*/ 19 h 27"/>
                  <a:gd name="T30" fmla="*/ 1 w 21"/>
                  <a:gd name="T31" fmla="*/ 22 h 27"/>
                  <a:gd name="T32" fmla="*/ 0 w 21"/>
                  <a:gd name="T33" fmla="*/ 23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7"/>
                  <a:gd name="T53" fmla="*/ 21 w 21"/>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7">
                    <a:moveTo>
                      <a:pt x="0" y="23"/>
                    </a:moveTo>
                    <a:lnTo>
                      <a:pt x="1" y="26"/>
                    </a:lnTo>
                    <a:lnTo>
                      <a:pt x="4" y="27"/>
                    </a:lnTo>
                    <a:lnTo>
                      <a:pt x="6" y="26"/>
                    </a:lnTo>
                    <a:lnTo>
                      <a:pt x="10" y="22"/>
                    </a:lnTo>
                    <a:lnTo>
                      <a:pt x="17" y="11"/>
                    </a:lnTo>
                    <a:lnTo>
                      <a:pt x="21" y="3"/>
                    </a:lnTo>
                    <a:lnTo>
                      <a:pt x="21" y="1"/>
                    </a:lnTo>
                    <a:lnTo>
                      <a:pt x="21" y="0"/>
                    </a:lnTo>
                    <a:lnTo>
                      <a:pt x="20" y="0"/>
                    </a:lnTo>
                    <a:lnTo>
                      <a:pt x="20" y="1"/>
                    </a:lnTo>
                    <a:lnTo>
                      <a:pt x="17" y="5"/>
                    </a:lnTo>
                    <a:lnTo>
                      <a:pt x="16" y="11"/>
                    </a:lnTo>
                    <a:lnTo>
                      <a:pt x="10" y="14"/>
                    </a:lnTo>
                    <a:lnTo>
                      <a:pt x="5" y="19"/>
                    </a:lnTo>
                    <a:lnTo>
                      <a:pt x="1" y="22"/>
                    </a:lnTo>
                    <a:lnTo>
                      <a:pt x="0"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0" name="Freeform 304"/>
              <p:cNvSpPr>
                <a:spLocks/>
              </p:cNvSpPr>
              <p:nvPr/>
            </p:nvSpPr>
            <p:spPr bwMode="auto">
              <a:xfrm>
                <a:off x="3846" y="3748"/>
                <a:ext cx="25" cy="21"/>
              </a:xfrm>
              <a:custGeom>
                <a:avLst/>
                <a:gdLst>
                  <a:gd name="T0" fmla="*/ 0 w 25"/>
                  <a:gd name="T1" fmla="*/ 17 h 21"/>
                  <a:gd name="T2" fmla="*/ 2 w 25"/>
                  <a:gd name="T3" fmla="*/ 19 h 21"/>
                  <a:gd name="T4" fmla="*/ 4 w 25"/>
                  <a:gd name="T5" fmla="*/ 21 h 21"/>
                  <a:gd name="T6" fmla="*/ 9 w 25"/>
                  <a:gd name="T7" fmla="*/ 19 h 21"/>
                  <a:gd name="T8" fmla="*/ 13 w 25"/>
                  <a:gd name="T9" fmla="*/ 17 h 21"/>
                  <a:gd name="T10" fmla="*/ 18 w 25"/>
                  <a:gd name="T11" fmla="*/ 11 h 21"/>
                  <a:gd name="T12" fmla="*/ 21 w 25"/>
                  <a:gd name="T13" fmla="*/ 7 h 21"/>
                  <a:gd name="T14" fmla="*/ 23 w 25"/>
                  <a:gd name="T15" fmla="*/ 4 h 21"/>
                  <a:gd name="T16" fmla="*/ 25 w 25"/>
                  <a:gd name="T17" fmla="*/ 2 h 21"/>
                  <a:gd name="T18" fmla="*/ 25 w 25"/>
                  <a:gd name="T19" fmla="*/ 2 h 21"/>
                  <a:gd name="T20" fmla="*/ 25 w 25"/>
                  <a:gd name="T21" fmla="*/ 0 h 21"/>
                  <a:gd name="T22" fmla="*/ 23 w 25"/>
                  <a:gd name="T23" fmla="*/ 0 h 21"/>
                  <a:gd name="T24" fmla="*/ 22 w 25"/>
                  <a:gd name="T25" fmla="*/ 2 h 21"/>
                  <a:gd name="T26" fmla="*/ 19 w 25"/>
                  <a:gd name="T27" fmla="*/ 4 h 21"/>
                  <a:gd name="T28" fmla="*/ 17 w 25"/>
                  <a:gd name="T29" fmla="*/ 9 h 21"/>
                  <a:gd name="T30" fmla="*/ 13 w 25"/>
                  <a:gd name="T31" fmla="*/ 11 h 21"/>
                  <a:gd name="T32" fmla="*/ 7 w 25"/>
                  <a:gd name="T33" fmla="*/ 13 h 21"/>
                  <a:gd name="T34" fmla="*/ 3 w 25"/>
                  <a:gd name="T35" fmla="*/ 15 h 21"/>
                  <a:gd name="T36" fmla="*/ 0 w 25"/>
                  <a:gd name="T37" fmla="*/ 17 h 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
                  <a:gd name="T58" fmla="*/ 0 h 21"/>
                  <a:gd name="T59" fmla="*/ 25 w 25"/>
                  <a:gd name="T60" fmla="*/ 21 h 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 h="21">
                    <a:moveTo>
                      <a:pt x="0" y="17"/>
                    </a:moveTo>
                    <a:lnTo>
                      <a:pt x="2" y="19"/>
                    </a:lnTo>
                    <a:lnTo>
                      <a:pt x="4" y="21"/>
                    </a:lnTo>
                    <a:lnTo>
                      <a:pt x="9" y="19"/>
                    </a:lnTo>
                    <a:lnTo>
                      <a:pt x="13" y="17"/>
                    </a:lnTo>
                    <a:lnTo>
                      <a:pt x="18" y="11"/>
                    </a:lnTo>
                    <a:lnTo>
                      <a:pt x="21" y="7"/>
                    </a:lnTo>
                    <a:lnTo>
                      <a:pt x="23" y="4"/>
                    </a:lnTo>
                    <a:lnTo>
                      <a:pt x="25" y="2"/>
                    </a:lnTo>
                    <a:lnTo>
                      <a:pt x="25" y="0"/>
                    </a:lnTo>
                    <a:lnTo>
                      <a:pt x="23" y="0"/>
                    </a:lnTo>
                    <a:lnTo>
                      <a:pt x="22" y="2"/>
                    </a:lnTo>
                    <a:lnTo>
                      <a:pt x="19" y="4"/>
                    </a:lnTo>
                    <a:lnTo>
                      <a:pt x="17" y="9"/>
                    </a:lnTo>
                    <a:lnTo>
                      <a:pt x="13" y="11"/>
                    </a:lnTo>
                    <a:lnTo>
                      <a:pt x="7" y="13"/>
                    </a:lnTo>
                    <a:lnTo>
                      <a:pt x="3" y="15"/>
                    </a:lnTo>
                    <a:lnTo>
                      <a:pt x="0" y="17"/>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1" name="Freeform 305"/>
              <p:cNvSpPr>
                <a:spLocks/>
              </p:cNvSpPr>
              <p:nvPr/>
            </p:nvSpPr>
            <p:spPr bwMode="auto">
              <a:xfrm>
                <a:off x="3835" y="3766"/>
                <a:ext cx="26" cy="19"/>
              </a:xfrm>
              <a:custGeom>
                <a:avLst/>
                <a:gdLst>
                  <a:gd name="T0" fmla="*/ 0 w 26"/>
                  <a:gd name="T1" fmla="*/ 15 h 19"/>
                  <a:gd name="T2" fmla="*/ 0 w 26"/>
                  <a:gd name="T3" fmla="*/ 16 h 19"/>
                  <a:gd name="T4" fmla="*/ 0 w 26"/>
                  <a:gd name="T5" fmla="*/ 18 h 19"/>
                  <a:gd name="T6" fmla="*/ 2 w 26"/>
                  <a:gd name="T7" fmla="*/ 19 h 19"/>
                  <a:gd name="T8" fmla="*/ 5 w 26"/>
                  <a:gd name="T9" fmla="*/ 19 h 19"/>
                  <a:gd name="T10" fmla="*/ 11 w 26"/>
                  <a:gd name="T11" fmla="*/ 16 h 19"/>
                  <a:gd name="T12" fmla="*/ 15 w 26"/>
                  <a:gd name="T13" fmla="*/ 14 h 19"/>
                  <a:gd name="T14" fmla="*/ 20 w 26"/>
                  <a:gd name="T15" fmla="*/ 10 h 19"/>
                  <a:gd name="T16" fmla="*/ 22 w 26"/>
                  <a:gd name="T17" fmla="*/ 6 h 19"/>
                  <a:gd name="T18" fmla="*/ 25 w 26"/>
                  <a:gd name="T19" fmla="*/ 3 h 19"/>
                  <a:gd name="T20" fmla="*/ 26 w 26"/>
                  <a:gd name="T21" fmla="*/ 1 h 19"/>
                  <a:gd name="T22" fmla="*/ 26 w 26"/>
                  <a:gd name="T23" fmla="*/ 0 h 19"/>
                  <a:gd name="T24" fmla="*/ 26 w 26"/>
                  <a:gd name="T25" fmla="*/ 0 h 19"/>
                  <a:gd name="T26" fmla="*/ 25 w 26"/>
                  <a:gd name="T27" fmla="*/ 0 h 19"/>
                  <a:gd name="T28" fmla="*/ 24 w 26"/>
                  <a:gd name="T29" fmla="*/ 0 h 19"/>
                  <a:gd name="T30" fmla="*/ 21 w 26"/>
                  <a:gd name="T31" fmla="*/ 4 h 19"/>
                  <a:gd name="T32" fmla="*/ 18 w 26"/>
                  <a:gd name="T33" fmla="*/ 7 h 19"/>
                  <a:gd name="T34" fmla="*/ 13 w 26"/>
                  <a:gd name="T35" fmla="*/ 10 h 19"/>
                  <a:gd name="T36" fmla="*/ 6 w 26"/>
                  <a:gd name="T37" fmla="*/ 11 h 19"/>
                  <a:gd name="T38" fmla="*/ 3 w 26"/>
                  <a:gd name="T39" fmla="*/ 14 h 19"/>
                  <a:gd name="T40" fmla="*/ 0 w 26"/>
                  <a:gd name="T41" fmla="*/ 15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
                  <a:gd name="T64" fmla="*/ 0 h 19"/>
                  <a:gd name="T65" fmla="*/ 26 w 26"/>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 h="19">
                    <a:moveTo>
                      <a:pt x="0" y="15"/>
                    </a:moveTo>
                    <a:lnTo>
                      <a:pt x="0" y="16"/>
                    </a:lnTo>
                    <a:lnTo>
                      <a:pt x="0" y="18"/>
                    </a:lnTo>
                    <a:lnTo>
                      <a:pt x="2" y="19"/>
                    </a:lnTo>
                    <a:lnTo>
                      <a:pt x="5" y="19"/>
                    </a:lnTo>
                    <a:lnTo>
                      <a:pt x="11" y="16"/>
                    </a:lnTo>
                    <a:lnTo>
                      <a:pt x="15" y="14"/>
                    </a:lnTo>
                    <a:lnTo>
                      <a:pt x="20" y="10"/>
                    </a:lnTo>
                    <a:lnTo>
                      <a:pt x="22" y="6"/>
                    </a:lnTo>
                    <a:lnTo>
                      <a:pt x="25" y="3"/>
                    </a:lnTo>
                    <a:lnTo>
                      <a:pt x="26" y="1"/>
                    </a:lnTo>
                    <a:lnTo>
                      <a:pt x="26" y="0"/>
                    </a:lnTo>
                    <a:lnTo>
                      <a:pt x="25" y="0"/>
                    </a:lnTo>
                    <a:lnTo>
                      <a:pt x="24" y="0"/>
                    </a:lnTo>
                    <a:lnTo>
                      <a:pt x="21" y="4"/>
                    </a:lnTo>
                    <a:lnTo>
                      <a:pt x="18" y="7"/>
                    </a:lnTo>
                    <a:lnTo>
                      <a:pt x="13" y="10"/>
                    </a:lnTo>
                    <a:lnTo>
                      <a:pt x="6" y="11"/>
                    </a:lnTo>
                    <a:lnTo>
                      <a:pt x="3" y="14"/>
                    </a:lnTo>
                    <a:lnTo>
                      <a:pt x="0" y="15"/>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2" name="Freeform 306"/>
              <p:cNvSpPr>
                <a:spLocks/>
              </p:cNvSpPr>
              <p:nvPr/>
            </p:nvSpPr>
            <p:spPr bwMode="auto">
              <a:xfrm>
                <a:off x="3837" y="3751"/>
                <a:ext cx="7" cy="23"/>
              </a:xfrm>
              <a:custGeom>
                <a:avLst/>
                <a:gdLst>
                  <a:gd name="T0" fmla="*/ 0 w 7"/>
                  <a:gd name="T1" fmla="*/ 21 h 23"/>
                  <a:gd name="T2" fmla="*/ 1 w 7"/>
                  <a:gd name="T3" fmla="*/ 23 h 23"/>
                  <a:gd name="T4" fmla="*/ 3 w 7"/>
                  <a:gd name="T5" fmla="*/ 23 h 23"/>
                  <a:gd name="T6" fmla="*/ 5 w 7"/>
                  <a:gd name="T7" fmla="*/ 23 h 23"/>
                  <a:gd name="T8" fmla="*/ 7 w 7"/>
                  <a:gd name="T9" fmla="*/ 21 h 23"/>
                  <a:gd name="T10" fmla="*/ 7 w 7"/>
                  <a:gd name="T11" fmla="*/ 16 h 23"/>
                  <a:gd name="T12" fmla="*/ 5 w 7"/>
                  <a:gd name="T13" fmla="*/ 11 h 23"/>
                  <a:gd name="T14" fmla="*/ 4 w 7"/>
                  <a:gd name="T15" fmla="*/ 7 h 23"/>
                  <a:gd name="T16" fmla="*/ 4 w 7"/>
                  <a:gd name="T17" fmla="*/ 6 h 23"/>
                  <a:gd name="T18" fmla="*/ 5 w 7"/>
                  <a:gd name="T19" fmla="*/ 3 h 23"/>
                  <a:gd name="T20" fmla="*/ 5 w 7"/>
                  <a:gd name="T21" fmla="*/ 0 h 23"/>
                  <a:gd name="T22" fmla="*/ 5 w 7"/>
                  <a:gd name="T23" fmla="*/ 0 h 23"/>
                  <a:gd name="T24" fmla="*/ 4 w 7"/>
                  <a:gd name="T25" fmla="*/ 0 h 23"/>
                  <a:gd name="T26" fmla="*/ 3 w 7"/>
                  <a:gd name="T27" fmla="*/ 4 h 23"/>
                  <a:gd name="T28" fmla="*/ 1 w 7"/>
                  <a:gd name="T29" fmla="*/ 10 h 23"/>
                  <a:gd name="T30" fmla="*/ 0 w 7"/>
                  <a:gd name="T31" fmla="*/ 14 h 23"/>
                  <a:gd name="T32" fmla="*/ 0 w 7"/>
                  <a:gd name="T33" fmla="*/ 18 h 23"/>
                  <a:gd name="T34" fmla="*/ 0 w 7"/>
                  <a:gd name="T35" fmla="*/ 21 h 23"/>
                  <a:gd name="T36" fmla="*/ 0 w 7"/>
                  <a:gd name="T37" fmla="*/ 21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
                  <a:gd name="T58" fmla="*/ 0 h 23"/>
                  <a:gd name="T59" fmla="*/ 7 w 7"/>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 h="23">
                    <a:moveTo>
                      <a:pt x="0" y="21"/>
                    </a:moveTo>
                    <a:lnTo>
                      <a:pt x="1" y="23"/>
                    </a:lnTo>
                    <a:lnTo>
                      <a:pt x="3" y="23"/>
                    </a:lnTo>
                    <a:lnTo>
                      <a:pt x="5" y="23"/>
                    </a:lnTo>
                    <a:lnTo>
                      <a:pt x="7" y="21"/>
                    </a:lnTo>
                    <a:lnTo>
                      <a:pt x="7" y="16"/>
                    </a:lnTo>
                    <a:lnTo>
                      <a:pt x="5" y="11"/>
                    </a:lnTo>
                    <a:lnTo>
                      <a:pt x="4" y="7"/>
                    </a:lnTo>
                    <a:lnTo>
                      <a:pt x="4" y="6"/>
                    </a:lnTo>
                    <a:lnTo>
                      <a:pt x="5" y="3"/>
                    </a:lnTo>
                    <a:lnTo>
                      <a:pt x="5" y="0"/>
                    </a:lnTo>
                    <a:lnTo>
                      <a:pt x="4" y="0"/>
                    </a:lnTo>
                    <a:lnTo>
                      <a:pt x="3" y="4"/>
                    </a:lnTo>
                    <a:lnTo>
                      <a:pt x="1" y="10"/>
                    </a:lnTo>
                    <a:lnTo>
                      <a:pt x="0" y="14"/>
                    </a:lnTo>
                    <a:lnTo>
                      <a:pt x="0" y="18"/>
                    </a:lnTo>
                    <a:lnTo>
                      <a:pt x="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3" name="Freeform 307"/>
              <p:cNvSpPr>
                <a:spLocks/>
              </p:cNvSpPr>
              <p:nvPr/>
            </p:nvSpPr>
            <p:spPr bwMode="auto">
              <a:xfrm>
                <a:off x="3846" y="3737"/>
                <a:ext cx="9" cy="24"/>
              </a:xfrm>
              <a:custGeom>
                <a:avLst/>
                <a:gdLst>
                  <a:gd name="T0" fmla="*/ 2 w 9"/>
                  <a:gd name="T1" fmla="*/ 22 h 24"/>
                  <a:gd name="T2" fmla="*/ 3 w 9"/>
                  <a:gd name="T3" fmla="*/ 24 h 24"/>
                  <a:gd name="T4" fmla="*/ 4 w 9"/>
                  <a:gd name="T5" fmla="*/ 24 h 24"/>
                  <a:gd name="T6" fmla="*/ 7 w 9"/>
                  <a:gd name="T7" fmla="*/ 22 h 24"/>
                  <a:gd name="T8" fmla="*/ 9 w 9"/>
                  <a:gd name="T9" fmla="*/ 21 h 24"/>
                  <a:gd name="T10" fmla="*/ 7 w 9"/>
                  <a:gd name="T11" fmla="*/ 17 h 24"/>
                  <a:gd name="T12" fmla="*/ 4 w 9"/>
                  <a:gd name="T13" fmla="*/ 11 h 24"/>
                  <a:gd name="T14" fmla="*/ 3 w 9"/>
                  <a:gd name="T15" fmla="*/ 9 h 24"/>
                  <a:gd name="T16" fmla="*/ 2 w 9"/>
                  <a:gd name="T17" fmla="*/ 6 h 24"/>
                  <a:gd name="T18" fmla="*/ 2 w 9"/>
                  <a:gd name="T19" fmla="*/ 3 h 24"/>
                  <a:gd name="T20" fmla="*/ 2 w 9"/>
                  <a:gd name="T21" fmla="*/ 0 h 24"/>
                  <a:gd name="T22" fmla="*/ 2 w 9"/>
                  <a:gd name="T23" fmla="*/ 0 h 24"/>
                  <a:gd name="T24" fmla="*/ 0 w 9"/>
                  <a:gd name="T25" fmla="*/ 0 h 24"/>
                  <a:gd name="T26" fmla="*/ 0 w 9"/>
                  <a:gd name="T27" fmla="*/ 6 h 24"/>
                  <a:gd name="T28" fmla="*/ 0 w 9"/>
                  <a:gd name="T29" fmla="*/ 11 h 24"/>
                  <a:gd name="T30" fmla="*/ 0 w 9"/>
                  <a:gd name="T31" fmla="*/ 15 h 24"/>
                  <a:gd name="T32" fmla="*/ 0 w 9"/>
                  <a:gd name="T33" fmla="*/ 20 h 24"/>
                  <a:gd name="T34" fmla="*/ 0 w 9"/>
                  <a:gd name="T35" fmla="*/ 21 h 24"/>
                  <a:gd name="T36" fmla="*/ 2 w 9"/>
                  <a:gd name="T37" fmla="*/ 22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
                  <a:gd name="T58" fmla="*/ 0 h 24"/>
                  <a:gd name="T59" fmla="*/ 9 w 9"/>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 h="24">
                    <a:moveTo>
                      <a:pt x="2" y="22"/>
                    </a:moveTo>
                    <a:lnTo>
                      <a:pt x="3" y="24"/>
                    </a:lnTo>
                    <a:lnTo>
                      <a:pt x="4" y="24"/>
                    </a:lnTo>
                    <a:lnTo>
                      <a:pt x="7" y="22"/>
                    </a:lnTo>
                    <a:lnTo>
                      <a:pt x="9" y="21"/>
                    </a:lnTo>
                    <a:lnTo>
                      <a:pt x="7" y="17"/>
                    </a:lnTo>
                    <a:lnTo>
                      <a:pt x="4" y="11"/>
                    </a:lnTo>
                    <a:lnTo>
                      <a:pt x="3" y="9"/>
                    </a:lnTo>
                    <a:lnTo>
                      <a:pt x="2" y="6"/>
                    </a:lnTo>
                    <a:lnTo>
                      <a:pt x="2" y="3"/>
                    </a:lnTo>
                    <a:lnTo>
                      <a:pt x="2" y="0"/>
                    </a:lnTo>
                    <a:lnTo>
                      <a:pt x="0" y="0"/>
                    </a:lnTo>
                    <a:lnTo>
                      <a:pt x="0" y="6"/>
                    </a:lnTo>
                    <a:lnTo>
                      <a:pt x="0" y="11"/>
                    </a:lnTo>
                    <a:lnTo>
                      <a:pt x="0" y="15"/>
                    </a:lnTo>
                    <a:lnTo>
                      <a:pt x="0" y="20"/>
                    </a:lnTo>
                    <a:lnTo>
                      <a:pt x="0" y="21"/>
                    </a:lnTo>
                    <a:lnTo>
                      <a:pt x="2" y="22"/>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4" name="Freeform 308"/>
              <p:cNvSpPr>
                <a:spLocks/>
              </p:cNvSpPr>
              <p:nvPr/>
            </p:nvSpPr>
            <p:spPr bwMode="auto">
              <a:xfrm>
                <a:off x="3821" y="3784"/>
                <a:ext cx="28" cy="16"/>
              </a:xfrm>
              <a:custGeom>
                <a:avLst/>
                <a:gdLst>
                  <a:gd name="T0" fmla="*/ 1 w 28"/>
                  <a:gd name="T1" fmla="*/ 11 h 16"/>
                  <a:gd name="T2" fmla="*/ 0 w 28"/>
                  <a:gd name="T3" fmla="*/ 12 h 16"/>
                  <a:gd name="T4" fmla="*/ 0 w 28"/>
                  <a:gd name="T5" fmla="*/ 15 h 16"/>
                  <a:gd name="T6" fmla="*/ 1 w 28"/>
                  <a:gd name="T7" fmla="*/ 15 h 16"/>
                  <a:gd name="T8" fmla="*/ 4 w 28"/>
                  <a:gd name="T9" fmla="*/ 16 h 16"/>
                  <a:gd name="T10" fmla="*/ 10 w 28"/>
                  <a:gd name="T11" fmla="*/ 13 h 16"/>
                  <a:gd name="T12" fmla="*/ 14 w 28"/>
                  <a:gd name="T13" fmla="*/ 11 h 16"/>
                  <a:gd name="T14" fmla="*/ 19 w 28"/>
                  <a:gd name="T15" fmla="*/ 8 h 16"/>
                  <a:gd name="T16" fmla="*/ 23 w 28"/>
                  <a:gd name="T17" fmla="*/ 4 h 16"/>
                  <a:gd name="T18" fmla="*/ 25 w 28"/>
                  <a:gd name="T19" fmla="*/ 3 h 16"/>
                  <a:gd name="T20" fmla="*/ 27 w 28"/>
                  <a:gd name="T21" fmla="*/ 1 h 16"/>
                  <a:gd name="T22" fmla="*/ 28 w 28"/>
                  <a:gd name="T23" fmla="*/ 0 h 16"/>
                  <a:gd name="T24" fmla="*/ 28 w 28"/>
                  <a:gd name="T25" fmla="*/ 0 h 16"/>
                  <a:gd name="T26" fmla="*/ 27 w 28"/>
                  <a:gd name="T27" fmla="*/ 0 h 16"/>
                  <a:gd name="T28" fmla="*/ 25 w 28"/>
                  <a:gd name="T29" fmla="*/ 0 h 16"/>
                  <a:gd name="T30" fmla="*/ 23 w 28"/>
                  <a:gd name="T31" fmla="*/ 3 h 16"/>
                  <a:gd name="T32" fmla="*/ 19 w 28"/>
                  <a:gd name="T33" fmla="*/ 5 h 16"/>
                  <a:gd name="T34" fmla="*/ 13 w 28"/>
                  <a:gd name="T35" fmla="*/ 8 h 16"/>
                  <a:gd name="T36" fmla="*/ 6 w 28"/>
                  <a:gd name="T37" fmla="*/ 8 h 16"/>
                  <a:gd name="T38" fmla="*/ 2 w 28"/>
                  <a:gd name="T39" fmla="*/ 11 h 16"/>
                  <a:gd name="T40" fmla="*/ 1 w 28"/>
                  <a:gd name="T41" fmla="*/ 11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6"/>
                  <a:gd name="T65" fmla="*/ 28 w 28"/>
                  <a:gd name="T66" fmla="*/ 16 h 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6">
                    <a:moveTo>
                      <a:pt x="1" y="11"/>
                    </a:moveTo>
                    <a:lnTo>
                      <a:pt x="0" y="12"/>
                    </a:lnTo>
                    <a:lnTo>
                      <a:pt x="0" y="15"/>
                    </a:lnTo>
                    <a:lnTo>
                      <a:pt x="1" y="15"/>
                    </a:lnTo>
                    <a:lnTo>
                      <a:pt x="4" y="16"/>
                    </a:lnTo>
                    <a:lnTo>
                      <a:pt x="10" y="13"/>
                    </a:lnTo>
                    <a:lnTo>
                      <a:pt x="14" y="11"/>
                    </a:lnTo>
                    <a:lnTo>
                      <a:pt x="19" y="8"/>
                    </a:lnTo>
                    <a:lnTo>
                      <a:pt x="23" y="4"/>
                    </a:lnTo>
                    <a:lnTo>
                      <a:pt x="25" y="3"/>
                    </a:lnTo>
                    <a:lnTo>
                      <a:pt x="27" y="1"/>
                    </a:lnTo>
                    <a:lnTo>
                      <a:pt x="28" y="0"/>
                    </a:lnTo>
                    <a:lnTo>
                      <a:pt x="27" y="0"/>
                    </a:lnTo>
                    <a:lnTo>
                      <a:pt x="25" y="0"/>
                    </a:lnTo>
                    <a:lnTo>
                      <a:pt x="23" y="3"/>
                    </a:lnTo>
                    <a:lnTo>
                      <a:pt x="19" y="5"/>
                    </a:lnTo>
                    <a:lnTo>
                      <a:pt x="13" y="8"/>
                    </a:lnTo>
                    <a:lnTo>
                      <a:pt x="6" y="8"/>
                    </a:lnTo>
                    <a:lnTo>
                      <a:pt x="2" y="11"/>
                    </a:lnTo>
                    <a:lnTo>
                      <a:pt x="1" y="1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5" name="Freeform 309"/>
              <p:cNvSpPr>
                <a:spLocks/>
              </p:cNvSpPr>
              <p:nvPr/>
            </p:nvSpPr>
            <p:spPr bwMode="auto">
              <a:xfrm>
                <a:off x="3823" y="3767"/>
                <a:ext cx="10" cy="24"/>
              </a:xfrm>
              <a:custGeom>
                <a:avLst/>
                <a:gdLst>
                  <a:gd name="T0" fmla="*/ 0 w 10"/>
                  <a:gd name="T1" fmla="*/ 21 h 24"/>
                  <a:gd name="T2" fmla="*/ 2 w 10"/>
                  <a:gd name="T3" fmla="*/ 22 h 24"/>
                  <a:gd name="T4" fmla="*/ 3 w 10"/>
                  <a:gd name="T5" fmla="*/ 24 h 24"/>
                  <a:gd name="T6" fmla="*/ 6 w 10"/>
                  <a:gd name="T7" fmla="*/ 24 h 24"/>
                  <a:gd name="T8" fmla="*/ 7 w 10"/>
                  <a:gd name="T9" fmla="*/ 22 h 24"/>
                  <a:gd name="T10" fmla="*/ 7 w 10"/>
                  <a:gd name="T11" fmla="*/ 18 h 24"/>
                  <a:gd name="T12" fmla="*/ 7 w 10"/>
                  <a:gd name="T13" fmla="*/ 11 h 24"/>
                  <a:gd name="T14" fmla="*/ 7 w 10"/>
                  <a:gd name="T15" fmla="*/ 9 h 24"/>
                  <a:gd name="T16" fmla="*/ 8 w 10"/>
                  <a:gd name="T17" fmla="*/ 6 h 24"/>
                  <a:gd name="T18" fmla="*/ 10 w 10"/>
                  <a:gd name="T19" fmla="*/ 3 h 24"/>
                  <a:gd name="T20" fmla="*/ 10 w 10"/>
                  <a:gd name="T21" fmla="*/ 2 h 24"/>
                  <a:gd name="T22" fmla="*/ 10 w 10"/>
                  <a:gd name="T23" fmla="*/ 0 h 24"/>
                  <a:gd name="T24" fmla="*/ 8 w 10"/>
                  <a:gd name="T25" fmla="*/ 0 h 24"/>
                  <a:gd name="T26" fmla="*/ 7 w 10"/>
                  <a:gd name="T27" fmla="*/ 5 h 24"/>
                  <a:gd name="T28" fmla="*/ 4 w 10"/>
                  <a:gd name="T29" fmla="*/ 10 h 24"/>
                  <a:gd name="T30" fmla="*/ 2 w 10"/>
                  <a:gd name="T31" fmla="*/ 14 h 24"/>
                  <a:gd name="T32" fmla="*/ 0 w 10"/>
                  <a:gd name="T33" fmla="*/ 17 h 24"/>
                  <a:gd name="T34" fmla="*/ 0 w 10"/>
                  <a:gd name="T35" fmla="*/ 20 h 24"/>
                  <a:gd name="T36" fmla="*/ 0 w 10"/>
                  <a:gd name="T37" fmla="*/ 21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4"/>
                  <a:gd name="T59" fmla="*/ 10 w 10"/>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4">
                    <a:moveTo>
                      <a:pt x="0" y="21"/>
                    </a:moveTo>
                    <a:lnTo>
                      <a:pt x="2" y="22"/>
                    </a:lnTo>
                    <a:lnTo>
                      <a:pt x="3" y="24"/>
                    </a:lnTo>
                    <a:lnTo>
                      <a:pt x="6" y="24"/>
                    </a:lnTo>
                    <a:lnTo>
                      <a:pt x="7" y="22"/>
                    </a:lnTo>
                    <a:lnTo>
                      <a:pt x="7" y="18"/>
                    </a:lnTo>
                    <a:lnTo>
                      <a:pt x="7" y="11"/>
                    </a:lnTo>
                    <a:lnTo>
                      <a:pt x="7" y="9"/>
                    </a:lnTo>
                    <a:lnTo>
                      <a:pt x="8" y="6"/>
                    </a:lnTo>
                    <a:lnTo>
                      <a:pt x="10" y="3"/>
                    </a:lnTo>
                    <a:lnTo>
                      <a:pt x="10" y="2"/>
                    </a:lnTo>
                    <a:lnTo>
                      <a:pt x="10" y="0"/>
                    </a:lnTo>
                    <a:lnTo>
                      <a:pt x="8" y="0"/>
                    </a:lnTo>
                    <a:lnTo>
                      <a:pt x="7" y="5"/>
                    </a:lnTo>
                    <a:lnTo>
                      <a:pt x="4" y="10"/>
                    </a:lnTo>
                    <a:lnTo>
                      <a:pt x="2" y="14"/>
                    </a:lnTo>
                    <a:lnTo>
                      <a:pt x="0" y="17"/>
                    </a:lnTo>
                    <a:lnTo>
                      <a:pt x="0" y="20"/>
                    </a:lnTo>
                    <a:lnTo>
                      <a:pt x="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6" name="Freeform 310"/>
              <p:cNvSpPr>
                <a:spLocks/>
              </p:cNvSpPr>
              <p:nvPr/>
            </p:nvSpPr>
            <p:spPr bwMode="auto">
              <a:xfrm>
                <a:off x="3811" y="3780"/>
                <a:ext cx="11" cy="23"/>
              </a:xfrm>
              <a:custGeom>
                <a:avLst/>
                <a:gdLst>
                  <a:gd name="T0" fmla="*/ 0 w 11"/>
                  <a:gd name="T1" fmla="*/ 20 h 23"/>
                  <a:gd name="T2" fmla="*/ 1 w 11"/>
                  <a:gd name="T3" fmla="*/ 23 h 23"/>
                  <a:gd name="T4" fmla="*/ 3 w 11"/>
                  <a:gd name="T5" fmla="*/ 23 h 23"/>
                  <a:gd name="T6" fmla="*/ 5 w 11"/>
                  <a:gd name="T7" fmla="*/ 23 h 23"/>
                  <a:gd name="T8" fmla="*/ 7 w 11"/>
                  <a:gd name="T9" fmla="*/ 22 h 23"/>
                  <a:gd name="T10" fmla="*/ 8 w 11"/>
                  <a:gd name="T11" fmla="*/ 17 h 23"/>
                  <a:gd name="T12" fmla="*/ 8 w 11"/>
                  <a:gd name="T13" fmla="*/ 12 h 23"/>
                  <a:gd name="T14" fmla="*/ 8 w 11"/>
                  <a:gd name="T15" fmla="*/ 8 h 23"/>
                  <a:gd name="T16" fmla="*/ 8 w 11"/>
                  <a:gd name="T17" fmla="*/ 5 h 23"/>
                  <a:gd name="T18" fmla="*/ 10 w 11"/>
                  <a:gd name="T19" fmla="*/ 4 h 23"/>
                  <a:gd name="T20" fmla="*/ 11 w 11"/>
                  <a:gd name="T21" fmla="*/ 1 h 23"/>
                  <a:gd name="T22" fmla="*/ 11 w 11"/>
                  <a:gd name="T23" fmla="*/ 0 h 23"/>
                  <a:gd name="T24" fmla="*/ 10 w 11"/>
                  <a:gd name="T25" fmla="*/ 0 h 23"/>
                  <a:gd name="T26" fmla="*/ 7 w 11"/>
                  <a:gd name="T27" fmla="*/ 4 h 23"/>
                  <a:gd name="T28" fmla="*/ 4 w 11"/>
                  <a:gd name="T29" fmla="*/ 9 h 23"/>
                  <a:gd name="T30" fmla="*/ 3 w 11"/>
                  <a:gd name="T31" fmla="*/ 13 h 23"/>
                  <a:gd name="T32" fmla="*/ 1 w 11"/>
                  <a:gd name="T33" fmla="*/ 17 h 23"/>
                  <a:gd name="T34" fmla="*/ 0 w 11"/>
                  <a:gd name="T35" fmla="*/ 19 h 23"/>
                  <a:gd name="T36" fmla="*/ 0 w 11"/>
                  <a:gd name="T37" fmla="*/ 20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23"/>
                  <a:gd name="T59" fmla="*/ 11 w 11"/>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23">
                    <a:moveTo>
                      <a:pt x="0" y="20"/>
                    </a:moveTo>
                    <a:lnTo>
                      <a:pt x="1" y="23"/>
                    </a:lnTo>
                    <a:lnTo>
                      <a:pt x="3" y="23"/>
                    </a:lnTo>
                    <a:lnTo>
                      <a:pt x="5" y="23"/>
                    </a:lnTo>
                    <a:lnTo>
                      <a:pt x="7" y="22"/>
                    </a:lnTo>
                    <a:lnTo>
                      <a:pt x="8" y="17"/>
                    </a:lnTo>
                    <a:lnTo>
                      <a:pt x="8" y="12"/>
                    </a:lnTo>
                    <a:lnTo>
                      <a:pt x="8" y="8"/>
                    </a:lnTo>
                    <a:lnTo>
                      <a:pt x="8" y="5"/>
                    </a:lnTo>
                    <a:lnTo>
                      <a:pt x="10" y="4"/>
                    </a:lnTo>
                    <a:lnTo>
                      <a:pt x="11" y="1"/>
                    </a:lnTo>
                    <a:lnTo>
                      <a:pt x="11" y="0"/>
                    </a:lnTo>
                    <a:lnTo>
                      <a:pt x="10" y="0"/>
                    </a:lnTo>
                    <a:lnTo>
                      <a:pt x="7" y="4"/>
                    </a:lnTo>
                    <a:lnTo>
                      <a:pt x="4" y="9"/>
                    </a:lnTo>
                    <a:lnTo>
                      <a:pt x="3" y="13"/>
                    </a:lnTo>
                    <a:lnTo>
                      <a:pt x="1" y="17"/>
                    </a:lnTo>
                    <a:lnTo>
                      <a:pt x="0" y="19"/>
                    </a:lnTo>
                    <a:lnTo>
                      <a:pt x="0"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7" name="Freeform 311"/>
              <p:cNvSpPr>
                <a:spLocks/>
              </p:cNvSpPr>
              <p:nvPr/>
            </p:nvSpPr>
            <p:spPr bwMode="auto">
              <a:xfrm>
                <a:off x="3777" y="3797"/>
                <a:ext cx="46" cy="24"/>
              </a:xfrm>
              <a:custGeom>
                <a:avLst/>
                <a:gdLst>
                  <a:gd name="T0" fmla="*/ 0 w 46"/>
                  <a:gd name="T1" fmla="*/ 24 h 24"/>
                  <a:gd name="T2" fmla="*/ 8 w 46"/>
                  <a:gd name="T3" fmla="*/ 24 h 24"/>
                  <a:gd name="T4" fmla="*/ 31 w 46"/>
                  <a:gd name="T5" fmla="*/ 15 h 24"/>
                  <a:gd name="T6" fmla="*/ 44 w 46"/>
                  <a:gd name="T7" fmla="*/ 9 h 24"/>
                  <a:gd name="T8" fmla="*/ 46 w 46"/>
                  <a:gd name="T9" fmla="*/ 7 h 24"/>
                  <a:gd name="T10" fmla="*/ 46 w 46"/>
                  <a:gd name="T11" fmla="*/ 7 h 24"/>
                  <a:gd name="T12" fmla="*/ 46 w 46"/>
                  <a:gd name="T13" fmla="*/ 6 h 24"/>
                  <a:gd name="T14" fmla="*/ 45 w 46"/>
                  <a:gd name="T15" fmla="*/ 5 h 24"/>
                  <a:gd name="T16" fmla="*/ 44 w 46"/>
                  <a:gd name="T17" fmla="*/ 6 h 24"/>
                  <a:gd name="T18" fmla="*/ 42 w 46"/>
                  <a:gd name="T19" fmla="*/ 7 h 24"/>
                  <a:gd name="T20" fmla="*/ 38 w 46"/>
                  <a:gd name="T21" fmla="*/ 9 h 24"/>
                  <a:gd name="T22" fmla="*/ 35 w 46"/>
                  <a:gd name="T23" fmla="*/ 9 h 24"/>
                  <a:gd name="T24" fmla="*/ 33 w 46"/>
                  <a:gd name="T25" fmla="*/ 9 h 24"/>
                  <a:gd name="T26" fmla="*/ 31 w 46"/>
                  <a:gd name="T27" fmla="*/ 3 h 24"/>
                  <a:gd name="T28" fmla="*/ 31 w 46"/>
                  <a:gd name="T29" fmla="*/ 0 h 24"/>
                  <a:gd name="T30" fmla="*/ 27 w 46"/>
                  <a:gd name="T31" fmla="*/ 5 h 24"/>
                  <a:gd name="T32" fmla="*/ 18 w 46"/>
                  <a:gd name="T33" fmla="*/ 13 h 24"/>
                  <a:gd name="T34" fmla="*/ 7 w 46"/>
                  <a:gd name="T35" fmla="*/ 21 h 24"/>
                  <a:gd name="T36" fmla="*/ 0 w 46"/>
                  <a:gd name="T37" fmla="*/ 24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24"/>
                  <a:gd name="T59" fmla="*/ 46 w 46"/>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24">
                    <a:moveTo>
                      <a:pt x="0" y="24"/>
                    </a:moveTo>
                    <a:lnTo>
                      <a:pt x="8" y="24"/>
                    </a:lnTo>
                    <a:lnTo>
                      <a:pt x="31" y="15"/>
                    </a:lnTo>
                    <a:lnTo>
                      <a:pt x="44" y="9"/>
                    </a:lnTo>
                    <a:lnTo>
                      <a:pt x="46" y="7"/>
                    </a:lnTo>
                    <a:lnTo>
                      <a:pt x="46" y="6"/>
                    </a:lnTo>
                    <a:lnTo>
                      <a:pt x="45" y="5"/>
                    </a:lnTo>
                    <a:lnTo>
                      <a:pt x="44" y="6"/>
                    </a:lnTo>
                    <a:lnTo>
                      <a:pt x="42" y="7"/>
                    </a:lnTo>
                    <a:lnTo>
                      <a:pt x="38" y="9"/>
                    </a:lnTo>
                    <a:lnTo>
                      <a:pt x="35" y="9"/>
                    </a:lnTo>
                    <a:lnTo>
                      <a:pt x="33" y="9"/>
                    </a:lnTo>
                    <a:lnTo>
                      <a:pt x="31" y="3"/>
                    </a:lnTo>
                    <a:lnTo>
                      <a:pt x="31" y="0"/>
                    </a:lnTo>
                    <a:lnTo>
                      <a:pt x="27" y="5"/>
                    </a:lnTo>
                    <a:lnTo>
                      <a:pt x="18" y="13"/>
                    </a:lnTo>
                    <a:lnTo>
                      <a:pt x="7" y="21"/>
                    </a:lnTo>
                    <a:lnTo>
                      <a:pt x="0" y="24"/>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8" name="Freeform 312"/>
              <p:cNvSpPr>
                <a:spLocks/>
              </p:cNvSpPr>
              <p:nvPr/>
            </p:nvSpPr>
            <p:spPr bwMode="auto">
              <a:xfrm>
                <a:off x="3860" y="3647"/>
                <a:ext cx="7" cy="35"/>
              </a:xfrm>
              <a:custGeom>
                <a:avLst/>
                <a:gdLst>
                  <a:gd name="T0" fmla="*/ 0 w 7"/>
                  <a:gd name="T1" fmla="*/ 0 h 35"/>
                  <a:gd name="T2" fmla="*/ 1 w 7"/>
                  <a:gd name="T3" fmla="*/ 2 h 35"/>
                  <a:gd name="T4" fmla="*/ 1 w 7"/>
                  <a:gd name="T5" fmla="*/ 2 h 35"/>
                  <a:gd name="T6" fmla="*/ 4 w 7"/>
                  <a:gd name="T7" fmla="*/ 18 h 35"/>
                  <a:gd name="T8" fmla="*/ 7 w 7"/>
                  <a:gd name="T9" fmla="*/ 35 h 35"/>
                  <a:gd name="T10" fmla="*/ 4 w 7"/>
                  <a:gd name="T11" fmla="*/ 32 h 35"/>
                  <a:gd name="T12" fmla="*/ 0 w 7"/>
                  <a:gd name="T13" fmla="*/ 26 h 35"/>
                  <a:gd name="T14" fmla="*/ 1 w 7"/>
                  <a:gd name="T15" fmla="*/ 21 h 35"/>
                  <a:gd name="T16" fmla="*/ 1 w 7"/>
                  <a:gd name="T17" fmla="*/ 17 h 35"/>
                  <a:gd name="T18" fmla="*/ 1 w 7"/>
                  <a:gd name="T19" fmla="*/ 9 h 35"/>
                  <a:gd name="T20" fmla="*/ 0 w 7"/>
                  <a:gd name="T21" fmla="*/ 2 h 35"/>
                  <a:gd name="T22" fmla="*/ 0 w 7"/>
                  <a:gd name="T23" fmla="*/ 2 h 35"/>
                  <a:gd name="T24" fmla="*/ 0 w 7"/>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35"/>
                  <a:gd name="T41" fmla="*/ 7 w 7"/>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35">
                    <a:moveTo>
                      <a:pt x="0" y="0"/>
                    </a:moveTo>
                    <a:lnTo>
                      <a:pt x="1" y="2"/>
                    </a:lnTo>
                    <a:lnTo>
                      <a:pt x="4" y="18"/>
                    </a:lnTo>
                    <a:lnTo>
                      <a:pt x="7" y="35"/>
                    </a:lnTo>
                    <a:lnTo>
                      <a:pt x="4" y="32"/>
                    </a:lnTo>
                    <a:lnTo>
                      <a:pt x="0" y="26"/>
                    </a:lnTo>
                    <a:lnTo>
                      <a:pt x="1" y="21"/>
                    </a:lnTo>
                    <a:lnTo>
                      <a:pt x="1" y="17"/>
                    </a:lnTo>
                    <a:lnTo>
                      <a:pt x="1" y="9"/>
                    </a:lnTo>
                    <a:lnTo>
                      <a:pt x="0" y="2"/>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59" name="Freeform 313"/>
              <p:cNvSpPr>
                <a:spLocks/>
              </p:cNvSpPr>
              <p:nvPr/>
            </p:nvSpPr>
            <p:spPr bwMode="auto">
              <a:xfrm>
                <a:off x="3864" y="3649"/>
                <a:ext cx="10" cy="33"/>
              </a:xfrm>
              <a:custGeom>
                <a:avLst/>
                <a:gdLst>
                  <a:gd name="T0" fmla="*/ 0 w 10"/>
                  <a:gd name="T1" fmla="*/ 0 h 33"/>
                  <a:gd name="T2" fmla="*/ 1 w 10"/>
                  <a:gd name="T3" fmla="*/ 0 h 33"/>
                  <a:gd name="T4" fmla="*/ 1 w 10"/>
                  <a:gd name="T5" fmla="*/ 1 h 33"/>
                  <a:gd name="T6" fmla="*/ 3 w 10"/>
                  <a:gd name="T7" fmla="*/ 8 h 33"/>
                  <a:gd name="T8" fmla="*/ 4 w 10"/>
                  <a:gd name="T9" fmla="*/ 13 h 33"/>
                  <a:gd name="T10" fmla="*/ 7 w 10"/>
                  <a:gd name="T11" fmla="*/ 18 h 33"/>
                  <a:gd name="T12" fmla="*/ 10 w 10"/>
                  <a:gd name="T13" fmla="*/ 24 h 33"/>
                  <a:gd name="T14" fmla="*/ 10 w 10"/>
                  <a:gd name="T15" fmla="*/ 27 h 33"/>
                  <a:gd name="T16" fmla="*/ 8 w 10"/>
                  <a:gd name="T17" fmla="*/ 30 h 33"/>
                  <a:gd name="T18" fmla="*/ 5 w 10"/>
                  <a:gd name="T19" fmla="*/ 31 h 33"/>
                  <a:gd name="T20" fmla="*/ 4 w 10"/>
                  <a:gd name="T21" fmla="*/ 33 h 33"/>
                  <a:gd name="T22" fmla="*/ 0 w 10"/>
                  <a:gd name="T23" fmla="*/ 1 h 33"/>
                  <a:gd name="T24" fmla="*/ 0 w 10"/>
                  <a:gd name="T25" fmla="*/ 0 h 33"/>
                  <a:gd name="T26" fmla="*/ 0 w 10"/>
                  <a:gd name="T27" fmla="*/ 0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
                  <a:gd name="T43" fmla="*/ 0 h 33"/>
                  <a:gd name="T44" fmla="*/ 10 w 10"/>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 h="33">
                    <a:moveTo>
                      <a:pt x="0" y="0"/>
                    </a:moveTo>
                    <a:lnTo>
                      <a:pt x="1" y="0"/>
                    </a:lnTo>
                    <a:lnTo>
                      <a:pt x="1" y="1"/>
                    </a:lnTo>
                    <a:lnTo>
                      <a:pt x="3" y="8"/>
                    </a:lnTo>
                    <a:lnTo>
                      <a:pt x="4" y="13"/>
                    </a:lnTo>
                    <a:lnTo>
                      <a:pt x="7" y="18"/>
                    </a:lnTo>
                    <a:lnTo>
                      <a:pt x="10" y="24"/>
                    </a:lnTo>
                    <a:lnTo>
                      <a:pt x="10" y="27"/>
                    </a:lnTo>
                    <a:lnTo>
                      <a:pt x="8" y="30"/>
                    </a:lnTo>
                    <a:lnTo>
                      <a:pt x="5" y="31"/>
                    </a:lnTo>
                    <a:lnTo>
                      <a:pt x="4" y="33"/>
                    </a:lnTo>
                    <a:lnTo>
                      <a:pt x="0" y="1"/>
                    </a:lnTo>
                    <a:lnTo>
                      <a:pt x="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0" name="Freeform 314"/>
              <p:cNvSpPr>
                <a:spLocks/>
              </p:cNvSpPr>
              <p:nvPr/>
            </p:nvSpPr>
            <p:spPr bwMode="auto">
              <a:xfrm>
                <a:off x="3671" y="3661"/>
                <a:ext cx="17" cy="29"/>
              </a:xfrm>
              <a:custGeom>
                <a:avLst/>
                <a:gdLst>
                  <a:gd name="T0" fmla="*/ 16 w 17"/>
                  <a:gd name="T1" fmla="*/ 0 h 29"/>
                  <a:gd name="T2" fmla="*/ 15 w 17"/>
                  <a:gd name="T3" fmla="*/ 0 h 29"/>
                  <a:gd name="T4" fmla="*/ 15 w 17"/>
                  <a:gd name="T5" fmla="*/ 3 h 29"/>
                  <a:gd name="T6" fmla="*/ 13 w 17"/>
                  <a:gd name="T7" fmla="*/ 8 h 29"/>
                  <a:gd name="T8" fmla="*/ 11 w 17"/>
                  <a:gd name="T9" fmla="*/ 12 h 29"/>
                  <a:gd name="T10" fmla="*/ 9 w 17"/>
                  <a:gd name="T11" fmla="*/ 15 h 29"/>
                  <a:gd name="T12" fmla="*/ 5 w 17"/>
                  <a:gd name="T13" fmla="*/ 18 h 29"/>
                  <a:gd name="T14" fmla="*/ 3 w 17"/>
                  <a:gd name="T15" fmla="*/ 22 h 29"/>
                  <a:gd name="T16" fmla="*/ 0 w 17"/>
                  <a:gd name="T17" fmla="*/ 26 h 29"/>
                  <a:gd name="T18" fmla="*/ 1 w 17"/>
                  <a:gd name="T19" fmla="*/ 27 h 29"/>
                  <a:gd name="T20" fmla="*/ 3 w 17"/>
                  <a:gd name="T21" fmla="*/ 29 h 29"/>
                  <a:gd name="T22" fmla="*/ 5 w 17"/>
                  <a:gd name="T23" fmla="*/ 27 h 29"/>
                  <a:gd name="T24" fmla="*/ 8 w 17"/>
                  <a:gd name="T25" fmla="*/ 23 h 29"/>
                  <a:gd name="T26" fmla="*/ 11 w 17"/>
                  <a:gd name="T27" fmla="*/ 21 h 29"/>
                  <a:gd name="T28" fmla="*/ 12 w 17"/>
                  <a:gd name="T29" fmla="*/ 18 h 29"/>
                  <a:gd name="T30" fmla="*/ 15 w 17"/>
                  <a:gd name="T31" fmla="*/ 8 h 29"/>
                  <a:gd name="T32" fmla="*/ 17 w 17"/>
                  <a:gd name="T33" fmla="*/ 1 h 29"/>
                  <a:gd name="T34" fmla="*/ 17 w 17"/>
                  <a:gd name="T35" fmla="*/ 1 h 29"/>
                  <a:gd name="T36" fmla="*/ 16 w 17"/>
                  <a:gd name="T37" fmla="*/ 0 h 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29"/>
                  <a:gd name="T59" fmla="*/ 17 w 17"/>
                  <a:gd name="T60" fmla="*/ 29 h 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29">
                    <a:moveTo>
                      <a:pt x="16" y="0"/>
                    </a:moveTo>
                    <a:lnTo>
                      <a:pt x="15" y="0"/>
                    </a:lnTo>
                    <a:lnTo>
                      <a:pt x="15" y="3"/>
                    </a:lnTo>
                    <a:lnTo>
                      <a:pt x="13" y="8"/>
                    </a:lnTo>
                    <a:lnTo>
                      <a:pt x="11" y="12"/>
                    </a:lnTo>
                    <a:lnTo>
                      <a:pt x="9" y="15"/>
                    </a:lnTo>
                    <a:lnTo>
                      <a:pt x="5" y="18"/>
                    </a:lnTo>
                    <a:lnTo>
                      <a:pt x="3" y="22"/>
                    </a:lnTo>
                    <a:lnTo>
                      <a:pt x="0" y="26"/>
                    </a:lnTo>
                    <a:lnTo>
                      <a:pt x="1" y="27"/>
                    </a:lnTo>
                    <a:lnTo>
                      <a:pt x="3" y="29"/>
                    </a:lnTo>
                    <a:lnTo>
                      <a:pt x="5" y="27"/>
                    </a:lnTo>
                    <a:lnTo>
                      <a:pt x="8" y="23"/>
                    </a:lnTo>
                    <a:lnTo>
                      <a:pt x="11" y="21"/>
                    </a:lnTo>
                    <a:lnTo>
                      <a:pt x="12" y="18"/>
                    </a:lnTo>
                    <a:lnTo>
                      <a:pt x="15" y="8"/>
                    </a:lnTo>
                    <a:lnTo>
                      <a:pt x="17" y="1"/>
                    </a:lnTo>
                    <a:lnTo>
                      <a:pt x="16"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1" name="Freeform 315"/>
              <p:cNvSpPr>
                <a:spLocks/>
              </p:cNvSpPr>
              <p:nvPr/>
            </p:nvSpPr>
            <p:spPr bwMode="auto">
              <a:xfrm>
                <a:off x="3656" y="3668"/>
                <a:ext cx="15" cy="30"/>
              </a:xfrm>
              <a:custGeom>
                <a:avLst/>
                <a:gdLst>
                  <a:gd name="T0" fmla="*/ 13 w 15"/>
                  <a:gd name="T1" fmla="*/ 23 h 30"/>
                  <a:gd name="T2" fmla="*/ 15 w 15"/>
                  <a:gd name="T3" fmla="*/ 24 h 30"/>
                  <a:gd name="T4" fmla="*/ 13 w 15"/>
                  <a:gd name="T5" fmla="*/ 27 h 30"/>
                  <a:gd name="T6" fmla="*/ 12 w 15"/>
                  <a:gd name="T7" fmla="*/ 30 h 30"/>
                  <a:gd name="T8" fmla="*/ 9 w 15"/>
                  <a:gd name="T9" fmla="*/ 30 h 30"/>
                  <a:gd name="T10" fmla="*/ 8 w 15"/>
                  <a:gd name="T11" fmla="*/ 30 h 30"/>
                  <a:gd name="T12" fmla="*/ 5 w 15"/>
                  <a:gd name="T13" fmla="*/ 27 h 30"/>
                  <a:gd name="T14" fmla="*/ 4 w 15"/>
                  <a:gd name="T15" fmla="*/ 24 h 30"/>
                  <a:gd name="T16" fmla="*/ 3 w 15"/>
                  <a:gd name="T17" fmla="*/ 20 h 30"/>
                  <a:gd name="T18" fmla="*/ 1 w 15"/>
                  <a:gd name="T19" fmla="*/ 15 h 30"/>
                  <a:gd name="T20" fmla="*/ 1 w 15"/>
                  <a:gd name="T21" fmla="*/ 12 h 30"/>
                  <a:gd name="T22" fmla="*/ 1 w 15"/>
                  <a:gd name="T23" fmla="*/ 5 h 30"/>
                  <a:gd name="T24" fmla="*/ 0 w 15"/>
                  <a:gd name="T25" fmla="*/ 1 h 30"/>
                  <a:gd name="T26" fmla="*/ 0 w 15"/>
                  <a:gd name="T27" fmla="*/ 0 h 30"/>
                  <a:gd name="T28" fmla="*/ 1 w 15"/>
                  <a:gd name="T29" fmla="*/ 0 h 30"/>
                  <a:gd name="T30" fmla="*/ 3 w 15"/>
                  <a:gd name="T31" fmla="*/ 0 h 30"/>
                  <a:gd name="T32" fmla="*/ 3 w 15"/>
                  <a:gd name="T33" fmla="*/ 1 h 30"/>
                  <a:gd name="T34" fmla="*/ 3 w 15"/>
                  <a:gd name="T35" fmla="*/ 5 h 30"/>
                  <a:gd name="T36" fmla="*/ 3 w 15"/>
                  <a:gd name="T37" fmla="*/ 11 h 30"/>
                  <a:gd name="T38" fmla="*/ 3 w 15"/>
                  <a:gd name="T39" fmla="*/ 11 h 30"/>
                  <a:gd name="T40" fmla="*/ 4 w 15"/>
                  <a:gd name="T41" fmla="*/ 12 h 30"/>
                  <a:gd name="T42" fmla="*/ 9 w 15"/>
                  <a:gd name="T43" fmla="*/ 18 h 30"/>
                  <a:gd name="T44" fmla="*/ 13 w 15"/>
                  <a:gd name="T45" fmla="*/ 23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
                  <a:gd name="T70" fmla="*/ 0 h 30"/>
                  <a:gd name="T71" fmla="*/ 15 w 15"/>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 h="30">
                    <a:moveTo>
                      <a:pt x="13" y="23"/>
                    </a:moveTo>
                    <a:lnTo>
                      <a:pt x="15" y="24"/>
                    </a:lnTo>
                    <a:lnTo>
                      <a:pt x="13" y="27"/>
                    </a:lnTo>
                    <a:lnTo>
                      <a:pt x="12" y="30"/>
                    </a:lnTo>
                    <a:lnTo>
                      <a:pt x="9" y="30"/>
                    </a:lnTo>
                    <a:lnTo>
                      <a:pt x="8" y="30"/>
                    </a:lnTo>
                    <a:lnTo>
                      <a:pt x="5" y="27"/>
                    </a:lnTo>
                    <a:lnTo>
                      <a:pt x="4" y="24"/>
                    </a:lnTo>
                    <a:lnTo>
                      <a:pt x="3" y="20"/>
                    </a:lnTo>
                    <a:lnTo>
                      <a:pt x="1" y="15"/>
                    </a:lnTo>
                    <a:lnTo>
                      <a:pt x="1" y="12"/>
                    </a:lnTo>
                    <a:lnTo>
                      <a:pt x="1" y="5"/>
                    </a:lnTo>
                    <a:lnTo>
                      <a:pt x="0" y="1"/>
                    </a:lnTo>
                    <a:lnTo>
                      <a:pt x="0" y="0"/>
                    </a:lnTo>
                    <a:lnTo>
                      <a:pt x="1" y="0"/>
                    </a:lnTo>
                    <a:lnTo>
                      <a:pt x="3" y="0"/>
                    </a:lnTo>
                    <a:lnTo>
                      <a:pt x="3" y="1"/>
                    </a:lnTo>
                    <a:lnTo>
                      <a:pt x="3" y="5"/>
                    </a:lnTo>
                    <a:lnTo>
                      <a:pt x="3" y="11"/>
                    </a:lnTo>
                    <a:lnTo>
                      <a:pt x="4" y="12"/>
                    </a:lnTo>
                    <a:lnTo>
                      <a:pt x="9" y="18"/>
                    </a:lnTo>
                    <a:lnTo>
                      <a:pt x="13"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2" name="Freeform 316"/>
              <p:cNvSpPr>
                <a:spLocks/>
              </p:cNvSpPr>
              <p:nvPr/>
            </p:nvSpPr>
            <p:spPr bwMode="auto">
              <a:xfrm>
                <a:off x="3654" y="3688"/>
                <a:ext cx="18" cy="29"/>
              </a:xfrm>
              <a:custGeom>
                <a:avLst/>
                <a:gdLst>
                  <a:gd name="T0" fmla="*/ 17 w 18"/>
                  <a:gd name="T1" fmla="*/ 21 h 29"/>
                  <a:gd name="T2" fmla="*/ 18 w 18"/>
                  <a:gd name="T3" fmla="*/ 24 h 29"/>
                  <a:gd name="T4" fmla="*/ 18 w 18"/>
                  <a:gd name="T5" fmla="*/ 26 h 29"/>
                  <a:gd name="T6" fmla="*/ 15 w 18"/>
                  <a:gd name="T7" fmla="*/ 29 h 29"/>
                  <a:gd name="T8" fmla="*/ 14 w 18"/>
                  <a:gd name="T9" fmla="*/ 29 h 29"/>
                  <a:gd name="T10" fmla="*/ 11 w 18"/>
                  <a:gd name="T11" fmla="*/ 29 h 29"/>
                  <a:gd name="T12" fmla="*/ 9 w 18"/>
                  <a:gd name="T13" fmla="*/ 28 h 29"/>
                  <a:gd name="T14" fmla="*/ 7 w 18"/>
                  <a:gd name="T15" fmla="*/ 25 h 29"/>
                  <a:gd name="T16" fmla="*/ 5 w 18"/>
                  <a:gd name="T17" fmla="*/ 21 h 29"/>
                  <a:gd name="T18" fmla="*/ 3 w 18"/>
                  <a:gd name="T19" fmla="*/ 15 h 29"/>
                  <a:gd name="T20" fmla="*/ 3 w 18"/>
                  <a:gd name="T21" fmla="*/ 13 h 29"/>
                  <a:gd name="T22" fmla="*/ 0 w 18"/>
                  <a:gd name="T23" fmla="*/ 7 h 29"/>
                  <a:gd name="T24" fmla="*/ 0 w 18"/>
                  <a:gd name="T25" fmla="*/ 2 h 29"/>
                  <a:gd name="T26" fmla="*/ 0 w 18"/>
                  <a:gd name="T27" fmla="*/ 2 h 29"/>
                  <a:gd name="T28" fmla="*/ 0 w 18"/>
                  <a:gd name="T29" fmla="*/ 0 h 29"/>
                  <a:gd name="T30" fmla="*/ 2 w 18"/>
                  <a:gd name="T31" fmla="*/ 0 h 29"/>
                  <a:gd name="T32" fmla="*/ 2 w 18"/>
                  <a:gd name="T33" fmla="*/ 2 h 29"/>
                  <a:gd name="T34" fmla="*/ 3 w 18"/>
                  <a:gd name="T35" fmla="*/ 6 h 29"/>
                  <a:gd name="T36" fmla="*/ 5 w 18"/>
                  <a:gd name="T37" fmla="*/ 10 h 29"/>
                  <a:gd name="T38" fmla="*/ 5 w 18"/>
                  <a:gd name="T39" fmla="*/ 11 h 29"/>
                  <a:gd name="T40" fmla="*/ 6 w 18"/>
                  <a:gd name="T41" fmla="*/ 13 h 29"/>
                  <a:gd name="T42" fmla="*/ 11 w 18"/>
                  <a:gd name="T43" fmla="*/ 17 h 29"/>
                  <a:gd name="T44" fmla="*/ 17 w 18"/>
                  <a:gd name="T45" fmla="*/ 21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
                  <a:gd name="T70" fmla="*/ 0 h 29"/>
                  <a:gd name="T71" fmla="*/ 18 w 18"/>
                  <a:gd name="T72" fmla="*/ 29 h 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 h="29">
                    <a:moveTo>
                      <a:pt x="17" y="21"/>
                    </a:moveTo>
                    <a:lnTo>
                      <a:pt x="18" y="24"/>
                    </a:lnTo>
                    <a:lnTo>
                      <a:pt x="18" y="26"/>
                    </a:lnTo>
                    <a:lnTo>
                      <a:pt x="15" y="29"/>
                    </a:lnTo>
                    <a:lnTo>
                      <a:pt x="14" y="29"/>
                    </a:lnTo>
                    <a:lnTo>
                      <a:pt x="11" y="29"/>
                    </a:lnTo>
                    <a:lnTo>
                      <a:pt x="9" y="28"/>
                    </a:lnTo>
                    <a:lnTo>
                      <a:pt x="7" y="25"/>
                    </a:lnTo>
                    <a:lnTo>
                      <a:pt x="5" y="21"/>
                    </a:lnTo>
                    <a:lnTo>
                      <a:pt x="3" y="15"/>
                    </a:lnTo>
                    <a:lnTo>
                      <a:pt x="3" y="13"/>
                    </a:lnTo>
                    <a:lnTo>
                      <a:pt x="0" y="7"/>
                    </a:lnTo>
                    <a:lnTo>
                      <a:pt x="0" y="2"/>
                    </a:lnTo>
                    <a:lnTo>
                      <a:pt x="0" y="0"/>
                    </a:lnTo>
                    <a:lnTo>
                      <a:pt x="2" y="0"/>
                    </a:lnTo>
                    <a:lnTo>
                      <a:pt x="2" y="2"/>
                    </a:lnTo>
                    <a:lnTo>
                      <a:pt x="3" y="6"/>
                    </a:lnTo>
                    <a:lnTo>
                      <a:pt x="5" y="10"/>
                    </a:lnTo>
                    <a:lnTo>
                      <a:pt x="5" y="11"/>
                    </a:lnTo>
                    <a:lnTo>
                      <a:pt x="6" y="13"/>
                    </a:lnTo>
                    <a:lnTo>
                      <a:pt x="11" y="17"/>
                    </a:lnTo>
                    <a:lnTo>
                      <a:pt x="17"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3" name="Freeform 317"/>
              <p:cNvSpPr>
                <a:spLocks/>
              </p:cNvSpPr>
              <p:nvPr/>
            </p:nvSpPr>
            <p:spPr bwMode="auto">
              <a:xfrm>
                <a:off x="3669" y="3679"/>
                <a:ext cx="17" cy="27"/>
              </a:xfrm>
              <a:custGeom>
                <a:avLst/>
                <a:gdLst>
                  <a:gd name="T0" fmla="*/ 17 w 17"/>
                  <a:gd name="T1" fmla="*/ 0 h 27"/>
                  <a:gd name="T2" fmla="*/ 15 w 17"/>
                  <a:gd name="T3" fmla="*/ 0 h 27"/>
                  <a:gd name="T4" fmla="*/ 14 w 17"/>
                  <a:gd name="T5" fmla="*/ 1 h 27"/>
                  <a:gd name="T6" fmla="*/ 13 w 17"/>
                  <a:gd name="T7" fmla="*/ 7 h 27"/>
                  <a:gd name="T8" fmla="*/ 11 w 17"/>
                  <a:gd name="T9" fmla="*/ 11 h 27"/>
                  <a:gd name="T10" fmla="*/ 9 w 17"/>
                  <a:gd name="T11" fmla="*/ 13 h 27"/>
                  <a:gd name="T12" fmla="*/ 6 w 17"/>
                  <a:gd name="T13" fmla="*/ 18 h 27"/>
                  <a:gd name="T14" fmla="*/ 3 w 17"/>
                  <a:gd name="T15" fmla="*/ 22 h 27"/>
                  <a:gd name="T16" fmla="*/ 0 w 17"/>
                  <a:gd name="T17" fmla="*/ 26 h 27"/>
                  <a:gd name="T18" fmla="*/ 2 w 17"/>
                  <a:gd name="T19" fmla="*/ 27 h 27"/>
                  <a:gd name="T20" fmla="*/ 5 w 17"/>
                  <a:gd name="T21" fmla="*/ 27 h 27"/>
                  <a:gd name="T22" fmla="*/ 6 w 17"/>
                  <a:gd name="T23" fmla="*/ 26 h 27"/>
                  <a:gd name="T24" fmla="*/ 9 w 17"/>
                  <a:gd name="T25" fmla="*/ 23 h 27"/>
                  <a:gd name="T26" fmla="*/ 11 w 17"/>
                  <a:gd name="T27" fmla="*/ 19 h 27"/>
                  <a:gd name="T28" fmla="*/ 13 w 17"/>
                  <a:gd name="T29" fmla="*/ 16 h 27"/>
                  <a:gd name="T30" fmla="*/ 15 w 17"/>
                  <a:gd name="T31" fmla="*/ 8 h 27"/>
                  <a:gd name="T32" fmla="*/ 17 w 17"/>
                  <a:gd name="T33" fmla="*/ 1 h 27"/>
                  <a:gd name="T34" fmla="*/ 17 w 17"/>
                  <a:gd name="T35" fmla="*/ 0 h 27"/>
                  <a:gd name="T36" fmla="*/ 17 w 17"/>
                  <a:gd name="T37" fmla="*/ 0 h 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
                  <a:gd name="T58" fmla="*/ 0 h 27"/>
                  <a:gd name="T59" fmla="*/ 17 w 17"/>
                  <a:gd name="T60" fmla="*/ 27 h 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 h="27">
                    <a:moveTo>
                      <a:pt x="17" y="0"/>
                    </a:moveTo>
                    <a:lnTo>
                      <a:pt x="15" y="0"/>
                    </a:lnTo>
                    <a:lnTo>
                      <a:pt x="14" y="1"/>
                    </a:lnTo>
                    <a:lnTo>
                      <a:pt x="13" y="7"/>
                    </a:lnTo>
                    <a:lnTo>
                      <a:pt x="11" y="11"/>
                    </a:lnTo>
                    <a:lnTo>
                      <a:pt x="9" y="13"/>
                    </a:lnTo>
                    <a:lnTo>
                      <a:pt x="6" y="18"/>
                    </a:lnTo>
                    <a:lnTo>
                      <a:pt x="3" y="22"/>
                    </a:lnTo>
                    <a:lnTo>
                      <a:pt x="0" y="26"/>
                    </a:lnTo>
                    <a:lnTo>
                      <a:pt x="2" y="27"/>
                    </a:lnTo>
                    <a:lnTo>
                      <a:pt x="5" y="27"/>
                    </a:lnTo>
                    <a:lnTo>
                      <a:pt x="6" y="26"/>
                    </a:lnTo>
                    <a:lnTo>
                      <a:pt x="9" y="23"/>
                    </a:lnTo>
                    <a:lnTo>
                      <a:pt x="11" y="19"/>
                    </a:lnTo>
                    <a:lnTo>
                      <a:pt x="13" y="16"/>
                    </a:lnTo>
                    <a:lnTo>
                      <a:pt x="15" y="8"/>
                    </a:lnTo>
                    <a:lnTo>
                      <a:pt x="17" y="1"/>
                    </a:lnTo>
                    <a:lnTo>
                      <a:pt x="17"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4" name="Freeform 318"/>
              <p:cNvSpPr>
                <a:spLocks/>
              </p:cNvSpPr>
              <p:nvPr/>
            </p:nvSpPr>
            <p:spPr bwMode="auto">
              <a:xfrm>
                <a:off x="3672" y="3694"/>
                <a:ext cx="14" cy="30"/>
              </a:xfrm>
              <a:custGeom>
                <a:avLst/>
                <a:gdLst>
                  <a:gd name="T0" fmla="*/ 12 w 14"/>
                  <a:gd name="T1" fmla="*/ 0 h 30"/>
                  <a:gd name="T2" fmla="*/ 11 w 14"/>
                  <a:gd name="T3" fmla="*/ 0 h 30"/>
                  <a:gd name="T4" fmla="*/ 11 w 14"/>
                  <a:gd name="T5" fmla="*/ 3 h 30"/>
                  <a:gd name="T6" fmla="*/ 10 w 14"/>
                  <a:gd name="T7" fmla="*/ 8 h 30"/>
                  <a:gd name="T8" fmla="*/ 8 w 14"/>
                  <a:gd name="T9" fmla="*/ 12 h 30"/>
                  <a:gd name="T10" fmla="*/ 7 w 14"/>
                  <a:gd name="T11" fmla="*/ 15 h 30"/>
                  <a:gd name="T12" fmla="*/ 4 w 14"/>
                  <a:gd name="T13" fmla="*/ 19 h 30"/>
                  <a:gd name="T14" fmla="*/ 2 w 14"/>
                  <a:gd name="T15" fmla="*/ 23 h 30"/>
                  <a:gd name="T16" fmla="*/ 0 w 14"/>
                  <a:gd name="T17" fmla="*/ 27 h 30"/>
                  <a:gd name="T18" fmla="*/ 2 w 14"/>
                  <a:gd name="T19" fmla="*/ 30 h 30"/>
                  <a:gd name="T20" fmla="*/ 3 w 14"/>
                  <a:gd name="T21" fmla="*/ 30 h 30"/>
                  <a:gd name="T22" fmla="*/ 6 w 14"/>
                  <a:gd name="T23" fmla="*/ 28 h 30"/>
                  <a:gd name="T24" fmla="*/ 8 w 14"/>
                  <a:gd name="T25" fmla="*/ 24 h 30"/>
                  <a:gd name="T26" fmla="*/ 10 w 14"/>
                  <a:gd name="T27" fmla="*/ 20 h 30"/>
                  <a:gd name="T28" fmla="*/ 10 w 14"/>
                  <a:gd name="T29" fmla="*/ 18 h 30"/>
                  <a:gd name="T30" fmla="*/ 12 w 14"/>
                  <a:gd name="T31" fmla="*/ 8 h 30"/>
                  <a:gd name="T32" fmla="*/ 14 w 14"/>
                  <a:gd name="T33" fmla="*/ 1 h 30"/>
                  <a:gd name="T34" fmla="*/ 12 w 14"/>
                  <a:gd name="T35" fmla="*/ 0 h 30"/>
                  <a:gd name="T36" fmla="*/ 12 w 14"/>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30"/>
                  <a:gd name="T59" fmla="*/ 14 w 14"/>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30">
                    <a:moveTo>
                      <a:pt x="12" y="0"/>
                    </a:moveTo>
                    <a:lnTo>
                      <a:pt x="11" y="0"/>
                    </a:lnTo>
                    <a:lnTo>
                      <a:pt x="11" y="3"/>
                    </a:lnTo>
                    <a:lnTo>
                      <a:pt x="10" y="8"/>
                    </a:lnTo>
                    <a:lnTo>
                      <a:pt x="8" y="12"/>
                    </a:lnTo>
                    <a:lnTo>
                      <a:pt x="7" y="15"/>
                    </a:lnTo>
                    <a:lnTo>
                      <a:pt x="4" y="19"/>
                    </a:lnTo>
                    <a:lnTo>
                      <a:pt x="2" y="23"/>
                    </a:lnTo>
                    <a:lnTo>
                      <a:pt x="0" y="27"/>
                    </a:lnTo>
                    <a:lnTo>
                      <a:pt x="2" y="30"/>
                    </a:lnTo>
                    <a:lnTo>
                      <a:pt x="3" y="30"/>
                    </a:lnTo>
                    <a:lnTo>
                      <a:pt x="6" y="28"/>
                    </a:lnTo>
                    <a:lnTo>
                      <a:pt x="8" y="24"/>
                    </a:lnTo>
                    <a:lnTo>
                      <a:pt x="10" y="20"/>
                    </a:lnTo>
                    <a:lnTo>
                      <a:pt x="10" y="18"/>
                    </a:lnTo>
                    <a:lnTo>
                      <a:pt x="12" y="8"/>
                    </a:lnTo>
                    <a:lnTo>
                      <a:pt x="14" y="1"/>
                    </a:lnTo>
                    <a:lnTo>
                      <a:pt x="12"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5" name="Freeform 319"/>
              <p:cNvSpPr>
                <a:spLocks/>
              </p:cNvSpPr>
              <p:nvPr/>
            </p:nvSpPr>
            <p:spPr bwMode="auto">
              <a:xfrm>
                <a:off x="3654" y="3707"/>
                <a:ext cx="20" cy="28"/>
              </a:xfrm>
              <a:custGeom>
                <a:avLst/>
                <a:gdLst>
                  <a:gd name="T0" fmla="*/ 18 w 20"/>
                  <a:gd name="T1" fmla="*/ 20 h 28"/>
                  <a:gd name="T2" fmla="*/ 20 w 20"/>
                  <a:gd name="T3" fmla="*/ 21 h 28"/>
                  <a:gd name="T4" fmla="*/ 20 w 20"/>
                  <a:gd name="T5" fmla="*/ 24 h 28"/>
                  <a:gd name="T6" fmla="*/ 18 w 20"/>
                  <a:gd name="T7" fmla="*/ 26 h 28"/>
                  <a:gd name="T8" fmla="*/ 15 w 20"/>
                  <a:gd name="T9" fmla="*/ 28 h 28"/>
                  <a:gd name="T10" fmla="*/ 14 w 20"/>
                  <a:gd name="T11" fmla="*/ 28 h 28"/>
                  <a:gd name="T12" fmla="*/ 11 w 20"/>
                  <a:gd name="T13" fmla="*/ 26 h 28"/>
                  <a:gd name="T14" fmla="*/ 9 w 20"/>
                  <a:gd name="T15" fmla="*/ 24 h 28"/>
                  <a:gd name="T16" fmla="*/ 6 w 20"/>
                  <a:gd name="T17" fmla="*/ 20 h 28"/>
                  <a:gd name="T18" fmla="*/ 5 w 20"/>
                  <a:gd name="T19" fmla="*/ 15 h 28"/>
                  <a:gd name="T20" fmla="*/ 3 w 20"/>
                  <a:gd name="T21" fmla="*/ 11 h 28"/>
                  <a:gd name="T22" fmla="*/ 2 w 20"/>
                  <a:gd name="T23" fmla="*/ 6 h 28"/>
                  <a:gd name="T24" fmla="*/ 0 w 20"/>
                  <a:gd name="T25" fmla="*/ 2 h 28"/>
                  <a:gd name="T26" fmla="*/ 0 w 20"/>
                  <a:gd name="T27" fmla="*/ 0 h 28"/>
                  <a:gd name="T28" fmla="*/ 2 w 20"/>
                  <a:gd name="T29" fmla="*/ 0 h 28"/>
                  <a:gd name="T30" fmla="*/ 3 w 20"/>
                  <a:gd name="T31" fmla="*/ 0 h 28"/>
                  <a:gd name="T32" fmla="*/ 3 w 20"/>
                  <a:gd name="T33" fmla="*/ 0 h 28"/>
                  <a:gd name="T34" fmla="*/ 5 w 20"/>
                  <a:gd name="T35" fmla="*/ 6 h 28"/>
                  <a:gd name="T36" fmla="*/ 6 w 20"/>
                  <a:gd name="T37" fmla="*/ 10 h 28"/>
                  <a:gd name="T38" fmla="*/ 6 w 20"/>
                  <a:gd name="T39" fmla="*/ 10 h 28"/>
                  <a:gd name="T40" fmla="*/ 6 w 20"/>
                  <a:gd name="T41" fmla="*/ 11 h 28"/>
                  <a:gd name="T42" fmla="*/ 13 w 20"/>
                  <a:gd name="T43" fmla="*/ 15 h 28"/>
                  <a:gd name="T44" fmla="*/ 18 w 20"/>
                  <a:gd name="T45" fmla="*/ 2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28"/>
                  <a:gd name="T71" fmla="*/ 20 w 2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28">
                    <a:moveTo>
                      <a:pt x="18" y="20"/>
                    </a:moveTo>
                    <a:lnTo>
                      <a:pt x="20" y="21"/>
                    </a:lnTo>
                    <a:lnTo>
                      <a:pt x="20" y="24"/>
                    </a:lnTo>
                    <a:lnTo>
                      <a:pt x="18" y="26"/>
                    </a:lnTo>
                    <a:lnTo>
                      <a:pt x="15" y="28"/>
                    </a:lnTo>
                    <a:lnTo>
                      <a:pt x="14" y="28"/>
                    </a:lnTo>
                    <a:lnTo>
                      <a:pt x="11" y="26"/>
                    </a:lnTo>
                    <a:lnTo>
                      <a:pt x="9" y="24"/>
                    </a:lnTo>
                    <a:lnTo>
                      <a:pt x="6" y="20"/>
                    </a:lnTo>
                    <a:lnTo>
                      <a:pt x="5" y="15"/>
                    </a:lnTo>
                    <a:lnTo>
                      <a:pt x="3" y="11"/>
                    </a:lnTo>
                    <a:lnTo>
                      <a:pt x="2" y="6"/>
                    </a:lnTo>
                    <a:lnTo>
                      <a:pt x="0" y="2"/>
                    </a:lnTo>
                    <a:lnTo>
                      <a:pt x="0" y="0"/>
                    </a:lnTo>
                    <a:lnTo>
                      <a:pt x="2" y="0"/>
                    </a:lnTo>
                    <a:lnTo>
                      <a:pt x="3" y="0"/>
                    </a:lnTo>
                    <a:lnTo>
                      <a:pt x="5" y="6"/>
                    </a:lnTo>
                    <a:lnTo>
                      <a:pt x="6" y="10"/>
                    </a:lnTo>
                    <a:lnTo>
                      <a:pt x="6" y="11"/>
                    </a:lnTo>
                    <a:lnTo>
                      <a:pt x="13" y="15"/>
                    </a:lnTo>
                    <a:lnTo>
                      <a:pt x="18"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6" name="Freeform 320"/>
              <p:cNvSpPr>
                <a:spLocks/>
              </p:cNvSpPr>
              <p:nvPr/>
            </p:nvSpPr>
            <p:spPr bwMode="auto">
              <a:xfrm>
                <a:off x="3675" y="3713"/>
                <a:ext cx="11" cy="30"/>
              </a:xfrm>
              <a:custGeom>
                <a:avLst/>
                <a:gdLst>
                  <a:gd name="T0" fmla="*/ 9 w 11"/>
                  <a:gd name="T1" fmla="*/ 0 h 30"/>
                  <a:gd name="T2" fmla="*/ 8 w 11"/>
                  <a:gd name="T3" fmla="*/ 0 h 30"/>
                  <a:gd name="T4" fmla="*/ 8 w 11"/>
                  <a:gd name="T5" fmla="*/ 1 h 30"/>
                  <a:gd name="T6" fmla="*/ 8 w 11"/>
                  <a:gd name="T7" fmla="*/ 8 h 30"/>
                  <a:gd name="T8" fmla="*/ 7 w 11"/>
                  <a:gd name="T9" fmla="*/ 12 h 30"/>
                  <a:gd name="T10" fmla="*/ 5 w 11"/>
                  <a:gd name="T11" fmla="*/ 15 h 30"/>
                  <a:gd name="T12" fmla="*/ 3 w 11"/>
                  <a:gd name="T13" fmla="*/ 19 h 30"/>
                  <a:gd name="T14" fmla="*/ 1 w 11"/>
                  <a:gd name="T15" fmla="*/ 24 h 30"/>
                  <a:gd name="T16" fmla="*/ 0 w 11"/>
                  <a:gd name="T17" fmla="*/ 29 h 30"/>
                  <a:gd name="T18" fmla="*/ 1 w 11"/>
                  <a:gd name="T19" fmla="*/ 30 h 30"/>
                  <a:gd name="T20" fmla="*/ 3 w 11"/>
                  <a:gd name="T21" fmla="*/ 30 h 30"/>
                  <a:gd name="T22" fmla="*/ 5 w 11"/>
                  <a:gd name="T23" fmla="*/ 29 h 30"/>
                  <a:gd name="T24" fmla="*/ 7 w 11"/>
                  <a:gd name="T25" fmla="*/ 24 h 30"/>
                  <a:gd name="T26" fmla="*/ 8 w 11"/>
                  <a:gd name="T27" fmla="*/ 20 h 30"/>
                  <a:gd name="T28" fmla="*/ 9 w 11"/>
                  <a:gd name="T29" fmla="*/ 18 h 30"/>
                  <a:gd name="T30" fmla="*/ 9 w 11"/>
                  <a:gd name="T31" fmla="*/ 8 h 30"/>
                  <a:gd name="T32" fmla="*/ 11 w 11"/>
                  <a:gd name="T33" fmla="*/ 1 h 30"/>
                  <a:gd name="T34" fmla="*/ 11 w 11"/>
                  <a:gd name="T35" fmla="*/ 0 h 30"/>
                  <a:gd name="T36" fmla="*/ 9 w 11"/>
                  <a:gd name="T37" fmla="*/ 0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30"/>
                  <a:gd name="T59" fmla="*/ 11 w 11"/>
                  <a:gd name="T60" fmla="*/ 30 h 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30">
                    <a:moveTo>
                      <a:pt x="9" y="0"/>
                    </a:moveTo>
                    <a:lnTo>
                      <a:pt x="8" y="0"/>
                    </a:lnTo>
                    <a:lnTo>
                      <a:pt x="8" y="1"/>
                    </a:lnTo>
                    <a:lnTo>
                      <a:pt x="8" y="8"/>
                    </a:lnTo>
                    <a:lnTo>
                      <a:pt x="7" y="12"/>
                    </a:lnTo>
                    <a:lnTo>
                      <a:pt x="5" y="15"/>
                    </a:lnTo>
                    <a:lnTo>
                      <a:pt x="3" y="19"/>
                    </a:lnTo>
                    <a:lnTo>
                      <a:pt x="1" y="24"/>
                    </a:lnTo>
                    <a:lnTo>
                      <a:pt x="0" y="29"/>
                    </a:lnTo>
                    <a:lnTo>
                      <a:pt x="1" y="30"/>
                    </a:lnTo>
                    <a:lnTo>
                      <a:pt x="3" y="30"/>
                    </a:lnTo>
                    <a:lnTo>
                      <a:pt x="5" y="29"/>
                    </a:lnTo>
                    <a:lnTo>
                      <a:pt x="7" y="24"/>
                    </a:lnTo>
                    <a:lnTo>
                      <a:pt x="8" y="20"/>
                    </a:lnTo>
                    <a:lnTo>
                      <a:pt x="9" y="18"/>
                    </a:lnTo>
                    <a:lnTo>
                      <a:pt x="9" y="8"/>
                    </a:lnTo>
                    <a:lnTo>
                      <a:pt x="11" y="1"/>
                    </a:lnTo>
                    <a:lnTo>
                      <a:pt x="11" y="0"/>
                    </a:lnTo>
                    <a:lnTo>
                      <a:pt x="9"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7" name="Freeform 321"/>
              <p:cNvSpPr>
                <a:spLocks/>
              </p:cNvSpPr>
              <p:nvPr/>
            </p:nvSpPr>
            <p:spPr bwMode="auto">
              <a:xfrm>
                <a:off x="3659" y="3728"/>
                <a:ext cx="21" cy="27"/>
              </a:xfrm>
              <a:custGeom>
                <a:avLst/>
                <a:gdLst>
                  <a:gd name="T0" fmla="*/ 21 w 21"/>
                  <a:gd name="T1" fmla="*/ 23 h 27"/>
                  <a:gd name="T2" fmla="*/ 20 w 21"/>
                  <a:gd name="T3" fmla="*/ 26 h 27"/>
                  <a:gd name="T4" fmla="*/ 17 w 21"/>
                  <a:gd name="T5" fmla="*/ 27 h 27"/>
                  <a:gd name="T6" fmla="*/ 15 w 21"/>
                  <a:gd name="T7" fmla="*/ 26 h 27"/>
                  <a:gd name="T8" fmla="*/ 10 w 21"/>
                  <a:gd name="T9" fmla="*/ 22 h 27"/>
                  <a:gd name="T10" fmla="*/ 4 w 21"/>
                  <a:gd name="T11" fmla="*/ 11 h 27"/>
                  <a:gd name="T12" fmla="*/ 0 w 21"/>
                  <a:gd name="T13" fmla="*/ 3 h 27"/>
                  <a:gd name="T14" fmla="*/ 0 w 21"/>
                  <a:gd name="T15" fmla="*/ 1 h 27"/>
                  <a:gd name="T16" fmla="*/ 0 w 21"/>
                  <a:gd name="T17" fmla="*/ 0 h 27"/>
                  <a:gd name="T18" fmla="*/ 1 w 21"/>
                  <a:gd name="T19" fmla="*/ 0 h 27"/>
                  <a:gd name="T20" fmla="*/ 2 w 21"/>
                  <a:gd name="T21" fmla="*/ 1 h 27"/>
                  <a:gd name="T22" fmla="*/ 4 w 21"/>
                  <a:gd name="T23" fmla="*/ 5 h 27"/>
                  <a:gd name="T24" fmla="*/ 6 w 21"/>
                  <a:gd name="T25" fmla="*/ 11 h 27"/>
                  <a:gd name="T26" fmla="*/ 10 w 21"/>
                  <a:gd name="T27" fmla="*/ 14 h 27"/>
                  <a:gd name="T28" fmla="*/ 16 w 21"/>
                  <a:gd name="T29" fmla="*/ 19 h 27"/>
                  <a:gd name="T30" fmla="*/ 20 w 21"/>
                  <a:gd name="T31" fmla="*/ 22 h 27"/>
                  <a:gd name="T32" fmla="*/ 21 w 21"/>
                  <a:gd name="T33" fmla="*/ 23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27"/>
                  <a:gd name="T53" fmla="*/ 21 w 21"/>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27">
                    <a:moveTo>
                      <a:pt x="21" y="23"/>
                    </a:moveTo>
                    <a:lnTo>
                      <a:pt x="20" y="26"/>
                    </a:lnTo>
                    <a:lnTo>
                      <a:pt x="17" y="27"/>
                    </a:lnTo>
                    <a:lnTo>
                      <a:pt x="15" y="26"/>
                    </a:lnTo>
                    <a:lnTo>
                      <a:pt x="10" y="22"/>
                    </a:lnTo>
                    <a:lnTo>
                      <a:pt x="4" y="11"/>
                    </a:lnTo>
                    <a:lnTo>
                      <a:pt x="0" y="3"/>
                    </a:lnTo>
                    <a:lnTo>
                      <a:pt x="0" y="1"/>
                    </a:lnTo>
                    <a:lnTo>
                      <a:pt x="0" y="0"/>
                    </a:lnTo>
                    <a:lnTo>
                      <a:pt x="1" y="0"/>
                    </a:lnTo>
                    <a:lnTo>
                      <a:pt x="2" y="1"/>
                    </a:lnTo>
                    <a:lnTo>
                      <a:pt x="4" y="5"/>
                    </a:lnTo>
                    <a:lnTo>
                      <a:pt x="6" y="11"/>
                    </a:lnTo>
                    <a:lnTo>
                      <a:pt x="10" y="14"/>
                    </a:lnTo>
                    <a:lnTo>
                      <a:pt x="16" y="19"/>
                    </a:lnTo>
                    <a:lnTo>
                      <a:pt x="20" y="22"/>
                    </a:lnTo>
                    <a:lnTo>
                      <a:pt x="21" y="23"/>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8" name="Freeform 322"/>
              <p:cNvSpPr>
                <a:spLocks/>
              </p:cNvSpPr>
              <p:nvPr/>
            </p:nvSpPr>
            <p:spPr bwMode="auto">
              <a:xfrm>
                <a:off x="3664" y="3748"/>
                <a:ext cx="24" cy="21"/>
              </a:xfrm>
              <a:custGeom>
                <a:avLst/>
                <a:gdLst>
                  <a:gd name="T0" fmla="*/ 24 w 24"/>
                  <a:gd name="T1" fmla="*/ 17 h 21"/>
                  <a:gd name="T2" fmla="*/ 23 w 24"/>
                  <a:gd name="T3" fmla="*/ 19 h 21"/>
                  <a:gd name="T4" fmla="*/ 22 w 24"/>
                  <a:gd name="T5" fmla="*/ 21 h 21"/>
                  <a:gd name="T6" fmla="*/ 18 w 24"/>
                  <a:gd name="T7" fmla="*/ 19 h 21"/>
                  <a:gd name="T8" fmla="*/ 12 w 24"/>
                  <a:gd name="T9" fmla="*/ 17 h 21"/>
                  <a:gd name="T10" fmla="*/ 8 w 24"/>
                  <a:gd name="T11" fmla="*/ 11 h 21"/>
                  <a:gd name="T12" fmla="*/ 4 w 24"/>
                  <a:gd name="T13" fmla="*/ 7 h 21"/>
                  <a:gd name="T14" fmla="*/ 3 w 24"/>
                  <a:gd name="T15" fmla="*/ 4 h 21"/>
                  <a:gd name="T16" fmla="*/ 1 w 24"/>
                  <a:gd name="T17" fmla="*/ 2 h 21"/>
                  <a:gd name="T18" fmla="*/ 0 w 24"/>
                  <a:gd name="T19" fmla="*/ 2 h 21"/>
                  <a:gd name="T20" fmla="*/ 1 w 24"/>
                  <a:gd name="T21" fmla="*/ 0 h 21"/>
                  <a:gd name="T22" fmla="*/ 3 w 24"/>
                  <a:gd name="T23" fmla="*/ 0 h 21"/>
                  <a:gd name="T24" fmla="*/ 3 w 24"/>
                  <a:gd name="T25" fmla="*/ 2 h 21"/>
                  <a:gd name="T26" fmla="*/ 5 w 24"/>
                  <a:gd name="T27" fmla="*/ 4 h 21"/>
                  <a:gd name="T28" fmla="*/ 8 w 24"/>
                  <a:gd name="T29" fmla="*/ 9 h 21"/>
                  <a:gd name="T30" fmla="*/ 14 w 24"/>
                  <a:gd name="T31" fmla="*/ 11 h 21"/>
                  <a:gd name="T32" fmla="*/ 19 w 24"/>
                  <a:gd name="T33" fmla="*/ 13 h 21"/>
                  <a:gd name="T34" fmla="*/ 22 w 24"/>
                  <a:gd name="T35" fmla="*/ 15 h 21"/>
                  <a:gd name="T36" fmla="*/ 24 w 24"/>
                  <a:gd name="T37" fmla="*/ 17 h 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
                  <a:gd name="T58" fmla="*/ 0 h 21"/>
                  <a:gd name="T59" fmla="*/ 24 w 24"/>
                  <a:gd name="T60" fmla="*/ 21 h 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 h="21">
                    <a:moveTo>
                      <a:pt x="24" y="17"/>
                    </a:moveTo>
                    <a:lnTo>
                      <a:pt x="23" y="19"/>
                    </a:lnTo>
                    <a:lnTo>
                      <a:pt x="22" y="21"/>
                    </a:lnTo>
                    <a:lnTo>
                      <a:pt x="18" y="19"/>
                    </a:lnTo>
                    <a:lnTo>
                      <a:pt x="12" y="17"/>
                    </a:lnTo>
                    <a:lnTo>
                      <a:pt x="8" y="11"/>
                    </a:lnTo>
                    <a:lnTo>
                      <a:pt x="4" y="7"/>
                    </a:lnTo>
                    <a:lnTo>
                      <a:pt x="3" y="4"/>
                    </a:lnTo>
                    <a:lnTo>
                      <a:pt x="1" y="2"/>
                    </a:lnTo>
                    <a:lnTo>
                      <a:pt x="0" y="2"/>
                    </a:lnTo>
                    <a:lnTo>
                      <a:pt x="1" y="0"/>
                    </a:lnTo>
                    <a:lnTo>
                      <a:pt x="3" y="0"/>
                    </a:lnTo>
                    <a:lnTo>
                      <a:pt x="3" y="2"/>
                    </a:lnTo>
                    <a:lnTo>
                      <a:pt x="5" y="4"/>
                    </a:lnTo>
                    <a:lnTo>
                      <a:pt x="8" y="9"/>
                    </a:lnTo>
                    <a:lnTo>
                      <a:pt x="14" y="11"/>
                    </a:lnTo>
                    <a:lnTo>
                      <a:pt x="19" y="13"/>
                    </a:lnTo>
                    <a:lnTo>
                      <a:pt x="22" y="15"/>
                    </a:lnTo>
                    <a:lnTo>
                      <a:pt x="24" y="17"/>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69" name="Freeform 323"/>
              <p:cNvSpPr>
                <a:spLocks/>
              </p:cNvSpPr>
              <p:nvPr/>
            </p:nvSpPr>
            <p:spPr bwMode="auto">
              <a:xfrm>
                <a:off x="3674" y="3766"/>
                <a:ext cx="25" cy="19"/>
              </a:xfrm>
              <a:custGeom>
                <a:avLst/>
                <a:gdLst>
                  <a:gd name="T0" fmla="*/ 25 w 25"/>
                  <a:gd name="T1" fmla="*/ 15 h 19"/>
                  <a:gd name="T2" fmla="*/ 25 w 25"/>
                  <a:gd name="T3" fmla="*/ 16 h 19"/>
                  <a:gd name="T4" fmla="*/ 25 w 25"/>
                  <a:gd name="T5" fmla="*/ 18 h 19"/>
                  <a:gd name="T6" fmla="*/ 24 w 25"/>
                  <a:gd name="T7" fmla="*/ 19 h 19"/>
                  <a:gd name="T8" fmla="*/ 21 w 25"/>
                  <a:gd name="T9" fmla="*/ 19 h 19"/>
                  <a:gd name="T10" fmla="*/ 16 w 25"/>
                  <a:gd name="T11" fmla="*/ 16 h 19"/>
                  <a:gd name="T12" fmla="*/ 12 w 25"/>
                  <a:gd name="T13" fmla="*/ 14 h 19"/>
                  <a:gd name="T14" fmla="*/ 8 w 25"/>
                  <a:gd name="T15" fmla="*/ 10 h 19"/>
                  <a:gd name="T16" fmla="*/ 4 w 25"/>
                  <a:gd name="T17" fmla="*/ 6 h 19"/>
                  <a:gd name="T18" fmla="*/ 2 w 25"/>
                  <a:gd name="T19" fmla="*/ 3 h 19"/>
                  <a:gd name="T20" fmla="*/ 0 w 25"/>
                  <a:gd name="T21" fmla="*/ 1 h 19"/>
                  <a:gd name="T22" fmla="*/ 0 w 25"/>
                  <a:gd name="T23" fmla="*/ 0 h 19"/>
                  <a:gd name="T24" fmla="*/ 0 w 25"/>
                  <a:gd name="T25" fmla="*/ 0 h 19"/>
                  <a:gd name="T26" fmla="*/ 1 w 25"/>
                  <a:gd name="T27" fmla="*/ 0 h 19"/>
                  <a:gd name="T28" fmla="*/ 2 w 25"/>
                  <a:gd name="T29" fmla="*/ 0 h 19"/>
                  <a:gd name="T30" fmla="*/ 5 w 25"/>
                  <a:gd name="T31" fmla="*/ 4 h 19"/>
                  <a:gd name="T32" fmla="*/ 9 w 25"/>
                  <a:gd name="T33" fmla="*/ 7 h 19"/>
                  <a:gd name="T34" fmla="*/ 14 w 25"/>
                  <a:gd name="T35" fmla="*/ 10 h 19"/>
                  <a:gd name="T36" fmla="*/ 20 w 25"/>
                  <a:gd name="T37" fmla="*/ 11 h 19"/>
                  <a:gd name="T38" fmla="*/ 24 w 25"/>
                  <a:gd name="T39" fmla="*/ 14 h 19"/>
                  <a:gd name="T40" fmla="*/ 25 w 25"/>
                  <a:gd name="T41" fmla="*/ 15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19"/>
                  <a:gd name="T65" fmla="*/ 25 w 25"/>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19">
                    <a:moveTo>
                      <a:pt x="25" y="15"/>
                    </a:moveTo>
                    <a:lnTo>
                      <a:pt x="25" y="16"/>
                    </a:lnTo>
                    <a:lnTo>
                      <a:pt x="25" y="18"/>
                    </a:lnTo>
                    <a:lnTo>
                      <a:pt x="24" y="19"/>
                    </a:lnTo>
                    <a:lnTo>
                      <a:pt x="21" y="19"/>
                    </a:lnTo>
                    <a:lnTo>
                      <a:pt x="16" y="16"/>
                    </a:lnTo>
                    <a:lnTo>
                      <a:pt x="12" y="14"/>
                    </a:lnTo>
                    <a:lnTo>
                      <a:pt x="8" y="10"/>
                    </a:lnTo>
                    <a:lnTo>
                      <a:pt x="4" y="6"/>
                    </a:lnTo>
                    <a:lnTo>
                      <a:pt x="2" y="3"/>
                    </a:lnTo>
                    <a:lnTo>
                      <a:pt x="0" y="1"/>
                    </a:lnTo>
                    <a:lnTo>
                      <a:pt x="0" y="0"/>
                    </a:lnTo>
                    <a:lnTo>
                      <a:pt x="1" y="0"/>
                    </a:lnTo>
                    <a:lnTo>
                      <a:pt x="2" y="0"/>
                    </a:lnTo>
                    <a:lnTo>
                      <a:pt x="5" y="4"/>
                    </a:lnTo>
                    <a:lnTo>
                      <a:pt x="9" y="7"/>
                    </a:lnTo>
                    <a:lnTo>
                      <a:pt x="14" y="10"/>
                    </a:lnTo>
                    <a:lnTo>
                      <a:pt x="20" y="11"/>
                    </a:lnTo>
                    <a:lnTo>
                      <a:pt x="24" y="14"/>
                    </a:lnTo>
                    <a:lnTo>
                      <a:pt x="25" y="15"/>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0" name="Freeform 324"/>
              <p:cNvSpPr>
                <a:spLocks/>
              </p:cNvSpPr>
              <p:nvPr/>
            </p:nvSpPr>
            <p:spPr bwMode="auto">
              <a:xfrm>
                <a:off x="3693" y="3751"/>
                <a:ext cx="6" cy="23"/>
              </a:xfrm>
              <a:custGeom>
                <a:avLst/>
                <a:gdLst>
                  <a:gd name="T0" fmla="*/ 6 w 6"/>
                  <a:gd name="T1" fmla="*/ 21 h 23"/>
                  <a:gd name="T2" fmla="*/ 5 w 6"/>
                  <a:gd name="T3" fmla="*/ 23 h 23"/>
                  <a:gd name="T4" fmla="*/ 2 w 6"/>
                  <a:gd name="T5" fmla="*/ 23 h 23"/>
                  <a:gd name="T6" fmla="*/ 1 w 6"/>
                  <a:gd name="T7" fmla="*/ 23 h 23"/>
                  <a:gd name="T8" fmla="*/ 0 w 6"/>
                  <a:gd name="T9" fmla="*/ 21 h 23"/>
                  <a:gd name="T10" fmla="*/ 0 w 6"/>
                  <a:gd name="T11" fmla="*/ 16 h 23"/>
                  <a:gd name="T12" fmla="*/ 1 w 6"/>
                  <a:gd name="T13" fmla="*/ 11 h 23"/>
                  <a:gd name="T14" fmla="*/ 1 w 6"/>
                  <a:gd name="T15" fmla="*/ 7 h 23"/>
                  <a:gd name="T16" fmla="*/ 1 w 6"/>
                  <a:gd name="T17" fmla="*/ 6 h 23"/>
                  <a:gd name="T18" fmla="*/ 0 w 6"/>
                  <a:gd name="T19" fmla="*/ 3 h 23"/>
                  <a:gd name="T20" fmla="*/ 0 w 6"/>
                  <a:gd name="T21" fmla="*/ 0 h 23"/>
                  <a:gd name="T22" fmla="*/ 0 w 6"/>
                  <a:gd name="T23" fmla="*/ 0 h 23"/>
                  <a:gd name="T24" fmla="*/ 1 w 6"/>
                  <a:gd name="T25" fmla="*/ 0 h 23"/>
                  <a:gd name="T26" fmla="*/ 2 w 6"/>
                  <a:gd name="T27" fmla="*/ 4 h 23"/>
                  <a:gd name="T28" fmla="*/ 5 w 6"/>
                  <a:gd name="T29" fmla="*/ 10 h 23"/>
                  <a:gd name="T30" fmla="*/ 5 w 6"/>
                  <a:gd name="T31" fmla="*/ 14 h 23"/>
                  <a:gd name="T32" fmla="*/ 6 w 6"/>
                  <a:gd name="T33" fmla="*/ 18 h 23"/>
                  <a:gd name="T34" fmla="*/ 6 w 6"/>
                  <a:gd name="T35" fmla="*/ 21 h 23"/>
                  <a:gd name="T36" fmla="*/ 6 w 6"/>
                  <a:gd name="T37" fmla="*/ 21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
                  <a:gd name="T58" fmla="*/ 0 h 23"/>
                  <a:gd name="T59" fmla="*/ 6 w 6"/>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 h="23">
                    <a:moveTo>
                      <a:pt x="6" y="21"/>
                    </a:moveTo>
                    <a:lnTo>
                      <a:pt x="5" y="23"/>
                    </a:lnTo>
                    <a:lnTo>
                      <a:pt x="2" y="23"/>
                    </a:lnTo>
                    <a:lnTo>
                      <a:pt x="1" y="23"/>
                    </a:lnTo>
                    <a:lnTo>
                      <a:pt x="0" y="21"/>
                    </a:lnTo>
                    <a:lnTo>
                      <a:pt x="0" y="16"/>
                    </a:lnTo>
                    <a:lnTo>
                      <a:pt x="1" y="11"/>
                    </a:lnTo>
                    <a:lnTo>
                      <a:pt x="1" y="7"/>
                    </a:lnTo>
                    <a:lnTo>
                      <a:pt x="1" y="6"/>
                    </a:lnTo>
                    <a:lnTo>
                      <a:pt x="0" y="3"/>
                    </a:lnTo>
                    <a:lnTo>
                      <a:pt x="0" y="0"/>
                    </a:lnTo>
                    <a:lnTo>
                      <a:pt x="1" y="0"/>
                    </a:lnTo>
                    <a:lnTo>
                      <a:pt x="2" y="4"/>
                    </a:lnTo>
                    <a:lnTo>
                      <a:pt x="5" y="10"/>
                    </a:lnTo>
                    <a:lnTo>
                      <a:pt x="5" y="14"/>
                    </a:lnTo>
                    <a:lnTo>
                      <a:pt x="6" y="18"/>
                    </a:lnTo>
                    <a:lnTo>
                      <a:pt x="6"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1" name="Freeform 325"/>
              <p:cNvSpPr>
                <a:spLocks/>
              </p:cNvSpPr>
              <p:nvPr/>
            </p:nvSpPr>
            <p:spPr bwMode="auto">
              <a:xfrm>
                <a:off x="3682" y="3737"/>
                <a:ext cx="8" cy="24"/>
              </a:xfrm>
              <a:custGeom>
                <a:avLst/>
                <a:gdLst>
                  <a:gd name="T0" fmla="*/ 6 w 8"/>
                  <a:gd name="T1" fmla="*/ 22 h 24"/>
                  <a:gd name="T2" fmla="*/ 5 w 8"/>
                  <a:gd name="T3" fmla="*/ 24 h 24"/>
                  <a:gd name="T4" fmla="*/ 2 w 8"/>
                  <a:gd name="T5" fmla="*/ 24 h 24"/>
                  <a:gd name="T6" fmla="*/ 0 w 8"/>
                  <a:gd name="T7" fmla="*/ 22 h 24"/>
                  <a:gd name="T8" fmla="*/ 0 w 8"/>
                  <a:gd name="T9" fmla="*/ 21 h 24"/>
                  <a:gd name="T10" fmla="*/ 1 w 8"/>
                  <a:gd name="T11" fmla="*/ 17 h 24"/>
                  <a:gd name="T12" fmla="*/ 4 w 8"/>
                  <a:gd name="T13" fmla="*/ 11 h 24"/>
                  <a:gd name="T14" fmla="*/ 5 w 8"/>
                  <a:gd name="T15" fmla="*/ 9 h 24"/>
                  <a:gd name="T16" fmla="*/ 5 w 8"/>
                  <a:gd name="T17" fmla="*/ 6 h 24"/>
                  <a:gd name="T18" fmla="*/ 5 w 8"/>
                  <a:gd name="T19" fmla="*/ 3 h 24"/>
                  <a:gd name="T20" fmla="*/ 5 w 8"/>
                  <a:gd name="T21" fmla="*/ 0 h 24"/>
                  <a:gd name="T22" fmla="*/ 5 w 8"/>
                  <a:gd name="T23" fmla="*/ 0 h 24"/>
                  <a:gd name="T24" fmla="*/ 6 w 8"/>
                  <a:gd name="T25" fmla="*/ 0 h 24"/>
                  <a:gd name="T26" fmla="*/ 8 w 8"/>
                  <a:gd name="T27" fmla="*/ 6 h 24"/>
                  <a:gd name="T28" fmla="*/ 8 w 8"/>
                  <a:gd name="T29" fmla="*/ 11 h 24"/>
                  <a:gd name="T30" fmla="*/ 8 w 8"/>
                  <a:gd name="T31" fmla="*/ 15 h 24"/>
                  <a:gd name="T32" fmla="*/ 6 w 8"/>
                  <a:gd name="T33" fmla="*/ 20 h 24"/>
                  <a:gd name="T34" fmla="*/ 6 w 8"/>
                  <a:gd name="T35" fmla="*/ 21 h 24"/>
                  <a:gd name="T36" fmla="*/ 6 w 8"/>
                  <a:gd name="T37" fmla="*/ 22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
                  <a:gd name="T58" fmla="*/ 0 h 24"/>
                  <a:gd name="T59" fmla="*/ 8 w 8"/>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 h="24">
                    <a:moveTo>
                      <a:pt x="6" y="22"/>
                    </a:moveTo>
                    <a:lnTo>
                      <a:pt x="5" y="24"/>
                    </a:lnTo>
                    <a:lnTo>
                      <a:pt x="2" y="24"/>
                    </a:lnTo>
                    <a:lnTo>
                      <a:pt x="0" y="22"/>
                    </a:lnTo>
                    <a:lnTo>
                      <a:pt x="0" y="21"/>
                    </a:lnTo>
                    <a:lnTo>
                      <a:pt x="1" y="17"/>
                    </a:lnTo>
                    <a:lnTo>
                      <a:pt x="4" y="11"/>
                    </a:lnTo>
                    <a:lnTo>
                      <a:pt x="5" y="9"/>
                    </a:lnTo>
                    <a:lnTo>
                      <a:pt x="5" y="6"/>
                    </a:lnTo>
                    <a:lnTo>
                      <a:pt x="5" y="3"/>
                    </a:lnTo>
                    <a:lnTo>
                      <a:pt x="5" y="0"/>
                    </a:lnTo>
                    <a:lnTo>
                      <a:pt x="6" y="0"/>
                    </a:lnTo>
                    <a:lnTo>
                      <a:pt x="8" y="6"/>
                    </a:lnTo>
                    <a:lnTo>
                      <a:pt x="8" y="11"/>
                    </a:lnTo>
                    <a:lnTo>
                      <a:pt x="8" y="15"/>
                    </a:lnTo>
                    <a:lnTo>
                      <a:pt x="6" y="20"/>
                    </a:lnTo>
                    <a:lnTo>
                      <a:pt x="6" y="21"/>
                    </a:lnTo>
                    <a:lnTo>
                      <a:pt x="6" y="22"/>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2" name="Freeform 326"/>
              <p:cNvSpPr>
                <a:spLocks/>
              </p:cNvSpPr>
              <p:nvPr/>
            </p:nvSpPr>
            <p:spPr bwMode="auto">
              <a:xfrm>
                <a:off x="3686" y="3784"/>
                <a:ext cx="28" cy="16"/>
              </a:xfrm>
              <a:custGeom>
                <a:avLst/>
                <a:gdLst>
                  <a:gd name="T0" fmla="*/ 28 w 28"/>
                  <a:gd name="T1" fmla="*/ 11 h 16"/>
                  <a:gd name="T2" fmla="*/ 28 w 28"/>
                  <a:gd name="T3" fmla="*/ 12 h 16"/>
                  <a:gd name="T4" fmla="*/ 28 w 28"/>
                  <a:gd name="T5" fmla="*/ 15 h 16"/>
                  <a:gd name="T6" fmla="*/ 27 w 28"/>
                  <a:gd name="T7" fmla="*/ 15 h 16"/>
                  <a:gd name="T8" fmla="*/ 24 w 28"/>
                  <a:gd name="T9" fmla="*/ 16 h 16"/>
                  <a:gd name="T10" fmla="*/ 17 w 28"/>
                  <a:gd name="T11" fmla="*/ 13 h 16"/>
                  <a:gd name="T12" fmla="*/ 13 w 28"/>
                  <a:gd name="T13" fmla="*/ 11 h 16"/>
                  <a:gd name="T14" fmla="*/ 9 w 28"/>
                  <a:gd name="T15" fmla="*/ 8 h 16"/>
                  <a:gd name="T16" fmla="*/ 5 w 28"/>
                  <a:gd name="T17" fmla="*/ 4 h 16"/>
                  <a:gd name="T18" fmla="*/ 2 w 28"/>
                  <a:gd name="T19" fmla="*/ 3 h 16"/>
                  <a:gd name="T20" fmla="*/ 1 w 28"/>
                  <a:gd name="T21" fmla="*/ 1 h 16"/>
                  <a:gd name="T22" fmla="*/ 0 w 28"/>
                  <a:gd name="T23" fmla="*/ 0 h 16"/>
                  <a:gd name="T24" fmla="*/ 1 w 28"/>
                  <a:gd name="T25" fmla="*/ 0 h 16"/>
                  <a:gd name="T26" fmla="*/ 1 w 28"/>
                  <a:gd name="T27" fmla="*/ 0 h 16"/>
                  <a:gd name="T28" fmla="*/ 2 w 28"/>
                  <a:gd name="T29" fmla="*/ 0 h 16"/>
                  <a:gd name="T30" fmla="*/ 7 w 28"/>
                  <a:gd name="T31" fmla="*/ 3 h 16"/>
                  <a:gd name="T32" fmla="*/ 11 w 28"/>
                  <a:gd name="T33" fmla="*/ 5 h 16"/>
                  <a:gd name="T34" fmla="*/ 16 w 28"/>
                  <a:gd name="T35" fmla="*/ 8 h 16"/>
                  <a:gd name="T36" fmla="*/ 22 w 28"/>
                  <a:gd name="T37" fmla="*/ 8 h 16"/>
                  <a:gd name="T38" fmla="*/ 26 w 28"/>
                  <a:gd name="T39" fmla="*/ 11 h 16"/>
                  <a:gd name="T40" fmla="*/ 28 w 28"/>
                  <a:gd name="T41" fmla="*/ 11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6"/>
                  <a:gd name="T65" fmla="*/ 28 w 28"/>
                  <a:gd name="T66" fmla="*/ 16 h 1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6">
                    <a:moveTo>
                      <a:pt x="28" y="11"/>
                    </a:moveTo>
                    <a:lnTo>
                      <a:pt x="28" y="12"/>
                    </a:lnTo>
                    <a:lnTo>
                      <a:pt x="28" y="15"/>
                    </a:lnTo>
                    <a:lnTo>
                      <a:pt x="27" y="15"/>
                    </a:lnTo>
                    <a:lnTo>
                      <a:pt x="24" y="16"/>
                    </a:lnTo>
                    <a:lnTo>
                      <a:pt x="17" y="13"/>
                    </a:lnTo>
                    <a:lnTo>
                      <a:pt x="13" y="11"/>
                    </a:lnTo>
                    <a:lnTo>
                      <a:pt x="9" y="8"/>
                    </a:lnTo>
                    <a:lnTo>
                      <a:pt x="5" y="4"/>
                    </a:lnTo>
                    <a:lnTo>
                      <a:pt x="2" y="3"/>
                    </a:lnTo>
                    <a:lnTo>
                      <a:pt x="1" y="1"/>
                    </a:lnTo>
                    <a:lnTo>
                      <a:pt x="0" y="0"/>
                    </a:lnTo>
                    <a:lnTo>
                      <a:pt x="1" y="0"/>
                    </a:lnTo>
                    <a:lnTo>
                      <a:pt x="2" y="0"/>
                    </a:lnTo>
                    <a:lnTo>
                      <a:pt x="7" y="3"/>
                    </a:lnTo>
                    <a:lnTo>
                      <a:pt x="11" y="5"/>
                    </a:lnTo>
                    <a:lnTo>
                      <a:pt x="16" y="8"/>
                    </a:lnTo>
                    <a:lnTo>
                      <a:pt x="22" y="8"/>
                    </a:lnTo>
                    <a:lnTo>
                      <a:pt x="26" y="11"/>
                    </a:lnTo>
                    <a:lnTo>
                      <a:pt x="28" y="1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3" name="Freeform 327"/>
              <p:cNvSpPr>
                <a:spLocks/>
              </p:cNvSpPr>
              <p:nvPr/>
            </p:nvSpPr>
            <p:spPr bwMode="auto">
              <a:xfrm>
                <a:off x="3702" y="3767"/>
                <a:ext cx="10" cy="24"/>
              </a:xfrm>
              <a:custGeom>
                <a:avLst/>
                <a:gdLst>
                  <a:gd name="T0" fmla="*/ 10 w 10"/>
                  <a:gd name="T1" fmla="*/ 21 h 24"/>
                  <a:gd name="T2" fmla="*/ 10 w 10"/>
                  <a:gd name="T3" fmla="*/ 22 h 24"/>
                  <a:gd name="T4" fmla="*/ 7 w 10"/>
                  <a:gd name="T5" fmla="*/ 24 h 24"/>
                  <a:gd name="T6" fmla="*/ 6 w 10"/>
                  <a:gd name="T7" fmla="*/ 24 h 24"/>
                  <a:gd name="T8" fmla="*/ 3 w 10"/>
                  <a:gd name="T9" fmla="*/ 22 h 24"/>
                  <a:gd name="T10" fmla="*/ 3 w 10"/>
                  <a:gd name="T11" fmla="*/ 18 h 24"/>
                  <a:gd name="T12" fmla="*/ 3 w 10"/>
                  <a:gd name="T13" fmla="*/ 11 h 24"/>
                  <a:gd name="T14" fmla="*/ 3 w 10"/>
                  <a:gd name="T15" fmla="*/ 9 h 24"/>
                  <a:gd name="T16" fmla="*/ 3 w 10"/>
                  <a:gd name="T17" fmla="*/ 6 h 24"/>
                  <a:gd name="T18" fmla="*/ 1 w 10"/>
                  <a:gd name="T19" fmla="*/ 3 h 24"/>
                  <a:gd name="T20" fmla="*/ 0 w 10"/>
                  <a:gd name="T21" fmla="*/ 2 h 24"/>
                  <a:gd name="T22" fmla="*/ 0 w 10"/>
                  <a:gd name="T23" fmla="*/ 0 h 24"/>
                  <a:gd name="T24" fmla="*/ 1 w 10"/>
                  <a:gd name="T25" fmla="*/ 0 h 24"/>
                  <a:gd name="T26" fmla="*/ 4 w 10"/>
                  <a:gd name="T27" fmla="*/ 5 h 24"/>
                  <a:gd name="T28" fmla="*/ 7 w 10"/>
                  <a:gd name="T29" fmla="*/ 10 h 24"/>
                  <a:gd name="T30" fmla="*/ 8 w 10"/>
                  <a:gd name="T31" fmla="*/ 14 h 24"/>
                  <a:gd name="T32" fmla="*/ 10 w 10"/>
                  <a:gd name="T33" fmla="*/ 17 h 24"/>
                  <a:gd name="T34" fmla="*/ 10 w 10"/>
                  <a:gd name="T35" fmla="*/ 20 h 24"/>
                  <a:gd name="T36" fmla="*/ 10 w 10"/>
                  <a:gd name="T37" fmla="*/ 21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4"/>
                  <a:gd name="T59" fmla="*/ 10 w 10"/>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4">
                    <a:moveTo>
                      <a:pt x="10" y="21"/>
                    </a:moveTo>
                    <a:lnTo>
                      <a:pt x="10" y="22"/>
                    </a:lnTo>
                    <a:lnTo>
                      <a:pt x="7" y="24"/>
                    </a:lnTo>
                    <a:lnTo>
                      <a:pt x="6" y="24"/>
                    </a:lnTo>
                    <a:lnTo>
                      <a:pt x="3" y="22"/>
                    </a:lnTo>
                    <a:lnTo>
                      <a:pt x="3" y="18"/>
                    </a:lnTo>
                    <a:lnTo>
                      <a:pt x="3" y="11"/>
                    </a:lnTo>
                    <a:lnTo>
                      <a:pt x="3" y="9"/>
                    </a:lnTo>
                    <a:lnTo>
                      <a:pt x="3" y="6"/>
                    </a:lnTo>
                    <a:lnTo>
                      <a:pt x="1" y="3"/>
                    </a:lnTo>
                    <a:lnTo>
                      <a:pt x="0" y="2"/>
                    </a:lnTo>
                    <a:lnTo>
                      <a:pt x="0" y="0"/>
                    </a:lnTo>
                    <a:lnTo>
                      <a:pt x="1" y="0"/>
                    </a:lnTo>
                    <a:lnTo>
                      <a:pt x="4" y="5"/>
                    </a:lnTo>
                    <a:lnTo>
                      <a:pt x="7" y="10"/>
                    </a:lnTo>
                    <a:lnTo>
                      <a:pt x="8" y="14"/>
                    </a:lnTo>
                    <a:lnTo>
                      <a:pt x="10" y="17"/>
                    </a:lnTo>
                    <a:lnTo>
                      <a:pt x="10" y="20"/>
                    </a:lnTo>
                    <a:lnTo>
                      <a:pt x="10" y="21"/>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4" name="Freeform 328"/>
              <p:cNvSpPr>
                <a:spLocks/>
              </p:cNvSpPr>
              <p:nvPr/>
            </p:nvSpPr>
            <p:spPr bwMode="auto">
              <a:xfrm>
                <a:off x="3714" y="3780"/>
                <a:ext cx="10" cy="23"/>
              </a:xfrm>
              <a:custGeom>
                <a:avLst/>
                <a:gdLst>
                  <a:gd name="T0" fmla="*/ 10 w 10"/>
                  <a:gd name="T1" fmla="*/ 20 h 23"/>
                  <a:gd name="T2" fmla="*/ 10 w 10"/>
                  <a:gd name="T3" fmla="*/ 23 h 23"/>
                  <a:gd name="T4" fmla="*/ 7 w 10"/>
                  <a:gd name="T5" fmla="*/ 23 h 23"/>
                  <a:gd name="T6" fmla="*/ 4 w 10"/>
                  <a:gd name="T7" fmla="*/ 23 h 23"/>
                  <a:gd name="T8" fmla="*/ 3 w 10"/>
                  <a:gd name="T9" fmla="*/ 22 h 23"/>
                  <a:gd name="T10" fmla="*/ 3 w 10"/>
                  <a:gd name="T11" fmla="*/ 17 h 23"/>
                  <a:gd name="T12" fmla="*/ 3 w 10"/>
                  <a:gd name="T13" fmla="*/ 12 h 23"/>
                  <a:gd name="T14" fmla="*/ 3 w 10"/>
                  <a:gd name="T15" fmla="*/ 8 h 23"/>
                  <a:gd name="T16" fmla="*/ 2 w 10"/>
                  <a:gd name="T17" fmla="*/ 5 h 23"/>
                  <a:gd name="T18" fmla="*/ 0 w 10"/>
                  <a:gd name="T19" fmla="*/ 4 h 23"/>
                  <a:gd name="T20" fmla="*/ 0 w 10"/>
                  <a:gd name="T21" fmla="*/ 1 h 23"/>
                  <a:gd name="T22" fmla="*/ 0 w 10"/>
                  <a:gd name="T23" fmla="*/ 0 h 23"/>
                  <a:gd name="T24" fmla="*/ 0 w 10"/>
                  <a:gd name="T25" fmla="*/ 0 h 23"/>
                  <a:gd name="T26" fmla="*/ 3 w 10"/>
                  <a:gd name="T27" fmla="*/ 4 h 23"/>
                  <a:gd name="T28" fmla="*/ 6 w 10"/>
                  <a:gd name="T29" fmla="*/ 9 h 23"/>
                  <a:gd name="T30" fmla="*/ 9 w 10"/>
                  <a:gd name="T31" fmla="*/ 13 h 23"/>
                  <a:gd name="T32" fmla="*/ 10 w 10"/>
                  <a:gd name="T33" fmla="*/ 17 h 23"/>
                  <a:gd name="T34" fmla="*/ 10 w 10"/>
                  <a:gd name="T35" fmla="*/ 19 h 23"/>
                  <a:gd name="T36" fmla="*/ 10 w 10"/>
                  <a:gd name="T37" fmla="*/ 20 h 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
                  <a:gd name="T58" fmla="*/ 0 h 23"/>
                  <a:gd name="T59" fmla="*/ 10 w 10"/>
                  <a:gd name="T60" fmla="*/ 23 h 2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 h="23">
                    <a:moveTo>
                      <a:pt x="10" y="20"/>
                    </a:moveTo>
                    <a:lnTo>
                      <a:pt x="10" y="23"/>
                    </a:lnTo>
                    <a:lnTo>
                      <a:pt x="7" y="23"/>
                    </a:lnTo>
                    <a:lnTo>
                      <a:pt x="4" y="23"/>
                    </a:lnTo>
                    <a:lnTo>
                      <a:pt x="3" y="22"/>
                    </a:lnTo>
                    <a:lnTo>
                      <a:pt x="3" y="17"/>
                    </a:lnTo>
                    <a:lnTo>
                      <a:pt x="3" y="12"/>
                    </a:lnTo>
                    <a:lnTo>
                      <a:pt x="3" y="8"/>
                    </a:lnTo>
                    <a:lnTo>
                      <a:pt x="2" y="5"/>
                    </a:lnTo>
                    <a:lnTo>
                      <a:pt x="0" y="4"/>
                    </a:lnTo>
                    <a:lnTo>
                      <a:pt x="0" y="1"/>
                    </a:lnTo>
                    <a:lnTo>
                      <a:pt x="0" y="0"/>
                    </a:lnTo>
                    <a:lnTo>
                      <a:pt x="3" y="4"/>
                    </a:lnTo>
                    <a:lnTo>
                      <a:pt x="6" y="9"/>
                    </a:lnTo>
                    <a:lnTo>
                      <a:pt x="9" y="13"/>
                    </a:lnTo>
                    <a:lnTo>
                      <a:pt x="10" y="17"/>
                    </a:lnTo>
                    <a:lnTo>
                      <a:pt x="10" y="19"/>
                    </a:lnTo>
                    <a:lnTo>
                      <a:pt x="10" y="2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5" name="Freeform 329"/>
              <p:cNvSpPr>
                <a:spLocks/>
              </p:cNvSpPr>
              <p:nvPr/>
            </p:nvSpPr>
            <p:spPr bwMode="auto">
              <a:xfrm>
                <a:off x="3713" y="3797"/>
                <a:ext cx="45" cy="24"/>
              </a:xfrm>
              <a:custGeom>
                <a:avLst/>
                <a:gdLst>
                  <a:gd name="T0" fmla="*/ 45 w 45"/>
                  <a:gd name="T1" fmla="*/ 24 h 24"/>
                  <a:gd name="T2" fmla="*/ 37 w 45"/>
                  <a:gd name="T3" fmla="*/ 24 h 24"/>
                  <a:gd name="T4" fmla="*/ 15 w 45"/>
                  <a:gd name="T5" fmla="*/ 15 h 24"/>
                  <a:gd name="T6" fmla="*/ 1 w 45"/>
                  <a:gd name="T7" fmla="*/ 9 h 24"/>
                  <a:gd name="T8" fmla="*/ 0 w 45"/>
                  <a:gd name="T9" fmla="*/ 7 h 24"/>
                  <a:gd name="T10" fmla="*/ 0 w 45"/>
                  <a:gd name="T11" fmla="*/ 7 h 24"/>
                  <a:gd name="T12" fmla="*/ 0 w 45"/>
                  <a:gd name="T13" fmla="*/ 6 h 24"/>
                  <a:gd name="T14" fmla="*/ 0 w 45"/>
                  <a:gd name="T15" fmla="*/ 5 h 24"/>
                  <a:gd name="T16" fmla="*/ 1 w 45"/>
                  <a:gd name="T17" fmla="*/ 6 h 24"/>
                  <a:gd name="T18" fmla="*/ 4 w 45"/>
                  <a:gd name="T19" fmla="*/ 7 h 24"/>
                  <a:gd name="T20" fmla="*/ 7 w 45"/>
                  <a:gd name="T21" fmla="*/ 9 h 24"/>
                  <a:gd name="T22" fmla="*/ 10 w 45"/>
                  <a:gd name="T23" fmla="*/ 9 h 24"/>
                  <a:gd name="T24" fmla="*/ 12 w 45"/>
                  <a:gd name="T25" fmla="*/ 9 h 24"/>
                  <a:gd name="T26" fmla="*/ 14 w 45"/>
                  <a:gd name="T27" fmla="*/ 3 h 24"/>
                  <a:gd name="T28" fmla="*/ 14 w 45"/>
                  <a:gd name="T29" fmla="*/ 0 h 24"/>
                  <a:gd name="T30" fmla="*/ 18 w 45"/>
                  <a:gd name="T31" fmla="*/ 5 h 24"/>
                  <a:gd name="T32" fmla="*/ 27 w 45"/>
                  <a:gd name="T33" fmla="*/ 13 h 24"/>
                  <a:gd name="T34" fmla="*/ 39 w 45"/>
                  <a:gd name="T35" fmla="*/ 21 h 24"/>
                  <a:gd name="T36" fmla="*/ 45 w 45"/>
                  <a:gd name="T37" fmla="*/ 24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5"/>
                  <a:gd name="T58" fmla="*/ 0 h 24"/>
                  <a:gd name="T59" fmla="*/ 45 w 45"/>
                  <a:gd name="T60" fmla="*/ 24 h 2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5" h="24">
                    <a:moveTo>
                      <a:pt x="45" y="24"/>
                    </a:moveTo>
                    <a:lnTo>
                      <a:pt x="37" y="24"/>
                    </a:lnTo>
                    <a:lnTo>
                      <a:pt x="15" y="15"/>
                    </a:lnTo>
                    <a:lnTo>
                      <a:pt x="1" y="9"/>
                    </a:lnTo>
                    <a:lnTo>
                      <a:pt x="0" y="7"/>
                    </a:lnTo>
                    <a:lnTo>
                      <a:pt x="0" y="6"/>
                    </a:lnTo>
                    <a:lnTo>
                      <a:pt x="0" y="5"/>
                    </a:lnTo>
                    <a:lnTo>
                      <a:pt x="1" y="6"/>
                    </a:lnTo>
                    <a:lnTo>
                      <a:pt x="4" y="7"/>
                    </a:lnTo>
                    <a:lnTo>
                      <a:pt x="7" y="9"/>
                    </a:lnTo>
                    <a:lnTo>
                      <a:pt x="10" y="9"/>
                    </a:lnTo>
                    <a:lnTo>
                      <a:pt x="12" y="9"/>
                    </a:lnTo>
                    <a:lnTo>
                      <a:pt x="14" y="3"/>
                    </a:lnTo>
                    <a:lnTo>
                      <a:pt x="14" y="0"/>
                    </a:lnTo>
                    <a:lnTo>
                      <a:pt x="18" y="5"/>
                    </a:lnTo>
                    <a:lnTo>
                      <a:pt x="27" y="13"/>
                    </a:lnTo>
                    <a:lnTo>
                      <a:pt x="39" y="21"/>
                    </a:lnTo>
                    <a:lnTo>
                      <a:pt x="45" y="24"/>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6" name="Freeform 330"/>
              <p:cNvSpPr>
                <a:spLocks/>
              </p:cNvSpPr>
              <p:nvPr/>
            </p:nvSpPr>
            <p:spPr bwMode="auto">
              <a:xfrm>
                <a:off x="3669" y="3647"/>
                <a:ext cx="7" cy="35"/>
              </a:xfrm>
              <a:custGeom>
                <a:avLst/>
                <a:gdLst>
                  <a:gd name="T0" fmla="*/ 6 w 7"/>
                  <a:gd name="T1" fmla="*/ 0 h 35"/>
                  <a:gd name="T2" fmla="*/ 5 w 7"/>
                  <a:gd name="T3" fmla="*/ 2 h 35"/>
                  <a:gd name="T4" fmla="*/ 5 w 7"/>
                  <a:gd name="T5" fmla="*/ 2 h 35"/>
                  <a:gd name="T6" fmla="*/ 2 w 7"/>
                  <a:gd name="T7" fmla="*/ 18 h 35"/>
                  <a:gd name="T8" fmla="*/ 0 w 7"/>
                  <a:gd name="T9" fmla="*/ 35 h 35"/>
                  <a:gd name="T10" fmla="*/ 3 w 7"/>
                  <a:gd name="T11" fmla="*/ 32 h 35"/>
                  <a:gd name="T12" fmla="*/ 6 w 7"/>
                  <a:gd name="T13" fmla="*/ 26 h 35"/>
                  <a:gd name="T14" fmla="*/ 6 w 7"/>
                  <a:gd name="T15" fmla="*/ 21 h 35"/>
                  <a:gd name="T16" fmla="*/ 5 w 7"/>
                  <a:gd name="T17" fmla="*/ 17 h 35"/>
                  <a:gd name="T18" fmla="*/ 6 w 7"/>
                  <a:gd name="T19" fmla="*/ 9 h 35"/>
                  <a:gd name="T20" fmla="*/ 7 w 7"/>
                  <a:gd name="T21" fmla="*/ 2 h 35"/>
                  <a:gd name="T22" fmla="*/ 6 w 7"/>
                  <a:gd name="T23" fmla="*/ 2 h 35"/>
                  <a:gd name="T24" fmla="*/ 6 w 7"/>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35"/>
                  <a:gd name="T41" fmla="*/ 7 w 7"/>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35">
                    <a:moveTo>
                      <a:pt x="6" y="0"/>
                    </a:moveTo>
                    <a:lnTo>
                      <a:pt x="5" y="2"/>
                    </a:lnTo>
                    <a:lnTo>
                      <a:pt x="2" y="18"/>
                    </a:lnTo>
                    <a:lnTo>
                      <a:pt x="0" y="35"/>
                    </a:lnTo>
                    <a:lnTo>
                      <a:pt x="3" y="32"/>
                    </a:lnTo>
                    <a:lnTo>
                      <a:pt x="6" y="26"/>
                    </a:lnTo>
                    <a:lnTo>
                      <a:pt x="6" y="21"/>
                    </a:lnTo>
                    <a:lnTo>
                      <a:pt x="5" y="17"/>
                    </a:lnTo>
                    <a:lnTo>
                      <a:pt x="6" y="9"/>
                    </a:lnTo>
                    <a:lnTo>
                      <a:pt x="7" y="2"/>
                    </a:lnTo>
                    <a:lnTo>
                      <a:pt x="6" y="2"/>
                    </a:lnTo>
                    <a:lnTo>
                      <a:pt x="6"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7" name="Freeform 331"/>
              <p:cNvSpPr>
                <a:spLocks/>
              </p:cNvSpPr>
              <p:nvPr/>
            </p:nvSpPr>
            <p:spPr bwMode="auto">
              <a:xfrm>
                <a:off x="3661" y="3649"/>
                <a:ext cx="11" cy="33"/>
              </a:xfrm>
              <a:custGeom>
                <a:avLst/>
                <a:gdLst>
                  <a:gd name="T0" fmla="*/ 10 w 11"/>
                  <a:gd name="T1" fmla="*/ 0 h 33"/>
                  <a:gd name="T2" fmla="*/ 8 w 11"/>
                  <a:gd name="T3" fmla="*/ 0 h 33"/>
                  <a:gd name="T4" fmla="*/ 8 w 11"/>
                  <a:gd name="T5" fmla="*/ 1 h 33"/>
                  <a:gd name="T6" fmla="*/ 7 w 11"/>
                  <a:gd name="T7" fmla="*/ 8 h 33"/>
                  <a:gd name="T8" fmla="*/ 7 w 11"/>
                  <a:gd name="T9" fmla="*/ 13 h 33"/>
                  <a:gd name="T10" fmla="*/ 4 w 11"/>
                  <a:gd name="T11" fmla="*/ 18 h 33"/>
                  <a:gd name="T12" fmla="*/ 0 w 11"/>
                  <a:gd name="T13" fmla="*/ 24 h 33"/>
                  <a:gd name="T14" fmla="*/ 2 w 11"/>
                  <a:gd name="T15" fmla="*/ 27 h 33"/>
                  <a:gd name="T16" fmla="*/ 3 w 11"/>
                  <a:gd name="T17" fmla="*/ 30 h 33"/>
                  <a:gd name="T18" fmla="*/ 4 w 11"/>
                  <a:gd name="T19" fmla="*/ 31 h 33"/>
                  <a:gd name="T20" fmla="*/ 6 w 11"/>
                  <a:gd name="T21" fmla="*/ 33 h 33"/>
                  <a:gd name="T22" fmla="*/ 11 w 11"/>
                  <a:gd name="T23" fmla="*/ 1 h 33"/>
                  <a:gd name="T24" fmla="*/ 10 w 11"/>
                  <a:gd name="T25" fmla="*/ 0 h 33"/>
                  <a:gd name="T26" fmla="*/ 10 w 11"/>
                  <a:gd name="T27" fmla="*/ 0 h 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33"/>
                  <a:gd name="T44" fmla="*/ 11 w 11"/>
                  <a:gd name="T45" fmla="*/ 33 h 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33">
                    <a:moveTo>
                      <a:pt x="10" y="0"/>
                    </a:moveTo>
                    <a:lnTo>
                      <a:pt x="8" y="0"/>
                    </a:lnTo>
                    <a:lnTo>
                      <a:pt x="8" y="1"/>
                    </a:lnTo>
                    <a:lnTo>
                      <a:pt x="7" y="8"/>
                    </a:lnTo>
                    <a:lnTo>
                      <a:pt x="7" y="13"/>
                    </a:lnTo>
                    <a:lnTo>
                      <a:pt x="4" y="18"/>
                    </a:lnTo>
                    <a:lnTo>
                      <a:pt x="0" y="24"/>
                    </a:lnTo>
                    <a:lnTo>
                      <a:pt x="2" y="27"/>
                    </a:lnTo>
                    <a:lnTo>
                      <a:pt x="3" y="30"/>
                    </a:lnTo>
                    <a:lnTo>
                      <a:pt x="4" y="31"/>
                    </a:lnTo>
                    <a:lnTo>
                      <a:pt x="6" y="33"/>
                    </a:lnTo>
                    <a:lnTo>
                      <a:pt x="11" y="1"/>
                    </a:lnTo>
                    <a:lnTo>
                      <a:pt x="10" y="0"/>
                    </a:lnTo>
                    <a:close/>
                  </a:path>
                </a:pathLst>
              </a:custGeom>
              <a:solidFill>
                <a:srgbClr val="8A6F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8" name="Freeform 332"/>
              <p:cNvSpPr>
                <a:spLocks/>
              </p:cNvSpPr>
              <p:nvPr/>
            </p:nvSpPr>
            <p:spPr bwMode="auto">
              <a:xfrm>
                <a:off x="3747" y="3504"/>
                <a:ext cx="35" cy="41"/>
              </a:xfrm>
              <a:custGeom>
                <a:avLst/>
                <a:gdLst>
                  <a:gd name="T0" fmla="*/ 0 w 35"/>
                  <a:gd name="T1" fmla="*/ 41 h 41"/>
                  <a:gd name="T2" fmla="*/ 20 w 35"/>
                  <a:gd name="T3" fmla="*/ 25 h 41"/>
                  <a:gd name="T4" fmla="*/ 31 w 35"/>
                  <a:gd name="T5" fmla="*/ 34 h 41"/>
                  <a:gd name="T6" fmla="*/ 33 w 35"/>
                  <a:gd name="T7" fmla="*/ 30 h 41"/>
                  <a:gd name="T8" fmla="*/ 34 w 35"/>
                  <a:gd name="T9" fmla="*/ 24 h 41"/>
                  <a:gd name="T10" fmla="*/ 35 w 35"/>
                  <a:gd name="T11" fmla="*/ 17 h 41"/>
                  <a:gd name="T12" fmla="*/ 35 w 35"/>
                  <a:gd name="T13" fmla="*/ 14 h 41"/>
                  <a:gd name="T14" fmla="*/ 33 w 35"/>
                  <a:gd name="T15" fmla="*/ 13 h 41"/>
                  <a:gd name="T16" fmla="*/ 27 w 35"/>
                  <a:gd name="T17" fmla="*/ 11 h 41"/>
                  <a:gd name="T18" fmla="*/ 19 w 35"/>
                  <a:gd name="T19" fmla="*/ 4 h 41"/>
                  <a:gd name="T20" fmla="*/ 16 w 35"/>
                  <a:gd name="T21" fmla="*/ 0 h 41"/>
                  <a:gd name="T22" fmla="*/ 16 w 35"/>
                  <a:gd name="T23" fmla="*/ 3 h 41"/>
                  <a:gd name="T24" fmla="*/ 15 w 35"/>
                  <a:gd name="T25" fmla="*/ 13 h 41"/>
                  <a:gd name="T26" fmla="*/ 11 w 35"/>
                  <a:gd name="T27" fmla="*/ 22 h 41"/>
                  <a:gd name="T28" fmla="*/ 7 w 35"/>
                  <a:gd name="T29" fmla="*/ 28 h 41"/>
                  <a:gd name="T30" fmla="*/ 3 w 35"/>
                  <a:gd name="T31" fmla="*/ 36 h 41"/>
                  <a:gd name="T32" fmla="*/ 0 w 35"/>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41"/>
                  <a:gd name="T53" fmla="*/ 35 w 35"/>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41">
                    <a:moveTo>
                      <a:pt x="0" y="41"/>
                    </a:moveTo>
                    <a:lnTo>
                      <a:pt x="20" y="25"/>
                    </a:lnTo>
                    <a:lnTo>
                      <a:pt x="31" y="34"/>
                    </a:lnTo>
                    <a:lnTo>
                      <a:pt x="33" y="30"/>
                    </a:lnTo>
                    <a:lnTo>
                      <a:pt x="34" y="24"/>
                    </a:lnTo>
                    <a:lnTo>
                      <a:pt x="35" y="17"/>
                    </a:lnTo>
                    <a:lnTo>
                      <a:pt x="35" y="14"/>
                    </a:lnTo>
                    <a:lnTo>
                      <a:pt x="33" y="13"/>
                    </a:lnTo>
                    <a:lnTo>
                      <a:pt x="27" y="11"/>
                    </a:lnTo>
                    <a:lnTo>
                      <a:pt x="19" y="4"/>
                    </a:lnTo>
                    <a:lnTo>
                      <a:pt x="16" y="0"/>
                    </a:lnTo>
                    <a:lnTo>
                      <a:pt x="16" y="3"/>
                    </a:lnTo>
                    <a:lnTo>
                      <a:pt x="15" y="13"/>
                    </a:lnTo>
                    <a:lnTo>
                      <a:pt x="11" y="22"/>
                    </a:lnTo>
                    <a:lnTo>
                      <a:pt x="7" y="28"/>
                    </a:lnTo>
                    <a:lnTo>
                      <a:pt x="3" y="36"/>
                    </a:lnTo>
                    <a:lnTo>
                      <a:pt x="0" y="41"/>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79" name="Freeform 333"/>
              <p:cNvSpPr>
                <a:spLocks/>
              </p:cNvSpPr>
              <p:nvPr/>
            </p:nvSpPr>
            <p:spPr bwMode="auto">
              <a:xfrm>
                <a:off x="3747" y="3504"/>
                <a:ext cx="35" cy="41"/>
              </a:xfrm>
              <a:custGeom>
                <a:avLst/>
                <a:gdLst>
                  <a:gd name="T0" fmla="*/ 0 w 35"/>
                  <a:gd name="T1" fmla="*/ 41 h 41"/>
                  <a:gd name="T2" fmla="*/ 20 w 35"/>
                  <a:gd name="T3" fmla="*/ 25 h 41"/>
                  <a:gd name="T4" fmla="*/ 31 w 35"/>
                  <a:gd name="T5" fmla="*/ 34 h 41"/>
                  <a:gd name="T6" fmla="*/ 33 w 35"/>
                  <a:gd name="T7" fmla="*/ 30 h 41"/>
                  <a:gd name="T8" fmla="*/ 34 w 35"/>
                  <a:gd name="T9" fmla="*/ 24 h 41"/>
                  <a:gd name="T10" fmla="*/ 35 w 35"/>
                  <a:gd name="T11" fmla="*/ 17 h 41"/>
                  <a:gd name="T12" fmla="*/ 35 w 35"/>
                  <a:gd name="T13" fmla="*/ 14 h 41"/>
                  <a:gd name="T14" fmla="*/ 33 w 35"/>
                  <a:gd name="T15" fmla="*/ 13 h 41"/>
                  <a:gd name="T16" fmla="*/ 27 w 35"/>
                  <a:gd name="T17" fmla="*/ 11 h 41"/>
                  <a:gd name="T18" fmla="*/ 19 w 35"/>
                  <a:gd name="T19" fmla="*/ 4 h 41"/>
                  <a:gd name="T20" fmla="*/ 16 w 35"/>
                  <a:gd name="T21" fmla="*/ 0 h 41"/>
                  <a:gd name="T22" fmla="*/ 16 w 35"/>
                  <a:gd name="T23" fmla="*/ 3 h 41"/>
                  <a:gd name="T24" fmla="*/ 15 w 35"/>
                  <a:gd name="T25" fmla="*/ 13 h 41"/>
                  <a:gd name="T26" fmla="*/ 11 w 35"/>
                  <a:gd name="T27" fmla="*/ 22 h 41"/>
                  <a:gd name="T28" fmla="*/ 7 w 35"/>
                  <a:gd name="T29" fmla="*/ 28 h 41"/>
                  <a:gd name="T30" fmla="*/ 3 w 35"/>
                  <a:gd name="T31" fmla="*/ 36 h 41"/>
                  <a:gd name="T32" fmla="*/ 0 w 35"/>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41"/>
                  <a:gd name="T53" fmla="*/ 35 w 35"/>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41">
                    <a:moveTo>
                      <a:pt x="0" y="41"/>
                    </a:moveTo>
                    <a:lnTo>
                      <a:pt x="20" y="25"/>
                    </a:lnTo>
                    <a:lnTo>
                      <a:pt x="31" y="34"/>
                    </a:lnTo>
                    <a:lnTo>
                      <a:pt x="33" y="30"/>
                    </a:lnTo>
                    <a:lnTo>
                      <a:pt x="34" y="24"/>
                    </a:lnTo>
                    <a:lnTo>
                      <a:pt x="35" y="17"/>
                    </a:lnTo>
                    <a:lnTo>
                      <a:pt x="35" y="14"/>
                    </a:lnTo>
                    <a:lnTo>
                      <a:pt x="33" y="13"/>
                    </a:lnTo>
                    <a:lnTo>
                      <a:pt x="27" y="11"/>
                    </a:lnTo>
                    <a:lnTo>
                      <a:pt x="19" y="4"/>
                    </a:lnTo>
                    <a:lnTo>
                      <a:pt x="16" y="0"/>
                    </a:lnTo>
                    <a:lnTo>
                      <a:pt x="16" y="3"/>
                    </a:lnTo>
                    <a:lnTo>
                      <a:pt x="15" y="13"/>
                    </a:lnTo>
                    <a:lnTo>
                      <a:pt x="11" y="22"/>
                    </a:lnTo>
                    <a:lnTo>
                      <a:pt x="7" y="28"/>
                    </a:lnTo>
                    <a:lnTo>
                      <a:pt x="3" y="36"/>
                    </a:lnTo>
                    <a:lnTo>
                      <a:pt x="0" y="41"/>
                    </a:lnTo>
                  </a:path>
                </a:pathLst>
              </a:custGeom>
              <a:noFill/>
              <a:ln w="1588">
                <a:solidFill>
                  <a:srgbClr val="8A6F4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80" name="Freeform 334"/>
              <p:cNvSpPr>
                <a:spLocks/>
              </p:cNvSpPr>
              <p:nvPr/>
            </p:nvSpPr>
            <p:spPr bwMode="auto">
              <a:xfrm>
                <a:off x="3769" y="3496"/>
                <a:ext cx="13" cy="19"/>
              </a:xfrm>
              <a:custGeom>
                <a:avLst/>
                <a:gdLst>
                  <a:gd name="T0" fmla="*/ 0 w 13"/>
                  <a:gd name="T1" fmla="*/ 0 h 19"/>
                  <a:gd name="T2" fmla="*/ 1 w 13"/>
                  <a:gd name="T3" fmla="*/ 4 h 19"/>
                  <a:gd name="T4" fmla="*/ 4 w 13"/>
                  <a:gd name="T5" fmla="*/ 12 h 19"/>
                  <a:gd name="T6" fmla="*/ 11 w 13"/>
                  <a:gd name="T7" fmla="*/ 18 h 19"/>
                  <a:gd name="T8" fmla="*/ 13 w 13"/>
                  <a:gd name="T9" fmla="*/ 19 h 19"/>
                  <a:gd name="T10" fmla="*/ 13 w 13"/>
                  <a:gd name="T11" fmla="*/ 15 h 19"/>
                  <a:gd name="T12" fmla="*/ 11 w 13"/>
                  <a:gd name="T13" fmla="*/ 8 h 19"/>
                  <a:gd name="T14" fmla="*/ 5 w 13"/>
                  <a:gd name="T15" fmla="*/ 3 h 19"/>
                  <a:gd name="T16" fmla="*/ 0 w 13"/>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9"/>
                  <a:gd name="T29" fmla="*/ 13 w 13"/>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9">
                    <a:moveTo>
                      <a:pt x="0" y="0"/>
                    </a:moveTo>
                    <a:lnTo>
                      <a:pt x="1" y="4"/>
                    </a:lnTo>
                    <a:lnTo>
                      <a:pt x="4" y="12"/>
                    </a:lnTo>
                    <a:lnTo>
                      <a:pt x="11" y="18"/>
                    </a:lnTo>
                    <a:lnTo>
                      <a:pt x="13" y="19"/>
                    </a:lnTo>
                    <a:lnTo>
                      <a:pt x="13" y="15"/>
                    </a:lnTo>
                    <a:lnTo>
                      <a:pt x="11" y="8"/>
                    </a:lnTo>
                    <a:lnTo>
                      <a:pt x="5" y="3"/>
                    </a:lnTo>
                    <a:lnTo>
                      <a:pt x="0" y="0"/>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1" name="Freeform 335"/>
              <p:cNvSpPr>
                <a:spLocks/>
              </p:cNvSpPr>
              <p:nvPr/>
            </p:nvSpPr>
            <p:spPr bwMode="auto">
              <a:xfrm>
                <a:off x="3769" y="3496"/>
                <a:ext cx="13" cy="19"/>
              </a:xfrm>
              <a:custGeom>
                <a:avLst/>
                <a:gdLst>
                  <a:gd name="T0" fmla="*/ 0 w 13"/>
                  <a:gd name="T1" fmla="*/ 0 h 19"/>
                  <a:gd name="T2" fmla="*/ 1 w 13"/>
                  <a:gd name="T3" fmla="*/ 4 h 19"/>
                  <a:gd name="T4" fmla="*/ 4 w 13"/>
                  <a:gd name="T5" fmla="*/ 12 h 19"/>
                  <a:gd name="T6" fmla="*/ 11 w 13"/>
                  <a:gd name="T7" fmla="*/ 18 h 19"/>
                  <a:gd name="T8" fmla="*/ 13 w 13"/>
                  <a:gd name="T9" fmla="*/ 19 h 19"/>
                  <a:gd name="T10" fmla="*/ 13 w 13"/>
                  <a:gd name="T11" fmla="*/ 15 h 19"/>
                  <a:gd name="T12" fmla="*/ 11 w 13"/>
                  <a:gd name="T13" fmla="*/ 8 h 19"/>
                  <a:gd name="T14" fmla="*/ 5 w 13"/>
                  <a:gd name="T15" fmla="*/ 3 h 19"/>
                  <a:gd name="T16" fmla="*/ 0 w 13"/>
                  <a:gd name="T17" fmla="*/ 0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9"/>
                  <a:gd name="T29" fmla="*/ 13 w 13"/>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9">
                    <a:moveTo>
                      <a:pt x="0" y="0"/>
                    </a:moveTo>
                    <a:lnTo>
                      <a:pt x="1" y="4"/>
                    </a:lnTo>
                    <a:lnTo>
                      <a:pt x="4" y="12"/>
                    </a:lnTo>
                    <a:lnTo>
                      <a:pt x="11" y="18"/>
                    </a:lnTo>
                    <a:lnTo>
                      <a:pt x="13" y="19"/>
                    </a:lnTo>
                    <a:lnTo>
                      <a:pt x="13" y="15"/>
                    </a:lnTo>
                    <a:lnTo>
                      <a:pt x="11" y="8"/>
                    </a:lnTo>
                    <a:lnTo>
                      <a:pt x="5" y="3"/>
                    </a:lnTo>
                    <a:lnTo>
                      <a:pt x="0" y="0"/>
                    </a:lnTo>
                  </a:path>
                </a:pathLst>
              </a:custGeom>
              <a:noFill/>
              <a:ln w="1588">
                <a:solidFill>
                  <a:srgbClr val="8A6F4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82" name="Freeform 336"/>
              <p:cNvSpPr>
                <a:spLocks/>
              </p:cNvSpPr>
              <p:nvPr/>
            </p:nvSpPr>
            <p:spPr bwMode="auto">
              <a:xfrm>
                <a:off x="3781" y="3473"/>
                <a:ext cx="94" cy="75"/>
              </a:xfrm>
              <a:custGeom>
                <a:avLst/>
                <a:gdLst>
                  <a:gd name="T0" fmla="*/ 5 w 94"/>
                  <a:gd name="T1" fmla="*/ 42 h 75"/>
                  <a:gd name="T2" fmla="*/ 5 w 94"/>
                  <a:gd name="T3" fmla="*/ 48 h 75"/>
                  <a:gd name="T4" fmla="*/ 4 w 94"/>
                  <a:gd name="T5" fmla="*/ 56 h 75"/>
                  <a:gd name="T6" fmla="*/ 1 w 94"/>
                  <a:gd name="T7" fmla="*/ 64 h 75"/>
                  <a:gd name="T8" fmla="*/ 0 w 94"/>
                  <a:gd name="T9" fmla="*/ 67 h 75"/>
                  <a:gd name="T10" fmla="*/ 10 w 94"/>
                  <a:gd name="T11" fmla="*/ 75 h 75"/>
                  <a:gd name="T12" fmla="*/ 16 w 94"/>
                  <a:gd name="T13" fmla="*/ 75 h 75"/>
                  <a:gd name="T14" fmla="*/ 27 w 94"/>
                  <a:gd name="T15" fmla="*/ 74 h 75"/>
                  <a:gd name="T16" fmla="*/ 35 w 94"/>
                  <a:gd name="T17" fmla="*/ 71 h 75"/>
                  <a:gd name="T18" fmla="*/ 41 w 94"/>
                  <a:gd name="T19" fmla="*/ 68 h 75"/>
                  <a:gd name="T20" fmla="*/ 42 w 94"/>
                  <a:gd name="T21" fmla="*/ 63 h 75"/>
                  <a:gd name="T22" fmla="*/ 42 w 94"/>
                  <a:gd name="T23" fmla="*/ 60 h 75"/>
                  <a:gd name="T24" fmla="*/ 46 w 94"/>
                  <a:gd name="T25" fmla="*/ 57 h 75"/>
                  <a:gd name="T26" fmla="*/ 54 w 94"/>
                  <a:gd name="T27" fmla="*/ 53 h 75"/>
                  <a:gd name="T28" fmla="*/ 57 w 94"/>
                  <a:gd name="T29" fmla="*/ 50 h 75"/>
                  <a:gd name="T30" fmla="*/ 59 w 94"/>
                  <a:gd name="T31" fmla="*/ 48 h 75"/>
                  <a:gd name="T32" fmla="*/ 57 w 94"/>
                  <a:gd name="T33" fmla="*/ 45 h 75"/>
                  <a:gd name="T34" fmla="*/ 57 w 94"/>
                  <a:gd name="T35" fmla="*/ 45 h 75"/>
                  <a:gd name="T36" fmla="*/ 61 w 94"/>
                  <a:gd name="T37" fmla="*/ 44 h 75"/>
                  <a:gd name="T38" fmla="*/ 68 w 94"/>
                  <a:gd name="T39" fmla="*/ 41 h 75"/>
                  <a:gd name="T40" fmla="*/ 72 w 94"/>
                  <a:gd name="T41" fmla="*/ 38 h 75"/>
                  <a:gd name="T42" fmla="*/ 74 w 94"/>
                  <a:gd name="T43" fmla="*/ 35 h 75"/>
                  <a:gd name="T44" fmla="*/ 72 w 94"/>
                  <a:gd name="T45" fmla="*/ 34 h 75"/>
                  <a:gd name="T46" fmla="*/ 72 w 94"/>
                  <a:gd name="T47" fmla="*/ 33 h 75"/>
                  <a:gd name="T48" fmla="*/ 78 w 94"/>
                  <a:gd name="T49" fmla="*/ 33 h 75"/>
                  <a:gd name="T50" fmla="*/ 90 w 94"/>
                  <a:gd name="T51" fmla="*/ 30 h 75"/>
                  <a:gd name="T52" fmla="*/ 93 w 94"/>
                  <a:gd name="T53" fmla="*/ 27 h 75"/>
                  <a:gd name="T54" fmla="*/ 94 w 94"/>
                  <a:gd name="T55" fmla="*/ 26 h 75"/>
                  <a:gd name="T56" fmla="*/ 94 w 94"/>
                  <a:gd name="T57" fmla="*/ 25 h 75"/>
                  <a:gd name="T58" fmla="*/ 94 w 94"/>
                  <a:gd name="T59" fmla="*/ 22 h 75"/>
                  <a:gd name="T60" fmla="*/ 93 w 94"/>
                  <a:gd name="T61" fmla="*/ 16 h 75"/>
                  <a:gd name="T62" fmla="*/ 87 w 94"/>
                  <a:gd name="T63" fmla="*/ 8 h 75"/>
                  <a:gd name="T64" fmla="*/ 83 w 94"/>
                  <a:gd name="T65" fmla="*/ 3 h 75"/>
                  <a:gd name="T66" fmla="*/ 79 w 94"/>
                  <a:gd name="T67" fmla="*/ 0 h 75"/>
                  <a:gd name="T68" fmla="*/ 75 w 94"/>
                  <a:gd name="T69" fmla="*/ 4 h 75"/>
                  <a:gd name="T70" fmla="*/ 71 w 94"/>
                  <a:gd name="T71" fmla="*/ 10 h 75"/>
                  <a:gd name="T72" fmla="*/ 68 w 94"/>
                  <a:gd name="T73" fmla="*/ 14 h 75"/>
                  <a:gd name="T74" fmla="*/ 63 w 94"/>
                  <a:gd name="T75" fmla="*/ 23 h 75"/>
                  <a:gd name="T76" fmla="*/ 53 w 94"/>
                  <a:gd name="T77" fmla="*/ 34 h 75"/>
                  <a:gd name="T78" fmla="*/ 42 w 94"/>
                  <a:gd name="T79" fmla="*/ 45 h 75"/>
                  <a:gd name="T80" fmla="*/ 31 w 94"/>
                  <a:gd name="T81" fmla="*/ 53 h 75"/>
                  <a:gd name="T82" fmla="*/ 23 w 94"/>
                  <a:gd name="T83" fmla="*/ 59 h 75"/>
                  <a:gd name="T84" fmla="*/ 16 w 94"/>
                  <a:gd name="T85" fmla="*/ 61 h 75"/>
                  <a:gd name="T86" fmla="*/ 14 w 94"/>
                  <a:gd name="T87" fmla="*/ 61 h 75"/>
                  <a:gd name="T88" fmla="*/ 11 w 94"/>
                  <a:gd name="T89" fmla="*/ 57 h 75"/>
                  <a:gd name="T90" fmla="*/ 10 w 94"/>
                  <a:gd name="T91" fmla="*/ 53 h 75"/>
                  <a:gd name="T92" fmla="*/ 7 w 94"/>
                  <a:gd name="T93" fmla="*/ 46 h 75"/>
                  <a:gd name="T94" fmla="*/ 5 w 94"/>
                  <a:gd name="T95" fmla="*/ 42 h 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4"/>
                  <a:gd name="T145" fmla="*/ 0 h 75"/>
                  <a:gd name="T146" fmla="*/ 94 w 94"/>
                  <a:gd name="T147" fmla="*/ 75 h 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4" h="75">
                    <a:moveTo>
                      <a:pt x="5" y="42"/>
                    </a:moveTo>
                    <a:lnTo>
                      <a:pt x="5" y="48"/>
                    </a:lnTo>
                    <a:lnTo>
                      <a:pt x="4" y="56"/>
                    </a:lnTo>
                    <a:lnTo>
                      <a:pt x="1" y="64"/>
                    </a:lnTo>
                    <a:lnTo>
                      <a:pt x="0" y="67"/>
                    </a:lnTo>
                    <a:lnTo>
                      <a:pt x="10" y="75"/>
                    </a:lnTo>
                    <a:lnTo>
                      <a:pt x="16" y="75"/>
                    </a:lnTo>
                    <a:lnTo>
                      <a:pt x="27" y="74"/>
                    </a:lnTo>
                    <a:lnTo>
                      <a:pt x="35" y="71"/>
                    </a:lnTo>
                    <a:lnTo>
                      <a:pt x="41" y="68"/>
                    </a:lnTo>
                    <a:lnTo>
                      <a:pt x="42" y="63"/>
                    </a:lnTo>
                    <a:lnTo>
                      <a:pt x="42" y="60"/>
                    </a:lnTo>
                    <a:lnTo>
                      <a:pt x="46" y="57"/>
                    </a:lnTo>
                    <a:lnTo>
                      <a:pt x="54" y="53"/>
                    </a:lnTo>
                    <a:lnTo>
                      <a:pt x="57" y="50"/>
                    </a:lnTo>
                    <a:lnTo>
                      <a:pt x="59" y="48"/>
                    </a:lnTo>
                    <a:lnTo>
                      <a:pt x="57" y="45"/>
                    </a:lnTo>
                    <a:lnTo>
                      <a:pt x="61" y="44"/>
                    </a:lnTo>
                    <a:lnTo>
                      <a:pt x="68" y="41"/>
                    </a:lnTo>
                    <a:lnTo>
                      <a:pt x="72" y="38"/>
                    </a:lnTo>
                    <a:lnTo>
                      <a:pt x="74" y="35"/>
                    </a:lnTo>
                    <a:lnTo>
                      <a:pt x="72" y="34"/>
                    </a:lnTo>
                    <a:lnTo>
                      <a:pt x="72" y="33"/>
                    </a:lnTo>
                    <a:lnTo>
                      <a:pt x="78" y="33"/>
                    </a:lnTo>
                    <a:lnTo>
                      <a:pt x="90" y="30"/>
                    </a:lnTo>
                    <a:lnTo>
                      <a:pt x="93" y="27"/>
                    </a:lnTo>
                    <a:lnTo>
                      <a:pt x="94" y="26"/>
                    </a:lnTo>
                    <a:lnTo>
                      <a:pt x="94" y="25"/>
                    </a:lnTo>
                    <a:lnTo>
                      <a:pt x="94" y="22"/>
                    </a:lnTo>
                    <a:lnTo>
                      <a:pt x="93" y="16"/>
                    </a:lnTo>
                    <a:lnTo>
                      <a:pt x="87" y="8"/>
                    </a:lnTo>
                    <a:lnTo>
                      <a:pt x="83" y="3"/>
                    </a:lnTo>
                    <a:lnTo>
                      <a:pt x="79" y="0"/>
                    </a:lnTo>
                    <a:lnTo>
                      <a:pt x="75" y="4"/>
                    </a:lnTo>
                    <a:lnTo>
                      <a:pt x="71" y="10"/>
                    </a:lnTo>
                    <a:lnTo>
                      <a:pt x="68" y="14"/>
                    </a:lnTo>
                    <a:lnTo>
                      <a:pt x="63" y="23"/>
                    </a:lnTo>
                    <a:lnTo>
                      <a:pt x="53" y="34"/>
                    </a:lnTo>
                    <a:lnTo>
                      <a:pt x="42" y="45"/>
                    </a:lnTo>
                    <a:lnTo>
                      <a:pt x="31" y="53"/>
                    </a:lnTo>
                    <a:lnTo>
                      <a:pt x="23" y="59"/>
                    </a:lnTo>
                    <a:lnTo>
                      <a:pt x="16" y="61"/>
                    </a:lnTo>
                    <a:lnTo>
                      <a:pt x="14" y="61"/>
                    </a:lnTo>
                    <a:lnTo>
                      <a:pt x="11" y="57"/>
                    </a:lnTo>
                    <a:lnTo>
                      <a:pt x="10" y="53"/>
                    </a:lnTo>
                    <a:lnTo>
                      <a:pt x="7" y="46"/>
                    </a:lnTo>
                    <a:lnTo>
                      <a:pt x="5" y="42"/>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3" name="Freeform 337"/>
              <p:cNvSpPr>
                <a:spLocks/>
              </p:cNvSpPr>
              <p:nvPr/>
            </p:nvSpPr>
            <p:spPr bwMode="auto">
              <a:xfrm>
                <a:off x="3731" y="3473"/>
                <a:ext cx="90" cy="53"/>
              </a:xfrm>
              <a:custGeom>
                <a:avLst/>
                <a:gdLst>
                  <a:gd name="T0" fmla="*/ 1 w 90"/>
                  <a:gd name="T1" fmla="*/ 19 h 53"/>
                  <a:gd name="T2" fmla="*/ 4 w 90"/>
                  <a:gd name="T3" fmla="*/ 16 h 53"/>
                  <a:gd name="T4" fmla="*/ 15 w 90"/>
                  <a:gd name="T5" fmla="*/ 16 h 53"/>
                  <a:gd name="T6" fmla="*/ 27 w 90"/>
                  <a:gd name="T7" fmla="*/ 19 h 53"/>
                  <a:gd name="T8" fmla="*/ 31 w 90"/>
                  <a:gd name="T9" fmla="*/ 23 h 53"/>
                  <a:gd name="T10" fmla="*/ 34 w 90"/>
                  <a:gd name="T11" fmla="*/ 30 h 53"/>
                  <a:gd name="T12" fmla="*/ 47 w 90"/>
                  <a:gd name="T13" fmla="*/ 42 h 53"/>
                  <a:gd name="T14" fmla="*/ 49 w 90"/>
                  <a:gd name="T15" fmla="*/ 42 h 53"/>
                  <a:gd name="T16" fmla="*/ 39 w 90"/>
                  <a:gd name="T17" fmla="*/ 34 h 53"/>
                  <a:gd name="T18" fmla="*/ 36 w 90"/>
                  <a:gd name="T19" fmla="*/ 23 h 53"/>
                  <a:gd name="T20" fmla="*/ 35 w 90"/>
                  <a:gd name="T21" fmla="*/ 20 h 53"/>
                  <a:gd name="T22" fmla="*/ 36 w 90"/>
                  <a:gd name="T23" fmla="*/ 20 h 53"/>
                  <a:gd name="T24" fmla="*/ 38 w 90"/>
                  <a:gd name="T25" fmla="*/ 20 h 53"/>
                  <a:gd name="T26" fmla="*/ 43 w 90"/>
                  <a:gd name="T27" fmla="*/ 23 h 53"/>
                  <a:gd name="T28" fmla="*/ 51 w 90"/>
                  <a:gd name="T29" fmla="*/ 30 h 53"/>
                  <a:gd name="T30" fmla="*/ 60 w 90"/>
                  <a:gd name="T31" fmla="*/ 44 h 53"/>
                  <a:gd name="T32" fmla="*/ 62 w 90"/>
                  <a:gd name="T33" fmla="*/ 53 h 53"/>
                  <a:gd name="T34" fmla="*/ 62 w 90"/>
                  <a:gd name="T35" fmla="*/ 50 h 53"/>
                  <a:gd name="T36" fmla="*/ 61 w 90"/>
                  <a:gd name="T37" fmla="*/ 37 h 53"/>
                  <a:gd name="T38" fmla="*/ 54 w 90"/>
                  <a:gd name="T39" fmla="*/ 27 h 53"/>
                  <a:gd name="T40" fmla="*/ 55 w 90"/>
                  <a:gd name="T41" fmla="*/ 27 h 53"/>
                  <a:gd name="T42" fmla="*/ 73 w 90"/>
                  <a:gd name="T43" fmla="*/ 33 h 53"/>
                  <a:gd name="T44" fmla="*/ 85 w 90"/>
                  <a:gd name="T45" fmla="*/ 37 h 53"/>
                  <a:gd name="T46" fmla="*/ 88 w 90"/>
                  <a:gd name="T47" fmla="*/ 37 h 53"/>
                  <a:gd name="T48" fmla="*/ 72 w 90"/>
                  <a:gd name="T49" fmla="*/ 27 h 53"/>
                  <a:gd name="T50" fmla="*/ 55 w 90"/>
                  <a:gd name="T51" fmla="*/ 22 h 53"/>
                  <a:gd name="T52" fmla="*/ 45 w 90"/>
                  <a:gd name="T53" fmla="*/ 18 h 53"/>
                  <a:gd name="T54" fmla="*/ 43 w 90"/>
                  <a:gd name="T55" fmla="*/ 15 h 53"/>
                  <a:gd name="T56" fmla="*/ 43 w 90"/>
                  <a:gd name="T57" fmla="*/ 7 h 53"/>
                  <a:gd name="T58" fmla="*/ 38 w 90"/>
                  <a:gd name="T59" fmla="*/ 3 h 53"/>
                  <a:gd name="T60" fmla="*/ 30 w 90"/>
                  <a:gd name="T61" fmla="*/ 1 h 53"/>
                  <a:gd name="T62" fmla="*/ 21 w 90"/>
                  <a:gd name="T63" fmla="*/ 0 h 53"/>
                  <a:gd name="T64" fmla="*/ 17 w 90"/>
                  <a:gd name="T65" fmla="*/ 4 h 53"/>
                  <a:gd name="T66" fmla="*/ 12 w 90"/>
                  <a:gd name="T67" fmla="*/ 7 h 53"/>
                  <a:gd name="T68" fmla="*/ 2 w 90"/>
                  <a:gd name="T69" fmla="*/ 11 h 53"/>
                  <a:gd name="T70" fmla="*/ 0 w 90"/>
                  <a:gd name="T71" fmla="*/ 19 h 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
                  <a:gd name="T109" fmla="*/ 0 h 53"/>
                  <a:gd name="T110" fmla="*/ 90 w 90"/>
                  <a:gd name="T111" fmla="*/ 53 h 5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 h="53">
                    <a:moveTo>
                      <a:pt x="0" y="20"/>
                    </a:moveTo>
                    <a:lnTo>
                      <a:pt x="1" y="19"/>
                    </a:lnTo>
                    <a:lnTo>
                      <a:pt x="2" y="16"/>
                    </a:lnTo>
                    <a:lnTo>
                      <a:pt x="4" y="16"/>
                    </a:lnTo>
                    <a:lnTo>
                      <a:pt x="5" y="16"/>
                    </a:lnTo>
                    <a:lnTo>
                      <a:pt x="15" y="16"/>
                    </a:lnTo>
                    <a:lnTo>
                      <a:pt x="24" y="19"/>
                    </a:lnTo>
                    <a:lnTo>
                      <a:pt x="27" y="19"/>
                    </a:lnTo>
                    <a:lnTo>
                      <a:pt x="30" y="20"/>
                    </a:lnTo>
                    <a:lnTo>
                      <a:pt x="31" y="23"/>
                    </a:lnTo>
                    <a:lnTo>
                      <a:pt x="32" y="26"/>
                    </a:lnTo>
                    <a:lnTo>
                      <a:pt x="34" y="30"/>
                    </a:lnTo>
                    <a:lnTo>
                      <a:pt x="39" y="37"/>
                    </a:lnTo>
                    <a:lnTo>
                      <a:pt x="47" y="42"/>
                    </a:lnTo>
                    <a:lnTo>
                      <a:pt x="50" y="44"/>
                    </a:lnTo>
                    <a:lnTo>
                      <a:pt x="49" y="42"/>
                    </a:lnTo>
                    <a:lnTo>
                      <a:pt x="43" y="40"/>
                    </a:lnTo>
                    <a:lnTo>
                      <a:pt x="39" y="34"/>
                    </a:lnTo>
                    <a:lnTo>
                      <a:pt x="36" y="29"/>
                    </a:lnTo>
                    <a:lnTo>
                      <a:pt x="36" y="23"/>
                    </a:lnTo>
                    <a:lnTo>
                      <a:pt x="35" y="22"/>
                    </a:lnTo>
                    <a:lnTo>
                      <a:pt x="35" y="20"/>
                    </a:lnTo>
                    <a:lnTo>
                      <a:pt x="36" y="20"/>
                    </a:lnTo>
                    <a:lnTo>
                      <a:pt x="36" y="19"/>
                    </a:lnTo>
                    <a:lnTo>
                      <a:pt x="38" y="20"/>
                    </a:lnTo>
                    <a:lnTo>
                      <a:pt x="43" y="23"/>
                    </a:lnTo>
                    <a:lnTo>
                      <a:pt x="47" y="26"/>
                    </a:lnTo>
                    <a:lnTo>
                      <a:pt x="51" y="30"/>
                    </a:lnTo>
                    <a:lnTo>
                      <a:pt x="57" y="37"/>
                    </a:lnTo>
                    <a:lnTo>
                      <a:pt x="60" y="44"/>
                    </a:lnTo>
                    <a:lnTo>
                      <a:pt x="61" y="49"/>
                    </a:lnTo>
                    <a:lnTo>
                      <a:pt x="62" y="53"/>
                    </a:lnTo>
                    <a:lnTo>
                      <a:pt x="62" y="50"/>
                    </a:lnTo>
                    <a:lnTo>
                      <a:pt x="62" y="45"/>
                    </a:lnTo>
                    <a:lnTo>
                      <a:pt x="61" y="37"/>
                    </a:lnTo>
                    <a:lnTo>
                      <a:pt x="57" y="31"/>
                    </a:lnTo>
                    <a:lnTo>
                      <a:pt x="54" y="27"/>
                    </a:lnTo>
                    <a:lnTo>
                      <a:pt x="53" y="26"/>
                    </a:lnTo>
                    <a:lnTo>
                      <a:pt x="55" y="27"/>
                    </a:lnTo>
                    <a:lnTo>
                      <a:pt x="64" y="30"/>
                    </a:lnTo>
                    <a:lnTo>
                      <a:pt x="73" y="33"/>
                    </a:lnTo>
                    <a:lnTo>
                      <a:pt x="79" y="34"/>
                    </a:lnTo>
                    <a:lnTo>
                      <a:pt x="85" y="37"/>
                    </a:lnTo>
                    <a:lnTo>
                      <a:pt x="90" y="38"/>
                    </a:lnTo>
                    <a:lnTo>
                      <a:pt x="88" y="37"/>
                    </a:lnTo>
                    <a:lnTo>
                      <a:pt x="80" y="31"/>
                    </a:lnTo>
                    <a:lnTo>
                      <a:pt x="72" y="27"/>
                    </a:lnTo>
                    <a:lnTo>
                      <a:pt x="64" y="25"/>
                    </a:lnTo>
                    <a:lnTo>
                      <a:pt x="55" y="22"/>
                    </a:lnTo>
                    <a:lnTo>
                      <a:pt x="50" y="20"/>
                    </a:lnTo>
                    <a:lnTo>
                      <a:pt x="45" y="18"/>
                    </a:lnTo>
                    <a:lnTo>
                      <a:pt x="42" y="16"/>
                    </a:lnTo>
                    <a:lnTo>
                      <a:pt x="43" y="15"/>
                    </a:lnTo>
                    <a:lnTo>
                      <a:pt x="45" y="11"/>
                    </a:lnTo>
                    <a:lnTo>
                      <a:pt x="43" y="7"/>
                    </a:lnTo>
                    <a:lnTo>
                      <a:pt x="41" y="4"/>
                    </a:lnTo>
                    <a:lnTo>
                      <a:pt x="38" y="3"/>
                    </a:lnTo>
                    <a:lnTo>
                      <a:pt x="35" y="1"/>
                    </a:lnTo>
                    <a:lnTo>
                      <a:pt x="30" y="1"/>
                    </a:lnTo>
                    <a:lnTo>
                      <a:pt x="24" y="0"/>
                    </a:lnTo>
                    <a:lnTo>
                      <a:pt x="21" y="0"/>
                    </a:lnTo>
                    <a:lnTo>
                      <a:pt x="19" y="1"/>
                    </a:lnTo>
                    <a:lnTo>
                      <a:pt x="17" y="4"/>
                    </a:lnTo>
                    <a:lnTo>
                      <a:pt x="16" y="5"/>
                    </a:lnTo>
                    <a:lnTo>
                      <a:pt x="12" y="7"/>
                    </a:lnTo>
                    <a:lnTo>
                      <a:pt x="5" y="8"/>
                    </a:lnTo>
                    <a:lnTo>
                      <a:pt x="2" y="11"/>
                    </a:lnTo>
                    <a:lnTo>
                      <a:pt x="0" y="15"/>
                    </a:lnTo>
                    <a:lnTo>
                      <a:pt x="0" y="19"/>
                    </a:lnTo>
                    <a:lnTo>
                      <a:pt x="0" y="2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4" name="Freeform 338"/>
              <p:cNvSpPr>
                <a:spLocks/>
              </p:cNvSpPr>
              <p:nvPr/>
            </p:nvSpPr>
            <p:spPr bwMode="auto">
              <a:xfrm>
                <a:off x="3758" y="3583"/>
                <a:ext cx="18" cy="47"/>
              </a:xfrm>
              <a:custGeom>
                <a:avLst/>
                <a:gdLst>
                  <a:gd name="T0" fmla="*/ 9 w 18"/>
                  <a:gd name="T1" fmla="*/ 0 h 47"/>
                  <a:gd name="T2" fmla="*/ 0 w 18"/>
                  <a:gd name="T3" fmla="*/ 35 h 47"/>
                  <a:gd name="T4" fmla="*/ 9 w 18"/>
                  <a:gd name="T5" fmla="*/ 47 h 47"/>
                  <a:gd name="T6" fmla="*/ 18 w 18"/>
                  <a:gd name="T7" fmla="*/ 35 h 47"/>
                  <a:gd name="T8" fmla="*/ 9 w 18"/>
                  <a:gd name="T9" fmla="*/ 0 h 47"/>
                  <a:gd name="T10" fmla="*/ 0 60000 65536"/>
                  <a:gd name="T11" fmla="*/ 0 60000 65536"/>
                  <a:gd name="T12" fmla="*/ 0 60000 65536"/>
                  <a:gd name="T13" fmla="*/ 0 60000 65536"/>
                  <a:gd name="T14" fmla="*/ 0 60000 65536"/>
                  <a:gd name="T15" fmla="*/ 0 w 18"/>
                  <a:gd name="T16" fmla="*/ 0 h 47"/>
                  <a:gd name="T17" fmla="*/ 18 w 18"/>
                  <a:gd name="T18" fmla="*/ 47 h 47"/>
                </a:gdLst>
                <a:ahLst/>
                <a:cxnLst>
                  <a:cxn ang="T10">
                    <a:pos x="T0" y="T1"/>
                  </a:cxn>
                  <a:cxn ang="T11">
                    <a:pos x="T2" y="T3"/>
                  </a:cxn>
                  <a:cxn ang="T12">
                    <a:pos x="T4" y="T5"/>
                  </a:cxn>
                  <a:cxn ang="T13">
                    <a:pos x="T6" y="T7"/>
                  </a:cxn>
                  <a:cxn ang="T14">
                    <a:pos x="T8" y="T9"/>
                  </a:cxn>
                </a:cxnLst>
                <a:rect l="T15" t="T16" r="T17" b="T18"/>
                <a:pathLst>
                  <a:path w="18" h="47">
                    <a:moveTo>
                      <a:pt x="9" y="0"/>
                    </a:moveTo>
                    <a:lnTo>
                      <a:pt x="0" y="35"/>
                    </a:lnTo>
                    <a:lnTo>
                      <a:pt x="9" y="47"/>
                    </a:lnTo>
                    <a:lnTo>
                      <a:pt x="18" y="35"/>
                    </a:lnTo>
                    <a:lnTo>
                      <a:pt x="9"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5" name="Freeform 339"/>
              <p:cNvSpPr>
                <a:spLocks/>
              </p:cNvSpPr>
              <p:nvPr/>
            </p:nvSpPr>
            <p:spPr bwMode="auto">
              <a:xfrm>
                <a:off x="3732" y="3583"/>
                <a:ext cx="30" cy="45"/>
              </a:xfrm>
              <a:custGeom>
                <a:avLst/>
                <a:gdLst>
                  <a:gd name="T0" fmla="*/ 0 w 30"/>
                  <a:gd name="T1" fmla="*/ 0 h 45"/>
                  <a:gd name="T2" fmla="*/ 16 w 30"/>
                  <a:gd name="T3" fmla="*/ 32 h 45"/>
                  <a:gd name="T4" fmla="*/ 30 w 30"/>
                  <a:gd name="T5" fmla="*/ 45 h 45"/>
                  <a:gd name="T6" fmla="*/ 22 w 30"/>
                  <a:gd name="T7" fmla="*/ 33 h 45"/>
                  <a:gd name="T8" fmla="*/ 26 w 30"/>
                  <a:gd name="T9" fmla="*/ 20 h 45"/>
                  <a:gd name="T10" fmla="*/ 0 w 30"/>
                  <a:gd name="T11" fmla="*/ 0 h 45"/>
                  <a:gd name="T12" fmla="*/ 0 60000 65536"/>
                  <a:gd name="T13" fmla="*/ 0 60000 65536"/>
                  <a:gd name="T14" fmla="*/ 0 60000 65536"/>
                  <a:gd name="T15" fmla="*/ 0 60000 65536"/>
                  <a:gd name="T16" fmla="*/ 0 60000 65536"/>
                  <a:gd name="T17" fmla="*/ 0 60000 65536"/>
                  <a:gd name="T18" fmla="*/ 0 w 30"/>
                  <a:gd name="T19" fmla="*/ 0 h 45"/>
                  <a:gd name="T20" fmla="*/ 30 w 30"/>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30" h="45">
                    <a:moveTo>
                      <a:pt x="0" y="0"/>
                    </a:moveTo>
                    <a:lnTo>
                      <a:pt x="16" y="32"/>
                    </a:lnTo>
                    <a:lnTo>
                      <a:pt x="30" y="45"/>
                    </a:lnTo>
                    <a:lnTo>
                      <a:pt x="22" y="33"/>
                    </a:lnTo>
                    <a:lnTo>
                      <a:pt x="26" y="20"/>
                    </a:lnTo>
                    <a:lnTo>
                      <a:pt x="0" y="0"/>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6" name="Freeform 340"/>
              <p:cNvSpPr>
                <a:spLocks/>
              </p:cNvSpPr>
              <p:nvPr/>
            </p:nvSpPr>
            <p:spPr bwMode="auto">
              <a:xfrm>
                <a:off x="3698" y="3588"/>
                <a:ext cx="54" cy="35"/>
              </a:xfrm>
              <a:custGeom>
                <a:avLst/>
                <a:gdLst>
                  <a:gd name="T0" fmla="*/ 54 w 54"/>
                  <a:gd name="T1" fmla="*/ 35 h 35"/>
                  <a:gd name="T2" fmla="*/ 49 w 54"/>
                  <a:gd name="T3" fmla="*/ 31 h 35"/>
                  <a:gd name="T4" fmla="*/ 41 w 54"/>
                  <a:gd name="T5" fmla="*/ 16 h 35"/>
                  <a:gd name="T6" fmla="*/ 0 w 54"/>
                  <a:gd name="T7" fmla="*/ 0 h 35"/>
                  <a:gd name="T8" fmla="*/ 35 w 54"/>
                  <a:gd name="T9" fmla="*/ 27 h 35"/>
                  <a:gd name="T10" fmla="*/ 54 w 54"/>
                  <a:gd name="T11" fmla="*/ 35 h 35"/>
                  <a:gd name="T12" fmla="*/ 0 60000 65536"/>
                  <a:gd name="T13" fmla="*/ 0 60000 65536"/>
                  <a:gd name="T14" fmla="*/ 0 60000 65536"/>
                  <a:gd name="T15" fmla="*/ 0 60000 65536"/>
                  <a:gd name="T16" fmla="*/ 0 60000 65536"/>
                  <a:gd name="T17" fmla="*/ 0 60000 65536"/>
                  <a:gd name="T18" fmla="*/ 0 w 54"/>
                  <a:gd name="T19" fmla="*/ 0 h 35"/>
                  <a:gd name="T20" fmla="*/ 54 w 54"/>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4" h="35">
                    <a:moveTo>
                      <a:pt x="54" y="35"/>
                    </a:moveTo>
                    <a:lnTo>
                      <a:pt x="49" y="31"/>
                    </a:lnTo>
                    <a:lnTo>
                      <a:pt x="41" y="16"/>
                    </a:lnTo>
                    <a:lnTo>
                      <a:pt x="0" y="0"/>
                    </a:lnTo>
                    <a:lnTo>
                      <a:pt x="35" y="27"/>
                    </a:lnTo>
                    <a:lnTo>
                      <a:pt x="54" y="3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7" name="Freeform 341"/>
              <p:cNvSpPr>
                <a:spLocks/>
              </p:cNvSpPr>
              <p:nvPr/>
            </p:nvSpPr>
            <p:spPr bwMode="auto">
              <a:xfrm>
                <a:off x="3702" y="3583"/>
                <a:ext cx="33" cy="15"/>
              </a:xfrm>
              <a:custGeom>
                <a:avLst/>
                <a:gdLst>
                  <a:gd name="T0" fmla="*/ 0 w 33"/>
                  <a:gd name="T1" fmla="*/ 0 h 15"/>
                  <a:gd name="T2" fmla="*/ 33 w 33"/>
                  <a:gd name="T3" fmla="*/ 15 h 15"/>
                  <a:gd name="T4" fmla="*/ 25 w 33"/>
                  <a:gd name="T5" fmla="*/ 0 h 15"/>
                  <a:gd name="T6" fmla="*/ 0 w 33"/>
                  <a:gd name="T7" fmla="*/ 0 h 15"/>
                  <a:gd name="T8" fmla="*/ 0 60000 65536"/>
                  <a:gd name="T9" fmla="*/ 0 60000 65536"/>
                  <a:gd name="T10" fmla="*/ 0 60000 65536"/>
                  <a:gd name="T11" fmla="*/ 0 60000 65536"/>
                  <a:gd name="T12" fmla="*/ 0 w 33"/>
                  <a:gd name="T13" fmla="*/ 0 h 15"/>
                  <a:gd name="T14" fmla="*/ 33 w 33"/>
                  <a:gd name="T15" fmla="*/ 15 h 15"/>
                </a:gdLst>
                <a:ahLst/>
                <a:cxnLst>
                  <a:cxn ang="T8">
                    <a:pos x="T0" y="T1"/>
                  </a:cxn>
                  <a:cxn ang="T9">
                    <a:pos x="T2" y="T3"/>
                  </a:cxn>
                  <a:cxn ang="T10">
                    <a:pos x="T4" y="T5"/>
                  </a:cxn>
                  <a:cxn ang="T11">
                    <a:pos x="T6" y="T7"/>
                  </a:cxn>
                </a:cxnLst>
                <a:rect l="T12" t="T13" r="T14" b="T15"/>
                <a:pathLst>
                  <a:path w="33" h="15">
                    <a:moveTo>
                      <a:pt x="0" y="0"/>
                    </a:moveTo>
                    <a:lnTo>
                      <a:pt x="33" y="15"/>
                    </a:lnTo>
                    <a:lnTo>
                      <a:pt x="25" y="0"/>
                    </a:lnTo>
                    <a:lnTo>
                      <a:pt x="0"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8" name="Freeform 342"/>
              <p:cNvSpPr>
                <a:spLocks/>
              </p:cNvSpPr>
              <p:nvPr/>
            </p:nvSpPr>
            <p:spPr bwMode="auto">
              <a:xfrm>
                <a:off x="3739" y="3583"/>
                <a:ext cx="23" cy="15"/>
              </a:xfrm>
              <a:custGeom>
                <a:avLst/>
                <a:gdLst>
                  <a:gd name="T0" fmla="*/ 0 w 23"/>
                  <a:gd name="T1" fmla="*/ 0 h 15"/>
                  <a:gd name="T2" fmla="*/ 20 w 23"/>
                  <a:gd name="T3" fmla="*/ 15 h 15"/>
                  <a:gd name="T4" fmla="*/ 23 w 23"/>
                  <a:gd name="T5" fmla="*/ 0 h 15"/>
                  <a:gd name="T6" fmla="*/ 0 w 23"/>
                  <a:gd name="T7" fmla="*/ 0 h 15"/>
                  <a:gd name="T8" fmla="*/ 0 60000 65536"/>
                  <a:gd name="T9" fmla="*/ 0 60000 65536"/>
                  <a:gd name="T10" fmla="*/ 0 60000 65536"/>
                  <a:gd name="T11" fmla="*/ 0 60000 65536"/>
                  <a:gd name="T12" fmla="*/ 0 w 23"/>
                  <a:gd name="T13" fmla="*/ 0 h 15"/>
                  <a:gd name="T14" fmla="*/ 23 w 23"/>
                  <a:gd name="T15" fmla="*/ 15 h 15"/>
                </a:gdLst>
                <a:ahLst/>
                <a:cxnLst>
                  <a:cxn ang="T8">
                    <a:pos x="T0" y="T1"/>
                  </a:cxn>
                  <a:cxn ang="T9">
                    <a:pos x="T2" y="T3"/>
                  </a:cxn>
                  <a:cxn ang="T10">
                    <a:pos x="T4" y="T5"/>
                  </a:cxn>
                  <a:cxn ang="T11">
                    <a:pos x="T6" y="T7"/>
                  </a:cxn>
                </a:cxnLst>
                <a:rect l="T12" t="T13" r="T14" b="T15"/>
                <a:pathLst>
                  <a:path w="23" h="15">
                    <a:moveTo>
                      <a:pt x="0" y="0"/>
                    </a:moveTo>
                    <a:lnTo>
                      <a:pt x="20" y="15"/>
                    </a:lnTo>
                    <a:lnTo>
                      <a:pt x="23" y="0"/>
                    </a:lnTo>
                    <a:lnTo>
                      <a:pt x="0"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89" name="Freeform 343"/>
              <p:cNvSpPr>
                <a:spLocks/>
              </p:cNvSpPr>
              <p:nvPr/>
            </p:nvSpPr>
            <p:spPr bwMode="auto">
              <a:xfrm>
                <a:off x="3782" y="3588"/>
                <a:ext cx="53" cy="35"/>
              </a:xfrm>
              <a:custGeom>
                <a:avLst/>
                <a:gdLst>
                  <a:gd name="T0" fmla="*/ 0 w 53"/>
                  <a:gd name="T1" fmla="*/ 35 h 35"/>
                  <a:gd name="T2" fmla="*/ 6 w 53"/>
                  <a:gd name="T3" fmla="*/ 31 h 35"/>
                  <a:gd name="T4" fmla="*/ 14 w 53"/>
                  <a:gd name="T5" fmla="*/ 16 h 35"/>
                  <a:gd name="T6" fmla="*/ 53 w 53"/>
                  <a:gd name="T7" fmla="*/ 0 h 35"/>
                  <a:gd name="T8" fmla="*/ 18 w 53"/>
                  <a:gd name="T9" fmla="*/ 27 h 35"/>
                  <a:gd name="T10" fmla="*/ 0 w 53"/>
                  <a:gd name="T11" fmla="*/ 35 h 35"/>
                  <a:gd name="T12" fmla="*/ 0 60000 65536"/>
                  <a:gd name="T13" fmla="*/ 0 60000 65536"/>
                  <a:gd name="T14" fmla="*/ 0 60000 65536"/>
                  <a:gd name="T15" fmla="*/ 0 60000 65536"/>
                  <a:gd name="T16" fmla="*/ 0 60000 65536"/>
                  <a:gd name="T17" fmla="*/ 0 60000 65536"/>
                  <a:gd name="T18" fmla="*/ 0 w 53"/>
                  <a:gd name="T19" fmla="*/ 0 h 35"/>
                  <a:gd name="T20" fmla="*/ 53 w 53"/>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53" h="35">
                    <a:moveTo>
                      <a:pt x="0" y="35"/>
                    </a:moveTo>
                    <a:lnTo>
                      <a:pt x="6" y="31"/>
                    </a:lnTo>
                    <a:lnTo>
                      <a:pt x="14" y="16"/>
                    </a:lnTo>
                    <a:lnTo>
                      <a:pt x="53" y="0"/>
                    </a:lnTo>
                    <a:lnTo>
                      <a:pt x="18" y="27"/>
                    </a:lnTo>
                    <a:lnTo>
                      <a:pt x="0" y="35"/>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0" name="Freeform 344"/>
              <p:cNvSpPr>
                <a:spLocks/>
              </p:cNvSpPr>
              <p:nvPr/>
            </p:nvSpPr>
            <p:spPr bwMode="auto">
              <a:xfrm>
                <a:off x="3799" y="3583"/>
                <a:ext cx="34" cy="15"/>
              </a:xfrm>
              <a:custGeom>
                <a:avLst/>
                <a:gdLst>
                  <a:gd name="T0" fmla="*/ 34 w 34"/>
                  <a:gd name="T1" fmla="*/ 0 h 15"/>
                  <a:gd name="T2" fmla="*/ 0 w 34"/>
                  <a:gd name="T3" fmla="*/ 15 h 15"/>
                  <a:gd name="T4" fmla="*/ 8 w 34"/>
                  <a:gd name="T5" fmla="*/ 0 h 15"/>
                  <a:gd name="T6" fmla="*/ 34 w 34"/>
                  <a:gd name="T7" fmla="*/ 0 h 15"/>
                  <a:gd name="T8" fmla="*/ 0 60000 65536"/>
                  <a:gd name="T9" fmla="*/ 0 60000 65536"/>
                  <a:gd name="T10" fmla="*/ 0 60000 65536"/>
                  <a:gd name="T11" fmla="*/ 0 60000 65536"/>
                  <a:gd name="T12" fmla="*/ 0 w 34"/>
                  <a:gd name="T13" fmla="*/ 0 h 15"/>
                  <a:gd name="T14" fmla="*/ 34 w 34"/>
                  <a:gd name="T15" fmla="*/ 15 h 15"/>
                </a:gdLst>
                <a:ahLst/>
                <a:cxnLst>
                  <a:cxn ang="T8">
                    <a:pos x="T0" y="T1"/>
                  </a:cxn>
                  <a:cxn ang="T9">
                    <a:pos x="T2" y="T3"/>
                  </a:cxn>
                  <a:cxn ang="T10">
                    <a:pos x="T4" y="T5"/>
                  </a:cxn>
                  <a:cxn ang="T11">
                    <a:pos x="T6" y="T7"/>
                  </a:cxn>
                </a:cxnLst>
                <a:rect l="T12" t="T13" r="T14" b="T15"/>
                <a:pathLst>
                  <a:path w="34" h="15">
                    <a:moveTo>
                      <a:pt x="34" y="0"/>
                    </a:moveTo>
                    <a:lnTo>
                      <a:pt x="0" y="15"/>
                    </a:lnTo>
                    <a:lnTo>
                      <a:pt x="8" y="0"/>
                    </a:lnTo>
                    <a:lnTo>
                      <a:pt x="34"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1" name="Freeform 345"/>
              <p:cNvSpPr>
                <a:spLocks/>
              </p:cNvSpPr>
              <p:nvPr/>
            </p:nvSpPr>
            <p:spPr bwMode="auto">
              <a:xfrm>
                <a:off x="3772" y="3583"/>
                <a:ext cx="23" cy="15"/>
              </a:xfrm>
              <a:custGeom>
                <a:avLst/>
                <a:gdLst>
                  <a:gd name="T0" fmla="*/ 23 w 23"/>
                  <a:gd name="T1" fmla="*/ 0 h 15"/>
                  <a:gd name="T2" fmla="*/ 4 w 23"/>
                  <a:gd name="T3" fmla="*/ 15 h 15"/>
                  <a:gd name="T4" fmla="*/ 0 w 23"/>
                  <a:gd name="T5" fmla="*/ 0 h 15"/>
                  <a:gd name="T6" fmla="*/ 23 w 23"/>
                  <a:gd name="T7" fmla="*/ 0 h 15"/>
                  <a:gd name="T8" fmla="*/ 0 60000 65536"/>
                  <a:gd name="T9" fmla="*/ 0 60000 65536"/>
                  <a:gd name="T10" fmla="*/ 0 60000 65536"/>
                  <a:gd name="T11" fmla="*/ 0 60000 65536"/>
                  <a:gd name="T12" fmla="*/ 0 w 23"/>
                  <a:gd name="T13" fmla="*/ 0 h 15"/>
                  <a:gd name="T14" fmla="*/ 23 w 23"/>
                  <a:gd name="T15" fmla="*/ 15 h 15"/>
                </a:gdLst>
                <a:ahLst/>
                <a:cxnLst>
                  <a:cxn ang="T8">
                    <a:pos x="T0" y="T1"/>
                  </a:cxn>
                  <a:cxn ang="T9">
                    <a:pos x="T2" y="T3"/>
                  </a:cxn>
                  <a:cxn ang="T10">
                    <a:pos x="T4" y="T5"/>
                  </a:cxn>
                  <a:cxn ang="T11">
                    <a:pos x="T6" y="T7"/>
                  </a:cxn>
                </a:cxnLst>
                <a:rect l="T12" t="T13" r="T14" b="T15"/>
                <a:pathLst>
                  <a:path w="23" h="15">
                    <a:moveTo>
                      <a:pt x="23" y="0"/>
                    </a:moveTo>
                    <a:lnTo>
                      <a:pt x="4" y="15"/>
                    </a:lnTo>
                    <a:lnTo>
                      <a:pt x="0" y="0"/>
                    </a:lnTo>
                    <a:lnTo>
                      <a:pt x="23" y="0"/>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2" name="Freeform 346"/>
              <p:cNvSpPr>
                <a:spLocks/>
              </p:cNvSpPr>
              <p:nvPr/>
            </p:nvSpPr>
            <p:spPr bwMode="auto">
              <a:xfrm>
                <a:off x="3748" y="3549"/>
                <a:ext cx="37" cy="15"/>
              </a:xfrm>
              <a:custGeom>
                <a:avLst/>
                <a:gdLst>
                  <a:gd name="T0" fmla="*/ 37 w 37"/>
                  <a:gd name="T1" fmla="*/ 0 h 15"/>
                  <a:gd name="T2" fmla="*/ 0 w 37"/>
                  <a:gd name="T3" fmla="*/ 0 h 15"/>
                  <a:gd name="T4" fmla="*/ 19 w 37"/>
                  <a:gd name="T5" fmla="*/ 15 h 15"/>
                  <a:gd name="T6" fmla="*/ 37 w 37"/>
                  <a:gd name="T7" fmla="*/ 0 h 15"/>
                  <a:gd name="T8" fmla="*/ 0 60000 65536"/>
                  <a:gd name="T9" fmla="*/ 0 60000 65536"/>
                  <a:gd name="T10" fmla="*/ 0 60000 65536"/>
                  <a:gd name="T11" fmla="*/ 0 60000 65536"/>
                  <a:gd name="T12" fmla="*/ 0 w 37"/>
                  <a:gd name="T13" fmla="*/ 0 h 15"/>
                  <a:gd name="T14" fmla="*/ 37 w 37"/>
                  <a:gd name="T15" fmla="*/ 15 h 15"/>
                </a:gdLst>
                <a:ahLst/>
                <a:cxnLst>
                  <a:cxn ang="T8">
                    <a:pos x="T0" y="T1"/>
                  </a:cxn>
                  <a:cxn ang="T9">
                    <a:pos x="T2" y="T3"/>
                  </a:cxn>
                  <a:cxn ang="T10">
                    <a:pos x="T4" y="T5"/>
                  </a:cxn>
                  <a:cxn ang="T11">
                    <a:pos x="T6" y="T7"/>
                  </a:cxn>
                </a:cxnLst>
                <a:rect l="T12" t="T13" r="T14" b="T15"/>
                <a:pathLst>
                  <a:path w="37" h="15">
                    <a:moveTo>
                      <a:pt x="37" y="0"/>
                    </a:moveTo>
                    <a:lnTo>
                      <a:pt x="0" y="0"/>
                    </a:lnTo>
                    <a:lnTo>
                      <a:pt x="19" y="15"/>
                    </a:lnTo>
                    <a:lnTo>
                      <a:pt x="37"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3" name="Freeform 347"/>
              <p:cNvSpPr>
                <a:spLocks/>
              </p:cNvSpPr>
              <p:nvPr/>
            </p:nvSpPr>
            <p:spPr bwMode="auto">
              <a:xfrm>
                <a:off x="3728" y="3564"/>
                <a:ext cx="39" cy="15"/>
              </a:xfrm>
              <a:custGeom>
                <a:avLst/>
                <a:gdLst>
                  <a:gd name="T0" fmla="*/ 39 w 39"/>
                  <a:gd name="T1" fmla="*/ 0 h 15"/>
                  <a:gd name="T2" fmla="*/ 0 w 39"/>
                  <a:gd name="T3" fmla="*/ 0 h 15"/>
                  <a:gd name="T4" fmla="*/ 19 w 39"/>
                  <a:gd name="T5" fmla="*/ 15 h 15"/>
                  <a:gd name="T6" fmla="*/ 39 w 39"/>
                  <a:gd name="T7" fmla="*/ 0 h 15"/>
                  <a:gd name="T8" fmla="*/ 0 60000 65536"/>
                  <a:gd name="T9" fmla="*/ 0 60000 65536"/>
                  <a:gd name="T10" fmla="*/ 0 60000 65536"/>
                  <a:gd name="T11" fmla="*/ 0 60000 65536"/>
                  <a:gd name="T12" fmla="*/ 0 w 39"/>
                  <a:gd name="T13" fmla="*/ 0 h 15"/>
                  <a:gd name="T14" fmla="*/ 39 w 39"/>
                  <a:gd name="T15" fmla="*/ 15 h 15"/>
                </a:gdLst>
                <a:ahLst/>
                <a:cxnLst>
                  <a:cxn ang="T8">
                    <a:pos x="T0" y="T1"/>
                  </a:cxn>
                  <a:cxn ang="T9">
                    <a:pos x="T2" y="T3"/>
                  </a:cxn>
                  <a:cxn ang="T10">
                    <a:pos x="T4" y="T5"/>
                  </a:cxn>
                  <a:cxn ang="T11">
                    <a:pos x="T6" y="T7"/>
                  </a:cxn>
                </a:cxnLst>
                <a:rect l="T12" t="T13" r="T14" b="T15"/>
                <a:pathLst>
                  <a:path w="39" h="15">
                    <a:moveTo>
                      <a:pt x="39" y="0"/>
                    </a:moveTo>
                    <a:lnTo>
                      <a:pt x="0" y="0"/>
                    </a:lnTo>
                    <a:lnTo>
                      <a:pt x="19" y="15"/>
                    </a:lnTo>
                    <a:lnTo>
                      <a:pt x="39"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4" name="Freeform 348"/>
              <p:cNvSpPr>
                <a:spLocks/>
              </p:cNvSpPr>
              <p:nvPr/>
            </p:nvSpPr>
            <p:spPr bwMode="auto">
              <a:xfrm>
                <a:off x="3766" y="3564"/>
                <a:ext cx="38" cy="15"/>
              </a:xfrm>
              <a:custGeom>
                <a:avLst/>
                <a:gdLst>
                  <a:gd name="T0" fmla="*/ 38 w 38"/>
                  <a:gd name="T1" fmla="*/ 0 h 15"/>
                  <a:gd name="T2" fmla="*/ 0 w 38"/>
                  <a:gd name="T3" fmla="*/ 0 h 15"/>
                  <a:gd name="T4" fmla="*/ 20 w 38"/>
                  <a:gd name="T5" fmla="*/ 15 h 15"/>
                  <a:gd name="T6" fmla="*/ 38 w 38"/>
                  <a:gd name="T7" fmla="*/ 0 h 15"/>
                  <a:gd name="T8" fmla="*/ 0 60000 65536"/>
                  <a:gd name="T9" fmla="*/ 0 60000 65536"/>
                  <a:gd name="T10" fmla="*/ 0 60000 65536"/>
                  <a:gd name="T11" fmla="*/ 0 60000 65536"/>
                  <a:gd name="T12" fmla="*/ 0 w 38"/>
                  <a:gd name="T13" fmla="*/ 0 h 15"/>
                  <a:gd name="T14" fmla="*/ 38 w 38"/>
                  <a:gd name="T15" fmla="*/ 15 h 15"/>
                </a:gdLst>
                <a:ahLst/>
                <a:cxnLst>
                  <a:cxn ang="T8">
                    <a:pos x="T0" y="T1"/>
                  </a:cxn>
                  <a:cxn ang="T9">
                    <a:pos x="T2" y="T3"/>
                  </a:cxn>
                  <a:cxn ang="T10">
                    <a:pos x="T4" y="T5"/>
                  </a:cxn>
                  <a:cxn ang="T11">
                    <a:pos x="T6" y="T7"/>
                  </a:cxn>
                </a:cxnLst>
                <a:rect l="T12" t="T13" r="T14" b="T15"/>
                <a:pathLst>
                  <a:path w="38" h="15">
                    <a:moveTo>
                      <a:pt x="38" y="0"/>
                    </a:moveTo>
                    <a:lnTo>
                      <a:pt x="0" y="0"/>
                    </a:lnTo>
                    <a:lnTo>
                      <a:pt x="20" y="15"/>
                    </a:lnTo>
                    <a:lnTo>
                      <a:pt x="38" y="0"/>
                    </a:lnTo>
                    <a:close/>
                  </a:path>
                </a:pathLst>
              </a:custGeom>
              <a:solidFill>
                <a:srgbClr val="F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5" name="Freeform 349"/>
              <p:cNvSpPr>
                <a:spLocks/>
              </p:cNvSpPr>
              <p:nvPr/>
            </p:nvSpPr>
            <p:spPr bwMode="auto">
              <a:xfrm>
                <a:off x="3801" y="3750"/>
                <a:ext cx="6" cy="2"/>
              </a:xfrm>
              <a:custGeom>
                <a:avLst/>
                <a:gdLst>
                  <a:gd name="T0" fmla="*/ 6 w 6"/>
                  <a:gd name="T1" fmla="*/ 1 h 2"/>
                  <a:gd name="T2" fmla="*/ 6 w 6"/>
                  <a:gd name="T3" fmla="*/ 0 h 2"/>
                  <a:gd name="T4" fmla="*/ 6 w 6"/>
                  <a:gd name="T5" fmla="*/ 0 h 2"/>
                  <a:gd name="T6" fmla="*/ 6 w 6"/>
                  <a:gd name="T7" fmla="*/ 0 h 2"/>
                  <a:gd name="T8" fmla="*/ 6 w 6"/>
                  <a:gd name="T9" fmla="*/ 0 h 2"/>
                  <a:gd name="T10" fmla="*/ 6 w 6"/>
                  <a:gd name="T11" fmla="*/ 0 h 2"/>
                  <a:gd name="T12" fmla="*/ 6 w 6"/>
                  <a:gd name="T13" fmla="*/ 0 h 2"/>
                  <a:gd name="T14" fmla="*/ 0 w 6"/>
                  <a:gd name="T15" fmla="*/ 1 h 2"/>
                  <a:gd name="T16" fmla="*/ 0 w 6"/>
                  <a:gd name="T17" fmla="*/ 1 h 2"/>
                  <a:gd name="T18" fmla="*/ 0 w 6"/>
                  <a:gd name="T19" fmla="*/ 1 h 2"/>
                  <a:gd name="T20" fmla="*/ 0 w 6"/>
                  <a:gd name="T21" fmla="*/ 1 h 2"/>
                  <a:gd name="T22" fmla="*/ 0 w 6"/>
                  <a:gd name="T23" fmla="*/ 1 h 2"/>
                  <a:gd name="T24" fmla="*/ 0 w 6"/>
                  <a:gd name="T25" fmla="*/ 1 h 2"/>
                  <a:gd name="T26" fmla="*/ 0 w 6"/>
                  <a:gd name="T27" fmla="*/ 1 h 2"/>
                  <a:gd name="T28" fmla="*/ 0 w 6"/>
                  <a:gd name="T29" fmla="*/ 1 h 2"/>
                  <a:gd name="T30" fmla="*/ 0 w 6"/>
                  <a:gd name="T31" fmla="*/ 2 h 2"/>
                  <a:gd name="T32" fmla="*/ 0 w 6"/>
                  <a:gd name="T33" fmla="*/ 1 h 2"/>
                  <a:gd name="T34" fmla="*/ 6 w 6"/>
                  <a:gd name="T35" fmla="*/ 1 h 2"/>
                  <a:gd name="T36" fmla="*/ 6 w 6"/>
                  <a:gd name="T37" fmla="*/ 1 h 2"/>
                  <a:gd name="T38" fmla="*/ 6 w 6"/>
                  <a:gd name="T39" fmla="*/ 1 h 2"/>
                  <a:gd name="T40" fmla="*/ 6 w 6"/>
                  <a:gd name="T41" fmla="*/ 1 h 2"/>
                  <a:gd name="T42" fmla="*/ 6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6" y="1"/>
                    </a:moveTo>
                    <a:lnTo>
                      <a:pt x="6" y="0"/>
                    </a:lnTo>
                    <a:lnTo>
                      <a:pt x="0" y="1"/>
                    </a:lnTo>
                    <a:lnTo>
                      <a:pt x="0" y="2"/>
                    </a:lnTo>
                    <a:lnTo>
                      <a:pt x="0" y="1"/>
                    </a:lnTo>
                    <a:lnTo>
                      <a:pt x="6"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6" name="Freeform 350"/>
              <p:cNvSpPr>
                <a:spLocks/>
              </p:cNvSpPr>
              <p:nvPr/>
            </p:nvSpPr>
            <p:spPr bwMode="auto">
              <a:xfrm>
                <a:off x="3792" y="3714"/>
                <a:ext cx="9" cy="7"/>
              </a:xfrm>
              <a:custGeom>
                <a:avLst/>
                <a:gdLst>
                  <a:gd name="T0" fmla="*/ 0 w 9"/>
                  <a:gd name="T1" fmla="*/ 7 h 7"/>
                  <a:gd name="T2" fmla="*/ 1 w 9"/>
                  <a:gd name="T3" fmla="*/ 7 h 7"/>
                  <a:gd name="T4" fmla="*/ 1 w 9"/>
                  <a:gd name="T5" fmla="*/ 7 h 7"/>
                  <a:gd name="T6" fmla="*/ 1 w 9"/>
                  <a:gd name="T7" fmla="*/ 7 h 7"/>
                  <a:gd name="T8" fmla="*/ 1 w 9"/>
                  <a:gd name="T9" fmla="*/ 7 h 7"/>
                  <a:gd name="T10" fmla="*/ 9 w 9"/>
                  <a:gd name="T11" fmla="*/ 2 h 7"/>
                  <a:gd name="T12" fmla="*/ 9 w 9"/>
                  <a:gd name="T13" fmla="*/ 2 h 7"/>
                  <a:gd name="T14" fmla="*/ 9 w 9"/>
                  <a:gd name="T15" fmla="*/ 2 h 7"/>
                  <a:gd name="T16" fmla="*/ 9 w 9"/>
                  <a:gd name="T17" fmla="*/ 2 h 7"/>
                  <a:gd name="T18" fmla="*/ 9 w 9"/>
                  <a:gd name="T19" fmla="*/ 2 h 7"/>
                  <a:gd name="T20" fmla="*/ 9 w 9"/>
                  <a:gd name="T21" fmla="*/ 0 h 7"/>
                  <a:gd name="T22" fmla="*/ 9 w 9"/>
                  <a:gd name="T23" fmla="*/ 0 h 7"/>
                  <a:gd name="T24" fmla="*/ 9 w 9"/>
                  <a:gd name="T25" fmla="*/ 0 h 7"/>
                  <a:gd name="T26" fmla="*/ 9 w 9"/>
                  <a:gd name="T27" fmla="*/ 0 h 7"/>
                  <a:gd name="T28" fmla="*/ 8 w 9"/>
                  <a:gd name="T29" fmla="*/ 0 h 7"/>
                  <a:gd name="T30" fmla="*/ 8 w 9"/>
                  <a:gd name="T31" fmla="*/ 0 h 7"/>
                  <a:gd name="T32" fmla="*/ 0 w 9"/>
                  <a:gd name="T33" fmla="*/ 6 h 7"/>
                  <a:gd name="T34" fmla="*/ 0 w 9"/>
                  <a:gd name="T35" fmla="*/ 6 h 7"/>
                  <a:gd name="T36" fmla="*/ 0 w 9"/>
                  <a:gd name="T37" fmla="*/ 6 h 7"/>
                  <a:gd name="T38" fmla="*/ 0 w 9"/>
                  <a:gd name="T39" fmla="*/ 7 h 7"/>
                  <a:gd name="T40" fmla="*/ 0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0" y="7"/>
                    </a:moveTo>
                    <a:lnTo>
                      <a:pt x="1" y="7"/>
                    </a:lnTo>
                    <a:lnTo>
                      <a:pt x="9" y="2"/>
                    </a:lnTo>
                    <a:lnTo>
                      <a:pt x="9" y="0"/>
                    </a:lnTo>
                    <a:lnTo>
                      <a:pt x="8" y="0"/>
                    </a:lnTo>
                    <a:lnTo>
                      <a:pt x="0" y="6"/>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7" name="Freeform 351"/>
              <p:cNvSpPr>
                <a:spLocks/>
              </p:cNvSpPr>
              <p:nvPr/>
            </p:nvSpPr>
            <p:spPr bwMode="auto">
              <a:xfrm>
                <a:off x="3784" y="3751"/>
                <a:ext cx="7" cy="1"/>
              </a:xfrm>
              <a:custGeom>
                <a:avLst/>
                <a:gdLst>
                  <a:gd name="T0" fmla="*/ 1 w 7"/>
                  <a:gd name="T1" fmla="*/ 1 h 1"/>
                  <a:gd name="T2" fmla="*/ 0 w 7"/>
                  <a:gd name="T3" fmla="*/ 1 h 1"/>
                  <a:gd name="T4" fmla="*/ 0 w 7"/>
                  <a:gd name="T5" fmla="*/ 1 h 1"/>
                  <a:gd name="T6" fmla="*/ 0 w 7"/>
                  <a:gd name="T7" fmla="*/ 1 h 1"/>
                  <a:gd name="T8" fmla="*/ 0 w 7"/>
                  <a:gd name="T9" fmla="*/ 1 h 1"/>
                  <a:gd name="T10" fmla="*/ 0 w 7"/>
                  <a:gd name="T11" fmla="*/ 1 h 1"/>
                  <a:gd name="T12" fmla="*/ 0 w 7"/>
                  <a:gd name="T13" fmla="*/ 1 h 1"/>
                  <a:gd name="T14" fmla="*/ 7 w 7"/>
                  <a:gd name="T15" fmla="*/ 0 h 1"/>
                  <a:gd name="T16" fmla="*/ 7 w 7"/>
                  <a:gd name="T17" fmla="*/ 0 h 1"/>
                  <a:gd name="T18" fmla="*/ 7 w 7"/>
                  <a:gd name="T19" fmla="*/ 0 h 1"/>
                  <a:gd name="T20" fmla="*/ 7 w 7"/>
                  <a:gd name="T21" fmla="*/ 0 h 1"/>
                  <a:gd name="T22" fmla="*/ 7 w 7"/>
                  <a:gd name="T23" fmla="*/ 0 h 1"/>
                  <a:gd name="T24" fmla="*/ 7 w 7"/>
                  <a:gd name="T25" fmla="*/ 0 h 1"/>
                  <a:gd name="T26" fmla="*/ 7 w 7"/>
                  <a:gd name="T27" fmla="*/ 0 h 1"/>
                  <a:gd name="T28" fmla="*/ 7 w 7"/>
                  <a:gd name="T29" fmla="*/ 0 h 1"/>
                  <a:gd name="T30" fmla="*/ 7 w 7"/>
                  <a:gd name="T31" fmla="*/ 0 h 1"/>
                  <a:gd name="T32" fmla="*/ 7 w 7"/>
                  <a:gd name="T33" fmla="*/ 0 h 1"/>
                  <a:gd name="T34" fmla="*/ 7 w 7"/>
                  <a:gd name="T35" fmla="*/ 0 h 1"/>
                  <a:gd name="T36" fmla="*/ 1 w 7"/>
                  <a:gd name="T37" fmla="*/ 0 h 1"/>
                  <a:gd name="T38" fmla="*/ 1 w 7"/>
                  <a:gd name="T39" fmla="*/ 0 h 1"/>
                  <a:gd name="T40" fmla="*/ 1 w 7"/>
                  <a:gd name="T41" fmla="*/ 0 h 1"/>
                  <a:gd name="T42" fmla="*/ 1 w 7"/>
                  <a:gd name="T43" fmla="*/ 1 h 1"/>
                  <a:gd name="T44" fmla="*/ 1 w 7"/>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1"/>
                  <a:gd name="T71" fmla="*/ 7 w 7"/>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1">
                    <a:moveTo>
                      <a:pt x="1" y="1"/>
                    </a:moveTo>
                    <a:lnTo>
                      <a:pt x="0" y="1"/>
                    </a:lnTo>
                    <a:lnTo>
                      <a:pt x="7" y="0"/>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8" name="Freeform 352"/>
              <p:cNvSpPr>
                <a:spLocks/>
              </p:cNvSpPr>
              <p:nvPr/>
            </p:nvSpPr>
            <p:spPr bwMode="auto">
              <a:xfrm>
                <a:off x="3729" y="3750"/>
                <a:ext cx="6" cy="2"/>
              </a:xfrm>
              <a:custGeom>
                <a:avLst/>
                <a:gdLst>
                  <a:gd name="T0" fmla="*/ 0 w 6"/>
                  <a:gd name="T1" fmla="*/ 1 h 2"/>
                  <a:gd name="T2" fmla="*/ 0 w 6"/>
                  <a:gd name="T3" fmla="*/ 0 h 2"/>
                  <a:gd name="T4" fmla="*/ 0 w 6"/>
                  <a:gd name="T5" fmla="*/ 0 h 2"/>
                  <a:gd name="T6" fmla="*/ 0 w 6"/>
                  <a:gd name="T7" fmla="*/ 0 h 2"/>
                  <a:gd name="T8" fmla="*/ 0 w 6"/>
                  <a:gd name="T9" fmla="*/ 0 h 2"/>
                  <a:gd name="T10" fmla="*/ 0 w 6"/>
                  <a:gd name="T11" fmla="*/ 0 h 2"/>
                  <a:gd name="T12" fmla="*/ 0 w 6"/>
                  <a:gd name="T13" fmla="*/ 0 h 2"/>
                  <a:gd name="T14" fmla="*/ 6 w 6"/>
                  <a:gd name="T15" fmla="*/ 1 h 2"/>
                  <a:gd name="T16" fmla="*/ 6 w 6"/>
                  <a:gd name="T17" fmla="*/ 1 h 2"/>
                  <a:gd name="T18" fmla="*/ 6 w 6"/>
                  <a:gd name="T19" fmla="*/ 1 h 2"/>
                  <a:gd name="T20" fmla="*/ 6 w 6"/>
                  <a:gd name="T21" fmla="*/ 1 h 2"/>
                  <a:gd name="T22" fmla="*/ 6 w 6"/>
                  <a:gd name="T23" fmla="*/ 1 h 2"/>
                  <a:gd name="T24" fmla="*/ 6 w 6"/>
                  <a:gd name="T25" fmla="*/ 1 h 2"/>
                  <a:gd name="T26" fmla="*/ 6 w 6"/>
                  <a:gd name="T27" fmla="*/ 1 h 2"/>
                  <a:gd name="T28" fmla="*/ 6 w 6"/>
                  <a:gd name="T29" fmla="*/ 1 h 2"/>
                  <a:gd name="T30" fmla="*/ 6 w 6"/>
                  <a:gd name="T31" fmla="*/ 2 h 2"/>
                  <a:gd name="T32" fmla="*/ 6 w 6"/>
                  <a:gd name="T33" fmla="*/ 1 h 2"/>
                  <a:gd name="T34" fmla="*/ 0 w 6"/>
                  <a:gd name="T35" fmla="*/ 1 h 2"/>
                  <a:gd name="T36" fmla="*/ 0 w 6"/>
                  <a:gd name="T37" fmla="*/ 1 h 2"/>
                  <a:gd name="T38" fmla="*/ 0 w 6"/>
                  <a:gd name="T39" fmla="*/ 1 h 2"/>
                  <a:gd name="T40" fmla="*/ 0 w 6"/>
                  <a:gd name="T41" fmla="*/ 1 h 2"/>
                  <a:gd name="T42" fmla="*/ 0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0" y="1"/>
                    </a:moveTo>
                    <a:lnTo>
                      <a:pt x="0" y="0"/>
                    </a:lnTo>
                    <a:lnTo>
                      <a:pt x="6" y="1"/>
                    </a:lnTo>
                    <a:lnTo>
                      <a:pt x="6" y="2"/>
                    </a:lnTo>
                    <a:lnTo>
                      <a:pt x="6" y="1"/>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599" name="Freeform 353"/>
              <p:cNvSpPr>
                <a:spLocks/>
              </p:cNvSpPr>
              <p:nvPr/>
            </p:nvSpPr>
            <p:spPr bwMode="auto">
              <a:xfrm>
                <a:off x="3735" y="3714"/>
                <a:ext cx="9" cy="7"/>
              </a:xfrm>
              <a:custGeom>
                <a:avLst/>
                <a:gdLst>
                  <a:gd name="T0" fmla="*/ 9 w 9"/>
                  <a:gd name="T1" fmla="*/ 7 h 7"/>
                  <a:gd name="T2" fmla="*/ 8 w 9"/>
                  <a:gd name="T3" fmla="*/ 7 h 7"/>
                  <a:gd name="T4" fmla="*/ 8 w 9"/>
                  <a:gd name="T5" fmla="*/ 7 h 7"/>
                  <a:gd name="T6" fmla="*/ 8 w 9"/>
                  <a:gd name="T7" fmla="*/ 7 h 7"/>
                  <a:gd name="T8" fmla="*/ 8 w 9"/>
                  <a:gd name="T9" fmla="*/ 7 h 7"/>
                  <a:gd name="T10" fmla="*/ 0 w 9"/>
                  <a:gd name="T11" fmla="*/ 2 h 7"/>
                  <a:gd name="T12" fmla="*/ 0 w 9"/>
                  <a:gd name="T13" fmla="*/ 2 h 7"/>
                  <a:gd name="T14" fmla="*/ 0 w 9"/>
                  <a:gd name="T15" fmla="*/ 2 h 7"/>
                  <a:gd name="T16" fmla="*/ 0 w 9"/>
                  <a:gd name="T17" fmla="*/ 2 h 7"/>
                  <a:gd name="T18" fmla="*/ 0 w 9"/>
                  <a:gd name="T19" fmla="*/ 2 h 7"/>
                  <a:gd name="T20" fmla="*/ 0 w 9"/>
                  <a:gd name="T21" fmla="*/ 0 h 7"/>
                  <a:gd name="T22" fmla="*/ 0 w 9"/>
                  <a:gd name="T23" fmla="*/ 0 h 7"/>
                  <a:gd name="T24" fmla="*/ 0 w 9"/>
                  <a:gd name="T25" fmla="*/ 0 h 7"/>
                  <a:gd name="T26" fmla="*/ 0 w 9"/>
                  <a:gd name="T27" fmla="*/ 0 h 7"/>
                  <a:gd name="T28" fmla="*/ 1 w 9"/>
                  <a:gd name="T29" fmla="*/ 0 h 7"/>
                  <a:gd name="T30" fmla="*/ 1 w 9"/>
                  <a:gd name="T31" fmla="*/ 0 h 7"/>
                  <a:gd name="T32" fmla="*/ 9 w 9"/>
                  <a:gd name="T33" fmla="*/ 6 h 7"/>
                  <a:gd name="T34" fmla="*/ 9 w 9"/>
                  <a:gd name="T35" fmla="*/ 6 h 7"/>
                  <a:gd name="T36" fmla="*/ 9 w 9"/>
                  <a:gd name="T37" fmla="*/ 6 h 7"/>
                  <a:gd name="T38" fmla="*/ 9 w 9"/>
                  <a:gd name="T39" fmla="*/ 7 h 7"/>
                  <a:gd name="T40" fmla="*/ 9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9" y="7"/>
                    </a:moveTo>
                    <a:lnTo>
                      <a:pt x="8" y="7"/>
                    </a:lnTo>
                    <a:lnTo>
                      <a:pt x="0" y="2"/>
                    </a:lnTo>
                    <a:lnTo>
                      <a:pt x="0" y="0"/>
                    </a:lnTo>
                    <a:lnTo>
                      <a:pt x="1" y="0"/>
                    </a:lnTo>
                    <a:lnTo>
                      <a:pt x="9" y="6"/>
                    </a:lnTo>
                    <a:lnTo>
                      <a:pt x="9"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0" name="Freeform 354"/>
              <p:cNvSpPr>
                <a:spLocks/>
              </p:cNvSpPr>
              <p:nvPr/>
            </p:nvSpPr>
            <p:spPr bwMode="auto">
              <a:xfrm>
                <a:off x="3746" y="3751"/>
                <a:ext cx="6" cy="1"/>
              </a:xfrm>
              <a:custGeom>
                <a:avLst/>
                <a:gdLst>
                  <a:gd name="T0" fmla="*/ 5 w 6"/>
                  <a:gd name="T1" fmla="*/ 1 h 1"/>
                  <a:gd name="T2" fmla="*/ 6 w 6"/>
                  <a:gd name="T3" fmla="*/ 1 h 1"/>
                  <a:gd name="T4" fmla="*/ 6 w 6"/>
                  <a:gd name="T5" fmla="*/ 1 h 1"/>
                  <a:gd name="T6" fmla="*/ 6 w 6"/>
                  <a:gd name="T7" fmla="*/ 1 h 1"/>
                  <a:gd name="T8" fmla="*/ 6 w 6"/>
                  <a:gd name="T9" fmla="*/ 1 h 1"/>
                  <a:gd name="T10" fmla="*/ 6 w 6"/>
                  <a:gd name="T11" fmla="*/ 1 h 1"/>
                  <a:gd name="T12" fmla="*/ 6 w 6"/>
                  <a:gd name="T13" fmla="*/ 1 h 1"/>
                  <a:gd name="T14" fmla="*/ 0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0 w 6"/>
                  <a:gd name="T31" fmla="*/ 0 h 1"/>
                  <a:gd name="T32" fmla="*/ 0 w 6"/>
                  <a:gd name="T33" fmla="*/ 0 h 1"/>
                  <a:gd name="T34" fmla="*/ 0 w 6"/>
                  <a:gd name="T35" fmla="*/ 0 h 1"/>
                  <a:gd name="T36" fmla="*/ 5 w 6"/>
                  <a:gd name="T37" fmla="*/ 0 h 1"/>
                  <a:gd name="T38" fmla="*/ 5 w 6"/>
                  <a:gd name="T39" fmla="*/ 0 h 1"/>
                  <a:gd name="T40" fmla="*/ 5 w 6"/>
                  <a:gd name="T41" fmla="*/ 0 h 1"/>
                  <a:gd name="T42" fmla="*/ 5 w 6"/>
                  <a:gd name="T43" fmla="*/ 1 h 1"/>
                  <a:gd name="T44" fmla="*/ 5 w 6"/>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
                  <a:gd name="T70" fmla="*/ 0 h 1"/>
                  <a:gd name="T71" fmla="*/ 6 w 6"/>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 h="1">
                    <a:moveTo>
                      <a:pt x="5" y="1"/>
                    </a:moveTo>
                    <a:lnTo>
                      <a:pt x="6" y="1"/>
                    </a:lnTo>
                    <a:lnTo>
                      <a:pt x="0" y="0"/>
                    </a:lnTo>
                    <a:lnTo>
                      <a:pt x="5" y="0"/>
                    </a:lnTo>
                    <a:lnTo>
                      <a:pt x="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1" name="Freeform 355"/>
              <p:cNvSpPr>
                <a:spLocks/>
              </p:cNvSpPr>
              <p:nvPr/>
            </p:nvSpPr>
            <p:spPr bwMode="auto">
              <a:xfrm>
                <a:off x="3772" y="3680"/>
                <a:ext cx="4" cy="3"/>
              </a:xfrm>
              <a:custGeom>
                <a:avLst/>
                <a:gdLst>
                  <a:gd name="T0" fmla="*/ 0 w 4"/>
                  <a:gd name="T1" fmla="*/ 3 h 3"/>
                  <a:gd name="T2" fmla="*/ 0 w 4"/>
                  <a:gd name="T3" fmla="*/ 3 h 3"/>
                  <a:gd name="T4" fmla="*/ 0 w 4"/>
                  <a:gd name="T5" fmla="*/ 3 h 3"/>
                  <a:gd name="T6" fmla="*/ 0 w 4"/>
                  <a:gd name="T7" fmla="*/ 3 h 3"/>
                  <a:gd name="T8" fmla="*/ 0 w 4"/>
                  <a:gd name="T9" fmla="*/ 3 h 3"/>
                  <a:gd name="T10" fmla="*/ 0 w 4"/>
                  <a:gd name="T11" fmla="*/ 3 h 3"/>
                  <a:gd name="T12" fmla="*/ 0 w 4"/>
                  <a:gd name="T13" fmla="*/ 3 h 3"/>
                  <a:gd name="T14" fmla="*/ 2 w 4"/>
                  <a:gd name="T15" fmla="*/ 2 h 3"/>
                  <a:gd name="T16" fmla="*/ 2 w 4"/>
                  <a:gd name="T17" fmla="*/ 2 h 3"/>
                  <a:gd name="T18" fmla="*/ 4 w 4"/>
                  <a:gd name="T19" fmla="*/ 2 h 3"/>
                  <a:gd name="T20" fmla="*/ 4 w 4"/>
                  <a:gd name="T21" fmla="*/ 0 h 3"/>
                  <a:gd name="T22" fmla="*/ 2 w 4"/>
                  <a:gd name="T23" fmla="*/ 0 h 3"/>
                  <a:gd name="T24" fmla="*/ 2 w 4"/>
                  <a:gd name="T25" fmla="*/ 0 h 3"/>
                  <a:gd name="T26" fmla="*/ 2 w 4"/>
                  <a:gd name="T27" fmla="*/ 0 h 3"/>
                  <a:gd name="T28" fmla="*/ 2 w 4"/>
                  <a:gd name="T29" fmla="*/ 0 h 3"/>
                  <a:gd name="T30" fmla="*/ 2 w 4"/>
                  <a:gd name="T31" fmla="*/ 0 h 3"/>
                  <a:gd name="T32" fmla="*/ 2 w 4"/>
                  <a:gd name="T33" fmla="*/ 0 h 3"/>
                  <a:gd name="T34" fmla="*/ 2 w 4"/>
                  <a:gd name="T35" fmla="*/ 0 h 3"/>
                  <a:gd name="T36" fmla="*/ 0 w 4"/>
                  <a:gd name="T37" fmla="*/ 3 h 3"/>
                  <a:gd name="T38" fmla="*/ 0 w 4"/>
                  <a:gd name="T39" fmla="*/ 3 h 3"/>
                  <a:gd name="T40" fmla="*/ 0 w 4"/>
                  <a:gd name="T41" fmla="*/ 3 h 3"/>
                  <a:gd name="T42" fmla="*/ 0 w 4"/>
                  <a:gd name="T43" fmla="*/ 3 h 3"/>
                  <a:gd name="T44" fmla="*/ 0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0" y="3"/>
                    </a:moveTo>
                    <a:lnTo>
                      <a:pt x="0" y="3"/>
                    </a:lnTo>
                    <a:lnTo>
                      <a:pt x="2" y="2"/>
                    </a:lnTo>
                    <a:lnTo>
                      <a:pt x="4" y="2"/>
                    </a:lnTo>
                    <a:lnTo>
                      <a:pt x="4" y="0"/>
                    </a:lnTo>
                    <a:lnTo>
                      <a:pt x="2"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2" name="Freeform 356"/>
              <p:cNvSpPr>
                <a:spLocks/>
              </p:cNvSpPr>
              <p:nvPr/>
            </p:nvSpPr>
            <p:spPr bwMode="auto">
              <a:xfrm>
                <a:off x="3770" y="3679"/>
                <a:ext cx="4" cy="3"/>
              </a:xfrm>
              <a:custGeom>
                <a:avLst/>
                <a:gdLst>
                  <a:gd name="T0" fmla="*/ 0 w 4"/>
                  <a:gd name="T1" fmla="*/ 3 h 3"/>
                  <a:gd name="T2" fmla="*/ 0 w 4"/>
                  <a:gd name="T3" fmla="*/ 3 h 3"/>
                  <a:gd name="T4" fmla="*/ 0 w 4"/>
                  <a:gd name="T5" fmla="*/ 3 h 3"/>
                  <a:gd name="T6" fmla="*/ 0 w 4"/>
                  <a:gd name="T7" fmla="*/ 3 h 3"/>
                  <a:gd name="T8" fmla="*/ 0 w 4"/>
                  <a:gd name="T9" fmla="*/ 3 h 3"/>
                  <a:gd name="T10" fmla="*/ 0 w 4"/>
                  <a:gd name="T11" fmla="*/ 3 h 3"/>
                  <a:gd name="T12" fmla="*/ 0 w 4"/>
                  <a:gd name="T13" fmla="*/ 3 h 3"/>
                  <a:gd name="T14" fmla="*/ 3 w 4"/>
                  <a:gd name="T15" fmla="*/ 1 h 3"/>
                  <a:gd name="T16" fmla="*/ 3 w 4"/>
                  <a:gd name="T17" fmla="*/ 1 h 3"/>
                  <a:gd name="T18" fmla="*/ 4 w 4"/>
                  <a:gd name="T19" fmla="*/ 0 h 3"/>
                  <a:gd name="T20" fmla="*/ 4 w 4"/>
                  <a:gd name="T21" fmla="*/ 0 h 3"/>
                  <a:gd name="T22" fmla="*/ 3 w 4"/>
                  <a:gd name="T23" fmla="*/ 0 h 3"/>
                  <a:gd name="T24" fmla="*/ 3 w 4"/>
                  <a:gd name="T25" fmla="*/ 0 h 3"/>
                  <a:gd name="T26" fmla="*/ 3 w 4"/>
                  <a:gd name="T27" fmla="*/ 0 h 3"/>
                  <a:gd name="T28" fmla="*/ 3 w 4"/>
                  <a:gd name="T29" fmla="*/ 0 h 3"/>
                  <a:gd name="T30" fmla="*/ 3 w 4"/>
                  <a:gd name="T31" fmla="*/ 0 h 3"/>
                  <a:gd name="T32" fmla="*/ 3 w 4"/>
                  <a:gd name="T33" fmla="*/ 0 h 3"/>
                  <a:gd name="T34" fmla="*/ 3 w 4"/>
                  <a:gd name="T35" fmla="*/ 0 h 3"/>
                  <a:gd name="T36" fmla="*/ 0 w 4"/>
                  <a:gd name="T37" fmla="*/ 3 h 3"/>
                  <a:gd name="T38" fmla="*/ 0 w 4"/>
                  <a:gd name="T39" fmla="*/ 3 h 3"/>
                  <a:gd name="T40" fmla="*/ 0 w 4"/>
                  <a:gd name="T41" fmla="*/ 3 h 3"/>
                  <a:gd name="T42" fmla="*/ 0 w 4"/>
                  <a:gd name="T43" fmla="*/ 3 h 3"/>
                  <a:gd name="T44" fmla="*/ 0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0" y="3"/>
                    </a:moveTo>
                    <a:lnTo>
                      <a:pt x="0" y="3"/>
                    </a:lnTo>
                    <a:lnTo>
                      <a:pt x="3" y="1"/>
                    </a:lnTo>
                    <a:lnTo>
                      <a:pt x="4" y="0"/>
                    </a:lnTo>
                    <a:lnTo>
                      <a:pt x="3"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3" name="Freeform 357"/>
              <p:cNvSpPr>
                <a:spLocks/>
              </p:cNvSpPr>
              <p:nvPr/>
            </p:nvSpPr>
            <p:spPr bwMode="auto">
              <a:xfrm>
                <a:off x="3761" y="3680"/>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2 h 3"/>
                  <a:gd name="T16" fmla="*/ 1 w 4"/>
                  <a:gd name="T17" fmla="*/ 2 h 3"/>
                  <a:gd name="T18" fmla="*/ 0 w 4"/>
                  <a:gd name="T19" fmla="*/ 2 h 3"/>
                  <a:gd name="T20" fmla="*/ 1 w 4"/>
                  <a:gd name="T21" fmla="*/ 0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2"/>
                    </a:lnTo>
                    <a:lnTo>
                      <a:pt x="0" y="2"/>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4" name="Freeform 358"/>
              <p:cNvSpPr>
                <a:spLocks/>
              </p:cNvSpPr>
              <p:nvPr/>
            </p:nvSpPr>
            <p:spPr bwMode="auto">
              <a:xfrm>
                <a:off x="3762" y="3679"/>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1 h 3"/>
                  <a:gd name="T16" fmla="*/ 1 w 4"/>
                  <a:gd name="T17" fmla="*/ 1 h 3"/>
                  <a:gd name="T18" fmla="*/ 0 w 4"/>
                  <a:gd name="T19" fmla="*/ 0 h 3"/>
                  <a:gd name="T20" fmla="*/ 0 w 4"/>
                  <a:gd name="T21" fmla="*/ 0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1"/>
                    </a:lnTo>
                    <a:lnTo>
                      <a:pt x="0" y="0"/>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5" name="Freeform 359"/>
              <p:cNvSpPr>
                <a:spLocks/>
              </p:cNvSpPr>
              <p:nvPr/>
            </p:nvSpPr>
            <p:spPr bwMode="auto">
              <a:xfrm>
                <a:off x="3703" y="3609"/>
                <a:ext cx="158" cy="38"/>
              </a:xfrm>
              <a:custGeom>
                <a:avLst/>
                <a:gdLst>
                  <a:gd name="T0" fmla="*/ 123 w 158"/>
                  <a:gd name="T1" fmla="*/ 18 h 38"/>
                  <a:gd name="T2" fmla="*/ 75 w 158"/>
                  <a:gd name="T3" fmla="*/ 26 h 38"/>
                  <a:gd name="T4" fmla="*/ 127 w 158"/>
                  <a:gd name="T5" fmla="*/ 34 h 38"/>
                  <a:gd name="T6" fmla="*/ 128 w 158"/>
                  <a:gd name="T7" fmla="*/ 36 h 38"/>
                  <a:gd name="T8" fmla="*/ 128 w 158"/>
                  <a:gd name="T9" fmla="*/ 37 h 38"/>
                  <a:gd name="T10" fmla="*/ 127 w 158"/>
                  <a:gd name="T11" fmla="*/ 38 h 38"/>
                  <a:gd name="T12" fmla="*/ 127 w 158"/>
                  <a:gd name="T13" fmla="*/ 38 h 38"/>
                  <a:gd name="T14" fmla="*/ 64 w 158"/>
                  <a:gd name="T15" fmla="*/ 28 h 38"/>
                  <a:gd name="T16" fmla="*/ 3 w 158"/>
                  <a:gd name="T17" fmla="*/ 38 h 38"/>
                  <a:gd name="T18" fmla="*/ 2 w 158"/>
                  <a:gd name="T19" fmla="*/ 38 h 38"/>
                  <a:gd name="T20" fmla="*/ 0 w 158"/>
                  <a:gd name="T21" fmla="*/ 37 h 38"/>
                  <a:gd name="T22" fmla="*/ 2 w 158"/>
                  <a:gd name="T23" fmla="*/ 34 h 38"/>
                  <a:gd name="T24" fmla="*/ 2 w 158"/>
                  <a:gd name="T25" fmla="*/ 34 h 38"/>
                  <a:gd name="T26" fmla="*/ 54 w 158"/>
                  <a:gd name="T27" fmla="*/ 26 h 38"/>
                  <a:gd name="T28" fmla="*/ 11 w 158"/>
                  <a:gd name="T29" fmla="*/ 18 h 38"/>
                  <a:gd name="T30" fmla="*/ 13 w 158"/>
                  <a:gd name="T31" fmla="*/ 15 h 38"/>
                  <a:gd name="T32" fmla="*/ 64 w 158"/>
                  <a:gd name="T33" fmla="*/ 23 h 38"/>
                  <a:gd name="T34" fmla="*/ 127 w 158"/>
                  <a:gd name="T35" fmla="*/ 13 h 38"/>
                  <a:gd name="T36" fmla="*/ 128 w 158"/>
                  <a:gd name="T37" fmla="*/ 13 h 38"/>
                  <a:gd name="T38" fmla="*/ 130 w 158"/>
                  <a:gd name="T39" fmla="*/ 13 h 38"/>
                  <a:gd name="T40" fmla="*/ 134 w 158"/>
                  <a:gd name="T41" fmla="*/ 11 h 38"/>
                  <a:gd name="T42" fmla="*/ 137 w 158"/>
                  <a:gd name="T43" fmla="*/ 10 h 38"/>
                  <a:gd name="T44" fmla="*/ 138 w 158"/>
                  <a:gd name="T45" fmla="*/ 7 h 38"/>
                  <a:gd name="T46" fmla="*/ 139 w 158"/>
                  <a:gd name="T47" fmla="*/ 3 h 38"/>
                  <a:gd name="T48" fmla="*/ 142 w 158"/>
                  <a:gd name="T49" fmla="*/ 2 h 38"/>
                  <a:gd name="T50" fmla="*/ 145 w 158"/>
                  <a:gd name="T51" fmla="*/ 0 h 38"/>
                  <a:gd name="T52" fmla="*/ 150 w 158"/>
                  <a:gd name="T53" fmla="*/ 2 h 38"/>
                  <a:gd name="T54" fmla="*/ 154 w 158"/>
                  <a:gd name="T55" fmla="*/ 3 h 38"/>
                  <a:gd name="T56" fmla="*/ 157 w 158"/>
                  <a:gd name="T57" fmla="*/ 6 h 38"/>
                  <a:gd name="T58" fmla="*/ 158 w 158"/>
                  <a:gd name="T59" fmla="*/ 10 h 38"/>
                  <a:gd name="T60" fmla="*/ 158 w 158"/>
                  <a:gd name="T61" fmla="*/ 13 h 38"/>
                  <a:gd name="T62" fmla="*/ 157 w 158"/>
                  <a:gd name="T63" fmla="*/ 17 h 38"/>
                  <a:gd name="T64" fmla="*/ 153 w 158"/>
                  <a:gd name="T65" fmla="*/ 19 h 38"/>
                  <a:gd name="T66" fmla="*/ 149 w 158"/>
                  <a:gd name="T67" fmla="*/ 22 h 38"/>
                  <a:gd name="T68" fmla="*/ 145 w 158"/>
                  <a:gd name="T69" fmla="*/ 22 h 38"/>
                  <a:gd name="T70" fmla="*/ 143 w 158"/>
                  <a:gd name="T71" fmla="*/ 21 h 38"/>
                  <a:gd name="T72" fmla="*/ 141 w 158"/>
                  <a:gd name="T73" fmla="*/ 18 h 38"/>
                  <a:gd name="T74" fmla="*/ 138 w 158"/>
                  <a:gd name="T75" fmla="*/ 17 h 38"/>
                  <a:gd name="T76" fmla="*/ 134 w 158"/>
                  <a:gd name="T77" fmla="*/ 17 h 38"/>
                  <a:gd name="T78" fmla="*/ 130 w 158"/>
                  <a:gd name="T79" fmla="*/ 17 h 38"/>
                  <a:gd name="T80" fmla="*/ 128 w 158"/>
                  <a:gd name="T81" fmla="*/ 17 h 38"/>
                  <a:gd name="T82" fmla="*/ 127 w 158"/>
                  <a:gd name="T83" fmla="*/ 17 h 38"/>
                  <a:gd name="T84" fmla="*/ 123 w 158"/>
                  <a:gd name="T85" fmla="*/ 18 h 3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8"/>
                  <a:gd name="T130" fmla="*/ 0 h 38"/>
                  <a:gd name="T131" fmla="*/ 158 w 158"/>
                  <a:gd name="T132" fmla="*/ 38 h 3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8" h="38">
                    <a:moveTo>
                      <a:pt x="123" y="18"/>
                    </a:moveTo>
                    <a:lnTo>
                      <a:pt x="75" y="26"/>
                    </a:lnTo>
                    <a:lnTo>
                      <a:pt x="127" y="34"/>
                    </a:lnTo>
                    <a:lnTo>
                      <a:pt x="128" y="36"/>
                    </a:lnTo>
                    <a:lnTo>
                      <a:pt x="128" y="37"/>
                    </a:lnTo>
                    <a:lnTo>
                      <a:pt x="127" y="38"/>
                    </a:lnTo>
                    <a:lnTo>
                      <a:pt x="64" y="28"/>
                    </a:lnTo>
                    <a:lnTo>
                      <a:pt x="3" y="38"/>
                    </a:lnTo>
                    <a:lnTo>
                      <a:pt x="2" y="38"/>
                    </a:lnTo>
                    <a:lnTo>
                      <a:pt x="0" y="37"/>
                    </a:lnTo>
                    <a:lnTo>
                      <a:pt x="2" y="34"/>
                    </a:lnTo>
                    <a:lnTo>
                      <a:pt x="54" y="26"/>
                    </a:lnTo>
                    <a:lnTo>
                      <a:pt x="11" y="18"/>
                    </a:lnTo>
                    <a:lnTo>
                      <a:pt x="13" y="15"/>
                    </a:lnTo>
                    <a:lnTo>
                      <a:pt x="64" y="23"/>
                    </a:lnTo>
                    <a:lnTo>
                      <a:pt x="127" y="13"/>
                    </a:lnTo>
                    <a:lnTo>
                      <a:pt x="128" y="13"/>
                    </a:lnTo>
                    <a:lnTo>
                      <a:pt x="130" y="13"/>
                    </a:lnTo>
                    <a:lnTo>
                      <a:pt x="134" y="11"/>
                    </a:lnTo>
                    <a:lnTo>
                      <a:pt x="137" y="10"/>
                    </a:lnTo>
                    <a:lnTo>
                      <a:pt x="138" y="7"/>
                    </a:lnTo>
                    <a:lnTo>
                      <a:pt x="139" y="3"/>
                    </a:lnTo>
                    <a:lnTo>
                      <a:pt x="142" y="2"/>
                    </a:lnTo>
                    <a:lnTo>
                      <a:pt x="145" y="0"/>
                    </a:lnTo>
                    <a:lnTo>
                      <a:pt x="150" y="2"/>
                    </a:lnTo>
                    <a:lnTo>
                      <a:pt x="154" y="3"/>
                    </a:lnTo>
                    <a:lnTo>
                      <a:pt x="157" y="6"/>
                    </a:lnTo>
                    <a:lnTo>
                      <a:pt x="158" y="10"/>
                    </a:lnTo>
                    <a:lnTo>
                      <a:pt x="158" y="13"/>
                    </a:lnTo>
                    <a:lnTo>
                      <a:pt x="157" y="17"/>
                    </a:lnTo>
                    <a:lnTo>
                      <a:pt x="153" y="19"/>
                    </a:lnTo>
                    <a:lnTo>
                      <a:pt x="149" y="22"/>
                    </a:lnTo>
                    <a:lnTo>
                      <a:pt x="145" y="22"/>
                    </a:lnTo>
                    <a:lnTo>
                      <a:pt x="143" y="21"/>
                    </a:lnTo>
                    <a:lnTo>
                      <a:pt x="141" y="18"/>
                    </a:lnTo>
                    <a:lnTo>
                      <a:pt x="138" y="17"/>
                    </a:lnTo>
                    <a:lnTo>
                      <a:pt x="134" y="17"/>
                    </a:lnTo>
                    <a:lnTo>
                      <a:pt x="130" y="17"/>
                    </a:lnTo>
                    <a:lnTo>
                      <a:pt x="128" y="17"/>
                    </a:lnTo>
                    <a:lnTo>
                      <a:pt x="127" y="17"/>
                    </a:lnTo>
                    <a:lnTo>
                      <a:pt x="123" y="1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6" name="Freeform 360"/>
              <p:cNvSpPr>
                <a:spLocks/>
              </p:cNvSpPr>
              <p:nvPr/>
            </p:nvSpPr>
            <p:spPr bwMode="auto">
              <a:xfrm>
                <a:off x="3694" y="3641"/>
                <a:ext cx="148" cy="174"/>
              </a:xfrm>
              <a:custGeom>
                <a:avLst/>
                <a:gdLst>
                  <a:gd name="T0" fmla="*/ 73 w 148"/>
                  <a:gd name="T1" fmla="*/ 0 h 174"/>
                  <a:gd name="T2" fmla="*/ 83 w 148"/>
                  <a:gd name="T3" fmla="*/ 1 h 174"/>
                  <a:gd name="T4" fmla="*/ 106 w 148"/>
                  <a:gd name="T5" fmla="*/ 5 h 174"/>
                  <a:gd name="T6" fmla="*/ 128 w 148"/>
                  <a:gd name="T7" fmla="*/ 9 h 174"/>
                  <a:gd name="T8" fmla="*/ 137 w 148"/>
                  <a:gd name="T9" fmla="*/ 11 h 174"/>
                  <a:gd name="T10" fmla="*/ 141 w 148"/>
                  <a:gd name="T11" fmla="*/ 23 h 174"/>
                  <a:gd name="T12" fmla="*/ 146 w 148"/>
                  <a:gd name="T13" fmla="*/ 34 h 174"/>
                  <a:gd name="T14" fmla="*/ 147 w 148"/>
                  <a:gd name="T15" fmla="*/ 46 h 174"/>
                  <a:gd name="T16" fmla="*/ 148 w 148"/>
                  <a:gd name="T17" fmla="*/ 60 h 174"/>
                  <a:gd name="T18" fmla="*/ 147 w 148"/>
                  <a:gd name="T19" fmla="*/ 76 h 174"/>
                  <a:gd name="T20" fmla="*/ 143 w 148"/>
                  <a:gd name="T21" fmla="*/ 94 h 174"/>
                  <a:gd name="T22" fmla="*/ 136 w 148"/>
                  <a:gd name="T23" fmla="*/ 110 h 174"/>
                  <a:gd name="T24" fmla="*/ 128 w 148"/>
                  <a:gd name="T25" fmla="*/ 125 h 174"/>
                  <a:gd name="T26" fmla="*/ 118 w 148"/>
                  <a:gd name="T27" fmla="*/ 139 h 174"/>
                  <a:gd name="T28" fmla="*/ 106 w 148"/>
                  <a:gd name="T29" fmla="*/ 152 h 174"/>
                  <a:gd name="T30" fmla="*/ 91 w 148"/>
                  <a:gd name="T31" fmla="*/ 163 h 174"/>
                  <a:gd name="T32" fmla="*/ 76 w 148"/>
                  <a:gd name="T33" fmla="*/ 173 h 174"/>
                  <a:gd name="T34" fmla="*/ 73 w 148"/>
                  <a:gd name="T35" fmla="*/ 174 h 174"/>
                  <a:gd name="T36" fmla="*/ 72 w 148"/>
                  <a:gd name="T37" fmla="*/ 173 h 174"/>
                  <a:gd name="T38" fmla="*/ 57 w 148"/>
                  <a:gd name="T39" fmla="*/ 163 h 174"/>
                  <a:gd name="T40" fmla="*/ 42 w 148"/>
                  <a:gd name="T41" fmla="*/ 152 h 174"/>
                  <a:gd name="T42" fmla="*/ 30 w 148"/>
                  <a:gd name="T43" fmla="*/ 139 h 174"/>
                  <a:gd name="T44" fmla="*/ 20 w 148"/>
                  <a:gd name="T45" fmla="*/ 125 h 174"/>
                  <a:gd name="T46" fmla="*/ 11 w 148"/>
                  <a:gd name="T47" fmla="*/ 110 h 174"/>
                  <a:gd name="T48" fmla="*/ 5 w 148"/>
                  <a:gd name="T49" fmla="*/ 94 h 174"/>
                  <a:gd name="T50" fmla="*/ 1 w 148"/>
                  <a:gd name="T51" fmla="*/ 76 h 174"/>
                  <a:gd name="T52" fmla="*/ 0 w 148"/>
                  <a:gd name="T53" fmla="*/ 60 h 174"/>
                  <a:gd name="T54" fmla="*/ 1 w 148"/>
                  <a:gd name="T55" fmla="*/ 46 h 174"/>
                  <a:gd name="T56" fmla="*/ 3 w 148"/>
                  <a:gd name="T57" fmla="*/ 34 h 174"/>
                  <a:gd name="T58" fmla="*/ 5 w 148"/>
                  <a:gd name="T59" fmla="*/ 21 h 174"/>
                  <a:gd name="T60" fmla="*/ 11 w 148"/>
                  <a:gd name="T61" fmla="*/ 11 h 174"/>
                  <a:gd name="T62" fmla="*/ 20 w 148"/>
                  <a:gd name="T63" fmla="*/ 9 h 174"/>
                  <a:gd name="T64" fmla="*/ 42 w 148"/>
                  <a:gd name="T65" fmla="*/ 5 h 174"/>
                  <a:gd name="T66" fmla="*/ 64 w 148"/>
                  <a:gd name="T67" fmla="*/ 1 h 174"/>
                  <a:gd name="T68" fmla="*/ 73 w 148"/>
                  <a:gd name="T69" fmla="*/ 0 h 1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
                  <a:gd name="T106" fmla="*/ 0 h 174"/>
                  <a:gd name="T107" fmla="*/ 148 w 148"/>
                  <a:gd name="T108" fmla="*/ 174 h 1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 h="174">
                    <a:moveTo>
                      <a:pt x="73" y="0"/>
                    </a:moveTo>
                    <a:lnTo>
                      <a:pt x="83" y="1"/>
                    </a:lnTo>
                    <a:lnTo>
                      <a:pt x="106" y="5"/>
                    </a:lnTo>
                    <a:lnTo>
                      <a:pt x="128" y="9"/>
                    </a:lnTo>
                    <a:lnTo>
                      <a:pt x="137" y="11"/>
                    </a:lnTo>
                    <a:lnTo>
                      <a:pt x="141" y="23"/>
                    </a:lnTo>
                    <a:lnTo>
                      <a:pt x="146" y="34"/>
                    </a:lnTo>
                    <a:lnTo>
                      <a:pt x="147" y="46"/>
                    </a:lnTo>
                    <a:lnTo>
                      <a:pt x="148" y="60"/>
                    </a:lnTo>
                    <a:lnTo>
                      <a:pt x="147" y="76"/>
                    </a:lnTo>
                    <a:lnTo>
                      <a:pt x="143" y="94"/>
                    </a:lnTo>
                    <a:lnTo>
                      <a:pt x="136" y="110"/>
                    </a:lnTo>
                    <a:lnTo>
                      <a:pt x="128" y="125"/>
                    </a:lnTo>
                    <a:lnTo>
                      <a:pt x="118" y="139"/>
                    </a:lnTo>
                    <a:lnTo>
                      <a:pt x="106" y="152"/>
                    </a:lnTo>
                    <a:lnTo>
                      <a:pt x="91" y="163"/>
                    </a:lnTo>
                    <a:lnTo>
                      <a:pt x="76" y="173"/>
                    </a:lnTo>
                    <a:lnTo>
                      <a:pt x="73" y="174"/>
                    </a:lnTo>
                    <a:lnTo>
                      <a:pt x="72" y="173"/>
                    </a:lnTo>
                    <a:lnTo>
                      <a:pt x="57" y="163"/>
                    </a:lnTo>
                    <a:lnTo>
                      <a:pt x="42" y="152"/>
                    </a:lnTo>
                    <a:lnTo>
                      <a:pt x="30" y="139"/>
                    </a:lnTo>
                    <a:lnTo>
                      <a:pt x="20" y="125"/>
                    </a:lnTo>
                    <a:lnTo>
                      <a:pt x="11" y="110"/>
                    </a:lnTo>
                    <a:lnTo>
                      <a:pt x="5" y="94"/>
                    </a:lnTo>
                    <a:lnTo>
                      <a:pt x="1" y="76"/>
                    </a:lnTo>
                    <a:lnTo>
                      <a:pt x="0" y="60"/>
                    </a:lnTo>
                    <a:lnTo>
                      <a:pt x="1" y="46"/>
                    </a:lnTo>
                    <a:lnTo>
                      <a:pt x="3" y="34"/>
                    </a:lnTo>
                    <a:lnTo>
                      <a:pt x="5" y="21"/>
                    </a:lnTo>
                    <a:lnTo>
                      <a:pt x="11" y="11"/>
                    </a:lnTo>
                    <a:lnTo>
                      <a:pt x="20" y="9"/>
                    </a:lnTo>
                    <a:lnTo>
                      <a:pt x="42" y="5"/>
                    </a:lnTo>
                    <a:lnTo>
                      <a:pt x="64" y="1"/>
                    </a:lnTo>
                    <a:lnTo>
                      <a:pt x="73"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7" name="Freeform 361"/>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08" name="Freeform 362"/>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path>
                </a:pathLst>
              </a:custGeom>
              <a:noFill/>
              <a:ln w="1588">
                <a:solidFill>
                  <a:srgbClr val="CEB864"/>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09" name="Freeform 363"/>
              <p:cNvSpPr>
                <a:spLocks/>
              </p:cNvSpPr>
              <p:nvPr/>
            </p:nvSpPr>
            <p:spPr bwMode="auto">
              <a:xfrm>
                <a:off x="3701" y="3646"/>
                <a:ext cx="134" cy="161"/>
              </a:xfrm>
              <a:custGeom>
                <a:avLst/>
                <a:gdLst>
                  <a:gd name="T0" fmla="*/ 0 w 134"/>
                  <a:gd name="T1" fmla="*/ 53 h 161"/>
                  <a:gd name="T2" fmla="*/ 1 w 134"/>
                  <a:gd name="T3" fmla="*/ 42 h 161"/>
                  <a:gd name="T4" fmla="*/ 2 w 134"/>
                  <a:gd name="T5" fmla="*/ 31 h 161"/>
                  <a:gd name="T6" fmla="*/ 5 w 134"/>
                  <a:gd name="T7" fmla="*/ 21 h 161"/>
                  <a:gd name="T8" fmla="*/ 8 w 134"/>
                  <a:gd name="T9" fmla="*/ 11 h 161"/>
                  <a:gd name="T10" fmla="*/ 17 w 134"/>
                  <a:gd name="T11" fmla="*/ 10 h 161"/>
                  <a:gd name="T12" fmla="*/ 38 w 134"/>
                  <a:gd name="T13" fmla="*/ 6 h 161"/>
                  <a:gd name="T14" fmla="*/ 57 w 134"/>
                  <a:gd name="T15" fmla="*/ 1 h 161"/>
                  <a:gd name="T16" fmla="*/ 66 w 134"/>
                  <a:gd name="T17" fmla="*/ 0 h 161"/>
                  <a:gd name="T18" fmla="*/ 76 w 134"/>
                  <a:gd name="T19" fmla="*/ 1 h 161"/>
                  <a:gd name="T20" fmla="*/ 96 w 134"/>
                  <a:gd name="T21" fmla="*/ 6 h 161"/>
                  <a:gd name="T22" fmla="*/ 117 w 134"/>
                  <a:gd name="T23" fmla="*/ 10 h 161"/>
                  <a:gd name="T24" fmla="*/ 126 w 134"/>
                  <a:gd name="T25" fmla="*/ 11 h 161"/>
                  <a:gd name="T26" fmla="*/ 129 w 134"/>
                  <a:gd name="T27" fmla="*/ 22 h 161"/>
                  <a:gd name="T28" fmla="*/ 132 w 134"/>
                  <a:gd name="T29" fmla="*/ 31 h 161"/>
                  <a:gd name="T30" fmla="*/ 133 w 134"/>
                  <a:gd name="T31" fmla="*/ 42 h 161"/>
                  <a:gd name="T32" fmla="*/ 134 w 134"/>
                  <a:gd name="T33" fmla="*/ 53 h 161"/>
                  <a:gd name="T34" fmla="*/ 133 w 134"/>
                  <a:gd name="T35" fmla="*/ 68 h 161"/>
                  <a:gd name="T36" fmla="*/ 130 w 134"/>
                  <a:gd name="T37" fmla="*/ 82 h 161"/>
                  <a:gd name="T38" fmla="*/ 126 w 134"/>
                  <a:gd name="T39" fmla="*/ 96 h 161"/>
                  <a:gd name="T40" fmla="*/ 121 w 134"/>
                  <a:gd name="T41" fmla="*/ 108 h 161"/>
                  <a:gd name="T42" fmla="*/ 114 w 134"/>
                  <a:gd name="T43" fmla="*/ 120 h 161"/>
                  <a:gd name="T44" fmla="*/ 105 w 134"/>
                  <a:gd name="T45" fmla="*/ 131 h 161"/>
                  <a:gd name="T46" fmla="*/ 95 w 134"/>
                  <a:gd name="T47" fmla="*/ 141 h 161"/>
                  <a:gd name="T48" fmla="*/ 84 w 134"/>
                  <a:gd name="T49" fmla="*/ 150 h 161"/>
                  <a:gd name="T50" fmla="*/ 81 w 134"/>
                  <a:gd name="T51" fmla="*/ 153 h 161"/>
                  <a:gd name="T52" fmla="*/ 76 w 134"/>
                  <a:gd name="T53" fmla="*/ 157 h 161"/>
                  <a:gd name="T54" fmla="*/ 69 w 134"/>
                  <a:gd name="T55" fmla="*/ 160 h 161"/>
                  <a:gd name="T56" fmla="*/ 66 w 134"/>
                  <a:gd name="T57" fmla="*/ 161 h 161"/>
                  <a:gd name="T58" fmla="*/ 64 w 134"/>
                  <a:gd name="T59" fmla="*/ 160 h 161"/>
                  <a:gd name="T60" fmla="*/ 57 w 134"/>
                  <a:gd name="T61" fmla="*/ 156 h 161"/>
                  <a:gd name="T62" fmla="*/ 51 w 134"/>
                  <a:gd name="T63" fmla="*/ 151 h 161"/>
                  <a:gd name="T64" fmla="*/ 50 w 134"/>
                  <a:gd name="T65" fmla="*/ 150 h 161"/>
                  <a:gd name="T66" fmla="*/ 39 w 134"/>
                  <a:gd name="T67" fmla="*/ 141 h 161"/>
                  <a:gd name="T68" fmla="*/ 30 w 134"/>
                  <a:gd name="T69" fmla="*/ 131 h 161"/>
                  <a:gd name="T70" fmla="*/ 20 w 134"/>
                  <a:gd name="T71" fmla="*/ 120 h 161"/>
                  <a:gd name="T72" fmla="*/ 13 w 134"/>
                  <a:gd name="T73" fmla="*/ 108 h 161"/>
                  <a:gd name="T74" fmla="*/ 8 w 134"/>
                  <a:gd name="T75" fmla="*/ 96 h 161"/>
                  <a:gd name="T76" fmla="*/ 4 w 134"/>
                  <a:gd name="T77" fmla="*/ 82 h 161"/>
                  <a:gd name="T78" fmla="*/ 1 w 134"/>
                  <a:gd name="T79" fmla="*/ 68 h 161"/>
                  <a:gd name="T80" fmla="*/ 0 w 134"/>
                  <a:gd name="T81" fmla="*/ 53 h 1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
                  <a:gd name="T124" fmla="*/ 0 h 161"/>
                  <a:gd name="T125" fmla="*/ 134 w 134"/>
                  <a:gd name="T126" fmla="*/ 161 h 1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 h="161">
                    <a:moveTo>
                      <a:pt x="0" y="53"/>
                    </a:moveTo>
                    <a:lnTo>
                      <a:pt x="1" y="42"/>
                    </a:lnTo>
                    <a:lnTo>
                      <a:pt x="2" y="31"/>
                    </a:lnTo>
                    <a:lnTo>
                      <a:pt x="5" y="21"/>
                    </a:lnTo>
                    <a:lnTo>
                      <a:pt x="8" y="11"/>
                    </a:lnTo>
                    <a:lnTo>
                      <a:pt x="17" y="10"/>
                    </a:lnTo>
                    <a:lnTo>
                      <a:pt x="38" y="6"/>
                    </a:lnTo>
                    <a:lnTo>
                      <a:pt x="57" y="1"/>
                    </a:lnTo>
                    <a:lnTo>
                      <a:pt x="66" y="0"/>
                    </a:lnTo>
                    <a:lnTo>
                      <a:pt x="76" y="1"/>
                    </a:lnTo>
                    <a:lnTo>
                      <a:pt x="96" y="6"/>
                    </a:lnTo>
                    <a:lnTo>
                      <a:pt x="117" y="10"/>
                    </a:lnTo>
                    <a:lnTo>
                      <a:pt x="126" y="11"/>
                    </a:lnTo>
                    <a:lnTo>
                      <a:pt x="129" y="22"/>
                    </a:lnTo>
                    <a:lnTo>
                      <a:pt x="132" y="31"/>
                    </a:lnTo>
                    <a:lnTo>
                      <a:pt x="133" y="42"/>
                    </a:lnTo>
                    <a:lnTo>
                      <a:pt x="134" y="53"/>
                    </a:lnTo>
                    <a:lnTo>
                      <a:pt x="133" y="68"/>
                    </a:lnTo>
                    <a:lnTo>
                      <a:pt x="130" y="82"/>
                    </a:lnTo>
                    <a:lnTo>
                      <a:pt x="126" y="96"/>
                    </a:lnTo>
                    <a:lnTo>
                      <a:pt x="121" y="108"/>
                    </a:lnTo>
                    <a:lnTo>
                      <a:pt x="114" y="120"/>
                    </a:lnTo>
                    <a:lnTo>
                      <a:pt x="105" y="131"/>
                    </a:lnTo>
                    <a:lnTo>
                      <a:pt x="95" y="141"/>
                    </a:lnTo>
                    <a:lnTo>
                      <a:pt x="84" y="150"/>
                    </a:lnTo>
                    <a:lnTo>
                      <a:pt x="81" y="153"/>
                    </a:lnTo>
                    <a:lnTo>
                      <a:pt x="76" y="157"/>
                    </a:lnTo>
                    <a:lnTo>
                      <a:pt x="69" y="160"/>
                    </a:lnTo>
                    <a:lnTo>
                      <a:pt x="66" y="161"/>
                    </a:lnTo>
                    <a:lnTo>
                      <a:pt x="64" y="160"/>
                    </a:lnTo>
                    <a:lnTo>
                      <a:pt x="57" y="156"/>
                    </a:lnTo>
                    <a:lnTo>
                      <a:pt x="51" y="151"/>
                    </a:lnTo>
                    <a:lnTo>
                      <a:pt x="50" y="150"/>
                    </a:lnTo>
                    <a:lnTo>
                      <a:pt x="39" y="141"/>
                    </a:lnTo>
                    <a:lnTo>
                      <a:pt x="30" y="131"/>
                    </a:lnTo>
                    <a:lnTo>
                      <a:pt x="20" y="120"/>
                    </a:lnTo>
                    <a:lnTo>
                      <a:pt x="13" y="108"/>
                    </a:lnTo>
                    <a:lnTo>
                      <a:pt x="8" y="96"/>
                    </a:lnTo>
                    <a:lnTo>
                      <a:pt x="4" y="82"/>
                    </a:lnTo>
                    <a:lnTo>
                      <a:pt x="1" y="68"/>
                    </a:lnTo>
                    <a:lnTo>
                      <a:pt x="0" y="53"/>
                    </a:lnTo>
                  </a:path>
                </a:pathLst>
              </a:custGeom>
              <a:noFill/>
              <a:ln w="1588">
                <a:solidFill>
                  <a:srgbClr val="CEB864"/>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10" name="Freeform 364"/>
              <p:cNvSpPr>
                <a:spLocks/>
              </p:cNvSpPr>
              <p:nvPr/>
            </p:nvSpPr>
            <p:spPr bwMode="auto">
              <a:xfrm>
                <a:off x="3618" y="3574"/>
                <a:ext cx="51" cy="206"/>
              </a:xfrm>
              <a:custGeom>
                <a:avLst/>
                <a:gdLst>
                  <a:gd name="T0" fmla="*/ 47 w 51"/>
                  <a:gd name="T1" fmla="*/ 200 h 206"/>
                  <a:gd name="T2" fmla="*/ 39 w 51"/>
                  <a:gd name="T3" fmla="*/ 184 h 206"/>
                  <a:gd name="T4" fmla="*/ 31 w 51"/>
                  <a:gd name="T5" fmla="*/ 165 h 206"/>
                  <a:gd name="T6" fmla="*/ 27 w 51"/>
                  <a:gd name="T7" fmla="*/ 146 h 206"/>
                  <a:gd name="T8" fmla="*/ 23 w 51"/>
                  <a:gd name="T9" fmla="*/ 125 h 206"/>
                  <a:gd name="T10" fmla="*/ 23 w 51"/>
                  <a:gd name="T11" fmla="*/ 105 h 206"/>
                  <a:gd name="T12" fmla="*/ 24 w 51"/>
                  <a:gd name="T13" fmla="*/ 83 h 206"/>
                  <a:gd name="T14" fmla="*/ 27 w 51"/>
                  <a:gd name="T15" fmla="*/ 63 h 206"/>
                  <a:gd name="T16" fmla="*/ 32 w 51"/>
                  <a:gd name="T17" fmla="*/ 44 h 206"/>
                  <a:gd name="T18" fmla="*/ 41 w 51"/>
                  <a:gd name="T19" fmla="*/ 24 h 206"/>
                  <a:gd name="T20" fmla="*/ 50 w 51"/>
                  <a:gd name="T21" fmla="*/ 8 h 206"/>
                  <a:gd name="T22" fmla="*/ 51 w 51"/>
                  <a:gd name="T23" fmla="*/ 4 h 206"/>
                  <a:gd name="T24" fmla="*/ 51 w 51"/>
                  <a:gd name="T25" fmla="*/ 0 h 206"/>
                  <a:gd name="T26" fmla="*/ 49 w 51"/>
                  <a:gd name="T27" fmla="*/ 3 h 206"/>
                  <a:gd name="T28" fmla="*/ 45 w 51"/>
                  <a:gd name="T29" fmla="*/ 5 h 206"/>
                  <a:gd name="T30" fmla="*/ 35 w 51"/>
                  <a:gd name="T31" fmla="*/ 19 h 206"/>
                  <a:gd name="T32" fmla="*/ 26 w 51"/>
                  <a:gd name="T33" fmla="*/ 33 h 206"/>
                  <a:gd name="T34" fmla="*/ 19 w 51"/>
                  <a:gd name="T35" fmla="*/ 48 h 206"/>
                  <a:gd name="T36" fmla="*/ 12 w 51"/>
                  <a:gd name="T37" fmla="*/ 64 h 206"/>
                  <a:gd name="T38" fmla="*/ 7 w 51"/>
                  <a:gd name="T39" fmla="*/ 82 h 206"/>
                  <a:gd name="T40" fmla="*/ 2 w 51"/>
                  <a:gd name="T41" fmla="*/ 99 h 206"/>
                  <a:gd name="T42" fmla="*/ 1 w 51"/>
                  <a:gd name="T43" fmla="*/ 117 h 206"/>
                  <a:gd name="T44" fmla="*/ 0 w 51"/>
                  <a:gd name="T45" fmla="*/ 135 h 206"/>
                  <a:gd name="T46" fmla="*/ 1 w 51"/>
                  <a:gd name="T47" fmla="*/ 153 h 206"/>
                  <a:gd name="T48" fmla="*/ 4 w 51"/>
                  <a:gd name="T49" fmla="*/ 170 h 206"/>
                  <a:gd name="T50" fmla="*/ 8 w 51"/>
                  <a:gd name="T51" fmla="*/ 187 h 206"/>
                  <a:gd name="T52" fmla="*/ 13 w 51"/>
                  <a:gd name="T53" fmla="*/ 203 h 206"/>
                  <a:gd name="T54" fmla="*/ 16 w 51"/>
                  <a:gd name="T55" fmla="*/ 204 h 206"/>
                  <a:gd name="T56" fmla="*/ 20 w 51"/>
                  <a:gd name="T57" fmla="*/ 206 h 206"/>
                  <a:gd name="T58" fmla="*/ 26 w 51"/>
                  <a:gd name="T59" fmla="*/ 206 h 206"/>
                  <a:gd name="T60" fmla="*/ 32 w 51"/>
                  <a:gd name="T61" fmla="*/ 206 h 206"/>
                  <a:gd name="T62" fmla="*/ 43 w 51"/>
                  <a:gd name="T63" fmla="*/ 203 h 206"/>
                  <a:gd name="T64" fmla="*/ 47 w 51"/>
                  <a:gd name="T65" fmla="*/ 200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206"/>
                  <a:gd name="T101" fmla="*/ 51 w 51"/>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206">
                    <a:moveTo>
                      <a:pt x="47" y="200"/>
                    </a:moveTo>
                    <a:lnTo>
                      <a:pt x="39" y="184"/>
                    </a:lnTo>
                    <a:lnTo>
                      <a:pt x="31" y="165"/>
                    </a:lnTo>
                    <a:lnTo>
                      <a:pt x="27" y="146"/>
                    </a:lnTo>
                    <a:lnTo>
                      <a:pt x="23" y="125"/>
                    </a:lnTo>
                    <a:lnTo>
                      <a:pt x="23" y="105"/>
                    </a:lnTo>
                    <a:lnTo>
                      <a:pt x="24" y="83"/>
                    </a:lnTo>
                    <a:lnTo>
                      <a:pt x="27" y="63"/>
                    </a:lnTo>
                    <a:lnTo>
                      <a:pt x="32" y="44"/>
                    </a:lnTo>
                    <a:lnTo>
                      <a:pt x="41" y="24"/>
                    </a:lnTo>
                    <a:lnTo>
                      <a:pt x="50" y="8"/>
                    </a:lnTo>
                    <a:lnTo>
                      <a:pt x="51" y="4"/>
                    </a:lnTo>
                    <a:lnTo>
                      <a:pt x="51" y="0"/>
                    </a:lnTo>
                    <a:lnTo>
                      <a:pt x="49" y="3"/>
                    </a:lnTo>
                    <a:lnTo>
                      <a:pt x="45" y="5"/>
                    </a:lnTo>
                    <a:lnTo>
                      <a:pt x="35" y="19"/>
                    </a:lnTo>
                    <a:lnTo>
                      <a:pt x="26" y="33"/>
                    </a:lnTo>
                    <a:lnTo>
                      <a:pt x="19" y="48"/>
                    </a:lnTo>
                    <a:lnTo>
                      <a:pt x="12" y="64"/>
                    </a:lnTo>
                    <a:lnTo>
                      <a:pt x="7" y="82"/>
                    </a:lnTo>
                    <a:lnTo>
                      <a:pt x="2" y="99"/>
                    </a:lnTo>
                    <a:lnTo>
                      <a:pt x="1" y="117"/>
                    </a:lnTo>
                    <a:lnTo>
                      <a:pt x="0" y="135"/>
                    </a:lnTo>
                    <a:lnTo>
                      <a:pt x="1" y="153"/>
                    </a:lnTo>
                    <a:lnTo>
                      <a:pt x="4" y="170"/>
                    </a:lnTo>
                    <a:lnTo>
                      <a:pt x="8" y="187"/>
                    </a:lnTo>
                    <a:lnTo>
                      <a:pt x="13" y="203"/>
                    </a:lnTo>
                    <a:lnTo>
                      <a:pt x="16" y="204"/>
                    </a:lnTo>
                    <a:lnTo>
                      <a:pt x="20" y="206"/>
                    </a:lnTo>
                    <a:lnTo>
                      <a:pt x="26" y="206"/>
                    </a:lnTo>
                    <a:lnTo>
                      <a:pt x="32" y="206"/>
                    </a:lnTo>
                    <a:lnTo>
                      <a:pt x="43" y="203"/>
                    </a:lnTo>
                    <a:lnTo>
                      <a:pt x="47" y="200"/>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1" name="Freeform 365"/>
              <p:cNvSpPr>
                <a:spLocks noEditPoints="1"/>
              </p:cNvSpPr>
              <p:nvPr/>
            </p:nvSpPr>
            <p:spPr bwMode="auto">
              <a:xfrm>
                <a:off x="3615" y="3571"/>
                <a:ext cx="59" cy="213"/>
              </a:xfrm>
              <a:custGeom>
                <a:avLst/>
                <a:gdLst>
                  <a:gd name="T0" fmla="*/ 31 w 59"/>
                  <a:gd name="T1" fmla="*/ 168 h 213"/>
                  <a:gd name="T2" fmla="*/ 30 w 59"/>
                  <a:gd name="T3" fmla="*/ 127 h 213"/>
                  <a:gd name="T4" fmla="*/ 45 w 59"/>
                  <a:gd name="T5" fmla="*/ 186 h 213"/>
                  <a:gd name="T6" fmla="*/ 23 w 59"/>
                  <a:gd name="T7" fmla="*/ 128 h 213"/>
                  <a:gd name="T8" fmla="*/ 27 w 59"/>
                  <a:gd name="T9" fmla="*/ 66 h 213"/>
                  <a:gd name="T10" fmla="*/ 33 w 59"/>
                  <a:gd name="T11" fmla="*/ 67 h 213"/>
                  <a:gd name="T12" fmla="*/ 30 w 59"/>
                  <a:gd name="T13" fmla="*/ 127 h 213"/>
                  <a:gd name="T14" fmla="*/ 37 w 59"/>
                  <a:gd name="T15" fmla="*/ 36 h 213"/>
                  <a:gd name="T16" fmla="*/ 42 w 59"/>
                  <a:gd name="T17" fmla="*/ 38 h 213"/>
                  <a:gd name="T18" fmla="*/ 41 w 59"/>
                  <a:gd name="T19" fmla="*/ 26 h 213"/>
                  <a:gd name="T20" fmla="*/ 56 w 59"/>
                  <a:gd name="T21" fmla="*/ 12 h 213"/>
                  <a:gd name="T22" fmla="*/ 41 w 59"/>
                  <a:gd name="T23" fmla="*/ 26 h 213"/>
                  <a:gd name="T24" fmla="*/ 53 w 59"/>
                  <a:gd name="T25" fmla="*/ 11 h 213"/>
                  <a:gd name="T26" fmla="*/ 50 w 59"/>
                  <a:gd name="T27" fmla="*/ 8 h 213"/>
                  <a:gd name="T28" fmla="*/ 56 w 59"/>
                  <a:gd name="T29" fmla="*/ 11 h 213"/>
                  <a:gd name="T30" fmla="*/ 50 w 59"/>
                  <a:gd name="T31" fmla="*/ 8 h 213"/>
                  <a:gd name="T32" fmla="*/ 59 w 59"/>
                  <a:gd name="T33" fmla="*/ 7 h 213"/>
                  <a:gd name="T34" fmla="*/ 50 w 59"/>
                  <a:gd name="T35" fmla="*/ 8 h 213"/>
                  <a:gd name="T36" fmla="*/ 53 w 59"/>
                  <a:gd name="T37" fmla="*/ 7 h 213"/>
                  <a:gd name="T38" fmla="*/ 59 w 59"/>
                  <a:gd name="T39" fmla="*/ 3 h 213"/>
                  <a:gd name="T40" fmla="*/ 52 w 59"/>
                  <a:gd name="T41" fmla="*/ 6 h 213"/>
                  <a:gd name="T42" fmla="*/ 53 w 59"/>
                  <a:gd name="T43" fmla="*/ 6 h 213"/>
                  <a:gd name="T44" fmla="*/ 53 w 59"/>
                  <a:gd name="T45" fmla="*/ 6 h 213"/>
                  <a:gd name="T46" fmla="*/ 50 w 59"/>
                  <a:gd name="T47" fmla="*/ 2 h 213"/>
                  <a:gd name="T48" fmla="*/ 53 w 59"/>
                  <a:gd name="T49" fmla="*/ 6 h 213"/>
                  <a:gd name="T50" fmla="*/ 50 w 59"/>
                  <a:gd name="T51" fmla="*/ 11 h 213"/>
                  <a:gd name="T52" fmla="*/ 50 w 59"/>
                  <a:gd name="T53" fmla="*/ 2 h 213"/>
                  <a:gd name="T54" fmla="*/ 41 w 59"/>
                  <a:gd name="T55" fmla="*/ 23 h 213"/>
                  <a:gd name="T56" fmla="*/ 35 w 59"/>
                  <a:gd name="T57" fmla="*/ 19 h 213"/>
                  <a:gd name="T58" fmla="*/ 31 w 59"/>
                  <a:gd name="T59" fmla="*/ 37 h 213"/>
                  <a:gd name="T60" fmla="*/ 12 w 59"/>
                  <a:gd name="T61" fmla="*/ 66 h 213"/>
                  <a:gd name="T62" fmla="*/ 31 w 59"/>
                  <a:gd name="T63" fmla="*/ 37 h 213"/>
                  <a:gd name="T64" fmla="*/ 10 w 59"/>
                  <a:gd name="T65" fmla="*/ 102 h 213"/>
                  <a:gd name="T66" fmla="*/ 0 w 59"/>
                  <a:gd name="T67" fmla="*/ 136 h 213"/>
                  <a:gd name="T68" fmla="*/ 7 w 59"/>
                  <a:gd name="T69" fmla="*/ 83 h 213"/>
                  <a:gd name="T70" fmla="*/ 7 w 59"/>
                  <a:gd name="T71" fmla="*/ 136 h 213"/>
                  <a:gd name="T72" fmla="*/ 14 w 59"/>
                  <a:gd name="T73" fmla="*/ 188 h 213"/>
                  <a:gd name="T74" fmla="*/ 8 w 59"/>
                  <a:gd name="T75" fmla="*/ 190 h 213"/>
                  <a:gd name="T76" fmla="*/ 0 w 59"/>
                  <a:gd name="T77" fmla="*/ 136 h 213"/>
                  <a:gd name="T78" fmla="*/ 14 w 59"/>
                  <a:gd name="T79" fmla="*/ 206 h 213"/>
                  <a:gd name="T80" fmla="*/ 19 w 59"/>
                  <a:gd name="T81" fmla="*/ 205 h 213"/>
                  <a:gd name="T82" fmla="*/ 33 w 59"/>
                  <a:gd name="T83" fmla="*/ 213 h 213"/>
                  <a:gd name="T84" fmla="*/ 16 w 59"/>
                  <a:gd name="T85" fmla="*/ 210 h 213"/>
                  <a:gd name="T86" fmla="*/ 31 w 59"/>
                  <a:gd name="T87" fmla="*/ 206 h 213"/>
                  <a:gd name="T88" fmla="*/ 42 w 59"/>
                  <a:gd name="T89" fmla="*/ 210 h 213"/>
                  <a:gd name="T90" fmla="*/ 31 w 59"/>
                  <a:gd name="T91" fmla="*/ 206 h 213"/>
                  <a:gd name="T92" fmla="*/ 48 w 59"/>
                  <a:gd name="T93" fmla="*/ 202 h 213"/>
                  <a:gd name="T94" fmla="*/ 42 w 59"/>
                  <a:gd name="T95" fmla="*/ 210 h 213"/>
                  <a:gd name="T96" fmla="*/ 50 w 59"/>
                  <a:gd name="T97" fmla="*/ 209 h 213"/>
                  <a:gd name="T98" fmla="*/ 48 w 59"/>
                  <a:gd name="T99" fmla="*/ 202 h 213"/>
                  <a:gd name="T100" fmla="*/ 54 w 59"/>
                  <a:gd name="T101" fmla="*/ 203 h 213"/>
                  <a:gd name="T102" fmla="*/ 48 w 59"/>
                  <a:gd name="T103" fmla="*/ 202 h 213"/>
                  <a:gd name="T104" fmla="*/ 54 w 59"/>
                  <a:gd name="T105" fmla="*/ 203 h 21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
                  <a:gd name="T160" fmla="*/ 0 h 213"/>
                  <a:gd name="T161" fmla="*/ 59 w 59"/>
                  <a:gd name="T162" fmla="*/ 213 h 21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 h="213">
                    <a:moveTo>
                      <a:pt x="48" y="205"/>
                    </a:moveTo>
                    <a:lnTo>
                      <a:pt x="39" y="187"/>
                    </a:lnTo>
                    <a:lnTo>
                      <a:pt x="31" y="168"/>
                    </a:lnTo>
                    <a:lnTo>
                      <a:pt x="26" y="149"/>
                    </a:lnTo>
                    <a:lnTo>
                      <a:pt x="23" y="128"/>
                    </a:lnTo>
                    <a:lnTo>
                      <a:pt x="30" y="127"/>
                    </a:lnTo>
                    <a:lnTo>
                      <a:pt x="33" y="147"/>
                    </a:lnTo>
                    <a:lnTo>
                      <a:pt x="38" y="166"/>
                    </a:lnTo>
                    <a:lnTo>
                      <a:pt x="45" y="186"/>
                    </a:lnTo>
                    <a:lnTo>
                      <a:pt x="53" y="202"/>
                    </a:lnTo>
                    <a:lnTo>
                      <a:pt x="48" y="205"/>
                    </a:lnTo>
                    <a:close/>
                    <a:moveTo>
                      <a:pt x="23" y="128"/>
                    </a:moveTo>
                    <a:lnTo>
                      <a:pt x="22" y="106"/>
                    </a:lnTo>
                    <a:lnTo>
                      <a:pt x="23" y="86"/>
                    </a:lnTo>
                    <a:lnTo>
                      <a:pt x="27" y="66"/>
                    </a:lnTo>
                    <a:lnTo>
                      <a:pt x="33" y="45"/>
                    </a:lnTo>
                    <a:lnTo>
                      <a:pt x="39" y="48"/>
                    </a:lnTo>
                    <a:lnTo>
                      <a:pt x="33" y="67"/>
                    </a:lnTo>
                    <a:lnTo>
                      <a:pt x="30" y="87"/>
                    </a:lnTo>
                    <a:lnTo>
                      <a:pt x="29" y="106"/>
                    </a:lnTo>
                    <a:lnTo>
                      <a:pt x="30" y="127"/>
                    </a:lnTo>
                    <a:lnTo>
                      <a:pt x="23" y="128"/>
                    </a:lnTo>
                    <a:close/>
                    <a:moveTo>
                      <a:pt x="33" y="45"/>
                    </a:moveTo>
                    <a:lnTo>
                      <a:pt x="37" y="36"/>
                    </a:lnTo>
                    <a:lnTo>
                      <a:pt x="41" y="26"/>
                    </a:lnTo>
                    <a:lnTo>
                      <a:pt x="46" y="29"/>
                    </a:lnTo>
                    <a:lnTo>
                      <a:pt x="42" y="38"/>
                    </a:lnTo>
                    <a:lnTo>
                      <a:pt x="39" y="48"/>
                    </a:lnTo>
                    <a:lnTo>
                      <a:pt x="33" y="45"/>
                    </a:lnTo>
                    <a:close/>
                    <a:moveTo>
                      <a:pt x="41" y="26"/>
                    </a:moveTo>
                    <a:lnTo>
                      <a:pt x="45" y="18"/>
                    </a:lnTo>
                    <a:lnTo>
                      <a:pt x="50" y="10"/>
                    </a:lnTo>
                    <a:lnTo>
                      <a:pt x="56" y="12"/>
                    </a:lnTo>
                    <a:lnTo>
                      <a:pt x="50" y="21"/>
                    </a:lnTo>
                    <a:lnTo>
                      <a:pt x="46" y="29"/>
                    </a:lnTo>
                    <a:lnTo>
                      <a:pt x="41" y="26"/>
                    </a:lnTo>
                    <a:close/>
                    <a:moveTo>
                      <a:pt x="56" y="12"/>
                    </a:moveTo>
                    <a:lnTo>
                      <a:pt x="56" y="12"/>
                    </a:lnTo>
                    <a:lnTo>
                      <a:pt x="53" y="11"/>
                    </a:lnTo>
                    <a:lnTo>
                      <a:pt x="56" y="12"/>
                    </a:lnTo>
                    <a:close/>
                    <a:moveTo>
                      <a:pt x="49" y="10"/>
                    </a:moveTo>
                    <a:lnTo>
                      <a:pt x="50" y="8"/>
                    </a:lnTo>
                    <a:lnTo>
                      <a:pt x="56" y="11"/>
                    </a:lnTo>
                    <a:lnTo>
                      <a:pt x="56" y="12"/>
                    </a:lnTo>
                    <a:lnTo>
                      <a:pt x="49" y="10"/>
                    </a:lnTo>
                    <a:close/>
                    <a:moveTo>
                      <a:pt x="50" y="8"/>
                    </a:moveTo>
                    <a:lnTo>
                      <a:pt x="52" y="7"/>
                    </a:lnTo>
                    <a:lnTo>
                      <a:pt x="52" y="6"/>
                    </a:lnTo>
                    <a:lnTo>
                      <a:pt x="59" y="7"/>
                    </a:lnTo>
                    <a:lnTo>
                      <a:pt x="57" y="10"/>
                    </a:lnTo>
                    <a:lnTo>
                      <a:pt x="56" y="11"/>
                    </a:lnTo>
                    <a:lnTo>
                      <a:pt x="50" y="8"/>
                    </a:lnTo>
                    <a:close/>
                    <a:moveTo>
                      <a:pt x="52" y="6"/>
                    </a:moveTo>
                    <a:lnTo>
                      <a:pt x="53" y="6"/>
                    </a:lnTo>
                    <a:lnTo>
                      <a:pt x="53" y="7"/>
                    </a:lnTo>
                    <a:lnTo>
                      <a:pt x="56" y="0"/>
                    </a:lnTo>
                    <a:lnTo>
                      <a:pt x="57" y="2"/>
                    </a:lnTo>
                    <a:lnTo>
                      <a:pt x="59" y="3"/>
                    </a:lnTo>
                    <a:lnTo>
                      <a:pt x="59" y="6"/>
                    </a:lnTo>
                    <a:lnTo>
                      <a:pt x="59" y="7"/>
                    </a:lnTo>
                    <a:lnTo>
                      <a:pt x="52" y="6"/>
                    </a:lnTo>
                    <a:close/>
                    <a:moveTo>
                      <a:pt x="53" y="7"/>
                    </a:moveTo>
                    <a:lnTo>
                      <a:pt x="53" y="7"/>
                    </a:lnTo>
                    <a:lnTo>
                      <a:pt x="53" y="6"/>
                    </a:lnTo>
                    <a:lnTo>
                      <a:pt x="54" y="3"/>
                    </a:lnTo>
                    <a:lnTo>
                      <a:pt x="53" y="7"/>
                    </a:lnTo>
                    <a:close/>
                    <a:moveTo>
                      <a:pt x="53" y="6"/>
                    </a:moveTo>
                    <a:lnTo>
                      <a:pt x="53" y="7"/>
                    </a:lnTo>
                    <a:lnTo>
                      <a:pt x="54" y="7"/>
                    </a:lnTo>
                    <a:lnTo>
                      <a:pt x="50" y="2"/>
                    </a:lnTo>
                    <a:lnTo>
                      <a:pt x="53" y="0"/>
                    </a:lnTo>
                    <a:lnTo>
                      <a:pt x="56" y="0"/>
                    </a:lnTo>
                    <a:lnTo>
                      <a:pt x="53" y="6"/>
                    </a:lnTo>
                    <a:close/>
                    <a:moveTo>
                      <a:pt x="54" y="7"/>
                    </a:moveTo>
                    <a:lnTo>
                      <a:pt x="52" y="8"/>
                    </a:lnTo>
                    <a:lnTo>
                      <a:pt x="50" y="11"/>
                    </a:lnTo>
                    <a:lnTo>
                      <a:pt x="45" y="7"/>
                    </a:lnTo>
                    <a:lnTo>
                      <a:pt x="48" y="4"/>
                    </a:lnTo>
                    <a:lnTo>
                      <a:pt x="50" y="2"/>
                    </a:lnTo>
                    <a:lnTo>
                      <a:pt x="54" y="7"/>
                    </a:lnTo>
                    <a:close/>
                    <a:moveTo>
                      <a:pt x="50" y="11"/>
                    </a:moveTo>
                    <a:lnTo>
                      <a:pt x="41" y="23"/>
                    </a:lnTo>
                    <a:lnTo>
                      <a:pt x="31" y="37"/>
                    </a:lnTo>
                    <a:lnTo>
                      <a:pt x="26" y="34"/>
                    </a:lnTo>
                    <a:lnTo>
                      <a:pt x="35" y="19"/>
                    </a:lnTo>
                    <a:lnTo>
                      <a:pt x="45" y="7"/>
                    </a:lnTo>
                    <a:lnTo>
                      <a:pt x="50" y="11"/>
                    </a:lnTo>
                    <a:close/>
                    <a:moveTo>
                      <a:pt x="31" y="37"/>
                    </a:moveTo>
                    <a:lnTo>
                      <a:pt x="24" y="52"/>
                    </a:lnTo>
                    <a:lnTo>
                      <a:pt x="18" y="68"/>
                    </a:lnTo>
                    <a:lnTo>
                      <a:pt x="12" y="66"/>
                    </a:lnTo>
                    <a:lnTo>
                      <a:pt x="19" y="49"/>
                    </a:lnTo>
                    <a:lnTo>
                      <a:pt x="26" y="34"/>
                    </a:lnTo>
                    <a:lnTo>
                      <a:pt x="31" y="37"/>
                    </a:lnTo>
                    <a:close/>
                    <a:moveTo>
                      <a:pt x="18" y="68"/>
                    </a:moveTo>
                    <a:lnTo>
                      <a:pt x="12" y="85"/>
                    </a:lnTo>
                    <a:lnTo>
                      <a:pt x="10" y="102"/>
                    </a:lnTo>
                    <a:lnTo>
                      <a:pt x="7" y="120"/>
                    </a:lnTo>
                    <a:lnTo>
                      <a:pt x="7" y="136"/>
                    </a:lnTo>
                    <a:lnTo>
                      <a:pt x="0" y="136"/>
                    </a:lnTo>
                    <a:lnTo>
                      <a:pt x="0" y="119"/>
                    </a:lnTo>
                    <a:lnTo>
                      <a:pt x="3" y="101"/>
                    </a:lnTo>
                    <a:lnTo>
                      <a:pt x="7" y="83"/>
                    </a:lnTo>
                    <a:lnTo>
                      <a:pt x="12" y="66"/>
                    </a:lnTo>
                    <a:lnTo>
                      <a:pt x="18" y="68"/>
                    </a:lnTo>
                    <a:close/>
                    <a:moveTo>
                      <a:pt x="7" y="136"/>
                    </a:moveTo>
                    <a:lnTo>
                      <a:pt x="7" y="154"/>
                    </a:lnTo>
                    <a:lnTo>
                      <a:pt x="10" y="172"/>
                    </a:lnTo>
                    <a:lnTo>
                      <a:pt x="14" y="188"/>
                    </a:lnTo>
                    <a:lnTo>
                      <a:pt x="19" y="205"/>
                    </a:lnTo>
                    <a:lnTo>
                      <a:pt x="14" y="206"/>
                    </a:lnTo>
                    <a:lnTo>
                      <a:pt x="8" y="190"/>
                    </a:lnTo>
                    <a:lnTo>
                      <a:pt x="4" y="172"/>
                    </a:lnTo>
                    <a:lnTo>
                      <a:pt x="1" y="154"/>
                    </a:lnTo>
                    <a:lnTo>
                      <a:pt x="0" y="136"/>
                    </a:lnTo>
                    <a:lnTo>
                      <a:pt x="7" y="136"/>
                    </a:lnTo>
                    <a:close/>
                    <a:moveTo>
                      <a:pt x="14" y="207"/>
                    </a:moveTo>
                    <a:lnTo>
                      <a:pt x="14" y="206"/>
                    </a:lnTo>
                    <a:lnTo>
                      <a:pt x="16" y="206"/>
                    </a:lnTo>
                    <a:lnTo>
                      <a:pt x="14" y="207"/>
                    </a:lnTo>
                    <a:close/>
                    <a:moveTo>
                      <a:pt x="19" y="205"/>
                    </a:moveTo>
                    <a:lnTo>
                      <a:pt x="23" y="206"/>
                    </a:lnTo>
                    <a:lnTo>
                      <a:pt x="31" y="206"/>
                    </a:lnTo>
                    <a:lnTo>
                      <a:pt x="33" y="213"/>
                    </a:lnTo>
                    <a:lnTo>
                      <a:pt x="26" y="213"/>
                    </a:lnTo>
                    <a:lnTo>
                      <a:pt x="20" y="211"/>
                    </a:lnTo>
                    <a:lnTo>
                      <a:pt x="16" y="210"/>
                    </a:lnTo>
                    <a:lnTo>
                      <a:pt x="14" y="207"/>
                    </a:lnTo>
                    <a:lnTo>
                      <a:pt x="19" y="205"/>
                    </a:lnTo>
                    <a:close/>
                    <a:moveTo>
                      <a:pt x="31" y="206"/>
                    </a:moveTo>
                    <a:lnTo>
                      <a:pt x="37" y="205"/>
                    </a:lnTo>
                    <a:lnTo>
                      <a:pt x="41" y="205"/>
                    </a:lnTo>
                    <a:lnTo>
                      <a:pt x="42" y="210"/>
                    </a:lnTo>
                    <a:lnTo>
                      <a:pt x="37" y="211"/>
                    </a:lnTo>
                    <a:lnTo>
                      <a:pt x="33" y="213"/>
                    </a:lnTo>
                    <a:lnTo>
                      <a:pt x="31" y="206"/>
                    </a:lnTo>
                    <a:close/>
                    <a:moveTo>
                      <a:pt x="41" y="205"/>
                    </a:moveTo>
                    <a:lnTo>
                      <a:pt x="45" y="203"/>
                    </a:lnTo>
                    <a:lnTo>
                      <a:pt x="48" y="202"/>
                    </a:lnTo>
                    <a:lnTo>
                      <a:pt x="50" y="209"/>
                    </a:lnTo>
                    <a:lnTo>
                      <a:pt x="46" y="210"/>
                    </a:lnTo>
                    <a:lnTo>
                      <a:pt x="42" y="210"/>
                    </a:lnTo>
                    <a:lnTo>
                      <a:pt x="41" y="205"/>
                    </a:lnTo>
                    <a:close/>
                    <a:moveTo>
                      <a:pt x="50" y="209"/>
                    </a:moveTo>
                    <a:lnTo>
                      <a:pt x="50" y="209"/>
                    </a:lnTo>
                    <a:lnTo>
                      <a:pt x="49" y="206"/>
                    </a:lnTo>
                    <a:lnTo>
                      <a:pt x="50" y="209"/>
                    </a:lnTo>
                    <a:close/>
                    <a:moveTo>
                      <a:pt x="48" y="202"/>
                    </a:moveTo>
                    <a:lnTo>
                      <a:pt x="48" y="203"/>
                    </a:lnTo>
                    <a:lnTo>
                      <a:pt x="54" y="203"/>
                    </a:lnTo>
                    <a:lnTo>
                      <a:pt x="53" y="206"/>
                    </a:lnTo>
                    <a:lnTo>
                      <a:pt x="50" y="209"/>
                    </a:lnTo>
                    <a:lnTo>
                      <a:pt x="48" y="202"/>
                    </a:lnTo>
                    <a:close/>
                    <a:moveTo>
                      <a:pt x="53" y="202"/>
                    </a:moveTo>
                    <a:lnTo>
                      <a:pt x="54" y="203"/>
                    </a:lnTo>
                    <a:lnTo>
                      <a:pt x="50" y="203"/>
                    </a:lnTo>
                    <a:lnTo>
                      <a:pt x="53"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2" name="Freeform 366"/>
              <p:cNvSpPr>
                <a:spLocks/>
              </p:cNvSpPr>
              <p:nvPr/>
            </p:nvSpPr>
            <p:spPr bwMode="auto">
              <a:xfrm>
                <a:off x="3596" y="3559"/>
                <a:ext cx="58" cy="221"/>
              </a:xfrm>
              <a:custGeom>
                <a:avLst/>
                <a:gdLst>
                  <a:gd name="T0" fmla="*/ 57 w 58"/>
                  <a:gd name="T1" fmla="*/ 217 h 221"/>
                  <a:gd name="T2" fmla="*/ 45 w 58"/>
                  <a:gd name="T3" fmla="*/ 198 h 221"/>
                  <a:gd name="T4" fmla="*/ 35 w 58"/>
                  <a:gd name="T5" fmla="*/ 177 h 221"/>
                  <a:gd name="T6" fmla="*/ 29 w 58"/>
                  <a:gd name="T7" fmla="*/ 158 h 221"/>
                  <a:gd name="T8" fmla="*/ 23 w 58"/>
                  <a:gd name="T9" fmla="*/ 138 h 221"/>
                  <a:gd name="T10" fmla="*/ 20 w 58"/>
                  <a:gd name="T11" fmla="*/ 116 h 221"/>
                  <a:gd name="T12" fmla="*/ 20 w 58"/>
                  <a:gd name="T13" fmla="*/ 95 h 221"/>
                  <a:gd name="T14" fmla="*/ 22 w 58"/>
                  <a:gd name="T15" fmla="*/ 73 h 221"/>
                  <a:gd name="T16" fmla="*/ 26 w 58"/>
                  <a:gd name="T17" fmla="*/ 50 h 221"/>
                  <a:gd name="T18" fmla="*/ 29 w 58"/>
                  <a:gd name="T19" fmla="*/ 39 h 221"/>
                  <a:gd name="T20" fmla="*/ 33 w 58"/>
                  <a:gd name="T21" fmla="*/ 29 h 221"/>
                  <a:gd name="T22" fmla="*/ 37 w 58"/>
                  <a:gd name="T23" fmla="*/ 19 h 221"/>
                  <a:gd name="T24" fmla="*/ 41 w 58"/>
                  <a:gd name="T25" fmla="*/ 8 h 221"/>
                  <a:gd name="T26" fmla="*/ 42 w 58"/>
                  <a:gd name="T27" fmla="*/ 4 h 221"/>
                  <a:gd name="T28" fmla="*/ 42 w 58"/>
                  <a:gd name="T29" fmla="*/ 0 h 221"/>
                  <a:gd name="T30" fmla="*/ 39 w 58"/>
                  <a:gd name="T31" fmla="*/ 1 h 221"/>
                  <a:gd name="T32" fmla="*/ 35 w 58"/>
                  <a:gd name="T33" fmla="*/ 7 h 221"/>
                  <a:gd name="T34" fmla="*/ 26 w 58"/>
                  <a:gd name="T35" fmla="*/ 22 h 221"/>
                  <a:gd name="T36" fmla="*/ 18 w 58"/>
                  <a:gd name="T37" fmla="*/ 39 h 221"/>
                  <a:gd name="T38" fmla="*/ 11 w 58"/>
                  <a:gd name="T39" fmla="*/ 57 h 221"/>
                  <a:gd name="T40" fmla="*/ 5 w 58"/>
                  <a:gd name="T41" fmla="*/ 76 h 221"/>
                  <a:gd name="T42" fmla="*/ 3 w 58"/>
                  <a:gd name="T43" fmla="*/ 95 h 221"/>
                  <a:gd name="T44" fmla="*/ 0 w 58"/>
                  <a:gd name="T45" fmla="*/ 114 h 221"/>
                  <a:gd name="T46" fmla="*/ 0 w 58"/>
                  <a:gd name="T47" fmla="*/ 132 h 221"/>
                  <a:gd name="T48" fmla="*/ 1 w 58"/>
                  <a:gd name="T49" fmla="*/ 150 h 221"/>
                  <a:gd name="T50" fmla="*/ 5 w 58"/>
                  <a:gd name="T51" fmla="*/ 166 h 221"/>
                  <a:gd name="T52" fmla="*/ 11 w 58"/>
                  <a:gd name="T53" fmla="*/ 183 h 221"/>
                  <a:gd name="T54" fmla="*/ 16 w 58"/>
                  <a:gd name="T55" fmla="*/ 199 h 221"/>
                  <a:gd name="T56" fmla="*/ 24 w 58"/>
                  <a:gd name="T57" fmla="*/ 215 h 221"/>
                  <a:gd name="T58" fmla="*/ 31 w 58"/>
                  <a:gd name="T59" fmla="*/ 219 h 221"/>
                  <a:gd name="T60" fmla="*/ 45 w 58"/>
                  <a:gd name="T61" fmla="*/ 221 h 221"/>
                  <a:gd name="T62" fmla="*/ 50 w 58"/>
                  <a:gd name="T63" fmla="*/ 221 h 221"/>
                  <a:gd name="T64" fmla="*/ 56 w 58"/>
                  <a:gd name="T65" fmla="*/ 221 h 221"/>
                  <a:gd name="T66" fmla="*/ 57 w 58"/>
                  <a:gd name="T67" fmla="*/ 221 h 221"/>
                  <a:gd name="T68" fmla="*/ 58 w 58"/>
                  <a:gd name="T69" fmla="*/ 219 h 221"/>
                  <a:gd name="T70" fmla="*/ 58 w 58"/>
                  <a:gd name="T71" fmla="*/ 218 h 221"/>
                  <a:gd name="T72" fmla="*/ 57 w 58"/>
                  <a:gd name="T73" fmla="*/ 217 h 22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
                  <a:gd name="T112" fmla="*/ 0 h 221"/>
                  <a:gd name="T113" fmla="*/ 58 w 58"/>
                  <a:gd name="T114" fmla="*/ 221 h 22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 h="221">
                    <a:moveTo>
                      <a:pt x="57" y="217"/>
                    </a:moveTo>
                    <a:lnTo>
                      <a:pt x="45" y="198"/>
                    </a:lnTo>
                    <a:lnTo>
                      <a:pt x="35" y="177"/>
                    </a:lnTo>
                    <a:lnTo>
                      <a:pt x="29" y="158"/>
                    </a:lnTo>
                    <a:lnTo>
                      <a:pt x="23" y="138"/>
                    </a:lnTo>
                    <a:lnTo>
                      <a:pt x="20" y="116"/>
                    </a:lnTo>
                    <a:lnTo>
                      <a:pt x="20" y="95"/>
                    </a:lnTo>
                    <a:lnTo>
                      <a:pt x="22" y="73"/>
                    </a:lnTo>
                    <a:lnTo>
                      <a:pt x="26" y="50"/>
                    </a:lnTo>
                    <a:lnTo>
                      <a:pt x="29" y="39"/>
                    </a:lnTo>
                    <a:lnTo>
                      <a:pt x="33" y="29"/>
                    </a:lnTo>
                    <a:lnTo>
                      <a:pt x="37" y="19"/>
                    </a:lnTo>
                    <a:lnTo>
                      <a:pt x="41" y="8"/>
                    </a:lnTo>
                    <a:lnTo>
                      <a:pt x="42" y="4"/>
                    </a:lnTo>
                    <a:lnTo>
                      <a:pt x="42" y="0"/>
                    </a:lnTo>
                    <a:lnTo>
                      <a:pt x="39" y="1"/>
                    </a:lnTo>
                    <a:lnTo>
                      <a:pt x="35" y="7"/>
                    </a:lnTo>
                    <a:lnTo>
                      <a:pt x="26" y="22"/>
                    </a:lnTo>
                    <a:lnTo>
                      <a:pt x="18" y="39"/>
                    </a:lnTo>
                    <a:lnTo>
                      <a:pt x="11" y="57"/>
                    </a:lnTo>
                    <a:lnTo>
                      <a:pt x="5" y="76"/>
                    </a:lnTo>
                    <a:lnTo>
                      <a:pt x="3" y="95"/>
                    </a:lnTo>
                    <a:lnTo>
                      <a:pt x="0" y="114"/>
                    </a:lnTo>
                    <a:lnTo>
                      <a:pt x="0" y="132"/>
                    </a:lnTo>
                    <a:lnTo>
                      <a:pt x="1" y="150"/>
                    </a:lnTo>
                    <a:lnTo>
                      <a:pt x="5" y="166"/>
                    </a:lnTo>
                    <a:lnTo>
                      <a:pt x="11" y="183"/>
                    </a:lnTo>
                    <a:lnTo>
                      <a:pt x="16" y="199"/>
                    </a:lnTo>
                    <a:lnTo>
                      <a:pt x="24" y="215"/>
                    </a:lnTo>
                    <a:lnTo>
                      <a:pt x="31" y="219"/>
                    </a:lnTo>
                    <a:lnTo>
                      <a:pt x="45" y="221"/>
                    </a:lnTo>
                    <a:lnTo>
                      <a:pt x="50" y="221"/>
                    </a:lnTo>
                    <a:lnTo>
                      <a:pt x="56" y="221"/>
                    </a:lnTo>
                    <a:lnTo>
                      <a:pt x="57" y="221"/>
                    </a:lnTo>
                    <a:lnTo>
                      <a:pt x="58" y="219"/>
                    </a:lnTo>
                    <a:lnTo>
                      <a:pt x="58" y="218"/>
                    </a:lnTo>
                    <a:lnTo>
                      <a:pt x="57" y="217"/>
                    </a:lnTo>
                    <a:close/>
                  </a:path>
                </a:pathLst>
              </a:custGeom>
              <a:solidFill>
                <a:srgbClr val="BAA2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3" name="Freeform 367"/>
              <p:cNvSpPr>
                <a:spLocks noEditPoints="1"/>
              </p:cNvSpPr>
              <p:nvPr/>
            </p:nvSpPr>
            <p:spPr bwMode="auto">
              <a:xfrm>
                <a:off x="3593" y="3556"/>
                <a:ext cx="64" cy="228"/>
              </a:xfrm>
              <a:custGeom>
                <a:avLst/>
                <a:gdLst>
                  <a:gd name="T0" fmla="*/ 36 w 64"/>
                  <a:gd name="T1" fmla="*/ 181 h 228"/>
                  <a:gd name="T2" fmla="*/ 29 w 64"/>
                  <a:gd name="T3" fmla="*/ 139 h 228"/>
                  <a:gd name="T4" fmla="*/ 52 w 64"/>
                  <a:gd name="T5" fmla="*/ 199 h 228"/>
                  <a:gd name="T6" fmla="*/ 23 w 64"/>
                  <a:gd name="T7" fmla="*/ 141 h 228"/>
                  <a:gd name="T8" fmla="*/ 22 w 64"/>
                  <a:gd name="T9" fmla="*/ 76 h 228"/>
                  <a:gd name="T10" fmla="*/ 27 w 64"/>
                  <a:gd name="T11" fmla="*/ 76 h 228"/>
                  <a:gd name="T12" fmla="*/ 29 w 64"/>
                  <a:gd name="T13" fmla="*/ 139 h 228"/>
                  <a:gd name="T14" fmla="*/ 29 w 64"/>
                  <a:gd name="T15" fmla="*/ 42 h 228"/>
                  <a:gd name="T16" fmla="*/ 36 w 64"/>
                  <a:gd name="T17" fmla="*/ 44 h 228"/>
                  <a:gd name="T18" fmla="*/ 33 w 64"/>
                  <a:gd name="T19" fmla="*/ 30 h 228"/>
                  <a:gd name="T20" fmla="*/ 46 w 64"/>
                  <a:gd name="T21" fmla="*/ 12 h 228"/>
                  <a:gd name="T22" fmla="*/ 33 w 64"/>
                  <a:gd name="T23" fmla="*/ 30 h 228"/>
                  <a:gd name="T24" fmla="*/ 44 w 64"/>
                  <a:gd name="T25" fmla="*/ 11 h 228"/>
                  <a:gd name="T26" fmla="*/ 41 w 64"/>
                  <a:gd name="T27" fmla="*/ 10 h 228"/>
                  <a:gd name="T28" fmla="*/ 46 w 64"/>
                  <a:gd name="T29" fmla="*/ 12 h 228"/>
                  <a:gd name="T30" fmla="*/ 46 w 64"/>
                  <a:gd name="T31" fmla="*/ 12 h 228"/>
                  <a:gd name="T32" fmla="*/ 46 w 64"/>
                  <a:gd name="T33" fmla="*/ 12 h 228"/>
                  <a:gd name="T34" fmla="*/ 42 w 64"/>
                  <a:gd name="T35" fmla="*/ 7 h 228"/>
                  <a:gd name="T36" fmla="*/ 46 w 64"/>
                  <a:gd name="T37" fmla="*/ 12 h 228"/>
                  <a:gd name="T38" fmla="*/ 44 w 64"/>
                  <a:gd name="T39" fmla="*/ 6 h 228"/>
                  <a:gd name="T40" fmla="*/ 48 w 64"/>
                  <a:gd name="T41" fmla="*/ 2 h 228"/>
                  <a:gd name="T42" fmla="*/ 48 w 64"/>
                  <a:gd name="T43" fmla="*/ 8 h 228"/>
                  <a:gd name="T44" fmla="*/ 44 w 64"/>
                  <a:gd name="T45" fmla="*/ 6 h 228"/>
                  <a:gd name="T46" fmla="*/ 44 w 64"/>
                  <a:gd name="T47" fmla="*/ 6 h 228"/>
                  <a:gd name="T48" fmla="*/ 44 w 64"/>
                  <a:gd name="T49" fmla="*/ 7 h 228"/>
                  <a:gd name="T50" fmla="*/ 42 w 64"/>
                  <a:gd name="T51" fmla="*/ 0 h 228"/>
                  <a:gd name="T52" fmla="*/ 44 w 64"/>
                  <a:gd name="T53" fmla="*/ 6 h 228"/>
                  <a:gd name="T54" fmla="*/ 41 w 64"/>
                  <a:gd name="T55" fmla="*/ 6 h 228"/>
                  <a:gd name="T56" fmla="*/ 42 w 64"/>
                  <a:gd name="T57" fmla="*/ 8 h 228"/>
                  <a:gd name="T58" fmla="*/ 38 w 64"/>
                  <a:gd name="T59" fmla="*/ 4 h 228"/>
                  <a:gd name="T60" fmla="*/ 42 w 64"/>
                  <a:gd name="T61" fmla="*/ 10 h 228"/>
                  <a:gd name="T62" fmla="*/ 36 w 64"/>
                  <a:gd name="T63" fmla="*/ 7 h 228"/>
                  <a:gd name="T64" fmla="*/ 42 w 64"/>
                  <a:gd name="T65" fmla="*/ 10 h 228"/>
                  <a:gd name="T66" fmla="*/ 38 w 64"/>
                  <a:gd name="T67" fmla="*/ 10 h 228"/>
                  <a:gd name="T68" fmla="*/ 32 w 64"/>
                  <a:gd name="T69" fmla="*/ 27 h 228"/>
                  <a:gd name="T70" fmla="*/ 26 w 64"/>
                  <a:gd name="T71" fmla="*/ 23 h 228"/>
                  <a:gd name="T72" fmla="*/ 23 w 64"/>
                  <a:gd name="T73" fmla="*/ 44 h 228"/>
                  <a:gd name="T74" fmla="*/ 6 w 64"/>
                  <a:gd name="T75" fmla="*/ 78 h 228"/>
                  <a:gd name="T76" fmla="*/ 23 w 64"/>
                  <a:gd name="T77" fmla="*/ 44 h 228"/>
                  <a:gd name="T78" fmla="*/ 6 w 64"/>
                  <a:gd name="T79" fmla="*/ 117 h 228"/>
                  <a:gd name="T80" fmla="*/ 2 w 64"/>
                  <a:gd name="T81" fmla="*/ 153 h 228"/>
                  <a:gd name="T82" fmla="*/ 2 w 64"/>
                  <a:gd name="T83" fmla="*/ 98 h 228"/>
                  <a:gd name="T84" fmla="*/ 8 w 64"/>
                  <a:gd name="T85" fmla="*/ 151 h 228"/>
                  <a:gd name="T86" fmla="*/ 23 w 64"/>
                  <a:gd name="T87" fmla="*/ 202 h 228"/>
                  <a:gd name="T88" fmla="*/ 17 w 64"/>
                  <a:gd name="T89" fmla="*/ 203 h 228"/>
                  <a:gd name="T90" fmla="*/ 2 w 64"/>
                  <a:gd name="T91" fmla="*/ 153 h 228"/>
                  <a:gd name="T92" fmla="*/ 32 w 64"/>
                  <a:gd name="T93" fmla="*/ 217 h 228"/>
                  <a:gd name="T94" fmla="*/ 30 w 64"/>
                  <a:gd name="T95" fmla="*/ 217 h 228"/>
                  <a:gd name="T96" fmla="*/ 51 w 64"/>
                  <a:gd name="T97" fmla="*/ 221 h 228"/>
                  <a:gd name="T98" fmla="*/ 34 w 64"/>
                  <a:gd name="T99" fmla="*/ 225 h 228"/>
                  <a:gd name="T100" fmla="*/ 32 w 64"/>
                  <a:gd name="T101" fmla="*/ 218 h 228"/>
                  <a:gd name="T102" fmla="*/ 57 w 64"/>
                  <a:gd name="T103" fmla="*/ 221 h 228"/>
                  <a:gd name="T104" fmla="*/ 51 w 64"/>
                  <a:gd name="T105" fmla="*/ 228 h 228"/>
                  <a:gd name="T106" fmla="*/ 57 w 64"/>
                  <a:gd name="T107" fmla="*/ 221 h 228"/>
                  <a:gd name="T108" fmla="*/ 61 w 64"/>
                  <a:gd name="T109" fmla="*/ 226 h 228"/>
                  <a:gd name="T110" fmla="*/ 57 w 64"/>
                  <a:gd name="T111" fmla="*/ 221 h 228"/>
                  <a:gd name="T112" fmla="*/ 63 w 64"/>
                  <a:gd name="T113" fmla="*/ 218 h 228"/>
                  <a:gd name="T114" fmla="*/ 57 w 64"/>
                  <a:gd name="T115" fmla="*/ 221 h 228"/>
                  <a:gd name="T116" fmla="*/ 57 w 64"/>
                  <a:gd name="T117" fmla="*/ 221 h 2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4"/>
                  <a:gd name="T178" fmla="*/ 0 h 228"/>
                  <a:gd name="T179" fmla="*/ 64 w 64"/>
                  <a:gd name="T180" fmla="*/ 228 h 2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4" h="228">
                    <a:moveTo>
                      <a:pt x="57" y="221"/>
                    </a:moveTo>
                    <a:lnTo>
                      <a:pt x="45" y="202"/>
                    </a:lnTo>
                    <a:lnTo>
                      <a:pt x="36" y="181"/>
                    </a:lnTo>
                    <a:lnTo>
                      <a:pt x="29" y="161"/>
                    </a:lnTo>
                    <a:lnTo>
                      <a:pt x="23" y="141"/>
                    </a:lnTo>
                    <a:lnTo>
                      <a:pt x="29" y="139"/>
                    </a:lnTo>
                    <a:lnTo>
                      <a:pt x="34" y="160"/>
                    </a:lnTo>
                    <a:lnTo>
                      <a:pt x="42" y="179"/>
                    </a:lnTo>
                    <a:lnTo>
                      <a:pt x="52" y="199"/>
                    </a:lnTo>
                    <a:lnTo>
                      <a:pt x="63" y="218"/>
                    </a:lnTo>
                    <a:lnTo>
                      <a:pt x="57" y="221"/>
                    </a:lnTo>
                    <a:close/>
                    <a:moveTo>
                      <a:pt x="23" y="141"/>
                    </a:moveTo>
                    <a:lnTo>
                      <a:pt x="21" y="120"/>
                    </a:lnTo>
                    <a:lnTo>
                      <a:pt x="19" y="98"/>
                    </a:lnTo>
                    <a:lnTo>
                      <a:pt x="22" y="76"/>
                    </a:lnTo>
                    <a:lnTo>
                      <a:pt x="26" y="53"/>
                    </a:lnTo>
                    <a:lnTo>
                      <a:pt x="32" y="55"/>
                    </a:lnTo>
                    <a:lnTo>
                      <a:pt x="27" y="76"/>
                    </a:lnTo>
                    <a:lnTo>
                      <a:pt x="26" y="98"/>
                    </a:lnTo>
                    <a:lnTo>
                      <a:pt x="26" y="119"/>
                    </a:lnTo>
                    <a:lnTo>
                      <a:pt x="29" y="139"/>
                    </a:lnTo>
                    <a:lnTo>
                      <a:pt x="23" y="141"/>
                    </a:lnTo>
                    <a:close/>
                    <a:moveTo>
                      <a:pt x="26" y="53"/>
                    </a:moveTo>
                    <a:lnTo>
                      <a:pt x="29" y="42"/>
                    </a:lnTo>
                    <a:lnTo>
                      <a:pt x="33" y="30"/>
                    </a:lnTo>
                    <a:lnTo>
                      <a:pt x="38" y="33"/>
                    </a:lnTo>
                    <a:lnTo>
                      <a:pt x="36" y="44"/>
                    </a:lnTo>
                    <a:lnTo>
                      <a:pt x="32" y="55"/>
                    </a:lnTo>
                    <a:lnTo>
                      <a:pt x="26" y="53"/>
                    </a:lnTo>
                    <a:close/>
                    <a:moveTo>
                      <a:pt x="33" y="30"/>
                    </a:moveTo>
                    <a:lnTo>
                      <a:pt x="36" y="21"/>
                    </a:lnTo>
                    <a:lnTo>
                      <a:pt x="41" y="10"/>
                    </a:lnTo>
                    <a:lnTo>
                      <a:pt x="46" y="12"/>
                    </a:lnTo>
                    <a:lnTo>
                      <a:pt x="42" y="22"/>
                    </a:lnTo>
                    <a:lnTo>
                      <a:pt x="38" y="33"/>
                    </a:lnTo>
                    <a:lnTo>
                      <a:pt x="33" y="30"/>
                    </a:lnTo>
                    <a:close/>
                    <a:moveTo>
                      <a:pt x="41" y="10"/>
                    </a:moveTo>
                    <a:lnTo>
                      <a:pt x="41" y="10"/>
                    </a:lnTo>
                    <a:lnTo>
                      <a:pt x="44" y="11"/>
                    </a:lnTo>
                    <a:lnTo>
                      <a:pt x="41" y="10"/>
                    </a:lnTo>
                    <a:close/>
                    <a:moveTo>
                      <a:pt x="41" y="10"/>
                    </a:moveTo>
                    <a:lnTo>
                      <a:pt x="41" y="10"/>
                    </a:lnTo>
                    <a:lnTo>
                      <a:pt x="46" y="12"/>
                    </a:lnTo>
                    <a:lnTo>
                      <a:pt x="41" y="10"/>
                    </a:lnTo>
                    <a:close/>
                    <a:moveTo>
                      <a:pt x="46" y="12"/>
                    </a:moveTo>
                    <a:lnTo>
                      <a:pt x="46" y="12"/>
                    </a:lnTo>
                    <a:lnTo>
                      <a:pt x="44" y="11"/>
                    </a:lnTo>
                    <a:lnTo>
                      <a:pt x="46" y="12"/>
                    </a:lnTo>
                    <a:close/>
                    <a:moveTo>
                      <a:pt x="41" y="10"/>
                    </a:moveTo>
                    <a:lnTo>
                      <a:pt x="41" y="8"/>
                    </a:lnTo>
                    <a:lnTo>
                      <a:pt x="42" y="7"/>
                    </a:lnTo>
                    <a:lnTo>
                      <a:pt x="48" y="8"/>
                    </a:lnTo>
                    <a:lnTo>
                      <a:pt x="48" y="11"/>
                    </a:lnTo>
                    <a:lnTo>
                      <a:pt x="46" y="12"/>
                    </a:lnTo>
                    <a:lnTo>
                      <a:pt x="41" y="10"/>
                    </a:lnTo>
                    <a:close/>
                    <a:moveTo>
                      <a:pt x="42" y="7"/>
                    </a:moveTo>
                    <a:lnTo>
                      <a:pt x="44" y="6"/>
                    </a:lnTo>
                    <a:lnTo>
                      <a:pt x="46" y="0"/>
                    </a:lnTo>
                    <a:lnTo>
                      <a:pt x="48" y="2"/>
                    </a:lnTo>
                    <a:lnTo>
                      <a:pt x="49" y="3"/>
                    </a:lnTo>
                    <a:lnTo>
                      <a:pt x="49" y="6"/>
                    </a:lnTo>
                    <a:lnTo>
                      <a:pt x="48" y="8"/>
                    </a:lnTo>
                    <a:lnTo>
                      <a:pt x="42" y="7"/>
                    </a:lnTo>
                    <a:close/>
                    <a:moveTo>
                      <a:pt x="44" y="6"/>
                    </a:moveTo>
                    <a:lnTo>
                      <a:pt x="44" y="6"/>
                    </a:lnTo>
                    <a:lnTo>
                      <a:pt x="45" y="3"/>
                    </a:lnTo>
                    <a:lnTo>
                      <a:pt x="44" y="6"/>
                    </a:lnTo>
                    <a:close/>
                    <a:moveTo>
                      <a:pt x="44" y="6"/>
                    </a:moveTo>
                    <a:lnTo>
                      <a:pt x="44" y="6"/>
                    </a:lnTo>
                    <a:lnTo>
                      <a:pt x="44" y="7"/>
                    </a:lnTo>
                    <a:lnTo>
                      <a:pt x="38" y="3"/>
                    </a:lnTo>
                    <a:lnTo>
                      <a:pt x="41" y="2"/>
                    </a:lnTo>
                    <a:lnTo>
                      <a:pt x="42" y="0"/>
                    </a:lnTo>
                    <a:lnTo>
                      <a:pt x="45" y="0"/>
                    </a:lnTo>
                    <a:lnTo>
                      <a:pt x="48" y="0"/>
                    </a:lnTo>
                    <a:lnTo>
                      <a:pt x="44" y="6"/>
                    </a:lnTo>
                    <a:close/>
                    <a:moveTo>
                      <a:pt x="38" y="3"/>
                    </a:moveTo>
                    <a:lnTo>
                      <a:pt x="38" y="3"/>
                    </a:lnTo>
                    <a:lnTo>
                      <a:pt x="41" y="6"/>
                    </a:lnTo>
                    <a:lnTo>
                      <a:pt x="38" y="3"/>
                    </a:lnTo>
                    <a:close/>
                    <a:moveTo>
                      <a:pt x="44" y="7"/>
                    </a:moveTo>
                    <a:lnTo>
                      <a:pt x="42" y="8"/>
                    </a:lnTo>
                    <a:lnTo>
                      <a:pt x="42" y="10"/>
                    </a:lnTo>
                    <a:lnTo>
                      <a:pt x="37" y="7"/>
                    </a:lnTo>
                    <a:lnTo>
                      <a:pt x="38" y="4"/>
                    </a:lnTo>
                    <a:lnTo>
                      <a:pt x="38" y="3"/>
                    </a:lnTo>
                    <a:lnTo>
                      <a:pt x="44" y="7"/>
                    </a:lnTo>
                    <a:close/>
                    <a:moveTo>
                      <a:pt x="42" y="10"/>
                    </a:moveTo>
                    <a:lnTo>
                      <a:pt x="41" y="11"/>
                    </a:lnTo>
                    <a:lnTo>
                      <a:pt x="36" y="7"/>
                    </a:lnTo>
                    <a:lnTo>
                      <a:pt x="37" y="7"/>
                    </a:lnTo>
                    <a:lnTo>
                      <a:pt x="42" y="10"/>
                    </a:lnTo>
                    <a:close/>
                    <a:moveTo>
                      <a:pt x="36" y="7"/>
                    </a:moveTo>
                    <a:lnTo>
                      <a:pt x="36" y="7"/>
                    </a:lnTo>
                    <a:lnTo>
                      <a:pt x="38" y="10"/>
                    </a:lnTo>
                    <a:lnTo>
                      <a:pt x="36" y="7"/>
                    </a:lnTo>
                    <a:close/>
                    <a:moveTo>
                      <a:pt x="41" y="11"/>
                    </a:moveTo>
                    <a:lnTo>
                      <a:pt x="32" y="27"/>
                    </a:lnTo>
                    <a:lnTo>
                      <a:pt x="23" y="44"/>
                    </a:lnTo>
                    <a:lnTo>
                      <a:pt x="18" y="41"/>
                    </a:lnTo>
                    <a:lnTo>
                      <a:pt x="26" y="23"/>
                    </a:lnTo>
                    <a:lnTo>
                      <a:pt x="36" y="7"/>
                    </a:lnTo>
                    <a:lnTo>
                      <a:pt x="41" y="11"/>
                    </a:lnTo>
                    <a:close/>
                    <a:moveTo>
                      <a:pt x="23" y="44"/>
                    </a:moveTo>
                    <a:lnTo>
                      <a:pt x="17" y="62"/>
                    </a:lnTo>
                    <a:lnTo>
                      <a:pt x="11" y="79"/>
                    </a:lnTo>
                    <a:lnTo>
                      <a:pt x="6" y="78"/>
                    </a:lnTo>
                    <a:lnTo>
                      <a:pt x="11" y="59"/>
                    </a:lnTo>
                    <a:lnTo>
                      <a:pt x="18" y="41"/>
                    </a:lnTo>
                    <a:lnTo>
                      <a:pt x="23" y="44"/>
                    </a:lnTo>
                    <a:close/>
                    <a:moveTo>
                      <a:pt x="11" y="79"/>
                    </a:moveTo>
                    <a:lnTo>
                      <a:pt x="8" y="98"/>
                    </a:lnTo>
                    <a:lnTo>
                      <a:pt x="6" y="117"/>
                    </a:lnTo>
                    <a:lnTo>
                      <a:pt x="6" y="135"/>
                    </a:lnTo>
                    <a:lnTo>
                      <a:pt x="8" y="151"/>
                    </a:lnTo>
                    <a:lnTo>
                      <a:pt x="2" y="153"/>
                    </a:lnTo>
                    <a:lnTo>
                      <a:pt x="0" y="135"/>
                    </a:lnTo>
                    <a:lnTo>
                      <a:pt x="0" y="117"/>
                    </a:lnTo>
                    <a:lnTo>
                      <a:pt x="2" y="98"/>
                    </a:lnTo>
                    <a:lnTo>
                      <a:pt x="6" y="78"/>
                    </a:lnTo>
                    <a:lnTo>
                      <a:pt x="11" y="79"/>
                    </a:lnTo>
                    <a:close/>
                    <a:moveTo>
                      <a:pt x="8" y="151"/>
                    </a:moveTo>
                    <a:lnTo>
                      <a:pt x="11" y="169"/>
                    </a:lnTo>
                    <a:lnTo>
                      <a:pt x="17" y="186"/>
                    </a:lnTo>
                    <a:lnTo>
                      <a:pt x="23" y="202"/>
                    </a:lnTo>
                    <a:lnTo>
                      <a:pt x="30" y="217"/>
                    </a:lnTo>
                    <a:lnTo>
                      <a:pt x="25" y="221"/>
                    </a:lnTo>
                    <a:lnTo>
                      <a:pt x="17" y="203"/>
                    </a:lnTo>
                    <a:lnTo>
                      <a:pt x="10" y="187"/>
                    </a:lnTo>
                    <a:lnTo>
                      <a:pt x="6" y="171"/>
                    </a:lnTo>
                    <a:lnTo>
                      <a:pt x="2" y="153"/>
                    </a:lnTo>
                    <a:lnTo>
                      <a:pt x="8" y="151"/>
                    </a:lnTo>
                    <a:close/>
                    <a:moveTo>
                      <a:pt x="30" y="217"/>
                    </a:moveTo>
                    <a:lnTo>
                      <a:pt x="32" y="217"/>
                    </a:lnTo>
                    <a:lnTo>
                      <a:pt x="32" y="218"/>
                    </a:lnTo>
                    <a:lnTo>
                      <a:pt x="27" y="218"/>
                    </a:lnTo>
                    <a:lnTo>
                      <a:pt x="30" y="217"/>
                    </a:lnTo>
                    <a:close/>
                    <a:moveTo>
                      <a:pt x="32" y="218"/>
                    </a:moveTo>
                    <a:lnTo>
                      <a:pt x="38" y="220"/>
                    </a:lnTo>
                    <a:lnTo>
                      <a:pt x="51" y="221"/>
                    </a:lnTo>
                    <a:lnTo>
                      <a:pt x="51" y="228"/>
                    </a:lnTo>
                    <a:lnTo>
                      <a:pt x="42" y="226"/>
                    </a:lnTo>
                    <a:lnTo>
                      <a:pt x="34" y="225"/>
                    </a:lnTo>
                    <a:lnTo>
                      <a:pt x="29" y="222"/>
                    </a:lnTo>
                    <a:lnTo>
                      <a:pt x="25" y="220"/>
                    </a:lnTo>
                    <a:lnTo>
                      <a:pt x="32" y="218"/>
                    </a:lnTo>
                    <a:close/>
                    <a:moveTo>
                      <a:pt x="51" y="221"/>
                    </a:moveTo>
                    <a:lnTo>
                      <a:pt x="55" y="221"/>
                    </a:lnTo>
                    <a:lnTo>
                      <a:pt x="57" y="221"/>
                    </a:lnTo>
                    <a:lnTo>
                      <a:pt x="57" y="228"/>
                    </a:lnTo>
                    <a:lnTo>
                      <a:pt x="55" y="228"/>
                    </a:lnTo>
                    <a:lnTo>
                      <a:pt x="51" y="228"/>
                    </a:lnTo>
                    <a:lnTo>
                      <a:pt x="51" y="221"/>
                    </a:lnTo>
                    <a:close/>
                    <a:moveTo>
                      <a:pt x="57" y="221"/>
                    </a:moveTo>
                    <a:lnTo>
                      <a:pt x="57" y="221"/>
                    </a:lnTo>
                    <a:lnTo>
                      <a:pt x="64" y="224"/>
                    </a:lnTo>
                    <a:lnTo>
                      <a:pt x="61" y="226"/>
                    </a:lnTo>
                    <a:lnTo>
                      <a:pt x="57" y="228"/>
                    </a:lnTo>
                    <a:lnTo>
                      <a:pt x="57" y="221"/>
                    </a:lnTo>
                    <a:close/>
                    <a:moveTo>
                      <a:pt x="57" y="221"/>
                    </a:moveTo>
                    <a:lnTo>
                      <a:pt x="57" y="221"/>
                    </a:lnTo>
                    <a:lnTo>
                      <a:pt x="57" y="222"/>
                    </a:lnTo>
                    <a:lnTo>
                      <a:pt x="63" y="218"/>
                    </a:lnTo>
                    <a:lnTo>
                      <a:pt x="64" y="221"/>
                    </a:lnTo>
                    <a:lnTo>
                      <a:pt x="64" y="224"/>
                    </a:lnTo>
                    <a:lnTo>
                      <a:pt x="57" y="221"/>
                    </a:lnTo>
                    <a:close/>
                    <a:moveTo>
                      <a:pt x="57" y="222"/>
                    </a:moveTo>
                    <a:lnTo>
                      <a:pt x="57" y="221"/>
                    </a:lnTo>
                    <a:lnTo>
                      <a:pt x="60" y="220"/>
                    </a:lnTo>
                    <a:lnTo>
                      <a:pt x="57" y="2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4" name="Freeform 368"/>
              <p:cNvSpPr>
                <a:spLocks/>
              </p:cNvSpPr>
              <p:nvPr/>
            </p:nvSpPr>
            <p:spPr bwMode="auto">
              <a:xfrm>
                <a:off x="3660" y="3616"/>
                <a:ext cx="50" cy="12"/>
              </a:xfrm>
              <a:custGeom>
                <a:avLst/>
                <a:gdLst>
                  <a:gd name="T0" fmla="*/ 48 w 50"/>
                  <a:gd name="T1" fmla="*/ 11 h 12"/>
                  <a:gd name="T2" fmla="*/ 43 w 50"/>
                  <a:gd name="T3" fmla="*/ 11 h 12"/>
                  <a:gd name="T4" fmla="*/ 37 w 50"/>
                  <a:gd name="T5" fmla="*/ 12 h 12"/>
                  <a:gd name="T6" fmla="*/ 18 w 50"/>
                  <a:gd name="T7" fmla="*/ 7 h 12"/>
                  <a:gd name="T8" fmla="*/ 0 w 50"/>
                  <a:gd name="T9" fmla="*/ 0 h 12"/>
                  <a:gd name="T10" fmla="*/ 5 w 50"/>
                  <a:gd name="T11" fmla="*/ 2 h 12"/>
                  <a:gd name="T12" fmla="*/ 19 w 50"/>
                  <a:gd name="T13" fmla="*/ 4 h 12"/>
                  <a:gd name="T14" fmla="*/ 34 w 50"/>
                  <a:gd name="T15" fmla="*/ 7 h 12"/>
                  <a:gd name="T16" fmla="*/ 46 w 50"/>
                  <a:gd name="T17" fmla="*/ 10 h 12"/>
                  <a:gd name="T18" fmla="*/ 50 w 50"/>
                  <a:gd name="T19" fmla="*/ 11 h 12"/>
                  <a:gd name="T20" fmla="*/ 50 w 50"/>
                  <a:gd name="T21" fmla="*/ 11 h 12"/>
                  <a:gd name="T22" fmla="*/ 49 w 50"/>
                  <a:gd name="T23" fmla="*/ 11 h 12"/>
                  <a:gd name="T24" fmla="*/ 48 w 50"/>
                  <a:gd name="T25" fmla="*/ 11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0"/>
                  <a:gd name="T40" fmla="*/ 0 h 12"/>
                  <a:gd name="T41" fmla="*/ 50 w 5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0" h="12">
                    <a:moveTo>
                      <a:pt x="48" y="11"/>
                    </a:moveTo>
                    <a:lnTo>
                      <a:pt x="43" y="11"/>
                    </a:lnTo>
                    <a:lnTo>
                      <a:pt x="37" y="12"/>
                    </a:lnTo>
                    <a:lnTo>
                      <a:pt x="18" y="7"/>
                    </a:lnTo>
                    <a:lnTo>
                      <a:pt x="0" y="0"/>
                    </a:lnTo>
                    <a:lnTo>
                      <a:pt x="5" y="2"/>
                    </a:lnTo>
                    <a:lnTo>
                      <a:pt x="19" y="4"/>
                    </a:lnTo>
                    <a:lnTo>
                      <a:pt x="34" y="7"/>
                    </a:lnTo>
                    <a:lnTo>
                      <a:pt x="46" y="10"/>
                    </a:lnTo>
                    <a:lnTo>
                      <a:pt x="50" y="11"/>
                    </a:lnTo>
                    <a:lnTo>
                      <a:pt x="49" y="11"/>
                    </a:lnTo>
                    <a:lnTo>
                      <a:pt x="48" y="1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5" name="Freeform 369"/>
              <p:cNvSpPr>
                <a:spLocks/>
              </p:cNvSpPr>
              <p:nvPr/>
            </p:nvSpPr>
            <p:spPr bwMode="auto">
              <a:xfrm>
                <a:off x="3660" y="3616"/>
                <a:ext cx="52" cy="7"/>
              </a:xfrm>
              <a:custGeom>
                <a:avLst/>
                <a:gdLst>
                  <a:gd name="T0" fmla="*/ 49 w 52"/>
                  <a:gd name="T1" fmla="*/ 6 h 7"/>
                  <a:gd name="T2" fmla="*/ 45 w 52"/>
                  <a:gd name="T3" fmla="*/ 4 h 7"/>
                  <a:gd name="T4" fmla="*/ 39 w 52"/>
                  <a:gd name="T5" fmla="*/ 2 h 7"/>
                  <a:gd name="T6" fmla="*/ 19 w 52"/>
                  <a:gd name="T7" fmla="*/ 0 h 7"/>
                  <a:gd name="T8" fmla="*/ 0 w 52"/>
                  <a:gd name="T9" fmla="*/ 0 h 7"/>
                  <a:gd name="T10" fmla="*/ 5 w 52"/>
                  <a:gd name="T11" fmla="*/ 2 h 7"/>
                  <a:gd name="T12" fmla="*/ 19 w 52"/>
                  <a:gd name="T13" fmla="*/ 3 h 7"/>
                  <a:gd name="T14" fmla="*/ 35 w 52"/>
                  <a:gd name="T15" fmla="*/ 6 h 7"/>
                  <a:gd name="T16" fmla="*/ 46 w 52"/>
                  <a:gd name="T17" fmla="*/ 7 h 7"/>
                  <a:gd name="T18" fmla="*/ 52 w 52"/>
                  <a:gd name="T19" fmla="*/ 7 h 7"/>
                  <a:gd name="T20" fmla="*/ 52 w 52"/>
                  <a:gd name="T21" fmla="*/ 7 h 7"/>
                  <a:gd name="T22" fmla="*/ 50 w 52"/>
                  <a:gd name="T23" fmla="*/ 6 h 7"/>
                  <a:gd name="T24" fmla="*/ 49 w 52"/>
                  <a:gd name="T25" fmla="*/ 6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
                  <a:gd name="T40" fmla="*/ 0 h 7"/>
                  <a:gd name="T41" fmla="*/ 52 w 52"/>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 h="7">
                    <a:moveTo>
                      <a:pt x="49" y="6"/>
                    </a:moveTo>
                    <a:lnTo>
                      <a:pt x="45" y="4"/>
                    </a:lnTo>
                    <a:lnTo>
                      <a:pt x="39" y="2"/>
                    </a:lnTo>
                    <a:lnTo>
                      <a:pt x="19" y="0"/>
                    </a:lnTo>
                    <a:lnTo>
                      <a:pt x="0" y="0"/>
                    </a:lnTo>
                    <a:lnTo>
                      <a:pt x="5" y="2"/>
                    </a:lnTo>
                    <a:lnTo>
                      <a:pt x="19" y="3"/>
                    </a:lnTo>
                    <a:lnTo>
                      <a:pt x="35" y="6"/>
                    </a:lnTo>
                    <a:lnTo>
                      <a:pt x="46" y="7"/>
                    </a:lnTo>
                    <a:lnTo>
                      <a:pt x="52" y="7"/>
                    </a:lnTo>
                    <a:lnTo>
                      <a:pt x="50" y="6"/>
                    </a:lnTo>
                    <a:lnTo>
                      <a:pt x="49" y="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6" name="Freeform 370"/>
              <p:cNvSpPr>
                <a:spLocks/>
              </p:cNvSpPr>
              <p:nvPr/>
            </p:nvSpPr>
            <p:spPr bwMode="auto">
              <a:xfrm>
                <a:off x="3860" y="3358"/>
                <a:ext cx="103" cy="142"/>
              </a:xfrm>
              <a:custGeom>
                <a:avLst/>
                <a:gdLst>
                  <a:gd name="T0" fmla="*/ 9 w 103"/>
                  <a:gd name="T1" fmla="*/ 119 h 142"/>
                  <a:gd name="T2" fmla="*/ 16 w 103"/>
                  <a:gd name="T3" fmla="*/ 133 h 142"/>
                  <a:gd name="T4" fmla="*/ 39 w 103"/>
                  <a:gd name="T5" fmla="*/ 142 h 142"/>
                  <a:gd name="T6" fmla="*/ 79 w 103"/>
                  <a:gd name="T7" fmla="*/ 135 h 142"/>
                  <a:gd name="T8" fmla="*/ 97 w 103"/>
                  <a:gd name="T9" fmla="*/ 127 h 142"/>
                  <a:gd name="T10" fmla="*/ 99 w 103"/>
                  <a:gd name="T11" fmla="*/ 118 h 142"/>
                  <a:gd name="T12" fmla="*/ 97 w 103"/>
                  <a:gd name="T13" fmla="*/ 116 h 142"/>
                  <a:gd name="T14" fmla="*/ 84 w 103"/>
                  <a:gd name="T15" fmla="*/ 120 h 142"/>
                  <a:gd name="T16" fmla="*/ 61 w 103"/>
                  <a:gd name="T17" fmla="*/ 129 h 142"/>
                  <a:gd name="T18" fmla="*/ 54 w 103"/>
                  <a:gd name="T19" fmla="*/ 131 h 142"/>
                  <a:gd name="T20" fmla="*/ 65 w 103"/>
                  <a:gd name="T21" fmla="*/ 125 h 142"/>
                  <a:gd name="T22" fmla="*/ 93 w 103"/>
                  <a:gd name="T23" fmla="*/ 112 h 142"/>
                  <a:gd name="T24" fmla="*/ 103 w 103"/>
                  <a:gd name="T25" fmla="*/ 104 h 142"/>
                  <a:gd name="T26" fmla="*/ 103 w 103"/>
                  <a:gd name="T27" fmla="*/ 96 h 142"/>
                  <a:gd name="T28" fmla="*/ 97 w 103"/>
                  <a:gd name="T29" fmla="*/ 96 h 142"/>
                  <a:gd name="T30" fmla="*/ 71 w 103"/>
                  <a:gd name="T31" fmla="*/ 111 h 142"/>
                  <a:gd name="T32" fmla="*/ 54 w 103"/>
                  <a:gd name="T33" fmla="*/ 119 h 142"/>
                  <a:gd name="T34" fmla="*/ 69 w 103"/>
                  <a:gd name="T35" fmla="*/ 110 h 142"/>
                  <a:gd name="T36" fmla="*/ 95 w 103"/>
                  <a:gd name="T37" fmla="*/ 92 h 142"/>
                  <a:gd name="T38" fmla="*/ 103 w 103"/>
                  <a:gd name="T39" fmla="*/ 84 h 142"/>
                  <a:gd name="T40" fmla="*/ 101 w 103"/>
                  <a:gd name="T41" fmla="*/ 75 h 142"/>
                  <a:gd name="T42" fmla="*/ 99 w 103"/>
                  <a:gd name="T43" fmla="*/ 75 h 142"/>
                  <a:gd name="T44" fmla="*/ 95 w 103"/>
                  <a:gd name="T45" fmla="*/ 77 h 142"/>
                  <a:gd name="T46" fmla="*/ 87 w 103"/>
                  <a:gd name="T47" fmla="*/ 85 h 142"/>
                  <a:gd name="T48" fmla="*/ 53 w 103"/>
                  <a:gd name="T49" fmla="*/ 111 h 142"/>
                  <a:gd name="T50" fmla="*/ 53 w 103"/>
                  <a:gd name="T51" fmla="*/ 110 h 142"/>
                  <a:gd name="T52" fmla="*/ 88 w 103"/>
                  <a:gd name="T53" fmla="*/ 77 h 142"/>
                  <a:gd name="T54" fmla="*/ 97 w 103"/>
                  <a:gd name="T55" fmla="*/ 70 h 142"/>
                  <a:gd name="T56" fmla="*/ 98 w 103"/>
                  <a:gd name="T57" fmla="*/ 65 h 142"/>
                  <a:gd name="T58" fmla="*/ 97 w 103"/>
                  <a:gd name="T59" fmla="*/ 58 h 142"/>
                  <a:gd name="T60" fmla="*/ 91 w 103"/>
                  <a:gd name="T61" fmla="*/ 51 h 142"/>
                  <a:gd name="T62" fmla="*/ 86 w 103"/>
                  <a:gd name="T63" fmla="*/ 58 h 142"/>
                  <a:gd name="T64" fmla="*/ 68 w 103"/>
                  <a:gd name="T65" fmla="*/ 80 h 142"/>
                  <a:gd name="T66" fmla="*/ 49 w 103"/>
                  <a:gd name="T67" fmla="*/ 100 h 142"/>
                  <a:gd name="T68" fmla="*/ 49 w 103"/>
                  <a:gd name="T69" fmla="*/ 97 h 142"/>
                  <a:gd name="T70" fmla="*/ 67 w 103"/>
                  <a:gd name="T71" fmla="*/ 77 h 142"/>
                  <a:gd name="T72" fmla="*/ 86 w 103"/>
                  <a:gd name="T73" fmla="*/ 51 h 142"/>
                  <a:gd name="T74" fmla="*/ 88 w 103"/>
                  <a:gd name="T75" fmla="*/ 45 h 142"/>
                  <a:gd name="T76" fmla="*/ 87 w 103"/>
                  <a:gd name="T77" fmla="*/ 40 h 142"/>
                  <a:gd name="T78" fmla="*/ 79 w 103"/>
                  <a:gd name="T79" fmla="*/ 30 h 142"/>
                  <a:gd name="T80" fmla="*/ 65 w 103"/>
                  <a:gd name="T81" fmla="*/ 55 h 142"/>
                  <a:gd name="T82" fmla="*/ 44 w 103"/>
                  <a:gd name="T83" fmla="*/ 88 h 142"/>
                  <a:gd name="T84" fmla="*/ 41 w 103"/>
                  <a:gd name="T85" fmla="*/ 85 h 142"/>
                  <a:gd name="T86" fmla="*/ 61 w 103"/>
                  <a:gd name="T87" fmla="*/ 51 h 142"/>
                  <a:gd name="T88" fmla="*/ 72 w 103"/>
                  <a:gd name="T89" fmla="*/ 28 h 142"/>
                  <a:gd name="T90" fmla="*/ 71 w 103"/>
                  <a:gd name="T91" fmla="*/ 21 h 142"/>
                  <a:gd name="T92" fmla="*/ 64 w 103"/>
                  <a:gd name="T93" fmla="*/ 14 h 142"/>
                  <a:gd name="T94" fmla="*/ 54 w 103"/>
                  <a:gd name="T95" fmla="*/ 11 h 142"/>
                  <a:gd name="T96" fmla="*/ 56 w 103"/>
                  <a:gd name="T97" fmla="*/ 20 h 142"/>
                  <a:gd name="T98" fmla="*/ 54 w 103"/>
                  <a:gd name="T99" fmla="*/ 28 h 142"/>
                  <a:gd name="T100" fmla="*/ 52 w 103"/>
                  <a:gd name="T101" fmla="*/ 41 h 142"/>
                  <a:gd name="T102" fmla="*/ 34 w 103"/>
                  <a:gd name="T103" fmla="*/ 77 h 142"/>
                  <a:gd name="T104" fmla="*/ 31 w 103"/>
                  <a:gd name="T105" fmla="*/ 75 h 142"/>
                  <a:gd name="T106" fmla="*/ 48 w 103"/>
                  <a:gd name="T107" fmla="*/ 36 h 142"/>
                  <a:gd name="T108" fmla="*/ 49 w 103"/>
                  <a:gd name="T109" fmla="*/ 24 h 142"/>
                  <a:gd name="T110" fmla="*/ 46 w 103"/>
                  <a:gd name="T111" fmla="*/ 14 h 142"/>
                  <a:gd name="T112" fmla="*/ 42 w 103"/>
                  <a:gd name="T113" fmla="*/ 7 h 142"/>
                  <a:gd name="T114" fmla="*/ 34 w 103"/>
                  <a:gd name="T115" fmla="*/ 0 h 142"/>
                  <a:gd name="T116" fmla="*/ 20 w 103"/>
                  <a:gd name="T117" fmla="*/ 60 h 142"/>
                  <a:gd name="T118" fmla="*/ 0 w 103"/>
                  <a:gd name="T119" fmla="*/ 110 h 142"/>
                  <a:gd name="T120" fmla="*/ 1 w 103"/>
                  <a:gd name="T121" fmla="*/ 111 h 142"/>
                  <a:gd name="T122" fmla="*/ 7 w 103"/>
                  <a:gd name="T123" fmla="*/ 116 h 1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3"/>
                  <a:gd name="T187" fmla="*/ 0 h 142"/>
                  <a:gd name="T188" fmla="*/ 103 w 103"/>
                  <a:gd name="T189" fmla="*/ 142 h 1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3" h="142">
                    <a:moveTo>
                      <a:pt x="7" y="116"/>
                    </a:moveTo>
                    <a:lnTo>
                      <a:pt x="9" y="119"/>
                    </a:lnTo>
                    <a:lnTo>
                      <a:pt x="12" y="125"/>
                    </a:lnTo>
                    <a:lnTo>
                      <a:pt x="16" y="133"/>
                    </a:lnTo>
                    <a:lnTo>
                      <a:pt x="18" y="142"/>
                    </a:lnTo>
                    <a:lnTo>
                      <a:pt x="39" y="142"/>
                    </a:lnTo>
                    <a:lnTo>
                      <a:pt x="56" y="141"/>
                    </a:lnTo>
                    <a:lnTo>
                      <a:pt x="79" y="135"/>
                    </a:lnTo>
                    <a:lnTo>
                      <a:pt x="93" y="130"/>
                    </a:lnTo>
                    <a:lnTo>
                      <a:pt x="97" y="127"/>
                    </a:lnTo>
                    <a:lnTo>
                      <a:pt x="99" y="120"/>
                    </a:lnTo>
                    <a:lnTo>
                      <a:pt x="99" y="118"/>
                    </a:lnTo>
                    <a:lnTo>
                      <a:pt x="99" y="116"/>
                    </a:lnTo>
                    <a:lnTo>
                      <a:pt x="97" y="116"/>
                    </a:lnTo>
                    <a:lnTo>
                      <a:pt x="94" y="116"/>
                    </a:lnTo>
                    <a:lnTo>
                      <a:pt x="84" y="120"/>
                    </a:lnTo>
                    <a:lnTo>
                      <a:pt x="73" y="125"/>
                    </a:lnTo>
                    <a:lnTo>
                      <a:pt x="61" y="129"/>
                    </a:lnTo>
                    <a:lnTo>
                      <a:pt x="54" y="131"/>
                    </a:lnTo>
                    <a:lnTo>
                      <a:pt x="54" y="130"/>
                    </a:lnTo>
                    <a:lnTo>
                      <a:pt x="65" y="125"/>
                    </a:lnTo>
                    <a:lnTo>
                      <a:pt x="79" y="119"/>
                    </a:lnTo>
                    <a:lnTo>
                      <a:pt x="93" y="112"/>
                    </a:lnTo>
                    <a:lnTo>
                      <a:pt x="101" y="108"/>
                    </a:lnTo>
                    <a:lnTo>
                      <a:pt x="103" y="104"/>
                    </a:lnTo>
                    <a:lnTo>
                      <a:pt x="103" y="100"/>
                    </a:lnTo>
                    <a:lnTo>
                      <a:pt x="103" y="96"/>
                    </a:lnTo>
                    <a:lnTo>
                      <a:pt x="102" y="95"/>
                    </a:lnTo>
                    <a:lnTo>
                      <a:pt x="97" y="96"/>
                    </a:lnTo>
                    <a:lnTo>
                      <a:pt x="86" y="103"/>
                    </a:lnTo>
                    <a:lnTo>
                      <a:pt x="71" y="111"/>
                    </a:lnTo>
                    <a:lnTo>
                      <a:pt x="54" y="120"/>
                    </a:lnTo>
                    <a:lnTo>
                      <a:pt x="54" y="119"/>
                    </a:lnTo>
                    <a:lnTo>
                      <a:pt x="54" y="118"/>
                    </a:lnTo>
                    <a:lnTo>
                      <a:pt x="69" y="110"/>
                    </a:lnTo>
                    <a:lnTo>
                      <a:pt x="83" y="100"/>
                    </a:lnTo>
                    <a:lnTo>
                      <a:pt x="95" y="92"/>
                    </a:lnTo>
                    <a:lnTo>
                      <a:pt x="102" y="88"/>
                    </a:lnTo>
                    <a:lnTo>
                      <a:pt x="103" y="84"/>
                    </a:lnTo>
                    <a:lnTo>
                      <a:pt x="102" y="78"/>
                    </a:lnTo>
                    <a:lnTo>
                      <a:pt x="101" y="75"/>
                    </a:lnTo>
                    <a:lnTo>
                      <a:pt x="99" y="75"/>
                    </a:lnTo>
                    <a:lnTo>
                      <a:pt x="98" y="75"/>
                    </a:lnTo>
                    <a:lnTo>
                      <a:pt x="95" y="77"/>
                    </a:lnTo>
                    <a:lnTo>
                      <a:pt x="94" y="78"/>
                    </a:lnTo>
                    <a:lnTo>
                      <a:pt x="87" y="85"/>
                    </a:lnTo>
                    <a:lnTo>
                      <a:pt x="75" y="95"/>
                    </a:lnTo>
                    <a:lnTo>
                      <a:pt x="53" y="111"/>
                    </a:lnTo>
                    <a:lnTo>
                      <a:pt x="53" y="110"/>
                    </a:lnTo>
                    <a:lnTo>
                      <a:pt x="73" y="90"/>
                    </a:lnTo>
                    <a:lnTo>
                      <a:pt x="88" y="77"/>
                    </a:lnTo>
                    <a:lnTo>
                      <a:pt x="93" y="73"/>
                    </a:lnTo>
                    <a:lnTo>
                      <a:pt x="97" y="70"/>
                    </a:lnTo>
                    <a:lnTo>
                      <a:pt x="98" y="67"/>
                    </a:lnTo>
                    <a:lnTo>
                      <a:pt x="98" y="65"/>
                    </a:lnTo>
                    <a:lnTo>
                      <a:pt x="98" y="62"/>
                    </a:lnTo>
                    <a:lnTo>
                      <a:pt x="97" y="58"/>
                    </a:lnTo>
                    <a:lnTo>
                      <a:pt x="94" y="52"/>
                    </a:lnTo>
                    <a:lnTo>
                      <a:pt x="91" y="51"/>
                    </a:lnTo>
                    <a:lnTo>
                      <a:pt x="88" y="55"/>
                    </a:lnTo>
                    <a:lnTo>
                      <a:pt x="86" y="58"/>
                    </a:lnTo>
                    <a:lnTo>
                      <a:pt x="76" y="70"/>
                    </a:lnTo>
                    <a:lnTo>
                      <a:pt x="68" y="80"/>
                    </a:lnTo>
                    <a:lnTo>
                      <a:pt x="58" y="90"/>
                    </a:lnTo>
                    <a:lnTo>
                      <a:pt x="49" y="100"/>
                    </a:lnTo>
                    <a:lnTo>
                      <a:pt x="49" y="99"/>
                    </a:lnTo>
                    <a:lnTo>
                      <a:pt x="49" y="97"/>
                    </a:lnTo>
                    <a:lnTo>
                      <a:pt x="58" y="86"/>
                    </a:lnTo>
                    <a:lnTo>
                      <a:pt x="67" y="77"/>
                    </a:lnTo>
                    <a:lnTo>
                      <a:pt x="79" y="60"/>
                    </a:lnTo>
                    <a:lnTo>
                      <a:pt x="86" y="51"/>
                    </a:lnTo>
                    <a:lnTo>
                      <a:pt x="87" y="47"/>
                    </a:lnTo>
                    <a:lnTo>
                      <a:pt x="88" y="45"/>
                    </a:lnTo>
                    <a:lnTo>
                      <a:pt x="88" y="43"/>
                    </a:lnTo>
                    <a:lnTo>
                      <a:pt x="87" y="40"/>
                    </a:lnTo>
                    <a:lnTo>
                      <a:pt x="83" y="33"/>
                    </a:lnTo>
                    <a:lnTo>
                      <a:pt x="79" y="30"/>
                    </a:lnTo>
                    <a:lnTo>
                      <a:pt x="75" y="40"/>
                    </a:lnTo>
                    <a:lnTo>
                      <a:pt x="65" y="55"/>
                    </a:lnTo>
                    <a:lnTo>
                      <a:pt x="52" y="75"/>
                    </a:lnTo>
                    <a:lnTo>
                      <a:pt x="44" y="88"/>
                    </a:lnTo>
                    <a:lnTo>
                      <a:pt x="42" y="86"/>
                    </a:lnTo>
                    <a:lnTo>
                      <a:pt x="41" y="85"/>
                    </a:lnTo>
                    <a:lnTo>
                      <a:pt x="52" y="69"/>
                    </a:lnTo>
                    <a:lnTo>
                      <a:pt x="61" y="51"/>
                    </a:lnTo>
                    <a:lnTo>
                      <a:pt x="69" y="37"/>
                    </a:lnTo>
                    <a:lnTo>
                      <a:pt x="72" y="28"/>
                    </a:lnTo>
                    <a:lnTo>
                      <a:pt x="72" y="25"/>
                    </a:lnTo>
                    <a:lnTo>
                      <a:pt x="71" y="21"/>
                    </a:lnTo>
                    <a:lnTo>
                      <a:pt x="68" y="18"/>
                    </a:lnTo>
                    <a:lnTo>
                      <a:pt x="64" y="14"/>
                    </a:lnTo>
                    <a:lnTo>
                      <a:pt x="58" y="11"/>
                    </a:lnTo>
                    <a:lnTo>
                      <a:pt x="54" y="11"/>
                    </a:lnTo>
                    <a:lnTo>
                      <a:pt x="56" y="15"/>
                    </a:lnTo>
                    <a:lnTo>
                      <a:pt x="56" y="20"/>
                    </a:lnTo>
                    <a:lnTo>
                      <a:pt x="56" y="24"/>
                    </a:lnTo>
                    <a:lnTo>
                      <a:pt x="54" y="28"/>
                    </a:lnTo>
                    <a:lnTo>
                      <a:pt x="53" y="36"/>
                    </a:lnTo>
                    <a:lnTo>
                      <a:pt x="52" y="41"/>
                    </a:lnTo>
                    <a:lnTo>
                      <a:pt x="44" y="60"/>
                    </a:lnTo>
                    <a:lnTo>
                      <a:pt x="34" y="77"/>
                    </a:lnTo>
                    <a:lnTo>
                      <a:pt x="33" y="75"/>
                    </a:lnTo>
                    <a:lnTo>
                      <a:pt x="31" y="75"/>
                    </a:lnTo>
                    <a:lnTo>
                      <a:pt x="41" y="54"/>
                    </a:lnTo>
                    <a:lnTo>
                      <a:pt x="48" y="36"/>
                    </a:lnTo>
                    <a:lnTo>
                      <a:pt x="49" y="29"/>
                    </a:lnTo>
                    <a:lnTo>
                      <a:pt x="49" y="24"/>
                    </a:lnTo>
                    <a:lnTo>
                      <a:pt x="48" y="20"/>
                    </a:lnTo>
                    <a:lnTo>
                      <a:pt x="46" y="14"/>
                    </a:lnTo>
                    <a:lnTo>
                      <a:pt x="45" y="10"/>
                    </a:lnTo>
                    <a:lnTo>
                      <a:pt x="42" y="7"/>
                    </a:lnTo>
                    <a:lnTo>
                      <a:pt x="38" y="3"/>
                    </a:lnTo>
                    <a:lnTo>
                      <a:pt x="34" y="0"/>
                    </a:lnTo>
                    <a:lnTo>
                      <a:pt x="29" y="32"/>
                    </a:lnTo>
                    <a:lnTo>
                      <a:pt x="20" y="60"/>
                    </a:lnTo>
                    <a:lnTo>
                      <a:pt x="12" y="86"/>
                    </a:lnTo>
                    <a:lnTo>
                      <a:pt x="0" y="110"/>
                    </a:lnTo>
                    <a:lnTo>
                      <a:pt x="1" y="111"/>
                    </a:lnTo>
                    <a:lnTo>
                      <a:pt x="3" y="112"/>
                    </a:lnTo>
                    <a:lnTo>
                      <a:pt x="7" y="116"/>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7" name="Freeform 371"/>
              <p:cNvSpPr>
                <a:spLocks/>
              </p:cNvSpPr>
              <p:nvPr/>
            </p:nvSpPr>
            <p:spPr bwMode="auto">
              <a:xfrm>
                <a:off x="3573" y="3358"/>
                <a:ext cx="102" cy="142"/>
              </a:xfrm>
              <a:custGeom>
                <a:avLst/>
                <a:gdLst>
                  <a:gd name="T0" fmla="*/ 94 w 102"/>
                  <a:gd name="T1" fmla="*/ 119 h 142"/>
                  <a:gd name="T2" fmla="*/ 87 w 102"/>
                  <a:gd name="T3" fmla="*/ 133 h 142"/>
                  <a:gd name="T4" fmla="*/ 64 w 102"/>
                  <a:gd name="T5" fmla="*/ 142 h 142"/>
                  <a:gd name="T6" fmla="*/ 24 w 102"/>
                  <a:gd name="T7" fmla="*/ 135 h 142"/>
                  <a:gd name="T8" fmla="*/ 7 w 102"/>
                  <a:gd name="T9" fmla="*/ 127 h 142"/>
                  <a:gd name="T10" fmla="*/ 3 w 102"/>
                  <a:gd name="T11" fmla="*/ 118 h 142"/>
                  <a:gd name="T12" fmla="*/ 7 w 102"/>
                  <a:gd name="T13" fmla="*/ 116 h 142"/>
                  <a:gd name="T14" fmla="*/ 19 w 102"/>
                  <a:gd name="T15" fmla="*/ 120 h 142"/>
                  <a:gd name="T16" fmla="*/ 42 w 102"/>
                  <a:gd name="T17" fmla="*/ 129 h 142"/>
                  <a:gd name="T18" fmla="*/ 49 w 102"/>
                  <a:gd name="T19" fmla="*/ 131 h 142"/>
                  <a:gd name="T20" fmla="*/ 38 w 102"/>
                  <a:gd name="T21" fmla="*/ 125 h 142"/>
                  <a:gd name="T22" fmla="*/ 11 w 102"/>
                  <a:gd name="T23" fmla="*/ 112 h 142"/>
                  <a:gd name="T24" fmla="*/ 0 w 102"/>
                  <a:gd name="T25" fmla="*/ 104 h 142"/>
                  <a:gd name="T26" fmla="*/ 0 w 102"/>
                  <a:gd name="T27" fmla="*/ 96 h 142"/>
                  <a:gd name="T28" fmla="*/ 7 w 102"/>
                  <a:gd name="T29" fmla="*/ 96 h 142"/>
                  <a:gd name="T30" fmla="*/ 32 w 102"/>
                  <a:gd name="T31" fmla="*/ 111 h 142"/>
                  <a:gd name="T32" fmla="*/ 49 w 102"/>
                  <a:gd name="T33" fmla="*/ 119 h 142"/>
                  <a:gd name="T34" fmla="*/ 34 w 102"/>
                  <a:gd name="T35" fmla="*/ 110 h 142"/>
                  <a:gd name="T36" fmla="*/ 8 w 102"/>
                  <a:gd name="T37" fmla="*/ 92 h 142"/>
                  <a:gd name="T38" fmla="*/ 0 w 102"/>
                  <a:gd name="T39" fmla="*/ 84 h 142"/>
                  <a:gd name="T40" fmla="*/ 1 w 102"/>
                  <a:gd name="T41" fmla="*/ 75 h 142"/>
                  <a:gd name="T42" fmla="*/ 4 w 102"/>
                  <a:gd name="T43" fmla="*/ 75 h 142"/>
                  <a:gd name="T44" fmla="*/ 8 w 102"/>
                  <a:gd name="T45" fmla="*/ 77 h 142"/>
                  <a:gd name="T46" fmla="*/ 16 w 102"/>
                  <a:gd name="T47" fmla="*/ 85 h 142"/>
                  <a:gd name="T48" fmla="*/ 50 w 102"/>
                  <a:gd name="T49" fmla="*/ 111 h 142"/>
                  <a:gd name="T50" fmla="*/ 50 w 102"/>
                  <a:gd name="T51" fmla="*/ 110 h 142"/>
                  <a:gd name="T52" fmla="*/ 15 w 102"/>
                  <a:gd name="T53" fmla="*/ 77 h 142"/>
                  <a:gd name="T54" fmla="*/ 7 w 102"/>
                  <a:gd name="T55" fmla="*/ 70 h 142"/>
                  <a:gd name="T56" fmla="*/ 5 w 102"/>
                  <a:gd name="T57" fmla="*/ 65 h 142"/>
                  <a:gd name="T58" fmla="*/ 7 w 102"/>
                  <a:gd name="T59" fmla="*/ 58 h 142"/>
                  <a:gd name="T60" fmla="*/ 12 w 102"/>
                  <a:gd name="T61" fmla="*/ 51 h 142"/>
                  <a:gd name="T62" fmla="*/ 17 w 102"/>
                  <a:gd name="T63" fmla="*/ 58 h 142"/>
                  <a:gd name="T64" fmla="*/ 35 w 102"/>
                  <a:gd name="T65" fmla="*/ 80 h 142"/>
                  <a:gd name="T66" fmla="*/ 54 w 102"/>
                  <a:gd name="T67" fmla="*/ 100 h 142"/>
                  <a:gd name="T68" fmla="*/ 54 w 102"/>
                  <a:gd name="T69" fmla="*/ 97 h 142"/>
                  <a:gd name="T70" fmla="*/ 37 w 102"/>
                  <a:gd name="T71" fmla="*/ 77 h 142"/>
                  <a:gd name="T72" fmla="*/ 17 w 102"/>
                  <a:gd name="T73" fmla="*/ 51 h 142"/>
                  <a:gd name="T74" fmla="*/ 15 w 102"/>
                  <a:gd name="T75" fmla="*/ 45 h 142"/>
                  <a:gd name="T76" fmla="*/ 16 w 102"/>
                  <a:gd name="T77" fmla="*/ 40 h 142"/>
                  <a:gd name="T78" fmla="*/ 24 w 102"/>
                  <a:gd name="T79" fmla="*/ 30 h 142"/>
                  <a:gd name="T80" fmla="*/ 38 w 102"/>
                  <a:gd name="T81" fmla="*/ 55 h 142"/>
                  <a:gd name="T82" fmla="*/ 60 w 102"/>
                  <a:gd name="T83" fmla="*/ 88 h 142"/>
                  <a:gd name="T84" fmla="*/ 62 w 102"/>
                  <a:gd name="T85" fmla="*/ 85 h 142"/>
                  <a:gd name="T86" fmla="*/ 41 w 102"/>
                  <a:gd name="T87" fmla="*/ 51 h 142"/>
                  <a:gd name="T88" fmla="*/ 31 w 102"/>
                  <a:gd name="T89" fmla="*/ 28 h 142"/>
                  <a:gd name="T90" fmla="*/ 32 w 102"/>
                  <a:gd name="T91" fmla="*/ 21 h 142"/>
                  <a:gd name="T92" fmla="*/ 39 w 102"/>
                  <a:gd name="T93" fmla="*/ 14 h 142"/>
                  <a:gd name="T94" fmla="*/ 49 w 102"/>
                  <a:gd name="T95" fmla="*/ 11 h 142"/>
                  <a:gd name="T96" fmla="*/ 47 w 102"/>
                  <a:gd name="T97" fmla="*/ 20 h 142"/>
                  <a:gd name="T98" fmla="*/ 47 w 102"/>
                  <a:gd name="T99" fmla="*/ 28 h 142"/>
                  <a:gd name="T100" fmla="*/ 52 w 102"/>
                  <a:gd name="T101" fmla="*/ 41 h 142"/>
                  <a:gd name="T102" fmla="*/ 69 w 102"/>
                  <a:gd name="T103" fmla="*/ 77 h 142"/>
                  <a:gd name="T104" fmla="*/ 71 w 102"/>
                  <a:gd name="T105" fmla="*/ 75 h 142"/>
                  <a:gd name="T106" fmla="*/ 56 w 102"/>
                  <a:gd name="T107" fmla="*/ 36 h 142"/>
                  <a:gd name="T108" fmla="*/ 54 w 102"/>
                  <a:gd name="T109" fmla="*/ 24 h 142"/>
                  <a:gd name="T110" fmla="*/ 56 w 102"/>
                  <a:gd name="T111" fmla="*/ 14 h 142"/>
                  <a:gd name="T112" fmla="*/ 61 w 102"/>
                  <a:gd name="T113" fmla="*/ 7 h 142"/>
                  <a:gd name="T114" fmla="*/ 69 w 102"/>
                  <a:gd name="T115" fmla="*/ 0 h 142"/>
                  <a:gd name="T116" fmla="*/ 83 w 102"/>
                  <a:gd name="T117" fmla="*/ 60 h 142"/>
                  <a:gd name="T118" fmla="*/ 102 w 102"/>
                  <a:gd name="T119" fmla="*/ 110 h 142"/>
                  <a:gd name="T120" fmla="*/ 102 w 102"/>
                  <a:gd name="T121" fmla="*/ 111 h 142"/>
                  <a:gd name="T122" fmla="*/ 96 w 102"/>
                  <a:gd name="T123" fmla="*/ 116 h 1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2"/>
                  <a:gd name="T187" fmla="*/ 0 h 142"/>
                  <a:gd name="T188" fmla="*/ 102 w 102"/>
                  <a:gd name="T189" fmla="*/ 142 h 14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2" h="142">
                    <a:moveTo>
                      <a:pt x="96" y="116"/>
                    </a:moveTo>
                    <a:lnTo>
                      <a:pt x="94" y="119"/>
                    </a:lnTo>
                    <a:lnTo>
                      <a:pt x="90" y="125"/>
                    </a:lnTo>
                    <a:lnTo>
                      <a:pt x="87" y="133"/>
                    </a:lnTo>
                    <a:lnTo>
                      <a:pt x="86" y="142"/>
                    </a:lnTo>
                    <a:lnTo>
                      <a:pt x="64" y="142"/>
                    </a:lnTo>
                    <a:lnTo>
                      <a:pt x="47" y="141"/>
                    </a:lnTo>
                    <a:lnTo>
                      <a:pt x="24" y="135"/>
                    </a:lnTo>
                    <a:lnTo>
                      <a:pt x="11" y="130"/>
                    </a:lnTo>
                    <a:lnTo>
                      <a:pt x="7" y="127"/>
                    </a:lnTo>
                    <a:lnTo>
                      <a:pt x="4" y="120"/>
                    </a:lnTo>
                    <a:lnTo>
                      <a:pt x="3" y="118"/>
                    </a:lnTo>
                    <a:lnTo>
                      <a:pt x="4" y="116"/>
                    </a:lnTo>
                    <a:lnTo>
                      <a:pt x="7" y="116"/>
                    </a:lnTo>
                    <a:lnTo>
                      <a:pt x="9" y="116"/>
                    </a:lnTo>
                    <a:lnTo>
                      <a:pt x="19" y="120"/>
                    </a:lnTo>
                    <a:lnTo>
                      <a:pt x="30" y="125"/>
                    </a:lnTo>
                    <a:lnTo>
                      <a:pt x="42" y="129"/>
                    </a:lnTo>
                    <a:lnTo>
                      <a:pt x="49" y="131"/>
                    </a:lnTo>
                    <a:lnTo>
                      <a:pt x="49" y="130"/>
                    </a:lnTo>
                    <a:lnTo>
                      <a:pt x="38" y="125"/>
                    </a:lnTo>
                    <a:lnTo>
                      <a:pt x="24" y="119"/>
                    </a:lnTo>
                    <a:lnTo>
                      <a:pt x="11" y="112"/>
                    </a:lnTo>
                    <a:lnTo>
                      <a:pt x="3" y="108"/>
                    </a:lnTo>
                    <a:lnTo>
                      <a:pt x="0" y="104"/>
                    </a:lnTo>
                    <a:lnTo>
                      <a:pt x="0" y="100"/>
                    </a:lnTo>
                    <a:lnTo>
                      <a:pt x="0" y="96"/>
                    </a:lnTo>
                    <a:lnTo>
                      <a:pt x="1" y="95"/>
                    </a:lnTo>
                    <a:lnTo>
                      <a:pt x="7" y="96"/>
                    </a:lnTo>
                    <a:lnTo>
                      <a:pt x="17" y="103"/>
                    </a:lnTo>
                    <a:lnTo>
                      <a:pt x="32" y="111"/>
                    </a:lnTo>
                    <a:lnTo>
                      <a:pt x="49" y="120"/>
                    </a:lnTo>
                    <a:lnTo>
                      <a:pt x="49" y="119"/>
                    </a:lnTo>
                    <a:lnTo>
                      <a:pt x="49" y="118"/>
                    </a:lnTo>
                    <a:lnTo>
                      <a:pt x="34" y="110"/>
                    </a:lnTo>
                    <a:lnTo>
                      <a:pt x="20" y="100"/>
                    </a:lnTo>
                    <a:lnTo>
                      <a:pt x="8" y="92"/>
                    </a:lnTo>
                    <a:lnTo>
                      <a:pt x="1" y="88"/>
                    </a:lnTo>
                    <a:lnTo>
                      <a:pt x="0" y="84"/>
                    </a:lnTo>
                    <a:lnTo>
                      <a:pt x="1" y="78"/>
                    </a:lnTo>
                    <a:lnTo>
                      <a:pt x="1" y="75"/>
                    </a:lnTo>
                    <a:lnTo>
                      <a:pt x="3" y="75"/>
                    </a:lnTo>
                    <a:lnTo>
                      <a:pt x="4" y="75"/>
                    </a:lnTo>
                    <a:lnTo>
                      <a:pt x="5" y="75"/>
                    </a:lnTo>
                    <a:lnTo>
                      <a:pt x="8" y="77"/>
                    </a:lnTo>
                    <a:lnTo>
                      <a:pt x="9" y="78"/>
                    </a:lnTo>
                    <a:lnTo>
                      <a:pt x="16" y="85"/>
                    </a:lnTo>
                    <a:lnTo>
                      <a:pt x="28" y="95"/>
                    </a:lnTo>
                    <a:lnTo>
                      <a:pt x="50" y="111"/>
                    </a:lnTo>
                    <a:lnTo>
                      <a:pt x="50" y="110"/>
                    </a:lnTo>
                    <a:lnTo>
                      <a:pt x="30" y="90"/>
                    </a:lnTo>
                    <a:lnTo>
                      <a:pt x="15" y="77"/>
                    </a:lnTo>
                    <a:lnTo>
                      <a:pt x="11" y="73"/>
                    </a:lnTo>
                    <a:lnTo>
                      <a:pt x="7" y="70"/>
                    </a:lnTo>
                    <a:lnTo>
                      <a:pt x="5" y="67"/>
                    </a:lnTo>
                    <a:lnTo>
                      <a:pt x="5" y="65"/>
                    </a:lnTo>
                    <a:lnTo>
                      <a:pt x="5" y="62"/>
                    </a:lnTo>
                    <a:lnTo>
                      <a:pt x="7" y="58"/>
                    </a:lnTo>
                    <a:lnTo>
                      <a:pt x="9" y="52"/>
                    </a:lnTo>
                    <a:lnTo>
                      <a:pt x="12" y="51"/>
                    </a:lnTo>
                    <a:lnTo>
                      <a:pt x="15" y="55"/>
                    </a:lnTo>
                    <a:lnTo>
                      <a:pt x="17" y="58"/>
                    </a:lnTo>
                    <a:lnTo>
                      <a:pt x="27" y="70"/>
                    </a:lnTo>
                    <a:lnTo>
                      <a:pt x="35" y="80"/>
                    </a:lnTo>
                    <a:lnTo>
                      <a:pt x="45" y="90"/>
                    </a:lnTo>
                    <a:lnTo>
                      <a:pt x="54" y="100"/>
                    </a:lnTo>
                    <a:lnTo>
                      <a:pt x="54" y="99"/>
                    </a:lnTo>
                    <a:lnTo>
                      <a:pt x="54" y="97"/>
                    </a:lnTo>
                    <a:lnTo>
                      <a:pt x="45" y="86"/>
                    </a:lnTo>
                    <a:lnTo>
                      <a:pt x="37" y="77"/>
                    </a:lnTo>
                    <a:lnTo>
                      <a:pt x="24" y="60"/>
                    </a:lnTo>
                    <a:lnTo>
                      <a:pt x="17" y="51"/>
                    </a:lnTo>
                    <a:lnTo>
                      <a:pt x="16" y="47"/>
                    </a:lnTo>
                    <a:lnTo>
                      <a:pt x="15" y="45"/>
                    </a:lnTo>
                    <a:lnTo>
                      <a:pt x="15" y="43"/>
                    </a:lnTo>
                    <a:lnTo>
                      <a:pt x="16" y="40"/>
                    </a:lnTo>
                    <a:lnTo>
                      <a:pt x="20" y="33"/>
                    </a:lnTo>
                    <a:lnTo>
                      <a:pt x="24" y="30"/>
                    </a:lnTo>
                    <a:lnTo>
                      <a:pt x="28" y="40"/>
                    </a:lnTo>
                    <a:lnTo>
                      <a:pt x="38" y="55"/>
                    </a:lnTo>
                    <a:lnTo>
                      <a:pt x="52" y="75"/>
                    </a:lnTo>
                    <a:lnTo>
                      <a:pt x="60" y="88"/>
                    </a:lnTo>
                    <a:lnTo>
                      <a:pt x="61" y="86"/>
                    </a:lnTo>
                    <a:lnTo>
                      <a:pt x="62" y="85"/>
                    </a:lnTo>
                    <a:lnTo>
                      <a:pt x="52" y="69"/>
                    </a:lnTo>
                    <a:lnTo>
                      <a:pt x="41" y="51"/>
                    </a:lnTo>
                    <a:lnTo>
                      <a:pt x="34" y="37"/>
                    </a:lnTo>
                    <a:lnTo>
                      <a:pt x="31" y="28"/>
                    </a:lnTo>
                    <a:lnTo>
                      <a:pt x="31" y="25"/>
                    </a:lnTo>
                    <a:lnTo>
                      <a:pt x="32" y="21"/>
                    </a:lnTo>
                    <a:lnTo>
                      <a:pt x="35" y="18"/>
                    </a:lnTo>
                    <a:lnTo>
                      <a:pt x="39" y="14"/>
                    </a:lnTo>
                    <a:lnTo>
                      <a:pt x="45" y="11"/>
                    </a:lnTo>
                    <a:lnTo>
                      <a:pt x="49" y="11"/>
                    </a:lnTo>
                    <a:lnTo>
                      <a:pt x="47" y="15"/>
                    </a:lnTo>
                    <a:lnTo>
                      <a:pt x="47" y="20"/>
                    </a:lnTo>
                    <a:lnTo>
                      <a:pt x="47" y="24"/>
                    </a:lnTo>
                    <a:lnTo>
                      <a:pt x="47" y="28"/>
                    </a:lnTo>
                    <a:lnTo>
                      <a:pt x="50" y="36"/>
                    </a:lnTo>
                    <a:lnTo>
                      <a:pt x="52" y="41"/>
                    </a:lnTo>
                    <a:lnTo>
                      <a:pt x="60" y="60"/>
                    </a:lnTo>
                    <a:lnTo>
                      <a:pt x="69" y="77"/>
                    </a:lnTo>
                    <a:lnTo>
                      <a:pt x="71" y="75"/>
                    </a:lnTo>
                    <a:lnTo>
                      <a:pt x="62" y="54"/>
                    </a:lnTo>
                    <a:lnTo>
                      <a:pt x="56" y="36"/>
                    </a:lnTo>
                    <a:lnTo>
                      <a:pt x="54" y="29"/>
                    </a:lnTo>
                    <a:lnTo>
                      <a:pt x="54" y="24"/>
                    </a:lnTo>
                    <a:lnTo>
                      <a:pt x="56" y="20"/>
                    </a:lnTo>
                    <a:lnTo>
                      <a:pt x="56" y="14"/>
                    </a:lnTo>
                    <a:lnTo>
                      <a:pt x="58" y="10"/>
                    </a:lnTo>
                    <a:lnTo>
                      <a:pt x="61" y="7"/>
                    </a:lnTo>
                    <a:lnTo>
                      <a:pt x="65" y="3"/>
                    </a:lnTo>
                    <a:lnTo>
                      <a:pt x="69" y="0"/>
                    </a:lnTo>
                    <a:lnTo>
                      <a:pt x="75" y="32"/>
                    </a:lnTo>
                    <a:lnTo>
                      <a:pt x="83" y="60"/>
                    </a:lnTo>
                    <a:lnTo>
                      <a:pt x="91" y="86"/>
                    </a:lnTo>
                    <a:lnTo>
                      <a:pt x="102" y="110"/>
                    </a:lnTo>
                    <a:lnTo>
                      <a:pt x="102" y="111"/>
                    </a:lnTo>
                    <a:lnTo>
                      <a:pt x="99" y="112"/>
                    </a:lnTo>
                    <a:lnTo>
                      <a:pt x="96" y="116"/>
                    </a:lnTo>
                    <a:close/>
                  </a:path>
                </a:pathLst>
              </a:custGeom>
              <a:solidFill>
                <a:srgbClr val="B1841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8" name="Freeform 372"/>
              <p:cNvSpPr>
                <a:spLocks/>
              </p:cNvSpPr>
              <p:nvPr/>
            </p:nvSpPr>
            <p:spPr bwMode="auto">
              <a:xfrm>
                <a:off x="3625" y="3780"/>
                <a:ext cx="285" cy="97"/>
              </a:xfrm>
              <a:custGeom>
                <a:avLst/>
                <a:gdLst>
                  <a:gd name="T0" fmla="*/ 43 w 285"/>
                  <a:gd name="T1" fmla="*/ 1 h 97"/>
                  <a:gd name="T2" fmla="*/ 53 w 285"/>
                  <a:gd name="T3" fmla="*/ 12 h 97"/>
                  <a:gd name="T4" fmla="*/ 62 w 285"/>
                  <a:gd name="T5" fmla="*/ 23 h 97"/>
                  <a:gd name="T6" fmla="*/ 74 w 285"/>
                  <a:gd name="T7" fmla="*/ 32 h 97"/>
                  <a:gd name="T8" fmla="*/ 87 w 285"/>
                  <a:gd name="T9" fmla="*/ 41 h 97"/>
                  <a:gd name="T10" fmla="*/ 99 w 285"/>
                  <a:gd name="T11" fmla="*/ 47 h 97"/>
                  <a:gd name="T12" fmla="*/ 114 w 285"/>
                  <a:gd name="T13" fmla="*/ 52 h 97"/>
                  <a:gd name="T14" fmla="*/ 127 w 285"/>
                  <a:gd name="T15" fmla="*/ 54 h 97"/>
                  <a:gd name="T16" fmla="*/ 142 w 285"/>
                  <a:gd name="T17" fmla="*/ 56 h 97"/>
                  <a:gd name="T18" fmla="*/ 159 w 285"/>
                  <a:gd name="T19" fmla="*/ 54 h 97"/>
                  <a:gd name="T20" fmla="*/ 172 w 285"/>
                  <a:gd name="T21" fmla="*/ 52 h 97"/>
                  <a:gd name="T22" fmla="*/ 186 w 285"/>
                  <a:gd name="T23" fmla="*/ 47 h 97"/>
                  <a:gd name="T24" fmla="*/ 200 w 285"/>
                  <a:gd name="T25" fmla="*/ 41 h 97"/>
                  <a:gd name="T26" fmla="*/ 212 w 285"/>
                  <a:gd name="T27" fmla="*/ 32 h 97"/>
                  <a:gd name="T28" fmla="*/ 224 w 285"/>
                  <a:gd name="T29" fmla="*/ 23 h 97"/>
                  <a:gd name="T30" fmla="*/ 234 w 285"/>
                  <a:gd name="T31" fmla="*/ 13 h 97"/>
                  <a:gd name="T32" fmla="*/ 243 w 285"/>
                  <a:gd name="T33" fmla="*/ 1 h 97"/>
                  <a:gd name="T34" fmla="*/ 243 w 285"/>
                  <a:gd name="T35" fmla="*/ 1 h 97"/>
                  <a:gd name="T36" fmla="*/ 243 w 285"/>
                  <a:gd name="T37" fmla="*/ 0 h 97"/>
                  <a:gd name="T38" fmla="*/ 244 w 285"/>
                  <a:gd name="T39" fmla="*/ 1 h 97"/>
                  <a:gd name="T40" fmla="*/ 255 w 285"/>
                  <a:gd name="T41" fmla="*/ 4 h 97"/>
                  <a:gd name="T42" fmla="*/ 268 w 285"/>
                  <a:gd name="T43" fmla="*/ 5 h 97"/>
                  <a:gd name="T44" fmla="*/ 277 w 285"/>
                  <a:gd name="T45" fmla="*/ 4 h 97"/>
                  <a:gd name="T46" fmla="*/ 285 w 285"/>
                  <a:gd name="T47" fmla="*/ 2 h 97"/>
                  <a:gd name="T48" fmla="*/ 281 w 285"/>
                  <a:gd name="T49" fmla="*/ 12 h 97"/>
                  <a:gd name="T50" fmla="*/ 274 w 285"/>
                  <a:gd name="T51" fmla="*/ 23 h 97"/>
                  <a:gd name="T52" fmla="*/ 268 w 285"/>
                  <a:gd name="T53" fmla="*/ 31 h 97"/>
                  <a:gd name="T54" fmla="*/ 261 w 285"/>
                  <a:gd name="T55" fmla="*/ 41 h 97"/>
                  <a:gd name="T56" fmla="*/ 254 w 285"/>
                  <a:gd name="T57" fmla="*/ 49 h 97"/>
                  <a:gd name="T58" fmla="*/ 246 w 285"/>
                  <a:gd name="T59" fmla="*/ 57 h 97"/>
                  <a:gd name="T60" fmla="*/ 236 w 285"/>
                  <a:gd name="T61" fmla="*/ 64 h 97"/>
                  <a:gd name="T62" fmla="*/ 228 w 285"/>
                  <a:gd name="T63" fmla="*/ 69 h 97"/>
                  <a:gd name="T64" fmla="*/ 219 w 285"/>
                  <a:gd name="T65" fmla="*/ 76 h 97"/>
                  <a:gd name="T66" fmla="*/ 208 w 285"/>
                  <a:gd name="T67" fmla="*/ 82 h 97"/>
                  <a:gd name="T68" fmla="*/ 198 w 285"/>
                  <a:gd name="T69" fmla="*/ 86 h 97"/>
                  <a:gd name="T70" fmla="*/ 187 w 285"/>
                  <a:gd name="T71" fmla="*/ 90 h 97"/>
                  <a:gd name="T72" fmla="*/ 176 w 285"/>
                  <a:gd name="T73" fmla="*/ 92 h 97"/>
                  <a:gd name="T74" fmla="*/ 166 w 285"/>
                  <a:gd name="T75" fmla="*/ 94 h 97"/>
                  <a:gd name="T76" fmla="*/ 155 w 285"/>
                  <a:gd name="T77" fmla="*/ 95 h 97"/>
                  <a:gd name="T78" fmla="*/ 142 w 285"/>
                  <a:gd name="T79" fmla="*/ 97 h 97"/>
                  <a:gd name="T80" fmla="*/ 132 w 285"/>
                  <a:gd name="T81" fmla="*/ 95 h 97"/>
                  <a:gd name="T82" fmla="*/ 121 w 285"/>
                  <a:gd name="T83" fmla="*/ 94 h 97"/>
                  <a:gd name="T84" fmla="*/ 110 w 285"/>
                  <a:gd name="T85" fmla="*/ 92 h 97"/>
                  <a:gd name="T86" fmla="*/ 99 w 285"/>
                  <a:gd name="T87" fmla="*/ 90 h 97"/>
                  <a:gd name="T88" fmla="*/ 88 w 285"/>
                  <a:gd name="T89" fmla="*/ 86 h 97"/>
                  <a:gd name="T90" fmla="*/ 77 w 285"/>
                  <a:gd name="T91" fmla="*/ 82 h 97"/>
                  <a:gd name="T92" fmla="*/ 68 w 285"/>
                  <a:gd name="T93" fmla="*/ 76 h 97"/>
                  <a:gd name="T94" fmla="*/ 58 w 285"/>
                  <a:gd name="T95" fmla="*/ 69 h 97"/>
                  <a:gd name="T96" fmla="*/ 50 w 285"/>
                  <a:gd name="T97" fmla="*/ 64 h 97"/>
                  <a:gd name="T98" fmla="*/ 40 w 285"/>
                  <a:gd name="T99" fmla="*/ 56 h 97"/>
                  <a:gd name="T100" fmla="*/ 32 w 285"/>
                  <a:gd name="T101" fmla="*/ 49 h 97"/>
                  <a:gd name="T102" fmla="*/ 25 w 285"/>
                  <a:gd name="T103" fmla="*/ 41 h 97"/>
                  <a:gd name="T104" fmla="*/ 19 w 285"/>
                  <a:gd name="T105" fmla="*/ 31 h 97"/>
                  <a:gd name="T106" fmla="*/ 12 w 285"/>
                  <a:gd name="T107" fmla="*/ 22 h 97"/>
                  <a:gd name="T108" fmla="*/ 5 w 285"/>
                  <a:gd name="T109" fmla="*/ 12 h 97"/>
                  <a:gd name="T110" fmla="*/ 0 w 285"/>
                  <a:gd name="T111" fmla="*/ 2 h 97"/>
                  <a:gd name="T112" fmla="*/ 9 w 285"/>
                  <a:gd name="T113" fmla="*/ 4 h 97"/>
                  <a:gd name="T114" fmla="*/ 19 w 285"/>
                  <a:gd name="T115" fmla="*/ 5 h 97"/>
                  <a:gd name="T116" fmla="*/ 31 w 285"/>
                  <a:gd name="T117" fmla="*/ 4 h 97"/>
                  <a:gd name="T118" fmla="*/ 42 w 285"/>
                  <a:gd name="T119" fmla="*/ 1 h 97"/>
                  <a:gd name="T120" fmla="*/ 43 w 285"/>
                  <a:gd name="T121" fmla="*/ 0 h 97"/>
                  <a:gd name="T122" fmla="*/ 43 w 285"/>
                  <a:gd name="T123" fmla="*/ 0 h 97"/>
                  <a:gd name="T124" fmla="*/ 43 w 285"/>
                  <a:gd name="T125" fmla="*/ 1 h 9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5"/>
                  <a:gd name="T190" fmla="*/ 0 h 97"/>
                  <a:gd name="T191" fmla="*/ 285 w 285"/>
                  <a:gd name="T192" fmla="*/ 97 h 9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5" h="97">
                    <a:moveTo>
                      <a:pt x="43" y="1"/>
                    </a:moveTo>
                    <a:lnTo>
                      <a:pt x="53" y="12"/>
                    </a:lnTo>
                    <a:lnTo>
                      <a:pt x="62" y="23"/>
                    </a:lnTo>
                    <a:lnTo>
                      <a:pt x="74" y="32"/>
                    </a:lnTo>
                    <a:lnTo>
                      <a:pt x="87" y="41"/>
                    </a:lnTo>
                    <a:lnTo>
                      <a:pt x="99" y="47"/>
                    </a:lnTo>
                    <a:lnTo>
                      <a:pt x="114" y="52"/>
                    </a:lnTo>
                    <a:lnTo>
                      <a:pt x="127" y="54"/>
                    </a:lnTo>
                    <a:lnTo>
                      <a:pt x="142" y="56"/>
                    </a:lnTo>
                    <a:lnTo>
                      <a:pt x="159" y="54"/>
                    </a:lnTo>
                    <a:lnTo>
                      <a:pt x="172" y="52"/>
                    </a:lnTo>
                    <a:lnTo>
                      <a:pt x="186" y="47"/>
                    </a:lnTo>
                    <a:lnTo>
                      <a:pt x="200" y="41"/>
                    </a:lnTo>
                    <a:lnTo>
                      <a:pt x="212" y="32"/>
                    </a:lnTo>
                    <a:lnTo>
                      <a:pt x="224" y="23"/>
                    </a:lnTo>
                    <a:lnTo>
                      <a:pt x="234" y="13"/>
                    </a:lnTo>
                    <a:lnTo>
                      <a:pt x="243" y="1"/>
                    </a:lnTo>
                    <a:lnTo>
                      <a:pt x="243" y="0"/>
                    </a:lnTo>
                    <a:lnTo>
                      <a:pt x="244" y="1"/>
                    </a:lnTo>
                    <a:lnTo>
                      <a:pt x="255" y="4"/>
                    </a:lnTo>
                    <a:lnTo>
                      <a:pt x="268" y="5"/>
                    </a:lnTo>
                    <a:lnTo>
                      <a:pt x="277" y="4"/>
                    </a:lnTo>
                    <a:lnTo>
                      <a:pt x="285" y="2"/>
                    </a:lnTo>
                    <a:lnTo>
                      <a:pt x="281" y="12"/>
                    </a:lnTo>
                    <a:lnTo>
                      <a:pt x="274" y="23"/>
                    </a:lnTo>
                    <a:lnTo>
                      <a:pt x="268" y="31"/>
                    </a:lnTo>
                    <a:lnTo>
                      <a:pt x="261" y="41"/>
                    </a:lnTo>
                    <a:lnTo>
                      <a:pt x="254" y="49"/>
                    </a:lnTo>
                    <a:lnTo>
                      <a:pt x="246" y="57"/>
                    </a:lnTo>
                    <a:lnTo>
                      <a:pt x="236" y="64"/>
                    </a:lnTo>
                    <a:lnTo>
                      <a:pt x="228" y="69"/>
                    </a:lnTo>
                    <a:lnTo>
                      <a:pt x="219" y="76"/>
                    </a:lnTo>
                    <a:lnTo>
                      <a:pt x="208" y="82"/>
                    </a:lnTo>
                    <a:lnTo>
                      <a:pt x="198" y="86"/>
                    </a:lnTo>
                    <a:lnTo>
                      <a:pt x="187" y="90"/>
                    </a:lnTo>
                    <a:lnTo>
                      <a:pt x="176" y="92"/>
                    </a:lnTo>
                    <a:lnTo>
                      <a:pt x="166" y="94"/>
                    </a:lnTo>
                    <a:lnTo>
                      <a:pt x="155" y="95"/>
                    </a:lnTo>
                    <a:lnTo>
                      <a:pt x="142" y="97"/>
                    </a:lnTo>
                    <a:lnTo>
                      <a:pt x="132" y="95"/>
                    </a:lnTo>
                    <a:lnTo>
                      <a:pt x="121" y="94"/>
                    </a:lnTo>
                    <a:lnTo>
                      <a:pt x="110" y="92"/>
                    </a:lnTo>
                    <a:lnTo>
                      <a:pt x="99" y="90"/>
                    </a:lnTo>
                    <a:lnTo>
                      <a:pt x="88" y="86"/>
                    </a:lnTo>
                    <a:lnTo>
                      <a:pt x="77" y="82"/>
                    </a:lnTo>
                    <a:lnTo>
                      <a:pt x="68" y="76"/>
                    </a:lnTo>
                    <a:lnTo>
                      <a:pt x="58" y="69"/>
                    </a:lnTo>
                    <a:lnTo>
                      <a:pt x="50" y="64"/>
                    </a:lnTo>
                    <a:lnTo>
                      <a:pt x="40" y="56"/>
                    </a:lnTo>
                    <a:lnTo>
                      <a:pt x="32" y="49"/>
                    </a:lnTo>
                    <a:lnTo>
                      <a:pt x="25" y="41"/>
                    </a:lnTo>
                    <a:lnTo>
                      <a:pt x="19" y="31"/>
                    </a:lnTo>
                    <a:lnTo>
                      <a:pt x="12" y="22"/>
                    </a:lnTo>
                    <a:lnTo>
                      <a:pt x="5" y="12"/>
                    </a:lnTo>
                    <a:lnTo>
                      <a:pt x="0" y="2"/>
                    </a:lnTo>
                    <a:lnTo>
                      <a:pt x="9" y="4"/>
                    </a:lnTo>
                    <a:lnTo>
                      <a:pt x="19" y="5"/>
                    </a:lnTo>
                    <a:lnTo>
                      <a:pt x="31" y="4"/>
                    </a:lnTo>
                    <a:lnTo>
                      <a:pt x="42" y="1"/>
                    </a:lnTo>
                    <a:lnTo>
                      <a:pt x="43" y="0"/>
                    </a:lnTo>
                    <a:lnTo>
                      <a:pt x="43" y="1"/>
                    </a:lnTo>
                    <a:close/>
                  </a:path>
                </a:pathLst>
              </a:custGeom>
              <a:solidFill>
                <a:srgbClr val="00572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19" name="Freeform 373"/>
              <p:cNvSpPr>
                <a:spLocks/>
              </p:cNvSpPr>
              <p:nvPr/>
            </p:nvSpPr>
            <p:spPr bwMode="auto">
              <a:xfrm>
                <a:off x="3584" y="3496"/>
                <a:ext cx="156" cy="81"/>
              </a:xfrm>
              <a:custGeom>
                <a:avLst/>
                <a:gdLst>
                  <a:gd name="T0" fmla="*/ 144 w 156"/>
                  <a:gd name="T1" fmla="*/ 52 h 81"/>
                  <a:gd name="T2" fmla="*/ 133 w 156"/>
                  <a:gd name="T3" fmla="*/ 49 h 81"/>
                  <a:gd name="T4" fmla="*/ 128 w 156"/>
                  <a:gd name="T5" fmla="*/ 45 h 81"/>
                  <a:gd name="T6" fmla="*/ 126 w 156"/>
                  <a:gd name="T7" fmla="*/ 40 h 81"/>
                  <a:gd name="T8" fmla="*/ 119 w 156"/>
                  <a:gd name="T9" fmla="*/ 36 h 81"/>
                  <a:gd name="T10" fmla="*/ 113 w 156"/>
                  <a:gd name="T11" fmla="*/ 30 h 81"/>
                  <a:gd name="T12" fmla="*/ 110 w 156"/>
                  <a:gd name="T13" fmla="*/ 25 h 81"/>
                  <a:gd name="T14" fmla="*/ 100 w 156"/>
                  <a:gd name="T15" fmla="*/ 19 h 81"/>
                  <a:gd name="T16" fmla="*/ 95 w 156"/>
                  <a:gd name="T17" fmla="*/ 14 h 81"/>
                  <a:gd name="T18" fmla="*/ 90 w 156"/>
                  <a:gd name="T19" fmla="*/ 12 h 81"/>
                  <a:gd name="T20" fmla="*/ 81 w 156"/>
                  <a:gd name="T21" fmla="*/ 8 h 81"/>
                  <a:gd name="T22" fmla="*/ 77 w 156"/>
                  <a:gd name="T23" fmla="*/ 7 h 81"/>
                  <a:gd name="T24" fmla="*/ 73 w 156"/>
                  <a:gd name="T25" fmla="*/ 7 h 81"/>
                  <a:gd name="T26" fmla="*/ 47 w 156"/>
                  <a:gd name="T27" fmla="*/ 7 h 81"/>
                  <a:gd name="T28" fmla="*/ 8 w 156"/>
                  <a:gd name="T29" fmla="*/ 2 h 81"/>
                  <a:gd name="T30" fmla="*/ 1 w 156"/>
                  <a:gd name="T31" fmla="*/ 3 h 81"/>
                  <a:gd name="T32" fmla="*/ 4 w 156"/>
                  <a:gd name="T33" fmla="*/ 8 h 81"/>
                  <a:gd name="T34" fmla="*/ 9 w 156"/>
                  <a:gd name="T35" fmla="*/ 14 h 81"/>
                  <a:gd name="T36" fmla="*/ 30 w 156"/>
                  <a:gd name="T37" fmla="*/ 17 h 81"/>
                  <a:gd name="T38" fmla="*/ 46 w 156"/>
                  <a:gd name="T39" fmla="*/ 17 h 81"/>
                  <a:gd name="T40" fmla="*/ 30 w 156"/>
                  <a:gd name="T41" fmla="*/ 19 h 81"/>
                  <a:gd name="T42" fmla="*/ 15 w 156"/>
                  <a:gd name="T43" fmla="*/ 25 h 81"/>
                  <a:gd name="T44" fmla="*/ 27 w 156"/>
                  <a:gd name="T45" fmla="*/ 30 h 81"/>
                  <a:gd name="T46" fmla="*/ 43 w 156"/>
                  <a:gd name="T47" fmla="*/ 27 h 81"/>
                  <a:gd name="T48" fmla="*/ 51 w 156"/>
                  <a:gd name="T49" fmla="*/ 26 h 81"/>
                  <a:gd name="T50" fmla="*/ 36 w 156"/>
                  <a:gd name="T51" fmla="*/ 32 h 81"/>
                  <a:gd name="T52" fmla="*/ 27 w 156"/>
                  <a:gd name="T53" fmla="*/ 38 h 81"/>
                  <a:gd name="T54" fmla="*/ 46 w 156"/>
                  <a:gd name="T55" fmla="*/ 38 h 81"/>
                  <a:gd name="T56" fmla="*/ 60 w 156"/>
                  <a:gd name="T57" fmla="*/ 34 h 81"/>
                  <a:gd name="T58" fmla="*/ 47 w 156"/>
                  <a:gd name="T59" fmla="*/ 41 h 81"/>
                  <a:gd name="T60" fmla="*/ 39 w 156"/>
                  <a:gd name="T61" fmla="*/ 48 h 81"/>
                  <a:gd name="T62" fmla="*/ 60 w 156"/>
                  <a:gd name="T63" fmla="*/ 47 h 81"/>
                  <a:gd name="T64" fmla="*/ 69 w 156"/>
                  <a:gd name="T65" fmla="*/ 42 h 81"/>
                  <a:gd name="T66" fmla="*/ 61 w 156"/>
                  <a:gd name="T67" fmla="*/ 49 h 81"/>
                  <a:gd name="T68" fmla="*/ 53 w 156"/>
                  <a:gd name="T69" fmla="*/ 57 h 81"/>
                  <a:gd name="T70" fmla="*/ 64 w 156"/>
                  <a:gd name="T71" fmla="*/ 60 h 81"/>
                  <a:gd name="T72" fmla="*/ 75 w 156"/>
                  <a:gd name="T73" fmla="*/ 55 h 81"/>
                  <a:gd name="T74" fmla="*/ 81 w 156"/>
                  <a:gd name="T75" fmla="*/ 52 h 81"/>
                  <a:gd name="T76" fmla="*/ 76 w 156"/>
                  <a:gd name="T77" fmla="*/ 57 h 81"/>
                  <a:gd name="T78" fmla="*/ 69 w 156"/>
                  <a:gd name="T79" fmla="*/ 66 h 81"/>
                  <a:gd name="T80" fmla="*/ 80 w 156"/>
                  <a:gd name="T81" fmla="*/ 67 h 81"/>
                  <a:gd name="T82" fmla="*/ 91 w 156"/>
                  <a:gd name="T83" fmla="*/ 62 h 81"/>
                  <a:gd name="T84" fmla="*/ 98 w 156"/>
                  <a:gd name="T85" fmla="*/ 60 h 81"/>
                  <a:gd name="T86" fmla="*/ 80 w 156"/>
                  <a:gd name="T87" fmla="*/ 71 h 81"/>
                  <a:gd name="T88" fmla="*/ 90 w 156"/>
                  <a:gd name="T89" fmla="*/ 75 h 81"/>
                  <a:gd name="T90" fmla="*/ 102 w 156"/>
                  <a:gd name="T91" fmla="*/ 72 h 81"/>
                  <a:gd name="T92" fmla="*/ 111 w 156"/>
                  <a:gd name="T93" fmla="*/ 66 h 81"/>
                  <a:gd name="T94" fmla="*/ 113 w 156"/>
                  <a:gd name="T95" fmla="*/ 66 h 81"/>
                  <a:gd name="T96" fmla="*/ 96 w 156"/>
                  <a:gd name="T97" fmla="*/ 78 h 81"/>
                  <a:gd name="T98" fmla="*/ 109 w 156"/>
                  <a:gd name="T99" fmla="*/ 81 h 81"/>
                  <a:gd name="T100" fmla="*/ 128 w 156"/>
                  <a:gd name="T101" fmla="*/ 75 h 81"/>
                  <a:gd name="T102" fmla="*/ 136 w 156"/>
                  <a:gd name="T103" fmla="*/ 70 h 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6"/>
                  <a:gd name="T157" fmla="*/ 0 h 81"/>
                  <a:gd name="T158" fmla="*/ 156 w 156"/>
                  <a:gd name="T159" fmla="*/ 81 h 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6" h="81">
                    <a:moveTo>
                      <a:pt x="156" y="55"/>
                    </a:moveTo>
                    <a:lnTo>
                      <a:pt x="144" y="52"/>
                    </a:lnTo>
                    <a:lnTo>
                      <a:pt x="137" y="51"/>
                    </a:lnTo>
                    <a:lnTo>
                      <a:pt x="133" y="49"/>
                    </a:lnTo>
                    <a:lnTo>
                      <a:pt x="129" y="47"/>
                    </a:lnTo>
                    <a:lnTo>
                      <a:pt x="128" y="45"/>
                    </a:lnTo>
                    <a:lnTo>
                      <a:pt x="126" y="42"/>
                    </a:lnTo>
                    <a:lnTo>
                      <a:pt x="126" y="40"/>
                    </a:lnTo>
                    <a:lnTo>
                      <a:pt x="126" y="38"/>
                    </a:lnTo>
                    <a:lnTo>
                      <a:pt x="119" y="36"/>
                    </a:lnTo>
                    <a:lnTo>
                      <a:pt x="115" y="33"/>
                    </a:lnTo>
                    <a:lnTo>
                      <a:pt x="113" y="30"/>
                    </a:lnTo>
                    <a:lnTo>
                      <a:pt x="111" y="29"/>
                    </a:lnTo>
                    <a:lnTo>
                      <a:pt x="110" y="25"/>
                    </a:lnTo>
                    <a:lnTo>
                      <a:pt x="111" y="23"/>
                    </a:lnTo>
                    <a:lnTo>
                      <a:pt x="100" y="19"/>
                    </a:lnTo>
                    <a:lnTo>
                      <a:pt x="96" y="17"/>
                    </a:lnTo>
                    <a:lnTo>
                      <a:pt x="95" y="14"/>
                    </a:lnTo>
                    <a:lnTo>
                      <a:pt x="95" y="12"/>
                    </a:lnTo>
                    <a:lnTo>
                      <a:pt x="90" y="12"/>
                    </a:lnTo>
                    <a:lnTo>
                      <a:pt x="85" y="11"/>
                    </a:lnTo>
                    <a:lnTo>
                      <a:pt x="81" y="8"/>
                    </a:lnTo>
                    <a:lnTo>
                      <a:pt x="79" y="7"/>
                    </a:lnTo>
                    <a:lnTo>
                      <a:pt x="77" y="7"/>
                    </a:lnTo>
                    <a:lnTo>
                      <a:pt x="73" y="7"/>
                    </a:lnTo>
                    <a:lnTo>
                      <a:pt x="64" y="8"/>
                    </a:lnTo>
                    <a:lnTo>
                      <a:pt x="47" y="7"/>
                    </a:lnTo>
                    <a:lnTo>
                      <a:pt x="20" y="4"/>
                    </a:lnTo>
                    <a:lnTo>
                      <a:pt x="8" y="2"/>
                    </a:lnTo>
                    <a:lnTo>
                      <a:pt x="0" y="0"/>
                    </a:lnTo>
                    <a:lnTo>
                      <a:pt x="1" y="3"/>
                    </a:lnTo>
                    <a:lnTo>
                      <a:pt x="2" y="7"/>
                    </a:lnTo>
                    <a:lnTo>
                      <a:pt x="4" y="8"/>
                    </a:lnTo>
                    <a:lnTo>
                      <a:pt x="5" y="11"/>
                    </a:lnTo>
                    <a:lnTo>
                      <a:pt x="9" y="14"/>
                    </a:lnTo>
                    <a:lnTo>
                      <a:pt x="15" y="15"/>
                    </a:lnTo>
                    <a:lnTo>
                      <a:pt x="30" y="17"/>
                    </a:lnTo>
                    <a:lnTo>
                      <a:pt x="45" y="15"/>
                    </a:lnTo>
                    <a:lnTo>
                      <a:pt x="46" y="17"/>
                    </a:lnTo>
                    <a:lnTo>
                      <a:pt x="46" y="18"/>
                    </a:lnTo>
                    <a:lnTo>
                      <a:pt x="30" y="19"/>
                    </a:lnTo>
                    <a:lnTo>
                      <a:pt x="12" y="21"/>
                    </a:lnTo>
                    <a:lnTo>
                      <a:pt x="15" y="25"/>
                    </a:lnTo>
                    <a:lnTo>
                      <a:pt x="20" y="29"/>
                    </a:lnTo>
                    <a:lnTo>
                      <a:pt x="27" y="30"/>
                    </a:lnTo>
                    <a:lnTo>
                      <a:pt x="35" y="29"/>
                    </a:lnTo>
                    <a:lnTo>
                      <a:pt x="43" y="27"/>
                    </a:lnTo>
                    <a:lnTo>
                      <a:pt x="51" y="25"/>
                    </a:lnTo>
                    <a:lnTo>
                      <a:pt x="51" y="26"/>
                    </a:lnTo>
                    <a:lnTo>
                      <a:pt x="53" y="26"/>
                    </a:lnTo>
                    <a:lnTo>
                      <a:pt x="36" y="32"/>
                    </a:lnTo>
                    <a:lnTo>
                      <a:pt x="24" y="34"/>
                    </a:lnTo>
                    <a:lnTo>
                      <a:pt x="27" y="38"/>
                    </a:lnTo>
                    <a:lnTo>
                      <a:pt x="34" y="41"/>
                    </a:lnTo>
                    <a:lnTo>
                      <a:pt x="46" y="38"/>
                    </a:lnTo>
                    <a:lnTo>
                      <a:pt x="58" y="34"/>
                    </a:lnTo>
                    <a:lnTo>
                      <a:pt x="60" y="34"/>
                    </a:lnTo>
                    <a:lnTo>
                      <a:pt x="61" y="36"/>
                    </a:lnTo>
                    <a:lnTo>
                      <a:pt x="47" y="41"/>
                    </a:lnTo>
                    <a:lnTo>
                      <a:pt x="35" y="45"/>
                    </a:lnTo>
                    <a:lnTo>
                      <a:pt x="39" y="48"/>
                    </a:lnTo>
                    <a:lnTo>
                      <a:pt x="47" y="51"/>
                    </a:lnTo>
                    <a:lnTo>
                      <a:pt x="60" y="47"/>
                    </a:lnTo>
                    <a:lnTo>
                      <a:pt x="68" y="42"/>
                    </a:lnTo>
                    <a:lnTo>
                      <a:pt x="69" y="42"/>
                    </a:lnTo>
                    <a:lnTo>
                      <a:pt x="70" y="44"/>
                    </a:lnTo>
                    <a:lnTo>
                      <a:pt x="61" y="49"/>
                    </a:lnTo>
                    <a:lnTo>
                      <a:pt x="49" y="55"/>
                    </a:lnTo>
                    <a:lnTo>
                      <a:pt x="53" y="57"/>
                    </a:lnTo>
                    <a:lnTo>
                      <a:pt x="57" y="59"/>
                    </a:lnTo>
                    <a:lnTo>
                      <a:pt x="64" y="60"/>
                    </a:lnTo>
                    <a:lnTo>
                      <a:pt x="69" y="57"/>
                    </a:lnTo>
                    <a:lnTo>
                      <a:pt x="75" y="55"/>
                    </a:lnTo>
                    <a:lnTo>
                      <a:pt x="80" y="51"/>
                    </a:lnTo>
                    <a:lnTo>
                      <a:pt x="81" y="52"/>
                    </a:lnTo>
                    <a:lnTo>
                      <a:pt x="83" y="52"/>
                    </a:lnTo>
                    <a:lnTo>
                      <a:pt x="76" y="57"/>
                    </a:lnTo>
                    <a:lnTo>
                      <a:pt x="64" y="63"/>
                    </a:lnTo>
                    <a:lnTo>
                      <a:pt x="69" y="66"/>
                    </a:lnTo>
                    <a:lnTo>
                      <a:pt x="75" y="68"/>
                    </a:lnTo>
                    <a:lnTo>
                      <a:pt x="80" y="67"/>
                    </a:lnTo>
                    <a:lnTo>
                      <a:pt x="87" y="66"/>
                    </a:lnTo>
                    <a:lnTo>
                      <a:pt x="91" y="62"/>
                    </a:lnTo>
                    <a:lnTo>
                      <a:pt x="95" y="59"/>
                    </a:lnTo>
                    <a:lnTo>
                      <a:pt x="98" y="60"/>
                    </a:lnTo>
                    <a:lnTo>
                      <a:pt x="90" y="66"/>
                    </a:lnTo>
                    <a:lnTo>
                      <a:pt x="80" y="71"/>
                    </a:lnTo>
                    <a:lnTo>
                      <a:pt x="84" y="74"/>
                    </a:lnTo>
                    <a:lnTo>
                      <a:pt x="90" y="75"/>
                    </a:lnTo>
                    <a:lnTo>
                      <a:pt x="96" y="74"/>
                    </a:lnTo>
                    <a:lnTo>
                      <a:pt x="102" y="72"/>
                    </a:lnTo>
                    <a:lnTo>
                      <a:pt x="106" y="68"/>
                    </a:lnTo>
                    <a:lnTo>
                      <a:pt x="111" y="66"/>
                    </a:lnTo>
                    <a:lnTo>
                      <a:pt x="113" y="66"/>
                    </a:lnTo>
                    <a:lnTo>
                      <a:pt x="106" y="71"/>
                    </a:lnTo>
                    <a:lnTo>
                      <a:pt x="96" y="78"/>
                    </a:lnTo>
                    <a:lnTo>
                      <a:pt x="100" y="79"/>
                    </a:lnTo>
                    <a:lnTo>
                      <a:pt x="109" y="81"/>
                    </a:lnTo>
                    <a:lnTo>
                      <a:pt x="118" y="79"/>
                    </a:lnTo>
                    <a:lnTo>
                      <a:pt x="128" y="75"/>
                    </a:lnTo>
                    <a:lnTo>
                      <a:pt x="133" y="72"/>
                    </a:lnTo>
                    <a:lnTo>
                      <a:pt x="136" y="70"/>
                    </a:lnTo>
                    <a:lnTo>
                      <a:pt x="156" y="55"/>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0" name="Freeform 374"/>
              <p:cNvSpPr>
                <a:spLocks/>
              </p:cNvSpPr>
              <p:nvPr/>
            </p:nvSpPr>
            <p:spPr bwMode="auto">
              <a:xfrm>
                <a:off x="3793" y="3496"/>
                <a:ext cx="160" cy="81"/>
              </a:xfrm>
              <a:custGeom>
                <a:avLst/>
                <a:gdLst>
                  <a:gd name="T0" fmla="*/ 26 w 160"/>
                  <a:gd name="T1" fmla="*/ 72 h 81"/>
                  <a:gd name="T2" fmla="*/ 40 w 160"/>
                  <a:gd name="T3" fmla="*/ 79 h 81"/>
                  <a:gd name="T4" fmla="*/ 59 w 160"/>
                  <a:gd name="T5" fmla="*/ 79 h 81"/>
                  <a:gd name="T6" fmla="*/ 53 w 160"/>
                  <a:gd name="T7" fmla="*/ 71 h 81"/>
                  <a:gd name="T8" fmla="*/ 48 w 160"/>
                  <a:gd name="T9" fmla="*/ 66 h 81"/>
                  <a:gd name="T10" fmla="*/ 53 w 160"/>
                  <a:gd name="T11" fmla="*/ 68 h 81"/>
                  <a:gd name="T12" fmla="*/ 63 w 160"/>
                  <a:gd name="T13" fmla="*/ 74 h 81"/>
                  <a:gd name="T14" fmla="*/ 75 w 160"/>
                  <a:gd name="T15" fmla="*/ 74 h 81"/>
                  <a:gd name="T16" fmla="*/ 70 w 160"/>
                  <a:gd name="T17" fmla="*/ 66 h 81"/>
                  <a:gd name="T18" fmla="*/ 64 w 160"/>
                  <a:gd name="T19" fmla="*/ 59 h 81"/>
                  <a:gd name="T20" fmla="*/ 72 w 160"/>
                  <a:gd name="T21" fmla="*/ 66 h 81"/>
                  <a:gd name="T22" fmla="*/ 85 w 160"/>
                  <a:gd name="T23" fmla="*/ 68 h 81"/>
                  <a:gd name="T24" fmla="*/ 94 w 160"/>
                  <a:gd name="T25" fmla="*/ 63 h 81"/>
                  <a:gd name="T26" fmla="*/ 76 w 160"/>
                  <a:gd name="T27" fmla="*/ 52 h 81"/>
                  <a:gd name="T28" fmla="*/ 78 w 160"/>
                  <a:gd name="T29" fmla="*/ 51 h 81"/>
                  <a:gd name="T30" fmla="*/ 90 w 160"/>
                  <a:gd name="T31" fmla="*/ 57 h 81"/>
                  <a:gd name="T32" fmla="*/ 102 w 160"/>
                  <a:gd name="T33" fmla="*/ 59 h 81"/>
                  <a:gd name="T34" fmla="*/ 111 w 160"/>
                  <a:gd name="T35" fmla="*/ 55 h 81"/>
                  <a:gd name="T36" fmla="*/ 89 w 160"/>
                  <a:gd name="T37" fmla="*/ 44 h 81"/>
                  <a:gd name="T38" fmla="*/ 91 w 160"/>
                  <a:gd name="T39" fmla="*/ 42 h 81"/>
                  <a:gd name="T40" fmla="*/ 112 w 160"/>
                  <a:gd name="T41" fmla="*/ 51 h 81"/>
                  <a:gd name="T42" fmla="*/ 124 w 160"/>
                  <a:gd name="T43" fmla="*/ 45 h 81"/>
                  <a:gd name="T44" fmla="*/ 98 w 160"/>
                  <a:gd name="T45" fmla="*/ 36 h 81"/>
                  <a:gd name="T46" fmla="*/ 101 w 160"/>
                  <a:gd name="T47" fmla="*/ 34 h 81"/>
                  <a:gd name="T48" fmla="*/ 125 w 160"/>
                  <a:gd name="T49" fmla="*/ 41 h 81"/>
                  <a:gd name="T50" fmla="*/ 135 w 160"/>
                  <a:gd name="T51" fmla="*/ 34 h 81"/>
                  <a:gd name="T52" fmla="*/ 106 w 160"/>
                  <a:gd name="T53" fmla="*/ 26 h 81"/>
                  <a:gd name="T54" fmla="*/ 108 w 160"/>
                  <a:gd name="T55" fmla="*/ 25 h 81"/>
                  <a:gd name="T56" fmla="*/ 124 w 160"/>
                  <a:gd name="T57" fmla="*/ 29 h 81"/>
                  <a:gd name="T58" fmla="*/ 139 w 160"/>
                  <a:gd name="T59" fmla="*/ 29 h 81"/>
                  <a:gd name="T60" fmla="*/ 147 w 160"/>
                  <a:gd name="T61" fmla="*/ 21 h 81"/>
                  <a:gd name="T62" fmla="*/ 113 w 160"/>
                  <a:gd name="T63" fmla="*/ 18 h 81"/>
                  <a:gd name="T64" fmla="*/ 115 w 160"/>
                  <a:gd name="T65" fmla="*/ 15 h 81"/>
                  <a:gd name="T66" fmla="*/ 145 w 160"/>
                  <a:gd name="T67" fmla="*/ 15 h 81"/>
                  <a:gd name="T68" fmla="*/ 154 w 160"/>
                  <a:gd name="T69" fmla="*/ 11 h 81"/>
                  <a:gd name="T70" fmla="*/ 157 w 160"/>
                  <a:gd name="T71" fmla="*/ 7 h 81"/>
                  <a:gd name="T72" fmla="*/ 160 w 160"/>
                  <a:gd name="T73" fmla="*/ 0 h 81"/>
                  <a:gd name="T74" fmla="*/ 139 w 160"/>
                  <a:gd name="T75" fmla="*/ 4 h 81"/>
                  <a:gd name="T76" fmla="*/ 96 w 160"/>
                  <a:gd name="T77" fmla="*/ 8 h 81"/>
                  <a:gd name="T78" fmla="*/ 82 w 160"/>
                  <a:gd name="T79" fmla="*/ 7 h 81"/>
                  <a:gd name="T80" fmla="*/ 81 w 160"/>
                  <a:gd name="T81" fmla="*/ 7 h 81"/>
                  <a:gd name="T82" fmla="*/ 74 w 160"/>
                  <a:gd name="T83" fmla="*/ 11 h 81"/>
                  <a:gd name="T84" fmla="*/ 64 w 160"/>
                  <a:gd name="T85" fmla="*/ 12 h 81"/>
                  <a:gd name="T86" fmla="*/ 63 w 160"/>
                  <a:gd name="T87" fmla="*/ 17 h 81"/>
                  <a:gd name="T88" fmla="*/ 48 w 160"/>
                  <a:gd name="T89" fmla="*/ 23 h 81"/>
                  <a:gd name="T90" fmla="*/ 48 w 160"/>
                  <a:gd name="T91" fmla="*/ 29 h 81"/>
                  <a:gd name="T92" fmla="*/ 44 w 160"/>
                  <a:gd name="T93" fmla="*/ 33 h 81"/>
                  <a:gd name="T94" fmla="*/ 33 w 160"/>
                  <a:gd name="T95" fmla="*/ 38 h 81"/>
                  <a:gd name="T96" fmla="*/ 33 w 160"/>
                  <a:gd name="T97" fmla="*/ 42 h 81"/>
                  <a:gd name="T98" fmla="*/ 30 w 160"/>
                  <a:gd name="T99" fmla="*/ 47 h 81"/>
                  <a:gd name="T100" fmla="*/ 22 w 160"/>
                  <a:gd name="T101" fmla="*/ 51 h 81"/>
                  <a:gd name="T102" fmla="*/ 0 w 160"/>
                  <a:gd name="T103" fmla="*/ 55 h 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81"/>
                  <a:gd name="T158" fmla="*/ 160 w 160"/>
                  <a:gd name="T159" fmla="*/ 81 h 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81">
                    <a:moveTo>
                      <a:pt x="23" y="70"/>
                    </a:moveTo>
                    <a:lnTo>
                      <a:pt x="26" y="72"/>
                    </a:lnTo>
                    <a:lnTo>
                      <a:pt x="32" y="75"/>
                    </a:lnTo>
                    <a:lnTo>
                      <a:pt x="40" y="79"/>
                    </a:lnTo>
                    <a:lnTo>
                      <a:pt x="51" y="81"/>
                    </a:lnTo>
                    <a:lnTo>
                      <a:pt x="59" y="79"/>
                    </a:lnTo>
                    <a:lnTo>
                      <a:pt x="63" y="78"/>
                    </a:lnTo>
                    <a:lnTo>
                      <a:pt x="53" y="71"/>
                    </a:lnTo>
                    <a:lnTo>
                      <a:pt x="47" y="66"/>
                    </a:lnTo>
                    <a:lnTo>
                      <a:pt x="48" y="66"/>
                    </a:lnTo>
                    <a:lnTo>
                      <a:pt x="53" y="68"/>
                    </a:lnTo>
                    <a:lnTo>
                      <a:pt x="57" y="72"/>
                    </a:lnTo>
                    <a:lnTo>
                      <a:pt x="63" y="74"/>
                    </a:lnTo>
                    <a:lnTo>
                      <a:pt x="70" y="75"/>
                    </a:lnTo>
                    <a:lnTo>
                      <a:pt x="75" y="74"/>
                    </a:lnTo>
                    <a:lnTo>
                      <a:pt x="79" y="71"/>
                    </a:lnTo>
                    <a:lnTo>
                      <a:pt x="70" y="66"/>
                    </a:lnTo>
                    <a:lnTo>
                      <a:pt x="62" y="60"/>
                    </a:lnTo>
                    <a:lnTo>
                      <a:pt x="64" y="59"/>
                    </a:lnTo>
                    <a:lnTo>
                      <a:pt x="68" y="62"/>
                    </a:lnTo>
                    <a:lnTo>
                      <a:pt x="72" y="66"/>
                    </a:lnTo>
                    <a:lnTo>
                      <a:pt x="78" y="67"/>
                    </a:lnTo>
                    <a:lnTo>
                      <a:pt x="85" y="68"/>
                    </a:lnTo>
                    <a:lnTo>
                      <a:pt x="90" y="66"/>
                    </a:lnTo>
                    <a:lnTo>
                      <a:pt x="94" y="63"/>
                    </a:lnTo>
                    <a:lnTo>
                      <a:pt x="83" y="57"/>
                    </a:lnTo>
                    <a:lnTo>
                      <a:pt x="76" y="52"/>
                    </a:lnTo>
                    <a:lnTo>
                      <a:pt x="78" y="52"/>
                    </a:lnTo>
                    <a:lnTo>
                      <a:pt x="78" y="51"/>
                    </a:lnTo>
                    <a:lnTo>
                      <a:pt x="85" y="55"/>
                    </a:lnTo>
                    <a:lnTo>
                      <a:pt x="90" y="57"/>
                    </a:lnTo>
                    <a:lnTo>
                      <a:pt x="96" y="60"/>
                    </a:lnTo>
                    <a:lnTo>
                      <a:pt x="102" y="59"/>
                    </a:lnTo>
                    <a:lnTo>
                      <a:pt x="106" y="57"/>
                    </a:lnTo>
                    <a:lnTo>
                      <a:pt x="111" y="55"/>
                    </a:lnTo>
                    <a:lnTo>
                      <a:pt x="98" y="49"/>
                    </a:lnTo>
                    <a:lnTo>
                      <a:pt x="89" y="44"/>
                    </a:lnTo>
                    <a:lnTo>
                      <a:pt x="90" y="42"/>
                    </a:lnTo>
                    <a:lnTo>
                      <a:pt x="91" y="42"/>
                    </a:lnTo>
                    <a:lnTo>
                      <a:pt x="100" y="47"/>
                    </a:lnTo>
                    <a:lnTo>
                      <a:pt x="112" y="51"/>
                    </a:lnTo>
                    <a:lnTo>
                      <a:pt x="119" y="48"/>
                    </a:lnTo>
                    <a:lnTo>
                      <a:pt x="124" y="45"/>
                    </a:lnTo>
                    <a:lnTo>
                      <a:pt x="112" y="41"/>
                    </a:lnTo>
                    <a:lnTo>
                      <a:pt x="98" y="36"/>
                    </a:lnTo>
                    <a:lnTo>
                      <a:pt x="100" y="34"/>
                    </a:lnTo>
                    <a:lnTo>
                      <a:pt x="101" y="34"/>
                    </a:lnTo>
                    <a:lnTo>
                      <a:pt x="113" y="38"/>
                    </a:lnTo>
                    <a:lnTo>
                      <a:pt x="125" y="41"/>
                    </a:lnTo>
                    <a:lnTo>
                      <a:pt x="132" y="38"/>
                    </a:lnTo>
                    <a:lnTo>
                      <a:pt x="135" y="34"/>
                    </a:lnTo>
                    <a:lnTo>
                      <a:pt x="123" y="32"/>
                    </a:lnTo>
                    <a:lnTo>
                      <a:pt x="106" y="26"/>
                    </a:lnTo>
                    <a:lnTo>
                      <a:pt x="108" y="26"/>
                    </a:lnTo>
                    <a:lnTo>
                      <a:pt x="108" y="25"/>
                    </a:lnTo>
                    <a:lnTo>
                      <a:pt x="116" y="27"/>
                    </a:lnTo>
                    <a:lnTo>
                      <a:pt x="124" y="29"/>
                    </a:lnTo>
                    <a:lnTo>
                      <a:pt x="132" y="30"/>
                    </a:lnTo>
                    <a:lnTo>
                      <a:pt x="139" y="29"/>
                    </a:lnTo>
                    <a:lnTo>
                      <a:pt x="145" y="25"/>
                    </a:lnTo>
                    <a:lnTo>
                      <a:pt x="147" y="21"/>
                    </a:lnTo>
                    <a:lnTo>
                      <a:pt x="130" y="19"/>
                    </a:lnTo>
                    <a:lnTo>
                      <a:pt x="113" y="18"/>
                    </a:lnTo>
                    <a:lnTo>
                      <a:pt x="113" y="17"/>
                    </a:lnTo>
                    <a:lnTo>
                      <a:pt x="115" y="15"/>
                    </a:lnTo>
                    <a:lnTo>
                      <a:pt x="130" y="17"/>
                    </a:lnTo>
                    <a:lnTo>
                      <a:pt x="145" y="15"/>
                    </a:lnTo>
                    <a:lnTo>
                      <a:pt x="150" y="14"/>
                    </a:lnTo>
                    <a:lnTo>
                      <a:pt x="154" y="11"/>
                    </a:lnTo>
                    <a:lnTo>
                      <a:pt x="155" y="8"/>
                    </a:lnTo>
                    <a:lnTo>
                      <a:pt x="157" y="7"/>
                    </a:lnTo>
                    <a:lnTo>
                      <a:pt x="158" y="3"/>
                    </a:lnTo>
                    <a:lnTo>
                      <a:pt x="160" y="0"/>
                    </a:lnTo>
                    <a:lnTo>
                      <a:pt x="151" y="2"/>
                    </a:lnTo>
                    <a:lnTo>
                      <a:pt x="139" y="4"/>
                    </a:lnTo>
                    <a:lnTo>
                      <a:pt x="112" y="7"/>
                    </a:lnTo>
                    <a:lnTo>
                      <a:pt x="96" y="8"/>
                    </a:lnTo>
                    <a:lnTo>
                      <a:pt x="86" y="7"/>
                    </a:lnTo>
                    <a:lnTo>
                      <a:pt x="82" y="7"/>
                    </a:lnTo>
                    <a:lnTo>
                      <a:pt x="81" y="7"/>
                    </a:lnTo>
                    <a:lnTo>
                      <a:pt x="78" y="8"/>
                    </a:lnTo>
                    <a:lnTo>
                      <a:pt x="74" y="11"/>
                    </a:lnTo>
                    <a:lnTo>
                      <a:pt x="70" y="12"/>
                    </a:lnTo>
                    <a:lnTo>
                      <a:pt x="64" y="12"/>
                    </a:lnTo>
                    <a:lnTo>
                      <a:pt x="64" y="14"/>
                    </a:lnTo>
                    <a:lnTo>
                      <a:pt x="63" y="17"/>
                    </a:lnTo>
                    <a:lnTo>
                      <a:pt x="59" y="19"/>
                    </a:lnTo>
                    <a:lnTo>
                      <a:pt x="48" y="23"/>
                    </a:lnTo>
                    <a:lnTo>
                      <a:pt x="49" y="25"/>
                    </a:lnTo>
                    <a:lnTo>
                      <a:pt x="48" y="29"/>
                    </a:lnTo>
                    <a:lnTo>
                      <a:pt x="47" y="30"/>
                    </a:lnTo>
                    <a:lnTo>
                      <a:pt x="44" y="33"/>
                    </a:lnTo>
                    <a:lnTo>
                      <a:pt x="38" y="36"/>
                    </a:lnTo>
                    <a:lnTo>
                      <a:pt x="33" y="38"/>
                    </a:lnTo>
                    <a:lnTo>
                      <a:pt x="33" y="40"/>
                    </a:lnTo>
                    <a:lnTo>
                      <a:pt x="33" y="42"/>
                    </a:lnTo>
                    <a:lnTo>
                      <a:pt x="32" y="45"/>
                    </a:lnTo>
                    <a:lnTo>
                      <a:pt x="30" y="47"/>
                    </a:lnTo>
                    <a:lnTo>
                      <a:pt x="26" y="49"/>
                    </a:lnTo>
                    <a:lnTo>
                      <a:pt x="22" y="51"/>
                    </a:lnTo>
                    <a:lnTo>
                      <a:pt x="14" y="52"/>
                    </a:lnTo>
                    <a:lnTo>
                      <a:pt x="0" y="55"/>
                    </a:lnTo>
                    <a:lnTo>
                      <a:pt x="23" y="70"/>
                    </a:lnTo>
                    <a:close/>
                  </a:path>
                </a:pathLst>
              </a:custGeom>
              <a:solidFill>
                <a:srgbClr val="8D5A1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1" name="Freeform 375"/>
              <p:cNvSpPr>
                <a:spLocks/>
              </p:cNvSpPr>
              <p:nvPr/>
            </p:nvSpPr>
            <p:spPr bwMode="auto">
              <a:xfrm>
                <a:off x="3661" y="3473"/>
                <a:ext cx="86" cy="75"/>
              </a:xfrm>
              <a:custGeom>
                <a:avLst/>
                <a:gdLst>
                  <a:gd name="T0" fmla="*/ 82 w 86"/>
                  <a:gd name="T1" fmla="*/ 75 h 75"/>
                  <a:gd name="T2" fmla="*/ 72 w 86"/>
                  <a:gd name="T3" fmla="*/ 74 h 75"/>
                  <a:gd name="T4" fmla="*/ 63 w 86"/>
                  <a:gd name="T5" fmla="*/ 72 h 75"/>
                  <a:gd name="T6" fmla="*/ 59 w 86"/>
                  <a:gd name="T7" fmla="*/ 71 h 75"/>
                  <a:gd name="T8" fmla="*/ 55 w 86"/>
                  <a:gd name="T9" fmla="*/ 70 h 75"/>
                  <a:gd name="T10" fmla="*/ 53 w 86"/>
                  <a:gd name="T11" fmla="*/ 67 h 75"/>
                  <a:gd name="T12" fmla="*/ 52 w 86"/>
                  <a:gd name="T13" fmla="*/ 65 h 75"/>
                  <a:gd name="T14" fmla="*/ 52 w 86"/>
                  <a:gd name="T15" fmla="*/ 61 h 75"/>
                  <a:gd name="T16" fmla="*/ 52 w 86"/>
                  <a:gd name="T17" fmla="*/ 60 h 75"/>
                  <a:gd name="T18" fmla="*/ 45 w 86"/>
                  <a:gd name="T19" fmla="*/ 57 h 75"/>
                  <a:gd name="T20" fmla="*/ 41 w 86"/>
                  <a:gd name="T21" fmla="*/ 55 h 75"/>
                  <a:gd name="T22" fmla="*/ 38 w 86"/>
                  <a:gd name="T23" fmla="*/ 52 h 75"/>
                  <a:gd name="T24" fmla="*/ 37 w 86"/>
                  <a:gd name="T25" fmla="*/ 49 h 75"/>
                  <a:gd name="T26" fmla="*/ 36 w 86"/>
                  <a:gd name="T27" fmla="*/ 46 h 75"/>
                  <a:gd name="T28" fmla="*/ 37 w 86"/>
                  <a:gd name="T29" fmla="*/ 45 h 75"/>
                  <a:gd name="T30" fmla="*/ 30 w 86"/>
                  <a:gd name="T31" fmla="*/ 42 h 75"/>
                  <a:gd name="T32" fmla="*/ 26 w 86"/>
                  <a:gd name="T33" fmla="*/ 41 h 75"/>
                  <a:gd name="T34" fmla="*/ 23 w 86"/>
                  <a:gd name="T35" fmla="*/ 38 h 75"/>
                  <a:gd name="T36" fmla="*/ 21 w 86"/>
                  <a:gd name="T37" fmla="*/ 37 h 75"/>
                  <a:gd name="T38" fmla="*/ 21 w 86"/>
                  <a:gd name="T39" fmla="*/ 34 h 75"/>
                  <a:gd name="T40" fmla="*/ 22 w 86"/>
                  <a:gd name="T41" fmla="*/ 33 h 75"/>
                  <a:gd name="T42" fmla="*/ 13 w 86"/>
                  <a:gd name="T43" fmla="*/ 33 h 75"/>
                  <a:gd name="T44" fmla="*/ 6 w 86"/>
                  <a:gd name="T45" fmla="*/ 30 h 75"/>
                  <a:gd name="T46" fmla="*/ 2 w 86"/>
                  <a:gd name="T47" fmla="*/ 27 h 75"/>
                  <a:gd name="T48" fmla="*/ 0 w 86"/>
                  <a:gd name="T49" fmla="*/ 25 h 75"/>
                  <a:gd name="T50" fmla="*/ 0 w 86"/>
                  <a:gd name="T51" fmla="*/ 20 h 75"/>
                  <a:gd name="T52" fmla="*/ 2 w 86"/>
                  <a:gd name="T53" fmla="*/ 16 h 75"/>
                  <a:gd name="T54" fmla="*/ 4 w 86"/>
                  <a:gd name="T55" fmla="*/ 11 h 75"/>
                  <a:gd name="T56" fmla="*/ 8 w 86"/>
                  <a:gd name="T57" fmla="*/ 5 h 75"/>
                  <a:gd name="T58" fmla="*/ 13 w 86"/>
                  <a:gd name="T59" fmla="*/ 1 h 75"/>
                  <a:gd name="T60" fmla="*/ 15 w 86"/>
                  <a:gd name="T61" fmla="*/ 0 h 75"/>
                  <a:gd name="T62" fmla="*/ 17 w 86"/>
                  <a:gd name="T63" fmla="*/ 0 h 75"/>
                  <a:gd name="T64" fmla="*/ 19 w 86"/>
                  <a:gd name="T65" fmla="*/ 3 h 75"/>
                  <a:gd name="T66" fmla="*/ 32 w 86"/>
                  <a:gd name="T67" fmla="*/ 22 h 75"/>
                  <a:gd name="T68" fmla="*/ 44 w 86"/>
                  <a:gd name="T69" fmla="*/ 37 h 75"/>
                  <a:gd name="T70" fmla="*/ 52 w 86"/>
                  <a:gd name="T71" fmla="*/ 44 h 75"/>
                  <a:gd name="T72" fmla="*/ 59 w 86"/>
                  <a:gd name="T73" fmla="*/ 50 h 75"/>
                  <a:gd name="T74" fmla="*/ 67 w 86"/>
                  <a:gd name="T75" fmla="*/ 56 h 75"/>
                  <a:gd name="T76" fmla="*/ 74 w 86"/>
                  <a:gd name="T77" fmla="*/ 60 h 75"/>
                  <a:gd name="T78" fmla="*/ 76 w 86"/>
                  <a:gd name="T79" fmla="*/ 60 h 75"/>
                  <a:gd name="T80" fmla="*/ 79 w 86"/>
                  <a:gd name="T81" fmla="*/ 61 h 75"/>
                  <a:gd name="T82" fmla="*/ 83 w 86"/>
                  <a:gd name="T83" fmla="*/ 63 h 75"/>
                  <a:gd name="T84" fmla="*/ 86 w 86"/>
                  <a:gd name="T85" fmla="*/ 61 h 75"/>
                  <a:gd name="T86" fmla="*/ 82 w 86"/>
                  <a:gd name="T87" fmla="*/ 75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6"/>
                  <a:gd name="T133" fmla="*/ 0 h 75"/>
                  <a:gd name="T134" fmla="*/ 86 w 86"/>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6" h="75">
                    <a:moveTo>
                      <a:pt x="82" y="75"/>
                    </a:moveTo>
                    <a:lnTo>
                      <a:pt x="72" y="74"/>
                    </a:lnTo>
                    <a:lnTo>
                      <a:pt x="63" y="72"/>
                    </a:lnTo>
                    <a:lnTo>
                      <a:pt x="59" y="71"/>
                    </a:lnTo>
                    <a:lnTo>
                      <a:pt x="55" y="70"/>
                    </a:lnTo>
                    <a:lnTo>
                      <a:pt x="53" y="67"/>
                    </a:lnTo>
                    <a:lnTo>
                      <a:pt x="52" y="65"/>
                    </a:lnTo>
                    <a:lnTo>
                      <a:pt x="52" y="61"/>
                    </a:lnTo>
                    <a:lnTo>
                      <a:pt x="52" y="60"/>
                    </a:lnTo>
                    <a:lnTo>
                      <a:pt x="45" y="57"/>
                    </a:lnTo>
                    <a:lnTo>
                      <a:pt x="41" y="55"/>
                    </a:lnTo>
                    <a:lnTo>
                      <a:pt x="38" y="52"/>
                    </a:lnTo>
                    <a:lnTo>
                      <a:pt x="37" y="49"/>
                    </a:lnTo>
                    <a:lnTo>
                      <a:pt x="36" y="46"/>
                    </a:lnTo>
                    <a:lnTo>
                      <a:pt x="37" y="45"/>
                    </a:lnTo>
                    <a:lnTo>
                      <a:pt x="30" y="42"/>
                    </a:lnTo>
                    <a:lnTo>
                      <a:pt x="26" y="41"/>
                    </a:lnTo>
                    <a:lnTo>
                      <a:pt x="23" y="38"/>
                    </a:lnTo>
                    <a:lnTo>
                      <a:pt x="21" y="37"/>
                    </a:lnTo>
                    <a:lnTo>
                      <a:pt x="21" y="34"/>
                    </a:lnTo>
                    <a:lnTo>
                      <a:pt x="22" y="33"/>
                    </a:lnTo>
                    <a:lnTo>
                      <a:pt x="13" y="33"/>
                    </a:lnTo>
                    <a:lnTo>
                      <a:pt x="6" y="30"/>
                    </a:lnTo>
                    <a:lnTo>
                      <a:pt x="2" y="27"/>
                    </a:lnTo>
                    <a:lnTo>
                      <a:pt x="0" y="25"/>
                    </a:lnTo>
                    <a:lnTo>
                      <a:pt x="0" y="20"/>
                    </a:lnTo>
                    <a:lnTo>
                      <a:pt x="2" y="16"/>
                    </a:lnTo>
                    <a:lnTo>
                      <a:pt x="4" y="11"/>
                    </a:lnTo>
                    <a:lnTo>
                      <a:pt x="8" y="5"/>
                    </a:lnTo>
                    <a:lnTo>
                      <a:pt x="13" y="1"/>
                    </a:lnTo>
                    <a:lnTo>
                      <a:pt x="15" y="0"/>
                    </a:lnTo>
                    <a:lnTo>
                      <a:pt x="17" y="0"/>
                    </a:lnTo>
                    <a:lnTo>
                      <a:pt x="19" y="3"/>
                    </a:lnTo>
                    <a:lnTo>
                      <a:pt x="32" y="22"/>
                    </a:lnTo>
                    <a:lnTo>
                      <a:pt x="44" y="37"/>
                    </a:lnTo>
                    <a:lnTo>
                      <a:pt x="52" y="44"/>
                    </a:lnTo>
                    <a:lnTo>
                      <a:pt x="59" y="50"/>
                    </a:lnTo>
                    <a:lnTo>
                      <a:pt x="67" y="56"/>
                    </a:lnTo>
                    <a:lnTo>
                      <a:pt x="74" y="60"/>
                    </a:lnTo>
                    <a:lnTo>
                      <a:pt x="76" y="60"/>
                    </a:lnTo>
                    <a:lnTo>
                      <a:pt x="79" y="61"/>
                    </a:lnTo>
                    <a:lnTo>
                      <a:pt x="83" y="63"/>
                    </a:lnTo>
                    <a:lnTo>
                      <a:pt x="86" y="61"/>
                    </a:lnTo>
                    <a:lnTo>
                      <a:pt x="82" y="75"/>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2" name="Freeform 376"/>
              <p:cNvSpPr>
                <a:spLocks noEditPoints="1"/>
              </p:cNvSpPr>
              <p:nvPr/>
            </p:nvSpPr>
            <p:spPr bwMode="auto">
              <a:xfrm>
                <a:off x="3657" y="3802"/>
                <a:ext cx="15" cy="15"/>
              </a:xfrm>
              <a:custGeom>
                <a:avLst/>
                <a:gdLst>
                  <a:gd name="T0" fmla="*/ 3 w 15"/>
                  <a:gd name="T1" fmla="*/ 9 h 15"/>
                  <a:gd name="T2" fmla="*/ 4 w 15"/>
                  <a:gd name="T3" fmla="*/ 10 h 15"/>
                  <a:gd name="T4" fmla="*/ 15 w 15"/>
                  <a:gd name="T5" fmla="*/ 2 h 15"/>
                  <a:gd name="T6" fmla="*/ 12 w 15"/>
                  <a:gd name="T7" fmla="*/ 0 h 15"/>
                  <a:gd name="T8" fmla="*/ 3 w 15"/>
                  <a:gd name="T9" fmla="*/ 9 h 15"/>
                  <a:gd name="T10" fmla="*/ 0 w 15"/>
                  <a:gd name="T11" fmla="*/ 12 h 15"/>
                  <a:gd name="T12" fmla="*/ 2 w 15"/>
                  <a:gd name="T13" fmla="*/ 15 h 15"/>
                  <a:gd name="T14" fmla="*/ 3 w 15"/>
                  <a:gd name="T15" fmla="*/ 12 h 15"/>
                  <a:gd name="T16" fmla="*/ 2 w 15"/>
                  <a:gd name="T17" fmla="*/ 10 h 15"/>
                  <a:gd name="T18" fmla="*/ 0 w 15"/>
                  <a:gd name="T19" fmla="*/ 12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5"/>
                  <a:gd name="T32" fmla="*/ 15 w 15"/>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5">
                    <a:moveTo>
                      <a:pt x="3" y="9"/>
                    </a:moveTo>
                    <a:lnTo>
                      <a:pt x="4" y="10"/>
                    </a:lnTo>
                    <a:lnTo>
                      <a:pt x="15" y="2"/>
                    </a:lnTo>
                    <a:lnTo>
                      <a:pt x="12" y="0"/>
                    </a:lnTo>
                    <a:lnTo>
                      <a:pt x="3" y="9"/>
                    </a:lnTo>
                    <a:close/>
                    <a:moveTo>
                      <a:pt x="0" y="12"/>
                    </a:moveTo>
                    <a:lnTo>
                      <a:pt x="2" y="15"/>
                    </a:lnTo>
                    <a:lnTo>
                      <a:pt x="3" y="12"/>
                    </a:lnTo>
                    <a:lnTo>
                      <a:pt x="2" y="1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3" name="Freeform 377"/>
              <p:cNvSpPr>
                <a:spLocks/>
              </p:cNvSpPr>
              <p:nvPr/>
            </p:nvSpPr>
            <p:spPr bwMode="auto">
              <a:xfrm>
                <a:off x="3664" y="3810"/>
                <a:ext cx="19" cy="19"/>
              </a:xfrm>
              <a:custGeom>
                <a:avLst/>
                <a:gdLst>
                  <a:gd name="T0" fmla="*/ 0 w 19"/>
                  <a:gd name="T1" fmla="*/ 12 h 19"/>
                  <a:gd name="T2" fmla="*/ 1 w 19"/>
                  <a:gd name="T3" fmla="*/ 15 h 19"/>
                  <a:gd name="T4" fmla="*/ 8 w 19"/>
                  <a:gd name="T5" fmla="*/ 8 h 19"/>
                  <a:gd name="T6" fmla="*/ 8 w 19"/>
                  <a:gd name="T7" fmla="*/ 8 h 19"/>
                  <a:gd name="T8" fmla="*/ 5 w 19"/>
                  <a:gd name="T9" fmla="*/ 17 h 19"/>
                  <a:gd name="T10" fmla="*/ 7 w 19"/>
                  <a:gd name="T11" fmla="*/ 19 h 19"/>
                  <a:gd name="T12" fmla="*/ 10 w 19"/>
                  <a:gd name="T13" fmla="*/ 9 h 19"/>
                  <a:gd name="T14" fmla="*/ 19 w 19"/>
                  <a:gd name="T15" fmla="*/ 5 h 19"/>
                  <a:gd name="T16" fmla="*/ 18 w 19"/>
                  <a:gd name="T17" fmla="*/ 4 h 19"/>
                  <a:gd name="T18" fmla="*/ 8 w 19"/>
                  <a:gd name="T19" fmla="*/ 7 h 19"/>
                  <a:gd name="T20" fmla="*/ 8 w 19"/>
                  <a:gd name="T21" fmla="*/ 7 h 19"/>
                  <a:gd name="T22" fmla="*/ 14 w 19"/>
                  <a:gd name="T23" fmla="*/ 1 h 19"/>
                  <a:gd name="T24" fmla="*/ 12 w 19"/>
                  <a:gd name="T25" fmla="*/ 0 h 19"/>
                  <a:gd name="T26" fmla="*/ 0 w 19"/>
                  <a:gd name="T27" fmla="*/ 1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19"/>
                  <a:gd name="T44" fmla="*/ 19 w 19"/>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19">
                    <a:moveTo>
                      <a:pt x="0" y="12"/>
                    </a:moveTo>
                    <a:lnTo>
                      <a:pt x="1" y="15"/>
                    </a:lnTo>
                    <a:lnTo>
                      <a:pt x="8" y="8"/>
                    </a:lnTo>
                    <a:lnTo>
                      <a:pt x="5" y="17"/>
                    </a:lnTo>
                    <a:lnTo>
                      <a:pt x="7" y="19"/>
                    </a:lnTo>
                    <a:lnTo>
                      <a:pt x="10" y="9"/>
                    </a:lnTo>
                    <a:lnTo>
                      <a:pt x="19" y="5"/>
                    </a:lnTo>
                    <a:lnTo>
                      <a:pt x="18" y="4"/>
                    </a:lnTo>
                    <a:lnTo>
                      <a:pt x="8" y="7"/>
                    </a:lnTo>
                    <a:lnTo>
                      <a:pt x="14" y="1"/>
                    </a:lnTo>
                    <a:lnTo>
                      <a:pt x="12" y="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4" name="Freeform 378"/>
              <p:cNvSpPr>
                <a:spLocks/>
              </p:cNvSpPr>
              <p:nvPr/>
            </p:nvSpPr>
            <p:spPr bwMode="auto">
              <a:xfrm>
                <a:off x="3676" y="3819"/>
                <a:ext cx="17" cy="18"/>
              </a:xfrm>
              <a:custGeom>
                <a:avLst/>
                <a:gdLst>
                  <a:gd name="T0" fmla="*/ 0 w 17"/>
                  <a:gd name="T1" fmla="*/ 14 h 18"/>
                  <a:gd name="T2" fmla="*/ 6 w 17"/>
                  <a:gd name="T3" fmla="*/ 18 h 18"/>
                  <a:gd name="T4" fmla="*/ 7 w 17"/>
                  <a:gd name="T5" fmla="*/ 17 h 18"/>
                  <a:gd name="T6" fmla="*/ 4 w 17"/>
                  <a:gd name="T7" fmla="*/ 14 h 18"/>
                  <a:gd name="T8" fmla="*/ 7 w 17"/>
                  <a:gd name="T9" fmla="*/ 10 h 18"/>
                  <a:gd name="T10" fmla="*/ 11 w 17"/>
                  <a:gd name="T11" fmla="*/ 11 h 18"/>
                  <a:gd name="T12" fmla="*/ 12 w 17"/>
                  <a:gd name="T13" fmla="*/ 10 h 18"/>
                  <a:gd name="T14" fmla="*/ 8 w 17"/>
                  <a:gd name="T15" fmla="*/ 7 h 18"/>
                  <a:gd name="T16" fmla="*/ 12 w 17"/>
                  <a:gd name="T17" fmla="*/ 3 h 18"/>
                  <a:gd name="T18" fmla="*/ 15 w 17"/>
                  <a:gd name="T19" fmla="*/ 6 h 18"/>
                  <a:gd name="T20" fmla="*/ 17 w 17"/>
                  <a:gd name="T21" fmla="*/ 4 h 18"/>
                  <a:gd name="T22" fmla="*/ 11 w 17"/>
                  <a:gd name="T23" fmla="*/ 0 h 18"/>
                  <a:gd name="T24" fmla="*/ 0 w 17"/>
                  <a:gd name="T25" fmla="*/ 14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18"/>
                  <a:gd name="T41" fmla="*/ 17 w 17"/>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18">
                    <a:moveTo>
                      <a:pt x="0" y="14"/>
                    </a:moveTo>
                    <a:lnTo>
                      <a:pt x="6" y="18"/>
                    </a:lnTo>
                    <a:lnTo>
                      <a:pt x="7" y="17"/>
                    </a:lnTo>
                    <a:lnTo>
                      <a:pt x="4" y="14"/>
                    </a:lnTo>
                    <a:lnTo>
                      <a:pt x="7" y="10"/>
                    </a:lnTo>
                    <a:lnTo>
                      <a:pt x="11" y="11"/>
                    </a:lnTo>
                    <a:lnTo>
                      <a:pt x="12" y="10"/>
                    </a:lnTo>
                    <a:lnTo>
                      <a:pt x="8" y="7"/>
                    </a:lnTo>
                    <a:lnTo>
                      <a:pt x="12" y="3"/>
                    </a:lnTo>
                    <a:lnTo>
                      <a:pt x="15" y="6"/>
                    </a:lnTo>
                    <a:lnTo>
                      <a:pt x="17" y="4"/>
                    </a:lnTo>
                    <a:lnTo>
                      <a:pt x="11" y="0"/>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5" name="Freeform 379"/>
              <p:cNvSpPr>
                <a:spLocks/>
              </p:cNvSpPr>
              <p:nvPr/>
            </p:nvSpPr>
            <p:spPr bwMode="auto">
              <a:xfrm>
                <a:off x="3697" y="3830"/>
                <a:ext cx="15" cy="21"/>
              </a:xfrm>
              <a:custGeom>
                <a:avLst/>
                <a:gdLst>
                  <a:gd name="T0" fmla="*/ 0 w 15"/>
                  <a:gd name="T1" fmla="*/ 17 h 21"/>
                  <a:gd name="T2" fmla="*/ 5 w 15"/>
                  <a:gd name="T3" fmla="*/ 21 h 21"/>
                  <a:gd name="T4" fmla="*/ 6 w 15"/>
                  <a:gd name="T5" fmla="*/ 18 h 21"/>
                  <a:gd name="T6" fmla="*/ 2 w 15"/>
                  <a:gd name="T7" fmla="*/ 17 h 21"/>
                  <a:gd name="T8" fmla="*/ 5 w 15"/>
                  <a:gd name="T9" fmla="*/ 11 h 21"/>
                  <a:gd name="T10" fmla="*/ 9 w 15"/>
                  <a:gd name="T11" fmla="*/ 12 h 21"/>
                  <a:gd name="T12" fmla="*/ 11 w 15"/>
                  <a:gd name="T13" fmla="*/ 11 h 21"/>
                  <a:gd name="T14" fmla="*/ 6 w 15"/>
                  <a:gd name="T15" fmla="*/ 8 h 21"/>
                  <a:gd name="T16" fmla="*/ 9 w 15"/>
                  <a:gd name="T17" fmla="*/ 4 h 21"/>
                  <a:gd name="T18" fmla="*/ 13 w 15"/>
                  <a:gd name="T19" fmla="*/ 6 h 21"/>
                  <a:gd name="T20" fmla="*/ 15 w 15"/>
                  <a:gd name="T21" fmla="*/ 4 h 21"/>
                  <a:gd name="T22" fmla="*/ 8 w 15"/>
                  <a:gd name="T23" fmla="*/ 0 h 21"/>
                  <a:gd name="T24" fmla="*/ 0 w 15"/>
                  <a:gd name="T25" fmla="*/ 17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21"/>
                  <a:gd name="T41" fmla="*/ 15 w 15"/>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21">
                    <a:moveTo>
                      <a:pt x="0" y="17"/>
                    </a:moveTo>
                    <a:lnTo>
                      <a:pt x="5" y="21"/>
                    </a:lnTo>
                    <a:lnTo>
                      <a:pt x="6" y="18"/>
                    </a:lnTo>
                    <a:lnTo>
                      <a:pt x="2" y="17"/>
                    </a:lnTo>
                    <a:lnTo>
                      <a:pt x="5" y="11"/>
                    </a:lnTo>
                    <a:lnTo>
                      <a:pt x="9" y="12"/>
                    </a:lnTo>
                    <a:lnTo>
                      <a:pt x="11" y="11"/>
                    </a:lnTo>
                    <a:lnTo>
                      <a:pt x="6" y="8"/>
                    </a:lnTo>
                    <a:lnTo>
                      <a:pt x="9" y="4"/>
                    </a:lnTo>
                    <a:lnTo>
                      <a:pt x="13" y="6"/>
                    </a:lnTo>
                    <a:lnTo>
                      <a:pt x="15" y="4"/>
                    </a:lnTo>
                    <a:lnTo>
                      <a:pt x="8" y="0"/>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6" name="Freeform 380"/>
              <p:cNvSpPr>
                <a:spLocks noEditPoints="1"/>
              </p:cNvSpPr>
              <p:nvPr/>
            </p:nvSpPr>
            <p:spPr bwMode="auto">
              <a:xfrm>
                <a:off x="3709" y="3836"/>
                <a:ext cx="9" cy="19"/>
              </a:xfrm>
              <a:custGeom>
                <a:avLst/>
                <a:gdLst>
                  <a:gd name="T0" fmla="*/ 0 w 9"/>
                  <a:gd name="T1" fmla="*/ 17 h 19"/>
                  <a:gd name="T2" fmla="*/ 3 w 9"/>
                  <a:gd name="T3" fmla="*/ 19 h 19"/>
                  <a:gd name="T4" fmla="*/ 4 w 9"/>
                  <a:gd name="T5" fmla="*/ 16 h 19"/>
                  <a:gd name="T6" fmla="*/ 1 w 9"/>
                  <a:gd name="T7" fmla="*/ 15 h 19"/>
                  <a:gd name="T8" fmla="*/ 0 w 9"/>
                  <a:gd name="T9" fmla="*/ 17 h 19"/>
                  <a:gd name="T10" fmla="*/ 7 w 9"/>
                  <a:gd name="T11" fmla="*/ 2 h 19"/>
                  <a:gd name="T12" fmla="*/ 9 w 9"/>
                  <a:gd name="T13" fmla="*/ 4 h 19"/>
                  <a:gd name="T14" fmla="*/ 9 w 9"/>
                  <a:gd name="T15" fmla="*/ 1 h 19"/>
                  <a:gd name="T16" fmla="*/ 7 w 9"/>
                  <a:gd name="T17" fmla="*/ 0 h 19"/>
                  <a:gd name="T18" fmla="*/ 7 w 9"/>
                  <a:gd name="T19" fmla="*/ 2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19"/>
                  <a:gd name="T32" fmla="*/ 9 w 9"/>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19">
                    <a:moveTo>
                      <a:pt x="0" y="17"/>
                    </a:moveTo>
                    <a:lnTo>
                      <a:pt x="3" y="19"/>
                    </a:lnTo>
                    <a:lnTo>
                      <a:pt x="4" y="16"/>
                    </a:lnTo>
                    <a:lnTo>
                      <a:pt x="1" y="15"/>
                    </a:lnTo>
                    <a:lnTo>
                      <a:pt x="0" y="17"/>
                    </a:lnTo>
                    <a:close/>
                    <a:moveTo>
                      <a:pt x="7" y="2"/>
                    </a:moveTo>
                    <a:lnTo>
                      <a:pt x="9" y="4"/>
                    </a:lnTo>
                    <a:lnTo>
                      <a:pt x="9" y="1"/>
                    </a:lnTo>
                    <a:lnTo>
                      <a:pt x="7" y="0"/>
                    </a:ln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7" name="Freeform 381"/>
              <p:cNvSpPr>
                <a:spLocks/>
              </p:cNvSpPr>
              <p:nvPr/>
            </p:nvSpPr>
            <p:spPr bwMode="auto">
              <a:xfrm>
                <a:off x="3727" y="3842"/>
                <a:ext cx="12" cy="18"/>
              </a:xfrm>
              <a:custGeom>
                <a:avLst/>
                <a:gdLst>
                  <a:gd name="T0" fmla="*/ 0 w 12"/>
                  <a:gd name="T1" fmla="*/ 17 h 18"/>
                  <a:gd name="T2" fmla="*/ 1 w 12"/>
                  <a:gd name="T3" fmla="*/ 18 h 18"/>
                  <a:gd name="T4" fmla="*/ 12 w 12"/>
                  <a:gd name="T5" fmla="*/ 2 h 18"/>
                  <a:gd name="T6" fmla="*/ 9 w 12"/>
                  <a:gd name="T7" fmla="*/ 0 h 18"/>
                  <a:gd name="T8" fmla="*/ 0 w 12"/>
                  <a:gd name="T9" fmla="*/ 17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0" y="17"/>
                    </a:moveTo>
                    <a:lnTo>
                      <a:pt x="1" y="18"/>
                    </a:lnTo>
                    <a:lnTo>
                      <a:pt x="12" y="2"/>
                    </a:lnTo>
                    <a:lnTo>
                      <a:pt x="9" y="0"/>
                    </a:ln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8" name="Freeform 382"/>
              <p:cNvSpPr>
                <a:spLocks/>
              </p:cNvSpPr>
              <p:nvPr/>
            </p:nvSpPr>
            <p:spPr bwMode="auto">
              <a:xfrm>
                <a:off x="3740" y="3845"/>
                <a:ext cx="12" cy="19"/>
              </a:xfrm>
              <a:custGeom>
                <a:avLst/>
                <a:gdLst>
                  <a:gd name="T0" fmla="*/ 0 w 12"/>
                  <a:gd name="T1" fmla="*/ 18 h 19"/>
                  <a:gd name="T2" fmla="*/ 3 w 12"/>
                  <a:gd name="T3" fmla="*/ 18 h 19"/>
                  <a:gd name="T4" fmla="*/ 7 w 12"/>
                  <a:gd name="T5" fmla="*/ 11 h 19"/>
                  <a:gd name="T6" fmla="*/ 8 w 12"/>
                  <a:gd name="T7" fmla="*/ 18 h 19"/>
                  <a:gd name="T8" fmla="*/ 11 w 12"/>
                  <a:gd name="T9" fmla="*/ 19 h 19"/>
                  <a:gd name="T10" fmla="*/ 8 w 12"/>
                  <a:gd name="T11" fmla="*/ 10 h 19"/>
                  <a:gd name="T12" fmla="*/ 12 w 12"/>
                  <a:gd name="T13" fmla="*/ 2 h 19"/>
                  <a:gd name="T14" fmla="*/ 11 w 12"/>
                  <a:gd name="T15" fmla="*/ 0 h 19"/>
                  <a:gd name="T16" fmla="*/ 7 w 12"/>
                  <a:gd name="T17" fmla="*/ 7 h 19"/>
                  <a:gd name="T18" fmla="*/ 6 w 12"/>
                  <a:gd name="T19" fmla="*/ 0 h 19"/>
                  <a:gd name="T20" fmla="*/ 3 w 12"/>
                  <a:gd name="T21" fmla="*/ 0 h 19"/>
                  <a:gd name="T22" fmla="*/ 6 w 12"/>
                  <a:gd name="T23" fmla="*/ 8 h 19"/>
                  <a:gd name="T24" fmla="*/ 0 w 12"/>
                  <a:gd name="T25" fmla="*/ 18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9"/>
                  <a:gd name="T41" fmla="*/ 12 w 1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9">
                    <a:moveTo>
                      <a:pt x="0" y="18"/>
                    </a:moveTo>
                    <a:lnTo>
                      <a:pt x="3" y="18"/>
                    </a:lnTo>
                    <a:lnTo>
                      <a:pt x="7" y="11"/>
                    </a:lnTo>
                    <a:lnTo>
                      <a:pt x="8" y="18"/>
                    </a:lnTo>
                    <a:lnTo>
                      <a:pt x="11" y="19"/>
                    </a:lnTo>
                    <a:lnTo>
                      <a:pt x="8" y="10"/>
                    </a:lnTo>
                    <a:lnTo>
                      <a:pt x="12" y="2"/>
                    </a:lnTo>
                    <a:lnTo>
                      <a:pt x="11" y="0"/>
                    </a:lnTo>
                    <a:lnTo>
                      <a:pt x="7" y="7"/>
                    </a:lnTo>
                    <a:lnTo>
                      <a:pt x="6" y="0"/>
                    </a:lnTo>
                    <a:lnTo>
                      <a:pt x="3" y="0"/>
                    </a:lnTo>
                    <a:lnTo>
                      <a:pt x="6" y="8"/>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29" name="Freeform 383"/>
              <p:cNvSpPr>
                <a:spLocks noEditPoints="1"/>
              </p:cNvSpPr>
              <p:nvPr/>
            </p:nvSpPr>
            <p:spPr bwMode="auto">
              <a:xfrm>
                <a:off x="3758" y="3847"/>
                <a:ext cx="11" cy="17"/>
              </a:xfrm>
              <a:custGeom>
                <a:avLst/>
                <a:gdLst>
                  <a:gd name="T0" fmla="*/ 0 w 11"/>
                  <a:gd name="T1" fmla="*/ 17 h 17"/>
                  <a:gd name="T2" fmla="*/ 3 w 11"/>
                  <a:gd name="T3" fmla="*/ 17 h 17"/>
                  <a:gd name="T4" fmla="*/ 3 w 11"/>
                  <a:gd name="T5" fmla="*/ 13 h 17"/>
                  <a:gd name="T6" fmla="*/ 7 w 11"/>
                  <a:gd name="T7" fmla="*/ 13 h 17"/>
                  <a:gd name="T8" fmla="*/ 8 w 11"/>
                  <a:gd name="T9" fmla="*/ 17 h 17"/>
                  <a:gd name="T10" fmla="*/ 11 w 11"/>
                  <a:gd name="T11" fmla="*/ 17 h 17"/>
                  <a:gd name="T12" fmla="*/ 7 w 11"/>
                  <a:gd name="T13" fmla="*/ 0 h 17"/>
                  <a:gd name="T14" fmla="*/ 4 w 11"/>
                  <a:gd name="T15" fmla="*/ 0 h 17"/>
                  <a:gd name="T16" fmla="*/ 0 w 11"/>
                  <a:gd name="T17" fmla="*/ 17 h 17"/>
                  <a:gd name="T18" fmla="*/ 5 w 11"/>
                  <a:gd name="T19" fmla="*/ 2 h 17"/>
                  <a:gd name="T20" fmla="*/ 5 w 11"/>
                  <a:gd name="T21" fmla="*/ 2 h 17"/>
                  <a:gd name="T22" fmla="*/ 7 w 11"/>
                  <a:gd name="T23" fmla="*/ 10 h 17"/>
                  <a:gd name="T24" fmla="*/ 4 w 11"/>
                  <a:gd name="T25" fmla="*/ 10 h 17"/>
                  <a:gd name="T26" fmla="*/ 5 w 11"/>
                  <a:gd name="T27" fmla="*/ 2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17"/>
                  <a:gd name="T44" fmla="*/ 11 w 11"/>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17">
                    <a:moveTo>
                      <a:pt x="0" y="17"/>
                    </a:moveTo>
                    <a:lnTo>
                      <a:pt x="3" y="17"/>
                    </a:lnTo>
                    <a:lnTo>
                      <a:pt x="3" y="13"/>
                    </a:lnTo>
                    <a:lnTo>
                      <a:pt x="7" y="13"/>
                    </a:lnTo>
                    <a:lnTo>
                      <a:pt x="8" y="17"/>
                    </a:lnTo>
                    <a:lnTo>
                      <a:pt x="11" y="17"/>
                    </a:lnTo>
                    <a:lnTo>
                      <a:pt x="7" y="0"/>
                    </a:lnTo>
                    <a:lnTo>
                      <a:pt x="4" y="0"/>
                    </a:lnTo>
                    <a:lnTo>
                      <a:pt x="0" y="17"/>
                    </a:lnTo>
                    <a:close/>
                    <a:moveTo>
                      <a:pt x="5" y="2"/>
                    </a:moveTo>
                    <a:lnTo>
                      <a:pt x="5" y="2"/>
                    </a:lnTo>
                    <a:lnTo>
                      <a:pt x="7" y="10"/>
                    </a:lnTo>
                    <a:lnTo>
                      <a:pt x="4" y="10"/>
                    </a:lnTo>
                    <a:lnTo>
                      <a:pt x="5"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0" name="Freeform 384"/>
              <p:cNvSpPr>
                <a:spLocks noEditPoints="1"/>
              </p:cNvSpPr>
              <p:nvPr/>
            </p:nvSpPr>
            <p:spPr bwMode="auto">
              <a:xfrm>
                <a:off x="3774" y="3847"/>
                <a:ext cx="10" cy="17"/>
              </a:xfrm>
              <a:custGeom>
                <a:avLst/>
                <a:gdLst>
                  <a:gd name="T0" fmla="*/ 2 w 10"/>
                  <a:gd name="T1" fmla="*/ 17 h 17"/>
                  <a:gd name="T2" fmla="*/ 4 w 10"/>
                  <a:gd name="T3" fmla="*/ 17 h 17"/>
                  <a:gd name="T4" fmla="*/ 4 w 10"/>
                  <a:gd name="T5" fmla="*/ 9 h 17"/>
                  <a:gd name="T6" fmla="*/ 4 w 10"/>
                  <a:gd name="T7" fmla="*/ 9 h 17"/>
                  <a:gd name="T8" fmla="*/ 6 w 10"/>
                  <a:gd name="T9" fmla="*/ 9 h 17"/>
                  <a:gd name="T10" fmla="*/ 7 w 10"/>
                  <a:gd name="T11" fmla="*/ 12 h 17"/>
                  <a:gd name="T12" fmla="*/ 7 w 10"/>
                  <a:gd name="T13" fmla="*/ 16 h 17"/>
                  <a:gd name="T14" fmla="*/ 7 w 10"/>
                  <a:gd name="T15" fmla="*/ 16 h 17"/>
                  <a:gd name="T16" fmla="*/ 7 w 10"/>
                  <a:gd name="T17" fmla="*/ 17 h 17"/>
                  <a:gd name="T18" fmla="*/ 10 w 10"/>
                  <a:gd name="T19" fmla="*/ 17 h 17"/>
                  <a:gd name="T20" fmla="*/ 10 w 10"/>
                  <a:gd name="T21" fmla="*/ 16 h 17"/>
                  <a:gd name="T22" fmla="*/ 10 w 10"/>
                  <a:gd name="T23" fmla="*/ 15 h 17"/>
                  <a:gd name="T24" fmla="*/ 10 w 10"/>
                  <a:gd name="T25" fmla="*/ 10 h 17"/>
                  <a:gd name="T26" fmla="*/ 8 w 10"/>
                  <a:gd name="T27" fmla="*/ 9 h 17"/>
                  <a:gd name="T28" fmla="*/ 7 w 10"/>
                  <a:gd name="T29" fmla="*/ 8 h 17"/>
                  <a:gd name="T30" fmla="*/ 7 w 10"/>
                  <a:gd name="T31" fmla="*/ 8 h 17"/>
                  <a:gd name="T32" fmla="*/ 8 w 10"/>
                  <a:gd name="T33" fmla="*/ 6 h 17"/>
                  <a:gd name="T34" fmla="*/ 8 w 10"/>
                  <a:gd name="T35" fmla="*/ 4 h 17"/>
                  <a:gd name="T36" fmla="*/ 8 w 10"/>
                  <a:gd name="T37" fmla="*/ 1 h 17"/>
                  <a:gd name="T38" fmla="*/ 7 w 10"/>
                  <a:gd name="T39" fmla="*/ 0 h 17"/>
                  <a:gd name="T40" fmla="*/ 7 w 10"/>
                  <a:gd name="T41" fmla="*/ 0 h 17"/>
                  <a:gd name="T42" fmla="*/ 4 w 10"/>
                  <a:gd name="T43" fmla="*/ 0 h 17"/>
                  <a:gd name="T44" fmla="*/ 0 w 10"/>
                  <a:gd name="T45" fmla="*/ 0 h 17"/>
                  <a:gd name="T46" fmla="*/ 2 w 10"/>
                  <a:gd name="T47" fmla="*/ 17 h 17"/>
                  <a:gd name="T48" fmla="*/ 3 w 10"/>
                  <a:gd name="T49" fmla="*/ 1 h 17"/>
                  <a:gd name="T50" fmla="*/ 4 w 10"/>
                  <a:gd name="T51" fmla="*/ 1 h 17"/>
                  <a:gd name="T52" fmla="*/ 6 w 10"/>
                  <a:gd name="T53" fmla="*/ 1 h 17"/>
                  <a:gd name="T54" fmla="*/ 6 w 10"/>
                  <a:gd name="T55" fmla="*/ 4 h 17"/>
                  <a:gd name="T56" fmla="*/ 6 w 10"/>
                  <a:gd name="T57" fmla="*/ 6 h 17"/>
                  <a:gd name="T58" fmla="*/ 4 w 10"/>
                  <a:gd name="T59" fmla="*/ 8 h 17"/>
                  <a:gd name="T60" fmla="*/ 3 w 10"/>
                  <a:gd name="T61" fmla="*/ 8 h 17"/>
                  <a:gd name="T62" fmla="*/ 3 w 10"/>
                  <a:gd name="T63" fmla="*/ 1 h 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
                  <a:gd name="T97" fmla="*/ 0 h 17"/>
                  <a:gd name="T98" fmla="*/ 10 w 10"/>
                  <a:gd name="T99" fmla="*/ 17 h 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 h="17">
                    <a:moveTo>
                      <a:pt x="2" y="17"/>
                    </a:moveTo>
                    <a:lnTo>
                      <a:pt x="4" y="17"/>
                    </a:lnTo>
                    <a:lnTo>
                      <a:pt x="4" y="9"/>
                    </a:lnTo>
                    <a:lnTo>
                      <a:pt x="6" y="9"/>
                    </a:lnTo>
                    <a:lnTo>
                      <a:pt x="7" y="12"/>
                    </a:lnTo>
                    <a:lnTo>
                      <a:pt x="7" y="16"/>
                    </a:lnTo>
                    <a:lnTo>
                      <a:pt x="7" y="17"/>
                    </a:lnTo>
                    <a:lnTo>
                      <a:pt x="10" y="17"/>
                    </a:lnTo>
                    <a:lnTo>
                      <a:pt x="10" y="16"/>
                    </a:lnTo>
                    <a:lnTo>
                      <a:pt x="10" y="15"/>
                    </a:lnTo>
                    <a:lnTo>
                      <a:pt x="10" y="10"/>
                    </a:lnTo>
                    <a:lnTo>
                      <a:pt x="8" y="9"/>
                    </a:lnTo>
                    <a:lnTo>
                      <a:pt x="7" y="8"/>
                    </a:lnTo>
                    <a:lnTo>
                      <a:pt x="8" y="6"/>
                    </a:lnTo>
                    <a:lnTo>
                      <a:pt x="8" y="4"/>
                    </a:lnTo>
                    <a:lnTo>
                      <a:pt x="8" y="1"/>
                    </a:lnTo>
                    <a:lnTo>
                      <a:pt x="7" y="0"/>
                    </a:lnTo>
                    <a:lnTo>
                      <a:pt x="4" y="0"/>
                    </a:lnTo>
                    <a:lnTo>
                      <a:pt x="0" y="0"/>
                    </a:lnTo>
                    <a:lnTo>
                      <a:pt x="2" y="17"/>
                    </a:lnTo>
                    <a:close/>
                    <a:moveTo>
                      <a:pt x="3" y="1"/>
                    </a:moveTo>
                    <a:lnTo>
                      <a:pt x="4" y="1"/>
                    </a:lnTo>
                    <a:lnTo>
                      <a:pt x="6" y="1"/>
                    </a:lnTo>
                    <a:lnTo>
                      <a:pt x="6" y="4"/>
                    </a:lnTo>
                    <a:lnTo>
                      <a:pt x="6" y="6"/>
                    </a:lnTo>
                    <a:lnTo>
                      <a:pt x="4" y="8"/>
                    </a:lnTo>
                    <a:lnTo>
                      <a:pt x="3" y="8"/>
                    </a:lnTo>
                    <a:lnTo>
                      <a:pt x="3"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1" name="Freeform 385"/>
              <p:cNvSpPr>
                <a:spLocks noEditPoints="1"/>
              </p:cNvSpPr>
              <p:nvPr/>
            </p:nvSpPr>
            <p:spPr bwMode="auto">
              <a:xfrm>
                <a:off x="3789" y="3844"/>
                <a:ext cx="11" cy="19"/>
              </a:xfrm>
              <a:custGeom>
                <a:avLst/>
                <a:gdLst>
                  <a:gd name="T0" fmla="*/ 3 w 11"/>
                  <a:gd name="T1" fmla="*/ 19 h 19"/>
                  <a:gd name="T2" fmla="*/ 6 w 11"/>
                  <a:gd name="T3" fmla="*/ 18 h 19"/>
                  <a:gd name="T4" fmla="*/ 4 w 11"/>
                  <a:gd name="T5" fmla="*/ 11 h 19"/>
                  <a:gd name="T6" fmla="*/ 6 w 11"/>
                  <a:gd name="T7" fmla="*/ 11 h 19"/>
                  <a:gd name="T8" fmla="*/ 7 w 11"/>
                  <a:gd name="T9" fmla="*/ 11 h 19"/>
                  <a:gd name="T10" fmla="*/ 7 w 11"/>
                  <a:gd name="T11" fmla="*/ 12 h 19"/>
                  <a:gd name="T12" fmla="*/ 8 w 11"/>
                  <a:gd name="T13" fmla="*/ 16 h 19"/>
                  <a:gd name="T14" fmla="*/ 8 w 11"/>
                  <a:gd name="T15" fmla="*/ 16 h 19"/>
                  <a:gd name="T16" fmla="*/ 8 w 11"/>
                  <a:gd name="T17" fmla="*/ 18 h 19"/>
                  <a:gd name="T18" fmla="*/ 11 w 11"/>
                  <a:gd name="T19" fmla="*/ 18 h 19"/>
                  <a:gd name="T20" fmla="*/ 11 w 11"/>
                  <a:gd name="T21" fmla="*/ 16 h 19"/>
                  <a:gd name="T22" fmla="*/ 11 w 11"/>
                  <a:gd name="T23" fmla="*/ 15 h 19"/>
                  <a:gd name="T24" fmla="*/ 10 w 11"/>
                  <a:gd name="T25" fmla="*/ 11 h 19"/>
                  <a:gd name="T26" fmla="*/ 8 w 11"/>
                  <a:gd name="T27" fmla="*/ 9 h 19"/>
                  <a:gd name="T28" fmla="*/ 7 w 11"/>
                  <a:gd name="T29" fmla="*/ 8 h 19"/>
                  <a:gd name="T30" fmla="*/ 7 w 11"/>
                  <a:gd name="T31" fmla="*/ 8 h 19"/>
                  <a:gd name="T32" fmla="*/ 8 w 11"/>
                  <a:gd name="T33" fmla="*/ 7 h 19"/>
                  <a:gd name="T34" fmla="*/ 8 w 11"/>
                  <a:gd name="T35" fmla="*/ 4 h 19"/>
                  <a:gd name="T36" fmla="*/ 8 w 11"/>
                  <a:gd name="T37" fmla="*/ 1 h 19"/>
                  <a:gd name="T38" fmla="*/ 7 w 11"/>
                  <a:gd name="T39" fmla="*/ 0 h 19"/>
                  <a:gd name="T40" fmla="*/ 6 w 11"/>
                  <a:gd name="T41" fmla="*/ 0 h 19"/>
                  <a:gd name="T42" fmla="*/ 3 w 11"/>
                  <a:gd name="T43" fmla="*/ 0 h 19"/>
                  <a:gd name="T44" fmla="*/ 0 w 11"/>
                  <a:gd name="T45" fmla="*/ 1 h 19"/>
                  <a:gd name="T46" fmla="*/ 3 w 11"/>
                  <a:gd name="T47" fmla="*/ 19 h 19"/>
                  <a:gd name="T48" fmla="*/ 3 w 11"/>
                  <a:gd name="T49" fmla="*/ 3 h 19"/>
                  <a:gd name="T50" fmla="*/ 4 w 11"/>
                  <a:gd name="T51" fmla="*/ 3 h 19"/>
                  <a:gd name="T52" fmla="*/ 6 w 11"/>
                  <a:gd name="T53" fmla="*/ 3 h 19"/>
                  <a:gd name="T54" fmla="*/ 6 w 11"/>
                  <a:gd name="T55" fmla="*/ 4 h 19"/>
                  <a:gd name="T56" fmla="*/ 6 w 11"/>
                  <a:gd name="T57" fmla="*/ 7 h 19"/>
                  <a:gd name="T58" fmla="*/ 4 w 11"/>
                  <a:gd name="T59" fmla="*/ 8 h 19"/>
                  <a:gd name="T60" fmla="*/ 4 w 11"/>
                  <a:gd name="T61" fmla="*/ 8 h 19"/>
                  <a:gd name="T62" fmla="*/ 3 w 11"/>
                  <a:gd name="T63" fmla="*/ 3 h 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
                  <a:gd name="T97" fmla="*/ 0 h 19"/>
                  <a:gd name="T98" fmla="*/ 11 w 11"/>
                  <a:gd name="T99" fmla="*/ 19 h 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 h="19">
                    <a:moveTo>
                      <a:pt x="3" y="19"/>
                    </a:moveTo>
                    <a:lnTo>
                      <a:pt x="6" y="18"/>
                    </a:lnTo>
                    <a:lnTo>
                      <a:pt x="4" y="11"/>
                    </a:lnTo>
                    <a:lnTo>
                      <a:pt x="6" y="11"/>
                    </a:lnTo>
                    <a:lnTo>
                      <a:pt x="7" y="11"/>
                    </a:lnTo>
                    <a:lnTo>
                      <a:pt x="7" y="12"/>
                    </a:lnTo>
                    <a:lnTo>
                      <a:pt x="8" y="16"/>
                    </a:lnTo>
                    <a:lnTo>
                      <a:pt x="8" y="18"/>
                    </a:lnTo>
                    <a:lnTo>
                      <a:pt x="11" y="18"/>
                    </a:lnTo>
                    <a:lnTo>
                      <a:pt x="11" y="16"/>
                    </a:lnTo>
                    <a:lnTo>
                      <a:pt x="11" y="15"/>
                    </a:lnTo>
                    <a:lnTo>
                      <a:pt x="10" y="11"/>
                    </a:lnTo>
                    <a:lnTo>
                      <a:pt x="8" y="9"/>
                    </a:lnTo>
                    <a:lnTo>
                      <a:pt x="7" y="8"/>
                    </a:lnTo>
                    <a:lnTo>
                      <a:pt x="8" y="7"/>
                    </a:lnTo>
                    <a:lnTo>
                      <a:pt x="8" y="4"/>
                    </a:lnTo>
                    <a:lnTo>
                      <a:pt x="8" y="1"/>
                    </a:lnTo>
                    <a:lnTo>
                      <a:pt x="7" y="0"/>
                    </a:lnTo>
                    <a:lnTo>
                      <a:pt x="6" y="0"/>
                    </a:lnTo>
                    <a:lnTo>
                      <a:pt x="3" y="0"/>
                    </a:lnTo>
                    <a:lnTo>
                      <a:pt x="0" y="1"/>
                    </a:lnTo>
                    <a:lnTo>
                      <a:pt x="3" y="19"/>
                    </a:lnTo>
                    <a:close/>
                    <a:moveTo>
                      <a:pt x="3" y="3"/>
                    </a:moveTo>
                    <a:lnTo>
                      <a:pt x="4" y="3"/>
                    </a:lnTo>
                    <a:lnTo>
                      <a:pt x="6" y="3"/>
                    </a:lnTo>
                    <a:lnTo>
                      <a:pt x="6" y="4"/>
                    </a:lnTo>
                    <a:lnTo>
                      <a:pt x="6" y="7"/>
                    </a:lnTo>
                    <a:lnTo>
                      <a:pt x="4" y="8"/>
                    </a:lnTo>
                    <a:lnTo>
                      <a:pt x="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2" name="Freeform 386"/>
              <p:cNvSpPr>
                <a:spLocks noEditPoints="1"/>
              </p:cNvSpPr>
              <p:nvPr/>
            </p:nvSpPr>
            <p:spPr bwMode="auto">
              <a:xfrm>
                <a:off x="3806" y="3840"/>
                <a:ext cx="12" cy="19"/>
              </a:xfrm>
              <a:custGeom>
                <a:avLst/>
                <a:gdLst>
                  <a:gd name="T0" fmla="*/ 1 w 12"/>
                  <a:gd name="T1" fmla="*/ 19 h 19"/>
                  <a:gd name="T2" fmla="*/ 4 w 12"/>
                  <a:gd name="T3" fmla="*/ 17 h 19"/>
                  <a:gd name="T4" fmla="*/ 4 w 12"/>
                  <a:gd name="T5" fmla="*/ 13 h 19"/>
                  <a:gd name="T6" fmla="*/ 6 w 12"/>
                  <a:gd name="T7" fmla="*/ 12 h 19"/>
                  <a:gd name="T8" fmla="*/ 9 w 12"/>
                  <a:gd name="T9" fmla="*/ 16 h 19"/>
                  <a:gd name="T10" fmla="*/ 12 w 12"/>
                  <a:gd name="T11" fmla="*/ 16 h 19"/>
                  <a:gd name="T12" fmla="*/ 2 w 12"/>
                  <a:gd name="T13" fmla="*/ 0 h 19"/>
                  <a:gd name="T14" fmla="*/ 0 w 12"/>
                  <a:gd name="T15" fmla="*/ 0 h 19"/>
                  <a:gd name="T16" fmla="*/ 1 w 12"/>
                  <a:gd name="T17" fmla="*/ 19 h 19"/>
                  <a:gd name="T18" fmla="*/ 2 w 12"/>
                  <a:gd name="T19" fmla="*/ 2 h 19"/>
                  <a:gd name="T20" fmla="*/ 2 w 12"/>
                  <a:gd name="T21" fmla="*/ 2 h 19"/>
                  <a:gd name="T22" fmla="*/ 6 w 12"/>
                  <a:gd name="T23" fmla="*/ 11 h 19"/>
                  <a:gd name="T24" fmla="*/ 2 w 12"/>
                  <a:gd name="T25" fmla="*/ 11 h 19"/>
                  <a:gd name="T26" fmla="*/ 2 w 12"/>
                  <a:gd name="T27" fmla="*/ 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9"/>
                  <a:gd name="T44" fmla="*/ 12 w 1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9">
                    <a:moveTo>
                      <a:pt x="1" y="19"/>
                    </a:moveTo>
                    <a:lnTo>
                      <a:pt x="4" y="17"/>
                    </a:lnTo>
                    <a:lnTo>
                      <a:pt x="4" y="13"/>
                    </a:lnTo>
                    <a:lnTo>
                      <a:pt x="6" y="12"/>
                    </a:lnTo>
                    <a:lnTo>
                      <a:pt x="9" y="16"/>
                    </a:lnTo>
                    <a:lnTo>
                      <a:pt x="12" y="16"/>
                    </a:lnTo>
                    <a:lnTo>
                      <a:pt x="2" y="0"/>
                    </a:lnTo>
                    <a:lnTo>
                      <a:pt x="0" y="0"/>
                    </a:lnTo>
                    <a:lnTo>
                      <a:pt x="1" y="19"/>
                    </a:lnTo>
                    <a:close/>
                    <a:moveTo>
                      <a:pt x="2" y="2"/>
                    </a:moveTo>
                    <a:lnTo>
                      <a:pt x="2" y="2"/>
                    </a:lnTo>
                    <a:lnTo>
                      <a:pt x="6" y="11"/>
                    </a:lnTo>
                    <a:lnTo>
                      <a:pt x="2" y="11"/>
                    </a:lnTo>
                    <a:lnTo>
                      <a:pt x="2"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3" name="Freeform 387"/>
              <p:cNvSpPr>
                <a:spLocks/>
              </p:cNvSpPr>
              <p:nvPr/>
            </p:nvSpPr>
            <p:spPr bwMode="auto">
              <a:xfrm>
                <a:off x="3829" y="3829"/>
                <a:ext cx="6" cy="19"/>
              </a:xfrm>
              <a:custGeom>
                <a:avLst/>
                <a:gdLst>
                  <a:gd name="T0" fmla="*/ 4 w 6"/>
                  <a:gd name="T1" fmla="*/ 19 h 19"/>
                  <a:gd name="T2" fmla="*/ 6 w 6"/>
                  <a:gd name="T3" fmla="*/ 19 h 19"/>
                  <a:gd name="T4" fmla="*/ 2 w 6"/>
                  <a:gd name="T5" fmla="*/ 0 h 19"/>
                  <a:gd name="T6" fmla="*/ 0 w 6"/>
                  <a:gd name="T7" fmla="*/ 1 h 19"/>
                  <a:gd name="T8" fmla="*/ 4 w 6"/>
                  <a:gd name="T9" fmla="*/ 19 h 19"/>
                  <a:gd name="T10" fmla="*/ 0 60000 65536"/>
                  <a:gd name="T11" fmla="*/ 0 60000 65536"/>
                  <a:gd name="T12" fmla="*/ 0 60000 65536"/>
                  <a:gd name="T13" fmla="*/ 0 60000 65536"/>
                  <a:gd name="T14" fmla="*/ 0 60000 65536"/>
                  <a:gd name="T15" fmla="*/ 0 w 6"/>
                  <a:gd name="T16" fmla="*/ 0 h 19"/>
                  <a:gd name="T17" fmla="*/ 6 w 6"/>
                  <a:gd name="T18" fmla="*/ 19 h 19"/>
                </a:gdLst>
                <a:ahLst/>
                <a:cxnLst>
                  <a:cxn ang="T10">
                    <a:pos x="T0" y="T1"/>
                  </a:cxn>
                  <a:cxn ang="T11">
                    <a:pos x="T2" y="T3"/>
                  </a:cxn>
                  <a:cxn ang="T12">
                    <a:pos x="T4" y="T5"/>
                  </a:cxn>
                  <a:cxn ang="T13">
                    <a:pos x="T6" y="T7"/>
                  </a:cxn>
                  <a:cxn ang="T14">
                    <a:pos x="T8" y="T9"/>
                  </a:cxn>
                </a:cxnLst>
                <a:rect l="T15" t="T16" r="T17" b="T18"/>
                <a:pathLst>
                  <a:path w="6" h="19">
                    <a:moveTo>
                      <a:pt x="4" y="19"/>
                    </a:moveTo>
                    <a:lnTo>
                      <a:pt x="6" y="19"/>
                    </a:lnTo>
                    <a:lnTo>
                      <a:pt x="2" y="0"/>
                    </a:lnTo>
                    <a:lnTo>
                      <a:pt x="0" y="1"/>
                    </a:lnTo>
                    <a:lnTo>
                      <a:pt x="4"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4" name="Freeform 388"/>
              <p:cNvSpPr>
                <a:spLocks/>
              </p:cNvSpPr>
              <p:nvPr/>
            </p:nvSpPr>
            <p:spPr bwMode="auto">
              <a:xfrm>
                <a:off x="3840" y="3822"/>
                <a:ext cx="6" cy="19"/>
              </a:xfrm>
              <a:custGeom>
                <a:avLst/>
                <a:gdLst>
                  <a:gd name="T0" fmla="*/ 5 w 6"/>
                  <a:gd name="T1" fmla="*/ 19 h 19"/>
                  <a:gd name="T2" fmla="*/ 6 w 6"/>
                  <a:gd name="T3" fmla="*/ 19 h 19"/>
                  <a:gd name="T4" fmla="*/ 1 w 6"/>
                  <a:gd name="T5" fmla="*/ 0 h 19"/>
                  <a:gd name="T6" fmla="*/ 0 w 6"/>
                  <a:gd name="T7" fmla="*/ 1 h 19"/>
                  <a:gd name="T8" fmla="*/ 5 w 6"/>
                  <a:gd name="T9" fmla="*/ 19 h 19"/>
                  <a:gd name="T10" fmla="*/ 0 60000 65536"/>
                  <a:gd name="T11" fmla="*/ 0 60000 65536"/>
                  <a:gd name="T12" fmla="*/ 0 60000 65536"/>
                  <a:gd name="T13" fmla="*/ 0 60000 65536"/>
                  <a:gd name="T14" fmla="*/ 0 60000 65536"/>
                  <a:gd name="T15" fmla="*/ 0 w 6"/>
                  <a:gd name="T16" fmla="*/ 0 h 19"/>
                  <a:gd name="T17" fmla="*/ 6 w 6"/>
                  <a:gd name="T18" fmla="*/ 19 h 19"/>
                </a:gdLst>
                <a:ahLst/>
                <a:cxnLst>
                  <a:cxn ang="T10">
                    <a:pos x="T0" y="T1"/>
                  </a:cxn>
                  <a:cxn ang="T11">
                    <a:pos x="T2" y="T3"/>
                  </a:cxn>
                  <a:cxn ang="T12">
                    <a:pos x="T4" y="T5"/>
                  </a:cxn>
                  <a:cxn ang="T13">
                    <a:pos x="T6" y="T7"/>
                  </a:cxn>
                  <a:cxn ang="T14">
                    <a:pos x="T8" y="T9"/>
                  </a:cxn>
                </a:cxnLst>
                <a:rect l="T15" t="T16" r="T17" b="T18"/>
                <a:pathLst>
                  <a:path w="6" h="19">
                    <a:moveTo>
                      <a:pt x="5" y="19"/>
                    </a:moveTo>
                    <a:lnTo>
                      <a:pt x="6" y="19"/>
                    </a:lnTo>
                    <a:lnTo>
                      <a:pt x="1" y="0"/>
                    </a:lnTo>
                    <a:lnTo>
                      <a:pt x="0" y="1"/>
                    </a:lnTo>
                    <a:lnTo>
                      <a:pt x="5"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5" name="Freeform 389"/>
              <p:cNvSpPr>
                <a:spLocks/>
              </p:cNvSpPr>
              <p:nvPr/>
            </p:nvSpPr>
            <p:spPr bwMode="auto">
              <a:xfrm>
                <a:off x="3845" y="3814"/>
                <a:ext cx="19" cy="19"/>
              </a:xfrm>
              <a:custGeom>
                <a:avLst/>
                <a:gdLst>
                  <a:gd name="T0" fmla="*/ 12 w 19"/>
                  <a:gd name="T1" fmla="*/ 19 h 19"/>
                  <a:gd name="T2" fmla="*/ 14 w 19"/>
                  <a:gd name="T3" fmla="*/ 18 h 19"/>
                  <a:gd name="T4" fmla="*/ 8 w 19"/>
                  <a:gd name="T5" fmla="*/ 11 h 19"/>
                  <a:gd name="T6" fmla="*/ 8 w 19"/>
                  <a:gd name="T7" fmla="*/ 11 h 19"/>
                  <a:gd name="T8" fmla="*/ 16 w 19"/>
                  <a:gd name="T9" fmla="*/ 15 h 19"/>
                  <a:gd name="T10" fmla="*/ 19 w 19"/>
                  <a:gd name="T11" fmla="*/ 13 h 19"/>
                  <a:gd name="T12" fmla="*/ 10 w 19"/>
                  <a:gd name="T13" fmla="*/ 8 h 19"/>
                  <a:gd name="T14" fmla="*/ 7 w 19"/>
                  <a:gd name="T15" fmla="*/ 0 h 19"/>
                  <a:gd name="T16" fmla="*/ 5 w 19"/>
                  <a:gd name="T17" fmla="*/ 1 h 19"/>
                  <a:gd name="T18" fmla="*/ 7 w 19"/>
                  <a:gd name="T19" fmla="*/ 9 h 19"/>
                  <a:gd name="T20" fmla="*/ 7 w 19"/>
                  <a:gd name="T21" fmla="*/ 9 h 19"/>
                  <a:gd name="T22" fmla="*/ 3 w 19"/>
                  <a:gd name="T23" fmla="*/ 4 h 19"/>
                  <a:gd name="T24" fmla="*/ 0 w 19"/>
                  <a:gd name="T25" fmla="*/ 5 h 19"/>
                  <a:gd name="T26" fmla="*/ 12 w 19"/>
                  <a:gd name="T27" fmla="*/ 19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
                  <a:gd name="T43" fmla="*/ 0 h 19"/>
                  <a:gd name="T44" fmla="*/ 19 w 19"/>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 h="19">
                    <a:moveTo>
                      <a:pt x="12" y="19"/>
                    </a:moveTo>
                    <a:lnTo>
                      <a:pt x="14" y="18"/>
                    </a:lnTo>
                    <a:lnTo>
                      <a:pt x="8" y="11"/>
                    </a:lnTo>
                    <a:lnTo>
                      <a:pt x="16" y="15"/>
                    </a:lnTo>
                    <a:lnTo>
                      <a:pt x="19" y="13"/>
                    </a:lnTo>
                    <a:lnTo>
                      <a:pt x="10" y="8"/>
                    </a:lnTo>
                    <a:lnTo>
                      <a:pt x="7" y="0"/>
                    </a:lnTo>
                    <a:lnTo>
                      <a:pt x="5" y="1"/>
                    </a:lnTo>
                    <a:lnTo>
                      <a:pt x="7" y="9"/>
                    </a:lnTo>
                    <a:lnTo>
                      <a:pt x="3" y="4"/>
                    </a:lnTo>
                    <a:lnTo>
                      <a:pt x="0" y="5"/>
                    </a:lnTo>
                    <a:lnTo>
                      <a:pt x="12"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6" name="Freeform 390"/>
              <p:cNvSpPr>
                <a:spLocks/>
              </p:cNvSpPr>
              <p:nvPr/>
            </p:nvSpPr>
            <p:spPr bwMode="auto">
              <a:xfrm>
                <a:off x="3856" y="3804"/>
                <a:ext cx="18" cy="18"/>
              </a:xfrm>
              <a:custGeom>
                <a:avLst/>
                <a:gdLst>
                  <a:gd name="T0" fmla="*/ 13 w 18"/>
                  <a:gd name="T1" fmla="*/ 18 h 18"/>
                  <a:gd name="T2" fmla="*/ 18 w 18"/>
                  <a:gd name="T3" fmla="*/ 13 h 18"/>
                  <a:gd name="T4" fmla="*/ 16 w 18"/>
                  <a:gd name="T5" fmla="*/ 11 h 18"/>
                  <a:gd name="T6" fmla="*/ 13 w 18"/>
                  <a:gd name="T7" fmla="*/ 14 h 18"/>
                  <a:gd name="T8" fmla="*/ 9 w 18"/>
                  <a:gd name="T9" fmla="*/ 10 h 18"/>
                  <a:gd name="T10" fmla="*/ 12 w 18"/>
                  <a:gd name="T11" fmla="*/ 7 h 18"/>
                  <a:gd name="T12" fmla="*/ 11 w 18"/>
                  <a:gd name="T13" fmla="*/ 6 h 18"/>
                  <a:gd name="T14" fmla="*/ 8 w 18"/>
                  <a:gd name="T15" fmla="*/ 8 h 18"/>
                  <a:gd name="T16" fmla="*/ 4 w 18"/>
                  <a:gd name="T17" fmla="*/ 4 h 18"/>
                  <a:gd name="T18" fmla="*/ 7 w 18"/>
                  <a:gd name="T19" fmla="*/ 2 h 18"/>
                  <a:gd name="T20" fmla="*/ 5 w 18"/>
                  <a:gd name="T21" fmla="*/ 0 h 18"/>
                  <a:gd name="T22" fmla="*/ 0 w 18"/>
                  <a:gd name="T23" fmla="*/ 6 h 18"/>
                  <a:gd name="T24" fmla="*/ 13 w 18"/>
                  <a:gd name="T25" fmla="*/ 18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18"/>
                  <a:gd name="T41" fmla="*/ 18 w 18"/>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18">
                    <a:moveTo>
                      <a:pt x="13" y="18"/>
                    </a:moveTo>
                    <a:lnTo>
                      <a:pt x="18" y="13"/>
                    </a:lnTo>
                    <a:lnTo>
                      <a:pt x="16" y="11"/>
                    </a:lnTo>
                    <a:lnTo>
                      <a:pt x="13" y="14"/>
                    </a:lnTo>
                    <a:lnTo>
                      <a:pt x="9" y="10"/>
                    </a:lnTo>
                    <a:lnTo>
                      <a:pt x="12" y="7"/>
                    </a:lnTo>
                    <a:lnTo>
                      <a:pt x="11" y="6"/>
                    </a:lnTo>
                    <a:lnTo>
                      <a:pt x="8" y="8"/>
                    </a:lnTo>
                    <a:lnTo>
                      <a:pt x="4" y="4"/>
                    </a:lnTo>
                    <a:lnTo>
                      <a:pt x="7" y="2"/>
                    </a:lnTo>
                    <a:lnTo>
                      <a:pt x="5" y="0"/>
                    </a:lnTo>
                    <a:lnTo>
                      <a:pt x="0" y="6"/>
                    </a:lnTo>
                    <a:lnTo>
                      <a:pt x="13"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7" name="Freeform 391"/>
              <p:cNvSpPr>
                <a:spLocks/>
              </p:cNvSpPr>
              <p:nvPr/>
            </p:nvSpPr>
            <p:spPr bwMode="auto">
              <a:xfrm>
                <a:off x="3867" y="3574"/>
                <a:ext cx="51" cy="206"/>
              </a:xfrm>
              <a:custGeom>
                <a:avLst/>
                <a:gdLst>
                  <a:gd name="T0" fmla="*/ 2 w 51"/>
                  <a:gd name="T1" fmla="*/ 200 h 206"/>
                  <a:gd name="T2" fmla="*/ 12 w 51"/>
                  <a:gd name="T3" fmla="*/ 184 h 206"/>
                  <a:gd name="T4" fmla="*/ 20 w 51"/>
                  <a:gd name="T5" fmla="*/ 165 h 206"/>
                  <a:gd name="T6" fmla="*/ 24 w 51"/>
                  <a:gd name="T7" fmla="*/ 146 h 206"/>
                  <a:gd name="T8" fmla="*/ 28 w 51"/>
                  <a:gd name="T9" fmla="*/ 125 h 206"/>
                  <a:gd name="T10" fmla="*/ 28 w 51"/>
                  <a:gd name="T11" fmla="*/ 105 h 206"/>
                  <a:gd name="T12" fmla="*/ 27 w 51"/>
                  <a:gd name="T13" fmla="*/ 83 h 206"/>
                  <a:gd name="T14" fmla="*/ 24 w 51"/>
                  <a:gd name="T15" fmla="*/ 63 h 206"/>
                  <a:gd name="T16" fmla="*/ 19 w 51"/>
                  <a:gd name="T17" fmla="*/ 44 h 206"/>
                  <a:gd name="T18" fmla="*/ 11 w 51"/>
                  <a:gd name="T19" fmla="*/ 24 h 206"/>
                  <a:gd name="T20" fmla="*/ 1 w 51"/>
                  <a:gd name="T21" fmla="*/ 8 h 206"/>
                  <a:gd name="T22" fmla="*/ 0 w 51"/>
                  <a:gd name="T23" fmla="*/ 4 h 206"/>
                  <a:gd name="T24" fmla="*/ 0 w 51"/>
                  <a:gd name="T25" fmla="*/ 0 h 206"/>
                  <a:gd name="T26" fmla="*/ 2 w 51"/>
                  <a:gd name="T27" fmla="*/ 3 h 206"/>
                  <a:gd name="T28" fmla="*/ 7 w 51"/>
                  <a:gd name="T29" fmla="*/ 5 h 206"/>
                  <a:gd name="T30" fmla="*/ 16 w 51"/>
                  <a:gd name="T31" fmla="*/ 19 h 206"/>
                  <a:gd name="T32" fmla="*/ 26 w 51"/>
                  <a:gd name="T33" fmla="*/ 33 h 206"/>
                  <a:gd name="T34" fmla="*/ 32 w 51"/>
                  <a:gd name="T35" fmla="*/ 48 h 206"/>
                  <a:gd name="T36" fmla="*/ 39 w 51"/>
                  <a:gd name="T37" fmla="*/ 64 h 206"/>
                  <a:gd name="T38" fmla="*/ 45 w 51"/>
                  <a:gd name="T39" fmla="*/ 82 h 206"/>
                  <a:gd name="T40" fmla="*/ 49 w 51"/>
                  <a:gd name="T41" fmla="*/ 99 h 206"/>
                  <a:gd name="T42" fmla="*/ 50 w 51"/>
                  <a:gd name="T43" fmla="*/ 117 h 206"/>
                  <a:gd name="T44" fmla="*/ 51 w 51"/>
                  <a:gd name="T45" fmla="*/ 135 h 206"/>
                  <a:gd name="T46" fmla="*/ 50 w 51"/>
                  <a:gd name="T47" fmla="*/ 153 h 206"/>
                  <a:gd name="T48" fmla="*/ 47 w 51"/>
                  <a:gd name="T49" fmla="*/ 170 h 206"/>
                  <a:gd name="T50" fmla="*/ 43 w 51"/>
                  <a:gd name="T51" fmla="*/ 187 h 206"/>
                  <a:gd name="T52" fmla="*/ 38 w 51"/>
                  <a:gd name="T53" fmla="*/ 203 h 206"/>
                  <a:gd name="T54" fmla="*/ 35 w 51"/>
                  <a:gd name="T55" fmla="*/ 204 h 206"/>
                  <a:gd name="T56" fmla="*/ 31 w 51"/>
                  <a:gd name="T57" fmla="*/ 206 h 206"/>
                  <a:gd name="T58" fmla="*/ 26 w 51"/>
                  <a:gd name="T59" fmla="*/ 206 h 206"/>
                  <a:gd name="T60" fmla="*/ 19 w 51"/>
                  <a:gd name="T61" fmla="*/ 206 h 206"/>
                  <a:gd name="T62" fmla="*/ 8 w 51"/>
                  <a:gd name="T63" fmla="*/ 203 h 206"/>
                  <a:gd name="T64" fmla="*/ 2 w 51"/>
                  <a:gd name="T65" fmla="*/ 200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1"/>
                  <a:gd name="T100" fmla="*/ 0 h 206"/>
                  <a:gd name="T101" fmla="*/ 51 w 51"/>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1" h="206">
                    <a:moveTo>
                      <a:pt x="2" y="200"/>
                    </a:moveTo>
                    <a:lnTo>
                      <a:pt x="12" y="184"/>
                    </a:lnTo>
                    <a:lnTo>
                      <a:pt x="20" y="165"/>
                    </a:lnTo>
                    <a:lnTo>
                      <a:pt x="24" y="146"/>
                    </a:lnTo>
                    <a:lnTo>
                      <a:pt x="28" y="125"/>
                    </a:lnTo>
                    <a:lnTo>
                      <a:pt x="28" y="105"/>
                    </a:lnTo>
                    <a:lnTo>
                      <a:pt x="27" y="83"/>
                    </a:lnTo>
                    <a:lnTo>
                      <a:pt x="24" y="63"/>
                    </a:lnTo>
                    <a:lnTo>
                      <a:pt x="19" y="44"/>
                    </a:lnTo>
                    <a:lnTo>
                      <a:pt x="11" y="24"/>
                    </a:lnTo>
                    <a:lnTo>
                      <a:pt x="1" y="8"/>
                    </a:lnTo>
                    <a:lnTo>
                      <a:pt x="0" y="4"/>
                    </a:lnTo>
                    <a:lnTo>
                      <a:pt x="0" y="0"/>
                    </a:lnTo>
                    <a:lnTo>
                      <a:pt x="2" y="3"/>
                    </a:lnTo>
                    <a:lnTo>
                      <a:pt x="7" y="5"/>
                    </a:lnTo>
                    <a:lnTo>
                      <a:pt x="16" y="19"/>
                    </a:lnTo>
                    <a:lnTo>
                      <a:pt x="26" y="33"/>
                    </a:lnTo>
                    <a:lnTo>
                      <a:pt x="32" y="48"/>
                    </a:lnTo>
                    <a:lnTo>
                      <a:pt x="39" y="64"/>
                    </a:lnTo>
                    <a:lnTo>
                      <a:pt x="45" y="82"/>
                    </a:lnTo>
                    <a:lnTo>
                      <a:pt x="49" y="99"/>
                    </a:lnTo>
                    <a:lnTo>
                      <a:pt x="50" y="117"/>
                    </a:lnTo>
                    <a:lnTo>
                      <a:pt x="51" y="135"/>
                    </a:lnTo>
                    <a:lnTo>
                      <a:pt x="50" y="153"/>
                    </a:lnTo>
                    <a:lnTo>
                      <a:pt x="47" y="170"/>
                    </a:lnTo>
                    <a:lnTo>
                      <a:pt x="43" y="187"/>
                    </a:lnTo>
                    <a:lnTo>
                      <a:pt x="38" y="203"/>
                    </a:lnTo>
                    <a:lnTo>
                      <a:pt x="35" y="204"/>
                    </a:lnTo>
                    <a:lnTo>
                      <a:pt x="31" y="206"/>
                    </a:lnTo>
                    <a:lnTo>
                      <a:pt x="26" y="206"/>
                    </a:lnTo>
                    <a:lnTo>
                      <a:pt x="19" y="206"/>
                    </a:lnTo>
                    <a:lnTo>
                      <a:pt x="8" y="203"/>
                    </a:lnTo>
                    <a:lnTo>
                      <a:pt x="2" y="200"/>
                    </a:lnTo>
                    <a:close/>
                  </a:path>
                </a:pathLst>
              </a:custGeom>
              <a:solidFill>
                <a:srgbClr val="CEB8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8" name="Freeform 392"/>
              <p:cNvSpPr>
                <a:spLocks noEditPoints="1"/>
              </p:cNvSpPr>
              <p:nvPr/>
            </p:nvSpPr>
            <p:spPr bwMode="auto">
              <a:xfrm>
                <a:off x="3863" y="3571"/>
                <a:ext cx="58" cy="213"/>
              </a:xfrm>
              <a:custGeom>
                <a:avLst/>
                <a:gdLst>
                  <a:gd name="T0" fmla="*/ 20 w 58"/>
                  <a:gd name="T1" fmla="*/ 166 h 213"/>
                  <a:gd name="T2" fmla="*/ 35 w 58"/>
                  <a:gd name="T3" fmla="*/ 128 h 213"/>
                  <a:gd name="T4" fmla="*/ 19 w 58"/>
                  <a:gd name="T5" fmla="*/ 187 h 213"/>
                  <a:gd name="T6" fmla="*/ 28 w 58"/>
                  <a:gd name="T7" fmla="*/ 127 h 213"/>
                  <a:gd name="T8" fmla="*/ 26 w 58"/>
                  <a:gd name="T9" fmla="*/ 67 h 213"/>
                  <a:gd name="T10" fmla="*/ 31 w 58"/>
                  <a:gd name="T11" fmla="*/ 66 h 213"/>
                  <a:gd name="T12" fmla="*/ 35 w 58"/>
                  <a:gd name="T13" fmla="*/ 128 h 213"/>
                  <a:gd name="T14" fmla="*/ 16 w 58"/>
                  <a:gd name="T15" fmla="*/ 38 h 213"/>
                  <a:gd name="T16" fmla="*/ 21 w 58"/>
                  <a:gd name="T17" fmla="*/ 36 h 213"/>
                  <a:gd name="T18" fmla="*/ 12 w 58"/>
                  <a:gd name="T19" fmla="*/ 29 h 213"/>
                  <a:gd name="T20" fmla="*/ 8 w 58"/>
                  <a:gd name="T21" fmla="*/ 10 h 213"/>
                  <a:gd name="T22" fmla="*/ 12 w 58"/>
                  <a:gd name="T23" fmla="*/ 29 h 213"/>
                  <a:gd name="T24" fmla="*/ 5 w 58"/>
                  <a:gd name="T25" fmla="*/ 11 h 213"/>
                  <a:gd name="T26" fmla="*/ 2 w 58"/>
                  <a:gd name="T27" fmla="*/ 11 h 213"/>
                  <a:gd name="T28" fmla="*/ 8 w 58"/>
                  <a:gd name="T29" fmla="*/ 8 h 213"/>
                  <a:gd name="T30" fmla="*/ 8 w 58"/>
                  <a:gd name="T31" fmla="*/ 8 h 213"/>
                  <a:gd name="T32" fmla="*/ 8 w 58"/>
                  <a:gd name="T33" fmla="*/ 8 h 213"/>
                  <a:gd name="T34" fmla="*/ 0 w 58"/>
                  <a:gd name="T35" fmla="*/ 7 h 213"/>
                  <a:gd name="T36" fmla="*/ 8 w 58"/>
                  <a:gd name="T37" fmla="*/ 8 h 213"/>
                  <a:gd name="T38" fmla="*/ 0 w 58"/>
                  <a:gd name="T39" fmla="*/ 6 h 213"/>
                  <a:gd name="T40" fmla="*/ 2 w 58"/>
                  <a:gd name="T41" fmla="*/ 0 h 213"/>
                  <a:gd name="T42" fmla="*/ 6 w 58"/>
                  <a:gd name="T43" fmla="*/ 6 h 213"/>
                  <a:gd name="T44" fmla="*/ 5 w 58"/>
                  <a:gd name="T45" fmla="*/ 7 h 213"/>
                  <a:gd name="T46" fmla="*/ 5 w 58"/>
                  <a:gd name="T47" fmla="*/ 6 h 213"/>
                  <a:gd name="T48" fmla="*/ 8 w 58"/>
                  <a:gd name="T49" fmla="*/ 2 h 213"/>
                  <a:gd name="T50" fmla="*/ 5 w 58"/>
                  <a:gd name="T51" fmla="*/ 6 h 213"/>
                  <a:gd name="T52" fmla="*/ 11 w 58"/>
                  <a:gd name="T53" fmla="*/ 4 h 213"/>
                  <a:gd name="T54" fmla="*/ 6 w 58"/>
                  <a:gd name="T55" fmla="*/ 8 h 213"/>
                  <a:gd name="T56" fmla="*/ 13 w 58"/>
                  <a:gd name="T57" fmla="*/ 7 h 213"/>
                  <a:gd name="T58" fmla="*/ 27 w 58"/>
                  <a:gd name="T59" fmla="*/ 37 h 213"/>
                  <a:gd name="T60" fmla="*/ 13 w 58"/>
                  <a:gd name="T61" fmla="*/ 7 h 213"/>
                  <a:gd name="T62" fmla="*/ 46 w 58"/>
                  <a:gd name="T63" fmla="*/ 66 h 213"/>
                  <a:gd name="T64" fmla="*/ 27 w 58"/>
                  <a:gd name="T65" fmla="*/ 37 h 213"/>
                  <a:gd name="T66" fmla="*/ 51 w 58"/>
                  <a:gd name="T67" fmla="*/ 83 h 213"/>
                  <a:gd name="T68" fmla="*/ 58 w 58"/>
                  <a:gd name="T69" fmla="*/ 136 h 213"/>
                  <a:gd name="T70" fmla="*/ 49 w 58"/>
                  <a:gd name="T71" fmla="*/ 102 h 213"/>
                  <a:gd name="T72" fmla="*/ 46 w 58"/>
                  <a:gd name="T73" fmla="*/ 66 h 213"/>
                  <a:gd name="T74" fmla="*/ 54 w 58"/>
                  <a:gd name="T75" fmla="*/ 172 h 213"/>
                  <a:gd name="T76" fmla="*/ 39 w 58"/>
                  <a:gd name="T77" fmla="*/ 205 h 213"/>
                  <a:gd name="T78" fmla="*/ 51 w 58"/>
                  <a:gd name="T79" fmla="*/ 154 h 213"/>
                  <a:gd name="T80" fmla="*/ 45 w 58"/>
                  <a:gd name="T81" fmla="*/ 206 h 213"/>
                  <a:gd name="T82" fmla="*/ 45 w 58"/>
                  <a:gd name="T83" fmla="*/ 206 h 213"/>
                  <a:gd name="T84" fmla="*/ 38 w 58"/>
                  <a:gd name="T85" fmla="*/ 211 h 213"/>
                  <a:gd name="T86" fmla="*/ 27 w 58"/>
                  <a:gd name="T87" fmla="*/ 206 h 213"/>
                  <a:gd name="T88" fmla="*/ 45 w 58"/>
                  <a:gd name="T89" fmla="*/ 207 h 213"/>
                  <a:gd name="T90" fmla="*/ 16 w 58"/>
                  <a:gd name="T91" fmla="*/ 210 h 213"/>
                  <a:gd name="T92" fmla="*/ 27 w 58"/>
                  <a:gd name="T93" fmla="*/ 206 h 213"/>
                  <a:gd name="T94" fmla="*/ 12 w 58"/>
                  <a:gd name="T95" fmla="*/ 210 h 213"/>
                  <a:gd name="T96" fmla="*/ 13 w 58"/>
                  <a:gd name="T97" fmla="*/ 203 h 213"/>
                  <a:gd name="T98" fmla="*/ 8 w 58"/>
                  <a:gd name="T99" fmla="*/ 209 h 213"/>
                  <a:gd name="T100" fmla="*/ 8 w 58"/>
                  <a:gd name="T101" fmla="*/ 209 h 213"/>
                  <a:gd name="T102" fmla="*/ 4 w 58"/>
                  <a:gd name="T103" fmla="*/ 203 h 213"/>
                  <a:gd name="T104" fmla="*/ 11 w 58"/>
                  <a:gd name="T105" fmla="*/ 202 h 213"/>
                  <a:gd name="T106" fmla="*/ 4 w 58"/>
                  <a:gd name="T107" fmla="*/ 203 h 213"/>
                  <a:gd name="T108" fmla="*/ 4 w 58"/>
                  <a:gd name="T109" fmla="*/ 203 h 21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
                  <a:gd name="T166" fmla="*/ 0 h 213"/>
                  <a:gd name="T167" fmla="*/ 58 w 58"/>
                  <a:gd name="T168" fmla="*/ 213 h 21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 h="213">
                    <a:moveTo>
                      <a:pt x="4" y="202"/>
                    </a:moveTo>
                    <a:lnTo>
                      <a:pt x="13" y="186"/>
                    </a:lnTo>
                    <a:lnTo>
                      <a:pt x="20" y="166"/>
                    </a:lnTo>
                    <a:lnTo>
                      <a:pt x="26" y="147"/>
                    </a:lnTo>
                    <a:lnTo>
                      <a:pt x="28" y="127"/>
                    </a:lnTo>
                    <a:lnTo>
                      <a:pt x="35" y="128"/>
                    </a:lnTo>
                    <a:lnTo>
                      <a:pt x="32" y="149"/>
                    </a:lnTo>
                    <a:lnTo>
                      <a:pt x="27" y="168"/>
                    </a:lnTo>
                    <a:lnTo>
                      <a:pt x="19" y="187"/>
                    </a:lnTo>
                    <a:lnTo>
                      <a:pt x="9" y="205"/>
                    </a:lnTo>
                    <a:lnTo>
                      <a:pt x="4" y="202"/>
                    </a:lnTo>
                    <a:close/>
                    <a:moveTo>
                      <a:pt x="28" y="127"/>
                    </a:moveTo>
                    <a:lnTo>
                      <a:pt x="30" y="106"/>
                    </a:lnTo>
                    <a:lnTo>
                      <a:pt x="28" y="87"/>
                    </a:lnTo>
                    <a:lnTo>
                      <a:pt x="26" y="67"/>
                    </a:lnTo>
                    <a:lnTo>
                      <a:pt x="19" y="48"/>
                    </a:lnTo>
                    <a:lnTo>
                      <a:pt x="26" y="45"/>
                    </a:lnTo>
                    <a:lnTo>
                      <a:pt x="31" y="66"/>
                    </a:lnTo>
                    <a:lnTo>
                      <a:pt x="35" y="86"/>
                    </a:lnTo>
                    <a:lnTo>
                      <a:pt x="36" y="106"/>
                    </a:lnTo>
                    <a:lnTo>
                      <a:pt x="35" y="128"/>
                    </a:lnTo>
                    <a:lnTo>
                      <a:pt x="28" y="127"/>
                    </a:lnTo>
                    <a:close/>
                    <a:moveTo>
                      <a:pt x="19" y="48"/>
                    </a:moveTo>
                    <a:lnTo>
                      <a:pt x="16" y="38"/>
                    </a:lnTo>
                    <a:lnTo>
                      <a:pt x="12" y="29"/>
                    </a:lnTo>
                    <a:lnTo>
                      <a:pt x="17" y="26"/>
                    </a:lnTo>
                    <a:lnTo>
                      <a:pt x="21" y="36"/>
                    </a:lnTo>
                    <a:lnTo>
                      <a:pt x="26" y="45"/>
                    </a:lnTo>
                    <a:lnTo>
                      <a:pt x="19" y="48"/>
                    </a:lnTo>
                    <a:close/>
                    <a:moveTo>
                      <a:pt x="12" y="29"/>
                    </a:moveTo>
                    <a:lnTo>
                      <a:pt x="8" y="21"/>
                    </a:lnTo>
                    <a:lnTo>
                      <a:pt x="2" y="12"/>
                    </a:lnTo>
                    <a:lnTo>
                      <a:pt x="8" y="10"/>
                    </a:lnTo>
                    <a:lnTo>
                      <a:pt x="13" y="18"/>
                    </a:lnTo>
                    <a:lnTo>
                      <a:pt x="17" y="26"/>
                    </a:lnTo>
                    <a:lnTo>
                      <a:pt x="12" y="29"/>
                    </a:lnTo>
                    <a:close/>
                    <a:moveTo>
                      <a:pt x="2" y="12"/>
                    </a:moveTo>
                    <a:lnTo>
                      <a:pt x="2" y="12"/>
                    </a:lnTo>
                    <a:lnTo>
                      <a:pt x="5" y="11"/>
                    </a:lnTo>
                    <a:lnTo>
                      <a:pt x="2" y="12"/>
                    </a:lnTo>
                    <a:close/>
                    <a:moveTo>
                      <a:pt x="2" y="12"/>
                    </a:moveTo>
                    <a:lnTo>
                      <a:pt x="2" y="11"/>
                    </a:lnTo>
                    <a:lnTo>
                      <a:pt x="8" y="8"/>
                    </a:lnTo>
                    <a:lnTo>
                      <a:pt x="8" y="10"/>
                    </a:lnTo>
                    <a:lnTo>
                      <a:pt x="2" y="12"/>
                    </a:lnTo>
                    <a:close/>
                    <a:moveTo>
                      <a:pt x="8" y="8"/>
                    </a:moveTo>
                    <a:lnTo>
                      <a:pt x="8" y="8"/>
                    </a:lnTo>
                    <a:lnTo>
                      <a:pt x="5" y="10"/>
                    </a:lnTo>
                    <a:lnTo>
                      <a:pt x="8" y="8"/>
                    </a:lnTo>
                    <a:close/>
                    <a:moveTo>
                      <a:pt x="2" y="11"/>
                    </a:moveTo>
                    <a:lnTo>
                      <a:pt x="1" y="10"/>
                    </a:lnTo>
                    <a:lnTo>
                      <a:pt x="0" y="7"/>
                    </a:lnTo>
                    <a:lnTo>
                      <a:pt x="6" y="6"/>
                    </a:lnTo>
                    <a:lnTo>
                      <a:pt x="6" y="7"/>
                    </a:lnTo>
                    <a:lnTo>
                      <a:pt x="8" y="8"/>
                    </a:lnTo>
                    <a:lnTo>
                      <a:pt x="2" y="11"/>
                    </a:lnTo>
                    <a:close/>
                    <a:moveTo>
                      <a:pt x="0" y="7"/>
                    </a:moveTo>
                    <a:lnTo>
                      <a:pt x="0" y="6"/>
                    </a:lnTo>
                    <a:lnTo>
                      <a:pt x="0" y="3"/>
                    </a:lnTo>
                    <a:lnTo>
                      <a:pt x="1" y="2"/>
                    </a:lnTo>
                    <a:lnTo>
                      <a:pt x="2" y="0"/>
                    </a:lnTo>
                    <a:lnTo>
                      <a:pt x="5" y="7"/>
                    </a:lnTo>
                    <a:lnTo>
                      <a:pt x="5" y="6"/>
                    </a:lnTo>
                    <a:lnTo>
                      <a:pt x="6" y="6"/>
                    </a:lnTo>
                    <a:lnTo>
                      <a:pt x="0" y="7"/>
                    </a:lnTo>
                    <a:close/>
                    <a:moveTo>
                      <a:pt x="5" y="6"/>
                    </a:moveTo>
                    <a:lnTo>
                      <a:pt x="5" y="7"/>
                    </a:lnTo>
                    <a:lnTo>
                      <a:pt x="4" y="3"/>
                    </a:lnTo>
                    <a:lnTo>
                      <a:pt x="5" y="6"/>
                    </a:lnTo>
                    <a:close/>
                    <a:moveTo>
                      <a:pt x="2" y="0"/>
                    </a:moveTo>
                    <a:lnTo>
                      <a:pt x="5" y="0"/>
                    </a:lnTo>
                    <a:lnTo>
                      <a:pt x="8" y="2"/>
                    </a:lnTo>
                    <a:lnTo>
                      <a:pt x="4" y="7"/>
                    </a:lnTo>
                    <a:lnTo>
                      <a:pt x="5" y="7"/>
                    </a:lnTo>
                    <a:lnTo>
                      <a:pt x="5" y="6"/>
                    </a:lnTo>
                    <a:lnTo>
                      <a:pt x="2" y="0"/>
                    </a:lnTo>
                    <a:close/>
                    <a:moveTo>
                      <a:pt x="8" y="2"/>
                    </a:moveTo>
                    <a:lnTo>
                      <a:pt x="11" y="4"/>
                    </a:lnTo>
                    <a:lnTo>
                      <a:pt x="13" y="7"/>
                    </a:lnTo>
                    <a:lnTo>
                      <a:pt x="8" y="11"/>
                    </a:lnTo>
                    <a:lnTo>
                      <a:pt x="6" y="8"/>
                    </a:lnTo>
                    <a:lnTo>
                      <a:pt x="4" y="7"/>
                    </a:lnTo>
                    <a:lnTo>
                      <a:pt x="8" y="2"/>
                    </a:lnTo>
                    <a:close/>
                    <a:moveTo>
                      <a:pt x="13" y="7"/>
                    </a:moveTo>
                    <a:lnTo>
                      <a:pt x="23" y="19"/>
                    </a:lnTo>
                    <a:lnTo>
                      <a:pt x="32" y="34"/>
                    </a:lnTo>
                    <a:lnTo>
                      <a:pt x="27" y="37"/>
                    </a:lnTo>
                    <a:lnTo>
                      <a:pt x="17" y="23"/>
                    </a:lnTo>
                    <a:lnTo>
                      <a:pt x="8" y="11"/>
                    </a:lnTo>
                    <a:lnTo>
                      <a:pt x="13" y="7"/>
                    </a:lnTo>
                    <a:close/>
                    <a:moveTo>
                      <a:pt x="32" y="34"/>
                    </a:moveTo>
                    <a:lnTo>
                      <a:pt x="39" y="49"/>
                    </a:lnTo>
                    <a:lnTo>
                      <a:pt x="46" y="66"/>
                    </a:lnTo>
                    <a:lnTo>
                      <a:pt x="41" y="68"/>
                    </a:lnTo>
                    <a:lnTo>
                      <a:pt x="34" y="52"/>
                    </a:lnTo>
                    <a:lnTo>
                      <a:pt x="27" y="37"/>
                    </a:lnTo>
                    <a:lnTo>
                      <a:pt x="32" y="34"/>
                    </a:lnTo>
                    <a:close/>
                    <a:moveTo>
                      <a:pt x="46" y="66"/>
                    </a:moveTo>
                    <a:lnTo>
                      <a:pt x="51" y="83"/>
                    </a:lnTo>
                    <a:lnTo>
                      <a:pt x="55" y="101"/>
                    </a:lnTo>
                    <a:lnTo>
                      <a:pt x="58" y="119"/>
                    </a:lnTo>
                    <a:lnTo>
                      <a:pt x="58" y="136"/>
                    </a:lnTo>
                    <a:lnTo>
                      <a:pt x="51" y="136"/>
                    </a:lnTo>
                    <a:lnTo>
                      <a:pt x="51" y="120"/>
                    </a:lnTo>
                    <a:lnTo>
                      <a:pt x="49" y="102"/>
                    </a:lnTo>
                    <a:lnTo>
                      <a:pt x="46" y="85"/>
                    </a:lnTo>
                    <a:lnTo>
                      <a:pt x="41" y="68"/>
                    </a:lnTo>
                    <a:lnTo>
                      <a:pt x="46" y="66"/>
                    </a:lnTo>
                    <a:close/>
                    <a:moveTo>
                      <a:pt x="58" y="136"/>
                    </a:moveTo>
                    <a:lnTo>
                      <a:pt x="57" y="154"/>
                    </a:lnTo>
                    <a:lnTo>
                      <a:pt x="54" y="172"/>
                    </a:lnTo>
                    <a:lnTo>
                      <a:pt x="50" y="190"/>
                    </a:lnTo>
                    <a:lnTo>
                      <a:pt x="45" y="206"/>
                    </a:lnTo>
                    <a:lnTo>
                      <a:pt x="39" y="205"/>
                    </a:lnTo>
                    <a:lnTo>
                      <a:pt x="45" y="188"/>
                    </a:lnTo>
                    <a:lnTo>
                      <a:pt x="49" y="172"/>
                    </a:lnTo>
                    <a:lnTo>
                      <a:pt x="51" y="154"/>
                    </a:lnTo>
                    <a:lnTo>
                      <a:pt x="51" y="136"/>
                    </a:lnTo>
                    <a:lnTo>
                      <a:pt x="58" y="136"/>
                    </a:lnTo>
                    <a:close/>
                    <a:moveTo>
                      <a:pt x="45" y="206"/>
                    </a:moveTo>
                    <a:lnTo>
                      <a:pt x="45" y="207"/>
                    </a:lnTo>
                    <a:lnTo>
                      <a:pt x="42" y="206"/>
                    </a:lnTo>
                    <a:lnTo>
                      <a:pt x="45" y="206"/>
                    </a:lnTo>
                    <a:close/>
                    <a:moveTo>
                      <a:pt x="45" y="207"/>
                    </a:moveTo>
                    <a:lnTo>
                      <a:pt x="42" y="210"/>
                    </a:lnTo>
                    <a:lnTo>
                      <a:pt x="38" y="211"/>
                    </a:lnTo>
                    <a:lnTo>
                      <a:pt x="32" y="213"/>
                    </a:lnTo>
                    <a:lnTo>
                      <a:pt x="26" y="213"/>
                    </a:lnTo>
                    <a:lnTo>
                      <a:pt x="27" y="206"/>
                    </a:lnTo>
                    <a:lnTo>
                      <a:pt x="35" y="206"/>
                    </a:lnTo>
                    <a:lnTo>
                      <a:pt x="39" y="205"/>
                    </a:lnTo>
                    <a:lnTo>
                      <a:pt x="45" y="207"/>
                    </a:lnTo>
                    <a:close/>
                    <a:moveTo>
                      <a:pt x="26" y="213"/>
                    </a:moveTo>
                    <a:lnTo>
                      <a:pt x="21" y="211"/>
                    </a:lnTo>
                    <a:lnTo>
                      <a:pt x="16" y="210"/>
                    </a:lnTo>
                    <a:lnTo>
                      <a:pt x="17" y="205"/>
                    </a:lnTo>
                    <a:lnTo>
                      <a:pt x="21" y="205"/>
                    </a:lnTo>
                    <a:lnTo>
                      <a:pt x="27" y="206"/>
                    </a:lnTo>
                    <a:lnTo>
                      <a:pt x="26" y="213"/>
                    </a:lnTo>
                    <a:close/>
                    <a:moveTo>
                      <a:pt x="16" y="210"/>
                    </a:moveTo>
                    <a:lnTo>
                      <a:pt x="12" y="210"/>
                    </a:lnTo>
                    <a:lnTo>
                      <a:pt x="8" y="209"/>
                    </a:lnTo>
                    <a:lnTo>
                      <a:pt x="11" y="202"/>
                    </a:lnTo>
                    <a:lnTo>
                      <a:pt x="13" y="203"/>
                    </a:lnTo>
                    <a:lnTo>
                      <a:pt x="17" y="205"/>
                    </a:lnTo>
                    <a:lnTo>
                      <a:pt x="16" y="210"/>
                    </a:lnTo>
                    <a:close/>
                    <a:moveTo>
                      <a:pt x="8" y="209"/>
                    </a:moveTo>
                    <a:lnTo>
                      <a:pt x="8" y="209"/>
                    </a:lnTo>
                    <a:lnTo>
                      <a:pt x="9" y="206"/>
                    </a:lnTo>
                    <a:lnTo>
                      <a:pt x="8" y="209"/>
                    </a:lnTo>
                    <a:close/>
                    <a:moveTo>
                      <a:pt x="8" y="209"/>
                    </a:moveTo>
                    <a:lnTo>
                      <a:pt x="5" y="206"/>
                    </a:lnTo>
                    <a:lnTo>
                      <a:pt x="4" y="203"/>
                    </a:lnTo>
                    <a:lnTo>
                      <a:pt x="11" y="203"/>
                    </a:lnTo>
                    <a:lnTo>
                      <a:pt x="11" y="202"/>
                    </a:lnTo>
                    <a:lnTo>
                      <a:pt x="8" y="209"/>
                    </a:lnTo>
                    <a:close/>
                    <a:moveTo>
                      <a:pt x="4" y="203"/>
                    </a:moveTo>
                    <a:lnTo>
                      <a:pt x="4" y="203"/>
                    </a:lnTo>
                    <a:lnTo>
                      <a:pt x="4" y="202"/>
                    </a:lnTo>
                    <a:lnTo>
                      <a:pt x="6" y="203"/>
                    </a:lnTo>
                    <a:lnTo>
                      <a:pt x="4"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39" name="Freeform 393"/>
              <p:cNvSpPr>
                <a:spLocks/>
              </p:cNvSpPr>
              <p:nvPr/>
            </p:nvSpPr>
            <p:spPr bwMode="auto">
              <a:xfrm>
                <a:off x="3882" y="3559"/>
                <a:ext cx="58" cy="221"/>
              </a:xfrm>
              <a:custGeom>
                <a:avLst/>
                <a:gdLst>
                  <a:gd name="T0" fmla="*/ 1 w 58"/>
                  <a:gd name="T1" fmla="*/ 217 h 221"/>
                  <a:gd name="T2" fmla="*/ 12 w 58"/>
                  <a:gd name="T3" fmla="*/ 198 h 221"/>
                  <a:gd name="T4" fmla="*/ 22 w 58"/>
                  <a:gd name="T5" fmla="*/ 177 h 221"/>
                  <a:gd name="T6" fmla="*/ 30 w 58"/>
                  <a:gd name="T7" fmla="*/ 158 h 221"/>
                  <a:gd name="T8" fmla="*/ 35 w 58"/>
                  <a:gd name="T9" fmla="*/ 138 h 221"/>
                  <a:gd name="T10" fmla="*/ 38 w 58"/>
                  <a:gd name="T11" fmla="*/ 116 h 221"/>
                  <a:gd name="T12" fmla="*/ 38 w 58"/>
                  <a:gd name="T13" fmla="*/ 95 h 221"/>
                  <a:gd name="T14" fmla="*/ 36 w 58"/>
                  <a:gd name="T15" fmla="*/ 73 h 221"/>
                  <a:gd name="T16" fmla="*/ 32 w 58"/>
                  <a:gd name="T17" fmla="*/ 50 h 221"/>
                  <a:gd name="T18" fmla="*/ 30 w 58"/>
                  <a:gd name="T19" fmla="*/ 39 h 221"/>
                  <a:gd name="T20" fmla="*/ 26 w 58"/>
                  <a:gd name="T21" fmla="*/ 29 h 221"/>
                  <a:gd name="T22" fmla="*/ 22 w 58"/>
                  <a:gd name="T23" fmla="*/ 19 h 221"/>
                  <a:gd name="T24" fmla="*/ 17 w 58"/>
                  <a:gd name="T25" fmla="*/ 8 h 221"/>
                  <a:gd name="T26" fmla="*/ 16 w 58"/>
                  <a:gd name="T27" fmla="*/ 4 h 221"/>
                  <a:gd name="T28" fmla="*/ 16 w 58"/>
                  <a:gd name="T29" fmla="*/ 0 h 221"/>
                  <a:gd name="T30" fmla="*/ 19 w 58"/>
                  <a:gd name="T31" fmla="*/ 1 h 221"/>
                  <a:gd name="T32" fmla="*/ 23 w 58"/>
                  <a:gd name="T33" fmla="*/ 7 h 221"/>
                  <a:gd name="T34" fmla="*/ 32 w 58"/>
                  <a:gd name="T35" fmla="*/ 22 h 221"/>
                  <a:gd name="T36" fmla="*/ 41 w 58"/>
                  <a:gd name="T37" fmla="*/ 39 h 221"/>
                  <a:gd name="T38" fmla="*/ 47 w 58"/>
                  <a:gd name="T39" fmla="*/ 57 h 221"/>
                  <a:gd name="T40" fmla="*/ 53 w 58"/>
                  <a:gd name="T41" fmla="*/ 76 h 221"/>
                  <a:gd name="T42" fmla="*/ 56 w 58"/>
                  <a:gd name="T43" fmla="*/ 95 h 221"/>
                  <a:gd name="T44" fmla="*/ 58 w 58"/>
                  <a:gd name="T45" fmla="*/ 114 h 221"/>
                  <a:gd name="T46" fmla="*/ 58 w 58"/>
                  <a:gd name="T47" fmla="*/ 132 h 221"/>
                  <a:gd name="T48" fmla="*/ 57 w 58"/>
                  <a:gd name="T49" fmla="*/ 150 h 221"/>
                  <a:gd name="T50" fmla="*/ 53 w 58"/>
                  <a:gd name="T51" fmla="*/ 166 h 221"/>
                  <a:gd name="T52" fmla="*/ 47 w 58"/>
                  <a:gd name="T53" fmla="*/ 183 h 221"/>
                  <a:gd name="T54" fmla="*/ 41 w 58"/>
                  <a:gd name="T55" fmla="*/ 199 h 221"/>
                  <a:gd name="T56" fmla="*/ 32 w 58"/>
                  <a:gd name="T57" fmla="*/ 215 h 221"/>
                  <a:gd name="T58" fmla="*/ 27 w 58"/>
                  <a:gd name="T59" fmla="*/ 219 h 221"/>
                  <a:gd name="T60" fmla="*/ 13 w 58"/>
                  <a:gd name="T61" fmla="*/ 221 h 221"/>
                  <a:gd name="T62" fmla="*/ 8 w 58"/>
                  <a:gd name="T63" fmla="*/ 221 h 221"/>
                  <a:gd name="T64" fmla="*/ 2 w 58"/>
                  <a:gd name="T65" fmla="*/ 221 h 221"/>
                  <a:gd name="T66" fmla="*/ 1 w 58"/>
                  <a:gd name="T67" fmla="*/ 221 h 221"/>
                  <a:gd name="T68" fmla="*/ 0 w 58"/>
                  <a:gd name="T69" fmla="*/ 219 h 221"/>
                  <a:gd name="T70" fmla="*/ 0 w 58"/>
                  <a:gd name="T71" fmla="*/ 218 h 221"/>
                  <a:gd name="T72" fmla="*/ 1 w 58"/>
                  <a:gd name="T73" fmla="*/ 217 h 22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
                  <a:gd name="T112" fmla="*/ 0 h 221"/>
                  <a:gd name="T113" fmla="*/ 58 w 58"/>
                  <a:gd name="T114" fmla="*/ 221 h 22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 h="221">
                    <a:moveTo>
                      <a:pt x="1" y="217"/>
                    </a:moveTo>
                    <a:lnTo>
                      <a:pt x="12" y="198"/>
                    </a:lnTo>
                    <a:lnTo>
                      <a:pt x="22" y="177"/>
                    </a:lnTo>
                    <a:lnTo>
                      <a:pt x="30" y="158"/>
                    </a:lnTo>
                    <a:lnTo>
                      <a:pt x="35" y="138"/>
                    </a:lnTo>
                    <a:lnTo>
                      <a:pt x="38" y="116"/>
                    </a:lnTo>
                    <a:lnTo>
                      <a:pt x="38" y="95"/>
                    </a:lnTo>
                    <a:lnTo>
                      <a:pt x="36" y="73"/>
                    </a:lnTo>
                    <a:lnTo>
                      <a:pt x="32" y="50"/>
                    </a:lnTo>
                    <a:lnTo>
                      <a:pt x="30" y="39"/>
                    </a:lnTo>
                    <a:lnTo>
                      <a:pt x="26" y="29"/>
                    </a:lnTo>
                    <a:lnTo>
                      <a:pt x="22" y="19"/>
                    </a:lnTo>
                    <a:lnTo>
                      <a:pt x="17" y="8"/>
                    </a:lnTo>
                    <a:lnTo>
                      <a:pt x="16" y="4"/>
                    </a:lnTo>
                    <a:lnTo>
                      <a:pt x="16" y="0"/>
                    </a:lnTo>
                    <a:lnTo>
                      <a:pt x="19" y="1"/>
                    </a:lnTo>
                    <a:lnTo>
                      <a:pt x="23" y="7"/>
                    </a:lnTo>
                    <a:lnTo>
                      <a:pt x="32" y="22"/>
                    </a:lnTo>
                    <a:lnTo>
                      <a:pt x="41" y="39"/>
                    </a:lnTo>
                    <a:lnTo>
                      <a:pt x="47" y="57"/>
                    </a:lnTo>
                    <a:lnTo>
                      <a:pt x="53" y="76"/>
                    </a:lnTo>
                    <a:lnTo>
                      <a:pt x="56" y="95"/>
                    </a:lnTo>
                    <a:lnTo>
                      <a:pt x="58" y="114"/>
                    </a:lnTo>
                    <a:lnTo>
                      <a:pt x="58" y="132"/>
                    </a:lnTo>
                    <a:lnTo>
                      <a:pt x="57" y="150"/>
                    </a:lnTo>
                    <a:lnTo>
                      <a:pt x="53" y="166"/>
                    </a:lnTo>
                    <a:lnTo>
                      <a:pt x="47" y="183"/>
                    </a:lnTo>
                    <a:lnTo>
                      <a:pt x="41" y="199"/>
                    </a:lnTo>
                    <a:lnTo>
                      <a:pt x="32" y="215"/>
                    </a:lnTo>
                    <a:lnTo>
                      <a:pt x="27" y="219"/>
                    </a:lnTo>
                    <a:lnTo>
                      <a:pt x="13" y="221"/>
                    </a:lnTo>
                    <a:lnTo>
                      <a:pt x="8" y="221"/>
                    </a:lnTo>
                    <a:lnTo>
                      <a:pt x="2" y="221"/>
                    </a:lnTo>
                    <a:lnTo>
                      <a:pt x="1" y="221"/>
                    </a:lnTo>
                    <a:lnTo>
                      <a:pt x="0" y="219"/>
                    </a:lnTo>
                    <a:lnTo>
                      <a:pt x="0" y="218"/>
                    </a:lnTo>
                    <a:lnTo>
                      <a:pt x="1" y="217"/>
                    </a:lnTo>
                    <a:close/>
                  </a:path>
                </a:pathLst>
              </a:custGeom>
              <a:solidFill>
                <a:srgbClr val="BAA2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0" name="Freeform 394"/>
              <p:cNvSpPr>
                <a:spLocks noEditPoints="1"/>
              </p:cNvSpPr>
              <p:nvPr/>
            </p:nvSpPr>
            <p:spPr bwMode="auto">
              <a:xfrm>
                <a:off x="3879" y="3556"/>
                <a:ext cx="64" cy="228"/>
              </a:xfrm>
              <a:custGeom>
                <a:avLst/>
                <a:gdLst>
                  <a:gd name="T0" fmla="*/ 22 w 64"/>
                  <a:gd name="T1" fmla="*/ 179 h 228"/>
                  <a:gd name="T2" fmla="*/ 41 w 64"/>
                  <a:gd name="T3" fmla="*/ 141 h 228"/>
                  <a:gd name="T4" fmla="*/ 18 w 64"/>
                  <a:gd name="T5" fmla="*/ 202 h 228"/>
                  <a:gd name="T6" fmla="*/ 35 w 64"/>
                  <a:gd name="T7" fmla="*/ 139 h 228"/>
                  <a:gd name="T8" fmla="*/ 37 w 64"/>
                  <a:gd name="T9" fmla="*/ 76 h 228"/>
                  <a:gd name="T10" fmla="*/ 42 w 64"/>
                  <a:gd name="T11" fmla="*/ 76 h 228"/>
                  <a:gd name="T12" fmla="*/ 41 w 64"/>
                  <a:gd name="T13" fmla="*/ 141 h 228"/>
                  <a:gd name="T14" fmla="*/ 29 w 64"/>
                  <a:gd name="T15" fmla="*/ 44 h 228"/>
                  <a:gd name="T16" fmla="*/ 35 w 64"/>
                  <a:gd name="T17" fmla="*/ 42 h 228"/>
                  <a:gd name="T18" fmla="*/ 26 w 64"/>
                  <a:gd name="T19" fmla="*/ 33 h 228"/>
                  <a:gd name="T20" fmla="*/ 23 w 64"/>
                  <a:gd name="T21" fmla="*/ 10 h 228"/>
                  <a:gd name="T22" fmla="*/ 26 w 64"/>
                  <a:gd name="T23" fmla="*/ 33 h 228"/>
                  <a:gd name="T24" fmla="*/ 20 w 64"/>
                  <a:gd name="T25" fmla="*/ 11 h 228"/>
                  <a:gd name="T26" fmla="*/ 18 w 64"/>
                  <a:gd name="T27" fmla="*/ 12 h 228"/>
                  <a:gd name="T28" fmla="*/ 23 w 64"/>
                  <a:gd name="T29" fmla="*/ 10 h 228"/>
                  <a:gd name="T30" fmla="*/ 23 w 64"/>
                  <a:gd name="T31" fmla="*/ 10 h 228"/>
                  <a:gd name="T32" fmla="*/ 23 w 64"/>
                  <a:gd name="T33" fmla="*/ 10 h 228"/>
                  <a:gd name="T34" fmla="*/ 16 w 64"/>
                  <a:gd name="T35" fmla="*/ 8 h 228"/>
                  <a:gd name="T36" fmla="*/ 23 w 64"/>
                  <a:gd name="T37" fmla="*/ 10 h 228"/>
                  <a:gd name="T38" fmla="*/ 15 w 64"/>
                  <a:gd name="T39" fmla="*/ 6 h 228"/>
                  <a:gd name="T40" fmla="*/ 18 w 64"/>
                  <a:gd name="T41" fmla="*/ 0 h 228"/>
                  <a:gd name="T42" fmla="*/ 22 w 64"/>
                  <a:gd name="T43" fmla="*/ 7 h 228"/>
                  <a:gd name="T44" fmla="*/ 20 w 64"/>
                  <a:gd name="T45" fmla="*/ 6 h 228"/>
                  <a:gd name="T46" fmla="*/ 20 w 64"/>
                  <a:gd name="T47" fmla="*/ 6 h 228"/>
                  <a:gd name="T48" fmla="*/ 22 w 64"/>
                  <a:gd name="T49" fmla="*/ 0 h 228"/>
                  <a:gd name="T50" fmla="*/ 20 w 64"/>
                  <a:gd name="T51" fmla="*/ 7 h 228"/>
                  <a:gd name="T52" fmla="*/ 16 w 64"/>
                  <a:gd name="T53" fmla="*/ 0 h 228"/>
                  <a:gd name="T54" fmla="*/ 23 w 64"/>
                  <a:gd name="T55" fmla="*/ 6 h 228"/>
                  <a:gd name="T56" fmla="*/ 26 w 64"/>
                  <a:gd name="T57" fmla="*/ 6 h 228"/>
                  <a:gd name="T58" fmla="*/ 22 w 64"/>
                  <a:gd name="T59" fmla="*/ 8 h 228"/>
                  <a:gd name="T60" fmla="*/ 27 w 64"/>
                  <a:gd name="T61" fmla="*/ 6 h 228"/>
                  <a:gd name="T62" fmla="*/ 27 w 64"/>
                  <a:gd name="T63" fmla="*/ 6 h 228"/>
                  <a:gd name="T64" fmla="*/ 29 w 64"/>
                  <a:gd name="T65" fmla="*/ 7 h 228"/>
                  <a:gd name="T66" fmla="*/ 22 w 64"/>
                  <a:gd name="T67" fmla="*/ 10 h 228"/>
                  <a:gd name="T68" fmla="*/ 29 w 64"/>
                  <a:gd name="T69" fmla="*/ 7 h 228"/>
                  <a:gd name="T70" fmla="*/ 29 w 64"/>
                  <a:gd name="T71" fmla="*/ 7 h 228"/>
                  <a:gd name="T72" fmla="*/ 41 w 64"/>
                  <a:gd name="T73" fmla="*/ 44 h 228"/>
                  <a:gd name="T74" fmla="*/ 29 w 64"/>
                  <a:gd name="T75" fmla="*/ 7 h 228"/>
                  <a:gd name="T76" fmla="*/ 59 w 64"/>
                  <a:gd name="T77" fmla="*/ 78 h 228"/>
                  <a:gd name="T78" fmla="*/ 41 w 64"/>
                  <a:gd name="T79" fmla="*/ 44 h 228"/>
                  <a:gd name="T80" fmla="*/ 52 w 64"/>
                  <a:gd name="T81" fmla="*/ 79 h 228"/>
                  <a:gd name="T82" fmla="*/ 59 w 64"/>
                  <a:gd name="T83" fmla="*/ 78 h 228"/>
                  <a:gd name="T84" fmla="*/ 64 w 64"/>
                  <a:gd name="T85" fmla="*/ 135 h 228"/>
                  <a:gd name="T86" fmla="*/ 57 w 64"/>
                  <a:gd name="T87" fmla="*/ 135 h 228"/>
                  <a:gd name="T88" fmla="*/ 52 w 64"/>
                  <a:gd name="T89" fmla="*/ 79 h 228"/>
                  <a:gd name="T90" fmla="*/ 59 w 64"/>
                  <a:gd name="T91" fmla="*/ 171 h 228"/>
                  <a:gd name="T92" fmla="*/ 39 w 64"/>
                  <a:gd name="T93" fmla="*/ 221 h 228"/>
                  <a:gd name="T94" fmla="*/ 48 w 64"/>
                  <a:gd name="T95" fmla="*/ 186 h 228"/>
                  <a:gd name="T96" fmla="*/ 63 w 64"/>
                  <a:gd name="T97" fmla="*/ 153 h 228"/>
                  <a:gd name="T98" fmla="*/ 33 w 64"/>
                  <a:gd name="T99" fmla="*/ 217 h 228"/>
                  <a:gd name="T100" fmla="*/ 39 w 64"/>
                  <a:gd name="T101" fmla="*/ 220 h 228"/>
                  <a:gd name="T102" fmla="*/ 22 w 64"/>
                  <a:gd name="T103" fmla="*/ 226 h 228"/>
                  <a:gd name="T104" fmla="*/ 26 w 64"/>
                  <a:gd name="T105" fmla="*/ 220 h 228"/>
                  <a:gd name="T106" fmla="*/ 14 w 64"/>
                  <a:gd name="T107" fmla="*/ 228 h 228"/>
                  <a:gd name="T108" fmla="*/ 7 w 64"/>
                  <a:gd name="T109" fmla="*/ 221 h 228"/>
                  <a:gd name="T110" fmla="*/ 14 w 64"/>
                  <a:gd name="T111" fmla="*/ 228 h 228"/>
                  <a:gd name="T112" fmla="*/ 0 w 64"/>
                  <a:gd name="T113" fmla="*/ 224 h 228"/>
                  <a:gd name="T114" fmla="*/ 7 w 64"/>
                  <a:gd name="T115" fmla="*/ 221 h 228"/>
                  <a:gd name="T116" fmla="*/ 0 w 64"/>
                  <a:gd name="T117" fmla="*/ 221 h 228"/>
                  <a:gd name="T118" fmla="*/ 5 w 64"/>
                  <a:gd name="T119" fmla="*/ 221 h 228"/>
                  <a:gd name="T120" fmla="*/ 7 w 64"/>
                  <a:gd name="T121" fmla="*/ 221 h 228"/>
                  <a:gd name="T122" fmla="*/ 4 w 64"/>
                  <a:gd name="T123" fmla="*/ 220 h 2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4"/>
                  <a:gd name="T187" fmla="*/ 0 h 228"/>
                  <a:gd name="T188" fmla="*/ 64 w 64"/>
                  <a:gd name="T189" fmla="*/ 228 h 22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4" h="228">
                    <a:moveTo>
                      <a:pt x="1" y="218"/>
                    </a:moveTo>
                    <a:lnTo>
                      <a:pt x="12" y="199"/>
                    </a:lnTo>
                    <a:lnTo>
                      <a:pt x="22" y="179"/>
                    </a:lnTo>
                    <a:lnTo>
                      <a:pt x="30" y="160"/>
                    </a:lnTo>
                    <a:lnTo>
                      <a:pt x="35" y="139"/>
                    </a:lnTo>
                    <a:lnTo>
                      <a:pt x="41" y="141"/>
                    </a:lnTo>
                    <a:lnTo>
                      <a:pt x="35" y="161"/>
                    </a:lnTo>
                    <a:lnTo>
                      <a:pt x="29" y="181"/>
                    </a:lnTo>
                    <a:lnTo>
                      <a:pt x="18" y="202"/>
                    </a:lnTo>
                    <a:lnTo>
                      <a:pt x="7" y="221"/>
                    </a:lnTo>
                    <a:lnTo>
                      <a:pt x="1" y="218"/>
                    </a:lnTo>
                    <a:close/>
                    <a:moveTo>
                      <a:pt x="35" y="139"/>
                    </a:moveTo>
                    <a:lnTo>
                      <a:pt x="38" y="119"/>
                    </a:lnTo>
                    <a:lnTo>
                      <a:pt x="38" y="98"/>
                    </a:lnTo>
                    <a:lnTo>
                      <a:pt x="37" y="76"/>
                    </a:lnTo>
                    <a:lnTo>
                      <a:pt x="33" y="55"/>
                    </a:lnTo>
                    <a:lnTo>
                      <a:pt x="38" y="53"/>
                    </a:lnTo>
                    <a:lnTo>
                      <a:pt x="42" y="76"/>
                    </a:lnTo>
                    <a:lnTo>
                      <a:pt x="45" y="98"/>
                    </a:lnTo>
                    <a:lnTo>
                      <a:pt x="44" y="120"/>
                    </a:lnTo>
                    <a:lnTo>
                      <a:pt x="41" y="141"/>
                    </a:lnTo>
                    <a:lnTo>
                      <a:pt x="35" y="139"/>
                    </a:lnTo>
                    <a:close/>
                    <a:moveTo>
                      <a:pt x="33" y="55"/>
                    </a:moveTo>
                    <a:lnTo>
                      <a:pt x="29" y="44"/>
                    </a:lnTo>
                    <a:lnTo>
                      <a:pt x="26" y="33"/>
                    </a:lnTo>
                    <a:lnTo>
                      <a:pt x="31" y="30"/>
                    </a:lnTo>
                    <a:lnTo>
                      <a:pt x="35" y="42"/>
                    </a:lnTo>
                    <a:lnTo>
                      <a:pt x="38" y="53"/>
                    </a:lnTo>
                    <a:lnTo>
                      <a:pt x="33" y="55"/>
                    </a:lnTo>
                    <a:close/>
                    <a:moveTo>
                      <a:pt x="26" y="33"/>
                    </a:moveTo>
                    <a:lnTo>
                      <a:pt x="22" y="22"/>
                    </a:lnTo>
                    <a:lnTo>
                      <a:pt x="18" y="12"/>
                    </a:lnTo>
                    <a:lnTo>
                      <a:pt x="23" y="10"/>
                    </a:lnTo>
                    <a:lnTo>
                      <a:pt x="27" y="21"/>
                    </a:lnTo>
                    <a:lnTo>
                      <a:pt x="31" y="30"/>
                    </a:lnTo>
                    <a:lnTo>
                      <a:pt x="26" y="33"/>
                    </a:lnTo>
                    <a:close/>
                    <a:moveTo>
                      <a:pt x="23" y="10"/>
                    </a:moveTo>
                    <a:lnTo>
                      <a:pt x="23" y="10"/>
                    </a:lnTo>
                    <a:lnTo>
                      <a:pt x="20" y="11"/>
                    </a:lnTo>
                    <a:lnTo>
                      <a:pt x="23" y="10"/>
                    </a:lnTo>
                    <a:close/>
                    <a:moveTo>
                      <a:pt x="18" y="12"/>
                    </a:moveTo>
                    <a:lnTo>
                      <a:pt x="18" y="12"/>
                    </a:lnTo>
                    <a:lnTo>
                      <a:pt x="23" y="10"/>
                    </a:lnTo>
                    <a:lnTo>
                      <a:pt x="18" y="12"/>
                    </a:lnTo>
                    <a:close/>
                    <a:moveTo>
                      <a:pt x="23" y="10"/>
                    </a:moveTo>
                    <a:lnTo>
                      <a:pt x="23" y="10"/>
                    </a:lnTo>
                    <a:lnTo>
                      <a:pt x="20" y="11"/>
                    </a:lnTo>
                    <a:lnTo>
                      <a:pt x="23" y="10"/>
                    </a:lnTo>
                    <a:close/>
                    <a:moveTo>
                      <a:pt x="18" y="12"/>
                    </a:moveTo>
                    <a:lnTo>
                      <a:pt x="16" y="11"/>
                    </a:lnTo>
                    <a:lnTo>
                      <a:pt x="16" y="8"/>
                    </a:lnTo>
                    <a:lnTo>
                      <a:pt x="22" y="7"/>
                    </a:lnTo>
                    <a:lnTo>
                      <a:pt x="23" y="8"/>
                    </a:lnTo>
                    <a:lnTo>
                      <a:pt x="23" y="10"/>
                    </a:lnTo>
                    <a:lnTo>
                      <a:pt x="18" y="12"/>
                    </a:lnTo>
                    <a:close/>
                    <a:moveTo>
                      <a:pt x="16" y="8"/>
                    </a:moveTo>
                    <a:lnTo>
                      <a:pt x="15" y="6"/>
                    </a:lnTo>
                    <a:lnTo>
                      <a:pt x="15" y="3"/>
                    </a:lnTo>
                    <a:lnTo>
                      <a:pt x="16" y="2"/>
                    </a:lnTo>
                    <a:lnTo>
                      <a:pt x="18" y="0"/>
                    </a:lnTo>
                    <a:lnTo>
                      <a:pt x="20" y="6"/>
                    </a:lnTo>
                    <a:lnTo>
                      <a:pt x="22" y="7"/>
                    </a:lnTo>
                    <a:lnTo>
                      <a:pt x="16" y="8"/>
                    </a:lnTo>
                    <a:close/>
                    <a:moveTo>
                      <a:pt x="20" y="6"/>
                    </a:moveTo>
                    <a:lnTo>
                      <a:pt x="20" y="6"/>
                    </a:lnTo>
                    <a:lnTo>
                      <a:pt x="19" y="3"/>
                    </a:lnTo>
                    <a:lnTo>
                      <a:pt x="20" y="6"/>
                    </a:lnTo>
                    <a:close/>
                    <a:moveTo>
                      <a:pt x="16" y="0"/>
                    </a:moveTo>
                    <a:lnTo>
                      <a:pt x="19" y="0"/>
                    </a:lnTo>
                    <a:lnTo>
                      <a:pt x="22" y="0"/>
                    </a:lnTo>
                    <a:lnTo>
                      <a:pt x="23" y="2"/>
                    </a:lnTo>
                    <a:lnTo>
                      <a:pt x="26" y="3"/>
                    </a:lnTo>
                    <a:lnTo>
                      <a:pt x="20" y="7"/>
                    </a:lnTo>
                    <a:lnTo>
                      <a:pt x="20" y="6"/>
                    </a:lnTo>
                    <a:lnTo>
                      <a:pt x="16" y="0"/>
                    </a:lnTo>
                    <a:close/>
                    <a:moveTo>
                      <a:pt x="26" y="3"/>
                    </a:moveTo>
                    <a:lnTo>
                      <a:pt x="26" y="3"/>
                    </a:lnTo>
                    <a:lnTo>
                      <a:pt x="23" y="6"/>
                    </a:lnTo>
                    <a:lnTo>
                      <a:pt x="26" y="3"/>
                    </a:lnTo>
                    <a:close/>
                    <a:moveTo>
                      <a:pt x="26" y="3"/>
                    </a:moveTo>
                    <a:lnTo>
                      <a:pt x="26" y="6"/>
                    </a:lnTo>
                    <a:lnTo>
                      <a:pt x="27" y="6"/>
                    </a:lnTo>
                    <a:lnTo>
                      <a:pt x="22" y="10"/>
                    </a:lnTo>
                    <a:lnTo>
                      <a:pt x="22" y="8"/>
                    </a:lnTo>
                    <a:lnTo>
                      <a:pt x="20" y="7"/>
                    </a:lnTo>
                    <a:lnTo>
                      <a:pt x="26" y="3"/>
                    </a:lnTo>
                    <a:close/>
                    <a:moveTo>
                      <a:pt x="27" y="6"/>
                    </a:moveTo>
                    <a:lnTo>
                      <a:pt x="27" y="7"/>
                    </a:lnTo>
                    <a:lnTo>
                      <a:pt x="25" y="8"/>
                    </a:lnTo>
                    <a:lnTo>
                      <a:pt x="27" y="6"/>
                    </a:lnTo>
                    <a:close/>
                    <a:moveTo>
                      <a:pt x="27" y="7"/>
                    </a:moveTo>
                    <a:lnTo>
                      <a:pt x="27" y="7"/>
                    </a:lnTo>
                    <a:lnTo>
                      <a:pt x="29" y="7"/>
                    </a:lnTo>
                    <a:lnTo>
                      <a:pt x="23" y="11"/>
                    </a:lnTo>
                    <a:lnTo>
                      <a:pt x="22" y="10"/>
                    </a:lnTo>
                    <a:lnTo>
                      <a:pt x="27" y="7"/>
                    </a:lnTo>
                    <a:close/>
                    <a:moveTo>
                      <a:pt x="29" y="7"/>
                    </a:moveTo>
                    <a:lnTo>
                      <a:pt x="29" y="7"/>
                    </a:lnTo>
                    <a:lnTo>
                      <a:pt x="26" y="10"/>
                    </a:lnTo>
                    <a:lnTo>
                      <a:pt x="29" y="7"/>
                    </a:lnTo>
                    <a:close/>
                    <a:moveTo>
                      <a:pt x="29" y="7"/>
                    </a:moveTo>
                    <a:lnTo>
                      <a:pt x="38" y="23"/>
                    </a:lnTo>
                    <a:lnTo>
                      <a:pt x="46" y="41"/>
                    </a:lnTo>
                    <a:lnTo>
                      <a:pt x="41" y="44"/>
                    </a:lnTo>
                    <a:lnTo>
                      <a:pt x="33" y="27"/>
                    </a:lnTo>
                    <a:lnTo>
                      <a:pt x="23" y="11"/>
                    </a:lnTo>
                    <a:lnTo>
                      <a:pt x="29" y="7"/>
                    </a:lnTo>
                    <a:close/>
                    <a:moveTo>
                      <a:pt x="46" y="41"/>
                    </a:moveTo>
                    <a:lnTo>
                      <a:pt x="53" y="59"/>
                    </a:lnTo>
                    <a:lnTo>
                      <a:pt x="59" y="78"/>
                    </a:lnTo>
                    <a:lnTo>
                      <a:pt x="52" y="79"/>
                    </a:lnTo>
                    <a:lnTo>
                      <a:pt x="48" y="62"/>
                    </a:lnTo>
                    <a:lnTo>
                      <a:pt x="41" y="44"/>
                    </a:lnTo>
                    <a:lnTo>
                      <a:pt x="46" y="41"/>
                    </a:lnTo>
                    <a:close/>
                    <a:moveTo>
                      <a:pt x="52" y="79"/>
                    </a:moveTo>
                    <a:lnTo>
                      <a:pt x="52" y="79"/>
                    </a:lnTo>
                    <a:lnTo>
                      <a:pt x="56" y="79"/>
                    </a:lnTo>
                    <a:lnTo>
                      <a:pt x="52" y="79"/>
                    </a:lnTo>
                    <a:close/>
                    <a:moveTo>
                      <a:pt x="59" y="78"/>
                    </a:moveTo>
                    <a:lnTo>
                      <a:pt x="63" y="98"/>
                    </a:lnTo>
                    <a:lnTo>
                      <a:pt x="64" y="117"/>
                    </a:lnTo>
                    <a:lnTo>
                      <a:pt x="64" y="135"/>
                    </a:lnTo>
                    <a:lnTo>
                      <a:pt x="63" y="153"/>
                    </a:lnTo>
                    <a:lnTo>
                      <a:pt x="56" y="151"/>
                    </a:lnTo>
                    <a:lnTo>
                      <a:pt x="57" y="135"/>
                    </a:lnTo>
                    <a:lnTo>
                      <a:pt x="57" y="117"/>
                    </a:lnTo>
                    <a:lnTo>
                      <a:pt x="56" y="98"/>
                    </a:lnTo>
                    <a:lnTo>
                      <a:pt x="52" y="79"/>
                    </a:lnTo>
                    <a:lnTo>
                      <a:pt x="59" y="78"/>
                    </a:lnTo>
                    <a:close/>
                    <a:moveTo>
                      <a:pt x="63" y="153"/>
                    </a:moveTo>
                    <a:lnTo>
                      <a:pt x="59" y="171"/>
                    </a:lnTo>
                    <a:lnTo>
                      <a:pt x="54" y="187"/>
                    </a:lnTo>
                    <a:lnTo>
                      <a:pt x="48" y="203"/>
                    </a:lnTo>
                    <a:lnTo>
                      <a:pt x="39" y="221"/>
                    </a:lnTo>
                    <a:lnTo>
                      <a:pt x="33" y="217"/>
                    </a:lnTo>
                    <a:lnTo>
                      <a:pt x="41" y="202"/>
                    </a:lnTo>
                    <a:lnTo>
                      <a:pt x="48" y="186"/>
                    </a:lnTo>
                    <a:lnTo>
                      <a:pt x="53" y="169"/>
                    </a:lnTo>
                    <a:lnTo>
                      <a:pt x="56" y="151"/>
                    </a:lnTo>
                    <a:lnTo>
                      <a:pt x="63" y="153"/>
                    </a:lnTo>
                    <a:close/>
                    <a:moveTo>
                      <a:pt x="33" y="218"/>
                    </a:moveTo>
                    <a:lnTo>
                      <a:pt x="33" y="217"/>
                    </a:lnTo>
                    <a:lnTo>
                      <a:pt x="35" y="218"/>
                    </a:lnTo>
                    <a:lnTo>
                      <a:pt x="33" y="218"/>
                    </a:lnTo>
                    <a:close/>
                    <a:moveTo>
                      <a:pt x="39" y="220"/>
                    </a:moveTo>
                    <a:lnTo>
                      <a:pt x="35" y="222"/>
                    </a:lnTo>
                    <a:lnTo>
                      <a:pt x="30" y="225"/>
                    </a:lnTo>
                    <a:lnTo>
                      <a:pt x="22" y="226"/>
                    </a:lnTo>
                    <a:lnTo>
                      <a:pt x="14" y="228"/>
                    </a:lnTo>
                    <a:lnTo>
                      <a:pt x="14" y="221"/>
                    </a:lnTo>
                    <a:lnTo>
                      <a:pt x="26" y="220"/>
                    </a:lnTo>
                    <a:lnTo>
                      <a:pt x="33" y="218"/>
                    </a:lnTo>
                    <a:lnTo>
                      <a:pt x="39" y="220"/>
                    </a:lnTo>
                    <a:close/>
                    <a:moveTo>
                      <a:pt x="14" y="228"/>
                    </a:moveTo>
                    <a:lnTo>
                      <a:pt x="10" y="228"/>
                    </a:lnTo>
                    <a:lnTo>
                      <a:pt x="5" y="228"/>
                    </a:lnTo>
                    <a:lnTo>
                      <a:pt x="7" y="221"/>
                    </a:lnTo>
                    <a:lnTo>
                      <a:pt x="10" y="221"/>
                    </a:lnTo>
                    <a:lnTo>
                      <a:pt x="14" y="221"/>
                    </a:lnTo>
                    <a:lnTo>
                      <a:pt x="14" y="228"/>
                    </a:lnTo>
                    <a:close/>
                    <a:moveTo>
                      <a:pt x="5" y="228"/>
                    </a:moveTo>
                    <a:lnTo>
                      <a:pt x="3" y="226"/>
                    </a:lnTo>
                    <a:lnTo>
                      <a:pt x="0" y="224"/>
                    </a:lnTo>
                    <a:lnTo>
                      <a:pt x="5" y="221"/>
                    </a:lnTo>
                    <a:lnTo>
                      <a:pt x="7" y="221"/>
                    </a:lnTo>
                    <a:lnTo>
                      <a:pt x="5" y="228"/>
                    </a:lnTo>
                    <a:close/>
                    <a:moveTo>
                      <a:pt x="0" y="224"/>
                    </a:moveTo>
                    <a:lnTo>
                      <a:pt x="0" y="221"/>
                    </a:lnTo>
                    <a:lnTo>
                      <a:pt x="1" y="218"/>
                    </a:lnTo>
                    <a:lnTo>
                      <a:pt x="7" y="222"/>
                    </a:lnTo>
                    <a:lnTo>
                      <a:pt x="5" y="221"/>
                    </a:lnTo>
                    <a:lnTo>
                      <a:pt x="0" y="224"/>
                    </a:lnTo>
                    <a:close/>
                    <a:moveTo>
                      <a:pt x="7" y="221"/>
                    </a:moveTo>
                    <a:lnTo>
                      <a:pt x="7" y="221"/>
                    </a:lnTo>
                    <a:lnTo>
                      <a:pt x="7" y="222"/>
                    </a:lnTo>
                    <a:lnTo>
                      <a:pt x="4" y="220"/>
                    </a:lnTo>
                    <a:lnTo>
                      <a:pt x="7"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1" name="Freeform 395"/>
              <p:cNvSpPr>
                <a:spLocks/>
              </p:cNvSpPr>
              <p:nvPr/>
            </p:nvSpPr>
            <p:spPr bwMode="auto">
              <a:xfrm>
                <a:off x="3782" y="3751"/>
                <a:ext cx="25" cy="29"/>
              </a:xfrm>
              <a:custGeom>
                <a:avLst/>
                <a:gdLst>
                  <a:gd name="T0" fmla="*/ 11 w 25"/>
                  <a:gd name="T1" fmla="*/ 21 h 29"/>
                  <a:gd name="T2" fmla="*/ 10 w 25"/>
                  <a:gd name="T3" fmla="*/ 23 h 29"/>
                  <a:gd name="T4" fmla="*/ 9 w 25"/>
                  <a:gd name="T5" fmla="*/ 23 h 29"/>
                  <a:gd name="T6" fmla="*/ 3 w 25"/>
                  <a:gd name="T7" fmla="*/ 26 h 29"/>
                  <a:gd name="T8" fmla="*/ 2 w 25"/>
                  <a:gd name="T9" fmla="*/ 26 h 29"/>
                  <a:gd name="T10" fmla="*/ 0 w 25"/>
                  <a:gd name="T11" fmla="*/ 27 h 29"/>
                  <a:gd name="T12" fmla="*/ 2 w 25"/>
                  <a:gd name="T13" fmla="*/ 29 h 29"/>
                  <a:gd name="T14" fmla="*/ 3 w 25"/>
                  <a:gd name="T15" fmla="*/ 29 h 29"/>
                  <a:gd name="T16" fmla="*/ 6 w 25"/>
                  <a:gd name="T17" fmla="*/ 29 h 29"/>
                  <a:gd name="T18" fmla="*/ 10 w 25"/>
                  <a:gd name="T19" fmla="*/ 27 h 29"/>
                  <a:gd name="T20" fmla="*/ 11 w 25"/>
                  <a:gd name="T21" fmla="*/ 27 h 29"/>
                  <a:gd name="T22" fmla="*/ 15 w 25"/>
                  <a:gd name="T23" fmla="*/ 22 h 29"/>
                  <a:gd name="T24" fmla="*/ 18 w 25"/>
                  <a:gd name="T25" fmla="*/ 19 h 29"/>
                  <a:gd name="T26" fmla="*/ 22 w 25"/>
                  <a:gd name="T27" fmla="*/ 12 h 29"/>
                  <a:gd name="T28" fmla="*/ 24 w 25"/>
                  <a:gd name="T29" fmla="*/ 7 h 29"/>
                  <a:gd name="T30" fmla="*/ 25 w 25"/>
                  <a:gd name="T31" fmla="*/ 3 h 29"/>
                  <a:gd name="T32" fmla="*/ 25 w 25"/>
                  <a:gd name="T33" fmla="*/ 1 h 29"/>
                  <a:gd name="T34" fmla="*/ 25 w 25"/>
                  <a:gd name="T35" fmla="*/ 1 h 29"/>
                  <a:gd name="T36" fmla="*/ 25 w 25"/>
                  <a:gd name="T37" fmla="*/ 1 h 29"/>
                  <a:gd name="T38" fmla="*/ 25 w 25"/>
                  <a:gd name="T39" fmla="*/ 1 h 29"/>
                  <a:gd name="T40" fmla="*/ 25 w 25"/>
                  <a:gd name="T41" fmla="*/ 1 h 29"/>
                  <a:gd name="T42" fmla="*/ 25 w 25"/>
                  <a:gd name="T43" fmla="*/ 0 h 29"/>
                  <a:gd name="T44" fmla="*/ 25 w 25"/>
                  <a:gd name="T45" fmla="*/ 0 h 29"/>
                  <a:gd name="T46" fmla="*/ 18 w 25"/>
                  <a:gd name="T47" fmla="*/ 1 h 29"/>
                  <a:gd name="T48" fmla="*/ 18 w 25"/>
                  <a:gd name="T49" fmla="*/ 1 h 29"/>
                  <a:gd name="T50" fmla="*/ 18 w 25"/>
                  <a:gd name="T51" fmla="*/ 1 h 29"/>
                  <a:gd name="T52" fmla="*/ 18 w 25"/>
                  <a:gd name="T53" fmla="*/ 1 h 29"/>
                  <a:gd name="T54" fmla="*/ 18 w 25"/>
                  <a:gd name="T55" fmla="*/ 1 h 29"/>
                  <a:gd name="T56" fmla="*/ 17 w 25"/>
                  <a:gd name="T57" fmla="*/ 7 h 29"/>
                  <a:gd name="T58" fmla="*/ 15 w 25"/>
                  <a:gd name="T59" fmla="*/ 11 h 29"/>
                  <a:gd name="T60" fmla="*/ 11 w 25"/>
                  <a:gd name="T61" fmla="*/ 21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
                  <a:gd name="T94" fmla="*/ 0 h 29"/>
                  <a:gd name="T95" fmla="*/ 25 w 25"/>
                  <a:gd name="T96" fmla="*/ 29 h 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 h="29">
                    <a:moveTo>
                      <a:pt x="11" y="21"/>
                    </a:moveTo>
                    <a:lnTo>
                      <a:pt x="10" y="23"/>
                    </a:lnTo>
                    <a:lnTo>
                      <a:pt x="9" y="23"/>
                    </a:lnTo>
                    <a:lnTo>
                      <a:pt x="3" y="26"/>
                    </a:lnTo>
                    <a:lnTo>
                      <a:pt x="2" y="26"/>
                    </a:lnTo>
                    <a:lnTo>
                      <a:pt x="0" y="27"/>
                    </a:lnTo>
                    <a:lnTo>
                      <a:pt x="2" y="29"/>
                    </a:lnTo>
                    <a:lnTo>
                      <a:pt x="3" y="29"/>
                    </a:lnTo>
                    <a:lnTo>
                      <a:pt x="6" y="29"/>
                    </a:lnTo>
                    <a:lnTo>
                      <a:pt x="10" y="27"/>
                    </a:lnTo>
                    <a:lnTo>
                      <a:pt x="11" y="27"/>
                    </a:lnTo>
                    <a:lnTo>
                      <a:pt x="15" y="22"/>
                    </a:lnTo>
                    <a:lnTo>
                      <a:pt x="18" y="19"/>
                    </a:lnTo>
                    <a:lnTo>
                      <a:pt x="22" y="12"/>
                    </a:lnTo>
                    <a:lnTo>
                      <a:pt x="24" y="7"/>
                    </a:lnTo>
                    <a:lnTo>
                      <a:pt x="25" y="3"/>
                    </a:lnTo>
                    <a:lnTo>
                      <a:pt x="25" y="1"/>
                    </a:lnTo>
                    <a:lnTo>
                      <a:pt x="25" y="0"/>
                    </a:lnTo>
                    <a:lnTo>
                      <a:pt x="18" y="1"/>
                    </a:lnTo>
                    <a:lnTo>
                      <a:pt x="17" y="7"/>
                    </a:lnTo>
                    <a:lnTo>
                      <a:pt x="15" y="11"/>
                    </a:lnTo>
                    <a:lnTo>
                      <a:pt x="11" y="21"/>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2" name="Freeform 396"/>
              <p:cNvSpPr>
                <a:spLocks/>
              </p:cNvSpPr>
              <p:nvPr/>
            </p:nvSpPr>
            <p:spPr bwMode="auto">
              <a:xfrm>
                <a:off x="3772" y="3752"/>
                <a:ext cx="20" cy="25"/>
              </a:xfrm>
              <a:custGeom>
                <a:avLst/>
                <a:gdLst>
                  <a:gd name="T0" fmla="*/ 6 w 20"/>
                  <a:gd name="T1" fmla="*/ 18 h 25"/>
                  <a:gd name="T2" fmla="*/ 6 w 20"/>
                  <a:gd name="T3" fmla="*/ 18 h 25"/>
                  <a:gd name="T4" fmla="*/ 6 w 20"/>
                  <a:gd name="T5" fmla="*/ 18 h 25"/>
                  <a:gd name="T6" fmla="*/ 6 w 20"/>
                  <a:gd name="T7" fmla="*/ 20 h 25"/>
                  <a:gd name="T8" fmla="*/ 6 w 20"/>
                  <a:gd name="T9" fmla="*/ 20 h 25"/>
                  <a:gd name="T10" fmla="*/ 4 w 20"/>
                  <a:gd name="T11" fmla="*/ 22 h 25"/>
                  <a:gd name="T12" fmla="*/ 0 w 20"/>
                  <a:gd name="T13" fmla="*/ 24 h 25"/>
                  <a:gd name="T14" fmla="*/ 1 w 20"/>
                  <a:gd name="T15" fmla="*/ 25 h 25"/>
                  <a:gd name="T16" fmla="*/ 4 w 20"/>
                  <a:gd name="T17" fmla="*/ 25 h 25"/>
                  <a:gd name="T18" fmla="*/ 9 w 20"/>
                  <a:gd name="T19" fmla="*/ 24 h 25"/>
                  <a:gd name="T20" fmla="*/ 10 w 20"/>
                  <a:gd name="T21" fmla="*/ 21 h 25"/>
                  <a:gd name="T22" fmla="*/ 10 w 20"/>
                  <a:gd name="T23" fmla="*/ 20 h 25"/>
                  <a:gd name="T24" fmla="*/ 12 w 20"/>
                  <a:gd name="T25" fmla="*/ 20 h 25"/>
                  <a:gd name="T26" fmla="*/ 12 w 20"/>
                  <a:gd name="T27" fmla="*/ 20 h 25"/>
                  <a:gd name="T28" fmla="*/ 12 w 20"/>
                  <a:gd name="T29" fmla="*/ 18 h 25"/>
                  <a:gd name="T30" fmla="*/ 12 w 20"/>
                  <a:gd name="T31" fmla="*/ 18 h 25"/>
                  <a:gd name="T32" fmla="*/ 12 w 20"/>
                  <a:gd name="T33" fmla="*/ 18 h 25"/>
                  <a:gd name="T34" fmla="*/ 12 w 20"/>
                  <a:gd name="T35" fmla="*/ 18 h 25"/>
                  <a:gd name="T36" fmla="*/ 13 w 20"/>
                  <a:gd name="T37" fmla="*/ 18 h 25"/>
                  <a:gd name="T38" fmla="*/ 13 w 20"/>
                  <a:gd name="T39" fmla="*/ 18 h 25"/>
                  <a:gd name="T40" fmla="*/ 13 w 20"/>
                  <a:gd name="T41" fmla="*/ 17 h 25"/>
                  <a:gd name="T42" fmla="*/ 13 w 20"/>
                  <a:gd name="T43" fmla="*/ 17 h 25"/>
                  <a:gd name="T44" fmla="*/ 13 w 20"/>
                  <a:gd name="T45" fmla="*/ 17 h 25"/>
                  <a:gd name="T46" fmla="*/ 13 w 20"/>
                  <a:gd name="T47" fmla="*/ 17 h 25"/>
                  <a:gd name="T48" fmla="*/ 14 w 20"/>
                  <a:gd name="T49" fmla="*/ 17 h 25"/>
                  <a:gd name="T50" fmla="*/ 14 w 20"/>
                  <a:gd name="T51" fmla="*/ 15 h 25"/>
                  <a:gd name="T52" fmla="*/ 14 w 20"/>
                  <a:gd name="T53" fmla="*/ 15 h 25"/>
                  <a:gd name="T54" fmla="*/ 19 w 20"/>
                  <a:gd name="T55" fmla="*/ 9 h 25"/>
                  <a:gd name="T56" fmla="*/ 20 w 20"/>
                  <a:gd name="T57" fmla="*/ 0 h 25"/>
                  <a:gd name="T58" fmla="*/ 20 w 20"/>
                  <a:gd name="T59" fmla="*/ 0 h 25"/>
                  <a:gd name="T60" fmla="*/ 19 w 20"/>
                  <a:gd name="T61" fmla="*/ 0 h 25"/>
                  <a:gd name="T62" fmla="*/ 12 w 20"/>
                  <a:gd name="T63" fmla="*/ 2 h 25"/>
                  <a:gd name="T64" fmla="*/ 10 w 20"/>
                  <a:gd name="T65" fmla="*/ 7 h 25"/>
                  <a:gd name="T66" fmla="*/ 9 w 20"/>
                  <a:gd name="T67" fmla="*/ 13 h 25"/>
                  <a:gd name="T68" fmla="*/ 8 w 20"/>
                  <a:gd name="T69" fmla="*/ 14 h 25"/>
                  <a:gd name="T70" fmla="*/ 8 w 20"/>
                  <a:gd name="T71" fmla="*/ 14 h 25"/>
                  <a:gd name="T72" fmla="*/ 8 w 20"/>
                  <a:gd name="T73" fmla="*/ 15 h 25"/>
                  <a:gd name="T74" fmla="*/ 8 w 20"/>
                  <a:gd name="T75" fmla="*/ 15 h 25"/>
                  <a:gd name="T76" fmla="*/ 8 w 20"/>
                  <a:gd name="T77" fmla="*/ 15 h 25"/>
                  <a:gd name="T78" fmla="*/ 8 w 20"/>
                  <a:gd name="T79" fmla="*/ 15 h 25"/>
                  <a:gd name="T80" fmla="*/ 8 w 20"/>
                  <a:gd name="T81" fmla="*/ 15 h 25"/>
                  <a:gd name="T82" fmla="*/ 6 w 20"/>
                  <a:gd name="T83" fmla="*/ 17 h 25"/>
                  <a:gd name="T84" fmla="*/ 6 w 20"/>
                  <a:gd name="T85" fmla="*/ 17 h 25"/>
                  <a:gd name="T86" fmla="*/ 8 w 20"/>
                  <a:gd name="T87" fmla="*/ 17 h 25"/>
                  <a:gd name="T88" fmla="*/ 8 w 20"/>
                  <a:gd name="T89" fmla="*/ 18 h 25"/>
                  <a:gd name="T90" fmla="*/ 6 w 20"/>
                  <a:gd name="T91" fmla="*/ 18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
                  <a:gd name="T139" fmla="*/ 0 h 25"/>
                  <a:gd name="T140" fmla="*/ 20 w 20"/>
                  <a:gd name="T141" fmla="*/ 25 h 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 h="25">
                    <a:moveTo>
                      <a:pt x="6" y="18"/>
                    </a:moveTo>
                    <a:lnTo>
                      <a:pt x="6" y="18"/>
                    </a:lnTo>
                    <a:lnTo>
                      <a:pt x="6" y="20"/>
                    </a:lnTo>
                    <a:lnTo>
                      <a:pt x="6" y="21"/>
                    </a:lnTo>
                    <a:lnTo>
                      <a:pt x="4" y="22"/>
                    </a:lnTo>
                    <a:lnTo>
                      <a:pt x="0" y="24"/>
                    </a:lnTo>
                    <a:lnTo>
                      <a:pt x="0" y="25"/>
                    </a:lnTo>
                    <a:lnTo>
                      <a:pt x="1" y="25"/>
                    </a:lnTo>
                    <a:lnTo>
                      <a:pt x="2" y="25"/>
                    </a:lnTo>
                    <a:lnTo>
                      <a:pt x="4" y="25"/>
                    </a:lnTo>
                    <a:lnTo>
                      <a:pt x="8" y="24"/>
                    </a:lnTo>
                    <a:lnTo>
                      <a:pt x="9" y="24"/>
                    </a:lnTo>
                    <a:lnTo>
                      <a:pt x="10" y="22"/>
                    </a:lnTo>
                    <a:lnTo>
                      <a:pt x="10" y="21"/>
                    </a:lnTo>
                    <a:lnTo>
                      <a:pt x="10" y="20"/>
                    </a:lnTo>
                    <a:lnTo>
                      <a:pt x="12" y="20"/>
                    </a:lnTo>
                    <a:lnTo>
                      <a:pt x="12" y="18"/>
                    </a:lnTo>
                    <a:lnTo>
                      <a:pt x="13" y="18"/>
                    </a:lnTo>
                    <a:lnTo>
                      <a:pt x="13" y="17"/>
                    </a:lnTo>
                    <a:lnTo>
                      <a:pt x="14" y="17"/>
                    </a:lnTo>
                    <a:lnTo>
                      <a:pt x="14" y="15"/>
                    </a:lnTo>
                    <a:lnTo>
                      <a:pt x="16" y="13"/>
                    </a:lnTo>
                    <a:lnTo>
                      <a:pt x="19" y="9"/>
                    </a:lnTo>
                    <a:lnTo>
                      <a:pt x="20" y="5"/>
                    </a:lnTo>
                    <a:lnTo>
                      <a:pt x="20" y="0"/>
                    </a:lnTo>
                    <a:lnTo>
                      <a:pt x="19" y="0"/>
                    </a:lnTo>
                    <a:lnTo>
                      <a:pt x="12" y="2"/>
                    </a:lnTo>
                    <a:lnTo>
                      <a:pt x="10" y="7"/>
                    </a:lnTo>
                    <a:lnTo>
                      <a:pt x="9" y="13"/>
                    </a:lnTo>
                    <a:lnTo>
                      <a:pt x="8" y="14"/>
                    </a:lnTo>
                    <a:lnTo>
                      <a:pt x="8" y="15"/>
                    </a:lnTo>
                    <a:lnTo>
                      <a:pt x="6" y="17"/>
                    </a:lnTo>
                    <a:lnTo>
                      <a:pt x="8" y="17"/>
                    </a:lnTo>
                    <a:lnTo>
                      <a:pt x="8" y="18"/>
                    </a:lnTo>
                    <a:lnTo>
                      <a:pt x="6" y="18"/>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3" name="Freeform 397"/>
              <p:cNvSpPr>
                <a:spLocks/>
              </p:cNvSpPr>
              <p:nvPr/>
            </p:nvSpPr>
            <p:spPr bwMode="auto">
              <a:xfrm>
                <a:off x="3772" y="3660"/>
                <a:ext cx="43" cy="60"/>
              </a:xfrm>
              <a:custGeom>
                <a:avLst/>
                <a:gdLst>
                  <a:gd name="T0" fmla="*/ 31 w 43"/>
                  <a:gd name="T1" fmla="*/ 13 h 60"/>
                  <a:gd name="T2" fmla="*/ 29 w 43"/>
                  <a:gd name="T3" fmla="*/ 11 h 60"/>
                  <a:gd name="T4" fmla="*/ 34 w 43"/>
                  <a:gd name="T5" fmla="*/ 7 h 60"/>
                  <a:gd name="T6" fmla="*/ 34 w 43"/>
                  <a:gd name="T7" fmla="*/ 4 h 60"/>
                  <a:gd name="T8" fmla="*/ 31 w 43"/>
                  <a:gd name="T9" fmla="*/ 1 h 60"/>
                  <a:gd name="T10" fmla="*/ 31 w 43"/>
                  <a:gd name="T11" fmla="*/ 1 h 60"/>
                  <a:gd name="T12" fmla="*/ 29 w 43"/>
                  <a:gd name="T13" fmla="*/ 1 h 60"/>
                  <a:gd name="T14" fmla="*/ 29 w 43"/>
                  <a:gd name="T15" fmla="*/ 1 h 60"/>
                  <a:gd name="T16" fmla="*/ 28 w 43"/>
                  <a:gd name="T17" fmla="*/ 1 h 60"/>
                  <a:gd name="T18" fmla="*/ 28 w 43"/>
                  <a:gd name="T19" fmla="*/ 0 h 60"/>
                  <a:gd name="T20" fmla="*/ 27 w 43"/>
                  <a:gd name="T21" fmla="*/ 1 h 60"/>
                  <a:gd name="T22" fmla="*/ 27 w 43"/>
                  <a:gd name="T23" fmla="*/ 1 h 60"/>
                  <a:gd name="T24" fmla="*/ 27 w 43"/>
                  <a:gd name="T25" fmla="*/ 0 h 60"/>
                  <a:gd name="T26" fmla="*/ 25 w 43"/>
                  <a:gd name="T27" fmla="*/ 1 h 60"/>
                  <a:gd name="T28" fmla="*/ 25 w 43"/>
                  <a:gd name="T29" fmla="*/ 1 h 60"/>
                  <a:gd name="T30" fmla="*/ 24 w 43"/>
                  <a:gd name="T31" fmla="*/ 0 h 60"/>
                  <a:gd name="T32" fmla="*/ 23 w 43"/>
                  <a:gd name="T33" fmla="*/ 1 h 60"/>
                  <a:gd name="T34" fmla="*/ 24 w 43"/>
                  <a:gd name="T35" fmla="*/ 5 h 60"/>
                  <a:gd name="T36" fmla="*/ 21 w 43"/>
                  <a:gd name="T37" fmla="*/ 8 h 60"/>
                  <a:gd name="T38" fmla="*/ 21 w 43"/>
                  <a:gd name="T39" fmla="*/ 8 h 60"/>
                  <a:gd name="T40" fmla="*/ 24 w 43"/>
                  <a:gd name="T41" fmla="*/ 11 h 60"/>
                  <a:gd name="T42" fmla="*/ 25 w 43"/>
                  <a:gd name="T43" fmla="*/ 11 h 60"/>
                  <a:gd name="T44" fmla="*/ 25 w 43"/>
                  <a:gd name="T45" fmla="*/ 13 h 60"/>
                  <a:gd name="T46" fmla="*/ 21 w 43"/>
                  <a:gd name="T47" fmla="*/ 13 h 60"/>
                  <a:gd name="T48" fmla="*/ 14 w 43"/>
                  <a:gd name="T49" fmla="*/ 20 h 60"/>
                  <a:gd name="T50" fmla="*/ 16 w 43"/>
                  <a:gd name="T51" fmla="*/ 20 h 60"/>
                  <a:gd name="T52" fmla="*/ 19 w 43"/>
                  <a:gd name="T53" fmla="*/ 20 h 60"/>
                  <a:gd name="T54" fmla="*/ 19 w 43"/>
                  <a:gd name="T55" fmla="*/ 22 h 60"/>
                  <a:gd name="T56" fmla="*/ 17 w 43"/>
                  <a:gd name="T57" fmla="*/ 22 h 60"/>
                  <a:gd name="T58" fmla="*/ 10 w 43"/>
                  <a:gd name="T59" fmla="*/ 23 h 60"/>
                  <a:gd name="T60" fmla="*/ 12 w 43"/>
                  <a:gd name="T61" fmla="*/ 26 h 60"/>
                  <a:gd name="T62" fmla="*/ 12 w 43"/>
                  <a:gd name="T63" fmla="*/ 27 h 60"/>
                  <a:gd name="T64" fmla="*/ 10 w 43"/>
                  <a:gd name="T65" fmla="*/ 28 h 60"/>
                  <a:gd name="T66" fmla="*/ 10 w 43"/>
                  <a:gd name="T67" fmla="*/ 30 h 60"/>
                  <a:gd name="T68" fmla="*/ 6 w 43"/>
                  <a:gd name="T69" fmla="*/ 24 h 60"/>
                  <a:gd name="T70" fmla="*/ 4 w 43"/>
                  <a:gd name="T71" fmla="*/ 22 h 60"/>
                  <a:gd name="T72" fmla="*/ 0 w 43"/>
                  <a:gd name="T73" fmla="*/ 24 h 60"/>
                  <a:gd name="T74" fmla="*/ 0 w 43"/>
                  <a:gd name="T75" fmla="*/ 24 h 60"/>
                  <a:gd name="T76" fmla="*/ 5 w 43"/>
                  <a:gd name="T77" fmla="*/ 32 h 60"/>
                  <a:gd name="T78" fmla="*/ 13 w 43"/>
                  <a:gd name="T79" fmla="*/ 32 h 60"/>
                  <a:gd name="T80" fmla="*/ 17 w 43"/>
                  <a:gd name="T81" fmla="*/ 28 h 60"/>
                  <a:gd name="T82" fmla="*/ 19 w 43"/>
                  <a:gd name="T83" fmla="*/ 28 h 60"/>
                  <a:gd name="T84" fmla="*/ 17 w 43"/>
                  <a:gd name="T85" fmla="*/ 49 h 60"/>
                  <a:gd name="T86" fmla="*/ 20 w 43"/>
                  <a:gd name="T87" fmla="*/ 60 h 60"/>
                  <a:gd name="T88" fmla="*/ 28 w 43"/>
                  <a:gd name="T89" fmla="*/ 54 h 60"/>
                  <a:gd name="T90" fmla="*/ 32 w 43"/>
                  <a:gd name="T91" fmla="*/ 39 h 60"/>
                  <a:gd name="T92" fmla="*/ 35 w 43"/>
                  <a:gd name="T93" fmla="*/ 26 h 60"/>
                  <a:gd name="T94" fmla="*/ 36 w 43"/>
                  <a:gd name="T95" fmla="*/ 26 h 60"/>
                  <a:gd name="T96" fmla="*/ 39 w 43"/>
                  <a:gd name="T97" fmla="*/ 24 h 60"/>
                  <a:gd name="T98" fmla="*/ 43 w 43"/>
                  <a:gd name="T99" fmla="*/ 20 h 60"/>
                  <a:gd name="T100" fmla="*/ 40 w 43"/>
                  <a:gd name="T101" fmla="*/ 19 h 60"/>
                  <a:gd name="T102" fmla="*/ 38 w 43"/>
                  <a:gd name="T103" fmla="*/ 16 h 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
                  <a:gd name="T157" fmla="*/ 0 h 60"/>
                  <a:gd name="T158" fmla="*/ 43 w 43"/>
                  <a:gd name="T159" fmla="*/ 60 h 6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 h="60">
                    <a:moveTo>
                      <a:pt x="38" y="16"/>
                    </a:moveTo>
                    <a:lnTo>
                      <a:pt x="36" y="15"/>
                    </a:lnTo>
                    <a:lnTo>
                      <a:pt x="31" y="13"/>
                    </a:lnTo>
                    <a:lnTo>
                      <a:pt x="29" y="11"/>
                    </a:lnTo>
                    <a:lnTo>
                      <a:pt x="31" y="9"/>
                    </a:lnTo>
                    <a:lnTo>
                      <a:pt x="32" y="8"/>
                    </a:lnTo>
                    <a:lnTo>
                      <a:pt x="34" y="7"/>
                    </a:lnTo>
                    <a:lnTo>
                      <a:pt x="34" y="5"/>
                    </a:lnTo>
                    <a:lnTo>
                      <a:pt x="34" y="4"/>
                    </a:lnTo>
                    <a:lnTo>
                      <a:pt x="32" y="1"/>
                    </a:lnTo>
                    <a:lnTo>
                      <a:pt x="31" y="1"/>
                    </a:lnTo>
                    <a:lnTo>
                      <a:pt x="29" y="1"/>
                    </a:lnTo>
                    <a:lnTo>
                      <a:pt x="28" y="1"/>
                    </a:lnTo>
                    <a:lnTo>
                      <a:pt x="28" y="0"/>
                    </a:lnTo>
                    <a:lnTo>
                      <a:pt x="27" y="1"/>
                    </a:lnTo>
                    <a:lnTo>
                      <a:pt x="27" y="0"/>
                    </a:lnTo>
                    <a:lnTo>
                      <a:pt x="25" y="0"/>
                    </a:lnTo>
                    <a:lnTo>
                      <a:pt x="25" y="1"/>
                    </a:lnTo>
                    <a:lnTo>
                      <a:pt x="24" y="0"/>
                    </a:lnTo>
                    <a:lnTo>
                      <a:pt x="23" y="1"/>
                    </a:lnTo>
                    <a:lnTo>
                      <a:pt x="24" y="4"/>
                    </a:lnTo>
                    <a:lnTo>
                      <a:pt x="24" y="5"/>
                    </a:lnTo>
                    <a:lnTo>
                      <a:pt x="21" y="7"/>
                    </a:lnTo>
                    <a:lnTo>
                      <a:pt x="21" y="8"/>
                    </a:lnTo>
                    <a:lnTo>
                      <a:pt x="21" y="9"/>
                    </a:lnTo>
                    <a:lnTo>
                      <a:pt x="23" y="11"/>
                    </a:lnTo>
                    <a:lnTo>
                      <a:pt x="24" y="11"/>
                    </a:lnTo>
                    <a:lnTo>
                      <a:pt x="25" y="11"/>
                    </a:lnTo>
                    <a:lnTo>
                      <a:pt x="25" y="12"/>
                    </a:lnTo>
                    <a:lnTo>
                      <a:pt x="25" y="13"/>
                    </a:lnTo>
                    <a:lnTo>
                      <a:pt x="24" y="13"/>
                    </a:lnTo>
                    <a:lnTo>
                      <a:pt x="21" y="13"/>
                    </a:lnTo>
                    <a:lnTo>
                      <a:pt x="16" y="17"/>
                    </a:lnTo>
                    <a:lnTo>
                      <a:pt x="16" y="19"/>
                    </a:lnTo>
                    <a:lnTo>
                      <a:pt x="14" y="20"/>
                    </a:lnTo>
                    <a:lnTo>
                      <a:pt x="16" y="20"/>
                    </a:lnTo>
                    <a:lnTo>
                      <a:pt x="17" y="20"/>
                    </a:lnTo>
                    <a:lnTo>
                      <a:pt x="19" y="20"/>
                    </a:lnTo>
                    <a:lnTo>
                      <a:pt x="19" y="22"/>
                    </a:lnTo>
                    <a:lnTo>
                      <a:pt x="17" y="22"/>
                    </a:lnTo>
                    <a:lnTo>
                      <a:pt x="14" y="20"/>
                    </a:lnTo>
                    <a:lnTo>
                      <a:pt x="12" y="22"/>
                    </a:lnTo>
                    <a:lnTo>
                      <a:pt x="10" y="23"/>
                    </a:lnTo>
                    <a:lnTo>
                      <a:pt x="10" y="24"/>
                    </a:lnTo>
                    <a:lnTo>
                      <a:pt x="12" y="26"/>
                    </a:lnTo>
                    <a:lnTo>
                      <a:pt x="12" y="27"/>
                    </a:lnTo>
                    <a:lnTo>
                      <a:pt x="10" y="28"/>
                    </a:lnTo>
                    <a:lnTo>
                      <a:pt x="10" y="30"/>
                    </a:lnTo>
                    <a:lnTo>
                      <a:pt x="10" y="28"/>
                    </a:lnTo>
                    <a:lnTo>
                      <a:pt x="6" y="24"/>
                    </a:lnTo>
                    <a:lnTo>
                      <a:pt x="4" y="22"/>
                    </a:lnTo>
                    <a:lnTo>
                      <a:pt x="0" y="24"/>
                    </a:lnTo>
                    <a:lnTo>
                      <a:pt x="4" y="31"/>
                    </a:lnTo>
                    <a:lnTo>
                      <a:pt x="5" y="32"/>
                    </a:lnTo>
                    <a:lnTo>
                      <a:pt x="6" y="34"/>
                    </a:lnTo>
                    <a:lnTo>
                      <a:pt x="10" y="34"/>
                    </a:lnTo>
                    <a:lnTo>
                      <a:pt x="13" y="32"/>
                    </a:lnTo>
                    <a:lnTo>
                      <a:pt x="16" y="30"/>
                    </a:lnTo>
                    <a:lnTo>
                      <a:pt x="17" y="28"/>
                    </a:lnTo>
                    <a:lnTo>
                      <a:pt x="19" y="28"/>
                    </a:lnTo>
                    <a:lnTo>
                      <a:pt x="17" y="35"/>
                    </a:lnTo>
                    <a:lnTo>
                      <a:pt x="17" y="49"/>
                    </a:lnTo>
                    <a:lnTo>
                      <a:pt x="19" y="54"/>
                    </a:lnTo>
                    <a:lnTo>
                      <a:pt x="20" y="60"/>
                    </a:lnTo>
                    <a:lnTo>
                      <a:pt x="28" y="54"/>
                    </a:lnTo>
                    <a:lnTo>
                      <a:pt x="29" y="47"/>
                    </a:lnTo>
                    <a:lnTo>
                      <a:pt x="32" y="39"/>
                    </a:lnTo>
                    <a:lnTo>
                      <a:pt x="32" y="34"/>
                    </a:lnTo>
                    <a:lnTo>
                      <a:pt x="35" y="26"/>
                    </a:lnTo>
                    <a:lnTo>
                      <a:pt x="36" y="26"/>
                    </a:lnTo>
                    <a:lnTo>
                      <a:pt x="38" y="26"/>
                    </a:lnTo>
                    <a:lnTo>
                      <a:pt x="39" y="24"/>
                    </a:lnTo>
                    <a:lnTo>
                      <a:pt x="42" y="23"/>
                    </a:lnTo>
                    <a:lnTo>
                      <a:pt x="42" y="22"/>
                    </a:lnTo>
                    <a:lnTo>
                      <a:pt x="43" y="20"/>
                    </a:lnTo>
                    <a:lnTo>
                      <a:pt x="43" y="19"/>
                    </a:lnTo>
                    <a:lnTo>
                      <a:pt x="40" y="19"/>
                    </a:lnTo>
                    <a:lnTo>
                      <a:pt x="39" y="19"/>
                    </a:lnTo>
                    <a:lnTo>
                      <a:pt x="39" y="17"/>
                    </a:lnTo>
                    <a:lnTo>
                      <a:pt x="38" y="16"/>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4" name="Freeform 398"/>
              <p:cNvSpPr>
                <a:spLocks/>
              </p:cNvSpPr>
              <p:nvPr/>
            </p:nvSpPr>
            <p:spPr bwMode="auto">
              <a:xfrm>
                <a:off x="3765" y="3675"/>
                <a:ext cx="8" cy="5"/>
              </a:xfrm>
              <a:custGeom>
                <a:avLst/>
                <a:gdLst>
                  <a:gd name="T0" fmla="*/ 2 w 8"/>
                  <a:gd name="T1" fmla="*/ 5 h 5"/>
                  <a:gd name="T2" fmla="*/ 4 w 8"/>
                  <a:gd name="T3" fmla="*/ 5 h 5"/>
                  <a:gd name="T4" fmla="*/ 4 w 8"/>
                  <a:gd name="T5" fmla="*/ 5 h 5"/>
                  <a:gd name="T6" fmla="*/ 4 w 8"/>
                  <a:gd name="T7" fmla="*/ 5 h 5"/>
                  <a:gd name="T8" fmla="*/ 5 w 8"/>
                  <a:gd name="T9" fmla="*/ 5 h 5"/>
                  <a:gd name="T10" fmla="*/ 7 w 8"/>
                  <a:gd name="T11" fmla="*/ 4 h 5"/>
                  <a:gd name="T12" fmla="*/ 7 w 8"/>
                  <a:gd name="T13" fmla="*/ 4 h 5"/>
                  <a:gd name="T14" fmla="*/ 8 w 8"/>
                  <a:gd name="T15" fmla="*/ 2 h 5"/>
                  <a:gd name="T16" fmla="*/ 7 w 8"/>
                  <a:gd name="T17" fmla="*/ 1 h 5"/>
                  <a:gd name="T18" fmla="*/ 7 w 8"/>
                  <a:gd name="T19" fmla="*/ 0 h 5"/>
                  <a:gd name="T20" fmla="*/ 4 w 8"/>
                  <a:gd name="T21" fmla="*/ 0 h 5"/>
                  <a:gd name="T22" fmla="*/ 4 w 8"/>
                  <a:gd name="T23" fmla="*/ 0 h 5"/>
                  <a:gd name="T24" fmla="*/ 4 w 8"/>
                  <a:gd name="T25" fmla="*/ 0 h 5"/>
                  <a:gd name="T26" fmla="*/ 4 w 8"/>
                  <a:gd name="T27" fmla="*/ 0 h 5"/>
                  <a:gd name="T28" fmla="*/ 2 w 8"/>
                  <a:gd name="T29" fmla="*/ 0 h 5"/>
                  <a:gd name="T30" fmla="*/ 2 w 8"/>
                  <a:gd name="T31" fmla="*/ 0 h 5"/>
                  <a:gd name="T32" fmla="*/ 1 w 8"/>
                  <a:gd name="T33" fmla="*/ 1 h 5"/>
                  <a:gd name="T34" fmla="*/ 0 w 8"/>
                  <a:gd name="T35" fmla="*/ 2 h 5"/>
                  <a:gd name="T36" fmla="*/ 1 w 8"/>
                  <a:gd name="T37" fmla="*/ 4 h 5"/>
                  <a:gd name="T38" fmla="*/ 1 w 8"/>
                  <a:gd name="T39" fmla="*/ 4 h 5"/>
                  <a:gd name="T40" fmla="*/ 1 w 8"/>
                  <a:gd name="T41" fmla="*/ 4 h 5"/>
                  <a:gd name="T42" fmla="*/ 2 w 8"/>
                  <a:gd name="T43" fmla="*/ 5 h 5"/>
                  <a:gd name="T44" fmla="*/ 2 w 8"/>
                  <a:gd name="T45" fmla="*/ 5 h 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
                  <a:gd name="T70" fmla="*/ 0 h 5"/>
                  <a:gd name="T71" fmla="*/ 8 w 8"/>
                  <a:gd name="T72" fmla="*/ 5 h 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 h="5">
                    <a:moveTo>
                      <a:pt x="2" y="5"/>
                    </a:moveTo>
                    <a:lnTo>
                      <a:pt x="4" y="5"/>
                    </a:lnTo>
                    <a:lnTo>
                      <a:pt x="5" y="5"/>
                    </a:lnTo>
                    <a:lnTo>
                      <a:pt x="7" y="4"/>
                    </a:lnTo>
                    <a:lnTo>
                      <a:pt x="8" y="2"/>
                    </a:lnTo>
                    <a:lnTo>
                      <a:pt x="7" y="1"/>
                    </a:lnTo>
                    <a:lnTo>
                      <a:pt x="7" y="0"/>
                    </a:lnTo>
                    <a:lnTo>
                      <a:pt x="4" y="0"/>
                    </a:lnTo>
                    <a:lnTo>
                      <a:pt x="2" y="0"/>
                    </a:lnTo>
                    <a:lnTo>
                      <a:pt x="1" y="1"/>
                    </a:lnTo>
                    <a:lnTo>
                      <a:pt x="0" y="2"/>
                    </a:lnTo>
                    <a:lnTo>
                      <a:pt x="1" y="4"/>
                    </a:lnTo>
                    <a:lnTo>
                      <a:pt x="2" y="5"/>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5" name="Freeform 399"/>
              <p:cNvSpPr>
                <a:spLocks/>
              </p:cNvSpPr>
              <p:nvPr/>
            </p:nvSpPr>
            <p:spPr bwMode="auto">
              <a:xfrm>
                <a:off x="3808" y="3683"/>
                <a:ext cx="13" cy="29"/>
              </a:xfrm>
              <a:custGeom>
                <a:avLst/>
                <a:gdLst>
                  <a:gd name="T0" fmla="*/ 0 w 13"/>
                  <a:gd name="T1" fmla="*/ 3 h 29"/>
                  <a:gd name="T2" fmla="*/ 0 w 13"/>
                  <a:gd name="T3" fmla="*/ 3 h 29"/>
                  <a:gd name="T4" fmla="*/ 0 w 13"/>
                  <a:gd name="T5" fmla="*/ 4 h 29"/>
                  <a:gd name="T6" fmla="*/ 0 w 13"/>
                  <a:gd name="T7" fmla="*/ 5 h 29"/>
                  <a:gd name="T8" fmla="*/ 2 w 13"/>
                  <a:gd name="T9" fmla="*/ 7 h 29"/>
                  <a:gd name="T10" fmla="*/ 3 w 13"/>
                  <a:gd name="T11" fmla="*/ 11 h 29"/>
                  <a:gd name="T12" fmla="*/ 6 w 13"/>
                  <a:gd name="T13" fmla="*/ 12 h 29"/>
                  <a:gd name="T14" fmla="*/ 6 w 13"/>
                  <a:gd name="T15" fmla="*/ 15 h 29"/>
                  <a:gd name="T16" fmla="*/ 6 w 13"/>
                  <a:gd name="T17" fmla="*/ 16 h 29"/>
                  <a:gd name="T18" fmla="*/ 6 w 13"/>
                  <a:gd name="T19" fmla="*/ 20 h 29"/>
                  <a:gd name="T20" fmla="*/ 7 w 13"/>
                  <a:gd name="T21" fmla="*/ 22 h 29"/>
                  <a:gd name="T22" fmla="*/ 7 w 13"/>
                  <a:gd name="T23" fmla="*/ 27 h 29"/>
                  <a:gd name="T24" fmla="*/ 8 w 13"/>
                  <a:gd name="T25" fmla="*/ 29 h 29"/>
                  <a:gd name="T26" fmla="*/ 8 w 13"/>
                  <a:gd name="T27" fmla="*/ 29 h 29"/>
                  <a:gd name="T28" fmla="*/ 8 w 13"/>
                  <a:gd name="T29" fmla="*/ 29 h 29"/>
                  <a:gd name="T30" fmla="*/ 11 w 13"/>
                  <a:gd name="T31" fmla="*/ 29 h 29"/>
                  <a:gd name="T32" fmla="*/ 11 w 13"/>
                  <a:gd name="T33" fmla="*/ 29 h 29"/>
                  <a:gd name="T34" fmla="*/ 13 w 13"/>
                  <a:gd name="T35" fmla="*/ 29 h 29"/>
                  <a:gd name="T36" fmla="*/ 13 w 13"/>
                  <a:gd name="T37" fmla="*/ 29 h 29"/>
                  <a:gd name="T38" fmla="*/ 13 w 13"/>
                  <a:gd name="T39" fmla="*/ 29 h 29"/>
                  <a:gd name="T40" fmla="*/ 13 w 13"/>
                  <a:gd name="T41" fmla="*/ 24 h 29"/>
                  <a:gd name="T42" fmla="*/ 13 w 13"/>
                  <a:gd name="T43" fmla="*/ 22 h 29"/>
                  <a:gd name="T44" fmla="*/ 11 w 13"/>
                  <a:gd name="T45" fmla="*/ 16 h 29"/>
                  <a:gd name="T46" fmla="*/ 10 w 13"/>
                  <a:gd name="T47" fmla="*/ 14 h 29"/>
                  <a:gd name="T48" fmla="*/ 10 w 13"/>
                  <a:gd name="T49" fmla="*/ 11 h 29"/>
                  <a:gd name="T50" fmla="*/ 10 w 13"/>
                  <a:gd name="T51" fmla="*/ 11 h 29"/>
                  <a:gd name="T52" fmla="*/ 8 w 13"/>
                  <a:gd name="T53" fmla="*/ 8 h 29"/>
                  <a:gd name="T54" fmla="*/ 8 w 13"/>
                  <a:gd name="T55" fmla="*/ 5 h 29"/>
                  <a:gd name="T56" fmla="*/ 7 w 13"/>
                  <a:gd name="T57" fmla="*/ 3 h 29"/>
                  <a:gd name="T58" fmla="*/ 7 w 13"/>
                  <a:gd name="T59" fmla="*/ 0 h 29"/>
                  <a:gd name="T60" fmla="*/ 6 w 13"/>
                  <a:gd name="T61" fmla="*/ 0 h 29"/>
                  <a:gd name="T62" fmla="*/ 6 w 13"/>
                  <a:gd name="T63" fmla="*/ 0 h 29"/>
                  <a:gd name="T64" fmla="*/ 4 w 13"/>
                  <a:gd name="T65" fmla="*/ 1 h 29"/>
                  <a:gd name="T66" fmla="*/ 3 w 13"/>
                  <a:gd name="T67" fmla="*/ 3 h 29"/>
                  <a:gd name="T68" fmla="*/ 2 w 13"/>
                  <a:gd name="T69" fmla="*/ 3 h 29"/>
                  <a:gd name="T70" fmla="*/ 0 w 13"/>
                  <a:gd name="T71" fmla="*/ 3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
                  <a:gd name="T109" fmla="*/ 0 h 29"/>
                  <a:gd name="T110" fmla="*/ 13 w 13"/>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 h="29">
                    <a:moveTo>
                      <a:pt x="0" y="3"/>
                    </a:moveTo>
                    <a:lnTo>
                      <a:pt x="0" y="3"/>
                    </a:lnTo>
                    <a:lnTo>
                      <a:pt x="0" y="4"/>
                    </a:lnTo>
                    <a:lnTo>
                      <a:pt x="0" y="5"/>
                    </a:lnTo>
                    <a:lnTo>
                      <a:pt x="2" y="7"/>
                    </a:lnTo>
                    <a:lnTo>
                      <a:pt x="3" y="11"/>
                    </a:lnTo>
                    <a:lnTo>
                      <a:pt x="6" y="12"/>
                    </a:lnTo>
                    <a:lnTo>
                      <a:pt x="6" y="15"/>
                    </a:lnTo>
                    <a:lnTo>
                      <a:pt x="6" y="16"/>
                    </a:lnTo>
                    <a:lnTo>
                      <a:pt x="6" y="20"/>
                    </a:lnTo>
                    <a:lnTo>
                      <a:pt x="7" y="22"/>
                    </a:lnTo>
                    <a:lnTo>
                      <a:pt x="7" y="27"/>
                    </a:lnTo>
                    <a:lnTo>
                      <a:pt x="8" y="29"/>
                    </a:lnTo>
                    <a:lnTo>
                      <a:pt x="11" y="29"/>
                    </a:lnTo>
                    <a:lnTo>
                      <a:pt x="13" y="29"/>
                    </a:lnTo>
                    <a:lnTo>
                      <a:pt x="13" y="24"/>
                    </a:lnTo>
                    <a:lnTo>
                      <a:pt x="13" y="22"/>
                    </a:lnTo>
                    <a:lnTo>
                      <a:pt x="11" y="16"/>
                    </a:lnTo>
                    <a:lnTo>
                      <a:pt x="10" y="14"/>
                    </a:lnTo>
                    <a:lnTo>
                      <a:pt x="10" y="11"/>
                    </a:lnTo>
                    <a:lnTo>
                      <a:pt x="8" y="8"/>
                    </a:lnTo>
                    <a:lnTo>
                      <a:pt x="8" y="5"/>
                    </a:lnTo>
                    <a:lnTo>
                      <a:pt x="7" y="3"/>
                    </a:lnTo>
                    <a:lnTo>
                      <a:pt x="7" y="0"/>
                    </a:lnTo>
                    <a:lnTo>
                      <a:pt x="6" y="0"/>
                    </a:lnTo>
                    <a:lnTo>
                      <a:pt x="4" y="1"/>
                    </a:lnTo>
                    <a:lnTo>
                      <a:pt x="3" y="3"/>
                    </a:lnTo>
                    <a:lnTo>
                      <a:pt x="2" y="3"/>
                    </a:lnTo>
                    <a:lnTo>
                      <a:pt x="0" y="3"/>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6" name="Freeform 400"/>
              <p:cNvSpPr>
                <a:spLocks/>
              </p:cNvSpPr>
              <p:nvPr/>
            </p:nvSpPr>
            <p:spPr bwMode="auto">
              <a:xfrm>
                <a:off x="3816" y="3713"/>
                <a:ext cx="6" cy="7"/>
              </a:xfrm>
              <a:custGeom>
                <a:avLst/>
                <a:gdLst>
                  <a:gd name="T0" fmla="*/ 2 w 6"/>
                  <a:gd name="T1" fmla="*/ 0 h 7"/>
                  <a:gd name="T2" fmla="*/ 2 w 6"/>
                  <a:gd name="T3" fmla="*/ 0 h 7"/>
                  <a:gd name="T4" fmla="*/ 0 w 6"/>
                  <a:gd name="T5" fmla="*/ 0 h 7"/>
                  <a:gd name="T6" fmla="*/ 0 w 6"/>
                  <a:gd name="T7" fmla="*/ 1 h 7"/>
                  <a:gd name="T8" fmla="*/ 0 w 6"/>
                  <a:gd name="T9" fmla="*/ 1 h 7"/>
                  <a:gd name="T10" fmla="*/ 0 w 6"/>
                  <a:gd name="T11" fmla="*/ 1 h 7"/>
                  <a:gd name="T12" fmla="*/ 0 w 6"/>
                  <a:gd name="T13" fmla="*/ 4 h 7"/>
                  <a:gd name="T14" fmla="*/ 2 w 6"/>
                  <a:gd name="T15" fmla="*/ 7 h 7"/>
                  <a:gd name="T16" fmla="*/ 3 w 6"/>
                  <a:gd name="T17" fmla="*/ 7 h 7"/>
                  <a:gd name="T18" fmla="*/ 3 w 6"/>
                  <a:gd name="T19" fmla="*/ 7 h 7"/>
                  <a:gd name="T20" fmla="*/ 5 w 6"/>
                  <a:gd name="T21" fmla="*/ 7 h 7"/>
                  <a:gd name="T22" fmla="*/ 6 w 6"/>
                  <a:gd name="T23" fmla="*/ 5 h 7"/>
                  <a:gd name="T24" fmla="*/ 6 w 6"/>
                  <a:gd name="T25" fmla="*/ 5 h 7"/>
                  <a:gd name="T26" fmla="*/ 6 w 6"/>
                  <a:gd name="T27" fmla="*/ 4 h 7"/>
                  <a:gd name="T28" fmla="*/ 6 w 6"/>
                  <a:gd name="T29" fmla="*/ 3 h 7"/>
                  <a:gd name="T30" fmla="*/ 6 w 6"/>
                  <a:gd name="T31" fmla="*/ 3 h 7"/>
                  <a:gd name="T32" fmla="*/ 5 w 6"/>
                  <a:gd name="T33" fmla="*/ 1 h 7"/>
                  <a:gd name="T34" fmla="*/ 5 w 6"/>
                  <a:gd name="T35" fmla="*/ 1 h 7"/>
                  <a:gd name="T36" fmla="*/ 5 w 6"/>
                  <a:gd name="T37" fmla="*/ 1 h 7"/>
                  <a:gd name="T38" fmla="*/ 3 w 6"/>
                  <a:gd name="T39" fmla="*/ 0 h 7"/>
                  <a:gd name="T40" fmla="*/ 3 w 6"/>
                  <a:gd name="T41" fmla="*/ 0 h 7"/>
                  <a:gd name="T42" fmla="*/ 3 w 6"/>
                  <a:gd name="T43" fmla="*/ 0 h 7"/>
                  <a:gd name="T44" fmla="*/ 3 w 6"/>
                  <a:gd name="T45" fmla="*/ 0 h 7"/>
                  <a:gd name="T46" fmla="*/ 2 w 6"/>
                  <a:gd name="T47" fmla="*/ 0 h 7"/>
                  <a:gd name="T48" fmla="*/ 2 w 6"/>
                  <a:gd name="T49" fmla="*/ 0 h 7"/>
                  <a:gd name="T50" fmla="*/ 2 w 6"/>
                  <a:gd name="T51" fmla="*/ 0 h 7"/>
                  <a:gd name="T52" fmla="*/ 2 w 6"/>
                  <a:gd name="T53" fmla="*/ 0 h 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
                  <a:gd name="T82" fmla="*/ 0 h 7"/>
                  <a:gd name="T83" fmla="*/ 6 w 6"/>
                  <a:gd name="T84" fmla="*/ 7 h 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 h="7">
                    <a:moveTo>
                      <a:pt x="2" y="0"/>
                    </a:moveTo>
                    <a:lnTo>
                      <a:pt x="2" y="0"/>
                    </a:lnTo>
                    <a:lnTo>
                      <a:pt x="0" y="0"/>
                    </a:lnTo>
                    <a:lnTo>
                      <a:pt x="0" y="1"/>
                    </a:lnTo>
                    <a:lnTo>
                      <a:pt x="0" y="4"/>
                    </a:lnTo>
                    <a:lnTo>
                      <a:pt x="2" y="7"/>
                    </a:lnTo>
                    <a:lnTo>
                      <a:pt x="3" y="7"/>
                    </a:lnTo>
                    <a:lnTo>
                      <a:pt x="5" y="7"/>
                    </a:lnTo>
                    <a:lnTo>
                      <a:pt x="6" y="5"/>
                    </a:lnTo>
                    <a:lnTo>
                      <a:pt x="6" y="4"/>
                    </a:lnTo>
                    <a:lnTo>
                      <a:pt x="6" y="3"/>
                    </a:lnTo>
                    <a:lnTo>
                      <a:pt x="5" y="1"/>
                    </a:lnTo>
                    <a:lnTo>
                      <a:pt x="3" y="0"/>
                    </a:lnTo>
                    <a:lnTo>
                      <a:pt x="2"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7" name="Freeform 401"/>
              <p:cNvSpPr>
                <a:spLocks/>
              </p:cNvSpPr>
              <p:nvPr/>
            </p:nvSpPr>
            <p:spPr bwMode="auto">
              <a:xfrm>
                <a:off x="3785" y="3716"/>
                <a:ext cx="25" cy="35"/>
              </a:xfrm>
              <a:custGeom>
                <a:avLst/>
                <a:gdLst>
                  <a:gd name="T0" fmla="*/ 16 w 25"/>
                  <a:gd name="T1" fmla="*/ 0 h 35"/>
                  <a:gd name="T2" fmla="*/ 8 w 25"/>
                  <a:gd name="T3" fmla="*/ 5 h 35"/>
                  <a:gd name="T4" fmla="*/ 8 w 25"/>
                  <a:gd name="T5" fmla="*/ 6 h 35"/>
                  <a:gd name="T6" fmla="*/ 8 w 25"/>
                  <a:gd name="T7" fmla="*/ 6 h 35"/>
                  <a:gd name="T8" fmla="*/ 8 w 25"/>
                  <a:gd name="T9" fmla="*/ 9 h 35"/>
                  <a:gd name="T10" fmla="*/ 7 w 25"/>
                  <a:gd name="T11" fmla="*/ 12 h 35"/>
                  <a:gd name="T12" fmla="*/ 6 w 25"/>
                  <a:gd name="T13" fmla="*/ 15 h 35"/>
                  <a:gd name="T14" fmla="*/ 3 w 25"/>
                  <a:gd name="T15" fmla="*/ 21 h 35"/>
                  <a:gd name="T16" fmla="*/ 1 w 25"/>
                  <a:gd name="T17" fmla="*/ 26 h 35"/>
                  <a:gd name="T18" fmla="*/ 1 w 25"/>
                  <a:gd name="T19" fmla="*/ 30 h 35"/>
                  <a:gd name="T20" fmla="*/ 1 w 25"/>
                  <a:gd name="T21" fmla="*/ 30 h 35"/>
                  <a:gd name="T22" fmla="*/ 1 w 25"/>
                  <a:gd name="T23" fmla="*/ 31 h 35"/>
                  <a:gd name="T24" fmla="*/ 1 w 25"/>
                  <a:gd name="T25" fmla="*/ 31 h 35"/>
                  <a:gd name="T26" fmla="*/ 1 w 25"/>
                  <a:gd name="T27" fmla="*/ 31 h 35"/>
                  <a:gd name="T28" fmla="*/ 1 w 25"/>
                  <a:gd name="T29" fmla="*/ 32 h 35"/>
                  <a:gd name="T30" fmla="*/ 0 w 25"/>
                  <a:gd name="T31" fmla="*/ 35 h 35"/>
                  <a:gd name="T32" fmla="*/ 0 w 25"/>
                  <a:gd name="T33" fmla="*/ 35 h 35"/>
                  <a:gd name="T34" fmla="*/ 0 w 25"/>
                  <a:gd name="T35" fmla="*/ 35 h 35"/>
                  <a:gd name="T36" fmla="*/ 0 w 25"/>
                  <a:gd name="T37" fmla="*/ 35 h 35"/>
                  <a:gd name="T38" fmla="*/ 0 w 25"/>
                  <a:gd name="T39" fmla="*/ 35 h 35"/>
                  <a:gd name="T40" fmla="*/ 6 w 25"/>
                  <a:gd name="T41" fmla="*/ 34 h 35"/>
                  <a:gd name="T42" fmla="*/ 6 w 25"/>
                  <a:gd name="T43" fmla="*/ 34 h 35"/>
                  <a:gd name="T44" fmla="*/ 6 w 25"/>
                  <a:gd name="T45" fmla="*/ 34 h 35"/>
                  <a:gd name="T46" fmla="*/ 6 w 25"/>
                  <a:gd name="T47" fmla="*/ 34 h 35"/>
                  <a:gd name="T48" fmla="*/ 6 w 25"/>
                  <a:gd name="T49" fmla="*/ 34 h 35"/>
                  <a:gd name="T50" fmla="*/ 6 w 25"/>
                  <a:gd name="T51" fmla="*/ 32 h 35"/>
                  <a:gd name="T52" fmla="*/ 7 w 25"/>
                  <a:gd name="T53" fmla="*/ 32 h 35"/>
                  <a:gd name="T54" fmla="*/ 8 w 25"/>
                  <a:gd name="T55" fmla="*/ 31 h 35"/>
                  <a:gd name="T56" fmla="*/ 10 w 25"/>
                  <a:gd name="T57" fmla="*/ 28 h 35"/>
                  <a:gd name="T58" fmla="*/ 11 w 25"/>
                  <a:gd name="T59" fmla="*/ 27 h 35"/>
                  <a:gd name="T60" fmla="*/ 14 w 25"/>
                  <a:gd name="T61" fmla="*/ 20 h 35"/>
                  <a:gd name="T62" fmla="*/ 15 w 25"/>
                  <a:gd name="T63" fmla="*/ 16 h 35"/>
                  <a:gd name="T64" fmla="*/ 19 w 25"/>
                  <a:gd name="T65" fmla="*/ 12 h 35"/>
                  <a:gd name="T66" fmla="*/ 22 w 25"/>
                  <a:gd name="T67" fmla="*/ 11 h 35"/>
                  <a:gd name="T68" fmla="*/ 23 w 25"/>
                  <a:gd name="T69" fmla="*/ 9 h 35"/>
                  <a:gd name="T70" fmla="*/ 25 w 25"/>
                  <a:gd name="T71" fmla="*/ 8 h 35"/>
                  <a:gd name="T72" fmla="*/ 23 w 25"/>
                  <a:gd name="T73" fmla="*/ 5 h 35"/>
                  <a:gd name="T74" fmla="*/ 23 w 25"/>
                  <a:gd name="T75" fmla="*/ 4 h 35"/>
                  <a:gd name="T76" fmla="*/ 19 w 25"/>
                  <a:gd name="T77" fmla="*/ 0 h 35"/>
                  <a:gd name="T78" fmla="*/ 18 w 25"/>
                  <a:gd name="T79" fmla="*/ 0 h 35"/>
                  <a:gd name="T80" fmla="*/ 16 w 25"/>
                  <a:gd name="T81" fmla="*/ 0 h 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5"/>
                  <a:gd name="T124" fmla="*/ 0 h 35"/>
                  <a:gd name="T125" fmla="*/ 25 w 25"/>
                  <a:gd name="T126" fmla="*/ 35 h 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5" h="35">
                    <a:moveTo>
                      <a:pt x="16" y="0"/>
                    </a:moveTo>
                    <a:lnTo>
                      <a:pt x="8" y="5"/>
                    </a:lnTo>
                    <a:lnTo>
                      <a:pt x="8" y="6"/>
                    </a:lnTo>
                    <a:lnTo>
                      <a:pt x="8" y="9"/>
                    </a:lnTo>
                    <a:lnTo>
                      <a:pt x="7" y="12"/>
                    </a:lnTo>
                    <a:lnTo>
                      <a:pt x="6" y="15"/>
                    </a:lnTo>
                    <a:lnTo>
                      <a:pt x="3" y="21"/>
                    </a:lnTo>
                    <a:lnTo>
                      <a:pt x="1" y="26"/>
                    </a:lnTo>
                    <a:lnTo>
                      <a:pt x="1" y="30"/>
                    </a:lnTo>
                    <a:lnTo>
                      <a:pt x="1" y="31"/>
                    </a:lnTo>
                    <a:lnTo>
                      <a:pt x="1" y="32"/>
                    </a:lnTo>
                    <a:lnTo>
                      <a:pt x="0" y="35"/>
                    </a:lnTo>
                    <a:lnTo>
                      <a:pt x="6" y="34"/>
                    </a:lnTo>
                    <a:lnTo>
                      <a:pt x="6" y="32"/>
                    </a:lnTo>
                    <a:lnTo>
                      <a:pt x="7" y="32"/>
                    </a:lnTo>
                    <a:lnTo>
                      <a:pt x="8" y="31"/>
                    </a:lnTo>
                    <a:lnTo>
                      <a:pt x="10" y="28"/>
                    </a:lnTo>
                    <a:lnTo>
                      <a:pt x="11" y="27"/>
                    </a:lnTo>
                    <a:lnTo>
                      <a:pt x="14" y="20"/>
                    </a:lnTo>
                    <a:lnTo>
                      <a:pt x="15" y="16"/>
                    </a:lnTo>
                    <a:lnTo>
                      <a:pt x="19" y="12"/>
                    </a:lnTo>
                    <a:lnTo>
                      <a:pt x="22" y="11"/>
                    </a:lnTo>
                    <a:lnTo>
                      <a:pt x="23" y="9"/>
                    </a:lnTo>
                    <a:lnTo>
                      <a:pt x="25" y="8"/>
                    </a:lnTo>
                    <a:lnTo>
                      <a:pt x="23" y="5"/>
                    </a:lnTo>
                    <a:lnTo>
                      <a:pt x="23" y="4"/>
                    </a:lnTo>
                    <a:lnTo>
                      <a:pt x="19" y="0"/>
                    </a:lnTo>
                    <a:lnTo>
                      <a:pt x="18" y="0"/>
                    </a:lnTo>
                    <a:lnTo>
                      <a:pt x="16"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8" name="Freeform 402"/>
              <p:cNvSpPr>
                <a:spLocks/>
              </p:cNvSpPr>
              <p:nvPr/>
            </p:nvSpPr>
            <p:spPr bwMode="auto">
              <a:xfrm>
                <a:off x="3799" y="3728"/>
                <a:ext cx="9" cy="22"/>
              </a:xfrm>
              <a:custGeom>
                <a:avLst/>
                <a:gdLst>
                  <a:gd name="T0" fmla="*/ 8 w 9"/>
                  <a:gd name="T1" fmla="*/ 20 h 22"/>
                  <a:gd name="T2" fmla="*/ 8 w 9"/>
                  <a:gd name="T3" fmla="*/ 19 h 22"/>
                  <a:gd name="T4" fmla="*/ 8 w 9"/>
                  <a:gd name="T5" fmla="*/ 18 h 22"/>
                  <a:gd name="T6" fmla="*/ 9 w 9"/>
                  <a:gd name="T7" fmla="*/ 16 h 22"/>
                  <a:gd name="T8" fmla="*/ 9 w 9"/>
                  <a:gd name="T9" fmla="*/ 12 h 22"/>
                  <a:gd name="T10" fmla="*/ 8 w 9"/>
                  <a:gd name="T11" fmla="*/ 5 h 22"/>
                  <a:gd name="T12" fmla="*/ 7 w 9"/>
                  <a:gd name="T13" fmla="*/ 0 h 22"/>
                  <a:gd name="T14" fmla="*/ 7 w 9"/>
                  <a:gd name="T15" fmla="*/ 0 h 22"/>
                  <a:gd name="T16" fmla="*/ 7 w 9"/>
                  <a:gd name="T17" fmla="*/ 0 h 22"/>
                  <a:gd name="T18" fmla="*/ 7 w 9"/>
                  <a:gd name="T19" fmla="*/ 0 h 22"/>
                  <a:gd name="T20" fmla="*/ 5 w 9"/>
                  <a:gd name="T21" fmla="*/ 0 h 22"/>
                  <a:gd name="T22" fmla="*/ 2 w 9"/>
                  <a:gd name="T23" fmla="*/ 5 h 22"/>
                  <a:gd name="T24" fmla="*/ 0 w 9"/>
                  <a:gd name="T25" fmla="*/ 9 h 22"/>
                  <a:gd name="T26" fmla="*/ 0 w 9"/>
                  <a:gd name="T27" fmla="*/ 9 h 22"/>
                  <a:gd name="T28" fmla="*/ 0 w 9"/>
                  <a:gd name="T29" fmla="*/ 9 h 22"/>
                  <a:gd name="T30" fmla="*/ 1 w 9"/>
                  <a:gd name="T31" fmla="*/ 15 h 22"/>
                  <a:gd name="T32" fmla="*/ 2 w 9"/>
                  <a:gd name="T33" fmla="*/ 18 h 22"/>
                  <a:gd name="T34" fmla="*/ 2 w 9"/>
                  <a:gd name="T35" fmla="*/ 20 h 22"/>
                  <a:gd name="T36" fmla="*/ 2 w 9"/>
                  <a:gd name="T37" fmla="*/ 22 h 22"/>
                  <a:gd name="T38" fmla="*/ 2 w 9"/>
                  <a:gd name="T39" fmla="*/ 22 h 22"/>
                  <a:gd name="T40" fmla="*/ 2 w 9"/>
                  <a:gd name="T41" fmla="*/ 22 h 22"/>
                  <a:gd name="T42" fmla="*/ 2 w 9"/>
                  <a:gd name="T43" fmla="*/ 22 h 22"/>
                  <a:gd name="T44" fmla="*/ 2 w 9"/>
                  <a:gd name="T45" fmla="*/ 22 h 22"/>
                  <a:gd name="T46" fmla="*/ 8 w 9"/>
                  <a:gd name="T47" fmla="*/ 22 h 22"/>
                  <a:gd name="T48" fmla="*/ 8 w 9"/>
                  <a:gd name="T49" fmla="*/ 22 h 22"/>
                  <a:gd name="T50" fmla="*/ 8 w 9"/>
                  <a:gd name="T51" fmla="*/ 20 h 22"/>
                  <a:gd name="T52" fmla="*/ 8 w 9"/>
                  <a:gd name="T53" fmla="*/ 20 h 22"/>
                  <a:gd name="T54" fmla="*/ 8 w 9"/>
                  <a:gd name="T55" fmla="*/ 20 h 2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
                  <a:gd name="T85" fmla="*/ 0 h 22"/>
                  <a:gd name="T86" fmla="*/ 9 w 9"/>
                  <a:gd name="T87" fmla="*/ 22 h 2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 h="22">
                    <a:moveTo>
                      <a:pt x="8" y="20"/>
                    </a:moveTo>
                    <a:lnTo>
                      <a:pt x="8" y="19"/>
                    </a:lnTo>
                    <a:lnTo>
                      <a:pt x="8" y="18"/>
                    </a:lnTo>
                    <a:lnTo>
                      <a:pt x="9" y="16"/>
                    </a:lnTo>
                    <a:lnTo>
                      <a:pt x="9" y="12"/>
                    </a:lnTo>
                    <a:lnTo>
                      <a:pt x="8" y="5"/>
                    </a:lnTo>
                    <a:lnTo>
                      <a:pt x="7" y="0"/>
                    </a:lnTo>
                    <a:lnTo>
                      <a:pt x="5" y="0"/>
                    </a:lnTo>
                    <a:lnTo>
                      <a:pt x="2" y="5"/>
                    </a:lnTo>
                    <a:lnTo>
                      <a:pt x="0" y="9"/>
                    </a:lnTo>
                    <a:lnTo>
                      <a:pt x="1" y="15"/>
                    </a:lnTo>
                    <a:lnTo>
                      <a:pt x="2" y="18"/>
                    </a:lnTo>
                    <a:lnTo>
                      <a:pt x="2" y="20"/>
                    </a:lnTo>
                    <a:lnTo>
                      <a:pt x="2" y="22"/>
                    </a:lnTo>
                    <a:lnTo>
                      <a:pt x="8" y="22"/>
                    </a:lnTo>
                    <a:lnTo>
                      <a:pt x="8" y="2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49" name="Freeform 403"/>
              <p:cNvSpPr>
                <a:spLocks/>
              </p:cNvSpPr>
              <p:nvPr/>
            </p:nvSpPr>
            <p:spPr bwMode="auto">
              <a:xfrm>
                <a:off x="3729" y="3751"/>
                <a:ext cx="23" cy="29"/>
              </a:xfrm>
              <a:custGeom>
                <a:avLst/>
                <a:gdLst>
                  <a:gd name="T0" fmla="*/ 14 w 23"/>
                  <a:gd name="T1" fmla="*/ 21 h 29"/>
                  <a:gd name="T2" fmla="*/ 15 w 23"/>
                  <a:gd name="T3" fmla="*/ 23 h 29"/>
                  <a:gd name="T4" fmla="*/ 17 w 23"/>
                  <a:gd name="T5" fmla="*/ 23 h 29"/>
                  <a:gd name="T6" fmla="*/ 22 w 23"/>
                  <a:gd name="T7" fmla="*/ 26 h 29"/>
                  <a:gd name="T8" fmla="*/ 23 w 23"/>
                  <a:gd name="T9" fmla="*/ 26 h 29"/>
                  <a:gd name="T10" fmla="*/ 23 w 23"/>
                  <a:gd name="T11" fmla="*/ 27 h 29"/>
                  <a:gd name="T12" fmla="*/ 23 w 23"/>
                  <a:gd name="T13" fmla="*/ 29 h 29"/>
                  <a:gd name="T14" fmla="*/ 21 w 23"/>
                  <a:gd name="T15" fmla="*/ 29 h 29"/>
                  <a:gd name="T16" fmla="*/ 19 w 23"/>
                  <a:gd name="T17" fmla="*/ 29 h 29"/>
                  <a:gd name="T18" fmla="*/ 15 w 23"/>
                  <a:gd name="T19" fmla="*/ 27 h 29"/>
                  <a:gd name="T20" fmla="*/ 14 w 23"/>
                  <a:gd name="T21" fmla="*/ 27 h 29"/>
                  <a:gd name="T22" fmla="*/ 10 w 23"/>
                  <a:gd name="T23" fmla="*/ 22 h 29"/>
                  <a:gd name="T24" fmla="*/ 7 w 23"/>
                  <a:gd name="T25" fmla="*/ 19 h 29"/>
                  <a:gd name="T26" fmla="*/ 3 w 23"/>
                  <a:gd name="T27" fmla="*/ 12 h 29"/>
                  <a:gd name="T28" fmla="*/ 0 w 23"/>
                  <a:gd name="T29" fmla="*/ 7 h 29"/>
                  <a:gd name="T30" fmla="*/ 0 w 23"/>
                  <a:gd name="T31" fmla="*/ 3 h 29"/>
                  <a:gd name="T32" fmla="*/ 0 w 23"/>
                  <a:gd name="T33" fmla="*/ 1 h 29"/>
                  <a:gd name="T34" fmla="*/ 0 w 23"/>
                  <a:gd name="T35" fmla="*/ 1 h 29"/>
                  <a:gd name="T36" fmla="*/ 0 w 23"/>
                  <a:gd name="T37" fmla="*/ 1 h 29"/>
                  <a:gd name="T38" fmla="*/ 0 w 23"/>
                  <a:gd name="T39" fmla="*/ 1 h 29"/>
                  <a:gd name="T40" fmla="*/ 0 w 23"/>
                  <a:gd name="T41" fmla="*/ 1 h 29"/>
                  <a:gd name="T42" fmla="*/ 0 w 23"/>
                  <a:gd name="T43" fmla="*/ 0 h 29"/>
                  <a:gd name="T44" fmla="*/ 0 w 23"/>
                  <a:gd name="T45" fmla="*/ 0 h 29"/>
                  <a:gd name="T46" fmla="*/ 7 w 23"/>
                  <a:gd name="T47" fmla="*/ 1 h 29"/>
                  <a:gd name="T48" fmla="*/ 7 w 23"/>
                  <a:gd name="T49" fmla="*/ 1 h 29"/>
                  <a:gd name="T50" fmla="*/ 7 w 23"/>
                  <a:gd name="T51" fmla="*/ 1 h 29"/>
                  <a:gd name="T52" fmla="*/ 7 w 23"/>
                  <a:gd name="T53" fmla="*/ 1 h 29"/>
                  <a:gd name="T54" fmla="*/ 7 w 23"/>
                  <a:gd name="T55" fmla="*/ 1 h 29"/>
                  <a:gd name="T56" fmla="*/ 8 w 23"/>
                  <a:gd name="T57" fmla="*/ 7 h 29"/>
                  <a:gd name="T58" fmla="*/ 10 w 23"/>
                  <a:gd name="T59" fmla="*/ 11 h 29"/>
                  <a:gd name="T60" fmla="*/ 14 w 23"/>
                  <a:gd name="T61" fmla="*/ 21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
                  <a:gd name="T94" fmla="*/ 0 h 29"/>
                  <a:gd name="T95" fmla="*/ 23 w 23"/>
                  <a:gd name="T96" fmla="*/ 29 h 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 h="29">
                    <a:moveTo>
                      <a:pt x="14" y="21"/>
                    </a:moveTo>
                    <a:lnTo>
                      <a:pt x="15" y="23"/>
                    </a:lnTo>
                    <a:lnTo>
                      <a:pt x="17" y="23"/>
                    </a:lnTo>
                    <a:lnTo>
                      <a:pt x="22" y="26"/>
                    </a:lnTo>
                    <a:lnTo>
                      <a:pt x="23" y="26"/>
                    </a:lnTo>
                    <a:lnTo>
                      <a:pt x="23" y="27"/>
                    </a:lnTo>
                    <a:lnTo>
                      <a:pt x="23" y="29"/>
                    </a:lnTo>
                    <a:lnTo>
                      <a:pt x="21" y="29"/>
                    </a:lnTo>
                    <a:lnTo>
                      <a:pt x="19" y="29"/>
                    </a:lnTo>
                    <a:lnTo>
                      <a:pt x="15" y="27"/>
                    </a:lnTo>
                    <a:lnTo>
                      <a:pt x="14" y="27"/>
                    </a:lnTo>
                    <a:lnTo>
                      <a:pt x="10" y="22"/>
                    </a:lnTo>
                    <a:lnTo>
                      <a:pt x="7" y="19"/>
                    </a:lnTo>
                    <a:lnTo>
                      <a:pt x="3" y="12"/>
                    </a:lnTo>
                    <a:lnTo>
                      <a:pt x="0" y="7"/>
                    </a:lnTo>
                    <a:lnTo>
                      <a:pt x="0" y="3"/>
                    </a:lnTo>
                    <a:lnTo>
                      <a:pt x="0" y="1"/>
                    </a:lnTo>
                    <a:lnTo>
                      <a:pt x="0" y="0"/>
                    </a:lnTo>
                    <a:lnTo>
                      <a:pt x="7" y="1"/>
                    </a:lnTo>
                    <a:lnTo>
                      <a:pt x="8" y="7"/>
                    </a:lnTo>
                    <a:lnTo>
                      <a:pt x="10" y="11"/>
                    </a:lnTo>
                    <a:lnTo>
                      <a:pt x="14" y="21"/>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0" name="Freeform 404"/>
              <p:cNvSpPr>
                <a:spLocks/>
              </p:cNvSpPr>
              <p:nvPr/>
            </p:nvSpPr>
            <p:spPr bwMode="auto">
              <a:xfrm>
                <a:off x="3744" y="3752"/>
                <a:ext cx="21" cy="25"/>
              </a:xfrm>
              <a:custGeom>
                <a:avLst/>
                <a:gdLst>
                  <a:gd name="T0" fmla="*/ 14 w 21"/>
                  <a:gd name="T1" fmla="*/ 18 h 25"/>
                  <a:gd name="T2" fmla="*/ 14 w 21"/>
                  <a:gd name="T3" fmla="*/ 18 h 25"/>
                  <a:gd name="T4" fmla="*/ 14 w 21"/>
                  <a:gd name="T5" fmla="*/ 18 h 25"/>
                  <a:gd name="T6" fmla="*/ 14 w 21"/>
                  <a:gd name="T7" fmla="*/ 20 h 25"/>
                  <a:gd name="T8" fmla="*/ 14 w 21"/>
                  <a:gd name="T9" fmla="*/ 20 h 25"/>
                  <a:gd name="T10" fmla="*/ 17 w 21"/>
                  <a:gd name="T11" fmla="*/ 22 h 25"/>
                  <a:gd name="T12" fmla="*/ 21 w 21"/>
                  <a:gd name="T13" fmla="*/ 24 h 25"/>
                  <a:gd name="T14" fmla="*/ 19 w 21"/>
                  <a:gd name="T15" fmla="*/ 25 h 25"/>
                  <a:gd name="T16" fmla="*/ 17 w 21"/>
                  <a:gd name="T17" fmla="*/ 25 h 25"/>
                  <a:gd name="T18" fmla="*/ 11 w 21"/>
                  <a:gd name="T19" fmla="*/ 24 h 25"/>
                  <a:gd name="T20" fmla="*/ 10 w 21"/>
                  <a:gd name="T21" fmla="*/ 21 h 25"/>
                  <a:gd name="T22" fmla="*/ 8 w 21"/>
                  <a:gd name="T23" fmla="*/ 20 h 25"/>
                  <a:gd name="T24" fmla="*/ 8 w 21"/>
                  <a:gd name="T25" fmla="*/ 20 h 25"/>
                  <a:gd name="T26" fmla="*/ 8 w 21"/>
                  <a:gd name="T27" fmla="*/ 20 h 25"/>
                  <a:gd name="T28" fmla="*/ 8 w 21"/>
                  <a:gd name="T29" fmla="*/ 18 h 25"/>
                  <a:gd name="T30" fmla="*/ 8 w 21"/>
                  <a:gd name="T31" fmla="*/ 18 h 25"/>
                  <a:gd name="T32" fmla="*/ 8 w 21"/>
                  <a:gd name="T33" fmla="*/ 18 h 25"/>
                  <a:gd name="T34" fmla="*/ 8 w 21"/>
                  <a:gd name="T35" fmla="*/ 18 h 25"/>
                  <a:gd name="T36" fmla="*/ 7 w 21"/>
                  <a:gd name="T37" fmla="*/ 18 h 25"/>
                  <a:gd name="T38" fmla="*/ 7 w 21"/>
                  <a:gd name="T39" fmla="*/ 18 h 25"/>
                  <a:gd name="T40" fmla="*/ 7 w 21"/>
                  <a:gd name="T41" fmla="*/ 17 h 25"/>
                  <a:gd name="T42" fmla="*/ 7 w 21"/>
                  <a:gd name="T43" fmla="*/ 17 h 25"/>
                  <a:gd name="T44" fmla="*/ 7 w 21"/>
                  <a:gd name="T45" fmla="*/ 17 h 25"/>
                  <a:gd name="T46" fmla="*/ 7 w 21"/>
                  <a:gd name="T47" fmla="*/ 17 h 25"/>
                  <a:gd name="T48" fmla="*/ 6 w 21"/>
                  <a:gd name="T49" fmla="*/ 17 h 25"/>
                  <a:gd name="T50" fmla="*/ 6 w 21"/>
                  <a:gd name="T51" fmla="*/ 15 h 25"/>
                  <a:gd name="T52" fmla="*/ 6 w 21"/>
                  <a:gd name="T53" fmla="*/ 15 h 25"/>
                  <a:gd name="T54" fmla="*/ 2 w 21"/>
                  <a:gd name="T55" fmla="*/ 9 h 25"/>
                  <a:gd name="T56" fmla="*/ 0 w 21"/>
                  <a:gd name="T57" fmla="*/ 0 h 25"/>
                  <a:gd name="T58" fmla="*/ 0 w 21"/>
                  <a:gd name="T59" fmla="*/ 0 h 25"/>
                  <a:gd name="T60" fmla="*/ 2 w 21"/>
                  <a:gd name="T61" fmla="*/ 0 h 25"/>
                  <a:gd name="T62" fmla="*/ 8 w 21"/>
                  <a:gd name="T63" fmla="*/ 2 h 25"/>
                  <a:gd name="T64" fmla="*/ 10 w 21"/>
                  <a:gd name="T65" fmla="*/ 7 h 25"/>
                  <a:gd name="T66" fmla="*/ 11 w 21"/>
                  <a:gd name="T67" fmla="*/ 13 h 25"/>
                  <a:gd name="T68" fmla="*/ 13 w 21"/>
                  <a:gd name="T69" fmla="*/ 14 h 25"/>
                  <a:gd name="T70" fmla="*/ 13 w 21"/>
                  <a:gd name="T71" fmla="*/ 14 h 25"/>
                  <a:gd name="T72" fmla="*/ 13 w 21"/>
                  <a:gd name="T73" fmla="*/ 15 h 25"/>
                  <a:gd name="T74" fmla="*/ 13 w 21"/>
                  <a:gd name="T75" fmla="*/ 15 h 25"/>
                  <a:gd name="T76" fmla="*/ 13 w 21"/>
                  <a:gd name="T77" fmla="*/ 15 h 25"/>
                  <a:gd name="T78" fmla="*/ 13 w 21"/>
                  <a:gd name="T79" fmla="*/ 15 h 25"/>
                  <a:gd name="T80" fmla="*/ 13 w 21"/>
                  <a:gd name="T81" fmla="*/ 15 h 25"/>
                  <a:gd name="T82" fmla="*/ 14 w 21"/>
                  <a:gd name="T83" fmla="*/ 17 h 25"/>
                  <a:gd name="T84" fmla="*/ 13 w 21"/>
                  <a:gd name="T85" fmla="*/ 17 h 25"/>
                  <a:gd name="T86" fmla="*/ 13 w 21"/>
                  <a:gd name="T87" fmla="*/ 17 h 25"/>
                  <a:gd name="T88" fmla="*/ 13 w 21"/>
                  <a:gd name="T89" fmla="*/ 18 h 25"/>
                  <a:gd name="T90" fmla="*/ 14 w 21"/>
                  <a:gd name="T91" fmla="*/ 18 h 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
                  <a:gd name="T139" fmla="*/ 0 h 25"/>
                  <a:gd name="T140" fmla="*/ 21 w 21"/>
                  <a:gd name="T141" fmla="*/ 25 h 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 h="25">
                    <a:moveTo>
                      <a:pt x="14" y="18"/>
                    </a:moveTo>
                    <a:lnTo>
                      <a:pt x="14" y="18"/>
                    </a:lnTo>
                    <a:lnTo>
                      <a:pt x="14" y="20"/>
                    </a:lnTo>
                    <a:lnTo>
                      <a:pt x="14" y="21"/>
                    </a:lnTo>
                    <a:lnTo>
                      <a:pt x="17" y="22"/>
                    </a:lnTo>
                    <a:lnTo>
                      <a:pt x="19" y="24"/>
                    </a:lnTo>
                    <a:lnTo>
                      <a:pt x="21" y="24"/>
                    </a:lnTo>
                    <a:lnTo>
                      <a:pt x="21" y="25"/>
                    </a:lnTo>
                    <a:lnTo>
                      <a:pt x="19" y="25"/>
                    </a:lnTo>
                    <a:lnTo>
                      <a:pt x="18" y="25"/>
                    </a:lnTo>
                    <a:lnTo>
                      <a:pt x="17" y="25"/>
                    </a:lnTo>
                    <a:lnTo>
                      <a:pt x="13" y="24"/>
                    </a:lnTo>
                    <a:lnTo>
                      <a:pt x="11" y="24"/>
                    </a:lnTo>
                    <a:lnTo>
                      <a:pt x="10" y="22"/>
                    </a:lnTo>
                    <a:lnTo>
                      <a:pt x="10" y="21"/>
                    </a:lnTo>
                    <a:lnTo>
                      <a:pt x="8" y="20"/>
                    </a:lnTo>
                    <a:lnTo>
                      <a:pt x="8" y="18"/>
                    </a:lnTo>
                    <a:lnTo>
                      <a:pt x="7" y="18"/>
                    </a:lnTo>
                    <a:lnTo>
                      <a:pt x="7" y="17"/>
                    </a:lnTo>
                    <a:lnTo>
                      <a:pt x="6" y="17"/>
                    </a:lnTo>
                    <a:lnTo>
                      <a:pt x="6" y="15"/>
                    </a:lnTo>
                    <a:lnTo>
                      <a:pt x="4" y="13"/>
                    </a:lnTo>
                    <a:lnTo>
                      <a:pt x="2" y="9"/>
                    </a:lnTo>
                    <a:lnTo>
                      <a:pt x="0" y="5"/>
                    </a:lnTo>
                    <a:lnTo>
                      <a:pt x="0" y="0"/>
                    </a:lnTo>
                    <a:lnTo>
                      <a:pt x="2" y="0"/>
                    </a:lnTo>
                    <a:lnTo>
                      <a:pt x="8" y="2"/>
                    </a:lnTo>
                    <a:lnTo>
                      <a:pt x="10" y="7"/>
                    </a:lnTo>
                    <a:lnTo>
                      <a:pt x="11" y="13"/>
                    </a:lnTo>
                    <a:lnTo>
                      <a:pt x="13" y="14"/>
                    </a:lnTo>
                    <a:lnTo>
                      <a:pt x="13" y="15"/>
                    </a:lnTo>
                    <a:lnTo>
                      <a:pt x="14" y="17"/>
                    </a:lnTo>
                    <a:lnTo>
                      <a:pt x="13" y="17"/>
                    </a:lnTo>
                    <a:lnTo>
                      <a:pt x="13" y="18"/>
                    </a:lnTo>
                    <a:lnTo>
                      <a:pt x="14" y="18"/>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1" name="Freeform 405"/>
              <p:cNvSpPr>
                <a:spLocks/>
              </p:cNvSpPr>
              <p:nvPr/>
            </p:nvSpPr>
            <p:spPr bwMode="auto">
              <a:xfrm>
                <a:off x="3721" y="3660"/>
                <a:ext cx="44" cy="60"/>
              </a:xfrm>
              <a:custGeom>
                <a:avLst/>
                <a:gdLst>
                  <a:gd name="T0" fmla="*/ 12 w 44"/>
                  <a:gd name="T1" fmla="*/ 13 h 60"/>
                  <a:gd name="T2" fmla="*/ 12 w 44"/>
                  <a:gd name="T3" fmla="*/ 11 h 60"/>
                  <a:gd name="T4" fmla="*/ 10 w 44"/>
                  <a:gd name="T5" fmla="*/ 7 h 60"/>
                  <a:gd name="T6" fmla="*/ 10 w 44"/>
                  <a:gd name="T7" fmla="*/ 4 h 60"/>
                  <a:gd name="T8" fmla="*/ 11 w 44"/>
                  <a:gd name="T9" fmla="*/ 1 h 60"/>
                  <a:gd name="T10" fmla="*/ 12 w 44"/>
                  <a:gd name="T11" fmla="*/ 1 h 60"/>
                  <a:gd name="T12" fmla="*/ 12 w 44"/>
                  <a:gd name="T13" fmla="*/ 1 h 60"/>
                  <a:gd name="T14" fmla="*/ 14 w 44"/>
                  <a:gd name="T15" fmla="*/ 1 h 60"/>
                  <a:gd name="T16" fmla="*/ 15 w 44"/>
                  <a:gd name="T17" fmla="*/ 1 h 60"/>
                  <a:gd name="T18" fmla="*/ 15 w 44"/>
                  <a:gd name="T19" fmla="*/ 0 h 60"/>
                  <a:gd name="T20" fmla="*/ 15 w 44"/>
                  <a:gd name="T21" fmla="*/ 1 h 60"/>
                  <a:gd name="T22" fmla="*/ 16 w 44"/>
                  <a:gd name="T23" fmla="*/ 1 h 60"/>
                  <a:gd name="T24" fmla="*/ 16 w 44"/>
                  <a:gd name="T25" fmla="*/ 0 h 60"/>
                  <a:gd name="T26" fmla="*/ 18 w 44"/>
                  <a:gd name="T27" fmla="*/ 1 h 60"/>
                  <a:gd name="T28" fmla="*/ 18 w 44"/>
                  <a:gd name="T29" fmla="*/ 1 h 60"/>
                  <a:gd name="T30" fmla="*/ 19 w 44"/>
                  <a:gd name="T31" fmla="*/ 0 h 60"/>
                  <a:gd name="T32" fmla="*/ 19 w 44"/>
                  <a:gd name="T33" fmla="*/ 1 h 60"/>
                  <a:gd name="T34" fmla="*/ 19 w 44"/>
                  <a:gd name="T35" fmla="*/ 5 h 60"/>
                  <a:gd name="T36" fmla="*/ 22 w 44"/>
                  <a:gd name="T37" fmla="*/ 8 h 60"/>
                  <a:gd name="T38" fmla="*/ 22 w 44"/>
                  <a:gd name="T39" fmla="*/ 8 h 60"/>
                  <a:gd name="T40" fmla="*/ 19 w 44"/>
                  <a:gd name="T41" fmla="*/ 11 h 60"/>
                  <a:gd name="T42" fmla="*/ 18 w 44"/>
                  <a:gd name="T43" fmla="*/ 11 h 60"/>
                  <a:gd name="T44" fmla="*/ 18 w 44"/>
                  <a:gd name="T45" fmla="*/ 13 h 60"/>
                  <a:gd name="T46" fmla="*/ 22 w 44"/>
                  <a:gd name="T47" fmla="*/ 13 h 60"/>
                  <a:gd name="T48" fmla="*/ 29 w 44"/>
                  <a:gd name="T49" fmla="*/ 20 h 60"/>
                  <a:gd name="T50" fmla="*/ 27 w 44"/>
                  <a:gd name="T51" fmla="*/ 20 h 60"/>
                  <a:gd name="T52" fmla="*/ 25 w 44"/>
                  <a:gd name="T53" fmla="*/ 20 h 60"/>
                  <a:gd name="T54" fmla="*/ 25 w 44"/>
                  <a:gd name="T55" fmla="*/ 22 h 60"/>
                  <a:gd name="T56" fmla="*/ 26 w 44"/>
                  <a:gd name="T57" fmla="*/ 22 h 60"/>
                  <a:gd name="T58" fmla="*/ 33 w 44"/>
                  <a:gd name="T59" fmla="*/ 23 h 60"/>
                  <a:gd name="T60" fmla="*/ 31 w 44"/>
                  <a:gd name="T61" fmla="*/ 26 h 60"/>
                  <a:gd name="T62" fmla="*/ 31 w 44"/>
                  <a:gd name="T63" fmla="*/ 27 h 60"/>
                  <a:gd name="T64" fmla="*/ 31 w 44"/>
                  <a:gd name="T65" fmla="*/ 28 h 60"/>
                  <a:gd name="T66" fmla="*/ 33 w 44"/>
                  <a:gd name="T67" fmla="*/ 30 h 60"/>
                  <a:gd name="T68" fmla="*/ 36 w 44"/>
                  <a:gd name="T69" fmla="*/ 24 h 60"/>
                  <a:gd name="T70" fmla="*/ 40 w 44"/>
                  <a:gd name="T71" fmla="*/ 22 h 60"/>
                  <a:gd name="T72" fmla="*/ 44 w 44"/>
                  <a:gd name="T73" fmla="*/ 24 h 60"/>
                  <a:gd name="T74" fmla="*/ 44 w 44"/>
                  <a:gd name="T75" fmla="*/ 24 h 60"/>
                  <a:gd name="T76" fmla="*/ 38 w 44"/>
                  <a:gd name="T77" fmla="*/ 32 h 60"/>
                  <a:gd name="T78" fmla="*/ 30 w 44"/>
                  <a:gd name="T79" fmla="*/ 32 h 60"/>
                  <a:gd name="T80" fmla="*/ 26 w 44"/>
                  <a:gd name="T81" fmla="*/ 28 h 60"/>
                  <a:gd name="T82" fmla="*/ 25 w 44"/>
                  <a:gd name="T83" fmla="*/ 28 h 60"/>
                  <a:gd name="T84" fmla="*/ 25 w 44"/>
                  <a:gd name="T85" fmla="*/ 49 h 60"/>
                  <a:gd name="T86" fmla="*/ 23 w 44"/>
                  <a:gd name="T87" fmla="*/ 60 h 60"/>
                  <a:gd name="T88" fmla="*/ 15 w 44"/>
                  <a:gd name="T89" fmla="*/ 54 h 60"/>
                  <a:gd name="T90" fmla="*/ 11 w 44"/>
                  <a:gd name="T91" fmla="*/ 39 h 60"/>
                  <a:gd name="T92" fmla="*/ 8 w 44"/>
                  <a:gd name="T93" fmla="*/ 26 h 60"/>
                  <a:gd name="T94" fmla="*/ 7 w 44"/>
                  <a:gd name="T95" fmla="*/ 26 h 60"/>
                  <a:gd name="T96" fmla="*/ 3 w 44"/>
                  <a:gd name="T97" fmla="*/ 24 h 60"/>
                  <a:gd name="T98" fmla="*/ 0 w 44"/>
                  <a:gd name="T99" fmla="*/ 20 h 60"/>
                  <a:gd name="T100" fmla="*/ 3 w 44"/>
                  <a:gd name="T101" fmla="*/ 19 h 60"/>
                  <a:gd name="T102" fmla="*/ 6 w 44"/>
                  <a:gd name="T103" fmla="*/ 16 h 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
                  <a:gd name="T157" fmla="*/ 0 h 60"/>
                  <a:gd name="T158" fmla="*/ 44 w 44"/>
                  <a:gd name="T159" fmla="*/ 60 h 6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 h="60">
                    <a:moveTo>
                      <a:pt x="6" y="16"/>
                    </a:moveTo>
                    <a:lnTo>
                      <a:pt x="7" y="15"/>
                    </a:lnTo>
                    <a:lnTo>
                      <a:pt x="12" y="13"/>
                    </a:lnTo>
                    <a:lnTo>
                      <a:pt x="14" y="11"/>
                    </a:lnTo>
                    <a:lnTo>
                      <a:pt x="12" y="11"/>
                    </a:lnTo>
                    <a:lnTo>
                      <a:pt x="11" y="9"/>
                    </a:lnTo>
                    <a:lnTo>
                      <a:pt x="11" y="8"/>
                    </a:lnTo>
                    <a:lnTo>
                      <a:pt x="10" y="7"/>
                    </a:lnTo>
                    <a:lnTo>
                      <a:pt x="10" y="5"/>
                    </a:lnTo>
                    <a:lnTo>
                      <a:pt x="10" y="4"/>
                    </a:lnTo>
                    <a:lnTo>
                      <a:pt x="11" y="1"/>
                    </a:lnTo>
                    <a:lnTo>
                      <a:pt x="12" y="1"/>
                    </a:lnTo>
                    <a:lnTo>
                      <a:pt x="14" y="1"/>
                    </a:lnTo>
                    <a:lnTo>
                      <a:pt x="15" y="1"/>
                    </a:lnTo>
                    <a:lnTo>
                      <a:pt x="15" y="0"/>
                    </a:lnTo>
                    <a:lnTo>
                      <a:pt x="15" y="1"/>
                    </a:lnTo>
                    <a:lnTo>
                      <a:pt x="16" y="1"/>
                    </a:lnTo>
                    <a:lnTo>
                      <a:pt x="16" y="0"/>
                    </a:lnTo>
                    <a:lnTo>
                      <a:pt x="18" y="0"/>
                    </a:lnTo>
                    <a:lnTo>
                      <a:pt x="18" y="1"/>
                    </a:lnTo>
                    <a:lnTo>
                      <a:pt x="19" y="0"/>
                    </a:lnTo>
                    <a:lnTo>
                      <a:pt x="19" y="1"/>
                    </a:lnTo>
                    <a:lnTo>
                      <a:pt x="19" y="4"/>
                    </a:lnTo>
                    <a:lnTo>
                      <a:pt x="19" y="5"/>
                    </a:lnTo>
                    <a:lnTo>
                      <a:pt x="21" y="7"/>
                    </a:lnTo>
                    <a:lnTo>
                      <a:pt x="22" y="8"/>
                    </a:lnTo>
                    <a:lnTo>
                      <a:pt x="21" y="9"/>
                    </a:lnTo>
                    <a:lnTo>
                      <a:pt x="21" y="11"/>
                    </a:lnTo>
                    <a:lnTo>
                      <a:pt x="19" y="11"/>
                    </a:lnTo>
                    <a:lnTo>
                      <a:pt x="18" y="11"/>
                    </a:lnTo>
                    <a:lnTo>
                      <a:pt x="18" y="12"/>
                    </a:lnTo>
                    <a:lnTo>
                      <a:pt x="18" y="13"/>
                    </a:lnTo>
                    <a:lnTo>
                      <a:pt x="19" y="13"/>
                    </a:lnTo>
                    <a:lnTo>
                      <a:pt x="22" y="13"/>
                    </a:lnTo>
                    <a:lnTo>
                      <a:pt x="27" y="17"/>
                    </a:lnTo>
                    <a:lnTo>
                      <a:pt x="27" y="19"/>
                    </a:lnTo>
                    <a:lnTo>
                      <a:pt x="29" y="20"/>
                    </a:lnTo>
                    <a:lnTo>
                      <a:pt x="27" y="20"/>
                    </a:lnTo>
                    <a:lnTo>
                      <a:pt x="26" y="20"/>
                    </a:lnTo>
                    <a:lnTo>
                      <a:pt x="25" y="20"/>
                    </a:lnTo>
                    <a:lnTo>
                      <a:pt x="25" y="22"/>
                    </a:lnTo>
                    <a:lnTo>
                      <a:pt x="26" y="22"/>
                    </a:lnTo>
                    <a:lnTo>
                      <a:pt x="29" y="20"/>
                    </a:lnTo>
                    <a:lnTo>
                      <a:pt x="31" y="22"/>
                    </a:lnTo>
                    <a:lnTo>
                      <a:pt x="33" y="23"/>
                    </a:lnTo>
                    <a:lnTo>
                      <a:pt x="33" y="24"/>
                    </a:lnTo>
                    <a:lnTo>
                      <a:pt x="31" y="26"/>
                    </a:lnTo>
                    <a:lnTo>
                      <a:pt x="31" y="27"/>
                    </a:lnTo>
                    <a:lnTo>
                      <a:pt x="31" y="28"/>
                    </a:lnTo>
                    <a:lnTo>
                      <a:pt x="33" y="28"/>
                    </a:lnTo>
                    <a:lnTo>
                      <a:pt x="33" y="30"/>
                    </a:lnTo>
                    <a:lnTo>
                      <a:pt x="33" y="28"/>
                    </a:lnTo>
                    <a:lnTo>
                      <a:pt x="36" y="24"/>
                    </a:lnTo>
                    <a:lnTo>
                      <a:pt x="40" y="22"/>
                    </a:lnTo>
                    <a:lnTo>
                      <a:pt x="44" y="24"/>
                    </a:lnTo>
                    <a:lnTo>
                      <a:pt x="40" y="31"/>
                    </a:lnTo>
                    <a:lnTo>
                      <a:pt x="38" y="32"/>
                    </a:lnTo>
                    <a:lnTo>
                      <a:pt x="37" y="34"/>
                    </a:lnTo>
                    <a:lnTo>
                      <a:pt x="33" y="34"/>
                    </a:lnTo>
                    <a:lnTo>
                      <a:pt x="30" y="32"/>
                    </a:lnTo>
                    <a:lnTo>
                      <a:pt x="27" y="30"/>
                    </a:lnTo>
                    <a:lnTo>
                      <a:pt x="26" y="28"/>
                    </a:lnTo>
                    <a:lnTo>
                      <a:pt x="25" y="28"/>
                    </a:lnTo>
                    <a:lnTo>
                      <a:pt x="26" y="35"/>
                    </a:lnTo>
                    <a:lnTo>
                      <a:pt x="25" y="49"/>
                    </a:lnTo>
                    <a:lnTo>
                      <a:pt x="25" y="54"/>
                    </a:lnTo>
                    <a:lnTo>
                      <a:pt x="23" y="60"/>
                    </a:lnTo>
                    <a:lnTo>
                      <a:pt x="15" y="54"/>
                    </a:lnTo>
                    <a:lnTo>
                      <a:pt x="14" y="47"/>
                    </a:lnTo>
                    <a:lnTo>
                      <a:pt x="11" y="39"/>
                    </a:lnTo>
                    <a:lnTo>
                      <a:pt x="10" y="34"/>
                    </a:lnTo>
                    <a:lnTo>
                      <a:pt x="8" y="26"/>
                    </a:lnTo>
                    <a:lnTo>
                      <a:pt x="7" y="26"/>
                    </a:lnTo>
                    <a:lnTo>
                      <a:pt x="6" y="26"/>
                    </a:lnTo>
                    <a:lnTo>
                      <a:pt x="4" y="24"/>
                    </a:lnTo>
                    <a:lnTo>
                      <a:pt x="3" y="24"/>
                    </a:lnTo>
                    <a:lnTo>
                      <a:pt x="2" y="23"/>
                    </a:lnTo>
                    <a:lnTo>
                      <a:pt x="2" y="22"/>
                    </a:lnTo>
                    <a:lnTo>
                      <a:pt x="0" y="20"/>
                    </a:lnTo>
                    <a:lnTo>
                      <a:pt x="0" y="19"/>
                    </a:lnTo>
                    <a:lnTo>
                      <a:pt x="3" y="19"/>
                    </a:lnTo>
                    <a:lnTo>
                      <a:pt x="4" y="17"/>
                    </a:lnTo>
                    <a:lnTo>
                      <a:pt x="6" y="16"/>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2" name="Freeform 406"/>
              <p:cNvSpPr>
                <a:spLocks/>
              </p:cNvSpPr>
              <p:nvPr/>
            </p:nvSpPr>
            <p:spPr bwMode="auto">
              <a:xfrm>
                <a:off x="3763" y="3675"/>
                <a:ext cx="7" cy="5"/>
              </a:xfrm>
              <a:custGeom>
                <a:avLst/>
                <a:gdLst>
                  <a:gd name="T0" fmla="*/ 6 w 7"/>
                  <a:gd name="T1" fmla="*/ 5 h 5"/>
                  <a:gd name="T2" fmla="*/ 4 w 7"/>
                  <a:gd name="T3" fmla="*/ 5 h 5"/>
                  <a:gd name="T4" fmla="*/ 4 w 7"/>
                  <a:gd name="T5" fmla="*/ 5 h 5"/>
                  <a:gd name="T6" fmla="*/ 3 w 7"/>
                  <a:gd name="T7" fmla="*/ 5 h 5"/>
                  <a:gd name="T8" fmla="*/ 3 w 7"/>
                  <a:gd name="T9" fmla="*/ 5 h 5"/>
                  <a:gd name="T10" fmla="*/ 2 w 7"/>
                  <a:gd name="T11" fmla="*/ 4 h 5"/>
                  <a:gd name="T12" fmla="*/ 0 w 7"/>
                  <a:gd name="T13" fmla="*/ 4 h 5"/>
                  <a:gd name="T14" fmla="*/ 0 w 7"/>
                  <a:gd name="T15" fmla="*/ 2 h 5"/>
                  <a:gd name="T16" fmla="*/ 2 w 7"/>
                  <a:gd name="T17" fmla="*/ 1 h 5"/>
                  <a:gd name="T18" fmla="*/ 2 w 7"/>
                  <a:gd name="T19" fmla="*/ 0 h 5"/>
                  <a:gd name="T20" fmla="*/ 3 w 7"/>
                  <a:gd name="T21" fmla="*/ 0 h 5"/>
                  <a:gd name="T22" fmla="*/ 4 w 7"/>
                  <a:gd name="T23" fmla="*/ 0 h 5"/>
                  <a:gd name="T24" fmla="*/ 4 w 7"/>
                  <a:gd name="T25" fmla="*/ 0 h 5"/>
                  <a:gd name="T26" fmla="*/ 4 w 7"/>
                  <a:gd name="T27" fmla="*/ 0 h 5"/>
                  <a:gd name="T28" fmla="*/ 6 w 7"/>
                  <a:gd name="T29" fmla="*/ 0 h 5"/>
                  <a:gd name="T30" fmla="*/ 6 w 7"/>
                  <a:gd name="T31" fmla="*/ 0 h 5"/>
                  <a:gd name="T32" fmla="*/ 7 w 7"/>
                  <a:gd name="T33" fmla="*/ 1 h 5"/>
                  <a:gd name="T34" fmla="*/ 7 w 7"/>
                  <a:gd name="T35" fmla="*/ 2 h 5"/>
                  <a:gd name="T36" fmla="*/ 7 w 7"/>
                  <a:gd name="T37" fmla="*/ 4 h 5"/>
                  <a:gd name="T38" fmla="*/ 7 w 7"/>
                  <a:gd name="T39" fmla="*/ 4 h 5"/>
                  <a:gd name="T40" fmla="*/ 6 w 7"/>
                  <a:gd name="T41" fmla="*/ 4 h 5"/>
                  <a:gd name="T42" fmla="*/ 6 w 7"/>
                  <a:gd name="T43" fmla="*/ 5 h 5"/>
                  <a:gd name="T44" fmla="*/ 6 w 7"/>
                  <a:gd name="T45" fmla="*/ 5 h 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5"/>
                  <a:gd name="T71" fmla="*/ 7 w 7"/>
                  <a:gd name="T72" fmla="*/ 5 h 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5">
                    <a:moveTo>
                      <a:pt x="6" y="5"/>
                    </a:moveTo>
                    <a:lnTo>
                      <a:pt x="4" y="5"/>
                    </a:lnTo>
                    <a:lnTo>
                      <a:pt x="3" y="5"/>
                    </a:lnTo>
                    <a:lnTo>
                      <a:pt x="2" y="4"/>
                    </a:lnTo>
                    <a:lnTo>
                      <a:pt x="0" y="4"/>
                    </a:lnTo>
                    <a:lnTo>
                      <a:pt x="0" y="2"/>
                    </a:lnTo>
                    <a:lnTo>
                      <a:pt x="2" y="1"/>
                    </a:lnTo>
                    <a:lnTo>
                      <a:pt x="2" y="0"/>
                    </a:lnTo>
                    <a:lnTo>
                      <a:pt x="3" y="0"/>
                    </a:lnTo>
                    <a:lnTo>
                      <a:pt x="4" y="0"/>
                    </a:lnTo>
                    <a:lnTo>
                      <a:pt x="6" y="0"/>
                    </a:lnTo>
                    <a:lnTo>
                      <a:pt x="7" y="1"/>
                    </a:lnTo>
                    <a:lnTo>
                      <a:pt x="7" y="2"/>
                    </a:lnTo>
                    <a:lnTo>
                      <a:pt x="7" y="4"/>
                    </a:lnTo>
                    <a:lnTo>
                      <a:pt x="6" y="4"/>
                    </a:lnTo>
                    <a:lnTo>
                      <a:pt x="6" y="5"/>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3" name="Freeform 407"/>
              <p:cNvSpPr>
                <a:spLocks/>
              </p:cNvSpPr>
              <p:nvPr/>
            </p:nvSpPr>
            <p:spPr bwMode="auto">
              <a:xfrm>
                <a:off x="3716" y="3683"/>
                <a:ext cx="12" cy="29"/>
              </a:xfrm>
              <a:custGeom>
                <a:avLst/>
                <a:gdLst>
                  <a:gd name="T0" fmla="*/ 12 w 12"/>
                  <a:gd name="T1" fmla="*/ 3 h 29"/>
                  <a:gd name="T2" fmla="*/ 12 w 12"/>
                  <a:gd name="T3" fmla="*/ 3 h 29"/>
                  <a:gd name="T4" fmla="*/ 12 w 12"/>
                  <a:gd name="T5" fmla="*/ 4 h 29"/>
                  <a:gd name="T6" fmla="*/ 12 w 12"/>
                  <a:gd name="T7" fmla="*/ 5 h 29"/>
                  <a:gd name="T8" fmla="*/ 11 w 12"/>
                  <a:gd name="T9" fmla="*/ 7 h 29"/>
                  <a:gd name="T10" fmla="*/ 9 w 12"/>
                  <a:gd name="T11" fmla="*/ 11 h 29"/>
                  <a:gd name="T12" fmla="*/ 7 w 12"/>
                  <a:gd name="T13" fmla="*/ 12 h 29"/>
                  <a:gd name="T14" fmla="*/ 7 w 12"/>
                  <a:gd name="T15" fmla="*/ 15 h 29"/>
                  <a:gd name="T16" fmla="*/ 7 w 12"/>
                  <a:gd name="T17" fmla="*/ 16 h 29"/>
                  <a:gd name="T18" fmla="*/ 5 w 12"/>
                  <a:gd name="T19" fmla="*/ 20 h 29"/>
                  <a:gd name="T20" fmla="*/ 5 w 12"/>
                  <a:gd name="T21" fmla="*/ 22 h 29"/>
                  <a:gd name="T22" fmla="*/ 5 w 12"/>
                  <a:gd name="T23" fmla="*/ 27 h 29"/>
                  <a:gd name="T24" fmla="*/ 4 w 12"/>
                  <a:gd name="T25" fmla="*/ 29 h 29"/>
                  <a:gd name="T26" fmla="*/ 4 w 12"/>
                  <a:gd name="T27" fmla="*/ 29 h 29"/>
                  <a:gd name="T28" fmla="*/ 4 w 12"/>
                  <a:gd name="T29" fmla="*/ 29 h 29"/>
                  <a:gd name="T30" fmla="*/ 1 w 12"/>
                  <a:gd name="T31" fmla="*/ 29 h 29"/>
                  <a:gd name="T32" fmla="*/ 0 w 12"/>
                  <a:gd name="T33" fmla="*/ 29 h 29"/>
                  <a:gd name="T34" fmla="*/ 0 w 12"/>
                  <a:gd name="T35" fmla="*/ 29 h 29"/>
                  <a:gd name="T36" fmla="*/ 0 w 12"/>
                  <a:gd name="T37" fmla="*/ 29 h 29"/>
                  <a:gd name="T38" fmla="*/ 0 w 12"/>
                  <a:gd name="T39" fmla="*/ 29 h 29"/>
                  <a:gd name="T40" fmla="*/ 0 w 12"/>
                  <a:gd name="T41" fmla="*/ 24 h 29"/>
                  <a:gd name="T42" fmla="*/ 0 w 12"/>
                  <a:gd name="T43" fmla="*/ 22 h 29"/>
                  <a:gd name="T44" fmla="*/ 1 w 12"/>
                  <a:gd name="T45" fmla="*/ 16 h 29"/>
                  <a:gd name="T46" fmla="*/ 2 w 12"/>
                  <a:gd name="T47" fmla="*/ 14 h 29"/>
                  <a:gd name="T48" fmla="*/ 2 w 12"/>
                  <a:gd name="T49" fmla="*/ 11 h 29"/>
                  <a:gd name="T50" fmla="*/ 2 w 12"/>
                  <a:gd name="T51" fmla="*/ 11 h 29"/>
                  <a:gd name="T52" fmla="*/ 4 w 12"/>
                  <a:gd name="T53" fmla="*/ 8 h 29"/>
                  <a:gd name="T54" fmla="*/ 4 w 12"/>
                  <a:gd name="T55" fmla="*/ 5 h 29"/>
                  <a:gd name="T56" fmla="*/ 5 w 12"/>
                  <a:gd name="T57" fmla="*/ 3 h 29"/>
                  <a:gd name="T58" fmla="*/ 5 w 12"/>
                  <a:gd name="T59" fmla="*/ 0 h 29"/>
                  <a:gd name="T60" fmla="*/ 5 w 12"/>
                  <a:gd name="T61" fmla="*/ 0 h 29"/>
                  <a:gd name="T62" fmla="*/ 7 w 12"/>
                  <a:gd name="T63" fmla="*/ 0 h 29"/>
                  <a:gd name="T64" fmla="*/ 7 w 12"/>
                  <a:gd name="T65" fmla="*/ 1 h 29"/>
                  <a:gd name="T66" fmla="*/ 9 w 12"/>
                  <a:gd name="T67" fmla="*/ 3 h 29"/>
                  <a:gd name="T68" fmla="*/ 11 w 12"/>
                  <a:gd name="T69" fmla="*/ 3 h 29"/>
                  <a:gd name="T70" fmla="*/ 12 w 12"/>
                  <a:gd name="T71" fmla="*/ 3 h 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
                  <a:gd name="T109" fmla="*/ 0 h 29"/>
                  <a:gd name="T110" fmla="*/ 12 w 12"/>
                  <a:gd name="T111" fmla="*/ 29 h 2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 h="29">
                    <a:moveTo>
                      <a:pt x="12" y="3"/>
                    </a:moveTo>
                    <a:lnTo>
                      <a:pt x="12" y="3"/>
                    </a:lnTo>
                    <a:lnTo>
                      <a:pt x="12" y="4"/>
                    </a:lnTo>
                    <a:lnTo>
                      <a:pt x="12" y="5"/>
                    </a:lnTo>
                    <a:lnTo>
                      <a:pt x="11" y="7"/>
                    </a:lnTo>
                    <a:lnTo>
                      <a:pt x="9" y="11"/>
                    </a:lnTo>
                    <a:lnTo>
                      <a:pt x="7" y="12"/>
                    </a:lnTo>
                    <a:lnTo>
                      <a:pt x="7" y="15"/>
                    </a:lnTo>
                    <a:lnTo>
                      <a:pt x="7" y="16"/>
                    </a:lnTo>
                    <a:lnTo>
                      <a:pt x="5" y="20"/>
                    </a:lnTo>
                    <a:lnTo>
                      <a:pt x="5" y="22"/>
                    </a:lnTo>
                    <a:lnTo>
                      <a:pt x="5" y="27"/>
                    </a:lnTo>
                    <a:lnTo>
                      <a:pt x="4" y="29"/>
                    </a:lnTo>
                    <a:lnTo>
                      <a:pt x="1" y="29"/>
                    </a:lnTo>
                    <a:lnTo>
                      <a:pt x="0" y="29"/>
                    </a:lnTo>
                    <a:lnTo>
                      <a:pt x="0" y="24"/>
                    </a:lnTo>
                    <a:lnTo>
                      <a:pt x="0" y="22"/>
                    </a:lnTo>
                    <a:lnTo>
                      <a:pt x="1" y="16"/>
                    </a:lnTo>
                    <a:lnTo>
                      <a:pt x="2" y="14"/>
                    </a:lnTo>
                    <a:lnTo>
                      <a:pt x="2" y="11"/>
                    </a:lnTo>
                    <a:lnTo>
                      <a:pt x="4" y="8"/>
                    </a:lnTo>
                    <a:lnTo>
                      <a:pt x="4" y="5"/>
                    </a:lnTo>
                    <a:lnTo>
                      <a:pt x="5" y="3"/>
                    </a:lnTo>
                    <a:lnTo>
                      <a:pt x="5" y="0"/>
                    </a:lnTo>
                    <a:lnTo>
                      <a:pt x="7" y="0"/>
                    </a:lnTo>
                    <a:lnTo>
                      <a:pt x="7" y="1"/>
                    </a:lnTo>
                    <a:lnTo>
                      <a:pt x="9" y="3"/>
                    </a:lnTo>
                    <a:lnTo>
                      <a:pt x="11" y="3"/>
                    </a:lnTo>
                    <a:lnTo>
                      <a:pt x="12" y="3"/>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4" name="Freeform 408"/>
              <p:cNvSpPr>
                <a:spLocks/>
              </p:cNvSpPr>
              <p:nvPr/>
            </p:nvSpPr>
            <p:spPr bwMode="auto">
              <a:xfrm>
                <a:off x="3713" y="3713"/>
                <a:ext cx="7" cy="7"/>
              </a:xfrm>
              <a:custGeom>
                <a:avLst/>
                <a:gdLst>
                  <a:gd name="T0" fmla="*/ 5 w 7"/>
                  <a:gd name="T1" fmla="*/ 0 h 7"/>
                  <a:gd name="T2" fmla="*/ 5 w 7"/>
                  <a:gd name="T3" fmla="*/ 0 h 7"/>
                  <a:gd name="T4" fmla="*/ 5 w 7"/>
                  <a:gd name="T5" fmla="*/ 0 h 7"/>
                  <a:gd name="T6" fmla="*/ 7 w 7"/>
                  <a:gd name="T7" fmla="*/ 1 h 7"/>
                  <a:gd name="T8" fmla="*/ 7 w 7"/>
                  <a:gd name="T9" fmla="*/ 1 h 7"/>
                  <a:gd name="T10" fmla="*/ 7 w 7"/>
                  <a:gd name="T11" fmla="*/ 1 h 7"/>
                  <a:gd name="T12" fmla="*/ 7 w 7"/>
                  <a:gd name="T13" fmla="*/ 4 h 7"/>
                  <a:gd name="T14" fmla="*/ 5 w 7"/>
                  <a:gd name="T15" fmla="*/ 7 h 7"/>
                  <a:gd name="T16" fmla="*/ 4 w 7"/>
                  <a:gd name="T17" fmla="*/ 7 h 7"/>
                  <a:gd name="T18" fmla="*/ 3 w 7"/>
                  <a:gd name="T19" fmla="*/ 7 h 7"/>
                  <a:gd name="T20" fmla="*/ 3 w 7"/>
                  <a:gd name="T21" fmla="*/ 7 h 7"/>
                  <a:gd name="T22" fmla="*/ 1 w 7"/>
                  <a:gd name="T23" fmla="*/ 5 h 7"/>
                  <a:gd name="T24" fmla="*/ 0 w 7"/>
                  <a:gd name="T25" fmla="*/ 5 h 7"/>
                  <a:gd name="T26" fmla="*/ 1 w 7"/>
                  <a:gd name="T27" fmla="*/ 4 h 7"/>
                  <a:gd name="T28" fmla="*/ 1 w 7"/>
                  <a:gd name="T29" fmla="*/ 3 h 7"/>
                  <a:gd name="T30" fmla="*/ 1 w 7"/>
                  <a:gd name="T31" fmla="*/ 3 h 7"/>
                  <a:gd name="T32" fmla="*/ 3 w 7"/>
                  <a:gd name="T33" fmla="*/ 1 h 7"/>
                  <a:gd name="T34" fmla="*/ 3 w 7"/>
                  <a:gd name="T35" fmla="*/ 1 h 7"/>
                  <a:gd name="T36" fmla="*/ 3 w 7"/>
                  <a:gd name="T37" fmla="*/ 1 h 7"/>
                  <a:gd name="T38" fmla="*/ 4 w 7"/>
                  <a:gd name="T39" fmla="*/ 0 h 7"/>
                  <a:gd name="T40" fmla="*/ 4 w 7"/>
                  <a:gd name="T41" fmla="*/ 0 h 7"/>
                  <a:gd name="T42" fmla="*/ 4 w 7"/>
                  <a:gd name="T43" fmla="*/ 0 h 7"/>
                  <a:gd name="T44" fmla="*/ 4 w 7"/>
                  <a:gd name="T45" fmla="*/ 0 h 7"/>
                  <a:gd name="T46" fmla="*/ 5 w 7"/>
                  <a:gd name="T47" fmla="*/ 0 h 7"/>
                  <a:gd name="T48" fmla="*/ 5 w 7"/>
                  <a:gd name="T49" fmla="*/ 0 h 7"/>
                  <a:gd name="T50" fmla="*/ 5 w 7"/>
                  <a:gd name="T51" fmla="*/ 0 h 7"/>
                  <a:gd name="T52" fmla="*/ 5 w 7"/>
                  <a:gd name="T53" fmla="*/ 0 h 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
                  <a:gd name="T82" fmla="*/ 0 h 7"/>
                  <a:gd name="T83" fmla="*/ 7 w 7"/>
                  <a:gd name="T84" fmla="*/ 7 h 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 h="7">
                    <a:moveTo>
                      <a:pt x="5" y="0"/>
                    </a:moveTo>
                    <a:lnTo>
                      <a:pt x="5" y="0"/>
                    </a:lnTo>
                    <a:lnTo>
                      <a:pt x="7" y="1"/>
                    </a:lnTo>
                    <a:lnTo>
                      <a:pt x="7" y="4"/>
                    </a:lnTo>
                    <a:lnTo>
                      <a:pt x="5" y="7"/>
                    </a:lnTo>
                    <a:lnTo>
                      <a:pt x="4" y="7"/>
                    </a:lnTo>
                    <a:lnTo>
                      <a:pt x="3" y="7"/>
                    </a:lnTo>
                    <a:lnTo>
                      <a:pt x="1" y="5"/>
                    </a:lnTo>
                    <a:lnTo>
                      <a:pt x="0" y="5"/>
                    </a:lnTo>
                    <a:lnTo>
                      <a:pt x="1" y="4"/>
                    </a:lnTo>
                    <a:lnTo>
                      <a:pt x="1" y="3"/>
                    </a:lnTo>
                    <a:lnTo>
                      <a:pt x="3" y="1"/>
                    </a:lnTo>
                    <a:lnTo>
                      <a:pt x="4" y="0"/>
                    </a:lnTo>
                    <a:lnTo>
                      <a:pt x="5"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5" name="Freeform 409"/>
              <p:cNvSpPr>
                <a:spLocks/>
              </p:cNvSpPr>
              <p:nvPr/>
            </p:nvSpPr>
            <p:spPr bwMode="auto">
              <a:xfrm>
                <a:off x="3727" y="3716"/>
                <a:ext cx="24" cy="35"/>
              </a:xfrm>
              <a:custGeom>
                <a:avLst/>
                <a:gdLst>
                  <a:gd name="T0" fmla="*/ 8 w 24"/>
                  <a:gd name="T1" fmla="*/ 0 h 35"/>
                  <a:gd name="T2" fmla="*/ 16 w 24"/>
                  <a:gd name="T3" fmla="*/ 5 h 35"/>
                  <a:gd name="T4" fmla="*/ 16 w 24"/>
                  <a:gd name="T5" fmla="*/ 6 h 35"/>
                  <a:gd name="T6" fmla="*/ 16 w 24"/>
                  <a:gd name="T7" fmla="*/ 6 h 35"/>
                  <a:gd name="T8" fmla="*/ 16 w 24"/>
                  <a:gd name="T9" fmla="*/ 9 h 35"/>
                  <a:gd name="T10" fmla="*/ 17 w 24"/>
                  <a:gd name="T11" fmla="*/ 12 h 35"/>
                  <a:gd name="T12" fmla="*/ 19 w 24"/>
                  <a:gd name="T13" fmla="*/ 15 h 35"/>
                  <a:gd name="T14" fmla="*/ 21 w 24"/>
                  <a:gd name="T15" fmla="*/ 21 h 35"/>
                  <a:gd name="T16" fmla="*/ 23 w 24"/>
                  <a:gd name="T17" fmla="*/ 26 h 35"/>
                  <a:gd name="T18" fmla="*/ 23 w 24"/>
                  <a:gd name="T19" fmla="*/ 30 h 35"/>
                  <a:gd name="T20" fmla="*/ 23 w 24"/>
                  <a:gd name="T21" fmla="*/ 30 h 35"/>
                  <a:gd name="T22" fmla="*/ 23 w 24"/>
                  <a:gd name="T23" fmla="*/ 31 h 35"/>
                  <a:gd name="T24" fmla="*/ 23 w 24"/>
                  <a:gd name="T25" fmla="*/ 31 h 35"/>
                  <a:gd name="T26" fmla="*/ 23 w 24"/>
                  <a:gd name="T27" fmla="*/ 31 h 35"/>
                  <a:gd name="T28" fmla="*/ 23 w 24"/>
                  <a:gd name="T29" fmla="*/ 32 h 35"/>
                  <a:gd name="T30" fmla="*/ 24 w 24"/>
                  <a:gd name="T31" fmla="*/ 35 h 35"/>
                  <a:gd name="T32" fmla="*/ 24 w 24"/>
                  <a:gd name="T33" fmla="*/ 35 h 35"/>
                  <a:gd name="T34" fmla="*/ 24 w 24"/>
                  <a:gd name="T35" fmla="*/ 35 h 35"/>
                  <a:gd name="T36" fmla="*/ 24 w 24"/>
                  <a:gd name="T37" fmla="*/ 35 h 35"/>
                  <a:gd name="T38" fmla="*/ 24 w 24"/>
                  <a:gd name="T39" fmla="*/ 35 h 35"/>
                  <a:gd name="T40" fmla="*/ 19 w 24"/>
                  <a:gd name="T41" fmla="*/ 34 h 35"/>
                  <a:gd name="T42" fmla="*/ 19 w 24"/>
                  <a:gd name="T43" fmla="*/ 34 h 35"/>
                  <a:gd name="T44" fmla="*/ 19 w 24"/>
                  <a:gd name="T45" fmla="*/ 34 h 35"/>
                  <a:gd name="T46" fmla="*/ 19 w 24"/>
                  <a:gd name="T47" fmla="*/ 34 h 35"/>
                  <a:gd name="T48" fmla="*/ 19 w 24"/>
                  <a:gd name="T49" fmla="*/ 34 h 35"/>
                  <a:gd name="T50" fmla="*/ 19 w 24"/>
                  <a:gd name="T51" fmla="*/ 32 h 35"/>
                  <a:gd name="T52" fmla="*/ 17 w 24"/>
                  <a:gd name="T53" fmla="*/ 32 h 35"/>
                  <a:gd name="T54" fmla="*/ 16 w 24"/>
                  <a:gd name="T55" fmla="*/ 31 h 35"/>
                  <a:gd name="T56" fmla="*/ 15 w 24"/>
                  <a:gd name="T57" fmla="*/ 28 h 35"/>
                  <a:gd name="T58" fmla="*/ 13 w 24"/>
                  <a:gd name="T59" fmla="*/ 27 h 35"/>
                  <a:gd name="T60" fmla="*/ 10 w 24"/>
                  <a:gd name="T61" fmla="*/ 20 h 35"/>
                  <a:gd name="T62" fmla="*/ 9 w 24"/>
                  <a:gd name="T63" fmla="*/ 16 h 35"/>
                  <a:gd name="T64" fmla="*/ 4 w 24"/>
                  <a:gd name="T65" fmla="*/ 12 h 35"/>
                  <a:gd name="T66" fmla="*/ 2 w 24"/>
                  <a:gd name="T67" fmla="*/ 11 h 35"/>
                  <a:gd name="T68" fmla="*/ 1 w 24"/>
                  <a:gd name="T69" fmla="*/ 9 h 35"/>
                  <a:gd name="T70" fmla="*/ 0 w 24"/>
                  <a:gd name="T71" fmla="*/ 8 h 35"/>
                  <a:gd name="T72" fmla="*/ 1 w 24"/>
                  <a:gd name="T73" fmla="*/ 5 h 35"/>
                  <a:gd name="T74" fmla="*/ 1 w 24"/>
                  <a:gd name="T75" fmla="*/ 4 h 35"/>
                  <a:gd name="T76" fmla="*/ 5 w 24"/>
                  <a:gd name="T77" fmla="*/ 0 h 35"/>
                  <a:gd name="T78" fmla="*/ 6 w 24"/>
                  <a:gd name="T79" fmla="*/ 0 h 35"/>
                  <a:gd name="T80" fmla="*/ 8 w 24"/>
                  <a:gd name="T81" fmla="*/ 0 h 3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
                  <a:gd name="T124" fmla="*/ 0 h 35"/>
                  <a:gd name="T125" fmla="*/ 24 w 24"/>
                  <a:gd name="T126" fmla="*/ 35 h 3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 h="35">
                    <a:moveTo>
                      <a:pt x="8" y="0"/>
                    </a:moveTo>
                    <a:lnTo>
                      <a:pt x="16" y="5"/>
                    </a:lnTo>
                    <a:lnTo>
                      <a:pt x="16" y="6"/>
                    </a:lnTo>
                    <a:lnTo>
                      <a:pt x="16" y="9"/>
                    </a:lnTo>
                    <a:lnTo>
                      <a:pt x="17" y="12"/>
                    </a:lnTo>
                    <a:lnTo>
                      <a:pt x="19" y="15"/>
                    </a:lnTo>
                    <a:lnTo>
                      <a:pt x="21" y="21"/>
                    </a:lnTo>
                    <a:lnTo>
                      <a:pt x="23" y="26"/>
                    </a:lnTo>
                    <a:lnTo>
                      <a:pt x="23" y="30"/>
                    </a:lnTo>
                    <a:lnTo>
                      <a:pt x="23" y="31"/>
                    </a:lnTo>
                    <a:lnTo>
                      <a:pt x="23" y="32"/>
                    </a:lnTo>
                    <a:lnTo>
                      <a:pt x="24" y="35"/>
                    </a:lnTo>
                    <a:lnTo>
                      <a:pt x="19" y="34"/>
                    </a:lnTo>
                    <a:lnTo>
                      <a:pt x="19" y="32"/>
                    </a:lnTo>
                    <a:lnTo>
                      <a:pt x="17" y="32"/>
                    </a:lnTo>
                    <a:lnTo>
                      <a:pt x="16" y="31"/>
                    </a:lnTo>
                    <a:lnTo>
                      <a:pt x="15" y="28"/>
                    </a:lnTo>
                    <a:lnTo>
                      <a:pt x="13" y="27"/>
                    </a:lnTo>
                    <a:lnTo>
                      <a:pt x="10" y="20"/>
                    </a:lnTo>
                    <a:lnTo>
                      <a:pt x="9" y="16"/>
                    </a:lnTo>
                    <a:lnTo>
                      <a:pt x="4" y="12"/>
                    </a:lnTo>
                    <a:lnTo>
                      <a:pt x="2" y="11"/>
                    </a:lnTo>
                    <a:lnTo>
                      <a:pt x="1" y="9"/>
                    </a:lnTo>
                    <a:lnTo>
                      <a:pt x="0" y="8"/>
                    </a:lnTo>
                    <a:lnTo>
                      <a:pt x="1" y="5"/>
                    </a:lnTo>
                    <a:lnTo>
                      <a:pt x="1" y="4"/>
                    </a:lnTo>
                    <a:lnTo>
                      <a:pt x="5" y="0"/>
                    </a:lnTo>
                    <a:lnTo>
                      <a:pt x="6" y="0"/>
                    </a:lnTo>
                    <a:lnTo>
                      <a:pt x="8" y="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6" name="Freeform 410"/>
              <p:cNvSpPr>
                <a:spLocks/>
              </p:cNvSpPr>
              <p:nvPr/>
            </p:nvSpPr>
            <p:spPr bwMode="auto">
              <a:xfrm>
                <a:off x="3728" y="3728"/>
                <a:ext cx="9" cy="22"/>
              </a:xfrm>
              <a:custGeom>
                <a:avLst/>
                <a:gdLst>
                  <a:gd name="T0" fmla="*/ 1 w 9"/>
                  <a:gd name="T1" fmla="*/ 20 h 22"/>
                  <a:gd name="T2" fmla="*/ 1 w 9"/>
                  <a:gd name="T3" fmla="*/ 19 h 22"/>
                  <a:gd name="T4" fmla="*/ 1 w 9"/>
                  <a:gd name="T5" fmla="*/ 18 h 22"/>
                  <a:gd name="T6" fmla="*/ 0 w 9"/>
                  <a:gd name="T7" fmla="*/ 16 h 22"/>
                  <a:gd name="T8" fmla="*/ 0 w 9"/>
                  <a:gd name="T9" fmla="*/ 12 h 22"/>
                  <a:gd name="T10" fmla="*/ 1 w 9"/>
                  <a:gd name="T11" fmla="*/ 5 h 22"/>
                  <a:gd name="T12" fmla="*/ 3 w 9"/>
                  <a:gd name="T13" fmla="*/ 0 h 22"/>
                  <a:gd name="T14" fmla="*/ 3 w 9"/>
                  <a:gd name="T15" fmla="*/ 0 h 22"/>
                  <a:gd name="T16" fmla="*/ 3 w 9"/>
                  <a:gd name="T17" fmla="*/ 0 h 22"/>
                  <a:gd name="T18" fmla="*/ 3 w 9"/>
                  <a:gd name="T19" fmla="*/ 0 h 22"/>
                  <a:gd name="T20" fmla="*/ 3 w 9"/>
                  <a:gd name="T21" fmla="*/ 0 h 22"/>
                  <a:gd name="T22" fmla="*/ 7 w 9"/>
                  <a:gd name="T23" fmla="*/ 5 h 22"/>
                  <a:gd name="T24" fmla="*/ 9 w 9"/>
                  <a:gd name="T25" fmla="*/ 9 h 22"/>
                  <a:gd name="T26" fmla="*/ 9 w 9"/>
                  <a:gd name="T27" fmla="*/ 9 h 22"/>
                  <a:gd name="T28" fmla="*/ 9 w 9"/>
                  <a:gd name="T29" fmla="*/ 9 h 22"/>
                  <a:gd name="T30" fmla="*/ 8 w 9"/>
                  <a:gd name="T31" fmla="*/ 15 h 22"/>
                  <a:gd name="T32" fmla="*/ 7 w 9"/>
                  <a:gd name="T33" fmla="*/ 18 h 22"/>
                  <a:gd name="T34" fmla="*/ 7 w 9"/>
                  <a:gd name="T35" fmla="*/ 20 h 22"/>
                  <a:gd name="T36" fmla="*/ 7 w 9"/>
                  <a:gd name="T37" fmla="*/ 22 h 22"/>
                  <a:gd name="T38" fmla="*/ 7 w 9"/>
                  <a:gd name="T39" fmla="*/ 22 h 22"/>
                  <a:gd name="T40" fmla="*/ 7 w 9"/>
                  <a:gd name="T41" fmla="*/ 22 h 22"/>
                  <a:gd name="T42" fmla="*/ 7 w 9"/>
                  <a:gd name="T43" fmla="*/ 22 h 22"/>
                  <a:gd name="T44" fmla="*/ 7 w 9"/>
                  <a:gd name="T45" fmla="*/ 22 h 22"/>
                  <a:gd name="T46" fmla="*/ 1 w 9"/>
                  <a:gd name="T47" fmla="*/ 22 h 22"/>
                  <a:gd name="T48" fmla="*/ 1 w 9"/>
                  <a:gd name="T49" fmla="*/ 22 h 22"/>
                  <a:gd name="T50" fmla="*/ 1 w 9"/>
                  <a:gd name="T51" fmla="*/ 20 h 22"/>
                  <a:gd name="T52" fmla="*/ 1 w 9"/>
                  <a:gd name="T53" fmla="*/ 20 h 22"/>
                  <a:gd name="T54" fmla="*/ 1 w 9"/>
                  <a:gd name="T55" fmla="*/ 20 h 2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
                  <a:gd name="T85" fmla="*/ 0 h 22"/>
                  <a:gd name="T86" fmla="*/ 9 w 9"/>
                  <a:gd name="T87" fmla="*/ 22 h 2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 h="22">
                    <a:moveTo>
                      <a:pt x="1" y="20"/>
                    </a:moveTo>
                    <a:lnTo>
                      <a:pt x="1" y="19"/>
                    </a:lnTo>
                    <a:lnTo>
                      <a:pt x="1" y="18"/>
                    </a:lnTo>
                    <a:lnTo>
                      <a:pt x="0" y="16"/>
                    </a:lnTo>
                    <a:lnTo>
                      <a:pt x="0" y="12"/>
                    </a:lnTo>
                    <a:lnTo>
                      <a:pt x="1" y="5"/>
                    </a:lnTo>
                    <a:lnTo>
                      <a:pt x="3" y="0"/>
                    </a:lnTo>
                    <a:lnTo>
                      <a:pt x="7" y="5"/>
                    </a:lnTo>
                    <a:lnTo>
                      <a:pt x="9" y="9"/>
                    </a:lnTo>
                    <a:lnTo>
                      <a:pt x="8" y="15"/>
                    </a:lnTo>
                    <a:lnTo>
                      <a:pt x="7" y="18"/>
                    </a:lnTo>
                    <a:lnTo>
                      <a:pt x="7" y="20"/>
                    </a:lnTo>
                    <a:lnTo>
                      <a:pt x="7" y="22"/>
                    </a:lnTo>
                    <a:lnTo>
                      <a:pt x="1" y="22"/>
                    </a:lnTo>
                    <a:lnTo>
                      <a:pt x="1" y="20"/>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7" name="Freeform 411"/>
              <p:cNvSpPr>
                <a:spLocks/>
              </p:cNvSpPr>
              <p:nvPr/>
            </p:nvSpPr>
            <p:spPr bwMode="auto">
              <a:xfrm>
                <a:off x="3784" y="3751"/>
                <a:ext cx="7" cy="1"/>
              </a:xfrm>
              <a:custGeom>
                <a:avLst/>
                <a:gdLst>
                  <a:gd name="T0" fmla="*/ 0 w 7"/>
                  <a:gd name="T1" fmla="*/ 1 h 1"/>
                  <a:gd name="T2" fmla="*/ 0 w 7"/>
                  <a:gd name="T3" fmla="*/ 1 h 1"/>
                  <a:gd name="T4" fmla="*/ 0 w 7"/>
                  <a:gd name="T5" fmla="*/ 1 h 1"/>
                  <a:gd name="T6" fmla="*/ 0 w 7"/>
                  <a:gd name="T7" fmla="*/ 1 h 1"/>
                  <a:gd name="T8" fmla="*/ 0 w 7"/>
                  <a:gd name="T9" fmla="*/ 1 h 1"/>
                  <a:gd name="T10" fmla="*/ 0 w 7"/>
                  <a:gd name="T11" fmla="*/ 1 h 1"/>
                  <a:gd name="T12" fmla="*/ 0 w 7"/>
                  <a:gd name="T13" fmla="*/ 1 h 1"/>
                  <a:gd name="T14" fmla="*/ 7 w 7"/>
                  <a:gd name="T15" fmla="*/ 0 h 1"/>
                  <a:gd name="T16" fmla="*/ 7 w 7"/>
                  <a:gd name="T17" fmla="*/ 0 h 1"/>
                  <a:gd name="T18" fmla="*/ 7 w 7"/>
                  <a:gd name="T19" fmla="*/ 0 h 1"/>
                  <a:gd name="T20" fmla="*/ 7 w 7"/>
                  <a:gd name="T21" fmla="*/ 0 h 1"/>
                  <a:gd name="T22" fmla="*/ 7 w 7"/>
                  <a:gd name="T23" fmla="*/ 0 h 1"/>
                  <a:gd name="T24" fmla="*/ 7 w 7"/>
                  <a:gd name="T25" fmla="*/ 0 h 1"/>
                  <a:gd name="T26" fmla="*/ 7 w 7"/>
                  <a:gd name="T27" fmla="*/ 0 h 1"/>
                  <a:gd name="T28" fmla="*/ 7 w 7"/>
                  <a:gd name="T29" fmla="*/ 0 h 1"/>
                  <a:gd name="T30" fmla="*/ 7 w 7"/>
                  <a:gd name="T31" fmla="*/ 0 h 1"/>
                  <a:gd name="T32" fmla="*/ 7 w 7"/>
                  <a:gd name="T33" fmla="*/ 0 h 1"/>
                  <a:gd name="T34" fmla="*/ 7 w 7"/>
                  <a:gd name="T35" fmla="*/ 0 h 1"/>
                  <a:gd name="T36" fmla="*/ 1 w 7"/>
                  <a:gd name="T37" fmla="*/ 0 h 1"/>
                  <a:gd name="T38" fmla="*/ 1 w 7"/>
                  <a:gd name="T39" fmla="*/ 0 h 1"/>
                  <a:gd name="T40" fmla="*/ 1 w 7"/>
                  <a:gd name="T41" fmla="*/ 1 h 1"/>
                  <a:gd name="T42" fmla="*/ 0 w 7"/>
                  <a:gd name="T43" fmla="*/ 1 h 1"/>
                  <a:gd name="T44" fmla="*/ 0 w 7"/>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
                  <a:gd name="T70" fmla="*/ 0 h 1"/>
                  <a:gd name="T71" fmla="*/ 7 w 7"/>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 h="1">
                    <a:moveTo>
                      <a:pt x="0" y="1"/>
                    </a:moveTo>
                    <a:lnTo>
                      <a:pt x="0" y="1"/>
                    </a:lnTo>
                    <a:lnTo>
                      <a:pt x="7" y="0"/>
                    </a:lnTo>
                    <a:lnTo>
                      <a:pt x="1" y="0"/>
                    </a:lnTo>
                    <a:lnTo>
                      <a:pt x="1" y="1"/>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8" name="Freeform 412"/>
              <p:cNvSpPr>
                <a:spLocks/>
              </p:cNvSpPr>
              <p:nvPr/>
            </p:nvSpPr>
            <p:spPr bwMode="auto">
              <a:xfrm>
                <a:off x="3800" y="3750"/>
                <a:ext cx="7" cy="2"/>
              </a:xfrm>
              <a:custGeom>
                <a:avLst/>
                <a:gdLst>
                  <a:gd name="T0" fmla="*/ 7 w 7"/>
                  <a:gd name="T1" fmla="*/ 1 h 2"/>
                  <a:gd name="T2" fmla="*/ 7 w 7"/>
                  <a:gd name="T3" fmla="*/ 1 h 2"/>
                  <a:gd name="T4" fmla="*/ 7 w 7"/>
                  <a:gd name="T5" fmla="*/ 0 h 2"/>
                  <a:gd name="T6" fmla="*/ 7 w 7"/>
                  <a:gd name="T7" fmla="*/ 0 h 2"/>
                  <a:gd name="T8" fmla="*/ 7 w 7"/>
                  <a:gd name="T9" fmla="*/ 0 h 2"/>
                  <a:gd name="T10" fmla="*/ 7 w 7"/>
                  <a:gd name="T11" fmla="*/ 0 h 2"/>
                  <a:gd name="T12" fmla="*/ 7 w 7"/>
                  <a:gd name="T13" fmla="*/ 0 h 2"/>
                  <a:gd name="T14" fmla="*/ 1 w 7"/>
                  <a:gd name="T15" fmla="*/ 1 h 2"/>
                  <a:gd name="T16" fmla="*/ 1 w 7"/>
                  <a:gd name="T17" fmla="*/ 1 h 2"/>
                  <a:gd name="T18" fmla="*/ 1 w 7"/>
                  <a:gd name="T19" fmla="*/ 1 h 2"/>
                  <a:gd name="T20" fmla="*/ 1 w 7"/>
                  <a:gd name="T21" fmla="*/ 1 h 2"/>
                  <a:gd name="T22" fmla="*/ 1 w 7"/>
                  <a:gd name="T23" fmla="*/ 1 h 2"/>
                  <a:gd name="T24" fmla="*/ 0 w 7"/>
                  <a:gd name="T25" fmla="*/ 1 h 2"/>
                  <a:gd name="T26" fmla="*/ 0 w 7"/>
                  <a:gd name="T27" fmla="*/ 1 h 2"/>
                  <a:gd name="T28" fmla="*/ 1 w 7"/>
                  <a:gd name="T29" fmla="*/ 2 h 2"/>
                  <a:gd name="T30" fmla="*/ 1 w 7"/>
                  <a:gd name="T31" fmla="*/ 2 h 2"/>
                  <a:gd name="T32" fmla="*/ 1 w 7"/>
                  <a:gd name="T33" fmla="*/ 2 h 2"/>
                  <a:gd name="T34" fmla="*/ 7 w 7"/>
                  <a:gd name="T35" fmla="*/ 1 h 2"/>
                  <a:gd name="T36" fmla="*/ 7 w 7"/>
                  <a:gd name="T37" fmla="*/ 1 h 2"/>
                  <a:gd name="T38" fmla="*/ 7 w 7"/>
                  <a:gd name="T39" fmla="*/ 1 h 2"/>
                  <a:gd name="T40" fmla="*/ 7 w 7"/>
                  <a:gd name="T41" fmla="*/ 1 h 2"/>
                  <a:gd name="T42" fmla="*/ 7 w 7"/>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
                  <a:gd name="T67" fmla="*/ 0 h 2"/>
                  <a:gd name="T68" fmla="*/ 7 w 7"/>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 h="2">
                    <a:moveTo>
                      <a:pt x="7" y="1"/>
                    </a:moveTo>
                    <a:lnTo>
                      <a:pt x="7" y="1"/>
                    </a:lnTo>
                    <a:lnTo>
                      <a:pt x="7" y="0"/>
                    </a:lnTo>
                    <a:lnTo>
                      <a:pt x="1" y="1"/>
                    </a:lnTo>
                    <a:lnTo>
                      <a:pt x="0" y="1"/>
                    </a:lnTo>
                    <a:lnTo>
                      <a:pt x="1" y="2"/>
                    </a:lnTo>
                    <a:lnTo>
                      <a:pt x="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59" name="Freeform 413"/>
              <p:cNvSpPr>
                <a:spLocks/>
              </p:cNvSpPr>
              <p:nvPr/>
            </p:nvSpPr>
            <p:spPr bwMode="auto">
              <a:xfrm>
                <a:off x="3772" y="3680"/>
                <a:ext cx="2" cy="3"/>
              </a:xfrm>
              <a:custGeom>
                <a:avLst/>
                <a:gdLst>
                  <a:gd name="T0" fmla="*/ 0 w 2"/>
                  <a:gd name="T1" fmla="*/ 3 h 3"/>
                  <a:gd name="T2" fmla="*/ 0 w 2"/>
                  <a:gd name="T3" fmla="*/ 3 h 3"/>
                  <a:gd name="T4" fmla="*/ 0 w 2"/>
                  <a:gd name="T5" fmla="*/ 3 h 3"/>
                  <a:gd name="T6" fmla="*/ 0 w 2"/>
                  <a:gd name="T7" fmla="*/ 3 h 3"/>
                  <a:gd name="T8" fmla="*/ 0 w 2"/>
                  <a:gd name="T9" fmla="*/ 3 h 3"/>
                  <a:gd name="T10" fmla="*/ 0 w 2"/>
                  <a:gd name="T11" fmla="*/ 3 h 3"/>
                  <a:gd name="T12" fmla="*/ 0 w 2"/>
                  <a:gd name="T13" fmla="*/ 3 h 3"/>
                  <a:gd name="T14" fmla="*/ 2 w 2"/>
                  <a:gd name="T15" fmla="*/ 2 h 3"/>
                  <a:gd name="T16" fmla="*/ 2 w 2"/>
                  <a:gd name="T17" fmla="*/ 2 h 3"/>
                  <a:gd name="T18" fmla="*/ 2 w 2"/>
                  <a:gd name="T19" fmla="*/ 2 h 3"/>
                  <a:gd name="T20" fmla="*/ 2 w 2"/>
                  <a:gd name="T21" fmla="*/ 2 h 3"/>
                  <a:gd name="T22" fmla="*/ 2 w 2"/>
                  <a:gd name="T23" fmla="*/ 0 h 3"/>
                  <a:gd name="T24" fmla="*/ 2 w 2"/>
                  <a:gd name="T25" fmla="*/ 0 h 3"/>
                  <a:gd name="T26" fmla="*/ 2 w 2"/>
                  <a:gd name="T27" fmla="*/ 0 h 3"/>
                  <a:gd name="T28" fmla="*/ 2 w 2"/>
                  <a:gd name="T29" fmla="*/ 0 h 3"/>
                  <a:gd name="T30" fmla="*/ 2 w 2"/>
                  <a:gd name="T31" fmla="*/ 0 h 3"/>
                  <a:gd name="T32" fmla="*/ 2 w 2"/>
                  <a:gd name="T33" fmla="*/ 0 h 3"/>
                  <a:gd name="T34" fmla="*/ 2 w 2"/>
                  <a:gd name="T35" fmla="*/ 0 h 3"/>
                  <a:gd name="T36" fmla="*/ 0 w 2"/>
                  <a:gd name="T37" fmla="*/ 3 h 3"/>
                  <a:gd name="T38" fmla="*/ 0 w 2"/>
                  <a:gd name="T39" fmla="*/ 3 h 3"/>
                  <a:gd name="T40" fmla="*/ 0 w 2"/>
                  <a:gd name="T41" fmla="*/ 3 h 3"/>
                  <a:gd name="T42" fmla="*/ 0 w 2"/>
                  <a:gd name="T43" fmla="*/ 3 h 3"/>
                  <a:gd name="T44" fmla="*/ 0 w 2"/>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
                  <a:gd name="T70" fmla="*/ 0 h 3"/>
                  <a:gd name="T71" fmla="*/ 2 w 2"/>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 h="3">
                    <a:moveTo>
                      <a:pt x="0" y="3"/>
                    </a:moveTo>
                    <a:lnTo>
                      <a:pt x="0" y="3"/>
                    </a:lnTo>
                    <a:lnTo>
                      <a:pt x="2" y="2"/>
                    </a:lnTo>
                    <a:lnTo>
                      <a:pt x="2"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0" name="Freeform 414"/>
              <p:cNvSpPr>
                <a:spLocks/>
              </p:cNvSpPr>
              <p:nvPr/>
            </p:nvSpPr>
            <p:spPr bwMode="auto">
              <a:xfrm>
                <a:off x="3770" y="3679"/>
                <a:ext cx="3" cy="3"/>
              </a:xfrm>
              <a:custGeom>
                <a:avLst/>
                <a:gdLst>
                  <a:gd name="T0" fmla="*/ 0 w 3"/>
                  <a:gd name="T1" fmla="*/ 3 h 3"/>
                  <a:gd name="T2" fmla="*/ 0 w 3"/>
                  <a:gd name="T3" fmla="*/ 3 h 3"/>
                  <a:gd name="T4" fmla="*/ 0 w 3"/>
                  <a:gd name="T5" fmla="*/ 3 h 3"/>
                  <a:gd name="T6" fmla="*/ 0 w 3"/>
                  <a:gd name="T7" fmla="*/ 3 h 3"/>
                  <a:gd name="T8" fmla="*/ 0 w 3"/>
                  <a:gd name="T9" fmla="*/ 3 h 3"/>
                  <a:gd name="T10" fmla="*/ 0 w 3"/>
                  <a:gd name="T11" fmla="*/ 3 h 3"/>
                  <a:gd name="T12" fmla="*/ 0 w 3"/>
                  <a:gd name="T13" fmla="*/ 3 h 3"/>
                  <a:gd name="T14" fmla="*/ 3 w 3"/>
                  <a:gd name="T15" fmla="*/ 1 h 3"/>
                  <a:gd name="T16" fmla="*/ 3 w 3"/>
                  <a:gd name="T17" fmla="*/ 1 h 3"/>
                  <a:gd name="T18" fmla="*/ 3 w 3"/>
                  <a:gd name="T19" fmla="*/ 1 h 3"/>
                  <a:gd name="T20" fmla="*/ 3 w 3"/>
                  <a:gd name="T21" fmla="*/ 0 h 3"/>
                  <a:gd name="T22" fmla="*/ 3 w 3"/>
                  <a:gd name="T23" fmla="*/ 0 h 3"/>
                  <a:gd name="T24" fmla="*/ 3 w 3"/>
                  <a:gd name="T25" fmla="*/ 0 h 3"/>
                  <a:gd name="T26" fmla="*/ 3 w 3"/>
                  <a:gd name="T27" fmla="*/ 0 h 3"/>
                  <a:gd name="T28" fmla="*/ 3 w 3"/>
                  <a:gd name="T29" fmla="*/ 0 h 3"/>
                  <a:gd name="T30" fmla="*/ 3 w 3"/>
                  <a:gd name="T31" fmla="*/ 0 h 3"/>
                  <a:gd name="T32" fmla="*/ 3 w 3"/>
                  <a:gd name="T33" fmla="*/ 0 h 3"/>
                  <a:gd name="T34" fmla="*/ 3 w 3"/>
                  <a:gd name="T35" fmla="*/ 0 h 3"/>
                  <a:gd name="T36" fmla="*/ 0 w 3"/>
                  <a:gd name="T37" fmla="*/ 3 h 3"/>
                  <a:gd name="T38" fmla="*/ 0 w 3"/>
                  <a:gd name="T39" fmla="*/ 3 h 3"/>
                  <a:gd name="T40" fmla="*/ 0 w 3"/>
                  <a:gd name="T41" fmla="*/ 3 h 3"/>
                  <a:gd name="T42" fmla="*/ 0 w 3"/>
                  <a:gd name="T43" fmla="*/ 3 h 3"/>
                  <a:gd name="T44" fmla="*/ 0 w 3"/>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
                  <a:gd name="T70" fmla="*/ 0 h 3"/>
                  <a:gd name="T71" fmla="*/ 3 w 3"/>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 h="3">
                    <a:moveTo>
                      <a:pt x="0" y="3"/>
                    </a:moveTo>
                    <a:lnTo>
                      <a:pt x="0" y="3"/>
                    </a:lnTo>
                    <a:lnTo>
                      <a:pt x="3" y="1"/>
                    </a:lnTo>
                    <a:lnTo>
                      <a:pt x="3"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1" name="Freeform 415"/>
              <p:cNvSpPr>
                <a:spLocks/>
              </p:cNvSpPr>
              <p:nvPr/>
            </p:nvSpPr>
            <p:spPr bwMode="auto">
              <a:xfrm>
                <a:off x="3792" y="3714"/>
                <a:ext cx="9" cy="7"/>
              </a:xfrm>
              <a:custGeom>
                <a:avLst/>
                <a:gdLst>
                  <a:gd name="T0" fmla="*/ 0 w 9"/>
                  <a:gd name="T1" fmla="*/ 7 h 7"/>
                  <a:gd name="T2" fmla="*/ 1 w 9"/>
                  <a:gd name="T3" fmla="*/ 7 h 7"/>
                  <a:gd name="T4" fmla="*/ 1 w 9"/>
                  <a:gd name="T5" fmla="*/ 7 h 7"/>
                  <a:gd name="T6" fmla="*/ 1 w 9"/>
                  <a:gd name="T7" fmla="*/ 7 h 7"/>
                  <a:gd name="T8" fmla="*/ 1 w 9"/>
                  <a:gd name="T9" fmla="*/ 7 h 7"/>
                  <a:gd name="T10" fmla="*/ 9 w 9"/>
                  <a:gd name="T11" fmla="*/ 2 h 7"/>
                  <a:gd name="T12" fmla="*/ 9 w 9"/>
                  <a:gd name="T13" fmla="*/ 2 h 7"/>
                  <a:gd name="T14" fmla="*/ 9 w 9"/>
                  <a:gd name="T15" fmla="*/ 2 h 7"/>
                  <a:gd name="T16" fmla="*/ 9 w 9"/>
                  <a:gd name="T17" fmla="*/ 2 h 7"/>
                  <a:gd name="T18" fmla="*/ 9 w 9"/>
                  <a:gd name="T19" fmla="*/ 2 h 7"/>
                  <a:gd name="T20" fmla="*/ 9 w 9"/>
                  <a:gd name="T21" fmla="*/ 0 h 7"/>
                  <a:gd name="T22" fmla="*/ 9 w 9"/>
                  <a:gd name="T23" fmla="*/ 0 h 7"/>
                  <a:gd name="T24" fmla="*/ 9 w 9"/>
                  <a:gd name="T25" fmla="*/ 0 h 7"/>
                  <a:gd name="T26" fmla="*/ 8 w 9"/>
                  <a:gd name="T27" fmla="*/ 0 h 7"/>
                  <a:gd name="T28" fmla="*/ 8 w 9"/>
                  <a:gd name="T29" fmla="*/ 0 h 7"/>
                  <a:gd name="T30" fmla="*/ 8 w 9"/>
                  <a:gd name="T31" fmla="*/ 0 h 7"/>
                  <a:gd name="T32" fmla="*/ 0 w 9"/>
                  <a:gd name="T33" fmla="*/ 6 h 7"/>
                  <a:gd name="T34" fmla="*/ 0 w 9"/>
                  <a:gd name="T35" fmla="*/ 6 h 7"/>
                  <a:gd name="T36" fmla="*/ 0 w 9"/>
                  <a:gd name="T37" fmla="*/ 7 h 7"/>
                  <a:gd name="T38" fmla="*/ 0 w 9"/>
                  <a:gd name="T39" fmla="*/ 7 h 7"/>
                  <a:gd name="T40" fmla="*/ 0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0" y="7"/>
                    </a:moveTo>
                    <a:lnTo>
                      <a:pt x="1" y="7"/>
                    </a:lnTo>
                    <a:lnTo>
                      <a:pt x="9" y="2"/>
                    </a:lnTo>
                    <a:lnTo>
                      <a:pt x="9" y="0"/>
                    </a:lnTo>
                    <a:lnTo>
                      <a:pt x="8" y="0"/>
                    </a:lnTo>
                    <a:lnTo>
                      <a:pt x="0" y="6"/>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2" name="Freeform 416"/>
              <p:cNvSpPr>
                <a:spLocks/>
              </p:cNvSpPr>
              <p:nvPr/>
            </p:nvSpPr>
            <p:spPr bwMode="auto">
              <a:xfrm>
                <a:off x="3746" y="3751"/>
                <a:ext cx="6" cy="1"/>
              </a:xfrm>
              <a:custGeom>
                <a:avLst/>
                <a:gdLst>
                  <a:gd name="T0" fmla="*/ 5 w 6"/>
                  <a:gd name="T1" fmla="*/ 1 h 1"/>
                  <a:gd name="T2" fmla="*/ 6 w 6"/>
                  <a:gd name="T3" fmla="*/ 1 h 1"/>
                  <a:gd name="T4" fmla="*/ 6 w 6"/>
                  <a:gd name="T5" fmla="*/ 1 h 1"/>
                  <a:gd name="T6" fmla="*/ 6 w 6"/>
                  <a:gd name="T7" fmla="*/ 1 h 1"/>
                  <a:gd name="T8" fmla="*/ 6 w 6"/>
                  <a:gd name="T9" fmla="*/ 1 h 1"/>
                  <a:gd name="T10" fmla="*/ 6 w 6"/>
                  <a:gd name="T11" fmla="*/ 1 h 1"/>
                  <a:gd name="T12" fmla="*/ 6 w 6"/>
                  <a:gd name="T13" fmla="*/ 1 h 1"/>
                  <a:gd name="T14" fmla="*/ 0 w 6"/>
                  <a:gd name="T15" fmla="*/ 0 h 1"/>
                  <a:gd name="T16" fmla="*/ 0 w 6"/>
                  <a:gd name="T17" fmla="*/ 0 h 1"/>
                  <a:gd name="T18" fmla="*/ 0 w 6"/>
                  <a:gd name="T19" fmla="*/ 0 h 1"/>
                  <a:gd name="T20" fmla="*/ 0 w 6"/>
                  <a:gd name="T21" fmla="*/ 0 h 1"/>
                  <a:gd name="T22" fmla="*/ 0 w 6"/>
                  <a:gd name="T23" fmla="*/ 0 h 1"/>
                  <a:gd name="T24" fmla="*/ 0 w 6"/>
                  <a:gd name="T25" fmla="*/ 0 h 1"/>
                  <a:gd name="T26" fmla="*/ 0 w 6"/>
                  <a:gd name="T27" fmla="*/ 0 h 1"/>
                  <a:gd name="T28" fmla="*/ 0 w 6"/>
                  <a:gd name="T29" fmla="*/ 0 h 1"/>
                  <a:gd name="T30" fmla="*/ 0 w 6"/>
                  <a:gd name="T31" fmla="*/ 0 h 1"/>
                  <a:gd name="T32" fmla="*/ 0 w 6"/>
                  <a:gd name="T33" fmla="*/ 0 h 1"/>
                  <a:gd name="T34" fmla="*/ 0 w 6"/>
                  <a:gd name="T35" fmla="*/ 0 h 1"/>
                  <a:gd name="T36" fmla="*/ 5 w 6"/>
                  <a:gd name="T37" fmla="*/ 0 h 1"/>
                  <a:gd name="T38" fmla="*/ 5 w 6"/>
                  <a:gd name="T39" fmla="*/ 0 h 1"/>
                  <a:gd name="T40" fmla="*/ 5 w 6"/>
                  <a:gd name="T41" fmla="*/ 1 h 1"/>
                  <a:gd name="T42" fmla="*/ 5 w 6"/>
                  <a:gd name="T43" fmla="*/ 1 h 1"/>
                  <a:gd name="T44" fmla="*/ 5 w 6"/>
                  <a:gd name="T45" fmla="*/ 1 h 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
                  <a:gd name="T70" fmla="*/ 0 h 1"/>
                  <a:gd name="T71" fmla="*/ 6 w 6"/>
                  <a:gd name="T72" fmla="*/ 1 h 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 h="1">
                    <a:moveTo>
                      <a:pt x="5" y="1"/>
                    </a:moveTo>
                    <a:lnTo>
                      <a:pt x="6" y="1"/>
                    </a:lnTo>
                    <a:lnTo>
                      <a:pt x="0" y="0"/>
                    </a:lnTo>
                    <a:lnTo>
                      <a:pt x="5" y="0"/>
                    </a:lnTo>
                    <a:lnTo>
                      <a:pt x="5"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3" name="Freeform 417"/>
              <p:cNvSpPr>
                <a:spLocks/>
              </p:cNvSpPr>
              <p:nvPr/>
            </p:nvSpPr>
            <p:spPr bwMode="auto">
              <a:xfrm>
                <a:off x="3729" y="3750"/>
                <a:ext cx="6" cy="2"/>
              </a:xfrm>
              <a:custGeom>
                <a:avLst/>
                <a:gdLst>
                  <a:gd name="T0" fmla="*/ 0 w 6"/>
                  <a:gd name="T1" fmla="*/ 1 h 2"/>
                  <a:gd name="T2" fmla="*/ 0 w 6"/>
                  <a:gd name="T3" fmla="*/ 1 h 2"/>
                  <a:gd name="T4" fmla="*/ 0 w 6"/>
                  <a:gd name="T5" fmla="*/ 0 h 2"/>
                  <a:gd name="T6" fmla="*/ 0 w 6"/>
                  <a:gd name="T7" fmla="*/ 0 h 2"/>
                  <a:gd name="T8" fmla="*/ 0 w 6"/>
                  <a:gd name="T9" fmla="*/ 0 h 2"/>
                  <a:gd name="T10" fmla="*/ 0 w 6"/>
                  <a:gd name="T11" fmla="*/ 0 h 2"/>
                  <a:gd name="T12" fmla="*/ 0 w 6"/>
                  <a:gd name="T13" fmla="*/ 0 h 2"/>
                  <a:gd name="T14" fmla="*/ 6 w 6"/>
                  <a:gd name="T15" fmla="*/ 1 h 2"/>
                  <a:gd name="T16" fmla="*/ 6 w 6"/>
                  <a:gd name="T17" fmla="*/ 1 h 2"/>
                  <a:gd name="T18" fmla="*/ 6 w 6"/>
                  <a:gd name="T19" fmla="*/ 1 h 2"/>
                  <a:gd name="T20" fmla="*/ 6 w 6"/>
                  <a:gd name="T21" fmla="*/ 1 h 2"/>
                  <a:gd name="T22" fmla="*/ 6 w 6"/>
                  <a:gd name="T23" fmla="*/ 1 h 2"/>
                  <a:gd name="T24" fmla="*/ 6 w 6"/>
                  <a:gd name="T25" fmla="*/ 1 h 2"/>
                  <a:gd name="T26" fmla="*/ 6 w 6"/>
                  <a:gd name="T27" fmla="*/ 1 h 2"/>
                  <a:gd name="T28" fmla="*/ 6 w 6"/>
                  <a:gd name="T29" fmla="*/ 2 h 2"/>
                  <a:gd name="T30" fmla="*/ 6 w 6"/>
                  <a:gd name="T31" fmla="*/ 2 h 2"/>
                  <a:gd name="T32" fmla="*/ 6 w 6"/>
                  <a:gd name="T33" fmla="*/ 2 h 2"/>
                  <a:gd name="T34" fmla="*/ 0 w 6"/>
                  <a:gd name="T35" fmla="*/ 1 h 2"/>
                  <a:gd name="T36" fmla="*/ 0 w 6"/>
                  <a:gd name="T37" fmla="*/ 1 h 2"/>
                  <a:gd name="T38" fmla="*/ 0 w 6"/>
                  <a:gd name="T39" fmla="*/ 1 h 2"/>
                  <a:gd name="T40" fmla="*/ 0 w 6"/>
                  <a:gd name="T41" fmla="*/ 1 h 2"/>
                  <a:gd name="T42" fmla="*/ 0 w 6"/>
                  <a:gd name="T43" fmla="*/ 1 h 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
                  <a:gd name="T67" fmla="*/ 0 h 2"/>
                  <a:gd name="T68" fmla="*/ 6 w 6"/>
                  <a:gd name="T69" fmla="*/ 2 h 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 h="2">
                    <a:moveTo>
                      <a:pt x="0" y="1"/>
                    </a:moveTo>
                    <a:lnTo>
                      <a:pt x="0" y="1"/>
                    </a:lnTo>
                    <a:lnTo>
                      <a:pt x="0" y="0"/>
                    </a:lnTo>
                    <a:lnTo>
                      <a:pt x="6" y="1"/>
                    </a:lnTo>
                    <a:lnTo>
                      <a:pt x="6" y="2"/>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4" name="Freeform 418"/>
              <p:cNvSpPr>
                <a:spLocks/>
              </p:cNvSpPr>
              <p:nvPr/>
            </p:nvSpPr>
            <p:spPr bwMode="auto">
              <a:xfrm>
                <a:off x="3761" y="3680"/>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2 h 3"/>
                  <a:gd name="T16" fmla="*/ 0 w 4"/>
                  <a:gd name="T17" fmla="*/ 2 h 3"/>
                  <a:gd name="T18" fmla="*/ 0 w 4"/>
                  <a:gd name="T19" fmla="*/ 2 h 3"/>
                  <a:gd name="T20" fmla="*/ 0 w 4"/>
                  <a:gd name="T21" fmla="*/ 2 h 3"/>
                  <a:gd name="T22" fmla="*/ 1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2"/>
                    </a:lnTo>
                    <a:lnTo>
                      <a:pt x="0" y="2"/>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5" name="Freeform 419"/>
              <p:cNvSpPr>
                <a:spLocks/>
              </p:cNvSpPr>
              <p:nvPr/>
            </p:nvSpPr>
            <p:spPr bwMode="auto">
              <a:xfrm>
                <a:off x="3762" y="3679"/>
                <a:ext cx="4" cy="3"/>
              </a:xfrm>
              <a:custGeom>
                <a:avLst/>
                <a:gdLst>
                  <a:gd name="T0" fmla="*/ 4 w 4"/>
                  <a:gd name="T1" fmla="*/ 3 h 3"/>
                  <a:gd name="T2" fmla="*/ 4 w 4"/>
                  <a:gd name="T3" fmla="*/ 3 h 3"/>
                  <a:gd name="T4" fmla="*/ 4 w 4"/>
                  <a:gd name="T5" fmla="*/ 3 h 3"/>
                  <a:gd name="T6" fmla="*/ 4 w 4"/>
                  <a:gd name="T7" fmla="*/ 3 h 3"/>
                  <a:gd name="T8" fmla="*/ 4 w 4"/>
                  <a:gd name="T9" fmla="*/ 3 h 3"/>
                  <a:gd name="T10" fmla="*/ 4 w 4"/>
                  <a:gd name="T11" fmla="*/ 3 h 3"/>
                  <a:gd name="T12" fmla="*/ 4 w 4"/>
                  <a:gd name="T13" fmla="*/ 3 h 3"/>
                  <a:gd name="T14" fmla="*/ 1 w 4"/>
                  <a:gd name="T15" fmla="*/ 1 h 3"/>
                  <a:gd name="T16" fmla="*/ 0 w 4"/>
                  <a:gd name="T17" fmla="*/ 1 h 3"/>
                  <a:gd name="T18" fmla="*/ 0 w 4"/>
                  <a:gd name="T19" fmla="*/ 1 h 3"/>
                  <a:gd name="T20" fmla="*/ 0 w 4"/>
                  <a:gd name="T21" fmla="*/ 0 h 3"/>
                  <a:gd name="T22" fmla="*/ 0 w 4"/>
                  <a:gd name="T23" fmla="*/ 0 h 3"/>
                  <a:gd name="T24" fmla="*/ 1 w 4"/>
                  <a:gd name="T25" fmla="*/ 0 h 3"/>
                  <a:gd name="T26" fmla="*/ 1 w 4"/>
                  <a:gd name="T27" fmla="*/ 0 h 3"/>
                  <a:gd name="T28" fmla="*/ 1 w 4"/>
                  <a:gd name="T29" fmla="*/ 0 h 3"/>
                  <a:gd name="T30" fmla="*/ 1 w 4"/>
                  <a:gd name="T31" fmla="*/ 0 h 3"/>
                  <a:gd name="T32" fmla="*/ 1 w 4"/>
                  <a:gd name="T33" fmla="*/ 0 h 3"/>
                  <a:gd name="T34" fmla="*/ 1 w 4"/>
                  <a:gd name="T35" fmla="*/ 0 h 3"/>
                  <a:gd name="T36" fmla="*/ 4 w 4"/>
                  <a:gd name="T37" fmla="*/ 3 h 3"/>
                  <a:gd name="T38" fmla="*/ 4 w 4"/>
                  <a:gd name="T39" fmla="*/ 3 h 3"/>
                  <a:gd name="T40" fmla="*/ 4 w 4"/>
                  <a:gd name="T41" fmla="*/ 3 h 3"/>
                  <a:gd name="T42" fmla="*/ 4 w 4"/>
                  <a:gd name="T43" fmla="*/ 3 h 3"/>
                  <a:gd name="T44" fmla="*/ 4 w 4"/>
                  <a:gd name="T45" fmla="*/ 3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
                  <a:gd name="T70" fmla="*/ 0 h 3"/>
                  <a:gd name="T71" fmla="*/ 4 w 4"/>
                  <a:gd name="T72" fmla="*/ 3 h 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 h="3">
                    <a:moveTo>
                      <a:pt x="4" y="3"/>
                    </a:moveTo>
                    <a:lnTo>
                      <a:pt x="4" y="3"/>
                    </a:lnTo>
                    <a:lnTo>
                      <a:pt x="1" y="1"/>
                    </a:lnTo>
                    <a:lnTo>
                      <a:pt x="0" y="1"/>
                    </a:lnTo>
                    <a:lnTo>
                      <a:pt x="0" y="0"/>
                    </a:lnTo>
                    <a:lnTo>
                      <a:pt x="1" y="0"/>
                    </a:ln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6" name="Freeform 420"/>
              <p:cNvSpPr>
                <a:spLocks/>
              </p:cNvSpPr>
              <p:nvPr/>
            </p:nvSpPr>
            <p:spPr bwMode="auto">
              <a:xfrm>
                <a:off x="3735" y="3714"/>
                <a:ext cx="9" cy="7"/>
              </a:xfrm>
              <a:custGeom>
                <a:avLst/>
                <a:gdLst>
                  <a:gd name="T0" fmla="*/ 8 w 9"/>
                  <a:gd name="T1" fmla="*/ 7 h 7"/>
                  <a:gd name="T2" fmla="*/ 8 w 9"/>
                  <a:gd name="T3" fmla="*/ 7 h 7"/>
                  <a:gd name="T4" fmla="*/ 8 w 9"/>
                  <a:gd name="T5" fmla="*/ 7 h 7"/>
                  <a:gd name="T6" fmla="*/ 8 w 9"/>
                  <a:gd name="T7" fmla="*/ 7 h 7"/>
                  <a:gd name="T8" fmla="*/ 8 w 9"/>
                  <a:gd name="T9" fmla="*/ 7 h 7"/>
                  <a:gd name="T10" fmla="*/ 0 w 9"/>
                  <a:gd name="T11" fmla="*/ 2 h 7"/>
                  <a:gd name="T12" fmla="*/ 0 w 9"/>
                  <a:gd name="T13" fmla="*/ 2 h 7"/>
                  <a:gd name="T14" fmla="*/ 0 w 9"/>
                  <a:gd name="T15" fmla="*/ 2 h 7"/>
                  <a:gd name="T16" fmla="*/ 0 w 9"/>
                  <a:gd name="T17" fmla="*/ 2 h 7"/>
                  <a:gd name="T18" fmla="*/ 0 w 9"/>
                  <a:gd name="T19" fmla="*/ 2 h 7"/>
                  <a:gd name="T20" fmla="*/ 0 w 9"/>
                  <a:gd name="T21" fmla="*/ 0 h 7"/>
                  <a:gd name="T22" fmla="*/ 0 w 9"/>
                  <a:gd name="T23" fmla="*/ 0 h 7"/>
                  <a:gd name="T24" fmla="*/ 0 w 9"/>
                  <a:gd name="T25" fmla="*/ 0 h 7"/>
                  <a:gd name="T26" fmla="*/ 0 w 9"/>
                  <a:gd name="T27" fmla="*/ 0 h 7"/>
                  <a:gd name="T28" fmla="*/ 1 w 9"/>
                  <a:gd name="T29" fmla="*/ 0 h 7"/>
                  <a:gd name="T30" fmla="*/ 1 w 9"/>
                  <a:gd name="T31" fmla="*/ 0 h 7"/>
                  <a:gd name="T32" fmla="*/ 9 w 9"/>
                  <a:gd name="T33" fmla="*/ 6 h 7"/>
                  <a:gd name="T34" fmla="*/ 9 w 9"/>
                  <a:gd name="T35" fmla="*/ 6 h 7"/>
                  <a:gd name="T36" fmla="*/ 9 w 9"/>
                  <a:gd name="T37" fmla="*/ 7 h 7"/>
                  <a:gd name="T38" fmla="*/ 9 w 9"/>
                  <a:gd name="T39" fmla="*/ 7 h 7"/>
                  <a:gd name="T40" fmla="*/ 8 w 9"/>
                  <a:gd name="T41" fmla="*/ 7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
                  <a:gd name="T64" fmla="*/ 0 h 7"/>
                  <a:gd name="T65" fmla="*/ 9 w 9"/>
                  <a:gd name="T66" fmla="*/ 7 h 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 h="7">
                    <a:moveTo>
                      <a:pt x="8" y="7"/>
                    </a:moveTo>
                    <a:lnTo>
                      <a:pt x="8" y="7"/>
                    </a:lnTo>
                    <a:lnTo>
                      <a:pt x="0" y="2"/>
                    </a:lnTo>
                    <a:lnTo>
                      <a:pt x="0" y="0"/>
                    </a:lnTo>
                    <a:lnTo>
                      <a:pt x="1" y="0"/>
                    </a:lnTo>
                    <a:lnTo>
                      <a:pt x="9" y="6"/>
                    </a:lnTo>
                    <a:lnTo>
                      <a:pt x="9"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667" name="Freeform 421"/>
              <p:cNvSpPr>
                <a:spLocks/>
              </p:cNvSpPr>
              <p:nvPr/>
            </p:nvSpPr>
            <p:spPr bwMode="auto">
              <a:xfrm>
                <a:off x="3784" y="3682"/>
                <a:ext cx="7" cy="5"/>
              </a:xfrm>
              <a:custGeom>
                <a:avLst/>
                <a:gdLst>
                  <a:gd name="T0" fmla="*/ 7 w 7"/>
                  <a:gd name="T1" fmla="*/ 1 h 5"/>
                  <a:gd name="T2" fmla="*/ 7 w 7"/>
                  <a:gd name="T3" fmla="*/ 1 h 5"/>
                  <a:gd name="T4" fmla="*/ 7 w 7"/>
                  <a:gd name="T5" fmla="*/ 1 h 5"/>
                  <a:gd name="T6" fmla="*/ 2 w 7"/>
                  <a:gd name="T7" fmla="*/ 0 h 5"/>
                  <a:gd name="T8" fmla="*/ 0 w 7"/>
                  <a:gd name="T9" fmla="*/ 1 h 5"/>
                  <a:gd name="T10" fmla="*/ 1 w 7"/>
                  <a:gd name="T11" fmla="*/ 2 h 5"/>
                  <a:gd name="T12" fmla="*/ 4 w 7"/>
                  <a:gd name="T13" fmla="*/ 4 h 5"/>
                  <a:gd name="T14" fmla="*/ 5 w 7"/>
                  <a:gd name="T15" fmla="*/ 4 h 5"/>
                  <a:gd name="T16" fmla="*/ 7 w 7"/>
                  <a:gd name="T17" fmla="*/ 5 h 5"/>
                  <a:gd name="T18" fmla="*/ 7 w 7"/>
                  <a:gd name="T19" fmla="*/ 5 h 5"/>
                  <a:gd name="T20" fmla="*/ 7 w 7"/>
                  <a:gd name="T21" fmla="*/ 4 h 5"/>
                  <a:gd name="T22" fmla="*/ 7 w 7"/>
                  <a:gd name="T23" fmla="*/ 2 h 5"/>
                  <a:gd name="T24" fmla="*/ 7 w 7"/>
                  <a:gd name="T25" fmla="*/ 1 h 5"/>
                  <a:gd name="T26" fmla="*/ 7 w 7"/>
                  <a:gd name="T27" fmla="*/ 1 h 5"/>
                  <a:gd name="T28" fmla="*/ 7 w 7"/>
                  <a:gd name="T29" fmla="*/ 1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
                  <a:gd name="T46" fmla="*/ 0 h 5"/>
                  <a:gd name="T47" fmla="*/ 7 w 7"/>
                  <a:gd name="T48" fmla="*/ 5 h 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 h="5">
                    <a:moveTo>
                      <a:pt x="7" y="1"/>
                    </a:moveTo>
                    <a:lnTo>
                      <a:pt x="7" y="1"/>
                    </a:lnTo>
                    <a:lnTo>
                      <a:pt x="2" y="0"/>
                    </a:lnTo>
                    <a:lnTo>
                      <a:pt x="0" y="1"/>
                    </a:lnTo>
                    <a:lnTo>
                      <a:pt x="1" y="2"/>
                    </a:lnTo>
                    <a:lnTo>
                      <a:pt x="4" y="4"/>
                    </a:lnTo>
                    <a:lnTo>
                      <a:pt x="5" y="4"/>
                    </a:lnTo>
                    <a:lnTo>
                      <a:pt x="7" y="5"/>
                    </a:lnTo>
                    <a:lnTo>
                      <a:pt x="7" y="4"/>
                    </a:lnTo>
                    <a:lnTo>
                      <a:pt x="7" y="2"/>
                    </a:lnTo>
                    <a:lnTo>
                      <a:pt x="7"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61" name="Freeform 422"/>
            <p:cNvSpPr>
              <a:spLocks/>
            </p:cNvSpPr>
            <p:nvPr/>
          </p:nvSpPr>
          <p:spPr bwMode="auto">
            <a:xfrm>
              <a:off x="3808" y="3679"/>
              <a:ext cx="6" cy="5"/>
            </a:xfrm>
            <a:custGeom>
              <a:avLst/>
              <a:gdLst>
                <a:gd name="T0" fmla="*/ 0 w 6"/>
                <a:gd name="T1" fmla="*/ 5 h 5"/>
                <a:gd name="T2" fmla="*/ 2 w 6"/>
                <a:gd name="T3" fmla="*/ 5 h 5"/>
                <a:gd name="T4" fmla="*/ 2 w 6"/>
                <a:gd name="T5" fmla="*/ 4 h 5"/>
                <a:gd name="T6" fmla="*/ 4 w 6"/>
                <a:gd name="T7" fmla="*/ 3 h 5"/>
                <a:gd name="T8" fmla="*/ 6 w 6"/>
                <a:gd name="T9" fmla="*/ 1 h 5"/>
                <a:gd name="T10" fmla="*/ 4 w 6"/>
                <a:gd name="T11" fmla="*/ 0 h 5"/>
                <a:gd name="T12" fmla="*/ 3 w 6"/>
                <a:gd name="T13" fmla="*/ 1 h 5"/>
                <a:gd name="T14" fmla="*/ 2 w 6"/>
                <a:gd name="T15" fmla="*/ 3 h 5"/>
                <a:gd name="T16" fmla="*/ 0 w 6"/>
                <a:gd name="T17" fmla="*/ 5 h 5"/>
                <a:gd name="T18" fmla="*/ 0 w 6"/>
                <a:gd name="T19" fmla="*/ 5 h 5"/>
                <a:gd name="T20" fmla="*/ 0 w 6"/>
                <a:gd name="T21" fmla="*/ 5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5"/>
                <a:gd name="T35" fmla="*/ 6 w 6"/>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5">
                  <a:moveTo>
                    <a:pt x="0" y="5"/>
                  </a:moveTo>
                  <a:lnTo>
                    <a:pt x="2" y="5"/>
                  </a:lnTo>
                  <a:lnTo>
                    <a:pt x="2" y="4"/>
                  </a:lnTo>
                  <a:lnTo>
                    <a:pt x="4" y="3"/>
                  </a:lnTo>
                  <a:lnTo>
                    <a:pt x="6" y="1"/>
                  </a:lnTo>
                  <a:lnTo>
                    <a:pt x="4" y="0"/>
                  </a:lnTo>
                  <a:lnTo>
                    <a:pt x="3" y="1"/>
                  </a:lnTo>
                  <a:lnTo>
                    <a:pt x="2" y="3"/>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2" name="Freeform 423"/>
            <p:cNvSpPr>
              <a:spLocks/>
            </p:cNvSpPr>
            <p:nvPr/>
          </p:nvSpPr>
          <p:spPr bwMode="auto">
            <a:xfrm>
              <a:off x="3746" y="3682"/>
              <a:ext cx="6" cy="5"/>
            </a:xfrm>
            <a:custGeom>
              <a:avLst/>
              <a:gdLst>
                <a:gd name="T0" fmla="*/ 0 w 6"/>
                <a:gd name="T1" fmla="*/ 1 h 5"/>
                <a:gd name="T2" fmla="*/ 0 w 6"/>
                <a:gd name="T3" fmla="*/ 1 h 5"/>
                <a:gd name="T4" fmla="*/ 0 w 6"/>
                <a:gd name="T5" fmla="*/ 1 h 5"/>
                <a:gd name="T6" fmla="*/ 4 w 6"/>
                <a:gd name="T7" fmla="*/ 0 h 5"/>
                <a:gd name="T8" fmla="*/ 6 w 6"/>
                <a:gd name="T9" fmla="*/ 1 h 5"/>
                <a:gd name="T10" fmla="*/ 5 w 6"/>
                <a:gd name="T11" fmla="*/ 2 h 5"/>
                <a:gd name="T12" fmla="*/ 2 w 6"/>
                <a:gd name="T13" fmla="*/ 4 h 5"/>
                <a:gd name="T14" fmla="*/ 1 w 6"/>
                <a:gd name="T15" fmla="*/ 4 h 5"/>
                <a:gd name="T16" fmla="*/ 0 w 6"/>
                <a:gd name="T17" fmla="*/ 5 h 5"/>
                <a:gd name="T18" fmla="*/ 0 w 6"/>
                <a:gd name="T19" fmla="*/ 5 h 5"/>
                <a:gd name="T20" fmla="*/ 0 w 6"/>
                <a:gd name="T21" fmla="*/ 4 h 5"/>
                <a:gd name="T22" fmla="*/ 0 w 6"/>
                <a:gd name="T23" fmla="*/ 2 h 5"/>
                <a:gd name="T24" fmla="*/ 0 w 6"/>
                <a:gd name="T25" fmla="*/ 1 h 5"/>
                <a:gd name="T26" fmla="*/ 0 w 6"/>
                <a:gd name="T27" fmla="*/ 1 h 5"/>
                <a:gd name="T28" fmla="*/ 0 w 6"/>
                <a:gd name="T29" fmla="*/ 1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5"/>
                <a:gd name="T47" fmla="*/ 6 w 6"/>
                <a:gd name="T48" fmla="*/ 5 h 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5">
                  <a:moveTo>
                    <a:pt x="0" y="1"/>
                  </a:moveTo>
                  <a:lnTo>
                    <a:pt x="0" y="1"/>
                  </a:lnTo>
                  <a:lnTo>
                    <a:pt x="4" y="0"/>
                  </a:lnTo>
                  <a:lnTo>
                    <a:pt x="6" y="1"/>
                  </a:lnTo>
                  <a:lnTo>
                    <a:pt x="5" y="2"/>
                  </a:lnTo>
                  <a:lnTo>
                    <a:pt x="2" y="4"/>
                  </a:lnTo>
                  <a:lnTo>
                    <a:pt x="1" y="4"/>
                  </a:lnTo>
                  <a:lnTo>
                    <a:pt x="0" y="5"/>
                  </a:lnTo>
                  <a:lnTo>
                    <a:pt x="0" y="4"/>
                  </a:lnTo>
                  <a:lnTo>
                    <a:pt x="0" y="2"/>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3" name="Freeform 424"/>
            <p:cNvSpPr>
              <a:spLocks/>
            </p:cNvSpPr>
            <p:nvPr/>
          </p:nvSpPr>
          <p:spPr bwMode="auto">
            <a:xfrm>
              <a:off x="3723" y="3679"/>
              <a:ext cx="5" cy="5"/>
            </a:xfrm>
            <a:custGeom>
              <a:avLst/>
              <a:gdLst>
                <a:gd name="T0" fmla="*/ 5 w 5"/>
                <a:gd name="T1" fmla="*/ 5 h 5"/>
                <a:gd name="T2" fmla="*/ 4 w 5"/>
                <a:gd name="T3" fmla="*/ 5 h 5"/>
                <a:gd name="T4" fmla="*/ 4 w 5"/>
                <a:gd name="T5" fmla="*/ 4 h 5"/>
                <a:gd name="T6" fmla="*/ 1 w 5"/>
                <a:gd name="T7" fmla="*/ 3 h 5"/>
                <a:gd name="T8" fmla="*/ 0 w 5"/>
                <a:gd name="T9" fmla="*/ 1 h 5"/>
                <a:gd name="T10" fmla="*/ 1 w 5"/>
                <a:gd name="T11" fmla="*/ 0 h 5"/>
                <a:gd name="T12" fmla="*/ 2 w 5"/>
                <a:gd name="T13" fmla="*/ 1 h 5"/>
                <a:gd name="T14" fmla="*/ 4 w 5"/>
                <a:gd name="T15" fmla="*/ 3 h 5"/>
                <a:gd name="T16" fmla="*/ 5 w 5"/>
                <a:gd name="T17" fmla="*/ 5 h 5"/>
                <a:gd name="T18" fmla="*/ 5 w 5"/>
                <a:gd name="T19" fmla="*/ 5 h 5"/>
                <a:gd name="T20" fmla="*/ 5 w 5"/>
                <a:gd name="T21" fmla="*/ 5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5"/>
                <a:gd name="T35" fmla="*/ 5 w 5"/>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5">
                  <a:moveTo>
                    <a:pt x="5" y="5"/>
                  </a:moveTo>
                  <a:lnTo>
                    <a:pt x="4" y="5"/>
                  </a:lnTo>
                  <a:lnTo>
                    <a:pt x="4" y="4"/>
                  </a:lnTo>
                  <a:lnTo>
                    <a:pt x="1" y="3"/>
                  </a:lnTo>
                  <a:lnTo>
                    <a:pt x="0" y="1"/>
                  </a:lnTo>
                  <a:lnTo>
                    <a:pt x="1" y="0"/>
                  </a:lnTo>
                  <a:lnTo>
                    <a:pt x="2" y="1"/>
                  </a:lnTo>
                  <a:lnTo>
                    <a:pt x="4" y="3"/>
                  </a:lnTo>
                  <a:lnTo>
                    <a:pt x="5"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4" name="Freeform 425"/>
            <p:cNvSpPr>
              <a:spLocks/>
            </p:cNvSpPr>
            <p:nvPr/>
          </p:nvSpPr>
          <p:spPr bwMode="auto">
            <a:xfrm>
              <a:off x="3708" y="3428"/>
              <a:ext cx="121" cy="22"/>
            </a:xfrm>
            <a:custGeom>
              <a:avLst/>
              <a:gdLst>
                <a:gd name="T0" fmla="*/ 0 w 121"/>
                <a:gd name="T1" fmla="*/ 22 h 22"/>
                <a:gd name="T2" fmla="*/ 13 w 121"/>
                <a:gd name="T3" fmla="*/ 14 h 22"/>
                <a:gd name="T4" fmla="*/ 28 w 121"/>
                <a:gd name="T5" fmla="*/ 5 h 22"/>
                <a:gd name="T6" fmla="*/ 36 w 121"/>
                <a:gd name="T7" fmla="*/ 4 h 22"/>
                <a:gd name="T8" fmla="*/ 43 w 121"/>
                <a:gd name="T9" fmla="*/ 1 h 22"/>
                <a:gd name="T10" fmla="*/ 51 w 121"/>
                <a:gd name="T11" fmla="*/ 0 h 22"/>
                <a:gd name="T12" fmla="*/ 61 w 121"/>
                <a:gd name="T13" fmla="*/ 0 h 22"/>
                <a:gd name="T14" fmla="*/ 69 w 121"/>
                <a:gd name="T15" fmla="*/ 0 h 22"/>
                <a:gd name="T16" fmla="*/ 77 w 121"/>
                <a:gd name="T17" fmla="*/ 1 h 22"/>
                <a:gd name="T18" fmla="*/ 85 w 121"/>
                <a:gd name="T19" fmla="*/ 4 h 22"/>
                <a:gd name="T20" fmla="*/ 92 w 121"/>
                <a:gd name="T21" fmla="*/ 5 h 22"/>
                <a:gd name="T22" fmla="*/ 107 w 121"/>
                <a:gd name="T23" fmla="*/ 14 h 22"/>
                <a:gd name="T24" fmla="*/ 121 w 121"/>
                <a:gd name="T25" fmla="*/ 22 h 22"/>
                <a:gd name="T26" fmla="*/ 107 w 121"/>
                <a:gd name="T27" fmla="*/ 16 h 22"/>
                <a:gd name="T28" fmla="*/ 92 w 121"/>
                <a:gd name="T29" fmla="*/ 12 h 22"/>
                <a:gd name="T30" fmla="*/ 76 w 121"/>
                <a:gd name="T31" fmla="*/ 10 h 22"/>
                <a:gd name="T32" fmla="*/ 59 w 121"/>
                <a:gd name="T33" fmla="*/ 8 h 22"/>
                <a:gd name="T34" fmla="*/ 43 w 121"/>
                <a:gd name="T35" fmla="*/ 10 h 22"/>
                <a:gd name="T36" fmla="*/ 28 w 121"/>
                <a:gd name="T37" fmla="*/ 12 h 22"/>
                <a:gd name="T38" fmla="*/ 13 w 121"/>
                <a:gd name="T39" fmla="*/ 16 h 22"/>
                <a:gd name="T40" fmla="*/ 0 w 121"/>
                <a:gd name="T41" fmla="*/ 22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1"/>
                <a:gd name="T64" fmla="*/ 0 h 22"/>
                <a:gd name="T65" fmla="*/ 121 w 121"/>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1" h="22">
                  <a:moveTo>
                    <a:pt x="0" y="22"/>
                  </a:moveTo>
                  <a:lnTo>
                    <a:pt x="13" y="14"/>
                  </a:lnTo>
                  <a:lnTo>
                    <a:pt x="28" y="5"/>
                  </a:lnTo>
                  <a:lnTo>
                    <a:pt x="36" y="4"/>
                  </a:lnTo>
                  <a:lnTo>
                    <a:pt x="43" y="1"/>
                  </a:lnTo>
                  <a:lnTo>
                    <a:pt x="51" y="0"/>
                  </a:lnTo>
                  <a:lnTo>
                    <a:pt x="61" y="0"/>
                  </a:lnTo>
                  <a:lnTo>
                    <a:pt x="69" y="0"/>
                  </a:lnTo>
                  <a:lnTo>
                    <a:pt x="77" y="1"/>
                  </a:lnTo>
                  <a:lnTo>
                    <a:pt x="85" y="4"/>
                  </a:lnTo>
                  <a:lnTo>
                    <a:pt x="92" y="5"/>
                  </a:lnTo>
                  <a:lnTo>
                    <a:pt x="107" y="14"/>
                  </a:lnTo>
                  <a:lnTo>
                    <a:pt x="121" y="22"/>
                  </a:lnTo>
                  <a:lnTo>
                    <a:pt x="107" y="16"/>
                  </a:lnTo>
                  <a:lnTo>
                    <a:pt x="92" y="12"/>
                  </a:lnTo>
                  <a:lnTo>
                    <a:pt x="76" y="10"/>
                  </a:lnTo>
                  <a:lnTo>
                    <a:pt x="59" y="8"/>
                  </a:lnTo>
                  <a:lnTo>
                    <a:pt x="43" y="10"/>
                  </a:lnTo>
                  <a:lnTo>
                    <a:pt x="28" y="12"/>
                  </a:lnTo>
                  <a:lnTo>
                    <a:pt x="13" y="16"/>
                  </a:lnTo>
                  <a:lnTo>
                    <a:pt x="0" y="22"/>
                  </a:lnTo>
                  <a:close/>
                </a:path>
              </a:pathLst>
            </a:custGeom>
            <a:solidFill>
              <a:srgbClr val="E779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5" name="Freeform 426"/>
            <p:cNvSpPr>
              <a:spLocks/>
            </p:cNvSpPr>
            <p:nvPr/>
          </p:nvSpPr>
          <p:spPr bwMode="auto">
            <a:xfrm>
              <a:off x="3742" y="3478"/>
              <a:ext cx="20" cy="10"/>
            </a:xfrm>
            <a:custGeom>
              <a:avLst/>
              <a:gdLst>
                <a:gd name="T0" fmla="*/ 6 w 20"/>
                <a:gd name="T1" fmla="*/ 7 h 10"/>
                <a:gd name="T2" fmla="*/ 2 w 20"/>
                <a:gd name="T3" fmla="*/ 9 h 10"/>
                <a:gd name="T4" fmla="*/ 0 w 20"/>
                <a:gd name="T5" fmla="*/ 7 h 10"/>
                <a:gd name="T6" fmla="*/ 1 w 20"/>
                <a:gd name="T7" fmla="*/ 6 h 10"/>
                <a:gd name="T8" fmla="*/ 4 w 20"/>
                <a:gd name="T9" fmla="*/ 5 h 10"/>
                <a:gd name="T10" fmla="*/ 6 w 20"/>
                <a:gd name="T11" fmla="*/ 2 h 10"/>
                <a:gd name="T12" fmla="*/ 12 w 20"/>
                <a:gd name="T13" fmla="*/ 0 h 10"/>
                <a:gd name="T14" fmla="*/ 19 w 20"/>
                <a:gd name="T15" fmla="*/ 0 h 10"/>
                <a:gd name="T16" fmla="*/ 20 w 20"/>
                <a:gd name="T17" fmla="*/ 2 h 10"/>
                <a:gd name="T18" fmla="*/ 19 w 20"/>
                <a:gd name="T19" fmla="*/ 3 h 10"/>
                <a:gd name="T20" fmla="*/ 16 w 20"/>
                <a:gd name="T21" fmla="*/ 10 h 10"/>
                <a:gd name="T22" fmla="*/ 13 w 20"/>
                <a:gd name="T23" fmla="*/ 9 h 10"/>
                <a:gd name="T24" fmla="*/ 6 w 20"/>
                <a:gd name="T25" fmla="*/ 7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10"/>
                <a:gd name="T41" fmla="*/ 20 w 20"/>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10">
                  <a:moveTo>
                    <a:pt x="6" y="7"/>
                  </a:moveTo>
                  <a:lnTo>
                    <a:pt x="2" y="9"/>
                  </a:lnTo>
                  <a:lnTo>
                    <a:pt x="0" y="7"/>
                  </a:lnTo>
                  <a:lnTo>
                    <a:pt x="1" y="6"/>
                  </a:lnTo>
                  <a:lnTo>
                    <a:pt x="4" y="5"/>
                  </a:lnTo>
                  <a:lnTo>
                    <a:pt x="6" y="2"/>
                  </a:lnTo>
                  <a:lnTo>
                    <a:pt x="12" y="0"/>
                  </a:lnTo>
                  <a:lnTo>
                    <a:pt x="19" y="0"/>
                  </a:lnTo>
                  <a:lnTo>
                    <a:pt x="20" y="2"/>
                  </a:lnTo>
                  <a:lnTo>
                    <a:pt x="19" y="3"/>
                  </a:lnTo>
                  <a:lnTo>
                    <a:pt x="16" y="10"/>
                  </a:lnTo>
                  <a:lnTo>
                    <a:pt x="13" y="9"/>
                  </a:lnTo>
                  <a:lnTo>
                    <a:pt x="6" y="7"/>
                  </a:lnTo>
                  <a:close/>
                </a:path>
              </a:pathLst>
            </a:custGeom>
            <a:solidFill>
              <a:srgbClr val="6126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6" name="Freeform 427"/>
            <p:cNvSpPr>
              <a:spLocks/>
            </p:cNvSpPr>
            <p:nvPr/>
          </p:nvSpPr>
          <p:spPr bwMode="auto">
            <a:xfrm>
              <a:off x="3751" y="3480"/>
              <a:ext cx="7" cy="4"/>
            </a:xfrm>
            <a:custGeom>
              <a:avLst/>
              <a:gdLst>
                <a:gd name="T0" fmla="*/ 0 w 7"/>
                <a:gd name="T1" fmla="*/ 3 h 4"/>
                <a:gd name="T2" fmla="*/ 1 w 7"/>
                <a:gd name="T3" fmla="*/ 0 h 4"/>
                <a:gd name="T4" fmla="*/ 4 w 7"/>
                <a:gd name="T5" fmla="*/ 0 h 4"/>
                <a:gd name="T6" fmla="*/ 7 w 7"/>
                <a:gd name="T7" fmla="*/ 0 h 4"/>
                <a:gd name="T8" fmla="*/ 7 w 7"/>
                <a:gd name="T9" fmla="*/ 3 h 4"/>
                <a:gd name="T10" fmla="*/ 7 w 7"/>
                <a:gd name="T11" fmla="*/ 4 h 4"/>
                <a:gd name="T12" fmla="*/ 4 w 7"/>
                <a:gd name="T13" fmla="*/ 4 h 4"/>
                <a:gd name="T14" fmla="*/ 1 w 7"/>
                <a:gd name="T15" fmla="*/ 4 h 4"/>
                <a:gd name="T16" fmla="*/ 0 w 7"/>
                <a:gd name="T17" fmla="*/ 3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4"/>
                <a:gd name="T29" fmla="*/ 7 w 7"/>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4">
                  <a:moveTo>
                    <a:pt x="0" y="3"/>
                  </a:moveTo>
                  <a:lnTo>
                    <a:pt x="1" y="0"/>
                  </a:lnTo>
                  <a:lnTo>
                    <a:pt x="4" y="0"/>
                  </a:lnTo>
                  <a:lnTo>
                    <a:pt x="7" y="0"/>
                  </a:lnTo>
                  <a:lnTo>
                    <a:pt x="7" y="3"/>
                  </a:lnTo>
                  <a:lnTo>
                    <a:pt x="7" y="4"/>
                  </a:lnTo>
                  <a:lnTo>
                    <a:pt x="4" y="4"/>
                  </a:lnTo>
                  <a:lnTo>
                    <a:pt x="1" y="4"/>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7" name="Freeform 428"/>
            <p:cNvSpPr>
              <a:spLocks/>
            </p:cNvSpPr>
            <p:nvPr/>
          </p:nvSpPr>
          <p:spPr bwMode="auto">
            <a:xfrm>
              <a:off x="3754" y="3480"/>
              <a:ext cx="3" cy="4"/>
            </a:xfrm>
            <a:custGeom>
              <a:avLst/>
              <a:gdLst>
                <a:gd name="T0" fmla="*/ 3 w 3"/>
                <a:gd name="T1" fmla="*/ 1 h 4"/>
                <a:gd name="T2" fmla="*/ 1 w 3"/>
                <a:gd name="T3" fmla="*/ 1 h 4"/>
                <a:gd name="T4" fmla="*/ 1 w 3"/>
                <a:gd name="T5" fmla="*/ 0 h 4"/>
                <a:gd name="T6" fmla="*/ 0 w 3"/>
                <a:gd name="T7" fmla="*/ 1 h 4"/>
                <a:gd name="T8" fmla="*/ 0 w 3"/>
                <a:gd name="T9" fmla="*/ 1 h 4"/>
                <a:gd name="T10" fmla="*/ 0 w 3"/>
                <a:gd name="T11" fmla="*/ 3 h 4"/>
                <a:gd name="T12" fmla="*/ 1 w 3"/>
                <a:gd name="T13" fmla="*/ 4 h 4"/>
                <a:gd name="T14" fmla="*/ 1 w 3"/>
                <a:gd name="T15" fmla="*/ 3 h 4"/>
                <a:gd name="T16" fmla="*/ 3 w 3"/>
                <a:gd name="T17" fmla="*/ 1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3" y="1"/>
                  </a:moveTo>
                  <a:lnTo>
                    <a:pt x="1" y="1"/>
                  </a:lnTo>
                  <a:lnTo>
                    <a:pt x="1" y="0"/>
                  </a:lnTo>
                  <a:lnTo>
                    <a:pt x="0" y="1"/>
                  </a:lnTo>
                  <a:lnTo>
                    <a:pt x="0" y="3"/>
                  </a:lnTo>
                  <a:lnTo>
                    <a:pt x="1" y="4"/>
                  </a:lnTo>
                  <a:lnTo>
                    <a:pt x="1" y="3"/>
                  </a:lnTo>
                  <a:lnTo>
                    <a:pt x="3" y="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36" name="Rectangle 2"/>
          <p:cNvSpPr>
            <a:spLocks noGrp="1" noChangeArrowheads="1"/>
          </p:cNvSpPr>
          <p:nvPr>
            <p:ph type="ctrTitle"/>
          </p:nvPr>
        </p:nvSpPr>
        <p:spPr/>
        <p:txBody>
          <a:bodyPr/>
          <a:lstStyle/>
          <a:p>
            <a:pPr eaLnBrk="1" hangingPunct="1"/>
            <a:endParaRPr lang="en-US" altLang="en-US" smtClean="0"/>
          </a:p>
        </p:txBody>
      </p:sp>
      <p:sp>
        <p:nvSpPr>
          <p:cNvPr id="18437" name="Rectangle 3"/>
          <p:cNvSpPr>
            <a:spLocks noGrp="1" noChangeArrowheads="1"/>
          </p:cNvSpPr>
          <p:nvPr>
            <p:ph type="subTitle" idx="1"/>
          </p:nvPr>
        </p:nvSpPr>
        <p:spPr/>
        <p:txBody>
          <a:bodyPr/>
          <a:lstStyle/>
          <a:p>
            <a:pPr eaLnBrk="1" hangingPunct="1"/>
            <a:endParaRPr lang="en-US" altLang="en-US" smtClean="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7999A25-A7D5-4976-BF96-9C90ACC563FD}" type="slidenum">
              <a:rPr lang="en-US" altLang="en-US" sz="1400" smtClean="0">
                <a:solidFill>
                  <a:srgbClr val="000000"/>
                </a:solidFill>
              </a:rPr>
              <a:pPr>
                <a:spcBef>
                  <a:spcPct val="0"/>
                </a:spcBef>
                <a:buFontTx/>
                <a:buNone/>
              </a:pPr>
              <a:t>1</a:t>
            </a:fld>
            <a:endParaRPr lang="en-US" altLang="en-US" sz="1400" smtClean="0">
              <a:solidFill>
                <a:srgbClr val="000000"/>
              </a:solidFill>
            </a:endParaRPr>
          </a:p>
        </p:txBody>
      </p:sp>
      <p:sp>
        <p:nvSpPr>
          <p:cNvPr id="18438" name="Rectangle 5"/>
          <p:cNvSpPr>
            <a:spLocks noChangeArrowheads="1"/>
          </p:cNvSpPr>
          <p:nvPr/>
        </p:nvSpPr>
        <p:spPr bwMode="auto">
          <a:xfrm>
            <a:off x="0" y="100013"/>
            <a:ext cx="9144000" cy="68580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solidFill>
                  <a:srgbClr val="C00000"/>
                </a:solidFill>
              </a:rPr>
              <a:t>SECRET</a:t>
            </a:r>
          </a:p>
        </p:txBody>
      </p:sp>
      <p:sp>
        <p:nvSpPr>
          <p:cNvPr id="18439" name="AutoShape 2808"/>
          <p:cNvSpPr>
            <a:spLocks noChangeArrowheads="1"/>
          </p:cNvSpPr>
          <p:nvPr/>
        </p:nvSpPr>
        <p:spPr bwMode="gray">
          <a:xfrm>
            <a:off x="493713" y="998538"/>
            <a:ext cx="184150" cy="400050"/>
          </a:xfrm>
          <a:prstGeom prst="chevron">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40" name="Rectangle 1026"/>
          <p:cNvSpPr>
            <a:spLocks noChangeArrowheads="1"/>
          </p:cNvSpPr>
          <p:nvPr/>
        </p:nvSpPr>
        <p:spPr bwMode="black">
          <a:xfrm>
            <a:off x="685800" y="4581525"/>
            <a:ext cx="7608888"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pPr>
            <a:endParaRPr lang="en-US" altLang="ko-KR" b="1">
              <a:solidFill>
                <a:srgbClr val="006600"/>
              </a:solidFill>
              <a:latin typeface="Verdana" panose="020B0604030504040204" pitchFamily="34" charset="0"/>
              <a:ea typeface="굴림" pitchFamily="34" charset="-127"/>
            </a:endParaRPr>
          </a:p>
          <a:p>
            <a:pPr algn="ctr" eaLnBrk="1" hangingPunct="1">
              <a:lnSpc>
                <a:spcPct val="80000"/>
              </a:lnSpc>
              <a:spcBef>
                <a:spcPct val="0"/>
              </a:spcBef>
              <a:buFontTx/>
              <a:buNone/>
            </a:pPr>
            <a:endParaRPr lang="en-US" altLang="ko-KR" b="1">
              <a:solidFill>
                <a:srgbClr val="006600"/>
              </a:solidFill>
              <a:latin typeface="Verdana" panose="020B0604030504040204" pitchFamily="34" charset="0"/>
              <a:ea typeface="굴림" pitchFamily="34" charset="-127"/>
            </a:endParaRPr>
          </a:p>
        </p:txBody>
      </p:sp>
      <p:sp>
        <p:nvSpPr>
          <p:cNvPr id="18441" name="Rectangle 2784"/>
          <p:cNvSpPr>
            <a:spLocks noChangeArrowheads="1"/>
          </p:cNvSpPr>
          <p:nvPr/>
        </p:nvSpPr>
        <p:spPr bwMode="ltGray">
          <a:xfrm>
            <a:off x="0" y="3532188"/>
            <a:ext cx="9144000" cy="392112"/>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42" name="Rectangle 25" descr="Large grid"/>
          <p:cNvSpPr>
            <a:spLocks noChangeArrowheads="1"/>
          </p:cNvSpPr>
          <p:nvPr/>
        </p:nvSpPr>
        <p:spPr bwMode="auto">
          <a:xfrm>
            <a:off x="0" y="-203200"/>
            <a:ext cx="9144000" cy="3489325"/>
          </a:xfrm>
          <a:prstGeom prst="rect">
            <a:avLst/>
          </a:prstGeom>
          <a:blipFill dpi="0" rotWithShape="0">
            <a:blip r:embed="rId3"/>
            <a:srcRect/>
            <a:tile tx="0" ty="0" sx="100000" sy="100000" flip="none" algn="tl"/>
          </a:blipFill>
          <a:ln>
            <a:noFill/>
          </a:ln>
          <a:effectLst>
            <a:prstShdw prst="shdw17" dist="17961" dir="2700000">
              <a:srgbClr val="0037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00"/>
                </a:solidFill>
              </a:rPr>
              <a:t>		</a:t>
            </a:r>
          </a:p>
          <a:p>
            <a:pPr eaLnBrk="1" hangingPunct="1">
              <a:spcBef>
                <a:spcPct val="0"/>
              </a:spcBef>
              <a:buFontTx/>
              <a:buNone/>
            </a:pPr>
            <a:endParaRPr lang="en-US" altLang="en-US" sz="2000" b="1">
              <a:solidFill>
                <a:srgbClr val="000000"/>
              </a:solidFill>
            </a:endParaRPr>
          </a:p>
          <a:p>
            <a:pPr eaLnBrk="1" hangingPunct="1">
              <a:spcBef>
                <a:spcPct val="0"/>
              </a:spcBef>
              <a:buFontTx/>
              <a:buNone/>
            </a:pPr>
            <a:endParaRPr lang="en-US" altLang="en-US" sz="2000" b="1">
              <a:solidFill>
                <a:srgbClr val="000000"/>
              </a:solidFill>
            </a:endParaRPr>
          </a:p>
          <a:p>
            <a:pPr eaLnBrk="1" hangingPunct="1">
              <a:spcBef>
                <a:spcPct val="0"/>
              </a:spcBef>
              <a:buFontTx/>
              <a:buNone/>
            </a:pPr>
            <a:endParaRPr lang="en-US" altLang="en-US" sz="2000" b="1">
              <a:solidFill>
                <a:srgbClr val="000000"/>
              </a:solidFill>
            </a:endParaRPr>
          </a:p>
          <a:p>
            <a:pPr eaLnBrk="1" hangingPunct="1">
              <a:spcBef>
                <a:spcPct val="0"/>
              </a:spcBef>
              <a:buFontTx/>
              <a:buNone/>
            </a:pPr>
            <a:endParaRPr lang="en-US" altLang="en-US" sz="2000" b="1">
              <a:solidFill>
                <a:srgbClr val="000000"/>
              </a:solidFill>
            </a:endParaRPr>
          </a:p>
          <a:p>
            <a:pPr eaLnBrk="1" hangingPunct="1">
              <a:spcBef>
                <a:spcPct val="0"/>
              </a:spcBef>
              <a:buFontTx/>
              <a:buNone/>
            </a:pPr>
            <a:r>
              <a:rPr lang="en-US" altLang="en-US" sz="2000" b="1">
                <a:solidFill>
                  <a:srgbClr val="000000"/>
                </a:solidFill>
              </a:rPr>
              <a:t>                                      CIVILIAN SECRETARIAT  FOR POLICE SERVICE</a:t>
            </a:r>
          </a:p>
        </p:txBody>
      </p:sp>
      <p:sp>
        <p:nvSpPr>
          <p:cNvPr id="18443" name="Rectangle 2787"/>
          <p:cNvSpPr>
            <a:spLocks noChangeArrowheads="1"/>
          </p:cNvSpPr>
          <p:nvPr/>
        </p:nvSpPr>
        <p:spPr bwMode="ltGray">
          <a:xfrm>
            <a:off x="0" y="3324225"/>
            <a:ext cx="9144000" cy="207963"/>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grpSp>
        <p:nvGrpSpPr>
          <p:cNvPr id="18444" name="Group 2804"/>
          <p:cNvGrpSpPr>
            <a:grpSpLocks/>
          </p:cNvGrpSpPr>
          <p:nvPr/>
        </p:nvGrpSpPr>
        <p:grpSpPr bwMode="auto">
          <a:xfrm>
            <a:off x="522288" y="1477963"/>
            <a:ext cx="1687512" cy="1204912"/>
            <a:chOff x="329" y="681"/>
            <a:chExt cx="1063" cy="759"/>
          </a:xfrm>
        </p:grpSpPr>
        <p:sp>
          <p:nvSpPr>
            <p:cNvPr id="18452"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3"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4"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5" name="Rectangle 2798"/>
            <p:cNvSpPr>
              <a:spLocks noChangeArrowheads="1"/>
            </p:cNvSpPr>
            <p:nvPr/>
          </p:nvSpPr>
          <p:spPr bwMode="ltGray">
            <a:xfrm>
              <a:off x="809" y="109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6"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7"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8"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grpSp>
      <p:grpSp>
        <p:nvGrpSpPr>
          <p:cNvPr id="18445" name="Group 2805"/>
          <p:cNvGrpSpPr>
            <a:grpSpLocks/>
          </p:cNvGrpSpPr>
          <p:nvPr/>
        </p:nvGrpSpPr>
        <p:grpSpPr bwMode="auto">
          <a:xfrm>
            <a:off x="4983163" y="2962275"/>
            <a:ext cx="3657600" cy="741363"/>
            <a:chOff x="3120" y="2430"/>
            <a:chExt cx="2304" cy="467"/>
          </a:xfrm>
        </p:grpSpPr>
        <p:sp>
          <p:nvSpPr>
            <p:cNvPr id="18448"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49"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0"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sp>
          <p:nvSpPr>
            <p:cNvPr id="18451"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endParaRPr lang="zh-CN" altLang="en-US" sz="2000" b="1">
                <a:solidFill>
                  <a:srgbClr val="BBE0E3"/>
                </a:solidFill>
                <a:latin typeface="Lucida Sans Unicode" panose="020B0602030504020204" pitchFamily="34" charset="0"/>
                <a:ea typeface="굴림" pitchFamily="34" charset="-127"/>
              </a:endParaRPr>
            </a:p>
          </p:txBody>
        </p:sp>
      </p:grpSp>
      <p:pic>
        <p:nvPicPr>
          <p:cNvPr id="1844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617538"/>
            <a:ext cx="4321175"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7" name="TextBox 1"/>
          <p:cNvSpPr txBox="1">
            <a:spLocks noChangeArrowheads="1"/>
          </p:cNvSpPr>
          <p:nvPr/>
        </p:nvSpPr>
        <p:spPr bwMode="auto">
          <a:xfrm>
            <a:off x="76200" y="3911600"/>
            <a:ext cx="90678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ZA" altLang="en-US" b="1" dirty="0" smtClean="0">
                <a:ea typeface="ＭＳ Ｐゴシック" panose="020B0600070205080204" pitchFamily="34" charset="-128"/>
              </a:rPr>
              <a:t>REPORT TO </a:t>
            </a:r>
            <a:r>
              <a:rPr lang="en-ZA" altLang="en-US" b="1" dirty="0">
                <a:ea typeface="ＭＳ Ｐゴシック" panose="020B0600070205080204" pitchFamily="34" charset="-128"/>
              </a:rPr>
              <a:t>THE PORTFOLIO COMMITTEE ON </a:t>
            </a:r>
            <a:r>
              <a:rPr lang="en-ZA" altLang="en-US" b="1" dirty="0" smtClean="0">
                <a:ea typeface="ＭＳ Ｐゴシック" panose="020B0600070205080204" pitchFamily="34" charset="-128"/>
              </a:rPr>
              <a:t>POLICE ON </a:t>
            </a:r>
            <a:r>
              <a:rPr lang="en-ZA" altLang="en-US" b="1" dirty="0">
                <a:ea typeface="ＭＳ Ｐゴシック" panose="020B0600070205080204" pitchFamily="34" charset="-128"/>
              </a:rPr>
              <a:t>THE </a:t>
            </a:r>
          </a:p>
          <a:p>
            <a:pPr algn="ctr" eaLnBrk="1" hangingPunct="1">
              <a:spcBef>
                <a:spcPct val="0"/>
              </a:spcBef>
              <a:buFontTx/>
              <a:buNone/>
            </a:pPr>
            <a:r>
              <a:rPr lang="en-ZA" altLang="en-US" b="1" dirty="0">
                <a:ea typeface="ＭＳ Ｐゴシック" panose="020B0600070205080204" pitchFamily="34" charset="-128"/>
              </a:rPr>
              <a:t>SOUTH AFRICAN POLICE SERVICE AMENDMENT </a:t>
            </a:r>
            <a:r>
              <a:rPr lang="en-ZA" altLang="en-US" b="1" dirty="0" smtClean="0">
                <a:ea typeface="ＭＳ Ｐゴシック" panose="020B0600070205080204" pitchFamily="34" charset="-128"/>
              </a:rPr>
              <a:t>BILL, 2020</a:t>
            </a:r>
          </a:p>
          <a:p>
            <a:pPr algn="ctr" eaLnBrk="1" hangingPunct="1">
              <a:spcBef>
                <a:spcPct val="0"/>
              </a:spcBef>
              <a:buFontTx/>
              <a:buNone/>
            </a:pPr>
            <a:r>
              <a:rPr lang="en-ZA" altLang="en-US" b="1" dirty="0" smtClean="0">
                <a:ea typeface="ＭＳ Ｐゴシック" panose="020B0600070205080204" pitchFamily="34" charset="-128"/>
              </a:rPr>
              <a:t>24 FEBRUARY 2021</a:t>
            </a:r>
            <a:endParaRPr lang="en-ZA" altLang="en-US" b="1" dirty="0">
              <a:ea typeface="ＭＳ Ｐゴシック" panose="020B0600070205080204" pitchFamily="34" charset="-128"/>
            </a:endParaRPr>
          </a:p>
          <a:p>
            <a:pPr algn="ctr" eaLnBrk="1" hangingPunct="1">
              <a:spcBef>
                <a:spcPct val="0"/>
              </a:spcBef>
              <a:buFontTx/>
              <a:buNone/>
            </a:pPr>
            <a:endParaRPr lang="en-ZA" altLang="en-US" b="1" dirty="0">
              <a:ea typeface="ＭＳ Ｐゴシック" panose="020B0600070205080204" pitchFamily="34" charset="-128"/>
            </a:endParaRPr>
          </a:p>
          <a:p>
            <a:pPr algn="ctr" eaLnBrk="1" hangingPunct="1">
              <a:lnSpc>
                <a:spcPct val="150000"/>
              </a:lnSpc>
              <a:spcBef>
                <a:spcPct val="0"/>
              </a:spcBef>
              <a:buFontTx/>
              <a:buNone/>
            </a:pPr>
            <a:endParaRPr lang="en-ZA" altLang="en-US" sz="2400" b="1"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10</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179388" y="1247775"/>
            <a:ext cx="8856662" cy="570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smtClean="0"/>
              <a:t>Clause 3 </a:t>
            </a:r>
            <a:r>
              <a:rPr lang="en-US" sz="2000" dirty="0" smtClean="0"/>
              <a:t>is a technical amendment .</a:t>
            </a:r>
          </a:p>
          <a:p>
            <a:pPr lvl="0" algn="just" eaLnBrk="1" hangingPunct="1">
              <a:lnSpc>
                <a:spcPct val="150000"/>
              </a:lnSpc>
              <a:spcBef>
                <a:spcPts val="0"/>
              </a:spcBef>
              <a:buFont typeface="Wingdings" panose="05000000000000000000" pitchFamily="2" charset="2"/>
              <a:buChar char="§"/>
            </a:pPr>
            <a:r>
              <a:rPr lang="en-US" sz="2000" b="1" dirty="0" smtClean="0"/>
              <a:t>Clause 4 </a:t>
            </a:r>
            <a:r>
              <a:rPr lang="en-US" sz="2000" dirty="0" smtClean="0"/>
              <a:t>provides for the repeal of sections 2, 3 and 4 of the Act, as a result of the adoption of the Civilian Secretariat for Police Service Act, 2011.</a:t>
            </a:r>
          </a:p>
          <a:p>
            <a:pPr lvl="0" algn="just" eaLnBrk="1" hangingPunct="1">
              <a:lnSpc>
                <a:spcPct val="150000"/>
              </a:lnSpc>
              <a:spcBef>
                <a:spcPts val="0"/>
              </a:spcBef>
              <a:buFont typeface="Wingdings" panose="05000000000000000000" pitchFamily="2" charset="2"/>
              <a:buChar char="§"/>
            </a:pPr>
            <a:r>
              <a:rPr lang="en-US" sz="2000" dirty="0"/>
              <a:t> </a:t>
            </a:r>
            <a:r>
              <a:rPr lang="en-US" sz="2000" b="1" dirty="0" smtClean="0"/>
              <a:t>Clause 5 </a:t>
            </a:r>
            <a:r>
              <a:rPr lang="en-US" sz="2000" dirty="0" smtClean="0"/>
              <a:t>inserts a new provision which incorporates the duty of the Minister to determine a national policing policy, as required by section 206(1) of the Constitution.</a:t>
            </a:r>
          </a:p>
          <a:p>
            <a:pPr lvl="0" algn="just" eaLnBrk="1" hangingPunct="1">
              <a:lnSpc>
                <a:spcPct val="150000"/>
              </a:lnSpc>
              <a:spcBef>
                <a:spcPts val="0"/>
              </a:spcBef>
              <a:buFont typeface="Wingdings" panose="05000000000000000000" pitchFamily="2" charset="2"/>
              <a:buChar char="§"/>
            </a:pPr>
            <a:r>
              <a:rPr lang="en-US" sz="2000" b="1" dirty="0" smtClean="0"/>
              <a:t>Clause 6 </a:t>
            </a:r>
            <a:r>
              <a:rPr lang="en-US" sz="2000" dirty="0" smtClean="0"/>
              <a:t>of the Bill provides for the establishment of the South African Police Service as the single police service referred to in the Constitution.</a:t>
            </a:r>
          </a:p>
          <a:p>
            <a:pPr marL="0" lvl="0" indent="0" algn="just" eaLnBrk="1" hangingPunct="1">
              <a:lnSpc>
                <a:spcPct val="150000"/>
              </a:lnSpc>
              <a:spcBef>
                <a:spcPts val="0"/>
              </a:spcBef>
              <a:buNone/>
            </a:pPr>
            <a:r>
              <a:rPr lang="en-US" sz="2000" dirty="0" smtClean="0"/>
              <a:t>(</a:t>
            </a:r>
            <a:r>
              <a:rPr lang="en-US" sz="2000" dirty="0"/>
              <a:t>A</a:t>
            </a:r>
            <a:r>
              <a:rPr lang="en-US" sz="2000" dirty="0" smtClean="0"/>
              <a:t>lso the  </a:t>
            </a:r>
            <a:r>
              <a:rPr lang="en-US" sz="2000" dirty="0"/>
              <a:t>framework for the establishment, powers, functions and control of municipal police services as required by section 206(7) of the </a:t>
            </a:r>
            <a:r>
              <a:rPr lang="en-US" sz="2000" dirty="0" smtClean="0"/>
              <a:t>Constitution). </a:t>
            </a:r>
            <a:endParaRPr lang="en-US" sz="2000" dirty="0"/>
          </a:p>
          <a:p>
            <a:pPr lvl="0" algn="just" eaLnBrk="1" hangingPunct="1">
              <a:lnSpc>
                <a:spcPct val="150000"/>
              </a:lnSpc>
              <a:spcBef>
                <a:spcPts val="0"/>
              </a:spcBef>
              <a:buFont typeface="Wingdings" panose="05000000000000000000" pitchFamily="2" charset="2"/>
              <a:buChar char="§"/>
            </a:pPr>
            <a:endParaRPr lang="en-US" sz="2000" dirty="0" smtClean="0"/>
          </a:p>
          <a:p>
            <a:pPr marL="0" lvl="0" indent="0" algn="just" eaLnBrk="1" hangingPunct="1">
              <a:lnSpc>
                <a:spcPct val="150000"/>
              </a:lnSpc>
              <a:spcBef>
                <a:spcPts val="0"/>
              </a:spcBef>
              <a:buNone/>
            </a:pPr>
            <a:endParaRPr lang="en-US" sz="1800" dirty="0" smtClean="0"/>
          </a:p>
        </p:txBody>
      </p:sp>
      <p:sp>
        <p:nvSpPr>
          <p:cNvPr id="21511" name="Rectangle 2"/>
          <p:cNvSpPr txBox="1">
            <a:spLocks noChangeArrowheads="1"/>
          </p:cNvSpPr>
          <p:nvPr/>
        </p:nvSpPr>
        <p:spPr bwMode="auto">
          <a:xfrm>
            <a:off x="179388" y="-304800"/>
            <a:ext cx="8856662" cy="1136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p>
          <a:p>
            <a:pPr algn="ctr" eaLnBrk="1" hangingPunct="1">
              <a:spcBef>
                <a:spcPct val="0"/>
              </a:spcBef>
              <a:buFontTx/>
              <a:buNone/>
            </a:pPr>
            <a:r>
              <a:rPr lang="en-US" altLang="en-US" b="1" dirty="0" smtClean="0"/>
              <a:t> CLAUSES 3, 4, 5 AND 6 </a:t>
            </a:r>
            <a:endParaRPr lang="en-US" altLang="en-US" b="1" dirty="0"/>
          </a:p>
        </p:txBody>
      </p:sp>
    </p:spTree>
    <p:extLst>
      <p:ext uri="{BB962C8B-B14F-4D97-AF65-F5344CB8AC3E}">
        <p14:creationId xmlns:p14="http://schemas.microsoft.com/office/powerpoint/2010/main" val="3732861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11</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179388" y="1427163"/>
            <a:ext cx="8659812"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sz="2000" b="1" dirty="0"/>
              <a:t>Clauses 7 and 8 </a:t>
            </a:r>
            <a:r>
              <a:rPr lang="en-US" sz="2000" dirty="0"/>
              <a:t>are technical amendments.</a:t>
            </a:r>
          </a:p>
          <a:p>
            <a:pPr lvl="0" algn="just" eaLnBrk="1" hangingPunct="1">
              <a:lnSpc>
                <a:spcPct val="150000"/>
              </a:lnSpc>
              <a:spcBef>
                <a:spcPct val="0"/>
              </a:spcBef>
              <a:buFont typeface="Wingdings" panose="05000000000000000000" pitchFamily="2" charset="2"/>
              <a:buChar char="§"/>
            </a:pPr>
            <a:r>
              <a:rPr lang="en-US" sz="2000" b="1" dirty="0" smtClean="0"/>
              <a:t>Clause </a:t>
            </a:r>
            <a:r>
              <a:rPr lang="en-US" sz="2000" b="1" dirty="0"/>
              <a:t>9</a:t>
            </a:r>
            <a:r>
              <a:rPr lang="en-US" sz="2000" dirty="0"/>
              <a:t> changes the naming of the </a:t>
            </a:r>
            <a:r>
              <a:rPr lang="en-US" sz="2000" dirty="0" smtClean="0"/>
              <a:t>“Board </a:t>
            </a:r>
            <a:r>
              <a:rPr lang="en-US" sz="2000" dirty="0"/>
              <a:t>of </a:t>
            </a:r>
            <a:r>
              <a:rPr lang="en-US" sz="2000" dirty="0" smtClean="0"/>
              <a:t>Commissioners” </a:t>
            </a:r>
            <a:r>
              <a:rPr lang="en-US" sz="2000" dirty="0"/>
              <a:t>to “Management Forum</a:t>
            </a:r>
            <a:r>
              <a:rPr lang="en-US" sz="2000" dirty="0" smtClean="0"/>
              <a:t>”.</a:t>
            </a:r>
          </a:p>
          <a:p>
            <a:pPr lvl="0" algn="just" eaLnBrk="1" hangingPunct="1">
              <a:lnSpc>
                <a:spcPct val="150000"/>
              </a:lnSpc>
              <a:spcBef>
                <a:spcPct val="0"/>
              </a:spcBef>
              <a:buFont typeface="Wingdings" panose="05000000000000000000" pitchFamily="2" charset="2"/>
              <a:buChar char="§"/>
            </a:pPr>
            <a:r>
              <a:rPr lang="en-US" sz="2000" b="1" dirty="0" smtClean="0"/>
              <a:t>Clause 10 </a:t>
            </a:r>
            <a:r>
              <a:rPr lang="en-US" sz="2000" dirty="0" smtClean="0"/>
              <a:t>deals with the setting out of the responsibilities of the National Commissioner which are at this stage still provided for in the transitional provisions of the Constitution of the Republic of South Africa, 1996, with reference to the 1993 Constitution.</a:t>
            </a:r>
          </a:p>
          <a:p>
            <a:pPr lvl="0" algn="just" eaLnBrk="1" hangingPunct="1">
              <a:lnSpc>
                <a:spcPct val="150000"/>
              </a:lnSpc>
              <a:spcBef>
                <a:spcPct val="0"/>
              </a:spcBef>
              <a:buFont typeface="Wingdings" panose="05000000000000000000" pitchFamily="2" charset="2"/>
              <a:buChar char="§"/>
            </a:pPr>
            <a:r>
              <a:rPr lang="en-US" sz="2000" b="1" dirty="0"/>
              <a:t>Clause </a:t>
            </a:r>
            <a:r>
              <a:rPr lang="en-US" sz="2000" b="1" dirty="0" smtClean="0"/>
              <a:t>11 </a:t>
            </a:r>
            <a:r>
              <a:rPr lang="en-US" sz="2000" dirty="0"/>
              <a:t>deals with the setting out of the responsibilities of the </a:t>
            </a:r>
            <a:r>
              <a:rPr lang="en-US" sz="2000" dirty="0" smtClean="0"/>
              <a:t>Provincial Commissioner </a:t>
            </a:r>
            <a:r>
              <a:rPr lang="en-US" sz="2000" dirty="0"/>
              <a:t>which are at this stage still provided for in the transitional provisions of the Constitution of the Republic of South Africa, 1996, with reference to the 1993 Constitution.</a:t>
            </a:r>
          </a:p>
          <a:p>
            <a:pPr lvl="0" algn="just" eaLnBrk="1" hangingPunct="1">
              <a:lnSpc>
                <a:spcPct val="150000"/>
              </a:lnSpc>
              <a:spcBef>
                <a:spcPct val="0"/>
              </a:spcBef>
              <a:buFont typeface="Wingdings" panose="05000000000000000000" pitchFamily="2" charset="2"/>
              <a:buChar char="§"/>
            </a:pPr>
            <a:endParaRPr lang="en-US" sz="2000" dirty="0"/>
          </a:p>
          <a:p>
            <a:pPr marL="0" indent="0" algn="just" eaLnBrk="1" hangingPunct="1">
              <a:lnSpc>
                <a:spcPct val="150000"/>
              </a:lnSpc>
              <a:spcBef>
                <a:spcPct val="0"/>
              </a:spcBef>
              <a:buNone/>
            </a:pPr>
            <a:endParaRPr lang="en-US" altLang="en-US" sz="2000" dirty="0">
              <a:ea typeface="Calibri" panose="020F0502020204030204" pitchFamily="34" charset="0"/>
            </a:endParaRPr>
          </a:p>
          <a:p>
            <a:pPr marL="0" lvl="0" indent="0" algn="just" eaLnBrk="1" hangingPunct="1">
              <a:lnSpc>
                <a:spcPct val="150000"/>
              </a:lnSpc>
              <a:spcBef>
                <a:spcPts val="0"/>
              </a:spcBef>
              <a:buNone/>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p:txBody>
      </p:sp>
      <p:sp>
        <p:nvSpPr>
          <p:cNvPr id="21511" name="Rectangle 2"/>
          <p:cNvSpPr txBox="1">
            <a:spLocks noChangeArrowheads="1"/>
          </p:cNvSpPr>
          <p:nvPr/>
        </p:nvSpPr>
        <p:spPr bwMode="auto">
          <a:xfrm>
            <a:off x="179388" y="228599"/>
            <a:ext cx="8856662" cy="622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smtClean="0"/>
              <a:t>CLAUSES 7, 8, 9, 10 and 11</a:t>
            </a:r>
            <a:endParaRPr lang="en-US" altLang="en-US" sz="2800" b="1" dirty="0"/>
          </a:p>
        </p:txBody>
      </p:sp>
    </p:spTree>
    <p:extLst>
      <p:ext uri="{BB962C8B-B14F-4D97-AF65-F5344CB8AC3E}">
        <p14:creationId xmlns:p14="http://schemas.microsoft.com/office/powerpoint/2010/main" val="2158515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12</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427163"/>
            <a:ext cx="8720138"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ts val="0"/>
              </a:spcBef>
              <a:buFont typeface="Wingdings" panose="05000000000000000000" pitchFamily="2" charset="2"/>
              <a:buChar char="§"/>
            </a:pPr>
            <a:r>
              <a:rPr lang="en-US" altLang="en-US" sz="2000" b="1" dirty="0">
                <a:ea typeface="Calibri" panose="020F0502020204030204" pitchFamily="34" charset="0"/>
              </a:rPr>
              <a:t>Clause 12: </a:t>
            </a:r>
            <a:r>
              <a:rPr lang="en-US" altLang="en-US" sz="2000" dirty="0">
                <a:ea typeface="Calibri" panose="020F0502020204030204" pitchFamily="34" charset="0"/>
              </a:rPr>
              <a:t>Use of force: No automatic rifles in crowd control, lethal force not to be used for protection of property </a:t>
            </a:r>
            <a:r>
              <a:rPr lang="en-US" altLang="en-US" sz="2000" u="sng" dirty="0">
                <a:ea typeface="Calibri" panose="020F0502020204030204" pitchFamily="34" charset="0"/>
              </a:rPr>
              <a:t>only</a:t>
            </a:r>
            <a:r>
              <a:rPr lang="en-US" altLang="en-US" sz="2000" dirty="0">
                <a:ea typeface="Calibri" panose="020F0502020204030204" pitchFamily="34" charset="0"/>
              </a:rPr>
              <a:t>. The word “</a:t>
            </a:r>
            <a:r>
              <a:rPr lang="en-US" altLang="en-US" sz="2000" b="1" u="sng" dirty="0">
                <a:ea typeface="Calibri" panose="020F0502020204030204" pitchFamily="34" charset="0"/>
              </a:rPr>
              <a:t>only”</a:t>
            </a:r>
            <a:r>
              <a:rPr lang="en-US" altLang="en-US" sz="2000" dirty="0">
                <a:ea typeface="Calibri" panose="020F0502020204030204" pitchFamily="34" charset="0"/>
              </a:rPr>
              <a:t> inserted in text of the Bill. Force which is reasonably necessary and proportional may be used. </a:t>
            </a:r>
            <a:endParaRPr lang="en-US" sz="2000" dirty="0"/>
          </a:p>
          <a:p>
            <a:pPr lvl="0" algn="just" eaLnBrk="1" hangingPunct="1">
              <a:lnSpc>
                <a:spcPct val="150000"/>
              </a:lnSpc>
              <a:spcBef>
                <a:spcPts val="0"/>
              </a:spcBef>
              <a:buFont typeface="Wingdings" panose="05000000000000000000" pitchFamily="2" charset="2"/>
              <a:buChar char="§"/>
            </a:pPr>
            <a:r>
              <a:rPr lang="en-US" sz="2000" b="1" dirty="0" smtClean="0"/>
              <a:t>Clause </a:t>
            </a:r>
            <a:r>
              <a:rPr lang="en-US" sz="2000" b="1" dirty="0"/>
              <a:t>12: </a:t>
            </a:r>
            <a:r>
              <a:rPr lang="en-US" sz="2000" dirty="0"/>
              <a:t>Reporting by a member on use of force in relation to admissibility of self-incriminating statements, searching of trains, deployment of police officials to comply with international obligations and disciplinary measures and jurisdiction of the South African Courts.</a:t>
            </a:r>
          </a:p>
          <a:p>
            <a:pPr lvl="0" algn="just" eaLnBrk="1" hangingPunct="1">
              <a:lnSpc>
                <a:spcPct val="150000"/>
              </a:lnSpc>
              <a:spcBef>
                <a:spcPts val="0"/>
              </a:spcBef>
              <a:buFont typeface="Wingdings" panose="05000000000000000000" pitchFamily="2" charset="2"/>
              <a:buChar char="§"/>
            </a:pPr>
            <a:r>
              <a:rPr lang="en-US" sz="2000" dirty="0"/>
              <a:t>The High Court found section 13(7)(c) of the South African Police Service Act, 1995 unconstitutional in a judgment of 29 June 2020 and ordered amendment thereof in 24 months: This is addressed in clause 12(d</a:t>
            </a:r>
            <a:r>
              <a:rPr lang="en-US" sz="2000" dirty="0" smtClean="0"/>
              <a:t>).</a:t>
            </a:r>
            <a:endParaRPr lang="en-US" sz="2000" dirty="0"/>
          </a:p>
        </p:txBody>
      </p:sp>
      <p:sp>
        <p:nvSpPr>
          <p:cNvPr id="21511" name="Rectangle 2"/>
          <p:cNvSpPr txBox="1">
            <a:spLocks noChangeArrowheads="1"/>
          </p:cNvSpPr>
          <p:nvPr/>
        </p:nvSpPr>
        <p:spPr bwMode="auto">
          <a:xfrm>
            <a:off x="179388" y="152400"/>
            <a:ext cx="88566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dirty="0" smtClean="0"/>
              <a:t>CLAUSE 12</a:t>
            </a:r>
          </a:p>
        </p:txBody>
      </p:sp>
    </p:spTree>
    <p:extLst>
      <p:ext uri="{BB962C8B-B14F-4D97-AF65-F5344CB8AC3E}">
        <p14:creationId xmlns:p14="http://schemas.microsoft.com/office/powerpoint/2010/main" val="229184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13</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459365" y="1239838"/>
            <a:ext cx="8583612"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a:t>Clause 14 </a:t>
            </a:r>
            <a:r>
              <a:rPr lang="en-US" sz="2000" dirty="0"/>
              <a:t>Additional purposes for which fingerprints may be used: Vetting, integrity testing and lifestyle audits</a:t>
            </a:r>
            <a:r>
              <a:rPr lang="en-US" sz="2000" dirty="0" smtClean="0"/>
              <a:t>.</a:t>
            </a:r>
          </a:p>
          <a:p>
            <a:pPr marL="0" lvl="0" indent="0" algn="just" eaLnBrk="1" hangingPunct="1">
              <a:lnSpc>
                <a:spcPct val="150000"/>
              </a:lnSpc>
              <a:spcBef>
                <a:spcPts val="0"/>
              </a:spcBef>
              <a:buNone/>
            </a:pPr>
            <a:endParaRPr lang="en-US" sz="2000" dirty="0"/>
          </a:p>
          <a:p>
            <a:pPr lvl="0" algn="just" eaLnBrk="1" hangingPunct="1">
              <a:lnSpc>
                <a:spcPct val="150000"/>
              </a:lnSpc>
              <a:spcBef>
                <a:spcPts val="0"/>
              </a:spcBef>
              <a:buFont typeface="Wingdings" panose="05000000000000000000" pitchFamily="2" charset="2"/>
              <a:buChar char="§"/>
            </a:pPr>
            <a:r>
              <a:rPr lang="en-US" sz="2000" b="1" dirty="0"/>
              <a:t>Clause 15 </a:t>
            </a:r>
            <a:r>
              <a:rPr lang="en-US" sz="2000" dirty="0"/>
              <a:t>Propose to include recruits to a municipal police service to also submit a buccal sample for DNA testing</a:t>
            </a:r>
            <a:r>
              <a:rPr lang="en-US" sz="2000" dirty="0" smtClean="0"/>
              <a:t>.</a:t>
            </a:r>
          </a:p>
          <a:p>
            <a:pPr marL="0" lvl="0" indent="0" algn="just" eaLnBrk="1" hangingPunct="1">
              <a:lnSpc>
                <a:spcPct val="150000"/>
              </a:lnSpc>
              <a:spcBef>
                <a:spcPts val="0"/>
              </a:spcBef>
              <a:buNone/>
            </a:pPr>
            <a:endParaRPr lang="en-US" sz="2000" dirty="0"/>
          </a:p>
          <a:p>
            <a:pPr lvl="0" algn="just" eaLnBrk="1" hangingPunct="1">
              <a:lnSpc>
                <a:spcPct val="150000"/>
              </a:lnSpc>
              <a:spcBef>
                <a:spcPts val="0"/>
              </a:spcBef>
              <a:buFont typeface="Wingdings" panose="05000000000000000000" pitchFamily="2" charset="2"/>
              <a:buChar char="§"/>
            </a:pPr>
            <a:r>
              <a:rPr lang="en-US" sz="2000" b="1" dirty="0"/>
              <a:t>Clause 17: </a:t>
            </a:r>
            <a:r>
              <a:rPr lang="en-US" sz="2000" dirty="0"/>
              <a:t>National public order capacity, when deployed in a Province to operate under national command and control. Additional criteria for deploying the national public order capacity;  Minister, in consultation with Cabinet may approve deployment of the national public order capacity in Province.</a:t>
            </a:r>
          </a:p>
        </p:txBody>
      </p:sp>
      <p:sp>
        <p:nvSpPr>
          <p:cNvPr id="21511" name="Rectangle 2"/>
          <p:cNvSpPr txBox="1">
            <a:spLocks noChangeArrowheads="1"/>
          </p:cNvSpPr>
          <p:nvPr/>
        </p:nvSpPr>
        <p:spPr bwMode="auto">
          <a:xfrm>
            <a:off x="179388" y="76200"/>
            <a:ext cx="8856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14, 15 AND 17</a:t>
            </a:r>
            <a:endParaRPr lang="en-US" altLang="en-US" sz="2800" b="1" dirty="0"/>
          </a:p>
        </p:txBody>
      </p:sp>
    </p:spTree>
    <p:extLst>
      <p:ext uri="{BB962C8B-B14F-4D97-AF65-F5344CB8AC3E}">
        <p14:creationId xmlns:p14="http://schemas.microsoft.com/office/powerpoint/2010/main" val="3503028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14</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533400" y="1427163"/>
            <a:ext cx="8097838"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400" b="1" dirty="0"/>
              <a:t>Clause 27: </a:t>
            </a:r>
            <a:r>
              <a:rPr lang="en-US" sz="2400" i="1" dirty="0" err="1"/>
              <a:t>mero</a:t>
            </a:r>
            <a:r>
              <a:rPr lang="en-US" sz="2400" i="1" dirty="0"/>
              <a:t> </a:t>
            </a:r>
            <a:r>
              <a:rPr lang="en-US" sz="2400" i="1" dirty="0" err="1"/>
              <a:t>motu</a:t>
            </a:r>
            <a:r>
              <a:rPr lang="en-US" sz="2400" i="1" dirty="0"/>
              <a:t> </a:t>
            </a:r>
            <a:r>
              <a:rPr lang="en-US" sz="2400" dirty="0"/>
              <a:t>investigations, by Judge for the Directorate for Priority Crime Investigation. Issuing of summonses by the Judge, and  sanctions for not complying with it. Appointment of office manager and personnel for the </a:t>
            </a:r>
            <a:r>
              <a:rPr lang="en-US" sz="2400" dirty="0" smtClean="0"/>
              <a:t>judge provided for. </a:t>
            </a:r>
            <a:endParaRPr lang="en-US" sz="2400" dirty="0"/>
          </a:p>
          <a:p>
            <a:pPr lvl="0" algn="just" eaLnBrk="1" hangingPunct="1">
              <a:lnSpc>
                <a:spcPct val="150000"/>
              </a:lnSpc>
              <a:spcBef>
                <a:spcPts val="0"/>
              </a:spcBef>
              <a:buFont typeface="Wingdings" panose="05000000000000000000" pitchFamily="2" charset="2"/>
              <a:buChar char="§"/>
            </a:pPr>
            <a:r>
              <a:rPr lang="en-US" sz="2400" b="1" dirty="0"/>
              <a:t>Clause 28: </a:t>
            </a:r>
            <a:r>
              <a:rPr lang="en-US" sz="2400" dirty="0"/>
              <a:t>Inserts Chapters 6B and 6C dealing with the establishment of </a:t>
            </a:r>
            <a:r>
              <a:rPr lang="en-US" sz="2400" dirty="0" err="1"/>
              <a:t>specialised</a:t>
            </a:r>
            <a:r>
              <a:rPr lang="en-US" sz="2400" dirty="0"/>
              <a:t> units and of the Intelligence Division of the police service. </a:t>
            </a:r>
          </a:p>
        </p:txBody>
      </p:sp>
      <p:sp>
        <p:nvSpPr>
          <p:cNvPr id="21511" name="Rectangle 2"/>
          <p:cNvSpPr txBox="1">
            <a:spLocks noChangeArrowheads="1"/>
          </p:cNvSpPr>
          <p:nvPr/>
        </p:nvSpPr>
        <p:spPr bwMode="auto">
          <a:xfrm>
            <a:off x="179388" y="76200"/>
            <a:ext cx="8856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27 AND 28</a:t>
            </a:r>
            <a:endParaRPr lang="en-US" altLang="en-US" sz="2800" b="1" dirty="0"/>
          </a:p>
        </p:txBody>
      </p:sp>
    </p:spTree>
    <p:extLst>
      <p:ext uri="{BB962C8B-B14F-4D97-AF65-F5344CB8AC3E}">
        <p14:creationId xmlns:p14="http://schemas.microsoft.com/office/powerpoint/2010/main" val="166465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15</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533400" y="1427163"/>
            <a:ext cx="8097838"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400" dirty="0"/>
              <a:t>Empowers the Minister of </a:t>
            </a:r>
            <a:r>
              <a:rPr lang="en-US" sz="2400" dirty="0" smtClean="0"/>
              <a:t>Police </a:t>
            </a:r>
            <a:r>
              <a:rPr lang="en-US" sz="2400" dirty="0"/>
              <a:t>to make regulations for the roles, functions, duties and obligations, requirements for appointment and disciplinary matters in respect of Deputy National and Divisional Commissioners</a:t>
            </a:r>
            <a:r>
              <a:rPr lang="en-US" sz="2400" dirty="0" smtClean="0"/>
              <a:t>.</a:t>
            </a:r>
          </a:p>
          <a:p>
            <a:pPr lvl="0" algn="just" eaLnBrk="1" hangingPunct="1">
              <a:lnSpc>
                <a:spcPct val="150000"/>
              </a:lnSpc>
              <a:spcBef>
                <a:spcPts val="0"/>
              </a:spcBef>
              <a:buFont typeface="Wingdings" panose="05000000000000000000" pitchFamily="2" charset="2"/>
              <a:buChar char="§"/>
            </a:pPr>
            <a:endParaRPr lang="en-US" sz="2400" dirty="0"/>
          </a:p>
          <a:p>
            <a:pPr lvl="0" algn="just" eaLnBrk="1" hangingPunct="1">
              <a:lnSpc>
                <a:spcPct val="150000"/>
              </a:lnSpc>
              <a:spcBef>
                <a:spcPts val="0"/>
              </a:spcBef>
              <a:buFont typeface="Wingdings" panose="05000000000000000000" pitchFamily="2" charset="2"/>
              <a:buChar char="§"/>
            </a:pPr>
            <a:endParaRPr lang="en-US" sz="2400" dirty="0"/>
          </a:p>
        </p:txBody>
      </p:sp>
      <p:sp>
        <p:nvSpPr>
          <p:cNvPr id="21511" name="Rectangle 2"/>
          <p:cNvSpPr txBox="1">
            <a:spLocks noChangeArrowheads="1"/>
          </p:cNvSpPr>
          <p:nvPr/>
        </p:nvSpPr>
        <p:spPr bwMode="auto">
          <a:xfrm>
            <a:off x="179388" y="76200"/>
            <a:ext cx="8856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32</a:t>
            </a:r>
            <a:endParaRPr lang="en-US" altLang="en-US" sz="2800" b="1" dirty="0"/>
          </a:p>
        </p:txBody>
      </p:sp>
    </p:spTree>
    <p:extLst>
      <p:ext uri="{BB962C8B-B14F-4D97-AF65-F5344CB8AC3E}">
        <p14:creationId xmlns:p14="http://schemas.microsoft.com/office/powerpoint/2010/main" val="2071581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16</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81000" y="1427163"/>
            <a:ext cx="8458200"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a:t>Clause 37: </a:t>
            </a:r>
            <a:r>
              <a:rPr lang="en-US" sz="2000" dirty="0"/>
              <a:t>integrity testing for all recruits, lifestyle audits in respect of any member and taking and keeping of fingerprints of members of the Service on a Personnel database for integrity testing and lifestyle audits. The Department for Public Service and Administration supports these provisions which are aligned with initiatives of the Department</a:t>
            </a:r>
            <a:r>
              <a:rPr lang="en-US" sz="2000" dirty="0" smtClean="0"/>
              <a:t>.</a:t>
            </a:r>
          </a:p>
          <a:p>
            <a:pPr marL="0" lvl="0" indent="0" algn="just" eaLnBrk="1" hangingPunct="1">
              <a:lnSpc>
                <a:spcPct val="150000"/>
              </a:lnSpc>
              <a:spcBef>
                <a:spcPts val="0"/>
              </a:spcBef>
              <a:buNone/>
            </a:pPr>
            <a:endParaRPr lang="en-US" sz="2000" dirty="0"/>
          </a:p>
          <a:p>
            <a:pPr lvl="0" algn="just" eaLnBrk="1" hangingPunct="1">
              <a:lnSpc>
                <a:spcPct val="150000"/>
              </a:lnSpc>
              <a:spcBef>
                <a:spcPts val="0"/>
              </a:spcBef>
              <a:buFont typeface="Wingdings" panose="05000000000000000000" pitchFamily="2" charset="2"/>
              <a:buChar char="§"/>
            </a:pPr>
            <a:r>
              <a:rPr lang="en-US" sz="2000" b="1" dirty="0"/>
              <a:t>Clause 45: </a:t>
            </a:r>
            <a:r>
              <a:rPr lang="en-US" sz="2000" dirty="0"/>
              <a:t>The National Commissioner shall establish a disciplinary system within the Service which involves dedicated, properly qualified and trained units to perform functions related to presiding officers and disciplinary officers.".</a:t>
            </a:r>
          </a:p>
          <a:p>
            <a:pPr lvl="0" algn="just" eaLnBrk="1" hangingPunct="1">
              <a:lnSpc>
                <a:spcPct val="150000"/>
              </a:lnSpc>
              <a:spcBef>
                <a:spcPts val="0"/>
              </a:spcBef>
              <a:buFont typeface="Wingdings" panose="05000000000000000000" pitchFamily="2" charset="2"/>
              <a:buChar char="§"/>
            </a:pPr>
            <a:endParaRPr lang="en-US" sz="2400" dirty="0"/>
          </a:p>
          <a:p>
            <a:pPr lvl="0" algn="just" eaLnBrk="1" hangingPunct="1">
              <a:lnSpc>
                <a:spcPct val="150000"/>
              </a:lnSpc>
              <a:spcBef>
                <a:spcPts val="0"/>
              </a:spcBef>
              <a:buFont typeface="Wingdings" panose="05000000000000000000" pitchFamily="2" charset="2"/>
              <a:buChar char="§"/>
            </a:pPr>
            <a:endParaRPr lang="en-US" sz="2400" dirty="0"/>
          </a:p>
        </p:txBody>
      </p:sp>
      <p:sp>
        <p:nvSpPr>
          <p:cNvPr id="21511" name="Rectangle 2"/>
          <p:cNvSpPr txBox="1">
            <a:spLocks noChangeArrowheads="1"/>
          </p:cNvSpPr>
          <p:nvPr/>
        </p:nvSpPr>
        <p:spPr bwMode="auto">
          <a:xfrm>
            <a:off x="179388" y="76200"/>
            <a:ext cx="8856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37 AND 45</a:t>
            </a:r>
            <a:endParaRPr lang="en-US" altLang="en-US" sz="2800" b="1" dirty="0"/>
          </a:p>
        </p:txBody>
      </p:sp>
    </p:spTree>
    <p:extLst>
      <p:ext uri="{BB962C8B-B14F-4D97-AF65-F5344CB8AC3E}">
        <p14:creationId xmlns:p14="http://schemas.microsoft.com/office/powerpoint/2010/main" val="4208837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17</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81000" y="1427163"/>
            <a:ext cx="8382000"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400" b="1" dirty="0"/>
              <a:t>Clauses 51 to 61</a:t>
            </a:r>
            <a:r>
              <a:rPr lang="en-US" sz="2400" dirty="0"/>
              <a:t> strengthen the framework for the establishment of the powers, functions and control of municipal police services as provided for in section 206(7) of the Constitution</a:t>
            </a:r>
            <a:r>
              <a:rPr lang="en-US" sz="2400" dirty="0" smtClean="0"/>
              <a:t>.</a:t>
            </a:r>
          </a:p>
          <a:p>
            <a:pPr marL="0" lvl="0" indent="0" algn="just" eaLnBrk="1" hangingPunct="1">
              <a:lnSpc>
                <a:spcPct val="150000"/>
              </a:lnSpc>
              <a:spcBef>
                <a:spcPts val="0"/>
              </a:spcBef>
              <a:buNone/>
            </a:pPr>
            <a:endParaRPr lang="en-US" sz="2400" dirty="0"/>
          </a:p>
          <a:p>
            <a:pPr lvl="0" algn="just" eaLnBrk="1" hangingPunct="1">
              <a:lnSpc>
                <a:spcPct val="150000"/>
              </a:lnSpc>
              <a:spcBef>
                <a:spcPts val="0"/>
              </a:spcBef>
              <a:buFont typeface="Wingdings" panose="05000000000000000000" pitchFamily="2" charset="2"/>
              <a:buChar char="§"/>
            </a:pPr>
            <a:r>
              <a:rPr lang="en-US" sz="2400" dirty="0"/>
              <a:t>Improved cooperation between the police service and municipal police services, provided for, with proposals to add the function of first-responders to law enforcement of protest gatherings and demonstrations. </a:t>
            </a:r>
          </a:p>
          <a:p>
            <a:pPr lvl="0" algn="just" eaLnBrk="1" hangingPunct="1">
              <a:lnSpc>
                <a:spcPct val="150000"/>
              </a:lnSpc>
              <a:spcBef>
                <a:spcPts val="0"/>
              </a:spcBef>
              <a:buFont typeface="Wingdings" panose="05000000000000000000" pitchFamily="2" charset="2"/>
              <a:buChar char="§"/>
            </a:pPr>
            <a:endParaRPr lang="en-US" sz="2400" dirty="0"/>
          </a:p>
          <a:p>
            <a:pPr lvl="0" algn="just" eaLnBrk="1" hangingPunct="1">
              <a:lnSpc>
                <a:spcPct val="150000"/>
              </a:lnSpc>
              <a:spcBef>
                <a:spcPts val="0"/>
              </a:spcBef>
              <a:buFont typeface="Wingdings" panose="05000000000000000000" pitchFamily="2" charset="2"/>
              <a:buChar char="§"/>
            </a:pPr>
            <a:endParaRPr lang="en-US" sz="2400" dirty="0"/>
          </a:p>
        </p:txBody>
      </p:sp>
      <p:sp>
        <p:nvSpPr>
          <p:cNvPr id="21511" name="Rectangle 2"/>
          <p:cNvSpPr txBox="1">
            <a:spLocks noChangeArrowheads="1"/>
          </p:cNvSpPr>
          <p:nvPr/>
        </p:nvSpPr>
        <p:spPr bwMode="auto">
          <a:xfrm>
            <a:off x="179388" y="76200"/>
            <a:ext cx="8856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51 TO 61</a:t>
            </a:r>
            <a:endParaRPr lang="en-US" altLang="en-US" sz="2800" b="1" dirty="0"/>
          </a:p>
        </p:txBody>
      </p:sp>
    </p:spTree>
    <p:extLst>
      <p:ext uri="{BB962C8B-B14F-4D97-AF65-F5344CB8AC3E}">
        <p14:creationId xmlns:p14="http://schemas.microsoft.com/office/powerpoint/2010/main" val="245622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18</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81000" y="1704975"/>
            <a:ext cx="8382000"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400" dirty="0"/>
              <a:t>Requires establishment of Municipal Police Service in consultation with the National Commissioner and appointment of a Chief after consultation with him.</a:t>
            </a:r>
          </a:p>
          <a:p>
            <a:pPr lvl="0" algn="just" eaLnBrk="1" hangingPunct="1">
              <a:lnSpc>
                <a:spcPct val="150000"/>
              </a:lnSpc>
              <a:spcBef>
                <a:spcPts val="0"/>
              </a:spcBef>
              <a:buFont typeface="Wingdings" panose="05000000000000000000" pitchFamily="2" charset="2"/>
              <a:buChar char="§"/>
            </a:pPr>
            <a:r>
              <a:rPr lang="en-US" sz="2400" b="1" dirty="0"/>
              <a:t>Clauses 62 to 69: </a:t>
            </a:r>
            <a:r>
              <a:rPr lang="en-US" sz="2400" dirty="0"/>
              <a:t>Strengthening of existing crimes (abuse of police uniforms, equipment, and blue lamps), new crimes on making of false reports, increasing the penalties of existing offences.</a:t>
            </a:r>
          </a:p>
          <a:p>
            <a:pPr lvl="0" algn="just" eaLnBrk="1" hangingPunct="1">
              <a:lnSpc>
                <a:spcPct val="150000"/>
              </a:lnSpc>
              <a:spcBef>
                <a:spcPts val="0"/>
              </a:spcBef>
              <a:buFont typeface="Wingdings" panose="05000000000000000000" pitchFamily="2" charset="2"/>
              <a:buChar char="§"/>
            </a:pPr>
            <a:endParaRPr lang="en-US" sz="2400" dirty="0"/>
          </a:p>
          <a:p>
            <a:pPr lvl="0" algn="just" eaLnBrk="1" hangingPunct="1">
              <a:lnSpc>
                <a:spcPct val="150000"/>
              </a:lnSpc>
              <a:spcBef>
                <a:spcPts val="0"/>
              </a:spcBef>
              <a:buFont typeface="Wingdings" panose="05000000000000000000" pitchFamily="2" charset="2"/>
              <a:buChar char="§"/>
            </a:pPr>
            <a:endParaRPr lang="en-US" sz="2400" dirty="0"/>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51 TO 61 CONTINUED AND CL 62 TO 69</a:t>
            </a:r>
            <a:endParaRPr lang="en-US" altLang="en-US" sz="2800" b="1" dirty="0"/>
          </a:p>
        </p:txBody>
      </p:sp>
    </p:spTree>
    <p:extLst>
      <p:ext uri="{BB962C8B-B14F-4D97-AF65-F5344CB8AC3E}">
        <p14:creationId xmlns:p14="http://schemas.microsoft.com/office/powerpoint/2010/main" val="4070049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19</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228600" y="1704975"/>
            <a:ext cx="8534400"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smtClean="0"/>
              <a:t>Clause </a:t>
            </a:r>
            <a:r>
              <a:rPr lang="en-US" sz="2000" b="1" dirty="0"/>
              <a:t>74 to 78:</a:t>
            </a:r>
            <a:r>
              <a:rPr lang="en-US" sz="2000" dirty="0"/>
              <a:t>  Amending the definition of “police” in the Regulation of Gatherings Act to include adequately trained municipal police service members to act as first responders, and align the Act, with the provisions on the use of force, in line with similar proposals for amendment of the SA Police Service Act (Clause 12 above</a:t>
            </a:r>
            <a:r>
              <a:rPr lang="en-US" sz="2000" dirty="0" smtClean="0"/>
              <a:t>).</a:t>
            </a:r>
          </a:p>
          <a:p>
            <a:pPr marL="0" lvl="0" indent="0" algn="just" eaLnBrk="1" hangingPunct="1">
              <a:lnSpc>
                <a:spcPct val="150000"/>
              </a:lnSpc>
              <a:spcBef>
                <a:spcPts val="0"/>
              </a:spcBef>
              <a:buNone/>
            </a:pPr>
            <a:endParaRPr lang="en-US" sz="2000" dirty="0"/>
          </a:p>
          <a:p>
            <a:pPr lvl="0" algn="just" eaLnBrk="1" hangingPunct="1">
              <a:lnSpc>
                <a:spcPct val="150000"/>
              </a:lnSpc>
              <a:spcBef>
                <a:spcPts val="0"/>
              </a:spcBef>
              <a:buFont typeface="Wingdings" panose="05000000000000000000" pitchFamily="2" charset="2"/>
              <a:buChar char="§"/>
            </a:pPr>
            <a:r>
              <a:rPr lang="en-US" sz="2000" dirty="0"/>
              <a:t>Effect is given to the </a:t>
            </a:r>
            <a:r>
              <a:rPr lang="en-US" sz="2000" dirty="0" err="1"/>
              <a:t>Mlungwana</a:t>
            </a:r>
            <a:r>
              <a:rPr lang="en-US" sz="2000" dirty="0"/>
              <a:t> Constitutional Court judgment, namely the decriminalization of not giving notification of the organizing of a gathering and propose to address the gap left in law enforcement</a:t>
            </a:r>
            <a:r>
              <a:rPr lang="en-US" sz="2400" dirty="0"/>
              <a:t>.</a:t>
            </a:r>
          </a:p>
          <a:p>
            <a:pPr lvl="0" algn="just" eaLnBrk="1" hangingPunct="1">
              <a:lnSpc>
                <a:spcPct val="150000"/>
              </a:lnSpc>
              <a:spcBef>
                <a:spcPts val="0"/>
              </a:spcBef>
              <a:buFont typeface="Wingdings" panose="05000000000000000000" pitchFamily="2" charset="2"/>
              <a:buChar char="§"/>
            </a:pPr>
            <a:endParaRPr lang="en-US" sz="2400" dirty="0"/>
          </a:p>
          <a:p>
            <a:pPr lvl="0" algn="just" eaLnBrk="1" hangingPunct="1">
              <a:lnSpc>
                <a:spcPct val="150000"/>
              </a:lnSpc>
              <a:spcBef>
                <a:spcPts val="0"/>
              </a:spcBef>
              <a:buFont typeface="Wingdings" panose="05000000000000000000" pitchFamily="2" charset="2"/>
              <a:buChar char="§"/>
            </a:pPr>
            <a:endParaRPr lang="en-US" sz="2400" dirty="0"/>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74 TO 78</a:t>
            </a:r>
            <a:endParaRPr lang="en-US" altLang="en-US" sz="2800" b="1" dirty="0"/>
          </a:p>
        </p:txBody>
      </p:sp>
    </p:spTree>
    <p:extLst>
      <p:ext uri="{BB962C8B-B14F-4D97-AF65-F5344CB8AC3E}">
        <p14:creationId xmlns:p14="http://schemas.microsoft.com/office/powerpoint/2010/main" val="3676038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0" y="1427163"/>
            <a:ext cx="9024938"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O</a:t>
            </a:r>
            <a:r>
              <a:rPr lang="en-US" altLang="en-US" sz="1800" dirty="0" smtClean="0">
                <a:ea typeface="Calibri" panose="020F0502020204030204" pitchFamily="34" charset="0"/>
              </a:rPr>
              <a:t>n </a:t>
            </a:r>
            <a:r>
              <a:rPr lang="en-US" altLang="en-US" sz="1800" dirty="0">
                <a:ea typeface="Calibri" panose="020F0502020204030204" pitchFamily="34" charset="0"/>
              </a:rPr>
              <a:t>23 September 2020, </a:t>
            </a:r>
            <a:r>
              <a:rPr lang="en-US" altLang="en-US" sz="1800" dirty="0" smtClean="0">
                <a:ea typeface="Calibri" panose="020F0502020204030204" pitchFamily="34" charset="0"/>
              </a:rPr>
              <a:t>Cabinet approved publication of the Bill for public comments. </a:t>
            </a:r>
          </a:p>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A notice in this regard was published in the Government </a:t>
            </a:r>
            <a:r>
              <a:rPr lang="en-US" altLang="en-US" sz="1800" i="1" dirty="0">
                <a:ea typeface="Calibri" panose="020F0502020204030204" pitchFamily="34" charset="0"/>
              </a:rPr>
              <a:t>Gazette </a:t>
            </a:r>
            <a:r>
              <a:rPr lang="en-US" altLang="en-US" sz="1800" dirty="0">
                <a:ea typeface="Calibri" panose="020F0502020204030204" pitchFamily="34" charset="0"/>
              </a:rPr>
              <a:t>on</a:t>
            </a:r>
            <a:r>
              <a:rPr lang="en-US" altLang="en-US" sz="1800" i="1" dirty="0">
                <a:ea typeface="Calibri" panose="020F0502020204030204" pitchFamily="34" charset="0"/>
              </a:rPr>
              <a:t> </a:t>
            </a:r>
            <a:r>
              <a:rPr lang="en-US" altLang="en-US" sz="1800" dirty="0">
                <a:ea typeface="Calibri" panose="020F0502020204030204" pitchFamily="34" charset="0"/>
              </a:rPr>
              <a:t>1 October </a:t>
            </a:r>
            <a:r>
              <a:rPr lang="en-US" altLang="en-US" sz="1800" dirty="0" smtClean="0">
                <a:ea typeface="Calibri" panose="020F0502020204030204" pitchFamily="34" charset="0"/>
              </a:rPr>
              <a:t>2020.</a:t>
            </a:r>
          </a:p>
          <a:p>
            <a:pPr algn="just" eaLnBrk="1" hangingPunct="1">
              <a:lnSpc>
                <a:spcPct val="150000"/>
              </a:lnSpc>
              <a:spcBef>
                <a:spcPct val="0"/>
              </a:spcBef>
              <a:buFont typeface="Wingdings" panose="05000000000000000000" pitchFamily="2" charset="2"/>
              <a:buChar char="§"/>
            </a:pPr>
            <a:r>
              <a:rPr lang="en-US" altLang="en-US" sz="1800" dirty="0" smtClean="0">
                <a:ea typeface="Calibri" panose="020F0502020204030204" pitchFamily="34" charset="0"/>
              </a:rPr>
              <a:t>The Bill, Object Memorandum and Socio-Economic Impact Assessment System (SEIAS) Report were placed on the website of the Civilian Secretariat for Police Service.</a:t>
            </a:r>
          </a:p>
          <a:p>
            <a:pPr algn="just" eaLnBrk="1" hangingPunct="1">
              <a:lnSpc>
                <a:spcPct val="150000"/>
              </a:lnSpc>
              <a:spcBef>
                <a:spcPct val="0"/>
              </a:spcBef>
              <a:buFont typeface="Wingdings" panose="05000000000000000000" pitchFamily="2" charset="2"/>
              <a:buChar char="§"/>
            </a:pPr>
            <a:r>
              <a:rPr lang="en-US" altLang="en-US" sz="1800" dirty="0" smtClean="0">
                <a:ea typeface="Calibri" panose="020F0502020204030204" pitchFamily="34" charset="0"/>
              </a:rPr>
              <a:t> A Media Plan was activated jointly with the GCIS and also within the SAPS.</a:t>
            </a:r>
          </a:p>
          <a:p>
            <a:pPr algn="just" eaLnBrk="1" hangingPunct="1">
              <a:lnSpc>
                <a:spcPct val="150000"/>
              </a:lnSpc>
              <a:spcBef>
                <a:spcPct val="0"/>
              </a:spcBef>
              <a:buFont typeface="Wingdings" panose="05000000000000000000" pitchFamily="2" charset="2"/>
              <a:buChar char="§"/>
            </a:pPr>
            <a:r>
              <a:rPr lang="en-US" altLang="en-US" sz="1800" dirty="0" smtClean="0">
                <a:ea typeface="Calibri" panose="020F0502020204030204" pitchFamily="34" charset="0"/>
              </a:rPr>
              <a:t>Media statements were made by the Minister and the Civilian Secretariat for Police Service about the availability of the Bill and accompanying documents, where to submit comments, as well as the extension of the date for comments.</a:t>
            </a:r>
          </a:p>
          <a:p>
            <a:pPr algn="just" eaLnBrk="1" hangingPunct="1">
              <a:lnSpc>
                <a:spcPct val="150000"/>
              </a:lnSpc>
              <a:spcBef>
                <a:spcPct val="0"/>
              </a:spcBef>
              <a:buFont typeface="Wingdings" panose="05000000000000000000" pitchFamily="2" charset="2"/>
              <a:buChar char="§"/>
            </a:pPr>
            <a:r>
              <a:rPr lang="en-US" altLang="en-US" sz="1800" dirty="0" smtClean="0">
                <a:ea typeface="Calibri" panose="020F0502020204030204" pitchFamily="34" charset="0"/>
              </a:rPr>
              <a:t>The initial target date for comments was 14 November 2020, extended until 27 November 2020.</a:t>
            </a:r>
          </a:p>
          <a:p>
            <a:pPr marL="0" indent="0" algn="just" eaLnBrk="1" hangingPunct="1">
              <a:lnSpc>
                <a:spcPct val="150000"/>
              </a:lnSpc>
              <a:spcBef>
                <a:spcPct val="0"/>
              </a:spcBef>
              <a:buNone/>
            </a:pPr>
            <a:endParaRPr lang="en-US" altLang="en-US" sz="1800" dirty="0">
              <a:ea typeface="Calibri" panose="020F0502020204030204" pitchFamily="34" charset="0"/>
            </a:endParaRPr>
          </a:p>
        </p:txBody>
      </p:sp>
      <p:sp>
        <p:nvSpPr>
          <p:cNvPr id="21511" name="Rectangle 2"/>
          <p:cNvSpPr txBox="1">
            <a:spLocks noChangeArrowheads="1"/>
          </p:cNvSpPr>
          <p:nvPr/>
        </p:nvSpPr>
        <p:spPr bwMode="auto">
          <a:xfrm>
            <a:off x="179388" y="0"/>
            <a:ext cx="88566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a:solidFill>
                <a:srgbClr val="C00000"/>
              </a:solidFill>
            </a:endParaRPr>
          </a:p>
          <a:p>
            <a:pPr algn="ctr" eaLnBrk="1" hangingPunct="1">
              <a:spcBef>
                <a:spcPct val="0"/>
              </a:spcBef>
              <a:buFontTx/>
              <a:buNone/>
            </a:pPr>
            <a:r>
              <a:rPr lang="en-US" altLang="en-US" sz="2800" b="1"/>
              <a:t>BACKGROUND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20</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228600" y="1370013"/>
            <a:ext cx="8686800" cy="56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a:t>Clauses 80 to 85:  </a:t>
            </a:r>
            <a:r>
              <a:rPr lang="en-US" sz="2000" dirty="0"/>
              <a:t>Transfer of support and oversight over community policing and oversight thereof to Provincial Secretariat for Police Service</a:t>
            </a:r>
            <a:r>
              <a:rPr lang="en-US" sz="2000" dirty="0" smtClean="0"/>
              <a:t>.</a:t>
            </a:r>
          </a:p>
          <a:p>
            <a:pPr lvl="0" algn="just" eaLnBrk="1" hangingPunct="1">
              <a:lnSpc>
                <a:spcPct val="150000"/>
              </a:lnSpc>
              <a:spcBef>
                <a:spcPts val="0"/>
              </a:spcBef>
              <a:buFont typeface="Wingdings" panose="05000000000000000000" pitchFamily="2" charset="2"/>
              <a:buChar char="§"/>
            </a:pPr>
            <a:endParaRPr lang="en-US" sz="2000" dirty="0"/>
          </a:p>
          <a:p>
            <a:pPr lvl="0" algn="just" eaLnBrk="1" hangingPunct="1">
              <a:lnSpc>
                <a:spcPct val="150000"/>
              </a:lnSpc>
              <a:spcBef>
                <a:spcPts val="0"/>
              </a:spcBef>
              <a:buFont typeface="Wingdings" panose="05000000000000000000" pitchFamily="2" charset="2"/>
              <a:buChar char="§"/>
            </a:pPr>
            <a:r>
              <a:rPr lang="en-US" sz="2000" dirty="0"/>
              <a:t>National community policing board established. Regulations by the Minister provided for. </a:t>
            </a:r>
            <a:endParaRPr lang="en-US" sz="2000" dirty="0" smtClean="0"/>
          </a:p>
          <a:p>
            <a:pPr marL="0" lvl="0" indent="0" algn="just" eaLnBrk="1" hangingPunct="1">
              <a:lnSpc>
                <a:spcPct val="150000"/>
              </a:lnSpc>
              <a:spcBef>
                <a:spcPts val="0"/>
              </a:spcBef>
              <a:buNone/>
            </a:pPr>
            <a:endParaRPr lang="en-US" sz="2000" dirty="0" smtClean="0"/>
          </a:p>
          <a:p>
            <a:pPr lvl="0" algn="just" eaLnBrk="1" hangingPunct="1">
              <a:lnSpc>
                <a:spcPct val="150000"/>
              </a:lnSpc>
              <a:spcBef>
                <a:spcPts val="0"/>
              </a:spcBef>
              <a:buFont typeface="Wingdings" panose="05000000000000000000" pitchFamily="2" charset="2"/>
              <a:buChar char="§"/>
            </a:pPr>
            <a:r>
              <a:rPr lang="en-US" sz="2000" dirty="0" smtClean="0"/>
              <a:t>Also </a:t>
            </a:r>
            <a:r>
              <a:rPr lang="en-US" sz="2000" dirty="0"/>
              <a:t>deal with: Establishment and functioning of </a:t>
            </a:r>
            <a:r>
              <a:rPr lang="en-US" sz="2000" dirty="0" err="1"/>
              <a:t>neighbourhood</a:t>
            </a:r>
            <a:r>
              <a:rPr lang="en-US" sz="2000" dirty="0"/>
              <a:t> patrolling and </a:t>
            </a:r>
            <a:r>
              <a:rPr lang="en-US" sz="2000" dirty="0" err="1"/>
              <a:t>neighbourhood</a:t>
            </a:r>
            <a:r>
              <a:rPr lang="en-US" sz="2000" dirty="0"/>
              <a:t> watch associations, to be registered with community policing forums; Establishment of community policing forums; Establishment of district community policing boards;</a:t>
            </a:r>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80 TO 85</a:t>
            </a:r>
            <a:endParaRPr lang="en-US" altLang="en-US" sz="2800" b="1" dirty="0"/>
          </a:p>
        </p:txBody>
      </p:sp>
    </p:spTree>
    <p:extLst>
      <p:ext uri="{BB962C8B-B14F-4D97-AF65-F5344CB8AC3E}">
        <p14:creationId xmlns:p14="http://schemas.microsoft.com/office/powerpoint/2010/main" val="3550361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21</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0" y="1370013"/>
            <a:ext cx="8763000" cy="564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a:t>Clauses 80 to 85:  </a:t>
            </a:r>
            <a:r>
              <a:rPr lang="en-US" sz="2000" dirty="0"/>
              <a:t>Transfer of support and oversight over community policing and oversight thereof to Provincial Secretariat for Police Service</a:t>
            </a:r>
            <a:r>
              <a:rPr lang="en-US" sz="2000" dirty="0" smtClean="0"/>
              <a:t>.</a:t>
            </a:r>
          </a:p>
          <a:p>
            <a:pPr marL="0" lvl="0" indent="0" algn="just" eaLnBrk="1" hangingPunct="1">
              <a:lnSpc>
                <a:spcPct val="150000"/>
              </a:lnSpc>
              <a:spcBef>
                <a:spcPts val="0"/>
              </a:spcBef>
              <a:buNone/>
            </a:pPr>
            <a:r>
              <a:rPr lang="en-US" sz="2000" dirty="0" smtClean="0"/>
              <a:t> </a:t>
            </a:r>
            <a:endParaRPr lang="en-US" sz="2000" dirty="0"/>
          </a:p>
          <a:p>
            <a:pPr lvl="0" algn="just" eaLnBrk="1" hangingPunct="1">
              <a:lnSpc>
                <a:spcPct val="150000"/>
              </a:lnSpc>
              <a:spcBef>
                <a:spcPts val="0"/>
              </a:spcBef>
              <a:buFont typeface="Wingdings" panose="05000000000000000000" pitchFamily="2" charset="2"/>
              <a:buChar char="§"/>
            </a:pPr>
            <a:r>
              <a:rPr lang="en-US" sz="2000" dirty="0"/>
              <a:t>National community policing board established. Regulations by the Minister provided for. </a:t>
            </a:r>
            <a:endParaRPr lang="en-US" sz="2000" dirty="0" smtClean="0"/>
          </a:p>
          <a:p>
            <a:pPr marL="0" lvl="0" indent="0" algn="just" eaLnBrk="1" hangingPunct="1">
              <a:lnSpc>
                <a:spcPct val="150000"/>
              </a:lnSpc>
              <a:spcBef>
                <a:spcPts val="0"/>
              </a:spcBef>
              <a:buNone/>
            </a:pPr>
            <a:endParaRPr lang="en-US" sz="2000" dirty="0" smtClean="0"/>
          </a:p>
          <a:p>
            <a:pPr lvl="0" algn="just" eaLnBrk="1" hangingPunct="1">
              <a:lnSpc>
                <a:spcPct val="150000"/>
              </a:lnSpc>
              <a:spcBef>
                <a:spcPts val="0"/>
              </a:spcBef>
              <a:buFont typeface="Wingdings" panose="05000000000000000000" pitchFamily="2" charset="2"/>
              <a:buChar char="§"/>
            </a:pPr>
            <a:r>
              <a:rPr lang="en-US" sz="2000" dirty="0" smtClean="0"/>
              <a:t>Also </a:t>
            </a:r>
            <a:r>
              <a:rPr lang="en-US" sz="2000" dirty="0"/>
              <a:t>deal with: Establishment and functioning of </a:t>
            </a:r>
            <a:r>
              <a:rPr lang="en-US" sz="2000" dirty="0" err="1"/>
              <a:t>neighbourhood</a:t>
            </a:r>
            <a:r>
              <a:rPr lang="en-US" sz="2000" dirty="0"/>
              <a:t> patrolling and </a:t>
            </a:r>
            <a:r>
              <a:rPr lang="en-US" sz="2000" dirty="0" err="1"/>
              <a:t>neighbourhood</a:t>
            </a:r>
            <a:r>
              <a:rPr lang="en-US" sz="2000" dirty="0"/>
              <a:t> watch associations, to be registered with community policing forums; Establishment of community policing forums; Establishment of district community policing boards;</a:t>
            </a:r>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80 TO 85</a:t>
            </a:r>
            <a:endParaRPr lang="en-US" altLang="en-US" sz="2800" b="1" dirty="0"/>
          </a:p>
        </p:txBody>
      </p:sp>
    </p:spTree>
    <p:extLst>
      <p:ext uri="{BB962C8B-B14F-4D97-AF65-F5344CB8AC3E}">
        <p14:creationId xmlns:p14="http://schemas.microsoft.com/office/powerpoint/2010/main" val="330266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22</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228600" y="1704975"/>
            <a:ext cx="8534400" cy="5314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a:t>S</a:t>
            </a:r>
            <a:r>
              <a:rPr lang="en-US" sz="2000" b="1" dirty="0" smtClean="0"/>
              <a:t>ection 17A,</a:t>
            </a:r>
            <a:r>
              <a:rPr lang="en-US" sz="2000" dirty="0" smtClean="0"/>
              <a:t> proposed in the Bill to be inserted in the  </a:t>
            </a:r>
            <a:r>
              <a:rPr lang="en-US" sz="2000" b="1" dirty="0" smtClean="0"/>
              <a:t>Civilian Secretariat for Police Service Act, 2011 (CSPS Act)</a:t>
            </a:r>
            <a:r>
              <a:rPr lang="en-US" sz="2000" dirty="0" smtClean="0"/>
              <a:t>, provides that─</a:t>
            </a:r>
          </a:p>
          <a:p>
            <a:pPr marL="0" lvl="0" indent="0" algn="just" eaLnBrk="1" hangingPunct="1">
              <a:lnSpc>
                <a:spcPct val="150000"/>
              </a:lnSpc>
              <a:spcBef>
                <a:spcPts val="0"/>
              </a:spcBef>
              <a:buNone/>
            </a:pPr>
            <a:endParaRPr lang="en-US" sz="2000" dirty="0" smtClean="0"/>
          </a:p>
          <a:p>
            <a:pPr lvl="0" algn="just" eaLnBrk="1" hangingPunct="1">
              <a:lnSpc>
                <a:spcPct val="150000"/>
              </a:lnSpc>
              <a:spcBef>
                <a:spcPts val="0"/>
              </a:spcBef>
              <a:buFont typeface="Wingdings" panose="05000000000000000000" pitchFamily="2" charset="2"/>
              <a:buChar char="§"/>
            </a:pPr>
            <a:r>
              <a:rPr lang="en-US" sz="2000" dirty="0" smtClean="0"/>
              <a:t>The </a:t>
            </a:r>
            <a:r>
              <a:rPr lang="en-US" sz="2000" dirty="0"/>
              <a:t>provincial secretariats shall, in consultation with the MEC, facilitate the allocation of funds and resources for the effective functioning of community policing forums and community policing boards. </a:t>
            </a:r>
            <a:endParaRPr lang="en-US" sz="2000" dirty="0" smtClean="0"/>
          </a:p>
          <a:p>
            <a:pPr marL="0" lvl="0" indent="0" algn="just" eaLnBrk="1" hangingPunct="1">
              <a:lnSpc>
                <a:spcPct val="150000"/>
              </a:lnSpc>
              <a:spcBef>
                <a:spcPts val="0"/>
              </a:spcBef>
              <a:buNone/>
            </a:pPr>
            <a:endParaRPr lang="en-US" sz="2000" dirty="0"/>
          </a:p>
          <a:p>
            <a:pPr lvl="0" algn="just" eaLnBrk="1" hangingPunct="1">
              <a:lnSpc>
                <a:spcPct val="150000"/>
              </a:lnSpc>
              <a:spcBef>
                <a:spcPts val="0"/>
              </a:spcBef>
              <a:buFont typeface="Wingdings" panose="05000000000000000000" pitchFamily="2" charset="2"/>
              <a:buChar char="§"/>
            </a:pPr>
            <a:r>
              <a:rPr lang="en-US" sz="2000" dirty="0" smtClean="0"/>
              <a:t>The </a:t>
            </a:r>
            <a:r>
              <a:rPr lang="en-US" sz="2000" dirty="0"/>
              <a:t>resources and budget </a:t>
            </a:r>
            <a:r>
              <a:rPr lang="en-US" sz="2000" dirty="0" smtClean="0"/>
              <a:t>allocated </a:t>
            </a:r>
            <a:r>
              <a:rPr lang="en-US" sz="2000" dirty="0"/>
              <a:t>shall be informed by the tasks, activities and </a:t>
            </a:r>
            <a:r>
              <a:rPr lang="en-US" sz="2000" dirty="0" err="1"/>
              <a:t>programmes</a:t>
            </a:r>
            <a:r>
              <a:rPr lang="en-US" sz="2000" dirty="0"/>
              <a:t> that the community policing forums and community policing boards are required to undertake.</a:t>
            </a:r>
          </a:p>
          <a:p>
            <a:pPr lvl="0" algn="just" eaLnBrk="1" hangingPunct="1">
              <a:lnSpc>
                <a:spcPct val="150000"/>
              </a:lnSpc>
              <a:spcBef>
                <a:spcPts val="0"/>
              </a:spcBef>
              <a:buFont typeface="Wingdings" panose="05000000000000000000" pitchFamily="2" charset="2"/>
              <a:buChar char="§"/>
            </a:pPr>
            <a:endParaRPr lang="en-US" sz="2000" dirty="0"/>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85</a:t>
            </a:r>
            <a:endParaRPr lang="en-US" altLang="en-US" sz="2800" b="1" dirty="0"/>
          </a:p>
        </p:txBody>
      </p:sp>
    </p:spTree>
    <p:extLst>
      <p:ext uri="{BB962C8B-B14F-4D97-AF65-F5344CB8AC3E}">
        <p14:creationId xmlns:p14="http://schemas.microsoft.com/office/powerpoint/2010/main" val="576921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23</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228600" y="1370013"/>
            <a:ext cx="8534400" cy="5649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smtClean="0"/>
              <a:t>Proposed section 17A(4) of the CSPS Act :</a:t>
            </a:r>
          </a:p>
          <a:p>
            <a:pPr marL="0" lvl="0" indent="0" algn="just" eaLnBrk="1" hangingPunct="1">
              <a:lnSpc>
                <a:spcPct val="150000"/>
              </a:lnSpc>
              <a:spcBef>
                <a:spcPts val="0"/>
              </a:spcBef>
              <a:buNone/>
            </a:pPr>
            <a:r>
              <a:rPr lang="en-US" sz="2000" dirty="0" smtClean="0"/>
              <a:t>“The </a:t>
            </a:r>
            <a:r>
              <a:rPr lang="en-US" sz="2000" dirty="0"/>
              <a:t>Minister shall prescribe a funding model, and payment management system aligned to the Public Finance Management Act, 1999 (Act No. 1 of 1999), and any other legal requirements which shall—</a:t>
            </a:r>
          </a:p>
          <a:p>
            <a:pPr marL="0" lvl="0" indent="0" algn="just" eaLnBrk="1" hangingPunct="1">
              <a:lnSpc>
                <a:spcPct val="150000"/>
              </a:lnSpc>
              <a:spcBef>
                <a:spcPts val="0"/>
              </a:spcBef>
              <a:buNone/>
            </a:pPr>
            <a:r>
              <a:rPr lang="en-US" sz="2000" dirty="0" smtClean="0"/>
              <a:t>	(</a:t>
            </a:r>
            <a:r>
              <a:rPr lang="en-US" sz="2000" dirty="0"/>
              <a:t>a)	lay down requirements and criteria for eligibility of funding </a:t>
            </a:r>
            <a:r>
              <a:rPr lang="en-US" sz="2000" dirty="0" smtClean="0"/>
              <a:t>		of projects </a:t>
            </a:r>
            <a:r>
              <a:rPr lang="en-US" sz="2000" dirty="0"/>
              <a:t>of the community policing forums and </a:t>
            </a:r>
            <a:r>
              <a:rPr lang="en-US" sz="2000" dirty="0" smtClean="0"/>
              <a:t>			community </a:t>
            </a:r>
            <a:r>
              <a:rPr lang="en-US" sz="2000" dirty="0"/>
              <a:t>policing </a:t>
            </a:r>
            <a:r>
              <a:rPr lang="en-US" sz="2000" dirty="0" smtClean="0"/>
              <a:t>boards</a:t>
            </a:r>
            <a:r>
              <a:rPr lang="en-US" sz="2000" dirty="0"/>
              <a:t>; and</a:t>
            </a:r>
          </a:p>
          <a:p>
            <a:pPr marL="0" lvl="0" indent="0" algn="just" eaLnBrk="1" hangingPunct="1">
              <a:lnSpc>
                <a:spcPct val="150000"/>
              </a:lnSpc>
              <a:spcBef>
                <a:spcPts val="0"/>
              </a:spcBef>
              <a:buNone/>
            </a:pPr>
            <a:r>
              <a:rPr lang="en-US" sz="2000" dirty="0" smtClean="0"/>
              <a:t>	(</a:t>
            </a:r>
            <a:r>
              <a:rPr lang="en-US" sz="2000" dirty="0"/>
              <a:t>b)	a verification system in terms of reports and </a:t>
            </a:r>
            <a:r>
              <a:rPr lang="en-US" sz="2000" dirty="0" smtClean="0"/>
              <a:t>				documentation 	required </a:t>
            </a:r>
            <a:r>
              <a:rPr lang="en-US" sz="2000" dirty="0"/>
              <a:t>for consideration of funding of </a:t>
            </a:r>
            <a:r>
              <a:rPr lang="en-US" sz="2000" dirty="0" smtClean="0"/>
              <a:t>			the </a:t>
            </a:r>
            <a:r>
              <a:rPr lang="en-US" sz="2000" dirty="0"/>
              <a:t>activities of the </a:t>
            </a:r>
            <a:r>
              <a:rPr lang="en-US" sz="2000" dirty="0" smtClean="0"/>
              <a:t>community </a:t>
            </a:r>
            <a:r>
              <a:rPr lang="en-US" sz="2000" dirty="0"/>
              <a:t>policing forums or </a:t>
            </a:r>
            <a:r>
              <a:rPr lang="en-US" sz="2000" dirty="0" smtClean="0"/>
              <a:t>			community </a:t>
            </a:r>
            <a:r>
              <a:rPr lang="en-US" sz="2000" dirty="0"/>
              <a:t>policing boards</a:t>
            </a:r>
            <a:r>
              <a:rPr lang="en-US" sz="2000" dirty="0" smtClean="0"/>
              <a:t>.”.</a:t>
            </a:r>
            <a:endParaRPr lang="en-US" sz="2000" dirty="0"/>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85 (CONTINUED…)</a:t>
            </a:r>
            <a:endParaRPr lang="en-US" altLang="en-US" sz="2800" b="1" dirty="0"/>
          </a:p>
        </p:txBody>
      </p:sp>
    </p:spTree>
    <p:extLst>
      <p:ext uri="{BB962C8B-B14F-4D97-AF65-F5344CB8AC3E}">
        <p14:creationId xmlns:p14="http://schemas.microsoft.com/office/powerpoint/2010/main" val="419040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24</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228600" y="1427163"/>
            <a:ext cx="8534400" cy="5592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2000" b="1" dirty="0" smtClean="0"/>
              <a:t>Proposed section 6I(2) of CSPS Act:</a:t>
            </a:r>
          </a:p>
          <a:p>
            <a:pPr marL="0" lvl="0" indent="0" algn="just" eaLnBrk="1" hangingPunct="1">
              <a:lnSpc>
                <a:spcPct val="150000"/>
              </a:lnSpc>
              <a:spcBef>
                <a:spcPts val="0"/>
              </a:spcBef>
              <a:buNone/>
            </a:pPr>
            <a:r>
              <a:rPr lang="en-US" sz="2000" dirty="0" smtClean="0"/>
              <a:t>“Members </a:t>
            </a:r>
            <a:r>
              <a:rPr lang="en-US" sz="2000" dirty="0"/>
              <a:t>of community policing forums and community policing boards shall render their services on a voluntary basis and shall have no claim to compensation solely for services rendered to such forums or boards.</a:t>
            </a:r>
          </a:p>
          <a:p>
            <a:pPr lvl="0" algn="just" eaLnBrk="1" hangingPunct="1">
              <a:lnSpc>
                <a:spcPct val="150000"/>
              </a:lnSpc>
              <a:spcBef>
                <a:spcPts val="0"/>
              </a:spcBef>
              <a:buFont typeface="Wingdings" panose="05000000000000000000" pitchFamily="2" charset="2"/>
              <a:buChar char="§"/>
            </a:pPr>
            <a:r>
              <a:rPr lang="en-US" sz="2000" b="1" dirty="0" smtClean="0"/>
              <a:t>Proposed section 17A(5) CSPS Act: </a:t>
            </a:r>
          </a:p>
          <a:p>
            <a:pPr marL="0" lvl="0" indent="0" algn="just" eaLnBrk="1" hangingPunct="1">
              <a:lnSpc>
                <a:spcPct val="150000"/>
              </a:lnSpc>
              <a:spcBef>
                <a:spcPts val="0"/>
              </a:spcBef>
              <a:buNone/>
            </a:pPr>
            <a:r>
              <a:rPr lang="en-US" sz="2000" dirty="0" smtClean="0"/>
              <a:t>“Notwithstanding </a:t>
            </a:r>
            <a:r>
              <a:rPr lang="en-US" sz="2000" dirty="0"/>
              <a:t>the provisions of </a:t>
            </a:r>
            <a:r>
              <a:rPr lang="en-US" sz="2000" dirty="0" smtClean="0"/>
              <a:t>section </a:t>
            </a:r>
            <a:r>
              <a:rPr lang="en-US" sz="2000" dirty="0"/>
              <a:t>6I(2), the Minister may, in consultation with the MEC and the Minister of Finance, determine stipends which may be paid in respect of prescribed functions performed by community policing forum and community policing board members in respect of prescribed functions</a:t>
            </a:r>
            <a:r>
              <a:rPr lang="en-US" sz="2000" dirty="0" smtClean="0"/>
              <a:t>.”.</a:t>
            </a:r>
            <a:endParaRPr lang="en-US" sz="2000" dirty="0"/>
          </a:p>
        </p:txBody>
      </p:sp>
      <p:sp>
        <p:nvSpPr>
          <p:cNvPr id="21511" name="Rectangle 2"/>
          <p:cNvSpPr txBox="1">
            <a:spLocks noChangeArrowheads="1"/>
          </p:cNvSpPr>
          <p:nvPr/>
        </p:nvSpPr>
        <p:spPr bwMode="auto">
          <a:xfrm>
            <a:off x="0" y="762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CLAUSES 85 (CONTINUED…)</a:t>
            </a:r>
            <a:endParaRPr lang="en-US" altLang="en-US" sz="2800" b="1" dirty="0"/>
          </a:p>
        </p:txBody>
      </p:sp>
    </p:spTree>
    <p:extLst>
      <p:ext uri="{BB962C8B-B14F-4D97-AF65-F5344CB8AC3E}">
        <p14:creationId xmlns:p14="http://schemas.microsoft.com/office/powerpoint/2010/main" val="2749228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25</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179388" y="1549402"/>
            <a:ext cx="8736012" cy="5470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1800" dirty="0" smtClean="0"/>
              <a:t>Following publication of the invitation for public comments</a:t>
            </a:r>
            <a:r>
              <a:rPr lang="en-US" sz="1800" dirty="0"/>
              <a:t>,</a:t>
            </a:r>
            <a:r>
              <a:rPr lang="en-US" sz="1800" dirty="0" smtClean="0"/>
              <a:t> nationwide </a:t>
            </a:r>
            <a:r>
              <a:rPr lang="en-US" sz="1800" dirty="0"/>
              <a:t>public awareness meetings were </a:t>
            </a:r>
            <a:r>
              <a:rPr lang="en-US" sz="1800" dirty="0" smtClean="0"/>
              <a:t>convened and hosted in </a:t>
            </a:r>
            <a:r>
              <a:rPr lang="en-US" sz="1800" dirty="0"/>
              <a:t>all nine </a:t>
            </a:r>
            <a:r>
              <a:rPr lang="en-US" sz="1800" dirty="0" smtClean="0"/>
              <a:t>provinces.</a:t>
            </a:r>
          </a:p>
          <a:p>
            <a:pPr lvl="0" algn="just" eaLnBrk="1" hangingPunct="1">
              <a:lnSpc>
                <a:spcPct val="150000"/>
              </a:lnSpc>
              <a:spcBef>
                <a:spcPts val="0"/>
              </a:spcBef>
              <a:buFont typeface="Wingdings" panose="05000000000000000000" pitchFamily="2" charset="2"/>
              <a:buChar char="§"/>
            </a:pPr>
            <a:r>
              <a:rPr lang="en-US" sz="1800" dirty="0" smtClean="0"/>
              <a:t>A total </a:t>
            </a:r>
            <a:r>
              <a:rPr lang="en-US" sz="1800" dirty="0"/>
              <a:t>of 13 such meetings </a:t>
            </a:r>
            <a:r>
              <a:rPr lang="en-US" sz="1800" dirty="0" smtClean="0"/>
              <a:t>were held, covering all provinces in </a:t>
            </a:r>
            <a:r>
              <a:rPr lang="en-US" sz="1800" dirty="0"/>
              <a:t>the period from 24 October 2020 until 16 November 2020. Stakeholders, including the police, community police forums, municipal and metro police services, departments for community safety </a:t>
            </a:r>
            <a:r>
              <a:rPr lang="en-US" sz="1800" dirty="0" smtClean="0"/>
              <a:t>members of the public and </a:t>
            </a:r>
            <a:r>
              <a:rPr lang="en-US" sz="1800" dirty="0"/>
              <a:t>civil </a:t>
            </a:r>
            <a:r>
              <a:rPr lang="en-US" sz="1800" dirty="0" err="1"/>
              <a:t>organisations</a:t>
            </a:r>
            <a:r>
              <a:rPr lang="en-US" sz="1800" dirty="0"/>
              <a:t> </a:t>
            </a:r>
            <a:r>
              <a:rPr lang="en-US" sz="1800" dirty="0" smtClean="0"/>
              <a:t>attended the </a:t>
            </a:r>
            <a:r>
              <a:rPr lang="en-US" sz="1800" dirty="0"/>
              <a:t>public awareness meetings. </a:t>
            </a:r>
            <a:endParaRPr lang="en-US" sz="1800" dirty="0" smtClean="0"/>
          </a:p>
          <a:p>
            <a:pPr>
              <a:lnSpc>
                <a:spcPct val="150000"/>
              </a:lnSpc>
              <a:spcBef>
                <a:spcPts val="0"/>
              </a:spcBef>
              <a:buFont typeface="Wingdings" panose="05000000000000000000" pitchFamily="2" charset="2"/>
              <a:buChar char="§"/>
            </a:pPr>
            <a:r>
              <a:rPr lang="en-US" sz="1800" dirty="0" smtClean="0"/>
              <a:t>During January </a:t>
            </a:r>
            <a:r>
              <a:rPr lang="en-US" sz="1800" dirty="0"/>
              <a:t>2021 </a:t>
            </a:r>
            <a:r>
              <a:rPr lang="en-US" sz="1800" dirty="0" smtClean="0"/>
              <a:t>, the Task </a:t>
            </a:r>
            <a:r>
              <a:rPr lang="en-US" sz="1800" dirty="0"/>
              <a:t>Team </a:t>
            </a:r>
            <a:r>
              <a:rPr lang="en-US" sz="1800" dirty="0" smtClean="0"/>
              <a:t>responsible for the drafting of the Bill considered the issues proposed in the comments. </a:t>
            </a:r>
          </a:p>
          <a:p>
            <a:pPr>
              <a:lnSpc>
                <a:spcPct val="150000"/>
              </a:lnSpc>
              <a:spcBef>
                <a:spcPts val="0"/>
              </a:spcBef>
              <a:buFont typeface="Wingdings" panose="05000000000000000000" pitchFamily="2" charset="2"/>
              <a:buChar char="§"/>
            </a:pPr>
            <a:r>
              <a:rPr lang="en-US" sz="1800" dirty="0" smtClean="0"/>
              <a:t>Some comments with high level policy implications are being followed up and are still under consideration.</a:t>
            </a:r>
          </a:p>
          <a:p>
            <a:pPr marL="0" indent="0">
              <a:lnSpc>
                <a:spcPct val="150000"/>
              </a:lnSpc>
              <a:spcBef>
                <a:spcPts val="0"/>
              </a:spcBef>
              <a:buNone/>
            </a:pPr>
            <a:endParaRPr lang="en-US" sz="1800" dirty="0" smtClean="0"/>
          </a:p>
        </p:txBody>
      </p:sp>
      <p:sp>
        <p:nvSpPr>
          <p:cNvPr id="21511" name="Rectangle 2"/>
          <p:cNvSpPr txBox="1">
            <a:spLocks noChangeArrowheads="1"/>
          </p:cNvSpPr>
          <p:nvPr/>
        </p:nvSpPr>
        <p:spPr bwMode="auto">
          <a:xfrm>
            <a:off x="179388" y="0"/>
            <a:ext cx="88566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FontTx/>
              <a:buNone/>
            </a:pPr>
            <a:r>
              <a:rPr lang="en-US" altLang="en-US" sz="2800" b="1" dirty="0" smtClean="0"/>
              <a:t>PUBLICATION OF BILL FOR PUBLIC COMMENTS</a:t>
            </a:r>
            <a:endParaRPr lang="en-US" altLang="en-US" sz="2800" b="1" dirty="0"/>
          </a:p>
        </p:txBody>
      </p:sp>
    </p:spTree>
    <p:extLst>
      <p:ext uri="{BB962C8B-B14F-4D97-AF65-F5344CB8AC3E}">
        <p14:creationId xmlns:p14="http://schemas.microsoft.com/office/powerpoint/2010/main" val="1531572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26</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427163"/>
            <a:ext cx="8326438" cy="509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r>
              <a:rPr lang="en-US" sz="1800" dirty="0"/>
              <a:t>Public comments included submissions made by members of the public, some simply indicating either support for or against the Bill, without any motivation.</a:t>
            </a:r>
          </a:p>
          <a:p>
            <a:pPr lvl="0" algn="just" eaLnBrk="1" hangingPunct="1">
              <a:lnSpc>
                <a:spcPct val="150000"/>
              </a:lnSpc>
              <a:spcBef>
                <a:spcPts val="0"/>
              </a:spcBef>
              <a:buFont typeface="Wingdings" panose="05000000000000000000" pitchFamily="2" charset="2"/>
              <a:buChar char="§"/>
            </a:pPr>
            <a:r>
              <a:rPr lang="en-US" sz="1800" dirty="0"/>
              <a:t>Substantive, motivated comments were received from─ </a:t>
            </a:r>
          </a:p>
          <a:p>
            <a:pPr lvl="0" algn="just" eaLnBrk="1" hangingPunct="1">
              <a:lnSpc>
                <a:spcPct val="150000"/>
              </a:lnSpc>
              <a:spcBef>
                <a:spcPts val="0"/>
              </a:spcBef>
              <a:buFont typeface="Wingdings" panose="05000000000000000000" pitchFamily="2" charset="2"/>
              <a:buChar char="Ø"/>
            </a:pPr>
            <a:r>
              <a:rPr lang="en-US" sz="1800" b="1" dirty="0"/>
              <a:t>Community Policing Forums and Boards.</a:t>
            </a:r>
          </a:p>
          <a:p>
            <a:pPr lvl="0" algn="just" eaLnBrk="1" hangingPunct="1">
              <a:lnSpc>
                <a:spcPct val="150000"/>
              </a:lnSpc>
              <a:spcBef>
                <a:spcPts val="0"/>
              </a:spcBef>
              <a:buFont typeface="Wingdings" panose="05000000000000000000" pitchFamily="2" charset="2"/>
              <a:buChar char="Ø"/>
            </a:pPr>
            <a:r>
              <a:rPr lang="en-US" sz="1800" b="1" dirty="0"/>
              <a:t>Unions and personnel associations.</a:t>
            </a:r>
          </a:p>
          <a:p>
            <a:pPr lvl="0" algn="just" eaLnBrk="1" hangingPunct="1">
              <a:lnSpc>
                <a:spcPct val="150000"/>
              </a:lnSpc>
              <a:spcBef>
                <a:spcPts val="0"/>
              </a:spcBef>
              <a:buFont typeface="Wingdings" panose="05000000000000000000" pitchFamily="2" charset="2"/>
              <a:buChar char="Ø"/>
            </a:pPr>
            <a:r>
              <a:rPr lang="en-US" sz="1800" b="1" dirty="0"/>
              <a:t>Universities, Institutes and Foundations.</a:t>
            </a:r>
          </a:p>
          <a:p>
            <a:pPr lvl="0" algn="just" eaLnBrk="1" hangingPunct="1">
              <a:lnSpc>
                <a:spcPct val="150000"/>
              </a:lnSpc>
              <a:spcBef>
                <a:spcPts val="0"/>
              </a:spcBef>
              <a:buFont typeface="Wingdings" panose="05000000000000000000" pitchFamily="2" charset="2"/>
              <a:buChar char="Ø"/>
            </a:pPr>
            <a:r>
              <a:rPr lang="en-US" sz="1800" b="1" dirty="0"/>
              <a:t>Municipalities. </a:t>
            </a:r>
          </a:p>
          <a:p>
            <a:pPr lvl="0" algn="just" eaLnBrk="1" hangingPunct="1">
              <a:lnSpc>
                <a:spcPct val="150000"/>
              </a:lnSpc>
              <a:spcBef>
                <a:spcPts val="0"/>
              </a:spcBef>
              <a:buFont typeface="Wingdings" panose="05000000000000000000" pitchFamily="2" charset="2"/>
              <a:buChar char="Ø"/>
            </a:pPr>
            <a:r>
              <a:rPr lang="en-US" sz="1800" b="1" dirty="0"/>
              <a:t>Departments for Community Safety.</a:t>
            </a:r>
          </a:p>
          <a:p>
            <a:pPr lvl="0" algn="just" eaLnBrk="1" hangingPunct="1">
              <a:lnSpc>
                <a:spcPct val="150000"/>
              </a:lnSpc>
              <a:spcBef>
                <a:spcPts val="0"/>
              </a:spcBef>
              <a:buFont typeface="Wingdings" panose="05000000000000000000" pitchFamily="2" charset="2"/>
              <a:buChar char="Ø"/>
            </a:pPr>
            <a:r>
              <a:rPr lang="en-US" sz="1800" b="1" dirty="0"/>
              <a:t>Civil society </a:t>
            </a:r>
            <a:r>
              <a:rPr lang="en-US" sz="1800" b="1" dirty="0" err="1"/>
              <a:t>organisations</a:t>
            </a:r>
            <a:r>
              <a:rPr lang="en-US" sz="1800" b="1" dirty="0"/>
              <a:t>.</a:t>
            </a:r>
          </a:p>
          <a:p>
            <a:pPr lvl="0" algn="just" eaLnBrk="1" hangingPunct="1">
              <a:lnSpc>
                <a:spcPct val="150000"/>
              </a:lnSpc>
              <a:spcBef>
                <a:spcPts val="0"/>
              </a:spcBef>
              <a:buFont typeface="Wingdings" panose="05000000000000000000" pitchFamily="2" charset="2"/>
              <a:buChar char="Ø"/>
            </a:pPr>
            <a:r>
              <a:rPr lang="en-US" sz="1800" b="1" dirty="0"/>
              <a:t>Government institutions.</a:t>
            </a:r>
          </a:p>
          <a:p>
            <a:pPr lvl="0" algn="just" eaLnBrk="1" hangingPunct="1">
              <a:lnSpc>
                <a:spcPct val="150000"/>
              </a:lnSpc>
              <a:spcBef>
                <a:spcPts val="0"/>
              </a:spcBef>
              <a:buFont typeface="Wingdings" panose="05000000000000000000" pitchFamily="2" charset="2"/>
              <a:buChar char="Ø"/>
            </a:pPr>
            <a:r>
              <a:rPr lang="en-US" sz="1800" b="1" dirty="0"/>
              <a:t>Individuals.</a:t>
            </a:r>
          </a:p>
          <a:p>
            <a:pPr marL="0" lvl="0" indent="0" algn="just" eaLnBrk="1" hangingPunct="1">
              <a:lnSpc>
                <a:spcPct val="150000"/>
              </a:lnSpc>
              <a:spcBef>
                <a:spcPts val="0"/>
              </a:spcBef>
              <a:buNone/>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p:txBody>
      </p:sp>
      <p:sp>
        <p:nvSpPr>
          <p:cNvPr id="21511" name="Rectangle 2"/>
          <p:cNvSpPr txBox="1">
            <a:spLocks noChangeArrowheads="1"/>
          </p:cNvSpPr>
          <p:nvPr/>
        </p:nvSpPr>
        <p:spPr bwMode="auto">
          <a:xfrm>
            <a:off x="179388" y="0"/>
            <a:ext cx="88566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FontTx/>
              <a:buNone/>
            </a:pPr>
            <a:r>
              <a:rPr lang="en-US" altLang="en-US" sz="2800" b="1" dirty="0" smtClean="0"/>
              <a:t>PUBLIC COMMENTS</a:t>
            </a:r>
            <a:endParaRPr lang="en-US" altLang="en-US" sz="2800" b="1" dirty="0"/>
          </a:p>
        </p:txBody>
      </p:sp>
    </p:spTree>
    <p:extLst>
      <p:ext uri="{BB962C8B-B14F-4D97-AF65-F5344CB8AC3E}">
        <p14:creationId xmlns:p14="http://schemas.microsoft.com/office/powerpoint/2010/main" val="585703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27</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0" y="1247775"/>
            <a:ext cx="9144000"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endParaRPr lang="en-US" sz="1800" dirty="0" smtClean="0"/>
          </a:p>
        </p:txBody>
      </p:sp>
      <p:sp>
        <p:nvSpPr>
          <p:cNvPr id="21511" name="Rectangle 2"/>
          <p:cNvSpPr txBox="1">
            <a:spLocks noChangeArrowheads="1"/>
          </p:cNvSpPr>
          <p:nvPr/>
        </p:nvSpPr>
        <p:spPr bwMode="auto">
          <a:xfrm>
            <a:off x="179388" y="0"/>
            <a:ext cx="88566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FontTx/>
              <a:buNone/>
            </a:pPr>
            <a:r>
              <a:rPr lang="en-US" altLang="en-US" sz="2500" b="1" dirty="0" smtClean="0"/>
              <a:t>FURTHER PROCESSES AND ESTIMATED TIME FRAMES </a:t>
            </a:r>
            <a:endParaRPr lang="en-US" altLang="en-US" sz="2500" b="1" dirty="0"/>
          </a:p>
        </p:txBody>
      </p:sp>
      <p:graphicFrame>
        <p:nvGraphicFramePr>
          <p:cNvPr id="2" name="Table 1"/>
          <p:cNvGraphicFramePr>
            <a:graphicFrameLocks noGrp="1"/>
          </p:cNvGraphicFramePr>
          <p:nvPr>
            <p:extLst>
              <p:ext uri="{D42A27DB-BD31-4B8C-83A1-F6EECF244321}">
                <p14:modId xmlns:p14="http://schemas.microsoft.com/office/powerpoint/2010/main" val="3258132033"/>
              </p:ext>
            </p:extLst>
          </p:nvPr>
        </p:nvGraphicFramePr>
        <p:xfrm>
          <a:off x="381000" y="1602660"/>
          <a:ext cx="8305800" cy="3561752"/>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980791256"/>
                    </a:ext>
                  </a:extLst>
                </a:gridCol>
                <a:gridCol w="4152900">
                  <a:extLst>
                    <a:ext uri="{9D8B030D-6E8A-4147-A177-3AD203B41FA5}">
                      <a16:colId xmlns:a16="http://schemas.microsoft.com/office/drawing/2014/main" val="158831670"/>
                    </a:ext>
                  </a:extLst>
                </a:gridCol>
              </a:tblGrid>
              <a:tr h="291610">
                <a:tc>
                  <a:txBody>
                    <a:bodyPr/>
                    <a:lstStyle/>
                    <a:p>
                      <a:r>
                        <a:rPr lang="en-US" dirty="0" smtClean="0">
                          <a:solidFill>
                            <a:schemeClr val="tx1"/>
                          </a:solidFill>
                        </a:rPr>
                        <a:t>ACTION</a:t>
                      </a:r>
                      <a:endParaRPr lang="en-US" dirty="0">
                        <a:solidFill>
                          <a:schemeClr val="tx1"/>
                        </a:solidFill>
                      </a:endParaRPr>
                    </a:p>
                  </a:txBody>
                  <a:tcPr>
                    <a:solidFill>
                      <a:schemeClr val="bg1">
                        <a:lumMod val="50000"/>
                      </a:schemeClr>
                    </a:solidFill>
                  </a:tcPr>
                </a:tc>
                <a:tc>
                  <a:txBody>
                    <a:bodyPr/>
                    <a:lstStyle/>
                    <a:p>
                      <a:r>
                        <a:rPr lang="en-US" dirty="0" smtClean="0">
                          <a:solidFill>
                            <a:schemeClr val="tx1"/>
                          </a:solidFill>
                        </a:rPr>
                        <a:t>ESTIMATED DATE</a:t>
                      </a:r>
                      <a:endParaRPr lang="en-US" dirty="0">
                        <a:solidFill>
                          <a:schemeClr val="tx1"/>
                        </a:solidFill>
                      </a:endParaRPr>
                    </a:p>
                  </a:txBody>
                  <a:tcPr>
                    <a:solidFill>
                      <a:schemeClr val="bg1">
                        <a:lumMod val="50000"/>
                      </a:schemeClr>
                    </a:solidFill>
                  </a:tcPr>
                </a:tc>
                <a:extLst>
                  <a:ext uri="{0D108BD9-81ED-4DB2-BD59-A6C34878D82A}">
                    <a16:rowId xmlns:a16="http://schemas.microsoft.com/office/drawing/2014/main" val="4046216353"/>
                  </a:ext>
                </a:extLst>
              </a:tr>
              <a:tr h="947733">
                <a:tc>
                  <a:txBody>
                    <a:bodyPr/>
                    <a:lstStyle/>
                    <a:p>
                      <a:r>
                        <a:rPr lang="en-US" dirty="0" smtClean="0">
                          <a:solidFill>
                            <a:schemeClr val="tx1"/>
                          </a:solidFill>
                        </a:rPr>
                        <a:t>Redrafting Bill after guidance from Minister. Submit Bill to Chief State Law Adviser for provisional certification. Liaise with DPME on SEIAS report</a:t>
                      </a:r>
                      <a:endParaRPr lang="en-US" dirty="0">
                        <a:solidFill>
                          <a:schemeClr val="tx1"/>
                        </a:solidFill>
                      </a:endParaRPr>
                    </a:p>
                  </a:txBody>
                  <a:tcPr>
                    <a:solidFill>
                      <a:schemeClr val="accent1">
                        <a:lumMod val="75000"/>
                      </a:schemeClr>
                    </a:solidFill>
                  </a:tcPr>
                </a:tc>
                <a:tc>
                  <a:txBody>
                    <a:bodyPr/>
                    <a:lstStyle/>
                    <a:p>
                      <a:r>
                        <a:rPr lang="en-US" dirty="0" smtClean="0">
                          <a:solidFill>
                            <a:schemeClr val="tx1"/>
                          </a:solidFill>
                        </a:rPr>
                        <a:t>28 February 2021</a:t>
                      </a:r>
                      <a:endParaRPr lang="en-US" dirty="0">
                        <a:solidFill>
                          <a:schemeClr val="tx1"/>
                        </a:solidFill>
                      </a:endParaRPr>
                    </a:p>
                  </a:txBody>
                  <a:tcPr>
                    <a:solidFill>
                      <a:schemeClr val="accent1">
                        <a:lumMod val="75000"/>
                      </a:schemeClr>
                    </a:solidFill>
                  </a:tcPr>
                </a:tc>
                <a:extLst>
                  <a:ext uri="{0D108BD9-81ED-4DB2-BD59-A6C34878D82A}">
                    <a16:rowId xmlns:a16="http://schemas.microsoft.com/office/drawing/2014/main" val="9365547"/>
                  </a:ext>
                </a:extLst>
              </a:tr>
              <a:tr h="947733">
                <a:tc>
                  <a:txBody>
                    <a:bodyPr/>
                    <a:lstStyle/>
                    <a:p>
                      <a:r>
                        <a:rPr lang="en-US" dirty="0" smtClean="0">
                          <a:solidFill>
                            <a:schemeClr val="tx1"/>
                          </a:solidFill>
                        </a:rPr>
                        <a:t>Obtain Minister’s approval to submit Bill through JCPS Cluster (Directors-General and Ministers) to Cabinet for approval for introduction in Parliament</a:t>
                      </a:r>
                      <a:endParaRPr lang="en-US" dirty="0">
                        <a:solidFill>
                          <a:schemeClr val="tx1"/>
                        </a:solidFill>
                      </a:endParaRPr>
                    </a:p>
                  </a:txBody>
                  <a:tcPr>
                    <a:solidFill>
                      <a:srgbClr val="92D050"/>
                    </a:solidFill>
                  </a:tcPr>
                </a:tc>
                <a:tc>
                  <a:txBody>
                    <a:bodyPr/>
                    <a:lstStyle/>
                    <a:p>
                      <a:r>
                        <a:rPr lang="en-US" dirty="0" smtClean="0">
                          <a:solidFill>
                            <a:schemeClr val="tx1"/>
                          </a:solidFill>
                        </a:rPr>
                        <a:t>15 April 2021</a:t>
                      </a:r>
                      <a:endParaRPr lang="en-US" dirty="0">
                        <a:solidFill>
                          <a:schemeClr val="tx1"/>
                        </a:solidFill>
                      </a:endParaRPr>
                    </a:p>
                  </a:txBody>
                  <a:tcPr>
                    <a:solidFill>
                      <a:srgbClr val="92D050"/>
                    </a:solidFill>
                  </a:tcPr>
                </a:tc>
                <a:extLst>
                  <a:ext uri="{0D108BD9-81ED-4DB2-BD59-A6C34878D82A}">
                    <a16:rowId xmlns:a16="http://schemas.microsoft.com/office/drawing/2014/main" val="4173538495"/>
                  </a:ext>
                </a:extLst>
              </a:tr>
              <a:tr h="729026">
                <a:tc>
                  <a:txBody>
                    <a:bodyPr/>
                    <a:lstStyle/>
                    <a:p>
                      <a:r>
                        <a:rPr lang="en-US" sz="1800" kern="1200" dirty="0" smtClean="0">
                          <a:solidFill>
                            <a:schemeClr val="dk1"/>
                          </a:solidFill>
                          <a:effectLst/>
                          <a:latin typeface="+mn-lt"/>
                          <a:ea typeface="+mn-ea"/>
                          <a:cs typeface="+mn-cs"/>
                        </a:rPr>
                        <a:t>Subject to JCPS Cluster approval, submit Bill to the JCPS Cabinet Committee. </a:t>
                      </a:r>
                      <a:endParaRPr lang="en-US" dirty="0">
                        <a:solidFill>
                          <a:schemeClr val="tx1"/>
                        </a:solidFill>
                      </a:endParaRPr>
                    </a:p>
                  </a:txBody>
                  <a:tcPr>
                    <a:solidFill>
                      <a:schemeClr val="accent1">
                        <a:lumMod val="75000"/>
                      </a:schemeClr>
                    </a:solidFill>
                  </a:tcPr>
                </a:tc>
                <a:tc>
                  <a:txBody>
                    <a:bodyPr/>
                    <a:lstStyle/>
                    <a:p>
                      <a:r>
                        <a:rPr lang="en-US" dirty="0" smtClean="0">
                          <a:solidFill>
                            <a:schemeClr val="tx1"/>
                          </a:solidFill>
                        </a:rPr>
                        <a:t>10 June 2021</a:t>
                      </a:r>
                      <a:endParaRPr lang="en-US" dirty="0">
                        <a:solidFill>
                          <a:schemeClr val="tx1"/>
                        </a:solidFill>
                      </a:endParaRPr>
                    </a:p>
                  </a:txBody>
                  <a:tcPr>
                    <a:solidFill>
                      <a:schemeClr val="accent1">
                        <a:lumMod val="75000"/>
                      </a:schemeClr>
                    </a:solidFill>
                  </a:tcPr>
                </a:tc>
                <a:extLst>
                  <a:ext uri="{0D108BD9-81ED-4DB2-BD59-A6C34878D82A}">
                    <a16:rowId xmlns:a16="http://schemas.microsoft.com/office/drawing/2014/main" val="3325673016"/>
                  </a:ext>
                </a:extLst>
              </a:tr>
              <a:tr h="510318">
                <a:tc>
                  <a:txBody>
                    <a:bodyPr/>
                    <a:lstStyle/>
                    <a:p>
                      <a:r>
                        <a:rPr lang="en-US" sz="1800" kern="1200" dirty="0" smtClean="0">
                          <a:solidFill>
                            <a:schemeClr val="dk1"/>
                          </a:solidFill>
                          <a:effectLst/>
                          <a:latin typeface="+mn-lt"/>
                          <a:ea typeface="+mn-ea"/>
                          <a:cs typeface="+mn-cs"/>
                        </a:rPr>
                        <a:t>Subject to JCPS Cabinet Committee approval, submit Bill to Cabinet.</a:t>
                      </a:r>
                      <a:endParaRPr lang="en-US" dirty="0">
                        <a:solidFill>
                          <a:schemeClr val="tx1"/>
                        </a:solidFill>
                      </a:endParaRPr>
                    </a:p>
                  </a:txBody>
                  <a:tcPr>
                    <a:solidFill>
                      <a:srgbClr val="92D050"/>
                    </a:solidFill>
                  </a:tcPr>
                </a:tc>
                <a:tc>
                  <a:txBody>
                    <a:bodyPr/>
                    <a:lstStyle/>
                    <a:p>
                      <a:r>
                        <a:rPr lang="en-US" dirty="0" smtClean="0">
                          <a:solidFill>
                            <a:schemeClr val="tx1"/>
                          </a:solidFill>
                        </a:rPr>
                        <a:t>23 June 2021</a:t>
                      </a:r>
                      <a:endParaRPr lang="en-US" dirty="0">
                        <a:solidFill>
                          <a:schemeClr val="tx1"/>
                        </a:solidFill>
                      </a:endParaRPr>
                    </a:p>
                  </a:txBody>
                  <a:tcPr>
                    <a:solidFill>
                      <a:srgbClr val="92D050"/>
                    </a:solidFill>
                  </a:tcPr>
                </a:tc>
                <a:extLst>
                  <a:ext uri="{0D108BD9-81ED-4DB2-BD59-A6C34878D82A}">
                    <a16:rowId xmlns:a16="http://schemas.microsoft.com/office/drawing/2014/main" val="303229503"/>
                  </a:ext>
                </a:extLst>
              </a:tr>
            </a:tbl>
          </a:graphicData>
        </a:graphic>
      </p:graphicFrame>
    </p:spTree>
    <p:extLst>
      <p:ext uri="{BB962C8B-B14F-4D97-AF65-F5344CB8AC3E}">
        <p14:creationId xmlns:p14="http://schemas.microsoft.com/office/powerpoint/2010/main" val="3121163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28</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0" y="1247775"/>
            <a:ext cx="9144000"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just" eaLnBrk="1" hangingPunct="1">
              <a:lnSpc>
                <a:spcPct val="150000"/>
              </a:lnSpc>
              <a:spcBef>
                <a:spcPts val="0"/>
              </a:spcBef>
              <a:buFont typeface="Wingdings" panose="05000000000000000000" pitchFamily="2" charset="2"/>
              <a:buChar char="§"/>
            </a:pPr>
            <a:endParaRPr lang="en-US" sz="1800" dirty="0" smtClean="0"/>
          </a:p>
        </p:txBody>
      </p:sp>
      <p:sp>
        <p:nvSpPr>
          <p:cNvPr id="21511" name="Rectangle 2"/>
          <p:cNvSpPr txBox="1">
            <a:spLocks noChangeArrowheads="1"/>
          </p:cNvSpPr>
          <p:nvPr/>
        </p:nvSpPr>
        <p:spPr bwMode="auto">
          <a:xfrm>
            <a:off x="179388" y="0"/>
            <a:ext cx="8856662"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FontTx/>
              <a:buNone/>
            </a:pPr>
            <a:r>
              <a:rPr lang="en-US" altLang="en-US" sz="2500" b="1" dirty="0" smtClean="0"/>
              <a:t>FURTHER PROCESSES AND ESTIMATED TIME FRAMES </a:t>
            </a:r>
            <a:endParaRPr lang="en-US" altLang="en-US" sz="2500" b="1" dirty="0"/>
          </a:p>
        </p:txBody>
      </p:sp>
      <p:graphicFrame>
        <p:nvGraphicFramePr>
          <p:cNvPr id="2" name="Table 1"/>
          <p:cNvGraphicFramePr>
            <a:graphicFrameLocks noGrp="1"/>
          </p:cNvGraphicFramePr>
          <p:nvPr>
            <p:extLst>
              <p:ext uri="{D42A27DB-BD31-4B8C-83A1-F6EECF244321}">
                <p14:modId xmlns:p14="http://schemas.microsoft.com/office/powerpoint/2010/main" val="1966890724"/>
              </p:ext>
            </p:extLst>
          </p:nvPr>
        </p:nvGraphicFramePr>
        <p:xfrm>
          <a:off x="381000" y="1602660"/>
          <a:ext cx="8305800" cy="2659410"/>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980791256"/>
                    </a:ext>
                  </a:extLst>
                </a:gridCol>
                <a:gridCol w="4152900">
                  <a:extLst>
                    <a:ext uri="{9D8B030D-6E8A-4147-A177-3AD203B41FA5}">
                      <a16:colId xmlns:a16="http://schemas.microsoft.com/office/drawing/2014/main" val="158831670"/>
                    </a:ext>
                  </a:extLst>
                </a:gridCol>
              </a:tblGrid>
              <a:tr h="552465">
                <a:tc>
                  <a:txBody>
                    <a:bodyPr/>
                    <a:lstStyle/>
                    <a:p>
                      <a:r>
                        <a:rPr lang="en-US" dirty="0" smtClean="0">
                          <a:solidFill>
                            <a:schemeClr val="tx1"/>
                          </a:solidFill>
                        </a:rPr>
                        <a:t>ACTION</a:t>
                      </a:r>
                      <a:endParaRPr lang="en-US" dirty="0">
                        <a:solidFill>
                          <a:schemeClr val="tx1"/>
                        </a:solidFill>
                      </a:endParaRPr>
                    </a:p>
                  </a:txBody>
                  <a:tcPr>
                    <a:solidFill>
                      <a:schemeClr val="bg1">
                        <a:lumMod val="50000"/>
                      </a:schemeClr>
                    </a:solidFill>
                  </a:tcPr>
                </a:tc>
                <a:tc>
                  <a:txBody>
                    <a:bodyPr/>
                    <a:lstStyle/>
                    <a:p>
                      <a:r>
                        <a:rPr lang="en-US" dirty="0" smtClean="0">
                          <a:solidFill>
                            <a:schemeClr val="tx1"/>
                          </a:solidFill>
                        </a:rPr>
                        <a:t>ESTIMATED DATE</a:t>
                      </a:r>
                      <a:endParaRPr lang="en-US" dirty="0">
                        <a:solidFill>
                          <a:schemeClr val="tx1"/>
                        </a:solidFill>
                      </a:endParaRPr>
                    </a:p>
                  </a:txBody>
                  <a:tcPr>
                    <a:solidFill>
                      <a:schemeClr val="bg1">
                        <a:lumMod val="50000"/>
                      </a:schemeClr>
                    </a:solidFill>
                  </a:tcPr>
                </a:tc>
                <a:extLst>
                  <a:ext uri="{0D108BD9-81ED-4DB2-BD59-A6C34878D82A}">
                    <a16:rowId xmlns:a16="http://schemas.microsoft.com/office/drawing/2014/main" val="4046216353"/>
                  </a:ext>
                </a:extLst>
              </a:tr>
              <a:tr h="552465">
                <a:tc>
                  <a:txBody>
                    <a:bodyPr/>
                    <a:lstStyle/>
                    <a:p>
                      <a:r>
                        <a:rPr lang="en-US" dirty="0" smtClean="0">
                          <a:solidFill>
                            <a:schemeClr val="tx1"/>
                          </a:solidFill>
                        </a:rPr>
                        <a:t>Obtain final certification of the Bill by the Chief State Law Adviser</a:t>
                      </a:r>
                      <a:endParaRPr lang="en-US" dirty="0">
                        <a:solidFill>
                          <a:schemeClr val="tx1"/>
                        </a:solidFill>
                      </a:endParaRPr>
                    </a:p>
                  </a:txBody>
                  <a:tcPr>
                    <a:solidFill>
                      <a:schemeClr val="accent1">
                        <a:lumMod val="75000"/>
                      </a:schemeClr>
                    </a:solidFill>
                  </a:tcPr>
                </a:tc>
                <a:tc>
                  <a:txBody>
                    <a:bodyPr/>
                    <a:lstStyle/>
                    <a:p>
                      <a:r>
                        <a:rPr lang="en-US" dirty="0" smtClean="0">
                          <a:solidFill>
                            <a:schemeClr val="tx1"/>
                          </a:solidFill>
                        </a:rPr>
                        <a:t>31 July 2021</a:t>
                      </a:r>
                      <a:endParaRPr lang="en-US" dirty="0">
                        <a:solidFill>
                          <a:schemeClr val="tx1"/>
                        </a:solidFill>
                      </a:endParaRPr>
                    </a:p>
                  </a:txBody>
                  <a:tcPr>
                    <a:solidFill>
                      <a:schemeClr val="accent1">
                        <a:lumMod val="75000"/>
                      </a:schemeClr>
                    </a:solidFill>
                  </a:tcPr>
                </a:tc>
                <a:extLst>
                  <a:ext uri="{0D108BD9-81ED-4DB2-BD59-A6C34878D82A}">
                    <a16:rowId xmlns:a16="http://schemas.microsoft.com/office/drawing/2014/main" val="1498764587"/>
                  </a:ext>
                </a:extLst>
              </a:tr>
              <a:tr h="552465">
                <a:tc>
                  <a:txBody>
                    <a:bodyPr/>
                    <a:lstStyle/>
                    <a:p>
                      <a:r>
                        <a:rPr lang="en-US" sz="1800" kern="1200" dirty="0" smtClean="0">
                          <a:solidFill>
                            <a:schemeClr val="dk1"/>
                          </a:solidFill>
                          <a:effectLst/>
                          <a:latin typeface="+mn-lt"/>
                          <a:ea typeface="+mn-ea"/>
                          <a:cs typeface="+mn-cs"/>
                        </a:rPr>
                        <a:t>Publication of Notice in the </a:t>
                      </a:r>
                      <a:r>
                        <a:rPr lang="en-US" sz="1800" i="1" kern="1200" dirty="0" smtClean="0">
                          <a:solidFill>
                            <a:schemeClr val="dk1"/>
                          </a:solidFill>
                          <a:effectLst/>
                          <a:latin typeface="+mn-lt"/>
                          <a:ea typeface="+mn-ea"/>
                          <a:cs typeface="+mn-cs"/>
                        </a:rPr>
                        <a:t>Gazette</a:t>
                      </a:r>
                      <a:r>
                        <a:rPr lang="en-US" sz="1800" kern="1200" dirty="0" smtClean="0">
                          <a:solidFill>
                            <a:schemeClr val="dk1"/>
                          </a:solidFill>
                          <a:effectLst/>
                          <a:latin typeface="+mn-lt"/>
                          <a:ea typeface="+mn-ea"/>
                          <a:cs typeface="+mn-cs"/>
                        </a:rPr>
                        <a:t> of Minister’s intention to introduce the Bill in Parliament</a:t>
                      </a:r>
                      <a:endParaRPr lang="en-US" dirty="0">
                        <a:solidFill>
                          <a:schemeClr val="tx1"/>
                        </a:solidFill>
                      </a:endParaRPr>
                    </a:p>
                  </a:txBody>
                  <a:tcPr>
                    <a:solidFill>
                      <a:srgbClr val="92D050"/>
                    </a:solidFill>
                  </a:tcPr>
                </a:tc>
                <a:tc>
                  <a:txBody>
                    <a:bodyPr/>
                    <a:lstStyle/>
                    <a:p>
                      <a:r>
                        <a:rPr lang="en-US" dirty="0" smtClean="0">
                          <a:solidFill>
                            <a:schemeClr val="tx1"/>
                          </a:solidFill>
                        </a:rPr>
                        <a:t>As soon as possible after final certification</a:t>
                      </a:r>
                      <a:endParaRPr lang="en-US" dirty="0">
                        <a:solidFill>
                          <a:schemeClr val="tx1"/>
                        </a:solidFill>
                      </a:endParaRPr>
                    </a:p>
                  </a:txBody>
                  <a:tcPr>
                    <a:solidFill>
                      <a:srgbClr val="92D050"/>
                    </a:solidFill>
                  </a:tcPr>
                </a:tc>
                <a:extLst>
                  <a:ext uri="{0D108BD9-81ED-4DB2-BD59-A6C34878D82A}">
                    <a16:rowId xmlns:a16="http://schemas.microsoft.com/office/drawing/2014/main" val="4121642092"/>
                  </a:ext>
                </a:extLst>
              </a:tr>
              <a:tr h="552465">
                <a:tc>
                  <a:txBody>
                    <a:bodyPr/>
                    <a:lstStyle/>
                    <a:p>
                      <a:r>
                        <a:rPr lang="en-US" sz="1800" kern="1200" dirty="0" smtClean="0">
                          <a:solidFill>
                            <a:schemeClr val="dk1"/>
                          </a:solidFill>
                          <a:effectLst/>
                          <a:latin typeface="+mn-lt"/>
                          <a:ea typeface="+mn-ea"/>
                          <a:cs typeface="+mn-cs"/>
                        </a:rPr>
                        <a:t>Estimated introduction of the Bill in Parliament</a:t>
                      </a:r>
                      <a:endParaRPr lang="en-US" dirty="0">
                        <a:solidFill>
                          <a:schemeClr val="tx1"/>
                        </a:solidFill>
                      </a:endParaRPr>
                    </a:p>
                  </a:txBody>
                  <a:tcPr>
                    <a:solidFill>
                      <a:schemeClr val="accent1">
                        <a:lumMod val="75000"/>
                      </a:schemeClr>
                    </a:solidFill>
                  </a:tcPr>
                </a:tc>
                <a:tc>
                  <a:txBody>
                    <a:bodyPr/>
                    <a:lstStyle/>
                    <a:p>
                      <a:r>
                        <a:rPr lang="en-US" dirty="0" smtClean="0">
                          <a:solidFill>
                            <a:schemeClr val="tx1"/>
                          </a:solidFill>
                        </a:rPr>
                        <a:t>31 August 2021</a:t>
                      </a:r>
                      <a:endParaRPr lang="en-US" dirty="0">
                        <a:solidFill>
                          <a:schemeClr val="tx1"/>
                        </a:solidFill>
                      </a:endParaRPr>
                    </a:p>
                  </a:txBody>
                  <a:tcPr>
                    <a:solidFill>
                      <a:schemeClr val="accent1">
                        <a:lumMod val="75000"/>
                      </a:schemeClr>
                    </a:solidFill>
                  </a:tcPr>
                </a:tc>
                <a:extLst>
                  <a:ext uri="{0D108BD9-81ED-4DB2-BD59-A6C34878D82A}">
                    <a16:rowId xmlns:a16="http://schemas.microsoft.com/office/drawing/2014/main" val="145451176"/>
                  </a:ext>
                </a:extLst>
              </a:tr>
            </a:tbl>
          </a:graphicData>
        </a:graphic>
      </p:graphicFrame>
    </p:spTree>
    <p:extLst>
      <p:ext uri="{BB962C8B-B14F-4D97-AF65-F5344CB8AC3E}">
        <p14:creationId xmlns:p14="http://schemas.microsoft.com/office/powerpoint/2010/main" val="3475863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8A354C-BFF6-4B35-81E5-E754DDF6E042}" type="slidenum">
              <a:rPr lang="en-ZA" altLang="en-US" sz="1200" smtClean="0">
                <a:solidFill>
                  <a:srgbClr val="898989"/>
                </a:solidFill>
              </a:rPr>
              <a:pPr>
                <a:spcBef>
                  <a:spcPct val="0"/>
                </a:spcBef>
                <a:buFontTx/>
                <a:buNone/>
              </a:pPr>
              <a:t>29</a:t>
            </a:fld>
            <a:endParaRPr lang="en-ZA" altLang="en-US" sz="1200" smtClean="0">
              <a:solidFill>
                <a:srgbClr val="898989"/>
              </a:solidFill>
            </a:endParaRPr>
          </a:p>
        </p:txBody>
      </p:sp>
      <p:sp>
        <p:nvSpPr>
          <p:cNvPr id="47110" name="Rectangle 3"/>
          <p:cNvSpPr txBox="1">
            <a:spLocks noChangeArrowheads="1"/>
          </p:cNvSpPr>
          <p:nvPr/>
        </p:nvSpPr>
        <p:spPr bwMode="auto">
          <a:xfrm>
            <a:off x="179388" y="1504950"/>
            <a:ext cx="8736012"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lnSpc>
                <a:spcPct val="150000"/>
              </a:lnSpc>
              <a:spcBef>
                <a:spcPct val="0"/>
              </a:spcBef>
              <a:buNone/>
            </a:pPr>
            <a:r>
              <a:rPr lang="en-US" altLang="en-US" sz="2800" dirty="0" smtClean="0">
                <a:latin typeface="Arial" panose="020B0604020202020204" pitchFamily="34" charset="0"/>
                <a:ea typeface="Calibri" panose="020F0502020204030204" pitchFamily="34" charset="0"/>
              </a:rPr>
              <a:t>The South African Police Service Amendment Bill, 2020, is on the Government’s Legislative </a:t>
            </a:r>
            <a:r>
              <a:rPr lang="en-US" altLang="en-US" sz="2800" dirty="0" err="1" smtClean="0">
                <a:latin typeface="Arial" panose="020B0604020202020204" pitchFamily="34" charset="0"/>
                <a:ea typeface="Calibri" panose="020F0502020204030204" pitchFamily="34" charset="0"/>
              </a:rPr>
              <a:t>Programme</a:t>
            </a:r>
            <a:r>
              <a:rPr lang="en-US" altLang="en-US" sz="2800" dirty="0" smtClean="0">
                <a:latin typeface="Arial" panose="020B0604020202020204" pitchFamily="34" charset="0"/>
                <a:ea typeface="Calibri" panose="020F0502020204030204" pitchFamily="34" charset="0"/>
              </a:rPr>
              <a:t> for 2021, to be dealt with as a priority.</a:t>
            </a:r>
            <a:endParaRPr lang="en-US" altLang="en-US" sz="2800" dirty="0">
              <a:latin typeface="Arial" panose="020B0604020202020204" pitchFamily="34" charset="0"/>
              <a:ea typeface="Calibri" panose="020F0502020204030204" pitchFamily="34" charset="0"/>
            </a:endParaRPr>
          </a:p>
          <a:p>
            <a:pPr marL="0" indent="0" algn="just" eaLnBrk="1" hangingPunct="1">
              <a:lnSpc>
                <a:spcPct val="150000"/>
              </a:lnSpc>
              <a:spcBef>
                <a:spcPct val="0"/>
              </a:spcBef>
              <a:buNone/>
            </a:pPr>
            <a:endParaRPr lang="en-US" altLang="en-US" sz="4400" dirty="0">
              <a:latin typeface="Arial" panose="020B0604020202020204" pitchFamily="34" charset="0"/>
              <a:ea typeface="Calibri" panose="020F0502020204030204" pitchFamily="34" charset="0"/>
            </a:endParaRPr>
          </a:p>
        </p:txBody>
      </p:sp>
      <p:sp>
        <p:nvSpPr>
          <p:cNvPr id="47111" name="Rectangle 2"/>
          <p:cNvSpPr txBox="1">
            <a:spLocks noChangeArrowheads="1"/>
          </p:cNvSpPr>
          <p:nvPr/>
        </p:nvSpPr>
        <p:spPr bwMode="auto">
          <a:xfrm>
            <a:off x="179388" y="188913"/>
            <a:ext cx="8736012"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US" altLang="en-US" sz="2400" b="1" dirty="0" smtClean="0">
                <a:latin typeface="Arial" panose="020B0604020202020204" pitchFamily="34" charset="0"/>
              </a:rPr>
              <a:t>LEGISLATIVE PROGRAMME</a:t>
            </a:r>
            <a:endParaRPr lang="en-US" altLang="en-US" sz="2400" b="1" dirty="0">
              <a:latin typeface="Arial" panose="020B0604020202020204" pitchFamily="34" charset="0"/>
            </a:endParaRPr>
          </a:p>
        </p:txBody>
      </p:sp>
    </p:spTree>
    <p:extLst>
      <p:ext uri="{BB962C8B-B14F-4D97-AF65-F5344CB8AC3E}">
        <p14:creationId xmlns:p14="http://schemas.microsoft.com/office/powerpoint/2010/main" val="2576664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3</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427163"/>
            <a:ext cx="8534400" cy="559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The South African Police Service Act was drafted before the Constitution of the Republic of South Africa, 1996, was adopted and requires a full review and alignment with the said Constitution.</a:t>
            </a:r>
          </a:p>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Numerous governmental policies had been developed and require integration thereof into the said Act, for effective implementation, namely the White Paper on Policing, the White Paper on Safety and Security, Community Policing Policy, Policy on a Singe Police Service and the National Development plan 2030</a:t>
            </a:r>
            <a:r>
              <a:rPr lang="en-US" altLang="en-US" sz="1800" dirty="0" smtClean="0">
                <a:ea typeface="Calibri" panose="020F0502020204030204" pitchFamily="34" charset="0"/>
              </a:rPr>
              <a:t>. The issue of professionalization and integrity of the Service required attention.</a:t>
            </a:r>
            <a:endParaRPr lang="en-US" altLang="en-US" sz="1800" dirty="0">
              <a:ea typeface="Calibri" panose="020F0502020204030204" pitchFamily="34" charset="0"/>
            </a:endParaRPr>
          </a:p>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The Act requires alignment to give effect to the unconstitutionality of some provisions in accordance with the Helen </a:t>
            </a:r>
            <a:r>
              <a:rPr lang="en-US" altLang="en-US" sz="1800" dirty="0" err="1" smtClean="0">
                <a:ea typeface="Calibri" panose="020F0502020204030204" pitchFamily="34" charset="0"/>
              </a:rPr>
              <a:t>Suzman</a:t>
            </a:r>
            <a:r>
              <a:rPr lang="en-US" altLang="en-US" sz="1800" dirty="0" smtClean="0">
                <a:ea typeface="Calibri" panose="020F0502020204030204" pitchFamily="34" charset="0"/>
              </a:rPr>
              <a:t> </a:t>
            </a:r>
            <a:r>
              <a:rPr lang="en-US" altLang="en-US" sz="1800" dirty="0">
                <a:ea typeface="Calibri" panose="020F0502020204030204" pitchFamily="34" charset="0"/>
              </a:rPr>
              <a:t>Foundation /</a:t>
            </a:r>
            <a:r>
              <a:rPr lang="en-US" altLang="en-US" sz="1800" dirty="0" err="1">
                <a:ea typeface="Calibri" panose="020F0502020204030204" pitchFamily="34" charset="0"/>
              </a:rPr>
              <a:t>Glenister</a:t>
            </a:r>
            <a:r>
              <a:rPr lang="en-US" altLang="en-US" sz="1800" dirty="0">
                <a:ea typeface="Calibri" panose="020F0502020204030204" pitchFamily="34" charset="0"/>
              </a:rPr>
              <a:t> Constitutional Court judgment.</a:t>
            </a:r>
          </a:p>
        </p:txBody>
      </p:sp>
      <p:sp>
        <p:nvSpPr>
          <p:cNvPr id="21511" name="Rectangle 2"/>
          <p:cNvSpPr txBox="1">
            <a:spLocks noChangeArrowheads="1"/>
          </p:cNvSpPr>
          <p:nvPr/>
        </p:nvSpPr>
        <p:spPr bwMode="auto">
          <a:xfrm>
            <a:off x="179388" y="-228600"/>
            <a:ext cx="885666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None/>
            </a:pPr>
            <a:r>
              <a:rPr lang="en-US" altLang="en-US" sz="2400" b="1" dirty="0" smtClean="0"/>
              <a:t>SHORTCOMINGS OF THE</a:t>
            </a:r>
            <a:endParaRPr lang="en-US" altLang="en-US" sz="2400" b="1" dirty="0"/>
          </a:p>
          <a:p>
            <a:pPr algn="ctr" eaLnBrk="1" hangingPunct="1">
              <a:spcBef>
                <a:spcPct val="0"/>
              </a:spcBef>
              <a:buFontTx/>
              <a:buNone/>
            </a:pPr>
            <a:r>
              <a:rPr lang="en-US" altLang="en-US" sz="2400" b="1" dirty="0" smtClean="0"/>
              <a:t>SOUTH AFRICAN POLICE SERVICE ACT, 1995 </a:t>
            </a:r>
            <a:endParaRPr lang="en-US" altLang="en-US" sz="2400" b="1" dirty="0"/>
          </a:p>
        </p:txBody>
      </p:sp>
    </p:spTree>
    <p:extLst>
      <p:ext uri="{BB962C8B-B14F-4D97-AF65-F5344CB8AC3E}">
        <p14:creationId xmlns:p14="http://schemas.microsoft.com/office/powerpoint/2010/main" val="2260932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1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8A354C-BFF6-4B35-81E5-E754DDF6E042}" type="slidenum">
              <a:rPr lang="en-ZA" altLang="en-US" sz="1200" smtClean="0">
                <a:solidFill>
                  <a:srgbClr val="898989"/>
                </a:solidFill>
              </a:rPr>
              <a:pPr>
                <a:spcBef>
                  <a:spcPct val="0"/>
                </a:spcBef>
                <a:buFontTx/>
                <a:buNone/>
              </a:pPr>
              <a:t>30</a:t>
            </a:fld>
            <a:endParaRPr lang="en-ZA" altLang="en-US" sz="1200" smtClean="0">
              <a:solidFill>
                <a:srgbClr val="898989"/>
              </a:solidFill>
            </a:endParaRPr>
          </a:p>
        </p:txBody>
      </p:sp>
      <p:sp>
        <p:nvSpPr>
          <p:cNvPr id="47110" name="Rectangle 3"/>
          <p:cNvSpPr txBox="1">
            <a:spLocks noChangeArrowheads="1"/>
          </p:cNvSpPr>
          <p:nvPr/>
        </p:nvSpPr>
        <p:spPr bwMode="auto">
          <a:xfrm>
            <a:off x="179388" y="1504950"/>
            <a:ext cx="8736012"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eaLnBrk="1" hangingPunct="1">
              <a:lnSpc>
                <a:spcPct val="150000"/>
              </a:lnSpc>
              <a:spcBef>
                <a:spcPct val="0"/>
              </a:spcBef>
              <a:buNone/>
            </a:pPr>
            <a:r>
              <a:rPr lang="en-US" altLang="en-US" sz="4400" dirty="0" smtClean="0">
                <a:latin typeface="Arial" panose="020B0604020202020204" pitchFamily="34" charset="0"/>
                <a:ea typeface="Calibri" panose="020F0502020204030204" pitchFamily="34" charset="0"/>
              </a:rPr>
              <a:t>Thank you</a:t>
            </a:r>
          </a:p>
          <a:p>
            <a:pPr marL="0" indent="0" eaLnBrk="1" hangingPunct="1">
              <a:spcBef>
                <a:spcPct val="0"/>
              </a:spcBef>
              <a:buNone/>
            </a:pPr>
            <a:endParaRPr lang="en-US" altLang="en-US" sz="2000" dirty="0" smtClean="0">
              <a:latin typeface="Arial" panose="020B0604020202020204" pitchFamily="34" charset="0"/>
              <a:ea typeface="Calibri" panose="020F0502020204030204" pitchFamily="34" charset="0"/>
            </a:endParaRPr>
          </a:p>
          <a:p>
            <a:pPr marL="0" indent="0" eaLnBrk="1" hangingPunct="1">
              <a:spcBef>
                <a:spcPct val="0"/>
              </a:spcBef>
              <a:buNone/>
            </a:pPr>
            <a:endParaRPr lang="en-US" altLang="en-US" sz="2000" dirty="0">
              <a:latin typeface="Arial" panose="020B0604020202020204" pitchFamily="34" charset="0"/>
              <a:ea typeface="Calibri" panose="020F0502020204030204" pitchFamily="34" charset="0"/>
            </a:endParaRPr>
          </a:p>
          <a:p>
            <a:pPr marL="0" indent="0" eaLnBrk="1" hangingPunct="1">
              <a:spcBef>
                <a:spcPct val="0"/>
              </a:spcBef>
              <a:buNone/>
            </a:pPr>
            <a:r>
              <a:rPr lang="en-US" altLang="en-US" sz="2000" dirty="0" err="1" smtClean="0">
                <a:latin typeface="Arial" panose="020B0604020202020204" pitchFamily="34" charset="0"/>
                <a:ea typeface="Calibri" panose="020F0502020204030204" pitchFamily="34" charset="0"/>
              </a:rPr>
              <a:t>Dr</a:t>
            </a:r>
            <a:r>
              <a:rPr lang="en-US" altLang="en-US" sz="2000" dirty="0" smtClean="0">
                <a:latin typeface="Arial" panose="020B0604020202020204" pitchFamily="34" charset="0"/>
                <a:ea typeface="Calibri" panose="020F0502020204030204" pitchFamily="34" charset="0"/>
              </a:rPr>
              <a:t> </a:t>
            </a:r>
            <a:r>
              <a:rPr lang="en-US" altLang="en-US" sz="2000" dirty="0">
                <a:latin typeface="Arial" panose="020B0604020202020204" pitchFamily="34" charset="0"/>
                <a:ea typeface="Calibri" panose="020F0502020204030204" pitchFamily="34" charset="0"/>
              </a:rPr>
              <a:t>PC Jacobs</a:t>
            </a:r>
          </a:p>
          <a:p>
            <a:pPr marL="0" indent="0" eaLnBrk="1" hangingPunct="1">
              <a:spcBef>
                <a:spcPct val="0"/>
              </a:spcBef>
              <a:buNone/>
            </a:pPr>
            <a:r>
              <a:rPr lang="en-US" altLang="en-US" sz="2000" dirty="0">
                <a:latin typeface="Arial" panose="020B0604020202020204" pitchFamily="34" charset="0"/>
                <a:ea typeface="Calibri" panose="020F0502020204030204" pitchFamily="34" charset="0"/>
              </a:rPr>
              <a:t>Director: Legislation</a:t>
            </a:r>
          </a:p>
          <a:p>
            <a:pPr marL="0" indent="0" eaLnBrk="1" hangingPunct="1">
              <a:spcBef>
                <a:spcPct val="0"/>
              </a:spcBef>
              <a:buNone/>
            </a:pPr>
            <a:r>
              <a:rPr lang="en-US" altLang="en-US" sz="2000" dirty="0">
                <a:latin typeface="Arial" panose="020B0604020202020204" pitchFamily="34" charset="0"/>
                <a:ea typeface="Calibri" panose="020F0502020204030204" pitchFamily="34" charset="0"/>
              </a:rPr>
              <a:t>Civilian Secretariat for Police Service</a:t>
            </a:r>
          </a:p>
          <a:p>
            <a:pPr marL="0" indent="0" eaLnBrk="1" hangingPunct="1">
              <a:spcBef>
                <a:spcPct val="0"/>
              </a:spcBef>
              <a:buNone/>
            </a:pPr>
            <a:r>
              <a:rPr lang="en-US" altLang="en-US" sz="2000" dirty="0">
                <a:latin typeface="Arial" panose="020B0604020202020204" pitchFamily="34" charset="0"/>
                <a:ea typeface="Calibri" panose="020F0502020204030204" pitchFamily="34" charset="0"/>
              </a:rPr>
              <a:t>Email: </a:t>
            </a:r>
            <a:r>
              <a:rPr lang="en-US" altLang="en-US" sz="2000" b="1" dirty="0">
                <a:latin typeface="Arial" panose="020B0604020202020204" pitchFamily="34" charset="0"/>
                <a:ea typeface="Calibri" panose="020F0502020204030204" pitchFamily="34" charset="0"/>
                <a:hlinkClick r:id="rId5"/>
              </a:rPr>
              <a:t>Philip.Jacobs@csp.gov.za</a:t>
            </a:r>
            <a:r>
              <a:rPr lang="en-US" altLang="en-US" sz="2000" dirty="0">
                <a:latin typeface="Arial" panose="020B0604020202020204" pitchFamily="34" charset="0"/>
                <a:ea typeface="Calibri" panose="020F0502020204030204" pitchFamily="34" charset="0"/>
              </a:rPr>
              <a:t> </a:t>
            </a:r>
          </a:p>
          <a:p>
            <a:pPr algn="just" eaLnBrk="1" hangingPunct="1">
              <a:lnSpc>
                <a:spcPct val="150000"/>
              </a:lnSpc>
              <a:spcBef>
                <a:spcPct val="0"/>
              </a:spcBef>
              <a:buFont typeface="Wingdings" panose="05000000000000000000" pitchFamily="2" charset="2"/>
              <a:buChar char="§"/>
            </a:pPr>
            <a:endParaRPr lang="en-US" altLang="en-US" sz="4400" dirty="0">
              <a:latin typeface="Arial" panose="020B0604020202020204" pitchFamily="34" charset="0"/>
              <a:ea typeface="Calibri" panose="020F0502020204030204" pitchFamily="34" charset="0"/>
            </a:endParaRPr>
          </a:p>
        </p:txBody>
      </p:sp>
      <p:sp>
        <p:nvSpPr>
          <p:cNvPr id="47111" name="Rectangle 2"/>
          <p:cNvSpPr txBox="1">
            <a:spLocks noChangeArrowheads="1"/>
          </p:cNvSpPr>
          <p:nvPr/>
        </p:nvSpPr>
        <p:spPr bwMode="auto">
          <a:xfrm>
            <a:off x="179388" y="188913"/>
            <a:ext cx="8736012"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US" altLang="en-US" sz="2400" b="1"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4</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549401"/>
            <a:ext cx="8534400" cy="5470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The </a:t>
            </a:r>
            <a:r>
              <a:rPr lang="en-US" altLang="en-US" sz="1800" dirty="0" err="1">
                <a:ea typeface="Calibri" panose="020F0502020204030204" pitchFamily="34" charset="0"/>
              </a:rPr>
              <a:t>Farlam</a:t>
            </a:r>
            <a:r>
              <a:rPr lang="en-US" altLang="en-US" sz="1800" dirty="0">
                <a:ea typeface="Calibri" panose="020F0502020204030204" pitchFamily="34" charset="0"/>
              </a:rPr>
              <a:t> Commission into the events at </a:t>
            </a:r>
            <a:r>
              <a:rPr lang="en-US" altLang="en-US" sz="1800" dirty="0" err="1">
                <a:ea typeface="Calibri" panose="020F0502020204030204" pitchFamily="34" charset="0"/>
              </a:rPr>
              <a:t>Marikana</a:t>
            </a:r>
            <a:r>
              <a:rPr lang="en-US" altLang="en-US" sz="1800" dirty="0">
                <a:ea typeface="Calibri" panose="020F0502020204030204" pitchFamily="34" charset="0"/>
              </a:rPr>
              <a:t> recommended an international Panel of Experts to advise the Minister of Police, to be </a:t>
            </a:r>
            <a:r>
              <a:rPr lang="en-US" altLang="en-US" sz="1800" dirty="0" smtClean="0">
                <a:ea typeface="Calibri" panose="020F0502020204030204" pitchFamily="34" charset="0"/>
              </a:rPr>
              <a:t>appointed by the Minister. </a:t>
            </a:r>
            <a:r>
              <a:rPr lang="en-US" altLang="en-US" sz="1800" dirty="0">
                <a:ea typeface="Calibri" panose="020F0502020204030204" pitchFamily="34" charset="0"/>
              </a:rPr>
              <a:t>The Panel was appointed and provided a report to the Minister on proposals to the South African Police Service </a:t>
            </a:r>
            <a:r>
              <a:rPr lang="en-US" altLang="en-US" sz="1800" dirty="0" smtClean="0">
                <a:ea typeface="Calibri" panose="020F0502020204030204" pitchFamily="34" charset="0"/>
              </a:rPr>
              <a:t>Act, 1995 </a:t>
            </a:r>
            <a:r>
              <a:rPr lang="en-US" altLang="en-US" sz="1800" dirty="0">
                <a:ea typeface="Calibri" panose="020F0502020204030204" pitchFamily="34" charset="0"/>
              </a:rPr>
              <a:t>and the Regulation of Gatherings </a:t>
            </a:r>
            <a:r>
              <a:rPr lang="en-US" altLang="en-US" sz="1800" dirty="0" smtClean="0">
                <a:ea typeface="Calibri" panose="020F0502020204030204" pitchFamily="34" charset="0"/>
              </a:rPr>
              <a:t>Act, 1993</a:t>
            </a:r>
          </a:p>
          <a:p>
            <a:pPr marL="0" indent="0" algn="just" eaLnBrk="1" hangingPunct="1">
              <a:lnSpc>
                <a:spcPct val="150000"/>
              </a:lnSpc>
              <a:spcBef>
                <a:spcPct val="0"/>
              </a:spcBef>
              <a:buNone/>
            </a:pPr>
            <a:endParaRPr lang="en-US" altLang="en-US" sz="1800" dirty="0">
              <a:ea typeface="Calibri" panose="020F0502020204030204" pitchFamily="34" charset="0"/>
            </a:endParaRPr>
          </a:p>
          <a:p>
            <a:pPr algn="just" eaLnBrk="1" hangingPunct="1">
              <a:lnSpc>
                <a:spcPct val="150000"/>
              </a:lnSpc>
              <a:spcBef>
                <a:spcPct val="0"/>
              </a:spcBef>
              <a:buFont typeface="Wingdings" panose="05000000000000000000" pitchFamily="2" charset="2"/>
              <a:buChar char="§"/>
            </a:pPr>
            <a:r>
              <a:rPr lang="en-US" altLang="en-US" sz="1800" dirty="0">
                <a:ea typeface="Calibri" panose="020F0502020204030204" pitchFamily="34" charset="0"/>
              </a:rPr>
              <a:t>The adoption of the Civilian Secretariat for Police Service Act, 2011, necessitated alignment of the South African Police Service Act, 1995, as well as the proposed transfer of functions in respect of control and oversight over the community policing forums and boards and strengthening community policing as envisaged in the </a:t>
            </a:r>
            <a:r>
              <a:rPr lang="en-US" altLang="en-US" sz="1800" dirty="0" smtClean="0">
                <a:ea typeface="Calibri" panose="020F0502020204030204" pitchFamily="34" charset="0"/>
              </a:rPr>
              <a:t>NDP and the White Paper on Policing, 2016.</a:t>
            </a:r>
            <a:endParaRPr lang="en-US" altLang="en-US" sz="1800" dirty="0">
              <a:ea typeface="Calibri" panose="020F0502020204030204" pitchFamily="34" charset="0"/>
            </a:endParaRPr>
          </a:p>
        </p:txBody>
      </p:sp>
      <p:sp>
        <p:nvSpPr>
          <p:cNvPr id="21511" name="Rectangle 2"/>
          <p:cNvSpPr txBox="1">
            <a:spLocks noChangeArrowheads="1"/>
          </p:cNvSpPr>
          <p:nvPr/>
        </p:nvSpPr>
        <p:spPr bwMode="auto">
          <a:xfrm>
            <a:off x="179388" y="-228600"/>
            <a:ext cx="885666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None/>
            </a:pPr>
            <a:r>
              <a:rPr lang="en-US" altLang="en-US" sz="2400" b="1" dirty="0" smtClean="0"/>
              <a:t>SHORTCOMINGS OF THE</a:t>
            </a:r>
            <a:endParaRPr lang="en-US" altLang="en-US" sz="2400" b="1" dirty="0"/>
          </a:p>
          <a:p>
            <a:pPr algn="ctr" eaLnBrk="1" hangingPunct="1">
              <a:spcBef>
                <a:spcPct val="0"/>
              </a:spcBef>
              <a:buFontTx/>
              <a:buNone/>
            </a:pPr>
            <a:r>
              <a:rPr lang="en-US" altLang="en-US" sz="2400" b="1" dirty="0" smtClean="0"/>
              <a:t>SOUTH AFRICAN POLICE SERVICE ACT, 1995 </a:t>
            </a:r>
            <a:endParaRPr lang="en-US" altLang="en-US" sz="2400" b="1" dirty="0"/>
          </a:p>
        </p:txBody>
      </p:sp>
    </p:spTree>
    <p:extLst>
      <p:ext uri="{BB962C8B-B14F-4D97-AF65-F5344CB8AC3E}">
        <p14:creationId xmlns:p14="http://schemas.microsoft.com/office/powerpoint/2010/main" val="2700833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5</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549401"/>
            <a:ext cx="8720138" cy="485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2000" dirty="0">
                <a:ea typeface="Calibri" panose="020F0502020204030204" pitchFamily="34" charset="0"/>
              </a:rPr>
              <a:t>I</a:t>
            </a:r>
            <a:r>
              <a:rPr lang="en-US" altLang="en-US" sz="2000" dirty="0" smtClean="0">
                <a:ea typeface="Calibri" panose="020F0502020204030204" pitchFamily="34" charset="0"/>
              </a:rPr>
              <a:t>n </a:t>
            </a:r>
            <a:r>
              <a:rPr lang="en-US" altLang="en-US" sz="2000" dirty="0">
                <a:ea typeface="Calibri" panose="020F0502020204030204" pitchFamily="34" charset="0"/>
              </a:rPr>
              <a:t>the </a:t>
            </a:r>
            <a:r>
              <a:rPr lang="en-US" altLang="en-US" sz="2000" dirty="0" err="1">
                <a:ea typeface="Calibri" panose="020F0502020204030204" pitchFamily="34" charset="0"/>
              </a:rPr>
              <a:t>Mlungwana</a:t>
            </a:r>
            <a:r>
              <a:rPr lang="en-US" altLang="en-US" sz="2000" dirty="0">
                <a:ea typeface="Calibri" panose="020F0502020204030204" pitchFamily="34" charset="0"/>
              </a:rPr>
              <a:t> judgment the non-notification of intended gatherings under the Regulation of Gatherings Act, 1993 (Act No. 205 of 1993), was decriminalized. The deletion of the relevant sections and amendments to the last-mentioned Act are proposed to address the operational concerns raised by the </a:t>
            </a:r>
            <a:r>
              <a:rPr lang="en-US" altLang="en-US" sz="2000" dirty="0" err="1">
                <a:ea typeface="Calibri" panose="020F0502020204030204" pitchFamily="34" charset="0"/>
              </a:rPr>
              <a:t>Mlungwana</a:t>
            </a:r>
            <a:r>
              <a:rPr lang="en-US" altLang="en-US" sz="2000" dirty="0">
                <a:ea typeface="Calibri" panose="020F0502020204030204" pitchFamily="34" charset="0"/>
              </a:rPr>
              <a:t> judgment. </a:t>
            </a:r>
            <a:r>
              <a:rPr lang="en-US" altLang="en-US" sz="2000" dirty="0" smtClean="0">
                <a:ea typeface="Calibri" panose="020F0502020204030204" pitchFamily="34" charset="0"/>
              </a:rPr>
              <a:t>Issues </a:t>
            </a:r>
            <a:r>
              <a:rPr lang="en-US" altLang="en-US" sz="2000" dirty="0">
                <a:ea typeface="Calibri" panose="020F0502020204030204" pitchFamily="34" charset="0"/>
              </a:rPr>
              <a:t>such as integrity testing, lifestyle audits and conflicts of interests are not addressed in the Act. </a:t>
            </a:r>
            <a:endParaRPr lang="en-US" altLang="en-US" sz="2000" dirty="0" smtClean="0">
              <a:ea typeface="Calibri" panose="020F0502020204030204" pitchFamily="34" charset="0"/>
            </a:endParaRPr>
          </a:p>
          <a:p>
            <a:pPr marL="0" indent="0" algn="just" eaLnBrk="1" hangingPunct="1">
              <a:lnSpc>
                <a:spcPct val="150000"/>
              </a:lnSpc>
              <a:spcBef>
                <a:spcPct val="0"/>
              </a:spcBef>
              <a:buNone/>
            </a:pPr>
            <a:endParaRPr lang="en-US" altLang="en-US" sz="2000" dirty="0">
              <a:ea typeface="Calibri" panose="020F0502020204030204" pitchFamily="34" charset="0"/>
            </a:endParaRPr>
          </a:p>
          <a:p>
            <a:pPr algn="just" eaLnBrk="1" hangingPunct="1">
              <a:lnSpc>
                <a:spcPct val="150000"/>
              </a:lnSpc>
              <a:spcBef>
                <a:spcPct val="0"/>
              </a:spcBef>
              <a:buFont typeface="Wingdings" panose="05000000000000000000" pitchFamily="2" charset="2"/>
              <a:buChar char="§"/>
            </a:pPr>
            <a:r>
              <a:rPr lang="en-US" altLang="en-US" sz="2000" dirty="0">
                <a:ea typeface="Calibri" panose="020F0502020204030204" pitchFamily="34" charset="0"/>
              </a:rPr>
              <a:t>Community policing and the oversight of the community police forums over the police service need to be enhanced.</a:t>
            </a:r>
          </a:p>
          <a:p>
            <a:pPr algn="just" eaLnBrk="1" hangingPunct="1">
              <a:lnSpc>
                <a:spcPct val="150000"/>
              </a:lnSpc>
              <a:spcBef>
                <a:spcPct val="0"/>
              </a:spcBef>
              <a:buFont typeface="Wingdings" panose="05000000000000000000" pitchFamily="2" charset="2"/>
              <a:buChar char="§"/>
            </a:pPr>
            <a:endParaRPr lang="en-US" altLang="en-US" sz="1800" dirty="0">
              <a:ea typeface="Calibri" panose="020F0502020204030204" pitchFamily="34" charset="0"/>
            </a:endParaRPr>
          </a:p>
        </p:txBody>
      </p:sp>
      <p:sp>
        <p:nvSpPr>
          <p:cNvPr id="21511" name="Rectangle 2"/>
          <p:cNvSpPr txBox="1">
            <a:spLocks noChangeArrowheads="1"/>
          </p:cNvSpPr>
          <p:nvPr/>
        </p:nvSpPr>
        <p:spPr bwMode="auto">
          <a:xfrm>
            <a:off x="179388" y="-228600"/>
            <a:ext cx="885666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None/>
            </a:pPr>
            <a:r>
              <a:rPr lang="en-US" altLang="en-US" sz="2400" b="1" dirty="0" smtClean="0"/>
              <a:t>SHORTCOMINGS OF THE</a:t>
            </a:r>
            <a:endParaRPr lang="en-US" altLang="en-US" sz="2400" b="1" dirty="0"/>
          </a:p>
          <a:p>
            <a:pPr algn="ctr" eaLnBrk="1" hangingPunct="1">
              <a:spcBef>
                <a:spcPct val="0"/>
              </a:spcBef>
              <a:buFontTx/>
              <a:buNone/>
            </a:pPr>
            <a:r>
              <a:rPr lang="en-US" altLang="en-US" sz="2400" b="1" dirty="0" smtClean="0"/>
              <a:t>SOUTH AFRICAN POLICE SERVICE ACT, 1995 </a:t>
            </a:r>
            <a:endParaRPr lang="en-US" altLang="en-US" sz="2400" b="1" dirty="0"/>
          </a:p>
        </p:txBody>
      </p:sp>
    </p:spTree>
    <p:extLst>
      <p:ext uri="{BB962C8B-B14F-4D97-AF65-F5344CB8AC3E}">
        <p14:creationId xmlns:p14="http://schemas.microsoft.com/office/powerpoint/2010/main" val="2778762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6</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304800" y="1549401"/>
            <a:ext cx="8720138" cy="4851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2000">
                <a:ea typeface="Calibri" panose="020F0502020204030204" pitchFamily="34" charset="0"/>
              </a:rPr>
              <a:t>The coordination between the police service and municipal police services needs to be improved in terms of the concept of a single police service and provided for in terms of section 206(7) of the Constitution to enhance the framework for the establishment, powers, functions and control of municipal police services.</a:t>
            </a:r>
          </a:p>
          <a:p>
            <a:pPr algn="just" eaLnBrk="1" hangingPunct="1">
              <a:lnSpc>
                <a:spcPct val="150000"/>
              </a:lnSpc>
              <a:spcBef>
                <a:spcPct val="0"/>
              </a:spcBef>
              <a:buFont typeface="Wingdings" panose="05000000000000000000" pitchFamily="2" charset="2"/>
              <a:buChar char="§"/>
            </a:pPr>
            <a:r>
              <a:rPr lang="en-US" altLang="en-US" sz="2000" dirty="0" smtClean="0">
                <a:ea typeface="Calibri" panose="020F0502020204030204" pitchFamily="34" charset="0"/>
              </a:rPr>
              <a:t>The </a:t>
            </a:r>
            <a:r>
              <a:rPr lang="en-US" altLang="en-US" sz="2000" dirty="0">
                <a:ea typeface="Calibri" panose="020F0502020204030204" pitchFamily="34" charset="0"/>
              </a:rPr>
              <a:t>need to strengthen the Act in respect of stricter penalties and to provide for new offences relating to hoaxes and false reports to the police as well as the abuse of uniforms and police equipment to commit crime.</a:t>
            </a:r>
          </a:p>
          <a:p>
            <a:pPr algn="just" eaLnBrk="1" hangingPunct="1">
              <a:lnSpc>
                <a:spcPct val="150000"/>
              </a:lnSpc>
              <a:spcBef>
                <a:spcPct val="0"/>
              </a:spcBef>
              <a:buFont typeface="Wingdings" panose="05000000000000000000" pitchFamily="2" charset="2"/>
              <a:buChar char="§"/>
            </a:pPr>
            <a:endParaRPr lang="en-US" altLang="en-US" sz="1800" dirty="0">
              <a:ea typeface="Calibri" panose="020F0502020204030204" pitchFamily="34" charset="0"/>
            </a:endParaRPr>
          </a:p>
        </p:txBody>
      </p:sp>
      <p:sp>
        <p:nvSpPr>
          <p:cNvPr id="21511" name="Rectangle 2"/>
          <p:cNvSpPr txBox="1">
            <a:spLocks noChangeArrowheads="1"/>
          </p:cNvSpPr>
          <p:nvPr/>
        </p:nvSpPr>
        <p:spPr bwMode="auto">
          <a:xfrm>
            <a:off x="179388" y="-228600"/>
            <a:ext cx="885666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a:solidFill>
                <a:srgbClr val="C00000"/>
              </a:solidFill>
            </a:endParaRPr>
          </a:p>
          <a:p>
            <a:pPr algn="ctr" eaLnBrk="1" hangingPunct="1">
              <a:spcBef>
                <a:spcPct val="0"/>
              </a:spcBef>
              <a:buNone/>
            </a:pPr>
            <a:r>
              <a:rPr lang="en-US" altLang="en-US" sz="2400" b="1" dirty="0" smtClean="0"/>
              <a:t>SHORTCOMINGS OF THE</a:t>
            </a:r>
            <a:endParaRPr lang="en-US" altLang="en-US" sz="2400" b="1" dirty="0"/>
          </a:p>
          <a:p>
            <a:pPr algn="ctr" eaLnBrk="1" hangingPunct="1">
              <a:spcBef>
                <a:spcPct val="0"/>
              </a:spcBef>
              <a:buFontTx/>
              <a:buNone/>
            </a:pPr>
            <a:r>
              <a:rPr lang="en-US" altLang="en-US" sz="2400" b="1" dirty="0" smtClean="0"/>
              <a:t>SOUTH AFRICAN POLICE SERVICE ACT, 1995 </a:t>
            </a:r>
            <a:endParaRPr lang="en-US" altLang="en-US" sz="2400" b="1" dirty="0"/>
          </a:p>
        </p:txBody>
      </p:sp>
    </p:spTree>
    <p:extLst>
      <p:ext uri="{BB962C8B-B14F-4D97-AF65-F5344CB8AC3E}">
        <p14:creationId xmlns:p14="http://schemas.microsoft.com/office/powerpoint/2010/main" val="555251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7</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457200" y="1427164"/>
            <a:ext cx="8001000" cy="460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pPr>
            <a:r>
              <a:rPr lang="en-US" altLang="en-US" sz="2000" dirty="0" smtClean="0">
                <a:ea typeface="Calibri" panose="020F0502020204030204" pitchFamily="34" charset="0"/>
              </a:rPr>
              <a:t>Appointment </a:t>
            </a:r>
            <a:r>
              <a:rPr lang="en-US" altLang="en-US" sz="2000" dirty="0">
                <a:ea typeface="Calibri" panose="020F0502020204030204" pitchFamily="34" charset="0"/>
              </a:rPr>
              <a:t>of National Commissioner by the President and Provincial Commissioners by National Commissioner in consultation with the Provincial Government, provided for in sections 207(1) and 207(3) of Constitution are not affected by Bill, the Constitutional provisions are simply cross-referenced.</a:t>
            </a:r>
          </a:p>
          <a:p>
            <a:pPr algn="just" eaLnBrk="1" hangingPunct="1">
              <a:lnSpc>
                <a:spcPct val="150000"/>
              </a:lnSpc>
              <a:spcBef>
                <a:spcPct val="0"/>
              </a:spcBef>
              <a:buFont typeface="Wingdings" panose="05000000000000000000" pitchFamily="2" charset="2"/>
              <a:buChar char="§"/>
            </a:pPr>
            <a:endParaRPr lang="en-US" altLang="en-US" sz="2400" dirty="0">
              <a:ea typeface="Calibri" panose="020F0502020204030204" pitchFamily="34" charset="0"/>
            </a:endParaRPr>
          </a:p>
          <a:p>
            <a:pPr lvl="0" algn="just" eaLnBrk="1" hangingPunct="1">
              <a:lnSpc>
                <a:spcPct val="150000"/>
              </a:lnSpc>
              <a:spcBef>
                <a:spcPts val="0"/>
              </a:spcBef>
              <a:buFont typeface="Wingdings" panose="05000000000000000000" pitchFamily="2" charset="2"/>
              <a:buChar char="ü"/>
            </a:pPr>
            <a:endParaRPr lang="en-US" sz="1800" dirty="0" smtClean="0"/>
          </a:p>
          <a:p>
            <a:pPr marL="0" lvl="0" indent="0" algn="just" eaLnBrk="1" hangingPunct="1">
              <a:lnSpc>
                <a:spcPct val="150000"/>
              </a:lnSpc>
              <a:spcBef>
                <a:spcPts val="0"/>
              </a:spcBef>
              <a:buNone/>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p:txBody>
      </p:sp>
      <p:sp>
        <p:nvSpPr>
          <p:cNvPr id="21511" name="Rectangle 2"/>
          <p:cNvSpPr txBox="1">
            <a:spLocks noChangeArrowheads="1"/>
          </p:cNvSpPr>
          <p:nvPr/>
        </p:nvSpPr>
        <p:spPr bwMode="auto">
          <a:xfrm>
            <a:off x="179388" y="-228600"/>
            <a:ext cx="885666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dirty="0" smtClean="0">
              <a:solidFill>
                <a:srgbClr val="C00000"/>
              </a:solidFill>
            </a:endParaRPr>
          </a:p>
          <a:p>
            <a:pPr algn="ctr" eaLnBrk="1" hangingPunct="1">
              <a:spcBef>
                <a:spcPct val="0"/>
              </a:spcBef>
              <a:buFontTx/>
              <a:buNone/>
            </a:pPr>
            <a:r>
              <a:rPr lang="en-US" altLang="en-US" sz="2800" b="1" dirty="0" smtClean="0"/>
              <a:t>THE BILL AS PUBLISHED FOR PUBLIC COMMENTS</a:t>
            </a:r>
            <a:endParaRPr lang="en-US" altLang="en-US" sz="2800" b="1" dirty="0"/>
          </a:p>
        </p:txBody>
      </p:sp>
    </p:spTree>
    <p:extLst>
      <p:ext uri="{BB962C8B-B14F-4D97-AF65-F5344CB8AC3E}">
        <p14:creationId xmlns:p14="http://schemas.microsoft.com/office/powerpoint/2010/main" val="66394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59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8</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179388" y="1449389"/>
            <a:ext cx="8845550" cy="464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0" indent="0" algn="just" eaLnBrk="1" hangingPunct="1">
              <a:lnSpc>
                <a:spcPct val="150000"/>
              </a:lnSpc>
              <a:spcBef>
                <a:spcPts val="0"/>
              </a:spcBef>
              <a:buNone/>
            </a:pPr>
            <a:r>
              <a:rPr lang="en-US" sz="1800" dirty="0" smtClean="0"/>
              <a:t>Proposes the insertion of the following new section in the Act:</a:t>
            </a:r>
          </a:p>
          <a:p>
            <a:pPr marL="0" lvl="0" indent="0" algn="just" eaLnBrk="1" hangingPunct="1">
              <a:lnSpc>
                <a:spcPct val="150000"/>
              </a:lnSpc>
              <a:spcBef>
                <a:spcPts val="0"/>
              </a:spcBef>
              <a:buNone/>
            </a:pPr>
            <a:r>
              <a:rPr lang="en-US" sz="1800" b="1" dirty="0" smtClean="0"/>
              <a:t>Purpose</a:t>
            </a:r>
          </a:p>
          <a:p>
            <a:pPr marL="0" lvl="0" indent="0" algn="just" eaLnBrk="1" hangingPunct="1">
              <a:lnSpc>
                <a:spcPct val="150000"/>
              </a:lnSpc>
              <a:spcBef>
                <a:spcPts val="0"/>
              </a:spcBef>
              <a:buNone/>
            </a:pPr>
            <a:r>
              <a:rPr lang="en-US" sz="1800" dirty="0" smtClean="0"/>
              <a:t>1A</a:t>
            </a:r>
            <a:r>
              <a:rPr lang="en-US" sz="1800" dirty="0"/>
              <a:t>.	The purpose of this Act is to—</a:t>
            </a:r>
          </a:p>
          <a:p>
            <a:pPr marL="0" lvl="0" indent="0" algn="just" eaLnBrk="1" hangingPunct="1">
              <a:lnSpc>
                <a:spcPct val="150000"/>
              </a:lnSpc>
              <a:spcBef>
                <a:spcPts val="0"/>
              </a:spcBef>
              <a:buNone/>
            </a:pPr>
            <a:r>
              <a:rPr lang="en-US" sz="1800" dirty="0"/>
              <a:t>(a)	provide for a professional Service in terms of integrity, accountability and </a:t>
            </a:r>
            <a:r>
              <a:rPr lang="en-US" sz="1800" dirty="0" smtClean="0"/>
              <a:t>	legitimacy</a:t>
            </a:r>
            <a:r>
              <a:rPr lang="en-US" sz="1800" dirty="0"/>
              <a:t>;</a:t>
            </a:r>
          </a:p>
          <a:p>
            <a:pPr marL="0" lvl="0" indent="0" algn="just" eaLnBrk="1" hangingPunct="1">
              <a:lnSpc>
                <a:spcPct val="150000"/>
              </a:lnSpc>
              <a:spcBef>
                <a:spcPts val="0"/>
              </a:spcBef>
              <a:buNone/>
            </a:pPr>
            <a:r>
              <a:rPr lang="en-US" sz="1800" dirty="0"/>
              <a:t>(b)	uphold and protect the rule of law and ensure good discipline and ethos </a:t>
            </a:r>
            <a:r>
              <a:rPr lang="en-US" sz="1800" dirty="0" smtClean="0"/>
              <a:t>	associated </a:t>
            </a:r>
            <a:r>
              <a:rPr lang="en-US" sz="1800" dirty="0"/>
              <a:t>with a professional Service; and to </a:t>
            </a:r>
          </a:p>
          <a:p>
            <a:pPr marL="0" lvl="0" indent="0" algn="just" eaLnBrk="1" hangingPunct="1">
              <a:lnSpc>
                <a:spcPct val="150000"/>
              </a:lnSpc>
              <a:spcBef>
                <a:spcPts val="0"/>
              </a:spcBef>
              <a:buNone/>
            </a:pPr>
            <a:r>
              <a:rPr lang="en-US" sz="1800" dirty="0"/>
              <a:t>(c)	address the need for a dedicated capability to provide the quality and type </a:t>
            </a:r>
            <a:r>
              <a:rPr lang="en-US" sz="1800" dirty="0" smtClean="0"/>
              <a:t>	of </a:t>
            </a:r>
            <a:r>
              <a:rPr lang="en-US" sz="1800" dirty="0"/>
              <a:t>crime analysis and analytical products that would allow the Service to </a:t>
            </a:r>
            <a:r>
              <a:rPr lang="en-US" sz="1800" dirty="0" smtClean="0"/>
              <a:t>	respond</a:t>
            </a:r>
            <a:r>
              <a:rPr lang="en-US" sz="1800" dirty="0"/>
              <a:t>, both tactically and strategically, to crime challenges in the most </a:t>
            </a:r>
            <a:r>
              <a:rPr lang="en-US" sz="1800" dirty="0" smtClean="0"/>
              <a:t>	effective </a:t>
            </a:r>
            <a:r>
              <a:rPr lang="en-US" sz="1800" dirty="0"/>
              <a:t>and efficient manner.</a:t>
            </a:r>
          </a:p>
          <a:p>
            <a:pPr marL="0" lvl="0" indent="0" algn="just" eaLnBrk="1" hangingPunct="1">
              <a:lnSpc>
                <a:spcPct val="150000"/>
              </a:lnSpc>
              <a:spcBef>
                <a:spcPts val="0"/>
              </a:spcBef>
              <a:buNone/>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p:txBody>
      </p:sp>
      <p:sp>
        <p:nvSpPr>
          <p:cNvPr id="21511" name="Rectangle 2"/>
          <p:cNvSpPr txBox="1">
            <a:spLocks noChangeArrowheads="1"/>
          </p:cNvSpPr>
          <p:nvPr/>
        </p:nvSpPr>
        <p:spPr bwMode="auto">
          <a:xfrm>
            <a:off x="179388" y="-304800"/>
            <a:ext cx="8856662" cy="1136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p>
          <a:p>
            <a:pPr algn="ctr" eaLnBrk="1" hangingPunct="1">
              <a:spcBef>
                <a:spcPct val="0"/>
              </a:spcBef>
              <a:buFontTx/>
              <a:buNone/>
            </a:pPr>
            <a:r>
              <a:rPr lang="en-US" altLang="en-US" b="1" dirty="0" smtClean="0"/>
              <a:t> CLAUSE 2 </a:t>
            </a:r>
            <a:endParaRPr lang="en-US" altLang="en-US" b="1" dirty="0"/>
          </a:p>
        </p:txBody>
      </p:sp>
    </p:spTree>
    <p:extLst>
      <p:ext uri="{BB962C8B-B14F-4D97-AF65-F5344CB8AC3E}">
        <p14:creationId xmlns:p14="http://schemas.microsoft.com/office/powerpoint/2010/main" val="1481931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0900"/>
            <a:ext cx="9036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0038" y="1052513"/>
            <a:ext cx="19812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00800"/>
            <a:ext cx="1157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4FDB9-4E3C-4726-9DDB-084AB70356C2}" type="slidenum">
              <a:rPr lang="en-ZA" altLang="en-US" sz="1200" smtClean="0">
                <a:solidFill>
                  <a:srgbClr val="898989"/>
                </a:solidFill>
                <a:latin typeface="Calibri" panose="020F0502020204030204" pitchFamily="34" charset="0"/>
              </a:rPr>
              <a:pPr>
                <a:spcBef>
                  <a:spcPct val="0"/>
                </a:spcBef>
                <a:buFontTx/>
                <a:buNone/>
              </a:pPr>
              <a:t>9</a:t>
            </a:fld>
            <a:endParaRPr lang="en-ZA" altLang="en-US" sz="1200" smtClean="0">
              <a:solidFill>
                <a:srgbClr val="898989"/>
              </a:solidFill>
              <a:latin typeface="Calibri" panose="020F0502020204030204" pitchFamily="34" charset="0"/>
            </a:endParaRPr>
          </a:p>
        </p:txBody>
      </p:sp>
      <p:sp>
        <p:nvSpPr>
          <p:cNvPr id="21510" name="Rectangle 3"/>
          <p:cNvSpPr txBox="1">
            <a:spLocks noChangeArrowheads="1"/>
          </p:cNvSpPr>
          <p:nvPr/>
        </p:nvSpPr>
        <p:spPr bwMode="auto">
          <a:xfrm>
            <a:off x="179388" y="1449389"/>
            <a:ext cx="8659812" cy="5570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50000"/>
              </a:lnSpc>
              <a:spcBef>
                <a:spcPct val="0"/>
              </a:spcBef>
              <a:buFont typeface="Wingdings" panose="05000000000000000000" pitchFamily="2" charset="2"/>
              <a:buChar char="§"/>
              <a:defRPr/>
            </a:pPr>
            <a:r>
              <a:rPr lang="en-US" altLang="en-US" sz="2000" b="1" dirty="0">
                <a:ea typeface="Calibri" panose="020F0502020204030204" pitchFamily="34" charset="0"/>
              </a:rPr>
              <a:t>Clause 2:</a:t>
            </a:r>
            <a:r>
              <a:rPr lang="en-US" altLang="en-US" sz="2000" dirty="0">
                <a:ea typeface="Calibri" panose="020F0502020204030204" pitchFamily="34" charset="0"/>
              </a:rPr>
              <a:t> </a:t>
            </a:r>
            <a:r>
              <a:rPr lang="en-US" altLang="en-US" sz="2000" dirty="0" smtClean="0">
                <a:ea typeface="Calibri" panose="020F0502020204030204" pitchFamily="34" charset="0"/>
              </a:rPr>
              <a:t>(proposed section 1B): </a:t>
            </a:r>
          </a:p>
          <a:p>
            <a:pPr algn="just" eaLnBrk="1" hangingPunct="1">
              <a:lnSpc>
                <a:spcPct val="150000"/>
              </a:lnSpc>
              <a:spcBef>
                <a:spcPct val="0"/>
              </a:spcBef>
              <a:buFont typeface="Wingdings" panose="05000000000000000000" pitchFamily="2" charset="2"/>
              <a:buChar char="§"/>
              <a:defRPr/>
            </a:pPr>
            <a:r>
              <a:rPr lang="en-US" altLang="en-US" sz="2000" dirty="0" smtClean="0">
                <a:ea typeface="Calibri" panose="020F0502020204030204" pitchFamily="34" charset="0"/>
              </a:rPr>
              <a:t>Members </a:t>
            </a:r>
            <a:r>
              <a:rPr lang="en-US" altLang="en-US" sz="2000" dirty="0">
                <a:ea typeface="Calibri" panose="020F0502020204030204" pitchFamily="34" charset="0"/>
              </a:rPr>
              <a:t>shall deal with the public with dignity and respect the rights of the public, especially the rights of women, children and persons with disabilities. </a:t>
            </a:r>
          </a:p>
          <a:p>
            <a:pPr algn="just" eaLnBrk="1" hangingPunct="1">
              <a:lnSpc>
                <a:spcPct val="150000"/>
              </a:lnSpc>
              <a:spcBef>
                <a:spcPct val="0"/>
              </a:spcBef>
              <a:buFont typeface="Wingdings" panose="05000000000000000000" pitchFamily="2" charset="2"/>
              <a:buChar char="§"/>
              <a:defRPr/>
            </a:pPr>
            <a:r>
              <a:rPr lang="en-US" altLang="en-US" sz="2000" dirty="0">
                <a:ea typeface="Calibri" panose="020F0502020204030204" pitchFamily="34" charset="0"/>
              </a:rPr>
              <a:t>This Clause was strengthened in respect of South African Police Service members by empowering the Minister of Police to make regulations supplementing the Compensation for Occupational Injuries and Diseases Act, 1993, in respect of disability of employees of the police service (Clause 32, section 24.)</a:t>
            </a:r>
          </a:p>
          <a:p>
            <a:pPr marL="0" lvl="0" indent="0" algn="just" eaLnBrk="1" hangingPunct="1">
              <a:lnSpc>
                <a:spcPct val="150000"/>
              </a:lnSpc>
              <a:spcBef>
                <a:spcPts val="0"/>
              </a:spcBef>
              <a:buNone/>
            </a:pPr>
            <a:endParaRPr lang="en-US" sz="1800" dirty="0" smtClean="0"/>
          </a:p>
          <a:p>
            <a:pPr lvl="0" algn="just" eaLnBrk="1" hangingPunct="1">
              <a:lnSpc>
                <a:spcPct val="150000"/>
              </a:lnSpc>
              <a:spcBef>
                <a:spcPts val="0"/>
              </a:spcBef>
              <a:buFont typeface="Wingdings" panose="05000000000000000000" pitchFamily="2" charset="2"/>
              <a:buChar char="ü"/>
            </a:pPr>
            <a:endParaRPr lang="en-US" sz="1800" dirty="0" smtClean="0"/>
          </a:p>
        </p:txBody>
      </p:sp>
      <p:sp>
        <p:nvSpPr>
          <p:cNvPr id="21511" name="Rectangle 2"/>
          <p:cNvSpPr txBox="1">
            <a:spLocks noChangeArrowheads="1"/>
          </p:cNvSpPr>
          <p:nvPr/>
        </p:nvSpPr>
        <p:spPr bwMode="auto">
          <a:xfrm>
            <a:off x="179388" y="-304800"/>
            <a:ext cx="8856662" cy="1136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p>
          <a:p>
            <a:pPr algn="ctr" eaLnBrk="1" hangingPunct="1">
              <a:spcBef>
                <a:spcPct val="0"/>
              </a:spcBef>
              <a:buFontTx/>
              <a:buNone/>
            </a:pPr>
            <a:r>
              <a:rPr lang="en-US" altLang="en-US" b="1" dirty="0" smtClean="0"/>
              <a:t> CLAUSE 2 </a:t>
            </a:r>
            <a:endParaRPr lang="en-US" altLang="en-US" b="1" dirty="0"/>
          </a:p>
        </p:txBody>
      </p:sp>
    </p:spTree>
    <p:extLst>
      <p:ext uri="{BB962C8B-B14F-4D97-AF65-F5344CB8AC3E}">
        <p14:creationId xmlns:p14="http://schemas.microsoft.com/office/powerpoint/2010/main" val="372281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defPPr algn="just" eaLnBrk="1" hangingPunct="1">
          <a:lnSpc>
            <a:spcPct val="150000"/>
          </a:lnSpc>
          <a:spcBef>
            <a:spcPct val="0"/>
          </a:spcBef>
          <a:buNone/>
          <a:defRPr sz="1800" dirty="0" smtClean="0">
            <a:latin typeface="Arial" charset="0"/>
            <a:ea typeface="Calibri" pitchFamily="34" charset="0"/>
          </a:defRPr>
        </a:defPPr>
      </a:lst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CSPS586 2020PCJ SAPSA BILL ROADSHOW</Template>
  <TotalTime>1075</TotalTime>
  <Words>2586</Words>
  <Application>Microsoft Office PowerPoint</Application>
  <PresentationFormat>On-screen Show (4:3)</PresentationFormat>
  <Paragraphs>283</Paragraphs>
  <Slides>30</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ＭＳ Ｐゴシック</vt:lpstr>
      <vt:lpstr>Arial</vt:lpstr>
      <vt:lpstr>Calibri</vt:lpstr>
      <vt:lpstr>Calibri Light</vt:lpstr>
      <vt:lpstr>굴림</vt:lpstr>
      <vt:lpstr>Lucida Sans Unicode</vt:lpstr>
      <vt:lpstr>Verdana</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Jacobs</dc:creator>
  <cp:lastModifiedBy>Philip Jacobs</cp:lastModifiedBy>
  <cp:revision>85</cp:revision>
  <cp:lastPrinted>2020-11-26T09:10:28Z</cp:lastPrinted>
  <dcterms:created xsi:type="dcterms:W3CDTF">2020-11-04T18:02:25Z</dcterms:created>
  <dcterms:modified xsi:type="dcterms:W3CDTF">2021-02-12T10:03:51Z</dcterms:modified>
</cp:coreProperties>
</file>