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302" r:id="rId6"/>
    <p:sldId id="303" r:id="rId7"/>
    <p:sldId id="304" r:id="rId8"/>
    <p:sldId id="277" r:id="rId9"/>
    <p:sldId id="305" r:id="rId10"/>
    <p:sldId id="275" r:id="rId11"/>
    <p:sldId id="278" r:id="rId12"/>
    <p:sldId id="261" r:id="rId13"/>
    <p:sldId id="319" r:id="rId14"/>
    <p:sldId id="321" r:id="rId15"/>
    <p:sldId id="323" r:id="rId16"/>
    <p:sldId id="320" r:id="rId17"/>
    <p:sldId id="265" r:id="rId18"/>
    <p:sldId id="291" r:id="rId19"/>
    <p:sldId id="292" r:id="rId20"/>
    <p:sldId id="293" r:id="rId21"/>
    <p:sldId id="294" r:id="rId22"/>
    <p:sldId id="326" r:id="rId23"/>
    <p:sldId id="310" r:id="rId24"/>
    <p:sldId id="287" r:id="rId25"/>
    <p:sldId id="325" r:id="rId26"/>
    <p:sldId id="311" r:id="rId27"/>
    <p:sldId id="313" r:id="rId28"/>
    <p:sldId id="298" r:id="rId29"/>
    <p:sldId id="315" r:id="rId30"/>
    <p:sldId id="327" r:id="rId31"/>
    <p:sldId id="296" r:id="rId32"/>
    <p:sldId id="316" r:id="rId33"/>
    <p:sldId id="314" r:id="rId34"/>
    <p:sldId id="289" r:id="rId35"/>
    <p:sldId id="290" r:id="rId36"/>
    <p:sldId id="264" r:id="rId37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9CBE7-7230-4CDD-8E03-FD46FE8D8B7A}" v="3" dt="2021-02-08T18:56:02.3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8437-C20E-4D06-B991-4CE6FD43F1E0}" type="datetimeFigureOut">
              <a:rPr lang="en-ZA" smtClean="0"/>
              <a:t>2021/02/09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02FA-119F-46CF-8566-47196A06AB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5980"/>
            <a:ext cx="7777797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0480"/>
            <a:ext cx="64052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AB5B-D59C-4C59-B660-3BFBCB2262BC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67BC-B1A2-4E7F-B722-564E1B7F6515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CEA9-898B-4488-8B1F-EBFCD6D1C320}" type="datetime1">
              <a:rPr lang="en-US" smtClean="0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FAFE-6853-469F-9E56-DFB776C16BA9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6" y="379463"/>
            <a:ext cx="8937625" cy="713105"/>
          </a:xfrm>
          <a:custGeom>
            <a:avLst/>
            <a:gdLst/>
            <a:ahLst/>
            <a:cxnLst/>
            <a:rect l="l" t="t" r="r" b="b"/>
            <a:pathLst>
              <a:path w="8937625" h="713105">
                <a:moveTo>
                  <a:pt x="0" y="0"/>
                </a:moveTo>
                <a:lnTo>
                  <a:pt x="0" y="712787"/>
                </a:lnTo>
                <a:lnTo>
                  <a:pt x="8670925" y="712787"/>
                </a:lnTo>
                <a:lnTo>
                  <a:pt x="8937625" y="7937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6" y="379463"/>
            <a:ext cx="8937625" cy="713105"/>
          </a:xfrm>
          <a:custGeom>
            <a:avLst/>
            <a:gdLst/>
            <a:ahLst/>
            <a:cxnLst/>
            <a:rect l="l" t="t" r="r" b="b"/>
            <a:pathLst>
              <a:path w="8937625" h="713105">
                <a:moveTo>
                  <a:pt x="0" y="0"/>
                </a:moveTo>
                <a:lnTo>
                  <a:pt x="0" y="712787"/>
                </a:lnTo>
                <a:lnTo>
                  <a:pt x="8670925" y="712787"/>
                </a:lnTo>
                <a:lnTo>
                  <a:pt x="8937625" y="79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" y="1056672"/>
            <a:ext cx="8694420" cy="81915"/>
          </a:xfrm>
          <a:custGeom>
            <a:avLst/>
            <a:gdLst/>
            <a:ahLst/>
            <a:cxnLst/>
            <a:rect l="l" t="t" r="r" b="b"/>
            <a:pathLst>
              <a:path w="8694420" h="81915">
                <a:moveTo>
                  <a:pt x="8694026" y="0"/>
                </a:moveTo>
                <a:lnTo>
                  <a:pt x="0" y="0"/>
                </a:lnTo>
                <a:lnTo>
                  <a:pt x="0" y="81286"/>
                </a:lnTo>
                <a:lnTo>
                  <a:pt x="8694026" y="81286"/>
                </a:lnTo>
                <a:lnTo>
                  <a:pt x="8694026" y="0"/>
                </a:lnTo>
                <a:close/>
              </a:path>
            </a:pathLst>
          </a:custGeom>
          <a:solidFill>
            <a:srgbClr val="DC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8734" y="849574"/>
            <a:ext cx="486016" cy="163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1182" y="485153"/>
            <a:ext cx="179920" cy="295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7" y="0"/>
            <a:ext cx="9149715" cy="6852284"/>
          </a:xfrm>
          <a:custGeom>
            <a:avLst/>
            <a:gdLst/>
            <a:ahLst/>
            <a:cxnLst/>
            <a:rect l="l" t="t" r="r" b="b"/>
            <a:pathLst>
              <a:path w="9149715" h="6852284">
                <a:moveTo>
                  <a:pt x="9149563" y="6851790"/>
                </a:moveTo>
                <a:lnTo>
                  <a:pt x="9129077" y="6808876"/>
                </a:lnTo>
                <a:lnTo>
                  <a:pt x="9108872" y="6765874"/>
                </a:lnTo>
                <a:lnTo>
                  <a:pt x="9088920" y="6722796"/>
                </a:lnTo>
                <a:lnTo>
                  <a:pt x="9069248" y="6679654"/>
                </a:lnTo>
                <a:lnTo>
                  <a:pt x="9049829" y="6636410"/>
                </a:lnTo>
                <a:lnTo>
                  <a:pt x="9030691" y="6593103"/>
                </a:lnTo>
                <a:lnTo>
                  <a:pt x="9011806" y="6549720"/>
                </a:lnTo>
                <a:lnTo>
                  <a:pt x="8993200" y="6506261"/>
                </a:lnTo>
                <a:lnTo>
                  <a:pt x="8974849" y="6462712"/>
                </a:lnTo>
                <a:lnTo>
                  <a:pt x="8956777" y="6419101"/>
                </a:lnTo>
                <a:lnTo>
                  <a:pt x="8938971" y="6375413"/>
                </a:lnTo>
                <a:lnTo>
                  <a:pt x="8921445" y="6331636"/>
                </a:lnTo>
                <a:lnTo>
                  <a:pt x="8908847" y="6299670"/>
                </a:lnTo>
                <a:lnTo>
                  <a:pt x="8908847" y="6299314"/>
                </a:lnTo>
                <a:lnTo>
                  <a:pt x="8908707" y="6299314"/>
                </a:lnTo>
                <a:lnTo>
                  <a:pt x="8887181" y="6243879"/>
                </a:lnTo>
                <a:lnTo>
                  <a:pt x="8870455" y="6199886"/>
                </a:lnTo>
                <a:lnTo>
                  <a:pt x="8854008" y="6155817"/>
                </a:lnTo>
                <a:lnTo>
                  <a:pt x="8837828" y="6111672"/>
                </a:lnTo>
                <a:lnTo>
                  <a:pt x="8821915" y="6067463"/>
                </a:lnTo>
                <a:lnTo>
                  <a:pt x="8806282" y="6023165"/>
                </a:lnTo>
                <a:lnTo>
                  <a:pt x="8790927" y="5978804"/>
                </a:lnTo>
                <a:lnTo>
                  <a:pt x="8775840" y="5934367"/>
                </a:lnTo>
                <a:lnTo>
                  <a:pt x="8761019" y="5889853"/>
                </a:lnTo>
                <a:lnTo>
                  <a:pt x="8746477" y="5845276"/>
                </a:lnTo>
                <a:lnTo>
                  <a:pt x="8732215" y="5800623"/>
                </a:lnTo>
                <a:lnTo>
                  <a:pt x="8718232" y="5755894"/>
                </a:lnTo>
                <a:lnTo>
                  <a:pt x="8704516" y="5711101"/>
                </a:lnTo>
                <a:lnTo>
                  <a:pt x="8691080" y="5666232"/>
                </a:lnTo>
                <a:lnTo>
                  <a:pt x="8677923" y="5621286"/>
                </a:lnTo>
                <a:lnTo>
                  <a:pt x="8665032" y="5576278"/>
                </a:lnTo>
                <a:lnTo>
                  <a:pt x="8652434" y="5531193"/>
                </a:lnTo>
                <a:lnTo>
                  <a:pt x="8640102" y="5486031"/>
                </a:lnTo>
                <a:lnTo>
                  <a:pt x="8628050" y="5440819"/>
                </a:lnTo>
                <a:lnTo>
                  <a:pt x="8616290" y="5395519"/>
                </a:lnTo>
                <a:lnTo>
                  <a:pt x="8604796" y="5350154"/>
                </a:lnTo>
                <a:lnTo>
                  <a:pt x="8593582" y="5304726"/>
                </a:lnTo>
                <a:lnTo>
                  <a:pt x="8582647" y="5259222"/>
                </a:lnTo>
                <a:lnTo>
                  <a:pt x="8572005" y="5213655"/>
                </a:lnTo>
                <a:lnTo>
                  <a:pt x="8561641" y="5168023"/>
                </a:lnTo>
                <a:lnTo>
                  <a:pt x="8551545" y="5122316"/>
                </a:lnTo>
                <a:lnTo>
                  <a:pt x="8541741" y="5076545"/>
                </a:lnTo>
                <a:lnTo>
                  <a:pt x="8532228" y="5030698"/>
                </a:lnTo>
                <a:lnTo>
                  <a:pt x="8522983" y="4984788"/>
                </a:lnTo>
                <a:lnTo>
                  <a:pt x="8514029" y="4938814"/>
                </a:lnTo>
                <a:lnTo>
                  <a:pt x="8505355" y="4892776"/>
                </a:lnTo>
                <a:lnTo>
                  <a:pt x="8496973" y="4846663"/>
                </a:lnTo>
                <a:lnTo>
                  <a:pt x="8488870" y="4800485"/>
                </a:lnTo>
                <a:lnTo>
                  <a:pt x="8481047" y="4754245"/>
                </a:lnTo>
                <a:lnTo>
                  <a:pt x="8473516" y="4707941"/>
                </a:lnTo>
                <a:lnTo>
                  <a:pt x="8466277" y="4661573"/>
                </a:lnTo>
                <a:lnTo>
                  <a:pt x="8459318" y="4615129"/>
                </a:lnTo>
                <a:lnTo>
                  <a:pt x="8452650" y="4568634"/>
                </a:lnTo>
                <a:lnTo>
                  <a:pt x="8446262" y="4522063"/>
                </a:lnTo>
                <a:lnTo>
                  <a:pt x="8440166" y="4475442"/>
                </a:lnTo>
                <a:lnTo>
                  <a:pt x="8434362" y="4428744"/>
                </a:lnTo>
                <a:lnTo>
                  <a:pt x="8428838" y="4381982"/>
                </a:lnTo>
                <a:lnTo>
                  <a:pt x="8423605" y="4335170"/>
                </a:lnTo>
                <a:lnTo>
                  <a:pt x="8418665" y="4288282"/>
                </a:lnTo>
                <a:lnTo>
                  <a:pt x="8414017" y="4241330"/>
                </a:lnTo>
                <a:lnTo>
                  <a:pt x="8409660" y="4194327"/>
                </a:lnTo>
                <a:lnTo>
                  <a:pt x="8405596" y="4147248"/>
                </a:lnTo>
                <a:lnTo>
                  <a:pt x="8401812" y="4100118"/>
                </a:lnTo>
                <a:lnTo>
                  <a:pt x="8398332" y="4052925"/>
                </a:lnTo>
                <a:lnTo>
                  <a:pt x="8395144" y="4005669"/>
                </a:lnTo>
                <a:lnTo>
                  <a:pt x="8392236" y="3958348"/>
                </a:lnTo>
                <a:lnTo>
                  <a:pt x="8389633" y="3910977"/>
                </a:lnTo>
                <a:lnTo>
                  <a:pt x="8387321" y="3863530"/>
                </a:lnTo>
                <a:lnTo>
                  <a:pt x="8385302" y="3816032"/>
                </a:lnTo>
                <a:lnTo>
                  <a:pt x="8383575" y="3768483"/>
                </a:lnTo>
                <a:lnTo>
                  <a:pt x="8382152" y="3720858"/>
                </a:lnTo>
                <a:lnTo>
                  <a:pt x="8381022" y="3673183"/>
                </a:lnTo>
                <a:lnTo>
                  <a:pt x="8380184" y="3625443"/>
                </a:lnTo>
                <a:lnTo>
                  <a:pt x="8379638" y="3577653"/>
                </a:lnTo>
                <a:lnTo>
                  <a:pt x="8379396" y="3529800"/>
                </a:lnTo>
                <a:lnTo>
                  <a:pt x="8379447" y="3481882"/>
                </a:lnTo>
                <a:lnTo>
                  <a:pt x="8379803" y="3433915"/>
                </a:lnTo>
                <a:lnTo>
                  <a:pt x="8380450" y="3385883"/>
                </a:lnTo>
                <a:lnTo>
                  <a:pt x="8381390" y="3337801"/>
                </a:lnTo>
                <a:lnTo>
                  <a:pt x="8382648" y="3289655"/>
                </a:lnTo>
                <a:lnTo>
                  <a:pt x="8384184" y="3241459"/>
                </a:lnTo>
                <a:lnTo>
                  <a:pt x="8386038" y="3193199"/>
                </a:lnTo>
                <a:lnTo>
                  <a:pt x="8388185" y="3144888"/>
                </a:lnTo>
                <a:lnTo>
                  <a:pt x="8390636" y="3096514"/>
                </a:lnTo>
                <a:lnTo>
                  <a:pt x="8393379" y="3048089"/>
                </a:lnTo>
                <a:lnTo>
                  <a:pt x="8396427" y="2999613"/>
                </a:lnTo>
                <a:lnTo>
                  <a:pt x="8399780" y="2951073"/>
                </a:lnTo>
                <a:lnTo>
                  <a:pt x="8403437" y="2902483"/>
                </a:lnTo>
                <a:lnTo>
                  <a:pt x="8407400" y="2853842"/>
                </a:lnTo>
                <a:lnTo>
                  <a:pt x="8411654" y="2805150"/>
                </a:lnTo>
                <a:lnTo>
                  <a:pt x="8416226" y="2756395"/>
                </a:lnTo>
                <a:lnTo>
                  <a:pt x="8421090" y="2707589"/>
                </a:lnTo>
                <a:lnTo>
                  <a:pt x="8426272" y="2658732"/>
                </a:lnTo>
                <a:lnTo>
                  <a:pt x="8431746" y="2609812"/>
                </a:lnTo>
                <a:lnTo>
                  <a:pt x="8437537" y="2560853"/>
                </a:lnTo>
                <a:lnTo>
                  <a:pt x="8443633" y="2511831"/>
                </a:lnTo>
                <a:lnTo>
                  <a:pt x="8450021" y="2462758"/>
                </a:lnTo>
                <a:lnTo>
                  <a:pt x="8456739" y="2413635"/>
                </a:lnTo>
                <a:lnTo>
                  <a:pt x="8463750" y="2364460"/>
                </a:lnTo>
                <a:lnTo>
                  <a:pt x="8471065" y="2315235"/>
                </a:lnTo>
                <a:lnTo>
                  <a:pt x="8478698" y="2265959"/>
                </a:lnTo>
                <a:lnTo>
                  <a:pt x="8486635" y="2216632"/>
                </a:lnTo>
                <a:lnTo>
                  <a:pt x="8494890" y="2167242"/>
                </a:lnTo>
                <a:lnTo>
                  <a:pt x="8503450" y="2117814"/>
                </a:lnTo>
                <a:lnTo>
                  <a:pt x="8512315" y="2068334"/>
                </a:lnTo>
                <a:lnTo>
                  <a:pt x="8521497" y="2018804"/>
                </a:lnTo>
                <a:lnTo>
                  <a:pt x="8530984" y="1969223"/>
                </a:lnTo>
                <a:lnTo>
                  <a:pt x="8540788" y="1919605"/>
                </a:lnTo>
                <a:lnTo>
                  <a:pt x="8550897" y="1869922"/>
                </a:lnTo>
                <a:lnTo>
                  <a:pt x="8561324" y="1820202"/>
                </a:lnTo>
                <a:lnTo>
                  <a:pt x="8572068" y="1770418"/>
                </a:lnTo>
                <a:lnTo>
                  <a:pt x="8583117" y="1720596"/>
                </a:lnTo>
                <a:lnTo>
                  <a:pt x="8594484" y="1670735"/>
                </a:lnTo>
                <a:lnTo>
                  <a:pt x="8606168" y="1620812"/>
                </a:lnTo>
                <a:lnTo>
                  <a:pt x="8618156" y="1570850"/>
                </a:lnTo>
                <a:lnTo>
                  <a:pt x="8630463" y="1520837"/>
                </a:lnTo>
                <a:lnTo>
                  <a:pt x="8643087" y="1470774"/>
                </a:lnTo>
                <a:lnTo>
                  <a:pt x="8656041" y="1420672"/>
                </a:lnTo>
                <a:lnTo>
                  <a:pt x="8669287" y="1370520"/>
                </a:lnTo>
                <a:lnTo>
                  <a:pt x="8682863" y="1320317"/>
                </a:lnTo>
                <a:lnTo>
                  <a:pt x="8696757" y="1270076"/>
                </a:lnTo>
                <a:lnTo>
                  <a:pt x="8710968" y="1219784"/>
                </a:lnTo>
                <a:lnTo>
                  <a:pt x="8725497" y="1169454"/>
                </a:lnTo>
                <a:lnTo>
                  <a:pt x="8740343" y="1119073"/>
                </a:lnTo>
                <a:lnTo>
                  <a:pt x="8755507" y="1068654"/>
                </a:lnTo>
                <a:lnTo>
                  <a:pt x="8771001" y="1018184"/>
                </a:lnTo>
                <a:lnTo>
                  <a:pt x="8786800" y="967676"/>
                </a:lnTo>
                <a:lnTo>
                  <a:pt x="8802929" y="917117"/>
                </a:lnTo>
                <a:lnTo>
                  <a:pt x="8819375" y="866521"/>
                </a:lnTo>
                <a:lnTo>
                  <a:pt x="8836152" y="815886"/>
                </a:lnTo>
                <a:lnTo>
                  <a:pt x="8853233" y="765200"/>
                </a:lnTo>
                <a:lnTo>
                  <a:pt x="8870645" y="714476"/>
                </a:lnTo>
                <a:lnTo>
                  <a:pt x="8888387" y="663702"/>
                </a:lnTo>
                <a:lnTo>
                  <a:pt x="8906446" y="612902"/>
                </a:lnTo>
                <a:lnTo>
                  <a:pt x="8924823" y="562051"/>
                </a:lnTo>
                <a:lnTo>
                  <a:pt x="8943530" y="511149"/>
                </a:lnTo>
                <a:lnTo>
                  <a:pt x="8962568" y="460222"/>
                </a:lnTo>
                <a:lnTo>
                  <a:pt x="8981923" y="409244"/>
                </a:lnTo>
                <a:lnTo>
                  <a:pt x="9001595" y="358228"/>
                </a:lnTo>
                <a:lnTo>
                  <a:pt x="9021610" y="307174"/>
                </a:lnTo>
                <a:lnTo>
                  <a:pt x="9041943" y="256070"/>
                </a:lnTo>
                <a:lnTo>
                  <a:pt x="9062606" y="204939"/>
                </a:lnTo>
                <a:lnTo>
                  <a:pt x="9083586" y="153758"/>
                </a:lnTo>
                <a:lnTo>
                  <a:pt x="9104897" y="102552"/>
                </a:lnTo>
                <a:lnTo>
                  <a:pt x="9126537" y="51295"/>
                </a:lnTo>
                <a:lnTo>
                  <a:pt x="9148521" y="0"/>
                </a:lnTo>
                <a:lnTo>
                  <a:pt x="9045638" y="0"/>
                </a:lnTo>
                <a:lnTo>
                  <a:pt x="9023579" y="52197"/>
                </a:lnTo>
                <a:lnTo>
                  <a:pt x="9001862" y="104305"/>
                </a:lnTo>
                <a:lnTo>
                  <a:pt x="8980475" y="156337"/>
                </a:lnTo>
                <a:lnTo>
                  <a:pt x="8959418" y="208280"/>
                </a:lnTo>
                <a:lnTo>
                  <a:pt x="8938704" y="260159"/>
                </a:lnTo>
                <a:lnTo>
                  <a:pt x="8918321" y="311962"/>
                </a:lnTo>
                <a:lnTo>
                  <a:pt x="8906281" y="343001"/>
                </a:lnTo>
                <a:lnTo>
                  <a:pt x="0" y="343001"/>
                </a:lnTo>
                <a:lnTo>
                  <a:pt x="0" y="424281"/>
                </a:lnTo>
                <a:lnTo>
                  <a:pt x="8875166" y="424281"/>
                </a:lnTo>
                <a:lnTo>
                  <a:pt x="8859152" y="466902"/>
                </a:lnTo>
                <a:lnTo>
                  <a:pt x="8840102" y="518401"/>
                </a:lnTo>
                <a:lnTo>
                  <a:pt x="8821369" y="569823"/>
                </a:lnTo>
                <a:lnTo>
                  <a:pt x="8802967" y="621169"/>
                </a:lnTo>
                <a:lnTo>
                  <a:pt x="8784907" y="672439"/>
                </a:lnTo>
                <a:lnTo>
                  <a:pt x="8767166" y="723646"/>
                </a:lnTo>
                <a:lnTo>
                  <a:pt x="8749754" y="774776"/>
                </a:lnTo>
                <a:lnTo>
                  <a:pt x="8732672" y="825830"/>
                </a:lnTo>
                <a:lnTo>
                  <a:pt x="8715908" y="876808"/>
                </a:lnTo>
                <a:lnTo>
                  <a:pt x="8699487" y="927722"/>
                </a:lnTo>
                <a:lnTo>
                  <a:pt x="8683384" y="978560"/>
                </a:lnTo>
                <a:lnTo>
                  <a:pt x="8667598" y="1029322"/>
                </a:lnTo>
                <a:lnTo>
                  <a:pt x="8652154" y="1080020"/>
                </a:lnTo>
                <a:lnTo>
                  <a:pt x="8637016" y="1130642"/>
                </a:lnTo>
                <a:lnTo>
                  <a:pt x="8622220" y="1181201"/>
                </a:lnTo>
                <a:lnTo>
                  <a:pt x="8607742" y="1231684"/>
                </a:lnTo>
                <a:lnTo>
                  <a:pt x="8593582" y="1282103"/>
                </a:lnTo>
                <a:lnTo>
                  <a:pt x="8579752" y="1332458"/>
                </a:lnTo>
                <a:lnTo>
                  <a:pt x="8566239" y="1382737"/>
                </a:lnTo>
                <a:lnTo>
                  <a:pt x="8553044" y="1432941"/>
                </a:lnTo>
                <a:lnTo>
                  <a:pt x="8540178" y="1483093"/>
                </a:lnTo>
                <a:lnTo>
                  <a:pt x="8527631" y="1533156"/>
                </a:lnTo>
                <a:lnTo>
                  <a:pt x="8515401" y="1583169"/>
                </a:lnTo>
                <a:lnTo>
                  <a:pt x="8503488" y="1633118"/>
                </a:lnTo>
                <a:lnTo>
                  <a:pt x="8491893" y="1682991"/>
                </a:lnTo>
                <a:lnTo>
                  <a:pt x="8480628" y="1732800"/>
                </a:lnTo>
                <a:lnTo>
                  <a:pt x="8469668" y="1782546"/>
                </a:lnTo>
                <a:lnTo>
                  <a:pt x="8459038" y="1832216"/>
                </a:lnTo>
                <a:lnTo>
                  <a:pt x="8448713" y="1881835"/>
                </a:lnTo>
                <a:lnTo>
                  <a:pt x="8438705" y="1931390"/>
                </a:lnTo>
                <a:lnTo>
                  <a:pt x="8429028" y="1980869"/>
                </a:lnTo>
                <a:lnTo>
                  <a:pt x="8419655" y="2030298"/>
                </a:lnTo>
                <a:lnTo>
                  <a:pt x="8410588" y="2079650"/>
                </a:lnTo>
                <a:lnTo>
                  <a:pt x="8401850" y="2128951"/>
                </a:lnTo>
                <a:lnTo>
                  <a:pt x="8393417" y="2178189"/>
                </a:lnTo>
                <a:lnTo>
                  <a:pt x="8385302" y="2227351"/>
                </a:lnTo>
                <a:lnTo>
                  <a:pt x="8377504" y="2276462"/>
                </a:lnTo>
                <a:lnTo>
                  <a:pt x="8370011" y="2325509"/>
                </a:lnTo>
                <a:lnTo>
                  <a:pt x="8362823" y="2374506"/>
                </a:lnTo>
                <a:lnTo>
                  <a:pt x="8355965" y="2423426"/>
                </a:lnTo>
                <a:lnTo>
                  <a:pt x="8349399" y="2472296"/>
                </a:lnTo>
                <a:lnTo>
                  <a:pt x="8343151" y="2521102"/>
                </a:lnTo>
                <a:lnTo>
                  <a:pt x="8337220" y="2569845"/>
                </a:lnTo>
                <a:lnTo>
                  <a:pt x="8331581" y="2618536"/>
                </a:lnTo>
                <a:lnTo>
                  <a:pt x="8326260" y="2667165"/>
                </a:lnTo>
                <a:lnTo>
                  <a:pt x="8321256" y="2715742"/>
                </a:lnTo>
                <a:lnTo>
                  <a:pt x="8316544" y="2764256"/>
                </a:lnTo>
                <a:lnTo>
                  <a:pt x="8312150" y="2812707"/>
                </a:lnTo>
                <a:lnTo>
                  <a:pt x="8308060" y="2861106"/>
                </a:lnTo>
                <a:lnTo>
                  <a:pt x="8304263" y="2909455"/>
                </a:lnTo>
                <a:lnTo>
                  <a:pt x="8300783" y="2957741"/>
                </a:lnTo>
                <a:lnTo>
                  <a:pt x="8297608" y="3005975"/>
                </a:lnTo>
                <a:lnTo>
                  <a:pt x="8294738" y="3054146"/>
                </a:lnTo>
                <a:lnTo>
                  <a:pt x="8292173" y="3102267"/>
                </a:lnTo>
                <a:lnTo>
                  <a:pt x="8289912" y="3150336"/>
                </a:lnTo>
                <a:lnTo>
                  <a:pt x="8287944" y="3198342"/>
                </a:lnTo>
                <a:lnTo>
                  <a:pt x="8286293" y="3246297"/>
                </a:lnTo>
                <a:lnTo>
                  <a:pt x="8284934" y="3294202"/>
                </a:lnTo>
                <a:lnTo>
                  <a:pt x="8283867" y="3342055"/>
                </a:lnTo>
                <a:lnTo>
                  <a:pt x="8283118" y="3389846"/>
                </a:lnTo>
                <a:lnTo>
                  <a:pt x="8282660" y="3437585"/>
                </a:lnTo>
                <a:lnTo>
                  <a:pt x="8282508" y="3485286"/>
                </a:lnTo>
                <a:lnTo>
                  <a:pt x="8282648" y="3532924"/>
                </a:lnTo>
                <a:lnTo>
                  <a:pt x="8283092" y="3580511"/>
                </a:lnTo>
                <a:lnTo>
                  <a:pt x="8283829" y="3628047"/>
                </a:lnTo>
                <a:lnTo>
                  <a:pt x="8284870" y="3675532"/>
                </a:lnTo>
                <a:lnTo>
                  <a:pt x="8286204" y="3722979"/>
                </a:lnTo>
                <a:lnTo>
                  <a:pt x="8287842" y="3770363"/>
                </a:lnTo>
                <a:lnTo>
                  <a:pt x="8289760" y="3817696"/>
                </a:lnTo>
                <a:lnTo>
                  <a:pt x="8291982" y="3864991"/>
                </a:lnTo>
                <a:lnTo>
                  <a:pt x="8294510" y="3912222"/>
                </a:lnTo>
                <a:lnTo>
                  <a:pt x="8297316" y="3959415"/>
                </a:lnTo>
                <a:lnTo>
                  <a:pt x="8300428" y="4006558"/>
                </a:lnTo>
                <a:lnTo>
                  <a:pt x="8303819" y="4053662"/>
                </a:lnTo>
                <a:lnTo>
                  <a:pt x="8307514" y="4100703"/>
                </a:lnTo>
                <a:lnTo>
                  <a:pt x="8311502" y="4147705"/>
                </a:lnTo>
                <a:lnTo>
                  <a:pt x="8315782" y="4194670"/>
                </a:lnTo>
                <a:lnTo>
                  <a:pt x="8320341" y="4241571"/>
                </a:lnTo>
                <a:lnTo>
                  <a:pt x="8325205" y="4288434"/>
                </a:lnTo>
                <a:lnTo>
                  <a:pt x="8330349" y="4335259"/>
                </a:lnTo>
                <a:lnTo>
                  <a:pt x="8335797" y="4382033"/>
                </a:lnTo>
                <a:lnTo>
                  <a:pt x="8341525" y="4428756"/>
                </a:lnTo>
                <a:lnTo>
                  <a:pt x="8347532" y="4475442"/>
                </a:lnTo>
                <a:lnTo>
                  <a:pt x="8353844" y="4522089"/>
                </a:lnTo>
                <a:lnTo>
                  <a:pt x="8360435" y="4568685"/>
                </a:lnTo>
                <a:lnTo>
                  <a:pt x="8367319" y="4615243"/>
                </a:lnTo>
                <a:lnTo>
                  <a:pt x="8374481" y="4661751"/>
                </a:lnTo>
                <a:lnTo>
                  <a:pt x="8381936" y="4708233"/>
                </a:lnTo>
                <a:lnTo>
                  <a:pt x="8389671" y="4754651"/>
                </a:lnTo>
                <a:lnTo>
                  <a:pt x="8397697" y="4801044"/>
                </a:lnTo>
                <a:lnTo>
                  <a:pt x="8406003" y="4847387"/>
                </a:lnTo>
                <a:lnTo>
                  <a:pt x="8414601" y="4893691"/>
                </a:lnTo>
                <a:lnTo>
                  <a:pt x="8423478" y="4939957"/>
                </a:lnTo>
                <a:lnTo>
                  <a:pt x="8432635" y="4986185"/>
                </a:lnTo>
                <a:lnTo>
                  <a:pt x="8442071" y="5032375"/>
                </a:lnTo>
                <a:lnTo>
                  <a:pt x="8451799" y="5078514"/>
                </a:lnTo>
                <a:lnTo>
                  <a:pt x="8461807" y="5124628"/>
                </a:lnTo>
                <a:lnTo>
                  <a:pt x="8472094" y="5170703"/>
                </a:lnTo>
                <a:lnTo>
                  <a:pt x="8482647" y="5216728"/>
                </a:lnTo>
                <a:lnTo>
                  <a:pt x="8493493" y="5262727"/>
                </a:lnTo>
                <a:lnTo>
                  <a:pt x="8504618" y="5308676"/>
                </a:lnTo>
                <a:lnTo>
                  <a:pt x="8516023" y="5354599"/>
                </a:lnTo>
                <a:lnTo>
                  <a:pt x="8527707" y="5400484"/>
                </a:lnTo>
                <a:lnTo>
                  <a:pt x="8539670" y="5446331"/>
                </a:lnTo>
                <a:lnTo>
                  <a:pt x="8551913" y="5492140"/>
                </a:lnTo>
                <a:lnTo>
                  <a:pt x="8564423" y="5537924"/>
                </a:lnTo>
                <a:lnTo>
                  <a:pt x="8577212" y="5583656"/>
                </a:lnTo>
                <a:lnTo>
                  <a:pt x="8590280" y="5629364"/>
                </a:lnTo>
                <a:lnTo>
                  <a:pt x="8603615" y="5675046"/>
                </a:lnTo>
                <a:lnTo>
                  <a:pt x="8617242" y="5720677"/>
                </a:lnTo>
                <a:lnTo>
                  <a:pt x="8631123" y="5766282"/>
                </a:lnTo>
                <a:lnTo>
                  <a:pt x="8645296" y="5811863"/>
                </a:lnTo>
                <a:lnTo>
                  <a:pt x="8659724" y="5857405"/>
                </a:lnTo>
                <a:lnTo>
                  <a:pt x="8674430" y="5902909"/>
                </a:lnTo>
                <a:lnTo>
                  <a:pt x="8689416" y="5948388"/>
                </a:lnTo>
                <a:lnTo>
                  <a:pt x="8704669" y="5993828"/>
                </a:lnTo>
                <a:lnTo>
                  <a:pt x="8720201" y="6039243"/>
                </a:lnTo>
                <a:lnTo>
                  <a:pt x="8735987" y="6084633"/>
                </a:lnTo>
                <a:lnTo>
                  <a:pt x="8752053" y="6129985"/>
                </a:lnTo>
                <a:lnTo>
                  <a:pt x="8768385" y="6175299"/>
                </a:lnTo>
                <a:lnTo>
                  <a:pt x="8784996" y="6220599"/>
                </a:lnTo>
                <a:lnTo>
                  <a:pt x="8801862" y="6265862"/>
                </a:lnTo>
                <a:lnTo>
                  <a:pt x="8814537" y="6299314"/>
                </a:lnTo>
                <a:lnTo>
                  <a:pt x="0" y="6299314"/>
                </a:lnTo>
                <a:lnTo>
                  <a:pt x="0" y="6380594"/>
                </a:lnTo>
                <a:lnTo>
                  <a:pt x="8845906" y="6380594"/>
                </a:lnTo>
                <a:lnTo>
                  <a:pt x="8854084" y="6401486"/>
                </a:lnTo>
                <a:lnTo>
                  <a:pt x="8872017" y="6446634"/>
                </a:lnTo>
                <a:lnTo>
                  <a:pt x="8890229" y="6491757"/>
                </a:lnTo>
                <a:lnTo>
                  <a:pt x="8908694" y="6536855"/>
                </a:lnTo>
                <a:lnTo>
                  <a:pt x="8927427" y="6581927"/>
                </a:lnTo>
                <a:lnTo>
                  <a:pt x="8965692" y="6671983"/>
                </a:lnTo>
                <a:lnTo>
                  <a:pt x="9005011" y="6761950"/>
                </a:lnTo>
                <a:lnTo>
                  <a:pt x="9045384" y="6851802"/>
                </a:lnTo>
                <a:lnTo>
                  <a:pt x="9149563" y="6851790"/>
                </a:lnTo>
                <a:close/>
              </a:path>
            </a:pathLst>
          </a:custGeom>
          <a:solidFill>
            <a:srgbClr val="DC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2BB7-3F04-460C-9799-3B9316E24788}" type="datetime1">
              <a:rPr lang="en-US" smtClean="0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7522" y="2757436"/>
            <a:ext cx="271907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7340"/>
            <a:ext cx="82353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77176" y="5926496"/>
            <a:ext cx="2844800" cy="18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00E3-3A8A-4EE3-98BB-08B3D1DA95C3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ra.co.z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psira.co.z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xfrm>
            <a:off x="2209800" y="6096000"/>
            <a:ext cx="373380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1100" spc="10" dirty="0"/>
              <a:t>Safer Homes </a:t>
            </a:r>
            <a:r>
              <a:rPr sz="1100" spc="5" dirty="0"/>
              <a:t>• </a:t>
            </a:r>
            <a:r>
              <a:rPr sz="1100" spc="10" dirty="0"/>
              <a:t>Safer </a:t>
            </a:r>
            <a:r>
              <a:rPr sz="1100" spc="5" dirty="0"/>
              <a:t>Businesses • </a:t>
            </a:r>
            <a:r>
              <a:rPr sz="1100" spc="10" dirty="0"/>
              <a:t>Safer</a:t>
            </a:r>
            <a:r>
              <a:rPr sz="1100" spc="30" dirty="0"/>
              <a:t> </a:t>
            </a:r>
            <a:r>
              <a:rPr sz="1100" spc="5" dirty="0"/>
              <a:t>Communities</a:t>
            </a:r>
          </a:p>
        </p:txBody>
      </p:sp>
      <p:sp>
        <p:nvSpPr>
          <p:cNvPr id="83" name="object 5"/>
          <p:cNvSpPr txBox="1">
            <a:spLocks noGrp="1"/>
          </p:cNvSpPr>
          <p:nvPr>
            <p:ph type="title"/>
          </p:nvPr>
        </p:nvSpPr>
        <p:spPr>
          <a:xfrm>
            <a:off x="228600" y="2042326"/>
            <a:ext cx="6934200" cy="39408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Portfolio Committee on Police</a:t>
            </a:r>
            <a:b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Budget Review and Recommendation Report</a:t>
            </a:r>
            <a:b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Presented by </a:t>
            </a:r>
            <a:r>
              <a:rPr lang="en-US" sz="2400" spc="15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Mr</a:t>
            </a:r>
            <a:r>
              <a:rPr lang="en-US" sz="2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Manabela Chauke</a:t>
            </a:r>
            <a:br>
              <a:rPr lang="en-US" sz="2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Director</a:t>
            </a:r>
            <a: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17 February 2021</a:t>
            </a:r>
            <a:r>
              <a:rPr lang="en-US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CCD6-F1DF-47EF-BCD6-DA2F8CA35B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</a:t>
            </a:fld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93636" y="506606"/>
            <a:ext cx="7783956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COMPLIANCE AND ENFORCEMENT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1162583"/>
            <a:ext cx="7564373" cy="484042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112" marR="5080">
              <a:spcBef>
                <a:spcPts val="600"/>
              </a:spcBef>
              <a:spcAft>
                <a:spcPts val="600"/>
              </a:spcAft>
            </a:pPr>
            <a:r>
              <a:rPr lang="en-ZA" sz="2000" b="1" spc="15" dirty="0">
                <a:solidFill>
                  <a:schemeClr val="accent6">
                    <a:lumMod val="50000"/>
                  </a:schemeClr>
                </a:solidFill>
              </a:rPr>
              <a:t>SOME EXISTING MECHANISMS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Routine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Compliance and enforcement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Inspections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/Investigations </a:t>
            </a: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Site inspections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programmes by Law Enforcement personnel </a:t>
            </a: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Collaboration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with stakeholders –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PSiRA/</a:t>
            </a:r>
            <a:r>
              <a:rPr lang="en-ZA" sz="2000" spc="-5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DoEL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/SAPS Operations</a:t>
            </a:r>
          </a:p>
          <a:p>
            <a:pPr marL="1268412" marR="508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April – December 2020 - 38 Operations and 793 Arrests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Referral of cases to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Department of Labour and  Bargaining Council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Referral of cases to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Private Security Sector Provident Fund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Compliance Fora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at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provincial industry level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01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1532" y="334316"/>
            <a:ext cx="7783956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COMPLIANCE AND ENFORCEMENT (…Cont’d)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63" y="1392719"/>
            <a:ext cx="7564373" cy="44172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112" marR="5080">
              <a:spcBef>
                <a:spcPts val="600"/>
              </a:spcBef>
              <a:spcAft>
                <a:spcPts val="600"/>
              </a:spcAft>
            </a:pPr>
            <a:r>
              <a:rPr lang="en-ZA" sz="2000" b="1" spc="15" dirty="0">
                <a:solidFill>
                  <a:schemeClr val="accent6">
                    <a:lumMod val="50000"/>
                  </a:schemeClr>
                </a:solidFill>
              </a:rPr>
              <a:t>SOME EXISTING MECHANISMS (…Cont’d)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Education and marketing campaigns – 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Private Security Industry;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Consumers of security services, including government sector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Illustrative Contract Costing Structure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– guidance to private security industry and consumers of security services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Wage Simulator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on the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PSiRA APP </a:t>
            </a:r>
          </a:p>
          <a:p>
            <a:pPr marL="354012" marR="508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Decreased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average level of non-compliance on failure to pay minimum wages from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17%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to 9%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in the last 3 years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258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85190" y="334316"/>
            <a:ext cx="7783956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COMPLIANCE AND ENFORCEMENT (…Cont’d)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63" y="1392719"/>
            <a:ext cx="7564373" cy="437876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Decreased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average level of non-compliance on provident fund contributions from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17%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to 9%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in the last 3 years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Improper conduct prosecutions pending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 respect of exploitation of labour –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834 cases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relating to security businesses failing to pay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minimum wages</a:t>
            </a: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865 cases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relating to security businesses failing to deduct/pay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provident fund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contributions on behalf of security officers</a:t>
            </a: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468312" marR="5080" lvl="1">
              <a:spcBef>
                <a:spcPts val="600"/>
              </a:spcBef>
              <a:spcAft>
                <a:spcPts val="600"/>
              </a:spcAft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811212" marR="508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891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85190" y="343198"/>
            <a:ext cx="7783956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COMPLIANCE AND ENFORCEMENT (…Cont’d)  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99" y="1257061"/>
            <a:ext cx="7564373" cy="434029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112" marR="5080">
              <a:spcBef>
                <a:spcPts val="600"/>
              </a:spcBef>
              <a:spcAft>
                <a:spcPts val="600"/>
              </a:spcAft>
            </a:pPr>
            <a:r>
              <a:rPr lang="en-ZA" sz="2000" b="1" spc="15" dirty="0">
                <a:solidFill>
                  <a:schemeClr val="accent6">
                    <a:lumMod val="50000"/>
                  </a:schemeClr>
                </a:solidFill>
              </a:rPr>
              <a:t>INITIATIVES TO STRENGTHEN COMPLIANCE 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Capacitating</a:t>
            </a:r>
            <a:r>
              <a:rPr lang="en-GB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the Law Enforcement Department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Self-Assessment </a:t>
            </a:r>
            <a:r>
              <a:rPr lang="en-GB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compliance tools for  security service providers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MoU between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PSiRA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/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DoEL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- in progress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Increased Consumer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and Industry Campaigns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Promoting consumer accountability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for services utilised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Introduction Incentives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for complying security service providers</a:t>
            </a:r>
          </a:p>
          <a:p>
            <a:pPr marL="355600" marR="5080" lvl="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Publication of non-complying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security service providers</a:t>
            </a:r>
          </a:p>
          <a:p>
            <a:pPr marL="273050" marR="5080" indent="-2619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59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626364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Strengthening PSiRA’s Compliance Forums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E89CA-B5DE-41B6-8FE7-B9496826849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FDF0-B436-4D54-B543-90E7AF6262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14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B7AC1-326C-4ED2-BF58-F83957FA20DF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79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63943" y="486450"/>
            <a:ext cx="7686738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PSiRA’s COMPLIANCE FORUMS 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371600"/>
            <a:ext cx="7939282" cy="391709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OVERVIEW PROVINCIAL INDUSTRY COMPLIANCE FORUMS</a:t>
            </a:r>
          </a:p>
          <a:p>
            <a:pPr algn="just">
              <a:spcAft>
                <a:spcPts val="1200"/>
              </a:spcAft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The Authority has established Provincial Industry Compliance Forums (PICF’s) to ensure a cooperative approach in dealing with compliance and amongst others to-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Uphold the objects of the Authority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 promoting a legitimate private security industry in terms of the Private Security Industry Regulation Act 56 of 2001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Provide an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active channel of communication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between the Authority’s stakeholders and partners on a national and provincial level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improve relations between stakeholders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 in respect of the regulation of the private security industry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interact with other Government Departments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/ Law Enforcement agencies in respect of the regulation of the private security industry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17804-F907-4E27-8EAF-3DB13E8B7A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051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67117" y="334256"/>
            <a:ext cx="7357555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PSiRA’s COMPLIANCE FORUMS (…Cont’d)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371600"/>
            <a:ext cx="7558282" cy="494814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The members of the PICF are as follows: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Private Security Industry Regulatory Authority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African Police Service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Dept. of Employment and Labour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Bargaining Council for the Private Security Sector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Dept. of Home Affairs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Private Security Sector Provident Fund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Employer Organisations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Organised Labour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Organised Consumers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Consumer Protection Commission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Security Managers Forum (Government)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BD3EA-A001-46AB-B202-FFE5DE8AF9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2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33451" y="343615"/>
            <a:ext cx="6755041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PSiRA’s COMPLIANCE FORUMS (…Cont’d)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371600"/>
            <a:ext cx="7558282" cy="388632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Institute of Municipal Public Safety of South Africa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Local Authorities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Government Security Regulator (GSR)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African Revenue Service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Commission for Conciliation, Mediation and Arbitration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State Security Agency (Observer)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National Prosecuting Authority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Safety and Security Sector Education and Training Authority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Chambers of Commerce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Civil Society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Public Protector.</a:t>
            </a:r>
            <a:endParaRPr lang="en-GB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8E948-6D38-48E2-8B35-8B21B3118A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519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04721" y="342668"/>
            <a:ext cx="7305828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PSiRA’s COMPLIANCE FORUMS – PICF AND OTHER STAKEHOLDER ENGAGEMENTS 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E6D81-9647-4995-A27F-FBED6553CF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18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1526D3E-0ABE-411B-90B6-EF496215D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7265"/>
              </p:ext>
            </p:extLst>
          </p:nvPr>
        </p:nvGraphicFramePr>
        <p:xfrm>
          <a:off x="533399" y="1414144"/>
          <a:ext cx="7629182" cy="4481814"/>
        </p:xfrm>
        <a:graphic>
          <a:graphicData uri="http://schemas.openxmlformats.org/drawingml/2006/table">
            <a:tbl>
              <a:tblPr firstRow="1" bandRow="1"/>
              <a:tblGrid>
                <a:gridCol w="477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98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STAKEHOLDER ENGAGEMENTS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8" marR="76208" marT="38098" marB="380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NUMBER OF EVENTS</a:t>
                      </a:r>
                    </a:p>
                  </a:txBody>
                  <a:tcPr marL="76208" marR="76208" marT="38098" marB="380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48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Provincial Industry Compliance Forum</a:t>
                      </a:r>
                    </a:p>
                  </a:txBody>
                  <a:tcPr marL="76208" marR="76208" marT="38098" marB="380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Employer Associations Sessions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Employee Associations / Labour Unions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Consumer Awareness Sessions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Government and </a:t>
                      </a:r>
                      <a:r>
                        <a:rPr lang="en-ZA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SoE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awareness programmes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5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0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33451" y="343615"/>
            <a:ext cx="6755041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STRENGTHENING PSiRA’s COMPLIANCE FORUMS (…Cont’d)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8E948-6D38-48E2-8B35-8B21B3118A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19</a:t>
            </a:fld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57470-0FF2-4C9E-8B6F-49A97F7FE1E7}"/>
              </a:ext>
            </a:extLst>
          </p:cNvPr>
          <p:cNvSpPr/>
          <p:nvPr/>
        </p:nvSpPr>
        <p:spPr>
          <a:xfrm>
            <a:off x="467334" y="1323135"/>
            <a:ext cx="76288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INITIATIVES TO STRENGTHEN PROVINCIAL INDUSTRY COMPLIANCE FORUMS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Increased participation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of all stakeholders to ensure a collaborative approach to regulation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MoU’s with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more relevant stakeholders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– formalise relationships to ensure better co-operation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Promotion of compliance and Enforcement through focused and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targeted marketing campaigns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Review of the Code of conduct 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foster behaviour changes on Security service provider </a:t>
            </a:r>
          </a:p>
          <a:p>
            <a:pPr algn="just">
              <a:spcAft>
                <a:spcPts val="1200"/>
              </a:spcAft>
            </a:pPr>
            <a:endParaRPr lang="en-ZA" sz="20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</a:t>
            </a:fld>
            <a:endParaRPr lang="en-ZA"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275C4C7E-75FC-489A-B1E0-FCCE1AFF4546}"/>
              </a:ext>
            </a:extLst>
          </p:cNvPr>
          <p:cNvSpPr txBox="1"/>
          <p:nvPr/>
        </p:nvSpPr>
        <p:spPr>
          <a:xfrm>
            <a:off x="251543" y="2090766"/>
            <a:ext cx="8288990" cy="304762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Leah Mofomme			-	Chairperson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Solomon Ralebipi			-	Deputy 	Chairperson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Humphrey Ngubane		-	Council Member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Sithembile Mbete			-	Council Member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Ms. Thandeka Ntshangase		-	Council Member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02920" marR="5080" indent="-490855">
              <a:lnSpc>
                <a:spcPts val="2240"/>
              </a:lnSpc>
              <a:spcBef>
                <a:spcPts val="545"/>
              </a:spcBef>
            </a:pPr>
            <a:endParaRPr sz="2250" dirty="0">
              <a:latin typeface="Arial"/>
              <a:cs typeface="Arial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5243767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500" kern="0" spc="15" dirty="0" err="1">
                <a:latin typeface="+mn-lt"/>
              </a:rPr>
              <a:t>PSiRA’S</a:t>
            </a:r>
            <a:r>
              <a:rPr lang="en-ZA" sz="2500" kern="0" spc="15" dirty="0">
                <a:latin typeface="+mn-lt"/>
              </a:rPr>
              <a:t> VIRTUAL DELEGATION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F6C2FDB9-B467-4D17-BE38-634146F03369}"/>
              </a:ext>
            </a:extLst>
          </p:cNvPr>
          <p:cNvSpPr txBox="1">
            <a:spLocks/>
          </p:cNvSpPr>
          <p:nvPr/>
        </p:nvSpPr>
        <p:spPr>
          <a:xfrm>
            <a:off x="493939" y="1366075"/>
            <a:ext cx="4968875" cy="485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kern="0" spc="15" dirty="0">
                <a:latin typeface="+mn-lt"/>
              </a:rPr>
              <a:t>Council</a:t>
            </a:r>
          </a:p>
        </p:txBody>
      </p:sp>
    </p:spTree>
    <p:extLst>
      <p:ext uri="{BB962C8B-B14F-4D97-AF65-F5344CB8AC3E}">
        <p14:creationId xmlns:p14="http://schemas.microsoft.com/office/powerpoint/2010/main" val="380268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04800" y="1447800"/>
            <a:ext cx="632460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Criminal Cases – Delays in Investigations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20</a:t>
            </a:fld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2D92A-06E9-44AA-8E5B-8FD3E745900A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9767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79539" y="510925"/>
            <a:ext cx="7020457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CRIMINAL CASES – DELAYS IN FINALISATION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6"/>
          <p:cNvSpPr txBox="1"/>
          <p:nvPr/>
        </p:nvSpPr>
        <p:spPr>
          <a:xfrm>
            <a:off x="440646" y="1274001"/>
            <a:ext cx="7535684" cy="545598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112" marR="508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b="1" spc="15" dirty="0">
                <a:solidFill>
                  <a:schemeClr val="accent6">
                    <a:lumMod val="50000"/>
                  </a:schemeClr>
                </a:solidFill>
              </a:rPr>
              <a:t>OVERVIEW OF CRIMINAL CASES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355600" marR="508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1 242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New criminal cases opened by PSiRA inspectors from 1 April 2020 to 31 December 2020 and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461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cases finalised by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SAPS/NPA</a:t>
            </a:r>
          </a:p>
          <a:p>
            <a:pPr marL="355600" marR="508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4 572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Outstanding criminal cases with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SAPS/NPA</a:t>
            </a:r>
          </a:p>
          <a:p>
            <a:pPr marL="355600" marR="5080" indent="-3444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Challenges that we encountered in finalising the outstanding criminal cases include the following: </a:t>
            </a:r>
          </a:p>
          <a:p>
            <a:pPr marL="712788" marR="5080" lvl="1" indent="-3571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Cases still being investigated by the SAPS;</a:t>
            </a:r>
          </a:p>
          <a:p>
            <a:pPr marL="712788" marR="5080" lvl="1" indent="-3571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Cases pending for trial purposes;</a:t>
            </a:r>
          </a:p>
          <a:p>
            <a:pPr marL="712788" marR="5080" lvl="1" indent="-3571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Cases referred to NPA for decisions; and</a:t>
            </a:r>
          </a:p>
          <a:p>
            <a:pPr marL="712788" marR="5080" lvl="1" indent="-357188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Cases that NPA declined to prosecute and the SAPS has not provided PSiRA with updates.</a:t>
            </a:r>
          </a:p>
          <a:p>
            <a:pPr marL="0" marR="5080" lvl="1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6EA35-8C51-477F-BB1E-BCD946E277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88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00862" y="508922"/>
            <a:ext cx="749598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CRIMINAL CASES – DELAYS IN FINALISATION (…Cont’d)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6"/>
          <p:cNvSpPr txBox="1"/>
          <p:nvPr/>
        </p:nvSpPr>
        <p:spPr>
          <a:xfrm>
            <a:off x="603467" y="1171833"/>
            <a:ext cx="7535684" cy="462921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112" marR="508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sz="2000" b="1" spc="15" dirty="0">
                <a:solidFill>
                  <a:schemeClr val="accent6">
                    <a:lumMod val="50000"/>
                  </a:schemeClr>
                </a:solidFill>
              </a:rPr>
              <a:t>INITIATIVES TO IMPROVE SUCCESSFUL FINALISATION OF CRIMINAL CASES</a:t>
            </a:r>
            <a:endParaRPr lang="en-ZA" sz="2000" b="1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355600" marR="5080" lvl="1" indent="-3556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Revised MoA with SAPS in progress 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to focus on 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–</a:t>
            </a:r>
          </a:p>
          <a:p>
            <a:pPr marL="960120" marR="5080" lvl="1" indent="-490855" algn="just"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Increased co-ordination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of efforts at national and provincial level</a:t>
            </a:r>
          </a:p>
          <a:p>
            <a:pPr marL="960120" marR="5080" lvl="1" indent="-490855" algn="just"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Sharing of information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on cases investigated by both PSiRA and SAPS</a:t>
            </a:r>
          </a:p>
          <a:p>
            <a:pPr marL="960120" marR="5080" lvl="1" indent="-490855" algn="just">
              <a:buFont typeface="Wingdings" panose="05000000000000000000" pitchFamily="2" charset="2"/>
              <a:buChar char="Ø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Monitoring of criminal cases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opened and feedback on progress</a:t>
            </a:r>
          </a:p>
          <a:p>
            <a:pPr marL="355600" marR="5080" lvl="1" indent="-3556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Capacity Workshops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with NPA prosecutors on </a:t>
            </a:r>
            <a:r>
              <a:rPr lang="en-ZA" sz="2000" spc="-5" dirty="0" err="1">
                <a:solidFill>
                  <a:schemeClr val="accent6">
                    <a:lumMod val="50000"/>
                  </a:schemeClr>
                </a:solidFill>
                <a:cs typeface="Arial"/>
              </a:rPr>
              <a:t>PSiR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Act and requirements</a:t>
            </a:r>
          </a:p>
          <a:p>
            <a:pPr marL="355600" marR="5080" lvl="1" indent="-3556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Publication of enforcement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successes and compliance achievements</a:t>
            </a:r>
          </a:p>
          <a:p>
            <a:pPr marL="355600" marR="5080" lvl="1" indent="-3556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6EA35-8C51-477F-BB1E-BCD946E277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84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526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Empowering Small Businesses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23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3FC1C-C89A-4823-800E-0969B5B7E2DE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0097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33451" y="524564"/>
            <a:ext cx="7821232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OVERVIEW OF EMPOWERMENT INITIATIVES 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E6D81-9647-4995-A27F-FBED6553CF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24</a:t>
            </a:fld>
            <a:endParaRPr lang="en-ZA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DD1848A-0A8C-4C10-9900-675EA28F9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10702"/>
              </p:ext>
            </p:extLst>
          </p:nvPr>
        </p:nvGraphicFramePr>
        <p:xfrm>
          <a:off x="688772" y="3870560"/>
          <a:ext cx="7472222" cy="942720"/>
        </p:xfrm>
        <a:graphic>
          <a:graphicData uri="http://schemas.openxmlformats.org/drawingml/2006/table">
            <a:tbl>
              <a:tblPr firstRow="1" bandRow="1"/>
              <a:tblGrid>
                <a:gridCol w="374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7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Number of new entrants business briefings 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8" marR="76208" marT="38098" marB="380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6208" marR="76208" marT="38098" marB="380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06E15B-03B3-4B1D-AB1E-68A5CE61102A}"/>
              </a:ext>
            </a:extLst>
          </p:cNvPr>
          <p:cNvSpPr/>
          <p:nvPr/>
        </p:nvSpPr>
        <p:spPr>
          <a:xfrm>
            <a:off x="363098" y="1446909"/>
            <a:ext cx="80184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Induction Briefings 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for Security Business - programmes for newly registered security companies and emerging enterprises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Induction programmes include –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Basic principles to run a successful business with emphasis on compliance aspects to consider – reduce costly non-compliance sanctions </a:t>
            </a:r>
          </a:p>
        </p:txBody>
      </p:sp>
    </p:spTree>
    <p:extLst>
      <p:ext uri="{BB962C8B-B14F-4D97-AF65-F5344CB8AC3E}">
        <p14:creationId xmlns:p14="http://schemas.microsoft.com/office/powerpoint/2010/main" val="123398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0718" y="1163115"/>
            <a:ext cx="7421459" cy="180113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Annual Fees increase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to be implemented in 2021/22 was developed to address the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equalities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relating to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market share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and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contribution to PSiRA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operational cost</a:t>
            </a:r>
          </a:p>
          <a:p>
            <a:pPr marL="502920" marR="5080" indent="-490855" algn="ctr">
              <a:lnSpc>
                <a:spcPts val="2240"/>
              </a:lnSpc>
              <a:spcBef>
                <a:spcPts val="545"/>
              </a:spcBef>
            </a:pPr>
            <a:endParaRPr sz="225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B5BA97-9B3A-412D-84AD-705E7ECBD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80219"/>
              </p:ext>
            </p:extLst>
          </p:nvPr>
        </p:nvGraphicFramePr>
        <p:xfrm>
          <a:off x="600841" y="2745791"/>
          <a:ext cx="7420372" cy="238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656">
                  <a:extLst>
                    <a:ext uri="{9D8B030D-6E8A-4147-A177-3AD203B41FA5}">
                      <a16:colId xmlns:a16="http://schemas.microsoft.com/office/drawing/2014/main" val="1467560755"/>
                    </a:ext>
                  </a:extLst>
                </a:gridCol>
                <a:gridCol w="2618955">
                  <a:extLst>
                    <a:ext uri="{9D8B030D-6E8A-4147-A177-3AD203B41FA5}">
                      <a16:colId xmlns:a16="http://schemas.microsoft.com/office/drawing/2014/main" val="1713978478"/>
                    </a:ext>
                  </a:extLst>
                </a:gridCol>
                <a:gridCol w="2269761">
                  <a:extLst>
                    <a:ext uri="{9D8B030D-6E8A-4147-A177-3AD203B41FA5}">
                      <a16:colId xmlns:a16="http://schemas.microsoft.com/office/drawing/2014/main" val="2563541855"/>
                    </a:ext>
                  </a:extLst>
                </a:gridCol>
              </a:tblGrid>
              <a:tr h="630123"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Details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Large Companies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Small Companies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19710"/>
                  </a:ext>
                </a:extLst>
              </a:tr>
              <a:tr h="1125220"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Contribution to Authority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28%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72%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85687"/>
                  </a:ext>
                </a:extLst>
              </a:tr>
              <a:tr h="63012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Market Share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71%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+mn-lt"/>
                          <a:ea typeface="Verdana" panose="020B0604030504040204" pitchFamily="34" charset="0"/>
                        </a:rPr>
                        <a:t>29%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99036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2248B-03BF-489C-9308-68229128CA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25</a:t>
            </a:fld>
            <a:endParaRPr lang="en-ZA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72A07DA-D40D-441F-8C20-CAECA3B0C57F}"/>
              </a:ext>
            </a:extLst>
          </p:cNvPr>
          <p:cNvSpPr txBox="1">
            <a:spLocks/>
          </p:cNvSpPr>
          <p:nvPr/>
        </p:nvSpPr>
        <p:spPr>
          <a:xfrm>
            <a:off x="966839" y="511410"/>
            <a:ext cx="6870153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500" kern="0" spc="15" dirty="0">
                <a:latin typeface="+mn-lt"/>
              </a:rPr>
              <a:t>EMPOWERING SMALL BUSINESSES (…Cont’d)</a:t>
            </a:r>
          </a:p>
        </p:txBody>
      </p:sp>
    </p:spTree>
    <p:extLst>
      <p:ext uri="{BB962C8B-B14F-4D97-AF65-F5344CB8AC3E}">
        <p14:creationId xmlns:p14="http://schemas.microsoft.com/office/powerpoint/2010/main" val="373690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9D87-B6C8-4CF8-8BA5-4E2FA15D09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26</a:t>
            </a:fld>
            <a:endParaRPr lang="en-ZA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D81E9BA-C082-4452-BE0B-ECB9BAC87188}"/>
              </a:ext>
            </a:extLst>
          </p:cNvPr>
          <p:cNvSpPr txBox="1">
            <a:spLocks/>
          </p:cNvSpPr>
          <p:nvPr/>
        </p:nvSpPr>
        <p:spPr>
          <a:xfrm>
            <a:off x="884353" y="492991"/>
            <a:ext cx="7491170" cy="8451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2500" kern="0" spc="15" dirty="0">
                <a:latin typeface="+mn-lt"/>
              </a:rPr>
              <a:t>EMPOWERING SMALL BUSINESSES (…Cont’d)</a:t>
            </a:r>
          </a:p>
          <a:p>
            <a:pPr marL="12700" algn="l">
              <a:spcBef>
                <a:spcPts val="130"/>
              </a:spcBef>
            </a:pPr>
            <a:endParaRPr lang="en-GB" sz="2800" kern="0" spc="15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9BD82-E0EE-4BC6-AC55-5BDF7E1B79D6}"/>
              </a:ext>
            </a:extLst>
          </p:cNvPr>
          <p:cNvSpPr/>
          <p:nvPr/>
        </p:nvSpPr>
        <p:spPr>
          <a:xfrm>
            <a:off x="205823" y="1289013"/>
            <a:ext cx="8058149" cy="204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Annual fees for Small Business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remain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unchanged at 6%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while the larger companies that holds bigger market share of the industry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increase averages at 11%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Introduction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of extended payment terms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for small companies</a:t>
            </a:r>
          </a:p>
        </p:txBody>
      </p:sp>
    </p:spTree>
    <p:extLst>
      <p:ext uri="{BB962C8B-B14F-4D97-AF65-F5344CB8AC3E}">
        <p14:creationId xmlns:p14="http://schemas.microsoft.com/office/powerpoint/2010/main" val="1015809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9D87-B6C8-4CF8-8BA5-4E2FA15D09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27</a:t>
            </a:fld>
            <a:endParaRPr lang="en-ZA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D81E9BA-C082-4452-BE0B-ECB9BAC87188}"/>
              </a:ext>
            </a:extLst>
          </p:cNvPr>
          <p:cNvSpPr txBox="1">
            <a:spLocks/>
          </p:cNvSpPr>
          <p:nvPr/>
        </p:nvSpPr>
        <p:spPr>
          <a:xfrm>
            <a:off x="868973" y="498745"/>
            <a:ext cx="749117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2500" kern="0" spc="15" dirty="0">
                <a:latin typeface="+mn-lt"/>
              </a:rPr>
              <a:t>NEW EMPOWERMENT INITIATIVES</a:t>
            </a:r>
            <a:endParaRPr lang="en-GB" sz="2800" kern="0" spc="15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9BD82-E0EE-4BC6-AC55-5BDF7E1B79D6}"/>
              </a:ext>
            </a:extLst>
          </p:cNvPr>
          <p:cNvSpPr/>
          <p:nvPr/>
        </p:nvSpPr>
        <p:spPr>
          <a:xfrm>
            <a:off x="205743" y="1302049"/>
            <a:ext cx="8058149" cy="435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Equitable Funding Structure –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through the implementation of the Private Security Industry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Levies Act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–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  <a:ea typeface="Verdana" pitchFamily="34" charset="0"/>
              </a:rPr>
              <a:t>Introduction of </a:t>
            </a:r>
            <a:r>
              <a:rPr lang="en-ZA" sz="2000" b="1" dirty="0">
                <a:solidFill>
                  <a:schemeClr val="accent6">
                    <a:lumMod val="50000"/>
                  </a:schemeClr>
                </a:solidFill>
              </a:rPr>
              <a:t> onboarding </a:t>
            </a:r>
            <a:r>
              <a:rPr lang="en-ZA" sz="2000" dirty="0">
                <a:solidFill>
                  <a:schemeClr val="accent6">
                    <a:lumMod val="50000"/>
                  </a:schemeClr>
                </a:solidFill>
              </a:rPr>
              <a:t>elementary course for new business entrants – reinforcing management principles, financial management, marketing of services, etc.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4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923" y="1298252"/>
            <a:ext cx="7765923" cy="173188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Grade B: Security Manager                                                    Grade A: Security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People Management                                                          *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Budgeting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Conducting Investigative Interviews                                *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Financial Planning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ICT                                                                                         *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Business Plan                                                                     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Labour Relations                                                               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Marketing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5B149D7-5008-4719-A99F-CB1A6C4EC3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90" t="18232" r="43188" b="7037"/>
          <a:stretch/>
        </p:blipFill>
        <p:spPr>
          <a:xfrm>
            <a:off x="762000" y="3212249"/>
            <a:ext cx="1813755" cy="25286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0897B1-7FBB-496D-AF17-195E4B1659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119" t="28023" r="46521" b="14444"/>
          <a:stretch/>
        </p:blipFill>
        <p:spPr>
          <a:xfrm>
            <a:off x="5872799" y="3115733"/>
            <a:ext cx="1767743" cy="2585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551CD-9CBA-414A-89B0-47FF3CC0B4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28</a:t>
            </a:fld>
            <a:endParaRPr lang="en-ZA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FE0CFBBE-C3DA-41B3-95FC-BEC7017CDFED}"/>
              </a:ext>
            </a:extLst>
          </p:cNvPr>
          <p:cNvSpPr txBox="1">
            <a:spLocks/>
          </p:cNvSpPr>
          <p:nvPr/>
        </p:nvSpPr>
        <p:spPr>
          <a:xfrm>
            <a:off x="868973" y="498745"/>
            <a:ext cx="749117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2500" kern="0" spc="15" dirty="0">
                <a:latin typeface="+mn-lt"/>
              </a:rPr>
              <a:t>NEW EMPOWERMENT INITIATIVES </a:t>
            </a:r>
            <a:r>
              <a:rPr lang="en-GB" sz="2800" kern="0" spc="15" dirty="0">
                <a:latin typeface="+mn-lt"/>
              </a:rPr>
              <a:t>(…Cont’d)</a:t>
            </a:r>
          </a:p>
        </p:txBody>
      </p:sp>
    </p:spTree>
    <p:extLst>
      <p:ext uri="{BB962C8B-B14F-4D97-AF65-F5344CB8AC3E}">
        <p14:creationId xmlns:p14="http://schemas.microsoft.com/office/powerpoint/2010/main" val="376473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751" y="1231698"/>
            <a:ext cx="8099969" cy="291682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Promotions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of initiatives to 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Eliminate obstacles 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for to PDI’s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participation in ownership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Employment and advancement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of youth within the industry</a:t>
            </a:r>
            <a:endParaRPr lang="en-GB" sz="2000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Reduce regulatory obstacles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 for new entrants</a:t>
            </a:r>
            <a:endParaRPr lang="en-Z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Encourage good corporate citizenship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amongst industry role players in the sector, including participation in corporate social investment projects</a:t>
            </a:r>
            <a:endParaRPr lang="en-Z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9D87-B6C8-4CF8-8BA5-4E2FA15D09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29</a:t>
            </a:fld>
            <a:endParaRPr lang="en-ZA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D81E9BA-C082-4452-BE0B-ECB9BAC87188}"/>
              </a:ext>
            </a:extLst>
          </p:cNvPr>
          <p:cNvSpPr txBox="1">
            <a:spLocks/>
          </p:cNvSpPr>
          <p:nvPr/>
        </p:nvSpPr>
        <p:spPr>
          <a:xfrm>
            <a:off x="885280" y="494992"/>
            <a:ext cx="8013153" cy="8451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2500" kern="0" spc="15" dirty="0">
                <a:latin typeface="+mn-lt"/>
              </a:rPr>
              <a:t>EMPOWERING SMALL BUSINESSES (…Cont’d)</a:t>
            </a:r>
          </a:p>
          <a:p>
            <a:pPr marL="12700" algn="l">
              <a:spcBef>
                <a:spcPts val="130"/>
              </a:spcBef>
            </a:pPr>
            <a:endParaRPr lang="en-GB" sz="2800" kern="0" spc="1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3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73097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 err="1">
                <a:latin typeface="+mn-lt"/>
              </a:rPr>
              <a:t>PSiRA’S</a:t>
            </a:r>
            <a:r>
              <a:rPr lang="en-ZA" sz="2400" kern="0" spc="15" dirty="0">
                <a:latin typeface="+mn-lt"/>
              </a:rPr>
              <a:t> VIRTUAL </a:t>
            </a:r>
            <a:r>
              <a:rPr lang="en-ZA" sz="2500" kern="0" spc="15" dirty="0">
                <a:latin typeface="+mn-lt"/>
              </a:rPr>
              <a:t>DELEGATION</a:t>
            </a:r>
            <a:r>
              <a:rPr lang="en-ZA" sz="2400" kern="0" spc="15" dirty="0">
                <a:latin typeface="+mn-lt"/>
              </a:rPr>
              <a:t> (…Cont’d)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F6C2FDB9-B467-4D17-BE38-634146F03369}"/>
              </a:ext>
            </a:extLst>
          </p:cNvPr>
          <p:cNvSpPr txBox="1">
            <a:spLocks/>
          </p:cNvSpPr>
          <p:nvPr/>
        </p:nvSpPr>
        <p:spPr>
          <a:xfrm>
            <a:off x="493939" y="1366075"/>
            <a:ext cx="4968875" cy="485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kern="0" spc="15" dirty="0">
                <a:latin typeface="+mn-lt"/>
              </a:rPr>
              <a:t>Management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3EE1A439-5F06-4212-BF29-8DC0D96472A0}"/>
              </a:ext>
            </a:extLst>
          </p:cNvPr>
          <p:cNvSpPr txBox="1"/>
          <p:nvPr/>
        </p:nvSpPr>
        <p:spPr>
          <a:xfrm>
            <a:off x="195507" y="1885545"/>
            <a:ext cx="8643693" cy="3809376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Manabela (Sam) Chauke  	-	Director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Mrs. Mmatlou Sebogodi		-	Deputy Director: 							Finance &amp; Admin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Jan Sambo			-	Acting Deputy Director: 						Law Enforcement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Stefan Badenhorst		-	Chief Operating Officer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Sabelo Gumedze			-	Acting Deputy Director: 						Training &amp; Communications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Mr. Jacob Makgolane		           	-	Corporate Secretary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92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400" y="1752600"/>
            <a:ext cx="90170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PSiRA / SAPS / NPA – RELATIONSHIP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30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3FC1C-C89A-4823-800E-0969B5B7E2DE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0194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97700" y="339715"/>
            <a:ext cx="8229600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IMPROVING THE RELATIONSHIP BETWEEN </a:t>
            </a:r>
            <a:br>
              <a:rPr lang="en-ZA" sz="2500" spc="15" dirty="0">
                <a:latin typeface="+mn-lt"/>
              </a:rPr>
            </a:br>
            <a:r>
              <a:rPr lang="en-ZA" sz="2500" spc="15" dirty="0">
                <a:latin typeface="+mn-lt"/>
              </a:rPr>
              <a:t>PSiRA/SAPS/NPA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6"/>
          <p:cNvSpPr txBox="1"/>
          <p:nvPr/>
        </p:nvSpPr>
        <p:spPr>
          <a:xfrm>
            <a:off x="414690" y="1414144"/>
            <a:ext cx="7627127" cy="35904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 lvl="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OVERVIEW OF EXISTING  INITIATIVES </a:t>
            </a:r>
          </a:p>
          <a:p>
            <a:pPr marL="354965" marR="5080" lvl="0" indent="-3429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Conducting joint </a:t>
            </a:r>
            <a:r>
              <a:rPr kumimoji="0" lang="en-ZA" sz="2000" b="0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operations</a:t>
            </a:r>
          </a:p>
          <a:p>
            <a:pPr marL="354965" marR="5080" lvl="0" indent="-3429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E</a:t>
            </a:r>
            <a:r>
              <a:rPr kumimoji="0" lang="en-ZA" sz="2000" b="1" i="0" u="none" strike="noStrike" kern="1200" cap="none" spc="-5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nforcement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kumimoji="0" lang="en-ZA" sz="20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and compliance</a:t>
            </a: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of PSiR Act and Firearm Control Act</a:t>
            </a:r>
          </a:p>
          <a:p>
            <a:pPr marL="354965" marR="5080" lvl="0" indent="-3429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Fingerprint verifications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against the Criminal Record Database</a:t>
            </a:r>
          </a:p>
          <a:p>
            <a:pPr marL="354965" marR="5080" lvl="0" indent="-3429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Sharing of information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– NATJOC/PROVJOC</a:t>
            </a:r>
          </a:p>
          <a:p>
            <a:pPr marL="354965" marR="508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Collaborations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between PSiRA and NPA Pretoria, Durban and Pietermaritzburg  to deal with dockets that were registered by the PSiRA inspectors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6505D-62C6-443C-808A-F7776946C0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569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30389" y="335206"/>
            <a:ext cx="7406931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IMPROVING THE RELATIONSHIP BETWEEN </a:t>
            </a:r>
            <a:br>
              <a:rPr lang="en-ZA" sz="2500" spc="15" dirty="0">
                <a:latin typeface="+mn-lt"/>
              </a:rPr>
            </a:br>
            <a:r>
              <a:rPr lang="en-ZA" sz="2500" spc="15" dirty="0">
                <a:latin typeface="+mn-lt"/>
              </a:rPr>
              <a:t>PSiRA/SAPS/NPA (…Cont’d)</a:t>
            </a:r>
            <a:endParaRPr sz="25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object 6"/>
          <p:cNvSpPr txBox="1"/>
          <p:nvPr/>
        </p:nvSpPr>
        <p:spPr>
          <a:xfrm>
            <a:off x="228600" y="1430550"/>
            <a:ext cx="8019961" cy="357084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INITIATIVES TO IMPROVE RELATIONSHIP </a:t>
            </a:r>
          </a:p>
          <a:p>
            <a:pPr marL="502920" marR="5080" indent="-49085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Revised MoA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between PSiRA and SAPS – in progress</a:t>
            </a:r>
          </a:p>
          <a:p>
            <a:pPr marL="502920" marR="5080" indent="-490855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Integration of the firearm register </a:t>
            </a:r>
            <a:r>
              <a:rPr lang="en-GB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for all licenced Service Providers</a:t>
            </a:r>
            <a:endParaRPr kumimoji="0" lang="en-ZA" sz="2000" b="0" i="0" u="none" strike="noStrike" kern="1200" cap="none" spc="-5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cs typeface="Arial"/>
            </a:endParaRPr>
          </a:p>
          <a:p>
            <a:pPr marL="502920" marR="5080" lvl="0" indent="-490855" algn="l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MoU at national and provincial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levels of NPA , to address the following issues</a:t>
            </a:r>
            <a:r>
              <a:rPr kumimoji="0" lang="en-ZA" sz="2000" b="0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 –</a:t>
            </a:r>
          </a:p>
          <a:p>
            <a:pPr marL="960120" marR="5080" lvl="1" indent="-490855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Promotion of PSiRA’s mandate 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to</a:t>
            </a:r>
            <a:r>
              <a:rPr kumimoji="0" lang="en-ZA" sz="2000" b="0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 prosecutors</a:t>
            </a:r>
          </a:p>
          <a:p>
            <a:pPr marL="960120" marR="5080" lvl="1" indent="-490855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b="1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Facilitation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of prosecution outcomes</a:t>
            </a:r>
          </a:p>
          <a:p>
            <a:pPr marL="960120" marR="5080" lvl="1" indent="-490855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Referral</a:t>
            </a:r>
            <a:r>
              <a:rPr kumimoji="0" lang="en-ZA" sz="2000" b="1" i="0" u="none" strike="noStrike" kern="1200" cap="none" spc="-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 of dockets </a:t>
            </a:r>
            <a:r>
              <a:rPr kumimoji="0" lang="en-ZA" sz="2000" b="0" i="0" u="none" strike="noStrike" kern="1200" cap="none" spc="-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for decision by SAPS/PSiRA</a:t>
            </a:r>
            <a:endParaRPr lang="en-ZA" sz="2000" spc="-5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960120" marR="5080" lvl="1" indent="-490855" algn="l" defTabSz="914400" rtl="0" eaLnBrk="1" fontAlgn="auto" latinLnBrk="0" hangingPunct="1"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b="1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Identifying capacity </a:t>
            </a:r>
            <a:r>
              <a:rPr kumimoji="0" lang="en-ZA" sz="2000" b="0" i="0" u="none" strike="noStrike" kern="1200" cap="none" spc="-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building </a:t>
            </a:r>
            <a:r>
              <a:rPr kumimoji="0" lang="en-ZA" sz="2000" b="0" i="0" u="none" strike="noStrike" kern="1200" cap="none" spc="-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 gaps</a:t>
            </a:r>
            <a:r>
              <a:rPr lang="en-ZA" sz="2000" spc="-5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 </a:t>
            </a:r>
            <a:r>
              <a:rPr kumimoji="0" lang="en-ZA" sz="2000" b="0" i="0" u="none" strike="noStrike" kern="1200" cap="none" spc="-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Arial"/>
              </a:rPr>
              <a:t>for both stakeholders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BB108-1E01-4874-9FFA-A202C54A05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0751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F2D0D-FBBA-4030-B269-7DE74407E9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A95BD-00F1-4A5B-8E8E-31336D78E2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33</a:t>
            </a:fld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1356-A9D9-431E-9FB3-12338C840415}"/>
              </a:ext>
            </a:extLst>
          </p:cNvPr>
          <p:cNvSpPr txBox="1"/>
          <p:nvPr/>
        </p:nvSpPr>
        <p:spPr>
          <a:xfrm>
            <a:off x="762000" y="1151453"/>
            <a:ext cx="70567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THANK YOU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Private Security Industry Regulatory Authority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420 Witch-Hazel Avenue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Block B – Eco Glades 2 Office Park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Eco Park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Highveld Ext 70</a:t>
            </a:r>
          </a:p>
          <a:p>
            <a:pPr>
              <a:spcBef>
                <a:spcPct val="50000"/>
              </a:spcBef>
              <a:defRPr/>
            </a:pPr>
            <a:endParaRPr lang="en-ZA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Tel No.: 086 10 PSiRA (77472) or +27 12 337 5500</a:t>
            </a:r>
          </a:p>
          <a:p>
            <a:pPr>
              <a:spcBef>
                <a:spcPct val="50000"/>
              </a:spcBef>
              <a:defRPr/>
            </a:pP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Website: </a:t>
            </a: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www.psira.co.za</a:t>
            </a: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or </a:t>
            </a: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4"/>
              </a:rPr>
              <a:t>info@psira.co.za</a:t>
            </a:r>
            <a:r>
              <a:rPr lang="en-Z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99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73097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500" kern="0" spc="15" dirty="0">
                <a:latin typeface="+mn-lt"/>
              </a:rPr>
              <a:t>PRESENTATION OVERVIEW</a:t>
            </a: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49BCD6A6-7C4A-4ABD-BA61-EE0BA08D63CC}"/>
              </a:ext>
            </a:extLst>
          </p:cNvPr>
          <p:cNvSpPr txBox="1"/>
          <p:nvPr/>
        </p:nvSpPr>
        <p:spPr>
          <a:xfrm>
            <a:off x="480142" y="1631176"/>
            <a:ext cx="7391400" cy="173188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 of Council and overview of Council governance structures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Feedback on PCoP’s Budget Review and Recommendation Report</a:t>
            </a:r>
            <a:endParaRPr sz="22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8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371600"/>
            <a:ext cx="61722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PCoP</a:t>
            </a: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Budget Review Recommendations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662B8-3059-48FC-9045-4A23D5C4C2A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E14D-6019-413C-83F9-3F99822C37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97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6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7663686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500" kern="0" spc="15" dirty="0">
                <a:latin typeface="+mn-lt"/>
              </a:rPr>
              <a:t>OVERVIEW BUDGET REVIEW RECOMMENDATIONS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3BED0F2A-9443-4D4A-91E4-E2CA9A641DB8}"/>
              </a:ext>
            </a:extLst>
          </p:cNvPr>
          <p:cNvSpPr txBox="1"/>
          <p:nvPr/>
        </p:nvSpPr>
        <p:spPr>
          <a:xfrm>
            <a:off x="457911" y="1455880"/>
            <a:ext cx="7663687" cy="2510687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Appointment of PSiRA Council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Strengthening compliance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enforcement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PSiRA Compliance Forums – strengthening capacity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Criminal Cases – Delays in investigations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Empowering small businesses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Improved relationship with SAPS and NPA</a:t>
            </a:r>
            <a:endParaRPr sz="22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23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371600"/>
            <a:ext cx="617220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Appointment of PSiRA Council and Governance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C2E70-5CBD-400A-8DCD-C7ABDC9E61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FA12-D9C3-470A-A89D-A0713F825E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7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2BED0-5E29-4474-8CFA-B49CEA98E500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645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17968" y="486106"/>
            <a:ext cx="8354632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500" spc="15" dirty="0">
                <a:latin typeface="+mn-lt"/>
              </a:rPr>
              <a:t>APPOINTMENT OF PSiRA COUNCIL AND GOVERNANCE</a:t>
            </a:r>
            <a:endParaRPr sz="2500" spc="15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295400"/>
            <a:ext cx="7548663" cy="490198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The Minister of Police has in terms of section 6 of the Private Security Industry Regulation Act, 2001 appointed the following Council members in consultation with Cabinet:</a:t>
            </a:r>
          </a:p>
          <a:p>
            <a:pPr algn="just">
              <a:spcAft>
                <a:spcPts val="1200"/>
              </a:spcAft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	(1) Dr Leah </a:t>
            </a:r>
            <a:r>
              <a:rPr lang="en-ZA" altLang="en-US" dirty="0" err="1">
                <a:solidFill>
                  <a:schemeClr val="accent6">
                    <a:lumMod val="50000"/>
                  </a:schemeClr>
                </a:solidFill>
              </a:rPr>
              <a:t>Mofomme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 (Chairperson);</a:t>
            </a:r>
          </a:p>
          <a:p>
            <a:pPr algn="just">
              <a:spcAft>
                <a:spcPts val="1200"/>
              </a:spcAft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	(2) Mr Solomon </a:t>
            </a:r>
            <a:r>
              <a:rPr lang="en-ZA" altLang="en-US" dirty="0" err="1">
                <a:solidFill>
                  <a:schemeClr val="accent6">
                    <a:lumMod val="50000"/>
                  </a:schemeClr>
                </a:solidFill>
              </a:rPr>
              <a:t>Ralebipi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 (Deputy Chairperson);</a:t>
            </a:r>
          </a:p>
          <a:p>
            <a:pPr algn="just">
              <a:spcAft>
                <a:spcPts val="1200"/>
              </a:spcAft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	(3) Dr </a:t>
            </a:r>
            <a:r>
              <a:rPr lang="en-ZA" altLang="en-US" dirty="0" err="1">
                <a:solidFill>
                  <a:schemeClr val="accent6">
                    <a:lumMod val="50000"/>
                  </a:schemeClr>
                </a:solidFill>
              </a:rPr>
              <a:t>Sithembile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altLang="en-US" dirty="0" err="1">
                <a:solidFill>
                  <a:schemeClr val="accent6">
                    <a:lumMod val="50000"/>
                  </a:schemeClr>
                </a:solidFill>
              </a:rPr>
              <a:t>Mbete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 (Member);</a:t>
            </a:r>
          </a:p>
          <a:p>
            <a:pPr algn="just">
              <a:spcAft>
                <a:spcPts val="1200"/>
              </a:spcAft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	(4) Mr Humphrey </a:t>
            </a:r>
            <a:r>
              <a:rPr lang="en-ZA" altLang="en-US" dirty="0" err="1">
                <a:solidFill>
                  <a:schemeClr val="accent6">
                    <a:lumMod val="50000"/>
                  </a:schemeClr>
                </a:solidFill>
              </a:rPr>
              <a:t>Ngubane</a:t>
            </a: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 (Member); and</a:t>
            </a:r>
          </a:p>
          <a:p>
            <a:pPr algn="just">
              <a:spcAft>
                <a:spcPts val="1200"/>
              </a:spcAft>
              <a:defRPr/>
            </a:pPr>
            <a:r>
              <a:rPr lang="en-ZA" altLang="en-US" dirty="0">
                <a:solidFill>
                  <a:schemeClr val="accent6">
                    <a:lumMod val="50000"/>
                  </a:schemeClr>
                </a:solidFill>
              </a:rPr>
              <a:t>	(5) Ms Thandeka Ntshangase (Member).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Appointment is for a period of three (3) years, </a:t>
            </a:r>
            <a:r>
              <a:rPr lang="en-ZA" b="1" dirty="0">
                <a:solidFill>
                  <a:schemeClr val="accent6">
                    <a:lumMod val="50000"/>
                  </a:schemeClr>
                </a:solidFill>
              </a:rPr>
              <a:t>effective from 01/01/2021</a:t>
            </a: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A Virtual </a:t>
            </a:r>
            <a:r>
              <a:rPr lang="en-ZA" b="1" dirty="0">
                <a:solidFill>
                  <a:schemeClr val="accent6">
                    <a:lumMod val="50000"/>
                  </a:schemeClr>
                </a:solidFill>
              </a:rPr>
              <a:t>Induction Workshop </a:t>
            </a: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for the new Council was conducted by PSiRA Management on the 12-13 January 2021.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ZA" b="1" dirty="0">
                <a:solidFill>
                  <a:schemeClr val="accent6">
                    <a:lumMod val="50000"/>
                  </a:schemeClr>
                </a:solidFill>
              </a:rPr>
              <a:t>first meeting of the Council </a:t>
            </a: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was determined by the Minister under section 12(1) of the Act, and was held on 28 January 2021.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538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47800"/>
            <a:ext cx="626364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Strengthening Compliance &amp; Enforcement</a:t>
            </a:r>
            <a:endParaRPr sz="4400" spc="15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3CC3F-6657-49CF-AB2A-F72A900C070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77F1-1C3A-4E60-A962-CC4E0E5017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9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CC7AF-54E2-4C46-8111-DB24CB2D7426}"/>
              </a:ext>
            </a:extLst>
          </p:cNvPr>
          <p:cNvSpPr txBox="1"/>
          <p:nvPr/>
        </p:nvSpPr>
        <p:spPr>
          <a:xfrm>
            <a:off x="7315200" y="502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29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96F91AC8CA042B42965DE7A5A6B82" ma:contentTypeVersion="10" ma:contentTypeDescription="Create a new document." ma:contentTypeScope="" ma:versionID="7db83c1322800924eaf93678ebea8ffd">
  <xsd:schema xmlns:xsd="http://www.w3.org/2001/XMLSchema" xmlns:xs="http://www.w3.org/2001/XMLSchema" xmlns:p="http://schemas.microsoft.com/office/2006/metadata/properties" xmlns:ns3="6c085640-a667-48df-a7ac-43fed21d7123" targetNamespace="http://schemas.microsoft.com/office/2006/metadata/properties" ma:root="true" ma:fieldsID="7bd5336154467c8d8f4047b2361669c5" ns3:_="">
    <xsd:import namespace="6c085640-a667-48df-a7ac-43fed21d71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85640-a667-48df-a7ac-43fed21d7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296DA7-5330-4813-A4F0-42963E22A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85640-a667-48df-a7ac-43fed21d7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4A8D62-6912-48B3-BAB8-3F4F9B70D9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7E1FE-BA60-4802-A2B1-71069462C13D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6c085640-a667-48df-a7ac-43fed21d712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1606</Words>
  <Application>Microsoft Office PowerPoint</Application>
  <PresentationFormat>On-screen Show (4:3)</PresentationFormat>
  <Paragraphs>279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Portfolio Committee on Police  Budget Review and Recommendation Report  Presented by Mr Manabela Chauke Director 17 February 2021 </vt:lpstr>
      <vt:lpstr>PowerPoint Presentation</vt:lpstr>
      <vt:lpstr>PowerPoint Presentation</vt:lpstr>
      <vt:lpstr>PowerPoint Presentation</vt:lpstr>
      <vt:lpstr> PCoP Budget Review Recommendations</vt:lpstr>
      <vt:lpstr>PowerPoint Presentation</vt:lpstr>
      <vt:lpstr> Appointment of PSiRA Council and Governance</vt:lpstr>
      <vt:lpstr>APPOINTMENT OF PSiRA COUNCIL AND GOVERNANCE</vt:lpstr>
      <vt:lpstr> Strengthening Compliance &amp; Enforcement</vt:lpstr>
      <vt:lpstr>STRENGTHENING COMPLIANCE AND ENFORCEMENT</vt:lpstr>
      <vt:lpstr>STRENGTHENING COMPLIANCE AND ENFORCEMENT (…Cont’d)</vt:lpstr>
      <vt:lpstr>STRENGTHENING COMPLIANCE AND ENFORCEMENT (…Cont’d)</vt:lpstr>
      <vt:lpstr>STRENGTHENING COMPLIANCE AND ENFORCEMENT (…Cont’d)  </vt:lpstr>
      <vt:lpstr> Strengthening PSiRA’s Compliance Forums</vt:lpstr>
      <vt:lpstr>STRENGTHENING PSiRA’s COMPLIANCE FORUMS </vt:lpstr>
      <vt:lpstr>STRENGTHENING PSiRA’s COMPLIANCE FORUMS (…Cont’d)</vt:lpstr>
      <vt:lpstr>STRENGTHENING PSiRA’s COMPLIANCE FORUMS (…Cont’d)</vt:lpstr>
      <vt:lpstr>STRENGTHENING PSiRA’s COMPLIANCE FORUMS – PICF AND OTHER STAKEHOLDER ENGAGEMENTS </vt:lpstr>
      <vt:lpstr>STRENGTHENING PSiRA’s COMPLIANCE FORUMS (…Cont’d)</vt:lpstr>
      <vt:lpstr> Criminal Cases – Delays in Investigations</vt:lpstr>
      <vt:lpstr>CRIMINAL CASES – DELAYS IN FINALISATION</vt:lpstr>
      <vt:lpstr>CRIMINAL CASES – DELAYS IN FINALISATION (…Cont’d)</vt:lpstr>
      <vt:lpstr> Empowering Small Businesses</vt:lpstr>
      <vt:lpstr>OVERVIEW OF EMPOWERMENT INITIATIVES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PSiRA / SAPS / NPA – RELATIONSHIP</vt:lpstr>
      <vt:lpstr>IMPROVING THE RELATIONSHIP BETWEEN  PSiRA/SAPS/NPA</vt:lpstr>
      <vt:lpstr>IMPROVING THE RELATIONSHIP BETWEEN  PSiRA/SAPS/NPA (…Cont’d)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PSIRA cover Slide</dc:title>
  <dc:creator>Ravern</dc:creator>
  <cp:lastModifiedBy>Babalwa Mbengo</cp:lastModifiedBy>
  <cp:revision>40</cp:revision>
  <cp:lastPrinted>2021-02-05T08:28:21Z</cp:lastPrinted>
  <dcterms:created xsi:type="dcterms:W3CDTF">2020-11-17T07:29:51Z</dcterms:created>
  <dcterms:modified xsi:type="dcterms:W3CDTF">2021-02-09T07:49:39Z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FreeHand MX: pictwpstops filter 1.0</vt:lpwstr>
  </property>
  <property fmtid="{D5CDD505-2E9C-101B-9397-08002B2CF9AE}" pid="4" name="LastSaved">
    <vt:filetime>2020-11-17T00:00:00Z</vt:filetime>
  </property>
  <property fmtid="{D5CDD505-2E9C-101B-9397-08002B2CF9AE}" pid="5" name="ContentTypeId">
    <vt:lpwstr>0x010100F0496F91AC8CA042B42965DE7A5A6B82</vt:lpwstr>
  </property>
</Properties>
</file>