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9" r:id="rId2"/>
    <p:sldId id="384" r:id="rId3"/>
    <p:sldId id="410" r:id="rId4"/>
    <p:sldId id="411" r:id="rId5"/>
    <p:sldId id="412" r:id="rId6"/>
    <p:sldId id="407" r:id="rId7"/>
    <p:sldId id="413" r:id="rId8"/>
    <p:sldId id="408" r:id="rId9"/>
    <p:sldId id="414" r:id="rId10"/>
    <p:sldId id="409" r:id="rId11"/>
    <p:sldId id="416" r:id="rId12"/>
    <p:sldId id="417" r:id="rId13"/>
    <p:sldId id="418" r:id="rId14"/>
    <p:sldId id="420" r:id="rId15"/>
    <p:sldId id="419" r:id="rId16"/>
    <p:sldId id="421" r:id="rId17"/>
    <p:sldId id="422" r:id="rId18"/>
    <p:sldId id="423" r:id="rId19"/>
    <p:sldId id="424" r:id="rId20"/>
    <p:sldId id="425" r:id="rId21"/>
    <p:sldId id="426" r:id="rId22"/>
    <p:sldId id="394" r:id="rId23"/>
    <p:sldId id="35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04E65E-B93D-47C9-83A6-7C3097B6D17E}" type="datetimeFigureOut">
              <a:rPr lang="en-ZA" smtClean="0"/>
              <a:pPr/>
              <a:t>2020/11/17</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03DE00-0B3C-42FD-A544-8D0FB66E5B1D}" type="slidenum">
              <a:rPr lang="en-ZA" smtClean="0"/>
              <a:pPr/>
              <a:t>‹#›</a:t>
            </a:fld>
            <a:endParaRPr lang="en-ZA" dirty="0"/>
          </a:p>
        </p:txBody>
      </p:sp>
    </p:spTree>
    <p:extLst>
      <p:ext uri="{BB962C8B-B14F-4D97-AF65-F5344CB8AC3E}">
        <p14:creationId xmlns:p14="http://schemas.microsoft.com/office/powerpoint/2010/main" val="89274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ZA" dirty="0" smtClean="0"/>
              <a:t> 2</a:t>
            </a:r>
            <a:r>
              <a:rPr lang="en-ZA" baseline="0" dirty="0" smtClean="0"/>
              <a:t> </a:t>
            </a:r>
            <a:r>
              <a:rPr lang="en-ZA" dirty="0" smtClean="0"/>
              <a:t> </a:t>
            </a:r>
            <a:r>
              <a:rPr lang="en-ZA" b="1" dirty="0" smtClean="0"/>
              <a:t>Chapter</a:t>
            </a:r>
            <a:r>
              <a:rPr lang="en-ZA" b="1" baseline="0" dirty="0" smtClean="0"/>
              <a:t> 9 Constitution</a:t>
            </a:r>
          </a:p>
          <a:p>
            <a:r>
              <a:rPr lang="en-ZA" b="1" dirty="0" smtClean="0"/>
              <a:t>181</a:t>
            </a:r>
            <a:r>
              <a:rPr lang="en-ZA" b="1" baseline="0" dirty="0" smtClean="0"/>
              <a:t> Establishment and governing principles</a:t>
            </a:r>
          </a:p>
          <a:p>
            <a:pPr marL="232943" indent="-232943">
              <a:buAutoNum type="arabicParenBoth"/>
            </a:pPr>
            <a:r>
              <a:rPr lang="en-ZA" b="0" baseline="0" dirty="0" smtClean="0"/>
              <a:t>The following state institutions strengthen constitutional democracy in the Republic:</a:t>
            </a:r>
          </a:p>
          <a:p>
            <a:pPr marL="232943" indent="-232943"/>
            <a:r>
              <a:rPr lang="en-ZA" b="0" baseline="0" dirty="0" smtClean="0"/>
              <a:t>     (a) The Public Protector.</a:t>
            </a:r>
          </a:p>
          <a:p>
            <a:pPr marL="232943" indent="-232943"/>
            <a:r>
              <a:rPr lang="en-ZA" b="0" baseline="0" dirty="0" smtClean="0"/>
              <a:t>     (b) The South African Human Rights Commission.</a:t>
            </a:r>
          </a:p>
          <a:p>
            <a:pPr marL="232943" indent="-232943"/>
            <a:r>
              <a:rPr lang="en-ZA" b="0" baseline="0" dirty="0" smtClean="0"/>
              <a:t>[Para.(b) amended by s. 4 of the Constitution 2</a:t>
            </a:r>
            <a:r>
              <a:rPr lang="en-ZA" b="0" baseline="30000" dirty="0" smtClean="0"/>
              <a:t>nd</a:t>
            </a:r>
            <a:r>
              <a:rPr lang="en-ZA" b="0" baseline="0" dirty="0" smtClean="0"/>
              <a:t> Amendment Act of 1998.]</a:t>
            </a:r>
          </a:p>
          <a:p>
            <a:pPr marL="232943" indent="-232943"/>
            <a:r>
              <a:rPr lang="en-ZA" b="0" baseline="0" dirty="0" smtClean="0"/>
              <a:t>       (c) The Commission of the Promotion and Protection of the Rights of Culture, Religion and Linguistic Communities.</a:t>
            </a:r>
          </a:p>
          <a:p>
            <a:pPr marL="232943" indent="-232943"/>
            <a:r>
              <a:rPr lang="en-ZA" b="0" baseline="0" dirty="0" smtClean="0"/>
              <a:t>       (d) The Commission for Gender Equality.</a:t>
            </a:r>
          </a:p>
          <a:p>
            <a:pPr marL="232943" indent="-232943"/>
            <a:r>
              <a:rPr lang="en-ZA" b="0" baseline="0" dirty="0" smtClean="0"/>
              <a:t>       (e) The Auditor-General.</a:t>
            </a:r>
          </a:p>
          <a:p>
            <a:pPr marL="232943" indent="-232943"/>
            <a:r>
              <a:rPr lang="en-ZA" b="0" baseline="0" dirty="0" smtClean="0"/>
              <a:t>       (f) The Electoral Commission .</a:t>
            </a:r>
          </a:p>
          <a:p>
            <a:pPr marL="232943" indent="-232943"/>
            <a:endParaRPr lang="en-ZA" b="0" baseline="0" dirty="0" smtClean="0"/>
          </a:p>
          <a:p>
            <a:pPr marL="232943" indent="-232943"/>
            <a:r>
              <a:rPr lang="en-ZA" b="0" baseline="0" dirty="0" smtClean="0"/>
              <a:t>(2) These institutions are independent, and subject only to the Constitution and the law, and they must be impartial and must exercise their powers and perform their functions without fear, favour or prejudice.</a:t>
            </a:r>
          </a:p>
          <a:p>
            <a:pPr marL="232943" indent="-232943"/>
            <a:r>
              <a:rPr lang="en-ZA" b="0" baseline="0" dirty="0" smtClean="0"/>
              <a:t>(3) Other organs of the state, through legislative and other measures, must assist and protect these institutions to ensure the independence, impartiality, dignity and effectiveness of these institutions.</a:t>
            </a:r>
          </a:p>
          <a:p>
            <a:pPr marL="232943" indent="-232943"/>
            <a:r>
              <a:rPr lang="en-ZA" b="0" baseline="0" dirty="0" smtClean="0"/>
              <a:t>(4) No person or organ of state may interfere with the functioning of these institutions.</a:t>
            </a:r>
          </a:p>
          <a:p>
            <a:pPr marL="232943" indent="-232943"/>
            <a:r>
              <a:rPr lang="en-ZA" b="0" baseline="0" dirty="0" smtClean="0"/>
              <a:t>(5) These institutions are accountable to the National Assembly, and must report on their activities and the performance of their functions to the Assembly at least once a year.</a:t>
            </a:r>
          </a:p>
          <a:p>
            <a:pPr marL="232943" indent="-232943"/>
            <a:endParaRPr lang="en-ZA" b="0" baseline="0" dirty="0" smtClean="0"/>
          </a:p>
          <a:p>
            <a:pPr marL="232943" indent="-232943"/>
            <a:r>
              <a:rPr lang="en-ZA" b="1" baseline="0" dirty="0" smtClean="0"/>
              <a:t>Commission  for the Protection and Protection of the Rights of Cultural, Religious and Linguistic Communities</a:t>
            </a:r>
          </a:p>
          <a:p>
            <a:pPr marL="232943" indent="-232943"/>
            <a:r>
              <a:rPr lang="en-ZA" b="1" baseline="0" dirty="0" smtClean="0"/>
              <a:t>(</a:t>
            </a:r>
            <a:r>
              <a:rPr lang="en-ZA" b="1" baseline="0" dirty="0" err="1" smtClean="0"/>
              <a:t>ss</a:t>
            </a:r>
            <a:r>
              <a:rPr lang="en-ZA" b="1" baseline="0" dirty="0" smtClean="0"/>
              <a:t> 185-186) </a:t>
            </a:r>
          </a:p>
          <a:p>
            <a:pPr marL="232943" indent="-232943"/>
            <a:endParaRPr lang="en-ZA" b="1" baseline="0" dirty="0" smtClean="0"/>
          </a:p>
          <a:p>
            <a:pPr marL="232943" indent="-232943"/>
            <a:r>
              <a:rPr lang="en-ZA" b="1" baseline="0" dirty="0" smtClean="0"/>
              <a:t>Functions of Commission</a:t>
            </a:r>
          </a:p>
          <a:p>
            <a:pPr marL="232943" indent="-232943"/>
            <a:endParaRPr lang="en-ZA" b="1" baseline="0" dirty="0" smtClean="0"/>
          </a:p>
          <a:p>
            <a:pPr marL="232943" indent="-232943">
              <a:buAutoNum type="arabicParenBoth"/>
            </a:pPr>
            <a:r>
              <a:rPr lang="en-ZA" b="0" baseline="0" dirty="0" smtClean="0"/>
              <a:t>The primary objects of the Commission for the Promotion and Protection of the Rights of Cultural, Religion and Linguistic Communities are-</a:t>
            </a:r>
          </a:p>
          <a:p>
            <a:pPr marL="232943" indent="-232943"/>
            <a:r>
              <a:rPr lang="en-ZA" b="0" baseline="0" dirty="0" smtClean="0"/>
              <a:t>      (a) to promote respect for the rights of cultural, religious and linguistic communities;</a:t>
            </a:r>
          </a:p>
          <a:p>
            <a:pPr marL="232943" indent="-232943"/>
            <a:r>
              <a:rPr lang="en-ZA" b="0" baseline="0" dirty="0" smtClean="0"/>
              <a:t>      (b) to promote and develop peace, friendship, humanity, tolerance and national  unity among cultural, religious and linguistic communities, on the basis of equality, non-discrimination and free association; and </a:t>
            </a:r>
          </a:p>
          <a:p>
            <a:pPr marL="232943" indent="-232943"/>
            <a:r>
              <a:rPr lang="en-ZA" b="0" baseline="0" dirty="0" smtClean="0"/>
              <a:t>       (c) to recommend the establishment or recognition, in accordance with national legislation, of a cultural or other council</a:t>
            </a:r>
          </a:p>
          <a:p>
            <a:pPr marL="232943" indent="-232943"/>
            <a:r>
              <a:rPr lang="en-ZA" b="0" baseline="0" dirty="0" smtClean="0"/>
              <a:t>        for a community or communities in South Africa.</a:t>
            </a:r>
          </a:p>
          <a:p>
            <a:pPr marL="232943" indent="-232943"/>
            <a:endParaRPr lang="en-ZA" b="0" baseline="0" dirty="0" smtClean="0"/>
          </a:p>
          <a:p>
            <a:pPr marL="232943" indent="-232943"/>
            <a:r>
              <a:rPr lang="en-ZA" b="0" baseline="0" dirty="0" smtClean="0"/>
              <a:t>(2) The Commission has the power, as regulated by national legislation, necessary to achieve its primary objects, including the power to monitor, investigate, research, educate, lobby, advice and report on issues concerning the rights of cultural, religious and linguistic communities.</a:t>
            </a:r>
          </a:p>
          <a:p>
            <a:pPr marL="232943" indent="-232943"/>
            <a:endParaRPr lang="en-ZA" b="0" baseline="0" dirty="0" smtClean="0"/>
          </a:p>
          <a:p>
            <a:pPr marL="232943" indent="-232943"/>
            <a:r>
              <a:rPr lang="en-ZA" b="1" baseline="0" dirty="0" smtClean="0"/>
              <a:t>The Public Finance Management Act</a:t>
            </a:r>
          </a:p>
          <a:p>
            <a:pPr marL="232943" indent="-232943"/>
            <a:endParaRPr lang="en-ZA" b="1" baseline="0" dirty="0" smtClean="0"/>
          </a:p>
          <a:p>
            <a:pPr marL="232943" indent="-232943"/>
            <a:r>
              <a:rPr lang="en-ZA" b="1" baseline="0" dirty="0" smtClean="0"/>
              <a:t>Chapter 5 Section 40</a:t>
            </a:r>
          </a:p>
          <a:p>
            <a:pPr marL="232943" indent="-232943"/>
            <a:endParaRPr lang="en-ZA" b="1" baseline="0" dirty="0" smtClean="0"/>
          </a:p>
          <a:p>
            <a:pPr marL="232943" indent="-232943"/>
            <a:r>
              <a:rPr lang="en-ZA" b="0" baseline="0" dirty="0" smtClean="0"/>
              <a:t>(3) (</a:t>
            </a:r>
            <a:r>
              <a:rPr lang="en-ZA" b="0" baseline="0" dirty="0" err="1" smtClean="0"/>
              <a:t>i</a:t>
            </a:r>
            <a:r>
              <a:rPr lang="en-ZA" b="0" baseline="0" dirty="0" smtClean="0"/>
              <a:t>) any material losses through criminal conduct, and any unauthorised expenditure, irregular expenditure and fruitless and wasteful expenditure, that occurred during the financial year;</a:t>
            </a:r>
          </a:p>
          <a:p>
            <a:pPr marL="232943" indent="-232943"/>
            <a:r>
              <a:rPr lang="en-ZA" b="0" baseline="0" dirty="0" smtClean="0"/>
              <a:t>     </a:t>
            </a:r>
          </a:p>
          <a:p>
            <a:pPr marL="232943" indent="-232943"/>
            <a:r>
              <a:rPr lang="en-ZA" b="0" baseline="0" dirty="0" smtClean="0"/>
              <a:t>      (ii) any criminal or disciplinary steps taken as a result  of such losses, unauthorised expenditure, irregular expenditure; and fruitful and wasteful expenditure;</a:t>
            </a:r>
          </a:p>
          <a:p>
            <a:pPr marL="232943" indent="-232943"/>
            <a:endParaRPr lang="en-ZA" b="0" baseline="0" dirty="0" smtClean="0"/>
          </a:p>
          <a:p>
            <a:pPr marL="232943" indent="-232943"/>
            <a:endParaRPr lang="en-ZA" b="0" baseline="0" dirty="0" smtClean="0"/>
          </a:p>
          <a:p>
            <a:pPr marL="232943" indent="-232943"/>
            <a:endParaRPr lang="en-ZA" b="0" baseline="0" dirty="0" smtClean="0"/>
          </a:p>
          <a:p>
            <a:pPr marL="232943" indent="-232943"/>
            <a:r>
              <a:rPr lang="en-ZA" b="0" baseline="0" dirty="0" smtClean="0"/>
              <a:t>                     </a:t>
            </a:r>
          </a:p>
          <a:p>
            <a:pPr marL="232943" indent="-232943">
              <a:buAutoNum type="arabicParenBoth"/>
            </a:pPr>
            <a:endParaRPr lang="en-ZA" b="0" dirty="0"/>
          </a:p>
        </p:txBody>
      </p:sp>
      <p:sp>
        <p:nvSpPr>
          <p:cNvPr id="4" name="Slide Number Placeholder 3"/>
          <p:cNvSpPr>
            <a:spLocks noGrp="1"/>
          </p:cNvSpPr>
          <p:nvPr>
            <p:ph type="sldNum" sz="quarter" idx="10"/>
          </p:nvPr>
        </p:nvSpPr>
        <p:spPr/>
        <p:txBody>
          <a:bodyPr/>
          <a:lstStyle/>
          <a:p>
            <a:fld id="{6C03DE00-0B3C-42FD-A544-8D0FB66E5B1D}" type="slidenum">
              <a:rPr lang="en-ZA" smtClean="0"/>
              <a:pPr/>
              <a:t>1</a:t>
            </a:fld>
            <a:endParaRPr lang="en-Z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14D59-E8A1-43EB-8EA7-80775C994845}" type="datetimeFigureOut">
              <a:rPr lang="en-ZA" smtClean="0"/>
              <a:pPr/>
              <a:t>2020/11/17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l="-3000" t="-7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14D59-E8A1-43EB-8EA7-80775C994845}" type="datetimeFigureOut">
              <a:rPr lang="en-ZA" smtClean="0"/>
              <a:pPr/>
              <a:t>2020/11/17</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E64ED-D8FA-4E02-A433-5A4B85356F04}"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476672"/>
            <a:ext cx="6543692" cy="940966"/>
          </a:xfrm>
        </p:spPr>
        <p:txBody>
          <a:bodyPr>
            <a:normAutofit fontScale="90000"/>
          </a:bodyPr>
          <a:lstStyle/>
          <a:p>
            <a:r>
              <a:rPr lang="en-GB" altLang="en-US" b="1" dirty="0" smtClean="0"/>
              <a:t>CRL RIGHTS COMMISSION</a:t>
            </a:r>
            <a:br>
              <a:rPr lang="en-GB" altLang="en-US" b="1" dirty="0" smtClean="0"/>
            </a:br>
            <a:endParaRPr lang="en-ZA" b="1" dirty="0"/>
          </a:p>
        </p:txBody>
      </p:sp>
      <p:sp>
        <p:nvSpPr>
          <p:cNvPr id="3" name="Content Placeholder 2"/>
          <p:cNvSpPr>
            <a:spLocks noGrp="1"/>
          </p:cNvSpPr>
          <p:nvPr>
            <p:ph idx="1"/>
          </p:nvPr>
        </p:nvSpPr>
        <p:spPr>
          <a:xfrm>
            <a:off x="457200" y="1916832"/>
            <a:ext cx="8229600" cy="4209331"/>
          </a:xfrm>
        </p:spPr>
        <p:txBody>
          <a:bodyPr>
            <a:normAutofit/>
          </a:bodyPr>
          <a:lstStyle/>
          <a:p>
            <a:pPr algn="ctr">
              <a:buNone/>
            </a:pPr>
            <a:r>
              <a:rPr lang="en-GB" altLang="en-US" sz="2800" b="1" dirty="0" smtClean="0"/>
              <a:t>PORTFOLIO COMMITTEE </a:t>
            </a:r>
          </a:p>
          <a:p>
            <a:pPr algn="ctr">
              <a:buNone/>
            </a:pPr>
            <a:endParaRPr lang="en-GB" altLang="en-US" sz="2800" b="1" dirty="0"/>
          </a:p>
          <a:p>
            <a:pPr algn="ctr">
              <a:buNone/>
            </a:pPr>
            <a:r>
              <a:rPr lang="en-GB" altLang="en-US" sz="2800" dirty="0" smtClean="0"/>
              <a:t>Briefing </a:t>
            </a:r>
          </a:p>
          <a:p>
            <a:pPr algn="ctr">
              <a:buNone/>
            </a:pPr>
            <a:r>
              <a:rPr lang="en-GB" altLang="en-US" sz="2800" dirty="0" smtClean="0"/>
              <a:t>on</a:t>
            </a:r>
          </a:p>
          <a:p>
            <a:pPr algn="ctr">
              <a:buNone/>
            </a:pPr>
            <a:r>
              <a:rPr lang="en-GB" altLang="en-US" sz="2800" b="1" dirty="0" smtClean="0"/>
              <a:t>‘</a:t>
            </a:r>
            <a:r>
              <a:rPr lang="en-GB" altLang="en-US" sz="2800" dirty="0"/>
              <a:t>T</a:t>
            </a:r>
            <a:r>
              <a:rPr lang="en-GB" altLang="en-US" sz="2800" dirty="0" smtClean="0"/>
              <a:t>he work of the CRL Rights Commission’</a:t>
            </a:r>
          </a:p>
          <a:p>
            <a:pPr algn="ctr">
              <a:buNone/>
            </a:pPr>
            <a:endParaRPr lang="en-GB" altLang="en-US" sz="2800" dirty="0"/>
          </a:p>
          <a:p>
            <a:pPr algn="ctr">
              <a:buNone/>
            </a:pPr>
            <a:r>
              <a:rPr lang="en-GB" altLang="en-US" sz="2800" dirty="0" smtClean="0"/>
              <a:t> 18 November 2020</a:t>
            </a:r>
            <a:endParaRPr lang="en-GB" sz="2800" dirty="0" smtClean="0"/>
          </a:p>
          <a:p>
            <a:pPr algn="ctr">
              <a:buNone/>
            </a:pPr>
            <a:endParaRPr lang="en-ZA" sz="2800" b="1" dirty="0" smtClean="0"/>
          </a:p>
          <a:p>
            <a:pPr algn="ctr">
              <a:buNone/>
            </a:pPr>
            <a:endParaRPr lang="en-GB" sz="2800" dirty="0" smtClean="0"/>
          </a:p>
          <a:p>
            <a:pPr algn="ctr">
              <a:buNone/>
            </a:pPr>
            <a:endParaRPr lang="en-ZA" b="1" dirty="0"/>
          </a:p>
          <a:p>
            <a:pPr algn="ctr">
              <a:buNone/>
            </a:pPr>
            <a:endParaRPr lang="en-ZA" b="1" dirty="0" smtClean="0"/>
          </a:p>
          <a:p>
            <a:pPr algn="ctr">
              <a:buNone/>
            </a:pPr>
            <a:endParaRPr lang="en-ZA" b="1" dirty="0" smtClean="0"/>
          </a:p>
        </p:txBody>
      </p:sp>
    </p:spTree>
    <p:extLst>
      <p:ext uri="{BB962C8B-B14F-4D97-AF65-F5344CB8AC3E}">
        <p14:creationId xmlns:p14="http://schemas.microsoft.com/office/powerpoint/2010/main" val="3746875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normAutofit fontScale="90000"/>
          </a:bodyPr>
          <a:lstStyle/>
          <a:p>
            <a:r>
              <a:rPr lang="en-US" sz="3600" b="1" dirty="0" smtClean="0"/>
              <a:t/>
            </a:r>
            <a:br>
              <a:rPr lang="en-US" sz="3600" b="1" dirty="0" smtClean="0"/>
            </a:br>
            <a:r>
              <a:rPr lang="en-US" sz="3600" b="1" dirty="0" smtClean="0"/>
              <a:t>Modes </a:t>
            </a:r>
            <a:r>
              <a:rPr lang="en-US" sz="3600" b="1" dirty="0"/>
              <a:t>of </a:t>
            </a:r>
            <a:r>
              <a:rPr lang="en-US" sz="3600" b="1" dirty="0" smtClean="0"/>
              <a:t>Delivery</a:t>
            </a:r>
            <a:r>
              <a:rPr lang="en-US" sz="3600" b="1" dirty="0"/>
              <a:t/>
            </a:r>
            <a:br>
              <a:rPr lang="en-US" sz="3600" b="1" dirty="0"/>
            </a:br>
            <a:r>
              <a:rPr lang="en-US" sz="3600" dirty="0"/>
              <a:t>Communication and Marketing</a:t>
            </a:r>
            <a:r>
              <a:rPr lang="en-US" sz="3600" b="1" dirty="0"/>
              <a:t/>
            </a:r>
            <a:br>
              <a:rPr lang="en-US" sz="3600" b="1" dirty="0"/>
            </a:br>
            <a:endParaRPr lang="en-ZA" sz="3600" b="1" dirty="0"/>
          </a:p>
        </p:txBody>
      </p:sp>
      <p:sp>
        <p:nvSpPr>
          <p:cNvPr id="3" name="Content Placeholder 2"/>
          <p:cNvSpPr>
            <a:spLocks noGrp="1"/>
          </p:cNvSpPr>
          <p:nvPr>
            <p:ph idx="1"/>
          </p:nvPr>
        </p:nvSpPr>
        <p:spPr>
          <a:xfrm>
            <a:off x="457200" y="1916833"/>
            <a:ext cx="8229600" cy="3672408"/>
          </a:xfrm>
        </p:spPr>
        <p:txBody>
          <a:bodyPr>
            <a:normAutofit fontScale="85000" lnSpcReduction="10000"/>
          </a:bodyPr>
          <a:lstStyle/>
          <a:p>
            <a:pPr algn="just"/>
            <a:r>
              <a:rPr lang="en-US" dirty="0" smtClean="0"/>
              <a:t>Informing the cultural, religious and linguistic communities of developments in C-R-L matters.</a:t>
            </a:r>
          </a:p>
          <a:p>
            <a:pPr algn="just"/>
            <a:r>
              <a:rPr lang="en-US" dirty="0"/>
              <a:t>Assessing and scanning </a:t>
            </a:r>
            <a:r>
              <a:rPr lang="en-US" dirty="0" smtClean="0"/>
              <a:t>the external </a:t>
            </a:r>
            <a:r>
              <a:rPr lang="en-US" dirty="0"/>
              <a:t>operational environment in as far as C-R-L matters are concerned.</a:t>
            </a:r>
          </a:p>
          <a:p>
            <a:pPr algn="just"/>
            <a:r>
              <a:rPr lang="en-US" dirty="0"/>
              <a:t>Develop tools and products in response to the operational environment with regard to C-R-L matters</a:t>
            </a:r>
          </a:p>
          <a:p>
            <a:pPr algn="just"/>
            <a:r>
              <a:rPr lang="en-US" dirty="0"/>
              <a:t>Links with media houses for information dissemination.</a:t>
            </a:r>
          </a:p>
          <a:p>
            <a:pPr marL="0" indent="0" algn="just">
              <a:buNone/>
            </a:pPr>
            <a:endParaRPr lang="en-US" dirty="0" smtClean="0"/>
          </a:p>
          <a:p>
            <a:pPr algn="just">
              <a:buFontTx/>
              <a:buChar char="-"/>
            </a:pPr>
            <a:endParaRPr lang="en-US" dirty="0" smtClean="0"/>
          </a:p>
          <a:p>
            <a:pPr marL="0" indent="0">
              <a:buNone/>
            </a:pPr>
            <a:endParaRPr lang="en-ZA" dirty="0"/>
          </a:p>
        </p:txBody>
      </p:sp>
    </p:spTree>
    <p:extLst>
      <p:ext uri="{BB962C8B-B14F-4D97-AF65-F5344CB8AC3E}">
        <p14:creationId xmlns:p14="http://schemas.microsoft.com/office/powerpoint/2010/main" val="232968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rmAutofit fontScale="90000"/>
          </a:bodyPr>
          <a:lstStyle/>
          <a:p>
            <a:r>
              <a:rPr lang="en-US" sz="3600" b="1" dirty="0" smtClean="0"/>
              <a:t/>
            </a:r>
            <a:br>
              <a:rPr lang="en-US" sz="3600" b="1" dirty="0" smtClean="0"/>
            </a:br>
            <a:r>
              <a:rPr lang="en-US" sz="3600" b="1" dirty="0" smtClean="0"/>
              <a:t>Modes </a:t>
            </a:r>
            <a:r>
              <a:rPr lang="en-US" sz="3600" b="1" dirty="0"/>
              <a:t>of </a:t>
            </a:r>
            <a:r>
              <a:rPr lang="en-US" sz="3600" b="1" dirty="0" smtClean="0"/>
              <a:t>Delivery</a:t>
            </a:r>
            <a:r>
              <a:rPr lang="en-US" sz="3600" b="1" dirty="0"/>
              <a:t/>
            </a:r>
            <a:br>
              <a:rPr lang="en-US" sz="3600" b="1" dirty="0"/>
            </a:br>
            <a:r>
              <a:rPr lang="en-US" sz="3600" dirty="0"/>
              <a:t>Finance and </a:t>
            </a:r>
            <a:r>
              <a:rPr lang="en-US" sz="3600" dirty="0" smtClean="0"/>
              <a:t>Corporate Services</a:t>
            </a:r>
            <a:r>
              <a:rPr lang="en-US" sz="3600" b="1" dirty="0"/>
              <a:t/>
            </a:r>
            <a:br>
              <a:rPr lang="en-US" sz="3600" b="1" dirty="0"/>
            </a:br>
            <a:endParaRPr lang="en-ZA" sz="3600" b="1" dirty="0"/>
          </a:p>
        </p:txBody>
      </p:sp>
      <p:sp>
        <p:nvSpPr>
          <p:cNvPr id="3" name="Content Placeholder 2"/>
          <p:cNvSpPr>
            <a:spLocks noGrp="1"/>
          </p:cNvSpPr>
          <p:nvPr>
            <p:ph idx="1"/>
          </p:nvPr>
        </p:nvSpPr>
        <p:spPr>
          <a:xfrm>
            <a:off x="457200" y="2276872"/>
            <a:ext cx="8229600" cy="3849291"/>
          </a:xfrm>
        </p:spPr>
        <p:txBody>
          <a:bodyPr/>
          <a:lstStyle/>
          <a:p>
            <a:pPr marL="0" indent="0" algn="just">
              <a:buNone/>
            </a:pPr>
            <a:r>
              <a:rPr lang="en-US" dirty="0" smtClean="0"/>
              <a:t> Provide support to the core functions of the Commission in respect of financial, human resource and supply chain management.</a:t>
            </a:r>
            <a:endParaRPr lang="en-ZA" dirty="0"/>
          </a:p>
        </p:txBody>
      </p:sp>
    </p:spTree>
    <p:extLst>
      <p:ext uri="{BB962C8B-B14F-4D97-AF65-F5344CB8AC3E}">
        <p14:creationId xmlns:p14="http://schemas.microsoft.com/office/powerpoint/2010/main" val="4132641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Modes </a:t>
            </a:r>
            <a:r>
              <a:rPr lang="en-US" sz="3600" b="1" dirty="0"/>
              <a:t>of Delivery</a:t>
            </a:r>
            <a:br>
              <a:rPr lang="en-US" sz="3600" b="1" dirty="0"/>
            </a:br>
            <a:r>
              <a:rPr lang="en-US" sz="3600" dirty="0"/>
              <a:t>Commissioners</a:t>
            </a:r>
            <a:r>
              <a:rPr lang="en-US" sz="3600" b="1" dirty="0"/>
              <a:t/>
            </a:r>
            <a:br>
              <a:rPr lang="en-US" sz="3600" b="1" dirty="0"/>
            </a:br>
            <a:r>
              <a:rPr lang="en-ZA" sz="3600" b="1" dirty="0"/>
              <a:t/>
            </a:r>
            <a:br>
              <a:rPr lang="en-ZA" sz="3600" b="1" dirty="0"/>
            </a:br>
            <a:endParaRPr lang="en-ZA" sz="3600" b="1" dirty="0"/>
          </a:p>
        </p:txBody>
      </p:sp>
      <p:sp>
        <p:nvSpPr>
          <p:cNvPr id="3" name="Content Placeholder 2"/>
          <p:cNvSpPr>
            <a:spLocks noGrp="1"/>
          </p:cNvSpPr>
          <p:nvPr>
            <p:ph idx="1"/>
          </p:nvPr>
        </p:nvSpPr>
        <p:spPr>
          <a:xfrm>
            <a:off x="457200" y="1916833"/>
            <a:ext cx="8229600" cy="3744415"/>
          </a:xfrm>
        </p:spPr>
        <p:txBody>
          <a:bodyPr>
            <a:normAutofit fontScale="92500" lnSpcReduction="10000"/>
          </a:bodyPr>
          <a:lstStyle/>
          <a:p>
            <a:pPr algn="just"/>
            <a:r>
              <a:rPr lang="en-US" dirty="0"/>
              <a:t>P</a:t>
            </a:r>
            <a:r>
              <a:rPr lang="en-US" dirty="0" smtClean="0"/>
              <a:t>lenary- oversight structure of the overall work of the Commission.</a:t>
            </a:r>
          </a:p>
          <a:p>
            <a:pPr algn="just"/>
            <a:r>
              <a:rPr lang="en-US" dirty="0" smtClean="0"/>
              <a:t>Each Commissioner is designated to a section 22 committee aligned to each Unit and programmes for oversight purposes. </a:t>
            </a:r>
          </a:p>
          <a:p>
            <a:pPr algn="just"/>
            <a:r>
              <a:rPr lang="en-US" dirty="0" smtClean="0"/>
              <a:t>Occasionally, a  section 7 committee is constituted in order to deal with the severity of investigative hearings. </a:t>
            </a:r>
            <a:endParaRPr lang="en-ZA" dirty="0"/>
          </a:p>
        </p:txBody>
      </p:sp>
    </p:spTree>
    <p:extLst>
      <p:ext uri="{BB962C8B-B14F-4D97-AF65-F5344CB8AC3E}">
        <p14:creationId xmlns:p14="http://schemas.microsoft.com/office/powerpoint/2010/main" val="1730065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Autofit/>
          </a:bodyPr>
          <a:lstStyle/>
          <a:p>
            <a:r>
              <a:rPr lang="en-US" sz="3600" dirty="0" smtClean="0"/>
              <a:t>Approaches to Execute the work </a:t>
            </a:r>
            <a:br>
              <a:rPr lang="en-US" sz="3600" dirty="0" smtClean="0"/>
            </a:br>
            <a:r>
              <a:rPr lang="en-US" sz="3600" dirty="0" smtClean="0"/>
              <a:t>of the Commission…</a:t>
            </a:r>
            <a:endParaRPr lang="en-ZA" sz="3600" dirty="0"/>
          </a:p>
        </p:txBody>
      </p:sp>
      <p:sp>
        <p:nvSpPr>
          <p:cNvPr id="3" name="Content Placeholder 2"/>
          <p:cNvSpPr>
            <a:spLocks noGrp="1"/>
          </p:cNvSpPr>
          <p:nvPr>
            <p:ph idx="1"/>
          </p:nvPr>
        </p:nvSpPr>
        <p:spPr>
          <a:xfrm>
            <a:off x="457200" y="1916833"/>
            <a:ext cx="8229600" cy="3744416"/>
          </a:xfrm>
        </p:spPr>
        <p:txBody>
          <a:bodyPr>
            <a:normAutofit fontScale="92500" lnSpcReduction="20000"/>
          </a:bodyPr>
          <a:lstStyle/>
          <a:p>
            <a:pPr algn="just"/>
            <a:r>
              <a:rPr lang="en-US" dirty="0" smtClean="0"/>
              <a:t>Dialogues with communities</a:t>
            </a:r>
          </a:p>
          <a:p>
            <a:pPr algn="just"/>
            <a:r>
              <a:rPr lang="en-US" dirty="0" smtClean="0"/>
              <a:t>Awareness campaigns  programmes</a:t>
            </a:r>
          </a:p>
          <a:p>
            <a:pPr algn="just"/>
            <a:r>
              <a:rPr lang="en-US" dirty="0" smtClean="0"/>
              <a:t>Community councils programmes</a:t>
            </a:r>
          </a:p>
          <a:p>
            <a:pPr algn="just"/>
            <a:r>
              <a:rPr lang="en-US" dirty="0" smtClean="0"/>
              <a:t>Research</a:t>
            </a:r>
          </a:p>
          <a:p>
            <a:pPr algn="just"/>
            <a:r>
              <a:rPr lang="en-US" dirty="0" smtClean="0"/>
              <a:t>Mediation</a:t>
            </a:r>
          </a:p>
          <a:p>
            <a:pPr algn="just"/>
            <a:r>
              <a:rPr lang="en-US" dirty="0" smtClean="0"/>
              <a:t>Section 7 investigations</a:t>
            </a:r>
          </a:p>
          <a:p>
            <a:pPr algn="just"/>
            <a:r>
              <a:rPr lang="en-US" dirty="0" smtClean="0"/>
              <a:t>Conflict resolution</a:t>
            </a:r>
          </a:p>
          <a:p>
            <a:pPr algn="just"/>
            <a:r>
              <a:rPr lang="en-US" dirty="0" smtClean="0"/>
              <a:t>Interventions</a:t>
            </a:r>
          </a:p>
          <a:p>
            <a:pPr marL="0" indent="0">
              <a:buNone/>
            </a:pPr>
            <a:endParaRPr lang="en-US" dirty="0" smtClean="0"/>
          </a:p>
          <a:p>
            <a:endParaRPr lang="en-ZA" dirty="0"/>
          </a:p>
        </p:txBody>
      </p:sp>
    </p:spTree>
    <p:extLst>
      <p:ext uri="{BB962C8B-B14F-4D97-AF65-F5344CB8AC3E}">
        <p14:creationId xmlns:p14="http://schemas.microsoft.com/office/powerpoint/2010/main" val="1732934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noAutofit/>
          </a:bodyPr>
          <a:lstStyle/>
          <a:p>
            <a:r>
              <a:rPr lang="en-US" sz="3600" dirty="0"/>
              <a:t>Approaches to Execute the work </a:t>
            </a:r>
            <a:br>
              <a:rPr lang="en-US" sz="3600" dirty="0"/>
            </a:br>
            <a:r>
              <a:rPr lang="en-US" sz="3600" dirty="0"/>
              <a:t>of the </a:t>
            </a:r>
            <a:r>
              <a:rPr lang="en-US" sz="3600" dirty="0" smtClean="0"/>
              <a:t>Commission continues…</a:t>
            </a:r>
            <a:endParaRPr lang="en-ZA" sz="3600" dirty="0"/>
          </a:p>
        </p:txBody>
      </p:sp>
      <p:sp>
        <p:nvSpPr>
          <p:cNvPr id="3" name="Content Placeholder 2"/>
          <p:cNvSpPr>
            <a:spLocks noGrp="1"/>
          </p:cNvSpPr>
          <p:nvPr>
            <p:ph idx="1"/>
          </p:nvPr>
        </p:nvSpPr>
        <p:spPr>
          <a:xfrm>
            <a:off x="457200" y="1988841"/>
            <a:ext cx="8229600" cy="3600400"/>
          </a:xfrm>
        </p:spPr>
        <p:txBody>
          <a:bodyPr>
            <a:normAutofit lnSpcReduction="10000"/>
          </a:bodyPr>
          <a:lstStyle/>
          <a:p>
            <a:pPr algn="just"/>
            <a:r>
              <a:rPr lang="en-US" dirty="0" smtClean="0"/>
              <a:t>Risk management workshops</a:t>
            </a:r>
          </a:p>
          <a:p>
            <a:pPr algn="just"/>
            <a:r>
              <a:rPr lang="en-US" dirty="0" smtClean="0"/>
              <a:t>Internal and external audit committees</a:t>
            </a:r>
          </a:p>
          <a:p>
            <a:pPr algn="just"/>
            <a:r>
              <a:rPr lang="en-US" dirty="0" smtClean="0"/>
              <a:t>Development of systems to strengthen internal controls</a:t>
            </a:r>
          </a:p>
          <a:p>
            <a:pPr algn="just"/>
            <a:r>
              <a:rPr lang="en-US" dirty="0" smtClean="0"/>
              <a:t>Skills development of employees</a:t>
            </a:r>
          </a:p>
          <a:p>
            <a:pPr algn="just"/>
            <a:r>
              <a:rPr lang="en-US" dirty="0" smtClean="0"/>
              <a:t>Supply chain management and financial accounting.</a:t>
            </a:r>
            <a:endParaRPr lang="en-ZA" dirty="0"/>
          </a:p>
        </p:txBody>
      </p:sp>
    </p:spTree>
    <p:extLst>
      <p:ext uri="{BB962C8B-B14F-4D97-AF65-F5344CB8AC3E}">
        <p14:creationId xmlns:p14="http://schemas.microsoft.com/office/powerpoint/2010/main" val="2456055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rmAutofit/>
          </a:bodyPr>
          <a:lstStyle/>
          <a:p>
            <a:r>
              <a:rPr lang="en-US" sz="3600" dirty="0" smtClean="0"/>
              <a:t>Progress made so far</a:t>
            </a:r>
            <a:endParaRPr lang="en-ZA" sz="3600" dirty="0"/>
          </a:p>
        </p:txBody>
      </p:sp>
      <p:sp>
        <p:nvSpPr>
          <p:cNvPr id="3" name="Content Placeholder 2"/>
          <p:cNvSpPr>
            <a:spLocks noGrp="1"/>
          </p:cNvSpPr>
          <p:nvPr>
            <p:ph idx="1"/>
          </p:nvPr>
        </p:nvSpPr>
        <p:spPr>
          <a:xfrm>
            <a:off x="457200" y="2060849"/>
            <a:ext cx="8229600" cy="3528392"/>
          </a:xfrm>
        </p:spPr>
        <p:txBody>
          <a:bodyPr>
            <a:normAutofit lnSpcReduction="10000"/>
          </a:bodyPr>
          <a:lstStyle/>
          <a:p>
            <a:pPr algn="just"/>
            <a:r>
              <a:rPr lang="en-US" dirty="0" smtClean="0"/>
              <a:t>Tribalism, ethnicity, Racism and Patriarchy.</a:t>
            </a:r>
          </a:p>
          <a:p>
            <a:pPr marL="0" indent="0" algn="just">
              <a:buNone/>
            </a:pPr>
            <a:r>
              <a:rPr lang="en-US" dirty="0" smtClean="0"/>
              <a:t>	Research is being done on this in order to 	draw a programme of action for raising 	awareness and public education between 	and amongst cultural, religious and 	linguistic communities to promote 	tolerance.</a:t>
            </a:r>
          </a:p>
          <a:p>
            <a:pPr algn="just"/>
            <a:endParaRPr lang="en-ZA" dirty="0"/>
          </a:p>
        </p:txBody>
      </p:sp>
    </p:spTree>
    <p:extLst>
      <p:ext uri="{BB962C8B-B14F-4D97-AF65-F5344CB8AC3E}">
        <p14:creationId xmlns:p14="http://schemas.microsoft.com/office/powerpoint/2010/main" val="164466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rmAutofit/>
          </a:bodyPr>
          <a:lstStyle/>
          <a:p>
            <a:r>
              <a:rPr lang="en-US" sz="3600" dirty="0"/>
              <a:t>Progress made so </a:t>
            </a:r>
            <a:r>
              <a:rPr lang="en-US" sz="3600" dirty="0" smtClean="0"/>
              <a:t>far continues….</a:t>
            </a:r>
            <a:endParaRPr lang="en-ZA" sz="3600" dirty="0"/>
          </a:p>
        </p:txBody>
      </p:sp>
      <p:sp>
        <p:nvSpPr>
          <p:cNvPr id="3" name="Content Placeholder 2"/>
          <p:cNvSpPr>
            <a:spLocks noGrp="1"/>
          </p:cNvSpPr>
          <p:nvPr>
            <p:ph idx="1"/>
          </p:nvPr>
        </p:nvSpPr>
        <p:spPr>
          <a:xfrm>
            <a:off x="457200" y="1844825"/>
            <a:ext cx="8229600" cy="3888432"/>
          </a:xfrm>
        </p:spPr>
        <p:txBody>
          <a:bodyPr>
            <a:normAutofit fontScale="77500" lnSpcReduction="20000"/>
          </a:bodyPr>
          <a:lstStyle/>
          <a:p>
            <a:pPr algn="just"/>
            <a:r>
              <a:rPr lang="en-US" dirty="0" smtClean="0"/>
              <a:t>Hearings on the use of official languages in South Africa.</a:t>
            </a:r>
          </a:p>
          <a:p>
            <a:pPr algn="just">
              <a:buFontTx/>
              <a:buChar char="-"/>
            </a:pPr>
            <a:r>
              <a:rPr lang="en-US" dirty="0" smtClean="0"/>
              <a:t>The purpose is to determine the equitable use of official languages in public institutions.  The report will be available and shared.</a:t>
            </a:r>
          </a:p>
          <a:p>
            <a:pPr algn="just"/>
            <a:r>
              <a:rPr lang="en-US" dirty="0" smtClean="0"/>
              <a:t>Hearings on cults from religious and African cultural perspectives.  The report is still to be finalized.</a:t>
            </a:r>
          </a:p>
          <a:p>
            <a:pPr algn="just"/>
            <a:r>
              <a:rPr lang="en-US" dirty="0" err="1" smtClean="0"/>
              <a:t>Kwasizabantu</a:t>
            </a:r>
            <a:r>
              <a:rPr lang="en-US" dirty="0" smtClean="0"/>
              <a:t> Christian mission investigations- to investigate the abuse of religious rights of communities.  The intention is to foster peace between and amongst members and the leadership.</a:t>
            </a:r>
            <a:endParaRPr lang="en-ZA" dirty="0"/>
          </a:p>
        </p:txBody>
      </p:sp>
    </p:spTree>
    <p:extLst>
      <p:ext uri="{BB962C8B-B14F-4D97-AF65-F5344CB8AC3E}">
        <p14:creationId xmlns:p14="http://schemas.microsoft.com/office/powerpoint/2010/main" val="3903703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rmAutofit/>
          </a:bodyPr>
          <a:lstStyle/>
          <a:p>
            <a:r>
              <a:rPr lang="en-US" sz="3600" dirty="0"/>
              <a:t>Progress made so far….</a:t>
            </a:r>
            <a:endParaRPr lang="en-ZA" sz="3600" dirty="0"/>
          </a:p>
        </p:txBody>
      </p:sp>
      <p:sp>
        <p:nvSpPr>
          <p:cNvPr id="3" name="Content Placeholder 2"/>
          <p:cNvSpPr>
            <a:spLocks noGrp="1"/>
          </p:cNvSpPr>
          <p:nvPr>
            <p:ph idx="1"/>
          </p:nvPr>
        </p:nvSpPr>
        <p:spPr>
          <a:xfrm>
            <a:off x="457200" y="1916833"/>
            <a:ext cx="8229600" cy="3672408"/>
          </a:xfrm>
        </p:spPr>
        <p:txBody>
          <a:bodyPr>
            <a:normAutofit fontScale="92500" lnSpcReduction="20000"/>
          </a:bodyPr>
          <a:lstStyle/>
          <a:p>
            <a:pPr algn="just"/>
            <a:r>
              <a:rPr lang="en-US" dirty="0" smtClean="0"/>
              <a:t>Partnership with the National Institute of Social Sciences.  The project is to assess the effect of </a:t>
            </a:r>
            <a:r>
              <a:rPr lang="en-US" dirty="0" err="1" smtClean="0"/>
              <a:t>Covid</a:t>
            </a:r>
            <a:r>
              <a:rPr lang="en-US" dirty="0" smtClean="0"/>
              <a:t> 19 on religious and cultural communities to inform interventions and directions for social reconstruction of such communities. </a:t>
            </a:r>
          </a:p>
          <a:p>
            <a:pPr algn="just"/>
            <a:r>
              <a:rPr lang="en-US" dirty="0" smtClean="0"/>
              <a:t>Rivers of living water ministry (investigative hearings) –A request by former members of the church to investigate alleged abuses within the church.</a:t>
            </a:r>
            <a:endParaRPr lang="en-ZA" dirty="0"/>
          </a:p>
        </p:txBody>
      </p:sp>
    </p:spTree>
    <p:extLst>
      <p:ext uri="{BB962C8B-B14F-4D97-AF65-F5344CB8AC3E}">
        <p14:creationId xmlns:p14="http://schemas.microsoft.com/office/powerpoint/2010/main" val="77409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rmAutofit/>
          </a:bodyPr>
          <a:lstStyle/>
          <a:p>
            <a:r>
              <a:rPr lang="en-US" sz="3200" dirty="0"/>
              <a:t>Progress made so far….</a:t>
            </a:r>
            <a:endParaRPr lang="en-ZA" sz="3200" dirty="0"/>
          </a:p>
        </p:txBody>
      </p:sp>
      <p:sp>
        <p:nvSpPr>
          <p:cNvPr id="3" name="Content Placeholder 2"/>
          <p:cNvSpPr>
            <a:spLocks noGrp="1"/>
          </p:cNvSpPr>
          <p:nvPr>
            <p:ph idx="1"/>
          </p:nvPr>
        </p:nvSpPr>
        <p:spPr>
          <a:xfrm>
            <a:off x="457200" y="1844825"/>
            <a:ext cx="8229600" cy="3816424"/>
          </a:xfrm>
        </p:spPr>
        <p:txBody>
          <a:bodyPr>
            <a:normAutofit fontScale="92500" lnSpcReduction="10000"/>
          </a:bodyPr>
          <a:lstStyle/>
          <a:p>
            <a:pPr algn="just"/>
            <a:r>
              <a:rPr lang="en-US" dirty="0" smtClean="0"/>
              <a:t>Mediation amongst some members of the Enlightened Christian Gathering (ECG) church with their leadership, coined-internal religious conflict of members with the church leadership.</a:t>
            </a:r>
          </a:p>
          <a:p>
            <a:pPr algn="just"/>
            <a:r>
              <a:rPr lang="en-US" dirty="0" smtClean="0"/>
              <a:t>Mediation as per the ruling of the court between the South African </a:t>
            </a:r>
            <a:r>
              <a:rPr lang="en-US" dirty="0" err="1" smtClean="0"/>
              <a:t>Darma</a:t>
            </a:r>
            <a:r>
              <a:rPr lang="en-US" dirty="0" smtClean="0"/>
              <a:t> Sabha and Pastor Joseph from the Christian faith.  Alleged intolerance and denigrating statement.</a:t>
            </a:r>
            <a:endParaRPr lang="en-ZA" dirty="0"/>
          </a:p>
        </p:txBody>
      </p:sp>
    </p:spTree>
    <p:extLst>
      <p:ext uri="{BB962C8B-B14F-4D97-AF65-F5344CB8AC3E}">
        <p14:creationId xmlns:p14="http://schemas.microsoft.com/office/powerpoint/2010/main" val="3553761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normAutofit/>
          </a:bodyPr>
          <a:lstStyle/>
          <a:p>
            <a:r>
              <a:rPr lang="en-US" sz="3600" dirty="0"/>
              <a:t>Progress made so far….</a:t>
            </a:r>
            <a:endParaRPr lang="en-ZA" sz="3600" dirty="0"/>
          </a:p>
        </p:txBody>
      </p:sp>
      <p:sp>
        <p:nvSpPr>
          <p:cNvPr id="3" name="Content Placeholder 2"/>
          <p:cNvSpPr>
            <a:spLocks noGrp="1"/>
          </p:cNvSpPr>
          <p:nvPr>
            <p:ph idx="1"/>
          </p:nvPr>
        </p:nvSpPr>
        <p:spPr>
          <a:xfrm>
            <a:off x="457200" y="1916833"/>
            <a:ext cx="8229600" cy="3816424"/>
          </a:xfrm>
        </p:spPr>
        <p:txBody>
          <a:bodyPr>
            <a:normAutofit fontScale="92500" lnSpcReduction="20000"/>
          </a:bodyPr>
          <a:lstStyle/>
          <a:p>
            <a:pPr algn="just"/>
            <a:r>
              <a:rPr lang="en-US" dirty="0" smtClean="0"/>
              <a:t>International Pentecostal Holiness Church – mediation amongst the four factions of the church.  </a:t>
            </a:r>
          </a:p>
          <a:p>
            <a:pPr algn="just"/>
            <a:r>
              <a:rPr lang="en-US" dirty="0" smtClean="0"/>
              <a:t>Mediation-alleged forced initiation of a Traditional healer in Soweto. </a:t>
            </a:r>
          </a:p>
          <a:p>
            <a:pPr algn="just"/>
            <a:r>
              <a:rPr lang="en-US" dirty="0" smtClean="0"/>
              <a:t>African Traditional Medicine-purpose- to promote and put on equal footing the usage of African Traditional Medicine compared to western medicine.</a:t>
            </a:r>
            <a:endParaRPr lang="en-ZA" dirty="0"/>
          </a:p>
        </p:txBody>
      </p:sp>
    </p:spTree>
    <p:extLst>
      <p:ext uri="{BB962C8B-B14F-4D97-AF65-F5344CB8AC3E}">
        <p14:creationId xmlns:p14="http://schemas.microsoft.com/office/powerpoint/2010/main" val="1365814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Autofit/>
          </a:bodyPr>
          <a:lstStyle/>
          <a:p>
            <a:r>
              <a:rPr lang="en-ZA" altLang="en-US" sz="3200" dirty="0" smtClean="0"/>
              <a:t>Constitutional &amp; Legislative Mandate </a:t>
            </a:r>
            <a:r>
              <a:rPr lang="en-ZA" altLang="en-US" sz="3200" dirty="0"/>
              <a:t>of the CRL Rights Commission </a:t>
            </a:r>
            <a:endParaRPr lang="en-US" sz="3200" b="1" dirty="0"/>
          </a:p>
        </p:txBody>
      </p:sp>
      <p:sp>
        <p:nvSpPr>
          <p:cNvPr id="3" name="Content Placeholder 2"/>
          <p:cNvSpPr>
            <a:spLocks noGrp="1"/>
          </p:cNvSpPr>
          <p:nvPr>
            <p:ph idx="1"/>
          </p:nvPr>
        </p:nvSpPr>
        <p:spPr>
          <a:xfrm>
            <a:off x="457200" y="2000240"/>
            <a:ext cx="8229600" cy="3714777"/>
          </a:xfrm>
        </p:spPr>
        <p:txBody>
          <a:bodyPr>
            <a:normAutofit fontScale="85000" lnSpcReduction="10000"/>
          </a:bodyPr>
          <a:lstStyle/>
          <a:p>
            <a:pPr algn="just"/>
            <a:r>
              <a:rPr lang="en-GB" altLang="en-US" sz="2800" dirty="0"/>
              <a:t>The Constitution of the Republic of South </a:t>
            </a:r>
            <a:r>
              <a:rPr lang="en-GB" altLang="en-US" sz="2800" dirty="0" smtClean="0"/>
              <a:t>Africa, Act 108 of 1996</a:t>
            </a:r>
            <a:r>
              <a:rPr lang="en-GB" altLang="en-US" sz="2800" dirty="0"/>
              <a:t>, Sections </a:t>
            </a:r>
            <a:r>
              <a:rPr lang="en-GB" altLang="en-US" sz="2800" dirty="0" smtClean="0"/>
              <a:t>185(1-4) </a:t>
            </a:r>
            <a:r>
              <a:rPr lang="en-GB" altLang="en-US" sz="2800" dirty="0"/>
              <a:t>and </a:t>
            </a:r>
            <a:r>
              <a:rPr lang="en-GB" altLang="en-US" sz="2800" dirty="0" smtClean="0"/>
              <a:t>186(1-2) and Section (30 </a:t>
            </a:r>
            <a:r>
              <a:rPr lang="en-GB" altLang="en-US" sz="2800" dirty="0"/>
              <a:t>&amp; 31</a:t>
            </a:r>
            <a:r>
              <a:rPr lang="en-GB" altLang="en-US" sz="2800" dirty="0" smtClean="0"/>
              <a:t>) spell out the mandate and the function of the Commission</a:t>
            </a:r>
            <a:endParaRPr lang="en-GB" altLang="en-US" sz="2800" dirty="0"/>
          </a:p>
          <a:p>
            <a:pPr algn="just"/>
            <a:r>
              <a:rPr lang="en-GB" altLang="en-US" sz="2800" dirty="0"/>
              <a:t>Act No. </a:t>
            </a:r>
            <a:r>
              <a:rPr lang="en-GB" altLang="en-US" sz="2800" dirty="0" smtClean="0"/>
              <a:t>19,of 2002 gives effect to the Commission </a:t>
            </a:r>
            <a:r>
              <a:rPr lang="en-GB" altLang="en-US" sz="2800" dirty="0"/>
              <a:t>for the Promotion and Protection of the Rights of cultural, religious and linguistic communities </a:t>
            </a:r>
            <a:r>
              <a:rPr lang="en-GB" altLang="en-US" sz="2800" dirty="0" smtClean="0"/>
              <a:t>and its main mandate is:</a:t>
            </a:r>
          </a:p>
          <a:p>
            <a:pPr algn="just"/>
            <a:r>
              <a:rPr lang="en-GB" altLang="en-US" sz="2800" dirty="0"/>
              <a:t>Promote and Protect the Rights of Cultural, Religious and Linguistic Communities in support of Constitutional </a:t>
            </a:r>
            <a:r>
              <a:rPr lang="en-GB" altLang="en-US" sz="2800" dirty="0" smtClean="0"/>
              <a:t>Democracy.</a:t>
            </a:r>
            <a:endParaRPr lang="en-GB" altLang="en-US" sz="2800" i="1" dirty="0"/>
          </a:p>
          <a:p>
            <a:pPr algn="just"/>
            <a:endParaRPr lang="en-GB"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38"/>
            <a:ext cx="6563072" cy="1143000"/>
          </a:xfrm>
        </p:spPr>
        <p:txBody>
          <a:bodyPr>
            <a:normAutofit/>
          </a:bodyPr>
          <a:lstStyle/>
          <a:p>
            <a:r>
              <a:rPr lang="en-US" sz="3600" dirty="0"/>
              <a:t>Progress made so far</a:t>
            </a:r>
            <a:r>
              <a:rPr lang="en-US" sz="3600" dirty="0" smtClean="0"/>
              <a:t>…</a:t>
            </a:r>
            <a:endParaRPr lang="en-ZA" sz="3600" dirty="0"/>
          </a:p>
        </p:txBody>
      </p:sp>
      <p:sp>
        <p:nvSpPr>
          <p:cNvPr id="3" name="Content Placeholder 2"/>
          <p:cNvSpPr>
            <a:spLocks noGrp="1"/>
          </p:cNvSpPr>
          <p:nvPr>
            <p:ph idx="1"/>
          </p:nvPr>
        </p:nvSpPr>
        <p:spPr>
          <a:xfrm>
            <a:off x="457200" y="1916833"/>
            <a:ext cx="8229600" cy="3744416"/>
          </a:xfrm>
        </p:spPr>
        <p:txBody>
          <a:bodyPr/>
          <a:lstStyle/>
          <a:p>
            <a:pPr algn="just"/>
            <a:r>
              <a:rPr lang="en-US" dirty="0" smtClean="0"/>
              <a:t>African Traditional Religion project</a:t>
            </a:r>
          </a:p>
          <a:p>
            <a:pPr marL="0" indent="0" algn="just">
              <a:buNone/>
            </a:pPr>
            <a:r>
              <a:rPr lang="en-US" dirty="0" smtClean="0"/>
              <a:t>Purpose- to bring to the open and put ATR in its rightful space that is equal to other religions.</a:t>
            </a:r>
          </a:p>
          <a:p>
            <a:pPr marL="0" indent="0" algn="just">
              <a:buNone/>
            </a:pPr>
            <a:r>
              <a:rPr lang="en-US" dirty="0" smtClean="0"/>
              <a:t>- The process of upgrading IT infrastructure to have capacity for the Commission to register all religious, cultural and linguistic institutions in South Africa. </a:t>
            </a:r>
            <a:endParaRPr lang="en-ZA" dirty="0"/>
          </a:p>
        </p:txBody>
      </p:sp>
    </p:spTree>
    <p:extLst>
      <p:ext uri="{BB962C8B-B14F-4D97-AF65-F5344CB8AC3E}">
        <p14:creationId xmlns:p14="http://schemas.microsoft.com/office/powerpoint/2010/main" val="2953750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35080" cy="1143000"/>
          </a:xfrm>
        </p:spPr>
        <p:txBody>
          <a:bodyPr>
            <a:normAutofit/>
          </a:bodyPr>
          <a:lstStyle/>
          <a:p>
            <a:r>
              <a:rPr lang="en-US" sz="3600" dirty="0"/>
              <a:t>Progress made so far</a:t>
            </a:r>
            <a:r>
              <a:rPr lang="en-US" sz="3600" dirty="0" smtClean="0"/>
              <a:t>…</a:t>
            </a:r>
            <a:endParaRPr lang="en-ZA" sz="3600" dirty="0"/>
          </a:p>
        </p:txBody>
      </p:sp>
      <p:sp>
        <p:nvSpPr>
          <p:cNvPr id="3" name="Content Placeholder 2"/>
          <p:cNvSpPr>
            <a:spLocks noGrp="1"/>
          </p:cNvSpPr>
          <p:nvPr>
            <p:ph idx="1"/>
          </p:nvPr>
        </p:nvSpPr>
        <p:spPr>
          <a:xfrm>
            <a:off x="457200" y="1916833"/>
            <a:ext cx="8229600" cy="3888432"/>
          </a:xfrm>
        </p:spPr>
        <p:txBody>
          <a:bodyPr>
            <a:normAutofit fontScale="85000" lnSpcReduction="10000"/>
          </a:bodyPr>
          <a:lstStyle/>
          <a:p>
            <a:pPr algn="just"/>
            <a:r>
              <a:rPr lang="en-US" dirty="0" smtClean="0"/>
              <a:t>Dialogue on the Role of law and </a:t>
            </a:r>
            <a:r>
              <a:rPr lang="en-US" dirty="0"/>
              <a:t>N</a:t>
            </a:r>
            <a:r>
              <a:rPr lang="en-US" dirty="0" smtClean="0"/>
              <a:t>ation building  - Looking at how culture, religion and language can contribute towards unification of the population and create a national identity. –Revisiting the values and norms that makes up a truly cohesive society.</a:t>
            </a:r>
          </a:p>
          <a:p>
            <a:pPr algn="just"/>
            <a:r>
              <a:rPr lang="en-US" dirty="0" smtClean="0"/>
              <a:t>Seminar on catalytic role of women in culture, religion and language. To share the achievements and challenges encountered by women, in their different spaces and roles, in as far as the cultural, religious and linguistic rights are concerned.</a:t>
            </a:r>
            <a:endParaRPr lang="en-ZA" dirty="0"/>
          </a:p>
        </p:txBody>
      </p:sp>
    </p:spTree>
    <p:extLst>
      <p:ext uri="{BB962C8B-B14F-4D97-AF65-F5344CB8AC3E}">
        <p14:creationId xmlns:p14="http://schemas.microsoft.com/office/powerpoint/2010/main" val="623597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794" y="274638"/>
            <a:ext cx="6758006" cy="1143000"/>
          </a:xfrm>
        </p:spPr>
        <p:txBody>
          <a:bodyPr>
            <a:normAutofit/>
          </a:bodyPr>
          <a:lstStyle/>
          <a:p>
            <a:r>
              <a:rPr lang="en-ZA" sz="3600" b="1" dirty="0" smtClean="0"/>
              <a:t>CHALLENGES</a:t>
            </a:r>
            <a:endParaRPr lang="en-US" sz="3600" b="1" dirty="0"/>
          </a:p>
        </p:txBody>
      </p:sp>
      <p:sp>
        <p:nvSpPr>
          <p:cNvPr id="3" name="Content Placeholder 2"/>
          <p:cNvSpPr>
            <a:spLocks noGrp="1"/>
          </p:cNvSpPr>
          <p:nvPr>
            <p:ph idx="1"/>
          </p:nvPr>
        </p:nvSpPr>
        <p:spPr>
          <a:xfrm>
            <a:off x="395536" y="1988840"/>
            <a:ext cx="8229600" cy="3642198"/>
          </a:xfrm>
        </p:spPr>
        <p:txBody>
          <a:bodyPr>
            <a:normAutofit/>
          </a:bodyPr>
          <a:lstStyle/>
          <a:p>
            <a:r>
              <a:rPr lang="en-US" dirty="0" smtClean="0"/>
              <a:t>Many of the Communities we are to engage with through virtual means are not equipped and empowered to be able to participate in dialogues, however, we try to assist as much as we can under the circumstances.</a:t>
            </a:r>
            <a:endParaRPr lang="en-ZA"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3"/>
            <a:ext cx="8229600" cy="3714776"/>
          </a:xfrm>
        </p:spPr>
        <p:txBody>
          <a:bodyPr/>
          <a:lstStyle/>
          <a:p>
            <a:endParaRPr lang="en-ZA" dirty="0" smtClean="0"/>
          </a:p>
          <a:p>
            <a:endParaRPr lang="en-ZA" dirty="0"/>
          </a:p>
          <a:p>
            <a:pPr algn="ctr">
              <a:buNone/>
            </a:pPr>
            <a:r>
              <a:rPr lang="en-ZA" sz="2800" dirty="0" smtClean="0"/>
              <a:t>THANK YOU</a:t>
            </a:r>
            <a:endParaRPr lang="en-ZA" sz="2800" dirty="0"/>
          </a:p>
        </p:txBody>
      </p:sp>
    </p:spTree>
    <p:extLst>
      <p:ext uri="{BB962C8B-B14F-4D97-AF65-F5344CB8AC3E}">
        <p14:creationId xmlns:p14="http://schemas.microsoft.com/office/powerpoint/2010/main" val="2205737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35080" cy="1143000"/>
          </a:xfrm>
        </p:spPr>
        <p:txBody>
          <a:bodyPr>
            <a:normAutofit fontScale="90000"/>
          </a:bodyPr>
          <a:lstStyle/>
          <a:p>
            <a:r>
              <a:rPr lang="en-US" dirty="0" smtClean="0"/>
              <a:t>Some Relevant Constitutional </a:t>
            </a:r>
            <a:br>
              <a:rPr lang="en-US" dirty="0" smtClean="0"/>
            </a:br>
            <a:r>
              <a:rPr lang="en-US" dirty="0" smtClean="0"/>
              <a:t>sections   </a:t>
            </a:r>
            <a:endParaRPr lang="en-ZA" dirty="0"/>
          </a:p>
        </p:txBody>
      </p:sp>
      <p:sp>
        <p:nvSpPr>
          <p:cNvPr id="3" name="Content Placeholder 2"/>
          <p:cNvSpPr>
            <a:spLocks noGrp="1"/>
          </p:cNvSpPr>
          <p:nvPr>
            <p:ph idx="1"/>
          </p:nvPr>
        </p:nvSpPr>
        <p:spPr>
          <a:xfrm>
            <a:off x="457200" y="1916833"/>
            <a:ext cx="8229600" cy="3672408"/>
          </a:xfrm>
        </p:spPr>
        <p:txBody>
          <a:bodyPr>
            <a:normAutofit fontScale="92500" lnSpcReduction="10000"/>
          </a:bodyPr>
          <a:lstStyle/>
          <a:p>
            <a:pPr algn="just"/>
            <a:r>
              <a:rPr lang="en-US" dirty="0" smtClean="0"/>
              <a:t>Section 7 - affirms democratic values of human dignity, equality and freedom.</a:t>
            </a:r>
          </a:p>
          <a:p>
            <a:pPr algn="just"/>
            <a:r>
              <a:rPr lang="en-US" dirty="0" smtClean="0"/>
              <a:t>Section 15 - speaks of freedom of religion, belief and opinion.</a:t>
            </a:r>
          </a:p>
          <a:p>
            <a:pPr algn="just"/>
            <a:r>
              <a:rPr lang="en-US" dirty="0" smtClean="0"/>
              <a:t>Section 30 – Usage of one’s language</a:t>
            </a:r>
          </a:p>
          <a:p>
            <a:pPr algn="just"/>
            <a:r>
              <a:rPr lang="en-US" dirty="0" smtClean="0"/>
              <a:t>Section 31(1)(a) speaks of a none denial of the right to practice one’s culture, religion and language. </a:t>
            </a:r>
            <a:endParaRPr lang="en-ZA" dirty="0"/>
          </a:p>
        </p:txBody>
      </p:sp>
    </p:spTree>
    <p:extLst>
      <p:ext uri="{BB962C8B-B14F-4D97-AF65-F5344CB8AC3E}">
        <p14:creationId xmlns:p14="http://schemas.microsoft.com/office/powerpoint/2010/main" val="151822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noAutofit/>
          </a:bodyPr>
          <a:lstStyle/>
          <a:p>
            <a:r>
              <a:rPr lang="en-US" sz="3600" dirty="0" smtClean="0"/>
              <a:t>Mainstreaming some </a:t>
            </a:r>
            <a:br>
              <a:rPr lang="en-US" sz="3600" dirty="0" smtClean="0"/>
            </a:br>
            <a:r>
              <a:rPr lang="en-US" sz="3600" dirty="0" smtClean="0"/>
              <a:t>relevant sections</a:t>
            </a:r>
            <a:endParaRPr lang="en-ZA" sz="3600" dirty="0"/>
          </a:p>
        </p:txBody>
      </p:sp>
      <p:sp>
        <p:nvSpPr>
          <p:cNvPr id="3" name="Content Placeholder 2"/>
          <p:cNvSpPr>
            <a:spLocks noGrp="1"/>
          </p:cNvSpPr>
          <p:nvPr>
            <p:ph idx="1"/>
          </p:nvPr>
        </p:nvSpPr>
        <p:spPr>
          <a:xfrm>
            <a:off x="457200" y="1844825"/>
            <a:ext cx="8229600" cy="3888432"/>
          </a:xfrm>
        </p:spPr>
        <p:txBody>
          <a:bodyPr>
            <a:normAutofit fontScale="92500"/>
          </a:bodyPr>
          <a:lstStyle/>
          <a:p>
            <a:pPr algn="just"/>
            <a:r>
              <a:rPr lang="en-US" dirty="0" smtClean="0"/>
              <a:t>The CRL Rights Commission promotes the wide array of cultures, religions and languages found in the country.</a:t>
            </a:r>
            <a:endParaRPr lang="en-ZA" dirty="0"/>
          </a:p>
          <a:p>
            <a:pPr algn="just"/>
            <a:r>
              <a:rPr lang="en-US" dirty="0" smtClean="0"/>
              <a:t>Some of these cultures, religions and languages are diminished  due to our historical past and the Commission is to bring to the fore an equal status of these diminishing heritages.  Thus promoting ‘unity in diversity motto’.</a:t>
            </a:r>
            <a:endParaRPr lang="en-ZA" dirty="0"/>
          </a:p>
        </p:txBody>
      </p:sp>
    </p:spTree>
    <p:extLst>
      <p:ext uri="{BB962C8B-B14F-4D97-AF65-F5344CB8AC3E}">
        <p14:creationId xmlns:p14="http://schemas.microsoft.com/office/powerpoint/2010/main" val="209051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rmAutofit/>
          </a:bodyPr>
          <a:lstStyle/>
          <a:p>
            <a:r>
              <a:rPr lang="en-US" sz="3200" dirty="0"/>
              <a:t>Mainstreaming some </a:t>
            </a:r>
            <a:r>
              <a:rPr lang="en-US" sz="3200" dirty="0" smtClean="0"/>
              <a:t>relevant </a:t>
            </a:r>
            <a:r>
              <a:rPr lang="en-US" sz="3200" dirty="0"/>
              <a:t>sections</a:t>
            </a:r>
            <a:endParaRPr lang="en-ZA" sz="3200" dirty="0"/>
          </a:p>
        </p:txBody>
      </p:sp>
      <p:sp>
        <p:nvSpPr>
          <p:cNvPr id="3" name="Content Placeholder 2"/>
          <p:cNvSpPr>
            <a:spLocks noGrp="1"/>
          </p:cNvSpPr>
          <p:nvPr>
            <p:ph idx="1"/>
          </p:nvPr>
        </p:nvSpPr>
        <p:spPr>
          <a:xfrm>
            <a:off x="457200" y="2132855"/>
            <a:ext cx="8229600" cy="3456385"/>
          </a:xfrm>
        </p:spPr>
        <p:txBody>
          <a:bodyPr/>
          <a:lstStyle/>
          <a:p>
            <a:r>
              <a:rPr lang="en-US" dirty="0" smtClean="0"/>
              <a:t>Promoting peace, friendship, humanity, tolerance and national Unity.</a:t>
            </a:r>
            <a:endParaRPr lang="en-ZA" dirty="0"/>
          </a:p>
        </p:txBody>
      </p:sp>
    </p:spTree>
    <p:extLst>
      <p:ext uri="{BB962C8B-B14F-4D97-AF65-F5344CB8AC3E}">
        <p14:creationId xmlns:p14="http://schemas.microsoft.com/office/powerpoint/2010/main" val="121637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6491064" cy="1143000"/>
          </a:xfrm>
        </p:spPr>
        <p:txBody>
          <a:bodyPr>
            <a:normAutofit/>
          </a:bodyPr>
          <a:lstStyle/>
          <a:p>
            <a:r>
              <a:rPr lang="en-US" sz="3600" dirty="0" smtClean="0"/>
              <a:t>Modes of Delivery</a:t>
            </a:r>
            <a:endParaRPr lang="en-ZA" sz="3600" dirty="0"/>
          </a:p>
        </p:txBody>
      </p:sp>
      <p:sp>
        <p:nvSpPr>
          <p:cNvPr id="3" name="Content Placeholder 2"/>
          <p:cNvSpPr>
            <a:spLocks noGrp="1"/>
          </p:cNvSpPr>
          <p:nvPr>
            <p:ph idx="1"/>
          </p:nvPr>
        </p:nvSpPr>
        <p:spPr>
          <a:xfrm>
            <a:off x="457200" y="1988841"/>
            <a:ext cx="8229600" cy="3600400"/>
          </a:xfrm>
        </p:spPr>
        <p:txBody>
          <a:bodyPr>
            <a:normAutofit lnSpcReduction="10000"/>
          </a:bodyPr>
          <a:lstStyle/>
          <a:p>
            <a:pPr algn="just"/>
            <a:r>
              <a:rPr lang="en-US" dirty="0" smtClean="0"/>
              <a:t> The achievement of the CRL Rights Commission’s mandate is dependent on strategy and structure and corresponding units within the Commission.</a:t>
            </a:r>
          </a:p>
          <a:p>
            <a:pPr algn="just"/>
            <a:r>
              <a:rPr lang="en-US" dirty="0" smtClean="0"/>
              <a:t>In order to execute its mandate, the Commission is structurally divided into five programmes i.e.</a:t>
            </a:r>
          </a:p>
          <a:p>
            <a:pPr marL="0" indent="0">
              <a:buNone/>
            </a:pPr>
            <a:endParaRPr lang="en-ZA" dirty="0"/>
          </a:p>
        </p:txBody>
      </p:sp>
    </p:spTree>
    <p:extLst>
      <p:ext uri="{BB962C8B-B14F-4D97-AF65-F5344CB8AC3E}">
        <p14:creationId xmlns:p14="http://schemas.microsoft.com/office/powerpoint/2010/main" val="58072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38"/>
            <a:ext cx="6563072" cy="1143000"/>
          </a:xfrm>
        </p:spPr>
        <p:txBody>
          <a:bodyPr>
            <a:normAutofit fontScale="90000"/>
          </a:bodyPr>
          <a:lstStyle/>
          <a:p>
            <a:r>
              <a:rPr lang="en-US" sz="3600" dirty="0" smtClean="0"/>
              <a:t/>
            </a:r>
            <a:br>
              <a:rPr lang="en-US" sz="3600" dirty="0" smtClean="0"/>
            </a:br>
            <a:r>
              <a:rPr lang="en-US" sz="3600" b="1" dirty="0" smtClean="0"/>
              <a:t>Modes </a:t>
            </a:r>
            <a:r>
              <a:rPr lang="en-US" sz="3600" b="1" dirty="0"/>
              <a:t>of Delivery</a:t>
            </a:r>
            <a:r>
              <a:rPr lang="en-US" sz="3600" dirty="0"/>
              <a:t/>
            </a:r>
            <a:br>
              <a:rPr lang="en-US" sz="3600" dirty="0"/>
            </a:br>
            <a:r>
              <a:rPr lang="en-US" sz="3600" dirty="0"/>
              <a:t>Public Engagement and </a:t>
            </a:r>
            <a:r>
              <a:rPr lang="en-US" sz="3600" dirty="0" smtClean="0"/>
              <a:t>Education</a:t>
            </a:r>
            <a:r>
              <a:rPr lang="en-US" sz="3600" dirty="0"/>
              <a:t/>
            </a:r>
            <a:br>
              <a:rPr lang="en-US" sz="3600" dirty="0"/>
            </a:br>
            <a:endParaRPr lang="en-ZA" sz="3600" dirty="0"/>
          </a:p>
        </p:txBody>
      </p:sp>
      <p:sp>
        <p:nvSpPr>
          <p:cNvPr id="3" name="Content Placeholder 2"/>
          <p:cNvSpPr>
            <a:spLocks noGrp="1"/>
          </p:cNvSpPr>
          <p:nvPr>
            <p:ph idx="1"/>
          </p:nvPr>
        </p:nvSpPr>
        <p:spPr>
          <a:xfrm>
            <a:off x="457200" y="1844825"/>
            <a:ext cx="8229600" cy="3888432"/>
          </a:xfrm>
        </p:spPr>
        <p:txBody>
          <a:bodyPr>
            <a:normAutofit fontScale="92500" lnSpcReduction="20000"/>
          </a:bodyPr>
          <a:lstStyle/>
          <a:p>
            <a:pPr algn="just">
              <a:buFont typeface="Courier New" panose="02070309020205020404" pitchFamily="49" charset="0"/>
              <a:buChar char="o"/>
            </a:pPr>
            <a:r>
              <a:rPr lang="en-US" dirty="0" smtClean="0"/>
              <a:t>Engages communities and relevant stakeholders on issues of culture, religion and language.</a:t>
            </a:r>
            <a:endParaRPr lang="en-ZA" dirty="0"/>
          </a:p>
          <a:p>
            <a:pPr algn="just">
              <a:buFont typeface="Courier New" panose="02070309020205020404" pitchFamily="49" charset="0"/>
              <a:buChar char="o"/>
            </a:pPr>
            <a:r>
              <a:rPr lang="en-US" dirty="0" smtClean="0"/>
              <a:t>Educates and conducts public awareness campaigns of c-r-l issues;</a:t>
            </a:r>
          </a:p>
          <a:p>
            <a:pPr algn="just">
              <a:buFont typeface="Courier New" panose="02070309020205020404" pitchFamily="49" charset="0"/>
              <a:buChar char="o"/>
            </a:pPr>
            <a:r>
              <a:rPr lang="en-US" dirty="0" smtClean="0"/>
              <a:t>Recommends and establishes C-R-L community councils;</a:t>
            </a:r>
          </a:p>
          <a:p>
            <a:pPr algn="just">
              <a:buFont typeface="Courier New" panose="02070309020205020404" pitchFamily="49" charset="0"/>
              <a:buChar char="o"/>
            </a:pPr>
            <a:r>
              <a:rPr lang="en-US" dirty="0"/>
              <a:t>Registers Community </a:t>
            </a:r>
            <a:r>
              <a:rPr lang="en-US" dirty="0" smtClean="0"/>
              <a:t>Councils;</a:t>
            </a:r>
            <a:endParaRPr lang="en-US" dirty="0"/>
          </a:p>
          <a:p>
            <a:pPr algn="just">
              <a:buFont typeface="Courier New" panose="02070309020205020404" pitchFamily="49" charset="0"/>
              <a:buChar char="o"/>
            </a:pPr>
            <a:r>
              <a:rPr lang="en-US" dirty="0"/>
              <a:t>Convene the National Consultative Conference </a:t>
            </a:r>
            <a:r>
              <a:rPr lang="en-US" dirty="0" smtClean="0"/>
              <a:t>at </a:t>
            </a:r>
            <a:r>
              <a:rPr lang="en-US" dirty="0"/>
              <a:t>least twice in every five years</a:t>
            </a:r>
          </a:p>
          <a:p>
            <a:pPr algn="just">
              <a:buFont typeface="Courier New" panose="02070309020205020404" pitchFamily="49" charset="0"/>
              <a:buChar char="o"/>
            </a:pPr>
            <a:endParaRPr lang="en-ZA" dirty="0"/>
          </a:p>
        </p:txBody>
      </p:sp>
    </p:spTree>
    <p:extLst>
      <p:ext uri="{BB962C8B-B14F-4D97-AF65-F5344CB8AC3E}">
        <p14:creationId xmlns:p14="http://schemas.microsoft.com/office/powerpoint/2010/main" val="445144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35080" cy="1143000"/>
          </a:xfrm>
        </p:spPr>
        <p:txBody>
          <a:bodyPr>
            <a:noAutofit/>
          </a:bodyPr>
          <a:lstStyle/>
          <a:p>
            <a:pPr algn="l"/>
            <a:r>
              <a:rPr lang="en-US" sz="3600" dirty="0" smtClean="0"/>
              <a:t>              </a:t>
            </a:r>
            <a:r>
              <a:rPr lang="en-US" sz="3600" b="1" dirty="0" smtClean="0"/>
              <a:t>Modes of </a:t>
            </a:r>
            <a:r>
              <a:rPr lang="en-US" sz="3600" b="1" dirty="0"/>
              <a:t>Delivery</a:t>
            </a:r>
            <a:r>
              <a:rPr lang="en-US" sz="3600" dirty="0"/>
              <a:t/>
            </a:r>
            <a:br>
              <a:rPr lang="en-US" sz="3600" dirty="0"/>
            </a:br>
            <a:r>
              <a:rPr lang="en-US" sz="3600" dirty="0"/>
              <a:t>Research and Policy Development </a:t>
            </a:r>
            <a:endParaRPr lang="en-ZA" sz="3600" dirty="0"/>
          </a:p>
        </p:txBody>
      </p:sp>
      <p:sp>
        <p:nvSpPr>
          <p:cNvPr id="3" name="Content Placeholder 2"/>
          <p:cNvSpPr>
            <a:spLocks noGrp="1"/>
          </p:cNvSpPr>
          <p:nvPr>
            <p:ph idx="1"/>
          </p:nvPr>
        </p:nvSpPr>
        <p:spPr>
          <a:xfrm>
            <a:off x="457200" y="1916833"/>
            <a:ext cx="8229600" cy="3816424"/>
          </a:xfrm>
        </p:spPr>
        <p:txBody>
          <a:bodyPr>
            <a:normAutofit fontScale="85000" lnSpcReduction="10000"/>
          </a:bodyPr>
          <a:lstStyle/>
          <a:p>
            <a:pPr algn="just">
              <a:buFontTx/>
              <a:buChar char="-"/>
            </a:pPr>
            <a:r>
              <a:rPr lang="en-US" dirty="0" smtClean="0"/>
              <a:t>Make recommendations to Parliament to influence legislation</a:t>
            </a:r>
          </a:p>
          <a:p>
            <a:pPr algn="just">
              <a:buFontTx/>
              <a:buChar char="-"/>
            </a:pPr>
            <a:r>
              <a:rPr lang="en-US" dirty="0" smtClean="0"/>
              <a:t>Produce authoritative information to deepen understanding and appreciation of different cultures, religions and languages to contribute meaningfully and constructively to social </a:t>
            </a:r>
            <a:r>
              <a:rPr lang="en-US" dirty="0"/>
              <a:t>cohesion. </a:t>
            </a:r>
            <a:endParaRPr lang="en-US" dirty="0" smtClean="0"/>
          </a:p>
          <a:p>
            <a:pPr algn="just">
              <a:buFontTx/>
              <a:buChar char="-"/>
            </a:pPr>
            <a:r>
              <a:rPr lang="en-US" dirty="0" smtClean="0"/>
              <a:t>Embark </a:t>
            </a:r>
            <a:r>
              <a:rPr lang="en-US" dirty="0"/>
              <a:t>on programs to resuscitate diminished and diminishing heritages of cultural, religious and linguistic communities</a:t>
            </a:r>
            <a:endParaRPr lang="en-ZA" dirty="0"/>
          </a:p>
        </p:txBody>
      </p:sp>
    </p:spTree>
    <p:extLst>
      <p:ext uri="{BB962C8B-B14F-4D97-AF65-F5344CB8AC3E}">
        <p14:creationId xmlns:p14="http://schemas.microsoft.com/office/powerpoint/2010/main" val="3957260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35080" cy="1143000"/>
          </a:xfrm>
        </p:spPr>
        <p:txBody>
          <a:bodyPr>
            <a:normAutofit fontScale="90000"/>
          </a:bodyPr>
          <a:lstStyle/>
          <a:p>
            <a:r>
              <a:rPr lang="en-US" sz="4000" dirty="0" smtClean="0"/>
              <a:t/>
            </a:r>
            <a:br>
              <a:rPr lang="en-US" sz="4000" dirty="0" smtClean="0"/>
            </a:br>
            <a:r>
              <a:rPr lang="en-US" sz="4000" dirty="0"/>
              <a:t/>
            </a:r>
            <a:br>
              <a:rPr lang="en-US" sz="4000" dirty="0"/>
            </a:br>
            <a:r>
              <a:rPr lang="en-US" sz="3600" b="1" dirty="0" smtClean="0"/>
              <a:t>Modes </a:t>
            </a:r>
            <a:r>
              <a:rPr lang="en-US" sz="3600" b="1" dirty="0"/>
              <a:t>of Delivery</a:t>
            </a:r>
            <a:r>
              <a:rPr lang="en-US" sz="3600" dirty="0"/>
              <a:t/>
            </a:r>
            <a:br>
              <a:rPr lang="en-US" sz="3600" dirty="0"/>
            </a:br>
            <a:r>
              <a:rPr lang="en-US" sz="3600" dirty="0"/>
              <a:t>Legal Services and Conflict Resolution</a:t>
            </a:r>
            <a:r>
              <a:rPr lang="en-US" dirty="0"/>
              <a:t/>
            </a:r>
            <a:br>
              <a:rPr lang="en-US" dirty="0"/>
            </a:br>
            <a:r>
              <a:rPr lang="en-US" dirty="0" smtClean="0"/>
              <a:t/>
            </a:r>
            <a:br>
              <a:rPr lang="en-US" dirty="0" smtClean="0"/>
            </a:br>
            <a:endParaRPr lang="en-ZA" dirty="0"/>
          </a:p>
        </p:txBody>
      </p:sp>
      <p:sp>
        <p:nvSpPr>
          <p:cNvPr id="3" name="Content Placeholder 2"/>
          <p:cNvSpPr>
            <a:spLocks noGrp="1"/>
          </p:cNvSpPr>
          <p:nvPr>
            <p:ph idx="1"/>
          </p:nvPr>
        </p:nvSpPr>
        <p:spPr>
          <a:xfrm>
            <a:off x="457200" y="1844823"/>
            <a:ext cx="8229600" cy="3888433"/>
          </a:xfrm>
        </p:spPr>
        <p:txBody>
          <a:bodyPr>
            <a:normAutofit fontScale="92500" lnSpcReduction="20000"/>
          </a:bodyPr>
          <a:lstStyle/>
          <a:p>
            <a:pPr algn="just"/>
            <a:endParaRPr lang="en-US" dirty="0" smtClean="0"/>
          </a:p>
          <a:p>
            <a:pPr algn="just"/>
            <a:r>
              <a:rPr lang="en-US" dirty="0" smtClean="0"/>
              <a:t>Handles complaints from the cultural, religious and linguistic communities</a:t>
            </a:r>
          </a:p>
          <a:p>
            <a:pPr algn="just"/>
            <a:r>
              <a:rPr lang="en-US" dirty="0" smtClean="0"/>
              <a:t>Deals with requests from communities related to culture, religion and language </a:t>
            </a:r>
          </a:p>
          <a:p>
            <a:pPr algn="just"/>
            <a:r>
              <a:rPr lang="en-US" dirty="0" smtClean="0"/>
              <a:t>Conducts </a:t>
            </a:r>
            <a:r>
              <a:rPr lang="en-US" dirty="0"/>
              <a:t>mediations in as far as C-R-L issues are concerned.</a:t>
            </a:r>
          </a:p>
          <a:p>
            <a:pPr algn="just"/>
            <a:r>
              <a:rPr lang="en-US" dirty="0"/>
              <a:t>Review the legislations and bills in as a far C-R-L issues are concerned.</a:t>
            </a:r>
          </a:p>
          <a:p>
            <a:pPr algn="just">
              <a:buFontTx/>
              <a:buChar char="-"/>
            </a:pPr>
            <a:endParaRPr lang="en-ZA" dirty="0"/>
          </a:p>
        </p:txBody>
      </p:sp>
    </p:spTree>
    <p:extLst>
      <p:ext uri="{BB962C8B-B14F-4D97-AF65-F5344CB8AC3E}">
        <p14:creationId xmlns:p14="http://schemas.microsoft.com/office/powerpoint/2010/main" val="2005654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3847</TotalTime>
  <Words>1573</Words>
  <Application>Microsoft Office PowerPoint</Application>
  <PresentationFormat>On-screen Show (4:3)</PresentationFormat>
  <Paragraphs>142</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Courier New</vt:lpstr>
      <vt:lpstr>Office Theme</vt:lpstr>
      <vt:lpstr>CRL RIGHTS COMMISSION </vt:lpstr>
      <vt:lpstr>Constitutional &amp; Legislative Mandate of the CRL Rights Commission </vt:lpstr>
      <vt:lpstr>Some Relevant Constitutional  sections   </vt:lpstr>
      <vt:lpstr>Mainstreaming some  relevant sections</vt:lpstr>
      <vt:lpstr>Mainstreaming some relevant sections</vt:lpstr>
      <vt:lpstr>Modes of Delivery</vt:lpstr>
      <vt:lpstr> Modes of Delivery Public Engagement and Education </vt:lpstr>
      <vt:lpstr>              Modes of Delivery Research and Policy Development </vt:lpstr>
      <vt:lpstr>  Modes of Delivery Legal Services and Conflict Resolution  </vt:lpstr>
      <vt:lpstr> Modes of Delivery Communication and Marketing </vt:lpstr>
      <vt:lpstr> Modes of Delivery Finance and Corporate Services </vt:lpstr>
      <vt:lpstr>  Modes of Delivery Commissioners  </vt:lpstr>
      <vt:lpstr>Approaches to Execute the work  of the Commission…</vt:lpstr>
      <vt:lpstr>Approaches to Execute the work  of the Commission continues…</vt:lpstr>
      <vt:lpstr>Progress made so far</vt:lpstr>
      <vt:lpstr>Progress made so far continues….</vt:lpstr>
      <vt:lpstr>Progress made so far….</vt:lpstr>
      <vt:lpstr>Progress made so far….</vt:lpstr>
      <vt:lpstr>Progress made so far….</vt:lpstr>
      <vt:lpstr>Progress made so far…</vt:lpstr>
      <vt:lpstr>Progress made so far…</vt:lpstr>
      <vt:lpstr>CHALLENGES</vt:lpstr>
      <vt:lpstr>PowerPoint Presentation</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nhlanhla</dc:creator>
  <cp:lastModifiedBy>Shereen Cassiem</cp:lastModifiedBy>
  <cp:revision>321</cp:revision>
  <cp:lastPrinted>2020-11-17T13:50:33Z</cp:lastPrinted>
  <dcterms:created xsi:type="dcterms:W3CDTF">2014-11-05T10:54:07Z</dcterms:created>
  <dcterms:modified xsi:type="dcterms:W3CDTF">2020-11-17T18:35:47Z</dcterms:modified>
</cp:coreProperties>
</file>