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83" r:id="rId3"/>
    <p:sldId id="3044" r:id="rId4"/>
    <p:sldId id="3049" r:id="rId5"/>
    <p:sldId id="3050" r:id="rId6"/>
    <p:sldId id="3068" r:id="rId7"/>
    <p:sldId id="3051" r:id="rId8"/>
    <p:sldId id="3052" r:id="rId9"/>
    <p:sldId id="3053" r:id="rId10"/>
    <p:sldId id="3054" r:id="rId11"/>
    <p:sldId id="3055" r:id="rId12"/>
    <p:sldId id="3057" r:id="rId13"/>
    <p:sldId id="3058" r:id="rId14"/>
    <p:sldId id="3059" r:id="rId15"/>
    <p:sldId id="3061" r:id="rId16"/>
    <p:sldId id="3062" r:id="rId17"/>
    <p:sldId id="3063" r:id="rId18"/>
    <p:sldId id="3065" r:id="rId19"/>
    <p:sldId id="3066" r:id="rId20"/>
    <p:sldId id="3048" r:id="rId21"/>
    <p:sldId id="2981" r:id="rId22"/>
    <p:sldId id="2982" r:id="rId23"/>
    <p:sldId id="3047" r:id="rId24"/>
    <p:sldId id="317" r:id="rId25"/>
  </p:sldIdLst>
  <p:sldSz cx="9144000" cy="6858000" type="screen4x3"/>
  <p:notesSz cx="68199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2">
          <p15:clr>
            <a:srgbClr val="A4A3A4"/>
          </p15:clr>
        </p15:guide>
        <p15:guide id="2" pos="16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ndile Mbanjwa (GDHuS)" initials="PM(" lastIdx="5" clrIdx="0">
    <p:extLst>
      <p:ext uri="{19B8F6BF-5375-455C-9EA6-DF929625EA0E}">
        <p15:presenceInfo xmlns:p15="http://schemas.microsoft.com/office/powerpoint/2012/main" userId="S::phindile.mbanjwa@gauteng.gov.za::319e311d-0d9c-4808-8873-6774f082aac6" providerId="AD"/>
      </p:ext>
    </p:extLst>
  </p:cmAuthor>
  <p:cmAuthor id="2" name="Lovely Modiba" initials="LM" lastIdx="1" clrIdx="1">
    <p:extLst>
      <p:ext uri="{19B8F6BF-5375-455C-9EA6-DF929625EA0E}">
        <p15:presenceInfo xmlns:p15="http://schemas.microsoft.com/office/powerpoint/2012/main" userId="S-1-5-21-2542510802-378302051-2927070409-41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4055" autoAdjust="0"/>
  </p:normalViewPr>
  <p:slideViewPr>
    <p:cSldViewPr snapToGrid="0" snapToObjects="1">
      <p:cViewPr varScale="1">
        <p:scale>
          <a:sx n="73" d="100"/>
          <a:sy n="73" d="100"/>
        </p:scale>
        <p:origin x="1122" y="78"/>
      </p:cViewPr>
      <p:guideLst>
        <p:guide orient="horz" pos="1312"/>
        <p:guide pos="1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A8E42-DF37-48A7-BF0F-846CF6748B97}"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en-US"/>
        </a:p>
      </dgm:t>
    </dgm:pt>
    <dgm:pt modelId="{27D23325-6162-4032-B971-9D8914B80007}">
      <dgm:prSet phldrT="[Text]" custT="1"/>
      <dgm:spPr/>
      <dgm:t>
        <a:bodyPr/>
        <a:lstStyle/>
        <a:p>
          <a:r>
            <a:rPr lang="en-US" sz="1600" b="1" dirty="0" smtClean="0"/>
            <a:t>RWCLM Turnaround Plan</a:t>
          </a:r>
          <a:endParaRPr lang="en-US" sz="1600" b="1" dirty="0"/>
        </a:p>
      </dgm:t>
    </dgm:pt>
    <dgm:pt modelId="{9C6BFBF5-FB9E-4710-902B-EE17273309A5}" type="parTrans" cxnId="{2DA0A88E-308A-4C1A-B8D2-0C1809EB4A5C}">
      <dgm:prSet/>
      <dgm:spPr/>
      <dgm:t>
        <a:bodyPr/>
        <a:lstStyle/>
        <a:p>
          <a:endParaRPr lang="en-US" sz="1600"/>
        </a:p>
      </dgm:t>
    </dgm:pt>
    <dgm:pt modelId="{9E5054D5-3090-4D53-BE3A-5619F2460B44}" type="sibTrans" cxnId="{2DA0A88E-308A-4C1A-B8D2-0C1809EB4A5C}">
      <dgm:prSet/>
      <dgm:spPr/>
      <dgm:t>
        <a:bodyPr/>
        <a:lstStyle/>
        <a:p>
          <a:endParaRPr lang="en-US" sz="1600"/>
        </a:p>
      </dgm:t>
    </dgm:pt>
    <dgm:pt modelId="{C79A0544-2A8A-460A-8A4A-98CD180EA6C8}">
      <dgm:prSet custT="1"/>
      <dgm:spPr/>
      <dgm:t>
        <a:bodyPr/>
        <a:lstStyle/>
        <a:p>
          <a:endParaRPr lang="en-US" sz="1600" dirty="0"/>
        </a:p>
      </dgm:t>
    </dgm:pt>
    <dgm:pt modelId="{030E22B6-36C4-46CB-BE8F-1F2347D17A31}" type="sibTrans" cxnId="{72450DC8-A548-4A33-9812-AD0EBFC17DF5}">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sz="1600"/>
        </a:p>
      </dgm:t>
    </dgm:pt>
    <dgm:pt modelId="{56F743B5-B8B8-45EA-A59C-4F3F6D2F3B54}" type="parTrans" cxnId="{72450DC8-A548-4A33-9812-AD0EBFC17DF5}">
      <dgm:prSet/>
      <dgm:spPr/>
      <dgm:t>
        <a:bodyPr/>
        <a:lstStyle/>
        <a:p>
          <a:endParaRPr lang="en-US" sz="1600"/>
        </a:p>
      </dgm:t>
    </dgm:pt>
    <dgm:pt modelId="{6BD5F3B1-DCB5-4AA1-B390-02D21E6A05FA}">
      <dgm:prSet phldrT="[Text]" custT="1"/>
      <dgm:spPr/>
      <dgm:t>
        <a:bodyPr/>
        <a:lstStyle/>
        <a:p>
          <a:r>
            <a:rPr lang="en-US" sz="1600" b="1" dirty="0" smtClean="0"/>
            <a:t>Section 154 Support</a:t>
          </a:r>
          <a:endParaRPr lang="en-US" sz="1600" b="1" dirty="0"/>
        </a:p>
      </dgm:t>
    </dgm:pt>
    <dgm:pt modelId="{65D00CE0-44B1-4B7C-9323-06DEAC96DB84}" type="parTrans" cxnId="{CA17CB04-C1EF-4A5D-B607-1CDD75411CEB}">
      <dgm:prSet/>
      <dgm:spPr/>
      <dgm:t>
        <a:bodyPr/>
        <a:lstStyle/>
        <a:p>
          <a:endParaRPr lang="en-US" sz="1600"/>
        </a:p>
      </dgm:t>
    </dgm:pt>
    <dgm:pt modelId="{8ECEF184-13C2-4EB5-9A33-53E42D53E6D6}" type="sibTrans" cxnId="{CA17CB04-C1EF-4A5D-B607-1CDD75411CEB}">
      <dgm:prSet/>
      <dgm:spPr/>
      <dgm:t>
        <a:bodyPr/>
        <a:lstStyle/>
        <a:p>
          <a:endParaRPr lang="en-US" sz="1600"/>
        </a:p>
      </dgm:t>
    </dgm:pt>
    <dgm:pt modelId="{3C48939F-4FF8-4788-B565-7C0AAFA4A9EA}">
      <dgm:prSet phldrT="[Text]" custT="1"/>
      <dgm:spPr/>
      <dgm:t>
        <a:bodyPr/>
        <a:lstStyle/>
        <a:p>
          <a:r>
            <a:rPr lang="en-US" sz="1600" b="1" baseline="0" dirty="0" smtClean="0"/>
            <a:t>Sustainability/ Viability of Amalgamated Municipalities</a:t>
          </a:r>
          <a:endParaRPr lang="en-US" sz="1600" b="1" dirty="0"/>
        </a:p>
      </dgm:t>
    </dgm:pt>
    <dgm:pt modelId="{8D79387C-68DE-4512-90F8-5D03ECA35A54}" type="sibTrans" cxnId="{495DB3B3-8EA5-4E55-9FFC-9F70968B084D}">
      <dgm:prSet/>
      <dgm:spPr/>
      <dgm:t>
        <a:bodyPr/>
        <a:lstStyle/>
        <a:p>
          <a:endParaRPr lang="en-US" sz="1600"/>
        </a:p>
      </dgm:t>
    </dgm:pt>
    <dgm:pt modelId="{095E321F-590F-4FAE-BFF8-7828ED2D6BB8}" type="parTrans" cxnId="{495DB3B3-8EA5-4E55-9FFC-9F70968B084D}">
      <dgm:prSet/>
      <dgm:spPr/>
      <dgm:t>
        <a:bodyPr/>
        <a:lstStyle/>
        <a:p>
          <a:endParaRPr lang="en-US" sz="1600"/>
        </a:p>
      </dgm:t>
    </dgm:pt>
    <dgm:pt modelId="{E001B5DC-6BFD-4882-A126-8976E5FDDB23}">
      <dgm:prSet phldrT="[Text]" custT="1"/>
      <dgm:spPr/>
      <dgm:t>
        <a:bodyPr/>
        <a:lstStyle/>
        <a:p>
          <a:r>
            <a:rPr lang="en-US" sz="1600" b="1" dirty="0" smtClean="0"/>
            <a:t>Conclusion</a:t>
          </a:r>
          <a:endParaRPr lang="en-US" sz="1600" b="1" dirty="0"/>
        </a:p>
      </dgm:t>
    </dgm:pt>
    <dgm:pt modelId="{E10F8F24-A588-4E53-A833-ACE6710297CB}" type="parTrans" cxnId="{3FE484EE-95A2-422C-B1CA-BDCCBC245B2B}">
      <dgm:prSet/>
      <dgm:spPr/>
      <dgm:t>
        <a:bodyPr/>
        <a:lstStyle/>
        <a:p>
          <a:endParaRPr lang="en-US" sz="1600"/>
        </a:p>
      </dgm:t>
    </dgm:pt>
    <dgm:pt modelId="{CB20EA06-090A-4BB1-B81B-6274F5870948}" type="sibTrans" cxnId="{3FE484EE-95A2-422C-B1CA-BDCCBC245B2B}">
      <dgm:prSet/>
      <dgm:spPr/>
      <dgm:t>
        <a:bodyPr/>
        <a:lstStyle/>
        <a:p>
          <a:endParaRPr lang="en-US" sz="1600"/>
        </a:p>
      </dgm:t>
    </dgm:pt>
    <dgm:pt modelId="{88DAE62B-353C-4226-BFA2-551E5506931E}" type="pres">
      <dgm:prSet presAssocID="{358A8E42-DF37-48A7-BF0F-846CF6748B97}" presName="Name0" presStyleCnt="0">
        <dgm:presLayoutVars>
          <dgm:chMax val="7"/>
          <dgm:chPref val="7"/>
          <dgm:dir/>
        </dgm:presLayoutVars>
      </dgm:prSet>
      <dgm:spPr/>
      <dgm:t>
        <a:bodyPr/>
        <a:lstStyle/>
        <a:p>
          <a:endParaRPr lang="en-US"/>
        </a:p>
      </dgm:t>
    </dgm:pt>
    <dgm:pt modelId="{25C91F46-702E-4C55-905C-68907C69ED7C}" type="pres">
      <dgm:prSet presAssocID="{358A8E42-DF37-48A7-BF0F-846CF6748B97}" presName="Name1" presStyleCnt="0"/>
      <dgm:spPr/>
    </dgm:pt>
    <dgm:pt modelId="{7E4BA5C4-0949-4A7F-9B15-3FEBB5A861F3}" type="pres">
      <dgm:prSet presAssocID="{030E22B6-36C4-46CB-BE8F-1F2347D17A31}" presName="picture_1" presStyleCnt="0"/>
      <dgm:spPr/>
    </dgm:pt>
    <dgm:pt modelId="{259C4AD3-F782-4641-B0F4-76418F37BEF7}" type="pres">
      <dgm:prSet presAssocID="{030E22B6-36C4-46CB-BE8F-1F2347D17A31}" presName="pictureRepeatNode" presStyleLbl="alignImgPlace1" presStyleIdx="0" presStyleCnt="5" custScaleX="93525" custScaleY="98232"/>
      <dgm:spPr/>
      <dgm:t>
        <a:bodyPr/>
        <a:lstStyle/>
        <a:p>
          <a:endParaRPr lang="en-US"/>
        </a:p>
      </dgm:t>
    </dgm:pt>
    <dgm:pt modelId="{2041C42F-DF87-4D93-8859-90B56A0B821E}" type="pres">
      <dgm:prSet presAssocID="{C79A0544-2A8A-460A-8A4A-98CD180EA6C8}" presName="text_1" presStyleLbl="node1" presStyleIdx="0" presStyleCnt="0" custScaleY="15568" custLinFactY="11065" custLinFactNeighborX="-2161" custLinFactNeighborY="100000">
        <dgm:presLayoutVars>
          <dgm:bulletEnabled val="1"/>
        </dgm:presLayoutVars>
      </dgm:prSet>
      <dgm:spPr/>
      <dgm:t>
        <a:bodyPr/>
        <a:lstStyle/>
        <a:p>
          <a:endParaRPr lang="en-US"/>
        </a:p>
      </dgm:t>
    </dgm:pt>
    <dgm:pt modelId="{A64BFD76-1A56-4B8A-B759-60EC4AF2CAE4}" type="pres">
      <dgm:prSet presAssocID="{8D79387C-68DE-4512-90F8-5D03ECA35A54}" presName="picture_2" presStyleCnt="0"/>
      <dgm:spPr/>
    </dgm:pt>
    <dgm:pt modelId="{51FE089B-1F13-4438-A43B-D2ED820B598A}" type="pres">
      <dgm:prSet presAssocID="{8D79387C-68DE-4512-90F8-5D03ECA35A54}" presName="pictureRepeatNode" presStyleLbl="alignImgPlace1" presStyleIdx="1" presStyleCnt="5"/>
      <dgm:spPr/>
      <dgm:t>
        <a:bodyPr/>
        <a:lstStyle/>
        <a:p>
          <a:endParaRPr lang="en-US"/>
        </a:p>
      </dgm:t>
    </dgm:pt>
    <dgm:pt modelId="{C54D9DE3-E391-4E96-A4EC-A1B95C79F0E1}" type="pres">
      <dgm:prSet presAssocID="{3C48939F-4FF8-4788-B565-7C0AAFA4A9EA}" presName="line_2" presStyleLbl="parChTrans1D1" presStyleIdx="0" presStyleCnt="4"/>
      <dgm:spPr/>
    </dgm:pt>
    <dgm:pt modelId="{656268FB-8DC3-4EE1-A472-D4F7EC6F8154}" type="pres">
      <dgm:prSet presAssocID="{3C48939F-4FF8-4788-B565-7C0AAFA4A9EA}" presName="textparent_2" presStyleLbl="node1" presStyleIdx="0" presStyleCnt="0"/>
      <dgm:spPr/>
    </dgm:pt>
    <dgm:pt modelId="{4F01BA23-C6D5-4FF6-967D-9AAF1A2B4720}" type="pres">
      <dgm:prSet presAssocID="{3C48939F-4FF8-4788-B565-7C0AAFA4A9EA}" presName="text_2" presStyleLbl="revTx" presStyleIdx="0" presStyleCnt="4" custScaleX="119286" custScaleY="123592">
        <dgm:presLayoutVars>
          <dgm:bulletEnabled val="1"/>
        </dgm:presLayoutVars>
      </dgm:prSet>
      <dgm:spPr/>
      <dgm:t>
        <a:bodyPr/>
        <a:lstStyle/>
        <a:p>
          <a:endParaRPr lang="en-US"/>
        </a:p>
      </dgm:t>
    </dgm:pt>
    <dgm:pt modelId="{7A273272-34F1-4423-A266-CB345E118D53}" type="pres">
      <dgm:prSet presAssocID="{8ECEF184-13C2-4EB5-9A33-53E42D53E6D6}" presName="picture_3" presStyleCnt="0"/>
      <dgm:spPr/>
    </dgm:pt>
    <dgm:pt modelId="{A486BEF5-0EFF-4438-9664-666DD595285D}" type="pres">
      <dgm:prSet presAssocID="{8ECEF184-13C2-4EB5-9A33-53E42D53E6D6}" presName="pictureRepeatNode" presStyleLbl="alignImgPlace1" presStyleIdx="2" presStyleCnt="5"/>
      <dgm:spPr/>
      <dgm:t>
        <a:bodyPr/>
        <a:lstStyle/>
        <a:p>
          <a:endParaRPr lang="en-US"/>
        </a:p>
      </dgm:t>
    </dgm:pt>
    <dgm:pt modelId="{30C27354-FA04-4659-86A5-CE20734E143A}" type="pres">
      <dgm:prSet presAssocID="{6BD5F3B1-DCB5-4AA1-B390-02D21E6A05FA}" presName="line_3" presStyleLbl="parChTrans1D1" presStyleIdx="1" presStyleCnt="4"/>
      <dgm:spPr/>
    </dgm:pt>
    <dgm:pt modelId="{A2799868-AD67-4A88-85F9-700AE1FC74BD}" type="pres">
      <dgm:prSet presAssocID="{6BD5F3B1-DCB5-4AA1-B390-02D21E6A05FA}" presName="textparent_3" presStyleLbl="node1" presStyleIdx="0" presStyleCnt="0"/>
      <dgm:spPr/>
    </dgm:pt>
    <dgm:pt modelId="{83137023-52E7-4110-955F-8529B37267BA}" type="pres">
      <dgm:prSet presAssocID="{6BD5F3B1-DCB5-4AA1-B390-02D21E6A05FA}" presName="text_3" presStyleLbl="revTx" presStyleIdx="1" presStyleCnt="4" custScaleX="313044">
        <dgm:presLayoutVars>
          <dgm:bulletEnabled val="1"/>
        </dgm:presLayoutVars>
      </dgm:prSet>
      <dgm:spPr/>
      <dgm:t>
        <a:bodyPr/>
        <a:lstStyle/>
        <a:p>
          <a:endParaRPr lang="en-US"/>
        </a:p>
      </dgm:t>
    </dgm:pt>
    <dgm:pt modelId="{E71562A0-333E-4248-ADF0-C22728A8BA22}" type="pres">
      <dgm:prSet presAssocID="{9E5054D5-3090-4D53-BE3A-5619F2460B44}" presName="picture_4" presStyleCnt="0"/>
      <dgm:spPr/>
    </dgm:pt>
    <dgm:pt modelId="{65C39933-56D6-43BE-A936-456286293734}" type="pres">
      <dgm:prSet presAssocID="{9E5054D5-3090-4D53-BE3A-5619F2460B44}" presName="pictureRepeatNode" presStyleLbl="alignImgPlace1" presStyleIdx="3" presStyleCnt="5"/>
      <dgm:spPr/>
      <dgm:t>
        <a:bodyPr/>
        <a:lstStyle/>
        <a:p>
          <a:endParaRPr lang="en-US"/>
        </a:p>
      </dgm:t>
    </dgm:pt>
    <dgm:pt modelId="{4A6CE3D4-A286-41BB-BEA3-BA2B07D87D7C}" type="pres">
      <dgm:prSet presAssocID="{27D23325-6162-4032-B971-9D8914B80007}" presName="line_4" presStyleLbl="parChTrans1D1" presStyleIdx="2" presStyleCnt="4"/>
      <dgm:spPr/>
    </dgm:pt>
    <dgm:pt modelId="{A3D7048D-844F-482F-925C-86752B46D3AB}" type="pres">
      <dgm:prSet presAssocID="{27D23325-6162-4032-B971-9D8914B80007}" presName="textparent_4" presStyleLbl="node1" presStyleIdx="0" presStyleCnt="0"/>
      <dgm:spPr/>
    </dgm:pt>
    <dgm:pt modelId="{44FF9C75-6AF6-4A9A-BE87-B4BD04A0670F}" type="pres">
      <dgm:prSet presAssocID="{27D23325-6162-4032-B971-9D8914B80007}" presName="text_4" presStyleLbl="revTx" presStyleIdx="2" presStyleCnt="4" custScaleX="318186">
        <dgm:presLayoutVars>
          <dgm:bulletEnabled val="1"/>
        </dgm:presLayoutVars>
      </dgm:prSet>
      <dgm:spPr/>
      <dgm:t>
        <a:bodyPr/>
        <a:lstStyle/>
        <a:p>
          <a:endParaRPr lang="en-US"/>
        </a:p>
      </dgm:t>
    </dgm:pt>
    <dgm:pt modelId="{7E535096-14FE-4FCE-85B5-E9AB23615162}" type="pres">
      <dgm:prSet presAssocID="{CB20EA06-090A-4BB1-B81B-6274F5870948}" presName="picture_5" presStyleCnt="0"/>
      <dgm:spPr/>
    </dgm:pt>
    <dgm:pt modelId="{168624F7-0D63-4EEC-AAB7-CABEBBD55164}" type="pres">
      <dgm:prSet presAssocID="{CB20EA06-090A-4BB1-B81B-6274F5870948}" presName="pictureRepeatNode" presStyleLbl="alignImgPlace1" presStyleIdx="4" presStyleCnt="5"/>
      <dgm:spPr/>
      <dgm:t>
        <a:bodyPr/>
        <a:lstStyle/>
        <a:p>
          <a:endParaRPr lang="en-US"/>
        </a:p>
      </dgm:t>
    </dgm:pt>
    <dgm:pt modelId="{AF4B8A2F-0D8C-4BEF-B8AA-9BC908B84205}" type="pres">
      <dgm:prSet presAssocID="{E001B5DC-6BFD-4882-A126-8976E5FDDB23}" presName="line_5" presStyleLbl="parChTrans1D1" presStyleIdx="3" presStyleCnt="4"/>
      <dgm:spPr/>
    </dgm:pt>
    <dgm:pt modelId="{7E4C664C-2C5C-44D4-8F16-B5FFB01C1CBE}" type="pres">
      <dgm:prSet presAssocID="{E001B5DC-6BFD-4882-A126-8976E5FDDB23}" presName="textparent_5" presStyleLbl="node1" presStyleIdx="0" presStyleCnt="0"/>
      <dgm:spPr/>
    </dgm:pt>
    <dgm:pt modelId="{296EF95D-EFF6-4146-9936-01FC02E1C59C}" type="pres">
      <dgm:prSet presAssocID="{E001B5DC-6BFD-4882-A126-8976E5FDDB23}" presName="text_5" presStyleLbl="revTx" presStyleIdx="3" presStyleCnt="4">
        <dgm:presLayoutVars>
          <dgm:bulletEnabled val="1"/>
        </dgm:presLayoutVars>
      </dgm:prSet>
      <dgm:spPr/>
      <dgm:t>
        <a:bodyPr/>
        <a:lstStyle/>
        <a:p>
          <a:endParaRPr lang="en-US"/>
        </a:p>
      </dgm:t>
    </dgm:pt>
  </dgm:ptLst>
  <dgm:cxnLst>
    <dgm:cxn modelId="{9F29ECAC-85DD-45F2-BB13-E3FABA5F283A}" type="presOf" srcId="{CB20EA06-090A-4BB1-B81B-6274F5870948}" destId="{168624F7-0D63-4EEC-AAB7-CABEBBD55164}" srcOrd="0" destOrd="0" presId="urn:microsoft.com/office/officeart/2008/layout/CircularPictureCallout"/>
    <dgm:cxn modelId="{19150434-6A8F-4AC6-8489-D0EA337DFB80}" type="presOf" srcId="{358A8E42-DF37-48A7-BF0F-846CF6748B97}" destId="{88DAE62B-353C-4226-BFA2-551E5506931E}" srcOrd="0" destOrd="0" presId="urn:microsoft.com/office/officeart/2008/layout/CircularPictureCallout"/>
    <dgm:cxn modelId="{CA17CB04-C1EF-4A5D-B607-1CDD75411CEB}" srcId="{358A8E42-DF37-48A7-BF0F-846CF6748B97}" destId="{6BD5F3B1-DCB5-4AA1-B390-02D21E6A05FA}" srcOrd="2" destOrd="0" parTransId="{65D00CE0-44B1-4B7C-9323-06DEAC96DB84}" sibTransId="{8ECEF184-13C2-4EB5-9A33-53E42D53E6D6}"/>
    <dgm:cxn modelId="{6B9D6F02-8B05-4AD5-B7E2-1EAD0751782D}" type="presOf" srcId="{E001B5DC-6BFD-4882-A126-8976E5FDDB23}" destId="{296EF95D-EFF6-4146-9936-01FC02E1C59C}" srcOrd="0" destOrd="0" presId="urn:microsoft.com/office/officeart/2008/layout/CircularPictureCallout"/>
    <dgm:cxn modelId="{824676F0-C89A-4E3F-B183-DBE15EA4BD47}" type="presOf" srcId="{6BD5F3B1-DCB5-4AA1-B390-02D21E6A05FA}" destId="{83137023-52E7-4110-955F-8529B37267BA}" srcOrd="0" destOrd="0" presId="urn:microsoft.com/office/officeart/2008/layout/CircularPictureCallout"/>
    <dgm:cxn modelId="{B1E653D2-9A78-4061-ABA6-07ADBFBD500B}" type="presOf" srcId="{9E5054D5-3090-4D53-BE3A-5619F2460B44}" destId="{65C39933-56D6-43BE-A936-456286293734}" srcOrd="0" destOrd="0" presId="urn:microsoft.com/office/officeart/2008/layout/CircularPictureCallout"/>
    <dgm:cxn modelId="{B26EBC00-9B1F-486B-8AE0-527242FB3874}" type="presOf" srcId="{27D23325-6162-4032-B971-9D8914B80007}" destId="{44FF9C75-6AF6-4A9A-BE87-B4BD04A0670F}" srcOrd="0" destOrd="0" presId="urn:microsoft.com/office/officeart/2008/layout/CircularPictureCallout"/>
    <dgm:cxn modelId="{495DB3B3-8EA5-4E55-9FFC-9F70968B084D}" srcId="{358A8E42-DF37-48A7-BF0F-846CF6748B97}" destId="{3C48939F-4FF8-4788-B565-7C0AAFA4A9EA}" srcOrd="1" destOrd="0" parTransId="{095E321F-590F-4FAE-BFF8-7828ED2D6BB8}" sibTransId="{8D79387C-68DE-4512-90F8-5D03ECA35A54}"/>
    <dgm:cxn modelId="{2DA0A88E-308A-4C1A-B8D2-0C1809EB4A5C}" srcId="{358A8E42-DF37-48A7-BF0F-846CF6748B97}" destId="{27D23325-6162-4032-B971-9D8914B80007}" srcOrd="3" destOrd="0" parTransId="{9C6BFBF5-FB9E-4710-902B-EE17273309A5}" sibTransId="{9E5054D5-3090-4D53-BE3A-5619F2460B44}"/>
    <dgm:cxn modelId="{DB3FD28E-5F5F-4058-B54F-31203ED39114}" type="presOf" srcId="{8D79387C-68DE-4512-90F8-5D03ECA35A54}" destId="{51FE089B-1F13-4438-A43B-D2ED820B598A}" srcOrd="0" destOrd="0" presId="urn:microsoft.com/office/officeart/2008/layout/CircularPictureCallout"/>
    <dgm:cxn modelId="{8407E7B1-B515-4834-8BBE-FA2E95A82375}" type="presOf" srcId="{C79A0544-2A8A-460A-8A4A-98CD180EA6C8}" destId="{2041C42F-DF87-4D93-8859-90B56A0B821E}" srcOrd="0" destOrd="0" presId="urn:microsoft.com/office/officeart/2008/layout/CircularPictureCallout"/>
    <dgm:cxn modelId="{3FE484EE-95A2-422C-B1CA-BDCCBC245B2B}" srcId="{358A8E42-DF37-48A7-BF0F-846CF6748B97}" destId="{E001B5DC-6BFD-4882-A126-8976E5FDDB23}" srcOrd="4" destOrd="0" parTransId="{E10F8F24-A588-4E53-A833-ACE6710297CB}" sibTransId="{CB20EA06-090A-4BB1-B81B-6274F5870948}"/>
    <dgm:cxn modelId="{D8006E27-DC16-4DEF-8B50-9B9642AC647E}" type="presOf" srcId="{3C48939F-4FF8-4788-B565-7C0AAFA4A9EA}" destId="{4F01BA23-C6D5-4FF6-967D-9AAF1A2B4720}" srcOrd="0" destOrd="0" presId="urn:microsoft.com/office/officeart/2008/layout/CircularPictureCallout"/>
    <dgm:cxn modelId="{72450DC8-A548-4A33-9812-AD0EBFC17DF5}" srcId="{358A8E42-DF37-48A7-BF0F-846CF6748B97}" destId="{C79A0544-2A8A-460A-8A4A-98CD180EA6C8}" srcOrd="0" destOrd="0" parTransId="{56F743B5-B8B8-45EA-A59C-4F3F6D2F3B54}" sibTransId="{030E22B6-36C4-46CB-BE8F-1F2347D17A31}"/>
    <dgm:cxn modelId="{61241B9D-7981-42FD-A592-8BA7AF240299}" type="presOf" srcId="{030E22B6-36C4-46CB-BE8F-1F2347D17A31}" destId="{259C4AD3-F782-4641-B0F4-76418F37BEF7}" srcOrd="0" destOrd="0" presId="urn:microsoft.com/office/officeart/2008/layout/CircularPictureCallout"/>
    <dgm:cxn modelId="{0B97963F-86E2-40A0-BD82-7AC0B71963C7}" type="presOf" srcId="{8ECEF184-13C2-4EB5-9A33-53E42D53E6D6}" destId="{A486BEF5-0EFF-4438-9664-666DD595285D}" srcOrd="0" destOrd="0" presId="urn:microsoft.com/office/officeart/2008/layout/CircularPictureCallout"/>
    <dgm:cxn modelId="{511DB36D-5993-48F5-90AA-9080F6E165D9}" type="presParOf" srcId="{88DAE62B-353C-4226-BFA2-551E5506931E}" destId="{25C91F46-702E-4C55-905C-68907C69ED7C}" srcOrd="0" destOrd="0" presId="urn:microsoft.com/office/officeart/2008/layout/CircularPictureCallout"/>
    <dgm:cxn modelId="{E2974F77-2173-4E0F-AEB1-CD0B0D13A0D3}" type="presParOf" srcId="{25C91F46-702E-4C55-905C-68907C69ED7C}" destId="{7E4BA5C4-0949-4A7F-9B15-3FEBB5A861F3}" srcOrd="0" destOrd="0" presId="urn:microsoft.com/office/officeart/2008/layout/CircularPictureCallout"/>
    <dgm:cxn modelId="{B1812951-8DFB-4FA8-A988-AE82A7F7743F}" type="presParOf" srcId="{7E4BA5C4-0949-4A7F-9B15-3FEBB5A861F3}" destId="{259C4AD3-F782-4641-B0F4-76418F37BEF7}" srcOrd="0" destOrd="0" presId="urn:microsoft.com/office/officeart/2008/layout/CircularPictureCallout"/>
    <dgm:cxn modelId="{FDE15626-A9D7-41CF-A399-3F1BD14EDA5F}" type="presParOf" srcId="{25C91F46-702E-4C55-905C-68907C69ED7C}" destId="{2041C42F-DF87-4D93-8859-90B56A0B821E}" srcOrd="1" destOrd="0" presId="urn:microsoft.com/office/officeart/2008/layout/CircularPictureCallout"/>
    <dgm:cxn modelId="{DA869A82-48FE-41E3-B6F9-37797D859383}" type="presParOf" srcId="{25C91F46-702E-4C55-905C-68907C69ED7C}" destId="{A64BFD76-1A56-4B8A-B759-60EC4AF2CAE4}" srcOrd="2" destOrd="0" presId="urn:microsoft.com/office/officeart/2008/layout/CircularPictureCallout"/>
    <dgm:cxn modelId="{51FB915C-38F4-4BED-A062-9528BC96DCC3}" type="presParOf" srcId="{A64BFD76-1A56-4B8A-B759-60EC4AF2CAE4}" destId="{51FE089B-1F13-4438-A43B-D2ED820B598A}" srcOrd="0" destOrd="0" presId="urn:microsoft.com/office/officeart/2008/layout/CircularPictureCallout"/>
    <dgm:cxn modelId="{0177BB29-3653-44B7-99D3-4830075068A7}" type="presParOf" srcId="{25C91F46-702E-4C55-905C-68907C69ED7C}" destId="{C54D9DE3-E391-4E96-A4EC-A1B95C79F0E1}" srcOrd="3" destOrd="0" presId="urn:microsoft.com/office/officeart/2008/layout/CircularPictureCallout"/>
    <dgm:cxn modelId="{935E2D07-E3EE-42E9-820F-4FF2F9EC3FF6}" type="presParOf" srcId="{25C91F46-702E-4C55-905C-68907C69ED7C}" destId="{656268FB-8DC3-4EE1-A472-D4F7EC6F8154}" srcOrd="4" destOrd="0" presId="urn:microsoft.com/office/officeart/2008/layout/CircularPictureCallout"/>
    <dgm:cxn modelId="{FF7E9227-B75A-4E06-A3D5-F51944F40413}" type="presParOf" srcId="{656268FB-8DC3-4EE1-A472-D4F7EC6F8154}" destId="{4F01BA23-C6D5-4FF6-967D-9AAF1A2B4720}" srcOrd="0" destOrd="0" presId="urn:microsoft.com/office/officeart/2008/layout/CircularPictureCallout"/>
    <dgm:cxn modelId="{E3D7479D-487F-407B-8E0F-9DC6BAECB64B}" type="presParOf" srcId="{25C91F46-702E-4C55-905C-68907C69ED7C}" destId="{7A273272-34F1-4423-A266-CB345E118D53}" srcOrd="5" destOrd="0" presId="urn:microsoft.com/office/officeart/2008/layout/CircularPictureCallout"/>
    <dgm:cxn modelId="{7E7B6373-B68D-4357-B007-D59B1D983496}" type="presParOf" srcId="{7A273272-34F1-4423-A266-CB345E118D53}" destId="{A486BEF5-0EFF-4438-9664-666DD595285D}" srcOrd="0" destOrd="0" presId="urn:microsoft.com/office/officeart/2008/layout/CircularPictureCallout"/>
    <dgm:cxn modelId="{BDBDBC03-E551-42A6-A737-F35462E1F176}" type="presParOf" srcId="{25C91F46-702E-4C55-905C-68907C69ED7C}" destId="{30C27354-FA04-4659-86A5-CE20734E143A}" srcOrd="6" destOrd="0" presId="urn:microsoft.com/office/officeart/2008/layout/CircularPictureCallout"/>
    <dgm:cxn modelId="{CCEB1C2F-0186-4007-88E5-DB611278919C}" type="presParOf" srcId="{25C91F46-702E-4C55-905C-68907C69ED7C}" destId="{A2799868-AD67-4A88-85F9-700AE1FC74BD}" srcOrd="7" destOrd="0" presId="urn:microsoft.com/office/officeart/2008/layout/CircularPictureCallout"/>
    <dgm:cxn modelId="{AE5448ED-4607-46C8-BF02-70A776FDD0D5}" type="presParOf" srcId="{A2799868-AD67-4A88-85F9-700AE1FC74BD}" destId="{83137023-52E7-4110-955F-8529B37267BA}" srcOrd="0" destOrd="0" presId="urn:microsoft.com/office/officeart/2008/layout/CircularPictureCallout"/>
    <dgm:cxn modelId="{2F035D2B-C91D-4388-A665-686DD69C7E39}" type="presParOf" srcId="{25C91F46-702E-4C55-905C-68907C69ED7C}" destId="{E71562A0-333E-4248-ADF0-C22728A8BA22}" srcOrd="8" destOrd="0" presId="urn:microsoft.com/office/officeart/2008/layout/CircularPictureCallout"/>
    <dgm:cxn modelId="{B87F4A6D-202E-4156-9413-635BFC95C47A}" type="presParOf" srcId="{E71562A0-333E-4248-ADF0-C22728A8BA22}" destId="{65C39933-56D6-43BE-A936-456286293734}" srcOrd="0" destOrd="0" presId="urn:microsoft.com/office/officeart/2008/layout/CircularPictureCallout"/>
    <dgm:cxn modelId="{5CD3B455-DF49-4BF7-A99E-DAC2DE0EB0ED}" type="presParOf" srcId="{25C91F46-702E-4C55-905C-68907C69ED7C}" destId="{4A6CE3D4-A286-41BB-BEA3-BA2B07D87D7C}" srcOrd="9" destOrd="0" presId="urn:microsoft.com/office/officeart/2008/layout/CircularPictureCallout"/>
    <dgm:cxn modelId="{1C88945F-E618-4E38-87B2-91A34837E2F1}" type="presParOf" srcId="{25C91F46-702E-4C55-905C-68907C69ED7C}" destId="{A3D7048D-844F-482F-925C-86752B46D3AB}" srcOrd="10" destOrd="0" presId="urn:microsoft.com/office/officeart/2008/layout/CircularPictureCallout"/>
    <dgm:cxn modelId="{DBA02DB5-5A36-4CD4-BFE6-CB33430BFB56}" type="presParOf" srcId="{A3D7048D-844F-482F-925C-86752B46D3AB}" destId="{44FF9C75-6AF6-4A9A-BE87-B4BD04A0670F}" srcOrd="0" destOrd="0" presId="urn:microsoft.com/office/officeart/2008/layout/CircularPictureCallout"/>
    <dgm:cxn modelId="{F8C374BA-9906-4E61-8201-1EDAE067EA1D}" type="presParOf" srcId="{25C91F46-702E-4C55-905C-68907C69ED7C}" destId="{7E535096-14FE-4FCE-85B5-E9AB23615162}" srcOrd="11" destOrd="0" presId="urn:microsoft.com/office/officeart/2008/layout/CircularPictureCallout"/>
    <dgm:cxn modelId="{196634E9-3EE2-49A7-AE88-BA1B875F2B2F}" type="presParOf" srcId="{7E535096-14FE-4FCE-85B5-E9AB23615162}" destId="{168624F7-0D63-4EEC-AAB7-CABEBBD55164}" srcOrd="0" destOrd="0" presId="urn:microsoft.com/office/officeart/2008/layout/CircularPictureCallout"/>
    <dgm:cxn modelId="{FD095168-78ED-426F-AB42-781067F5FA44}" type="presParOf" srcId="{25C91F46-702E-4C55-905C-68907C69ED7C}" destId="{AF4B8A2F-0D8C-4BEF-B8AA-9BC908B84205}" srcOrd="12" destOrd="0" presId="urn:microsoft.com/office/officeart/2008/layout/CircularPictureCallout"/>
    <dgm:cxn modelId="{74135821-CD4D-4ADD-8989-411640F7001D}" type="presParOf" srcId="{25C91F46-702E-4C55-905C-68907C69ED7C}" destId="{7E4C664C-2C5C-44D4-8F16-B5FFB01C1CBE}" srcOrd="13" destOrd="0" presId="urn:microsoft.com/office/officeart/2008/layout/CircularPictureCallout"/>
    <dgm:cxn modelId="{B03767E3-27A7-46ED-8DC8-1053839FEB06}" type="presParOf" srcId="{7E4C664C-2C5C-44D4-8F16-B5FFB01C1CBE}" destId="{296EF95D-EFF6-4146-9936-01FC02E1C59C}"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F2E40-ADB6-443E-834A-90F30E757496}"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en-US"/>
        </a:p>
      </dgm:t>
    </dgm:pt>
    <dgm:pt modelId="{7FCEC35E-384B-44CF-8F99-9DD155DC2026}">
      <dgm:prSet phldrT="[Text]" custT="1"/>
      <dgm:spPr/>
      <dgm:t>
        <a:bodyPr/>
        <a:lstStyle/>
        <a:p>
          <a:r>
            <a:rPr lang="en-ZA" sz="3200" dirty="0" smtClean="0"/>
            <a:t>SUSTAINABILITY/ VIABILITY </a:t>
          </a:r>
          <a:r>
            <a:rPr lang="en-ZA" sz="3200" dirty="0"/>
            <a:t>OF AMALGAMATED MUNICIPALITIES</a:t>
          </a:r>
          <a:endParaRPr lang="en-US" sz="3200" dirty="0"/>
        </a:p>
      </dgm:t>
    </dgm:pt>
    <dgm:pt modelId="{32317E43-CA6A-4833-B333-45648213B056}" type="parTrans" cxnId="{FA644DD5-A4B1-4C58-ADD9-5A6C820AB932}">
      <dgm:prSet/>
      <dgm:spPr/>
      <dgm:t>
        <a:bodyPr/>
        <a:lstStyle/>
        <a:p>
          <a:endParaRPr lang="en-US"/>
        </a:p>
      </dgm:t>
    </dgm:pt>
    <dgm:pt modelId="{7FD78926-8648-4739-9A2E-86DF806BC2A0}" type="sibTrans" cxnId="{FA644DD5-A4B1-4C58-ADD9-5A6C820AB932}">
      <dgm:prSet/>
      <dgm:spPr/>
      <dgm:t>
        <a:bodyPr/>
        <a:lstStyle/>
        <a:p>
          <a:endParaRPr lang="en-US"/>
        </a:p>
      </dgm:t>
    </dgm:pt>
    <dgm:pt modelId="{FDF9B440-80D8-4BCB-9BA7-0657D341E3EF}" type="pres">
      <dgm:prSet presAssocID="{6B4F2E40-ADB6-443E-834A-90F30E757496}" presName="Name0" presStyleCnt="0">
        <dgm:presLayoutVars>
          <dgm:chMax/>
          <dgm:chPref/>
          <dgm:dir/>
        </dgm:presLayoutVars>
      </dgm:prSet>
      <dgm:spPr/>
      <dgm:t>
        <a:bodyPr/>
        <a:lstStyle/>
        <a:p>
          <a:endParaRPr lang="en-US"/>
        </a:p>
      </dgm:t>
    </dgm:pt>
    <dgm:pt modelId="{65690956-B1A7-4235-826B-F4A02B0E2961}" type="pres">
      <dgm:prSet presAssocID="{7FCEC35E-384B-44CF-8F99-9DD155DC2026}" presName="composite" presStyleCnt="0">
        <dgm:presLayoutVars>
          <dgm:chMax/>
          <dgm:chPref/>
        </dgm:presLayoutVars>
      </dgm:prSet>
      <dgm:spPr/>
    </dgm:pt>
    <dgm:pt modelId="{451D99EB-E4D5-4623-AAE7-A944CB2F0C7D}" type="pres">
      <dgm:prSet presAssocID="{7FCEC35E-384B-44CF-8F99-9DD155DC2026}" presName="Image" presStyleLbl="bgImgPlace1" presStyleIdx="0" presStyleCnt="1"/>
      <dgm:spPr/>
    </dgm:pt>
    <dgm:pt modelId="{55A09C24-898D-4DDF-AF98-84EE0884BFE0}" type="pres">
      <dgm:prSet presAssocID="{7FCEC35E-384B-44CF-8F99-9DD155DC2026}" presName="ParentText" presStyleLbl="revTx" presStyleIdx="0" presStyleCnt="1">
        <dgm:presLayoutVars>
          <dgm:chMax val="0"/>
          <dgm:chPref val="0"/>
          <dgm:bulletEnabled val="1"/>
        </dgm:presLayoutVars>
      </dgm:prSet>
      <dgm:spPr/>
      <dgm:t>
        <a:bodyPr/>
        <a:lstStyle/>
        <a:p>
          <a:endParaRPr lang="en-US"/>
        </a:p>
      </dgm:t>
    </dgm:pt>
    <dgm:pt modelId="{5CBE3F54-C1F9-4628-A6BA-09084640F642}" type="pres">
      <dgm:prSet presAssocID="{7FCEC35E-384B-44CF-8F99-9DD155DC2026}" presName="tlFrame" presStyleLbl="node1" presStyleIdx="0" presStyleCnt="4"/>
      <dgm:spPr/>
    </dgm:pt>
    <dgm:pt modelId="{4D1D59D6-2F6B-460F-982C-75E838BAA51F}" type="pres">
      <dgm:prSet presAssocID="{7FCEC35E-384B-44CF-8F99-9DD155DC2026}" presName="trFrame" presStyleLbl="node1" presStyleIdx="1" presStyleCnt="4"/>
      <dgm:spPr/>
    </dgm:pt>
    <dgm:pt modelId="{AB679B06-B0FB-4247-A6E4-45F4BD7434E2}" type="pres">
      <dgm:prSet presAssocID="{7FCEC35E-384B-44CF-8F99-9DD155DC2026}" presName="blFrame" presStyleLbl="node1" presStyleIdx="2" presStyleCnt="4"/>
      <dgm:spPr/>
    </dgm:pt>
    <dgm:pt modelId="{3F4C846E-FCE3-4382-90F9-197FAB8910BF}" type="pres">
      <dgm:prSet presAssocID="{7FCEC35E-384B-44CF-8F99-9DD155DC2026}" presName="brFrame" presStyleLbl="node1" presStyleIdx="3" presStyleCnt="4"/>
      <dgm:spPr/>
    </dgm:pt>
  </dgm:ptLst>
  <dgm:cxnLst>
    <dgm:cxn modelId="{9F929265-4CEF-430D-AA77-EB2B86E30E7B}" type="presOf" srcId="{7FCEC35E-384B-44CF-8F99-9DD155DC2026}" destId="{55A09C24-898D-4DDF-AF98-84EE0884BFE0}" srcOrd="0" destOrd="0" presId="urn:microsoft.com/office/officeart/2009/3/layout/FramedTextPicture"/>
    <dgm:cxn modelId="{FA644DD5-A4B1-4C58-ADD9-5A6C820AB932}" srcId="{6B4F2E40-ADB6-443E-834A-90F30E757496}" destId="{7FCEC35E-384B-44CF-8F99-9DD155DC2026}" srcOrd="0" destOrd="0" parTransId="{32317E43-CA6A-4833-B333-45648213B056}" sibTransId="{7FD78926-8648-4739-9A2E-86DF806BC2A0}"/>
    <dgm:cxn modelId="{E8DEF02B-E697-4565-AC86-B76558E343ED}" type="presOf" srcId="{6B4F2E40-ADB6-443E-834A-90F30E757496}" destId="{FDF9B440-80D8-4BCB-9BA7-0657D341E3EF}" srcOrd="0" destOrd="0" presId="urn:microsoft.com/office/officeart/2009/3/layout/FramedTextPicture"/>
    <dgm:cxn modelId="{E20BE180-9888-4A7B-894B-E5D699EB3678}" type="presParOf" srcId="{FDF9B440-80D8-4BCB-9BA7-0657D341E3EF}" destId="{65690956-B1A7-4235-826B-F4A02B0E2961}" srcOrd="0" destOrd="0" presId="urn:microsoft.com/office/officeart/2009/3/layout/FramedTextPicture"/>
    <dgm:cxn modelId="{A96CACC3-AFA2-40DF-87CB-8110F5CBFC9D}" type="presParOf" srcId="{65690956-B1A7-4235-826B-F4A02B0E2961}" destId="{451D99EB-E4D5-4623-AAE7-A944CB2F0C7D}" srcOrd="0" destOrd="0" presId="urn:microsoft.com/office/officeart/2009/3/layout/FramedTextPicture"/>
    <dgm:cxn modelId="{0EA73E9A-B456-4588-AB06-DD1415569E9D}" type="presParOf" srcId="{65690956-B1A7-4235-826B-F4A02B0E2961}" destId="{55A09C24-898D-4DDF-AF98-84EE0884BFE0}" srcOrd="1" destOrd="0" presId="urn:microsoft.com/office/officeart/2009/3/layout/FramedTextPicture"/>
    <dgm:cxn modelId="{472B7F6F-A878-4D77-8127-3CB3CFF46CC6}" type="presParOf" srcId="{65690956-B1A7-4235-826B-F4A02B0E2961}" destId="{5CBE3F54-C1F9-4628-A6BA-09084640F642}" srcOrd="2" destOrd="0" presId="urn:microsoft.com/office/officeart/2009/3/layout/FramedTextPicture"/>
    <dgm:cxn modelId="{1E3920ED-8791-462A-BBF9-63A1EFA05D3A}" type="presParOf" srcId="{65690956-B1A7-4235-826B-F4A02B0E2961}" destId="{4D1D59D6-2F6B-460F-982C-75E838BAA51F}" srcOrd="3" destOrd="0" presId="urn:microsoft.com/office/officeart/2009/3/layout/FramedTextPicture"/>
    <dgm:cxn modelId="{64B57982-6742-4B7D-9ADF-7284793F8311}" type="presParOf" srcId="{65690956-B1A7-4235-826B-F4A02B0E2961}" destId="{AB679B06-B0FB-4247-A6E4-45F4BD7434E2}" srcOrd="4" destOrd="0" presId="urn:microsoft.com/office/officeart/2009/3/layout/FramedTextPicture"/>
    <dgm:cxn modelId="{7F9C3F8E-FAD6-46BC-9A53-ECCF5B58C690}" type="presParOf" srcId="{65690956-B1A7-4235-826B-F4A02B0E2961}" destId="{3F4C846E-FCE3-4382-90F9-197FAB8910BF}"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107AC5-48A7-4473-81A3-3C1E29899A80}" type="doc">
      <dgm:prSet loTypeId="urn:microsoft.com/office/officeart/2005/8/layout/hList1" loCatId="list" qsTypeId="urn:microsoft.com/office/officeart/2005/8/quickstyle/simple1" qsCatId="simple" csTypeId="urn:microsoft.com/office/officeart/2005/8/colors/accent1_1" csCatId="accent1"/>
      <dgm:spPr/>
      <dgm:t>
        <a:bodyPr/>
        <a:lstStyle/>
        <a:p>
          <a:endParaRPr lang="en-US"/>
        </a:p>
      </dgm:t>
    </dgm:pt>
    <dgm:pt modelId="{79482D63-595D-4520-BFD5-902CCB306062}">
      <dgm:prSet/>
      <dgm:spPr/>
      <dgm:t>
        <a:bodyPr/>
        <a:lstStyle/>
        <a:p>
          <a:pPr rtl="0"/>
          <a:r>
            <a:rPr lang="en-GB" smtClean="0"/>
            <a:t>AMALGAMATION (PUBLIC PARTICIPATION)</a:t>
          </a:r>
          <a:endParaRPr lang="en-GB"/>
        </a:p>
      </dgm:t>
    </dgm:pt>
    <dgm:pt modelId="{BB3E22AD-7D00-48A5-AD18-712D6EBECAD5}" type="parTrans" cxnId="{4C929034-0318-48CD-9DFF-2FB763E9829C}">
      <dgm:prSet/>
      <dgm:spPr/>
      <dgm:t>
        <a:bodyPr/>
        <a:lstStyle/>
        <a:p>
          <a:endParaRPr lang="en-US"/>
        </a:p>
      </dgm:t>
    </dgm:pt>
    <dgm:pt modelId="{864CC668-6D8E-4AD3-B368-805EF0B04DE1}" type="sibTrans" cxnId="{4C929034-0318-48CD-9DFF-2FB763E9829C}">
      <dgm:prSet/>
      <dgm:spPr/>
      <dgm:t>
        <a:bodyPr/>
        <a:lstStyle/>
        <a:p>
          <a:endParaRPr lang="en-US"/>
        </a:p>
      </dgm:t>
    </dgm:pt>
    <dgm:pt modelId="{AA2ED90B-E345-4F82-BC27-D424C37C9E41}">
      <dgm:prSet/>
      <dgm:spPr/>
      <dgm:t>
        <a:bodyPr/>
        <a:lstStyle/>
        <a:p>
          <a:pPr rtl="0"/>
          <a:r>
            <a:rPr lang="en-US" smtClean="0"/>
            <a:t>The Municipal Demarcation Board had after its findings informed the two municipalities; i.e. RLM and WLM, to initiate a process of consultation with community members and stakeholders</a:t>
          </a:r>
          <a:endParaRPr lang="en-GB"/>
        </a:p>
      </dgm:t>
    </dgm:pt>
    <dgm:pt modelId="{4CCD99F1-31DF-4641-9985-07A26BF16EBC}" type="parTrans" cxnId="{B53DCA7F-741D-4AD4-9C9F-5740E88082C3}">
      <dgm:prSet/>
      <dgm:spPr/>
      <dgm:t>
        <a:bodyPr/>
        <a:lstStyle/>
        <a:p>
          <a:endParaRPr lang="en-US"/>
        </a:p>
      </dgm:t>
    </dgm:pt>
    <dgm:pt modelId="{9E419FDC-8875-4AA2-A80F-9642845645E4}" type="sibTrans" cxnId="{B53DCA7F-741D-4AD4-9C9F-5740E88082C3}">
      <dgm:prSet/>
      <dgm:spPr/>
      <dgm:t>
        <a:bodyPr/>
        <a:lstStyle/>
        <a:p>
          <a:endParaRPr lang="en-US"/>
        </a:p>
      </dgm:t>
    </dgm:pt>
    <dgm:pt modelId="{6F0D86F0-003E-4FE3-8B57-729C05E33CB5}">
      <dgm:prSet/>
      <dgm:spPr/>
      <dgm:t>
        <a:bodyPr/>
        <a:lstStyle/>
        <a:p>
          <a:pPr rtl="0"/>
          <a:r>
            <a:rPr lang="en-US" dirty="0" smtClean="0"/>
            <a:t>The two municipalities thus consulted and made representations to the Municipal Demarcation Board and presented the MDB report to their respective councils which were unanimously supported and agreed  upon.</a:t>
          </a:r>
          <a:endParaRPr lang="en-GB" dirty="0"/>
        </a:p>
      </dgm:t>
    </dgm:pt>
    <dgm:pt modelId="{600F9BA0-3638-4792-81FE-A3F82E5187E0}" type="parTrans" cxnId="{8D5F68CF-81B2-4ED3-9EC7-60C7D355F716}">
      <dgm:prSet/>
      <dgm:spPr/>
      <dgm:t>
        <a:bodyPr/>
        <a:lstStyle/>
        <a:p>
          <a:endParaRPr lang="en-US"/>
        </a:p>
      </dgm:t>
    </dgm:pt>
    <dgm:pt modelId="{C334B560-0D78-416C-BBF1-1231034C6228}" type="sibTrans" cxnId="{8D5F68CF-81B2-4ED3-9EC7-60C7D355F716}">
      <dgm:prSet/>
      <dgm:spPr/>
      <dgm:t>
        <a:bodyPr/>
        <a:lstStyle/>
        <a:p>
          <a:endParaRPr lang="en-US"/>
        </a:p>
      </dgm:t>
    </dgm:pt>
    <dgm:pt modelId="{248A6F1E-8D6E-4A9A-8889-A088122AB765}">
      <dgm:prSet/>
      <dgm:spPr/>
      <dgm:t>
        <a:bodyPr/>
        <a:lstStyle/>
        <a:p>
          <a:pPr rtl="0"/>
          <a:r>
            <a:rPr lang="en-US" smtClean="0"/>
            <a:t>Furthermore both the Municipalities embarked on a public participation and consultative processes which were to inform and get responses/inputs from sectors, stakeholders and community members. A consolidated report in support of the merger was then compiled by each municipality respectively, which was subsequently submitted to the Municipal Demarcation Board.</a:t>
          </a:r>
          <a:endParaRPr lang="en-GB"/>
        </a:p>
      </dgm:t>
    </dgm:pt>
    <dgm:pt modelId="{EC19BFC6-E0CC-465C-8923-9A1C03C0BF85}" type="parTrans" cxnId="{83B12FB0-0E66-48E3-9AE8-CB500BB91AFA}">
      <dgm:prSet/>
      <dgm:spPr/>
      <dgm:t>
        <a:bodyPr/>
        <a:lstStyle/>
        <a:p>
          <a:endParaRPr lang="en-US"/>
        </a:p>
      </dgm:t>
    </dgm:pt>
    <dgm:pt modelId="{7C3BBDEE-0DC5-4138-B9A3-6ABFC1880B07}" type="sibTrans" cxnId="{83B12FB0-0E66-48E3-9AE8-CB500BB91AFA}">
      <dgm:prSet/>
      <dgm:spPr/>
      <dgm:t>
        <a:bodyPr/>
        <a:lstStyle/>
        <a:p>
          <a:endParaRPr lang="en-US"/>
        </a:p>
      </dgm:t>
    </dgm:pt>
    <dgm:pt modelId="{B8B38A95-0AED-4B12-B647-616ECEFD4ADD}" type="pres">
      <dgm:prSet presAssocID="{A1107AC5-48A7-4473-81A3-3C1E29899A80}" presName="Name0" presStyleCnt="0">
        <dgm:presLayoutVars>
          <dgm:dir/>
          <dgm:animLvl val="lvl"/>
          <dgm:resizeHandles val="exact"/>
        </dgm:presLayoutVars>
      </dgm:prSet>
      <dgm:spPr/>
      <dgm:t>
        <a:bodyPr/>
        <a:lstStyle/>
        <a:p>
          <a:endParaRPr lang="en-US"/>
        </a:p>
      </dgm:t>
    </dgm:pt>
    <dgm:pt modelId="{CE2CA99A-B096-4338-BC0B-266CC70E82B6}" type="pres">
      <dgm:prSet presAssocID="{79482D63-595D-4520-BFD5-902CCB306062}" presName="composite" presStyleCnt="0"/>
      <dgm:spPr/>
    </dgm:pt>
    <dgm:pt modelId="{0EFE084C-A9D7-4082-871C-3AF7F81DB02E}" type="pres">
      <dgm:prSet presAssocID="{79482D63-595D-4520-BFD5-902CCB306062}" presName="parTx" presStyleLbl="alignNode1" presStyleIdx="0" presStyleCnt="1">
        <dgm:presLayoutVars>
          <dgm:chMax val="0"/>
          <dgm:chPref val="0"/>
          <dgm:bulletEnabled val="1"/>
        </dgm:presLayoutVars>
      </dgm:prSet>
      <dgm:spPr/>
      <dgm:t>
        <a:bodyPr/>
        <a:lstStyle/>
        <a:p>
          <a:endParaRPr lang="en-US"/>
        </a:p>
      </dgm:t>
    </dgm:pt>
    <dgm:pt modelId="{03875C5E-7F7A-403C-861B-28C43E5233DE}" type="pres">
      <dgm:prSet presAssocID="{79482D63-595D-4520-BFD5-902CCB306062}" presName="desTx" presStyleLbl="alignAccFollowNode1" presStyleIdx="0" presStyleCnt="1">
        <dgm:presLayoutVars>
          <dgm:bulletEnabled val="1"/>
        </dgm:presLayoutVars>
      </dgm:prSet>
      <dgm:spPr/>
      <dgm:t>
        <a:bodyPr/>
        <a:lstStyle/>
        <a:p>
          <a:endParaRPr lang="en-US"/>
        </a:p>
      </dgm:t>
    </dgm:pt>
  </dgm:ptLst>
  <dgm:cxnLst>
    <dgm:cxn modelId="{87845CE3-A6D2-43FE-8CDE-AB2F861A8A76}" type="presOf" srcId="{6F0D86F0-003E-4FE3-8B57-729C05E33CB5}" destId="{03875C5E-7F7A-403C-861B-28C43E5233DE}" srcOrd="0" destOrd="1" presId="urn:microsoft.com/office/officeart/2005/8/layout/hList1"/>
    <dgm:cxn modelId="{9DBA0154-C688-4049-8892-A36A1EBC0883}" type="presOf" srcId="{248A6F1E-8D6E-4A9A-8889-A088122AB765}" destId="{03875C5E-7F7A-403C-861B-28C43E5233DE}" srcOrd="0" destOrd="2" presId="urn:microsoft.com/office/officeart/2005/8/layout/hList1"/>
    <dgm:cxn modelId="{4C929034-0318-48CD-9DFF-2FB763E9829C}" srcId="{A1107AC5-48A7-4473-81A3-3C1E29899A80}" destId="{79482D63-595D-4520-BFD5-902CCB306062}" srcOrd="0" destOrd="0" parTransId="{BB3E22AD-7D00-48A5-AD18-712D6EBECAD5}" sibTransId="{864CC668-6D8E-4AD3-B368-805EF0B04DE1}"/>
    <dgm:cxn modelId="{83B12FB0-0E66-48E3-9AE8-CB500BB91AFA}" srcId="{79482D63-595D-4520-BFD5-902CCB306062}" destId="{248A6F1E-8D6E-4A9A-8889-A088122AB765}" srcOrd="2" destOrd="0" parTransId="{EC19BFC6-E0CC-465C-8923-9A1C03C0BF85}" sibTransId="{7C3BBDEE-0DC5-4138-B9A3-6ABFC1880B07}"/>
    <dgm:cxn modelId="{8D5F68CF-81B2-4ED3-9EC7-60C7D355F716}" srcId="{79482D63-595D-4520-BFD5-902CCB306062}" destId="{6F0D86F0-003E-4FE3-8B57-729C05E33CB5}" srcOrd="1" destOrd="0" parTransId="{600F9BA0-3638-4792-81FE-A3F82E5187E0}" sibTransId="{C334B560-0D78-416C-BBF1-1231034C6228}"/>
    <dgm:cxn modelId="{A784193C-50A8-42E9-A051-3B674D8E8FD7}" type="presOf" srcId="{79482D63-595D-4520-BFD5-902CCB306062}" destId="{0EFE084C-A9D7-4082-871C-3AF7F81DB02E}" srcOrd="0" destOrd="0" presId="urn:microsoft.com/office/officeart/2005/8/layout/hList1"/>
    <dgm:cxn modelId="{5BB9EF39-DC9D-410B-A679-867B43C2BF89}" type="presOf" srcId="{A1107AC5-48A7-4473-81A3-3C1E29899A80}" destId="{B8B38A95-0AED-4B12-B647-616ECEFD4ADD}" srcOrd="0" destOrd="0" presId="urn:microsoft.com/office/officeart/2005/8/layout/hList1"/>
    <dgm:cxn modelId="{1CE7FB41-3FB7-470F-9DC8-69FCA39F515A}" type="presOf" srcId="{AA2ED90B-E345-4F82-BC27-D424C37C9E41}" destId="{03875C5E-7F7A-403C-861B-28C43E5233DE}" srcOrd="0" destOrd="0" presId="urn:microsoft.com/office/officeart/2005/8/layout/hList1"/>
    <dgm:cxn modelId="{B53DCA7F-741D-4AD4-9C9F-5740E88082C3}" srcId="{79482D63-595D-4520-BFD5-902CCB306062}" destId="{AA2ED90B-E345-4F82-BC27-D424C37C9E41}" srcOrd="0" destOrd="0" parTransId="{4CCD99F1-31DF-4641-9985-07A26BF16EBC}" sibTransId="{9E419FDC-8875-4AA2-A80F-9642845645E4}"/>
    <dgm:cxn modelId="{16E74F31-9EFA-4740-957F-0AFE031135C9}" type="presParOf" srcId="{B8B38A95-0AED-4B12-B647-616ECEFD4ADD}" destId="{CE2CA99A-B096-4338-BC0B-266CC70E82B6}" srcOrd="0" destOrd="0" presId="urn:microsoft.com/office/officeart/2005/8/layout/hList1"/>
    <dgm:cxn modelId="{381E4A6D-054E-4720-8B0E-E79BE54DCB1C}" type="presParOf" srcId="{CE2CA99A-B096-4338-BC0B-266CC70E82B6}" destId="{0EFE084C-A9D7-4082-871C-3AF7F81DB02E}" srcOrd="0" destOrd="0" presId="urn:microsoft.com/office/officeart/2005/8/layout/hList1"/>
    <dgm:cxn modelId="{482F385C-7A98-4B55-9869-6688D3F12516}" type="presParOf" srcId="{CE2CA99A-B096-4338-BC0B-266CC70E82B6}" destId="{03875C5E-7F7A-403C-861B-28C43E5233D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0712A1-D165-43DD-AB33-5342E91E94A0}" type="doc">
      <dgm:prSet loTypeId="urn:microsoft.com/office/officeart/2005/8/layout/hList1" loCatId="list" qsTypeId="urn:microsoft.com/office/officeart/2005/8/quickstyle/simple1" qsCatId="simple" csTypeId="urn:microsoft.com/office/officeart/2005/8/colors/accent1_1" csCatId="accent1"/>
      <dgm:spPr/>
      <dgm:t>
        <a:bodyPr/>
        <a:lstStyle/>
        <a:p>
          <a:endParaRPr lang="en-US"/>
        </a:p>
      </dgm:t>
    </dgm:pt>
    <dgm:pt modelId="{EC9C4771-9B67-4BB3-849F-6C478864F197}">
      <dgm:prSet/>
      <dgm:spPr/>
      <dgm:t>
        <a:bodyPr/>
        <a:lstStyle/>
        <a:p>
          <a:pPr rtl="0"/>
          <a:r>
            <a:rPr lang="en-GB" dirty="0" smtClean="0"/>
            <a:t>AMALGAMATION (PROCESS)</a:t>
          </a:r>
          <a:endParaRPr lang="en-GB" dirty="0"/>
        </a:p>
      </dgm:t>
    </dgm:pt>
    <dgm:pt modelId="{DCF26F94-C066-4BAC-875B-310A0C826D04}" type="parTrans" cxnId="{ADA8C82C-DC4D-4525-9808-4B47976B6302}">
      <dgm:prSet/>
      <dgm:spPr/>
      <dgm:t>
        <a:bodyPr/>
        <a:lstStyle/>
        <a:p>
          <a:endParaRPr lang="en-US"/>
        </a:p>
      </dgm:t>
    </dgm:pt>
    <dgm:pt modelId="{03C452E5-7941-4FFD-88D5-0E6CF4265252}" type="sibTrans" cxnId="{ADA8C82C-DC4D-4525-9808-4B47976B6302}">
      <dgm:prSet/>
      <dgm:spPr/>
      <dgm:t>
        <a:bodyPr/>
        <a:lstStyle/>
        <a:p>
          <a:endParaRPr lang="en-US"/>
        </a:p>
      </dgm:t>
    </dgm:pt>
    <dgm:pt modelId="{6B78994A-B84D-47E0-AB97-70B16AF4EEFF}">
      <dgm:prSet/>
      <dgm:spPr/>
      <dgm:t>
        <a:bodyPr/>
        <a:lstStyle/>
        <a:p>
          <a:pPr rtl="0"/>
          <a:r>
            <a:rPr lang="en-ZA" dirty="0" smtClean="0"/>
            <a:t>WLM and RLM merged on 3 Aug 2016 to form RWCLM</a:t>
          </a:r>
          <a:endParaRPr lang="en-GB" dirty="0"/>
        </a:p>
      </dgm:t>
    </dgm:pt>
    <dgm:pt modelId="{4E536D45-67A2-4BF9-967C-C3B2A22F87A5}" type="parTrans" cxnId="{F4E5A43D-E62E-49EE-9FE9-E536675511BE}">
      <dgm:prSet/>
      <dgm:spPr/>
      <dgm:t>
        <a:bodyPr/>
        <a:lstStyle/>
        <a:p>
          <a:endParaRPr lang="en-US"/>
        </a:p>
      </dgm:t>
    </dgm:pt>
    <dgm:pt modelId="{F6E9BEB1-2C92-454D-8A08-B07103C678BF}" type="sibTrans" cxnId="{F4E5A43D-E62E-49EE-9FE9-E536675511BE}">
      <dgm:prSet/>
      <dgm:spPr/>
      <dgm:t>
        <a:bodyPr/>
        <a:lstStyle/>
        <a:p>
          <a:endParaRPr lang="en-US"/>
        </a:p>
      </dgm:t>
    </dgm:pt>
    <dgm:pt modelId="{F62D5995-E0B0-44AF-826C-EBB7B7625965}">
      <dgm:prSet/>
      <dgm:spPr/>
      <dgm:t>
        <a:bodyPr/>
        <a:lstStyle/>
        <a:p>
          <a:pPr rtl="0"/>
          <a:r>
            <a:rPr lang="en-ZA" dirty="0" smtClean="0"/>
            <a:t>A category B municipality with a population size of 270 776</a:t>
          </a:r>
          <a:endParaRPr lang="en-GB" dirty="0"/>
        </a:p>
      </dgm:t>
    </dgm:pt>
    <dgm:pt modelId="{F43A44D2-864E-43F4-8F44-C0E9A48DEBD2}" type="parTrans" cxnId="{1430AAF5-4545-40AC-9C3A-14D9E431D2EF}">
      <dgm:prSet/>
      <dgm:spPr/>
      <dgm:t>
        <a:bodyPr/>
        <a:lstStyle/>
        <a:p>
          <a:endParaRPr lang="en-US"/>
        </a:p>
      </dgm:t>
    </dgm:pt>
    <dgm:pt modelId="{3A54CDE8-1589-4CC9-A72F-2F8FC885C459}" type="sibTrans" cxnId="{1430AAF5-4545-40AC-9C3A-14D9E431D2EF}">
      <dgm:prSet/>
      <dgm:spPr/>
      <dgm:t>
        <a:bodyPr/>
        <a:lstStyle/>
        <a:p>
          <a:endParaRPr lang="en-US"/>
        </a:p>
      </dgm:t>
    </dgm:pt>
    <dgm:pt modelId="{2DFE2360-A1BA-4296-BB02-F61F5C6DCB0D}">
      <dgm:prSet/>
      <dgm:spPr/>
      <dgm:t>
        <a:bodyPr/>
        <a:lstStyle/>
        <a:p>
          <a:pPr rtl="0"/>
          <a:r>
            <a:rPr lang="en-ZA" dirty="0" smtClean="0"/>
            <a:t>Main economic activities include mining, industrial &amp; urban farming</a:t>
          </a:r>
          <a:endParaRPr lang="en-GB" dirty="0"/>
        </a:p>
      </dgm:t>
    </dgm:pt>
    <dgm:pt modelId="{1859059E-72C2-4D76-AC6C-4730E392893B}" type="parTrans" cxnId="{DEEC4A16-B47E-4A46-83F1-E9D702294CAF}">
      <dgm:prSet/>
      <dgm:spPr/>
      <dgm:t>
        <a:bodyPr/>
        <a:lstStyle/>
        <a:p>
          <a:endParaRPr lang="en-US"/>
        </a:p>
      </dgm:t>
    </dgm:pt>
    <dgm:pt modelId="{E3D17B61-F601-45A6-9DFA-081A8359608C}" type="sibTrans" cxnId="{DEEC4A16-B47E-4A46-83F1-E9D702294CAF}">
      <dgm:prSet/>
      <dgm:spPr/>
      <dgm:t>
        <a:bodyPr/>
        <a:lstStyle/>
        <a:p>
          <a:endParaRPr lang="en-US"/>
        </a:p>
      </dgm:t>
    </dgm:pt>
    <dgm:pt modelId="{A80D586C-4AA8-4733-9DDF-2BCC171A125F}">
      <dgm:prSet/>
      <dgm:spPr/>
      <dgm:t>
        <a:bodyPr/>
        <a:lstStyle/>
        <a:p>
          <a:pPr rtl="0"/>
          <a:r>
            <a:rPr lang="en-ZA" dirty="0" smtClean="0"/>
            <a:t>Municipality experienced a significant decline in the economic sector alone, due to alarming job losses in the mining sector</a:t>
          </a:r>
          <a:endParaRPr lang="en-GB" dirty="0"/>
        </a:p>
      </dgm:t>
    </dgm:pt>
    <dgm:pt modelId="{FA062561-2EDA-4FD5-8763-7905B0C2AE9B}" type="parTrans" cxnId="{17EB6359-30C5-4054-933F-75EA361605C9}">
      <dgm:prSet/>
      <dgm:spPr/>
      <dgm:t>
        <a:bodyPr/>
        <a:lstStyle/>
        <a:p>
          <a:endParaRPr lang="en-US"/>
        </a:p>
      </dgm:t>
    </dgm:pt>
    <dgm:pt modelId="{C1330C0B-9535-4BF2-906D-92744EB1C25D}" type="sibTrans" cxnId="{17EB6359-30C5-4054-933F-75EA361605C9}">
      <dgm:prSet/>
      <dgm:spPr/>
      <dgm:t>
        <a:bodyPr/>
        <a:lstStyle/>
        <a:p>
          <a:endParaRPr lang="en-US"/>
        </a:p>
      </dgm:t>
    </dgm:pt>
    <dgm:pt modelId="{6D09A856-B546-4A90-8318-F6BB89C553DC}">
      <dgm:prSet/>
      <dgm:spPr/>
      <dgm:t>
        <a:bodyPr/>
        <a:lstStyle/>
        <a:p>
          <a:pPr rtl="0"/>
          <a:r>
            <a:rPr lang="en-ZA" dirty="0" smtClean="0"/>
            <a:t>Unemployment rate was at 36%, above the provincial rate</a:t>
          </a:r>
          <a:endParaRPr lang="en-GB" dirty="0"/>
        </a:p>
      </dgm:t>
    </dgm:pt>
    <dgm:pt modelId="{F7522416-E5AA-42EA-A370-11C25A4C50F7}" type="parTrans" cxnId="{CCA2C60C-D15F-46F1-8F61-BDAD50F5C448}">
      <dgm:prSet/>
      <dgm:spPr/>
      <dgm:t>
        <a:bodyPr/>
        <a:lstStyle/>
        <a:p>
          <a:endParaRPr lang="en-US"/>
        </a:p>
      </dgm:t>
    </dgm:pt>
    <dgm:pt modelId="{9752C1B4-6FF8-44F4-9CE8-7FB4F46A10C6}" type="sibTrans" cxnId="{CCA2C60C-D15F-46F1-8F61-BDAD50F5C448}">
      <dgm:prSet/>
      <dgm:spPr/>
      <dgm:t>
        <a:bodyPr/>
        <a:lstStyle/>
        <a:p>
          <a:endParaRPr lang="en-US"/>
        </a:p>
      </dgm:t>
    </dgm:pt>
    <dgm:pt modelId="{900D35BD-473C-4A39-8B35-21A3BC40738D}">
      <dgm:prSet/>
      <dgm:spPr/>
      <dgm:t>
        <a:bodyPr/>
        <a:lstStyle/>
        <a:p>
          <a:pPr rtl="0"/>
          <a:r>
            <a:rPr lang="en-ZA" dirty="0" smtClean="0"/>
            <a:t>The Municipality had serious financial challenges, characterised by low liquidity and cash flow levels.</a:t>
          </a:r>
          <a:endParaRPr lang="en-GB" dirty="0"/>
        </a:p>
      </dgm:t>
    </dgm:pt>
    <dgm:pt modelId="{EB5D670A-A58D-4BC0-8E1F-8A47E6EE0285}" type="parTrans" cxnId="{978751A5-CCDC-4E7D-95EA-22975975568F}">
      <dgm:prSet/>
      <dgm:spPr/>
      <dgm:t>
        <a:bodyPr/>
        <a:lstStyle/>
        <a:p>
          <a:endParaRPr lang="en-US"/>
        </a:p>
      </dgm:t>
    </dgm:pt>
    <dgm:pt modelId="{4C034AB0-B94D-4180-A13E-59E340FF7D95}" type="sibTrans" cxnId="{978751A5-CCDC-4E7D-95EA-22975975568F}">
      <dgm:prSet/>
      <dgm:spPr/>
      <dgm:t>
        <a:bodyPr/>
        <a:lstStyle/>
        <a:p>
          <a:endParaRPr lang="en-US"/>
        </a:p>
      </dgm:t>
    </dgm:pt>
    <dgm:pt modelId="{8D6B1741-7493-4B52-9A55-6F1294B68A3B}" type="pres">
      <dgm:prSet presAssocID="{CF0712A1-D165-43DD-AB33-5342E91E94A0}" presName="Name0" presStyleCnt="0">
        <dgm:presLayoutVars>
          <dgm:dir/>
          <dgm:animLvl val="lvl"/>
          <dgm:resizeHandles val="exact"/>
        </dgm:presLayoutVars>
      </dgm:prSet>
      <dgm:spPr/>
      <dgm:t>
        <a:bodyPr/>
        <a:lstStyle/>
        <a:p>
          <a:endParaRPr lang="en-US"/>
        </a:p>
      </dgm:t>
    </dgm:pt>
    <dgm:pt modelId="{98C631F7-7860-4CDC-83A1-AC0357805C36}" type="pres">
      <dgm:prSet presAssocID="{EC9C4771-9B67-4BB3-849F-6C478864F197}" presName="composite" presStyleCnt="0"/>
      <dgm:spPr/>
    </dgm:pt>
    <dgm:pt modelId="{56A017E8-F1BE-49F2-9320-E0C66482AE5B}" type="pres">
      <dgm:prSet presAssocID="{EC9C4771-9B67-4BB3-849F-6C478864F197}" presName="parTx" presStyleLbl="alignNode1" presStyleIdx="0" presStyleCnt="1">
        <dgm:presLayoutVars>
          <dgm:chMax val="0"/>
          <dgm:chPref val="0"/>
          <dgm:bulletEnabled val="1"/>
        </dgm:presLayoutVars>
      </dgm:prSet>
      <dgm:spPr/>
      <dgm:t>
        <a:bodyPr/>
        <a:lstStyle/>
        <a:p>
          <a:endParaRPr lang="en-US"/>
        </a:p>
      </dgm:t>
    </dgm:pt>
    <dgm:pt modelId="{7D4A406F-D880-4C9F-8CDD-4EC95B87DEE1}" type="pres">
      <dgm:prSet presAssocID="{EC9C4771-9B67-4BB3-849F-6C478864F197}" presName="desTx" presStyleLbl="alignAccFollowNode1" presStyleIdx="0" presStyleCnt="1">
        <dgm:presLayoutVars>
          <dgm:bulletEnabled val="1"/>
        </dgm:presLayoutVars>
      </dgm:prSet>
      <dgm:spPr/>
      <dgm:t>
        <a:bodyPr/>
        <a:lstStyle/>
        <a:p>
          <a:endParaRPr lang="en-US"/>
        </a:p>
      </dgm:t>
    </dgm:pt>
  </dgm:ptLst>
  <dgm:cxnLst>
    <dgm:cxn modelId="{2A5F34EB-800D-44FF-BC9C-8FB9A4254667}" type="presOf" srcId="{6B78994A-B84D-47E0-AB97-70B16AF4EEFF}" destId="{7D4A406F-D880-4C9F-8CDD-4EC95B87DEE1}" srcOrd="0" destOrd="0" presId="urn:microsoft.com/office/officeart/2005/8/layout/hList1"/>
    <dgm:cxn modelId="{ADA8C82C-DC4D-4525-9808-4B47976B6302}" srcId="{CF0712A1-D165-43DD-AB33-5342E91E94A0}" destId="{EC9C4771-9B67-4BB3-849F-6C478864F197}" srcOrd="0" destOrd="0" parTransId="{DCF26F94-C066-4BAC-875B-310A0C826D04}" sibTransId="{03C452E5-7941-4FFD-88D5-0E6CF4265252}"/>
    <dgm:cxn modelId="{978751A5-CCDC-4E7D-95EA-22975975568F}" srcId="{EC9C4771-9B67-4BB3-849F-6C478864F197}" destId="{900D35BD-473C-4A39-8B35-21A3BC40738D}" srcOrd="5" destOrd="0" parTransId="{EB5D670A-A58D-4BC0-8E1F-8A47E6EE0285}" sibTransId="{4C034AB0-B94D-4180-A13E-59E340FF7D95}"/>
    <dgm:cxn modelId="{71D670ED-B657-4CC6-BEF3-CC341AF6CF1A}" type="presOf" srcId="{2DFE2360-A1BA-4296-BB02-F61F5C6DCB0D}" destId="{7D4A406F-D880-4C9F-8CDD-4EC95B87DEE1}" srcOrd="0" destOrd="2" presId="urn:microsoft.com/office/officeart/2005/8/layout/hList1"/>
    <dgm:cxn modelId="{1430AAF5-4545-40AC-9C3A-14D9E431D2EF}" srcId="{EC9C4771-9B67-4BB3-849F-6C478864F197}" destId="{F62D5995-E0B0-44AF-826C-EBB7B7625965}" srcOrd="1" destOrd="0" parTransId="{F43A44D2-864E-43F4-8F44-C0E9A48DEBD2}" sibTransId="{3A54CDE8-1589-4CC9-A72F-2F8FC885C459}"/>
    <dgm:cxn modelId="{17EB6359-30C5-4054-933F-75EA361605C9}" srcId="{EC9C4771-9B67-4BB3-849F-6C478864F197}" destId="{A80D586C-4AA8-4733-9DDF-2BCC171A125F}" srcOrd="3" destOrd="0" parTransId="{FA062561-2EDA-4FD5-8763-7905B0C2AE9B}" sibTransId="{C1330C0B-9535-4BF2-906D-92744EB1C25D}"/>
    <dgm:cxn modelId="{F4E5A43D-E62E-49EE-9FE9-E536675511BE}" srcId="{EC9C4771-9B67-4BB3-849F-6C478864F197}" destId="{6B78994A-B84D-47E0-AB97-70B16AF4EEFF}" srcOrd="0" destOrd="0" parTransId="{4E536D45-67A2-4BF9-967C-C3B2A22F87A5}" sibTransId="{F6E9BEB1-2C92-454D-8A08-B07103C678BF}"/>
    <dgm:cxn modelId="{DEEC4A16-B47E-4A46-83F1-E9D702294CAF}" srcId="{EC9C4771-9B67-4BB3-849F-6C478864F197}" destId="{2DFE2360-A1BA-4296-BB02-F61F5C6DCB0D}" srcOrd="2" destOrd="0" parTransId="{1859059E-72C2-4D76-AC6C-4730E392893B}" sibTransId="{E3D17B61-F601-45A6-9DFA-081A8359608C}"/>
    <dgm:cxn modelId="{CCA2C60C-D15F-46F1-8F61-BDAD50F5C448}" srcId="{EC9C4771-9B67-4BB3-849F-6C478864F197}" destId="{6D09A856-B546-4A90-8318-F6BB89C553DC}" srcOrd="4" destOrd="0" parTransId="{F7522416-E5AA-42EA-A370-11C25A4C50F7}" sibTransId="{9752C1B4-6FF8-44F4-9CE8-7FB4F46A10C6}"/>
    <dgm:cxn modelId="{F8AD553E-9983-4F91-864F-614EE365B34D}" type="presOf" srcId="{A80D586C-4AA8-4733-9DDF-2BCC171A125F}" destId="{7D4A406F-D880-4C9F-8CDD-4EC95B87DEE1}" srcOrd="0" destOrd="3" presId="urn:microsoft.com/office/officeart/2005/8/layout/hList1"/>
    <dgm:cxn modelId="{F814426E-F936-4543-BF38-397FFEAE93EE}" type="presOf" srcId="{F62D5995-E0B0-44AF-826C-EBB7B7625965}" destId="{7D4A406F-D880-4C9F-8CDD-4EC95B87DEE1}" srcOrd="0" destOrd="1" presId="urn:microsoft.com/office/officeart/2005/8/layout/hList1"/>
    <dgm:cxn modelId="{A833EDE1-C321-4D3F-979B-514D9B5E4952}" type="presOf" srcId="{900D35BD-473C-4A39-8B35-21A3BC40738D}" destId="{7D4A406F-D880-4C9F-8CDD-4EC95B87DEE1}" srcOrd="0" destOrd="5" presId="urn:microsoft.com/office/officeart/2005/8/layout/hList1"/>
    <dgm:cxn modelId="{848DEC38-4479-4F20-9255-756E58A0E3A7}" type="presOf" srcId="{6D09A856-B546-4A90-8318-F6BB89C553DC}" destId="{7D4A406F-D880-4C9F-8CDD-4EC95B87DEE1}" srcOrd="0" destOrd="4" presId="urn:microsoft.com/office/officeart/2005/8/layout/hList1"/>
    <dgm:cxn modelId="{64B51116-4913-4F50-BCBB-7F33D438A5D0}" type="presOf" srcId="{CF0712A1-D165-43DD-AB33-5342E91E94A0}" destId="{8D6B1741-7493-4B52-9A55-6F1294B68A3B}" srcOrd="0" destOrd="0" presId="urn:microsoft.com/office/officeart/2005/8/layout/hList1"/>
    <dgm:cxn modelId="{3714547A-880A-4827-A332-A842E9A3D8B4}" type="presOf" srcId="{EC9C4771-9B67-4BB3-849F-6C478864F197}" destId="{56A017E8-F1BE-49F2-9320-E0C66482AE5B}" srcOrd="0" destOrd="0" presId="urn:microsoft.com/office/officeart/2005/8/layout/hList1"/>
    <dgm:cxn modelId="{1576FE2E-8138-4FE0-9E9C-EC5BAFD65A49}" type="presParOf" srcId="{8D6B1741-7493-4B52-9A55-6F1294B68A3B}" destId="{98C631F7-7860-4CDC-83A1-AC0357805C36}" srcOrd="0" destOrd="0" presId="urn:microsoft.com/office/officeart/2005/8/layout/hList1"/>
    <dgm:cxn modelId="{AD52A21F-BA6C-4197-8A84-A097DD4D5E2E}" type="presParOf" srcId="{98C631F7-7860-4CDC-83A1-AC0357805C36}" destId="{56A017E8-F1BE-49F2-9320-E0C66482AE5B}" srcOrd="0" destOrd="0" presId="urn:microsoft.com/office/officeart/2005/8/layout/hList1"/>
    <dgm:cxn modelId="{E1287BC6-7F1F-4610-A787-6944F1D83350}" type="presParOf" srcId="{98C631F7-7860-4CDC-83A1-AC0357805C36}" destId="{7D4A406F-D880-4C9F-8CDD-4EC95B87DEE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4F2E40-ADB6-443E-834A-90F30E757496}"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en-US"/>
        </a:p>
      </dgm:t>
    </dgm:pt>
    <dgm:pt modelId="{7FCEC35E-384B-44CF-8F99-9DD155DC2026}">
      <dgm:prSet phldrT="[Text]"/>
      <dgm:spPr/>
      <dgm:t>
        <a:bodyPr/>
        <a:lstStyle/>
        <a:p>
          <a:r>
            <a:rPr lang="en-US" dirty="0" smtClean="0"/>
            <a:t>SECTION 154 SUPPORT</a:t>
          </a:r>
          <a:endParaRPr lang="en-US" dirty="0"/>
        </a:p>
      </dgm:t>
    </dgm:pt>
    <dgm:pt modelId="{32317E43-CA6A-4833-B333-45648213B056}" type="parTrans" cxnId="{FA644DD5-A4B1-4C58-ADD9-5A6C820AB932}">
      <dgm:prSet/>
      <dgm:spPr/>
      <dgm:t>
        <a:bodyPr/>
        <a:lstStyle/>
        <a:p>
          <a:endParaRPr lang="en-US"/>
        </a:p>
      </dgm:t>
    </dgm:pt>
    <dgm:pt modelId="{7FD78926-8648-4739-9A2E-86DF806BC2A0}" type="sibTrans" cxnId="{FA644DD5-A4B1-4C58-ADD9-5A6C820AB932}">
      <dgm:prSet/>
      <dgm:spPr/>
      <dgm:t>
        <a:bodyPr/>
        <a:lstStyle/>
        <a:p>
          <a:endParaRPr lang="en-US"/>
        </a:p>
      </dgm:t>
    </dgm:pt>
    <dgm:pt modelId="{FDF9B440-80D8-4BCB-9BA7-0657D341E3EF}" type="pres">
      <dgm:prSet presAssocID="{6B4F2E40-ADB6-443E-834A-90F30E757496}" presName="Name0" presStyleCnt="0">
        <dgm:presLayoutVars>
          <dgm:chMax/>
          <dgm:chPref/>
          <dgm:dir/>
        </dgm:presLayoutVars>
      </dgm:prSet>
      <dgm:spPr/>
      <dgm:t>
        <a:bodyPr/>
        <a:lstStyle/>
        <a:p>
          <a:endParaRPr lang="en-US"/>
        </a:p>
      </dgm:t>
    </dgm:pt>
    <dgm:pt modelId="{65690956-B1A7-4235-826B-F4A02B0E2961}" type="pres">
      <dgm:prSet presAssocID="{7FCEC35E-384B-44CF-8F99-9DD155DC2026}" presName="composite" presStyleCnt="0">
        <dgm:presLayoutVars>
          <dgm:chMax/>
          <dgm:chPref/>
        </dgm:presLayoutVars>
      </dgm:prSet>
      <dgm:spPr/>
    </dgm:pt>
    <dgm:pt modelId="{451D99EB-E4D5-4623-AAE7-A944CB2F0C7D}" type="pres">
      <dgm:prSet presAssocID="{7FCEC35E-384B-44CF-8F99-9DD155DC2026}" presName="Image" presStyleLbl="bgImgPlace1" presStyleIdx="0" presStyleCnt="1"/>
      <dgm:spPr/>
    </dgm:pt>
    <dgm:pt modelId="{55A09C24-898D-4DDF-AF98-84EE0884BFE0}" type="pres">
      <dgm:prSet presAssocID="{7FCEC35E-384B-44CF-8F99-9DD155DC2026}" presName="ParentText" presStyleLbl="revTx" presStyleIdx="0" presStyleCnt="1">
        <dgm:presLayoutVars>
          <dgm:chMax val="0"/>
          <dgm:chPref val="0"/>
          <dgm:bulletEnabled val="1"/>
        </dgm:presLayoutVars>
      </dgm:prSet>
      <dgm:spPr/>
      <dgm:t>
        <a:bodyPr/>
        <a:lstStyle/>
        <a:p>
          <a:endParaRPr lang="en-US"/>
        </a:p>
      </dgm:t>
    </dgm:pt>
    <dgm:pt modelId="{5CBE3F54-C1F9-4628-A6BA-09084640F642}" type="pres">
      <dgm:prSet presAssocID="{7FCEC35E-384B-44CF-8F99-9DD155DC2026}" presName="tlFrame" presStyleLbl="node1" presStyleIdx="0" presStyleCnt="4"/>
      <dgm:spPr/>
    </dgm:pt>
    <dgm:pt modelId="{4D1D59D6-2F6B-460F-982C-75E838BAA51F}" type="pres">
      <dgm:prSet presAssocID="{7FCEC35E-384B-44CF-8F99-9DD155DC2026}" presName="trFrame" presStyleLbl="node1" presStyleIdx="1" presStyleCnt="4"/>
      <dgm:spPr/>
    </dgm:pt>
    <dgm:pt modelId="{AB679B06-B0FB-4247-A6E4-45F4BD7434E2}" type="pres">
      <dgm:prSet presAssocID="{7FCEC35E-384B-44CF-8F99-9DD155DC2026}" presName="blFrame" presStyleLbl="node1" presStyleIdx="2" presStyleCnt="4"/>
      <dgm:spPr/>
    </dgm:pt>
    <dgm:pt modelId="{3F4C846E-FCE3-4382-90F9-197FAB8910BF}" type="pres">
      <dgm:prSet presAssocID="{7FCEC35E-384B-44CF-8F99-9DD155DC2026}" presName="brFrame" presStyleLbl="node1" presStyleIdx="3" presStyleCnt="4"/>
      <dgm:spPr/>
    </dgm:pt>
  </dgm:ptLst>
  <dgm:cxnLst>
    <dgm:cxn modelId="{9F929265-4CEF-430D-AA77-EB2B86E30E7B}" type="presOf" srcId="{7FCEC35E-384B-44CF-8F99-9DD155DC2026}" destId="{55A09C24-898D-4DDF-AF98-84EE0884BFE0}" srcOrd="0" destOrd="0" presId="urn:microsoft.com/office/officeart/2009/3/layout/FramedTextPicture"/>
    <dgm:cxn modelId="{FA644DD5-A4B1-4C58-ADD9-5A6C820AB932}" srcId="{6B4F2E40-ADB6-443E-834A-90F30E757496}" destId="{7FCEC35E-384B-44CF-8F99-9DD155DC2026}" srcOrd="0" destOrd="0" parTransId="{32317E43-CA6A-4833-B333-45648213B056}" sibTransId="{7FD78926-8648-4739-9A2E-86DF806BC2A0}"/>
    <dgm:cxn modelId="{E8DEF02B-E697-4565-AC86-B76558E343ED}" type="presOf" srcId="{6B4F2E40-ADB6-443E-834A-90F30E757496}" destId="{FDF9B440-80D8-4BCB-9BA7-0657D341E3EF}" srcOrd="0" destOrd="0" presId="urn:microsoft.com/office/officeart/2009/3/layout/FramedTextPicture"/>
    <dgm:cxn modelId="{E20BE180-9888-4A7B-894B-E5D699EB3678}" type="presParOf" srcId="{FDF9B440-80D8-4BCB-9BA7-0657D341E3EF}" destId="{65690956-B1A7-4235-826B-F4A02B0E2961}" srcOrd="0" destOrd="0" presId="urn:microsoft.com/office/officeart/2009/3/layout/FramedTextPicture"/>
    <dgm:cxn modelId="{A96CACC3-AFA2-40DF-87CB-8110F5CBFC9D}" type="presParOf" srcId="{65690956-B1A7-4235-826B-F4A02B0E2961}" destId="{451D99EB-E4D5-4623-AAE7-A944CB2F0C7D}" srcOrd="0" destOrd="0" presId="urn:microsoft.com/office/officeart/2009/3/layout/FramedTextPicture"/>
    <dgm:cxn modelId="{0EA73E9A-B456-4588-AB06-DD1415569E9D}" type="presParOf" srcId="{65690956-B1A7-4235-826B-F4A02B0E2961}" destId="{55A09C24-898D-4DDF-AF98-84EE0884BFE0}" srcOrd="1" destOrd="0" presId="urn:microsoft.com/office/officeart/2009/3/layout/FramedTextPicture"/>
    <dgm:cxn modelId="{472B7F6F-A878-4D77-8127-3CB3CFF46CC6}" type="presParOf" srcId="{65690956-B1A7-4235-826B-F4A02B0E2961}" destId="{5CBE3F54-C1F9-4628-A6BA-09084640F642}" srcOrd="2" destOrd="0" presId="urn:microsoft.com/office/officeart/2009/3/layout/FramedTextPicture"/>
    <dgm:cxn modelId="{1E3920ED-8791-462A-BBF9-63A1EFA05D3A}" type="presParOf" srcId="{65690956-B1A7-4235-826B-F4A02B0E2961}" destId="{4D1D59D6-2F6B-460F-982C-75E838BAA51F}" srcOrd="3" destOrd="0" presId="urn:microsoft.com/office/officeart/2009/3/layout/FramedTextPicture"/>
    <dgm:cxn modelId="{64B57982-6742-4B7D-9ADF-7284793F8311}" type="presParOf" srcId="{65690956-B1A7-4235-826B-F4A02B0E2961}" destId="{AB679B06-B0FB-4247-A6E4-45F4BD7434E2}" srcOrd="4" destOrd="0" presId="urn:microsoft.com/office/officeart/2009/3/layout/FramedTextPicture"/>
    <dgm:cxn modelId="{7F9C3F8E-FAD6-46BC-9A53-ECCF5B58C690}" type="presParOf" srcId="{65690956-B1A7-4235-826B-F4A02B0E2961}" destId="{3F4C846E-FCE3-4382-90F9-197FAB8910BF}"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4F2E40-ADB6-443E-834A-90F30E757496}"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endParaRPr lang="en-US"/>
        </a:p>
      </dgm:t>
    </dgm:pt>
    <dgm:pt modelId="{7FCEC35E-384B-44CF-8F99-9DD155DC2026}">
      <dgm:prSet phldrT="[Text]"/>
      <dgm:spPr/>
      <dgm:t>
        <a:bodyPr/>
        <a:lstStyle/>
        <a:p>
          <a:r>
            <a:rPr lang="en-US" dirty="0"/>
            <a:t>RWCLM TURNAROUND </a:t>
          </a:r>
          <a:r>
            <a:rPr lang="en-US" dirty="0" smtClean="0"/>
            <a:t>PLAN</a:t>
          </a:r>
          <a:endParaRPr lang="en-US" dirty="0"/>
        </a:p>
      </dgm:t>
    </dgm:pt>
    <dgm:pt modelId="{32317E43-CA6A-4833-B333-45648213B056}" type="parTrans" cxnId="{FA644DD5-A4B1-4C58-ADD9-5A6C820AB932}">
      <dgm:prSet/>
      <dgm:spPr/>
      <dgm:t>
        <a:bodyPr/>
        <a:lstStyle/>
        <a:p>
          <a:endParaRPr lang="en-US"/>
        </a:p>
      </dgm:t>
    </dgm:pt>
    <dgm:pt modelId="{7FD78926-8648-4739-9A2E-86DF806BC2A0}" type="sibTrans" cxnId="{FA644DD5-A4B1-4C58-ADD9-5A6C820AB932}">
      <dgm:prSet/>
      <dgm:spPr/>
      <dgm:t>
        <a:bodyPr/>
        <a:lstStyle/>
        <a:p>
          <a:endParaRPr lang="en-US"/>
        </a:p>
      </dgm:t>
    </dgm:pt>
    <dgm:pt modelId="{FDF9B440-80D8-4BCB-9BA7-0657D341E3EF}" type="pres">
      <dgm:prSet presAssocID="{6B4F2E40-ADB6-443E-834A-90F30E757496}" presName="Name0" presStyleCnt="0">
        <dgm:presLayoutVars>
          <dgm:chMax/>
          <dgm:chPref/>
          <dgm:dir/>
        </dgm:presLayoutVars>
      </dgm:prSet>
      <dgm:spPr/>
      <dgm:t>
        <a:bodyPr/>
        <a:lstStyle/>
        <a:p>
          <a:endParaRPr lang="en-US"/>
        </a:p>
      </dgm:t>
    </dgm:pt>
    <dgm:pt modelId="{65690956-B1A7-4235-826B-F4A02B0E2961}" type="pres">
      <dgm:prSet presAssocID="{7FCEC35E-384B-44CF-8F99-9DD155DC2026}" presName="composite" presStyleCnt="0">
        <dgm:presLayoutVars>
          <dgm:chMax/>
          <dgm:chPref/>
        </dgm:presLayoutVars>
      </dgm:prSet>
      <dgm:spPr/>
    </dgm:pt>
    <dgm:pt modelId="{451D99EB-E4D5-4623-AAE7-A944CB2F0C7D}" type="pres">
      <dgm:prSet presAssocID="{7FCEC35E-384B-44CF-8F99-9DD155DC2026}" presName="Image" presStyleLbl="bgImgPlace1" presStyleIdx="0" presStyleCnt="1"/>
      <dgm:spPr/>
    </dgm:pt>
    <dgm:pt modelId="{55A09C24-898D-4DDF-AF98-84EE0884BFE0}" type="pres">
      <dgm:prSet presAssocID="{7FCEC35E-384B-44CF-8F99-9DD155DC2026}" presName="ParentText" presStyleLbl="revTx" presStyleIdx="0" presStyleCnt="1">
        <dgm:presLayoutVars>
          <dgm:chMax val="0"/>
          <dgm:chPref val="0"/>
          <dgm:bulletEnabled val="1"/>
        </dgm:presLayoutVars>
      </dgm:prSet>
      <dgm:spPr/>
      <dgm:t>
        <a:bodyPr/>
        <a:lstStyle/>
        <a:p>
          <a:endParaRPr lang="en-US"/>
        </a:p>
      </dgm:t>
    </dgm:pt>
    <dgm:pt modelId="{5CBE3F54-C1F9-4628-A6BA-09084640F642}" type="pres">
      <dgm:prSet presAssocID="{7FCEC35E-384B-44CF-8F99-9DD155DC2026}" presName="tlFrame" presStyleLbl="node1" presStyleIdx="0" presStyleCnt="4"/>
      <dgm:spPr/>
    </dgm:pt>
    <dgm:pt modelId="{4D1D59D6-2F6B-460F-982C-75E838BAA51F}" type="pres">
      <dgm:prSet presAssocID="{7FCEC35E-384B-44CF-8F99-9DD155DC2026}" presName="trFrame" presStyleLbl="node1" presStyleIdx="1" presStyleCnt="4"/>
      <dgm:spPr/>
    </dgm:pt>
    <dgm:pt modelId="{AB679B06-B0FB-4247-A6E4-45F4BD7434E2}" type="pres">
      <dgm:prSet presAssocID="{7FCEC35E-384B-44CF-8F99-9DD155DC2026}" presName="blFrame" presStyleLbl="node1" presStyleIdx="2" presStyleCnt="4"/>
      <dgm:spPr/>
    </dgm:pt>
    <dgm:pt modelId="{3F4C846E-FCE3-4382-90F9-197FAB8910BF}" type="pres">
      <dgm:prSet presAssocID="{7FCEC35E-384B-44CF-8F99-9DD155DC2026}" presName="brFrame" presStyleLbl="node1" presStyleIdx="3" presStyleCnt="4"/>
      <dgm:spPr/>
    </dgm:pt>
  </dgm:ptLst>
  <dgm:cxnLst>
    <dgm:cxn modelId="{9F929265-4CEF-430D-AA77-EB2B86E30E7B}" type="presOf" srcId="{7FCEC35E-384B-44CF-8F99-9DD155DC2026}" destId="{55A09C24-898D-4DDF-AF98-84EE0884BFE0}" srcOrd="0" destOrd="0" presId="urn:microsoft.com/office/officeart/2009/3/layout/FramedTextPicture"/>
    <dgm:cxn modelId="{FA644DD5-A4B1-4C58-ADD9-5A6C820AB932}" srcId="{6B4F2E40-ADB6-443E-834A-90F30E757496}" destId="{7FCEC35E-384B-44CF-8F99-9DD155DC2026}" srcOrd="0" destOrd="0" parTransId="{32317E43-CA6A-4833-B333-45648213B056}" sibTransId="{7FD78926-8648-4739-9A2E-86DF806BC2A0}"/>
    <dgm:cxn modelId="{E8DEF02B-E697-4565-AC86-B76558E343ED}" type="presOf" srcId="{6B4F2E40-ADB6-443E-834A-90F30E757496}" destId="{FDF9B440-80D8-4BCB-9BA7-0657D341E3EF}" srcOrd="0" destOrd="0" presId="urn:microsoft.com/office/officeart/2009/3/layout/FramedTextPicture"/>
    <dgm:cxn modelId="{E20BE180-9888-4A7B-894B-E5D699EB3678}" type="presParOf" srcId="{FDF9B440-80D8-4BCB-9BA7-0657D341E3EF}" destId="{65690956-B1A7-4235-826B-F4A02B0E2961}" srcOrd="0" destOrd="0" presId="urn:microsoft.com/office/officeart/2009/3/layout/FramedTextPicture"/>
    <dgm:cxn modelId="{A96CACC3-AFA2-40DF-87CB-8110F5CBFC9D}" type="presParOf" srcId="{65690956-B1A7-4235-826B-F4A02B0E2961}" destId="{451D99EB-E4D5-4623-AAE7-A944CB2F0C7D}" srcOrd="0" destOrd="0" presId="urn:microsoft.com/office/officeart/2009/3/layout/FramedTextPicture"/>
    <dgm:cxn modelId="{0EA73E9A-B456-4588-AB06-DD1415569E9D}" type="presParOf" srcId="{65690956-B1A7-4235-826B-F4A02B0E2961}" destId="{55A09C24-898D-4DDF-AF98-84EE0884BFE0}" srcOrd="1" destOrd="0" presId="urn:microsoft.com/office/officeart/2009/3/layout/FramedTextPicture"/>
    <dgm:cxn modelId="{472B7F6F-A878-4D77-8127-3CB3CFF46CC6}" type="presParOf" srcId="{65690956-B1A7-4235-826B-F4A02B0E2961}" destId="{5CBE3F54-C1F9-4628-A6BA-09084640F642}" srcOrd="2" destOrd="0" presId="urn:microsoft.com/office/officeart/2009/3/layout/FramedTextPicture"/>
    <dgm:cxn modelId="{1E3920ED-8791-462A-BBF9-63A1EFA05D3A}" type="presParOf" srcId="{65690956-B1A7-4235-826B-F4A02B0E2961}" destId="{4D1D59D6-2F6B-460F-982C-75E838BAA51F}" srcOrd="3" destOrd="0" presId="urn:microsoft.com/office/officeart/2009/3/layout/FramedTextPicture"/>
    <dgm:cxn modelId="{64B57982-6742-4B7D-9ADF-7284793F8311}" type="presParOf" srcId="{65690956-B1A7-4235-826B-F4A02B0E2961}" destId="{AB679B06-B0FB-4247-A6E4-45F4BD7434E2}" srcOrd="4" destOrd="0" presId="urn:microsoft.com/office/officeart/2009/3/layout/FramedTextPicture"/>
    <dgm:cxn modelId="{7F9C3F8E-FAD6-46BC-9A53-ECCF5B58C690}" type="presParOf" srcId="{65690956-B1A7-4235-826B-F4A02B0E2961}" destId="{3F4C846E-FCE3-4382-90F9-197FAB8910BF}" srcOrd="5" destOrd="0" presId="urn:microsoft.com/office/officeart/2009/3/layout/FramedText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690635-C615-4420-A479-625F7B80209E}"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ZA"/>
        </a:p>
      </dgm:t>
    </dgm:pt>
    <dgm:pt modelId="{EFB9FE30-9A0B-48F1-B70E-D6F8AD36F21F}">
      <dgm:prSet phldrT="[Text]"/>
      <dgm:spPr/>
      <dgm:t>
        <a:bodyPr/>
        <a:lstStyle/>
        <a:p>
          <a:r>
            <a:rPr lang="en-ZA" dirty="0"/>
            <a:t>Short Term</a:t>
          </a:r>
        </a:p>
      </dgm:t>
    </dgm:pt>
    <dgm:pt modelId="{98A5704A-60C5-4FEA-97D9-8DB1BAF6A9A4}" type="parTrans" cxnId="{42653B2E-FFD0-4DC0-BEC0-583B2B233F9F}">
      <dgm:prSet/>
      <dgm:spPr/>
      <dgm:t>
        <a:bodyPr/>
        <a:lstStyle/>
        <a:p>
          <a:endParaRPr lang="en-ZA"/>
        </a:p>
      </dgm:t>
    </dgm:pt>
    <dgm:pt modelId="{B7F5A89C-22C2-4599-973D-35ADBAAE37AE}" type="sibTrans" cxnId="{42653B2E-FFD0-4DC0-BEC0-583B2B233F9F}">
      <dgm:prSet/>
      <dgm:spPr/>
      <dgm:t>
        <a:bodyPr/>
        <a:lstStyle/>
        <a:p>
          <a:endParaRPr lang="en-ZA"/>
        </a:p>
      </dgm:t>
    </dgm:pt>
    <dgm:pt modelId="{9084BC26-9833-4D5E-8F86-53BEF3676E1F}">
      <dgm:prSet phldrT="[Text]" custT="1"/>
      <dgm:spPr>
        <a:solidFill>
          <a:schemeClr val="accent1">
            <a:lumMod val="40000"/>
            <a:lumOff val="60000"/>
          </a:schemeClr>
        </a:solidFill>
      </dgm:spPr>
      <dgm:t>
        <a:bodyPr/>
        <a:lstStyle/>
        <a:p>
          <a:pPr marL="0" indent="0">
            <a:buFont typeface="Arial" panose="020B0604020202020204" pitchFamily="34" charset="0"/>
            <a:buNone/>
          </a:pPr>
          <a:r>
            <a:rPr lang="en-US" sz="1600" dirty="0"/>
            <a:t>0 to 6 months</a:t>
          </a:r>
          <a:endParaRPr lang="en-ZA" sz="1600" dirty="0"/>
        </a:p>
      </dgm:t>
    </dgm:pt>
    <dgm:pt modelId="{477727F5-A2B6-4DAA-A3A7-37AA98FD6C03}" type="parTrans" cxnId="{470E9EDD-4ECE-4E2B-8824-1D2D8E4B73A4}">
      <dgm:prSet/>
      <dgm:spPr/>
      <dgm:t>
        <a:bodyPr/>
        <a:lstStyle/>
        <a:p>
          <a:endParaRPr lang="en-ZA"/>
        </a:p>
      </dgm:t>
    </dgm:pt>
    <dgm:pt modelId="{DDD065EF-C20E-462C-A8D7-1E6FF80DE8CF}" type="sibTrans" cxnId="{470E9EDD-4ECE-4E2B-8824-1D2D8E4B73A4}">
      <dgm:prSet/>
      <dgm:spPr/>
      <dgm:t>
        <a:bodyPr/>
        <a:lstStyle/>
        <a:p>
          <a:endParaRPr lang="en-ZA"/>
        </a:p>
      </dgm:t>
    </dgm:pt>
    <dgm:pt modelId="{94D32D0A-681A-4B2F-897F-E5B5CC58D6CF}">
      <dgm:prSet phldrT="[Text]"/>
      <dgm:spPr/>
      <dgm:t>
        <a:bodyPr/>
        <a:lstStyle/>
        <a:p>
          <a:r>
            <a:rPr lang="en-ZA" dirty="0"/>
            <a:t>Medium Term</a:t>
          </a:r>
        </a:p>
      </dgm:t>
    </dgm:pt>
    <dgm:pt modelId="{60F2F506-F9E6-4670-A044-A61298470190}" type="parTrans" cxnId="{BE428EF5-AC2C-42B0-BDCD-497F086D6180}">
      <dgm:prSet/>
      <dgm:spPr/>
      <dgm:t>
        <a:bodyPr/>
        <a:lstStyle/>
        <a:p>
          <a:endParaRPr lang="en-ZA"/>
        </a:p>
      </dgm:t>
    </dgm:pt>
    <dgm:pt modelId="{9869D5F3-E8AD-4CB7-A660-AC57BA7AED46}" type="sibTrans" cxnId="{BE428EF5-AC2C-42B0-BDCD-497F086D6180}">
      <dgm:prSet/>
      <dgm:spPr/>
      <dgm:t>
        <a:bodyPr/>
        <a:lstStyle/>
        <a:p>
          <a:endParaRPr lang="en-ZA"/>
        </a:p>
      </dgm:t>
    </dgm:pt>
    <dgm:pt modelId="{C9F27BC0-6B17-48C2-8E86-0C83081940FB}">
      <dgm:prSet phldrT="[Text]" custT="1"/>
      <dgm:spPr/>
      <dgm:t>
        <a:bodyPr/>
        <a:lstStyle/>
        <a:p>
          <a:r>
            <a:rPr lang="en-US" sz="1600" dirty="0"/>
            <a:t>06 to 12 months</a:t>
          </a:r>
          <a:endParaRPr lang="en-ZA" sz="1600" dirty="0"/>
        </a:p>
      </dgm:t>
    </dgm:pt>
    <dgm:pt modelId="{500FA019-2684-467E-ADAA-C32804AEFC8B}" type="parTrans" cxnId="{D198D85F-623B-4070-90BF-911CC6E9CD74}">
      <dgm:prSet/>
      <dgm:spPr/>
      <dgm:t>
        <a:bodyPr/>
        <a:lstStyle/>
        <a:p>
          <a:endParaRPr lang="en-ZA"/>
        </a:p>
      </dgm:t>
    </dgm:pt>
    <dgm:pt modelId="{E312432D-8846-4433-932D-A0E0DC4ED065}" type="sibTrans" cxnId="{D198D85F-623B-4070-90BF-911CC6E9CD74}">
      <dgm:prSet/>
      <dgm:spPr/>
      <dgm:t>
        <a:bodyPr/>
        <a:lstStyle/>
        <a:p>
          <a:endParaRPr lang="en-ZA"/>
        </a:p>
      </dgm:t>
    </dgm:pt>
    <dgm:pt modelId="{73B34509-E163-49E2-81E4-FD096B59E88D}">
      <dgm:prSet phldrT="[Text]"/>
      <dgm:spPr/>
      <dgm:t>
        <a:bodyPr/>
        <a:lstStyle/>
        <a:p>
          <a:r>
            <a:rPr lang="en-US" dirty="0"/>
            <a:t>Long-term</a:t>
          </a:r>
          <a:endParaRPr lang="en-ZA" dirty="0"/>
        </a:p>
      </dgm:t>
    </dgm:pt>
    <dgm:pt modelId="{D8EDD47D-3202-4FC8-87AE-F470AA1C859E}" type="parTrans" cxnId="{406135D1-9A7C-4616-A3A4-A1DB37349DEE}">
      <dgm:prSet/>
      <dgm:spPr/>
      <dgm:t>
        <a:bodyPr/>
        <a:lstStyle/>
        <a:p>
          <a:endParaRPr lang="en-ZA"/>
        </a:p>
      </dgm:t>
    </dgm:pt>
    <dgm:pt modelId="{B7036CC2-1862-4C0A-B1CC-6E21A645FC1D}" type="sibTrans" cxnId="{406135D1-9A7C-4616-A3A4-A1DB37349DEE}">
      <dgm:prSet/>
      <dgm:spPr/>
      <dgm:t>
        <a:bodyPr/>
        <a:lstStyle/>
        <a:p>
          <a:endParaRPr lang="en-ZA"/>
        </a:p>
      </dgm:t>
    </dgm:pt>
    <dgm:pt modelId="{2723346D-26BD-4D9A-A3FB-1978DFECCFFC}">
      <dgm:prSet phldrT="[Text]" custT="1"/>
      <dgm:spPr/>
      <dgm:t>
        <a:bodyPr/>
        <a:lstStyle/>
        <a:p>
          <a:r>
            <a:rPr lang="en-US" sz="1600" dirty="0"/>
            <a:t>&gt;12 months </a:t>
          </a:r>
          <a:endParaRPr lang="en-ZA" sz="1600" dirty="0"/>
        </a:p>
      </dgm:t>
    </dgm:pt>
    <dgm:pt modelId="{D1738D6E-FE50-4A5A-BAEE-9E899896FF8F}" type="parTrans" cxnId="{F9934C61-1331-450E-999A-FEDE423741F6}">
      <dgm:prSet/>
      <dgm:spPr/>
      <dgm:t>
        <a:bodyPr/>
        <a:lstStyle/>
        <a:p>
          <a:endParaRPr lang="en-ZA"/>
        </a:p>
      </dgm:t>
    </dgm:pt>
    <dgm:pt modelId="{091C677A-F67B-41B4-820F-626759C109FA}" type="sibTrans" cxnId="{F9934C61-1331-450E-999A-FEDE423741F6}">
      <dgm:prSet/>
      <dgm:spPr/>
      <dgm:t>
        <a:bodyPr/>
        <a:lstStyle/>
        <a:p>
          <a:endParaRPr lang="en-ZA"/>
        </a:p>
      </dgm:t>
    </dgm:pt>
    <dgm:pt modelId="{6E6D8E49-D448-4440-836A-1B252F8A815B}" type="pres">
      <dgm:prSet presAssocID="{16690635-C615-4420-A479-625F7B80209E}" presName="theList" presStyleCnt="0">
        <dgm:presLayoutVars>
          <dgm:dir/>
          <dgm:animLvl val="lvl"/>
          <dgm:resizeHandles val="exact"/>
        </dgm:presLayoutVars>
      </dgm:prSet>
      <dgm:spPr/>
      <dgm:t>
        <a:bodyPr/>
        <a:lstStyle/>
        <a:p>
          <a:endParaRPr lang="en-US"/>
        </a:p>
      </dgm:t>
    </dgm:pt>
    <dgm:pt modelId="{54E11542-9DDD-4BB5-8093-2A80EDADD276}" type="pres">
      <dgm:prSet presAssocID="{EFB9FE30-9A0B-48F1-B70E-D6F8AD36F21F}" presName="compNode" presStyleCnt="0"/>
      <dgm:spPr/>
    </dgm:pt>
    <dgm:pt modelId="{04B66FD0-FD09-4503-9665-67A6AE3C0666}" type="pres">
      <dgm:prSet presAssocID="{EFB9FE30-9A0B-48F1-B70E-D6F8AD36F21F}" presName="noGeometry" presStyleCnt="0"/>
      <dgm:spPr/>
    </dgm:pt>
    <dgm:pt modelId="{A649EA78-1A38-4A50-9E54-E1F11DD47CB2}" type="pres">
      <dgm:prSet presAssocID="{EFB9FE30-9A0B-48F1-B70E-D6F8AD36F21F}" presName="childTextVisible" presStyleLbl="bgAccFollowNode1" presStyleIdx="0" presStyleCnt="3" custScaleX="82768" custLinFactNeighborX="8077" custLinFactNeighborY="5979">
        <dgm:presLayoutVars>
          <dgm:bulletEnabled val="1"/>
        </dgm:presLayoutVars>
      </dgm:prSet>
      <dgm:spPr/>
      <dgm:t>
        <a:bodyPr/>
        <a:lstStyle/>
        <a:p>
          <a:endParaRPr lang="en-US"/>
        </a:p>
      </dgm:t>
    </dgm:pt>
    <dgm:pt modelId="{A8697C64-D23D-4C7B-8DE1-1B0DBE05B976}" type="pres">
      <dgm:prSet presAssocID="{EFB9FE30-9A0B-48F1-B70E-D6F8AD36F21F}" presName="childTextHidden" presStyleLbl="bgAccFollowNode1" presStyleIdx="0" presStyleCnt="3"/>
      <dgm:spPr/>
      <dgm:t>
        <a:bodyPr/>
        <a:lstStyle/>
        <a:p>
          <a:endParaRPr lang="en-US"/>
        </a:p>
      </dgm:t>
    </dgm:pt>
    <dgm:pt modelId="{29FBDCFF-1699-4ACB-9434-8746DF9D702F}" type="pres">
      <dgm:prSet presAssocID="{EFB9FE30-9A0B-48F1-B70E-D6F8AD36F21F}" presName="parentText" presStyleLbl="node1" presStyleIdx="0" presStyleCnt="3" custLinFactNeighborX="27649" custLinFactNeighborY="12656">
        <dgm:presLayoutVars>
          <dgm:chMax val="1"/>
          <dgm:bulletEnabled val="1"/>
        </dgm:presLayoutVars>
      </dgm:prSet>
      <dgm:spPr/>
      <dgm:t>
        <a:bodyPr/>
        <a:lstStyle/>
        <a:p>
          <a:endParaRPr lang="en-US"/>
        </a:p>
      </dgm:t>
    </dgm:pt>
    <dgm:pt modelId="{B139D491-2446-4FC5-AF02-A95252BBD86C}" type="pres">
      <dgm:prSet presAssocID="{EFB9FE30-9A0B-48F1-B70E-D6F8AD36F21F}" presName="aSpace" presStyleCnt="0"/>
      <dgm:spPr/>
    </dgm:pt>
    <dgm:pt modelId="{9ED2615C-821E-4AAF-8CEB-B3AB62C3296C}" type="pres">
      <dgm:prSet presAssocID="{94D32D0A-681A-4B2F-897F-E5B5CC58D6CF}" presName="compNode" presStyleCnt="0"/>
      <dgm:spPr/>
    </dgm:pt>
    <dgm:pt modelId="{A6986A3C-D516-4FAC-BB18-9CA4E966C4C8}" type="pres">
      <dgm:prSet presAssocID="{94D32D0A-681A-4B2F-897F-E5B5CC58D6CF}" presName="noGeometry" presStyleCnt="0"/>
      <dgm:spPr/>
    </dgm:pt>
    <dgm:pt modelId="{E86F7C97-83A3-4A83-924D-E03A3F3D31FF}" type="pres">
      <dgm:prSet presAssocID="{94D32D0A-681A-4B2F-897F-E5B5CC58D6CF}" presName="childTextVisible" presStyleLbl="bgAccFollowNode1" presStyleIdx="1" presStyleCnt="3" custScaleX="109530" custLinFactNeighborX="-7449" custLinFactNeighborY="5214">
        <dgm:presLayoutVars>
          <dgm:bulletEnabled val="1"/>
        </dgm:presLayoutVars>
      </dgm:prSet>
      <dgm:spPr/>
      <dgm:t>
        <a:bodyPr/>
        <a:lstStyle/>
        <a:p>
          <a:endParaRPr lang="en-US"/>
        </a:p>
      </dgm:t>
    </dgm:pt>
    <dgm:pt modelId="{D351BC07-92E5-40A3-B015-EC8C260F57DE}" type="pres">
      <dgm:prSet presAssocID="{94D32D0A-681A-4B2F-897F-E5B5CC58D6CF}" presName="childTextHidden" presStyleLbl="bgAccFollowNode1" presStyleIdx="1" presStyleCnt="3"/>
      <dgm:spPr/>
      <dgm:t>
        <a:bodyPr/>
        <a:lstStyle/>
        <a:p>
          <a:endParaRPr lang="en-US"/>
        </a:p>
      </dgm:t>
    </dgm:pt>
    <dgm:pt modelId="{4C556F60-B31A-4531-83FC-C91E05099E0D}" type="pres">
      <dgm:prSet presAssocID="{94D32D0A-681A-4B2F-897F-E5B5CC58D6CF}" presName="parentText" presStyleLbl="node1" presStyleIdx="1" presStyleCnt="3" custLinFactNeighborX="-7927" custLinFactNeighborY="13302">
        <dgm:presLayoutVars>
          <dgm:chMax val="1"/>
          <dgm:bulletEnabled val="1"/>
        </dgm:presLayoutVars>
      </dgm:prSet>
      <dgm:spPr/>
      <dgm:t>
        <a:bodyPr/>
        <a:lstStyle/>
        <a:p>
          <a:endParaRPr lang="en-US"/>
        </a:p>
      </dgm:t>
    </dgm:pt>
    <dgm:pt modelId="{5CC5C684-77D4-4CD2-8488-098B03E5996A}" type="pres">
      <dgm:prSet presAssocID="{94D32D0A-681A-4B2F-897F-E5B5CC58D6CF}" presName="aSpace" presStyleCnt="0"/>
      <dgm:spPr/>
    </dgm:pt>
    <dgm:pt modelId="{4B86EF56-1D50-4924-984E-264F2D21804B}" type="pres">
      <dgm:prSet presAssocID="{73B34509-E163-49E2-81E4-FD096B59E88D}" presName="compNode" presStyleCnt="0"/>
      <dgm:spPr/>
    </dgm:pt>
    <dgm:pt modelId="{FD1DB82F-383A-4102-AA6C-A7087E5C75E0}" type="pres">
      <dgm:prSet presAssocID="{73B34509-E163-49E2-81E4-FD096B59E88D}" presName="noGeometry" presStyleCnt="0"/>
      <dgm:spPr/>
    </dgm:pt>
    <dgm:pt modelId="{0AAA589D-1C3F-490F-9914-62C1467ADCAC}" type="pres">
      <dgm:prSet presAssocID="{73B34509-E163-49E2-81E4-FD096B59E88D}" presName="childTextVisible" presStyleLbl="bgAccFollowNode1" presStyleIdx="2" presStyleCnt="3" custScaleX="148393" custLinFactNeighborX="-3562" custLinFactNeighborY="5118">
        <dgm:presLayoutVars>
          <dgm:bulletEnabled val="1"/>
        </dgm:presLayoutVars>
      </dgm:prSet>
      <dgm:spPr/>
      <dgm:t>
        <a:bodyPr/>
        <a:lstStyle/>
        <a:p>
          <a:endParaRPr lang="en-US"/>
        </a:p>
      </dgm:t>
    </dgm:pt>
    <dgm:pt modelId="{FCCAFE2F-294F-42CA-8353-EFA294E6A9B5}" type="pres">
      <dgm:prSet presAssocID="{73B34509-E163-49E2-81E4-FD096B59E88D}" presName="childTextHidden" presStyleLbl="bgAccFollowNode1" presStyleIdx="2" presStyleCnt="3"/>
      <dgm:spPr/>
      <dgm:t>
        <a:bodyPr/>
        <a:lstStyle/>
        <a:p>
          <a:endParaRPr lang="en-US"/>
        </a:p>
      </dgm:t>
    </dgm:pt>
    <dgm:pt modelId="{070BFDB4-0371-40E6-995B-C77A503AC935}" type="pres">
      <dgm:prSet presAssocID="{73B34509-E163-49E2-81E4-FD096B59E88D}" presName="parentText" presStyleLbl="node1" presStyleIdx="2" presStyleCnt="3" custLinFactNeighborX="-36871" custLinFactNeighborY="13754">
        <dgm:presLayoutVars>
          <dgm:chMax val="1"/>
          <dgm:bulletEnabled val="1"/>
        </dgm:presLayoutVars>
      </dgm:prSet>
      <dgm:spPr/>
      <dgm:t>
        <a:bodyPr/>
        <a:lstStyle/>
        <a:p>
          <a:endParaRPr lang="en-US"/>
        </a:p>
      </dgm:t>
    </dgm:pt>
  </dgm:ptLst>
  <dgm:cxnLst>
    <dgm:cxn modelId="{1880E4B3-FEAF-48B3-B962-4E13131EC6E5}" type="presOf" srcId="{94D32D0A-681A-4B2F-897F-E5B5CC58D6CF}" destId="{4C556F60-B31A-4531-83FC-C91E05099E0D}" srcOrd="0" destOrd="0" presId="urn:microsoft.com/office/officeart/2005/8/layout/hProcess6"/>
    <dgm:cxn modelId="{52C6CCBC-9061-4175-9311-5D7C7CF8F9DA}" type="presOf" srcId="{16690635-C615-4420-A479-625F7B80209E}" destId="{6E6D8E49-D448-4440-836A-1B252F8A815B}" srcOrd="0" destOrd="0" presId="urn:microsoft.com/office/officeart/2005/8/layout/hProcess6"/>
    <dgm:cxn modelId="{803BECBB-D934-445C-A5DE-F118B098D591}" type="presOf" srcId="{2723346D-26BD-4D9A-A3FB-1978DFECCFFC}" destId="{FCCAFE2F-294F-42CA-8353-EFA294E6A9B5}" srcOrd="1" destOrd="0" presId="urn:microsoft.com/office/officeart/2005/8/layout/hProcess6"/>
    <dgm:cxn modelId="{A3FF9ED8-0B46-4BB2-8E75-9F032A7F610F}" type="presOf" srcId="{73B34509-E163-49E2-81E4-FD096B59E88D}" destId="{070BFDB4-0371-40E6-995B-C77A503AC935}" srcOrd="0" destOrd="0" presId="urn:microsoft.com/office/officeart/2005/8/layout/hProcess6"/>
    <dgm:cxn modelId="{F9934C61-1331-450E-999A-FEDE423741F6}" srcId="{73B34509-E163-49E2-81E4-FD096B59E88D}" destId="{2723346D-26BD-4D9A-A3FB-1978DFECCFFC}" srcOrd="0" destOrd="0" parTransId="{D1738D6E-FE50-4A5A-BAEE-9E899896FF8F}" sibTransId="{091C677A-F67B-41B4-820F-626759C109FA}"/>
    <dgm:cxn modelId="{67DA300D-5BA9-4F33-B472-31D636CB278C}" type="presOf" srcId="{C9F27BC0-6B17-48C2-8E86-0C83081940FB}" destId="{E86F7C97-83A3-4A83-924D-E03A3F3D31FF}" srcOrd="0" destOrd="0" presId="urn:microsoft.com/office/officeart/2005/8/layout/hProcess6"/>
    <dgm:cxn modelId="{CBE20992-290D-4603-97BF-26DBCCB787F1}" type="presOf" srcId="{2723346D-26BD-4D9A-A3FB-1978DFECCFFC}" destId="{0AAA589D-1C3F-490F-9914-62C1467ADCAC}" srcOrd="0" destOrd="0" presId="urn:microsoft.com/office/officeart/2005/8/layout/hProcess6"/>
    <dgm:cxn modelId="{D198D85F-623B-4070-90BF-911CC6E9CD74}" srcId="{94D32D0A-681A-4B2F-897F-E5B5CC58D6CF}" destId="{C9F27BC0-6B17-48C2-8E86-0C83081940FB}" srcOrd="0" destOrd="0" parTransId="{500FA019-2684-467E-ADAA-C32804AEFC8B}" sibTransId="{E312432D-8846-4433-932D-A0E0DC4ED065}"/>
    <dgm:cxn modelId="{42653B2E-FFD0-4DC0-BEC0-583B2B233F9F}" srcId="{16690635-C615-4420-A479-625F7B80209E}" destId="{EFB9FE30-9A0B-48F1-B70E-D6F8AD36F21F}" srcOrd="0" destOrd="0" parTransId="{98A5704A-60C5-4FEA-97D9-8DB1BAF6A9A4}" sibTransId="{B7F5A89C-22C2-4599-973D-35ADBAAE37AE}"/>
    <dgm:cxn modelId="{99DFF36C-88D2-4932-B38C-D23355BAAEF8}" type="presOf" srcId="{9084BC26-9833-4D5E-8F86-53BEF3676E1F}" destId="{A649EA78-1A38-4A50-9E54-E1F11DD47CB2}" srcOrd="0" destOrd="0" presId="urn:microsoft.com/office/officeart/2005/8/layout/hProcess6"/>
    <dgm:cxn modelId="{406135D1-9A7C-4616-A3A4-A1DB37349DEE}" srcId="{16690635-C615-4420-A479-625F7B80209E}" destId="{73B34509-E163-49E2-81E4-FD096B59E88D}" srcOrd="2" destOrd="0" parTransId="{D8EDD47D-3202-4FC8-87AE-F470AA1C859E}" sibTransId="{B7036CC2-1862-4C0A-B1CC-6E21A645FC1D}"/>
    <dgm:cxn modelId="{10A34671-D0F5-453A-96EB-4CEE3A30A8FF}" type="presOf" srcId="{C9F27BC0-6B17-48C2-8E86-0C83081940FB}" destId="{D351BC07-92E5-40A3-B015-EC8C260F57DE}" srcOrd="1" destOrd="0" presId="urn:microsoft.com/office/officeart/2005/8/layout/hProcess6"/>
    <dgm:cxn modelId="{470E9EDD-4ECE-4E2B-8824-1D2D8E4B73A4}" srcId="{EFB9FE30-9A0B-48F1-B70E-D6F8AD36F21F}" destId="{9084BC26-9833-4D5E-8F86-53BEF3676E1F}" srcOrd="0" destOrd="0" parTransId="{477727F5-A2B6-4DAA-A3A7-37AA98FD6C03}" sibTransId="{DDD065EF-C20E-462C-A8D7-1E6FF80DE8CF}"/>
    <dgm:cxn modelId="{BE428EF5-AC2C-42B0-BDCD-497F086D6180}" srcId="{16690635-C615-4420-A479-625F7B80209E}" destId="{94D32D0A-681A-4B2F-897F-E5B5CC58D6CF}" srcOrd="1" destOrd="0" parTransId="{60F2F506-F9E6-4670-A044-A61298470190}" sibTransId="{9869D5F3-E8AD-4CB7-A660-AC57BA7AED46}"/>
    <dgm:cxn modelId="{403C8E79-CC67-48D9-A788-1FA64E620792}" type="presOf" srcId="{EFB9FE30-9A0B-48F1-B70E-D6F8AD36F21F}" destId="{29FBDCFF-1699-4ACB-9434-8746DF9D702F}" srcOrd="0" destOrd="0" presId="urn:microsoft.com/office/officeart/2005/8/layout/hProcess6"/>
    <dgm:cxn modelId="{2ADB79AD-D9F7-482F-A69E-03125C4D5782}" type="presOf" srcId="{9084BC26-9833-4D5E-8F86-53BEF3676E1F}" destId="{A8697C64-D23D-4C7B-8DE1-1B0DBE05B976}" srcOrd="1" destOrd="0" presId="urn:microsoft.com/office/officeart/2005/8/layout/hProcess6"/>
    <dgm:cxn modelId="{E9B73670-950B-4E42-B887-3F307FD784F1}" type="presParOf" srcId="{6E6D8E49-D448-4440-836A-1B252F8A815B}" destId="{54E11542-9DDD-4BB5-8093-2A80EDADD276}" srcOrd="0" destOrd="0" presId="urn:microsoft.com/office/officeart/2005/8/layout/hProcess6"/>
    <dgm:cxn modelId="{5431828D-DC17-4F88-BDCE-04EDA38305E1}" type="presParOf" srcId="{54E11542-9DDD-4BB5-8093-2A80EDADD276}" destId="{04B66FD0-FD09-4503-9665-67A6AE3C0666}" srcOrd="0" destOrd="0" presId="urn:microsoft.com/office/officeart/2005/8/layout/hProcess6"/>
    <dgm:cxn modelId="{9B4B4B3B-957E-456B-8CEA-25100BF9A54A}" type="presParOf" srcId="{54E11542-9DDD-4BB5-8093-2A80EDADD276}" destId="{A649EA78-1A38-4A50-9E54-E1F11DD47CB2}" srcOrd="1" destOrd="0" presId="urn:microsoft.com/office/officeart/2005/8/layout/hProcess6"/>
    <dgm:cxn modelId="{9A514BC4-4EDF-42AF-915F-3363011A9335}" type="presParOf" srcId="{54E11542-9DDD-4BB5-8093-2A80EDADD276}" destId="{A8697C64-D23D-4C7B-8DE1-1B0DBE05B976}" srcOrd="2" destOrd="0" presId="urn:microsoft.com/office/officeart/2005/8/layout/hProcess6"/>
    <dgm:cxn modelId="{68B46254-A63B-4DD7-A950-DCC0D7EEB954}" type="presParOf" srcId="{54E11542-9DDD-4BB5-8093-2A80EDADD276}" destId="{29FBDCFF-1699-4ACB-9434-8746DF9D702F}" srcOrd="3" destOrd="0" presId="urn:microsoft.com/office/officeart/2005/8/layout/hProcess6"/>
    <dgm:cxn modelId="{A7EB83E3-758D-44E9-AE2C-F0AAEF5C9A47}" type="presParOf" srcId="{6E6D8E49-D448-4440-836A-1B252F8A815B}" destId="{B139D491-2446-4FC5-AF02-A95252BBD86C}" srcOrd="1" destOrd="0" presId="urn:microsoft.com/office/officeart/2005/8/layout/hProcess6"/>
    <dgm:cxn modelId="{D9CB384E-3037-4DCB-9A5C-36FDD49F18A2}" type="presParOf" srcId="{6E6D8E49-D448-4440-836A-1B252F8A815B}" destId="{9ED2615C-821E-4AAF-8CEB-B3AB62C3296C}" srcOrd="2" destOrd="0" presId="urn:microsoft.com/office/officeart/2005/8/layout/hProcess6"/>
    <dgm:cxn modelId="{E6BD308C-CB60-42BD-8EAD-6BB432A64763}" type="presParOf" srcId="{9ED2615C-821E-4AAF-8CEB-B3AB62C3296C}" destId="{A6986A3C-D516-4FAC-BB18-9CA4E966C4C8}" srcOrd="0" destOrd="0" presId="urn:microsoft.com/office/officeart/2005/8/layout/hProcess6"/>
    <dgm:cxn modelId="{4D05E1E0-C70A-4191-922D-24670D0ABC87}" type="presParOf" srcId="{9ED2615C-821E-4AAF-8CEB-B3AB62C3296C}" destId="{E86F7C97-83A3-4A83-924D-E03A3F3D31FF}" srcOrd="1" destOrd="0" presId="urn:microsoft.com/office/officeart/2005/8/layout/hProcess6"/>
    <dgm:cxn modelId="{832A606D-F9D3-48F4-9632-3F9AED94217D}" type="presParOf" srcId="{9ED2615C-821E-4AAF-8CEB-B3AB62C3296C}" destId="{D351BC07-92E5-40A3-B015-EC8C260F57DE}" srcOrd="2" destOrd="0" presId="urn:microsoft.com/office/officeart/2005/8/layout/hProcess6"/>
    <dgm:cxn modelId="{EAB4B668-45C2-4418-B469-494E4FB398E5}" type="presParOf" srcId="{9ED2615C-821E-4AAF-8CEB-B3AB62C3296C}" destId="{4C556F60-B31A-4531-83FC-C91E05099E0D}" srcOrd="3" destOrd="0" presId="urn:microsoft.com/office/officeart/2005/8/layout/hProcess6"/>
    <dgm:cxn modelId="{67F627FE-F1B2-4E23-910E-D496B731726B}" type="presParOf" srcId="{6E6D8E49-D448-4440-836A-1B252F8A815B}" destId="{5CC5C684-77D4-4CD2-8488-098B03E5996A}" srcOrd="3" destOrd="0" presId="urn:microsoft.com/office/officeart/2005/8/layout/hProcess6"/>
    <dgm:cxn modelId="{62CFF222-EE78-494D-BE22-725ACAC44C2C}" type="presParOf" srcId="{6E6D8E49-D448-4440-836A-1B252F8A815B}" destId="{4B86EF56-1D50-4924-984E-264F2D21804B}" srcOrd="4" destOrd="0" presId="urn:microsoft.com/office/officeart/2005/8/layout/hProcess6"/>
    <dgm:cxn modelId="{631889B9-FD4F-4BEE-979C-74305994F189}" type="presParOf" srcId="{4B86EF56-1D50-4924-984E-264F2D21804B}" destId="{FD1DB82F-383A-4102-AA6C-A7087E5C75E0}" srcOrd="0" destOrd="0" presId="urn:microsoft.com/office/officeart/2005/8/layout/hProcess6"/>
    <dgm:cxn modelId="{52F066E3-70E2-462F-AEE0-C3C0A39847FF}" type="presParOf" srcId="{4B86EF56-1D50-4924-984E-264F2D21804B}" destId="{0AAA589D-1C3F-490F-9914-62C1467ADCAC}" srcOrd="1" destOrd="0" presId="urn:microsoft.com/office/officeart/2005/8/layout/hProcess6"/>
    <dgm:cxn modelId="{E6C94C6A-5786-4D37-AB3B-B768164F5A1F}" type="presParOf" srcId="{4B86EF56-1D50-4924-984E-264F2D21804B}" destId="{FCCAFE2F-294F-42CA-8353-EFA294E6A9B5}" srcOrd="2" destOrd="0" presId="urn:microsoft.com/office/officeart/2005/8/layout/hProcess6"/>
    <dgm:cxn modelId="{4B310D24-89D8-4969-A8B4-6C54B57D1A47}" type="presParOf" srcId="{4B86EF56-1D50-4924-984E-264F2D21804B}" destId="{070BFDB4-0371-40E6-995B-C77A503AC935}"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B8A2F-0D8C-4BEF-B8AA-9BC908B84205}">
      <dsp:nvSpPr>
        <dsp:cNvPr id="0" name=""/>
        <dsp:cNvSpPr/>
      </dsp:nvSpPr>
      <dsp:spPr>
        <a:xfrm>
          <a:off x="2091466" y="4464334"/>
          <a:ext cx="425744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6CE3D4-A286-41BB-BEA3-BA2B07D87D7C}">
      <dsp:nvSpPr>
        <dsp:cNvPr id="0" name=""/>
        <dsp:cNvSpPr/>
      </dsp:nvSpPr>
      <dsp:spPr>
        <a:xfrm>
          <a:off x="2091466" y="3414021"/>
          <a:ext cx="3544265"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27354-FA04-4659-86A5-CE20734E143A}">
      <dsp:nvSpPr>
        <dsp:cNvPr id="0" name=""/>
        <dsp:cNvSpPr/>
      </dsp:nvSpPr>
      <dsp:spPr>
        <a:xfrm>
          <a:off x="2091466" y="2143272"/>
          <a:ext cx="3544265"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4D9DE3-E391-4E96-A4EC-A1B95C79F0E1}">
      <dsp:nvSpPr>
        <dsp:cNvPr id="0" name=""/>
        <dsp:cNvSpPr/>
      </dsp:nvSpPr>
      <dsp:spPr>
        <a:xfrm>
          <a:off x="2091466" y="1092960"/>
          <a:ext cx="425744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9C4AD3-F782-4641-B0F4-76418F37BEF7}">
      <dsp:nvSpPr>
        <dsp:cNvPr id="0" name=""/>
        <dsp:cNvSpPr/>
      </dsp:nvSpPr>
      <dsp:spPr>
        <a:xfrm>
          <a:off x="70263" y="655718"/>
          <a:ext cx="4042407" cy="424585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41C42F-DF87-4D93-8859-90B56A0B821E}">
      <dsp:nvSpPr>
        <dsp:cNvPr id="0" name=""/>
        <dsp:cNvSpPr/>
      </dsp:nvSpPr>
      <dsp:spPr>
        <a:xfrm>
          <a:off x="648560" y="5098962"/>
          <a:ext cx="2766255" cy="22205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endParaRPr lang="en-US" sz="1600" kern="1200" dirty="0"/>
        </a:p>
      </dsp:txBody>
      <dsp:txXfrm>
        <a:off x="648560" y="5098962"/>
        <a:ext cx="2766255" cy="222054"/>
      </dsp:txXfrm>
    </dsp:sp>
    <dsp:sp modelId="{51FE089B-1F13-4438-A43B-D2ED820B598A}">
      <dsp:nvSpPr>
        <dsp:cNvPr id="0" name=""/>
        <dsp:cNvSpPr/>
      </dsp:nvSpPr>
      <dsp:spPr>
        <a:xfrm>
          <a:off x="5873457" y="617509"/>
          <a:ext cx="950900" cy="95090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01BA23-C6D5-4FF6-967D-9AAF1A2B4720}">
      <dsp:nvSpPr>
        <dsp:cNvPr id="0" name=""/>
        <dsp:cNvSpPr/>
      </dsp:nvSpPr>
      <dsp:spPr>
        <a:xfrm>
          <a:off x="6824357" y="505341"/>
          <a:ext cx="1618298" cy="1175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a:lnSpc>
              <a:spcPct val="90000"/>
            </a:lnSpc>
            <a:spcBef>
              <a:spcPct val="0"/>
            </a:spcBef>
            <a:spcAft>
              <a:spcPct val="35000"/>
            </a:spcAft>
          </a:pPr>
          <a:r>
            <a:rPr lang="en-US" sz="1600" b="1" kern="1200" baseline="0" dirty="0" smtClean="0"/>
            <a:t>Sustainability/ Viability of Amalgamated Municipalities</a:t>
          </a:r>
          <a:endParaRPr lang="en-US" sz="1600" b="1" kern="1200" dirty="0"/>
        </a:p>
      </dsp:txBody>
      <dsp:txXfrm>
        <a:off x="6824357" y="505341"/>
        <a:ext cx="1618298" cy="1175236"/>
      </dsp:txXfrm>
    </dsp:sp>
    <dsp:sp modelId="{A486BEF5-0EFF-4438-9664-666DD595285D}">
      <dsp:nvSpPr>
        <dsp:cNvPr id="0" name=""/>
        <dsp:cNvSpPr/>
      </dsp:nvSpPr>
      <dsp:spPr>
        <a:xfrm>
          <a:off x="5160281" y="1667822"/>
          <a:ext cx="950900" cy="95090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137023-52E7-4110-955F-8529B37267BA}">
      <dsp:nvSpPr>
        <dsp:cNvPr id="0" name=""/>
        <dsp:cNvSpPr/>
      </dsp:nvSpPr>
      <dsp:spPr>
        <a:xfrm>
          <a:off x="6111182" y="1667822"/>
          <a:ext cx="2462487" cy="95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a:lnSpc>
              <a:spcPct val="90000"/>
            </a:lnSpc>
            <a:spcBef>
              <a:spcPct val="0"/>
            </a:spcBef>
            <a:spcAft>
              <a:spcPct val="35000"/>
            </a:spcAft>
          </a:pPr>
          <a:r>
            <a:rPr lang="en-US" sz="1600" b="1" kern="1200" dirty="0" smtClean="0"/>
            <a:t>Section 154 Support</a:t>
          </a:r>
          <a:endParaRPr lang="en-US" sz="1600" b="1" kern="1200" dirty="0"/>
        </a:p>
      </dsp:txBody>
      <dsp:txXfrm>
        <a:off x="6111182" y="1667822"/>
        <a:ext cx="2462487" cy="950900"/>
      </dsp:txXfrm>
    </dsp:sp>
    <dsp:sp modelId="{65C39933-56D6-43BE-A936-456286293734}">
      <dsp:nvSpPr>
        <dsp:cNvPr id="0" name=""/>
        <dsp:cNvSpPr/>
      </dsp:nvSpPr>
      <dsp:spPr>
        <a:xfrm>
          <a:off x="5160281" y="2938571"/>
          <a:ext cx="950900" cy="95090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FF9C75-6AF6-4A9A-BE87-B4BD04A0670F}">
      <dsp:nvSpPr>
        <dsp:cNvPr id="0" name=""/>
        <dsp:cNvSpPr/>
      </dsp:nvSpPr>
      <dsp:spPr>
        <a:xfrm>
          <a:off x="6111182" y="2938571"/>
          <a:ext cx="2463103" cy="95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a:lnSpc>
              <a:spcPct val="90000"/>
            </a:lnSpc>
            <a:spcBef>
              <a:spcPct val="0"/>
            </a:spcBef>
            <a:spcAft>
              <a:spcPct val="35000"/>
            </a:spcAft>
          </a:pPr>
          <a:r>
            <a:rPr lang="en-US" sz="1600" b="1" kern="1200" dirty="0" smtClean="0"/>
            <a:t>RWCLM Turnaround Plan</a:t>
          </a:r>
          <a:endParaRPr lang="en-US" sz="1600" b="1" kern="1200" dirty="0"/>
        </a:p>
      </dsp:txBody>
      <dsp:txXfrm>
        <a:off x="6111182" y="2938571"/>
        <a:ext cx="2463103" cy="950900"/>
      </dsp:txXfrm>
    </dsp:sp>
    <dsp:sp modelId="{168624F7-0D63-4EEC-AAB7-CABEBBD55164}">
      <dsp:nvSpPr>
        <dsp:cNvPr id="0" name=""/>
        <dsp:cNvSpPr/>
      </dsp:nvSpPr>
      <dsp:spPr>
        <a:xfrm>
          <a:off x="5873457" y="3988883"/>
          <a:ext cx="950900" cy="950900"/>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6EF95D-EFF6-4146-9936-01FC02E1C59C}">
      <dsp:nvSpPr>
        <dsp:cNvPr id="0" name=""/>
        <dsp:cNvSpPr/>
      </dsp:nvSpPr>
      <dsp:spPr>
        <a:xfrm>
          <a:off x="6824357" y="3988883"/>
          <a:ext cx="1061253" cy="95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60960" bIns="0" numCol="1" spcCol="1270" anchor="ctr" anchorCtr="0">
          <a:noAutofit/>
        </a:bodyPr>
        <a:lstStyle/>
        <a:p>
          <a:pPr lvl="0" algn="l" defTabSz="711200">
            <a:lnSpc>
              <a:spcPct val="90000"/>
            </a:lnSpc>
            <a:spcBef>
              <a:spcPct val="0"/>
            </a:spcBef>
            <a:spcAft>
              <a:spcPct val="35000"/>
            </a:spcAft>
          </a:pPr>
          <a:r>
            <a:rPr lang="en-US" sz="1600" b="1" kern="1200" dirty="0" smtClean="0"/>
            <a:t>Conclusion</a:t>
          </a:r>
          <a:endParaRPr lang="en-US" sz="1600" b="1" kern="1200" dirty="0"/>
        </a:p>
      </dsp:txBody>
      <dsp:txXfrm>
        <a:off x="6824357" y="3988883"/>
        <a:ext cx="1061253" cy="950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D99EB-E4D5-4623-AAE7-A944CB2F0C7D}">
      <dsp:nvSpPr>
        <dsp:cNvPr id="0" name=""/>
        <dsp:cNvSpPr/>
      </dsp:nvSpPr>
      <dsp:spPr>
        <a:xfrm>
          <a:off x="121262" y="0"/>
          <a:ext cx="2996564" cy="1997702"/>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A09C24-898D-4DDF-AF98-84EE0884BFE0}">
      <dsp:nvSpPr>
        <dsp:cNvPr id="0" name=""/>
        <dsp:cNvSpPr/>
      </dsp:nvSpPr>
      <dsp:spPr>
        <a:xfrm>
          <a:off x="3242943" y="2122622"/>
          <a:ext cx="4245392" cy="26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ZA" sz="3200" kern="1200" dirty="0" smtClean="0"/>
            <a:t>SUSTAINABILITY/ VIABILITY </a:t>
          </a:r>
          <a:r>
            <a:rPr lang="en-ZA" sz="3200" kern="1200" dirty="0"/>
            <a:t>OF AMALGAMATED MUNICIPALITIES</a:t>
          </a:r>
          <a:endParaRPr lang="en-US" sz="3200" kern="1200" dirty="0"/>
        </a:p>
      </dsp:txBody>
      <dsp:txXfrm>
        <a:off x="3242943" y="2122622"/>
        <a:ext cx="4245392" cy="2622304"/>
      </dsp:txXfrm>
    </dsp:sp>
    <dsp:sp modelId="{5CBE3F54-C1F9-4628-A6BA-09084640F642}">
      <dsp:nvSpPr>
        <dsp:cNvPr id="0" name=""/>
        <dsp:cNvSpPr/>
      </dsp:nvSpPr>
      <dsp:spPr>
        <a:xfrm>
          <a:off x="2868372" y="1748373"/>
          <a:ext cx="1019578" cy="1019841"/>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1D59D6-2F6B-460F-982C-75E838BAA51F}">
      <dsp:nvSpPr>
        <dsp:cNvPr id="0" name=""/>
        <dsp:cNvSpPr/>
      </dsp:nvSpPr>
      <dsp:spPr>
        <a:xfrm rot="5400000">
          <a:off x="6872727" y="1748505"/>
          <a:ext cx="1019841" cy="1019578"/>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679B06-B0FB-4247-A6E4-45F4BD7434E2}">
      <dsp:nvSpPr>
        <dsp:cNvPr id="0" name=""/>
        <dsp:cNvSpPr/>
      </dsp:nvSpPr>
      <dsp:spPr>
        <a:xfrm rot="16200000">
          <a:off x="2868241" y="4099978"/>
          <a:ext cx="1019841" cy="1019578"/>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4C846E-FCE3-4382-90F9-197FAB8910BF}">
      <dsp:nvSpPr>
        <dsp:cNvPr id="0" name=""/>
        <dsp:cNvSpPr/>
      </dsp:nvSpPr>
      <dsp:spPr>
        <a:xfrm rot="10800000">
          <a:off x="6872859" y="4099846"/>
          <a:ext cx="1019578" cy="1019841"/>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E084C-A9D7-4082-871C-3AF7F81DB02E}">
      <dsp:nvSpPr>
        <dsp:cNvPr id="0" name=""/>
        <dsp:cNvSpPr/>
      </dsp:nvSpPr>
      <dsp:spPr>
        <a:xfrm>
          <a:off x="0" y="125150"/>
          <a:ext cx="8013659" cy="6048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GB" sz="2100" kern="1200" smtClean="0"/>
            <a:t>AMALGAMATION (PUBLIC PARTICIPATION)</a:t>
          </a:r>
          <a:endParaRPr lang="en-GB" sz="2100" kern="1200"/>
        </a:p>
      </dsp:txBody>
      <dsp:txXfrm>
        <a:off x="0" y="125150"/>
        <a:ext cx="8013659" cy="604800"/>
      </dsp:txXfrm>
    </dsp:sp>
    <dsp:sp modelId="{03875C5E-7F7A-403C-861B-28C43E5233DE}">
      <dsp:nvSpPr>
        <dsp:cNvPr id="0" name=""/>
        <dsp:cNvSpPr/>
      </dsp:nvSpPr>
      <dsp:spPr>
        <a:xfrm>
          <a:off x="0" y="729950"/>
          <a:ext cx="8013659" cy="426573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The Municipal Demarcation Board had after its findings informed the two municipalities; i.e. RLM and WLM, to initiate a process of consultation with community members and stakeholders</a:t>
          </a:r>
          <a:endParaRPr lang="en-GB" sz="2100" kern="1200"/>
        </a:p>
        <a:p>
          <a:pPr marL="228600" lvl="1" indent="-228600" algn="l" defTabSz="933450" rtl="0">
            <a:lnSpc>
              <a:spcPct val="90000"/>
            </a:lnSpc>
            <a:spcBef>
              <a:spcPct val="0"/>
            </a:spcBef>
            <a:spcAft>
              <a:spcPct val="15000"/>
            </a:spcAft>
            <a:buChar char="••"/>
          </a:pPr>
          <a:r>
            <a:rPr lang="en-US" sz="2100" kern="1200" dirty="0" smtClean="0"/>
            <a:t>The two municipalities thus consulted and made representations to the Municipal Demarcation Board and presented the MDB report to their respective councils which were unanimously supported and agreed  upon.</a:t>
          </a:r>
          <a:endParaRPr lang="en-GB" sz="2100" kern="1200" dirty="0"/>
        </a:p>
        <a:p>
          <a:pPr marL="228600" lvl="1" indent="-228600" algn="l" defTabSz="933450" rtl="0">
            <a:lnSpc>
              <a:spcPct val="90000"/>
            </a:lnSpc>
            <a:spcBef>
              <a:spcPct val="0"/>
            </a:spcBef>
            <a:spcAft>
              <a:spcPct val="15000"/>
            </a:spcAft>
            <a:buChar char="••"/>
          </a:pPr>
          <a:r>
            <a:rPr lang="en-US" sz="2100" kern="1200" smtClean="0"/>
            <a:t>Furthermore both the Municipalities embarked on a public participation and consultative processes which were to inform and get responses/inputs from sectors, stakeholders and community members. A consolidated report in support of the merger was then compiled by each municipality respectively, which was subsequently submitted to the Municipal Demarcation Board.</a:t>
          </a:r>
          <a:endParaRPr lang="en-GB" sz="2100" kern="1200"/>
        </a:p>
      </dsp:txBody>
      <dsp:txXfrm>
        <a:off x="0" y="729950"/>
        <a:ext cx="8013659" cy="42657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017E8-F1BE-49F2-9320-E0C66482AE5B}">
      <dsp:nvSpPr>
        <dsp:cNvPr id="0" name=""/>
        <dsp:cNvSpPr/>
      </dsp:nvSpPr>
      <dsp:spPr>
        <a:xfrm>
          <a:off x="0" y="238415"/>
          <a:ext cx="8013659" cy="6912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GB" sz="2400" kern="1200" dirty="0" smtClean="0"/>
            <a:t>AMALGAMATION (PROCESS)</a:t>
          </a:r>
          <a:endParaRPr lang="en-GB" sz="2400" kern="1200" dirty="0"/>
        </a:p>
      </dsp:txBody>
      <dsp:txXfrm>
        <a:off x="0" y="238415"/>
        <a:ext cx="8013659" cy="691200"/>
      </dsp:txXfrm>
    </dsp:sp>
    <dsp:sp modelId="{7D4A406F-D880-4C9F-8CDD-4EC95B87DEE1}">
      <dsp:nvSpPr>
        <dsp:cNvPr id="0" name=""/>
        <dsp:cNvSpPr/>
      </dsp:nvSpPr>
      <dsp:spPr>
        <a:xfrm>
          <a:off x="0" y="929615"/>
          <a:ext cx="8013659" cy="395280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ZA" sz="2400" kern="1200" dirty="0" smtClean="0"/>
            <a:t>WLM and RLM merged on 3 Aug 2016 to form RWCLM</a:t>
          </a:r>
          <a:endParaRPr lang="en-GB" sz="2400" kern="1200" dirty="0"/>
        </a:p>
        <a:p>
          <a:pPr marL="228600" lvl="1" indent="-228600" algn="l" defTabSz="1066800" rtl="0">
            <a:lnSpc>
              <a:spcPct val="90000"/>
            </a:lnSpc>
            <a:spcBef>
              <a:spcPct val="0"/>
            </a:spcBef>
            <a:spcAft>
              <a:spcPct val="15000"/>
            </a:spcAft>
            <a:buChar char="••"/>
          </a:pPr>
          <a:r>
            <a:rPr lang="en-ZA" sz="2400" kern="1200" dirty="0" smtClean="0"/>
            <a:t>A category B municipality with a population size of 270 776</a:t>
          </a:r>
          <a:endParaRPr lang="en-GB" sz="2400" kern="1200" dirty="0"/>
        </a:p>
        <a:p>
          <a:pPr marL="228600" lvl="1" indent="-228600" algn="l" defTabSz="1066800" rtl="0">
            <a:lnSpc>
              <a:spcPct val="90000"/>
            </a:lnSpc>
            <a:spcBef>
              <a:spcPct val="0"/>
            </a:spcBef>
            <a:spcAft>
              <a:spcPct val="15000"/>
            </a:spcAft>
            <a:buChar char="••"/>
          </a:pPr>
          <a:r>
            <a:rPr lang="en-ZA" sz="2400" kern="1200" dirty="0" smtClean="0"/>
            <a:t>Main economic activities include mining, industrial &amp; urban farming</a:t>
          </a:r>
          <a:endParaRPr lang="en-GB" sz="2400" kern="1200" dirty="0"/>
        </a:p>
        <a:p>
          <a:pPr marL="228600" lvl="1" indent="-228600" algn="l" defTabSz="1066800" rtl="0">
            <a:lnSpc>
              <a:spcPct val="90000"/>
            </a:lnSpc>
            <a:spcBef>
              <a:spcPct val="0"/>
            </a:spcBef>
            <a:spcAft>
              <a:spcPct val="15000"/>
            </a:spcAft>
            <a:buChar char="••"/>
          </a:pPr>
          <a:r>
            <a:rPr lang="en-ZA" sz="2400" kern="1200" dirty="0" smtClean="0"/>
            <a:t>Municipality experienced a significant decline in the economic sector alone, due to alarming job losses in the mining sector</a:t>
          </a:r>
          <a:endParaRPr lang="en-GB" sz="2400" kern="1200" dirty="0"/>
        </a:p>
        <a:p>
          <a:pPr marL="228600" lvl="1" indent="-228600" algn="l" defTabSz="1066800" rtl="0">
            <a:lnSpc>
              <a:spcPct val="90000"/>
            </a:lnSpc>
            <a:spcBef>
              <a:spcPct val="0"/>
            </a:spcBef>
            <a:spcAft>
              <a:spcPct val="15000"/>
            </a:spcAft>
            <a:buChar char="••"/>
          </a:pPr>
          <a:r>
            <a:rPr lang="en-ZA" sz="2400" kern="1200" dirty="0" smtClean="0"/>
            <a:t>Unemployment rate was at 36%, above the provincial rate</a:t>
          </a:r>
          <a:endParaRPr lang="en-GB" sz="2400" kern="1200" dirty="0"/>
        </a:p>
        <a:p>
          <a:pPr marL="228600" lvl="1" indent="-228600" algn="l" defTabSz="1066800" rtl="0">
            <a:lnSpc>
              <a:spcPct val="90000"/>
            </a:lnSpc>
            <a:spcBef>
              <a:spcPct val="0"/>
            </a:spcBef>
            <a:spcAft>
              <a:spcPct val="15000"/>
            </a:spcAft>
            <a:buChar char="••"/>
          </a:pPr>
          <a:r>
            <a:rPr lang="en-ZA" sz="2400" kern="1200" dirty="0" smtClean="0"/>
            <a:t>The Municipality had serious financial challenges, characterised by low liquidity and cash flow levels.</a:t>
          </a:r>
          <a:endParaRPr lang="en-GB" sz="2400" kern="1200" dirty="0"/>
        </a:p>
      </dsp:txBody>
      <dsp:txXfrm>
        <a:off x="0" y="929615"/>
        <a:ext cx="8013659" cy="3952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D99EB-E4D5-4623-AAE7-A944CB2F0C7D}">
      <dsp:nvSpPr>
        <dsp:cNvPr id="0" name=""/>
        <dsp:cNvSpPr/>
      </dsp:nvSpPr>
      <dsp:spPr>
        <a:xfrm>
          <a:off x="121262" y="0"/>
          <a:ext cx="2996564" cy="1997702"/>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A09C24-898D-4DDF-AF98-84EE0884BFE0}">
      <dsp:nvSpPr>
        <dsp:cNvPr id="0" name=""/>
        <dsp:cNvSpPr/>
      </dsp:nvSpPr>
      <dsp:spPr>
        <a:xfrm>
          <a:off x="3242943" y="2122622"/>
          <a:ext cx="4245392" cy="26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en-US" sz="5600" kern="1200" dirty="0" smtClean="0"/>
            <a:t>SECTION 154 SUPPORT</a:t>
          </a:r>
          <a:endParaRPr lang="en-US" sz="5600" kern="1200" dirty="0"/>
        </a:p>
      </dsp:txBody>
      <dsp:txXfrm>
        <a:off x="3242943" y="2122622"/>
        <a:ext cx="4245392" cy="2622304"/>
      </dsp:txXfrm>
    </dsp:sp>
    <dsp:sp modelId="{5CBE3F54-C1F9-4628-A6BA-09084640F642}">
      <dsp:nvSpPr>
        <dsp:cNvPr id="0" name=""/>
        <dsp:cNvSpPr/>
      </dsp:nvSpPr>
      <dsp:spPr>
        <a:xfrm>
          <a:off x="2868372" y="1748373"/>
          <a:ext cx="1019578" cy="1019841"/>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1D59D6-2F6B-460F-982C-75E838BAA51F}">
      <dsp:nvSpPr>
        <dsp:cNvPr id="0" name=""/>
        <dsp:cNvSpPr/>
      </dsp:nvSpPr>
      <dsp:spPr>
        <a:xfrm rot="5400000">
          <a:off x="6872727" y="1748505"/>
          <a:ext cx="1019841" cy="1019578"/>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679B06-B0FB-4247-A6E4-45F4BD7434E2}">
      <dsp:nvSpPr>
        <dsp:cNvPr id="0" name=""/>
        <dsp:cNvSpPr/>
      </dsp:nvSpPr>
      <dsp:spPr>
        <a:xfrm rot="16200000">
          <a:off x="2868241" y="4099978"/>
          <a:ext cx="1019841" cy="1019578"/>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4C846E-FCE3-4382-90F9-197FAB8910BF}">
      <dsp:nvSpPr>
        <dsp:cNvPr id="0" name=""/>
        <dsp:cNvSpPr/>
      </dsp:nvSpPr>
      <dsp:spPr>
        <a:xfrm rot="10800000">
          <a:off x="6872859" y="4099846"/>
          <a:ext cx="1019578" cy="1019841"/>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D99EB-E4D5-4623-AAE7-A944CB2F0C7D}">
      <dsp:nvSpPr>
        <dsp:cNvPr id="0" name=""/>
        <dsp:cNvSpPr/>
      </dsp:nvSpPr>
      <dsp:spPr>
        <a:xfrm>
          <a:off x="121262" y="0"/>
          <a:ext cx="2996564" cy="1997702"/>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A09C24-898D-4DDF-AF98-84EE0884BFE0}">
      <dsp:nvSpPr>
        <dsp:cNvPr id="0" name=""/>
        <dsp:cNvSpPr/>
      </dsp:nvSpPr>
      <dsp:spPr>
        <a:xfrm>
          <a:off x="3242943" y="2122622"/>
          <a:ext cx="4245392" cy="2622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a:t>RWCLM TURNAROUND </a:t>
          </a:r>
          <a:r>
            <a:rPr lang="en-US" sz="5000" kern="1200" dirty="0" smtClean="0"/>
            <a:t>PLAN</a:t>
          </a:r>
          <a:endParaRPr lang="en-US" sz="5000" kern="1200" dirty="0"/>
        </a:p>
      </dsp:txBody>
      <dsp:txXfrm>
        <a:off x="3242943" y="2122622"/>
        <a:ext cx="4245392" cy="2622304"/>
      </dsp:txXfrm>
    </dsp:sp>
    <dsp:sp modelId="{5CBE3F54-C1F9-4628-A6BA-09084640F642}">
      <dsp:nvSpPr>
        <dsp:cNvPr id="0" name=""/>
        <dsp:cNvSpPr/>
      </dsp:nvSpPr>
      <dsp:spPr>
        <a:xfrm>
          <a:off x="2868372" y="1748373"/>
          <a:ext cx="1019578" cy="1019841"/>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1D59D6-2F6B-460F-982C-75E838BAA51F}">
      <dsp:nvSpPr>
        <dsp:cNvPr id="0" name=""/>
        <dsp:cNvSpPr/>
      </dsp:nvSpPr>
      <dsp:spPr>
        <a:xfrm rot="5400000">
          <a:off x="6872727" y="1748505"/>
          <a:ext cx="1019841" cy="1019578"/>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679B06-B0FB-4247-A6E4-45F4BD7434E2}">
      <dsp:nvSpPr>
        <dsp:cNvPr id="0" name=""/>
        <dsp:cNvSpPr/>
      </dsp:nvSpPr>
      <dsp:spPr>
        <a:xfrm rot="16200000">
          <a:off x="2868241" y="4099978"/>
          <a:ext cx="1019841" cy="1019578"/>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4C846E-FCE3-4382-90F9-197FAB8910BF}">
      <dsp:nvSpPr>
        <dsp:cNvPr id="0" name=""/>
        <dsp:cNvSpPr/>
      </dsp:nvSpPr>
      <dsp:spPr>
        <a:xfrm rot="10800000">
          <a:off x="6872859" y="4099846"/>
          <a:ext cx="1019578" cy="1019841"/>
        </a:xfrm>
        <a:prstGeom prst="halfFrame">
          <a:avLst>
            <a:gd name="adj1" fmla="val 25770"/>
            <a:gd name="adj2" fmla="val 257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9EA78-1A38-4A50-9E54-E1F11DD47CB2}">
      <dsp:nvSpPr>
        <dsp:cNvPr id="0" name=""/>
        <dsp:cNvSpPr/>
      </dsp:nvSpPr>
      <dsp:spPr>
        <a:xfrm>
          <a:off x="890268" y="546161"/>
          <a:ext cx="1757297" cy="1855909"/>
        </a:xfrm>
        <a:prstGeom prst="rightArrow">
          <a:avLst>
            <a:gd name="adj1" fmla="val 70000"/>
            <a:gd name="adj2" fmla="val 50000"/>
          </a:avLst>
        </a:prstGeom>
        <a:solidFill>
          <a:schemeClr val="accent1">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US" sz="1600" kern="1200" dirty="0"/>
            <a:t>0 to 6 months</a:t>
          </a:r>
          <a:endParaRPr lang="en-ZA" sz="1600" kern="1200" dirty="0"/>
        </a:p>
      </dsp:txBody>
      <dsp:txXfrm>
        <a:off x="1329592" y="824547"/>
        <a:ext cx="856682" cy="1299137"/>
      </dsp:txXfrm>
    </dsp:sp>
    <dsp:sp modelId="{29FBDCFF-1699-4ACB-9434-8746DF9D702F}">
      <dsp:nvSpPr>
        <dsp:cNvPr id="0" name=""/>
        <dsp:cNvSpPr/>
      </dsp:nvSpPr>
      <dsp:spPr>
        <a:xfrm>
          <a:off x="298575" y="966714"/>
          <a:ext cx="1061579" cy="1061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kern="1200" dirty="0"/>
            <a:t>Short Term</a:t>
          </a:r>
        </a:p>
      </dsp:txBody>
      <dsp:txXfrm>
        <a:off x="454040" y="1122179"/>
        <a:ext cx="750649" cy="750649"/>
      </dsp:txXfrm>
    </dsp:sp>
    <dsp:sp modelId="{E86F7C97-83A3-4A83-924D-E03A3F3D31FF}">
      <dsp:nvSpPr>
        <dsp:cNvPr id="0" name=""/>
        <dsp:cNvSpPr/>
      </dsp:nvSpPr>
      <dsp:spPr>
        <a:xfrm>
          <a:off x="3063174" y="531963"/>
          <a:ext cx="2325497" cy="1855909"/>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lvl="0" algn="ctr" defTabSz="711200">
            <a:lnSpc>
              <a:spcPct val="90000"/>
            </a:lnSpc>
            <a:spcBef>
              <a:spcPct val="0"/>
            </a:spcBef>
            <a:spcAft>
              <a:spcPct val="35000"/>
            </a:spcAft>
          </a:pPr>
          <a:r>
            <a:rPr lang="en-US" sz="1600" kern="1200" dirty="0"/>
            <a:t>06 to 12 months</a:t>
          </a:r>
          <a:endParaRPr lang="en-ZA" sz="1600" kern="1200" dirty="0"/>
        </a:p>
      </dsp:txBody>
      <dsp:txXfrm>
        <a:off x="3644548" y="810349"/>
        <a:ext cx="1133679" cy="1299137"/>
      </dsp:txXfrm>
    </dsp:sp>
    <dsp:sp modelId="{4C556F60-B31A-4531-83FC-C91E05099E0D}">
      <dsp:nvSpPr>
        <dsp:cNvPr id="0" name=""/>
        <dsp:cNvSpPr/>
      </dsp:nvSpPr>
      <dsp:spPr>
        <a:xfrm>
          <a:off x="2707555" y="973572"/>
          <a:ext cx="1061579" cy="1061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ZA" sz="1600" kern="1200" dirty="0"/>
            <a:t>Medium Term</a:t>
          </a:r>
        </a:p>
      </dsp:txBody>
      <dsp:txXfrm>
        <a:off x="2863020" y="1129037"/>
        <a:ext cx="750649" cy="750649"/>
      </dsp:txXfrm>
    </dsp:sp>
    <dsp:sp modelId="{0AAA589D-1C3F-490F-9914-62C1467ADCAC}">
      <dsp:nvSpPr>
        <dsp:cNvPr id="0" name=""/>
        <dsp:cNvSpPr/>
      </dsp:nvSpPr>
      <dsp:spPr>
        <a:xfrm>
          <a:off x="5620955" y="530181"/>
          <a:ext cx="3150620" cy="1855909"/>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lvl="0" algn="ctr" defTabSz="711200">
            <a:lnSpc>
              <a:spcPct val="90000"/>
            </a:lnSpc>
            <a:spcBef>
              <a:spcPct val="0"/>
            </a:spcBef>
            <a:spcAft>
              <a:spcPct val="35000"/>
            </a:spcAft>
          </a:pPr>
          <a:r>
            <a:rPr lang="en-US" sz="1600" kern="1200" dirty="0"/>
            <a:t>&gt;12 months </a:t>
          </a:r>
          <a:endParaRPr lang="en-ZA" sz="1600" kern="1200" dirty="0"/>
        </a:p>
      </dsp:txBody>
      <dsp:txXfrm>
        <a:off x="6408610" y="808567"/>
        <a:ext cx="1713397" cy="1299137"/>
      </dsp:txXfrm>
    </dsp:sp>
    <dsp:sp modelId="{070BFDB4-0371-40E6-995B-C77A503AC935}">
      <dsp:nvSpPr>
        <dsp:cNvPr id="0" name=""/>
        <dsp:cNvSpPr/>
      </dsp:nvSpPr>
      <dsp:spPr>
        <a:xfrm>
          <a:off x="5288107" y="978370"/>
          <a:ext cx="1061579" cy="10615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Long-term</a:t>
          </a:r>
          <a:endParaRPr lang="en-ZA" sz="1600" kern="1200" dirty="0"/>
        </a:p>
      </dsp:txBody>
      <dsp:txXfrm>
        <a:off x="5443572" y="1133835"/>
        <a:ext cx="750649" cy="750649"/>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63032" y="0"/>
            <a:ext cx="2955290" cy="496570"/>
          </a:xfrm>
          <a:prstGeom prst="rect">
            <a:avLst/>
          </a:prstGeom>
        </p:spPr>
        <p:txBody>
          <a:bodyPr vert="horz" lIns="91440" tIns="45720" rIns="91440" bIns="45720" rtlCol="0"/>
          <a:lstStyle>
            <a:lvl1pPr algn="r">
              <a:defRPr sz="1200"/>
            </a:lvl1pPr>
          </a:lstStyle>
          <a:p>
            <a:fld id="{CA27EB08-0226-4DC5-80F5-95034E6E4A50}" type="datetimeFigureOut">
              <a:rPr lang="en-ZA" smtClean="0"/>
              <a:t>2020/11/12</a:t>
            </a:fld>
            <a:endParaRPr lang="en-ZA" dirty="0"/>
          </a:p>
        </p:txBody>
      </p:sp>
      <p:sp>
        <p:nvSpPr>
          <p:cNvPr id="4" name="Footer Placeholder 3"/>
          <p:cNvSpPr>
            <a:spLocks noGrp="1"/>
          </p:cNvSpPr>
          <p:nvPr>
            <p:ph type="ftr" sz="quarter" idx="2"/>
          </p:nvPr>
        </p:nvSpPr>
        <p:spPr>
          <a:xfrm>
            <a:off x="0" y="9433106"/>
            <a:ext cx="2955290" cy="49657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63032" y="9433106"/>
            <a:ext cx="2955290" cy="496570"/>
          </a:xfrm>
          <a:prstGeom prst="rect">
            <a:avLst/>
          </a:prstGeom>
        </p:spPr>
        <p:txBody>
          <a:bodyPr vert="horz" lIns="91440" tIns="45720" rIns="91440" bIns="45720" rtlCol="0" anchor="b"/>
          <a:lstStyle>
            <a:lvl1pPr algn="r">
              <a:defRPr sz="1200"/>
            </a:lvl1pPr>
          </a:lstStyle>
          <a:p>
            <a:fld id="{4BE83E7B-A1AE-4A35-A880-05928AD425C2}" type="slidenum">
              <a:rPr lang="en-ZA" smtClean="0"/>
              <a:t>‹#›</a:t>
            </a:fld>
            <a:endParaRPr lang="en-ZA" dirty="0"/>
          </a:p>
        </p:txBody>
      </p:sp>
    </p:spTree>
    <p:extLst>
      <p:ext uri="{BB962C8B-B14F-4D97-AF65-F5344CB8AC3E}">
        <p14:creationId xmlns:p14="http://schemas.microsoft.com/office/powerpoint/2010/main" val="3420730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FD837CA6-C3F8-4E16-8088-B24DECDBDBCE}" type="datetimeFigureOut">
              <a:rPr lang="en-ZA" smtClean="0"/>
              <a:t>2020/11/12</a:t>
            </a:fld>
            <a:endParaRPr lang="en-ZA" dirty="0"/>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237F8592-633F-440F-8469-923C65C53A94}" type="slidenum">
              <a:rPr lang="en-ZA" smtClean="0"/>
              <a:t>‹#›</a:t>
            </a:fld>
            <a:endParaRPr lang="en-ZA" dirty="0"/>
          </a:p>
        </p:txBody>
      </p:sp>
    </p:spTree>
    <p:extLst>
      <p:ext uri="{BB962C8B-B14F-4D97-AF65-F5344CB8AC3E}">
        <p14:creationId xmlns:p14="http://schemas.microsoft.com/office/powerpoint/2010/main" val="257282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7030" y="2130425"/>
            <a:ext cx="748117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94704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1"/>
            <a:ext cx="8013659" cy="33431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40012785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3164"/>
            <a:ext cx="2057400" cy="47129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6354" y="1413164"/>
            <a:ext cx="5510645" cy="471299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225ACE83-0F60-CC47-802A-4D891EAD32D2}"/>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506802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7180" y="935182"/>
            <a:ext cx="8013659" cy="325577"/>
          </a:xfrm>
        </p:spPr>
        <p:txBody>
          <a:bodyPr/>
          <a:lstStyle/>
          <a:p>
            <a:r>
              <a:rPr lang="en-US" dirty="0"/>
              <a:t>Click to edit Master title style</a:t>
            </a:r>
          </a:p>
        </p:txBody>
      </p:sp>
      <p:sp>
        <p:nvSpPr>
          <p:cNvPr id="3" name="Content Placeholder 2"/>
          <p:cNvSpPr>
            <a:spLocks noGrp="1"/>
          </p:cNvSpPr>
          <p:nvPr>
            <p:ph idx="1"/>
          </p:nvPr>
        </p:nvSpPr>
        <p:spPr>
          <a:xfrm>
            <a:off x="1007180" y="1412384"/>
            <a:ext cx="8013659" cy="51208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538912"/>
            <a:ext cx="2133600" cy="365125"/>
          </a:xfrm>
          <a:prstGeom prst="rect">
            <a:avLst/>
          </a:prstGeom>
        </p:spPr>
        <p:txBody>
          <a:bodyPr/>
          <a:lstStyle>
            <a:lvl1pPr>
              <a:defRPr sz="1400"/>
            </a:lvl1pPr>
          </a:lstStyle>
          <a:p>
            <a:r>
              <a:rPr lang="en-US" dirty="0"/>
              <a:t>13</a:t>
            </a:r>
            <a:r>
              <a:rPr lang="en-US" baseline="30000" dirty="0"/>
              <a:t>th</a:t>
            </a:r>
            <a:r>
              <a:rPr lang="en-US" dirty="0"/>
              <a:t> June 2014</a:t>
            </a:r>
          </a:p>
        </p:txBody>
      </p:sp>
      <p:sp>
        <p:nvSpPr>
          <p:cNvPr id="5" name="Footer Placeholder 4"/>
          <p:cNvSpPr>
            <a:spLocks noGrp="1"/>
          </p:cNvSpPr>
          <p:nvPr>
            <p:ph type="ftr" sz="quarter" idx="11"/>
          </p:nvPr>
        </p:nvSpPr>
        <p:spPr>
          <a:xfrm>
            <a:off x="3514163" y="6533216"/>
            <a:ext cx="2895600" cy="365125"/>
          </a:xfrm>
          <a:prstGeom prst="rect">
            <a:avLst/>
          </a:prstGeom>
        </p:spPr>
        <p:txBody>
          <a:bodyPr/>
          <a:lstStyle>
            <a:lvl1pPr algn="ctr">
              <a:defRPr sz="1400"/>
            </a:lvl1pPr>
          </a:lstStyle>
          <a:p>
            <a:r>
              <a:rPr lang="en-US" dirty="0"/>
              <a:t>OoP SOPA input</a:t>
            </a:r>
          </a:p>
        </p:txBody>
      </p:sp>
      <p:sp>
        <p:nvSpPr>
          <p:cNvPr id="6" name="Slide Number Placeholder 5"/>
          <p:cNvSpPr>
            <a:spLocks noGrp="1"/>
          </p:cNvSpPr>
          <p:nvPr>
            <p:ph type="sldNum" sz="quarter" idx="12"/>
          </p:nvPr>
        </p:nvSpPr>
        <p:spPr>
          <a:xfrm>
            <a:off x="8646459" y="6546663"/>
            <a:ext cx="455062" cy="365125"/>
          </a:xfrm>
          <a:prstGeom prst="rect">
            <a:avLst/>
          </a:prstGeom>
        </p:spPr>
        <p:txBody>
          <a:bodyPr/>
          <a:lstStyle>
            <a:lvl1pPr>
              <a:defRPr sz="1400"/>
            </a:lvl1pPr>
          </a:lstStyle>
          <a:p>
            <a:fld id="{093862CD-2CE4-D846-9F15-15300DCE1BBC}" type="slidenum">
              <a:rPr lang="en-US" smtClean="0"/>
              <a:pPr/>
              <a:t>‹#›</a:t>
            </a:fld>
            <a:endParaRPr lang="en-US" dirty="0"/>
          </a:p>
        </p:txBody>
      </p:sp>
    </p:spTree>
    <p:extLst>
      <p:ext uri="{BB962C8B-B14F-4D97-AF65-F5344CB8AC3E}">
        <p14:creationId xmlns:p14="http://schemas.microsoft.com/office/powerpoint/2010/main" val="22749289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136" y="353406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87136" y="170100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B63C3B79-85AB-484C-B635-28E848BDA4E5}"/>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0339251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180" y="914758"/>
            <a:ext cx="8013659" cy="365125"/>
          </a:xfrm>
        </p:spPr>
        <p:txBody>
          <a:bodyPr/>
          <a:lstStyle/>
          <a:p>
            <a:r>
              <a:rPr lang="en-US" dirty="0"/>
              <a:t>Click to edit Master title style</a:t>
            </a:r>
          </a:p>
        </p:txBody>
      </p:sp>
      <p:sp>
        <p:nvSpPr>
          <p:cNvPr id="3" name="Content Placeholder 2"/>
          <p:cNvSpPr>
            <a:spLocks noGrp="1"/>
          </p:cNvSpPr>
          <p:nvPr>
            <p:ph sz="half" idx="1"/>
          </p:nvPr>
        </p:nvSpPr>
        <p:spPr>
          <a:xfrm>
            <a:off x="1007179" y="1600199"/>
            <a:ext cx="3834985"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98069" y="1600199"/>
            <a:ext cx="392277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735616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0"/>
            <a:ext cx="8013659" cy="36512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7179" y="1724891"/>
            <a:ext cx="3866157" cy="44998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07179" y="2174875"/>
            <a:ext cx="386615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29200" y="1724889"/>
            <a:ext cx="3983124" cy="44998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9200" y="2174875"/>
            <a:ext cx="398312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26746556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0" y="925149"/>
            <a:ext cx="8013659" cy="365125"/>
          </a:xfrm>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3783454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5" name="Title 1">
            <a:extLst>
              <a:ext uri="{FF2B5EF4-FFF2-40B4-BE49-F238E27FC236}">
                <a16:creationId xmlns:a16="http://schemas.microsoft.com/office/drawing/2014/main" id="{45CE6F17-BA95-494B-91A3-DCBD76065520}"/>
              </a:ext>
            </a:extLst>
          </p:cNvPr>
          <p:cNvSpPr>
            <a:spLocks noGrp="1"/>
          </p:cNvSpPr>
          <p:nvPr>
            <p:ph type="title"/>
          </p:nvPr>
        </p:nvSpPr>
        <p:spPr>
          <a:xfrm>
            <a:off x="1007180" y="935182"/>
            <a:ext cx="8013659" cy="325577"/>
          </a:xfrm>
        </p:spPr>
        <p:txBody>
          <a:bodyPr/>
          <a:lstStyle/>
          <a:p>
            <a:r>
              <a:rPr lang="en-US" dirty="0"/>
              <a:t>Click to edit Master title style</a:t>
            </a:r>
          </a:p>
        </p:txBody>
      </p:sp>
    </p:spTree>
    <p:extLst>
      <p:ext uri="{BB962C8B-B14F-4D97-AF65-F5344CB8AC3E}">
        <p14:creationId xmlns:p14="http://schemas.microsoft.com/office/powerpoint/2010/main" val="18300282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6355" y="1435100"/>
            <a:ext cx="3699163" cy="365125"/>
          </a:xfrm>
        </p:spPr>
        <p:txBody>
          <a:bodyPr anchor="b"/>
          <a:lstStyle>
            <a:lvl1pPr algn="l">
              <a:defRPr sz="2000"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748649" y="1435100"/>
            <a:ext cx="4260268" cy="469106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66355" y="1800226"/>
            <a:ext cx="3699162" cy="43259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FDB4AA36-669E-864D-BF7E-6DED31BC9FB0}"/>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5250641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135" y="4800600"/>
            <a:ext cx="803217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135" y="1350817"/>
            <a:ext cx="8032173" cy="33767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87135" y="5367338"/>
            <a:ext cx="8032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11/12/2020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D7581F9D-C64A-BB4C-8033-7795EA41917D}"/>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105368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0" y="955964"/>
            <a:ext cx="8013659" cy="30313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007180" y="1412384"/>
            <a:ext cx="8013659" cy="525538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076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noGrp="1"/>
          </p:cNvSpPr>
          <p:nvPr>
            <p:ph type="ctrTitle"/>
          </p:nvPr>
        </p:nvSpPr>
        <p:spPr>
          <a:xfrm>
            <a:off x="0" y="627017"/>
            <a:ext cx="9144000" cy="211300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kern="1200">
                <a:solidFill>
                  <a:srgbClr val="FFFFFF"/>
                </a:solidFill>
                <a:latin typeface="+mj-lt"/>
                <a:ea typeface="+mj-ea"/>
                <a:cs typeface="+mj-cs"/>
              </a:defRPr>
            </a:lvl1pPr>
          </a:lstStyle>
          <a:p>
            <a:r>
              <a:rPr lang="en-ZA" altLang="en-US" b="1" dirty="0">
                <a:effectLst>
                  <a:outerShdw blurRad="38100" dist="38100" dir="2700000" algn="tl">
                    <a:srgbClr val="000000">
                      <a:alpha val="43137"/>
                    </a:srgbClr>
                  </a:outerShdw>
                </a:effectLst>
              </a:rPr>
              <a:t>SUSTAINABILITY/VIABILITY OF AMALGAMATED MUNICIPALITIES</a:t>
            </a:r>
            <a:br>
              <a:rPr lang="en-ZA" altLang="en-US" b="1" dirty="0">
                <a:effectLst>
                  <a:outerShdw blurRad="38100" dist="38100" dir="2700000" algn="tl">
                    <a:srgbClr val="000000">
                      <a:alpha val="43137"/>
                    </a:srgbClr>
                  </a:outerShdw>
                </a:effectLst>
              </a:rPr>
            </a:br>
            <a:r>
              <a:rPr lang="en-ZA" altLang="en-US" b="1" dirty="0">
                <a:effectLst>
                  <a:outerShdw blurRad="38100" dist="38100" dir="2700000" algn="tl">
                    <a:srgbClr val="000000">
                      <a:alpha val="43137"/>
                    </a:srgbClr>
                  </a:outerShdw>
                </a:effectLst>
              </a:rPr>
              <a:t/>
            </a:r>
            <a:br>
              <a:rPr lang="en-ZA" altLang="en-US" b="1" dirty="0">
                <a:effectLst>
                  <a:outerShdw blurRad="38100" dist="38100" dir="2700000" algn="tl">
                    <a:srgbClr val="000000">
                      <a:alpha val="43137"/>
                    </a:srgbClr>
                  </a:outerShdw>
                </a:effectLst>
              </a:rPr>
            </a:br>
            <a:r>
              <a:rPr lang="en-ZA" altLang="en-US" b="1" dirty="0">
                <a:effectLst>
                  <a:outerShdw blurRad="38100" dist="38100" dir="2700000" algn="tl">
                    <a:srgbClr val="000000">
                      <a:alpha val="43137"/>
                    </a:srgbClr>
                  </a:outerShdw>
                </a:effectLst>
              </a:rPr>
              <a:t>RANDWEST CITY LOCAL MUNICIPALITY</a:t>
            </a:r>
          </a:p>
        </p:txBody>
      </p:sp>
      <p:sp>
        <p:nvSpPr>
          <p:cNvPr id="6" name="Subtitle 5"/>
          <p:cNvSpPr>
            <a:spLocks noGrp="1"/>
          </p:cNvSpPr>
          <p:nvPr>
            <p:ph type="subTitle" idx="1"/>
          </p:nvPr>
        </p:nvSpPr>
        <p:spPr>
          <a:xfrm>
            <a:off x="0" y="3161212"/>
            <a:ext cx="9144000" cy="1557349"/>
          </a:xfrm>
          <a:prstGeom prst="rect">
            <a:avLst/>
          </a:prstGeom>
        </p:spPr>
        <p:txBody>
          <a:bodyPr wrap="square">
            <a:spAutoFit/>
          </a:bodyPr>
          <a:lstStyle/>
          <a:p>
            <a:pPr algn="ctr">
              <a:defRPr/>
            </a:pPr>
            <a:r>
              <a:rPr lang="en-US" altLang="en-US" dirty="0">
                <a:solidFill>
                  <a:schemeClr val="bg1"/>
                </a:solidFill>
              </a:rPr>
              <a:t>	</a:t>
            </a:r>
            <a:r>
              <a:rPr lang="en-US" altLang="en-US" sz="2800" b="1" dirty="0">
                <a:solidFill>
                  <a:prstClr val="white"/>
                </a:solidFill>
                <a:effectLst>
                  <a:outerShdw blurRad="38100" dist="38100" dir="2700000" algn="tl">
                    <a:srgbClr val="000000">
                      <a:alpha val="43137"/>
                    </a:srgbClr>
                  </a:outerShdw>
                </a:effectLst>
                <a:latin typeface="+mj-lt"/>
              </a:rPr>
              <a:t>PRESENTATION TO THE PORTFOLIO COMMITTEE</a:t>
            </a:r>
          </a:p>
          <a:p>
            <a:pPr algn="ctr">
              <a:defRPr/>
            </a:pPr>
            <a:r>
              <a:rPr lang="en-US" altLang="en-US" sz="2800" b="1" dirty="0">
                <a:solidFill>
                  <a:prstClr val="white"/>
                </a:solidFill>
                <a:effectLst>
                  <a:outerShdw blurRad="38100" dist="38100" dir="2700000" algn="tl">
                    <a:srgbClr val="000000">
                      <a:alpha val="43137"/>
                    </a:srgbClr>
                  </a:outerShdw>
                </a:effectLst>
                <a:latin typeface="+mj-lt"/>
              </a:rPr>
              <a:t> </a:t>
            </a:r>
          </a:p>
          <a:p>
            <a:pPr algn="ctr">
              <a:defRPr/>
            </a:pPr>
            <a:r>
              <a:rPr lang="en-US" altLang="en-US" sz="2800" b="1">
                <a:solidFill>
                  <a:prstClr val="white"/>
                </a:solidFill>
                <a:effectLst>
                  <a:outerShdw blurRad="38100" dist="38100" dir="2700000" algn="tl">
                    <a:srgbClr val="000000">
                      <a:alpha val="43137"/>
                    </a:srgbClr>
                  </a:outerShdw>
                </a:effectLst>
                <a:latin typeface="+mj-lt"/>
              </a:rPr>
              <a:t>13</a:t>
            </a:r>
            <a:r>
              <a:rPr lang="en-US" altLang="en-US" sz="2800" b="1" baseline="30000">
                <a:solidFill>
                  <a:prstClr val="white"/>
                </a:solidFill>
                <a:effectLst>
                  <a:outerShdw blurRad="38100" dist="38100" dir="2700000" algn="tl">
                    <a:srgbClr val="000000">
                      <a:alpha val="43137"/>
                    </a:srgbClr>
                  </a:outerShdw>
                </a:effectLst>
                <a:latin typeface="+mj-lt"/>
              </a:rPr>
              <a:t>th</a:t>
            </a:r>
            <a:r>
              <a:rPr lang="en-US" altLang="en-US" sz="2800" b="1">
                <a:solidFill>
                  <a:prstClr val="white"/>
                </a:solidFill>
                <a:effectLst>
                  <a:outerShdw blurRad="38100" dist="38100" dir="2700000" algn="tl">
                    <a:srgbClr val="000000">
                      <a:alpha val="43137"/>
                    </a:srgbClr>
                  </a:outerShdw>
                </a:effectLst>
                <a:latin typeface="+mj-lt"/>
              </a:rPr>
              <a:t> NOVEMBER </a:t>
            </a:r>
            <a:r>
              <a:rPr lang="en-US" altLang="en-US" sz="2800" b="1" dirty="0">
                <a:solidFill>
                  <a:prstClr val="white"/>
                </a:solidFill>
                <a:effectLst>
                  <a:outerShdw blurRad="38100" dist="38100" dir="2700000" algn="tl">
                    <a:srgbClr val="000000">
                      <a:alpha val="43137"/>
                    </a:srgbClr>
                  </a:outerShdw>
                </a:effectLst>
                <a:latin typeface="+mj-lt"/>
              </a:rPr>
              <a:t>2020</a:t>
            </a:r>
          </a:p>
        </p:txBody>
      </p:sp>
    </p:spTree>
    <p:extLst>
      <p:ext uri="{BB962C8B-B14F-4D97-AF65-F5344CB8AC3E}">
        <p14:creationId xmlns:p14="http://schemas.microsoft.com/office/powerpoint/2010/main" val="3466958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82930"/>
            <a:ext cx="8013659" cy="477202"/>
          </a:xfrm>
        </p:spPr>
        <p:txBody>
          <a:bodyPr/>
          <a:lstStyle/>
          <a:p>
            <a:r>
              <a:rPr lang="en-GB" dirty="0" smtClean="0"/>
              <a:t>UNINTENDED CONSEQUENCES….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1007180" y="1535410"/>
            <a:ext cx="8013659" cy="484105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en-ZA" dirty="0" err="1"/>
              <a:t>Leago</a:t>
            </a:r>
            <a:r>
              <a:rPr lang="en-ZA" dirty="0"/>
              <a:t> was mandated to investigate financial implications in relation to the salary disparities and to identify which employees were affected by this process</a:t>
            </a:r>
            <a:r>
              <a:rPr lang="en-ZA" dirty="0" smtClean="0"/>
              <a:t>.</a:t>
            </a:r>
          </a:p>
          <a:p>
            <a:pPr algn="just"/>
            <a:endParaRPr lang="en-ZA" dirty="0"/>
          </a:p>
          <a:p>
            <a:pPr algn="just"/>
            <a:r>
              <a:rPr lang="en-ZA" dirty="0"/>
              <a:t>Management together with </a:t>
            </a:r>
            <a:r>
              <a:rPr lang="en-ZA" dirty="0" err="1"/>
              <a:t>Leago</a:t>
            </a:r>
            <a:r>
              <a:rPr lang="en-ZA" dirty="0"/>
              <a:t> calculated the implementation of the placement of the employees up to the 30</a:t>
            </a:r>
            <a:r>
              <a:rPr lang="en-ZA" baseline="30000" dirty="0"/>
              <a:t>th</a:t>
            </a:r>
            <a:r>
              <a:rPr lang="en-ZA" dirty="0"/>
              <a:t> of June 2017 amounting to R18m ( excluding benefits</a:t>
            </a:r>
            <a:r>
              <a:rPr lang="en-ZA" dirty="0" smtClean="0"/>
              <a:t>).</a:t>
            </a:r>
          </a:p>
          <a:p>
            <a:pPr algn="just"/>
            <a:endParaRPr lang="en-ZA" dirty="0"/>
          </a:p>
          <a:p>
            <a:pPr algn="just"/>
            <a:r>
              <a:rPr lang="en-ZA" dirty="0"/>
              <a:t>In the meanwhile the Municipal Council approved an organisational structure on the 26 April 2017</a:t>
            </a:r>
            <a:r>
              <a:rPr lang="en-ZA" dirty="0" smtClean="0"/>
              <a:t>.</a:t>
            </a:r>
          </a:p>
          <a:p>
            <a:pPr algn="just"/>
            <a:endParaRPr lang="en-ZA" dirty="0"/>
          </a:p>
          <a:p>
            <a:pPr algn="just"/>
            <a:r>
              <a:rPr lang="en-ZA" dirty="0"/>
              <a:t>It became evident that the Transformation grants allocated to the municipality were  inadequate</a:t>
            </a:r>
            <a:r>
              <a:rPr lang="en-ZA" dirty="0" smtClean="0"/>
              <a:t>.</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909075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82930"/>
            <a:ext cx="8013659" cy="477202"/>
          </a:xfrm>
        </p:spPr>
        <p:txBody>
          <a:bodyPr/>
          <a:lstStyle/>
          <a:p>
            <a:r>
              <a:rPr lang="en-GB" dirty="0" smtClean="0"/>
              <a:t>UNINTENDED CONSEQUENCES….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1007180" y="1477155"/>
            <a:ext cx="8013659" cy="496283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en-ZA" dirty="0"/>
              <a:t>The Municipality received a further grant of R3.2m for job evaluation (PG dated 17 March 2017, gazette no 76)  R2,670,271.15 which was utilized  towards disparities</a:t>
            </a:r>
            <a:r>
              <a:rPr lang="en-ZA" dirty="0" smtClean="0"/>
              <a:t>.</a:t>
            </a:r>
          </a:p>
          <a:p>
            <a:pPr algn="just"/>
            <a:endParaRPr lang="en-US" dirty="0" smtClean="0"/>
          </a:p>
          <a:p>
            <a:pPr algn="just"/>
            <a:r>
              <a:rPr lang="en-ZA" dirty="0" smtClean="0"/>
              <a:t>A </a:t>
            </a:r>
            <a:r>
              <a:rPr lang="en-ZA" dirty="0"/>
              <a:t>further allocation in terms of</a:t>
            </a:r>
            <a:r>
              <a:rPr lang="en-US" dirty="0"/>
              <a:t> Government Gazette No. 119 dated 18 May 2017 </a:t>
            </a:r>
            <a:r>
              <a:rPr lang="en-ZA" dirty="0"/>
              <a:t>was received to the amount of </a:t>
            </a:r>
            <a:r>
              <a:rPr lang="en-US" dirty="0"/>
              <a:t>R8,636 </a:t>
            </a:r>
            <a:r>
              <a:rPr lang="en-US" dirty="0" smtClean="0"/>
              <a:t>000.00</a:t>
            </a:r>
          </a:p>
          <a:p>
            <a:pPr algn="just"/>
            <a:endParaRPr lang="en-ZA" dirty="0" smtClean="0"/>
          </a:p>
          <a:p>
            <a:pPr algn="just"/>
            <a:r>
              <a:rPr lang="en-ZA" dirty="0" smtClean="0"/>
              <a:t>Employee </a:t>
            </a:r>
            <a:r>
              <a:rPr lang="en-ZA" dirty="0"/>
              <a:t>related costs, office space, and other governance and administration issues were NOT budgeted for, and still remain a burden to the new municipality</a:t>
            </a:r>
            <a:r>
              <a:rPr lang="en-ZA" dirty="0" smtClean="0"/>
              <a:t>.</a:t>
            </a:r>
          </a:p>
          <a:p>
            <a:pPr algn="just"/>
            <a:endParaRPr lang="en-ZA" dirty="0" smtClean="0"/>
          </a:p>
          <a:p>
            <a:pPr lvl="0"/>
            <a:r>
              <a:rPr lang="en-ZA" dirty="0" smtClean="0"/>
              <a:t>RWCLM </a:t>
            </a:r>
            <a:r>
              <a:rPr lang="en-ZA" dirty="0"/>
              <a:t>inherited liabilities in the form of huge creditors from the former RLM and WLM which placed a further strain on the municipalities finances</a:t>
            </a:r>
            <a:r>
              <a:rPr lang="en-ZA" dirty="0" smtClean="0"/>
              <a:t>.</a:t>
            </a:r>
          </a:p>
          <a:p>
            <a:pPr lvl="0"/>
            <a:endParaRPr lang="en-GB" dirty="0" smtClean="0"/>
          </a:p>
          <a:p>
            <a:pPr lvl="0"/>
            <a:r>
              <a:rPr lang="en-ZA" dirty="0" smtClean="0"/>
              <a:t>In </a:t>
            </a:r>
            <a:r>
              <a:rPr lang="en-ZA" dirty="0"/>
              <a:t>addition the merger coincided with the end of employment contracts for Section 56 managers which in itself created its own challenges.</a:t>
            </a:r>
            <a:endParaRPr lang="en-GB" dirty="0"/>
          </a:p>
          <a:p>
            <a:pPr algn="just"/>
            <a:endParaRPr lang="en-Z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290048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82930"/>
            <a:ext cx="8013659" cy="477202"/>
          </a:xfrm>
        </p:spPr>
        <p:txBody>
          <a:bodyPr/>
          <a:lstStyle/>
          <a:p>
            <a:r>
              <a:rPr lang="en-GB" dirty="0" smtClean="0"/>
              <a:t>FINANCIAL PERFORMANCE IMPLICATIONS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1007179" y="1587663"/>
            <a:ext cx="8013659" cy="484105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en-ZA" dirty="0"/>
              <a:t>The current </a:t>
            </a:r>
            <a:r>
              <a:rPr lang="en-ZA" dirty="0" err="1"/>
              <a:t>DoRA</a:t>
            </a:r>
            <a:r>
              <a:rPr lang="en-ZA" dirty="0"/>
              <a:t> allocation does not take into account the amalgamation and its huge service delivery demands</a:t>
            </a:r>
            <a:r>
              <a:rPr lang="en-ZA" dirty="0" smtClean="0"/>
              <a:t>;</a:t>
            </a:r>
          </a:p>
          <a:p>
            <a:pPr algn="just"/>
            <a:endParaRPr lang="en-ZA" dirty="0" smtClean="0"/>
          </a:p>
          <a:p>
            <a:pPr algn="just"/>
            <a:r>
              <a:rPr lang="en-ZA" dirty="0" smtClean="0"/>
              <a:t>The </a:t>
            </a:r>
            <a:r>
              <a:rPr lang="en-ZA" dirty="0"/>
              <a:t>post-merger Municipal Grading is still unresolved and may hold huge financial implications for the institution</a:t>
            </a:r>
            <a:r>
              <a:rPr lang="en-ZA" dirty="0" smtClean="0"/>
              <a:t>;</a:t>
            </a:r>
          </a:p>
          <a:p>
            <a:pPr algn="just"/>
            <a:endParaRPr lang="en-ZA" dirty="0" smtClean="0"/>
          </a:p>
          <a:p>
            <a:pPr algn="just"/>
            <a:r>
              <a:rPr lang="en-ZA" dirty="0" smtClean="0"/>
              <a:t>The </a:t>
            </a:r>
            <a:r>
              <a:rPr lang="en-ZA" dirty="0"/>
              <a:t>municipality require a costly new consolidated Valuation Roll by next year (July 2021</a:t>
            </a:r>
            <a:r>
              <a:rPr lang="en-ZA" dirty="0" smtClean="0"/>
              <a:t>);</a:t>
            </a:r>
          </a:p>
          <a:p>
            <a:pPr algn="just"/>
            <a:endParaRPr lang="en-ZA" dirty="0" smtClean="0"/>
          </a:p>
          <a:p>
            <a:pPr algn="just"/>
            <a:r>
              <a:rPr lang="en-ZA" dirty="0" smtClean="0"/>
              <a:t>The </a:t>
            </a:r>
            <a:r>
              <a:rPr lang="en-ZA" dirty="0"/>
              <a:t>Mining dispute on Rates is causing financial strain on the municipality and need to be resolved</a:t>
            </a:r>
            <a:r>
              <a:rPr lang="en-ZA" dirty="0" smtClean="0"/>
              <a:t>;</a:t>
            </a:r>
          </a:p>
          <a:p>
            <a:pPr algn="just"/>
            <a:endParaRPr lang="en-ZA" dirty="0" smtClean="0"/>
          </a:p>
          <a:p>
            <a:pPr algn="just"/>
            <a:r>
              <a:rPr lang="en-ZA" dirty="0" smtClean="0"/>
              <a:t>The </a:t>
            </a:r>
            <a:r>
              <a:rPr lang="en-ZA" dirty="0"/>
              <a:t>review of the current organizational structure need to be finalized in order to cater for operational requirements</a:t>
            </a:r>
            <a:r>
              <a:rPr lang="en-ZA" dirty="0" smtClean="0"/>
              <a:t>.</a:t>
            </a:r>
          </a:p>
          <a:p>
            <a:pPr algn="just"/>
            <a:endParaRPr lang="en-ZA" dirty="0" smtClean="0"/>
          </a:p>
          <a:p>
            <a:pPr algn="just"/>
            <a:r>
              <a:rPr lang="en-ZA" dirty="0" smtClean="0"/>
              <a:t>The </a:t>
            </a:r>
            <a:r>
              <a:rPr lang="en-ZA" dirty="0"/>
              <a:t>post-merger placement process need to be completed a.s.a.p.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832967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56804"/>
            <a:ext cx="8013659" cy="477202"/>
          </a:xfrm>
        </p:spPr>
        <p:txBody>
          <a:bodyPr/>
          <a:lstStyle/>
          <a:p>
            <a:r>
              <a:rPr lang="en-GB" dirty="0" smtClean="0"/>
              <a:t>FINANCIAL PERFORMANCE IMPLICATIONS: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961687" y="1542468"/>
            <a:ext cx="8013659" cy="484105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en-ZA" dirty="0"/>
              <a:t>The post-merger Change Management processes were not taken into consideration</a:t>
            </a:r>
            <a:r>
              <a:rPr lang="en-ZA" dirty="0" smtClean="0"/>
              <a:t>;</a:t>
            </a:r>
          </a:p>
          <a:p>
            <a:pPr algn="just"/>
            <a:endParaRPr lang="en-ZA" dirty="0" smtClean="0"/>
          </a:p>
          <a:p>
            <a:pPr algn="just"/>
            <a:r>
              <a:rPr lang="en-ZA" dirty="0" smtClean="0"/>
              <a:t>A </a:t>
            </a:r>
            <a:r>
              <a:rPr lang="en-ZA" dirty="0"/>
              <a:t>post-merger funding-regime is needed to in order to support the post-merger operational challenges</a:t>
            </a:r>
            <a:r>
              <a:rPr lang="en-ZA" dirty="0" smtClean="0"/>
              <a:t>;</a:t>
            </a:r>
          </a:p>
          <a:p>
            <a:pPr algn="just"/>
            <a:endParaRPr lang="en-ZA" dirty="0" smtClean="0"/>
          </a:p>
          <a:p>
            <a:pPr algn="just"/>
            <a:r>
              <a:rPr lang="en-ZA" dirty="0" smtClean="0"/>
              <a:t>The </a:t>
            </a:r>
            <a:r>
              <a:rPr lang="en-ZA" dirty="0"/>
              <a:t>full integration of the IT systems need to be given attention</a:t>
            </a:r>
            <a:r>
              <a:rPr lang="en-ZA" dirty="0" smtClean="0"/>
              <a:t>;</a:t>
            </a:r>
          </a:p>
          <a:p>
            <a:pPr algn="just"/>
            <a:endParaRPr lang="en-ZA" dirty="0" smtClean="0"/>
          </a:p>
          <a:p>
            <a:pPr algn="just"/>
            <a:r>
              <a:rPr lang="en-ZA" dirty="0" smtClean="0"/>
              <a:t>A </a:t>
            </a:r>
            <a:r>
              <a:rPr lang="en-ZA" dirty="0"/>
              <a:t>consolidated asset register and related software is still not finalized</a:t>
            </a:r>
            <a:r>
              <a:rPr lang="en-ZA" dirty="0" smtClean="0"/>
              <a:t>;</a:t>
            </a:r>
          </a:p>
          <a:p>
            <a:pPr algn="just"/>
            <a:endParaRPr lang="en-ZA" dirty="0" smtClean="0"/>
          </a:p>
          <a:p>
            <a:pPr algn="just"/>
            <a:r>
              <a:rPr lang="en-ZA" dirty="0" smtClean="0"/>
              <a:t>The </a:t>
            </a:r>
            <a:r>
              <a:rPr lang="en-ZA" dirty="0"/>
              <a:t>salary disparities on different levels on the organizational structure need to be dealt with.</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287167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56804"/>
            <a:ext cx="8013659" cy="477202"/>
          </a:xfrm>
        </p:spPr>
        <p:txBody>
          <a:bodyPr/>
          <a:lstStyle/>
          <a:p>
            <a:r>
              <a:rPr lang="en-GB" dirty="0" smtClean="0"/>
              <a:t>FINANCIAL PERFORMANCE IMPLICATIONS</a:t>
            </a:r>
            <a:endParaRPr lang="en-GB" dirty="0"/>
          </a:p>
        </p:txBody>
      </p:sp>
      <p:sp>
        <p:nvSpPr>
          <p:cNvPr id="5" name="Content Placeholder 4"/>
          <p:cNvSpPr>
            <a:spLocks noGrp="1"/>
          </p:cNvSpPr>
          <p:nvPr>
            <p:ph idx="1"/>
          </p:nvPr>
        </p:nvSpPr>
        <p:spPr>
          <a:xfrm>
            <a:off x="1007180" y="1580606"/>
            <a:ext cx="8013659" cy="4952610"/>
          </a:xfrm>
        </p:spPr>
        <p:style>
          <a:lnRef idx="2">
            <a:schemeClr val="accent1"/>
          </a:lnRef>
          <a:fillRef idx="1">
            <a:schemeClr val="lt1"/>
          </a:fillRef>
          <a:effectRef idx="0">
            <a:schemeClr val="accent1"/>
          </a:effectRef>
          <a:fontRef idx="minor">
            <a:schemeClr val="dk1"/>
          </a:fontRef>
        </p:style>
        <p:txBody>
          <a:bodyPr/>
          <a:lstStyle/>
          <a:p>
            <a:pPr lvl="0" rtl="0"/>
            <a:r>
              <a:rPr lang="en-ZA" dirty="0" smtClean="0"/>
              <a:t>The full integration of waste management planning and operations is required;</a:t>
            </a:r>
          </a:p>
          <a:p>
            <a:pPr lvl="0" rtl="0"/>
            <a:endParaRPr lang="en-GB" dirty="0"/>
          </a:p>
          <a:p>
            <a:pPr lvl="0" rtl="0"/>
            <a:r>
              <a:rPr lang="en-ZA" dirty="0" smtClean="0"/>
              <a:t>The Consolidated Road infrastructure master plan require funding;</a:t>
            </a:r>
          </a:p>
          <a:p>
            <a:pPr lvl="0" rtl="0"/>
            <a:endParaRPr lang="en-GB" dirty="0"/>
          </a:p>
          <a:p>
            <a:pPr lvl="0" rtl="0"/>
            <a:r>
              <a:rPr lang="en-ZA" dirty="0" smtClean="0"/>
              <a:t>Developed by-laws need to be promulgated;</a:t>
            </a:r>
          </a:p>
          <a:p>
            <a:pPr lvl="0" rtl="0"/>
            <a:endParaRPr lang="en-GB" dirty="0"/>
          </a:p>
          <a:p>
            <a:pPr lvl="0" rtl="0"/>
            <a:r>
              <a:rPr lang="en-ZA" dirty="0" smtClean="0"/>
              <a:t>Economic spin-offs of the merger are yet to be realized.</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268214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5188223"/>
              </p:ext>
            </p:extLst>
          </p:nvPr>
        </p:nvGraphicFramePr>
        <p:xfrm>
          <a:off x="1006475" y="1412875"/>
          <a:ext cx="8013700" cy="5119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3406268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337" y="783771"/>
            <a:ext cx="8119501" cy="628614"/>
          </a:xfrm>
        </p:spPr>
        <p:txBody>
          <a:bodyPr/>
          <a:lstStyle/>
          <a:p>
            <a:pPr algn="l"/>
            <a:r>
              <a:rPr lang="en-US" sz="2700" dirty="0"/>
              <a:t>SUPPORT IN TERMS OF SECTION 154</a:t>
            </a:r>
            <a:endParaRPr lang="en-GB" sz="2700" dirty="0"/>
          </a:p>
        </p:txBody>
      </p:sp>
      <p:sp>
        <p:nvSpPr>
          <p:cNvPr id="5" name="Content Placeholder 4"/>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lvl="0" rtl="0"/>
            <a:r>
              <a:rPr lang="en-ZA" dirty="0" smtClean="0"/>
              <a:t>An Advisor, was appointed on 01 November 2017 for an 18-month period</a:t>
            </a:r>
            <a:r>
              <a:rPr lang="en-US" dirty="0" smtClean="0"/>
              <a:t>.  Support focused on security of bulk supply, outstanding merger issues, improving financial viability, training and development and strategic support to the municipal manager.</a:t>
            </a:r>
          </a:p>
          <a:p>
            <a:pPr lvl="0" rtl="0"/>
            <a:endParaRPr lang="en-GB" dirty="0"/>
          </a:p>
          <a:p>
            <a:pPr lvl="0" rtl="0"/>
            <a:r>
              <a:rPr lang="en-US" dirty="0" smtClean="0"/>
              <a:t>At the same time, National Treasury assigned a finance expert in the Finance Department of the RWCLM.</a:t>
            </a:r>
          </a:p>
          <a:p>
            <a:pPr lvl="0" rtl="0"/>
            <a:endParaRPr lang="en-GB" dirty="0"/>
          </a:p>
          <a:p>
            <a:pPr lvl="0" rtl="0"/>
            <a:r>
              <a:rPr lang="en-US" dirty="0" smtClean="0"/>
              <a:t>Support successes achieved through the Section 154 include securing bulk supply by ensuring regular payments to Eskom and Rand Water.</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5812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31" y="859580"/>
            <a:ext cx="8138007" cy="501526"/>
          </a:xfrm>
        </p:spPr>
        <p:txBody>
          <a:bodyPr/>
          <a:lstStyle/>
          <a:p>
            <a:pPr algn="l"/>
            <a:r>
              <a:rPr lang="en-US" sz="2700" dirty="0"/>
              <a:t>SUPPORT IN TERMS OF SECTION 154</a:t>
            </a:r>
            <a:endParaRPr lang="en-GB" sz="2700" dirty="0"/>
          </a:p>
        </p:txBody>
      </p:sp>
      <p:sp>
        <p:nvSpPr>
          <p:cNvPr id="3" name="Content Placeholder 2"/>
          <p:cNvSpPr>
            <a:spLocks noGrp="1"/>
          </p:cNvSpPr>
          <p:nvPr>
            <p:ph idx="1"/>
          </p:nvPr>
        </p:nvSpPr>
        <p:spPr>
          <a:xfrm>
            <a:off x="1007180" y="1412384"/>
            <a:ext cx="8013659" cy="5236610"/>
          </a:xfrm>
        </p:spPr>
        <p:style>
          <a:lnRef idx="2">
            <a:schemeClr val="accent1"/>
          </a:lnRef>
          <a:fillRef idx="1">
            <a:schemeClr val="lt1"/>
          </a:fillRef>
          <a:effectRef idx="0">
            <a:schemeClr val="accent1"/>
          </a:effectRef>
          <a:fontRef idx="minor">
            <a:schemeClr val="dk1"/>
          </a:fontRef>
        </p:style>
        <p:txBody>
          <a:bodyPr>
            <a:noAutofit/>
          </a:bodyPr>
          <a:lstStyle/>
          <a:p>
            <a:pPr marL="214313" indent="-214313">
              <a:buFont typeface="Arial" panose="020B0604020202020204" pitchFamily="34" charset="0"/>
              <a:buChar char="•"/>
            </a:pPr>
            <a:r>
              <a:rPr lang="en-US" sz="2000" dirty="0"/>
              <a:t>The following challenges emerged after the support programme as support measures  were not </a:t>
            </a:r>
            <a:r>
              <a:rPr lang="en-US" sz="2000" dirty="0" smtClean="0"/>
              <a:t>fully sustained </a:t>
            </a:r>
            <a:r>
              <a:rPr lang="en-US" sz="2000" dirty="0"/>
              <a:t>by the municipality:</a:t>
            </a:r>
          </a:p>
          <a:p>
            <a:pPr lvl="1">
              <a:buFont typeface="Arial" panose="020B0604020202020204" pitchFamily="34" charset="0"/>
              <a:buChar char="•"/>
            </a:pPr>
            <a:r>
              <a:rPr lang="en-US" sz="1800" dirty="0"/>
              <a:t>Significant outstanding payments to creditors like Eskom and Rand Water.</a:t>
            </a:r>
          </a:p>
          <a:p>
            <a:pPr lvl="1">
              <a:buFont typeface="Arial" panose="020B0604020202020204" pitchFamily="34" charset="0"/>
              <a:buChar char="•"/>
            </a:pPr>
            <a:r>
              <a:rPr lang="en-ZA" sz="1800" dirty="0"/>
              <a:t>The MDB/TCR contract does not aid the municipality, new contractual arrangements are needed to serve the  interest of the </a:t>
            </a:r>
            <a:r>
              <a:rPr lang="en-ZA" sz="1800" dirty="0" smtClean="0"/>
              <a:t>Municipality</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During </a:t>
            </a:r>
            <a:r>
              <a:rPr lang="en-US" sz="2000" dirty="0"/>
              <a:t>the Section 154 support programme three work streams were established, namely Institutional Support and Governance, Infrastructure and Finance</a:t>
            </a:r>
            <a:r>
              <a:rPr lang="en-US" sz="2000" dirty="0" smtClean="0"/>
              <a:t>.</a:t>
            </a:r>
          </a:p>
          <a:p>
            <a:pPr>
              <a:buFont typeface="Arial" panose="020B0604020202020204" pitchFamily="34" charset="0"/>
              <a:buChar char="•"/>
            </a:pPr>
            <a:endParaRPr lang="en-US" sz="2000" dirty="0"/>
          </a:p>
          <a:p>
            <a:r>
              <a:rPr lang="en-ZA" sz="2000" dirty="0"/>
              <a:t>The following challenges emerged after the support programme as support measures were not sustained by the municipality:</a:t>
            </a:r>
          </a:p>
          <a:p>
            <a:pPr lvl="1"/>
            <a:r>
              <a:rPr lang="en-ZA" sz="1800" dirty="0"/>
              <a:t>Significant outstanding payments to creditors like Eskom and Rand Water.</a:t>
            </a:r>
          </a:p>
          <a:p>
            <a:pPr lvl="1"/>
            <a:r>
              <a:rPr lang="en-ZA" sz="1800" dirty="0"/>
              <a:t>The debt collection contract with MBD is  not yielding the intended results as the municipal revenue collection declined during the period when the MBD started providing the debt collection services to the municipality</a:t>
            </a:r>
            <a:r>
              <a:rPr lang="en-ZA" sz="1800" dirty="0" smtClean="0"/>
              <a:t>.</a:t>
            </a:r>
            <a:endParaRPr lang="en-Z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889982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dirty="0" smtClean="0"/>
              <a:t>FINANCIAL CHALLENGES IN 2020</a:t>
            </a:r>
            <a:endParaRPr lang="en-GB" sz="3000"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pPr hangingPunct="0"/>
            <a:r>
              <a:rPr lang="en-ZA" dirty="0"/>
              <a:t>In May 2020, the </a:t>
            </a:r>
            <a:r>
              <a:rPr lang="en-ZA" dirty="0" smtClean="0"/>
              <a:t>MECs </a:t>
            </a:r>
            <a:r>
              <a:rPr lang="en-ZA" dirty="0"/>
              <a:t>for CoGTA  and Finance </a:t>
            </a:r>
            <a:r>
              <a:rPr lang="en-ZA" dirty="0" smtClean="0"/>
              <a:t>were informed of </a:t>
            </a:r>
            <a:r>
              <a:rPr lang="en-ZA" dirty="0"/>
              <a:t>the severity of </a:t>
            </a:r>
            <a:r>
              <a:rPr lang="en-ZA" dirty="0" smtClean="0"/>
              <a:t>the municipality’s </a:t>
            </a:r>
            <a:r>
              <a:rPr lang="en-ZA" dirty="0"/>
              <a:t>financial state</a:t>
            </a:r>
            <a:r>
              <a:rPr lang="en-ZA" dirty="0" smtClean="0"/>
              <a:t>.</a:t>
            </a:r>
          </a:p>
          <a:p>
            <a:pPr hangingPunct="0"/>
            <a:endParaRPr lang="en-ZA" dirty="0"/>
          </a:p>
          <a:p>
            <a:pPr hangingPunct="0"/>
            <a:r>
              <a:rPr lang="en-ZA" dirty="0" smtClean="0"/>
              <a:t>A </a:t>
            </a:r>
            <a:r>
              <a:rPr lang="en-ZA" dirty="0"/>
              <a:t>letter was written in relation to Section 135 of the MFMA Act, No 56 of 2003</a:t>
            </a:r>
            <a:r>
              <a:rPr lang="en-ZA" dirty="0" smtClean="0"/>
              <a:t>.</a:t>
            </a:r>
          </a:p>
          <a:p>
            <a:pPr hangingPunct="0"/>
            <a:endParaRPr lang="en-US" dirty="0"/>
          </a:p>
          <a:p>
            <a:pPr hangingPunct="0"/>
            <a:r>
              <a:rPr lang="en-ZA" dirty="0" smtClean="0"/>
              <a:t>In </a:t>
            </a:r>
            <a:r>
              <a:rPr lang="en-ZA" dirty="0"/>
              <a:t>response, officials from </a:t>
            </a:r>
            <a:r>
              <a:rPr lang="en-ZA" dirty="0" smtClean="0"/>
              <a:t>RWCLM, CoGTA </a:t>
            </a:r>
            <a:r>
              <a:rPr lang="en-ZA" dirty="0"/>
              <a:t>and Treasury met </a:t>
            </a:r>
            <a:r>
              <a:rPr lang="en-ZA" dirty="0" smtClean="0"/>
              <a:t>establish </a:t>
            </a:r>
            <a:r>
              <a:rPr lang="en-ZA" dirty="0"/>
              <a:t>any further information regarding the municipal financial state. </a:t>
            </a:r>
            <a:endParaRPr lang="en-ZA" dirty="0" smtClean="0"/>
          </a:p>
          <a:p>
            <a:pPr hangingPunct="0"/>
            <a:endParaRPr lang="en-US" dirty="0"/>
          </a:p>
          <a:p>
            <a:pPr hangingPunct="0"/>
            <a:r>
              <a:rPr lang="en-ZA" dirty="0" smtClean="0"/>
              <a:t>Officials found </a:t>
            </a:r>
            <a:r>
              <a:rPr lang="en-ZA" dirty="0"/>
              <a:t>that the finances of the municipality have shown consistent deterioration over the past few years. </a:t>
            </a:r>
            <a:r>
              <a:rPr lang="en-ZA" dirty="0" smtClean="0"/>
              <a:t>COVID </a:t>
            </a:r>
            <a:r>
              <a:rPr lang="en-ZA" dirty="0"/>
              <a:t>19 and the resultant lockdown added to </a:t>
            </a:r>
            <a:r>
              <a:rPr lang="en-ZA" dirty="0" smtClean="0"/>
              <a:t>the </a:t>
            </a:r>
            <a:r>
              <a:rPr lang="en-ZA" dirty="0"/>
              <a:t>financial position.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3852285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dirty="0" smtClean="0"/>
              <a:t>FINANCIAL CHALLENGES IN 2020</a:t>
            </a:r>
            <a:endParaRPr lang="en-GB" sz="3000"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en-US" dirty="0"/>
              <a:t>In terms of Section 135 (3) (a), </a:t>
            </a:r>
            <a:r>
              <a:rPr lang="en-US" dirty="0" smtClean="0"/>
              <a:t>RWCLM </a:t>
            </a:r>
            <a:r>
              <a:rPr lang="en-US" dirty="0"/>
              <a:t>implemented the following solutions:</a:t>
            </a:r>
          </a:p>
          <a:p>
            <a:pPr lvl="1"/>
            <a:r>
              <a:rPr lang="en-ZA" dirty="0"/>
              <a:t>Costs containment and the revenue enhancement.</a:t>
            </a:r>
          </a:p>
          <a:p>
            <a:pPr lvl="1"/>
            <a:r>
              <a:rPr lang="en-ZA" dirty="0"/>
              <a:t>Reduction of water and electricity losses. </a:t>
            </a:r>
          </a:p>
          <a:p>
            <a:pPr lvl="1"/>
            <a:r>
              <a:rPr lang="en-ZA" dirty="0"/>
              <a:t>Electricity Meter audit of prepaid meters.</a:t>
            </a:r>
          </a:p>
          <a:p>
            <a:pPr lvl="1"/>
            <a:r>
              <a:rPr lang="en-ZA" dirty="0"/>
              <a:t>Finalization of the disputes of the mines on valuations.</a:t>
            </a:r>
          </a:p>
          <a:p>
            <a:pPr lvl="1"/>
            <a:r>
              <a:rPr lang="en-ZA" dirty="0"/>
              <a:t>Audit of the property valuations.</a:t>
            </a:r>
          </a:p>
          <a:p>
            <a:pPr lvl="1"/>
            <a:r>
              <a:rPr lang="en-ZA" dirty="0"/>
              <a:t>Finalization of the lease agreements for government  property rentals.</a:t>
            </a:r>
          </a:p>
          <a:p>
            <a:pPr lvl="1"/>
            <a:r>
              <a:rPr lang="en-ZA" dirty="0"/>
              <a:t>Audit and collection of advertising signs.</a:t>
            </a:r>
          </a:p>
          <a:p>
            <a:pPr lvl="1"/>
            <a:r>
              <a:rPr lang="en-ZA" dirty="0"/>
              <a:t>Reconditioning of the weigh bridge.</a:t>
            </a:r>
          </a:p>
          <a:p>
            <a:pPr lvl="1"/>
            <a:r>
              <a:rPr lang="en-ZA" dirty="0"/>
              <a:t>Vigorous implementation of the debt collections and credit control policies to improve payment levels</a:t>
            </a:r>
            <a:r>
              <a:rPr lang="en-ZA" dirty="0" smtClean="0"/>
              <a:t>.</a:t>
            </a:r>
          </a:p>
          <a:p>
            <a:pPr lvl="1"/>
            <a:endParaRPr lang="en-ZA" dirty="0" smtClean="0"/>
          </a:p>
          <a:p>
            <a:r>
              <a:rPr lang="en-ZA" dirty="0" smtClean="0"/>
              <a:t>Despite these interventions, more support was required.  To this end the support team from CoGTA, GPT and RWCLM met to develop a comprehensive turnaround plan.</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503724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
        <p:nvSpPr>
          <p:cNvPr id="2" name="Title 1"/>
          <p:cNvSpPr>
            <a:spLocks noGrp="1"/>
          </p:cNvSpPr>
          <p:nvPr>
            <p:ph type="title"/>
          </p:nvPr>
        </p:nvSpPr>
        <p:spPr/>
        <p:txBody>
          <a:bodyPr/>
          <a:lstStyle/>
          <a:p>
            <a:r>
              <a:rPr lang="en-US" dirty="0"/>
              <a:t>REPORT OUTLINE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3351565"/>
              </p:ext>
            </p:extLst>
          </p:nvPr>
        </p:nvGraphicFramePr>
        <p:xfrm>
          <a:off x="376290" y="1388834"/>
          <a:ext cx="8644549" cy="54451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4439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814459"/>
              </p:ext>
            </p:extLst>
          </p:nvPr>
        </p:nvGraphicFramePr>
        <p:xfrm>
          <a:off x="1006475" y="1412875"/>
          <a:ext cx="8013700" cy="5119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8479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159;p22">
            <a:extLst>
              <a:ext uri="{FF2B5EF4-FFF2-40B4-BE49-F238E27FC236}">
                <a16:creationId xmlns:a16="http://schemas.microsoft.com/office/drawing/2014/main" id="{FEDB5CD9-B4D4-4594-9125-30FE4C293F13}"/>
              </a:ext>
            </a:extLst>
          </p:cNvPr>
          <p:cNvSpPr txBox="1">
            <a:spLocks/>
          </p:cNvSpPr>
          <p:nvPr/>
        </p:nvSpPr>
        <p:spPr>
          <a:xfrm>
            <a:off x="3891280" y="1404522"/>
            <a:ext cx="4704080" cy="3275603"/>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endParaRPr lang="en-ZA" sz="1400" dirty="0">
              <a:latin typeface="Exo" panose="020B0604020202020204" charset="0"/>
            </a:endParaRPr>
          </a:p>
          <a:p>
            <a:endParaRPr lang="en-US" sz="1400" dirty="0">
              <a:latin typeface="Exo" panose="020B0604020202020204" charset="0"/>
            </a:endParaRPr>
          </a:p>
          <a:p>
            <a:endParaRPr lang="en-US" sz="1400" dirty="0">
              <a:latin typeface="Exo" panose="020B0604020202020204" charset="0"/>
            </a:endParaRPr>
          </a:p>
          <a:p>
            <a:pPr>
              <a:buFont typeface="+mj-lt"/>
              <a:buAutoNum type="arabicPeriod"/>
            </a:pPr>
            <a:endParaRPr lang="en-US" sz="1400" dirty="0"/>
          </a:p>
        </p:txBody>
      </p:sp>
      <p:sp>
        <p:nvSpPr>
          <p:cNvPr id="4" name="Title 1"/>
          <p:cNvSpPr>
            <a:spLocks noGrp="1"/>
          </p:cNvSpPr>
          <p:nvPr>
            <p:ph type="title"/>
          </p:nvPr>
        </p:nvSpPr>
        <p:spPr>
          <a:xfrm>
            <a:off x="1047939" y="881979"/>
            <a:ext cx="8096062" cy="427001"/>
          </a:xfrm>
        </p:spPr>
        <p:txBody>
          <a:bodyPr>
            <a:noAutofit/>
          </a:bodyPr>
          <a:lstStyle/>
          <a:p>
            <a:r>
              <a:rPr lang="en-US" sz="2000" b="1" dirty="0"/>
              <a:t> STRATEGIC PILLARS</a:t>
            </a:r>
          </a:p>
        </p:txBody>
      </p:sp>
      <p:sp>
        <p:nvSpPr>
          <p:cNvPr id="10" name="Google Shape;159;p22">
            <a:extLst>
              <a:ext uri="{FF2B5EF4-FFF2-40B4-BE49-F238E27FC236}">
                <a16:creationId xmlns:a16="http://schemas.microsoft.com/office/drawing/2014/main" id="{A809D8E4-9C86-4339-A7F2-ACA253FF2758}"/>
              </a:ext>
            </a:extLst>
          </p:cNvPr>
          <p:cNvSpPr txBox="1">
            <a:spLocks/>
          </p:cNvSpPr>
          <p:nvPr/>
        </p:nvSpPr>
        <p:spPr>
          <a:xfrm>
            <a:off x="928466" y="1724790"/>
            <a:ext cx="8173333" cy="4192191"/>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lgn="just">
              <a:buNone/>
            </a:pPr>
            <a:endParaRPr lang="en-US" sz="1800" dirty="0">
              <a:latin typeface="Exo" panose="020B0604020202020204" charset="0"/>
            </a:endParaRPr>
          </a:p>
        </p:txBody>
      </p:sp>
      <p:graphicFrame>
        <p:nvGraphicFramePr>
          <p:cNvPr id="2" name="Table 1">
            <a:extLst>
              <a:ext uri="{FF2B5EF4-FFF2-40B4-BE49-F238E27FC236}">
                <a16:creationId xmlns:a16="http://schemas.microsoft.com/office/drawing/2014/main" id="{0BC36A34-EC9D-4799-B4F0-42FEE41F7C89}"/>
              </a:ext>
            </a:extLst>
          </p:cNvPr>
          <p:cNvGraphicFramePr>
            <a:graphicFrameLocks noGrp="1"/>
          </p:cNvGraphicFramePr>
          <p:nvPr>
            <p:extLst>
              <p:ext uri="{D42A27DB-BD31-4B8C-83A1-F6EECF244321}">
                <p14:modId xmlns:p14="http://schemas.microsoft.com/office/powerpoint/2010/main" val="4209756500"/>
              </p:ext>
            </p:extLst>
          </p:nvPr>
        </p:nvGraphicFramePr>
        <p:xfrm>
          <a:off x="1033769" y="1404522"/>
          <a:ext cx="8018689" cy="4792665"/>
        </p:xfrm>
        <a:graphic>
          <a:graphicData uri="http://schemas.openxmlformats.org/drawingml/2006/table">
            <a:tbl>
              <a:tblPr firstRow="1" bandRow="1">
                <a:tableStyleId>{5C22544A-7EE6-4342-B048-85BDC9FD1C3A}</a:tableStyleId>
              </a:tblPr>
              <a:tblGrid>
                <a:gridCol w="5775701">
                  <a:extLst>
                    <a:ext uri="{9D8B030D-6E8A-4147-A177-3AD203B41FA5}">
                      <a16:colId xmlns:a16="http://schemas.microsoft.com/office/drawing/2014/main" val="1472062331"/>
                    </a:ext>
                  </a:extLst>
                </a:gridCol>
                <a:gridCol w="2242988">
                  <a:extLst>
                    <a:ext uri="{9D8B030D-6E8A-4147-A177-3AD203B41FA5}">
                      <a16:colId xmlns:a16="http://schemas.microsoft.com/office/drawing/2014/main" val="4150655594"/>
                    </a:ext>
                  </a:extLst>
                </a:gridCol>
              </a:tblGrid>
              <a:tr h="518050">
                <a:tc>
                  <a:txBody>
                    <a:bodyPr/>
                    <a:lstStyle/>
                    <a:p>
                      <a:r>
                        <a:rPr lang="en-ZA" dirty="0"/>
                        <a:t>Strategic Pillar</a:t>
                      </a:r>
                    </a:p>
                  </a:txBody>
                  <a:tcPr/>
                </a:tc>
                <a:tc>
                  <a:txBody>
                    <a:bodyPr/>
                    <a:lstStyle/>
                    <a:p>
                      <a:r>
                        <a:rPr lang="en-ZA" dirty="0"/>
                        <a:t>Responsible Unit</a:t>
                      </a:r>
                    </a:p>
                  </a:txBody>
                  <a:tcPr/>
                </a:tc>
                <a:extLst>
                  <a:ext uri="{0D108BD9-81ED-4DB2-BD59-A6C34878D82A}">
                    <a16:rowId xmlns:a16="http://schemas.microsoft.com/office/drawing/2014/main" val="1667941023"/>
                  </a:ext>
                </a:extLst>
              </a:tr>
              <a:tr h="518050">
                <a:tc>
                  <a:txBody>
                    <a:bodyPr/>
                    <a:lstStyle/>
                    <a:p>
                      <a:r>
                        <a:rPr lang="en-ZA" dirty="0"/>
                        <a:t>Governance</a:t>
                      </a:r>
                    </a:p>
                  </a:txBody>
                  <a:tcPr/>
                </a:tc>
                <a:tc>
                  <a:txBody>
                    <a:bodyPr/>
                    <a:lstStyle/>
                    <a:p>
                      <a:r>
                        <a:rPr lang="en-ZA" dirty="0"/>
                        <a:t>MM’s Office</a:t>
                      </a:r>
                    </a:p>
                  </a:txBody>
                  <a:tcPr/>
                </a:tc>
                <a:extLst>
                  <a:ext uri="{0D108BD9-81ED-4DB2-BD59-A6C34878D82A}">
                    <a16:rowId xmlns:a16="http://schemas.microsoft.com/office/drawing/2014/main" val="2303051302"/>
                  </a:ext>
                </a:extLst>
              </a:tr>
              <a:tr h="649202">
                <a:tc>
                  <a:txBody>
                    <a:bodyPr/>
                    <a:lstStyle/>
                    <a:p>
                      <a:r>
                        <a:rPr lang="en-ZA" dirty="0"/>
                        <a:t>Institutional Development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a:t>Corporate Services</a:t>
                      </a:r>
                    </a:p>
                    <a:p>
                      <a:endParaRPr lang="en-ZA" dirty="0"/>
                    </a:p>
                  </a:txBody>
                  <a:tcPr/>
                </a:tc>
                <a:extLst>
                  <a:ext uri="{0D108BD9-81ED-4DB2-BD59-A6C34878D82A}">
                    <a16:rowId xmlns:a16="http://schemas.microsoft.com/office/drawing/2014/main" val="914993062"/>
                  </a:ext>
                </a:extLst>
              </a:tr>
              <a:tr h="518050">
                <a:tc>
                  <a:txBody>
                    <a:bodyPr/>
                    <a:lstStyle/>
                    <a:p>
                      <a:r>
                        <a:rPr lang="en-ZA" dirty="0"/>
                        <a:t>Financial management</a:t>
                      </a:r>
                    </a:p>
                  </a:txBody>
                  <a:tcPr/>
                </a:tc>
                <a:tc>
                  <a:txBody>
                    <a:bodyPr/>
                    <a:lstStyle/>
                    <a:p>
                      <a:r>
                        <a:rPr lang="en-ZA" dirty="0"/>
                        <a:t>CFO’s Office</a:t>
                      </a:r>
                    </a:p>
                  </a:txBody>
                  <a:tcPr/>
                </a:tc>
                <a:extLst>
                  <a:ext uri="{0D108BD9-81ED-4DB2-BD59-A6C34878D82A}">
                    <a16:rowId xmlns:a16="http://schemas.microsoft.com/office/drawing/2014/main" val="364967730"/>
                  </a:ext>
                </a:extLst>
              </a:tr>
              <a:tr h="587373">
                <a:tc>
                  <a:txBody>
                    <a:bodyPr/>
                    <a:lstStyle/>
                    <a:p>
                      <a:pPr marL="179388" lvl="0" indent="-236538" hangingPunct="0"/>
                      <a:r>
                        <a:rPr lang="en-US" sz="1600" dirty="0"/>
                        <a:t>Financial Planning and </a:t>
                      </a:r>
                    </a:p>
                    <a:p>
                      <a:pPr marL="179388" lvl="0" indent="-236538" hangingPunct="0"/>
                      <a:r>
                        <a:rPr lang="en-US" sz="1600" dirty="0"/>
                        <a:t>Credible Budget.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CFO’s Office</a:t>
                      </a:r>
                    </a:p>
                  </a:txBody>
                  <a:tcPr/>
                </a:tc>
                <a:extLst>
                  <a:ext uri="{0D108BD9-81ED-4DB2-BD59-A6C34878D82A}">
                    <a16:rowId xmlns:a16="http://schemas.microsoft.com/office/drawing/2014/main" val="2166701072"/>
                  </a:ext>
                </a:extLst>
              </a:tr>
              <a:tr h="834688">
                <a:tc>
                  <a:txBody>
                    <a:bodyPr/>
                    <a:lstStyle/>
                    <a:p>
                      <a:pPr marL="179388" marR="0" lvl="0" indent="-236538" algn="l" defTabSz="457200" rtl="0" eaLnBrk="1" fontAlgn="auto" latinLnBrk="0" hangingPunct="0">
                        <a:lnSpc>
                          <a:spcPct val="100000"/>
                        </a:lnSpc>
                        <a:spcBef>
                          <a:spcPts val="0"/>
                        </a:spcBef>
                        <a:spcAft>
                          <a:spcPts val="0"/>
                        </a:spcAft>
                        <a:buClrTx/>
                        <a:buSzTx/>
                        <a:buFontTx/>
                        <a:buNone/>
                        <a:tabLst/>
                        <a:defRPr/>
                      </a:pPr>
                      <a:r>
                        <a:rPr lang="en-US" sz="1600" dirty="0"/>
                        <a:t>Revenue Management and </a:t>
                      </a:r>
                    </a:p>
                    <a:p>
                      <a:pPr marL="179388" marR="0" lvl="0" indent="-236538" algn="l" defTabSz="457200" rtl="0" eaLnBrk="1" fontAlgn="auto" latinLnBrk="0" hangingPunct="0">
                        <a:lnSpc>
                          <a:spcPct val="100000"/>
                        </a:lnSpc>
                        <a:spcBef>
                          <a:spcPts val="0"/>
                        </a:spcBef>
                        <a:spcAft>
                          <a:spcPts val="0"/>
                        </a:spcAft>
                        <a:buClrTx/>
                        <a:buSzTx/>
                        <a:buFontTx/>
                        <a:buNone/>
                        <a:tabLst/>
                        <a:defRPr/>
                      </a:pPr>
                      <a:r>
                        <a:rPr lang="en-US" sz="1600" dirty="0"/>
                        <a:t>Enhancement</a:t>
                      </a:r>
                    </a:p>
                    <a:p>
                      <a:pPr marL="179388" lvl="0" indent="-236538" hangingPunct="0"/>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prstClr val="black"/>
                          </a:solidFill>
                          <a:effectLst/>
                          <a:uLnTx/>
                          <a:uFillTx/>
                          <a:latin typeface="Calibri"/>
                          <a:ea typeface="+mn-ea"/>
                          <a:cs typeface="+mn-cs"/>
                        </a:rPr>
                        <a:t>CFO’s Office</a:t>
                      </a:r>
                    </a:p>
                  </a:txBody>
                  <a:tcPr/>
                </a:tc>
                <a:extLst>
                  <a:ext uri="{0D108BD9-81ED-4DB2-BD59-A6C34878D82A}">
                    <a16:rowId xmlns:a16="http://schemas.microsoft.com/office/drawing/2014/main" val="807711056"/>
                  </a:ext>
                </a:extLst>
              </a:tr>
              <a:tr h="649202">
                <a:tc>
                  <a:txBody>
                    <a:bodyPr/>
                    <a:lstStyle/>
                    <a:p>
                      <a:r>
                        <a:rPr lang="en-US" sz="1800" dirty="0"/>
                        <a:t>Service Delivery, Infrastructure Development and Management</a:t>
                      </a:r>
                      <a:endParaRPr lang="en-ZA" dirty="0"/>
                    </a:p>
                  </a:txBody>
                  <a:tcPr/>
                </a:tc>
                <a:tc>
                  <a:txBody>
                    <a:bodyPr/>
                    <a:lstStyle/>
                    <a:p>
                      <a:r>
                        <a:rPr lang="en-ZA" dirty="0"/>
                        <a:t>EM: Infrastructure Dev</a:t>
                      </a:r>
                    </a:p>
                  </a:txBody>
                  <a:tcPr/>
                </a:tc>
                <a:extLst>
                  <a:ext uri="{0D108BD9-81ED-4DB2-BD59-A6C34878D82A}">
                    <a16:rowId xmlns:a16="http://schemas.microsoft.com/office/drawing/2014/main" val="2144015278"/>
                  </a:ext>
                </a:extLst>
              </a:tr>
              <a:tr h="518050">
                <a:tc>
                  <a:txBody>
                    <a:bodyPr/>
                    <a:lstStyle/>
                    <a:p>
                      <a:r>
                        <a:rPr lang="en-US" sz="1800" dirty="0"/>
                        <a:t>Economic Development</a:t>
                      </a:r>
                      <a:endParaRPr lang="en-ZA" dirty="0"/>
                    </a:p>
                  </a:txBody>
                  <a:tcPr/>
                </a:tc>
                <a:tc>
                  <a:txBody>
                    <a:bodyPr/>
                    <a:lstStyle/>
                    <a:p>
                      <a:r>
                        <a:rPr lang="en-ZA" dirty="0"/>
                        <a:t>EM: Economic Dev</a:t>
                      </a:r>
                    </a:p>
                  </a:txBody>
                  <a:tcPr/>
                </a:tc>
                <a:extLst>
                  <a:ext uri="{0D108BD9-81ED-4DB2-BD59-A6C34878D82A}">
                    <a16:rowId xmlns:a16="http://schemas.microsoft.com/office/drawing/2014/main" val="2168315011"/>
                  </a:ext>
                </a:extLst>
              </a:tr>
            </a:tbl>
          </a:graphicData>
        </a:graphic>
      </p:graphicFrame>
      <p:sp>
        <p:nvSpPr>
          <p:cNvPr id="3" name="TextBox 2">
            <a:extLst>
              <a:ext uri="{FF2B5EF4-FFF2-40B4-BE49-F238E27FC236}">
                <a16:creationId xmlns:a16="http://schemas.microsoft.com/office/drawing/2014/main" id="{80859B6E-EB98-42E1-9AAB-1107D88548F3}"/>
              </a:ext>
            </a:extLst>
          </p:cNvPr>
          <p:cNvSpPr txBox="1"/>
          <p:nvPr/>
        </p:nvSpPr>
        <p:spPr>
          <a:xfrm>
            <a:off x="1047939" y="6265448"/>
            <a:ext cx="8004519" cy="369332"/>
          </a:xfrm>
          <a:prstGeom prst="rect">
            <a:avLst/>
          </a:prstGeom>
          <a:noFill/>
        </p:spPr>
        <p:txBody>
          <a:bodyPr wrap="square" rtlCol="0">
            <a:spAutoFit/>
          </a:bodyPr>
          <a:lstStyle/>
          <a:p>
            <a:r>
              <a:rPr lang="en-US" dirty="0"/>
              <a:t>7 pillars are outlined in the Plan to effect a turnaround of the Municipality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564671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159;p22">
            <a:extLst>
              <a:ext uri="{FF2B5EF4-FFF2-40B4-BE49-F238E27FC236}">
                <a16:creationId xmlns:a16="http://schemas.microsoft.com/office/drawing/2014/main" id="{FEDB5CD9-B4D4-4594-9125-30FE4C293F13}"/>
              </a:ext>
            </a:extLst>
          </p:cNvPr>
          <p:cNvSpPr txBox="1">
            <a:spLocks/>
          </p:cNvSpPr>
          <p:nvPr/>
        </p:nvSpPr>
        <p:spPr>
          <a:xfrm>
            <a:off x="3891280" y="1600469"/>
            <a:ext cx="4704080" cy="3275603"/>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endParaRPr lang="en-ZA" sz="1400" dirty="0">
              <a:latin typeface="Exo" panose="020B0604020202020204" charset="0"/>
            </a:endParaRPr>
          </a:p>
          <a:p>
            <a:endParaRPr lang="en-US" sz="1400" dirty="0">
              <a:latin typeface="Exo" panose="020B0604020202020204" charset="0"/>
            </a:endParaRPr>
          </a:p>
          <a:p>
            <a:endParaRPr lang="en-US" sz="1400" dirty="0">
              <a:latin typeface="Exo" panose="020B0604020202020204" charset="0"/>
            </a:endParaRPr>
          </a:p>
          <a:p>
            <a:pPr>
              <a:buFont typeface="+mj-lt"/>
              <a:buAutoNum type="arabicPeriod"/>
            </a:pPr>
            <a:endParaRPr lang="en-US" sz="1400" dirty="0"/>
          </a:p>
        </p:txBody>
      </p:sp>
      <p:sp>
        <p:nvSpPr>
          <p:cNvPr id="4" name="Title 1"/>
          <p:cNvSpPr>
            <a:spLocks noGrp="1"/>
          </p:cNvSpPr>
          <p:nvPr>
            <p:ph type="title"/>
          </p:nvPr>
        </p:nvSpPr>
        <p:spPr>
          <a:xfrm>
            <a:off x="1047939" y="881979"/>
            <a:ext cx="8096062" cy="427001"/>
          </a:xfrm>
        </p:spPr>
        <p:txBody>
          <a:bodyPr>
            <a:noAutofit/>
          </a:bodyPr>
          <a:lstStyle/>
          <a:p>
            <a:r>
              <a:rPr lang="en-US" sz="2000" dirty="0"/>
              <a:t>IMPLEMENTATION ROADMAP</a:t>
            </a:r>
            <a:endParaRPr lang="en-US" sz="2000" b="1" dirty="0"/>
          </a:p>
        </p:txBody>
      </p:sp>
      <p:sp>
        <p:nvSpPr>
          <p:cNvPr id="6" name="Google Shape;159;p22">
            <a:extLst>
              <a:ext uri="{FF2B5EF4-FFF2-40B4-BE49-F238E27FC236}">
                <a16:creationId xmlns:a16="http://schemas.microsoft.com/office/drawing/2014/main" id="{85D5B41C-48A6-4466-ACFB-B2F9B2AAC611}"/>
              </a:ext>
            </a:extLst>
          </p:cNvPr>
          <p:cNvSpPr txBox="1">
            <a:spLocks/>
          </p:cNvSpPr>
          <p:nvPr/>
        </p:nvSpPr>
        <p:spPr>
          <a:xfrm>
            <a:off x="914400" y="1640529"/>
            <a:ext cx="8229600" cy="3275603"/>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endParaRPr lang="en-ZA" sz="1400" dirty="0">
              <a:latin typeface="Exo" panose="020B0604020202020204" charset="0"/>
            </a:endParaRPr>
          </a:p>
          <a:p>
            <a:endParaRPr lang="en-US" sz="1400" dirty="0">
              <a:latin typeface="Exo" panose="020B0604020202020204" charset="0"/>
            </a:endParaRPr>
          </a:p>
          <a:p>
            <a:endParaRPr lang="en-US" sz="1400" dirty="0">
              <a:latin typeface="Exo" panose="020B0604020202020204" charset="0"/>
            </a:endParaRPr>
          </a:p>
          <a:p>
            <a:pPr>
              <a:buFont typeface="+mj-lt"/>
              <a:buAutoNum type="arabicPeriod"/>
            </a:pPr>
            <a:endParaRPr lang="en-US" sz="1400" dirty="0"/>
          </a:p>
        </p:txBody>
      </p:sp>
      <p:graphicFrame>
        <p:nvGraphicFramePr>
          <p:cNvPr id="5" name="Diagram 4">
            <a:extLst>
              <a:ext uri="{FF2B5EF4-FFF2-40B4-BE49-F238E27FC236}">
                <a16:creationId xmlns:a16="http://schemas.microsoft.com/office/drawing/2014/main" id="{26FB972C-5316-4325-A800-C606FD68205C}"/>
              </a:ext>
            </a:extLst>
          </p:cNvPr>
          <p:cNvGraphicFramePr/>
          <p:nvPr>
            <p:extLst>
              <p:ext uri="{D42A27DB-BD31-4B8C-83A1-F6EECF244321}">
                <p14:modId xmlns:p14="http://schemas.microsoft.com/office/powerpoint/2010/main" val="1479281613"/>
              </p:ext>
            </p:extLst>
          </p:nvPr>
        </p:nvGraphicFramePr>
        <p:xfrm>
          <a:off x="165128" y="1349041"/>
          <a:ext cx="8852263" cy="2726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513E5C00-A70E-4A60-A38B-5B2A57A11886}"/>
              </a:ext>
            </a:extLst>
          </p:cNvPr>
          <p:cNvSpPr txBox="1"/>
          <p:nvPr/>
        </p:nvSpPr>
        <p:spPr>
          <a:xfrm>
            <a:off x="260168" y="3708743"/>
            <a:ext cx="3082472" cy="3139321"/>
          </a:xfrm>
          <a:prstGeom prst="rect">
            <a:avLst/>
          </a:prstGeom>
          <a:noFill/>
        </p:spPr>
        <p:txBody>
          <a:bodyPr wrap="square" rtlCol="0">
            <a:spAutoFit/>
          </a:bodyPr>
          <a:lstStyle/>
          <a:p>
            <a:pPr marL="285750" indent="-285750">
              <a:buFont typeface="Arial" panose="020B0604020202020204" pitchFamily="34" charset="0"/>
              <a:buChar char="•"/>
            </a:pPr>
            <a:r>
              <a:rPr lang="en-US" dirty="0"/>
              <a:t>High Impact</a:t>
            </a:r>
          </a:p>
          <a:p>
            <a:pPr marL="285750" indent="-285750">
              <a:buFont typeface="Arial" panose="020B0604020202020204" pitchFamily="34" charset="0"/>
              <a:buChar char="•"/>
            </a:pPr>
            <a:r>
              <a:rPr lang="en-US" dirty="0"/>
              <a:t>Low effort/easily achieved</a:t>
            </a:r>
          </a:p>
          <a:p>
            <a:pPr marL="285750" indent="-285750">
              <a:buFont typeface="Arial" panose="020B0604020202020204" pitchFamily="34" charset="0"/>
              <a:buChar char="•"/>
            </a:pPr>
            <a:r>
              <a:rPr lang="en-US" dirty="0"/>
              <a:t>Use of internal/external resources</a:t>
            </a:r>
          </a:p>
          <a:p>
            <a:pPr marL="285750" indent="-285750">
              <a:buFont typeface="Arial" panose="020B0604020202020204" pitchFamily="34" charset="0"/>
              <a:buChar char="•"/>
            </a:pPr>
            <a:r>
              <a:rPr lang="en-US" dirty="0"/>
              <a:t>Have already started</a:t>
            </a:r>
          </a:p>
          <a:p>
            <a:pPr marL="285750" indent="-285750">
              <a:buFont typeface="Arial" panose="020B0604020202020204" pitchFamily="34" charset="0"/>
              <a:buChar char="•"/>
            </a:pPr>
            <a:r>
              <a:rPr lang="en-US" dirty="0"/>
              <a:t>Some external dependencies that can be managed</a:t>
            </a:r>
          </a:p>
          <a:p>
            <a:pPr marL="285750" indent="-285750">
              <a:buFont typeface="Arial" panose="020B0604020202020204" pitchFamily="34" charset="0"/>
              <a:buChar char="•"/>
            </a:pPr>
            <a:r>
              <a:rPr lang="en-US" dirty="0"/>
              <a:t>Plan to be developed and Budget reprioritization necessary</a:t>
            </a:r>
            <a:endParaRPr lang="en-ZA" dirty="0"/>
          </a:p>
        </p:txBody>
      </p:sp>
      <p:sp>
        <p:nvSpPr>
          <p:cNvPr id="7" name="TextBox 6">
            <a:extLst>
              <a:ext uri="{FF2B5EF4-FFF2-40B4-BE49-F238E27FC236}">
                <a16:creationId xmlns:a16="http://schemas.microsoft.com/office/drawing/2014/main" id="{842B4761-8920-4FD6-ADEA-CB4527790A48}"/>
              </a:ext>
            </a:extLst>
          </p:cNvPr>
          <p:cNvSpPr txBox="1"/>
          <p:nvPr/>
        </p:nvSpPr>
        <p:spPr>
          <a:xfrm>
            <a:off x="3437680" y="3488998"/>
            <a:ext cx="288184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High Impact</a:t>
            </a:r>
          </a:p>
          <a:p>
            <a:pPr marL="285750" indent="-285750">
              <a:buFont typeface="Arial" panose="020B0604020202020204" pitchFamily="34" charset="0"/>
              <a:buChar char="•"/>
            </a:pPr>
            <a:r>
              <a:rPr lang="en-US" dirty="0"/>
              <a:t>Some effort/easily achieved</a:t>
            </a:r>
          </a:p>
          <a:p>
            <a:pPr marL="285750" indent="-285750">
              <a:buFont typeface="Arial" panose="020B0604020202020204" pitchFamily="34" charset="0"/>
              <a:buChar char="•"/>
            </a:pPr>
            <a:r>
              <a:rPr lang="en-US" dirty="0"/>
              <a:t>Use of internal/external resources</a:t>
            </a:r>
          </a:p>
          <a:p>
            <a:pPr marL="285750" indent="-285750">
              <a:buFont typeface="Arial" panose="020B0604020202020204" pitchFamily="34" charset="0"/>
              <a:buChar char="•"/>
            </a:pPr>
            <a:r>
              <a:rPr lang="en-US" dirty="0"/>
              <a:t>Some external dependencies that can be managed.</a:t>
            </a:r>
          </a:p>
          <a:p>
            <a:pPr marL="285750" indent="-285750">
              <a:buFont typeface="Arial" panose="020B0604020202020204" pitchFamily="34" charset="0"/>
              <a:buChar char="•"/>
            </a:pPr>
            <a:r>
              <a:rPr lang="en-US" dirty="0"/>
              <a:t>Plan to be developed and Budget reprioritization necessary</a:t>
            </a:r>
          </a:p>
          <a:p>
            <a:pPr marL="285750" indent="-285750">
              <a:buFont typeface="Arial" panose="020B0604020202020204" pitchFamily="34" charset="0"/>
              <a:buChar char="•"/>
            </a:pPr>
            <a:r>
              <a:rPr lang="en-US" dirty="0"/>
              <a:t>May have already started. </a:t>
            </a:r>
          </a:p>
        </p:txBody>
      </p:sp>
      <p:sp>
        <p:nvSpPr>
          <p:cNvPr id="8" name="TextBox 7">
            <a:extLst>
              <a:ext uri="{FF2B5EF4-FFF2-40B4-BE49-F238E27FC236}">
                <a16:creationId xmlns:a16="http://schemas.microsoft.com/office/drawing/2014/main" id="{EDCC0EC2-ED12-40F1-82A7-2F7F7714E1CF}"/>
              </a:ext>
            </a:extLst>
          </p:cNvPr>
          <p:cNvSpPr txBox="1"/>
          <p:nvPr/>
        </p:nvSpPr>
        <p:spPr>
          <a:xfrm>
            <a:off x="548640" y="1586681"/>
            <a:ext cx="8852263" cy="369332"/>
          </a:xfrm>
          <a:prstGeom prst="rect">
            <a:avLst/>
          </a:prstGeom>
          <a:noFill/>
        </p:spPr>
        <p:txBody>
          <a:bodyPr wrap="square" rtlCol="0">
            <a:spAutoFit/>
          </a:bodyPr>
          <a:lstStyle/>
          <a:p>
            <a:pPr marL="285750" indent="-285750">
              <a:buFont typeface="Arial" panose="020B0604020202020204" pitchFamily="34" charset="0"/>
              <a:buChar char="•"/>
            </a:pPr>
            <a:r>
              <a:rPr lang="en-US" dirty="0"/>
              <a:t>Implementation steps will be categorized into 3 broad categories for tracking purposes. </a:t>
            </a:r>
            <a:endParaRPr lang="en-ZA" dirty="0"/>
          </a:p>
        </p:txBody>
      </p:sp>
      <p:sp>
        <p:nvSpPr>
          <p:cNvPr id="9" name="TextBox 8">
            <a:extLst>
              <a:ext uri="{FF2B5EF4-FFF2-40B4-BE49-F238E27FC236}">
                <a16:creationId xmlns:a16="http://schemas.microsoft.com/office/drawing/2014/main" id="{69AFFB30-CA2C-46DD-A51F-26DE50DB863F}"/>
              </a:ext>
            </a:extLst>
          </p:cNvPr>
          <p:cNvSpPr txBox="1"/>
          <p:nvPr/>
        </p:nvSpPr>
        <p:spPr>
          <a:xfrm>
            <a:off x="6258867" y="3831440"/>
            <a:ext cx="2885133" cy="3139321"/>
          </a:xfrm>
          <a:prstGeom prst="rect">
            <a:avLst/>
          </a:prstGeom>
          <a:noFill/>
        </p:spPr>
        <p:txBody>
          <a:bodyPr wrap="square" rtlCol="0">
            <a:spAutoFit/>
          </a:bodyPr>
          <a:lstStyle/>
          <a:p>
            <a:pPr marL="285750" indent="-285750">
              <a:buFont typeface="Arial" panose="020B0604020202020204" pitchFamily="34" charset="0"/>
              <a:buChar char="•"/>
            </a:pPr>
            <a:r>
              <a:rPr lang="en-US" dirty="0"/>
              <a:t>Medium- High Impact</a:t>
            </a:r>
          </a:p>
          <a:p>
            <a:pPr marL="285750" indent="-285750">
              <a:buFont typeface="Arial" panose="020B0604020202020204" pitchFamily="34" charset="0"/>
              <a:buChar char="•"/>
            </a:pPr>
            <a:r>
              <a:rPr lang="en-US" dirty="0"/>
              <a:t>Have external dependencies that are difficult to manage.</a:t>
            </a:r>
          </a:p>
          <a:p>
            <a:pPr marL="285750" indent="-285750">
              <a:buFont typeface="Arial" panose="020B0604020202020204" pitchFamily="34" charset="0"/>
              <a:buChar char="•"/>
            </a:pPr>
            <a:r>
              <a:rPr lang="en-US" dirty="0"/>
              <a:t>Requires a budget over a longer term.</a:t>
            </a:r>
          </a:p>
          <a:p>
            <a:pPr marL="285750" indent="-285750">
              <a:buFont typeface="Arial" panose="020B0604020202020204" pitchFamily="34" charset="0"/>
              <a:buChar char="•"/>
            </a:pPr>
            <a:r>
              <a:rPr lang="en-US" dirty="0"/>
              <a:t>Use of external resources</a:t>
            </a:r>
          </a:p>
          <a:p>
            <a:pPr marL="285750" indent="-285750">
              <a:buFont typeface="Arial" panose="020B0604020202020204" pitchFamily="34" charset="0"/>
              <a:buChar char="•"/>
            </a:pPr>
            <a:r>
              <a:rPr lang="en-US" dirty="0"/>
              <a:t>May have not started – plan to be developed and budget must still be allocated. </a:t>
            </a:r>
          </a:p>
        </p:txBody>
      </p:sp>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069748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RWCLM, Gauteng </a:t>
            </a:r>
            <a:r>
              <a:rPr lang="en-US" dirty="0"/>
              <a:t>CoGTA and Treasury have been </a:t>
            </a:r>
            <a:r>
              <a:rPr lang="en-US" dirty="0" smtClean="0"/>
              <a:t>concerned </a:t>
            </a:r>
            <a:r>
              <a:rPr lang="en-US" dirty="0"/>
              <a:t>with the financial viability challenges faced by the RWCLM.  </a:t>
            </a:r>
            <a:endParaRPr lang="en-GB" dirty="0"/>
          </a:p>
          <a:p>
            <a:endParaRPr lang="en-GB" dirty="0"/>
          </a:p>
          <a:p>
            <a:r>
              <a:rPr lang="en-US" dirty="0"/>
              <a:t>In April 2020, the </a:t>
            </a:r>
            <a:r>
              <a:rPr lang="en-US" dirty="0" smtClean="0"/>
              <a:t>RWCLM compiled </a:t>
            </a:r>
            <a:r>
              <a:rPr lang="en-US" dirty="0"/>
              <a:t>a letter in terms of Section 135 of the MFMA outlining the serious financial challenges of the municipality </a:t>
            </a:r>
          </a:p>
          <a:p>
            <a:endParaRPr lang="en-US" dirty="0"/>
          </a:p>
          <a:p>
            <a:r>
              <a:rPr lang="en-US" dirty="0"/>
              <a:t>Following several </a:t>
            </a:r>
            <a:r>
              <a:rPr lang="en-US" dirty="0" smtClean="0"/>
              <a:t>meetings between the </a:t>
            </a:r>
            <a:r>
              <a:rPr lang="en-US" dirty="0"/>
              <a:t>RWCLM, Gauteng CoGTA and GPT </a:t>
            </a:r>
            <a:r>
              <a:rPr lang="en-US" dirty="0" smtClean="0"/>
              <a:t>a </a:t>
            </a:r>
            <a:r>
              <a:rPr lang="en-US" dirty="0"/>
              <a:t>turnaround </a:t>
            </a:r>
            <a:r>
              <a:rPr lang="en-US" dirty="0" smtClean="0"/>
              <a:t>plan was developed </a:t>
            </a:r>
            <a:r>
              <a:rPr lang="en-US" dirty="0"/>
              <a:t>to support the municipality. </a:t>
            </a:r>
          </a:p>
          <a:p>
            <a:endParaRPr lang="en-US" dirty="0"/>
          </a:p>
          <a:p>
            <a:r>
              <a:rPr lang="en-US" dirty="0"/>
              <a:t>The implementation of this strategy will be driven by resuscitating work streams aligned to the 7 </a:t>
            </a:r>
            <a:r>
              <a:rPr lang="en-US" dirty="0" smtClean="0"/>
              <a:t>pillars.  The work streams will develop and implement short, medium and long term actions.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418933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38AED-66A6-3648-901E-20FD638927E1}"/>
              </a:ext>
            </a:extLst>
          </p:cNvPr>
          <p:cNvSpPr>
            <a:spLocks noGrp="1"/>
          </p:cNvSpPr>
          <p:nvPr>
            <p:ph type="title"/>
          </p:nvPr>
        </p:nvSpPr>
        <p:spPr/>
        <p:txBody>
          <a:bodyPr/>
          <a:lstStyle/>
          <a:p>
            <a:pPr algn="ctr"/>
            <a:r>
              <a:rPr lang="en-US" dirty="0"/>
              <a:t>End</a:t>
            </a:r>
          </a:p>
        </p:txBody>
      </p:sp>
      <p:sp>
        <p:nvSpPr>
          <p:cNvPr id="3" name="Content Placeholder 2">
            <a:extLst>
              <a:ext uri="{FF2B5EF4-FFF2-40B4-BE49-F238E27FC236}">
                <a16:creationId xmlns:a16="http://schemas.microsoft.com/office/drawing/2014/main" id="{76D74C09-94D0-BE4A-A1BD-4826AAC04E0F}"/>
              </a:ext>
            </a:extLst>
          </p:cNvPr>
          <p:cNvSpPr>
            <a:spLocks noGrp="1"/>
          </p:cNvSpPr>
          <p:nvPr>
            <p:ph idx="1"/>
          </p:nvPr>
        </p:nvSpPr>
        <p:spPr/>
        <p:txBody>
          <a:bodyPr/>
          <a:lstStyle/>
          <a:p>
            <a:pPr marL="0" lvl="0" indent="0" algn="ctr">
              <a:buNone/>
            </a:pPr>
            <a:endParaRPr lang="en-ZA" sz="4800" dirty="0">
              <a:solidFill>
                <a:prstClr val="black"/>
              </a:solidFill>
              <a:latin typeface="Calibri"/>
              <a:cs typeface="Times New Roman"/>
            </a:endParaRPr>
          </a:p>
          <a:p>
            <a:pPr marL="0" lvl="0" indent="0" algn="ctr">
              <a:buNone/>
            </a:pPr>
            <a:endParaRPr lang="en-ZA" sz="4800" dirty="0">
              <a:solidFill>
                <a:prstClr val="black"/>
              </a:solidFill>
              <a:latin typeface="Calibri"/>
              <a:cs typeface="Times New Roman"/>
            </a:endParaRPr>
          </a:p>
          <a:p>
            <a:pPr marL="0" lvl="0" indent="0" algn="ctr">
              <a:buNone/>
            </a:pPr>
            <a:r>
              <a:rPr lang="en-ZA" sz="4800" dirty="0">
                <a:solidFill>
                  <a:prstClr val="black"/>
                </a:solidFill>
                <a:latin typeface="Calibri"/>
                <a:cs typeface="Times New Roman"/>
              </a:rPr>
              <a:t>THANK YOU!!!</a:t>
            </a:r>
            <a:endParaRPr lang="en-US" sz="4800" dirty="0">
              <a:solidFill>
                <a:prstClr val="black"/>
              </a:solidFill>
              <a:latin typeface="Calibri"/>
              <a:cs typeface="+mn-cs"/>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875188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0104328"/>
              </p:ext>
            </p:extLst>
          </p:nvPr>
        </p:nvGraphicFramePr>
        <p:xfrm>
          <a:off x="1006475" y="1412875"/>
          <a:ext cx="8013700" cy="5119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129514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117" y="882930"/>
            <a:ext cx="8013659" cy="477202"/>
          </a:xfrm>
        </p:spPr>
        <p:txBody>
          <a:bodyPr/>
          <a:lstStyle/>
          <a:p>
            <a:r>
              <a:rPr lang="en-GB" sz="2400" dirty="0" smtClean="0"/>
              <a:t>BACKGROUND</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9191346"/>
              </p:ext>
            </p:extLst>
          </p:nvPr>
        </p:nvGraphicFramePr>
        <p:xfrm>
          <a:off x="817994" y="1412384"/>
          <a:ext cx="8013659" cy="512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09107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935182"/>
            <a:ext cx="8013659" cy="477202"/>
          </a:xfrm>
        </p:spPr>
        <p:txBody>
          <a:bodyPr/>
          <a:lstStyle/>
          <a:p>
            <a:r>
              <a:rPr lang="en-GB" dirty="0" smtClean="0"/>
              <a:t>BACKGROUND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547981"/>
              </p:ext>
            </p:extLst>
          </p:nvPr>
        </p:nvGraphicFramePr>
        <p:xfrm>
          <a:off x="817994" y="1412384"/>
          <a:ext cx="8013659" cy="512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4292505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8" y="862013"/>
            <a:ext cx="8013700" cy="427037"/>
          </a:xfrm>
        </p:spPr>
        <p:txBody>
          <a:bodyPr rtlCol="0">
            <a:noAutofit/>
          </a:bodyPr>
          <a:lstStyle/>
          <a:p>
            <a:pPr>
              <a:defRPr/>
            </a:pPr>
            <a:r>
              <a:rPr lang="en-US" sz="2400" dirty="0"/>
              <a:t>BACKGROUND</a:t>
            </a:r>
            <a:endParaRPr lang="en-US" sz="2400" b="1" dirty="0"/>
          </a:p>
        </p:txBody>
      </p:sp>
      <p:sp>
        <p:nvSpPr>
          <p:cNvPr id="3" name="Content Placeholder 2"/>
          <p:cNvSpPr>
            <a:spLocks noGrp="1"/>
          </p:cNvSpPr>
          <p:nvPr>
            <p:ph idx="1"/>
          </p:nvPr>
        </p:nvSpPr>
        <p:spPr>
          <a:xfrm>
            <a:off x="918625" y="1373959"/>
            <a:ext cx="8098366" cy="529791"/>
          </a:xfrm>
          <a:ln/>
        </p:spPr>
        <p:style>
          <a:lnRef idx="2">
            <a:schemeClr val="accent1"/>
          </a:lnRef>
          <a:fillRef idx="1">
            <a:schemeClr val="lt1"/>
          </a:fillRef>
          <a:effectRef idx="0">
            <a:schemeClr val="accent1"/>
          </a:effectRef>
          <a:fontRef idx="minor">
            <a:schemeClr val="dk1"/>
          </a:fontRef>
        </p:style>
        <p:txBody>
          <a:bodyPr>
            <a:noAutofit/>
          </a:bodyPr>
          <a:lstStyle/>
          <a:p>
            <a:pPr marL="0" lvl="5" indent="0" algn="ctr">
              <a:buFont typeface="Arial"/>
              <a:buNone/>
              <a:defRPr/>
            </a:pPr>
            <a:r>
              <a:rPr lang="en-US" sz="2800" b="1" dirty="0">
                <a:cs typeface="Arial" panose="020B0604020202020204" pitchFamily="34" charset="0"/>
              </a:rPr>
              <a:t>Provincial and National Grants to Support the Merger</a:t>
            </a:r>
            <a:endParaRPr lang="en-US" sz="2800" dirty="0">
              <a:cs typeface="Arial" panose="020B0604020202020204" pitchFamily="34" charset="0"/>
            </a:endParaRPr>
          </a:p>
        </p:txBody>
      </p:sp>
      <p:sp>
        <p:nvSpPr>
          <p:cNvPr id="6" name="Rectangle 5"/>
          <p:cNvSpPr/>
          <p:nvPr/>
        </p:nvSpPr>
        <p:spPr>
          <a:xfrm>
            <a:off x="915989" y="1988659"/>
            <a:ext cx="8093074" cy="4716941"/>
          </a:xfrm>
          <a:prstGeom prst="rect">
            <a:avLst/>
          </a:prstGeom>
        </p:spPr>
        <p:style>
          <a:lnRef idx="2">
            <a:schemeClr val="accent1"/>
          </a:lnRef>
          <a:fillRef idx="1">
            <a:schemeClr val="lt1"/>
          </a:fillRef>
          <a:effectRef idx="0">
            <a:schemeClr val="accent1"/>
          </a:effectRef>
          <a:fontRef idx="minor">
            <a:schemeClr val="dk1"/>
          </a:fontRef>
        </p:style>
        <p:txBody>
          <a:bodyPr/>
          <a:lstStyle/>
          <a:p>
            <a:pPr marL="285750" lvl="0" indent="-285750" algn="just" rtl="0">
              <a:buFont typeface="Arial" panose="020B0604020202020204" pitchFamily="34" charset="0"/>
              <a:buChar char="•"/>
            </a:pPr>
            <a:r>
              <a:rPr lang="en-US" sz="2000" b="0" dirty="0"/>
              <a:t>Gauteng CoGTA availed </a:t>
            </a:r>
            <a:r>
              <a:rPr lang="en-US" sz="2000" b="1" dirty="0"/>
              <a:t>R10 million </a:t>
            </a:r>
            <a:r>
              <a:rPr lang="en-US" sz="2000" b="0" dirty="0"/>
              <a:t>for the Rand West City LM (administered by the WRDM) for the purposes of supporting the municipal merger programmes and processes. In 2016/17 and 2017/18 FY a further </a:t>
            </a:r>
            <a:r>
              <a:rPr lang="en-US" sz="2000" b="1" dirty="0"/>
              <a:t>R21,8 million</a:t>
            </a:r>
            <a:r>
              <a:rPr lang="en-US" sz="2000" b="0" dirty="0"/>
              <a:t> was availed for salary equalization.</a:t>
            </a:r>
          </a:p>
          <a:p>
            <a:pPr marL="285750" lvl="0" indent="-285750" algn="just" rtl="0">
              <a:buFont typeface="Arial" panose="020B0604020202020204" pitchFamily="34" charset="0"/>
              <a:buChar char="•"/>
            </a:pPr>
            <a:endParaRPr lang="en-US" sz="2000" b="0" dirty="0"/>
          </a:p>
          <a:p>
            <a:pPr marL="285750" lvl="0" indent="-285750" algn="just" rtl="0">
              <a:buFont typeface="Arial" panose="020B0604020202020204" pitchFamily="34" charset="0"/>
              <a:buChar char="•"/>
            </a:pPr>
            <a:r>
              <a:rPr lang="en-US" sz="2000" b="0" dirty="0"/>
              <a:t>The National Treasury availed, through the National DCoG, a further </a:t>
            </a:r>
            <a:r>
              <a:rPr lang="en-US" sz="2000" b="1" dirty="0"/>
              <a:t>R 17,994</a:t>
            </a:r>
            <a:r>
              <a:rPr lang="en-ZA" sz="2000" b="1" dirty="0"/>
              <a:t> million </a:t>
            </a:r>
            <a:r>
              <a:rPr lang="en-ZA" sz="2000" dirty="0"/>
              <a:t>to support the pre- and post-merger processes and programmes.</a:t>
            </a:r>
          </a:p>
          <a:p>
            <a:pPr marL="285750" lvl="0" indent="-285750" algn="just" rtl="0">
              <a:buFont typeface="Arial" panose="020B0604020202020204" pitchFamily="34" charset="0"/>
              <a:buChar char="•"/>
            </a:pPr>
            <a:endParaRPr lang="en-US" sz="2000" b="0" dirty="0"/>
          </a:p>
          <a:p>
            <a:pPr marL="285750" lvl="0" indent="-285750" algn="just" rtl="0">
              <a:buFont typeface="Arial" panose="020B0604020202020204" pitchFamily="34" charset="0"/>
              <a:buChar char="•"/>
            </a:pPr>
            <a:r>
              <a:rPr lang="en-US" sz="2000" b="0" dirty="0"/>
              <a:t>Working together with the Provincial Treasury, the Department put in place a number of structures (SteerComs, Task Teams and Work Streams) to both support and facilitate the merger process.</a:t>
            </a:r>
          </a:p>
          <a:p>
            <a:pPr marL="285750" lvl="0" indent="-285750" algn="just" rtl="0">
              <a:buFont typeface="Arial" panose="020B0604020202020204" pitchFamily="34" charset="0"/>
              <a:buChar char="•"/>
            </a:pPr>
            <a:endParaRPr lang="en-US" sz="2000" b="0" dirty="0"/>
          </a:p>
          <a:p>
            <a:pPr marL="285750" lvl="0" indent="-285750" algn="just" rtl="0">
              <a:buFont typeface="Arial" panose="020B0604020202020204" pitchFamily="34" charset="0"/>
              <a:buChar char="•"/>
            </a:pPr>
            <a:r>
              <a:rPr lang="en-US" sz="2000" b="0" dirty="0"/>
              <a:t>To date, the </a:t>
            </a:r>
            <a:r>
              <a:rPr lang="en-US" sz="2000" b="1" dirty="0"/>
              <a:t>R31,8 million </a:t>
            </a:r>
            <a:r>
              <a:rPr lang="en-US" sz="2000" b="0" dirty="0"/>
              <a:t>grant</a:t>
            </a:r>
            <a:r>
              <a:rPr lang="en-US" sz="2000" b="1" dirty="0"/>
              <a:t> </a:t>
            </a:r>
            <a:r>
              <a:rPr lang="en-US" sz="2000" b="0" dirty="0"/>
              <a:t>from the provincial CoGTA and the </a:t>
            </a:r>
            <a:r>
              <a:rPr lang="en-US" sz="2000" b="1" dirty="0"/>
              <a:t>R17,994 million</a:t>
            </a:r>
            <a:r>
              <a:rPr lang="en-US" sz="2000" b="0" dirty="0"/>
              <a:t> grant from National Treasury have been fully spent.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1577669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54" y="882930"/>
            <a:ext cx="8013659" cy="477202"/>
          </a:xfrm>
        </p:spPr>
        <p:txBody>
          <a:bodyPr/>
          <a:lstStyle/>
          <a:p>
            <a:r>
              <a:rPr lang="en-GB" dirty="0" smtClean="0"/>
              <a:t>UNINTENDED CONSEQUENCES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945172" y="1527998"/>
            <a:ext cx="8013659" cy="4725657"/>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en-ZA" dirty="0"/>
              <a:t>The amalgamated municipalities (Westonaria &amp; Randfontein) were different in size with different salary job grading systems (TASK and V/d Merwe systems</a:t>
            </a:r>
            <a:r>
              <a:rPr lang="en-ZA" dirty="0" smtClean="0"/>
              <a:t>).</a:t>
            </a:r>
          </a:p>
          <a:p>
            <a:endParaRPr lang="en-ZA" dirty="0"/>
          </a:p>
          <a:p>
            <a:r>
              <a:rPr lang="en-ZA" dirty="0"/>
              <a:t>The above situation led to salary and benefits disparities, immediately after amalgamation</a:t>
            </a:r>
            <a:r>
              <a:rPr lang="en-ZA" dirty="0" smtClean="0"/>
              <a:t>.</a:t>
            </a:r>
          </a:p>
          <a:p>
            <a:endParaRPr lang="en-ZA" dirty="0"/>
          </a:p>
          <a:p>
            <a:r>
              <a:rPr lang="en-ZA" dirty="0"/>
              <a:t>Management &amp; Labour signed the Migration and Placement Agreement which outlined the transformation process and was binding to both parties</a:t>
            </a:r>
            <a:r>
              <a:rPr lang="en-ZA" dirty="0" smtClean="0"/>
              <a:t>.</a:t>
            </a:r>
          </a:p>
          <a:p>
            <a:endParaRPr lang="en-ZA" dirty="0"/>
          </a:p>
          <a:p>
            <a:r>
              <a:rPr lang="en-ZA" dirty="0"/>
              <a:t>The Union reneged the terms of the agreement and embarked on  unlawful industrial actions which severely affected service delivery</a:t>
            </a:r>
          </a:p>
          <a:p>
            <a:pPr marL="0" indent="0">
              <a:buNone/>
            </a:pPr>
            <a:endParaRPr lang="en-ZA" dirty="0"/>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3683554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56804"/>
            <a:ext cx="8013659" cy="477202"/>
          </a:xfrm>
        </p:spPr>
        <p:txBody>
          <a:bodyPr/>
          <a:lstStyle/>
          <a:p>
            <a:r>
              <a:rPr lang="en-GB" dirty="0" smtClean="0"/>
              <a:t>UNINTENDED CONSEQUENCES….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935561" y="1412384"/>
            <a:ext cx="8013659" cy="5120832"/>
          </a:xfrm>
        </p:spPr>
        <p:style>
          <a:lnRef idx="2">
            <a:schemeClr val="accent1"/>
          </a:lnRef>
          <a:fillRef idx="1">
            <a:schemeClr val="lt1"/>
          </a:fillRef>
          <a:effectRef idx="0">
            <a:schemeClr val="accent1"/>
          </a:effectRef>
          <a:fontRef idx="minor">
            <a:schemeClr val="dk1"/>
          </a:fontRef>
        </p:style>
        <p:txBody>
          <a:bodyPr>
            <a:normAutofit fontScale="92500"/>
          </a:bodyPr>
          <a:lstStyle/>
          <a:p>
            <a:pPr algn="just"/>
            <a:r>
              <a:rPr lang="en-ZA" dirty="0"/>
              <a:t>Management compromised and harmonised salaries without embarking on the process of job evaluation &amp; placement as outlined in the Migration and Placement Agreement</a:t>
            </a:r>
            <a:r>
              <a:rPr lang="en-ZA" dirty="0" smtClean="0"/>
              <a:t>.</a:t>
            </a:r>
          </a:p>
          <a:p>
            <a:pPr algn="just"/>
            <a:endParaRPr lang="en-ZA" dirty="0"/>
          </a:p>
          <a:p>
            <a:r>
              <a:rPr lang="en-ZA" dirty="0"/>
              <a:t>Harmonisation of basic salary on the level to level basis was implemented on the entry notch of the Van Der Merwe </a:t>
            </a:r>
            <a:r>
              <a:rPr lang="en-ZA" dirty="0" smtClean="0"/>
              <a:t>scale.</a:t>
            </a:r>
          </a:p>
          <a:p>
            <a:endParaRPr lang="en-ZA" dirty="0"/>
          </a:p>
          <a:p>
            <a:r>
              <a:rPr lang="en-ZA" dirty="0"/>
              <a:t>A total number of 466 former Westonaria were moved from Task system to Van Der Merwe in December 2016</a:t>
            </a:r>
            <a:r>
              <a:rPr lang="en-ZA" dirty="0" smtClean="0"/>
              <a:t>.</a:t>
            </a:r>
          </a:p>
          <a:p>
            <a:endParaRPr lang="en-ZA" dirty="0"/>
          </a:p>
          <a:p>
            <a:r>
              <a:rPr lang="en-ZA" dirty="0"/>
              <a:t>This salary adjustment was back paid from August to December 2016, and included basic salary ,bonus and pension funds.</a:t>
            </a:r>
          </a:p>
          <a:p>
            <a:endParaRPr lang="en-ZA" dirty="0"/>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3741137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180" y="856804"/>
            <a:ext cx="8013659" cy="477202"/>
          </a:xfrm>
        </p:spPr>
        <p:txBody>
          <a:bodyPr/>
          <a:lstStyle/>
          <a:p>
            <a:r>
              <a:rPr lang="en-GB" dirty="0" smtClean="0"/>
              <a:t>UNINTENDED CONSEQUENCES….</a:t>
            </a:r>
            <a:endParaRPr lang="en-GB" dirty="0"/>
          </a:p>
        </p:txBody>
      </p:sp>
      <p:sp>
        <p:nvSpPr>
          <p:cNvPr id="3" name="Content Placeholder 2">
            <a:extLst>
              <a:ext uri="{FF2B5EF4-FFF2-40B4-BE49-F238E27FC236}">
                <a16:creationId xmlns:a16="http://schemas.microsoft.com/office/drawing/2014/main" id="{9DED7E1D-09E7-42D5-849A-8BB3C36F2E2F}"/>
              </a:ext>
            </a:extLst>
          </p:cNvPr>
          <p:cNvSpPr>
            <a:spLocks noGrp="1"/>
          </p:cNvSpPr>
          <p:nvPr>
            <p:ph idx="1"/>
          </p:nvPr>
        </p:nvSpPr>
        <p:spPr>
          <a:xfrm>
            <a:off x="961687" y="1448473"/>
            <a:ext cx="8013659" cy="4967175"/>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en-ZA" dirty="0"/>
              <a:t>Allowances and benefits such as stand-by, cell </a:t>
            </a:r>
            <a:r>
              <a:rPr lang="en-ZA" dirty="0" smtClean="0"/>
              <a:t>phone, travelling</a:t>
            </a:r>
            <a:r>
              <a:rPr lang="en-ZA" dirty="0"/>
              <a:t>, dirt and danger allowances etc. were not included in the payments indicated above and still need finalization</a:t>
            </a:r>
            <a:r>
              <a:rPr lang="en-ZA" dirty="0" smtClean="0"/>
              <a:t>.</a:t>
            </a:r>
          </a:p>
          <a:p>
            <a:pPr algn="just"/>
            <a:endParaRPr lang="en-ZA" dirty="0"/>
          </a:p>
          <a:p>
            <a:pPr algn="just"/>
            <a:r>
              <a:rPr lang="en-ZA" dirty="0"/>
              <a:t>The process also did not take into consideration years of experience of the employees, which exclusion resulted into renewed industrial actions and protest marches</a:t>
            </a:r>
            <a:r>
              <a:rPr lang="en-ZA" dirty="0" smtClean="0"/>
              <a:t>.</a:t>
            </a:r>
          </a:p>
          <a:p>
            <a:pPr algn="just"/>
            <a:endParaRPr lang="en-ZA" dirty="0"/>
          </a:p>
          <a:p>
            <a:pPr algn="just"/>
            <a:r>
              <a:rPr lang="en-ZA" dirty="0"/>
              <a:t>The MEC provincial CoGTA was requested to intervene in this stand- off between management and labour</a:t>
            </a:r>
            <a:r>
              <a:rPr lang="en-ZA" dirty="0" smtClean="0"/>
              <a:t>.</a:t>
            </a:r>
          </a:p>
          <a:p>
            <a:pPr algn="just"/>
            <a:endParaRPr lang="en-ZA" dirty="0"/>
          </a:p>
          <a:p>
            <a:pPr algn="just"/>
            <a:r>
              <a:rPr lang="en-ZA" dirty="0"/>
              <a:t>A task team was formed constituted of Labour and Management facilitated by </a:t>
            </a:r>
            <a:r>
              <a:rPr lang="en-ZA" dirty="0" err="1"/>
              <a:t>Leago</a:t>
            </a:r>
            <a:r>
              <a:rPr lang="en-ZA" dirty="0"/>
              <a:t> on behalf of CoGTA.</a:t>
            </a:r>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60386"/>
            <a:ext cx="1452043" cy="746722"/>
          </a:xfrm>
          <a:prstGeom prst="rect">
            <a:avLst/>
          </a:prstGeom>
        </p:spPr>
      </p:pic>
    </p:spTree>
    <p:extLst>
      <p:ext uri="{BB962C8B-B14F-4D97-AF65-F5344CB8AC3E}">
        <p14:creationId xmlns:p14="http://schemas.microsoft.com/office/powerpoint/2010/main" val="2196186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36629</TotalTime>
  <Words>1809</Words>
  <Application>Microsoft Office PowerPoint</Application>
  <PresentationFormat>On-screen Show (4:3)</PresentationFormat>
  <Paragraphs>206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Exo</vt:lpstr>
      <vt:lpstr>Times New Roman</vt:lpstr>
      <vt:lpstr>Office Theme</vt:lpstr>
      <vt:lpstr>SUSTAINABILITY/VIABILITY OF AMALGAMATED MUNICIPALITIES  RANDWEST CITY LOCAL MUNICIPALITY</vt:lpstr>
      <vt:lpstr>REPORT OUTLINE</vt:lpstr>
      <vt:lpstr>PowerPoint Presentation</vt:lpstr>
      <vt:lpstr>BACKGROUND</vt:lpstr>
      <vt:lpstr>BACKGROUND</vt:lpstr>
      <vt:lpstr>BACKGROUND</vt:lpstr>
      <vt:lpstr>UNINTENDED CONSEQUENCES</vt:lpstr>
      <vt:lpstr>UNINTENDED CONSEQUENCES….</vt:lpstr>
      <vt:lpstr>UNINTENDED CONSEQUENCES….</vt:lpstr>
      <vt:lpstr>UNINTENDED CONSEQUENCES….</vt:lpstr>
      <vt:lpstr>UNINTENDED CONSEQUENCES….</vt:lpstr>
      <vt:lpstr>FINANCIAL PERFORMANCE IMPLICATIONS</vt:lpstr>
      <vt:lpstr>FINANCIAL PERFORMANCE IMPLICATIONS:</vt:lpstr>
      <vt:lpstr>FINANCIAL PERFORMANCE IMPLICATIONS</vt:lpstr>
      <vt:lpstr>PowerPoint Presentation</vt:lpstr>
      <vt:lpstr>SUPPORT IN TERMS OF SECTION 154</vt:lpstr>
      <vt:lpstr>SUPPORT IN TERMS OF SECTION 154</vt:lpstr>
      <vt:lpstr>FINANCIAL CHALLENGES IN 2020</vt:lpstr>
      <vt:lpstr>FINANCIAL CHALLENGES IN 2020</vt:lpstr>
      <vt:lpstr>PowerPoint Presentation</vt:lpstr>
      <vt:lpstr> STRATEGIC PILLARS</vt:lpstr>
      <vt:lpstr>IMPLEMENTATION ROADMAP</vt:lpstr>
      <vt:lpstr>CONCLUSION</vt:lpstr>
      <vt:lpstr>End</vt:lpstr>
    </vt:vector>
  </TitlesOfParts>
  <Company>Office of the Premier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Mufhandu</dc:creator>
  <cp:lastModifiedBy>Shereen Cassiem</cp:lastModifiedBy>
  <cp:revision>794</cp:revision>
  <cp:lastPrinted>2015-06-18T06:43:41Z</cp:lastPrinted>
  <dcterms:created xsi:type="dcterms:W3CDTF">2013-11-07T08:17:59Z</dcterms:created>
  <dcterms:modified xsi:type="dcterms:W3CDTF">2020-11-12T15:07:32Z</dcterms:modified>
</cp:coreProperties>
</file>